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403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F19-4CDA-83D5-DB1C2AA8508C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9-4CDA-83D5-DB1C2AA8508C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9-4CDA-83D5-DB1C2AA85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8F-4131-8314-D94AB60B26FF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8F-4131-8314-D94AB60B26FF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8F-4131-8314-D94AB60B2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1C-4E8E-8F0C-3C134E32F0D6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1C-4E8E-8F0C-3C134E32F0D6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1C-4E8E-8F0C-3C134E32F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93-44FA-BCC4-91465D48B79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93-44FA-BCC4-91465D48B79D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93-44FA-BCC4-91465D48B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24-464E-87B4-A3B51A762689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24-464E-87B4-A3B51A762689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24-464E-87B4-A3B51A7626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9B-4510-9AA6-30CADE34B767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9B-4510-9AA6-30CADE34B767}"/>
              </c:ext>
            </c:extLst>
          </c:dPt>
          <c:cat>
            <c:strRef>
              <c:f>Sheet1!$A$2:$A$3</c:f>
              <c:strCache>
                <c:ptCount val="2"/>
                <c:pt idx="0">
                  <c:v>Target</c:v>
                </c:pt>
                <c:pt idx="1">
                  <c:v>Reach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9B-4510-9AA6-30CADE34B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6-4FED-8791-0A7F001A41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Reached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76-4FED-8791-0A7F001A41E7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6-4FED-8791-0A7F001A4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overlap val="100"/>
        <c:axId val="1387855695"/>
        <c:axId val="1787745951"/>
      </c:barChart>
      <c:catAx>
        <c:axId val="138785569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7745951"/>
        <c:crosses val="autoZero"/>
        <c:auto val="1"/>
        <c:lblAlgn val="ctr"/>
        <c:lblOffset val="100"/>
        <c:noMultiLvlLbl val="0"/>
      </c:catAx>
      <c:valAx>
        <c:axId val="1787745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7855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9A-4BCA-B1F1-D6799CCF32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Reached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09A-4BCA-B1F1-D6799CCF3234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9A-4BCA-B1F1-D6799CCF32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overlap val="100"/>
        <c:axId val="1387855695"/>
        <c:axId val="1787745951"/>
      </c:barChart>
      <c:catAx>
        <c:axId val="138785569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7745951"/>
        <c:crosses val="autoZero"/>
        <c:auto val="1"/>
        <c:lblAlgn val="ctr"/>
        <c:lblOffset val="100"/>
        <c:noMultiLvlLbl val="0"/>
      </c:catAx>
      <c:valAx>
        <c:axId val="1787745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7855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chart" Target="../charts/chart2.xml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chart" Target="../charts/chart1.xml"/><Relationship Id="rId2" Type="http://schemas.openxmlformats.org/officeDocument/2006/relationships/hyperlink" Target="http://www.nutritioncluster.net/where_we_work" TargetMode="Externa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chart" Target="../charts/chart8.xml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chart" Target="../charts/chart4.xml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chart" Target="../charts/chart7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chart" Target="../charts/chart3.xml"/><Relationship Id="rId30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2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85408" y="6324972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-3175" y="3175"/>
                </a:moveTo>
                <a:lnTo>
                  <a:pt x="3175" y="3175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85408" y="931335"/>
            <a:ext cx="0" cy="5368290"/>
          </a:xfrm>
          <a:custGeom>
            <a:avLst/>
            <a:gdLst/>
            <a:ahLst/>
            <a:cxnLst/>
            <a:rect l="l" t="t" r="r" b="b"/>
            <a:pathLst>
              <a:path h="5368290">
                <a:moveTo>
                  <a:pt x="0" y="0"/>
                </a:moveTo>
                <a:lnTo>
                  <a:pt x="0" y="5368286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74866" y="421236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18515" y="421236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74866" y="19847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18515" y="19847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66111" y="4252091"/>
            <a:ext cx="15849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XXX ACUTE</a:t>
            </a:r>
            <a:r>
              <a:rPr sz="1100" b="1" spc="-70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MALNUTRITION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6111" y="601171"/>
            <a:ext cx="15728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KEY CLUSTER</a:t>
            </a:r>
            <a:r>
              <a:rPr sz="1100" b="1" spc="-90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HIGHLIGHTS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410660" y="4211650"/>
            <a:ext cx="3999229" cy="0"/>
          </a:xfrm>
          <a:custGeom>
            <a:avLst/>
            <a:gdLst/>
            <a:ahLst/>
            <a:cxnLst/>
            <a:rect l="l" t="t" r="r" b="b"/>
            <a:pathLst>
              <a:path w="3999229">
                <a:moveTo>
                  <a:pt x="0" y="0"/>
                </a:moveTo>
                <a:lnTo>
                  <a:pt x="3999090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66135" y="2024108"/>
            <a:ext cx="15849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XXX ACUTE</a:t>
            </a:r>
            <a:r>
              <a:rPr sz="1100" b="1" spc="-70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MALNUTRITION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10660" y="1945959"/>
            <a:ext cx="3999229" cy="0"/>
          </a:xfrm>
          <a:custGeom>
            <a:avLst/>
            <a:gdLst/>
            <a:ahLst/>
            <a:cxnLst/>
            <a:rect l="l" t="t" r="r" b="b"/>
            <a:pathLst>
              <a:path w="3999229">
                <a:moveTo>
                  <a:pt x="0" y="0"/>
                </a:moveTo>
                <a:lnTo>
                  <a:pt x="3999090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50952" y="2075657"/>
            <a:ext cx="3649644" cy="2050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842337" y="3805271"/>
            <a:ext cx="31750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Socotra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1574" y="3066990"/>
            <a:ext cx="96520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ari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11000" y="2950223"/>
            <a:ext cx="111760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wit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14037" y="3971332"/>
            <a:ext cx="67945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ai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11554" y="2653478"/>
            <a:ext cx="44386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Hadramaut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68970" y="2757777"/>
            <a:ext cx="45339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Maharah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36957" y="2750633"/>
            <a:ext cx="30797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Jawf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49281" y="3259173"/>
            <a:ext cx="36703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Shabwah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07570" y="3907825"/>
            <a:ext cx="18415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Lahj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86868" y="3058767"/>
            <a:ext cx="24066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Marib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21004" y="3584166"/>
            <a:ext cx="259079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Aby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an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35871" y="3183830"/>
            <a:ext cx="27432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Sana'a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74513" y="3458817"/>
            <a:ext cx="14351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Ibb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07011" y="2346678"/>
            <a:ext cx="58102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Am. Al</a:t>
            </a:r>
            <a:r>
              <a:rPr sz="750" spc="-65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Asimah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66131" y="2397827"/>
            <a:ext cx="573405" cy="325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Amran</a:t>
            </a:r>
            <a:endParaRPr sz="750">
              <a:latin typeface="Roboto Condensed"/>
              <a:cs typeface="Roboto Condensed"/>
            </a:endParaRPr>
          </a:p>
          <a:p>
            <a:pPr marL="13970">
              <a:lnSpc>
                <a:spcPct val="100000"/>
              </a:lnSpc>
              <a:spcBef>
                <a:spcPts val="555"/>
              </a:spcBef>
            </a:pPr>
            <a:r>
              <a:rPr sz="1125" spc="-7" baseline="-11111" dirty="0">
                <a:solidFill>
                  <a:srgbClr val="4E4E50"/>
                </a:solidFill>
                <a:latin typeface="Roboto Condensed"/>
                <a:cs typeface="Roboto Condensed"/>
              </a:rPr>
              <a:t>Hajjah</a:t>
            </a:r>
            <a:r>
              <a:rPr sz="1125" spc="44" baseline="-11111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Sa'ada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36343" y="2941990"/>
            <a:ext cx="39941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Mahwit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64632" y="3364234"/>
            <a:ext cx="32448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Ra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ymah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12452" y="3815909"/>
            <a:ext cx="1183640" cy="33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9740">
              <a:lnSpc>
                <a:spcPct val="134000"/>
              </a:lnSpc>
              <a:spcBef>
                <a:spcPts val="100"/>
              </a:spcBef>
            </a:pPr>
            <a:r>
              <a:rPr sz="1125" baseline="-11111" dirty="0">
                <a:solidFill>
                  <a:srgbClr val="4E4E50"/>
                </a:solidFill>
                <a:latin typeface="Roboto Condensed"/>
                <a:cs typeface="Roboto Condensed"/>
              </a:rPr>
              <a:t>Dhamar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 Bayda  Aden Al 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Dhale'e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62060" y="3736375"/>
            <a:ext cx="500380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Hudaydah</a:t>
            </a:r>
            <a:endParaRPr sz="750">
              <a:latin typeface="Roboto Condensed"/>
              <a:cs typeface="Roboto Condensed"/>
            </a:endParaRPr>
          </a:p>
          <a:p>
            <a:pPr marL="104775" algn="ctr">
              <a:lnSpc>
                <a:spcPct val="100000"/>
              </a:lnSpc>
              <a:spcBef>
                <a:spcPts val="885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Taizz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51296" y="4305698"/>
            <a:ext cx="3666996" cy="20349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764785" y="6044019"/>
            <a:ext cx="31750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Socotra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77836" y="5302178"/>
            <a:ext cx="96520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ari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11794" y="5184852"/>
            <a:ext cx="111760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wit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61427" y="6210811"/>
            <a:ext cx="22225" cy="12573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i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22220" y="4886743"/>
            <a:ext cx="44386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Hadramaut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82779" y="4991518"/>
            <a:ext cx="45339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Maharah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643050" y="4984374"/>
            <a:ext cx="30797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Jawf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56899" y="5495390"/>
            <a:ext cx="36703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Shabwah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11662" y="6147091"/>
            <a:ext cx="18415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Lahj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93247" y="5294032"/>
            <a:ext cx="24066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Marib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29003" y="5821907"/>
            <a:ext cx="259079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Aby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an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40536" y="5419666"/>
            <a:ext cx="27432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Sana'a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74606" y="5695891"/>
            <a:ext cx="14351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Ibb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98245" y="4574704"/>
            <a:ext cx="58102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Am. Al</a:t>
            </a:r>
            <a:r>
              <a:rPr sz="750" spc="-65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Asimah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66128" y="4629853"/>
            <a:ext cx="574675" cy="325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Amran</a:t>
            </a:r>
            <a:endParaRPr sz="750">
              <a:latin typeface="Roboto Condensed"/>
              <a:cs typeface="Roboto Condensed"/>
            </a:endParaRPr>
          </a:p>
          <a:p>
            <a:pPr marL="13970">
              <a:lnSpc>
                <a:spcPct val="100000"/>
              </a:lnSpc>
              <a:spcBef>
                <a:spcPts val="560"/>
              </a:spcBef>
            </a:pPr>
            <a:r>
              <a:rPr sz="1125" spc="-7" baseline="-11111" dirty="0">
                <a:solidFill>
                  <a:srgbClr val="4E4E50"/>
                </a:solidFill>
                <a:latin typeface="Roboto Condensed"/>
                <a:cs typeface="Roboto Condensed"/>
              </a:rPr>
              <a:t>Hajjah</a:t>
            </a:r>
            <a:r>
              <a:rPr sz="1125" spc="67" baseline="-11111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Sa'ada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537197" y="5176588"/>
            <a:ext cx="39941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Mahwit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565582" y="5600832"/>
            <a:ext cx="32448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Ra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ymah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417498" y="6079654"/>
            <a:ext cx="1188085" cy="282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1645">
              <a:lnSpc>
                <a:spcPct val="112300"/>
              </a:lnSpc>
              <a:spcBef>
                <a:spcPts val="100"/>
              </a:spcBef>
            </a:pPr>
            <a:r>
              <a:rPr sz="1125" baseline="3703" dirty="0">
                <a:solidFill>
                  <a:srgbClr val="4E4E50"/>
                </a:solidFill>
                <a:latin typeface="Roboto Condensed"/>
                <a:cs typeface="Roboto Condensed"/>
              </a:rPr>
              <a:t>Dhamar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 Bayda  Aden Al</a:t>
            </a:r>
            <a:r>
              <a:rPr sz="750" dirty="0">
                <a:solidFill>
                  <a:srgbClr val="4E4E50"/>
                </a:solidFill>
                <a:latin typeface="Roboto Condensed"/>
                <a:cs typeface="Roboto Condensed"/>
              </a:rPr>
              <a:t> Dhale'e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563011" y="5974784"/>
            <a:ext cx="500380" cy="367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Al</a:t>
            </a:r>
            <a:r>
              <a:rPr sz="750" spc="-6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Hudaydah</a:t>
            </a:r>
            <a:endParaRPr sz="750">
              <a:latin typeface="Roboto Condensed"/>
              <a:cs typeface="Roboto Condensed"/>
            </a:endParaRPr>
          </a:p>
          <a:p>
            <a:pPr marL="106680" algn="ctr">
              <a:lnSpc>
                <a:spcPct val="100000"/>
              </a:lnSpc>
              <a:spcBef>
                <a:spcPts val="890"/>
              </a:spcBef>
            </a:pPr>
            <a:r>
              <a:rPr sz="750" spc="-5" dirty="0">
                <a:solidFill>
                  <a:srgbClr val="4E4E50"/>
                </a:solidFill>
                <a:latin typeface="Roboto Condensed"/>
                <a:cs typeface="Roboto Condensed"/>
              </a:rPr>
              <a:t>Taizz</a:t>
            </a:r>
            <a:endParaRPr sz="750">
              <a:latin typeface="Roboto Condensed"/>
              <a:cs typeface="Roboto Condense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777350" y="1001076"/>
            <a:ext cx="2984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94C93D"/>
                </a:solidFill>
                <a:latin typeface="Roboto"/>
                <a:cs typeface="Roboto"/>
              </a:rPr>
              <a:t>xxx</a:t>
            </a:r>
            <a:endParaRPr sz="1400">
              <a:latin typeface="Roboto"/>
              <a:cs typeface="Roboto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129415" y="1232690"/>
            <a:ext cx="6299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Mobile</a:t>
            </a:r>
            <a:r>
              <a:rPr sz="800" spc="-70" dirty="0">
                <a:solidFill>
                  <a:srgbClr val="94C93D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teams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129415" y="1379502"/>
            <a:ext cx="1289685" cy="2616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conducting CMAM  </a:t>
            </a:r>
            <a:r>
              <a:rPr sz="800" b="0" dirty="0">
                <a:solidFill>
                  <a:srgbClr val="4E4E50"/>
                </a:solidFill>
                <a:latin typeface="Roboto Light"/>
                <a:cs typeface="Roboto Light"/>
              </a:rPr>
              <a:t>programmes </a:t>
            </a: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in </a:t>
            </a:r>
            <a:r>
              <a:rPr sz="800" dirty="0">
                <a:solidFill>
                  <a:srgbClr val="4E4E50"/>
                </a:solidFill>
                <a:latin typeface="Roboto"/>
                <a:cs typeface="Roboto"/>
              </a:rPr>
              <a:t>268</a:t>
            </a:r>
            <a:r>
              <a:rPr sz="800" spc="-105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800" b="0" dirty="0">
                <a:solidFill>
                  <a:srgbClr val="4E4E50"/>
                </a:solidFill>
                <a:latin typeface="Roboto Light"/>
                <a:cs typeface="Roboto Light"/>
              </a:rPr>
              <a:t>districts</a:t>
            </a:r>
            <a:endParaRPr sz="800">
              <a:latin typeface="Roboto Light"/>
              <a:cs typeface="Roboto 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70264" y="969132"/>
            <a:ext cx="1277620" cy="67246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455930">
              <a:lnSpc>
                <a:spcPct val="100000"/>
              </a:lnSpc>
              <a:spcBef>
                <a:spcPts val="350"/>
              </a:spcBef>
            </a:pPr>
            <a:r>
              <a:rPr sz="1400" b="1" spc="-5" dirty="0">
                <a:solidFill>
                  <a:srgbClr val="94C93D"/>
                </a:solidFill>
                <a:latin typeface="Roboto"/>
                <a:cs typeface="Roboto"/>
              </a:rPr>
              <a:t>X,xxx</a:t>
            </a:r>
            <a:endParaRPr sz="1400">
              <a:latin typeface="Roboto"/>
              <a:cs typeface="Roboto"/>
            </a:endParaRPr>
          </a:p>
          <a:p>
            <a:pPr marL="20955" marR="383540">
              <a:lnSpc>
                <a:spcPct val="100000"/>
              </a:lnSpc>
              <a:spcBef>
                <a:spcPts val="145"/>
              </a:spcBef>
            </a:pP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Outpatient  therapeutic</a:t>
            </a:r>
            <a:r>
              <a:rPr sz="800" spc="-100" dirty="0">
                <a:solidFill>
                  <a:srgbClr val="94C93D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centers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b="0" dirty="0">
                <a:solidFill>
                  <a:srgbClr val="4E4E50"/>
                </a:solidFill>
                <a:latin typeface="Roboto Light"/>
                <a:cs typeface="Roboto Light"/>
              </a:rPr>
              <a:t>available across </a:t>
            </a: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the</a:t>
            </a:r>
            <a:r>
              <a:rPr sz="800" b="0" spc="-80" dirty="0">
                <a:solidFill>
                  <a:srgbClr val="4E4E50"/>
                </a:solidFill>
                <a:latin typeface="Roboto Light"/>
                <a:cs typeface="Roboto Light"/>
              </a:rPr>
              <a:t> </a:t>
            </a: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country</a:t>
            </a:r>
            <a:endParaRPr sz="800">
              <a:latin typeface="Roboto Light"/>
              <a:cs typeface="Roboto Ligh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757703" y="969132"/>
            <a:ext cx="1277620" cy="67246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415290">
              <a:lnSpc>
                <a:spcPct val="100000"/>
              </a:lnSpc>
              <a:spcBef>
                <a:spcPts val="350"/>
              </a:spcBef>
            </a:pPr>
            <a:r>
              <a:rPr sz="1400" b="1" spc="-5" dirty="0">
                <a:solidFill>
                  <a:srgbClr val="94C93D"/>
                </a:solidFill>
                <a:latin typeface="Roboto"/>
                <a:cs typeface="Roboto"/>
              </a:rPr>
              <a:t>X,xxx</a:t>
            </a:r>
            <a:endParaRPr sz="1400">
              <a:latin typeface="Roboto"/>
              <a:cs typeface="Roboto"/>
            </a:endParaRPr>
          </a:p>
          <a:p>
            <a:pPr marL="12700" marR="561340">
              <a:lnSpc>
                <a:spcPct val="100000"/>
              </a:lnSpc>
              <a:spcBef>
                <a:spcPts val="145"/>
              </a:spcBef>
            </a:pP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Supplementary  feeding</a:t>
            </a:r>
            <a:r>
              <a:rPr sz="800" spc="-95" dirty="0">
                <a:solidFill>
                  <a:srgbClr val="94C93D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94C93D"/>
                </a:solidFill>
                <a:latin typeface="Arial"/>
                <a:cs typeface="Arial"/>
              </a:rPr>
              <a:t>centers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b="0" dirty="0">
                <a:solidFill>
                  <a:srgbClr val="4E4E50"/>
                </a:solidFill>
                <a:latin typeface="Roboto Light"/>
                <a:cs typeface="Roboto Light"/>
              </a:rPr>
              <a:t>available across </a:t>
            </a: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the</a:t>
            </a:r>
            <a:r>
              <a:rPr sz="800" b="0" spc="-80" dirty="0">
                <a:solidFill>
                  <a:srgbClr val="4E4E50"/>
                </a:solidFill>
                <a:latin typeface="Roboto Light"/>
                <a:cs typeface="Roboto Light"/>
              </a:rPr>
              <a:t> </a:t>
            </a:r>
            <a:r>
              <a:rPr sz="800" b="0" spc="-5" dirty="0">
                <a:solidFill>
                  <a:srgbClr val="4E4E50"/>
                </a:solidFill>
                <a:latin typeface="Roboto Light"/>
                <a:cs typeface="Roboto Light"/>
              </a:rPr>
              <a:t>country</a:t>
            </a:r>
            <a:endParaRPr sz="800">
              <a:latin typeface="Roboto Light"/>
              <a:cs typeface="Roboto Light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767228" y="869261"/>
            <a:ext cx="348757" cy="3303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463245" y="1037958"/>
            <a:ext cx="250825" cy="158750"/>
          </a:xfrm>
          <a:custGeom>
            <a:avLst/>
            <a:gdLst/>
            <a:ahLst/>
            <a:cxnLst/>
            <a:rect l="l" t="t" r="r" b="b"/>
            <a:pathLst>
              <a:path w="250825" h="158750">
                <a:moveTo>
                  <a:pt x="250659" y="158483"/>
                </a:moveTo>
                <a:lnTo>
                  <a:pt x="0" y="158483"/>
                </a:lnTo>
                <a:lnTo>
                  <a:pt x="0" y="0"/>
                </a:lnTo>
                <a:lnTo>
                  <a:pt x="250659" y="0"/>
                </a:lnTo>
                <a:lnTo>
                  <a:pt x="250659" y="158483"/>
                </a:lnTo>
                <a:close/>
              </a:path>
            </a:pathLst>
          </a:custGeom>
          <a:solidFill>
            <a:srgbClr val="D3E6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463245" y="1037958"/>
            <a:ext cx="250825" cy="158750"/>
          </a:xfrm>
          <a:custGeom>
            <a:avLst/>
            <a:gdLst/>
            <a:ahLst/>
            <a:cxnLst/>
            <a:rect l="l" t="t" r="r" b="b"/>
            <a:pathLst>
              <a:path w="250825" h="158750">
                <a:moveTo>
                  <a:pt x="250659" y="158483"/>
                </a:moveTo>
                <a:lnTo>
                  <a:pt x="0" y="158483"/>
                </a:lnTo>
                <a:lnTo>
                  <a:pt x="0" y="0"/>
                </a:lnTo>
                <a:lnTo>
                  <a:pt x="250659" y="0"/>
                </a:lnTo>
                <a:lnTo>
                  <a:pt x="250659" y="158483"/>
                </a:lnTo>
                <a:close/>
              </a:path>
            </a:pathLst>
          </a:custGeom>
          <a:ln w="6349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57809" y="1119530"/>
            <a:ext cx="61594" cy="77470"/>
          </a:xfrm>
          <a:custGeom>
            <a:avLst/>
            <a:gdLst/>
            <a:ahLst/>
            <a:cxnLst/>
            <a:rect l="l" t="t" r="r" b="b"/>
            <a:pathLst>
              <a:path w="61595" h="77469">
                <a:moveTo>
                  <a:pt x="61531" y="0"/>
                </a:moveTo>
                <a:lnTo>
                  <a:pt x="0" y="0"/>
                </a:lnTo>
                <a:lnTo>
                  <a:pt x="0" y="76923"/>
                </a:lnTo>
                <a:lnTo>
                  <a:pt x="61531" y="76923"/>
                </a:lnTo>
                <a:lnTo>
                  <a:pt x="61531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57809" y="1119530"/>
            <a:ext cx="61594" cy="77470"/>
          </a:xfrm>
          <a:custGeom>
            <a:avLst/>
            <a:gdLst/>
            <a:ahLst/>
            <a:cxnLst/>
            <a:rect l="l" t="t" r="r" b="b"/>
            <a:pathLst>
              <a:path w="61595" h="77469">
                <a:moveTo>
                  <a:pt x="61531" y="0"/>
                </a:moveTo>
                <a:lnTo>
                  <a:pt x="0" y="0"/>
                </a:lnTo>
                <a:lnTo>
                  <a:pt x="0" y="76923"/>
                </a:lnTo>
                <a:lnTo>
                  <a:pt x="61531" y="76923"/>
                </a:lnTo>
                <a:lnTo>
                  <a:pt x="61531" y="0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80568" y="1012374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51168">
            <a:solidFill>
              <a:srgbClr val="F4F9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480568" y="986790"/>
            <a:ext cx="216535" cy="51435"/>
          </a:xfrm>
          <a:custGeom>
            <a:avLst/>
            <a:gdLst/>
            <a:ahLst/>
            <a:cxnLst/>
            <a:rect l="l" t="t" r="r" b="b"/>
            <a:pathLst>
              <a:path w="216534" h="51434">
                <a:moveTo>
                  <a:pt x="216001" y="51168"/>
                </a:moveTo>
                <a:lnTo>
                  <a:pt x="0" y="51168"/>
                </a:lnTo>
                <a:lnTo>
                  <a:pt x="0" y="0"/>
                </a:lnTo>
                <a:lnTo>
                  <a:pt x="216001" y="0"/>
                </a:lnTo>
                <a:lnTo>
                  <a:pt x="216001" y="51168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391522" y="1196448"/>
            <a:ext cx="394335" cy="0"/>
          </a:xfrm>
          <a:custGeom>
            <a:avLst/>
            <a:gdLst/>
            <a:ahLst/>
            <a:cxnLst/>
            <a:rect l="l" t="t" r="r" b="b"/>
            <a:pathLst>
              <a:path w="394334">
                <a:moveTo>
                  <a:pt x="0" y="0"/>
                </a:moveTo>
                <a:lnTo>
                  <a:pt x="394093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42405" y="869264"/>
            <a:ext cx="92341" cy="1167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204821" y="950783"/>
            <a:ext cx="324485" cy="199390"/>
          </a:xfrm>
          <a:custGeom>
            <a:avLst/>
            <a:gdLst/>
            <a:ahLst/>
            <a:cxnLst/>
            <a:rect l="l" t="t" r="r" b="b"/>
            <a:pathLst>
              <a:path w="324484" h="199390">
                <a:moveTo>
                  <a:pt x="270916" y="0"/>
                </a:moveTo>
                <a:lnTo>
                  <a:pt x="0" y="0"/>
                </a:lnTo>
                <a:lnTo>
                  <a:pt x="0" y="198970"/>
                </a:lnTo>
                <a:lnTo>
                  <a:pt x="324370" y="198970"/>
                </a:lnTo>
                <a:lnTo>
                  <a:pt x="324370" y="53416"/>
                </a:lnTo>
                <a:lnTo>
                  <a:pt x="320168" y="32618"/>
                </a:lnTo>
                <a:lnTo>
                  <a:pt x="308711" y="15640"/>
                </a:lnTo>
                <a:lnTo>
                  <a:pt x="291720" y="4195"/>
                </a:lnTo>
                <a:lnTo>
                  <a:pt x="270916" y="0"/>
                </a:lnTo>
                <a:close/>
              </a:path>
            </a:pathLst>
          </a:custGeom>
          <a:solidFill>
            <a:srgbClr val="D3E6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204821" y="950783"/>
            <a:ext cx="324485" cy="199390"/>
          </a:xfrm>
          <a:custGeom>
            <a:avLst/>
            <a:gdLst/>
            <a:ahLst/>
            <a:cxnLst/>
            <a:rect l="l" t="t" r="r" b="b"/>
            <a:pathLst>
              <a:path w="324484" h="199390">
                <a:moveTo>
                  <a:pt x="324370" y="53416"/>
                </a:moveTo>
                <a:lnTo>
                  <a:pt x="324370" y="198970"/>
                </a:lnTo>
                <a:lnTo>
                  <a:pt x="209118" y="198970"/>
                </a:lnTo>
                <a:lnTo>
                  <a:pt x="129540" y="198970"/>
                </a:lnTo>
                <a:lnTo>
                  <a:pt x="123964" y="198970"/>
                </a:lnTo>
                <a:lnTo>
                  <a:pt x="44386" y="198970"/>
                </a:lnTo>
                <a:lnTo>
                  <a:pt x="0" y="198970"/>
                </a:lnTo>
                <a:lnTo>
                  <a:pt x="0" y="145961"/>
                </a:lnTo>
                <a:lnTo>
                  <a:pt x="0" y="0"/>
                </a:lnTo>
                <a:lnTo>
                  <a:pt x="270916" y="0"/>
                </a:lnTo>
                <a:lnTo>
                  <a:pt x="291720" y="4195"/>
                </a:lnTo>
                <a:lnTo>
                  <a:pt x="308711" y="15640"/>
                </a:lnTo>
                <a:lnTo>
                  <a:pt x="320168" y="32618"/>
                </a:lnTo>
                <a:lnTo>
                  <a:pt x="324370" y="53416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529189" y="997030"/>
            <a:ext cx="172720" cy="153035"/>
          </a:xfrm>
          <a:custGeom>
            <a:avLst/>
            <a:gdLst/>
            <a:ahLst/>
            <a:cxnLst/>
            <a:rect l="l" t="t" r="r" b="b"/>
            <a:pathLst>
              <a:path w="172720" h="153034">
                <a:moveTo>
                  <a:pt x="59982" y="0"/>
                </a:moveTo>
                <a:lnTo>
                  <a:pt x="0" y="0"/>
                </a:lnTo>
                <a:lnTo>
                  <a:pt x="0" y="152717"/>
                </a:lnTo>
                <a:lnTo>
                  <a:pt x="172618" y="152717"/>
                </a:lnTo>
                <a:lnTo>
                  <a:pt x="172618" y="95249"/>
                </a:lnTo>
                <a:lnTo>
                  <a:pt x="149735" y="60729"/>
                </a:lnTo>
                <a:lnTo>
                  <a:pt x="87541" y="57784"/>
                </a:lnTo>
                <a:lnTo>
                  <a:pt x="87541" y="27571"/>
                </a:lnTo>
                <a:lnTo>
                  <a:pt x="85374" y="16844"/>
                </a:lnTo>
                <a:lnTo>
                  <a:pt x="79467" y="8080"/>
                </a:lnTo>
                <a:lnTo>
                  <a:pt x="70706" y="2168"/>
                </a:lnTo>
                <a:lnTo>
                  <a:pt x="59982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529189" y="997030"/>
            <a:ext cx="172720" cy="153035"/>
          </a:xfrm>
          <a:custGeom>
            <a:avLst/>
            <a:gdLst/>
            <a:ahLst/>
            <a:cxnLst/>
            <a:rect l="l" t="t" r="r" b="b"/>
            <a:pathLst>
              <a:path w="172720" h="153034">
                <a:moveTo>
                  <a:pt x="172618" y="95249"/>
                </a:moveTo>
                <a:lnTo>
                  <a:pt x="172618" y="152717"/>
                </a:lnTo>
                <a:lnTo>
                  <a:pt x="145287" y="152717"/>
                </a:lnTo>
                <a:lnTo>
                  <a:pt x="65747" y="152717"/>
                </a:lnTo>
                <a:lnTo>
                  <a:pt x="0" y="152717"/>
                </a:lnTo>
                <a:lnTo>
                  <a:pt x="0" y="0"/>
                </a:lnTo>
                <a:lnTo>
                  <a:pt x="59982" y="0"/>
                </a:lnTo>
                <a:lnTo>
                  <a:pt x="70706" y="2168"/>
                </a:lnTo>
                <a:lnTo>
                  <a:pt x="79467" y="8080"/>
                </a:lnTo>
                <a:lnTo>
                  <a:pt x="85374" y="16844"/>
                </a:lnTo>
                <a:lnTo>
                  <a:pt x="87541" y="27571"/>
                </a:lnTo>
                <a:lnTo>
                  <a:pt x="87541" y="57784"/>
                </a:lnTo>
                <a:lnTo>
                  <a:pt x="135153" y="57784"/>
                </a:lnTo>
                <a:lnTo>
                  <a:pt x="149735" y="60729"/>
                </a:lnTo>
                <a:lnTo>
                  <a:pt x="161644" y="68759"/>
                </a:lnTo>
                <a:lnTo>
                  <a:pt x="169673" y="80668"/>
                </a:lnTo>
                <a:lnTo>
                  <a:pt x="172618" y="95249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250440" y="1122520"/>
            <a:ext cx="162256" cy="771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599331" y="1125695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35369" y="0"/>
                </a:moveTo>
                <a:lnTo>
                  <a:pt x="21602" y="2779"/>
                </a:lnTo>
                <a:lnTo>
                  <a:pt x="10360" y="10360"/>
                </a:lnTo>
                <a:lnTo>
                  <a:pt x="2779" y="21602"/>
                </a:lnTo>
                <a:lnTo>
                  <a:pt x="0" y="35369"/>
                </a:lnTo>
                <a:lnTo>
                  <a:pt x="2779" y="49143"/>
                </a:lnTo>
                <a:lnTo>
                  <a:pt x="10360" y="60390"/>
                </a:lnTo>
                <a:lnTo>
                  <a:pt x="21602" y="67971"/>
                </a:lnTo>
                <a:lnTo>
                  <a:pt x="35369" y="70751"/>
                </a:lnTo>
                <a:lnTo>
                  <a:pt x="49136" y="67971"/>
                </a:lnTo>
                <a:lnTo>
                  <a:pt x="60378" y="60390"/>
                </a:lnTo>
                <a:lnTo>
                  <a:pt x="67959" y="49143"/>
                </a:lnTo>
                <a:lnTo>
                  <a:pt x="70739" y="35369"/>
                </a:lnTo>
                <a:lnTo>
                  <a:pt x="67959" y="21602"/>
                </a:lnTo>
                <a:lnTo>
                  <a:pt x="60378" y="10360"/>
                </a:lnTo>
                <a:lnTo>
                  <a:pt x="49136" y="2779"/>
                </a:lnTo>
                <a:lnTo>
                  <a:pt x="35369" y="0"/>
                </a:lnTo>
                <a:close/>
              </a:path>
            </a:pathLst>
          </a:custGeom>
          <a:solidFill>
            <a:srgbClr val="F4F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599331" y="1125695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70739" y="35369"/>
                </a:moveTo>
                <a:lnTo>
                  <a:pt x="67959" y="21602"/>
                </a:lnTo>
                <a:lnTo>
                  <a:pt x="60378" y="10360"/>
                </a:lnTo>
                <a:lnTo>
                  <a:pt x="49136" y="2779"/>
                </a:lnTo>
                <a:lnTo>
                  <a:pt x="35369" y="0"/>
                </a:lnTo>
                <a:lnTo>
                  <a:pt x="21602" y="2779"/>
                </a:lnTo>
                <a:lnTo>
                  <a:pt x="10360" y="10360"/>
                </a:lnTo>
                <a:lnTo>
                  <a:pt x="2779" y="21602"/>
                </a:lnTo>
                <a:lnTo>
                  <a:pt x="0" y="35369"/>
                </a:lnTo>
                <a:lnTo>
                  <a:pt x="2779" y="49143"/>
                </a:lnTo>
                <a:lnTo>
                  <a:pt x="10360" y="60390"/>
                </a:lnTo>
                <a:lnTo>
                  <a:pt x="21602" y="67971"/>
                </a:lnTo>
                <a:lnTo>
                  <a:pt x="35369" y="70751"/>
                </a:lnTo>
                <a:lnTo>
                  <a:pt x="49136" y="67971"/>
                </a:lnTo>
                <a:lnTo>
                  <a:pt x="60378" y="60390"/>
                </a:lnTo>
                <a:lnTo>
                  <a:pt x="67959" y="49143"/>
                </a:lnTo>
                <a:lnTo>
                  <a:pt x="70739" y="35369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617223" y="1143602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7127" y="0"/>
                </a:moveTo>
                <a:lnTo>
                  <a:pt x="7823" y="0"/>
                </a:lnTo>
                <a:lnTo>
                  <a:pt x="0" y="7810"/>
                </a:lnTo>
                <a:lnTo>
                  <a:pt x="0" y="27114"/>
                </a:lnTo>
                <a:lnTo>
                  <a:pt x="7823" y="34937"/>
                </a:lnTo>
                <a:lnTo>
                  <a:pt x="27127" y="34937"/>
                </a:lnTo>
                <a:lnTo>
                  <a:pt x="34950" y="27114"/>
                </a:lnTo>
                <a:lnTo>
                  <a:pt x="34950" y="7810"/>
                </a:lnTo>
                <a:lnTo>
                  <a:pt x="27127" y="0"/>
                </a:lnTo>
                <a:close/>
              </a:path>
            </a:pathLst>
          </a:custGeom>
          <a:solidFill>
            <a:srgbClr val="F4F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617223" y="1143602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34950" y="17462"/>
                </a:moveTo>
                <a:lnTo>
                  <a:pt x="34950" y="7810"/>
                </a:lnTo>
                <a:lnTo>
                  <a:pt x="27127" y="0"/>
                </a:lnTo>
                <a:lnTo>
                  <a:pt x="17475" y="0"/>
                </a:lnTo>
                <a:lnTo>
                  <a:pt x="7823" y="0"/>
                </a:lnTo>
                <a:lnTo>
                  <a:pt x="0" y="7810"/>
                </a:lnTo>
                <a:lnTo>
                  <a:pt x="0" y="17462"/>
                </a:lnTo>
                <a:lnTo>
                  <a:pt x="0" y="27114"/>
                </a:lnTo>
                <a:lnTo>
                  <a:pt x="7823" y="34937"/>
                </a:lnTo>
                <a:lnTo>
                  <a:pt x="17475" y="34937"/>
                </a:lnTo>
                <a:lnTo>
                  <a:pt x="27127" y="34937"/>
                </a:lnTo>
                <a:lnTo>
                  <a:pt x="34950" y="27114"/>
                </a:lnTo>
                <a:lnTo>
                  <a:pt x="34950" y="17462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630338" y="1156696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90">
                <a:moveTo>
                  <a:pt x="6769" y="0"/>
                </a:moveTo>
                <a:lnTo>
                  <a:pt x="1955" y="0"/>
                </a:lnTo>
                <a:lnTo>
                  <a:pt x="0" y="1968"/>
                </a:lnTo>
                <a:lnTo>
                  <a:pt x="0" y="6781"/>
                </a:lnTo>
                <a:lnTo>
                  <a:pt x="1955" y="8737"/>
                </a:lnTo>
                <a:lnTo>
                  <a:pt x="6769" y="8737"/>
                </a:lnTo>
                <a:lnTo>
                  <a:pt x="8724" y="6781"/>
                </a:lnTo>
                <a:lnTo>
                  <a:pt x="8724" y="1968"/>
                </a:lnTo>
                <a:lnTo>
                  <a:pt x="6769" y="0"/>
                </a:lnTo>
                <a:close/>
              </a:path>
            </a:pathLst>
          </a:custGeom>
          <a:solidFill>
            <a:srgbClr val="F4F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630338" y="1156696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90">
                <a:moveTo>
                  <a:pt x="8724" y="4368"/>
                </a:moveTo>
                <a:lnTo>
                  <a:pt x="8724" y="1968"/>
                </a:lnTo>
                <a:lnTo>
                  <a:pt x="6769" y="0"/>
                </a:lnTo>
                <a:lnTo>
                  <a:pt x="4356" y="0"/>
                </a:lnTo>
                <a:lnTo>
                  <a:pt x="1955" y="0"/>
                </a:lnTo>
                <a:lnTo>
                  <a:pt x="0" y="1968"/>
                </a:lnTo>
                <a:lnTo>
                  <a:pt x="0" y="4368"/>
                </a:lnTo>
                <a:lnTo>
                  <a:pt x="0" y="6781"/>
                </a:lnTo>
                <a:lnTo>
                  <a:pt x="1955" y="8737"/>
                </a:lnTo>
                <a:lnTo>
                  <a:pt x="4356" y="8737"/>
                </a:lnTo>
                <a:lnTo>
                  <a:pt x="6769" y="8737"/>
                </a:lnTo>
                <a:lnTo>
                  <a:pt x="8724" y="6781"/>
                </a:lnTo>
                <a:lnTo>
                  <a:pt x="8724" y="4368"/>
                </a:lnTo>
                <a:close/>
              </a:path>
            </a:pathLst>
          </a:custGeom>
          <a:ln w="6349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204821" y="1096745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4">
                <a:moveTo>
                  <a:pt x="0" y="0"/>
                </a:moveTo>
                <a:lnTo>
                  <a:pt x="324370" y="0"/>
                </a:lnTo>
              </a:path>
            </a:pathLst>
          </a:custGeom>
          <a:ln w="3175">
            <a:solidFill>
              <a:srgbClr val="D3E6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204821" y="1096745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4">
                <a:moveTo>
                  <a:pt x="0" y="0"/>
                </a:moveTo>
                <a:lnTo>
                  <a:pt x="32437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544062" y="1013748"/>
            <a:ext cx="58419" cy="40005"/>
          </a:xfrm>
          <a:custGeom>
            <a:avLst/>
            <a:gdLst/>
            <a:ahLst/>
            <a:cxnLst/>
            <a:rect l="l" t="t" r="r" b="b"/>
            <a:pathLst>
              <a:path w="58420" h="40005">
                <a:moveTo>
                  <a:pt x="41084" y="0"/>
                </a:moveTo>
                <a:lnTo>
                  <a:pt x="0" y="0"/>
                </a:lnTo>
                <a:lnTo>
                  <a:pt x="0" y="39598"/>
                </a:lnTo>
                <a:lnTo>
                  <a:pt x="58026" y="39598"/>
                </a:lnTo>
                <a:lnTo>
                  <a:pt x="57827" y="22074"/>
                </a:lnTo>
                <a:lnTo>
                  <a:pt x="56084" y="9721"/>
                </a:lnTo>
                <a:lnTo>
                  <a:pt x="51077" y="2408"/>
                </a:lnTo>
                <a:lnTo>
                  <a:pt x="41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544062" y="1013748"/>
            <a:ext cx="58419" cy="40005"/>
          </a:xfrm>
          <a:custGeom>
            <a:avLst/>
            <a:gdLst/>
            <a:ahLst/>
            <a:cxnLst/>
            <a:rect l="l" t="t" r="r" b="b"/>
            <a:pathLst>
              <a:path w="58420" h="40005">
                <a:moveTo>
                  <a:pt x="0" y="0"/>
                </a:moveTo>
                <a:lnTo>
                  <a:pt x="41084" y="0"/>
                </a:lnTo>
                <a:lnTo>
                  <a:pt x="51077" y="2408"/>
                </a:lnTo>
                <a:lnTo>
                  <a:pt x="56084" y="9721"/>
                </a:lnTo>
                <a:lnTo>
                  <a:pt x="57827" y="22074"/>
                </a:lnTo>
                <a:lnTo>
                  <a:pt x="58026" y="39598"/>
                </a:lnTo>
                <a:lnTo>
                  <a:pt x="0" y="3959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50888" y="1196448"/>
            <a:ext cx="612140" cy="0"/>
          </a:xfrm>
          <a:custGeom>
            <a:avLst/>
            <a:gdLst/>
            <a:ahLst/>
            <a:cxnLst/>
            <a:rect l="l" t="t" r="r" b="b"/>
            <a:pathLst>
              <a:path w="612140">
                <a:moveTo>
                  <a:pt x="0" y="0"/>
                </a:moveTo>
                <a:lnTo>
                  <a:pt x="612000" y="0"/>
                </a:lnTo>
              </a:path>
            </a:pathLst>
          </a:custGeom>
          <a:ln w="3175">
            <a:solidFill>
              <a:srgbClr val="D3E6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50888" y="1196448"/>
            <a:ext cx="612140" cy="0"/>
          </a:xfrm>
          <a:custGeom>
            <a:avLst/>
            <a:gdLst/>
            <a:ahLst/>
            <a:cxnLst/>
            <a:rect l="l" t="t" r="r" b="b"/>
            <a:pathLst>
              <a:path w="612140">
                <a:moveTo>
                  <a:pt x="612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322179" y="978408"/>
            <a:ext cx="89649" cy="896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9718277" y="3298337"/>
            <a:ext cx="723900" cy="8432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900"/>
              </a:lnSpc>
              <a:spcBef>
                <a:spcPts val="180"/>
              </a:spcBef>
            </a:pP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Reach </a:t>
            </a:r>
            <a:r>
              <a:rPr sz="800" spc="-5" dirty="0">
                <a:solidFill>
                  <a:srgbClr val="343434"/>
                </a:solidFill>
                <a:latin typeface="Arial"/>
                <a:cs typeface="Arial"/>
              </a:rPr>
              <a:t>vs</a:t>
            </a:r>
            <a:r>
              <a:rPr sz="800" spc="-1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target  ratio </a:t>
            </a:r>
            <a:r>
              <a:rPr sz="800" spc="-5" dirty="0">
                <a:solidFill>
                  <a:srgbClr val="343434"/>
                </a:solidFill>
                <a:latin typeface="Arial"/>
                <a:cs typeface="Arial"/>
              </a:rPr>
              <a:t>by</a:t>
            </a:r>
            <a:r>
              <a:rPr sz="800" spc="-7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district</a:t>
            </a:r>
            <a:endParaRPr sz="800">
              <a:latin typeface="Arial"/>
              <a:cs typeface="Arial"/>
            </a:endParaRPr>
          </a:p>
          <a:p>
            <a:pPr marR="20320" algn="ctr">
              <a:lnSpc>
                <a:spcPct val="100000"/>
              </a:lnSpc>
              <a:spcBef>
                <a:spcPts val="13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&gt;=100%</a:t>
            </a:r>
            <a:endParaRPr sz="700">
              <a:latin typeface="Roboto"/>
              <a:cs typeface="Roboto"/>
            </a:endParaRPr>
          </a:p>
          <a:p>
            <a:pPr marL="188595">
              <a:lnSpc>
                <a:spcPct val="100000"/>
              </a:lnSpc>
              <a:spcBef>
                <a:spcPts val="5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76% </a:t>
            </a:r>
            <a:r>
              <a:rPr sz="700" dirty="0">
                <a:solidFill>
                  <a:srgbClr val="343434"/>
                </a:solidFill>
                <a:latin typeface="Roboto"/>
                <a:cs typeface="Roboto"/>
              </a:rPr>
              <a:t>-</a:t>
            </a:r>
            <a:r>
              <a:rPr sz="700" spc="-15" dirty="0">
                <a:solidFill>
                  <a:srgbClr val="343434"/>
                </a:solidFill>
                <a:latin typeface="Roboto"/>
                <a:cs typeface="Roboto"/>
              </a:rPr>
              <a:t> </a:t>
            </a: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99%</a:t>
            </a:r>
            <a:endParaRPr sz="700">
              <a:latin typeface="Roboto"/>
              <a:cs typeface="Roboto"/>
            </a:endParaRPr>
          </a:p>
          <a:p>
            <a:pPr marR="44450" algn="ctr">
              <a:lnSpc>
                <a:spcPct val="100000"/>
              </a:lnSpc>
              <a:spcBef>
                <a:spcPts val="5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50-75%</a:t>
            </a:r>
            <a:endParaRPr sz="700">
              <a:latin typeface="Roboto"/>
              <a:cs typeface="Roboto"/>
            </a:endParaRPr>
          </a:p>
          <a:p>
            <a:pPr marR="93980" algn="ctr">
              <a:lnSpc>
                <a:spcPct val="100000"/>
              </a:lnSpc>
              <a:spcBef>
                <a:spcPts val="5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0-49%</a:t>
            </a:r>
            <a:endParaRPr sz="700">
              <a:latin typeface="Roboto"/>
              <a:cs typeface="Roboto"/>
            </a:endParaRPr>
          </a:p>
          <a:p>
            <a:pPr marL="190500">
              <a:lnSpc>
                <a:spcPct val="100000"/>
              </a:lnSpc>
              <a:spcBef>
                <a:spcPts val="5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0%</a:t>
            </a:r>
            <a:endParaRPr sz="700">
              <a:latin typeface="Roboto"/>
              <a:cs typeface="Roboto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9718277" y="5444501"/>
            <a:ext cx="723265" cy="912494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900"/>
              </a:lnSpc>
              <a:spcBef>
                <a:spcPts val="180"/>
              </a:spcBef>
            </a:pP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Reach </a:t>
            </a:r>
            <a:r>
              <a:rPr sz="800" spc="-5" dirty="0">
                <a:solidFill>
                  <a:srgbClr val="343434"/>
                </a:solidFill>
                <a:latin typeface="Arial"/>
                <a:cs typeface="Arial"/>
              </a:rPr>
              <a:t>vs</a:t>
            </a:r>
            <a:r>
              <a:rPr sz="800" spc="-1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target  ratio </a:t>
            </a:r>
            <a:r>
              <a:rPr sz="800" spc="-5" dirty="0">
                <a:solidFill>
                  <a:srgbClr val="343434"/>
                </a:solidFill>
                <a:latin typeface="Arial"/>
                <a:cs typeface="Arial"/>
              </a:rPr>
              <a:t>by</a:t>
            </a:r>
            <a:r>
              <a:rPr sz="800" spc="-8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343434"/>
                </a:solidFill>
                <a:latin typeface="Arial"/>
                <a:cs typeface="Arial"/>
              </a:rPr>
              <a:t>district</a:t>
            </a:r>
            <a:endParaRPr sz="800">
              <a:latin typeface="Arial"/>
              <a:cs typeface="Arial"/>
            </a:endParaRPr>
          </a:p>
          <a:p>
            <a:pPr marL="165735">
              <a:lnSpc>
                <a:spcPts val="830"/>
              </a:lnSpc>
              <a:spcBef>
                <a:spcPts val="135"/>
              </a:spcBef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&gt;=100%</a:t>
            </a:r>
            <a:endParaRPr sz="700">
              <a:latin typeface="Roboto"/>
              <a:cs typeface="Roboto"/>
            </a:endParaRPr>
          </a:p>
          <a:p>
            <a:pPr marL="163195">
              <a:lnSpc>
                <a:spcPts val="825"/>
              </a:lnSpc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76% </a:t>
            </a:r>
            <a:r>
              <a:rPr sz="700" dirty="0">
                <a:solidFill>
                  <a:srgbClr val="343434"/>
                </a:solidFill>
                <a:latin typeface="Roboto"/>
                <a:cs typeface="Roboto"/>
              </a:rPr>
              <a:t>-</a:t>
            </a:r>
            <a:r>
              <a:rPr sz="700" spc="-15" dirty="0">
                <a:solidFill>
                  <a:srgbClr val="343434"/>
                </a:solidFill>
                <a:latin typeface="Roboto"/>
                <a:cs typeface="Roboto"/>
              </a:rPr>
              <a:t> </a:t>
            </a: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99%</a:t>
            </a:r>
            <a:endParaRPr sz="700">
              <a:latin typeface="Roboto"/>
              <a:cs typeface="Roboto"/>
            </a:endParaRPr>
          </a:p>
          <a:p>
            <a:pPr marL="165100">
              <a:lnSpc>
                <a:spcPts val="825"/>
              </a:lnSpc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50-75%</a:t>
            </a:r>
            <a:endParaRPr sz="700">
              <a:latin typeface="Roboto"/>
              <a:cs typeface="Roboto"/>
            </a:endParaRPr>
          </a:p>
          <a:p>
            <a:pPr marL="165100">
              <a:lnSpc>
                <a:spcPts val="825"/>
              </a:lnSpc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0-49%</a:t>
            </a:r>
            <a:endParaRPr sz="700">
              <a:latin typeface="Roboto"/>
              <a:cs typeface="Roboto"/>
            </a:endParaRPr>
          </a:p>
          <a:p>
            <a:pPr marL="165100">
              <a:lnSpc>
                <a:spcPts val="825"/>
              </a:lnSpc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0%</a:t>
            </a:r>
            <a:endParaRPr sz="700">
              <a:latin typeface="Roboto"/>
              <a:cs typeface="Roboto"/>
            </a:endParaRPr>
          </a:p>
          <a:p>
            <a:pPr marL="165100">
              <a:lnSpc>
                <a:spcPts val="830"/>
              </a:lnSpc>
            </a:pP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not</a:t>
            </a:r>
            <a:r>
              <a:rPr sz="700" spc="-15" dirty="0">
                <a:solidFill>
                  <a:srgbClr val="343434"/>
                </a:solidFill>
                <a:latin typeface="Roboto"/>
                <a:cs typeface="Roboto"/>
              </a:rPr>
              <a:t> </a:t>
            </a:r>
            <a:r>
              <a:rPr sz="700" spc="-5" dirty="0">
                <a:solidFill>
                  <a:srgbClr val="343434"/>
                </a:solidFill>
                <a:latin typeface="Roboto"/>
                <a:cs typeface="Roboto"/>
              </a:rPr>
              <a:t>reached</a:t>
            </a:r>
            <a:endParaRPr sz="700">
              <a:latin typeface="Roboto"/>
              <a:cs typeface="Roboto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139008" y="1883345"/>
            <a:ext cx="672354" cy="5505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52727" y="2476138"/>
            <a:ext cx="445134" cy="154305"/>
          </a:xfrm>
          <a:custGeom>
            <a:avLst/>
            <a:gdLst/>
            <a:ahLst/>
            <a:cxnLst/>
            <a:rect l="l" t="t" r="r" b="b"/>
            <a:pathLst>
              <a:path w="445135" h="154305">
                <a:moveTo>
                  <a:pt x="343115" y="0"/>
                </a:moveTo>
                <a:lnTo>
                  <a:pt x="343115" y="42163"/>
                </a:lnTo>
                <a:lnTo>
                  <a:pt x="0" y="42163"/>
                </a:lnTo>
                <a:lnTo>
                  <a:pt x="0" y="111467"/>
                </a:lnTo>
                <a:lnTo>
                  <a:pt x="343115" y="111467"/>
                </a:lnTo>
                <a:lnTo>
                  <a:pt x="343115" y="153695"/>
                </a:lnTo>
                <a:lnTo>
                  <a:pt x="444931" y="76822"/>
                </a:lnTo>
                <a:lnTo>
                  <a:pt x="343115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52727" y="2476138"/>
            <a:ext cx="445134" cy="154305"/>
          </a:xfrm>
          <a:custGeom>
            <a:avLst/>
            <a:gdLst/>
            <a:ahLst/>
            <a:cxnLst/>
            <a:rect l="l" t="t" r="r" b="b"/>
            <a:pathLst>
              <a:path w="445135" h="154305">
                <a:moveTo>
                  <a:pt x="444931" y="76822"/>
                </a:moveTo>
                <a:lnTo>
                  <a:pt x="343115" y="0"/>
                </a:lnTo>
                <a:lnTo>
                  <a:pt x="343115" y="42163"/>
                </a:lnTo>
                <a:lnTo>
                  <a:pt x="0" y="42163"/>
                </a:lnTo>
                <a:lnTo>
                  <a:pt x="0" y="111467"/>
                </a:lnTo>
                <a:lnTo>
                  <a:pt x="343115" y="111467"/>
                </a:lnTo>
                <a:lnTo>
                  <a:pt x="343115" y="153695"/>
                </a:lnTo>
                <a:lnTo>
                  <a:pt x="444931" y="76822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2922488" y="2046234"/>
            <a:ext cx="773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94C93D"/>
                </a:solidFill>
                <a:latin typeface="Roboto"/>
                <a:cs typeface="Roboto"/>
              </a:rPr>
              <a:t>4.</a:t>
            </a:r>
            <a:r>
              <a:rPr sz="3000" b="1" spc="-5" dirty="0">
                <a:solidFill>
                  <a:srgbClr val="94C93D"/>
                </a:solidFill>
                <a:latin typeface="Roboto"/>
                <a:cs typeface="Roboto"/>
              </a:rPr>
              <a:t>6</a:t>
            </a:r>
            <a:r>
              <a:rPr sz="1800" b="1" dirty="0">
                <a:solidFill>
                  <a:srgbClr val="94C93D"/>
                </a:solidFill>
                <a:latin typeface="Roboto"/>
                <a:cs typeface="Roboto"/>
              </a:rPr>
              <a:t>M</a:t>
            </a:r>
            <a:endParaRPr sz="1800" dirty="0">
              <a:latin typeface="Roboto"/>
              <a:cs typeface="Roboto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129482" y="2772950"/>
            <a:ext cx="22790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NUMBER 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OF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BENEFICIARIES BY</a:t>
            </a:r>
            <a:r>
              <a:rPr sz="1100" b="1" spc="-85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MONTH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142189" y="16031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85842" y="16031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42189" y="272658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185842" y="272658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142189" y="379157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174012" y="3791570"/>
            <a:ext cx="3999229" cy="0"/>
          </a:xfrm>
          <a:custGeom>
            <a:avLst/>
            <a:gdLst/>
            <a:ahLst/>
            <a:cxnLst/>
            <a:rect l="l" t="t" r="r" b="b"/>
            <a:pathLst>
              <a:path w="3999229">
                <a:moveTo>
                  <a:pt x="0" y="0"/>
                </a:moveTo>
                <a:lnTo>
                  <a:pt x="3999090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85842" y="379157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3991843" y="2140369"/>
            <a:ext cx="346353" cy="205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94C93D"/>
                </a:solidFill>
                <a:latin typeface="Roboto"/>
                <a:cs typeface="Roboto"/>
              </a:rPr>
              <a:t>xx</a:t>
            </a: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%</a:t>
            </a:r>
            <a:endParaRPr sz="1200" dirty="0">
              <a:latin typeface="Roboto"/>
              <a:cs typeface="Roboto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866009" y="2140368"/>
            <a:ext cx="294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xx%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724021" y="2140368"/>
            <a:ext cx="294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xx%</a:t>
            </a:r>
            <a:endParaRPr sz="1200">
              <a:latin typeface="Roboto"/>
              <a:cs typeface="Roboto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991837" y="2322224"/>
            <a:ext cx="2078355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9475" algn="l"/>
                <a:tab pos="1744345" algn="l"/>
              </a:tabLst>
            </a:pPr>
            <a:r>
              <a:rPr sz="850" dirty="0">
                <a:solidFill>
                  <a:srgbClr val="4E4E50"/>
                </a:solidFill>
                <a:latin typeface="Roboto Condensed"/>
                <a:cs typeface="Roboto Condensed"/>
              </a:rPr>
              <a:t>Girls	</a:t>
            </a:r>
            <a:r>
              <a:rPr sz="850" spc="-5" dirty="0">
                <a:solidFill>
                  <a:srgbClr val="4E4E50"/>
                </a:solidFill>
                <a:latin typeface="Roboto Condensed"/>
                <a:cs typeface="Roboto Condensed"/>
              </a:rPr>
              <a:t>Boy</a:t>
            </a:r>
            <a:r>
              <a:rPr sz="850" dirty="0">
                <a:solidFill>
                  <a:srgbClr val="4E4E50"/>
                </a:solidFill>
                <a:latin typeface="Roboto Condensed"/>
                <a:cs typeface="Roboto Condensed"/>
              </a:rPr>
              <a:t>s	Women</a:t>
            </a:r>
            <a:endParaRPr sz="850">
              <a:latin typeface="Roboto Condensed"/>
              <a:cs typeface="Roboto Condensed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066950" y="4046494"/>
            <a:ext cx="814705" cy="73533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280"/>
              </a:spcBef>
            </a:pPr>
            <a:r>
              <a:rPr sz="1200" b="1" spc="-5" dirty="0">
                <a:solidFill>
                  <a:srgbClr val="94C93D"/>
                </a:solidFill>
                <a:latin typeface="Roboto"/>
                <a:cs typeface="Roboto"/>
              </a:rPr>
              <a:t>X.xM</a:t>
            </a:r>
            <a:endParaRPr sz="1200">
              <a:latin typeface="Roboto"/>
              <a:cs typeface="Roboto"/>
            </a:endParaRPr>
          </a:p>
          <a:p>
            <a:pPr marL="12700" marR="187325">
              <a:lnSpc>
                <a:spcPct val="100000"/>
              </a:lnSpc>
              <a:spcBef>
                <a:spcPts val="125"/>
              </a:spcBef>
            </a:pPr>
            <a:r>
              <a:rPr sz="800" spc="-25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20" dirty="0">
                <a:solidFill>
                  <a:srgbClr val="4E4E50"/>
                </a:solidFill>
                <a:latin typeface="Arial"/>
                <a:cs typeface="Arial"/>
              </a:rPr>
              <a:t>and</a:t>
            </a:r>
            <a:r>
              <a:rPr sz="800" spc="-9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4E4E50"/>
                </a:solidFill>
                <a:latin typeface="Arial"/>
                <a:cs typeface="Arial"/>
              </a:rPr>
              <a:t>girls  (6-59</a:t>
            </a:r>
            <a:r>
              <a:rPr sz="800" spc="-7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4E4E50"/>
                </a:solidFill>
                <a:latin typeface="Arial"/>
                <a:cs typeface="Arial"/>
              </a:rPr>
              <a:t>months)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25" dirty="0">
                <a:solidFill>
                  <a:srgbClr val="4E4E50"/>
                </a:solidFill>
                <a:latin typeface="Arial"/>
                <a:cs typeface="Arial"/>
              </a:rPr>
              <a:t>received </a:t>
            </a:r>
            <a:r>
              <a:rPr sz="800" spc="-20" dirty="0">
                <a:solidFill>
                  <a:srgbClr val="4E4E50"/>
                </a:solidFill>
                <a:latin typeface="Arial"/>
                <a:cs typeface="Arial"/>
              </a:rPr>
              <a:t>vitamin</a:t>
            </a:r>
            <a:r>
              <a:rPr sz="800" spc="-7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4E4E50"/>
                </a:solidFill>
                <a:latin typeface="Arial"/>
                <a:cs typeface="Arial"/>
              </a:rPr>
              <a:t>A  </a:t>
            </a:r>
            <a:r>
              <a:rPr sz="800" spc="-25" dirty="0">
                <a:solidFill>
                  <a:srgbClr val="4E4E50"/>
                </a:solidFill>
                <a:latin typeface="Arial"/>
                <a:cs typeface="Arial"/>
              </a:rPr>
              <a:t>supplementation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71729" y="5703264"/>
            <a:ext cx="12941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80795" algn="l"/>
              </a:tabLst>
            </a:pPr>
            <a:r>
              <a:rPr sz="800" u="dash" dirty="0">
                <a:solidFill>
                  <a:srgbClr val="4E4E50"/>
                </a:solidFill>
                <a:uFill>
                  <a:solidFill>
                    <a:srgbClr val="4E4E50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067049" y="5459570"/>
            <a:ext cx="771525" cy="8788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385"/>
              </a:spcBef>
            </a:pPr>
            <a:r>
              <a:rPr sz="1200" b="1" spc="-5" dirty="0">
                <a:solidFill>
                  <a:srgbClr val="94C93D"/>
                </a:solidFill>
                <a:latin typeface="Roboto"/>
                <a:cs typeface="Roboto"/>
              </a:rPr>
              <a:t>X.xM</a:t>
            </a:r>
            <a:endParaRPr sz="1200" dirty="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190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 girls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(6-59 months)  targeted for  vitamin A  supplementation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783390" y="4046494"/>
            <a:ext cx="771525" cy="85725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280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 girls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(6-24 months)  received  micronutrion  supplementation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783390" y="5459570"/>
            <a:ext cx="663575" cy="7569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385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190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</a:t>
            </a:r>
            <a:r>
              <a:rPr sz="800" spc="-9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girls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(6-59</a:t>
            </a:r>
            <a:r>
              <a:rPr sz="800" spc="-8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months)  targeted for  micronutrition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604417" y="5459570"/>
            <a:ext cx="796925" cy="7569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385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190"/>
              </a:spcBef>
            </a:pPr>
            <a:r>
              <a:rPr sz="800" spc="-15" dirty="0">
                <a:solidFill>
                  <a:srgbClr val="4E4E50"/>
                </a:solidFill>
                <a:latin typeface="Arial"/>
                <a:cs typeface="Arial"/>
              </a:rPr>
              <a:t>Pregnant and  lactating women  targeted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for</a:t>
            </a:r>
            <a:r>
              <a:rPr sz="800" spc="-8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4E4E50"/>
                </a:solidFill>
                <a:latin typeface="Arial"/>
                <a:cs typeface="Arial"/>
              </a:rPr>
              <a:t>acute  malnutrition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783390" y="6190944"/>
            <a:ext cx="126365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supplementation</a:t>
            </a:r>
            <a:r>
              <a:rPr sz="800" spc="8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4E4E50"/>
                </a:solidFill>
                <a:latin typeface="Arial"/>
                <a:cs typeface="Arial"/>
              </a:rPr>
              <a:t>treatment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974417" y="4046494"/>
            <a:ext cx="744220" cy="96393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3335" marR="5080">
              <a:lnSpc>
                <a:spcPct val="100099"/>
              </a:lnSpc>
              <a:spcBef>
                <a:spcPts val="125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 girls  </a:t>
            </a:r>
            <a:r>
              <a:rPr sz="700" dirty="0">
                <a:solidFill>
                  <a:srgbClr val="4E4E50"/>
                </a:solidFill>
                <a:latin typeface="Arial"/>
                <a:cs typeface="Arial"/>
              </a:rPr>
              <a:t>(6-59 months)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treated for  Moderate</a:t>
            </a:r>
            <a:r>
              <a:rPr sz="800" spc="-9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Acute  Malnutrition  (MAM)</a:t>
            </a:r>
            <a:endParaRPr sz="8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950089" y="5458757"/>
            <a:ext cx="729615" cy="88011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390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200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 girls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(6-59 months) 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targeted for  Moderate</a:t>
            </a:r>
            <a:r>
              <a:rPr sz="800" spc="-8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Acute  Malnutrition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514020" y="5459538"/>
            <a:ext cx="663575" cy="8788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195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Boys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</a:t>
            </a:r>
            <a:r>
              <a:rPr sz="800" spc="-9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girls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(6-59</a:t>
            </a:r>
            <a:r>
              <a:rPr sz="800" spc="-8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months)  targeted for  Severe Acute  Malnutrition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129482" y="3599690"/>
            <a:ext cx="3989704" cy="429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100"/>
              </a:spcBef>
              <a:tabLst>
                <a:tab pos="532130" algn="l"/>
                <a:tab pos="1000760" algn="l"/>
                <a:tab pos="1495425" algn="l"/>
                <a:tab pos="1974214" algn="l"/>
                <a:tab pos="2465705" algn="l"/>
                <a:tab pos="2942590" algn="l"/>
                <a:tab pos="3406775" algn="l"/>
                <a:tab pos="3830320" algn="l"/>
              </a:tabLst>
            </a:pPr>
            <a:r>
              <a:rPr sz="700" b="1" dirty="0">
                <a:solidFill>
                  <a:srgbClr val="221E1F"/>
                </a:solidFill>
                <a:latin typeface="Arial Narrow"/>
                <a:cs typeface="Arial Narrow"/>
              </a:rPr>
              <a:t>JAN	FEB	</a:t>
            </a:r>
            <a:r>
              <a:rPr sz="700" b="1" spc="-5" dirty="0">
                <a:solidFill>
                  <a:srgbClr val="221E1F"/>
                </a:solidFill>
                <a:latin typeface="Arial Narrow"/>
                <a:cs typeface="Arial Narrow"/>
              </a:rPr>
              <a:t>MA</a:t>
            </a:r>
            <a:r>
              <a:rPr sz="700" b="1" dirty="0">
                <a:solidFill>
                  <a:srgbClr val="221E1F"/>
                </a:solidFill>
                <a:latin typeface="Arial Narrow"/>
                <a:cs typeface="Arial Narrow"/>
              </a:rPr>
              <a:t>R	APR	</a:t>
            </a:r>
            <a:r>
              <a:rPr sz="700" b="1" spc="-5" dirty="0">
                <a:solidFill>
                  <a:srgbClr val="221E1F"/>
                </a:solidFill>
                <a:latin typeface="Arial Narrow"/>
                <a:cs typeface="Arial Narrow"/>
              </a:rPr>
              <a:t>MA</a:t>
            </a:r>
            <a:r>
              <a:rPr sz="700" b="1" dirty="0">
                <a:solidFill>
                  <a:srgbClr val="221E1F"/>
                </a:solidFill>
                <a:latin typeface="Arial Narrow"/>
                <a:cs typeface="Arial Narrow"/>
              </a:rPr>
              <a:t>Y	JUN	JUL	AUG	SEP</a:t>
            </a:r>
            <a:endParaRPr sz="7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ACHIEVEMENTS BY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INDICATOR</a:t>
            </a:r>
            <a:endParaRPr sz="1100" dirty="0">
              <a:latin typeface="Arial Narrow"/>
              <a:cs typeface="Arial Narrow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213527" y="3484581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40"/>
                </a:lnTo>
                <a:lnTo>
                  <a:pt x="2262" y="17600"/>
                </a:lnTo>
                <a:lnTo>
                  <a:pt x="0" y="28816"/>
                </a:lnTo>
                <a:lnTo>
                  <a:pt x="2262" y="40024"/>
                </a:lnTo>
                <a:lnTo>
                  <a:pt x="8434" y="49180"/>
                </a:lnTo>
                <a:lnTo>
                  <a:pt x="17589" y="55355"/>
                </a:lnTo>
                <a:lnTo>
                  <a:pt x="28803" y="57619"/>
                </a:lnTo>
                <a:lnTo>
                  <a:pt x="40010" y="55355"/>
                </a:lnTo>
                <a:lnTo>
                  <a:pt x="49161" y="49180"/>
                </a:lnTo>
                <a:lnTo>
                  <a:pt x="55331" y="40024"/>
                </a:lnTo>
                <a:lnTo>
                  <a:pt x="57594" y="28816"/>
                </a:lnTo>
                <a:lnTo>
                  <a:pt x="55331" y="17600"/>
                </a:lnTo>
                <a:lnTo>
                  <a:pt x="49161" y="8440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13527" y="3484581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40"/>
                </a:lnTo>
                <a:lnTo>
                  <a:pt x="2262" y="17600"/>
                </a:lnTo>
                <a:lnTo>
                  <a:pt x="0" y="28816"/>
                </a:lnTo>
                <a:lnTo>
                  <a:pt x="2262" y="40024"/>
                </a:lnTo>
                <a:lnTo>
                  <a:pt x="8434" y="49180"/>
                </a:lnTo>
                <a:lnTo>
                  <a:pt x="17589" y="55355"/>
                </a:lnTo>
                <a:lnTo>
                  <a:pt x="28803" y="57619"/>
                </a:lnTo>
                <a:lnTo>
                  <a:pt x="40010" y="55355"/>
                </a:lnTo>
                <a:lnTo>
                  <a:pt x="49161" y="49180"/>
                </a:lnTo>
                <a:lnTo>
                  <a:pt x="55331" y="40024"/>
                </a:lnTo>
                <a:lnTo>
                  <a:pt x="57594" y="28816"/>
                </a:lnTo>
                <a:lnTo>
                  <a:pt x="55331" y="17600"/>
                </a:lnTo>
                <a:lnTo>
                  <a:pt x="49161" y="8440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694434" y="3473606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95" y="2264"/>
                </a:lnTo>
                <a:lnTo>
                  <a:pt x="8439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9"/>
                </a:lnTo>
                <a:lnTo>
                  <a:pt x="8439" y="49179"/>
                </a:lnTo>
                <a:lnTo>
                  <a:pt x="17595" y="55355"/>
                </a:lnTo>
                <a:lnTo>
                  <a:pt x="28803" y="57619"/>
                </a:lnTo>
                <a:lnTo>
                  <a:pt x="40012" y="55355"/>
                </a:lnTo>
                <a:lnTo>
                  <a:pt x="49168" y="49179"/>
                </a:lnTo>
                <a:lnTo>
                  <a:pt x="55342" y="40019"/>
                </a:lnTo>
                <a:lnTo>
                  <a:pt x="57607" y="28803"/>
                </a:lnTo>
                <a:lnTo>
                  <a:pt x="55342" y="17595"/>
                </a:lnTo>
                <a:lnTo>
                  <a:pt x="49168" y="8439"/>
                </a:lnTo>
                <a:lnTo>
                  <a:pt x="40012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694434" y="3473606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95" y="2264"/>
                </a:lnTo>
                <a:lnTo>
                  <a:pt x="8439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9"/>
                </a:lnTo>
                <a:lnTo>
                  <a:pt x="8439" y="49179"/>
                </a:lnTo>
                <a:lnTo>
                  <a:pt x="17595" y="55355"/>
                </a:lnTo>
                <a:lnTo>
                  <a:pt x="28803" y="57619"/>
                </a:lnTo>
                <a:lnTo>
                  <a:pt x="40012" y="55355"/>
                </a:lnTo>
                <a:lnTo>
                  <a:pt x="49168" y="49179"/>
                </a:lnTo>
                <a:lnTo>
                  <a:pt x="55342" y="40019"/>
                </a:lnTo>
                <a:lnTo>
                  <a:pt x="57607" y="28803"/>
                </a:lnTo>
                <a:lnTo>
                  <a:pt x="55342" y="17595"/>
                </a:lnTo>
                <a:lnTo>
                  <a:pt x="49168" y="8439"/>
                </a:lnTo>
                <a:lnTo>
                  <a:pt x="40012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175346" y="347562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2"/>
                </a:lnTo>
                <a:lnTo>
                  <a:pt x="8434" y="8434"/>
                </a:lnTo>
                <a:lnTo>
                  <a:pt x="2262" y="17589"/>
                </a:lnTo>
                <a:lnTo>
                  <a:pt x="0" y="28803"/>
                </a:lnTo>
                <a:lnTo>
                  <a:pt x="2262" y="40012"/>
                </a:lnTo>
                <a:lnTo>
                  <a:pt x="8434" y="49168"/>
                </a:lnTo>
                <a:lnTo>
                  <a:pt x="17589" y="55342"/>
                </a:lnTo>
                <a:lnTo>
                  <a:pt x="28803" y="57607"/>
                </a:lnTo>
                <a:lnTo>
                  <a:pt x="40010" y="55342"/>
                </a:lnTo>
                <a:lnTo>
                  <a:pt x="49161" y="49168"/>
                </a:lnTo>
                <a:lnTo>
                  <a:pt x="55331" y="40012"/>
                </a:lnTo>
                <a:lnTo>
                  <a:pt x="57594" y="28803"/>
                </a:lnTo>
                <a:lnTo>
                  <a:pt x="55331" y="17589"/>
                </a:lnTo>
                <a:lnTo>
                  <a:pt x="49161" y="8434"/>
                </a:lnTo>
                <a:lnTo>
                  <a:pt x="40010" y="2262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75346" y="347562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2"/>
                </a:lnTo>
                <a:lnTo>
                  <a:pt x="8434" y="8434"/>
                </a:lnTo>
                <a:lnTo>
                  <a:pt x="2262" y="17589"/>
                </a:lnTo>
                <a:lnTo>
                  <a:pt x="0" y="28803"/>
                </a:lnTo>
                <a:lnTo>
                  <a:pt x="2262" y="40012"/>
                </a:lnTo>
                <a:lnTo>
                  <a:pt x="8434" y="49168"/>
                </a:lnTo>
                <a:lnTo>
                  <a:pt x="17589" y="55342"/>
                </a:lnTo>
                <a:lnTo>
                  <a:pt x="28803" y="57607"/>
                </a:lnTo>
                <a:lnTo>
                  <a:pt x="40010" y="55342"/>
                </a:lnTo>
                <a:lnTo>
                  <a:pt x="49161" y="49168"/>
                </a:lnTo>
                <a:lnTo>
                  <a:pt x="55331" y="40012"/>
                </a:lnTo>
                <a:lnTo>
                  <a:pt x="57594" y="28803"/>
                </a:lnTo>
                <a:lnTo>
                  <a:pt x="55331" y="17589"/>
                </a:lnTo>
                <a:lnTo>
                  <a:pt x="49161" y="8434"/>
                </a:lnTo>
                <a:lnTo>
                  <a:pt x="40010" y="2262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654188" y="3477351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39"/>
                </a:lnTo>
                <a:lnTo>
                  <a:pt x="2262" y="17595"/>
                </a:lnTo>
                <a:lnTo>
                  <a:pt x="0" y="28803"/>
                </a:lnTo>
                <a:lnTo>
                  <a:pt x="2262" y="40017"/>
                </a:lnTo>
                <a:lnTo>
                  <a:pt x="8434" y="49172"/>
                </a:lnTo>
                <a:lnTo>
                  <a:pt x="17589" y="55344"/>
                </a:lnTo>
                <a:lnTo>
                  <a:pt x="28803" y="57607"/>
                </a:lnTo>
                <a:lnTo>
                  <a:pt x="40010" y="55344"/>
                </a:lnTo>
                <a:lnTo>
                  <a:pt x="49161" y="49172"/>
                </a:lnTo>
                <a:lnTo>
                  <a:pt x="55331" y="40017"/>
                </a:lnTo>
                <a:lnTo>
                  <a:pt x="57594" y="28803"/>
                </a:lnTo>
                <a:lnTo>
                  <a:pt x="55331" y="17595"/>
                </a:lnTo>
                <a:lnTo>
                  <a:pt x="49161" y="8439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654188" y="3477351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39"/>
                </a:lnTo>
                <a:lnTo>
                  <a:pt x="2262" y="17595"/>
                </a:lnTo>
                <a:lnTo>
                  <a:pt x="0" y="28803"/>
                </a:lnTo>
                <a:lnTo>
                  <a:pt x="2262" y="40017"/>
                </a:lnTo>
                <a:lnTo>
                  <a:pt x="8434" y="49172"/>
                </a:lnTo>
                <a:lnTo>
                  <a:pt x="17589" y="55344"/>
                </a:lnTo>
                <a:lnTo>
                  <a:pt x="28803" y="57607"/>
                </a:lnTo>
                <a:lnTo>
                  <a:pt x="40010" y="55344"/>
                </a:lnTo>
                <a:lnTo>
                  <a:pt x="49161" y="49172"/>
                </a:lnTo>
                <a:lnTo>
                  <a:pt x="55331" y="40017"/>
                </a:lnTo>
                <a:lnTo>
                  <a:pt x="57594" y="28803"/>
                </a:lnTo>
                <a:lnTo>
                  <a:pt x="55331" y="17595"/>
                </a:lnTo>
                <a:lnTo>
                  <a:pt x="49161" y="8439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138388" y="3482039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95" y="2264"/>
                </a:lnTo>
                <a:lnTo>
                  <a:pt x="8439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7"/>
                </a:lnTo>
                <a:lnTo>
                  <a:pt x="8439" y="49172"/>
                </a:lnTo>
                <a:lnTo>
                  <a:pt x="17595" y="55344"/>
                </a:lnTo>
                <a:lnTo>
                  <a:pt x="28803" y="57607"/>
                </a:lnTo>
                <a:lnTo>
                  <a:pt x="40015" y="55344"/>
                </a:lnTo>
                <a:lnTo>
                  <a:pt x="49166" y="49172"/>
                </a:lnTo>
                <a:lnTo>
                  <a:pt x="55333" y="40017"/>
                </a:lnTo>
                <a:lnTo>
                  <a:pt x="57594" y="28803"/>
                </a:lnTo>
                <a:lnTo>
                  <a:pt x="55333" y="17595"/>
                </a:lnTo>
                <a:lnTo>
                  <a:pt x="49166" y="8439"/>
                </a:lnTo>
                <a:lnTo>
                  <a:pt x="40015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138388" y="3482039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95" y="2264"/>
                </a:lnTo>
                <a:lnTo>
                  <a:pt x="8439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7"/>
                </a:lnTo>
                <a:lnTo>
                  <a:pt x="8439" y="49172"/>
                </a:lnTo>
                <a:lnTo>
                  <a:pt x="17595" y="55344"/>
                </a:lnTo>
                <a:lnTo>
                  <a:pt x="28803" y="57607"/>
                </a:lnTo>
                <a:lnTo>
                  <a:pt x="40015" y="55344"/>
                </a:lnTo>
                <a:lnTo>
                  <a:pt x="49166" y="49172"/>
                </a:lnTo>
                <a:lnTo>
                  <a:pt x="55333" y="40017"/>
                </a:lnTo>
                <a:lnTo>
                  <a:pt x="57594" y="28803"/>
                </a:lnTo>
                <a:lnTo>
                  <a:pt x="55333" y="17595"/>
                </a:lnTo>
                <a:lnTo>
                  <a:pt x="49166" y="8439"/>
                </a:lnTo>
                <a:lnTo>
                  <a:pt x="40015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618074" y="3485375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16" y="0"/>
                </a:moveTo>
                <a:lnTo>
                  <a:pt x="17600" y="2264"/>
                </a:lnTo>
                <a:lnTo>
                  <a:pt x="8440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7"/>
                </a:lnTo>
                <a:lnTo>
                  <a:pt x="8440" y="49172"/>
                </a:lnTo>
                <a:lnTo>
                  <a:pt x="17600" y="55344"/>
                </a:lnTo>
                <a:lnTo>
                  <a:pt x="28816" y="57607"/>
                </a:lnTo>
                <a:lnTo>
                  <a:pt x="40022" y="55344"/>
                </a:lnTo>
                <a:lnTo>
                  <a:pt x="49174" y="49172"/>
                </a:lnTo>
                <a:lnTo>
                  <a:pt x="55344" y="40017"/>
                </a:lnTo>
                <a:lnTo>
                  <a:pt x="57607" y="28803"/>
                </a:lnTo>
                <a:lnTo>
                  <a:pt x="55344" y="17595"/>
                </a:lnTo>
                <a:lnTo>
                  <a:pt x="49174" y="8439"/>
                </a:lnTo>
                <a:lnTo>
                  <a:pt x="40022" y="2264"/>
                </a:lnTo>
                <a:lnTo>
                  <a:pt x="28816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618074" y="3485375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16" y="0"/>
                </a:moveTo>
                <a:lnTo>
                  <a:pt x="17600" y="2264"/>
                </a:lnTo>
                <a:lnTo>
                  <a:pt x="8440" y="8439"/>
                </a:lnTo>
                <a:lnTo>
                  <a:pt x="2264" y="17595"/>
                </a:lnTo>
                <a:lnTo>
                  <a:pt x="0" y="28803"/>
                </a:lnTo>
                <a:lnTo>
                  <a:pt x="2264" y="40017"/>
                </a:lnTo>
                <a:lnTo>
                  <a:pt x="8440" y="49172"/>
                </a:lnTo>
                <a:lnTo>
                  <a:pt x="17600" y="55344"/>
                </a:lnTo>
                <a:lnTo>
                  <a:pt x="28816" y="57607"/>
                </a:lnTo>
                <a:lnTo>
                  <a:pt x="40022" y="55344"/>
                </a:lnTo>
                <a:lnTo>
                  <a:pt x="49174" y="49172"/>
                </a:lnTo>
                <a:lnTo>
                  <a:pt x="55344" y="40017"/>
                </a:lnTo>
                <a:lnTo>
                  <a:pt x="57607" y="28803"/>
                </a:lnTo>
                <a:lnTo>
                  <a:pt x="55344" y="17595"/>
                </a:lnTo>
                <a:lnTo>
                  <a:pt x="49174" y="8439"/>
                </a:lnTo>
                <a:lnTo>
                  <a:pt x="40022" y="2264"/>
                </a:lnTo>
                <a:lnTo>
                  <a:pt x="28816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099458" y="3507650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39"/>
                </a:lnTo>
                <a:lnTo>
                  <a:pt x="2262" y="17595"/>
                </a:lnTo>
                <a:lnTo>
                  <a:pt x="0" y="28803"/>
                </a:lnTo>
                <a:lnTo>
                  <a:pt x="2262" y="40017"/>
                </a:lnTo>
                <a:lnTo>
                  <a:pt x="8434" y="49172"/>
                </a:lnTo>
                <a:lnTo>
                  <a:pt x="17589" y="55344"/>
                </a:lnTo>
                <a:lnTo>
                  <a:pt x="28803" y="57607"/>
                </a:lnTo>
                <a:lnTo>
                  <a:pt x="40010" y="55344"/>
                </a:lnTo>
                <a:lnTo>
                  <a:pt x="49161" y="49172"/>
                </a:lnTo>
                <a:lnTo>
                  <a:pt x="55331" y="40017"/>
                </a:lnTo>
                <a:lnTo>
                  <a:pt x="57594" y="28803"/>
                </a:lnTo>
                <a:lnTo>
                  <a:pt x="55331" y="17595"/>
                </a:lnTo>
                <a:lnTo>
                  <a:pt x="49161" y="8439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099458" y="3507650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03" y="0"/>
                </a:moveTo>
                <a:lnTo>
                  <a:pt x="17589" y="2264"/>
                </a:lnTo>
                <a:lnTo>
                  <a:pt x="8434" y="8439"/>
                </a:lnTo>
                <a:lnTo>
                  <a:pt x="2262" y="17595"/>
                </a:lnTo>
                <a:lnTo>
                  <a:pt x="0" y="28803"/>
                </a:lnTo>
                <a:lnTo>
                  <a:pt x="2262" y="40017"/>
                </a:lnTo>
                <a:lnTo>
                  <a:pt x="8434" y="49172"/>
                </a:lnTo>
                <a:lnTo>
                  <a:pt x="17589" y="55344"/>
                </a:lnTo>
                <a:lnTo>
                  <a:pt x="28803" y="57607"/>
                </a:lnTo>
                <a:lnTo>
                  <a:pt x="40010" y="55344"/>
                </a:lnTo>
                <a:lnTo>
                  <a:pt x="49161" y="49172"/>
                </a:lnTo>
                <a:lnTo>
                  <a:pt x="55331" y="40017"/>
                </a:lnTo>
                <a:lnTo>
                  <a:pt x="57594" y="28803"/>
                </a:lnTo>
                <a:lnTo>
                  <a:pt x="55331" y="17595"/>
                </a:lnTo>
                <a:lnTo>
                  <a:pt x="49161" y="8439"/>
                </a:lnTo>
                <a:lnTo>
                  <a:pt x="40010" y="2264"/>
                </a:lnTo>
                <a:lnTo>
                  <a:pt x="28803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585345" y="311042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16" y="0"/>
                </a:moveTo>
                <a:lnTo>
                  <a:pt x="17605" y="2262"/>
                </a:lnTo>
                <a:lnTo>
                  <a:pt x="8445" y="8434"/>
                </a:lnTo>
                <a:lnTo>
                  <a:pt x="2266" y="17589"/>
                </a:lnTo>
                <a:lnTo>
                  <a:pt x="0" y="28803"/>
                </a:lnTo>
                <a:lnTo>
                  <a:pt x="2266" y="40012"/>
                </a:lnTo>
                <a:lnTo>
                  <a:pt x="8445" y="49168"/>
                </a:lnTo>
                <a:lnTo>
                  <a:pt x="17605" y="55342"/>
                </a:lnTo>
                <a:lnTo>
                  <a:pt x="28816" y="57607"/>
                </a:lnTo>
                <a:lnTo>
                  <a:pt x="40020" y="55342"/>
                </a:lnTo>
                <a:lnTo>
                  <a:pt x="49168" y="49168"/>
                </a:lnTo>
                <a:lnTo>
                  <a:pt x="55333" y="40012"/>
                </a:lnTo>
                <a:lnTo>
                  <a:pt x="57594" y="28803"/>
                </a:lnTo>
                <a:lnTo>
                  <a:pt x="55333" y="17589"/>
                </a:lnTo>
                <a:lnTo>
                  <a:pt x="49168" y="8434"/>
                </a:lnTo>
                <a:lnTo>
                  <a:pt x="40020" y="2262"/>
                </a:lnTo>
                <a:lnTo>
                  <a:pt x="28816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585345" y="311042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5" h="57785">
                <a:moveTo>
                  <a:pt x="28816" y="0"/>
                </a:moveTo>
                <a:lnTo>
                  <a:pt x="17605" y="2262"/>
                </a:lnTo>
                <a:lnTo>
                  <a:pt x="8445" y="8434"/>
                </a:lnTo>
                <a:lnTo>
                  <a:pt x="2266" y="17589"/>
                </a:lnTo>
                <a:lnTo>
                  <a:pt x="0" y="28803"/>
                </a:lnTo>
                <a:lnTo>
                  <a:pt x="2266" y="40012"/>
                </a:lnTo>
                <a:lnTo>
                  <a:pt x="8445" y="49168"/>
                </a:lnTo>
                <a:lnTo>
                  <a:pt x="17605" y="55342"/>
                </a:lnTo>
                <a:lnTo>
                  <a:pt x="28816" y="57607"/>
                </a:lnTo>
                <a:lnTo>
                  <a:pt x="40020" y="55342"/>
                </a:lnTo>
                <a:lnTo>
                  <a:pt x="49168" y="49168"/>
                </a:lnTo>
                <a:lnTo>
                  <a:pt x="55333" y="40012"/>
                </a:lnTo>
                <a:lnTo>
                  <a:pt x="57594" y="28803"/>
                </a:lnTo>
                <a:lnTo>
                  <a:pt x="55333" y="17589"/>
                </a:lnTo>
                <a:lnTo>
                  <a:pt x="49168" y="8434"/>
                </a:lnTo>
                <a:lnTo>
                  <a:pt x="40020" y="2262"/>
                </a:lnTo>
                <a:lnTo>
                  <a:pt x="28816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50185" y="3475123"/>
            <a:ext cx="78854" cy="788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2167589" y="3319495"/>
            <a:ext cx="25685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8470" algn="l"/>
                <a:tab pos="939800" algn="l"/>
                <a:tab pos="1418590" algn="l"/>
                <a:tab pos="1902460" algn="l"/>
                <a:tab pos="2383155" algn="l"/>
              </a:tabLst>
            </a:pPr>
            <a:r>
              <a:rPr sz="1350" baseline="3086" dirty="0">
                <a:solidFill>
                  <a:srgbClr val="94C93D"/>
                </a:solidFill>
                <a:latin typeface="Roboto"/>
                <a:cs typeface="Roboto"/>
              </a:rPr>
              <a:t>xxx	xxx	</a:t>
            </a:r>
            <a:r>
              <a:rPr sz="900" dirty="0">
                <a:solidFill>
                  <a:srgbClr val="94C93D"/>
                </a:solidFill>
                <a:latin typeface="Roboto"/>
                <a:cs typeface="Roboto"/>
              </a:rPr>
              <a:t>xxx	</a:t>
            </a:r>
            <a:r>
              <a:rPr sz="1350" baseline="6172" dirty="0">
                <a:solidFill>
                  <a:srgbClr val="94C93D"/>
                </a:solidFill>
                <a:latin typeface="Roboto"/>
                <a:cs typeface="Roboto"/>
              </a:rPr>
              <a:t>xxx	</a:t>
            </a:r>
            <a:r>
              <a:rPr sz="900" dirty="0">
                <a:solidFill>
                  <a:srgbClr val="94C93D"/>
                </a:solidFill>
                <a:latin typeface="Roboto"/>
                <a:cs typeface="Roboto"/>
              </a:rPr>
              <a:t>xxx	xxx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025317" y="3334469"/>
            <a:ext cx="140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94C93D"/>
                </a:solidFill>
                <a:latin typeface="Roboto"/>
                <a:cs typeface="Roboto"/>
              </a:rPr>
              <a:t>xx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725527" y="2754508"/>
            <a:ext cx="1014094" cy="36385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(in</a:t>
            </a:r>
            <a:r>
              <a:rPr sz="1100" b="1" spc="-15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thousands)</a:t>
            </a:r>
            <a:endParaRPr sz="1100">
              <a:latin typeface="Arial Narrow"/>
              <a:cs typeface="Arial Narrow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dirty="0">
                <a:solidFill>
                  <a:srgbClr val="94C93D"/>
                </a:solidFill>
                <a:latin typeface="Roboto"/>
                <a:cs typeface="Roboto"/>
              </a:rPr>
              <a:t>x,xxx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961174" y="3267208"/>
            <a:ext cx="2203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94C93D"/>
                </a:solidFill>
                <a:latin typeface="Roboto"/>
                <a:cs typeface="Roboto"/>
              </a:rPr>
              <a:t>xxx</a:t>
            </a:r>
            <a:endParaRPr sz="1000">
              <a:latin typeface="Roboto"/>
              <a:cs typeface="Roboto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3181010" y="2051409"/>
            <a:ext cx="679450" cy="108585"/>
          </a:xfrm>
          <a:custGeom>
            <a:avLst/>
            <a:gdLst/>
            <a:ahLst/>
            <a:cxnLst/>
            <a:rect l="l" t="t" r="r" b="b"/>
            <a:pathLst>
              <a:path w="679450" h="108585">
                <a:moveTo>
                  <a:pt x="679119" y="0"/>
                </a:moveTo>
                <a:lnTo>
                  <a:pt x="120942" y="0"/>
                </a:lnTo>
                <a:lnTo>
                  <a:pt x="76598" y="8331"/>
                </a:lnTo>
                <a:lnTo>
                  <a:pt x="39554" y="31216"/>
                </a:lnTo>
                <a:lnTo>
                  <a:pt x="12967" y="65493"/>
                </a:lnTo>
                <a:lnTo>
                  <a:pt x="0" y="108000"/>
                </a:lnTo>
              </a:path>
            </a:pathLst>
          </a:custGeom>
          <a:ln w="5080">
            <a:solidFill>
              <a:srgbClr val="8A8C8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841029" y="2032310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5" h="38735">
                <a:moveTo>
                  <a:pt x="19100" y="0"/>
                </a:moveTo>
                <a:lnTo>
                  <a:pt x="11669" y="1502"/>
                </a:lnTo>
                <a:lnTo>
                  <a:pt x="5597" y="5597"/>
                </a:lnTo>
                <a:lnTo>
                  <a:pt x="1502" y="11669"/>
                </a:lnTo>
                <a:lnTo>
                  <a:pt x="0" y="19100"/>
                </a:lnTo>
                <a:lnTo>
                  <a:pt x="1502" y="26537"/>
                </a:lnTo>
                <a:lnTo>
                  <a:pt x="5597" y="32608"/>
                </a:lnTo>
                <a:lnTo>
                  <a:pt x="11669" y="36701"/>
                </a:lnTo>
                <a:lnTo>
                  <a:pt x="19100" y="38201"/>
                </a:lnTo>
                <a:lnTo>
                  <a:pt x="26537" y="36701"/>
                </a:lnTo>
                <a:lnTo>
                  <a:pt x="32608" y="32608"/>
                </a:lnTo>
                <a:lnTo>
                  <a:pt x="36701" y="26537"/>
                </a:lnTo>
                <a:lnTo>
                  <a:pt x="38201" y="19100"/>
                </a:lnTo>
                <a:lnTo>
                  <a:pt x="36701" y="11669"/>
                </a:lnTo>
                <a:lnTo>
                  <a:pt x="32608" y="5597"/>
                </a:lnTo>
                <a:lnTo>
                  <a:pt x="26537" y="1502"/>
                </a:lnTo>
                <a:lnTo>
                  <a:pt x="19100" y="0"/>
                </a:lnTo>
                <a:close/>
              </a:path>
            </a:pathLst>
          </a:custGeom>
          <a:solidFill>
            <a:srgbClr val="8A8C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5450316" y="3815670"/>
            <a:ext cx="822325" cy="108775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09550">
              <a:lnSpc>
                <a:spcPct val="100000"/>
              </a:lnSpc>
              <a:spcBef>
                <a:spcPts val="525"/>
              </a:spcBef>
            </a:pPr>
            <a:r>
              <a:rPr sz="700" dirty="0">
                <a:solidFill>
                  <a:srgbClr val="4E4E50"/>
                </a:solidFill>
                <a:latin typeface="Roboto"/>
                <a:cs typeface="Roboto"/>
              </a:rPr>
              <a:t>annual</a:t>
            </a:r>
            <a:r>
              <a:rPr sz="700" spc="-2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700" spc="-5" dirty="0">
                <a:solidFill>
                  <a:srgbClr val="4E4E50"/>
                </a:solidFill>
                <a:latin typeface="Roboto"/>
                <a:cs typeface="Roboto"/>
              </a:rPr>
              <a:t>target</a:t>
            </a:r>
            <a:endParaRPr sz="700">
              <a:latin typeface="Roboto"/>
              <a:cs typeface="Roboto"/>
            </a:endParaRPr>
          </a:p>
          <a:p>
            <a:pPr marL="74930">
              <a:lnSpc>
                <a:spcPct val="100000"/>
              </a:lnSpc>
              <a:spcBef>
                <a:spcPts val="735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175895">
              <a:lnSpc>
                <a:spcPct val="100000"/>
              </a:lnSpc>
              <a:spcBef>
                <a:spcPts val="120"/>
              </a:spcBef>
            </a:pP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Boys and</a:t>
            </a:r>
            <a:r>
              <a:rPr sz="800" spc="-9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girls  (6-59</a:t>
            </a:r>
            <a:r>
              <a:rPr sz="800" spc="-7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months)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treated for</a:t>
            </a:r>
            <a:r>
              <a:rPr sz="800" spc="-9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4E4E50"/>
                </a:solidFill>
                <a:latin typeface="Arial"/>
                <a:cs typeface="Arial"/>
              </a:rPr>
              <a:t>Severe  Acute Malnutrion  (SAM)</a:t>
            </a:r>
            <a:endParaRPr sz="8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617224" y="3815670"/>
            <a:ext cx="801370" cy="96583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525"/>
              </a:spcBef>
            </a:pPr>
            <a:r>
              <a:rPr sz="700" dirty="0">
                <a:solidFill>
                  <a:srgbClr val="4E4E50"/>
                </a:solidFill>
                <a:latin typeface="Roboto"/>
                <a:cs typeface="Roboto"/>
              </a:rPr>
              <a:t>response</a:t>
            </a:r>
            <a:r>
              <a:rPr sz="700" spc="-65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700" dirty="0">
                <a:solidFill>
                  <a:srgbClr val="4E4E50"/>
                </a:solidFill>
                <a:latin typeface="Roboto"/>
                <a:cs typeface="Roboto"/>
              </a:rPr>
              <a:t>indicator</a:t>
            </a:r>
            <a:endParaRPr sz="700">
              <a:latin typeface="Roboto"/>
              <a:cs typeface="Roboto"/>
            </a:endParaRPr>
          </a:p>
          <a:p>
            <a:pPr marL="62230">
              <a:lnSpc>
                <a:spcPct val="100000"/>
              </a:lnSpc>
              <a:spcBef>
                <a:spcPts val="735"/>
              </a:spcBef>
            </a:pPr>
            <a:r>
              <a:rPr sz="1200" b="1" dirty="0">
                <a:solidFill>
                  <a:srgbClr val="94C93D"/>
                </a:solidFill>
                <a:latin typeface="Roboto"/>
                <a:cs typeface="Roboto"/>
              </a:rPr>
              <a:t>xxxK</a:t>
            </a:r>
            <a:endParaRPr sz="1200">
              <a:latin typeface="Roboto"/>
              <a:cs typeface="Roboto"/>
            </a:endParaRPr>
          </a:p>
          <a:p>
            <a:pPr marL="12700" marR="40005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Pregnant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and  lactating women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treated for</a:t>
            </a:r>
            <a:r>
              <a:rPr sz="800" spc="-95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4E4E50"/>
                </a:solidFill>
                <a:latin typeface="Arial"/>
                <a:cs typeface="Arial"/>
              </a:rPr>
              <a:t>acute  </a:t>
            </a:r>
            <a:r>
              <a:rPr sz="800" dirty="0">
                <a:solidFill>
                  <a:srgbClr val="4E4E50"/>
                </a:solidFill>
                <a:latin typeface="Arial"/>
                <a:cs typeface="Arial"/>
              </a:rPr>
              <a:t>malnutrition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78000" y="3883145"/>
            <a:ext cx="125209" cy="1252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898719" y="4103266"/>
            <a:ext cx="0" cy="2226945"/>
          </a:xfrm>
          <a:custGeom>
            <a:avLst/>
            <a:gdLst/>
            <a:ahLst/>
            <a:cxnLst/>
            <a:rect l="l" t="t" r="r" b="b"/>
            <a:pathLst>
              <a:path h="2226945">
                <a:moveTo>
                  <a:pt x="0" y="0"/>
                </a:moveTo>
                <a:lnTo>
                  <a:pt x="0" y="2226360"/>
                </a:lnTo>
              </a:path>
            </a:pathLst>
          </a:custGeom>
          <a:ln w="5080">
            <a:solidFill>
              <a:srgbClr val="8A8C8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744193" y="4103266"/>
            <a:ext cx="0" cy="2226945"/>
          </a:xfrm>
          <a:custGeom>
            <a:avLst/>
            <a:gdLst/>
            <a:ahLst/>
            <a:cxnLst/>
            <a:rect l="l" t="t" r="r" b="b"/>
            <a:pathLst>
              <a:path h="2226945">
                <a:moveTo>
                  <a:pt x="0" y="0"/>
                </a:moveTo>
                <a:lnTo>
                  <a:pt x="0" y="2226360"/>
                </a:lnTo>
              </a:path>
            </a:pathLst>
          </a:custGeom>
          <a:ln w="5080">
            <a:solidFill>
              <a:srgbClr val="8A8C8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590987" y="4103266"/>
            <a:ext cx="0" cy="2226945"/>
          </a:xfrm>
          <a:custGeom>
            <a:avLst/>
            <a:gdLst/>
            <a:ahLst/>
            <a:cxnLst/>
            <a:rect l="l" t="t" r="r" b="b"/>
            <a:pathLst>
              <a:path h="2226945">
                <a:moveTo>
                  <a:pt x="0" y="0"/>
                </a:moveTo>
                <a:lnTo>
                  <a:pt x="0" y="2226360"/>
                </a:lnTo>
              </a:path>
            </a:pathLst>
          </a:custGeom>
          <a:ln w="5080">
            <a:solidFill>
              <a:srgbClr val="8A8C8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436456" y="4103266"/>
            <a:ext cx="0" cy="2226945"/>
          </a:xfrm>
          <a:custGeom>
            <a:avLst/>
            <a:gdLst/>
            <a:ahLst/>
            <a:cxnLst/>
            <a:rect l="l" t="t" r="r" b="b"/>
            <a:pathLst>
              <a:path h="2226945">
                <a:moveTo>
                  <a:pt x="0" y="0"/>
                </a:moveTo>
                <a:lnTo>
                  <a:pt x="0" y="2226360"/>
                </a:lnTo>
              </a:path>
            </a:pathLst>
          </a:custGeom>
          <a:ln w="5080">
            <a:solidFill>
              <a:srgbClr val="8A8C8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2103127" y="661661"/>
            <a:ext cx="4083050" cy="1174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055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Lorem ipsum dolor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sit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amet,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consectetur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adipiscing elit.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In malesuada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lectus eﬆ,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tempus  rutrum tellus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imperdiet in. </a:t>
            </a:r>
            <a:r>
              <a:rPr sz="800" spc="-10" dirty="0">
                <a:solidFill>
                  <a:srgbClr val="58595B"/>
                </a:solidFill>
                <a:latin typeface="Arial"/>
                <a:cs typeface="Arial"/>
              </a:rPr>
              <a:t>Veﬆibulum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ante ipsum primis in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faucibus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orci luctus et ultrices  posuere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cubilia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Curae;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Suspendisse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potenti.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Mauris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nec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varius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ipsum.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In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nec ullamcorper  eﬆ.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Quisque magna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nisi, ornare eu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viverra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eget, luctus et ante. Lorem ipsum dolor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sit 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amet,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consectetur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adipiscing elit. Lorem ipsum dolor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sit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amet,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consectetur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adipiscing elit. 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In malesuada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lectus eﬆ,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tempus rutrum tellus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imperdiet in. </a:t>
            </a:r>
            <a:r>
              <a:rPr sz="800" spc="-10" dirty="0">
                <a:solidFill>
                  <a:srgbClr val="58595B"/>
                </a:solidFill>
                <a:latin typeface="Arial"/>
                <a:cs typeface="Arial"/>
              </a:rPr>
              <a:t>Veﬆibulum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ante ipsum primis  in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faucibus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orci luctus et ultrices posuere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cubilia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Curae; </a:t>
            </a:r>
            <a:r>
              <a:rPr sz="800" dirty="0">
                <a:solidFill>
                  <a:srgbClr val="58595B"/>
                </a:solidFill>
                <a:latin typeface="Arial"/>
                <a:cs typeface="Arial"/>
              </a:rPr>
              <a:t>Suspendisse</a:t>
            </a:r>
            <a:r>
              <a:rPr sz="800" spc="-25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58595B"/>
                </a:solidFill>
                <a:latin typeface="Arial"/>
                <a:cs typeface="Arial"/>
              </a:rPr>
              <a:t>potenti.</a:t>
            </a:r>
            <a:endParaRPr sz="800" dirty="0">
              <a:latin typeface="Arial"/>
              <a:cs typeface="Arial"/>
            </a:endParaRPr>
          </a:p>
          <a:p>
            <a:pPr marL="70485">
              <a:lnSpc>
                <a:spcPts val="790"/>
              </a:lnSpc>
              <a:tabLst>
                <a:tab pos="4069715" algn="l"/>
              </a:tabLst>
            </a:pPr>
            <a:r>
              <a:rPr sz="800" b="0" u="dash" dirty="0">
                <a:solidFill>
                  <a:srgbClr val="4E4E50"/>
                </a:solidFill>
                <a:uFill>
                  <a:solidFill>
                    <a:srgbClr val="4E4E50"/>
                  </a:solidFill>
                </a:uFill>
                <a:latin typeface="Roboto Light"/>
                <a:cs typeface="Roboto Light"/>
              </a:rPr>
              <a:t> 	</a:t>
            </a:r>
            <a:endParaRPr sz="800" dirty="0">
              <a:latin typeface="Roboto Light"/>
              <a:cs typeface="Roboto Light"/>
            </a:endParaRPr>
          </a:p>
          <a:p>
            <a:pPr marL="38735">
              <a:lnSpc>
                <a:spcPct val="100000"/>
              </a:lnSpc>
              <a:spcBef>
                <a:spcPts val="210"/>
              </a:spcBef>
            </a:pP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NUMBER 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OF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BENEFICIARIES</a:t>
            </a:r>
            <a:r>
              <a:rPr sz="1100" b="1" spc="-5" dirty="0">
                <a:solidFill>
                  <a:srgbClr val="221E1F"/>
                </a:solidFill>
                <a:latin typeface="Arial Narrow"/>
                <a:cs typeface="Arial Narrow"/>
              </a:rPr>
              <a:t> </a:t>
            </a:r>
            <a:r>
              <a:rPr sz="1100" b="1" dirty="0">
                <a:solidFill>
                  <a:srgbClr val="221E1F"/>
                </a:solidFill>
                <a:latin typeface="Arial Narrow"/>
                <a:cs typeface="Arial Narrow"/>
              </a:rPr>
              <a:t>REACHED</a:t>
            </a:r>
            <a:endParaRPr sz="1100" dirty="0">
              <a:latin typeface="Arial Narrow"/>
              <a:cs typeface="Arial Narrow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5796709" y="1849876"/>
            <a:ext cx="104775" cy="266700"/>
          </a:xfrm>
          <a:custGeom>
            <a:avLst/>
            <a:gdLst/>
            <a:ahLst/>
            <a:cxnLst/>
            <a:rect l="l" t="t" r="r" b="b"/>
            <a:pathLst>
              <a:path w="104775" h="266700">
                <a:moveTo>
                  <a:pt x="54483" y="177469"/>
                </a:moveTo>
                <a:lnTo>
                  <a:pt x="34671" y="177469"/>
                </a:lnTo>
                <a:lnTo>
                  <a:pt x="39255" y="261073"/>
                </a:lnTo>
                <a:lnTo>
                  <a:pt x="39255" y="263994"/>
                </a:lnTo>
                <a:lnTo>
                  <a:pt x="41643" y="266420"/>
                </a:lnTo>
                <a:lnTo>
                  <a:pt x="47561" y="266420"/>
                </a:lnTo>
                <a:lnTo>
                  <a:pt x="49923" y="263994"/>
                </a:lnTo>
                <a:lnTo>
                  <a:pt x="49923" y="261073"/>
                </a:lnTo>
                <a:lnTo>
                  <a:pt x="54483" y="177469"/>
                </a:lnTo>
                <a:close/>
              </a:path>
              <a:path w="104775" h="266700">
                <a:moveTo>
                  <a:pt x="80499" y="83667"/>
                </a:moveTo>
                <a:lnTo>
                  <a:pt x="30543" y="83667"/>
                </a:lnTo>
                <a:lnTo>
                  <a:pt x="22999" y="177469"/>
                </a:lnTo>
                <a:lnTo>
                  <a:pt x="82702" y="177469"/>
                </a:lnTo>
                <a:lnTo>
                  <a:pt x="82823" y="175373"/>
                </a:lnTo>
                <a:lnTo>
                  <a:pt x="83077" y="169538"/>
                </a:lnTo>
                <a:lnTo>
                  <a:pt x="83302" y="160646"/>
                </a:lnTo>
                <a:lnTo>
                  <a:pt x="83337" y="149377"/>
                </a:lnTo>
                <a:lnTo>
                  <a:pt x="91782" y="143905"/>
                </a:lnTo>
                <a:lnTo>
                  <a:pt x="98374" y="136369"/>
                </a:lnTo>
                <a:lnTo>
                  <a:pt x="101288" y="130136"/>
                </a:lnTo>
                <a:lnTo>
                  <a:pt x="79108" y="130136"/>
                </a:lnTo>
                <a:lnTo>
                  <a:pt x="63639" y="121729"/>
                </a:lnTo>
                <a:lnTo>
                  <a:pt x="63639" y="107759"/>
                </a:lnTo>
                <a:lnTo>
                  <a:pt x="67284" y="104114"/>
                </a:lnTo>
                <a:lnTo>
                  <a:pt x="101823" y="104114"/>
                </a:lnTo>
                <a:lnTo>
                  <a:pt x="95788" y="93773"/>
                </a:lnTo>
                <a:lnTo>
                  <a:pt x="86493" y="85916"/>
                </a:lnTo>
                <a:lnTo>
                  <a:pt x="80499" y="83667"/>
                </a:lnTo>
                <a:close/>
              </a:path>
              <a:path w="104775" h="266700">
                <a:moveTo>
                  <a:pt x="44894" y="50190"/>
                </a:moveTo>
                <a:lnTo>
                  <a:pt x="32864" y="51441"/>
                </a:lnTo>
                <a:lnTo>
                  <a:pt x="25919" y="55048"/>
                </a:lnTo>
                <a:lnTo>
                  <a:pt x="21771" y="60788"/>
                </a:lnTo>
                <a:lnTo>
                  <a:pt x="18122" y="68440"/>
                </a:lnTo>
                <a:lnTo>
                  <a:pt x="14724" y="76104"/>
                </a:lnTo>
                <a:lnTo>
                  <a:pt x="11796" y="86772"/>
                </a:lnTo>
                <a:lnTo>
                  <a:pt x="7723" y="107813"/>
                </a:lnTo>
                <a:lnTo>
                  <a:pt x="889" y="146545"/>
                </a:lnTo>
                <a:lnTo>
                  <a:pt x="0" y="150380"/>
                </a:lnTo>
                <a:lnTo>
                  <a:pt x="2400" y="154190"/>
                </a:lnTo>
                <a:lnTo>
                  <a:pt x="6210" y="155105"/>
                </a:lnTo>
                <a:lnTo>
                  <a:pt x="6769" y="155206"/>
                </a:lnTo>
                <a:lnTo>
                  <a:pt x="7302" y="155270"/>
                </a:lnTo>
                <a:lnTo>
                  <a:pt x="11074" y="155270"/>
                </a:lnTo>
                <a:lnTo>
                  <a:pt x="13995" y="153035"/>
                </a:lnTo>
                <a:lnTo>
                  <a:pt x="30543" y="83667"/>
                </a:lnTo>
                <a:lnTo>
                  <a:pt x="80499" y="83667"/>
                </a:lnTo>
                <a:lnTo>
                  <a:pt x="74879" y="81559"/>
                </a:lnTo>
                <a:lnTo>
                  <a:pt x="69927" y="69071"/>
                </a:lnTo>
                <a:lnTo>
                  <a:pt x="63425" y="59131"/>
                </a:lnTo>
                <a:lnTo>
                  <a:pt x="55153" y="52562"/>
                </a:lnTo>
                <a:lnTo>
                  <a:pt x="44894" y="50190"/>
                </a:lnTo>
                <a:close/>
              </a:path>
              <a:path w="104775" h="266700">
                <a:moveTo>
                  <a:pt x="101823" y="104114"/>
                </a:moveTo>
                <a:lnTo>
                  <a:pt x="90944" y="104114"/>
                </a:lnTo>
                <a:lnTo>
                  <a:pt x="94602" y="107759"/>
                </a:lnTo>
                <a:lnTo>
                  <a:pt x="94602" y="121729"/>
                </a:lnTo>
                <a:lnTo>
                  <a:pt x="79108" y="130136"/>
                </a:lnTo>
                <a:lnTo>
                  <a:pt x="101288" y="130136"/>
                </a:lnTo>
                <a:lnTo>
                  <a:pt x="102661" y="127199"/>
                </a:lnTo>
                <a:lnTo>
                  <a:pt x="104190" y="116827"/>
                </a:lnTo>
                <a:lnTo>
                  <a:pt x="101955" y="104340"/>
                </a:lnTo>
                <a:lnTo>
                  <a:pt x="101823" y="104114"/>
                </a:lnTo>
                <a:close/>
              </a:path>
              <a:path w="104775" h="266700">
                <a:moveTo>
                  <a:pt x="82715" y="104114"/>
                </a:moveTo>
                <a:lnTo>
                  <a:pt x="75501" y="104114"/>
                </a:lnTo>
                <a:lnTo>
                  <a:pt x="78117" y="106845"/>
                </a:lnTo>
                <a:lnTo>
                  <a:pt x="79108" y="110274"/>
                </a:lnTo>
                <a:lnTo>
                  <a:pt x="80111" y="106845"/>
                </a:lnTo>
                <a:lnTo>
                  <a:pt x="82715" y="104114"/>
                </a:lnTo>
                <a:close/>
              </a:path>
              <a:path w="104775" h="266700">
                <a:moveTo>
                  <a:pt x="54722" y="41109"/>
                </a:moveTo>
                <a:lnTo>
                  <a:pt x="32613" y="41109"/>
                </a:lnTo>
                <a:lnTo>
                  <a:pt x="35890" y="43014"/>
                </a:lnTo>
                <a:lnTo>
                  <a:pt x="39547" y="44475"/>
                </a:lnTo>
                <a:lnTo>
                  <a:pt x="43675" y="44475"/>
                </a:lnTo>
                <a:lnTo>
                  <a:pt x="52325" y="42727"/>
                </a:lnTo>
                <a:lnTo>
                  <a:pt x="54722" y="41109"/>
                </a:lnTo>
                <a:close/>
              </a:path>
              <a:path w="104775" h="266700">
                <a:moveTo>
                  <a:pt x="43675" y="0"/>
                </a:moveTo>
                <a:lnTo>
                  <a:pt x="35006" y="1743"/>
                </a:lnTo>
                <a:lnTo>
                  <a:pt x="27935" y="6499"/>
                </a:lnTo>
                <a:lnTo>
                  <a:pt x="23170" y="13555"/>
                </a:lnTo>
                <a:lnTo>
                  <a:pt x="21424" y="22199"/>
                </a:lnTo>
                <a:lnTo>
                  <a:pt x="22987" y="38315"/>
                </a:lnTo>
                <a:lnTo>
                  <a:pt x="12052" y="42417"/>
                </a:lnTo>
                <a:lnTo>
                  <a:pt x="23431" y="41770"/>
                </a:lnTo>
                <a:lnTo>
                  <a:pt x="32613" y="41109"/>
                </a:lnTo>
                <a:lnTo>
                  <a:pt x="54722" y="41109"/>
                </a:lnTo>
                <a:lnTo>
                  <a:pt x="59394" y="37957"/>
                </a:lnTo>
                <a:lnTo>
                  <a:pt x="64163" y="30877"/>
                </a:lnTo>
                <a:lnTo>
                  <a:pt x="65913" y="22199"/>
                </a:lnTo>
                <a:lnTo>
                  <a:pt x="64163" y="13555"/>
                </a:lnTo>
                <a:lnTo>
                  <a:pt x="59394" y="6499"/>
                </a:lnTo>
                <a:lnTo>
                  <a:pt x="52325" y="1743"/>
                </a:lnTo>
                <a:lnTo>
                  <a:pt x="43675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094788" y="1920296"/>
            <a:ext cx="87198" cy="19599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934469" y="1920310"/>
            <a:ext cx="83146" cy="19598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32003" y="683996"/>
            <a:ext cx="1512570" cy="5692775"/>
          </a:xfrm>
          <a:custGeom>
            <a:avLst/>
            <a:gdLst/>
            <a:ahLst/>
            <a:cxnLst/>
            <a:rect l="l" t="t" r="r" b="b"/>
            <a:pathLst>
              <a:path w="1512570" h="5692775">
                <a:moveTo>
                  <a:pt x="1511998" y="5692775"/>
                </a:moveTo>
                <a:lnTo>
                  <a:pt x="0" y="5692775"/>
                </a:lnTo>
                <a:lnTo>
                  <a:pt x="0" y="0"/>
                </a:lnTo>
                <a:lnTo>
                  <a:pt x="1511998" y="0"/>
                </a:lnTo>
                <a:lnTo>
                  <a:pt x="1511998" y="5692775"/>
                </a:lnTo>
                <a:close/>
              </a:path>
            </a:pathLst>
          </a:custGeom>
          <a:solidFill>
            <a:srgbClr val="D3E6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18825" y="778314"/>
            <a:ext cx="414966" cy="5463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22001" y="1583094"/>
            <a:ext cx="500056" cy="48943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05260" y="20826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060"/>
                </a:moveTo>
                <a:lnTo>
                  <a:pt x="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86260" y="2055270"/>
            <a:ext cx="38100" cy="33020"/>
          </a:xfrm>
          <a:custGeom>
            <a:avLst/>
            <a:gdLst/>
            <a:ahLst/>
            <a:cxnLst/>
            <a:rect l="l" t="t" r="r" b="b"/>
            <a:pathLst>
              <a:path w="38100" h="33019">
                <a:moveTo>
                  <a:pt x="18999" y="0"/>
                </a:moveTo>
                <a:lnTo>
                  <a:pt x="0" y="32905"/>
                </a:lnTo>
                <a:lnTo>
                  <a:pt x="37998" y="32905"/>
                </a:lnTo>
                <a:lnTo>
                  <a:pt x="18999" y="0"/>
                </a:lnTo>
                <a:close/>
              </a:path>
            </a:pathLst>
          </a:custGeom>
          <a:solidFill>
            <a:srgbClr val="4E4E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21506" y="1862374"/>
            <a:ext cx="76835" cy="635"/>
          </a:xfrm>
          <a:custGeom>
            <a:avLst/>
            <a:gdLst/>
            <a:ahLst/>
            <a:cxnLst/>
            <a:rect l="l" t="t" r="r" b="b"/>
            <a:pathLst>
              <a:path w="76834" h="635">
                <a:moveTo>
                  <a:pt x="0" y="253"/>
                </a:moveTo>
                <a:lnTo>
                  <a:pt x="76492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94168" y="1843617"/>
            <a:ext cx="33020" cy="38100"/>
          </a:xfrm>
          <a:custGeom>
            <a:avLst/>
            <a:gdLst/>
            <a:ahLst/>
            <a:cxnLst/>
            <a:rect l="l" t="t" r="r" b="b"/>
            <a:pathLst>
              <a:path w="33019" h="38100">
                <a:moveTo>
                  <a:pt x="32842" y="0"/>
                </a:moveTo>
                <a:lnTo>
                  <a:pt x="0" y="19113"/>
                </a:lnTo>
                <a:lnTo>
                  <a:pt x="32969" y="37998"/>
                </a:lnTo>
                <a:lnTo>
                  <a:pt x="32842" y="0"/>
                </a:lnTo>
                <a:close/>
              </a:path>
            </a:pathLst>
          </a:custGeom>
          <a:solidFill>
            <a:srgbClr val="4E4E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18822" y="2409509"/>
            <a:ext cx="474356" cy="5286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1089502" y="857011"/>
            <a:ext cx="3282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spc="-140" dirty="0">
                <a:solidFill>
                  <a:srgbClr val="808285"/>
                </a:solidFill>
                <a:latin typeface="Roboto"/>
                <a:cs typeface="Roboto"/>
              </a:rPr>
              <a:t>X</a:t>
            </a:r>
            <a:r>
              <a:rPr sz="1400" b="1" dirty="0">
                <a:solidFill>
                  <a:srgbClr val="808285"/>
                </a:solidFill>
                <a:latin typeface="Roboto"/>
                <a:cs typeface="Roboto"/>
              </a:rPr>
              <a:t>M</a:t>
            </a:r>
            <a:endParaRPr sz="1400">
              <a:latin typeface="Roboto"/>
              <a:cs typeface="Roboto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089502" y="1168161"/>
            <a:ext cx="6915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E4E50"/>
                </a:solidFill>
                <a:latin typeface="Roboto Condensed"/>
                <a:cs typeface="Roboto Condensed"/>
              </a:rPr>
              <a:t>People </a:t>
            </a: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in</a:t>
            </a:r>
            <a:r>
              <a:rPr sz="900" spc="-7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900" spc="-5" dirty="0">
                <a:solidFill>
                  <a:srgbClr val="4E4E50"/>
                </a:solidFill>
                <a:latin typeface="Roboto Condensed"/>
                <a:cs typeface="Roboto Condensed"/>
              </a:rPr>
              <a:t>Need</a:t>
            </a:r>
            <a:endParaRPr sz="900" dirty="0">
              <a:latin typeface="Roboto Condensed"/>
              <a:cs typeface="Roboto Condensed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203802" y="1630905"/>
            <a:ext cx="57023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808285"/>
                </a:solidFill>
                <a:latin typeface="Roboto"/>
                <a:cs typeface="Roboto"/>
              </a:rPr>
              <a:t>X.</a:t>
            </a:r>
            <a:r>
              <a:rPr sz="2200" b="1" dirty="0">
                <a:solidFill>
                  <a:srgbClr val="808285"/>
                </a:solidFill>
                <a:latin typeface="Roboto"/>
                <a:cs typeface="Roboto"/>
              </a:rPr>
              <a:t>x</a:t>
            </a:r>
            <a:r>
              <a:rPr sz="1400" b="1" dirty="0">
                <a:solidFill>
                  <a:srgbClr val="808285"/>
                </a:solidFill>
                <a:latin typeface="Roboto"/>
                <a:cs typeface="Roboto"/>
              </a:rPr>
              <a:t>M</a:t>
            </a:r>
            <a:endParaRPr sz="1400">
              <a:latin typeface="Roboto"/>
              <a:cs typeface="Roboto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203802" y="1942055"/>
            <a:ext cx="652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Cluster</a:t>
            </a:r>
            <a:r>
              <a:rPr sz="900" spc="-7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Target</a:t>
            </a:r>
            <a:endParaRPr sz="900">
              <a:latin typeface="Roboto Condensed"/>
              <a:cs typeface="Roboto Condensed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127602" y="2363177"/>
            <a:ext cx="505841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045844" algn="l"/>
                <a:tab pos="5045075" algn="l"/>
              </a:tabLst>
            </a:pPr>
            <a:r>
              <a:rPr sz="2200" b="1" spc="-5" dirty="0">
                <a:solidFill>
                  <a:srgbClr val="808285"/>
                </a:solidFill>
                <a:latin typeface="Roboto"/>
                <a:cs typeface="Roboto"/>
              </a:rPr>
              <a:t>X.x</a:t>
            </a:r>
            <a:r>
              <a:rPr sz="1400" b="1" spc="-5" dirty="0">
                <a:solidFill>
                  <a:srgbClr val="808285"/>
                </a:solidFill>
                <a:latin typeface="Roboto"/>
                <a:cs typeface="Roboto"/>
              </a:rPr>
              <a:t>M	</a:t>
            </a:r>
            <a:r>
              <a:rPr sz="1400" b="1" u="dash" spc="-5" dirty="0">
                <a:solidFill>
                  <a:srgbClr val="808285"/>
                </a:solidFill>
                <a:uFill>
                  <a:solidFill>
                    <a:srgbClr val="4E4E50"/>
                  </a:solidFill>
                </a:uFill>
                <a:latin typeface="Roboto"/>
                <a:cs typeface="Roboto"/>
              </a:rPr>
              <a:t> 	</a:t>
            </a:r>
            <a:endParaRPr sz="1400" dirty="0">
              <a:latin typeface="Roboto"/>
              <a:cs typeface="Roboto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127602" y="2674327"/>
            <a:ext cx="736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E4E50"/>
                </a:solidFill>
                <a:latin typeface="Roboto Condensed"/>
                <a:cs typeface="Roboto Condensed"/>
              </a:rPr>
              <a:t>People</a:t>
            </a:r>
            <a:r>
              <a:rPr sz="900" spc="-65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Reached</a:t>
            </a:r>
            <a:endParaRPr sz="900">
              <a:latin typeface="Roboto Condensed"/>
              <a:cs typeface="Roboto Condensed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029655" y="3732693"/>
            <a:ext cx="4413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808285"/>
                </a:solidFill>
                <a:latin typeface="Roboto"/>
                <a:cs typeface="Roboto"/>
              </a:rPr>
              <a:t>xxx</a:t>
            </a:r>
            <a:endParaRPr sz="2200">
              <a:latin typeface="Roboto"/>
              <a:cs typeface="Roboto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71729" y="4043843"/>
            <a:ext cx="1294130" cy="49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834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Districts</a:t>
            </a:r>
            <a:r>
              <a:rPr sz="900" spc="-4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900" dirty="0">
                <a:solidFill>
                  <a:srgbClr val="4E4E50"/>
                </a:solidFill>
                <a:latin typeface="Roboto Condensed"/>
                <a:cs typeface="Roboto Condensed"/>
              </a:rPr>
              <a:t>Reached</a:t>
            </a:r>
            <a:endParaRPr sz="900">
              <a:latin typeface="Roboto Condensed"/>
              <a:cs typeface="Roboto Condensed"/>
            </a:endParaRPr>
          </a:p>
          <a:p>
            <a:pPr marL="453390">
              <a:lnSpc>
                <a:spcPct val="100000"/>
              </a:lnSpc>
              <a:spcBef>
                <a:spcPts val="540"/>
              </a:spcBef>
            </a:pP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In xx</a:t>
            </a:r>
            <a:r>
              <a:rPr sz="700" spc="-30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58595B"/>
                </a:solidFill>
                <a:latin typeface="Arial"/>
                <a:cs typeface="Arial"/>
              </a:rPr>
              <a:t>governorates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  <a:tabLst>
                <a:tab pos="1280795" algn="l"/>
              </a:tabLst>
            </a:pPr>
            <a:r>
              <a:rPr sz="800" u="dash" spc="-10" dirty="0">
                <a:solidFill>
                  <a:srgbClr val="4E4E50"/>
                </a:solidFill>
                <a:uFill>
                  <a:solidFill>
                    <a:srgbClr val="4E4E50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330802" y="5870224"/>
            <a:ext cx="29845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808285"/>
                </a:solidFill>
                <a:latin typeface="Roboto"/>
                <a:cs typeface="Roboto"/>
              </a:rPr>
              <a:t>xx</a:t>
            </a:r>
            <a:endParaRPr sz="2200">
              <a:latin typeface="Roboto"/>
              <a:cs typeface="Roboto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330802" y="6181374"/>
            <a:ext cx="394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E4E50"/>
                </a:solidFill>
                <a:latin typeface="Roboto Condensed"/>
                <a:cs typeface="Roboto Condensed"/>
              </a:rPr>
              <a:t>Partners</a:t>
            </a:r>
            <a:endParaRPr sz="900">
              <a:latin typeface="Roboto Condensed"/>
              <a:cs typeface="Roboto Condensed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901172" y="4642380"/>
            <a:ext cx="89090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sz="2200" b="1" dirty="0">
                <a:solidFill>
                  <a:srgbClr val="808285"/>
                </a:solidFill>
                <a:latin typeface="Roboto"/>
                <a:cs typeface="Roboto"/>
              </a:rPr>
              <a:t>xxx.x</a:t>
            </a:r>
            <a:r>
              <a:rPr sz="2200" b="1" spc="-85" dirty="0">
                <a:solidFill>
                  <a:srgbClr val="808285"/>
                </a:solidFill>
                <a:latin typeface="Roboto"/>
                <a:cs typeface="Roboto"/>
              </a:rPr>
              <a:t> </a:t>
            </a:r>
            <a:r>
              <a:rPr sz="1400" b="1" dirty="0">
                <a:solidFill>
                  <a:srgbClr val="808285"/>
                </a:solidFill>
                <a:latin typeface="Roboto"/>
                <a:cs typeface="Roboto"/>
              </a:rPr>
              <a:t>M</a:t>
            </a:r>
            <a:endParaRPr sz="1400">
              <a:latin typeface="Roboto"/>
              <a:cs typeface="Roboto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902190" y="4851930"/>
            <a:ext cx="10007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4E4E50"/>
                </a:solidFill>
                <a:latin typeface="Roboto Condensed"/>
                <a:cs typeface="Roboto Condensed"/>
              </a:rPr>
              <a:t>Funding</a:t>
            </a:r>
            <a:r>
              <a:rPr sz="900" spc="-70" dirty="0">
                <a:solidFill>
                  <a:srgbClr val="4E4E50"/>
                </a:solidFill>
                <a:latin typeface="Roboto Condensed"/>
                <a:cs typeface="Roboto Condensed"/>
              </a:rPr>
              <a:t> </a:t>
            </a:r>
            <a:r>
              <a:rPr sz="900" spc="-10" dirty="0">
                <a:solidFill>
                  <a:srgbClr val="4E4E50"/>
                </a:solidFill>
                <a:latin typeface="Roboto Condensed"/>
                <a:cs typeface="Roboto Condensed"/>
              </a:rPr>
              <a:t>Requirements</a:t>
            </a:r>
            <a:endParaRPr sz="900" dirty="0">
              <a:latin typeface="Roboto Condensed"/>
              <a:cs typeface="Roboto Condensed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540004" y="14560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71729" y="1456090"/>
            <a:ext cx="1281430" cy="0"/>
          </a:xfrm>
          <a:custGeom>
            <a:avLst/>
            <a:gdLst/>
            <a:ahLst/>
            <a:cxnLst/>
            <a:rect l="l" t="t" r="r" b="b"/>
            <a:pathLst>
              <a:path w="1281430">
                <a:moveTo>
                  <a:pt x="0" y="0"/>
                </a:moveTo>
                <a:lnTo>
                  <a:pt x="1281239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865654" y="14560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40004" y="228568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71729" y="2285684"/>
            <a:ext cx="1281430" cy="0"/>
          </a:xfrm>
          <a:custGeom>
            <a:avLst/>
            <a:gdLst/>
            <a:ahLst/>
            <a:cxnLst/>
            <a:rect l="l" t="t" r="r" b="b"/>
            <a:pathLst>
              <a:path w="1281430">
                <a:moveTo>
                  <a:pt x="0" y="0"/>
                </a:moveTo>
                <a:lnTo>
                  <a:pt x="1281239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865654" y="228568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40004" y="3657197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71729" y="3657197"/>
            <a:ext cx="1281430" cy="0"/>
          </a:xfrm>
          <a:custGeom>
            <a:avLst/>
            <a:gdLst/>
            <a:ahLst/>
            <a:cxnLst/>
            <a:rect l="l" t="t" r="r" b="b"/>
            <a:pathLst>
              <a:path w="1281430">
                <a:moveTo>
                  <a:pt x="0" y="0"/>
                </a:moveTo>
                <a:lnTo>
                  <a:pt x="1281239" y="0"/>
                </a:lnTo>
              </a:path>
            </a:pathLst>
          </a:custGeom>
          <a:ln w="6350">
            <a:solidFill>
              <a:srgbClr val="4E4E5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865654" y="3657197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40004" y="450366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865654" y="450366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40004" y="583928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865654" y="583928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81637" y="4630661"/>
            <a:ext cx="300990" cy="194945"/>
          </a:xfrm>
          <a:custGeom>
            <a:avLst/>
            <a:gdLst/>
            <a:ahLst/>
            <a:cxnLst/>
            <a:rect l="l" t="t" r="r" b="b"/>
            <a:pathLst>
              <a:path w="300990" h="194945">
                <a:moveTo>
                  <a:pt x="32397" y="0"/>
                </a:moveTo>
                <a:lnTo>
                  <a:pt x="0" y="125209"/>
                </a:lnTo>
                <a:lnTo>
                  <a:pt x="267957" y="194551"/>
                </a:lnTo>
                <a:lnTo>
                  <a:pt x="300367" y="69380"/>
                </a:lnTo>
                <a:lnTo>
                  <a:pt x="32397" y="0"/>
                </a:lnTo>
                <a:close/>
              </a:path>
            </a:pathLst>
          </a:custGeom>
          <a:solidFill>
            <a:srgbClr val="8CC7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81637" y="4630661"/>
            <a:ext cx="300990" cy="194945"/>
          </a:xfrm>
          <a:custGeom>
            <a:avLst/>
            <a:gdLst/>
            <a:ahLst/>
            <a:cxnLst/>
            <a:rect l="l" t="t" r="r" b="b"/>
            <a:pathLst>
              <a:path w="300990" h="194945">
                <a:moveTo>
                  <a:pt x="300367" y="69380"/>
                </a:moveTo>
                <a:lnTo>
                  <a:pt x="267957" y="194551"/>
                </a:lnTo>
                <a:lnTo>
                  <a:pt x="0" y="125209"/>
                </a:lnTo>
                <a:lnTo>
                  <a:pt x="32397" y="0"/>
                </a:lnTo>
                <a:lnTo>
                  <a:pt x="300367" y="69380"/>
                </a:lnTo>
                <a:close/>
              </a:path>
            </a:pathLst>
          </a:custGeom>
          <a:ln w="6350">
            <a:solidFill>
              <a:srgbClr val="7475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05853" y="4654884"/>
            <a:ext cx="251929" cy="1461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52258" y="4709372"/>
            <a:ext cx="288290" cy="155575"/>
          </a:xfrm>
          <a:custGeom>
            <a:avLst/>
            <a:gdLst/>
            <a:ahLst/>
            <a:cxnLst/>
            <a:rect l="l" t="t" r="r" b="b"/>
            <a:pathLst>
              <a:path w="288290" h="155575">
                <a:moveTo>
                  <a:pt x="12293" y="0"/>
                </a:moveTo>
                <a:lnTo>
                  <a:pt x="0" y="128714"/>
                </a:lnTo>
                <a:lnTo>
                  <a:pt x="275551" y="155028"/>
                </a:lnTo>
                <a:lnTo>
                  <a:pt x="287832" y="26288"/>
                </a:lnTo>
                <a:lnTo>
                  <a:pt x="12293" y="0"/>
                </a:lnTo>
                <a:close/>
              </a:path>
            </a:pathLst>
          </a:custGeom>
          <a:solidFill>
            <a:srgbClr val="8CC7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52258" y="4709372"/>
            <a:ext cx="288290" cy="155575"/>
          </a:xfrm>
          <a:custGeom>
            <a:avLst/>
            <a:gdLst/>
            <a:ahLst/>
            <a:cxnLst/>
            <a:rect l="l" t="t" r="r" b="b"/>
            <a:pathLst>
              <a:path w="288290" h="155575">
                <a:moveTo>
                  <a:pt x="287832" y="26288"/>
                </a:moveTo>
                <a:lnTo>
                  <a:pt x="275551" y="155028"/>
                </a:lnTo>
                <a:lnTo>
                  <a:pt x="0" y="128714"/>
                </a:lnTo>
                <a:lnTo>
                  <a:pt x="12293" y="0"/>
                </a:lnTo>
                <a:lnTo>
                  <a:pt x="287832" y="26288"/>
                </a:lnTo>
                <a:close/>
              </a:path>
            </a:pathLst>
          </a:custGeom>
          <a:ln w="6350">
            <a:solidFill>
              <a:srgbClr val="7475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71750" y="4728851"/>
            <a:ext cx="248856" cy="11606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22010" y="4762872"/>
            <a:ext cx="295910" cy="177800"/>
          </a:xfrm>
          <a:custGeom>
            <a:avLst/>
            <a:gdLst/>
            <a:ahLst/>
            <a:cxnLst/>
            <a:rect l="l" t="t" r="r" b="b"/>
            <a:pathLst>
              <a:path w="295909" h="177800">
                <a:moveTo>
                  <a:pt x="272186" y="0"/>
                </a:moveTo>
                <a:lnTo>
                  <a:pt x="0" y="50304"/>
                </a:lnTo>
                <a:lnTo>
                  <a:pt x="23495" y="177469"/>
                </a:lnTo>
                <a:lnTo>
                  <a:pt x="295694" y="127165"/>
                </a:lnTo>
                <a:lnTo>
                  <a:pt x="272186" y="0"/>
                </a:lnTo>
                <a:close/>
              </a:path>
            </a:pathLst>
          </a:custGeom>
          <a:solidFill>
            <a:srgbClr val="8CC7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22010" y="4762872"/>
            <a:ext cx="295910" cy="177800"/>
          </a:xfrm>
          <a:custGeom>
            <a:avLst/>
            <a:gdLst/>
            <a:ahLst/>
            <a:cxnLst/>
            <a:rect l="l" t="t" r="r" b="b"/>
            <a:pathLst>
              <a:path w="295909" h="177800">
                <a:moveTo>
                  <a:pt x="272186" y="0"/>
                </a:moveTo>
                <a:lnTo>
                  <a:pt x="295694" y="127165"/>
                </a:lnTo>
                <a:lnTo>
                  <a:pt x="23495" y="177469"/>
                </a:lnTo>
                <a:lnTo>
                  <a:pt x="0" y="50304"/>
                </a:lnTo>
                <a:lnTo>
                  <a:pt x="272186" y="0"/>
                </a:lnTo>
                <a:close/>
              </a:path>
            </a:pathLst>
          </a:custGeom>
          <a:ln w="6349">
            <a:solidFill>
              <a:srgbClr val="7475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44192" y="4785064"/>
            <a:ext cx="251307" cy="13308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74946" y="6005563"/>
            <a:ext cx="275590" cy="214629"/>
          </a:xfrm>
          <a:custGeom>
            <a:avLst/>
            <a:gdLst/>
            <a:ahLst/>
            <a:cxnLst/>
            <a:rect l="l" t="t" r="r" b="b"/>
            <a:pathLst>
              <a:path w="275590" h="214629">
                <a:moveTo>
                  <a:pt x="212730" y="0"/>
                </a:moveTo>
                <a:lnTo>
                  <a:pt x="191731" y="7060"/>
                </a:lnTo>
                <a:lnTo>
                  <a:pt x="38" y="117728"/>
                </a:lnTo>
                <a:lnTo>
                  <a:pt x="55702" y="214337"/>
                </a:lnTo>
                <a:lnTo>
                  <a:pt x="55841" y="214375"/>
                </a:lnTo>
                <a:lnTo>
                  <a:pt x="247523" y="103707"/>
                </a:lnTo>
                <a:lnTo>
                  <a:pt x="264144" y="89046"/>
                </a:lnTo>
                <a:lnTo>
                  <a:pt x="273527" y="69823"/>
                </a:lnTo>
                <a:lnTo>
                  <a:pt x="275017" y="48486"/>
                </a:lnTo>
                <a:lnTo>
                  <a:pt x="267957" y="27482"/>
                </a:lnTo>
                <a:lnTo>
                  <a:pt x="253294" y="10868"/>
                </a:lnTo>
                <a:lnTo>
                  <a:pt x="234068" y="1488"/>
                </a:lnTo>
                <a:lnTo>
                  <a:pt x="212730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74946" y="6005563"/>
            <a:ext cx="275590" cy="214629"/>
          </a:xfrm>
          <a:custGeom>
            <a:avLst/>
            <a:gdLst/>
            <a:ahLst/>
            <a:cxnLst/>
            <a:rect l="l" t="t" r="r" b="b"/>
            <a:pathLst>
              <a:path w="275590" h="214629">
                <a:moveTo>
                  <a:pt x="55943" y="214311"/>
                </a:moveTo>
                <a:lnTo>
                  <a:pt x="247523" y="103707"/>
                </a:lnTo>
                <a:lnTo>
                  <a:pt x="264144" y="89046"/>
                </a:lnTo>
                <a:lnTo>
                  <a:pt x="273527" y="69823"/>
                </a:lnTo>
                <a:lnTo>
                  <a:pt x="275017" y="48486"/>
                </a:lnTo>
                <a:lnTo>
                  <a:pt x="267957" y="27482"/>
                </a:lnTo>
                <a:lnTo>
                  <a:pt x="253294" y="10868"/>
                </a:lnTo>
                <a:lnTo>
                  <a:pt x="234068" y="1488"/>
                </a:lnTo>
                <a:lnTo>
                  <a:pt x="212730" y="0"/>
                </a:lnTo>
                <a:lnTo>
                  <a:pt x="191731" y="7060"/>
                </a:lnTo>
                <a:lnTo>
                  <a:pt x="139" y="117664"/>
                </a:lnTo>
                <a:lnTo>
                  <a:pt x="0" y="117842"/>
                </a:lnTo>
                <a:lnTo>
                  <a:pt x="55651" y="214235"/>
                </a:lnTo>
                <a:lnTo>
                  <a:pt x="55841" y="214375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32627" y="6129961"/>
            <a:ext cx="195520" cy="15466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41176" y="6005563"/>
            <a:ext cx="275590" cy="214629"/>
          </a:xfrm>
          <a:custGeom>
            <a:avLst/>
            <a:gdLst/>
            <a:ahLst/>
            <a:cxnLst/>
            <a:rect l="l" t="t" r="r" b="b"/>
            <a:pathLst>
              <a:path w="275590" h="214629">
                <a:moveTo>
                  <a:pt x="62286" y="0"/>
                </a:moveTo>
                <a:lnTo>
                  <a:pt x="40946" y="1488"/>
                </a:lnTo>
                <a:lnTo>
                  <a:pt x="21722" y="10868"/>
                </a:lnTo>
                <a:lnTo>
                  <a:pt x="7067" y="27482"/>
                </a:lnTo>
                <a:lnTo>
                  <a:pt x="0" y="48486"/>
                </a:lnTo>
                <a:lnTo>
                  <a:pt x="1485" y="69823"/>
                </a:lnTo>
                <a:lnTo>
                  <a:pt x="10868" y="89046"/>
                </a:lnTo>
                <a:lnTo>
                  <a:pt x="27489" y="103707"/>
                </a:lnTo>
                <a:lnTo>
                  <a:pt x="219170" y="214375"/>
                </a:lnTo>
                <a:lnTo>
                  <a:pt x="219309" y="214337"/>
                </a:lnTo>
                <a:lnTo>
                  <a:pt x="275012" y="117842"/>
                </a:lnTo>
                <a:lnTo>
                  <a:pt x="83292" y="7060"/>
                </a:lnTo>
                <a:lnTo>
                  <a:pt x="62286" y="0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41176" y="6005563"/>
            <a:ext cx="275590" cy="214629"/>
          </a:xfrm>
          <a:custGeom>
            <a:avLst/>
            <a:gdLst/>
            <a:ahLst/>
            <a:cxnLst/>
            <a:rect l="l" t="t" r="r" b="b"/>
            <a:pathLst>
              <a:path w="275590" h="214629">
                <a:moveTo>
                  <a:pt x="219068" y="214311"/>
                </a:moveTo>
                <a:lnTo>
                  <a:pt x="27489" y="103707"/>
                </a:lnTo>
                <a:lnTo>
                  <a:pt x="10868" y="89046"/>
                </a:lnTo>
                <a:lnTo>
                  <a:pt x="1485" y="69823"/>
                </a:lnTo>
                <a:lnTo>
                  <a:pt x="0" y="48486"/>
                </a:lnTo>
                <a:lnTo>
                  <a:pt x="7067" y="27482"/>
                </a:lnTo>
                <a:lnTo>
                  <a:pt x="21722" y="10868"/>
                </a:lnTo>
                <a:lnTo>
                  <a:pt x="40946" y="1488"/>
                </a:lnTo>
                <a:lnTo>
                  <a:pt x="62286" y="0"/>
                </a:lnTo>
                <a:lnTo>
                  <a:pt x="83292" y="7060"/>
                </a:lnTo>
                <a:lnTo>
                  <a:pt x="274872" y="117664"/>
                </a:lnTo>
                <a:lnTo>
                  <a:pt x="275012" y="117842"/>
                </a:lnTo>
                <a:lnTo>
                  <a:pt x="219360" y="214235"/>
                </a:lnTo>
                <a:lnTo>
                  <a:pt x="219170" y="214375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62980" y="6129961"/>
            <a:ext cx="220891" cy="15464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81788" y="6095937"/>
            <a:ext cx="45085" cy="26034"/>
          </a:xfrm>
          <a:custGeom>
            <a:avLst/>
            <a:gdLst/>
            <a:ahLst/>
            <a:cxnLst/>
            <a:rect l="l" t="t" r="r" b="b"/>
            <a:pathLst>
              <a:path w="45084" h="26035">
                <a:moveTo>
                  <a:pt x="0" y="0"/>
                </a:moveTo>
                <a:lnTo>
                  <a:pt x="44907" y="2592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125679" y="6125469"/>
            <a:ext cx="44450" cy="25400"/>
          </a:xfrm>
          <a:custGeom>
            <a:avLst/>
            <a:gdLst/>
            <a:ahLst/>
            <a:cxnLst/>
            <a:rect l="l" t="t" r="r" b="b"/>
            <a:pathLst>
              <a:path w="44450" h="25400">
                <a:moveTo>
                  <a:pt x="0" y="25336"/>
                </a:moveTo>
                <a:lnTo>
                  <a:pt x="43891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101836" y="6156973"/>
            <a:ext cx="12700" cy="7620"/>
          </a:xfrm>
          <a:custGeom>
            <a:avLst/>
            <a:gdLst/>
            <a:ahLst/>
            <a:cxnLst/>
            <a:rect l="l" t="t" r="r" b="b"/>
            <a:pathLst>
              <a:path w="12700" h="7620">
                <a:moveTo>
                  <a:pt x="0" y="7315"/>
                </a:moveTo>
                <a:lnTo>
                  <a:pt x="12674" y="0"/>
                </a:lnTo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21997" y="4021024"/>
            <a:ext cx="181610" cy="271145"/>
          </a:xfrm>
          <a:custGeom>
            <a:avLst/>
            <a:gdLst/>
            <a:ahLst/>
            <a:cxnLst/>
            <a:rect l="l" t="t" r="r" b="b"/>
            <a:pathLst>
              <a:path w="181609" h="271145">
                <a:moveTo>
                  <a:pt x="0" y="0"/>
                </a:moveTo>
                <a:lnTo>
                  <a:pt x="62014" y="268338"/>
                </a:lnTo>
                <a:lnTo>
                  <a:pt x="181419" y="271005"/>
                </a:lnTo>
                <a:lnTo>
                  <a:pt x="119392" y="266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21997" y="4021024"/>
            <a:ext cx="181610" cy="271145"/>
          </a:xfrm>
          <a:custGeom>
            <a:avLst/>
            <a:gdLst/>
            <a:ahLst/>
            <a:cxnLst/>
            <a:rect l="l" t="t" r="r" b="b"/>
            <a:pathLst>
              <a:path w="181609" h="271145">
                <a:moveTo>
                  <a:pt x="181419" y="271005"/>
                </a:moveTo>
                <a:lnTo>
                  <a:pt x="62014" y="268338"/>
                </a:lnTo>
                <a:lnTo>
                  <a:pt x="0" y="0"/>
                </a:lnTo>
                <a:lnTo>
                  <a:pt x="119392" y="2666"/>
                </a:lnTo>
                <a:lnTo>
                  <a:pt x="181419" y="271005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41393" y="3990044"/>
            <a:ext cx="173355" cy="302260"/>
          </a:xfrm>
          <a:custGeom>
            <a:avLst/>
            <a:gdLst/>
            <a:ahLst/>
            <a:cxnLst/>
            <a:rect l="l" t="t" r="r" b="b"/>
            <a:pathLst>
              <a:path w="173355" h="302260">
                <a:moveTo>
                  <a:pt x="111010" y="0"/>
                </a:moveTo>
                <a:lnTo>
                  <a:pt x="0" y="33642"/>
                </a:lnTo>
                <a:lnTo>
                  <a:pt x="62026" y="301980"/>
                </a:lnTo>
                <a:lnTo>
                  <a:pt x="173037" y="268312"/>
                </a:lnTo>
                <a:lnTo>
                  <a:pt x="11101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41393" y="3990044"/>
            <a:ext cx="173355" cy="302260"/>
          </a:xfrm>
          <a:custGeom>
            <a:avLst/>
            <a:gdLst/>
            <a:ahLst/>
            <a:cxnLst/>
            <a:rect l="l" t="t" r="r" b="b"/>
            <a:pathLst>
              <a:path w="173355" h="302260">
                <a:moveTo>
                  <a:pt x="173037" y="268312"/>
                </a:moveTo>
                <a:lnTo>
                  <a:pt x="62026" y="301980"/>
                </a:lnTo>
                <a:lnTo>
                  <a:pt x="0" y="33642"/>
                </a:lnTo>
                <a:lnTo>
                  <a:pt x="111010" y="0"/>
                </a:lnTo>
                <a:lnTo>
                  <a:pt x="173037" y="268312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52408" y="3990017"/>
            <a:ext cx="181610" cy="271145"/>
          </a:xfrm>
          <a:custGeom>
            <a:avLst/>
            <a:gdLst/>
            <a:ahLst/>
            <a:cxnLst/>
            <a:rect l="l" t="t" r="r" b="b"/>
            <a:pathLst>
              <a:path w="181609" h="271145">
                <a:moveTo>
                  <a:pt x="0" y="0"/>
                </a:moveTo>
                <a:lnTo>
                  <a:pt x="62026" y="268350"/>
                </a:lnTo>
                <a:lnTo>
                  <a:pt x="181432" y="271017"/>
                </a:lnTo>
                <a:lnTo>
                  <a:pt x="119405" y="2679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52408" y="3990017"/>
            <a:ext cx="181610" cy="271145"/>
          </a:xfrm>
          <a:custGeom>
            <a:avLst/>
            <a:gdLst/>
            <a:ahLst/>
            <a:cxnLst/>
            <a:rect l="l" t="t" r="r" b="b"/>
            <a:pathLst>
              <a:path w="181609" h="271145">
                <a:moveTo>
                  <a:pt x="181432" y="271017"/>
                </a:moveTo>
                <a:lnTo>
                  <a:pt x="62026" y="268350"/>
                </a:lnTo>
                <a:lnTo>
                  <a:pt x="0" y="0"/>
                </a:lnTo>
                <a:lnTo>
                  <a:pt x="119405" y="2679"/>
                </a:lnTo>
                <a:lnTo>
                  <a:pt x="181432" y="271017"/>
                </a:lnTo>
                <a:close/>
              </a:path>
            </a:pathLst>
          </a:custGeom>
          <a:ln w="6350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573288" y="4035845"/>
            <a:ext cx="340605" cy="22795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2628" y="3779333"/>
            <a:ext cx="219075" cy="329565"/>
          </a:xfrm>
          <a:custGeom>
            <a:avLst/>
            <a:gdLst/>
            <a:ahLst/>
            <a:cxnLst/>
            <a:rect l="l" t="t" r="r" b="b"/>
            <a:pathLst>
              <a:path w="219075" h="329564">
                <a:moveTo>
                  <a:pt x="109372" y="0"/>
                </a:moveTo>
                <a:lnTo>
                  <a:pt x="66806" y="8591"/>
                </a:lnTo>
                <a:lnTo>
                  <a:pt x="32040" y="32026"/>
                </a:lnTo>
                <a:lnTo>
                  <a:pt x="8597" y="66790"/>
                </a:lnTo>
                <a:lnTo>
                  <a:pt x="0" y="109372"/>
                </a:lnTo>
                <a:lnTo>
                  <a:pt x="1708" y="146778"/>
                </a:lnTo>
                <a:lnTo>
                  <a:pt x="13671" y="182167"/>
                </a:lnTo>
                <a:lnTo>
                  <a:pt x="46141" y="236165"/>
                </a:lnTo>
                <a:lnTo>
                  <a:pt x="109372" y="329399"/>
                </a:lnTo>
                <a:lnTo>
                  <a:pt x="126461" y="303512"/>
                </a:lnTo>
                <a:lnTo>
                  <a:pt x="164058" y="242031"/>
                </a:lnTo>
                <a:lnTo>
                  <a:pt x="201655" y="169228"/>
                </a:lnTo>
                <a:lnTo>
                  <a:pt x="218744" y="109372"/>
                </a:lnTo>
                <a:lnTo>
                  <a:pt x="210151" y="66790"/>
                </a:lnTo>
                <a:lnTo>
                  <a:pt x="186713" y="32026"/>
                </a:lnTo>
                <a:lnTo>
                  <a:pt x="151948" y="8591"/>
                </a:lnTo>
                <a:lnTo>
                  <a:pt x="109372" y="0"/>
                </a:lnTo>
                <a:close/>
              </a:path>
            </a:pathLst>
          </a:custGeom>
          <a:solidFill>
            <a:srgbClr val="8CC7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2628" y="3779333"/>
            <a:ext cx="219075" cy="329565"/>
          </a:xfrm>
          <a:custGeom>
            <a:avLst/>
            <a:gdLst/>
            <a:ahLst/>
            <a:cxnLst/>
            <a:rect l="l" t="t" r="r" b="b"/>
            <a:pathLst>
              <a:path w="219075" h="329564">
                <a:moveTo>
                  <a:pt x="218744" y="109372"/>
                </a:moveTo>
                <a:lnTo>
                  <a:pt x="201655" y="169228"/>
                </a:lnTo>
                <a:lnTo>
                  <a:pt x="164058" y="242031"/>
                </a:lnTo>
                <a:lnTo>
                  <a:pt x="126461" y="303512"/>
                </a:lnTo>
                <a:lnTo>
                  <a:pt x="109372" y="329399"/>
                </a:lnTo>
                <a:lnTo>
                  <a:pt x="46141" y="236165"/>
                </a:lnTo>
                <a:lnTo>
                  <a:pt x="13671" y="182167"/>
                </a:lnTo>
                <a:lnTo>
                  <a:pt x="1708" y="146778"/>
                </a:lnTo>
                <a:lnTo>
                  <a:pt x="0" y="109372"/>
                </a:lnTo>
                <a:lnTo>
                  <a:pt x="8597" y="66790"/>
                </a:lnTo>
                <a:lnTo>
                  <a:pt x="32040" y="32026"/>
                </a:lnTo>
                <a:lnTo>
                  <a:pt x="66806" y="8591"/>
                </a:lnTo>
                <a:lnTo>
                  <a:pt x="109372" y="0"/>
                </a:lnTo>
                <a:lnTo>
                  <a:pt x="151948" y="8591"/>
                </a:lnTo>
                <a:lnTo>
                  <a:pt x="186713" y="32026"/>
                </a:lnTo>
                <a:lnTo>
                  <a:pt x="210151" y="66790"/>
                </a:lnTo>
                <a:lnTo>
                  <a:pt x="218744" y="109372"/>
                </a:lnTo>
                <a:close/>
              </a:path>
            </a:pathLst>
          </a:custGeom>
          <a:ln w="6349">
            <a:solidFill>
              <a:srgbClr val="4E4E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52127" y="3839390"/>
            <a:ext cx="99745" cy="9975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 txBox="1"/>
          <p:nvPr/>
        </p:nvSpPr>
        <p:spPr>
          <a:xfrm>
            <a:off x="489991" y="5297546"/>
            <a:ext cx="342265" cy="23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819"/>
              </a:lnSpc>
              <a:spcBef>
                <a:spcPts val="100"/>
              </a:spcBef>
            </a:pPr>
            <a:r>
              <a:rPr sz="700" b="1" spc="-5" dirty="0">
                <a:solidFill>
                  <a:srgbClr val="58595B"/>
                </a:solidFill>
                <a:latin typeface="Arial"/>
                <a:cs typeface="Arial"/>
              </a:rPr>
              <a:t>xx%</a:t>
            </a:r>
            <a:r>
              <a:rPr sz="700" b="1" spc="30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b="1" u="sng" dirty="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"/>
                <a:cs typeface="Arial"/>
              </a:rPr>
              <a:t> </a:t>
            </a:r>
            <a:r>
              <a:rPr sz="700" b="1" u="sng" spc="-10" dirty="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  <a:p>
            <a:pPr>
              <a:lnSpc>
                <a:spcPts val="819"/>
              </a:lnSpc>
            </a:pP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Gap</a:t>
            </a:r>
            <a:endParaRPr sz="7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417972" y="5297546"/>
            <a:ext cx="534670" cy="23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819"/>
              </a:lnSpc>
              <a:spcBef>
                <a:spcPts val="100"/>
              </a:spcBef>
            </a:pPr>
            <a:r>
              <a:rPr sz="700" b="1" u="sng" dirty="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"/>
                <a:cs typeface="Arial"/>
              </a:rPr>
              <a:t>   </a:t>
            </a:r>
            <a:r>
              <a:rPr sz="700" b="1" u="sng" spc="65" dirty="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"/>
                <a:cs typeface="Arial"/>
              </a:rPr>
              <a:t> </a:t>
            </a:r>
            <a:r>
              <a:rPr sz="700" b="1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b="1" spc="-45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58595B"/>
                </a:solidFill>
                <a:latin typeface="Arial"/>
                <a:cs typeface="Arial"/>
              </a:rPr>
              <a:t>xx%</a:t>
            </a:r>
            <a:endParaRPr sz="700">
              <a:latin typeface="Arial"/>
              <a:cs typeface="Arial"/>
            </a:endParaRPr>
          </a:p>
          <a:p>
            <a:pPr marL="151130">
              <a:lnSpc>
                <a:spcPts val="819"/>
              </a:lnSpc>
            </a:pPr>
            <a:r>
              <a:rPr sz="700" spc="-5" dirty="0">
                <a:solidFill>
                  <a:srgbClr val="58595B"/>
                </a:solidFill>
                <a:latin typeface="Arial"/>
                <a:cs typeface="Arial"/>
              </a:rPr>
              <a:t>Received</a:t>
            </a:r>
            <a:endParaRPr sz="700">
              <a:latin typeface="Arial"/>
              <a:cs typeface="Arial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1406635" y="5378784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30" h="24129">
                <a:moveTo>
                  <a:pt x="18529" y="0"/>
                </a:moveTo>
                <a:lnTo>
                  <a:pt x="5346" y="0"/>
                </a:lnTo>
                <a:lnTo>
                  <a:pt x="0" y="5346"/>
                </a:lnTo>
                <a:lnTo>
                  <a:pt x="0" y="18529"/>
                </a:lnTo>
                <a:lnTo>
                  <a:pt x="5346" y="23875"/>
                </a:lnTo>
                <a:lnTo>
                  <a:pt x="18529" y="23875"/>
                </a:lnTo>
                <a:lnTo>
                  <a:pt x="23875" y="18529"/>
                </a:lnTo>
                <a:lnTo>
                  <a:pt x="23875" y="5346"/>
                </a:lnTo>
                <a:lnTo>
                  <a:pt x="1852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98500" y="5378785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30" h="24129">
                <a:moveTo>
                  <a:pt x="18529" y="0"/>
                </a:moveTo>
                <a:lnTo>
                  <a:pt x="5346" y="0"/>
                </a:lnTo>
                <a:lnTo>
                  <a:pt x="0" y="5346"/>
                </a:lnTo>
                <a:lnTo>
                  <a:pt x="0" y="18529"/>
                </a:lnTo>
                <a:lnTo>
                  <a:pt x="5346" y="23876"/>
                </a:lnTo>
                <a:lnTo>
                  <a:pt x="18529" y="23876"/>
                </a:lnTo>
                <a:lnTo>
                  <a:pt x="23875" y="18529"/>
                </a:lnTo>
                <a:lnTo>
                  <a:pt x="23875" y="5346"/>
                </a:lnTo>
                <a:lnTo>
                  <a:pt x="1852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 txBox="1"/>
          <p:nvPr/>
        </p:nvSpPr>
        <p:spPr>
          <a:xfrm>
            <a:off x="2229624" y="3480789"/>
            <a:ext cx="387286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59529" algn="l"/>
              </a:tabLst>
            </a:pPr>
            <a:r>
              <a:rPr sz="700" u="sng" dirty="0">
                <a:solidFill>
                  <a:srgbClr val="58595B"/>
                </a:solidFill>
                <a:uFill>
                  <a:solidFill>
                    <a:srgbClr val="8A8C8E"/>
                  </a:solidFill>
                </a:uFill>
                <a:latin typeface="Arial"/>
                <a:cs typeface="Arial"/>
              </a:rPr>
              <a:t> 	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2" y="163435"/>
            <a:ext cx="52177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Nutrition Cluster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Snapshot,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January - September</a:t>
            </a:r>
            <a:r>
              <a:rPr sz="1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2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graphicFrame>
        <p:nvGraphicFramePr>
          <p:cNvPr id="242" name="Chart 241">
            <a:extLst>
              <a:ext uri="{FF2B5EF4-FFF2-40B4-BE49-F238E27FC236}">
                <a16:creationId xmlns:a16="http://schemas.microsoft.com/office/drawing/2014/main" id="{BF2A790B-AF20-4499-A9F1-557978F31D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3773828"/>
              </p:ext>
            </p:extLst>
          </p:nvPr>
        </p:nvGraphicFramePr>
        <p:xfrm>
          <a:off x="1917700" y="4821943"/>
          <a:ext cx="790716" cy="7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graphicFrame>
        <p:nvGraphicFramePr>
          <p:cNvPr id="243" name="Chart 242">
            <a:extLst>
              <a:ext uri="{FF2B5EF4-FFF2-40B4-BE49-F238E27FC236}">
                <a16:creationId xmlns:a16="http://schemas.microsoft.com/office/drawing/2014/main" id="{32C5D329-B191-4E8D-94FF-44E64C35FA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2322460"/>
              </p:ext>
            </p:extLst>
          </p:nvPr>
        </p:nvGraphicFramePr>
        <p:xfrm>
          <a:off x="2860224" y="4821943"/>
          <a:ext cx="790716" cy="7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graphicFrame>
        <p:nvGraphicFramePr>
          <p:cNvPr id="244" name="Chart 243">
            <a:extLst>
              <a:ext uri="{FF2B5EF4-FFF2-40B4-BE49-F238E27FC236}">
                <a16:creationId xmlns:a16="http://schemas.microsoft.com/office/drawing/2014/main" id="{F87B9BF5-787D-4807-BF89-88C017D354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3819350"/>
              </p:ext>
            </p:extLst>
          </p:nvPr>
        </p:nvGraphicFramePr>
        <p:xfrm>
          <a:off x="3781932" y="4821943"/>
          <a:ext cx="790716" cy="7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graphicFrame>
        <p:nvGraphicFramePr>
          <p:cNvPr id="247" name="Chart 246">
            <a:extLst>
              <a:ext uri="{FF2B5EF4-FFF2-40B4-BE49-F238E27FC236}">
                <a16:creationId xmlns:a16="http://schemas.microsoft.com/office/drawing/2014/main" id="{A0A11B46-91B0-4B5E-890A-D0A48E2920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2348162"/>
              </p:ext>
            </p:extLst>
          </p:nvPr>
        </p:nvGraphicFramePr>
        <p:xfrm>
          <a:off x="491818" y="4956480"/>
          <a:ext cx="1159630" cy="928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8"/>
          </a:graphicData>
        </a:graphic>
      </p:graphicFrame>
      <p:graphicFrame>
        <p:nvGraphicFramePr>
          <p:cNvPr id="245" name="Chart 244">
            <a:extLst>
              <a:ext uri="{FF2B5EF4-FFF2-40B4-BE49-F238E27FC236}">
                <a16:creationId xmlns:a16="http://schemas.microsoft.com/office/drawing/2014/main" id="{1D5DCB86-D1B0-412F-996A-5203C2BD61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3525263"/>
              </p:ext>
            </p:extLst>
          </p:nvPr>
        </p:nvGraphicFramePr>
        <p:xfrm>
          <a:off x="4590510" y="4821943"/>
          <a:ext cx="790716" cy="7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9"/>
          </a:graphicData>
        </a:graphic>
      </p:graphicFrame>
      <p:graphicFrame>
        <p:nvGraphicFramePr>
          <p:cNvPr id="246" name="Chart 245">
            <a:extLst>
              <a:ext uri="{FF2B5EF4-FFF2-40B4-BE49-F238E27FC236}">
                <a16:creationId xmlns:a16="http://schemas.microsoft.com/office/drawing/2014/main" id="{C79D24AA-E804-4458-85EA-1F4B9487B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1772775"/>
              </p:ext>
            </p:extLst>
          </p:nvPr>
        </p:nvGraphicFramePr>
        <p:xfrm>
          <a:off x="5372900" y="4821943"/>
          <a:ext cx="790716" cy="7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graphicFrame>
        <p:nvGraphicFramePr>
          <p:cNvPr id="251" name="Chart 250">
            <a:extLst>
              <a:ext uri="{FF2B5EF4-FFF2-40B4-BE49-F238E27FC236}">
                <a16:creationId xmlns:a16="http://schemas.microsoft.com/office/drawing/2014/main" id="{3526D8EF-11CF-41DF-B1F5-1F7F58DD57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6920344"/>
              </p:ext>
            </p:extLst>
          </p:nvPr>
        </p:nvGraphicFramePr>
        <p:xfrm>
          <a:off x="433619" y="2847468"/>
          <a:ext cx="1502392" cy="60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1"/>
          </a:graphicData>
        </a:graphic>
      </p:graphicFrame>
      <p:graphicFrame>
        <p:nvGraphicFramePr>
          <p:cNvPr id="252" name="Chart 251">
            <a:extLst>
              <a:ext uri="{FF2B5EF4-FFF2-40B4-BE49-F238E27FC236}">
                <a16:creationId xmlns:a16="http://schemas.microsoft.com/office/drawing/2014/main" id="{A630DC16-4864-4C87-9118-456D9A4E2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0645102"/>
              </p:ext>
            </p:extLst>
          </p:nvPr>
        </p:nvGraphicFramePr>
        <p:xfrm>
          <a:off x="429304" y="3189680"/>
          <a:ext cx="1502392" cy="60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2"/>
          </a:graphicData>
        </a:graphic>
      </p:graphicFrame>
      <p:sp>
        <p:nvSpPr>
          <p:cNvPr id="253" name="object 234">
            <a:extLst>
              <a:ext uri="{FF2B5EF4-FFF2-40B4-BE49-F238E27FC236}">
                <a16:creationId xmlns:a16="http://schemas.microsoft.com/office/drawing/2014/main" id="{EFC6950C-C8DA-4770-85D2-76A251A8EEF2}"/>
              </a:ext>
            </a:extLst>
          </p:cNvPr>
          <p:cNvSpPr txBox="1"/>
          <p:nvPr/>
        </p:nvSpPr>
        <p:spPr>
          <a:xfrm>
            <a:off x="553903" y="2983985"/>
            <a:ext cx="1123950" cy="74485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710"/>
              </a:spcBef>
            </a:pPr>
            <a:r>
              <a:rPr sz="900" b="1" dirty="0">
                <a:solidFill>
                  <a:srgbClr val="FFFFFF"/>
                </a:solidFill>
                <a:latin typeface="Roboto"/>
                <a:cs typeface="Roboto"/>
              </a:rPr>
              <a:t>80%</a:t>
            </a:r>
            <a:endParaRPr sz="900" dirty="0">
              <a:latin typeface="Roboto"/>
              <a:cs typeface="Roboto"/>
            </a:endParaRPr>
          </a:p>
          <a:p>
            <a:pPr marL="3810">
              <a:lnSpc>
                <a:spcPct val="100000"/>
              </a:lnSpc>
              <a:spcBef>
                <a:spcPts val="470"/>
              </a:spcBef>
            </a:pPr>
            <a:r>
              <a:rPr sz="700" spc="-5" dirty="0">
                <a:solidFill>
                  <a:srgbClr val="58595B"/>
                </a:solidFill>
                <a:latin typeface="Arial"/>
                <a:cs typeface="Arial"/>
              </a:rPr>
              <a:t>Reach against </a:t>
            </a: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cluster</a:t>
            </a:r>
            <a:r>
              <a:rPr sz="700" spc="-70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target</a:t>
            </a:r>
            <a:endParaRPr sz="700" dirty="0">
              <a:latin typeface="Arial"/>
              <a:cs typeface="Arial"/>
            </a:endParaRPr>
          </a:p>
          <a:p>
            <a:pPr marL="57150">
              <a:lnSpc>
                <a:spcPct val="100000"/>
              </a:lnSpc>
              <a:spcBef>
                <a:spcPts val="270"/>
              </a:spcBef>
            </a:pPr>
            <a:r>
              <a:rPr sz="900" b="1" dirty="0">
                <a:solidFill>
                  <a:srgbClr val="FFFFFF"/>
                </a:solidFill>
                <a:latin typeface="Roboto"/>
                <a:cs typeface="Roboto"/>
              </a:rPr>
              <a:t>65%</a:t>
            </a:r>
            <a:endParaRPr sz="9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r>
              <a:rPr sz="700" spc="-5" dirty="0">
                <a:solidFill>
                  <a:srgbClr val="58595B"/>
                </a:solidFill>
                <a:latin typeface="Arial"/>
                <a:cs typeface="Arial"/>
              </a:rPr>
              <a:t>Reach against </a:t>
            </a: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cluster</a:t>
            </a:r>
            <a:r>
              <a:rPr sz="700" spc="-40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58595B"/>
                </a:solidFill>
                <a:latin typeface="Arial"/>
                <a:cs typeface="Arial"/>
              </a:rPr>
              <a:t>PIN</a:t>
            </a:r>
            <a:endParaRPr sz="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533</Words>
  <Application>Microsoft Office PowerPoint</Application>
  <PresentationFormat>Custom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Roboto</vt:lpstr>
      <vt:lpstr>Roboto Condensed</vt:lpstr>
      <vt:lpstr>Roboto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5</cp:revision>
  <dcterms:created xsi:type="dcterms:W3CDTF">2020-12-13T11:54:53Z</dcterms:created>
  <dcterms:modified xsi:type="dcterms:W3CDTF">2020-12-13T12:28:07Z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