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7"/>
  </p:sldMasterIdLst>
  <p:notesMasterIdLst>
    <p:notesMasterId r:id="rId19"/>
  </p:notesMasterIdLst>
  <p:sldIdLst>
    <p:sldId id="256" r:id="rId8"/>
    <p:sldId id="272" r:id="rId9"/>
    <p:sldId id="281" r:id="rId10"/>
    <p:sldId id="270" r:id="rId11"/>
    <p:sldId id="283" r:id="rId12"/>
    <p:sldId id="284" r:id="rId13"/>
    <p:sldId id="285" r:id="rId14"/>
    <p:sldId id="286" r:id="rId15"/>
    <p:sldId id="287" r:id="rId16"/>
    <p:sldId id="279" r:id="rId17"/>
    <p:sldId id="282" r:id="rId18"/>
  </p:sldIdLst>
  <p:sldSz cx="9144000" cy="5143500" type="screen16x9"/>
  <p:notesSz cx="6858000" cy="9144000"/>
  <p:embeddedFontLst>
    <p:embeddedFont>
      <p:font typeface="Calibri" panose="020F0502020204030204" pitchFamily="34" charset="0"/>
      <p:regular r:id="rId20"/>
      <p:bold r:id="rId21"/>
      <p:italic r:id="rId22"/>
      <p:boldItalic r:id="rId23"/>
    </p:embeddedFont>
    <p:embeddedFont>
      <p:font typeface="Oswald" panose="020B0604020202020204" charset="0"/>
      <p:regular r:id="rId24"/>
      <p:bold r:id="rId25"/>
    </p:embeddedFont>
    <p:embeddedFont>
      <p:font typeface="Oswald Regular" panose="020B0604020202020204" charset="0"/>
      <p:regular r:id="rId26"/>
      <p:bold r:id="rId27"/>
    </p:embeddedFont>
    <p:embeddedFont>
      <p:font typeface="Segoe UI" panose="020B0502040204020203"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38" roundtripDataSignature="AMtx7mh3M8a6WUToDCVweel13ujGBXVRm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83159" autoAdjust="0"/>
  </p:normalViewPr>
  <p:slideViewPr>
    <p:cSldViewPr snapToGrid="0">
      <p:cViewPr varScale="1">
        <p:scale>
          <a:sx n="126" d="100"/>
          <a:sy n="126" d="100"/>
        </p:scale>
        <p:origin x="1056"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font" Target="fonts/font7.fntdata"/><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2.fntdata"/><Relationship Id="rId42" Type="http://schemas.openxmlformats.org/officeDocument/2006/relationships/tableStyles" Target="tableStyles.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font" Target="fonts/font6.fntdata"/><Relationship Id="rId38" Type="http://customschemas.google.com/relationships/presentationmetadata" Target="metadata"/><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font" Target="fonts/font5.fntdata"/><Relationship Id="rId40"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3.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5c9348e662_1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3" name="Google Shape;263;g5c9348e662_1_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FBF8714-035A-4BA8-B8F5-DC931F213451}"/>
              </a:ext>
            </a:extLst>
          </p:cNvPr>
          <p:cNvSpPr>
            <a:spLocks noGrp="1"/>
          </p:cNvSpPr>
          <p:nvPr>
            <p:ph type="body" idx="1"/>
          </p:nvPr>
        </p:nvSpPr>
        <p:spPr/>
        <p:txBody>
          <a:bodyPr/>
          <a:lstStyle/>
          <a:p>
            <a:pPr marL="158750" indent="0">
              <a:buNone/>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77D31B0-80A9-4DD7-ADE6-CB8A62FE4D01}"/>
              </a:ext>
            </a:extLst>
          </p:cNvPr>
          <p:cNvSpPr>
            <a:spLocks noGrp="1"/>
          </p:cNvSpPr>
          <p:nvPr>
            <p:ph type="body" idx="1"/>
          </p:nvPr>
        </p:nvSpPr>
        <p:spPr/>
        <p:txBody>
          <a:bodyPr/>
          <a:lstStyle/>
          <a:p>
            <a:pPr marL="158750" indent="0">
              <a:buNone/>
            </a:pPr>
            <a:r>
              <a:rPr lang="fr-FR" dirty="0" err="1"/>
              <a:t>Reduce</a:t>
            </a:r>
            <a:r>
              <a:rPr lang="fr-FR" dirty="0"/>
              <a:t> the </a:t>
            </a:r>
            <a:r>
              <a:rPr lang="fr-FR" dirty="0" err="1"/>
              <a:t>opportunities</a:t>
            </a:r>
            <a:r>
              <a:rPr lang="fr-FR" dirty="0"/>
              <a:t> to </a:t>
            </a:r>
            <a:r>
              <a:rPr lang="fr-FR" dirty="0" err="1"/>
              <a:t>find</a:t>
            </a:r>
            <a:r>
              <a:rPr lang="fr-FR" dirty="0"/>
              <a:t> areas of convergence and </a:t>
            </a:r>
            <a:r>
              <a:rPr lang="fr-FR" dirty="0" err="1"/>
              <a:t>incentives</a:t>
            </a:r>
            <a:r>
              <a:rPr lang="fr-FR" dirty="0"/>
              <a:t> to </a:t>
            </a:r>
            <a:r>
              <a:rPr lang="fr-FR" dirty="0" err="1"/>
              <a:t>collaborate</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Engaging in a nexus approach requires developing a shared understanding of the extra benefits that could be generated, identifying areas where efforts can converge or become aligned and what roles, responsibilities and principles this entails for each stakeholder.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517443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800" dirty="0">
                <a:effectLst/>
                <a:latin typeface="Arial" panose="020B0604020202020204" pitchFamily="34" charset="0"/>
                <a:ea typeface="Arial" panose="020B0604020202020204" pitchFamily="34" charset="0"/>
                <a:cs typeface="Times New Roman" panose="02020603050405020304" pitchFamily="18" charset="0"/>
              </a:rPr>
              <a:t>A shared understanding of the needs, common priorities and objectives are fundamental to establishing the basis of an efficient collaboration between humanitarian and development actors and to motivate key stakeholders to participate.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158750" indent="0">
              <a:buNone/>
            </a:pPr>
            <a:endParaRPr lang="en-GB" dirty="0"/>
          </a:p>
        </p:txBody>
      </p:sp>
    </p:spTree>
    <p:extLst>
      <p:ext uri="{BB962C8B-B14F-4D97-AF65-F5344CB8AC3E}">
        <p14:creationId xmlns:p14="http://schemas.microsoft.com/office/powerpoint/2010/main" val="1146613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800" spc="-10" dirty="0">
                <a:effectLst/>
                <a:latin typeface="Segoe UI" panose="020B0502040204020203" pitchFamily="34" charset="0"/>
                <a:ea typeface="Times New Roman" panose="02020603050405020304" pitchFamily="18" charset="0"/>
                <a:cs typeface="Arial" panose="020B0604020202020204" pitchFamily="34" charset="0"/>
              </a:rPr>
              <a:t>In countries where coordination mechanisms are more inclusive of all sectors and stakeholders across the so-called humanitarian and development divide,  actors are more advanced in identifying shared objectives and developing aligned action plans. Humanitarian and development actors need space to meet and exchange.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158750" indent="0">
              <a:buNone/>
            </a:pPr>
            <a:endParaRPr lang="en-GB" dirty="0"/>
          </a:p>
        </p:txBody>
      </p:sp>
    </p:spTree>
    <p:extLst>
      <p:ext uri="{BB962C8B-B14F-4D97-AF65-F5344CB8AC3E}">
        <p14:creationId xmlns:p14="http://schemas.microsoft.com/office/powerpoint/2010/main" val="1979207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800" spc="-10" dirty="0">
                <a:effectLst/>
                <a:latin typeface="Arial" panose="020B0604020202020204" pitchFamily="34" charset="0"/>
                <a:ea typeface="Times New Roman" panose="02020603050405020304" pitchFamily="18" charset="0"/>
                <a:cs typeface="Arial" panose="020B0604020202020204" pitchFamily="34" charset="0"/>
              </a:rPr>
              <a:t>The multisectoral plans for nutrition s</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h</a:t>
            </a:r>
            <a:r>
              <a:rPr lang="en-GB" sz="1800" spc="-10" dirty="0">
                <a:effectLst/>
                <a:latin typeface="Arial" panose="020B0604020202020204" pitchFamily="34" charset="0"/>
                <a:ea typeface="Times New Roman" panose="02020603050405020304" pitchFamily="18" charset="0"/>
                <a:cs typeface="Arial" panose="020B0604020202020204" pitchFamily="34" charset="0"/>
              </a:rPr>
              <a:t>ould play a key role in building the nutrition resilience of vulnerable populations and reducing humanitarian needs. However, they are often u</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nderfunded so need to be prioritised based on geographical areas where nutritional needs are the greatest and where resilience building would be the most effective.</a:t>
            </a:r>
            <a:r>
              <a:rPr lang="en-GB" sz="1800" spc="-10" dirty="0">
                <a:effectLst/>
                <a:latin typeface="Arial" panose="020B0604020202020204" pitchFamily="34" charset="0"/>
                <a:ea typeface="Times New Roman" panose="02020603050405020304" pitchFamily="18" charset="0"/>
                <a:cs typeface="Arial" panose="020B0604020202020204" pitchFamily="34" charset="0"/>
              </a:rPr>
              <a:t> This shared prioritisation across the humanitarian and development divide would also contribute to strengthen disaster preparedness and response.</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158750" indent="0">
              <a:buNone/>
            </a:pPr>
            <a:endParaRPr lang="en-GB" dirty="0"/>
          </a:p>
        </p:txBody>
      </p:sp>
    </p:spTree>
    <p:extLst>
      <p:ext uri="{BB962C8B-B14F-4D97-AF65-F5344CB8AC3E}">
        <p14:creationId xmlns:p14="http://schemas.microsoft.com/office/powerpoint/2010/main" val="1986733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800" spc="-10" dirty="0">
                <a:effectLst/>
                <a:latin typeface="Arial" panose="020B0604020202020204" pitchFamily="34" charset="0"/>
                <a:ea typeface="Times New Roman" panose="02020603050405020304" pitchFamily="18" charset="0"/>
                <a:cs typeface="Arial" panose="020B0604020202020204" pitchFamily="34" charset="0"/>
              </a:rPr>
              <a:t>Building a </a:t>
            </a: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nexus</a:t>
            </a:r>
            <a:r>
              <a:rPr lang="en-GB" sz="1800" b="1" spc="-10" dirty="0">
                <a:effectLst/>
                <a:latin typeface="Arial" panose="020B0604020202020204" pitchFamily="34" charset="0"/>
                <a:ea typeface="Times New Roman" panose="02020603050405020304" pitchFamily="18" charset="0"/>
                <a:cs typeface="Arial" panose="020B0604020202020204" pitchFamily="34" charset="0"/>
              </a:rPr>
              <a:t> </a:t>
            </a:r>
            <a:r>
              <a:rPr lang="en-GB" sz="1800" spc="-10" dirty="0">
                <a:effectLst/>
                <a:latin typeface="Arial" panose="020B0604020202020204" pitchFamily="34" charset="0"/>
                <a:ea typeface="Times New Roman" panose="02020603050405020304" pitchFamily="18" charset="0"/>
                <a:cs typeface="Arial" panose="020B0604020202020204" pitchFamily="34" charset="0"/>
              </a:rPr>
              <a:t>requires a shared participation and commitment from all actors: national and local authorities, communities, humanitarian as well as development donors, UN and civil society. Enduring commitment and engagement need to be supported by concrete signs of inclusiveness, results and accountability.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158750" indent="0">
              <a:buNone/>
            </a:pPr>
            <a:endParaRPr lang="en-GB" dirty="0"/>
          </a:p>
        </p:txBody>
      </p:sp>
    </p:spTree>
    <p:extLst>
      <p:ext uri="{BB962C8B-B14F-4D97-AF65-F5344CB8AC3E}">
        <p14:creationId xmlns:p14="http://schemas.microsoft.com/office/powerpoint/2010/main" val="1362654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
        <p:cNvGrpSpPr/>
        <p:nvPr/>
      </p:nvGrpSpPr>
      <p:grpSpPr>
        <a:xfrm>
          <a:off x="0" y="0"/>
          <a:ext cx="0" cy="0"/>
          <a:chOff x="0" y="0"/>
          <a:chExt cx="0" cy="0"/>
        </a:xfrm>
      </p:grpSpPr>
      <p:sp>
        <p:nvSpPr>
          <p:cNvPr id="10" name="Google Shape;10;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35"/>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4" name="Google Shape;54;p35"/>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55" name="Google Shape;55;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23"/>
        <p:cNvGrpSpPr/>
        <p:nvPr/>
      </p:nvGrpSpPr>
      <p:grpSpPr>
        <a:xfrm>
          <a:off x="0" y="0"/>
          <a:ext cx="0" cy="0"/>
          <a:chOff x="0" y="0"/>
          <a:chExt cx="0" cy="0"/>
        </a:xfrm>
      </p:grpSpPr>
      <p:sp>
        <p:nvSpPr>
          <p:cNvPr id="224" name="Google Shape;224;g5c9348e662_1_67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225" name="Google Shape;225;g5c9348e662_1_67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226" name="Google Shape;226;g5c9348e662_1_67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821906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
        <p:cNvGrpSpPr/>
        <p:nvPr/>
      </p:nvGrpSpPr>
      <p:grpSpPr>
        <a:xfrm>
          <a:off x="0" y="0"/>
          <a:ext cx="0" cy="0"/>
          <a:chOff x="0" y="0"/>
          <a:chExt cx="0" cy="0"/>
        </a:xfrm>
      </p:grpSpPr>
      <p:sp>
        <p:nvSpPr>
          <p:cNvPr id="12" name="Google Shape;12;p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3" name="Google Shape;13;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
        <p:cNvGrpSpPr/>
        <p:nvPr/>
      </p:nvGrpSpPr>
      <p:grpSpPr>
        <a:xfrm>
          <a:off x="0" y="0"/>
          <a:ext cx="0" cy="0"/>
          <a:chOff x="0" y="0"/>
          <a:chExt cx="0" cy="0"/>
        </a:xfrm>
      </p:grpSpPr>
      <p:sp>
        <p:nvSpPr>
          <p:cNvPr id="21" name="Google Shape;21;p27"/>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22" name="Google Shape;22;p27"/>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23" name="Google Shape;23;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29"/>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30" name="Google Shape;30;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3" name="Google Shape;33;p30"/>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4" name="Google Shape;34;p30"/>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5" name="Google Shape;35;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31"/>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8" name="Google Shape;38;p31"/>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9" name="Google Shape;39;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0"/>
        <p:cNvGrpSpPr/>
        <p:nvPr/>
      </p:nvGrpSpPr>
      <p:grpSpPr>
        <a:xfrm>
          <a:off x="0" y="0"/>
          <a:ext cx="0" cy="0"/>
          <a:chOff x="0" y="0"/>
          <a:chExt cx="0" cy="0"/>
        </a:xfrm>
      </p:grpSpPr>
      <p:sp>
        <p:nvSpPr>
          <p:cNvPr id="41" name="Google Shape;41;p32"/>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42" name="Google Shape;42;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3"/>
        <p:cNvGrpSpPr/>
        <p:nvPr/>
      </p:nvGrpSpPr>
      <p:grpSpPr>
        <a:xfrm>
          <a:off x="0" y="0"/>
          <a:ext cx="0" cy="0"/>
          <a:chOff x="0" y="0"/>
          <a:chExt cx="0" cy="0"/>
        </a:xfrm>
      </p:grpSpPr>
      <p:sp>
        <p:nvSpPr>
          <p:cNvPr id="44" name="Google Shape;44;p33"/>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33"/>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6" name="Google Shape;46;p33"/>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7" name="Google Shape;47;p33"/>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8" name="Google Shape;48;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34"/>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51" name="Google Shape;51;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 id="2147483657" r:id="rId7"/>
    <p:sldLayoutId id="2147483658" r:id="rId8"/>
    <p:sldLayoutId id="2147483659" r:id="rId9"/>
    <p:sldLayoutId id="2147483660" r:id="rId10"/>
    <p:sldLayoutId id="214748369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Stephen.Williams@scalingupnutrition.org" TargetMode="External"/><Relationship Id="rId2" Type="http://schemas.openxmlformats.org/officeDocument/2006/relationships/hyperlink" Target="mailto:bstevens@unicef.org"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6" name="Google Shape;266;g5c9348e662_1_65"/>
          <p:cNvSpPr txBox="1">
            <a:spLocks noGrp="1"/>
          </p:cNvSpPr>
          <p:nvPr>
            <p:ph type="ctrTitle" idx="4294967295"/>
          </p:nvPr>
        </p:nvSpPr>
        <p:spPr>
          <a:xfrm>
            <a:off x="505239" y="96569"/>
            <a:ext cx="8133520" cy="3535582"/>
          </a:xfrm>
          <a:prstGeom prst="rect">
            <a:avLst/>
          </a:prstGeom>
          <a:solidFill>
            <a:srgbClr val="FFFFFF">
              <a:alpha val="83080"/>
            </a:srgbClr>
          </a:solidFill>
          <a:ln>
            <a:noFill/>
          </a:ln>
        </p:spPr>
        <p:txBody>
          <a:bodyPr spcFirstLastPara="1" wrap="square" lIns="91425" tIns="91425" rIns="91425" bIns="91425" anchor="b" anchorCtr="0">
            <a:noAutofit/>
          </a:bodyPr>
          <a:lstStyle/>
          <a:p>
            <a:pPr algn="ctr">
              <a:lnSpc>
                <a:spcPct val="107000"/>
              </a:lnSpc>
              <a:spcAft>
                <a:spcPts val="800"/>
              </a:spcAft>
            </a:pPr>
            <a:br>
              <a:rPr lang="en" sz="2400" b="1" dirty="0">
                <a:solidFill>
                  <a:srgbClr val="000000"/>
                </a:solidFill>
                <a:latin typeface="Oswald"/>
                <a:ea typeface="Oswald"/>
                <a:cs typeface="Oswald"/>
                <a:sym typeface="Oswald"/>
              </a:rPr>
            </a:br>
            <a:r>
              <a:rPr lang="en-GB" sz="3200" dirty="0">
                <a:solidFill>
                  <a:srgbClr val="1155CC"/>
                </a:solidFill>
                <a:latin typeface="Oswald"/>
              </a:rPr>
              <a:t>Lessons Learned from Humanitarian-Development Nexus Reviews</a:t>
            </a:r>
            <a:br>
              <a:rPr lang="en-US" sz="3200" dirty="0">
                <a:solidFill>
                  <a:srgbClr val="1155CC"/>
                </a:solidFill>
                <a:latin typeface="Oswald"/>
              </a:rPr>
            </a:br>
            <a:r>
              <a:rPr lang="en-GB" sz="3200" dirty="0">
                <a:solidFill>
                  <a:srgbClr val="1155CC"/>
                </a:solidFill>
                <a:latin typeface="Oswald"/>
              </a:rPr>
              <a:t>Myanmar, Niger and Afghanistan</a:t>
            </a:r>
            <a:br>
              <a:rPr lang="en-US" sz="1800" dirty="0">
                <a:effectLst/>
                <a:latin typeface="Arial" panose="020B0604020202020204" pitchFamily="34" charset="0"/>
                <a:ea typeface="Times New Roman" panose="02020603050405020304" pitchFamily="18" charset="0"/>
                <a:cs typeface="Times New Roman" panose="02020603050405020304" pitchFamily="18" charset="0"/>
              </a:rPr>
            </a:br>
            <a:br>
              <a:rPr lang="en" sz="2400" b="0" i="0" u="none" strike="noStrike" cap="none" dirty="0">
                <a:solidFill>
                  <a:srgbClr val="000000"/>
                </a:solidFill>
                <a:latin typeface="Oswald"/>
                <a:ea typeface="Oswald"/>
                <a:cs typeface="Oswald"/>
                <a:sym typeface="Oswald"/>
              </a:rPr>
            </a:br>
            <a:br>
              <a:rPr lang="en" sz="2400" b="0" i="0" u="none" strike="noStrike" cap="none" dirty="0">
                <a:solidFill>
                  <a:srgbClr val="1155CC"/>
                </a:solidFill>
                <a:latin typeface="Oswald"/>
                <a:ea typeface="Oswald"/>
                <a:cs typeface="Oswald"/>
                <a:sym typeface="Oswald"/>
              </a:rPr>
            </a:br>
            <a:r>
              <a:rPr lang="en" sz="2400" dirty="0">
                <a:solidFill>
                  <a:srgbClr val="1155CC"/>
                </a:solidFill>
                <a:latin typeface="Oswald"/>
                <a:ea typeface="Oswald"/>
                <a:cs typeface="Oswald"/>
                <a:sym typeface="Oswald"/>
              </a:rPr>
              <a:t>2 </a:t>
            </a:r>
            <a:r>
              <a:rPr lang="en" sz="2400" b="0" i="0" u="none" strike="noStrike" cap="none" dirty="0">
                <a:solidFill>
                  <a:srgbClr val="1155CC"/>
                </a:solidFill>
                <a:latin typeface="Oswald"/>
                <a:ea typeface="Oswald"/>
                <a:cs typeface="Oswald"/>
                <a:sym typeface="Oswald"/>
              </a:rPr>
              <a:t>December 2020</a:t>
            </a:r>
            <a:endParaRPr sz="2400" i="0" u="none" strike="noStrike" cap="none" dirty="0">
              <a:solidFill>
                <a:srgbClr val="1155CC"/>
              </a:solidFill>
              <a:latin typeface="Oswald"/>
              <a:ea typeface="Oswald"/>
              <a:cs typeface="Oswald"/>
              <a:sym typeface="Oswald"/>
            </a:endParaRPr>
          </a:p>
        </p:txBody>
      </p:sp>
      <p:sp>
        <p:nvSpPr>
          <p:cNvPr id="5" name="AutoShape 4">
            <a:extLst>
              <a:ext uri="{FF2B5EF4-FFF2-40B4-BE49-F238E27FC236}">
                <a16:creationId xmlns:a16="http://schemas.microsoft.com/office/drawing/2014/main" id="{25F27F3D-ECF1-4472-A7A5-65D5EA7D95AC}"/>
              </a:ext>
            </a:extLst>
          </p:cNvPr>
          <p:cNvSpPr>
            <a:spLocks noChangeAspect="1" noChangeArrowheads="1"/>
          </p:cNvSpPr>
          <p:nvPr/>
        </p:nvSpPr>
        <p:spPr bwMode="auto">
          <a:xfrm>
            <a:off x="5755640" y="2659062"/>
            <a:ext cx="1419225" cy="876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descr="A close up of a sign&#10;&#10;Description automatically generated">
            <a:extLst>
              <a:ext uri="{FF2B5EF4-FFF2-40B4-BE49-F238E27FC236}">
                <a16:creationId xmlns:a16="http://schemas.microsoft.com/office/drawing/2014/main" id="{E34BA2DA-DE93-4490-9E01-26BF43C515D6}"/>
              </a:ext>
            </a:extLst>
          </p:cNvPr>
          <p:cNvPicPr>
            <a:picLocks noChangeAspect="1"/>
          </p:cNvPicPr>
          <p:nvPr/>
        </p:nvPicPr>
        <p:blipFill>
          <a:blip r:embed="rId3"/>
          <a:stretch>
            <a:fillRect/>
          </a:stretch>
        </p:blipFill>
        <p:spPr>
          <a:xfrm>
            <a:off x="6499342" y="3989357"/>
            <a:ext cx="2408418" cy="936874"/>
          </a:xfrm>
          <a:prstGeom prst="rect">
            <a:avLst/>
          </a:prstGeom>
        </p:spPr>
      </p:pic>
      <p:pic>
        <p:nvPicPr>
          <p:cNvPr id="4" name="Picture 3" descr="A picture containing graphical user interface&#10;&#10;Description automatically generated">
            <a:extLst>
              <a:ext uri="{FF2B5EF4-FFF2-40B4-BE49-F238E27FC236}">
                <a16:creationId xmlns:a16="http://schemas.microsoft.com/office/drawing/2014/main" id="{EC73133D-F721-4B8E-BE23-660D8B4C3369}"/>
              </a:ext>
            </a:extLst>
          </p:cNvPr>
          <p:cNvPicPr>
            <a:picLocks noChangeAspect="1"/>
          </p:cNvPicPr>
          <p:nvPr/>
        </p:nvPicPr>
        <p:blipFill>
          <a:blip r:embed="rId4"/>
          <a:stretch>
            <a:fillRect/>
          </a:stretch>
        </p:blipFill>
        <p:spPr>
          <a:xfrm>
            <a:off x="378264" y="4146051"/>
            <a:ext cx="1766540" cy="623485"/>
          </a:xfrm>
          <a:prstGeom prst="rect">
            <a:avLst/>
          </a:prstGeom>
        </p:spPr>
      </p:pic>
      <p:pic>
        <p:nvPicPr>
          <p:cNvPr id="7" name="Picture 6" descr="Text&#10;&#10;Description automatically generated">
            <a:extLst>
              <a:ext uri="{FF2B5EF4-FFF2-40B4-BE49-F238E27FC236}">
                <a16:creationId xmlns:a16="http://schemas.microsoft.com/office/drawing/2014/main" id="{D8407C2E-0AFA-4BE1-A577-B7C01F17AD45}"/>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3714750" y="4132166"/>
            <a:ext cx="1766540" cy="62348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C2763-0952-4C92-9233-870442A394C0}"/>
              </a:ext>
            </a:extLst>
          </p:cNvPr>
          <p:cNvSpPr>
            <a:spLocks noGrp="1"/>
          </p:cNvSpPr>
          <p:nvPr>
            <p:ph type="title"/>
          </p:nvPr>
        </p:nvSpPr>
        <p:spPr>
          <a:xfrm>
            <a:off x="0" y="0"/>
            <a:ext cx="9144000" cy="572700"/>
          </a:xfrm>
          <a:solidFill>
            <a:srgbClr val="005EAE"/>
          </a:solidFill>
          <a:ln>
            <a:noFill/>
          </a:ln>
        </p:spPr>
        <p:txBody>
          <a:bodyPr spcFirstLastPara="1" wrap="square" lIns="91425" tIns="91425" rIns="91425" bIns="91425" anchor="ctr" anchorCtr="0">
            <a:noAutofit/>
          </a:bodyPr>
          <a:lstStyle/>
          <a:p>
            <a:pPr marL="628650" algn="ctr">
              <a:buSzPts val="1100"/>
            </a:pPr>
            <a:r>
              <a:rPr lang="en-US" sz="2600">
                <a:solidFill>
                  <a:schemeClr val="lt1"/>
                </a:solidFill>
                <a:latin typeface="Oswald Regular"/>
              </a:rPr>
              <a:t>OUR SPEAKER </a:t>
            </a:r>
            <a:r>
              <a:rPr lang="en-US" sz="2600" dirty="0">
                <a:solidFill>
                  <a:schemeClr val="lt1"/>
                </a:solidFill>
                <a:latin typeface="Oswald Regular"/>
              </a:rPr>
              <a:t>TODAY</a:t>
            </a:r>
          </a:p>
        </p:txBody>
      </p:sp>
      <p:sp>
        <p:nvSpPr>
          <p:cNvPr id="3" name="Text Placeholder 4">
            <a:extLst>
              <a:ext uri="{FF2B5EF4-FFF2-40B4-BE49-F238E27FC236}">
                <a16:creationId xmlns:a16="http://schemas.microsoft.com/office/drawing/2014/main" id="{3E8DA7E5-4581-4054-8406-8F7E5BF4A773}"/>
              </a:ext>
            </a:extLst>
          </p:cNvPr>
          <p:cNvSpPr txBox="1">
            <a:spLocks/>
          </p:cNvSpPr>
          <p:nvPr/>
        </p:nvSpPr>
        <p:spPr>
          <a:xfrm>
            <a:off x="425481" y="1264920"/>
            <a:ext cx="8293038" cy="334517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b="1" dirty="0" err="1"/>
              <a:t>Mrs</a:t>
            </a:r>
            <a:r>
              <a:rPr lang="en-US" sz="2000" b="1" dirty="0"/>
              <a:t> Aye </a:t>
            </a:r>
            <a:r>
              <a:rPr lang="en-US" sz="2000" b="1" dirty="0" err="1"/>
              <a:t>Aye</a:t>
            </a:r>
            <a:r>
              <a:rPr lang="en-US" sz="2000" b="1" dirty="0"/>
              <a:t> </a:t>
            </a:r>
            <a:r>
              <a:rPr lang="en-US" sz="2000" b="1" dirty="0" err="1"/>
              <a:t>Khaine</a:t>
            </a:r>
            <a:endParaRPr lang="en-US" sz="2000" b="1" dirty="0"/>
          </a:p>
          <a:p>
            <a:endParaRPr lang="en-US" sz="1800" dirty="0"/>
          </a:p>
          <a:p>
            <a:r>
              <a:rPr lang="en-US" sz="1800" dirty="0"/>
              <a:t>Nutrition Cluster Coordinator – AFGHANISTAN</a:t>
            </a:r>
          </a:p>
          <a:p>
            <a:endParaRPr lang="en-US" dirty="0"/>
          </a:p>
          <a:p>
            <a:endParaRPr lang="en-US" dirty="0"/>
          </a:p>
          <a:p>
            <a:endParaRPr lang="en-US" dirty="0"/>
          </a:p>
        </p:txBody>
      </p:sp>
    </p:spTree>
    <p:extLst>
      <p:ext uri="{BB962C8B-B14F-4D97-AF65-F5344CB8AC3E}">
        <p14:creationId xmlns:p14="http://schemas.microsoft.com/office/powerpoint/2010/main" val="271437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D5C36F-55D9-4D78-8866-0587ADFB6E49}"/>
              </a:ext>
            </a:extLst>
          </p:cNvPr>
          <p:cNvSpPr>
            <a:spLocks noGrp="1"/>
          </p:cNvSpPr>
          <p:nvPr>
            <p:ph type="title"/>
          </p:nvPr>
        </p:nvSpPr>
        <p:spPr>
          <a:xfrm>
            <a:off x="0" y="1925"/>
            <a:ext cx="9144000" cy="572700"/>
          </a:xfrm>
          <a:solidFill>
            <a:srgbClr val="005EAE"/>
          </a:solidFill>
          <a:ln>
            <a:noFill/>
          </a:ln>
        </p:spPr>
        <p:txBody>
          <a:bodyPr spcFirstLastPara="1" wrap="square" lIns="91425" tIns="91425" rIns="91425" bIns="91425" anchor="ctr" anchorCtr="0">
            <a:noAutofit/>
          </a:bodyPr>
          <a:lstStyle/>
          <a:p>
            <a:pPr marL="628650" algn="ctr">
              <a:buSzPts val="1100"/>
            </a:pPr>
            <a:r>
              <a:rPr lang="en-US" sz="2600" dirty="0">
                <a:solidFill>
                  <a:schemeClr val="lt1"/>
                </a:solidFill>
                <a:latin typeface="Oswald Regular"/>
              </a:rPr>
              <a:t>Next steps</a:t>
            </a:r>
          </a:p>
        </p:txBody>
      </p:sp>
      <p:sp>
        <p:nvSpPr>
          <p:cNvPr id="5" name="Text Placeholder 4">
            <a:extLst>
              <a:ext uri="{FF2B5EF4-FFF2-40B4-BE49-F238E27FC236}">
                <a16:creationId xmlns:a16="http://schemas.microsoft.com/office/drawing/2014/main" id="{FF74C4B4-7333-4EEA-A32D-FFABDB44A55B}"/>
              </a:ext>
            </a:extLst>
          </p:cNvPr>
          <p:cNvSpPr>
            <a:spLocks noGrp="1"/>
          </p:cNvSpPr>
          <p:nvPr>
            <p:ph type="body" idx="1"/>
          </p:nvPr>
        </p:nvSpPr>
        <p:spPr>
          <a:xfrm>
            <a:off x="319320" y="863550"/>
            <a:ext cx="8293038" cy="3952290"/>
          </a:xfrm>
        </p:spPr>
        <p:txBody>
          <a:bodyPr/>
          <a:lstStyle/>
          <a:p>
            <a:r>
              <a:rPr lang="en-US" sz="1200" dirty="0"/>
              <a:t>Review the recommendations in the policy brief</a:t>
            </a:r>
            <a:br>
              <a:rPr lang="en-US" sz="1200" dirty="0"/>
            </a:br>
            <a:endParaRPr lang="en-US" sz="1200" dirty="0"/>
          </a:p>
          <a:p>
            <a:r>
              <a:rPr lang="en-US" sz="1200" dirty="0"/>
              <a:t>Organize a meeting between Cluster/Sector Coordinator and SUN Focal point in the coming 2 months</a:t>
            </a:r>
            <a:br>
              <a:rPr lang="en-US" sz="1200" dirty="0"/>
            </a:br>
            <a:endParaRPr lang="en-US" sz="1200" dirty="0"/>
          </a:p>
          <a:p>
            <a:r>
              <a:rPr lang="en-US" sz="1200" dirty="0"/>
              <a:t>Include the SAG and representatives from the SUN movement in country</a:t>
            </a:r>
            <a:br>
              <a:rPr lang="en-US" sz="1200" dirty="0"/>
            </a:br>
            <a:endParaRPr lang="en-US" sz="1200" dirty="0"/>
          </a:p>
          <a:p>
            <a:r>
              <a:rPr lang="en-US" sz="1200" dirty="0"/>
              <a:t>Agree on what is and how they want collaborate based on the recommendations</a:t>
            </a:r>
            <a:br>
              <a:rPr lang="en-US" sz="1200" dirty="0"/>
            </a:br>
            <a:endParaRPr lang="en-US" sz="1200" dirty="0"/>
          </a:p>
          <a:p>
            <a:r>
              <a:rPr lang="en-US" sz="1200" dirty="0"/>
              <a:t>After the meeting send the summary agreements to the GNC &amp; SUN movement secretariat and request any support as needed:</a:t>
            </a:r>
          </a:p>
          <a:p>
            <a:pPr lvl="1"/>
            <a:r>
              <a:rPr lang="en-US"/>
              <a:t>GNC: </a:t>
            </a:r>
            <a:r>
              <a:rPr lang="nb-NO" b="0" i="0">
                <a:solidFill>
                  <a:srgbClr val="222222"/>
                </a:solidFill>
                <a:effectLst/>
                <a:latin typeface="Roboto"/>
              </a:rPr>
              <a:t>Briony </a:t>
            </a:r>
            <a:r>
              <a:rPr lang="nb-NO" b="0" i="0" dirty="0">
                <a:solidFill>
                  <a:srgbClr val="222222"/>
                </a:solidFill>
                <a:effectLst/>
                <a:latin typeface="Roboto"/>
              </a:rPr>
              <a:t>Stevens </a:t>
            </a:r>
            <a:r>
              <a:rPr lang="nb-NO" b="0" i="0" dirty="0">
                <a:solidFill>
                  <a:srgbClr val="222222"/>
                </a:solidFill>
                <a:effectLst/>
                <a:latin typeface="Roboto"/>
                <a:hlinkClick r:id="rId2"/>
              </a:rPr>
              <a:t>bstevens@unicef.org</a:t>
            </a:r>
            <a:endParaRPr lang="nb-NO" b="0" i="0" dirty="0">
              <a:solidFill>
                <a:srgbClr val="222222"/>
              </a:solidFill>
              <a:effectLst/>
              <a:latin typeface="Roboto"/>
            </a:endParaRPr>
          </a:p>
          <a:p>
            <a:pPr lvl="1"/>
            <a:r>
              <a:rPr lang="en-US" dirty="0"/>
              <a:t>SUN movement: </a:t>
            </a:r>
            <a:r>
              <a:rPr lang="en-US" b="0" i="0" dirty="0">
                <a:solidFill>
                  <a:srgbClr val="222222"/>
                </a:solidFill>
                <a:effectLst/>
                <a:latin typeface="Roboto"/>
              </a:rPr>
              <a:t>Stephen Williams </a:t>
            </a:r>
            <a:r>
              <a:rPr lang="en-US" b="0" i="0" dirty="0">
                <a:solidFill>
                  <a:srgbClr val="222222"/>
                </a:solidFill>
                <a:effectLst/>
                <a:latin typeface="Roboto"/>
                <a:hlinkClick r:id="rId3"/>
              </a:rPr>
              <a:t>Stephen.Williams@scalingupnutrition.org</a:t>
            </a:r>
            <a:endParaRPr lang="en-US" b="0" i="0" dirty="0">
              <a:solidFill>
                <a:srgbClr val="222222"/>
              </a:solidFill>
              <a:effectLst/>
              <a:latin typeface="Roboto"/>
            </a:endParaRPr>
          </a:p>
          <a:p>
            <a:pPr lvl="1"/>
            <a:endParaRPr lang="en-US" dirty="0"/>
          </a:p>
        </p:txBody>
      </p:sp>
    </p:spTree>
    <p:extLst>
      <p:ext uri="{BB962C8B-B14F-4D97-AF65-F5344CB8AC3E}">
        <p14:creationId xmlns:p14="http://schemas.microsoft.com/office/powerpoint/2010/main" val="2567735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20" name="Google Shape;413;g5c9348e662_1_651">
            <a:extLst>
              <a:ext uri="{FF2B5EF4-FFF2-40B4-BE49-F238E27FC236}">
                <a16:creationId xmlns:a16="http://schemas.microsoft.com/office/drawing/2014/main" id="{D32638AA-9F84-4423-9FC4-2AEE7F6FE478}"/>
              </a:ext>
            </a:extLst>
          </p:cNvPr>
          <p:cNvSpPr/>
          <p:nvPr/>
        </p:nvSpPr>
        <p:spPr>
          <a:xfrm>
            <a:off x="5996358" y="1714498"/>
            <a:ext cx="2491500" cy="330708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2000" dirty="0">
              <a:solidFill>
                <a:srgbClr val="005EAE"/>
              </a:solidFill>
              <a:latin typeface="Oswald"/>
              <a:ea typeface="Oswald"/>
              <a:cs typeface="Oswald"/>
              <a:sym typeface="Oswald"/>
            </a:endParaRPr>
          </a:p>
          <a:p>
            <a:pPr marL="0" lvl="0" indent="0" algn="ctr" rtl="0">
              <a:lnSpc>
                <a:spcPct val="115000"/>
              </a:lnSpc>
              <a:spcBef>
                <a:spcPts val="0"/>
              </a:spcBef>
              <a:spcAft>
                <a:spcPts val="0"/>
              </a:spcAft>
              <a:buNone/>
            </a:pPr>
            <a:r>
              <a:rPr lang="fr-FR" sz="2000" dirty="0">
                <a:solidFill>
                  <a:srgbClr val="005EAE"/>
                </a:solidFill>
                <a:latin typeface="Oswald"/>
                <a:ea typeface="Oswald"/>
                <a:cs typeface="Oswald"/>
                <a:sym typeface="Oswald"/>
              </a:rPr>
              <a:t>August – </a:t>
            </a:r>
            <a:r>
              <a:rPr lang="fr-FR" sz="2000" dirty="0" err="1">
                <a:solidFill>
                  <a:srgbClr val="005EAE"/>
                </a:solidFill>
                <a:latin typeface="Oswald"/>
                <a:ea typeface="Oswald"/>
                <a:cs typeface="Oswald"/>
                <a:sym typeface="Oswald"/>
              </a:rPr>
              <a:t>September</a:t>
            </a:r>
            <a:r>
              <a:rPr lang="fr-FR" sz="2000" dirty="0">
                <a:solidFill>
                  <a:srgbClr val="005EAE"/>
                </a:solidFill>
                <a:latin typeface="Oswald"/>
                <a:ea typeface="Oswald"/>
                <a:cs typeface="Oswald"/>
                <a:sym typeface="Oswald"/>
              </a:rPr>
              <a:t> 2020</a:t>
            </a:r>
            <a:endParaRPr sz="2000" dirty="0">
              <a:solidFill>
                <a:srgbClr val="005EAE"/>
              </a:solidFill>
              <a:latin typeface="Oswald"/>
              <a:ea typeface="Oswald"/>
              <a:cs typeface="Oswald"/>
              <a:sym typeface="Oswald"/>
            </a:endParaRPr>
          </a:p>
          <a:p>
            <a:pPr marL="0" lvl="0" indent="0" algn="ctr" rtl="0">
              <a:lnSpc>
                <a:spcPct val="115000"/>
              </a:lnSpc>
              <a:spcBef>
                <a:spcPts val="0"/>
              </a:spcBef>
              <a:spcAft>
                <a:spcPts val="0"/>
              </a:spcAft>
              <a:buNone/>
            </a:pPr>
            <a:endParaRPr sz="2000" dirty="0">
              <a:solidFill>
                <a:srgbClr val="005EAE"/>
              </a:solidFill>
              <a:latin typeface="Oswald"/>
              <a:ea typeface="Oswald"/>
              <a:cs typeface="Oswald"/>
              <a:sym typeface="Oswald"/>
            </a:endParaRPr>
          </a:p>
        </p:txBody>
      </p:sp>
      <p:sp>
        <p:nvSpPr>
          <p:cNvPr id="16" name="Google Shape;412;g5c9348e662_1_651">
            <a:extLst>
              <a:ext uri="{FF2B5EF4-FFF2-40B4-BE49-F238E27FC236}">
                <a16:creationId xmlns:a16="http://schemas.microsoft.com/office/drawing/2014/main" id="{231094FF-22B5-4B3E-B65C-415A5E18378B}"/>
              </a:ext>
            </a:extLst>
          </p:cNvPr>
          <p:cNvSpPr/>
          <p:nvPr/>
        </p:nvSpPr>
        <p:spPr>
          <a:xfrm>
            <a:off x="3132228" y="1714498"/>
            <a:ext cx="2491442" cy="330708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fr-FR" sz="2000" dirty="0" err="1">
                <a:solidFill>
                  <a:srgbClr val="005EAE"/>
                </a:solidFill>
                <a:latin typeface="Oswald"/>
                <a:ea typeface="Oswald"/>
                <a:cs typeface="Oswald"/>
                <a:sym typeface="Oswald"/>
              </a:rPr>
              <a:t>Review</a:t>
            </a:r>
            <a:r>
              <a:rPr lang="fr-FR" sz="2000" dirty="0">
                <a:solidFill>
                  <a:srgbClr val="005EAE"/>
                </a:solidFill>
                <a:latin typeface="Oswald"/>
                <a:ea typeface="Oswald"/>
                <a:cs typeface="Oswald"/>
                <a:sym typeface="Oswald"/>
              </a:rPr>
              <a:t> of </a:t>
            </a:r>
            <a:r>
              <a:rPr lang="fr-FR" sz="2000" dirty="0" err="1">
                <a:solidFill>
                  <a:srgbClr val="005EAE"/>
                </a:solidFill>
                <a:latin typeface="Oswald"/>
                <a:ea typeface="Oswald"/>
                <a:cs typeface="Oswald"/>
                <a:sym typeface="Oswald"/>
              </a:rPr>
              <a:t>existing</a:t>
            </a:r>
            <a:r>
              <a:rPr lang="fr-FR" sz="2000" dirty="0">
                <a:solidFill>
                  <a:srgbClr val="005EAE"/>
                </a:solidFill>
                <a:latin typeface="Oswald"/>
                <a:ea typeface="Oswald"/>
                <a:cs typeface="Oswald"/>
                <a:sym typeface="Oswald"/>
              </a:rPr>
              <a:t> information: </a:t>
            </a:r>
            <a:r>
              <a:rPr lang="fr-FR" sz="2000" dirty="0" err="1">
                <a:solidFill>
                  <a:srgbClr val="005EAE"/>
                </a:solidFill>
                <a:latin typeface="Oswald"/>
                <a:ea typeface="Oswald"/>
                <a:cs typeface="Oswald"/>
                <a:sym typeface="Oswald"/>
              </a:rPr>
              <a:t>policies</a:t>
            </a:r>
            <a:r>
              <a:rPr lang="fr-FR" sz="2000" dirty="0">
                <a:solidFill>
                  <a:srgbClr val="005EAE"/>
                </a:solidFill>
                <a:latin typeface="Oswald"/>
                <a:ea typeface="Oswald"/>
                <a:cs typeface="Oswald"/>
                <a:sym typeface="Oswald"/>
              </a:rPr>
              <a:t>, </a:t>
            </a:r>
            <a:r>
              <a:rPr lang="fr-FR" sz="2000" dirty="0" err="1">
                <a:solidFill>
                  <a:srgbClr val="005EAE"/>
                </a:solidFill>
                <a:latin typeface="Oswald"/>
                <a:ea typeface="Oswald"/>
                <a:cs typeface="Oswald"/>
                <a:sym typeface="Oswald"/>
              </a:rPr>
              <a:t>funding</a:t>
            </a:r>
            <a:r>
              <a:rPr lang="fr-FR" sz="2000" dirty="0">
                <a:solidFill>
                  <a:srgbClr val="005EAE"/>
                </a:solidFill>
                <a:latin typeface="Oswald"/>
                <a:ea typeface="Oswald"/>
                <a:cs typeface="Oswald"/>
                <a:sym typeface="Oswald"/>
              </a:rPr>
              <a:t>, coordination, programmes…</a:t>
            </a:r>
          </a:p>
          <a:p>
            <a:pPr marL="0" lvl="0" indent="0" algn="ctr" rtl="0">
              <a:lnSpc>
                <a:spcPct val="115000"/>
              </a:lnSpc>
              <a:spcBef>
                <a:spcPts val="0"/>
              </a:spcBef>
              <a:spcAft>
                <a:spcPts val="0"/>
              </a:spcAft>
              <a:buNone/>
            </a:pPr>
            <a:endParaRPr lang="fr-FR" sz="2000" dirty="0">
              <a:solidFill>
                <a:srgbClr val="005EAE"/>
              </a:solidFill>
              <a:latin typeface="Oswald"/>
              <a:ea typeface="Oswald"/>
              <a:cs typeface="Oswald"/>
              <a:sym typeface="Oswald"/>
            </a:endParaRPr>
          </a:p>
          <a:p>
            <a:pPr marL="0" lvl="0" indent="0" algn="ctr" rtl="0">
              <a:lnSpc>
                <a:spcPct val="115000"/>
              </a:lnSpc>
              <a:spcBef>
                <a:spcPts val="0"/>
              </a:spcBef>
              <a:spcAft>
                <a:spcPts val="0"/>
              </a:spcAft>
              <a:buNone/>
            </a:pPr>
            <a:r>
              <a:rPr lang="fr-FR" sz="2000" dirty="0">
                <a:solidFill>
                  <a:srgbClr val="005EAE"/>
                </a:solidFill>
                <a:latin typeface="Oswald"/>
                <a:sym typeface="Oswald"/>
              </a:rPr>
              <a:t>Key </a:t>
            </a:r>
            <a:r>
              <a:rPr lang="fr-FR" sz="2000" dirty="0" err="1">
                <a:solidFill>
                  <a:srgbClr val="005EAE"/>
                </a:solidFill>
                <a:latin typeface="Oswald"/>
                <a:sym typeface="Oswald"/>
              </a:rPr>
              <a:t>Informants</a:t>
            </a:r>
            <a:r>
              <a:rPr lang="fr-FR" sz="2000" dirty="0">
                <a:solidFill>
                  <a:srgbClr val="005EAE"/>
                </a:solidFill>
                <a:latin typeface="Oswald"/>
                <a:sym typeface="Oswald"/>
              </a:rPr>
              <a:t> Interviews / Consultations</a:t>
            </a:r>
            <a:endParaRPr dirty="0">
              <a:solidFill>
                <a:srgbClr val="005EAE"/>
              </a:solidFill>
            </a:endParaRPr>
          </a:p>
        </p:txBody>
      </p:sp>
      <p:sp>
        <p:nvSpPr>
          <p:cNvPr id="14" name="Google Shape;414;g5c9348e662_1_651">
            <a:extLst>
              <a:ext uri="{FF2B5EF4-FFF2-40B4-BE49-F238E27FC236}">
                <a16:creationId xmlns:a16="http://schemas.microsoft.com/office/drawing/2014/main" id="{9E33E780-4E24-4D97-A670-2CE39F1B0F5D}"/>
              </a:ext>
            </a:extLst>
          </p:cNvPr>
          <p:cNvSpPr/>
          <p:nvPr/>
        </p:nvSpPr>
        <p:spPr>
          <a:xfrm>
            <a:off x="268037" y="1714500"/>
            <a:ext cx="2491500" cy="330708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fr-FR" sz="2000" dirty="0">
                <a:solidFill>
                  <a:srgbClr val="005EAE"/>
                </a:solidFill>
                <a:latin typeface="Oswald"/>
                <a:sym typeface="Oswald"/>
              </a:rPr>
              <a:t>How </a:t>
            </a:r>
            <a:r>
              <a:rPr lang="fr-FR" sz="2000" dirty="0" err="1">
                <a:solidFill>
                  <a:srgbClr val="005EAE"/>
                </a:solidFill>
                <a:latin typeface="Oswald"/>
                <a:sym typeface="Oswald"/>
              </a:rPr>
              <a:t>could</a:t>
            </a:r>
            <a:r>
              <a:rPr lang="fr-FR" sz="2000" dirty="0">
                <a:solidFill>
                  <a:srgbClr val="005EAE"/>
                </a:solidFill>
                <a:latin typeface="Oswald"/>
                <a:sym typeface="Oswald"/>
              </a:rPr>
              <a:t> </a:t>
            </a:r>
            <a:r>
              <a:rPr lang="fr-FR" sz="2000" dirty="0" err="1">
                <a:solidFill>
                  <a:srgbClr val="005EAE"/>
                </a:solidFill>
                <a:latin typeface="Oswald"/>
                <a:sym typeface="Oswald"/>
              </a:rPr>
              <a:t>humanitarian</a:t>
            </a:r>
            <a:r>
              <a:rPr lang="fr-FR" sz="2000" dirty="0">
                <a:solidFill>
                  <a:srgbClr val="005EAE"/>
                </a:solidFill>
                <a:latin typeface="Oswald"/>
                <a:sym typeface="Oswald"/>
              </a:rPr>
              <a:t> and </a:t>
            </a:r>
            <a:r>
              <a:rPr lang="fr-FR" sz="2000" dirty="0" err="1">
                <a:solidFill>
                  <a:srgbClr val="005EAE"/>
                </a:solidFill>
                <a:latin typeface="Oswald"/>
                <a:sym typeface="Oswald"/>
              </a:rPr>
              <a:t>development</a:t>
            </a:r>
            <a:r>
              <a:rPr lang="fr-FR" sz="2000" dirty="0">
                <a:solidFill>
                  <a:srgbClr val="005EAE"/>
                </a:solidFill>
                <a:latin typeface="Oswald"/>
                <a:sym typeface="Oswald"/>
              </a:rPr>
              <a:t> </a:t>
            </a:r>
            <a:r>
              <a:rPr lang="fr-FR" sz="2000" dirty="0" err="1">
                <a:solidFill>
                  <a:srgbClr val="005EAE"/>
                </a:solidFill>
                <a:latin typeface="Oswald"/>
                <a:sym typeface="Oswald"/>
              </a:rPr>
              <a:t>actors</a:t>
            </a:r>
            <a:r>
              <a:rPr lang="fr-FR" sz="2000" dirty="0">
                <a:solidFill>
                  <a:srgbClr val="005EAE"/>
                </a:solidFill>
                <a:latin typeface="Oswald"/>
                <a:sym typeface="Oswald"/>
              </a:rPr>
              <a:t> </a:t>
            </a:r>
            <a:r>
              <a:rPr lang="fr-FR" sz="2000" dirty="0" err="1">
                <a:solidFill>
                  <a:srgbClr val="005EAE"/>
                </a:solidFill>
                <a:latin typeface="Oswald"/>
                <a:sym typeface="Oswald"/>
              </a:rPr>
              <a:t>collaborate</a:t>
            </a:r>
            <a:r>
              <a:rPr lang="fr-FR" sz="2000" dirty="0">
                <a:solidFill>
                  <a:srgbClr val="005EAE"/>
                </a:solidFill>
                <a:latin typeface="Oswald"/>
                <a:sym typeface="Oswald"/>
              </a:rPr>
              <a:t> </a:t>
            </a:r>
            <a:r>
              <a:rPr lang="fr-FR" sz="2000" dirty="0" err="1">
                <a:solidFill>
                  <a:srgbClr val="005EAE"/>
                </a:solidFill>
                <a:latin typeface="Oswald"/>
                <a:sym typeface="Oswald"/>
              </a:rPr>
              <a:t>around</a:t>
            </a:r>
            <a:r>
              <a:rPr lang="fr-FR" sz="2000" dirty="0">
                <a:solidFill>
                  <a:srgbClr val="005EAE"/>
                </a:solidFill>
                <a:latin typeface="Oswald"/>
                <a:sym typeface="Oswald"/>
              </a:rPr>
              <a:t> the nexus</a:t>
            </a:r>
            <a:r>
              <a:rPr lang="en" sz="2000" dirty="0">
                <a:solidFill>
                  <a:srgbClr val="005EAE"/>
                </a:solidFill>
                <a:latin typeface="Oswald"/>
                <a:sym typeface="Oswald"/>
              </a:rPr>
              <a:t>? </a:t>
            </a:r>
          </a:p>
          <a:p>
            <a:pPr marL="0" lvl="0" indent="0" algn="ctr" rtl="0">
              <a:lnSpc>
                <a:spcPct val="115000"/>
              </a:lnSpc>
              <a:spcBef>
                <a:spcPts val="0"/>
              </a:spcBef>
              <a:spcAft>
                <a:spcPts val="0"/>
              </a:spcAft>
              <a:buNone/>
            </a:pPr>
            <a:endParaRPr lang="en" sz="2000" dirty="0">
              <a:solidFill>
                <a:srgbClr val="005EAE"/>
              </a:solidFill>
              <a:latin typeface="Oswald"/>
              <a:sym typeface="Oswald"/>
            </a:endParaRPr>
          </a:p>
          <a:p>
            <a:pPr marL="0" lvl="0" indent="0" algn="ctr" rtl="0">
              <a:lnSpc>
                <a:spcPct val="115000"/>
              </a:lnSpc>
              <a:spcBef>
                <a:spcPts val="0"/>
              </a:spcBef>
              <a:spcAft>
                <a:spcPts val="0"/>
              </a:spcAft>
              <a:buNone/>
            </a:pPr>
            <a:r>
              <a:rPr lang="en" sz="2000" dirty="0">
                <a:solidFill>
                  <a:srgbClr val="005EAE"/>
                </a:solidFill>
                <a:latin typeface="Oswald"/>
                <a:sym typeface="Oswald"/>
              </a:rPr>
              <a:t>How could the NC and SUN MSP support these processes?</a:t>
            </a:r>
            <a:endParaRPr dirty="0">
              <a:solidFill>
                <a:srgbClr val="005EAE"/>
              </a:solidFill>
            </a:endParaRPr>
          </a:p>
        </p:txBody>
      </p:sp>
      <p:sp>
        <p:nvSpPr>
          <p:cNvPr id="337" name="Google Shape;337;g5c9348e662_1_204"/>
          <p:cNvSpPr/>
          <p:nvPr/>
        </p:nvSpPr>
        <p:spPr>
          <a:xfrm>
            <a:off x="0" y="0"/>
            <a:ext cx="9144000" cy="967740"/>
          </a:xfrm>
          <a:prstGeom prst="rect">
            <a:avLst/>
          </a:prstGeom>
          <a:solidFill>
            <a:srgbClr val="005EAE"/>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fr-FR" sz="2400" dirty="0">
                <a:solidFill>
                  <a:srgbClr val="FFFFFF"/>
                </a:solidFill>
                <a:latin typeface="Oswald"/>
                <a:ea typeface="Oswald"/>
                <a:cs typeface="Oswald"/>
                <a:sym typeface="Oswald"/>
              </a:rPr>
              <a:t>3 COUNTRY CASE STUDIES: </a:t>
            </a:r>
          </a:p>
          <a:p>
            <a:pPr marL="0" lvl="0" indent="0" algn="ctr" rtl="0">
              <a:spcBef>
                <a:spcPts val="0"/>
              </a:spcBef>
              <a:spcAft>
                <a:spcPts val="0"/>
              </a:spcAft>
              <a:buClr>
                <a:schemeClr val="dk1"/>
              </a:buClr>
              <a:buSzPts val="1100"/>
              <a:buFont typeface="Arial"/>
              <a:buNone/>
            </a:pPr>
            <a:r>
              <a:rPr lang="fr-FR" sz="2800" dirty="0">
                <a:solidFill>
                  <a:srgbClr val="FFFFFF"/>
                </a:solidFill>
                <a:latin typeface="Oswald"/>
                <a:ea typeface="Oswald"/>
                <a:cs typeface="Oswald"/>
                <a:sym typeface="Oswald"/>
              </a:rPr>
              <a:t>NIGER, AFGHANISTAN AND MYANMAR</a:t>
            </a:r>
            <a:endParaRPr i="1" dirty="0">
              <a:solidFill>
                <a:srgbClr val="FFFFFF"/>
              </a:solidFill>
              <a:latin typeface="Oswald"/>
              <a:ea typeface="Oswald"/>
              <a:cs typeface="Oswald"/>
              <a:sym typeface="Oswald"/>
            </a:endParaRPr>
          </a:p>
        </p:txBody>
      </p:sp>
      <p:sp>
        <p:nvSpPr>
          <p:cNvPr id="10" name="Google Shape;417;g5c9348e662_1_651">
            <a:extLst>
              <a:ext uri="{FF2B5EF4-FFF2-40B4-BE49-F238E27FC236}">
                <a16:creationId xmlns:a16="http://schemas.microsoft.com/office/drawing/2014/main" id="{7EE485A7-F0E3-48D6-9D9B-22705884C654}"/>
              </a:ext>
            </a:extLst>
          </p:cNvPr>
          <p:cNvSpPr/>
          <p:nvPr/>
        </p:nvSpPr>
        <p:spPr>
          <a:xfrm>
            <a:off x="268095" y="1087125"/>
            <a:ext cx="2491442" cy="817875"/>
          </a:xfrm>
          <a:prstGeom prst="flowChartOffpageConnector">
            <a:avLst/>
          </a:prstGeom>
          <a:solidFill>
            <a:srgbClr val="005EA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400" dirty="0">
                <a:solidFill>
                  <a:schemeClr val="lt1"/>
                </a:solidFill>
                <a:latin typeface="Oswald"/>
                <a:ea typeface="Oswald"/>
                <a:cs typeface="Oswald"/>
                <a:sym typeface="Oswald"/>
              </a:rPr>
              <a:t>OBJECTIVES</a:t>
            </a:r>
            <a:endParaRPr sz="2400" dirty="0"/>
          </a:p>
        </p:txBody>
      </p:sp>
      <p:sp>
        <p:nvSpPr>
          <p:cNvPr id="11" name="Google Shape;417;g5c9348e662_1_651">
            <a:extLst>
              <a:ext uri="{FF2B5EF4-FFF2-40B4-BE49-F238E27FC236}">
                <a16:creationId xmlns:a16="http://schemas.microsoft.com/office/drawing/2014/main" id="{33F23E59-C7AD-431E-AF5E-6D5A0EC723BD}"/>
              </a:ext>
            </a:extLst>
          </p:cNvPr>
          <p:cNvSpPr/>
          <p:nvPr/>
        </p:nvSpPr>
        <p:spPr>
          <a:xfrm>
            <a:off x="3132227" y="1107025"/>
            <a:ext cx="2491442" cy="787025"/>
          </a:xfrm>
          <a:prstGeom prst="flowChartOffpageConnector">
            <a:avLst/>
          </a:prstGeom>
          <a:solidFill>
            <a:srgbClr val="005EA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400" dirty="0">
                <a:solidFill>
                  <a:schemeClr val="lt1"/>
                </a:solidFill>
                <a:latin typeface="Oswald"/>
                <a:ea typeface="Oswald"/>
                <a:cs typeface="Oswald"/>
                <a:sym typeface="Oswald"/>
              </a:rPr>
              <a:t>METHODOLOGY</a:t>
            </a:r>
            <a:endParaRPr sz="2400" dirty="0"/>
          </a:p>
        </p:txBody>
      </p:sp>
      <p:sp>
        <p:nvSpPr>
          <p:cNvPr id="12" name="Google Shape;417;g5c9348e662_1_651">
            <a:extLst>
              <a:ext uri="{FF2B5EF4-FFF2-40B4-BE49-F238E27FC236}">
                <a16:creationId xmlns:a16="http://schemas.microsoft.com/office/drawing/2014/main" id="{53C24204-BF29-465B-A93A-761D9E20082D}"/>
              </a:ext>
            </a:extLst>
          </p:cNvPr>
          <p:cNvSpPr/>
          <p:nvPr/>
        </p:nvSpPr>
        <p:spPr>
          <a:xfrm>
            <a:off x="5996416" y="1102583"/>
            <a:ext cx="2491442" cy="787025"/>
          </a:xfrm>
          <a:prstGeom prst="flowChartOffpageConnector">
            <a:avLst/>
          </a:prstGeom>
          <a:solidFill>
            <a:srgbClr val="005EA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400" dirty="0">
                <a:solidFill>
                  <a:schemeClr val="lt1"/>
                </a:solidFill>
                <a:latin typeface="Oswald"/>
                <a:ea typeface="Oswald"/>
                <a:cs typeface="Oswald"/>
                <a:sym typeface="Oswald"/>
              </a:rPr>
              <a:t>TIMELINE</a:t>
            </a:r>
            <a:endParaRPr sz="2400" dirty="0"/>
          </a:p>
        </p:txBody>
      </p:sp>
    </p:spTree>
    <p:extLst>
      <p:ext uri="{BB962C8B-B14F-4D97-AF65-F5344CB8AC3E}">
        <p14:creationId xmlns:p14="http://schemas.microsoft.com/office/powerpoint/2010/main" val="3240709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10;&#10;Description automatically generated">
            <a:extLst>
              <a:ext uri="{FF2B5EF4-FFF2-40B4-BE49-F238E27FC236}">
                <a16:creationId xmlns:a16="http://schemas.microsoft.com/office/drawing/2014/main" id="{CA3DDE23-81A3-4973-95B9-E481148250D1}"/>
              </a:ext>
            </a:extLst>
          </p:cNvPr>
          <p:cNvPicPr>
            <a:picLocks noChangeAspect="1"/>
          </p:cNvPicPr>
          <p:nvPr/>
        </p:nvPicPr>
        <p:blipFill>
          <a:blip r:embed="rId2"/>
          <a:stretch>
            <a:fillRect/>
          </a:stretch>
        </p:blipFill>
        <p:spPr>
          <a:xfrm>
            <a:off x="1612468" y="0"/>
            <a:ext cx="7275426" cy="5143500"/>
          </a:xfrm>
          <a:prstGeom prst="rect">
            <a:avLst/>
          </a:prstGeom>
        </p:spPr>
      </p:pic>
      <p:sp>
        <p:nvSpPr>
          <p:cNvPr id="9" name="Google Shape;337;g5c9348e662_1_204">
            <a:extLst>
              <a:ext uri="{FF2B5EF4-FFF2-40B4-BE49-F238E27FC236}">
                <a16:creationId xmlns:a16="http://schemas.microsoft.com/office/drawing/2014/main" id="{3760B9B5-BF58-418A-AC21-9E29E78D1EF0}"/>
              </a:ext>
            </a:extLst>
          </p:cNvPr>
          <p:cNvSpPr/>
          <p:nvPr/>
        </p:nvSpPr>
        <p:spPr>
          <a:xfrm>
            <a:off x="0" y="0"/>
            <a:ext cx="1143000" cy="5143500"/>
          </a:xfrm>
          <a:prstGeom prst="rect">
            <a:avLst/>
          </a:prstGeom>
          <a:solidFill>
            <a:srgbClr val="005EAE"/>
          </a:solidFill>
          <a:ln>
            <a:noFill/>
          </a:ln>
        </p:spPr>
        <p:txBody>
          <a:bodyPr spcFirstLastPara="1" vert="horz"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fr-FR" sz="2400" dirty="0">
                <a:solidFill>
                  <a:srgbClr val="FFFFFF"/>
                </a:solidFill>
                <a:latin typeface="Oswald"/>
                <a:ea typeface="Oswald"/>
                <a:cs typeface="Oswald"/>
                <a:sym typeface="Oswald"/>
              </a:rPr>
              <a:t>POLICY BRIEF</a:t>
            </a:r>
            <a:endParaRPr dirty="0">
              <a:solidFill>
                <a:srgbClr val="FFFFFF"/>
              </a:solidFill>
              <a:latin typeface="Oswald"/>
              <a:ea typeface="Oswald"/>
              <a:cs typeface="Oswald"/>
              <a:sym typeface="Oswald"/>
            </a:endParaRPr>
          </a:p>
        </p:txBody>
      </p:sp>
    </p:spTree>
    <p:extLst>
      <p:ext uri="{BB962C8B-B14F-4D97-AF65-F5344CB8AC3E}">
        <p14:creationId xmlns:p14="http://schemas.microsoft.com/office/powerpoint/2010/main" val="666498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g5c9348e662_1_435"/>
          <p:cNvSpPr txBox="1"/>
          <p:nvPr/>
        </p:nvSpPr>
        <p:spPr>
          <a:xfrm>
            <a:off x="1635420" y="2730590"/>
            <a:ext cx="7290506" cy="1965950"/>
          </a:xfrm>
          <a:prstGeom prst="rect">
            <a:avLst/>
          </a:prstGeom>
          <a:noFill/>
          <a:ln>
            <a:noFill/>
          </a:ln>
        </p:spPr>
        <p:txBody>
          <a:bodyPr spcFirstLastPara="1" wrap="square" lIns="91425" tIns="45700" rIns="91425" bIns="45700" anchor="t" anchorCtr="0">
            <a:noAutofit/>
          </a:bodyPr>
          <a:lstStyle/>
          <a:p>
            <a:pPr marL="171450" lvl="0" indent="-203200" algn="l" rtl="0">
              <a:lnSpc>
                <a:spcPct val="150000"/>
              </a:lnSpc>
              <a:spcBef>
                <a:spcPts val="0"/>
              </a:spcBef>
              <a:spcAft>
                <a:spcPts val="0"/>
              </a:spcAft>
              <a:buClr>
                <a:schemeClr val="dk1"/>
              </a:buClr>
              <a:buSzPts val="1400"/>
              <a:buChar char="●"/>
            </a:pPr>
            <a:r>
              <a:rPr lang="fr-FR" sz="1600" dirty="0">
                <a:solidFill>
                  <a:schemeClr val="dk1"/>
                </a:solidFill>
              </a:rPr>
              <a:t>No </a:t>
            </a:r>
            <a:r>
              <a:rPr lang="fr-FR" sz="1600" dirty="0" err="1">
                <a:solidFill>
                  <a:schemeClr val="dk1"/>
                </a:solidFill>
              </a:rPr>
              <a:t>shared</a:t>
            </a:r>
            <a:r>
              <a:rPr lang="fr-FR" sz="1600" dirty="0">
                <a:solidFill>
                  <a:schemeClr val="dk1"/>
                </a:solidFill>
              </a:rPr>
              <a:t> vision of the HDN for nutrition: </a:t>
            </a:r>
            <a:r>
              <a:rPr lang="fr-FR" sz="1600" dirty="0" err="1">
                <a:solidFill>
                  <a:schemeClr val="dk1"/>
                </a:solidFill>
              </a:rPr>
              <a:t>benefits</a:t>
            </a:r>
            <a:r>
              <a:rPr lang="fr-FR" sz="1600" dirty="0">
                <a:solidFill>
                  <a:schemeClr val="dk1"/>
                </a:solidFill>
              </a:rPr>
              <a:t> and areas of convergence</a:t>
            </a:r>
          </a:p>
          <a:p>
            <a:pPr marL="171450" indent="-203200">
              <a:lnSpc>
                <a:spcPct val="150000"/>
              </a:lnSpc>
              <a:buClr>
                <a:schemeClr val="dk1"/>
              </a:buClr>
              <a:buSzPts val="1400"/>
              <a:buFont typeface="Arial"/>
              <a:buChar char="●"/>
            </a:pPr>
            <a:r>
              <a:rPr lang="fr-FR" sz="1600" dirty="0" err="1">
                <a:solidFill>
                  <a:schemeClr val="dk1"/>
                </a:solidFill>
              </a:rPr>
              <a:t>Lack</a:t>
            </a:r>
            <a:r>
              <a:rPr lang="fr-FR" sz="1600" dirty="0">
                <a:solidFill>
                  <a:schemeClr val="dk1"/>
                </a:solidFill>
              </a:rPr>
              <a:t> of </a:t>
            </a:r>
            <a:r>
              <a:rPr lang="fr-FR" sz="1600" dirty="0" err="1">
                <a:solidFill>
                  <a:schemeClr val="dk1"/>
                </a:solidFill>
              </a:rPr>
              <a:t>investments</a:t>
            </a:r>
            <a:r>
              <a:rPr lang="fr-FR" sz="1600" dirty="0">
                <a:solidFill>
                  <a:schemeClr val="dk1"/>
                </a:solidFill>
              </a:rPr>
              <a:t> </a:t>
            </a:r>
            <a:r>
              <a:rPr lang="fr-FR" sz="1600" dirty="0" err="1">
                <a:solidFill>
                  <a:schemeClr val="dk1"/>
                </a:solidFill>
              </a:rPr>
              <a:t>into</a:t>
            </a:r>
            <a:r>
              <a:rPr lang="fr-FR" sz="1600" dirty="0">
                <a:solidFill>
                  <a:schemeClr val="dk1"/>
                </a:solidFill>
              </a:rPr>
              <a:t> nutrition and </a:t>
            </a:r>
            <a:r>
              <a:rPr lang="fr-FR" sz="1600" dirty="0" err="1">
                <a:solidFill>
                  <a:schemeClr val="dk1"/>
                </a:solidFill>
              </a:rPr>
              <a:t>disaster</a:t>
            </a:r>
            <a:r>
              <a:rPr lang="fr-FR" sz="1600" dirty="0">
                <a:solidFill>
                  <a:schemeClr val="dk1"/>
                </a:solidFill>
              </a:rPr>
              <a:t> </a:t>
            </a:r>
            <a:r>
              <a:rPr lang="fr-FR" sz="1600" dirty="0" err="1">
                <a:solidFill>
                  <a:schemeClr val="dk1"/>
                </a:solidFill>
              </a:rPr>
              <a:t>preparedness</a:t>
            </a:r>
            <a:r>
              <a:rPr lang="fr-FR" sz="1600" dirty="0">
                <a:solidFill>
                  <a:schemeClr val="dk1"/>
                </a:solidFill>
              </a:rPr>
              <a:t> and </a:t>
            </a:r>
            <a:r>
              <a:rPr lang="fr-FR" sz="1600" dirty="0" err="1">
                <a:solidFill>
                  <a:schemeClr val="dk1"/>
                </a:solidFill>
              </a:rPr>
              <a:t>response</a:t>
            </a:r>
            <a:r>
              <a:rPr lang="fr-FR" sz="1600" dirty="0">
                <a:solidFill>
                  <a:schemeClr val="dk1"/>
                </a:solidFill>
              </a:rPr>
              <a:t>.</a:t>
            </a:r>
          </a:p>
          <a:p>
            <a:pPr marL="171450" indent="-203200">
              <a:lnSpc>
                <a:spcPct val="150000"/>
              </a:lnSpc>
              <a:buClr>
                <a:schemeClr val="dk1"/>
              </a:buClr>
              <a:buSzPts val="1400"/>
              <a:buFont typeface="Arial"/>
              <a:buChar char="●"/>
            </a:pPr>
            <a:r>
              <a:rPr lang="fr-FR" sz="1600" dirty="0" err="1">
                <a:solidFill>
                  <a:schemeClr val="dk1"/>
                </a:solidFill>
              </a:rPr>
              <a:t>Commitments</a:t>
            </a:r>
            <a:r>
              <a:rPr lang="fr-FR" sz="1600" dirty="0">
                <a:solidFill>
                  <a:schemeClr val="dk1"/>
                </a:solidFill>
              </a:rPr>
              <a:t> and plans are not </a:t>
            </a:r>
            <a:r>
              <a:rPr lang="fr-FR" sz="1600" dirty="0" err="1">
                <a:solidFill>
                  <a:schemeClr val="dk1"/>
                </a:solidFill>
              </a:rPr>
              <a:t>implemented</a:t>
            </a:r>
            <a:r>
              <a:rPr lang="fr-FR" sz="1600" dirty="0">
                <a:solidFill>
                  <a:schemeClr val="dk1"/>
                </a:solidFill>
              </a:rPr>
              <a:t> at </a:t>
            </a:r>
            <a:r>
              <a:rPr lang="fr-FR" sz="1600" dirty="0" err="1">
                <a:solidFill>
                  <a:schemeClr val="dk1"/>
                </a:solidFill>
              </a:rPr>
              <a:t>scale</a:t>
            </a:r>
            <a:endParaRPr lang="fr-FR" sz="1600" dirty="0">
              <a:solidFill>
                <a:schemeClr val="dk1"/>
              </a:solidFill>
            </a:endParaRPr>
          </a:p>
          <a:p>
            <a:pPr marL="171450" lvl="0" indent="-203200" algn="l" rtl="0">
              <a:lnSpc>
                <a:spcPct val="150000"/>
              </a:lnSpc>
              <a:spcBef>
                <a:spcPts val="0"/>
              </a:spcBef>
              <a:spcAft>
                <a:spcPts val="0"/>
              </a:spcAft>
              <a:buClr>
                <a:schemeClr val="dk1"/>
              </a:buClr>
              <a:buSzPts val="1400"/>
              <a:buChar char="●"/>
            </a:pPr>
            <a:r>
              <a:rPr lang="fr-FR" sz="1600" dirty="0" err="1">
                <a:solidFill>
                  <a:schemeClr val="dk1"/>
                </a:solidFill>
              </a:rPr>
              <a:t>Some</a:t>
            </a:r>
            <a:r>
              <a:rPr lang="fr-FR" sz="1600" dirty="0">
                <a:solidFill>
                  <a:schemeClr val="dk1"/>
                </a:solidFill>
              </a:rPr>
              <a:t> organisations are not able to </a:t>
            </a:r>
            <a:r>
              <a:rPr lang="fr-FR" sz="1600" dirty="0" err="1">
                <a:solidFill>
                  <a:schemeClr val="dk1"/>
                </a:solidFill>
              </a:rPr>
              <a:t>participate</a:t>
            </a:r>
            <a:r>
              <a:rPr lang="fr-FR" sz="1600" dirty="0">
                <a:solidFill>
                  <a:schemeClr val="dk1"/>
                </a:solidFill>
              </a:rPr>
              <a:t> and to </a:t>
            </a:r>
            <a:r>
              <a:rPr lang="fr-FR" sz="1600" dirty="0" err="1">
                <a:solidFill>
                  <a:schemeClr val="dk1"/>
                </a:solidFill>
              </a:rPr>
              <a:t>bring</a:t>
            </a:r>
            <a:r>
              <a:rPr lang="fr-FR" sz="1600" dirty="0">
                <a:solidFill>
                  <a:schemeClr val="dk1"/>
                </a:solidFill>
              </a:rPr>
              <a:t> </a:t>
            </a:r>
            <a:r>
              <a:rPr lang="fr-FR" sz="1600" dirty="0" err="1">
                <a:solidFill>
                  <a:schemeClr val="dk1"/>
                </a:solidFill>
              </a:rPr>
              <a:t>their</a:t>
            </a:r>
            <a:r>
              <a:rPr lang="fr-FR" sz="1600" dirty="0">
                <a:solidFill>
                  <a:schemeClr val="dk1"/>
                </a:solidFill>
              </a:rPr>
              <a:t> </a:t>
            </a:r>
            <a:r>
              <a:rPr lang="fr-FR" sz="1600" dirty="0" err="1">
                <a:solidFill>
                  <a:schemeClr val="dk1"/>
                </a:solidFill>
              </a:rPr>
              <a:t>potentially</a:t>
            </a:r>
            <a:r>
              <a:rPr lang="fr-FR" sz="1600" dirty="0">
                <a:solidFill>
                  <a:schemeClr val="dk1"/>
                </a:solidFill>
              </a:rPr>
              <a:t> </a:t>
            </a:r>
            <a:r>
              <a:rPr lang="fr-FR" sz="1600" dirty="0" err="1">
                <a:solidFill>
                  <a:schemeClr val="dk1"/>
                </a:solidFill>
              </a:rPr>
              <a:t>valuable</a:t>
            </a:r>
            <a:r>
              <a:rPr lang="fr-FR" sz="1600" dirty="0">
                <a:solidFill>
                  <a:schemeClr val="dk1"/>
                </a:solidFill>
              </a:rPr>
              <a:t> inputs due to the </a:t>
            </a:r>
            <a:r>
              <a:rPr lang="fr-FR" sz="1600" dirty="0" err="1">
                <a:solidFill>
                  <a:schemeClr val="dk1"/>
                </a:solidFill>
              </a:rPr>
              <a:t>lack</a:t>
            </a:r>
            <a:r>
              <a:rPr lang="fr-FR" sz="1600" dirty="0">
                <a:solidFill>
                  <a:schemeClr val="dk1"/>
                </a:solidFill>
              </a:rPr>
              <a:t> of </a:t>
            </a:r>
            <a:r>
              <a:rPr lang="fr-FR" sz="1600" dirty="0" err="1">
                <a:solidFill>
                  <a:schemeClr val="dk1"/>
                </a:solidFill>
              </a:rPr>
              <a:t>resources</a:t>
            </a:r>
            <a:r>
              <a:rPr lang="fr-FR" sz="1600" dirty="0">
                <a:solidFill>
                  <a:schemeClr val="dk1"/>
                </a:solidFill>
              </a:rPr>
              <a:t> </a:t>
            </a:r>
          </a:p>
          <a:p>
            <a:pPr marL="171450" lvl="0" indent="-203200" algn="l" rtl="0">
              <a:lnSpc>
                <a:spcPct val="150000"/>
              </a:lnSpc>
              <a:spcBef>
                <a:spcPts val="0"/>
              </a:spcBef>
              <a:spcAft>
                <a:spcPts val="0"/>
              </a:spcAft>
              <a:buClr>
                <a:schemeClr val="dk1"/>
              </a:buClr>
              <a:buSzPts val="1400"/>
              <a:buChar char="●"/>
            </a:pPr>
            <a:endParaRPr lang="fr-FR" dirty="0">
              <a:solidFill>
                <a:schemeClr val="dk1"/>
              </a:solidFill>
            </a:endParaRPr>
          </a:p>
          <a:p>
            <a:pPr marL="171450" lvl="0" indent="-203200" algn="l" rtl="0">
              <a:spcBef>
                <a:spcPts val="0"/>
              </a:spcBef>
              <a:spcAft>
                <a:spcPts val="0"/>
              </a:spcAft>
              <a:buClr>
                <a:schemeClr val="dk1"/>
              </a:buClr>
              <a:buSzPts val="1400"/>
              <a:buChar char="●"/>
            </a:pPr>
            <a:endParaRPr dirty="0">
              <a:solidFill>
                <a:schemeClr val="dk1"/>
              </a:solidFill>
            </a:endParaRPr>
          </a:p>
          <a:p>
            <a:pPr marL="171450" marR="0" lvl="0" indent="-114300" algn="l" rtl="0">
              <a:lnSpc>
                <a:spcPct val="100000"/>
              </a:lnSpc>
              <a:spcBef>
                <a:spcPts val="0"/>
              </a:spcBef>
              <a:spcAft>
                <a:spcPts val="0"/>
              </a:spcAft>
              <a:buNone/>
            </a:pPr>
            <a:endParaRPr dirty="0"/>
          </a:p>
        </p:txBody>
      </p:sp>
      <p:sp>
        <p:nvSpPr>
          <p:cNvPr id="398" name="Google Shape;398;g5c9348e662_1_435"/>
          <p:cNvSpPr/>
          <p:nvPr/>
        </p:nvSpPr>
        <p:spPr>
          <a:xfrm>
            <a:off x="-13740" y="0"/>
            <a:ext cx="9144000" cy="491400"/>
          </a:xfrm>
          <a:prstGeom prst="rect">
            <a:avLst/>
          </a:prstGeom>
          <a:solidFill>
            <a:srgbClr val="005EAE"/>
          </a:solidFill>
          <a:ln>
            <a:noFill/>
          </a:ln>
        </p:spPr>
        <p:txBody>
          <a:bodyPr spcFirstLastPara="1" wrap="square" lIns="91425" tIns="91425" rIns="91425" bIns="91425" anchor="ctr" anchorCtr="0">
            <a:noAutofit/>
          </a:bodyPr>
          <a:lstStyle/>
          <a:p>
            <a:pPr marL="628650" lvl="0" indent="0" algn="ctr" rtl="0">
              <a:spcBef>
                <a:spcPts val="0"/>
              </a:spcBef>
              <a:spcAft>
                <a:spcPts val="0"/>
              </a:spcAft>
              <a:buClr>
                <a:schemeClr val="dk1"/>
              </a:buClr>
              <a:buSzPts val="1100"/>
              <a:buFont typeface="Arial"/>
              <a:buNone/>
            </a:pPr>
            <a:r>
              <a:rPr lang="en" sz="2600" dirty="0">
                <a:solidFill>
                  <a:schemeClr val="lt1"/>
                </a:solidFill>
                <a:latin typeface="Oswald Regular"/>
                <a:sym typeface="Oswald Regular"/>
              </a:rPr>
              <a:t>KEY FINDINGS</a:t>
            </a:r>
            <a:endParaRPr sz="2600" dirty="0">
              <a:solidFill>
                <a:schemeClr val="dk1"/>
              </a:solidFill>
            </a:endParaRPr>
          </a:p>
        </p:txBody>
      </p:sp>
      <p:cxnSp>
        <p:nvCxnSpPr>
          <p:cNvPr id="400" name="Google Shape;400;g5c9348e662_1_435"/>
          <p:cNvCxnSpPr/>
          <p:nvPr/>
        </p:nvCxnSpPr>
        <p:spPr>
          <a:xfrm>
            <a:off x="150900" y="2616198"/>
            <a:ext cx="8842200" cy="0"/>
          </a:xfrm>
          <a:prstGeom prst="straightConnector1">
            <a:avLst/>
          </a:prstGeom>
          <a:noFill/>
          <a:ln w="9525" cap="flat" cmpd="sng">
            <a:solidFill>
              <a:schemeClr val="dk2"/>
            </a:solidFill>
            <a:prstDash val="dot"/>
            <a:round/>
            <a:headEnd type="none" w="med" len="med"/>
            <a:tailEnd type="none" w="med" len="med"/>
          </a:ln>
        </p:spPr>
      </p:cxnSp>
      <p:sp>
        <p:nvSpPr>
          <p:cNvPr id="406" name="Google Shape;406;g5c9348e662_1_435"/>
          <p:cNvSpPr txBox="1"/>
          <p:nvPr/>
        </p:nvSpPr>
        <p:spPr>
          <a:xfrm>
            <a:off x="1703070" y="693419"/>
            <a:ext cx="7155206" cy="1878323"/>
          </a:xfrm>
          <a:prstGeom prst="rect">
            <a:avLst/>
          </a:prstGeom>
          <a:noFill/>
          <a:ln>
            <a:noFill/>
          </a:ln>
        </p:spPr>
        <p:txBody>
          <a:bodyPr spcFirstLastPara="1" wrap="square" lIns="91425" tIns="91425" rIns="91425" bIns="91425" anchor="t" anchorCtr="0">
            <a:noAutofit/>
          </a:bodyPr>
          <a:lstStyle/>
          <a:p>
            <a:pPr marL="114300" lvl="0" indent="-241300" algn="l" rtl="0">
              <a:spcBef>
                <a:spcPts val="0"/>
              </a:spcBef>
              <a:spcAft>
                <a:spcPts val="0"/>
              </a:spcAft>
              <a:buClr>
                <a:schemeClr val="dk1"/>
              </a:buClr>
              <a:buSzPts val="1400"/>
              <a:buChar char="●"/>
            </a:pPr>
            <a:r>
              <a:rPr lang="fr-FR" sz="1600" dirty="0" err="1">
                <a:solidFill>
                  <a:schemeClr val="dk1"/>
                </a:solidFill>
              </a:rPr>
              <a:t>Political</a:t>
            </a:r>
            <a:r>
              <a:rPr lang="fr-FR" sz="1600" dirty="0">
                <a:solidFill>
                  <a:schemeClr val="dk1"/>
                </a:solidFill>
              </a:rPr>
              <a:t> </a:t>
            </a:r>
            <a:r>
              <a:rPr lang="fr-FR" sz="1600" dirty="0" err="1">
                <a:solidFill>
                  <a:schemeClr val="dk1"/>
                </a:solidFill>
              </a:rPr>
              <a:t>Commitment</a:t>
            </a:r>
            <a:r>
              <a:rPr lang="fr-FR" sz="1600" dirty="0">
                <a:solidFill>
                  <a:schemeClr val="dk1"/>
                </a:solidFill>
              </a:rPr>
              <a:t> for nutrition</a:t>
            </a:r>
            <a:endParaRPr sz="1600" dirty="0">
              <a:solidFill>
                <a:schemeClr val="dk1"/>
              </a:solidFill>
            </a:endParaRPr>
          </a:p>
          <a:p>
            <a:pPr marL="114300" lvl="0" indent="-241300">
              <a:spcBef>
                <a:spcPts val="800"/>
              </a:spcBef>
              <a:buClr>
                <a:schemeClr val="dk1"/>
              </a:buClr>
              <a:buSzPts val="1400"/>
              <a:buFont typeface="Calibri"/>
              <a:buChar char="●"/>
            </a:pPr>
            <a:r>
              <a:rPr lang="en" sz="1600" dirty="0">
                <a:solidFill>
                  <a:schemeClr val="dk1"/>
                </a:solidFill>
              </a:rPr>
              <a:t>Policies, strategies and coordination mechanisms</a:t>
            </a:r>
          </a:p>
          <a:p>
            <a:pPr marL="114300" lvl="0" indent="-241300">
              <a:spcBef>
                <a:spcPts val="800"/>
              </a:spcBef>
              <a:buClr>
                <a:schemeClr val="dk1"/>
              </a:buClr>
              <a:buSzPts val="1400"/>
              <a:buFont typeface="Calibri"/>
              <a:buChar char="●"/>
            </a:pPr>
            <a:r>
              <a:rPr lang="en" sz="1600" dirty="0">
                <a:solidFill>
                  <a:schemeClr val="dk1"/>
                </a:solidFill>
              </a:rPr>
              <a:t>Colocation of </a:t>
            </a:r>
            <a:r>
              <a:rPr lang="en-US" sz="1600" dirty="0">
                <a:solidFill>
                  <a:schemeClr val="dk1"/>
                </a:solidFill>
              </a:rPr>
              <a:t>humanitarian and development actors in priority areas and in the public health system</a:t>
            </a:r>
          </a:p>
          <a:p>
            <a:pPr marL="114300" lvl="0" indent="-241300">
              <a:spcBef>
                <a:spcPts val="800"/>
              </a:spcBef>
              <a:buClr>
                <a:schemeClr val="dk1"/>
              </a:buClr>
              <a:buSzPts val="1400"/>
              <a:buFont typeface="Calibri"/>
              <a:buChar char="●"/>
            </a:pPr>
            <a:r>
              <a:rPr lang="en-US" sz="1600" dirty="0">
                <a:solidFill>
                  <a:schemeClr val="dk1"/>
                </a:solidFill>
              </a:rPr>
              <a:t>Increasing flexibility from financing instruments</a:t>
            </a:r>
          </a:p>
        </p:txBody>
      </p:sp>
      <p:sp>
        <p:nvSpPr>
          <p:cNvPr id="2" name="Plus Sign 1">
            <a:extLst>
              <a:ext uri="{FF2B5EF4-FFF2-40B4-BE49-F238E27FC236}">
                <a16:creationId xmlns:a16="http://schemas.microsoft.com/office/drawing/2014/main" id="{02DD2DE0-B4F6-4A87-BA86-A47BB8816319}"/>
              </a:ext>
            </a:extLst>
          </p:cNvPr>
          <p:cNvSpPr/>
          <p:nvPr/>
        </p:nvSpPr>
        <p:spPr>
          <a:xfrm>
            <a:off x="262890" y="902970"/>
            <a:ext cx="1131570" cy="1017249"/>
          </a:xfrm>
          <a:prstGeom prst="mathPlu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inus Sign 2">
            <a:extLst>
              <a:ext uri="{FF2B5EF4-FFF2-40B4-BE49-F238E27FC236}">
                <a16:creationId xmlns:a16="http://schemas.microsoft.com/office/drawing/2014/main" id="{21FFCAB1-94D5-421C-A5A4-60F5F23B41C9}"/>
              </a:ext>
            </a:extLst>
          </p:cNvPr>
          <p:cNvSpPr/>
          <p:nvPr/>
        </p:nvSpPr>
        <p:spPr>
          <a:xfrm>
            <a:off x="342900" y="3177542"/>
            <a:ext cx="1051560" cy="660392"/>
          </a:xfrm>
          <a:prstGeom prst="mathMinu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3A1E6-917B-4CC9-8331-D766F4804E8F}"/>
              </a:ext>
            </a:extLst>
          </p:cNvPr>
          <p:cNvSpPr>
            <a:spLocks noGrp="1"/>
          </p:cNvSpPr>
          <p:nvPr>
            <p:ph type="title"/>
          </p:nvPr>
        </p:nvSpPr>
        <p:spPr>
          <a:xfrm>
            <a:off x="253608" y="521673"/>
            <a:ext cx="8791331" cy="572700"/>
          </a:xfrm>
          <a:solidFill>
            <a:srgbClr val="0070C0"/>
          </a:solidFill>
        </p:spPr>
        <p:txBody>
          <a:bodyPr/>
          <a:lstStyle/>
          <a:p>
            <a:r>
              <a:rPr lang="en-GB" sz="2400" dirty="0">
                <a:solidFill>
                  <a:srgbClr val="FFFFFF"/>
                </a:solidFill>
                <a:latin typeface="Oswald"/>
              </a:rPr>
              <a:t>Develop an understanding of the HDN among all stakeholders</a:t>
            </a:r>
            <a:br>
              <a:rPr lang="en-US" dirty="0"/>
            </a:br>
            <a:endParaRPr lang="en-US" dirty="0"/>
          </a:p>
        </p:txBody>
      </p:sp>
      <p:sp>
        <p:nvSpPr>
          <p:cNvPr id="3" name="TextBox 2">
            <a:extLst>
              <a:ext uri="{FF2B5EF4-FFF2-40B4-BE49-F238E27FC236}">
                <a16:creationId xmlns:a16="http://schemas.microsoft.com/office/drawing/2014/main" id="{0DAD5C85-20AB-44B6-AC18-264B115FB17F}"/>
              </a:ext>
            </a:extLst>
          </p:cNvPr>
          <p:cNvSpPr txBox="1"/>
          <p:nvPr/>
        </p:nvSpPr>
        <p:spPr>
          <a:xfrm>
            <a:off x="253609" y="1586914"/>
            <a:ext cx="8307754" cy="2462213"/>
          </a:xfrm>
          <a:prstGeom prst="rect">
            <a:avLst/>
          </a:prstGeom>
          <a:noFill/>
        </p:spPr>
        <p:txBody>
          <a:bodyPr wrap="square" rtlCol="0">
            <a:spAutoFit/>
          </a:bodyPr>
          <a:lstStyle/>
          <a:p>
            <a:pPr marL="285750" lvl="0" indent="-285750">
              <a:buFont typeface="Arial" panose="020B0604020202020204" pitchFamily="34" charset="0"/>
              <a:buChar char="•"/>
            </a:pPr>
            <a:r>
              <a:rPr lang="en-GB" sz="1800" dirty="0">
                <a:latin typeface="Oswald Regular" panose="020B0604020202020204" charset="0"/>
              </a:rPr>
              <a:t>Conduct information and training sessions on the HDN for nutrition actors. </a:t>
            </a:r>
          </a:p>
          <a:p>
            <a:pPr marL="285750" lvl="0" indent="-285750">
              <a:buFont typeface="Arial" panose="020B0604020202020204" pitchFamily="34" charset="0"/>
              <a:buChar char="•"/>
            </a:pPr>
            <a:endParaRPr lang="en-US" sz="1800" dirty="0">
              <a:latin typeface="Oswald Regular" panose="020B0604020202020204" charset="0"/>
            </a:endParaRPr>
          </a:p>
          <a:p>
            <a:pPr marL="285750" lvl="0" indent="-285750">
              <a:buFont typeface="Arial" panose="020B0604020202020204" pitchFamily="34" charset="0"/>
              <a:buChar char="•"/>
            </a:pPr>
            <a:r>
              <a:rPr lang="en-GB" sz="1800" dirty="0">
                <a:latin typeface="Oswald Regular" panose="020B0604020202020204" charset="0"/>
              </a:rPr>
              <a:t>Disseminate guidance and fostering the exchange of experiences. </a:t>
            </a:r>
          </a:p>
          <a:p>
            <a:pPr marL="285750" lvl="0" indent="-285750">
              <a:buFont typeface="Arial" panose="020B0604020202020204" pitchFamily="34" charset="0"/>
              <a:buChar char="•"/>
            </a:pPr>
            <a:endParaRPr lang="en-US" sz="1800" dirty="0">
              <a:latin typeface="Oswald Regular" panose="020B0604020202020204" charset="0"/>
            </a:endParaRPr>
          </a:p>
          <a:p>
            <a:pPr marL="285750" lvl="0" indent="-285750">
              <a:buFont typeface="Arial" panose="020B0604020202020204" pitchFamily="34" charset="0"/>
              <a:buChar char="•"/>
            </a:pPr>
            <a:r>
              <a:rPr lang="en-GB" sz="1800" dirty="0">
                <a:latin typeface="Oswald Regular" panose="020B0604020202020204" charset="0"/>
              </a:rPr>
              <a:t>Reach out to the subnational level coordinators and SUN focal points to disseminate information and to organize sessions at subnational levels, while also to ensuring their inclusion and participation in training and workshops.</a:t>
            </a:r>
          </a:p>
          <a:p>
            <a:pPr lvl="0"/>
            <a:endParaRPr lang="en-US" dirty="0"/>
          </a:p>
          <a:p>
            <a:endParaRPr lang="en-US" dirty="0"/>
          </a:p>
        </p:txBody>
      </p:sp>
    </p:spTree>
    <p:extLst>
      <p:ext uri="{BB962C8B-B14F-4D97-AF65-F5344CB8AC3E}">
        <p14:creationId xmlns:p14="http://schemas.microsoft.com/office/powerpoint/2010/main" val="3098461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AC7AE-98EB-4021-92CC-408581C089BA}"/>
              </a:ext>
            </a:extLst>
          </p:cNvPr>
          <p:cNvSpPr>
            <a:spLocks noGrp="1"/>
          </p:cNvSpPr>
          <p:nvPr>
            <p:ph type="title"/>
          </p:nvPr>
        </p:nvSpPr>
        <p:spPr>
          <a:xfrm>
            <a:off x="311700" y="445024"/>
            <a:ext cx="8520600" cy="911335"/>
          </a:xfrm>
          <a:solidFill>
            <a:srgbClr val="0070C0"/>
          </a:solidFill>
          <a:ln>
            <a:noFill/>
          </a:ln>
        </p:spPr>
        <p:txBody>
          <a:bodyPr spcFirstLastPara="1" wrap="square" lIns="91425" tIns="91425" rIns="91425" bIns="91425" anchor="t" anchorCtr="0">
            <a:noAutofit/>
          </a:bodyPr>
          <a:lstStyle/>
          <a:p>
            <a:r>
              <a:rPr lang="en-GB" sz="2400" dirty="0">
                <a:solidFill>
                  <a:srgbClr val="FFFFFF"/>
                </a:solidFill>
                <a:latin typeface="Oswald"/>
              </a:rPr>
              <a:t>Build humanitarian-development collaboration in each country on specific shared objectives and priorities</a:t>
            </a:r>
            <a:br>
              <a:rPr lang="en-US" sz="2400" dirty="0">
                <a:solidFill>
                  <a:srgbClr val="FFFFFF"/>
                </a:solidFill>
                <a:latin typeface="Oswald"/>
              </a:rPr>
            </a:br>
            <a:endParaRPr lang="en-GB" sz="2400" dirty="0">
              <a:solidFill>
                <a:srgbClr val="FFFFFF"/>
              </a:solidFill>
              <a:latin typeface="Oswald"/>
            </a:endParaRPr>
          </a:p>
        </p:txBody>
      </p:sp>
      <p:sp>
        <p:nvSpPr>
          <p:cNvPr id="3" name="Title 1">
            <a:extLst>
              <a:ext uri="{FF2B5EF4-FFF2-40B4-BE49-F238E27FC236}">
                <a16:creationId xmlns:a16="http://schemas.microsoft.com/office/drawing/2014/main" id="{017949EB-C37A-443B-8984-8B6F893F6AC1}"/>
              </a:ext>
            </a:extLst>
          </p:cNvPr>
          <p:cNvSpPr txBox="1">
            <a:spLocks/>
          </p:cNvSpPr>
          <p:nvPr/>
        </p:nvSpPr>
        <p:spPr>
          <a:xfrm>
            <a:off x="311700" y="1725184"/>
            <a:ext cx="8520600" cy="252677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285750" indent="-285750">
              <a:buClr>
                <a:srgbClr val="000000"/>
              </a:buClr>
              <a:buFont typeface="Arial" panose="020B0604020202020204" pitchFamily="34" charset="0"/>
              <a:buChar char="•"/>
            </a:pPr>
            <a:r>
              <a:rPr lang="en-GB" sz="1800" dirty="0">
                <a:solidFill>
                  <a:srgbClr val="000000"/>
                </a:solidFill>
                <a:latin typeface="Oswald Regular" panose="020B0604020202020204" charset="0"/>
              </a:rPr>
              <a:t>Organize dedicated joint working sessions to ensure a common understanding of nutrition needs, target groups and causal pathways with all sectors concerned. </a:t>
            </a:r>
          </a:p>
          <a:p>
            <a:pPr marL="285750" indent="-285750">
              <a:buClr>
                <a:srgbClr val="000000"/>
              </a:buClr>
              <a:buFont typeface="Arial" panose="020B0604020202020204" pitchFamily="34" charset="0"/>
              <a:buChar char="•"/>
            </a:pPr>
            <a:endParaRPr lang="en-US" sz="1800" dirty="0">
              <a:solidFill>
                <a:srgbClr val="000000"/>
              </a:solidFill>
              <a:latin typeface="Oswald Regular" panose="020B0604020202020204" charset="0"/>
            </a:endParaRPr>
          </a:p>
          <a:p>
            <a:pPr marL="285750" indent="-285750">
              <a:buClr>
                <a:srgbClr val="000000"/>
              </a:buClr>
              <a:buFont typeface="Arial" panose="020B0604020202020204" pitchFamily="34" charset="0"/>
              <a:buChar char="•"/>
            </a:pPr>
            <a:r>
              <a:rPr lang="en-GB" sz="1800" dirty="0">
                <a:solidFill>
                  <a:srgbClr val="000000"/>
                </a:solidFill>
                <a:latin typeface="Oswald Regular" panose="020B0604020202020204" charset="0"/>
              </a:rPr>
              <a:t>Organize joint prioritisation and planning exercises to identify  common objectives and activities. </a:t>
            </a:r>
          </a:p>
          <a:p>
            <a:pPr marL="285750" indent="-285750">
              <a:buClr>
                <a:srgbClr val="000000"/>
              </a:buClr>
              <a:buFont typeface="Arial" panose="020B0604020202020204" pitchFamily="34" charset="0"/>
              <a:buChar char="•"/>
            </a:pPr>
            <a:endParaRPr lang="en-US" sz="1800" dirty="0">
              <a:solidFill>
                <a:srgbClr val="000000"/>
              </a:solidFill>
              <a:latin typeface="Oswald Regular" panose="020B0604020202020204" charset="0"/>
            </a:endParaRPr>
          </a:p>
          <a:p>
            <a:pPr marL="285750" indent="-285750">
              <a:buClr>
                <a:srgbClr val="000000"/>
              </a:buClr>
              <a:buFont typeface="Arial" panose="020B0604020202020204" pitchFamily="34" charset="0"/>
              <a:buChar char="•"/>
            </a:pPr>
            <a:r>
              <a:rPr lang="en-GB" sz="1800" dirty="0">
                <a:solidFill>
                  <a:srgbClr val="000000"/>
                </a:solidFill>
                <a:latin typeface="Oswald Regular" panose="020B0604020202020204" charset="0"/>
              </a:rPr>
              <a:t>Facilitate the development of aligned action plans, joint monitoring and implementation strategies.</a:t>
            </a:r>
            <a:endParaRPr lang="en-US" sz="1800" dirty="0">
              <a:solidFill>
                <a:srgbClr val="000000"/>
              </a:solidFill>
              <a:latin typeface="Oswald Regular" panose="020B0604020202020204" charset="0"/>
            </a:endParaRPr>
          </a:p>
        </p:txBody>
      </p:sp>
    </p:spTree>
    <p:extLst>
      <p:ext uri="{BB962C8B-B14F-4D97-AF65-F5344CB8AC3E}">
        <p14:creationId xmlns:p14="http://schemas.microsoft.com/office/powerpoint/2010/main" val="335878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A895B-43F2-4095-B1BB-D52FA16DA702}"/>
              </a:ext>
            </a:extLst>
          </p:cNvPr>
          <p:cNvSpPr>
            <a:spLocks noGrp="1"/>
          </p:cNvSpPr>
          <p:nvPr>
            <p:ph type="title"/>
          </p:nvPr>
        </p:nvSpPr>
        <p:spPr>
          <a:xfrm>
            <a:off x="311700" y="445024"/>
            <a:ext cx="8520600" cy="842755"/>
          </a:xfrm>
          <a:solidFill>
            <a:srgbClr val="0070C0"/>
          </a:solidFill>
          <a:ln>
            <a:noFill/>
          </a:ln>
        </p:spPr>
        <p:txBody>
          <a:bodyPr spcFirstLastPara="1" wrap="square" lIns="91425" tIns="91425" rIns="91425" bIns="91425" anchor="t" anchorCtr="0">
            <a:noAutofit/>
          </a:bodyPr>
          <a:lstStyle/>
          <a:p>
            <a:r>
              <a:rPr lang="en-GB" sz="2400" dirty="0">
                <a:solidFill>
                  <a:srgbClr val="FFFFFF"/>
                </a:solidFill>
                <a:latin typeface="Oswald"/>
              </a:rPr>
              <a:t>Ensure sufficient safe space for humanitarian and development partners to link up</a:t>
            </a:r>
            <a:br>
              <a:rPr lang="en-US" sz="2400" dirty="0">
                <a:solidFill>
                  <a:srgbClr val="FFFFFF"/>
                </a:solidFill>
                <a:latin typeface="Oswald"/>
              </a:rPr>
            </a:br>
            <a:endParaRPr lang="en-GB" sz="2400" dirty="0">
              <a:solidFill>
                <a:srgbClr val="FFFFFF"/>
              </a:solidFill>
              <a:latin typeface="Oswald"/>
            </a:endParaRPr>
          </a:p>
        </p:txBody>
      </p:sp>
      <p:sp>
        <p:nvSpPr>
          <p:cNvPr id="3" name="Text Placeholder 2">
            <a:extLst>
              <a:ext uri="{FF2B5EF4-FFF2-40B4-BE49-F238E27FC236}">
                <a16:creationId xmlns:a16="http://schemas.microsoft.com/office/drawing/2014/main" id="{A636D39A-AC5D-48AD-B021-B78CAE314223}"/>
              </a:ext>
            </a:extLst>
          </p:cNvPr>
          <p:cNvSpPr>
            <a:spLocks noGrp="1"/>
          </p:cNvSpPr>
          <p:nvPr>
            <p:ph type="body" idx="1"/>
          </p:nvPr>
        </p:nvSpPr>
        <p:spPr>
          <a:xfrm>
            <a:off x="311700" y="1699259"/>
            <a:ext cx="8520600" cy="2869615"/>
          </a:xfrm>
        </p:spPr>
        <p:txBody>
          <a:bodyPr/>
          <a:lstStyle/>
          <a:p>
            <a:pPr marL="285750" indent="-285750">
              <a:lnSpc>
                <a:spcPct val="100000"/>
              </a:lnSpc>
              <a:buClr>
                <a:srgbClr val="000000"/>
              </a:buClr>
              <a:buFont typeface="Arial" panose="020B0604020202020204" pitchFamily="34" charset="0"/>
              <a:buChar char="•"/>
            </a:pPr>
            <a:r>
              <a:rPr lang="en-GB" dirty="0">
                <a:solidFill>
                  <a:srgbClr val="000000"/>
                </a:solidFill>
                <a:latin typeface="Oswald Regular" panose="020B0604020202020204" charset="0"/>
              </a:rPr>
              <a:t>Create joint working sessions for humanitarian and development actors contributing to nutrition.</a:t>
            </a:r>
            <a:endParaRPr lang="en-US" dirty="0">
              <a:solidFill>
                <a:srgbClr val="000000"/>
              </a:solidFill>
              <a:latin typeface="Oswald Regular" panose="020B0604020202020204" charset="0"/>
            </a:endParaRPr>
          </a:p>
          <a:p>
            <a:pPr marL="0" indent="0">
              <a:lnSpc>
                <a:spcPct val="100000"/>
              </a:lnSpc>
              <a:buClr>
                <a:srgbClr val="000000"/>
              </a:buClr>
              <a:buNone/>
            </a:pPr>
            <a:r>
              <a:rPr lang="en-GB" dirty="0">
                <a:solidFill>
                  <a:srgbClr val="000000"/>
                </a:solidFill>
                <a:latin typeface="Oswald Regular" panose="020B0604020202020204" charset="0"/>
              </a:rPr>
              <a:t> </a:t>
            </a:r>
            <a:endParaRPr lang="en-US" dirty="0">
              <a:solidFill>
                <a:srgbClr val="000000"/>
              </a:solidFill>
              <a:latin typeface="Oswald Regular" panose="020B0604020202020204" charset="0"/>
            </a:endParaRPr>
          </a:p>
          <a:p>
            <a:pPr marL="285750" indent="-285750">
              <a:lnSpc>
                <a:spcPct val="100000"/>
              </a:lnSpc>
              <a:buClr>
                <a:srgbClr val="000000"/>
              </a:buClr>
              <a:buFont typeface="Arial" panose="020B0604020202020204" pitchFamily="34" charset="0"/>
              <a:buChar char="•"/>
            </a:pPr>
            <a:r>
              <a:rPr lang="en-GB" dirty="0">
                <a:solidFill>
                  <a:srgbClr val="000000"/>
                </a:solidFill>
                <a:latin typeface="Oswald Regular" panose="020B0604020202020204" charset="0"/>
              </a:rPr>
              <a:t>Support advocacy in order to mobilise resources and ensure the inclusion as well as participation of all stakeholders in joint coordination mechanisms.</a:t>
            </a:r>
            <a:endParaRPr lang="en-US" dirty="0">
              <a:solidFill>
                <a:srgbClr val="000000"/>
              </a:solidFill>
              <a:latin typeface="Oswald Regular" panose="020B0604020202020204" charset="0"/>
            </a:endParaRPr>
          </a:p>
          <a:p>
            <a:pPr marL="0" indent="0">
              <a:lnSpc>
                <a:spcPct val="100000"/>
              </a:lnSpc>
              <a:buClr>
                <a:srgbClr val="000000"/>
              </a:buClr>
              <a:buNone/>
            </a:pPr>
            <a:r>
              <a:rPr lang="en-GB" dirty="0">
                <a:solidFill>
                  <a:srgbClr val="000000"/>
                </a:solidFill>
                <a:latin typeface="Oswald Regular" panose="020B0604020202020204" charset="0"/>
              </a:rPr>
              <a:t> </a:t>
            </a:r>
            <a:endParaRPr lang="en-US" dirty="0">
              <a:solidFill>
                <a:srgbClr val="000000"/>
              </a:solidFill>
              <a:latin typeface="Oswald Regular" panose="020B0604020202020204" charset="0"/>
            </a:endParaRPr>
          </a:p>
          <a:p>
            <a:pPr marL="285750" indent="-285750">
              <a:lnSpc>
                <a:spcPct val="100000"/>
              </a:lnSpc>
              <a:buClr>
                <a:srgbClr val="000000"/>
              </a:buClr>
              <a:buFont typeface="Arial" panose="020B0604020202020204" pitchFamily="34" charset="0"/>
              <a:buChar char="•"/>
            </a:pPr>
            <a:r>
              <a:rPr lang="en-GB" dirty="0">
                <a:solidFill>
                  <a:srgbClr val="000000"/>
                </a:solidFill>
                <a:latin typeface="Oswald Regular" panose="020B0604020202020204" charset="0"/>
              </a:rPr>
              <a:t>Promote intersectoral coordination and collaboration between humanitarian and development actors in line with global commitments made by the UN under the ‘New Way of Working’.</a:t>
            </a:r>
            <a:endParaRPr lang="en-US" dirty="0">
              <a:solidFill>
                <a:srgbClr val="000000"/>
              </a:solidFill>
              <a:latin typeface="Oswald Regular" panose="020B0604020202020204" charset="0"/>
            </a:endParaRPr>
          </a:p>
          <a:p>
            <a:endParaRPr lang="en-GB" dirty="0"/>
          </a:p>
        </p:txBody>
      </p:sp>
    </p:spTree>
    <p:extLst>
      <p:ext uri="{BB962C8B-B14F-4D97-AF65-F5344CB8AC3E}">
        <p14:creationId xmlns:p14="http://schemas.microsoft.com/office/powerpoint/2010/main" val="1315694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1AA0C-D0C8-4809-8B32-313554D90719}"/>
              </a:ext>
            </a:extLst>
          </p:cNvPr>
          <p:cNvSpPr>
            <a:spLocks noGrp="1"/>
          </p:cNvSpPr>
          <p:nvPr>
            <p:ph type="title"/>
          </p:nvPr>
        </p:nvSpPr>
        <p:spPr>
          <a:xfrm>
            <a:off x="311700" y="445024"/>
            <a:ext cx="8520600" cy="896095"/>
          </a:xfrm>
          <a:solidFill>
            <a:srgbClr val="0070C0"/>
          </a:solidFill>
          <a:ln>
            <a:noFill/>
          </a:ln>
        </p:spPr>
        <p:txBody>
          <a:bodyPr spcFirstLastPara="1" wrap="square" lIns="91425" tIns="91425" rIns="91425" bIns="91425" anchor="t" anchorCtr="0">
            <a:noAutofit/>
          </a:bodyPr>
          <a:lstStyle/>
          <a:p>
            <a:r>
              <a:rPr lang="en-GB" sz="2400" dirty="0">
                <a:solidFill>
                  <a:srgbClr val="FFFFFF"/>
                </a:solidFill>
                <a:latin typeface="Oswald"/>
              </a:rPr>
              <a:t>Support the implementation of national multisectoral plans of action and disaster preparedness</a:t>
            </a:r>
            <a:br>
              <a:rPr lang="en-US" sz="2400" dirty="0">
                <a:solidFill>
                  <a:srgbClr val="FFFFFF"/>
                </a:solidFill>
                <a:latin typeface="Oswald"/>
              </a:rPr>
            </a:br>
            <a:endParaRPr lang="en-GB" sz="2400" dirty="0">
              <a:solidFill>
                <a:srgbClr val="FFFFFF"/>
              </a:solidFill>
              <a:latin typeface="Oswald"/>
            </a:endParaRPr>
          </a:p>
        </p:txBody>
      </p:sp>
      <p:sp>
        <p:nvSpPr>
          <p:cNvPr id="3" name="Text Placeholder 2">
            <a:extLst>
              <a:ext uri="{FF2B5EF4-FFF2-40B4-BE49-F238E27FC236}">
                <a16:creationId xmlns:a16="http://schemas.microsoft.com/office/drawing/2014/main" id="{B934C498-3191-4D58-8711-857BDF9CB972}"/>
              </a:ext>
            </a:extLst>
          </p:cNvPr>
          <p:cNvSpPr>
            <a:spLocks noGrp="1"/>
          </p:cNvSpPr>
          <p:nvPr>
            <p:ph type="body" idx="1"/>
          </p:nvPr>
        </p:nvSpPr>
        <p:spPr>
          <a:xfrm>
            <a:off x="311700" y="1684019"/>
            <a:ext cx="8520600" cy="2359075"/>
          </a:xfrm>
        </p:spPr>
        <p:txBody>
          <a:bodyPr/>
          <a:lstStyle/>
          <a:p>
            <a:pPr marL="285750" indent="-285750">
              <a:lnSpc>
                <a:spcPct val="100000"/>
              </a:lnSpc>
              <a:buClr>
                <a:srgbClr val="000000"/>
              </a:buClr>
              <a:buFont typeface="Arial" panose="020B0604020202020204" pitchFamily="34" charset="0"/>
              <a:buChar char="•"/>
            </a:pPr>
            <a:r>
              <a:rPr lang="en-GB" dirty="0">
                <a:solidFill>
                  <a:srgbClr val="000000"/>
                </a:solidFill>
                <a:latin typeface="Oswald Regular" panose="020B0604020202020204" charset="0"/>
              </a:rPr>
              <a:t>Disseminate evidence on nutrition needs, causal pathways and risks</a:t>
            </a:r>
          </a:p>
          <a:p>
            <a:pPr marL="285750" indent="-285750">
              <a:lnSpc>
                <a:spcPct val="100000"/>
              </a:lnSpc>
              <a:buClr>
                <a:srgbClr val="000000"/>
              </a:buClr>
              <a:buFont typeface="Arial" panose="020B0604020202020204" pitchFamily="34" charset="0"/>
              <a:buChar char="•"/>
            </a:pPr>
            <a:endParaRPr lang="en-US" dirty="0">
              <a:solidFill>
                <a:srgbClr val="000000"/>
              </a:solidFill>
              <a:latin typeface="Oswald Regular" panose="020B0604020202020204" charset="0"/>
            </a:endParaRPr>
          </a:p>
          <a:p>
            <a:pPr marL="285750" indent="-285750">
              <a:lnSpc>
                <a:spcPct val="100000"/>
              </a:lnSpc>
              <a:buClr>
                <a:srgbClr val="000000"/>
              </a:buClr>
              <a:buFont typeface="Arial" panose="020B0604020202020204" pitchFamily="34" charset="0"/>
              <a:buChar char="•"/>
            </a:pPr>
            <a:r>
              <a:rPr lang="en-GB" dirty="0">
                <a:solidFill>
                  <a:srgbClr val="000000"/>
                </a:solidFill>
                <a:latin typeface="Oswald Regular" panose="020B0604020202020204" charset="0"/>
              </a:rPr>
              <a:t>Disseminate tools and lessons learnt on preparedness and early response</a:t>
            </a:r>
          </a:p>
          <a:p>
            <a:pPr marL="285750" indent="-285750">
              <a:lnSpc>
                <a:spcPct val="100000"/>
              </a:lnSpc>
              <a:buClr>
                <a:srgbClr val="000000"/>
              </a:buClr>
              <a:buFont typeface="Arial" panose="020B0604020202020204" pitchFamily="34" charset="0"/>
              <a:buChar char="•"/>
            </a:pPr>
            <a:endParaRPr lang="en-US" dirty="0">
              <a:solidFill>
                <a:srgbClr val="000000"/>
              </a:solidFill>
              <a:latin typeface="Oswald Regular" panose="020B0604020202020204" charset="0"/>
            </a:endParaRPr>
          </a:p>
          <a:p>
            <a:pPr marL="285750" indent="-285750">
              <a:lnSpc>
                <a:spcPct val="100000"/>
              </a:lnSpc>
              <a:buClr>
                <a:srgbClr val="000000"/>
              </a:buClr>
              <a:buFont typeface="Arial" panose="020B0604020202020204" pitchFamily="34" charset="0"/>
              <a:buChar char="•"/>
            </a:pPr>
            <a:r>
              <a:rPr lang="en-GB" dirty="0">
                <a:solidFill>
                  <a:srgbClr val="000000"/>
                </a:solidFill>
                <a:latin typeface="Oswald Regular" panose="020B0604020202020204" charset="0"/>
              </a:rPr>
              <a:t>Jointly advocate for greater alignment of development and humanitarian funding </a:t>
            </a:r>
          </a:p>
          <a:p>
            <a:pPr marL="285750" indent="-285750">
              <a:lnSpc>
                <a:spcPct val="100000"/>
              </a:lnSpc>
              <a:buClr>
                <a:srgbClr val="000000"/>
              </a:buClr>
              <a:buFont typeface="Arial" panose="020B0604020202020204" pitchFamily="34" charset="0"/>
              <a:buChar char="•"/>
            </a:pPr>
            <a:endParaRPr lang="en-GB" dirty="0">
              <a:solidFill>
                <a:srgbClr val="000000"/>
              </a:solidFill>
              <a:latin typeface="Oswald Regular" panose="020B0604020202020204" charset="0"/>
            </a:endParaRPr>
          </a:p>
          <a:p>
            <a:pPr marL="285750" indent="-285750">
              <a:lnSpc>
                <a:spcPct val="100000"/>
              </a:lnSpc>
              <a:buClr>
                <a:srgbClr val="000000"/>
              </a:buClr>
              <a:buFont typeface="Arial" panose="020B0604020202020204" pitchFamily="34" charset="0"/>
              <a:buChar char="•"/>
            </a:pPr>
            <a:r>
              <a:rPr lang="en-GB" dirty="0">
                <a:solidFill>
                  <a:srgbClr val="000000"/>
                </a:solidFill>
                <a:latin typeface="Oswald Regular" panose="020B0604020202020204" charset="0"/>
              </a:rPr>
              <a:t>Identify priorities (geographic, target groups, interventions) to support the implementation of national multisectoral nutrition plans</a:t>
            </a:r>
            <a:endParaRPr lang="en-US" dirty="0">
              <a:solidFill>
                <a:srgbClr val="000000"/>
              </a:solidFill>
              <a:latin typeface="Oswald Regular" panose="020B0604020202020204" charset="0"/>
            </a:endParaRPr>
          </a:p>
          <a:p>
            <a:endParaRPr lang="en-GB" dirty="0"/>
          </a:p>
        </p:txBody>
      </p:sp>
    </p:spTree>
    <p:extLst>
      <p:ext uri="{BB962C8B-B14F-4D97-AF65-F5344CB8AC3E}">
        <p14:creationId xmlns:p14="http://schemas.microsoft.com/office/powerpoint/2010/main" val="4223436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DB29D-A9FD-4FCA-A731-61CA9DAB15E7}"/>
              </a:ext>
            </a:extLst>
          </p:cNvPr>
          <p:cNvSpPr>
            <a:spLocks noGrp="1"/>
          </p:cNvSpPr>
          <p:nvPr>
            <p:ph type="title"/>
          </p:nvPr>
        </p:nvSpPr>
        <p:spPr>
          <a:xfrm>
            <a:off x="311700" y="452645"/>
            <a:ext cx="8520600" cy="572700"/>
          </a:xfrm>
          <a:solidFill>
            <a:srgbClr val="0070C0"/>
          </a:solidFill>
          <a:ln>
            <a:noFill/>
          </a:ln>
        </p:spPr>
        <p:txBody>
          <a:bodyPr spcFirstLastPara="1" wrap="square" lIns="91425" tIns="91425" rIns="91425" bIns="91425" anchor="t" anchorCtr="0">
            <a:noAutofit/>
          </a:bodyPr>
          <a:lstStyle/>
          <a:p>
            <a:r>
              <a:rPr lang="en-GB" sz="2400" dirty="0">
                <a:solidFill>
                  <a:srgbClr val="FFFFFF"/>
                </a:solidFill>
                <a:latin typeface="Oswald"/>
              </a:rPr>
              <a:t>Strengthen inclusion and accountability to results</a:t>
            </a:r>
            <a:br>
              <a:rPr lang="en-US" sz="2400" dirty="0">
                <a:solidFill>
                  <a:srgbClr val="FFFFFF"/>
                </a:solidFill>
                <a:latin typeface="Oswald"/>
              </a:rPr>
            </a:br>
            <a:endParaRPr lang="en-GB" sz="2400" dirty="0">
              <a:solidFill>
                <a:srgbClr val="FFFFFF"/>
              </a:solidFill>
              <a:latin typeface="Oswald"/>
            </a:endParaRPr>
          </a:p>
        </p:txBody>
      </p:sp>
      <p:sp>
        <p:nvSpPr>
          <p:cNvPr id="3" name="Text Placeholder 2">
            <a:extLst>
              <a:ext uri="{FF2B5EF4-FFF2-40B4-BE49-F238E27FC236}">
                <a16:creationId xmlns:a16="http://schemas.microsoft.com/office/drawing/2014/main" id="{321BD060-BECA-40B9-9724-99EA33E298F8}"/>
              </a:ext>
            </a:extLst>
          </p:cNvPr>
          <p:cNvSpPr>
            <a:spLocks noGrp="1"/>
          </p:cNvSpPr>
          <p:nvPr>
            <p:ph type="body" idx="1"/>
          </p:nvPr>
        </p:nvSpPr>
        <p:spPr/>
        <p:txBody>
          <a:bodyPr/>
          <a:lstStyle/>
          <a:p>
            <a:pPr marL="285750" indent="-285750">
              <a:lnSpc>
                <a:spcPct val="100000"/>
              </a:lnSpc>
              <a:buClr>
                <a:srgbClr val="000000"/>
              </a:buClr>
              <a:buFont typeface="Arial" panose="020B0604020202020204" pitchFamily="34" charset="0"/>
              <a:buChar char="•"/>
            </a:pPr>
            <a:r>
              <a:rPr lang="en-GB" dirty="0">
                <a:solidFill>
                  <a:srgbClr val="000000"/>
                </a:solidFill>
                <a:latin typeface="Oswald Regular" panose="020B0604020202020204" charset="0"/>
              </a:rPr>
              <a:t>Demonstrate respect and understanding for humanitarian principles and the humanitarian prerogative</a:t>
            </a:r>
          </a:p>
          <a:p>
            <a:pPr marL="285750" indent="-285750">
              <a:lnSpc>
                <a:spcPct val="100000"/>
              </a:lnSpc>
              <a:buClr>
                <a:srgbClr val="000000"/>
              </a:buClr>
              <a:buFont typeface="Arial" panose="020B0604020202020204" pitchFamily="34" charset="0"/>
              <a:buChar char="•"/>
            </a:pPr>
            <a:endParaRPr lang="en-US" dirty="0">
              <a:solidFill>
                <a:srgbClr val="000000"/>
              </a:solidFill>
              <a:latin typeface="Oswald Regular" panose="020B0604020202020204" charset="0"/>
            </a:endParaRPr>
          </a:p>
          <a:p>
            <a:pPr marL="285750" indent="-285750">
              <a:lnSpc>
                <a:spcPct val="100000"/>
              </a:lnSpc>
              <a:buClr>
                <a:srgbClr val="000000"/>
              </a:buClr>
              <a:buFont typeface="Arial" panose="020B0604020202020204" pitchFamily="34" charset="0"/>
              <a:buChar char="•"/>
            </a:pPr>
            <a:r>
              <a:rPr lang="en-GB" dirty="0">
                <a:solidFill>
                  <a:srgbClr val="000000"/>
                </a:solidFill>
                <a:latin typeface="Oswald Regular" panose="020B0604020202020204" charset="0"/>
              </a:rPr>
              <a:t>Incentivise engagement with humanitarian actors</a:t>
            </a:r>
          </a:p>
          <a:p>
            <a:pPr marL="285750" indent="-285750">
              <a:lnSpc>
                <a:spcPct val="100000"/>
              </a:lnSpc>
              <a:buClr>
                <a:srgbClr val="000000"/>
              </a:buClr>
              <a:buFont typeface="Arial" panose="020B0604020202020204" pitchFamily="34" charset="0"/>
              <a:buChar char="•"/>
            </a:pPr>
            <a:endParaRPr lang="en-US" dirty="0">
              <a:solidFill>
                <a:srgbClr val="000000"/>
              </a:solidFill>
              <a:latin typeface="Oswald Regular" panose="020B0604020202020204" charset="0"/>
            </a:endParaRPr>
          </a:p>
          <a:p>
            <a:pPr marL="285750" indent="-285750">
              <a:lnSpc>
                <a:spcPct val="100000"/>
              </a:lnSpc>
              <a:buClr>
                <a:srgbClr val="000000"/>
              </a:buClr>
              <a:buFont typeface="Arial" panose="020B0604020202020204" pitchFamily="34" charset="0"/>
              <a:buChar char="•"/>
            </a:pPr>
            <a:r>
              <a:rPr lang="en-GB" dirty="0">
                <a:solidFill>
                  <a:srgbClr val="000000"/>
                </a:solidFill>
                <a:latin typeface="Oswald Regular" panose="020B0604020202020204" charset="0"/>
              </a:rPr>
              <a:t>Facilitate annual budget tracking and reporting on scaling-up multi-sectorial activities and the implementation of multisectoral nutrition plans</a:t>
            </a:r>
            <a:endParaRPr lang="en-US" dirty="0">
              <a:solidFill>
                <a:srgbClr val="000000"/>
              </a:solidFill>
              <a:latin typeface="Oswald Regular" panose="020B0604020202020204" charset="0"/>
            </a:endParaRPr>
          </a:p>
          <a:p>
            <a:pPr marL="0" indent="0">
              <a:lnSpc>
                <a:spcPct val="100000"/>
              </a:lnSpc>
              <a:buClr>
                <a:srgbClr val="000000"/>
              </a:buClr>
              <a:buNone/>
            </a:pPr>
            <a:r>
              <a:rPr lang="en-GB" dirty="0">
                <a:solidFill>
                  <a:srgbClr val="000000"/>
                </a:solidFill>
                <a:latin typeface="Oswald Regular" panose="020B0604020202020204" charset="0"/>
              </a:rPr>
              <a:t> </a:t>
            </a:r>
            <a:endParaRPr lang="en-US" dirty="0">
              <a:solidFill>
                <a:srgbClr val="000000"/>
              </a:solidFill>
              <a:latin typeface="Oswald Regular" panose="020B0604020202020204" charset="0"/>
            </a:endParaRPr>
          </a:p>
          <a:p>
            <a:pPr marL="285750" indent="-285750">
              <a:lnSpc>
                <a:spcPct val="100000"/>
              </a:lnSpc>
              <a:buClr>
                <a:srgbClr val="000000"/>
              </a:buClr>
              <a:buFont typeface="Arial" panose="020B0604020202020204" pitchFamily="34" charset="0"/>
              <a:buChar char="•"/>
            </a:pPr>
            <a:r>
              <a:rPr lang="en-GB" dirty="0">
                <a:solidFill>
                  <a:srgbClr val="000000"/>
                </a:solidFill>
                <a:latin typeface="Oswald Regular" panose="020B0604020202020204" charset="0"/>
              </a:rPr>
              <a:t>To actively promote the inclusion of all stakeholders</a:t>
            </a:r>
          </a:p>
          <a:p>
            <a:pPr marL="285750" indent="-285750">
              <a:lnSpc>
                <a:spcPct val="100000"/>
              </a:lnSpc>
              <a:buClr>
                <a:srgbClr val="000000"/>
              </a:buClr>
              <a:buFont typeface="Arial" panose="020B0604020202020204" pitchFamily="34" charset="0"/>
              <a:buChar char="•"/>
            </a:pPr>
            <a:endParaRPr lang="en-US" dirty="0">
              <a:solidFill>
                <a:srgbClr val="000000"/>
              </a:solidFill>
              <a:latin typeface="Oswald Regular" panose="020B0604020202020204" charset="0"/>
            </a:endParaRPr>
          </a:p>
          <a:p>
            <a:pPr marL="285750" indent="-285750">
              <a:lnSpc>
                <a:spcPct val="100000"/>
              </a:lnSpc>
              <a:buClr>
                <a:srgbClr val="000000"/>
              </a:buClr>
              <a:buFont typeface="Arial" panose="020B0604020202020204" pitchFamily="34" charset="0"/>
              <a:buChar char="•"/>
            </a:pPr>
            <a:r>
              <a:rPr lang="en-GB" dirty="0">
                <a:solidFill>
                  <a:srgbClr val="000000"/>
                </a:solidFill>
                <a:latin typeface="Oswald Regular" panose="020B0604020202020204" charset="0"/>
              </a:rPr>
              <a:t>To ensure each committee, network, technical group, sector working group or cluster have an annual plan and report against it</a:t>
            </a:r>
            <a:endParaRPr lang="en-US" dirty="0">
              <a:solidFill>
                <a:srgbClr val="000000"/>
              </a:solidFill>
              <a:latin typeface="Oswald Regular" panose="020B0604020202020204" charset="0"/>
            </a:endParaRPr>
          </a:p>
          <a:p>
            <a:endParaRPr lang="en-GB" dirty="0"/>
          </a:p>
        </p:txBody>
      </p:sp>
    </p:spTree>
    <p:extLst>
      <p:ext uri="{BB962C8B-B14F-4D97-AF65-F5344CB8AC3E}">
        <p14:creationId xmlns:p14="http://schemas.microsoft.com/office/powerpoint/2010/main" val="2975965535"/>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a283e0b-db31-4043-a2ef-b80661bf084a">
      <Value>3</Value>
    </TaxCatchAll>
    <ga975397408f43e4b84ec8e5a598e523 xmlns="ca283e0b-db31-4043-a2ef-b80661bf084a">
      <Terms xmlns="http://schemas.microsoft.com/office/infopath/2007/PartnerControls">
        <TermInfo xmlns="http://schemas.microsoft.com/office/infopath/2007/PartnerControls">
          <TermName xmlns="http://schemas.microsoft.com/office/infopath/2007/PartnerControls">Office of Emergency Prog.-456F</TermName>
          <TermId xmlns="http://schemas.microsoft.com/office/infopath/2007/PartnerControls">98de697e-6403-48a0-9bce-654c90399d04</TermId>
        </TermInfo>
      </Terms>
    </ga975397408f43e4b84ec8e5a598e523>
    <k8c968e8c72a4eda96b7e8fdbe192be2 xmlns="ca283e0b-db31-4043-a2ef-b80661bf084a">
      <Terms xmlns="http://schemas.microsoft.com/office/infopath/2007/PartnerControls"/>
    </k8c968e8c72a4eda96b7e8fdbe192be2>
    <DateTransmittedEmail xmlns="ca283e0b-db31-4043-a2ef-b80661bf084a" xsi:nil="true"/>
    <ContentStatus xmlns="ca283e0b-db31-4043-a2ef-b80661bf084a" xsi:nil="true"/>
    <SenderEmail xmlns="ca283e0b-db31-4043-a2ef-b80661bf084a" xsi:nil="true"/>
    <IconOverlay xmlns="http://schemas.microsoft.com/sharepoint/v4" xsi:nil="true"/>
    <ContentLanguage xmlns="ca283e0b-db31-4043-a2ef-b80661bf084a">English</ContentLanguage>
    <h6a71f3e574e4344bc34f3fc9dd20054 xmlns="ca283e0b-db31-4043-a2ef-b80661bf084a">
      <Terms xmlns="http://schemas.microsoft.com/office/infopath/2007/PartnerControls"/>
    </h6a71f3e574e4344bc34f3fc9dd20054>
    <TaxKeywordTaxHTField xmlns="5858627f-d058-4b92-9b52-677b5fd7d454">
      <Terms xmlns="http://schemas.microsoft.com/office/infopath/2007/PartnerControls"/>
    </TaxKeywordTaxHTField>
    <CategoryDescription xmlns="http://schemas.microsoft.com/sharepoint.v3" xsi:nil="true"/>
    <RecipientsEmail xmlns="ca283e0b-db31-4043-a2ef-b80661bf084a" xsi:nil="true"/>
    <mda26ace941f4791a7314a339fee829c xmlns="ca283e0b-db31-4043-a2ef-b80661bf084a">
      <Terms xmlns="http://schemas.microsoft.com/office/infopath/2007/PartnerControls"/>
    </mda26ace941f4791a7314a339fee829c>
    <WrittenBy xmlns="ca283e0b-db31-4043-a2ef-b80661bf084a">
      <UserInfo>
        <DisplayName/>
        <AccountId xsi:nil="true"/>
        <AccountType/>
      </UserInfo>
    </WrittenBy>
    <_dlc_DocId xmlns="5858627f-d058-4b92-9b52-677b5fd7d454">EMOPSGCCU-1435067120-34809</_dlc_DocId>
    <_dlc_DocIdUrl xmlns="5858627f-d058-4b92-9b52-677b5fd7d454">
      <Url>https://unicef.sharepoint.com/teams/EMOPS-GCCU/_layouts/15/DocIdRedir.aspx?ID=EMOPSGCCU-1435067120-34809</Url>
      <Description>EMOPSGCCU-1435067120-34809</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UNICEF Document" ma:contentTypeID="0x0101009BA85F8052A6DA4FA3E31FF9F74C6970006192CA8317E1FF49B6A7FEB870A3A8D6" ma:contentTypeVersion="238" ma:contentTypeDescription="" ma:contentTypeScope="" ma:versionID="2ac8e92143867755744d8e98aef07036">
  <xsd:schema xmlns:xsd="http://www.w3.org/2001/XMLSchema" xmlns:xs="http://www.w3.org/2001/XMLSchema" xmlns:p="http://schemas.microsoft.com/office/2006/metadata/properties" xmlns:ns1="http://schemas.microsoft.com/sharepoint/v3" xmlns:ns2="ca283e0b-db31-4043-a2ef-b80661bf084a" xmlns:ns3="http://schemas.microsoft.com/sharepoint.v3" xmlns:ns4="http://schemas.microsoft.com/sharepoint/v4" xmlns:ns5="5858627f-d058-4b92-9b52-677b5fd7d454" xmlns:ns6="a438dd15-07ca-4cdc-82a3-f2206b92025e" targetNamespace="http://schemas.microsoft.com/office/2006/metadata/properties" ma:root="true" ma:fieldsID="e8e4805b8cc2face6d425e188d9577e3" ns1:_="" ns2:_="" ns3:_="" ns4:_="" ns5:_="" ns6:_="">
    <xsd:import namespace="http://schemas.microsoft.com/sharepoint/v3"/>
    <xsd:import namespace="ca283e0b-db31-4043-a2ef-b80661bf084a"/>
    <xsd:import namespace="http://schemas.microsoft.com/sharepoint.v3"/>
    <xsd:import namespace="http://schemas.microsoft.com/sharepoint/v4"/>
    <xsd:import namespace="5858627f-d058-4b92-9b52-677b5fd7d454"/>
    <xsd:import namespace="a438dd15-07ca-4cdc-82a3-f2206b92025e"/>
    <xsd:element name="properties">
      <xsd:complexType>
        <xsd:sequence>
          <xsd:element name="documentManagement">
            <xsd:complexType>
              <xsd:all>
                <xsd:element ref="ns2:WrittenBy" minOccurs="0"/>
                <xsd:element ref="ns2:ContentLanguage" minOccurs="0"/>
                <xsd:element ref="ns3:CategoryDescription" minOccurs="0"/>
                <xsd:element ref="ns2:RecipientsEmail" minOccurs="0"/>
                <xsd:element ref="ns2:SenderEmail" minOccurs="0"/>
                <xsd:element ref="ns2:DateTransmittedEmail" minOccurs="0"/>
                <xsd:element ref="ns2:k8c968e8c72a4eda96b7e8fdbe192be2" minOccurs="0"/>
                <xsd:element ref="ns2:ga975397408f43e4b84ec8e5a598e523" minOccurs="0"/>
                <xsd:element ref="ns2:mda26ace941f4791a7314a339fee829c" minOccurs="0"/>
                <xsd:element ref="ns2:TaxCatchAllLabel" minOccurs="0"/>
                <xsd:element ref="ns2:TaxCatchAll" minOccurs="0"/>
                <xsd:element ref="ns2:h6a71f3e574e4344bc34f3fc9dd20054" minOccurs="0"/>
                <xsd:element ref="ns2:ContentStatus" minOccurs="0"/>
                <xsd:element ref="ns4:IconOverlay" minOccurs="0"/>
                <xsd:element ref="ns1:_vti_ItemDeclaredRecord" minOccurs="0"/>
                <xsd:element ref="ns1:_vti_ItemHoldRecordStatus" minOccurs="0"/>
                <xsd:element ref="ns5:TaxKeywordTaxHTField" minOccurs="0"/>
                <xsd:element ref="ns6:MediaServiceMetadata" minOccurs="0"/>
                <xsd:element ref="ns6:MediaServiceFastMetadata" minOccurs="0"/>
                <xsd:element ref="ns6:MediaServiceDateTaken" minOccurs="0"/>
                <xsd:element ref="ns6:MediaServiceAutoTags" minOccurs="0"/>
                <xsd:element ref="ns6:MediaServiceGenerationTime" minOccurs="0"/>
                <xsd:element ref="ns6:MediaServiceEventHashCode" minOccurs="0"/>
                <xsd:element ref="ns6:MediaServiceOCR" minOccurs="0"/>
                <xsd:element ref="ns5:SharedWithUsers" minOccurs="0"/>
                <xsd:element ref="ns5:SharedWithDetails" minOccurs="0"/>
                <xsd:element ref="ns6:MediaServiceLocation" minOccurs="0"/>
                <xsd:element ref="ns5:_dlc_DocId" minOccurs="0"/>
                <xsd:element ref="ns5:_dlc_DocIdUrl" minOccurs="0"/>
                <xsd:element ref="ns5:_dlc_DocIdPersistId" minOccurs="0"/>
                <xsd:element ref="ns6:MediaServiceAutoKeyPoints" minOccurs="0"/>
                <xsd:element ref="ns6: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27" nillable="true" ma:displayName="Declared Record" ma:hidden="true" ma:internalName="_vti_ItemDeclaredRecord" ma:readOnly="true">
      <xsd:simpleType>
        <xsd:restriction base="dms:DateTime"/>
      </xsd:simpleType>
    </xsd:element>
    <xsd:element name="_vti_ItemHoldRecordStatus" ma:index="28"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283e0b-db31-4043-a2ef-b80661bf084a" elementFormDefault="qualified">
    <xsd:import namespace="http://schemas.microsoft.com/office/2006/documentManagement/types"/>
    <xsd:import namespace="http://schemas.microsoft.com/office/infopath/2007/PartnerControls"/>
    <xsd:element name="WrittenBy" ma:index="3" nillable="true" ma:displayName="Written By" ma:description="‘Written By’ is auto-completed with the name of the uploader, but can be edited if you are uploading on behalf of someone else." ma:list="UserInfo" ma:SharePointGroup="0" ma:internalName="WrittenBy"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Language" ma:index="4" nillable="true" ma:displayName="Content Language *" ma:default="English" ma:format="RadioButtons" ma:indexed="true" ma:internalName="ContentLanguage" ma:readOnly="false">
      <xsd:simpleType>
        <xsd:restriction base="dms:Choice">
          <xsd:enumeration value="English"/>
          <xsd:enumeration value="French"/>
          <xsd:enumeration value="Spanish"/>
          <xsd:enumeration value="Russian"/>
          <xsd:enumeration value="Chinese"/>
          <xsd:enumeration value="Arabic"/>
          <xsd:enumeration value="other"/>
        </xsd:restriction>
      </xsd:simpleType>
    </xsd:element>
    <xsd:element name="RecipientsEmail" ma:index="9" nillable="true" ma:displayName="Recipients (email)" ma:hidden="true" ma:internalName="RecipientsEmail" ma:readOnly="false">
      <xsd:simpleType>
        <xsd:restriction base="dms:Text">
          <xsd:maxLength value="255"/>
        </xsd:restriction>
      </xsd:simpleType>
    </xsd:element>
    <xsd:element name="SenderEmail" ma:index="10" nillable="true" ma:displayName="Sender (email)" ma:hidden="true" ma:internalName="SenderEmail" ma:readOnly="false">
      <xsd:simpleType>
        <xsd:restriction base="dms:Text">
          <xsd:maxLength value="255"/>
        </xsd:restriction>
      </xsd:simpleType>
    </xsd:element>
    <xsd:element name="DateTransmittedEmail" ma:index="11" nillable="true" ma:displayName="Date transmitted (email)" ma:format="DateTime" ma:hidden="true" ma:internalName="DateTransmittedEmail" ma:readOnly="false">
      <xsd:simpleType>
        <xsd:restriction base="dms:DateTime"/>
      </xsd:simpleType>
    </xsd:element>
    <xsd:element name="k8c968e8c72a4eda96b7e8fdbe192be2" ma:index="12" nillable="true" ma:taxonomy="true" ma:internalName="k8c968e8c72a4eda96b7e8fdbe192be2" ma:taxonomyFieldName="GeographicScope" ma:displayName="Geographic Scope" ma:default="" ma:fieldId="{48c968e8-c72a-4eda-96b7-e8fdbe192be2}" ma:taxonomyMulti="true" ma:sspId="73f51738-d318-4883-9d64-4f0bd0ccc55e" ma:termSetId="0a00fedf-defc-4fe3-a3bf-9929b29a638e" ma:anchorId="00000000-0000-0000-0000-000000000000" ma:open="false" ma:isKeyword="false">
      <xsd:complexType>
        <xsd:sequence>
          <xsd:element ref="pc:Terms" minOccurs="0" maxOccurs="1"/>
        </xsd:sequence>
      </xsd:complexType>
    </xsd:element>
    <xsd:element name="ga975397408f43e4b84ec8e5a598e523" ma:index="16" nillable="true" ma:taxonomy="true" ma:internalName="ga975397408f43e4b84ec8e5a598e523" ma:taxonomyFieldName="OfficeDivision" ma:displayName="Office/Division *" ma:default="32;#Office of Emergency Prog.-456F|98de697e-6403-48a0-9bce-654c90399d04" ma:fieldId="{0a975397-408f-43e4-b84e-c8e5a598e523}" ma:sspId="73f51738-d318-4883-9d64-4f0bd0ccc55e" ma:termSetId="1761a25e-44f4-4213-964a-f96c515e12cb" ma:anchorId="00000000-0000-0000-0000-000000000000" ma:open="false" ma:isKeyword="false">
      <xsd:complexType>
        <xsd:sequence>
          <xsd:element ref="pc:Terms" minOccurs="0" maxOccurs="1"/>
        </xsd:sequence>
      </xsd:complexType>
    </xsd:element>
    <xsd:element name="mda26ace941f4791a7314a339fee829c" ma:index="17" nillable="true" ma:taxonomy="true" ma:internalName="mda26ace941f4791a7314a339fee829c" ma:taxonomyFieldName="DocumentType" ma:displayName="Document Type *" ma:indexed="true" ma:readOnly="false" ma:default="" ma:fieldId="{6da26ace-941f-4791-a731-4a339fee829c}" ma:sspId="73f51738-d318-4883-9d64-4f0bd0ccc55e" ma:termSetId="f93b6877-8902-4378-8587-5ec85f36ead9" ma:anchorId="00000000-0000-0000-0000-000000000000" ma:open="false" ma:isKeyword="false">
      <xsd:complexType>
        <xsd:sequence>
          <xsd:element ref="pc:Terms" minOccurs="0" maxOccurs="1"/>
        </xsd:sequence>
      </xsd:complexType>
    </xsd:element>
    <xsd:element name="TaxCatchAllLabel" ma:index="18" nillable="true" ma:displayName="Taxonomy Catch All Column1" ma:hidden="true" ma:list="{e129f4a5-dc42-4d6e-b210-548907d0accc}" ma:internalName="TaxCatchAllLabel" ma:readOnly="true" ma:showField="CatchAllDataLabel"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TaxCatchAll" ma:index="22" nillable="true" ma:displayName="Taxonomy Catch All Column" ma:hidden="true" ma:list="{e129f4a5-dc42-4d6e-b210-548907d0accc}" ma:internalName="TaxCatchAll" ma:showField="CatchAllData"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h6a71f3e574e4344bc34f3fc9dd20054" ma:index="23" nillable="true" ma:taxonomy="true" ma:internalName="h6a71f3e574e4344bc34f3fc9dd20054" ma:taxonomyFieldName="Topic" ma:displayName="Topic *" ma:readOnly="false" ma:default="" ma:fieldId="{16a71f3e-574e-4344-bc34-f3fc9dd20054}" ma:taxonomyMulti="true" ma:sspId="73f51738-d318-4883-9d64-4f0bd0ccc55e" ma:termSetId="9561e0e6-71cf-4f3c-87c3-08a6b5d907e8" ma:anchorId="00000000-0000-0000-0000-000000000000" ma:open="false" ma:isKeyword="false">
      <xsd:complexType>
        <xsd:sequence>
          <xsd:element ref="pc:Terms" minOccurs="0" maxOccurs="1"/>
        </xsd:sequence>
      </xsd:complexType>
    </xsd:element>
    <xsd:element name="ContentStatus" ma:index="25" nillable="true" ma:displayName="Content Status" ma:description="Optional column to indicate document status: no status, draft, final or expired.​" ma:format="RadioButtons" ma:internalName="ContentStatus">
      <xsd:simpleType>
        <xsd:restriction base="dms:Choice">
          <xsd:enumeration value="­"/>
          <xsd:enumeration value="Draft"/>
          <xsd:enumeration value="Final"/>
          <xsd:enumeration value="Expired"/>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internalName="Category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6"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58627f-d058-4b92-9b52-677b5fd7d454" elementFormDefault="qualified">
    <xsd:import namespace="http://schemas.microsoft.com/office/2006/documentManagement/types"/>
    <xsd:import namespace="http://schemas.microsoft.com/office/infopath/2007/PartnerControls"/>
    <xsd:element name="TaxKeywordTaxHTField" ma:index="29" nillable="true" ma:taxonomy="true" ma:internalName="TaxKeywordTaxHTField" ma:taxonomyFieldName="TaxKeyword" ma:displayName="Enterprise Keywords" ma:fieldId="{23f27201-bee3-471e-b2e7-b64fd8b7ca38}" ma:taxonomyMulti="true" ma:sspId="73f51738-d318-4883-9d64-4f0bd0ccc55e" ma:termSetId="00000000-0000-0000-0000-000000000000" ma:anchorId="00000000-0000-0000-0000-000000000000" ma:open="true" ma:isKeyword="true">
      <xsd:complexType>
        <xsd:sequence>
          <xsd:element ref="pc:Terms" minOccurs="0" maxOccurs="1"/>
        </xsd:sequence>
      </xsd:complexType>
    </xsd:element>
    <xsd:element name="SharedWithUsers" ma:index="3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internalName="SharedWithDetails" ma:readOnly="true">
      <xsd:simpleType>
        <xsd:restriction base="dms:Note">
          <xsd:maxLength value="255"/>
        </xsd:restriction>
      </xsd:simpleType>
    </xsd:element>
    <xsd:element name="_dlc_DocId" ma:index="41" nillable="true" ma:displayName="Document ID Value" ma:description="The value of the document ID assigned to this item." ma:internalName="_dlc_DocId" ma:readOnly="true">
      <xsd:simpleType>
        <xsd:restriction base="dms:Text"/>
      </xsd:simpleType>
    </xsd:element>
    <xsd:element name="_dlc_DocIdUrl" ma:index="4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3"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438dd15-07ca-4cdc-82a3-f2206b92025e" elementFormDefault="qualified">
    <xsd:import namespace="http://schemas.microsoft.com/office/2006/documentManagement/types"/>
    <xsd:import namespace="http://schemas.microsoft.com/office/infopath/2007/PartnerControls"/>
    <xsd:element name="MediaServiceMetadata" ma:index="31" nillable="true" ma:displayName="MediaServiceMetadata" ma:hidden="true" ma:internalName="MediaServiceMetadata" ma:readOnly="true">
      <xsd:simpleType>
        <xsd:restriction base="dms:Note"/>
      </xsd:simpleType>
    </xsd:element>
    <xsd:element name="MediaServiceFastMetadata" ma:index="32" nillable="true" ma:displayName="MediaServiceFastMetadata" ma:hidden="true" ma:internalName="MediaServiceFastMetadata" ma:readOnly="true">
      <xsd:simpleType>
        <xsd:restriction base="dms:Note"/>
      </xsd:simpleType>
    </xsd:element>
    <xsd:element name="MediaServiceDateTaken" ma:index="33" nillable="true" ma:displayName="MediaServiceDateTaken" ma:hidden="true" ma:internalName="MediaServiceDateTaken" ma:readOnly="true">
      <xsd:simpleType>
        <xsd:restriction base="dms:Text"/>
      </xsd:simpleType>
    </xsd:element>
    <xsd:element name="MediaServiceAutoTags" ma:index="34" nillable="true" ma:displayName="Tags" ma:internalName="MediaServiceAutoTags" ma:readOnly="true">
      <xsd:simpleType>
        <xsd:restriction base="dms:Text"/>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element name="MediaServiceOCR" ma:index="37" nillable="true" ma:displayName="Extracted Text" ma:internalName="MediaServiceOCR" ma:readOnly="true">
      <xsd:simpleType>
        <xsd:restriction base="dms:Note">
          <xsd:maxLength value="255"/>
        </xsd:restriction>
      </xsd:simpleType>
    </xsd:element>
    <xsd:element name="MediaServiceLocation" ma:index="40" nillable="true" ma:displayName="Location" ma:internalName="MediaServiceLocation" ma:readOnly="true">
      <xsd:simpleType>
        <xsd:restriction base="dms:Text"/>
      </xsd:simpleType>
    </xsd:element>
    <xsd:element name="MediaServiceAutoKeyPoints" ma:index="44" nillable="true" ma:displayName="MediaServiceAutoKeyPoints" ma:hidden="true" ma:internalName="MediaServiceAutoKeyPoints" ma:readOnly="true">
      <xsd:simpleType>
        <xsd:restriction base="dms:Note"/>
      </xsd:simpleType>
    </xsd:element>
    <xsd:element name="MediaServiceKeyPoints" ma:index="4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73f51738-d318-4883-9d64-4f0bd0ccc55e" ContentTypeId="0x0101009BA85F8052A6DA4FA3E31FF9F74C6970" PreviousValue="false"/>
</file>

<file path=customXml/item5.xml><?xml version="1.0" encoding="utf-8"?>
<?mso-contentType ?>
<customXsn xmlns="http://schemas.microsoft.com/office/2006/metadata/customXsn">
  <xsnLocation/>
  <cached>True</cached>
  <openByDefault>True</openByDefault>
  <xsnScope/>
</customXsn>
</file>

<file path=customXml/item6.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CCE53E3-1F44-46C6-84F4-4E551DF5D807}">
  <ds:schemaRefs>
    <ds:schemaRef ds:uri="http://schemas.openxmlformats.org/package/2006/metadata/core-properties"/>
    <ds:schemaRef ds:uri="http://schemas.microsoft.com/office/2006/documentManagement/types"/>
    <ds:schemaRef ds:uri="http://purl.org/dc/elements/1.1/"/>
    <ds:schemaRef ds:uri="5858627f-d058-4b92-9b52-677b5fd7d454"/>
    <ds:schemaRef ds:uri="http://www.w3.org/XML/1998/namespace"/>
    <ds:schemaRef ds:uri="http://purl.org/dc/dcmitype/"/>
    <ds:schemaRef ds:uri="a438dd15-07ca-4cdc-82a3-f2206b92025e"/>
    <ds:schemaRef ds:uri="http://schemas.microsoft.com/sharepoint/v4"/>
    <ds:schemaRef ds:uri="http://schemas.microsoft.com/office/2006/metadata/properties"/>
    <ds:schemaRef ds:uri="http://purl.org/dc/terms/"/>
    <ds:schemaRef ds:uri="http://schemas.microsoft.com/sharepoint/v3"/>
    <ds:schemaRef ds:uri="http://schemas.microsoft.com/office/infopath/2007/PartnerControls"/>
    <ds:schemaRef ds:uri="http://schemas.microsoft.com/sharepoint.v3"/>
    <ds:schemaRef ds:uri="ca283e0b-db31-4043-a2ef-b80661bf084a"/>
  </ds:schemaRefs>
</ds:datastoreItem>
</file>

<file path=customXml/itemProps2.xml><?xml version="1.0" encoding="utf-8"?>
<ds:datastoreItem xmlns:ds="http://schemas.openxmlformats.org/officeDocument/2006/customXml" ds:itemID="{36B009CC-59A0-4FE9-8C85-216E2ADBE715}">
  <ds:schemaRefs>
    <ds:schemaRef ds:uri="http://schemas.microsoft.com/sharepoint/v3/contenttype/forms"/>
  </ds:schemaRefs>
</ds:datastoreItem>
</file>

<file path=customXml/itemProps3.xml><?xml version="1.0" encoding="utf-8"?>
<ds:datastoreItem xmlns:ds="http://schemas.openxmlformats.org/officeDocument/2006/customXml" ds:itemID="{02C091A6-D8A5-4961-8C3E-7D1259E7C2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a283e0b-db31-4043-a2ef-b80661bf084a"/>
    <ds:schemaRef ds:uri="http://schemas.microsoft.com/sharepoint.v3"/>
    <ds:schemaRef ds:uri="http://schemas.microsoft.com/sharepoint/v4"/>
    <ds:schemaRef ds:uri="5858627f-d058-4b92-9b52-677b5fd7d454"/>
    <ds:schemaRef ds:uri="a438dd15-07ca-4cdc-82a3-f2206b9202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120C1256-CBA9-46A5-A498-8827AC763A21}">
  <ds:schemaRefs>
    <ds:schemaRef ds:uri="Microsoft.SharePoint.Taxonomy.ContentTypeSync"/>
  </ds:schemaRefs>
</ds:datastoreItem>
</file>

<file path=customXml/itemProps5.xml><?xml version="1.0" encoding="utf-8"?>
<ds:datastoreItem xmlns:ds="http://schemas.openxmlformats.org/officeDocument/2006/customXml" ds:itemID="{88543026-7BAF-42FD-BC07-BD6657FBABBB}">
  <ds:schemaRefs>
    <ds:schemaRef ds:uri="http://schemas.microsoft.com/office/2006/metadata/customXsn"/>
  </ds:schemaRefs>
</ds:datastoreItem>
</file>

<file path=customXml/itemProps6.xml><?xml version="1.0" encoding="utf-8"?>
<ds:datastoreItem xmlns:ds="http://schemas.openxmlformats.org/officeDocument/2006/customXml" ds:itemID="{9C0E737C-497F-46CE-8120-9D01529523CC}">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1193</TotalTime>
  <Words>869</Words>
  <Application>Microsoft Office PowerPoint</Application>
  <PresentationFormat>On-screen Show (16:9)</PresentationFormat>
  <Paragraphs>80</Paragraphs>
  <Slides>11</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Roboto</vt:lpstr>
      <vt:lpstr>Oswald</vt:lpstr>
      <vt:lpstr>Oswald Regular</vt:lpstr>
      <vt:lpstr>Segoe UI</vt:lpstr>
      <vt:lpstr>Simple Light</vt:lpstr>
      <vt:lpstr> Lessons Learned from Humanitarian-Development Nexus Reviews Myanmar, Niger and Afghanistan   2 December 2020</vt:lpstr>
      <vt:lpstr>PowerPoint Presentation</vt:lpstr>
      <vt:lpstr>PowerPoint Presentation</vt:lpstr>
      <vt:lpstr>PowerPoint Presentation</vt:lpstr>
      <vt:lpstr>Develop an understanding of the HDN among all stakeholders </vt:lpstr>
      <vt:lpstr>Build humanitarian-development collaboration in each country on specific shared objectives and priorities </vt:lpstr>
      <vt:lpstr>Ensure sufficient safe space for humanitarian and development partners to link up </vt:lpstr>
      <vt:lpstr>Support the implementation of national multisectoral plans of action and disaster preparedness </vt:lpstr>
      <vt:lpstr>Strengthen inclusion and accountability to results </vt:lpstr>
      <vt:lpstr>OUR SPEAKER TODAY</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New Ways of Working:  The Grand Bargain Commitments; Lessons from Afghanistan on the Humanitarian Development Nexus</dc:title>
  <dc:creator>Maureen Louise Gallagher</dc:creator>
  <cp:lastModifiedBy>Catherine Chazaly</cp:lastModifiedBy>
  <cp:revision>74</cp:revision>
  <dcterms:modified xsi:type="dcterms:W3CDTF">2020-12-02T08:58:22Z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0x0101009BA85F8052A6DA4FA3E31FF9F74C6970006192CA8317E1FF49B6A7FEB870A3A8D6</vt:lpwstr>
  </property>
  <property fmtid="{D5CDD505-2E9C-101B-9397-08002B2CF9AE}" pid="3" name="TaxKeyword">
    <vt:lpwstr/>
  </property>
  <property fmtid="{D5CDD505-2E9C-101B-9397-08002B2CF9AE}" pid="4" name="Topic">
    <vt:lpwstr/>
  </property>
  <property fmtid="{D5CDD505-2E9C-101B-9397-08002B2CF9AE}" pid="5" name="DocumentType">
    <vt:lpwstr/>
  </property>
  <property fmtid="{D5CDD505-2E9C-101B-9397-08002B2CF9AE}" pid="6" name="GeographicScope">
    <vt:lpwstr/>
  </property>
  <property fmtid="{D5CDD505-2E9C-101B-9397-08002B2CF9AE}" pid="7" name="OfficeDivision">
    <vt:lpwstr>3;#Office of Emergency Prog.-456F|98de697e-6403-48a0-9bce-654c90399d04</vt:lpwstr>
  </property>
  <property fmtid="{D5CDD505-2E9C-101B-9397-08002B2CF9AE}" pid="8" name="_dlc_DocIdItemGuid">
    <vt:lpwstr>ced7dff3-8710-4db5-bb61-91ecf2f7b516</vt:lpwstr>
  </property>
</Properties>
</file>