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7"/>
  </p:sldMasterIdLst>
  <p:notesMasterIdLst>
    <p:notesMasterId r:id="rId19"/>
  </p:notesMasterIdLst>
  <p:sldIdLst>
    <p:sldId id="256" r:id="rId8"/>
    <p:sldId id="272" r:id="rId9"/>
    <p:sldId id="288" r:id="rId10"/>
    <p:sldId id="270" r:id="rId11"/>
    <p:sldId id="283" r:id="rId12"/>
    <p:sldId id="284" r:id="rId13"/>
    <p:sldId id="285" r:id="rId14"/>
    <p:sldId id="286" r:id="rId15"/>
    <p:sldId id="287" r:id="rId16"/>
    <p:sldId id="279" r:id="rId17"/>
    <p:sldId id="282" r:id="rId18"/>
  </p:sldIdLst>
  <p:sldSz cx="9144000" cy="5143500" type="screen16x9"/>
  <p:notesSz cx="6858000" cy="9144000"/>
  <p:embeddedFontLst>
    <p:embeddedFont>
      <p:font typeface="Oswald" panose="020B0604020202020204" charset="0"/>
      <p:regular r:id="rId20"/>
      <p:bold r:id="rId21"/>
    </p:embeddedFont>
    <p:embeddedFont>
      <p:font typeface="Oswald Regular" panose="020B0604020202020204" charset="0"/>
      <p:regular r:id="rId22"/>
      <p:bold r:id="rId23"/>
    </p:embeddedFont>
    <p:embeddedFont>
      <p:font typeface="Segoe UI" panose="020B05020402040202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8" roundtripDataSignature="AMtx7mh3M8a6WUToDCVweel13ujGBXVR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3159" autoAdjust="0"/>
  </p:normalViewPr>
  <p:slideViewPr>
    <p:cSldViewPr snapToGrid="0">
      <p:cViewPr varScale="1">
        <p:scale>
          <a:sx n="126" d="100"/>
          <a:sy n="126" d="100"/>
        </p:scale>
        <p:origin x="105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7.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6.fntdata"/><Relationship Id="rId38"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font" Target="fonts/font4.fntdata"/><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3.fntdata"/><Relationship Id="rId27"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c9348e662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5c9348e662_1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FBF8714-035A-4BA8-B8F5-DC931F213451}"/>
              </a:ext>
            </a:extLst>
          </p:cNvPr>
          <p:cNvSpPr>
            <a:spLocks noGrp="1"/>
          </p:cNvSpPr>
          <p:nvPr>
            <p:ph type="body" idx="1"/>
          </p:nvPr>
        </p:nvSpPr>
        <p:spPr/>
        <p:txBody>
          <a:bodyPr/>
          <a:lstStyle/>
          <a:p>
            <a:pPr marL="158750" indent="0">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817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7D31B0-80A9-4DD7-ADE6-CB8A62FE4D01}"/>
              </a:ext>
            </a:extLst>
          </p:cNvPr>
          <p:cNvSpPr>
            <a:spLocks noGrp="1"/>
          </p:cNvSpPr>
          <p:nvPr>
            <p:ph type="body" idx="1"/>
          </p:nvPr>
        </p:nvSpPr>
        <p:spPr/>
        <p:txBody>
          <a:bodyPr/>
          <a:lstStyle/>
          <a:p>
            <a:pPr marL="158750" indent="0">
              <a:buNone/>
            </a:pPr>
            <a:r>
              <a:rPr lang="fr-FR" dirty="0" err="1"/>
              <a:t>Reduce</a:t>
            </a:r>
            <a:r>
              <a:rPr lang="fr-FR" dirty="0"/>
              <a:t> the </a:t>
            </a:r>
            <a:r>
              <a:rPr lang="fr-FR" dirty="0" err="1"/>
              <a:t>opportunities</a:t>
            </a:r>
            <a:r>
              <a:rPr lang="fr-FR" dirty="0"/>
              <a:t> to </a:t>
            </a:r>
            <a:r>
              <a:rPr lang="fr-FR" dirty="0" err="1"/>
              <a:t>find</a:t>
            </a:r>
            <a:r>
              <a:rPr lang="fr-FR" dirty="0"/>
              <a:t> areas of convergence and </a:t>
            </a:r>
            <a:r>
              <a:rPr lang="fr-FR" dirty="0" err="1"/>
              <a:t>incentives</a:t>
            </a:r>
            <a:r>
              <a:rPr lang="fr-FR" dirty="0"/>
              <a:t> to </a:t>
            </a:r>
            <a:r>
              <a:rPr lang="fr-FR" dirty="0" err="1"/>
              <a:t>collaborate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Engaging in a nexus approach requires developing a shared understanding of the extra benefits that could be generated, identifying areas where efforts can converge or become aligned and what roles, responsibilities and principles this entails for each stakeholder.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1744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Arial" panose="020B0604020202020204" pitchFamily="34" charset="0"/>
                <a:ea typeface="Arial" panose="020B0604020202020204" pitchFamily="34" charset="0"/>
                <a:cs typeface="Times New Roman" panose="02020603050405020304" pitchFamily="18" charset="0"/>
              </a:rPr>
              <a:t>A shared understanding of the needs, common priorities and objectives are fundamental to establishing the basis of an efficient collaboration between humanitarian and development actors and to motivate key stakeholders to participate.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58750" indent="0">
              <a:buNone/>
            </a:pPr>
            <a:endParaRPr lang="en-GB" dirty="0"/>
          </a:p>
        </p:txBody>
      </p:sp>
    </p:spTree>
    <p:extLst>
      <p:ext uri="{BB962C8B-B14F-4D97-AF65-F5344CB8AC3E}">
        <p14:creationId xmlns:p14="http://schemas.microsoft.com/office/powerpoint/2010/main" val="1146613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spc="-10" dirty="0">
                <a:effectLst/>
                <a:latin typeface="Segoe UI" panose="020B0502040204020203" pitchFamily="34" charset="0"/>
                <a:ea typeface="Times New Roman" panose="02020603050405020304" pitchFamily="18" charset="0"/>
                <a:cs typeface="Arial" panose="020B0604020202020204" pitchFamily="34" charset="0"/>
              </a:rPr>
              <a:t>In countries where coordination mechanisms are more inclusive of all sectors and stakeholders across the so-called humanitarian and development divide,  actors are more advanced in identifying shared objectives and developing aligned action plans. Humanitarian and development actors need space to meet and exchange.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58750" indent="0">
              <a:buNone/>
            </a:pPr>
            <a:endParaRPr lang="en-GB" dirty="0"/>
          </a:p>
        </p:txBody>
      </p:sp>
    </p:spTree>
    <p:extLst>
      <p:ext uri="{BB962C8B-B14F-4D97-AF65-F5344CB8AC3E}">
        <p14:creationId xmlns:p14="http://schemas.microsoft.com/office/powerpoint/2010/main" val="197920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spc="-10" dirty="0">
                <a:effectLst/>
                <a:latin typeface="Arial" panose="020B0604020202020204" pitchFamily="34" charset="0"/>
                <a:ea typeface="Times New Roman" panose="02020603050405020304" pitchFamily="18" charset="0"/>
                <a:cs typeface="Arial" panose="020B0604020202020204" pitchFamily="34" charset="0"/>
              </a:rPr>
              <a:t>The multisectoral plans for nutrition 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h</a:t>
            </a:r>
            <a:r>
              <a:rPr lang="en-GB" sz="1800" spc="-10" dirty="0">
                <a:effectLst/>
                <a:latin typeface="Arial" panose="020B0604020202020204" pitchFamily="34" charset="0"/>
                <a:ea typeface="Times New Roman" panose="02020603050405020304" pitchFamily="18" charset="0"/>
                <a:cs typeface="Arial" panose="020B0604020202020204" pitchFamily="34" charset="0"/>
              </a:rPr>
              <a:t>ould play a key role in building the nutrition resilience of vulnerable populations and reducing humanitarian needs. However, they are often u</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nderfunded so need to be prioritised based on geographical areas where nutritional needs are the greatest and where resilience building would be the most effective.</a:t>
            </a:r>
            <a:r>
              <a:rPr lang="en-GB" sz="1800" spc="-10" dirty="0">
                <a:effectLst/>
                <a:latin typeface="Arial" panose="020B0604020202020204" pitchFamily="34" charset="0"/>
                <a:ea typeface="Times New Roman" panose="02020603050405020304" pitchFamily="18" charset="0"/>
                <a:cs typeface="Arial" panose="020B0604020202020204" pitchFamily="34" charset="0"/>
              </a:rPr>
              <a:t> This shared prioritisation across the humanitarian and development divide would also contribute to strengthen disaster preparedness and response.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58750" indent="0">
              <a:buNone/>
            </a:pPr>
            <a:endParaRPr lang="en-GB" dirty="0"/>
          </a:p>
        </p:txBody>
      </p:sp>
    </p:spTree>
    <p:extLst>
      <p:ext uri="{BB962C8B-B14F-4D97-AF65-F5344CB8AC3E}">
        <p14:creationId xmlns:p14="http://schemas.microsoft.com/office/powerpoint/2010/main" val="1986733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spc="-10" dirty="0">
                <a:effectLst/>
                <a:latin typeface="Arial" panose="020B0604020202020204" pitchFamily="34" charset="0"/>
                <a:ea typeface="Times New Roman" panose="02020603050405020304" pitchFamily="18" charset="0"/>
                <a:cs typeface="Arial" panose="020B0604020202020204" pitchFamily="34" charset="0"/>
              </a:rPr>
              <a:t>Building a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nexus</a:t>
            </a:r>
            <a:r>
              <a:rPr lang="en-GB" sz="1800" b="1" spc="-10" dirty="0">
                <a:effectLst/>
                <a:latin typeface="Arial" panose="020B0604020202020204" pitchFamily="34" charset="0"/>
                <a:ea typeface="Times New Roman" panose="02020603050405020304" pitchFamily="18" charset="0"/>
                <a:cs typeface="Arial" panose="020B0604020202020204" pitchFamily="34" charset="0"/>
              </a:rPr>
              <a:t> </a:t>
            </a:r>
            <a:r>
              <a:rPr lang="en-GB" sz="1800" spc="-10" dirty="0">
                <a:effectLst/>
                <a:latin typeface="Arial" panose="020B0604020202020204" pitchFamily="34" charset="0"/>
                <a:ea typeface="Times New Roman" panose="02020603050405020304" pitchFamily="18" charset="0"/>
                <a:cs typeface="Arial" panose="020B0604020202020204" pitchFamily="34" charset="0"/>
              </a:rPr>
              <a:t>requires a shared participation and commitment from all actors: national and local authorities, communities, humanitarian as well as development donors, UN and civil society. Enduring commitment and engagement need to be supported by concrete signs of inclusiveness, results and accountability.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58750" indent="0">
              <a:buNone/>
            </a:pPr>
            <a:endParaRPr lang="en-GB" dirty="0"/>
          </a:p>
        </p:txBody>
      </p:sp>
    </p:spTree>
    <p:extLst>
      <p:ext uri="{BB962C8B-B14F-4D97-AF65-F5344CB8AC3E}">
        <p14:creationId xmlns:p14="http://schemas.microsoft.com/office/powerpoint/2010/main" val="136265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3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3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5" name="Google Shape;55;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3"/>
        <p:cNvGrpSpPr/>
        <p:nvPr/>
      </p:nvGrpSpPr>
      <p:grpSpPr>
        <a:xfrm>
          <a:off x="0" y="0"/>
          <a:ext cx="0" cy="0"/>
          <a:chOff x="0" y="0"/>
          <a:chExt cx="0" cy="0"/>
        </a:xfrm>
      </p:grpSpPr>
      <p:sp>
        <p:nvSpPr>
          <p:cNvPr id="224" name="Google Shape;224;g5c9348e662_1_6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25" name="Google Shape;225;g5c9348e662_1_6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26" name="Google Shape;226;g5c9348e662_1_6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2190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2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2" name="Google Shape;22;p2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3" name="Google Shape;2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0" name="Google Shape;3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3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3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5" name="Google Shape;3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3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3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 name="Google Shape;4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p3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3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8" name="Google Shape;4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3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1" name="Google Shape;51;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tephen.Williams@scalingupnutrition.org" TargetMode="External"/><Relationship Id="rId2" Type="http://schemas.openxmlformats.org/officeDocument/2006/relationships/hyperlink" Target="mailto:agrant@unicef.org"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g5c9348e662_1_65"/>
          <p:cNvSpPr txBox="1">
            <a:spLocks noGrp="1"/>
          </p:cNvSpPr>
          <p:nvPr>
            <p:ph type="ctrTitle" idx="4294967295"/>
          </p:nvPr>
        </p:nvSpPr>
        <p:spPr>
          <a:xfrm>
            <a:off x="505239" y="373963"/>
            <a:ext cx="8133520" cy="3489377"/>
          </a:xfrm>
          <a:prstGeom prst="rect">
            <a:avLst/>
          </a:prstGeom>
          <a:solidFill>
            <a:srgbClr val="FFFFFF">
              <a:alpha val="83080"/>
            </a:srgbClr>
          </a:solidFill>
          <a:ln>
            <a:noFill/>
          </a:ln>
        </p:spPr>
        <p:txBody>
          <a:bodyPr spcFirstLastPara="1" wrap="square" lIns="91425" tIns="91425" rIns="91425" bIns="91425" anchor="b" anchorCtr="0">
            <a:noAutofit/>
          </a:bodyPr>
          <a:lstStyle/>
          <a:p>
            <a:pPr algn="ctr">
              <a:lnSpc>
                <a:spcPct val="107000"/>
              </a:lnSpc>
              <a:spcAft>
                <a:spcPts val="800"/>
              </a:spcAft>
            </a:pPr>
            <a:br>
              <a:rPr lang="en" sz="2400" b="1" dirty="0">
                <a:solidFill>
                  <a:srgbClr val="000000"/>
                </a:solidFill>
                <a:latin typeface="Oswald"/>
                <a:ea typeface="Oswald"/>
                <a:cs typeface="Oswald"/>
                <a:sym typeface="Oswald"/>
              </a:rPr>
            </a:br>
            <a:r>
              <a:rPr lang="en-GB" sz="3200" dirty="0" err="1">
                <a:solidFill>
                  <a:srgbClr val="1155CC"/>
                </a:solidFill>
                <a:latin typeface="Oswald"/>
              </a:rPr>
              <a:t>Opportunités</a:t>
            </a:r>
            <a:r>
              <a:rPr lang="en-GB" sz="3200" dirty="0">
                <a:solidFill>
                  <a:srgbClr val="1155CC"/>
                </a:solidFill>
                <a:latin typeface="Oswald"/>
              </a:rPr>
              <a:t> et </a:t>
            </a:r>
            <a:r>
              <a:rPr lang="en-GB" sz="3200" dirty="0" err="1">
                <a:solidFill>
                  <a:srgbClr val="1155CC"/>
                </a:solidFill>
                <a:latin typeface="Oswald"/>
              </a:rPr>
              <a:t>Défis</a:t>
            </a:r>
            <a:r>
              <a:rPr lang="en-GB" sz="3200" dirty="0">
                <a:solidFill>
                  <a:srgbClr val="1155CC"/>
                </a:solidFill>
                <a:latin typeface="Oswald"/>
              </a:rPr>
              <a:t> pour </a:t>
            </a:r>
            <a:r>
              <a:rPr lang="en-GB" sz="3200" dirty="0" err="1">
                <a:solidFill>
                  <a:srgbClr val="1155CC"/>
                </a:solidFill>
                <a:latin typeface="Oswald"/>
              </a:rPr>
              <a:t>renforcer</a:t>
            </a:r>
            <a:r>
              <a:rPr lang="en-GB" sz="3200" dirty="0">
                <a:solidFill>
                  <a:srgbClr val="1155CC"/>
                </a:solidFill>
                <a:latin typeface="Oswald"/>
              </a:rPr>
              <a:t> le Nexus </a:t>
            </a:r>
            <a:r>
              <a:rPr lang="en-GB" sz="3200" dirty="0" err="1">
                <a:solidFill>
                  <a:srgbClr val="1155CC"/>
                </a:solidFill>
                <a:latin typeface="Oswald"/>
              </a:rPr>
              <a:t>Humanitaire-Développement</a:t>
            </a:r>
            <a:r>
              <a:rPr lang="en-GB" sz="3200" dirty="0">
                <a:solidFill>
                  <a:srgbClr val="1155CC"/>
                </a:solidFill>
                <a:latin typeface="Oswald"/>
              </a:rPr>
              <a:t> pour la Nutrition</a:t>
            </a:r>
            <a:br>
              <a:rPr lang="en-GB" sz="3200" dirty="0">
                <a:solidFill>
                  <a:srgbClr val="1155CC"/>
                </a:solidFill>
                <a:latin typeface="Oswald"/>
              </a:rPr>
            </a:br>
            <a:br>
              <a:rPr lang="en-US" sz="3200" dirty="0">
                <a:solidFill>
                  <a:srgbClr val="1155CC"/>
                </a:solidFill>
                <a:latin typeface="Oswald"/>
              </a:rPr>
            </a:br>
            <a:r>
              <a:rPr lang="en-US" sz="3200" dirty="0">
                <a:solidFill>
                  <a:srgbClr val="1155CC"/>
                </a:solidFill>
                <a:latin typeface="Oswald"/>
              </a:rPr>
              <a:t>Examples du </a:t>
            </a:r>
            <a:r>
              <a:rPr lang="en-GB" sz="3200" dirty="0">
                <a:solidFill>
                  <a:srgbClr val="1155CC"/>
                </a:solidFill>
                <a:latin typeface="Oswald"/>
              </a:rPr>
              <a:t>Myanmar, Niger et Afghanistan</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br>
              <a:rPr lang="en" sz="2400" b="0" i="0" u="none" strike="noStrike" cap="none" dirty="0">
                <a:solidFill>
                  <a:srgbClr val="1155CC"/>
                </a:solidFill>
                <a:latin typeface="Oswald"/>
                <a:ea typeface="Oswald"/>
                <a:cs typeface="Oswald"/>
                <a:sym typeface="Oswald"/>
              </a:rPr>
            </a:br>
            <a:r>
              <a:rPr lang="en" sz="2400" dirty="0">
                <a:solidFill>
                  <a:srgbClr val="1155CC"/>
                </a:solidFill>
                <a:latin typeface="Oswald"/>
                <a:ea typeface="Oswald"/>
                <a:cs typeface="Oswald"/>
                <a:sym typeface="Oswald"/>
              </a:rPr>
              <a:t>3 </a:t>
            </a:r>
            <a:r>
              <a:rPr lang="en" sz="2400" b="0" i="0" u="none" strike="noStrike" cap="none" dirty="0">
                <a:solidFill>
                  <a:srgbClr val="1155CC"/>
                </a:solidFill>
                <a:latin typeface="Oswald"/>
                <a:ea typeface="Oswald"/>
                <a:cs typeface="Oswald"/>
                <a:sym typeface="Oswald"/>
              </a:rPr>
              <a:t>Décembre 2020</a:t>
            </a:r>
            <a:endParaRPr sz="2400" i="0" u="none" strike="noStrike" cap="none" dirty="0">
              <a:solidFill>
                <a:srgbClr val="1155CC"/>
              </a:solidFill>
              <a:latin typeface="Oswald"/>
              <a:ea typeface="Oswald"/>
              <a:cs typeface="Oswald"/>
              <a:sym typeface="Oswald"/>
            </a:endParaRPr>
          </a:p>
        </p:txBody>
      </p:sp>
      <p:sp>
        <p:nvSpPr>
          <p:cNvPr id="5" name="AutoShape 4">
            <a:extLst>
              <a:ext uri="{FF2B5EF4-FFF2-40B4-BE49-F238E27FC236}">
                <a16:creationId xmlns:a16="http://schemas.microsoft.com/office/drawing/2014/main" id="{25F27F3D-ECF1-4472-A7A5-65D5EA7D95AC}"/>
              </a:ext>
            </a:extLst>
          </p:cNvPr>
          <p:cNvSpPr>
            <a:spLocks noChangeAspect="1" noChangeArrowheads="1"/>
          </p:cNvSpPr>
          <p:nvPr/>
        </p:nvSpPr>
        <p:spPr bwMode="auto">
          <a:xfrm>
            <a:off x="5755640" y="2659062"/>
            <a:ext cx="1419225" cy="876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A close up of a sign&#10;&#10;Description automatically generated">
            <a:extLst>
              <a:ext uri="{FF2B5EF4-FFF2-40B4-BE49-F238E27FC236}">
                <a16:creationId xmlns:a16="http://schemas.microsoft.com/office/drawing/2014/main" id="{E34BA2DA-DE93-4490-9E01-26BF43C515D6}"/>
              </a:ext>
            </a:extLst>
          </p:cNvPr>
          <p:cNvPicPr>
            <a:picLocks noChangeAspect="1"/>
          </p:cNvPicPr>
          <p:nvPr/>
        </p:nvPicPr>
        <p:blipFill>
          <a:blip r:embed="rId3"/>
          <a:stretch>
            <a:fillRect/>
          </a:stretch>
        </p:blipFill>
        <p:spPr>
          <a:xfrm>
            <a:off x="6499342" y="3989357"/>
            <a:ext cx="2408418" cy="936874"/>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EC73133D-F721-4B8E-BE23-660D8B4C3369}"/>
              </a:ext>
            </a:extLst>
          </p:cNvPr>
          <p:cNvPicPr>
            <a:picLocks noChangeAspect="1"/>
          </p:cNvPicPr>
          <p:nvPr/>
        </p:nvPicPr>
        <p:blipFill>
          <a:blip r:embed="rId4"/>
          <a:stretch>
            <a:fillRect/>
          </a:stretch>
        </p:blipFill>
        <p:spPr>
          <a:xfrm>
            <a:off x="378264" y="4146051"/>
            <a:ext cx="1766540" cy="623485"/>
          </a:xfrm>
          <a:prstGeom prst="rect">
            <a:avLst/>
          </a:prstGeom>
        </p:spPr>
      </p:pic>
      <p:pic>
        <p:nvPicPr>
          <p:cNvPr id="7" name="Picture 6" descr="Text&#10;&#10;Description automatically generated">
            <a:extLst>
              <a:ext uri="{FF2B5EF4-FFF2-40B4-BE49-F238E27FC236}">
                <a16:creationId xmlns:a16="http://schemas.microsoft.com/office/drawing/2014/main" id="{D8407C2E-0AFA-4BE1-A577-B7C01F17AD4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714750" y="4132166"/>
            <a:ext cx="1766540" cy="6234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2763-0952-4C92-9233-870442A394C0}"/>
              </a:ext>
            </a:extLst>
          </p:cNvPr>
          <p:cNvSpPr>
            <a:spLocks noGrp="1"/>
          </p:cNvSpPr>
          <p:nvPr>
            <p:ph type="title"/>
          </p:nvPr>
        </p:nvSpPr>
        <p:spPr>
          <a:xfrm>
            <a:off x="0" y="0"/>
            <a:ext cx="9144000" cy="572700"/>
          </a:xfrm>
          <a:solidFill>
            <a:srgbClr val="005EAE"/>
          </a:solidFill>
          <a:ln>
            <a:noFill/>
          </a:ln>
        </p:spPr>
        <p:txBody>
          <a:bodyPr spcFirstLastPara="1" wrap="square" lIns="91425" tIns="91425" rIns="91425" bIns="91425" anchor="ctr" anchorCtr="0">
            <a:noAutofit/>
          </a:bodyPr>
          <a:lstStyle/>
          <a:p>
            <a:pPr marL="628650" algn="ctr">
              <a:buSzPts val="1100"/>
            </a:pPr>
            <a:r>
              <a:rPr lang="en-US" sz="2600" dirty="0">
                <a:solidFill>
                  <a:schemeClr val="lt1"/>
                </a:solidFill>
                <a:latin typeface="Oswald Regular"/>
              </a:rPr>
              <a:t>Notre </a:t>
            </a:r>
            <a:r>
              <a:rPr lang="en-US" sz="2600" dirty="0" err="1">
                <a:solidFill>
                  <a:schemeClr val="lt1"/>
                </a:solidFill>
                <a:latin typeface="Oswald Regular"/>
              </a:rPr>
              <a:t>Invité</a:t>
            </a:r>
            <a:r>
              <a:rPr lang="en-US" sz="2600" dirty="0">
                <a:solidFill>
                  <a:schemeClr val="lt1"/>
                </a:solidFill>
                <a:latin typeface="Oswald Regular"/>
              </a:rPr>
              <a:t> </a:t>
            </a:r>
            <a:r>
              <a:rPr lang="en-US" sz="2600" dirty="0" err="1">
                <a:solidFill>
                  <a:schemeClr val="lt1"/>
                </a:solidFill>
                <a:latin typeface="Oswald Regular"/>
              </a:rPr>
              <a:t>aujourd’hui</a:t>
            </a:r>
            <a:endParaRPr lang="en-US" sz="2600" dirty="0">
              <a:solidFill>
                <a:schemeClr val="lt1"/>
              </a:solidFill>
              <a:latin typeface="Oswald Regular"/>
            </a:endParaRPr>
          </a:p>
        </p:txBody>
      </p:sp>
      <p:sp>
        <p:nvSpPr>
          <p:cNvPr id="3" name="Text Placeholder 4">
            <a:extLst>
              <a:ext uri="{FF2B5EF4-FFF2-40B4-BE49-F238E27FC236}">
                <a16:creationId xmlns:a16="http://schemas.microsoft.com/office/drawing/2014/main" id="{3E8DA7E5-4581-4054-8406-8F7E5BF4A773}"/>
              </a:ext>
            </a:extLst>
          </p:cNvPr>
          <p:cNvSpPr txBox="1">
            <a:spLocks/>
          </p:cNvSpPr>
          <p:nvPr/>
        </p:nvSpPr>
        <p:spPr>
          <a:xfrm>
            <a:off x="425481" y="740994"/>
            <a:ext cx="8293038" cy="386910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a:p>
            <a:r>
              <a:rPr lang="en-US" sz="2400" b="1" dirty="0"/>
              <a:t>Dr </a:t>
            </a:r>
            <a:r>
              <a:rPr lang="en-US" sz="2400" b="1" dirty="0" err="1"/>
              <a:t>Aboubacar</a:t>
            </a:r>
            <a:r>
              <a:rPr lang="en-US" sz="2400" b="1" dirty="0"/>
              <a:t> </a:t>
            </a:r>
            <a:r>
              <a:rPr lang="en-US" sz="2400" b="1" dirty="0" err="1"/>
              <a:t>Mahamadou</a:t>
            </a:r>
            <a:endParaRPr lang="en-US" sz="2400" b="1" dirty="0"/>
          </a:p>
          <a:p>
            <a:endParaRPr lang="en-US" sz="2000" dirty="0"/>
          </a:p>
          <a:p>
            <a:r>
              <a:rPr lang="en-US" sz="2000" dirty="0" err="1"/>
              <a:t>Coordinateur</a:t>
            </a:r>
            <a:r>
              <a:rPr lang="en-US" sz="2000" dirty="0"/>
              <a:t> de la Cellule Nutrition du Haut Commissariat de </a:t>
            </a:r>
            <a:r>
              <a:rPr lang="en-US" sz="2000" dirty="0" err="1"/>
              <a:t>l’Initiative</a:t>
            </a:r>
            <a:r>
              <a:rPr lang="en-US" sz="2000" dirty="0"/>
              <a:t> 3N - NIGER</a:t>
            </a:r>
          </a:p>
          <a:p>
            <a:endParaRPr lang="en-US" dirty="0"/>
          </a:p>
        </p:txBody>
      </p:sp>
    </p:spTree>
    <p:extLst>
      <p:ext uri="{BB962C8B-B14F-4D97-AF65-F5344CB8AC3E}">
        <p14:creationId xmlns:p14="http://schemas.microsoft.com/office/powerpoint/2010/main" val="27143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D5C36F-55D9-4D78-8866-0587ADFB6E49}"/>
              </a:ext>
            </a:extLst>
          </p:cNvPr>
          <p:cNvSpPr>
            <a:spLocks noGrp="1"/>
          </p:cNvSpPr>
          <p:nvPr>
            <p:ph type="title"/>
          </p:nvPr>
        </p:nvSpPr>
        <p:spPr>
          <a:xfrm>
            <a:off x="0" y="1925"/>
            <a:ext cx="9144000" cy="572700"/>
          </a:xfrm>
          <a:solidFill>
            <a:srgbClr val="005EAE"/>
          </a:solidFill>
          <a:ln>
            <a:noFill/>
          </a:ln>
        </p:spPr>
        <p:txBody>
          <a:bodyPr spcFirstLastPara="1" wrap="square" lIns="91425" tIns="91425" rIns="91425" bIns="91425" anchor="ctr" anchorCtr="0">
            <a:noAutofit/>
          </a:bodyPr>
          <a:lstStyle/>
          <a:p>
            <a:pPr marL="628650" algn="ctr">
              <a:buSzPts val="1100"/>
            </a:pPr>
            <a:r>
              <a:rPr lang="en-US" sz="2600" dirty="0" err="1">
                <a:solidFill>
                  <a:schemeClr val="lt1"/>
                </a:solidFill>
                <a:latin typeface="Oswald Regular"/>
              </a:rPr>
              <a:t>Prochaines</a:t>
            </a:r>
            <a:r>
              <a:rPr lang="en-US" sz="2600" dirty="0">
                <a:solidFill>
                  <a:schemeClr val="lt1"/>
                </a:solidFill>
                <a:latin typeface="Oswald Regular"/>
              </a:rPr>
              <a:t> </a:t>
            </a:r>
            <a:r>
              <a:rPr lang="en-US" sz="2600" dirty="0" err="1">
                <a:solidFill>
                  <a:schemeClr val="lt1"/>
                </a:solidFill>
                <a:latin typeface="Oswald Regular"/>
              </a:rPr>
              <a:t>Etapes</a:t>
            </a:r>
            <a:endParaRPr lang="en-US" sz="2600" dirty="0">
              <a:solidFill>
                <a:schemeClr val="lt1"/>
              </a:solidFill>
              <a:latin typeface="Oswald Regular"/>
            </a:endParaRPr>
          </a:p>
        </p:txBody>
      </p:sp>
      <p:sp>
        <p:nvSpPr>
          <p:cNvPr id="5" name="Text Placeholder 4">
            <a:extLst>
              <a:ext uri="{FF2B5EF4-FFF2-40B4-BE49-F238E27FC236}">
                <a16:creationId xmlns:a16="http://schemas.microsoft.com/office/drawing/2014/main" id="{FF74C4B4-7333-4EEA-A32D-FFABDB44A55B}"/>
              </a:ext>
            </a:extLst>
          </p:cNvPr>
          <p:cNvSpPr>
            <a:spLocks noGrp="1"/>
          </p:cNvSpPr>
          <p:nvPr>
            <p:ph type="body" idx="1"/>
          </p:nvPr>
        </p:nvSpPr>
        <p:spPr>
          <a:xfrm>
            <a:off x="319320" y="863550"/>
            <a:ext cx="8293038" cy="3952290"/>
          </a:xfrm>
        </p:spPr>
        <p:txBody>
          <a:bodyPr/>
          <a:lstStyle/>
          <a:p>
            <a:r>
              <a:rPr lang="fr-FR" sz="1200" dirty="0"/>
              <a:t>Examiner les recommandations de la note de cadrage</a:t>
            </a:r>
            <a:br>
              <a:rPr lang="fr-FR" sz="1200" dirty="0"/>
            </a:br>
            <a:r>
              <a:rPr lang="fr-FR" sz="1200" dirty="0"/>
              <a:t>
Organiser une réunion entre coordinateurs de cluster/sectoriel et les points focaux SUN dans les 2 prochains mois</a:t>
            </a:r>
            <a:br>
              <a:rPr lang="fr-FR" sz="1200" dirty="0"/>
            </a:br>
            <a:r>
              <a:rPr lang="fr-FR" sz="1200" dirty="0"/>
              <a:t>
Inclure le SAG et des représentants du mouvement SUN dans le pays</a:t>
            </a:r>
            <a:br>
              <a:rPr lang="fr-FR" sz="1200" dirty="0"/>
            </a:br>
            <a:r>
              <a:rPr lang="fr-FR" sz="1200" dirty="0"/>
              <a:t>
S’entendre sur ce qui est et comment ils veulent collaborer sur la base des recommandations</a:t>
            </a:r>
            <a:br>
              <a:rPr lang="fr-FR" sz="1200" dirty="0"/>
            </a:br>
            <a:r>
              <a:rPr lang="fr-FR" sz="1200" dirty="0"/>
              <a:t>
Après la réunion, envoyez les accords sommaires au secrétariat du mouvement GNC &amp; SUN et demandez tout soutien au besoin :</a:t>
            </a:r>
          </a:p>
          <a:p>
            <a:endParaRPr lang="fr-FR" sz="1200" dirty="0"/>
          </a:p>
          <a:p>
            <a:pPr marL="139700" indent="0">
              <a:buNone/>
            </a:pPr>
            <a:r>
              <a:rPr lang="en-US" dirty="0"/>
              <a:t>GNC: </a:t>
            </a:r>
            <a:r>
              <a:rPr lang="nb-NO" b="0" i="0" dirty="0">
                <a:solidFill>
                  <a:srgbClr val="222222"/>
                </a:solidFill>
                <a:effectLst/>
                <a:latin typeface="Roboto"/>
              </a:rPr>
              <a:t>Angeline Grant </a:t>
            </a:r>
            <a:r>
              <a:rPr lang="nb-NO" b="0" i="0" dirty="0">
                <a:solidFill>
                  <a:srgbClr val="222222"/>
                </a:solidFill>
                <a:effectLst/>
                <a:latin typeface="Roboto"/>
                <a:hlinkClick r:id="rId2"/>
              </a:rPr>
              <a:t>agrant@unicef.org</a:t>
            </a:r>
            <a:br>
              <a:rPr lang="nb-NO" dirty="0"/>
            </a:br>
            <a:r>
              <a:rPr lang="en-US" dirty="0"/>
              <a:t>SUN movement: </a:t>
            </a:r>
            <a:r>
              <a:rPr lang="en-US" b="0" i="0" dirty="0">
                <a:solidFill>
                  <a:srgbClr val="222222"/>
                </a:solidFill>
                <a:effectLst/>
                <a:latin typeface="Roboto"/>
              </a:rPr>
              <a:t>Stephen Williams </a:t>
            </a:r>
            <a:r>
              <a:rPr lang="en-US" b="0" i="0" dirty="0">
                <a:solidFill>
                  <a:srgbClr val="222222"/>
                </a:solidFill>
                <a:effectLst/>
                <a:latin typeface="Roboto"/>
                <a:hlinkClick r:id="rId3"/>
              </a:rPr>
              <a:t>Stephen.Williams@scalingupnutrition.org</a:t>
            </a:r>
            <a:endParaRPr lang="en-US" b="0" i="0" dirty="0">
              <a:solidFill>
                <a:srgbClr val="222222"/>
              </a:solidFill>
              <a:effectLst/>
              <a:latin typeface="Roboto"/>
            </a:endParaRPr>
          </a:p>
          <a:p>
            <a:pPr lvl="1"/>
            <a:endParaRPr lang="en-US" dirty="0"/>
          </a:p>
        </p:txBody>
      </p:sp>
    </p:spTree>
    <p:extLst>
      <p:ext uri="{BB962C8B-B14F-4D97-AF65-F5344CB8AC3E}">
        <p14:creationId xmlns:p14="http://schemas.microsoft.com/office/powerpoint/2010/main" val="256773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0" name="Google Shape;413;g5c9348e662_1_651">
            <a:extLst>
              <a:ext uri="{FF2B5EF4-FFF2-40B4-BE49-F238E27FC236}">
                <a16:creationId xmlns:a16="http://schemas.microsoft.com/office/drawing/2014/main" id="{D32638AA-9F84-4423-9FC4-2AEE7F6FE478}"/>
              </a:ext>
            </a:extLst>
          </p:cNvPr>
          <p:cNvSpPr/>
          <p:nvPr/>
        </p:nvSpPr>
        <p:spPr>
          <a:xfrm>
            <a:off x="5996358" y="1714498"/>
            <a:ext cx="2491500" cy="330708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000" dirty="0">
              <a:solidFill>
                <a:srgbClr val="005EAE"/>
              </a:solidFill>
              <a:latin typeface="Oswald"/>
              <a:ea typeface="Oswald"/>
              <a:cs typeface="Oswald"/>
              <a:sym typeface="Oswald"/>
            </a:endParaRPr>
          </a:p>
          <a:p>
            <a:pPr marL="0" lvl="0" indent="0" algn="ctr" rtl="0">
              <a:lnSpc>
                <a:spcPct val="115000"/>
              </a:lnSpc>
              <a:spcBef>
                <a:spcPts val="0"/>
              </a:spcBef>
              <a:spcAft>
                <a:spcPts val="0"/>
              </a:spcAft>
              <a:buNone/>
            </a:pPr>
            <a:r>
              <a:rPr lang="fr-FR" sz="2000" dirty="0">
                <a:solidFill>
                  <a:srgbClr val="005EAE"/>
                </a:solidFill>
                <a:latin typeface="Oswald"/>
                <a:ea typeface="Oswald"/>
                <a:cs typeface="Oswald"/>
                <a:sym typeface="Oswald"/>
              </a:rPr>
              <a:t>Aout – Septembre 2020</a:t>
            </a:r>
            <a:endParaRPr sz="2000" dirty="0">
              <a:solidFill>
                <a:srgbClr val="005EAE"/>
              </a:solidFill>
              <a:latin typeface="Oswald"/>
              <a:ea typeface="Oswald"/>
              <a:cs typeface="Oswald"/>
              <a:sym typeface="Oswald"/>
            </a:endParaRPr>
          </a:p>
          <a:p>
            <a:pPr marL="0" lvl="0" indent="0" algn="ctr" rtl="0">
              <a:lnSpc>
                <a:spcPct val="115000"/>
              </a:lnSpc>
              <a:spcBef>
                <a:spcPts val="0"/>
              </a:spcBef>
              <a:spcAft>
                <a:spcPts val="0"/>
              </a:spcAft>
              <a:buNone/>
            </a:pPr>
            <a:endParaRPr sz="2000" dirty="0">
              <a:solidFill>
                <a:srgbClr val="005EAE"/>
              </a:solidFill>
              <a:latin typeface="Oswald"/>
              <a:ea typeface="Oswald"/>
              <a:cs typeface="Oswald"/>
              <a:sym typeface="Oswald"/>
            </a:endParaRPr>
          </a:p>
        </p:txBody>
      </p:sp>
      <p:sp>
        <p:nvSpPr>
          <p:cNvPr id="16" name="Google Shape;412;g5c9348e662_1_651">
            <a:extLst>
              <a:ext uri="{FF2B5EF4-FFF2-40B4-BE49-F238E27FC236}">
                <a16:creationId xmlns:a16="http://schemas.microsoft.com/office/drawing/2014/main" id="{231094FF-22B5-4B3E-B65C-415A5E18378B}"/>
              </a:ext>
            </a:extLst>
          </p:cNvPr>
          <p:cNvSpPr/>
          <p:nvPr/>
        </p:nvSpPr>
        <p:spPr>
          <a:xfrm>
            <a:off x="3132228" y="1714498"/>
            <a:ext cx="2491442" cy="330708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fr-FR" sz="2000" dirty="0">
                <a:solidFill>
                  <a:srgbClr val="005EAE"/>
                </a:solidFill>
                <a:latin typeface="Oswald"/>
                <a:ea typeface="Oswald"/>
                <a:cs typeface="Oswald"/>
                <a:sym typeface="Oswald"/>
              </a:rPr>
              <a:t>Revue d’informations: politiques, financements, coordination, programmes…</a:t>
            </a:r>
          </a:p>
          <a:p>
            <a:pPr marL="0" lvl="0" indent="0" algn="ctr" rtl="0">
              <a:lnSpc>
                <a:spcPct val="115000"/>
              </a:lnSpc>
              <a:spcBef>
                <a:spcPts val="0"/>
              </a:spcBef>
              <a:spcAft>
                <a:spcPts val="0"/>
              </a:spcAft>
              <a:buNone/>
            </a:pPr>
            <a:endParaRPr lang="fr-FR" sz="2000" dirty="0">
              <a:solidFill>
                <a:srgbClr val="005EAE"/>
              </a:solidFill>
              <a:latin typeface="Oswald"/>
              <a:ea typeface="Oswald"/>
              <a:cs typeface="Oswald"/>
              <a:sym typeface="Oswald"/>
            </a:endParaRPr>
          </a:p>
          <a:p>
            <a:pPr marL="0" lvl="0" indent="0" algn="ctr" rtl="0">
              <a:lnSpc>
                <a:spcPct val="115000"/>
              </a:lnSpc>
              <a:spcBef>
                <a:spcPts val="0"/>
              </a:spcBef>
              <a:spcAft>
                <a:spcPts val="0"/>
              </a:spcAft>
              <a:buNone/>
            </a:pPr>
            <a:r>
              <a:rPr lang="fr-FR" sz="2000" dirty="0">
                <a:solidFill>
                  <a:srgbClr val="005EAE"/>
                </a:solidFill>
                <a:latin typeface="Oswald"/>
                <a:sym typeface="Oswald"/>
              </a:rPr>
              <a:t>Entretiens avec des acteur-clés</a:t>
            </a:r>
            <a:endParaRPr dirty="0">
              <a:solidFill>
                <a:srgbClr val="005EAE"/>
              </a:solidFill>
            </a:endParaRPr>
          </a:p>
        </p:txBody>
      </p:sp>
      <p:sp>
        <p:nvSpPr>
          <p:cNvPr id="14" name="Google Shape;414;g5c9348e662_1_651">
            <a:extLst>
              <a:ext uri="{FF2B5EF4-FFF2-40B4-BE49-F238E27FC236}">
                <a16:creationId xmlns:a16="http://schemas.microsoft.com/office/drawing/2014/main" id="{9E33E780-4E24-4D97-A670-2CE39F1B0F5D}"/>
              </a:ext>
            </a:extLst>
          </p:cNvPr>
          <p:cNvSpPr/>
          <p:nvPr/>
        </p:nvSpPr>
        <p:spPr>
          <a:xfrm>
            <a:off x="268037" y="1714500"/>
            <a:ext cx="2491500" cy="3307080"/>
          </a:xfrm>
          <a:prstGeom prst="rect">
            <a:avLst/>
          </a:prstGeom>
          <a:solidFill>
            <a:schemeClr val="lt2"/>
          </a:solidFill>
          <a:ln>
            <a:noFill/>
          </a:ln>
        </p:spPr>
        <p:txBody>
          <a:bodyPr spcFirstLastPara="1" wrap="square" lIns="91425" tIns="91425" rIns="91425" bIns="91425" anchor="ctr" anchorCtr="0">
            <a:noAutofit/>
          </a:bodyPr>
          <a:lstStyle/>
          <a:p>
            <a:pPr lvl="0" algn="ctr">
              <a:lnSpc>
                <a:spcPct val="115000"/>
              </a:lnSpc>
            </a:pPr>
            <a:r>
              <a:rPr lang="fr-FR" sz="2000" dirty="0">
                <a:solidFill>
                  <a:srgbClr val="005EAE"/>
                </a:solidFill>
                <a:latin typeface="Oswald"/>
                <a:sym typeface="Oswald"/>
              </a:rPr>
              <a:t>Comment les acteurs humanitaires et du développement peuvent-ils collaborer? </a:t>
            </a:r>
          </a:p>
          <a:p>
            <a:pPr lvl="0" algn="ctr">
              <a:lnSpc>
                <a:spcPct val="115000"/>
              </a:lnSpc>
            </a:pPr>
            <a:r>
              <a:rPr lang="fr-FR" sz="2000" dirty="0">
                <a:solidFill>
                  <a:srgbClr val="005EAE"/>
                </a:solidFill>
                <a:latin typeface="Oswald"/>
                <a:sym typeface="Oswald"/>
              </a:rPr>
              <a:t>
Comment le cluster et le SUN peuvent-ils soutenir ces processus?</a:t>
            </a:r>
            <a:endParaRPr dirty="0">
              <a:solidFill>
                <a:srgbClr val="005EAE"/>
              </a:solidFill>
            </a:endParaRPr>
          </a:p>
        </p:txBody>
      </p:sp>
      <p:sp>
        <p:nvSpPr>
          <p:cNvPr id="337" name="Google Shape;337;g5c9348e662_1_204"/>
          <p:cNvSpPr/>
          <p:nvPr/>
        </p:nvSpPr>
        <p:spPr>
          <a:xfrm>
            <a:off x="0" y="0"/>
            <a:ext cx="9144000" cy="967740"/>
          </a:xfrm>
          <a:prstGeom prst="rect">
            <a:avLst/>
          </a:prstGeom>
          <a:solidFill>
            <a:srgbClr val="005EAE"/>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fr-FR" sz="2400" dirty="0">
                <a:solidFill>
                  <a:srgbClr val="FFFFFF"/>
                </a:solidFill>
                <a:latin typeface="Oswald"/>
                <a:ea typeface="Oswald"/>
                <a:cs typeface="Oswald"/>
                <a:sym typeface="Oswald"/>
              </a:rPr>
              <a:t>3 ETUDES DE CAS: </a:t>
            </a:r>
          </a:p>
          <a:p>
            <a:pPr marL="0" lvl="0" indent="0" algn="ctr" rtl="0">
              <a:spcBef>
                <a:spcPts val="0"/>
              </a:spcBef>
              <a:spcAft>
                <a:spcPts val="0"/>
              </a:spcAft>
              <a:buClr>
                <a:schemeClr val="dk1"/>
              </a:buClr>
              <a:buSzPts val="1100"/>
              <a:buFont typeface="Arial"/>
              <a:buNone/>
            </a:pPr>
            <a:r>
              <a:rPr lang="fr-FR" sz="2800" dirty="0">
                <a:solidFill>
                  <a:srgbClr val="FFFFFF"/>
                </a:solidFill>
                <a:latin typeface="Oswald"/>
                <a:ea typeface="Oswald"/>
                <a:cs typeface="Oswald"/>
                <a:sym typeface="Oswald"/>
              </a:rPr>
              <a:t>NIGER, AFGHANISTAN ET MYANMAR</a:t>
            </a:r>
            <a:endParaRPr i="1" dirty="0">
              <a:solidFill>
                <a:srgbClr val="FFFFFF"/>
              </a:solidFill>
              <a:latin typeface="Oswald"/>
              <a:ea typeface="Oswald"/>
              <a:cs typeface="Oswald"/>
              <a:sym typeface="Oswald"/>
            </a:endParaRPr>
          </a:p>
        </p:txBody>
      </p:sp>
      <p:sp>
        <p:nvSpPr>
          <p:cNvPr id="10" name="Google Shape;417;g5c9348e662_1_651">
            <a:extLst>
              <a:ext uri="{FF2B5EF4-FFF2-40B4-BE49-F238E27FC236}">
                <a16:creationId xmlns:a16="http://schemas.microsoft.com/office/drawing/2014/main" id="{7EE485A7-F0E3-48D6-9D9B-22705884C654}"/>
              </a:ext>
            </a:extLst>
          </p:cNvPr>
          <p:cNvSpPr/>
          <p:nvPr/>
        </p:nvSpPr>
        <p:spPr>
          <a:xfrm>
            <a:off x="268095" y="1087125"/>
            <a:ext cx="2491442" cy="817875"/>
          </a:xfrm>
          <a:prstGeom prst="flowChartOffpageConnector">
            <a:avLst/>
          </a:prstGeom>
          <a:solidFill>
            <a:srgbClr val="005EA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dirty="0">
                <a:solidFill>
                  <a:schemeClr val="lt1"/>
                </a:solidFill>
                <a:latin typeface="Oswald"/>
                <a:ea typeface="Oswald"/>
                <a:cs typeface="Oswald"/>
                <a:sym typeface="Oswald"/>
              </a:rPr>
              <a:t>OBJECTIFS</a:t>
            </a:r>
            <a:endParaRPr sz="2400" dirty="0"/>
          </a:p>
        </p:txBody>
      </p:sp>
      <p:sp>
        <p:nvSpPr>
          <p:cNvPr id="11" name="Google Shape;417;g5c9348e662_1_651">
            <a:extLst>
              <a:ext uri="{FF2B5EF4-FFF2-40B4-BE49-F238E27FC236}">
                <a16:creationId xmlns:a16="http://schemas.microsoft.com/office/drawing/2014/main" id="{33F23E59-C7AD-431E-AF5E-6D5A0EC723BD}"/>
              </a:ext>
            </a:extLst>
          </p:cNvPr>
          <p:cNvSpPr/>
          <p:nvPr/>
        </p:nvSpPr>
        <p:spPr>
          <a:xfrm>
            <a:off x="3132227" y="1107025"/>
            <a:ext cx="2491442" cy="787025"/>
          </a:xfrm>
          <a:prstGeom prst="flowChartOffpageConnector">
            <a:avLst/>
          </a:prstGeom>
          <a:solidFill>
            <a:srgbClr val="005EA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dirty="0">
                <a:solidFill>
                  <a:schemeClr val="lt1"/>
                </a:solidFill>
                <a:latin typeface="Oswald"/>
                <a:ea typeface="Oswald"/>
                <a:cs typeface="Oswald"/>
                <a:sym typeface="Oswald"/>
              </a:rPr>
              <a:t>METHODOLOGIE</a:t>
            </a:r>
            <a:endParaRPr sz="2400" dirty="0"/>
          </a:p>
        </p:txBody>
      </p:sp>
      <p:sp>
        <p:nvSpPr>
          <p:cNvPr id="12" name="Google Shape;417;g5c9348e662_1_651">
            <a:extLst>
              <a:ext uri="{FF2B5EF4-FFF2-40B4-BE49-F238E27FC236}">
                <a16:creationId xmlns:a16="http://schemas.microsoft.com/office/drawing/2014/main" id="{53C24204-BF29-465B-A93A-761D9E20082D}"/>
              </a:ext>
            </a:extLst>
          </p:cNvPr>
          <p:cNvSpPr/>
          <p:nvPr/>
        </p:nvSpPr>
        <p:spPr>
          <a:xfrm>
            <a:off x="5996416" y="1102583"/>
            <a:ext cx="2491442" cy="787025"/>
          </a:xfrm>
          <a:prstGeom prst="flowChartOffpageConnector">
            <a:avLst/>
          </a:prstGeom>
          <a:solidFill>
            <a:srgbClr val="005EA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dirty="0">
                <a:solidFill>
                  <a:schemeClr val="lt1"/>
                </a:solidFill>
                <a:latin typeface="Oswald"/>
                <a:ea typeface="Oswald"/>
                <a:cs typeface="Oswald"/>
                <a:sym typeface="Oswald"/>
              </a:rPr>
              <a:t>CALENDRIER</a:t>
            </a:r>
            <a:endParaRPr sz="2400" dirty="0"/>
          </a:p>
        </p:txBody>
      </p:sp>
    </p:spTree>
    <p:extLst>
      <p:ext uri="{BB962C8B-B14F-4D97-AF65-F5344CB8AC3E}">
        <p14:creationId xmlns:p14="http://schemas.microsoft.com/office/powerpoint/2010/main" val="324070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37;g5c9348e662_1_204">
            <a:extLst>
              <a:ext uri="{FF2B5EF4-FFF2-40B4-BE49-F238E27FC236}">
                <a16:creationId xmlns:a16="http://schemas.microsoft.com/office/drawing/2014/main" id="{3760B9B5-BF58-418A-AC21-9E29E78D1EF0}"/>
              </a:ext>
            </a:extLst>
          </p:cNvPr>
          <p:cNvSpPr/>
          <p:nvPr/>
        </p:nvSpPr>
        <p:spPr>
          <a:xfrm>
            <a:off x="0" y="0"/>
            <a:ext cx="1143000" cy="5143500"/>
          </a:xfrm>
          <a:prstGeom prst="rect">
            <a:avLst/>
          </a:prstGeom>
          <a:solidFill>
            <a:srgbClr val="005EAE"/>
          </a:solidFill>
          <a:ln>
            <a:noFill/>
          </a:ln>
        </p:spPr>
        <p:txBody>
          <a:bodyPr spcFirstLastPara="1" vert="horz"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fr-FR" sz="2400" dirty="0">
                <a:solidFill>
                  <a:srgbClr val="FFFFFF"/>
                </a:solidFill>
                <a:latin typeface="Oswald"/>
                <a:ea typeface="Oswald"/>
                <a:cs typeface="Oswald"/>
                <a:sym typeface="Oswald"/>
              </a:rPr>
              <a:t>Note de cadrage</a:t>
            </a:r>
            <a:endParaRPr dirty="0">
              <a:solidFill>
                <a:srgbClr val="FFFFFF"/>
              </a:solidFill>
              <a:latin typeface="Oswald"/>
              <a:ea typeface="Oswald"/>
              <a:cs typeface="Oswald"/>
              <a:sym typeface="Oswald"/>
            </a:endParaRPr>
          </a:p>
        </p:txBody>
      </p:sp>
      <p:pic>
        <p:nvPicPr>
          <p:cNvPr id="3" name="Picture 2" descr="A picture containing text, metal, screenshot&#10;&#10;Description automatically generated">
            <a:extLst>
              <a:ext uri="{FF2B5EF4-FFF2-40B4-BE49-F238E27FC236}">
                <a16:creationId xmlns:a16="http://schemas.microsoft.com/office/drawing/2014/main" id="{E886645A-F6A2-46FF-9EE0-FE025093B4FD}"/>
              </a:ext>
            </a:extLst>
          </p:cNvPr>
          <p:cNvPicPr>
            <a:picLocks noChangeAspect="1"/>
          </p:cNvPicPr>
          <p:nvPr/>
        </p:nvPicPr>
        <p:blipFill>
          <a:blip r:embed="rId3"/>
          <a:stretch>
            <a:fillRect/>
          </a:stretch>
        </p:blipFill>
        <p:spPr>
          <a:xfrm>
            <a:off x="1604847" y="0"/>
            <a:ext cx="7275425" cy="5143500"/>
          </a:xfrm>
          <a:prstGeom prst="rect">
            <a:avLst/>
          </a:prstGeom>
        </p:spPr>
      </p:pic>
    </p:spTree>
    <p:extLst>
      <p:ext uri="{BB962C8B-B14F-4D97-AF65-F5344CB8AC3E}">
        <p14:creationId xmlns:p14="http://schemas.microsoft.com/office/powerpoint/2010/main" val="2265419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5c9348e662_1_435"/>
          <p:cNvSpPr txBox="1"/>
          <p:nvPr/>
        </p:nvSpPr>
        <p:spPr>
          <a:xfrm>
            <a:off x="1635420" y="2730590"/>
            <a:ext cx="7290506" cy="1965950"/>
          </a:xfrm>
          <a:prstGeom prst="rect">
            <a:avLst/>
          </a:prstGeom>
          <a:noFill/>
          <a:ln>
            <a:noFill/>
          </a:ln>
        </p:spPr>
        <p:txBody>
          <a:bodyPr spcFirstLastPara="1" wrap="square" lIns="91425" tIns="45700" rIns="91425" bIns="45700" anchor="t" anchorCtr="0">
            <a:noAutofit/>
          </a:bodyPr>
          <a:lstStyle/>
          <a:p>
            <a:pPr marL="171450" lvl="0" indent="-203200">
              <a:lnSpc>
                <a:spcPct val="150000"/>
              </a:lnSpc>
              <a:buClr>
                <a:schemeClr val="dk1"/>
              </a:buClr>
              <a:buSzPts val="1400"/>
              <a:buChar char="●"/>
            </a:pPr>
            <a:r>
              <a:rPr lang="fr-FR" sz="1600" dirty="0">
                <a:solidFill>
                  <a:schemeClr val="dk1"/>
                </a:solidFill>
              </a:rPr>
              <a:t>Pas de compréhension commune du HDN pour la nutrition : avantages et domaines de convergence
Manque d’investissements dans la nutrition et la préparation aux désastres
Les engagements et les plans ne sont pas mis en œuvre à grande échelle
Certaines organisations ne sont pas en mesure de participer </a:t>
            </a:r>
            <a:endParaRPr lang="fr-FR" dirty="0">
              <a:solidFill>
                <a:schemeClr val="dk1"/>
              </a:solidFill>
            </a:endParaRPr>
          </a:p>
          <a:p>
            <a:pPr marL="171450" lvl="0" indent="-203200" algn="l" rtl="0">
              <a:spcBef>
                <a:spcPts val="0"/>
              </a:spcBef>
              <a:spcAft>
                <a:spcPts val="0"/>
              </a:spcAft>
              <a:buClr>
                <a:schemeClr val="dk1"/>
              </a:buClr>
              <a:buSzPts val="1400"/>
              <a:buChar char="●"/>
            </a:pPr>
            <a:endParaRPr dirty="0">
              <a:solidFill>
                <a:schemeClr val="dk1"/>
              </a:solidFill>
            </a:endParaRPr>
          </a:p>
          <a:p>
            <a:pPr marL="171450" marR="0" lvl="0" indent="-114300" algn="l" rtl="0">
              <a:lnSpc>
                <a:spcPct val="100000"/>
              </a:lnSpc>
              <a:spcBef>
                <a:spcPts val="0"/>
              </a:spcBef>
              <a:spcAft>
                <a:spcPts val="0"/>
              </a:spcAft>
              <a:buNone/>
            </a:pPr>
            <a:endParaRPr dirty="0"/>
          </a:p>
        </p:txBody>
      </p:sp>
      <p:sp>
        <p:nvSpPr>
          <p:cNvPr id="398" name="Google Shape;398;g5c9348e662_1_435"/>
          <p:cNvSpPr/>
          <p:nvPr/>
        </p:nvSpPr>
        <p:spPr>
          <a:xfrm>
            <a:off x="-13740" y="0"/>
            <a:ext cx="9144000" cy="491400"/>
          </a:xfrm>
          <a:prstGeom prst="rect">
            <a:avLst/>
          </a:prstGeom>
          <a:solidFill>
            <a:srgbClr val="005EAE"/>
          </a:solidFill>
          <a:ln>
            <a:noFill/>
          </a:ln>
        </p:spPr>
        <p:txBody>
          <a:bodyPr spcFirstLastPara="1" wrap="square" lIns="91425" tIns="91425" rIns="91425" bIns="91425" anchor="ctr" anchorCtr="0">
            <a:noAutofit/>
          </a:bodyPr>
          <a:lstStyle/>
          <a:p>
            <a:pPr marL="628650" lvl="0" indent="0" algn="ctr" rtl="0">
              <a:spcBef>
                <a:spcPts val="0"/>
              </a:spcBef>
              <a:spcAft>
                <a:spcPts val="0"/>
              </a:spcAft>
              <a:buClr>
                <a:schemeClr val="dk1"/>
              </a:buClr>
              <a:buSzPts val="1100"/>
              <a:buFont typeface="Arial"/>
              <a:buNone/>
            </a:pPr>
            <a:r>
              <a:rPr lang="en" sz="2600" dirty="0">
                <a:solidFill>
                  <a:schemeClr val="lt1"/>
                </a:solidFill>
                <a:latin typeface="Oswald Regular"/>
                <a:sym typeface="Oswald Regular"/>
              </a:rPr>
              <a:t>PRINCIPALES OBSERVATIONS</a:t>
            </a:r>
            <a:endParaRPr sz="2600" dirty="0">
              <a:solidFill>
                <a:schemeClr val="dk1"/>
              </a:solidFill>
            </a:endParaRPr>
          </a:p>
        </p:txBody>
      </p:sp>
      <p:cxnSp>
        <p:nvCxnSpPr>
          <p:cNvPr id="400" name="Google Shape;400;g5c9348e662_1_435"/>
          <p:cNvCxnSpPr/>
          <p:nvPr/>
        </p:nvCxnSpPr>
        <p:spPr>
          <a:xfrm>
            <a:off x="150900" y="2616198"/>
            <a:ext cx="8842200" cy="0"/>
          </a:xfrm>
          <a:prstGeom prst="straightConnector1">
            <a:avLst/>
          </a:prstGeom>
          <a:noFill/>
          <a:ln w="9525" cap="flat" cmpd="sng">
            <a:solidFill>
              <a:schemeClr val="dk2"/>
            </a:solidFill>
            <a:prstDash val="dot"/>
            <a:round/>
            <a:headEnd type="none" w="med" len="med"/>
            <a:tailEnd type="none" w="med" len="med"/>
          </a:ln>
        </p:spPr>
      </p:cxnSp>
      <p:sp>
        <p:nvSpPr>
          <p:cNvPr id="406" name="Google Shape;406;g5c9348e662_1_435"/>
          <p:cNvSpPr txBox="1"/>
          <p:nvPr/>
        </p:nvSpPr>
        <p:spPr>
          <a:xfrm>
            <a:off x="1703070" y="605791"/>
            <a:ext cx="7155206" cy="1878323"/>
          </a:xfrm>
          <a:prstGeom prst="rect">
            <a:avLst/>
          </a:prstGeom>
          <a:noFill/>
          <a:ln>
            <a:noFill/>
          </a:ln>
        </p:spPr>
        <p:txBody>
          <a:bodyPr spcFirstLastPara="1" wrap="square" lIns="91425" tIns="91425" rIns="91425" bIns="91425" anchor="t" anchorCtr="0">
            <a:noAutofit/>
          </a:bodyPr>
          <a:lstStyle/>
          <a:p>
            <a:pPr marL="114300" lvl="0" indent="-241300">
              <a:lnSpc>
                <a:spcPct val="150000"/>
              </a:lnSpc>
              <a:buClr>
                <a:schemeClr val="dk1"/>
              </a:buClr>
              <a:buSzPts val="1400"/>
              <a:buChar char="●"/>
            </a:pPr>
            <a:r>
              <a:rPr lang="fr-FR" sz="1600" dirty="0">
                <a:solidFill>
                  <a:schemeClr val="dk1"/>
                </a:solidFill>
              </a:rPr>
              <a:t>Des engagements politiques pour la nutrition
Des politiques, stratégies et mécanismes de coordination
Une colocation des acteurs humanitaires et de développement dans les domaines prioritaires et dans le système de santé publique
Une flexibilité accrue des instruments de financement</a:t>
            </a:r>
            <a:endParaRPr lang="en-US" sz="1600" dirty="0">
              <a:solidFill>
                <a:schemeClr val="dk1"/>
              </a:solidFill>
            </a:endParaRPr>
          </a:p>
        </p:txBody>
      </p:sp>
      <p:sp>
        <p:nvSpPr>
          <p:cNvPr id="2" name="Plus Sign 1">
            <a:extLst>
              <a:ext uri="{FF2B5EF4-FFF2-40B4-BE49-F238E27FC236}">
                <a16:creationId xmlns:a16="http://schemas.microsoft.com/office/drawing/2014/main" id="{02DD2DE0-B4F6-4A87-BA86-A47BB8816319}"/>
              </a:ext>
            </a:extLst>
          </p:cNvPr>
          <p:cNvSpPr/>
          <p:nvPr/>
        </p:nvSpPr>
        <p:spPr>
          <a:xfrm>
            <a:off x="262890" y="902970"/>
            <a:ext cx="1131570" cy="1017249"/>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inus Sign 2">
            <a:extLst>
              <a:ext uri="{FF2B5EF4-FFF2-40B4-BE49-F238E27FC236}">
                <a16:creationId xmlns:a16="http://schemas.microsoft.com/office/drawing/2014/main" id="{21FFCAB1-94D5-421C-A5A4-60F5F23B41C9}"/>
              </a:ext>
            </a:extLst>
          </p:cNvPr>
          <p:cNvSpPr/>
          <p:nvPr/>
        </p:nvSpPr>
        <p:spPr>
          <a:xfrm>
            <a:off x="342900" y="3177542"/>
            <a:ext cx="1051560" cy="660392"/>
          </a:xfrm>
          <a:prstGeom prst="mathMin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A1E6-917B-4CC9-8331-D766F4804E8F}"/>
              </a:ext>
            </a:extLst>
          </p:cNvPr>
          <p:cNvSpPr>
            <a:spLocks noGrp="1"/>
          </p:cNvSpPr>
          <p:nvPr>
            <p:ph type="title"/>
          </p:nvPr>
        </p:nvSpPr>
        <p:spPr>
          <a:xfrm>
            <a:off x="253608" y="521673"/>
            <a:ext cx="8791331" cy="572700"/>
          </a:xfrm>
          <a:solidFill>
            <a:srgbClr val="0070C0"/>
          </a:solidFill>
        </p:spPr>
        <p:txBody>
          <a:bodyPr/>
          <a:lstStyle/>
          <a:p>
            <a:r>
              <a:rPr lang="en-GB" sz="2400" dirty="0" err="1">
                <a:solidFill>
                  <a:srgbClr val="FFFFFF"/>
                </a:solidFill>
                <a:latin typeface="Oswald"/>
              </a:rPr>
              <a:t>Développer</a:t>
            </a:r>
            <a:r>
              <a:rPr lang="en-GB" sz="2400" dirty="0">
                <a:solidFill>
                  <a:srgbClr val="FFFFFF"/>
                </a:solidFill>
                <a:latin typeface="Oswald"/>
              </a:rPr>
              <a:t> la comprehension du HDN chez </a:t>
            </a:r>
            <a:r>
              <a:rPr lang="en-GB" sz="2400" dirty="0" err="1">
                <a:solidFill>
                  <a:srgbClr val="FFFFFF"/>
                </a:solidFill>
                <a:latin typeface="Oswald"/>
              </a:rPr>
              <a:t>tous</a:t>
            </a:r>
            <a:r>
              <a:rPr lang="en-GB" sz="2400" dirty="0">
                <a:solidFill>
                  <a:srgbClr val="FFFFFF"/>
                </a:solidFill>
                <a:latin typeface="Oswald"/>
              </a:rPr>
              <a:t> les </a:t>
            </a:r>
            <a:r>
              <a:rPr lang="en-GB" sz="2400" dirty="0" err="1">
                <a:solidFill>
                  <a:srgbClr val="FFFFFF"/>
                </a:solidFill>
                <a:latin typeface="Oswald"/>
              </a:rPr>
              <a:t>acteurs</a:t>
            </a:r>
            <a:br>
              <a:rPr lang="en-US" dirty="0"/>
            </a:br>
            <a:endParaRPr lang="en-US" dirty="0"/>
          </a:p>
        </p:txBody>
      </p:sp>
      <p:sp>
        <p:nvSpPr>
          <p:cNvPr id="3" name="TextBox 2">
            <a:extLst>
              <a:ext uri="{FF2B5EF4-FFF2-40B4-BE49-F238E27FC236}">
                <a16:creationId xmlns:a16="http://schemas.microsoft.com/office/drawing/2014/main" id="{0DAD5C85-20AB-44B6-AC18-264B115FB17F}"/>
              </a:ext>
            </a:extLst>
          </p:cNvPr>
          <p:cNvSpPr txBox="1"/>
          <p:nvPr/>
        </p:nvSpPr>
        <p:spPr>
          <a:xfrm>
            <a:off x="579119" y="1586914"/>
            <a:ext cx="7982243" cy="2523768"/>
          </a:xfrm>
          <a:prstGeom prst="rect">
            <a:avLst/>
          </a:prstGeom>
          <a:noFill/>
        </p:spPr>
        <p:txBody>
          <a:bodyPr wrap="square" rtlCol="0">
            <a:spAutoFit/>
          </a:bodyPr>
          <a:lstStyle/>
          <a:p>
            <a:pPr lvl="0"/>
            <a:r>
              <a:rPr lang="fr-FR" sz="1800" dirty="0">
                <a:latin typeface="Oswald Regular" panose="020B0604020202020204" charset="0"/>
              </a:rPr>
              <a:t>Organisez des séances d’information et de formation sur le HDN à l’adresse des acteurs de la nutrition. </a:t>
            </a:r>
          </a:p>
          <a:p>
            <a:pPr lvl="0"/>
            <a:r>
              <a:rPr lang="fr-FR" sz="1800" dirty="0">
                <a:latin typeface="Oswald Regular" panose="020B0604020202020204" charset="0"/>
              </a:rPr>
              <a:t>
Diffuser les guidances et favoriser l’échange d’expériences </a:t>
            </a:r>
          </a:p>
          <a:p>
            <a:pPr lvl="0"/>
            <a:r>
              <a:rPr lang="fr-FR" sz="1800" dirty="0">
                <a:latin typeface="Oswald Regular" panose="020B0604020202020204" charset="0"/>
              </a:rPr>
              <a:t>
Faciliter la participation des coordinateurs et points focaux du SUN de niveau infranational, diffuser l’information et organiser des sessions aux niveaux infranationaux, tout en assurant leur inclusion et leur participation à la formation et aux ateliers.</a:t>
            </a:r>
            <a:endParaRPr lang="en-US" dirty="0"/>
          </a:p>
          <a:p>
            <a:endParaRPr lang="en-US" dirty="0"/>
          </a:p>
        </p:txBody>
      </p:sp>
    </p:spTree>
    <p:extLst>
      <p:ext uri="{BB962C8B-B14F-4D97-AF65-F5344CB8AC3E}">
        <p14:creationId xmlns:p14="http://schemas.microsoft.com/office/powerpoint/2010/main" val="309846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C7AE-98EB-4021-92CC-408581C089BA}"/>
              </a:ext>
            </a:extLst>
          </p:cNvPr>
          <p:cNvSpPr>
            <a:spLocks noGrp="1"/>
          </p:cNvSpPr>
          <p:nvPr>
            <p:ph type="title"/>
          </p:nvPr>
        </p:nvSpPr>
        <p:spPr>
          <a:xfrm>
            <a:off x="175260" y="445024"/>
            <a:ext cx="8657040" cy="949436"/>
          </a:xfrm>
          <a:solidFill>
            <a:srgbClr val="0070C0"/>
          </a:solidFill>
          <a:ln>
            <a:noFill/>
          </a:ln>
        </p:spPr>
        <p:txBody>
          <a:bodyPr spcFirstLastPara="1" wrap="square" lIns="91425" tIns="91425" rIns="91425" bIns="91425" anchor="t" anchorCtr="0">
            <a:noAutofit/>
          </a:bodyPr>
          <a:lstStyle/>
          <a:p>
            <a:r>
              <a:rPr lang="fr-FR" sz="2400" dirty="0">
                <a:solidFill>
                  <a:srgbClr val="FFFFFF"/>
                </a:solidFill>
                <a:latin typeface="Oswald"/>
              </a:rPr>
              <a:t>Établir une collaboration entre les acteurs humanitaires et de développement à travers des objectifs et des priorités communs spécifiques</a:t>
            </a:r>
            <a:br>
              <a:rPr lang="en-US" sz="2400" dirty="0">
                <a:solidFill>
                  <a:srgbClr val="FFFFFF"/>
                </a:solidFill>
                <a:latin typeface="Oswald"/>
              </a:rPr>
            </a:br>
            <a:endParaRPr lang="en-GB" sz="2400" dirty="0">
              <a:solidFill>
                <a:srgbClr val="FFFFFF"/>
              </a:solidFill>
              <a:latin typeface="Oswald"/>
            </a:endParaRPr>
          </a:p>
        </p:txBody>
      </p:sp>
      <p:sp>
        <p:nvSpPr>
          <p:cNvPr id="3" name="Title 1">
            <a:extLst>
              <a:ext uri="{FF2B5EF4-FFF2-40B4-BE49-F238E27FC236}">
                <a16:creationId xmlns:a16="http://schemas.microsoft.com/office/drawing/2014/main" id="{017949EB-C37A-443B-8984-8B6F893F6AC1}"/>
              </a:ext>
            </a:extLst>
          </p:cNvPr>
          <p:cNvSpPr txBox="1">
            <a:spLocks/>
          </p:cNvSpPr>
          <p:nvPr/>
        </p:nvSpPr>
        <p:spPr>
          <a:xfrm>
            <a:off x="311700" y="1725184"/>
            <a:ext cx="8520600" cy="25267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pPr>
            <a:r>
              <a:rPr lang="fr-FR" sz="1800" dirty="0">
                <a:solidFill>
                  <a:srgbClr val="000000"/>
                </a:solidFill>
                <a:latin typeface="Oswald Regular" panose="020B0604020202020204" charset="0"/>
              </a:rPr>
              <a:t>Organiser des sessions de travail conjointes pour assurer une compréhension commune des besoins nutritionnels, des groupes cibles et des causes avec tous les secteurs concernés</a:t>
            </a:r>
          </a:p>
          <a:p>
            <a:pPr>
              <a:buClr>
                <a:srgbClr val="000000"/>
              </a:buClr>
            </a:pPr>
            <a:r>
              <a:rPr lang="fr-FR" sz="1800" dirty="0">
                <a:solidFill>
                  <a:srgbClr val="000000"/>
                </a:solidFill>
                <a:latin typeface="Oswald Regular" panose="020B0604020202020204" charset="0"/>
              </a:rPr>
              <a:t> 
Organiser des exercices conjoints de </a:t>
            </a:r>
            <a:r>
              <a:rPr lang="fr-FR" sz="1800" dirty="0" err="1">
                <a:solidFill>
                  <a:srgbClr val="000000"/>
                </a:solidFill>
                <a:latin typeface="Oswald Regular" panose="020B0604020202020204" charset="0"/>
              </a:rPr>
              <a:t>prioritisation</a:t>
            </a:r>
            <a:r>
              <a:rPr lang="fr-FR" sz="1800" dirty="0">
                <a:solidFill>
                  <a:srgbClr val="000000"/>
                </a:solidFill>
                <a:latin typeface="Oswald Regular" panose="020B0604020202020204" charset="0"/>
              </a:rPr>
              <a:t> et de planification afin d’identifier les objectifs et les activités communs</a:t>
            </a:r>
          </a:p>
          <a:p>
            <a:pPr>
              <a:buClr>
                <a:srgbClr val="000000"/>
              </a:buClr>
            </a:pPr>
            <a:r>
              <a:rPr lang="fr-FR" sz="1800" dirty="0">
                <a:solidFill>
                  <a:srgbClr val="000000"/>
                </a:solidFill>
                <a:latin typeface="Oswald Regular" panose="020B0604020202020204" charset="0"/>
              </a:rPr>
              <a:t>
Faciliter l’élaboration de plans d’action alignés, de stratégies conjointes et de mise en œuvre
</a:t>
            </a:r>
            <a:endParaRPr lang="en-US" sz="1800" dirty="0">
              <a:solidFill>
                <a:srgbClr val="000000"/>
              </a:solidFill>
              <a:latin typeface="Oswald Regular" panose="020B0604020202020204" charset="0"/>
            </a:endParaRPr>
          </a:p>
        </p:txBody>
      </p:sp>
    </p:spTree>
    <p:extLst>
      <p:ext uri="{BB962C8B-B14F-4D97-AF65-F5344CB8AC3E}">
        <p14:creationId xmlns:p14="http://schemas.microsoft.com/office/powerpoint/2010/main" val="335878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A895B-43F2-4095-B1BB-D52FA16DA702}"/>
              </a:ext>
            </a:extLst>
          </p:cNvPr>
          <p:cNvSpPr>
            <a:spLocks noGrp="1"/>
          </p:cNvSpPr>
          <p:nvPr>
            <p:ph type="title"/>
          </p:nvPr>
        </p:nvSpPr>
        <p:spPr>
          <a:xfrm>
            <a:off x="311700" y="445024"/>
            <a:ext cx="8520600" cy="842755"/>
          </a:xfrm>
          <a:solidFill>
            <a:srgbClr val="0070C0"/>
          </a:solidFill>
          <a:ln>
            <a:noFill/>
          </a:ln>
        </p:spPr>
        <p:txBody>
          <a:bodyPr spcFirstLastPara="1" wrap="square" lIns="91425" tIns="91425" rIns="91425" bIns="91425" anchor="t" anchorCtr="0">
            <a:noAutofit/>
          </a:bodyPr>
          <a:lstStyle/>
          <a:p>
            <a:r>
              <a:rPr lang="fr-FR" sz="2400" dirty="0">
                <a:solidFill>
                  <a:srgbClr val="FFFFFF"/>
                </a:solidFill>
                <a:latin typeface="Oswald"/>
              </a:rPr>
              <a:t>Garantir un espace aux acteurs humanitaires et de développement pour travailler ensemble </a:t>
            </a:r>
            <a:br>
              <a:rPr lang="en-US" sz="2400" dirty="0">
                <a:solidFill>
                  <a:srgbClr val="FFFFFF"/>
                </a:solidFill>
                <a:latin typeface="Oswald"/>
              </a:rPr>
            </a:br>
            <a:endParaRPr lang="en-GB" sz="2400" dirty="0">
              <a:solidFill>
                <a:srgbClr val="FFFFFF"/>
              </a:solidFill>
              <a:latin typeface="Oswald"/>
            </a:endParaRPr>
          </a:p>
        </p:txBody>
      </p:sp>
      <p:sp>
        <p:nvSpPr>
          <p:cNvPr id="3" name="Text Placeholder 2">
            <a:extLst>
              <a:ext uri="{FF2B5EF4-FFF2-40B4-BE49-F238E27FC236}">
                <a16:creationId xmlns:a16="http://schemas.microsoft.com/office/drawing/2014/main" id="{A636D39A-AC5D-48AD-B021-B78CAE314223}"/>
              </a:ext>
            </a:extLst>
          </p:cNvPr>
          <p:cNvSpPr>
            <a:spLocks noGrp="1"/>
          </p:cNvSpPr>
          <p:nvPr>
            <p:ph type="body" idx="1"/>
          </p:nvPr>
        </p:nvSpPr>
        <p:spPr>
          <a:xfrm>
            <a:off x="311700" y="1699259"/>
            <a:ext cx="8520600" cy="2869615"/>
          </a:xfrm>
        </p:spPr>
        <p:txBody>
          <a:bodyPr/>
          <a:lstStyle/>
          <a:p>
            <a:pPr marL="0" indent="0">
              <a:lnSpc>
                <a:spcPct val="100000"/>
              </a:lnSpc>
              <a:buClr>
                <a:srgbClr val="000000"/>
              </a:buClr>
              <a:buNone/>
            </a:pPr>
            <a:r>
              <a:rPr lang="fr-FR" dirty="0">
                <a:solidFill>
                  <a:srgbClr val="000000"/>
                </a:solidFill>
                <a:latin typeface="Oswald Regular" panose="020B0604020202020204" charset="0"/>
              </a:rPr>
              <a:t>Créer des sessions de travail conjointes pour les acteurs humanitaires et de développement contribuant à la nutrition
Soutenir le plaidoyer afin de mobiliser des ressources et d’assurer la participation de tous les acteurs
Promouvoir la coordination et la collaboration intersectorielles entre les acteurs humanitaires et de développement conformément aux engagements mondiaux pris par l’ONU dans le cadre de la « nouvelle façon de travailler ».
</a:t>
            </a:r>
            <a:endParaRPr lang="en-GB" dirty="0"/>
          </a:p>
        </p:txBody>
      </p:sp>
    </p:spTree>
    <p:extLst>
      <p:ext uri="{BB962C8B-B14F-4D97-AF65-F5344CB8AC3E}">
        <p14:creationId xmlns:p14="http://schemas.microsoft.com/office/powerpoint/2010/main" val="1315694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AA0C-D0C8-4809-8B32-313554D90719}"/>
              </a:ext>
            </a:extLst>
          </p:cNvPr>
          <p:cNvSpPr>
            <a:spLocks noGrp="1"/>
          </p:cNvSpPr>
          <p:nvPr>
            <p:ph type="title"/>
          </p:nvPr>
        </p:nvSpPr>
        <p:spPr>
          <a:xfrm>
            <a:off x="311700" y="445024"/>
            <a:ext cx="8520600" cy="896095"/>
          </a:xfrm>
          <a:solidFill>
            <a:srgbClr val="0070C0"/>
          </a:solidFill>
          <a:ln>
            <a:noFill/>
          </a:ln>
        </p:spPr>
        <p:txBody>
          <a:bodyPr spcFirstLastPara="1" wrap="square" lIns="91425" tIns="91425" rIns="91425" bIns="91425" anchor="t" anchorCtr="0">
            <a:noAutofit/>
          </a:bodyPr>
          <a:lstStyle/>
          <a:p>
            <a:r>
              <a:rPr lang="fr-FR" sz="2400" dirty="0">
                <a:solidFill>
                  <a:srgbClr val="FFFFFF"/>
                </a:solidFill>
                <a:latin typeface="Oswald"/>
              </a:rPr>
              <a:t>Soutenir la mise en œuvre de plans d’action </a:t>
            </a:r>
            <a:r>
              <a:rPr lang="fr-FR" sz="2400" dirty="0" err="1">
                <a:solidFill>
                  <a:srgbClr val="FFFFFF"/>
                </a:solidFill>
                <a:latin typeface="Oswald"/>
              </a:rPr>
              <a:t>multisectoraux</a:t>
            </a:r>
            <a:r>
              <a:rPr lang="fr-FR" sz="2400" dirty="0">
                <a:solidFill>
                  <a:srgbClr val="FFFFFF"/>
                </a:solidFill>
                <a:latin typeface="Oswald"/>
              </a:rPr>
              <a:t> et la préparation aux catastrophes</a:t>
            </a:r>
            <a:br>
              <a:rPr lang="en-US" sz="2400" dirty="0">
                <a:solidFill>
                  <a:srgbClr val="FFFFFF"/>
                </a:solidFill>
                <a:latin typeface="Oswald"/>
              </a:rPr>
            </a:br>
            <a:endParaRPr lang="en-GB" sz="2400" dirty="0">
              <a:solidFill>
                <a:srgbClr val="FFFFFF"/>
              </a:solidFill>
              <a:latin typeface="Oswald"/>
            </a:endParaRPr>
          </a:p>
        </p:txBody>
      </p:sp>
      <p:sp>
        <p:nvSpPr>
          <p:cNvPr id="3" name="Text Placeholder 2">
            <a:extLst>
              <a:ext uri="{FF2B5EF4-FFF2-40B4-BE49-F238E27FC236}">
                <a16:creationId xmlns:a16="http://schemas.microsoft.com/office/drawing/2014/main" id="{B934C498-3191-4D58-8711-857BDF9CB972}"/>
              </a:ext>
            </a:extLst>
          </p:cNvPr>
          <p:cNvSpPr>
            <a:spLocks noGrp="1"/>
          </p:cNvSpPr>
          <p:nvPr>
            <p:ph type="body" idx="1"/>
          </p:nvPr>
        </p:nvSpPr>
        <p:spPr>
          <a:xfrm>
            <a:off x="311700" y="1653539"/>
            <a:ext cx="8520600" cy="2699005"/>
          </a:xfrm>
        </p:spPr>
        <p:txBody>
          <a:bodyPr/>
          <a:lstStyle/>
          <a:p>
            <a:pPr marL="0" indent="0">
              <a:lnSpc>
                <a:spcPct val="100000"/>
              </a:lnSpc>
              <a:buClr>
                <a:srgbClr val="000000"/>
              </a:buClr>
              <a:buNone/>
            </a:pPr>
            <a:r>
              <a:rPr lang="fr-FR" dirty="0">
                <a:solidFill>
                  <a:srgbClr val="000000"/>
                </a:solidFill>
                <a:latin typeface="Oswald Regular" panose="020B0604020202020204" charset="0"/>
              </a:rPr>
              <a:t>Diffuser des éléments d’information sur les besoins nutritionnels, les causes et les risques</a:t>
            </a:r>
          </a:p>
          <a:p>
            <a:pPr marL="0" indent="0">
              <a:lnSpc>
                <a:spcPct val="100000"/>
              </a:lnSpc>
              <a:buClr>
                <a:srgbClr val="000000"/>
              </a:buClr>
              <a:buNone/>
            </a:pPr>
            <a:r>
              <a:rPr lang="fr-FR" dirty="0">
                <a:solidFill>
                  <a:srgbClr val="000000"/>
                </a:solidFill>
                <a:latin typeface="Oswald Regular" panose="020B0604020202020204" charset="0"/>
              </a:rPr>
              <a:t>
Diffuser les outils et les leçons apprises sur la préparation et la réponse rapide aux catastrophes</a:t>
            </a:r>
          </a:p>
          <a:p>
            <a:pPr marL="0" indent="0">
              <a:lnSpc>
                <a:spcPct val="100000"/>
              </a:lnSpc>
              <a:buClr>
                <a:srgbClr val="000000"/>
              </a:buClr>
              <a:buNone/>
            </a:pPr>
            <a:r>
              <a:rPr lang="fr-FR" dirty="0">
                <a:solidFill>
                  <a:srgbClr val="000000"/>
                </a:solidFill>
                <a:latin typeface="Oswald Regular" panose="020B0604020202020204" charset="0"/>
              </a:rPr>
              <a:t>
Plaider conjointement en faveur d’un meilleur alignement des financements humanitaires et de développement </a:t>
            </a:r>
          </a:p>
          <a:p>
            <a:pPr marL="0" indent="0">
              <a:lnSpc>
                <a:spcPct val="100000"/>
              </a:lnSpc>
              <a:buClr>
                <a:srgbClr val="000000"/>
              </a:buClr>
              <a:buNone/>
            </a:pPr>
            <a:r>
              <a:rPr lang="fr-FR" dirty="0">
                <a:solidFill>
                  <a:srgbClr val="000000"/>
                </a:solidFill>
                <a:latin typeface="Oswald Regular" panose="020B0604020202020204" charset="0"/>
              </a:rPr>
              <a:t>
Identifier les priorités (géographiques, groupes cibles, interventions) pour soutenir la mise en œuvre de plans multisectoriels pour la nutrition
</a:t>
            </a:r>
            <a:endParaRPr lang="en-GB" dirty="0"/>
          </a:p>
        </p:txBody>
      </p:sp>
    </p:spTree>
    <p:extLst>
      <p:ext uri="{BB962C8B-B14F-4D97-AF65-F5344CB8AC3E}">
        <p14:creationId xmlns:p14="http://schemas.microsoft.com/office/powerpoint/2010/main" val="422343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DB29D-A9FD-4FCA-A731-61CA9DAB15E7}"/>
              </a:ext>
            </a:extLst>
          </p:cNvPr>
          <p:cNvSpPr>
            <a:spLocks noGrp="1"/>
          </p:cNvSpPr>
          <p:nvPr>
            <p:ph type="title"/>
          </p:nvPr>
        </p:nvSpPr>
        <p:spPr>
          <a:xfrm>
            <a:off x="311700" y="452645"/>
            <a:ext cx="8520600" cy="572700"/>
          </a:xfrm>
          <a:solidFill>
            <a:srgbClr val="0070C0"/>
          </a:solidFill>
          <a:ln>
            <a:noFill/>
          </a:ln>
        </p:spPr>
        <p:txBody>
          <a:bodyPr spcFirstLastPara="1" wrap="square" lIns="91425" tIns="91425" rIns="91425" bIns="91425" anchor="t" anchorCtr="0">
            <a:noAutofit/>
          </a:bodyPr>
          <a:lstStyle/>
          <a:p>
            <a:r>
              <a:rPr lang="fr-FR" sz="2400" dirty="0">
                <a:solidFill>
                  <a:srgbClr val="FFFFFF"/>
                </a:solidFill>
                <a:latin typeface="Oswald"/>
              </a:rPr>
              <a:t>Renforcer l’inclusion et la redevabilité des résultats</a:t>
            </a:r>
            <a:br>
              <a:rPr lang="en-US" sz="2400" dirty="0">
                <a:solidFill>
                  <a:srgbClr val="FFFFFF"/>
                </a:solidFill>
                <a:latin typeface="Oswald"/>
              </a:rPr>
            </a:br>
            <a:endParaRPr lang="en-GB" sz="2400" dirty="0">
              <a:solidFill>
                <a:srgbClr val="FFFFFF"/>
              </a:solidFill>
              <a:latin typeface="Oswald"/>
            </a:endParaRPr>
          </a:p>
        </p:txBody>
      </p:sp>
      <p:sp>
        <p:nvSpPr>
          <p:cNvPr id="3" name="Text Placeholder 2">
            <a:extLst>
              <a:ext uri="{FF2B5EF4-FFF2-40B4-BE49-F238E27FC236}">
                <a16:creationId xmlns:a16="http://schemas.microsoft.com/office/drawing/2014/main" id="{321BD060-BECA-40B9-9724-99EA33E298F8}"/>
              </a:ext>
            </a:extLst>
          </p:cNvPr>
          <p:cNvSpPr>
            <a:spLocks noGrp="1"/>
          </p:cNvSpPr>
          <p:nvPr>
            <p:ph type="body" idx="1"/>
          </p:nvPr>
        </p:nvSpPr>
        <p:spPr/>
        <p:txBody>
          <a:bodyPr/>
          <a:lstStyle/>
          <a:p>
            <a:pPr marL="0" indent="0">
              <a:lnSpc>
                <a:spcPct val="100000"/>
              </a:lnSpc>
              <a:buClr>
                <a:srgbClr val="000000"/>
              </a:buClr>
              <a:buNone/>
            </a:pPr>
            <a:r>
              <a:rPr lang="fr-FR" dirty="0">
                <a:solidFill>
                  <a:srgbClr val="000000"/>
                </a:solidFill>
                <a:latin typeface="Oswald Regular" panose="020B0604020202020204" charset="0"/>
              </a:rPr>
              <a:t>Faire preuve de respect et de compréhension des principes humanitaires et de la prérogative humanitaire</a:t>
            </a:r>
          </a:p>
          <a:p>
            <a:pPr marL="0" indent="0">
              <a:lnSpc>
                <a:spcPct val="100000"/>
              </a:lnSpc>
              <a:buClr>
                <a:srgbClr val="000000"/>
              </a:buClr>
              <a:buNone/>
            </a:pPr>
            <a:r>
              <a:rPr lang="fr-FR" dirty="0">
                <a:solidFill>
                  <a:srgbClr val="000000"/>
                </a:solidFill>
                <a:latin typeface="Oswald Regular" panose="020B0604020202020204" charset="0"/>
              </a:rPr>
              <a:t>
Encourager l’engagement avec les acteurs humanitaires</a:t>
            </a:r>
          </a:p>
          <a:p>
            <a:pPr marL="0" indent="0">
              <a:lnSpc>
                <a:spcPct val="100000"/>
              </a:lnSpc>
              <a:buClr>
                <a:srgbClr val="000000"/>
              </a:buClr>
              <a:buNone/>
            </a:pPr>
            <a:r>
              <a:rPr lang="fr-FR" dirty="0">
                <a:solidFill>
                  <a:srgbClr val="000000"/>
                </a:solidFill>
                <a:latin typeface="Oswald Regular" panose="020B0604020202020204" charset="0"/>
              </a:rPr>
              <a:t>
Faciliter le suivi budgétaire annuel et les rapports sur la mise en </a:t>
            </a:r>
            <a:r>
              <a:rPr lang="fr-FR" dirty="0" err="1">
                <a:solidFill>
                  <a:srgbClr val="000000"/>
                </a:solidFill>
                <a:latin typeface="Oswald Regular" panose="020B0604020202020204" charset="0"/>
              </a:rPr>
              <a:t>oeuvre</a:t>
            </a:r>
            <a:r>
              <a:rPr lang="fr-FR" dirty="0">
                <a:solidFill>
                  <a:srgbClr val="000000"/>
                </a:solidFill>
                <a:latin typeface="Oswald Regular" panose="020B0604020202020204" charset="0"/>
              </a:rPr>
              <a:t> des activités multisectorielles et des plans multisectoriels
Promouvoir activement l’inclusion de tous les acteurs </a:t>
            </a:r>
          </a:p>
          <a:p>
            <a:pPr marL="0" indent="0">
              <a:lnSpc>
                <a:spcPct val="100000"/>
              </a:lnSpc>
              <a:buClr>
                <a:srgbClr val="000000"/>
              </a:buClr>
              <a:buNone/>
            </a:pPr>
            <a:r>
              <a:rPr lang="fr-FR" dirty="0">
                <a:solidFill>
                  <a:srgbClr val="000000"/>
                </a:solidFill>
                <a:latin typeface="Oswald Regular" panose="020B0604020202020204" charset="0"/>
              </a:rPr>
              <a:t>
Veiller à ce que chaque comité, réseau, groupe technique, groupe de travail sectoriel ou cluster dispose d’un plan annuel et  produise un rapport à ce sujet
</a:t>
            </a:r>
            <a:endParaRPr lang="en-GB" dirty="0"/>
          </a:p>
        </p:txBody>
      </p:sp>
    </p:spTree>
    <p:extLst>
      <p:ext uri="{BB962C8B-B14F-4D97-AF65-F5344CB8AC3E}">
        <p14:creationId xmlns:p14="http://schemas.microsoft.com/office/powerpoint/2010/main" val="297596553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283e0b-db31-4043-a2ef-b80661bf084a">
      <Value>3</Value>
    </TaxCatchAll>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k8c968e8c72a4eda96b7e8fdbe192be2 xmlns="ca283e0b-db31-4043-a2ef-b80661bf084a">
      <Terms xmlns="http://schemas.microsoft.com/office/infopath/2007/PartnerControls"/>
    </k8c968e8c72a4eda96b7e8fdbe192be2>
    <DateTransmittedEmail xmlns="ca283e0b-db31-4043-a2ef-b80661bf084a" xsi:nil="true"/>
    <ContentStatus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RecipientsEmail xmlns="ca283e0b-db31-4043-a2ef-b80661bf084a" xsi:nil="true"/>
    <mda26ace941f4791a7314a339fee829c xmlns="ca283e0b-db31-4043-a2ef-b80661bf084a">
      <Terms xmlns="http://schemas.microsoft.com/office/infopath/2007/PartnerControls"/>
    </mda26ace941f4791a7314a339fee829c>
    <WrittenBy xmlns="ca283e0b-db31-4043-a2ef-b80661bf084a">
      <UserInfo>
        <DisplayName/>
        <AccountId xsi:nil="true"/>
        <AccountType/>
      </UserInfo>
    </WrittenBy>
    <_dlc_DocId xmlns="5858627f-d058-4b92-9b52-677b5fd7d454">EMOPSGCCU-1435067120-34809</_dlc_DocId>
    <_dlc_DocIdUrl xmlns="5858627f-d058-4b92-9b52-677b5fd7d454">
      <Url>https://unicef.sharepoint.com/teams/EMOPS-GCCU/_layouts/15/DocIdRedir.aspx?ID=EMOPSGCCU-1435067120-34809</Url>
      <Description>EMOPSGCCU-1435067120-34809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238" ma:contentTypeDescription="" ma:contentTypeScope="" ma:versionID="2ac8e92143867755744d8e98aef07036">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3f51738-d318-4883-9d64-4f0bd0ccc55e" ContentTypeId="0x0101009BA85F8052A6DA4FA3E31FF9F74C6970" PreviousValue="false"/>
</file>

<file path=customXml/item5.xml><?xml version="1.0" encoding="utf-8"?>
<?mso-contentType ?>
<customXsn xmlns="http://schemas.microsoft.com/office/2006/metadata/customXsn">
  <xsnLocation/>
  <cached>True</cached>
  <openByDefault>True</openByDefault>
  <xsnScope/>
</customXsn>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CCE53E3-1F44-46C6-84F4-4E551DF5D807}">
  <ds:schemaRefs>
    <ds:schemaRef ds:uri="http://schemas.openxmlformats.org/package/2006/metadata/core-properties"/>
    <ds:schemaRef ds:uri="http://schemas.microsoft.com/office/2006/documentManagement/types"/>
    <ds:schemaRef ds:uri="http://purl.org/dc/elements/1.1/"/>
    <ds:schemaRef ds:uri="5858627f-d058-4b92-9b52-677b5fd7d454"/>
    <ds:schemaRef ds:uri="http://www.w3.org/XML/1998/namespace"/>
    <ds:schemaRef ds:uri="http://purl.org/dc/dcmitype/"/>
    <ds:schemaRef ds:uri="a438dd15-07ca-4cdc-82a3-f2206b92025e"/>
    <ds:schemaRef ds:uri="http://schemas.microsoft.com/sharepoint/v4"/>
    <ds:schemaRef ds:uri="http://schemas.microsoft.com/office/2006/metadata/properties"/>
    <ds:schemaRef ds:uri="http://purl.org/dc/terms/"/>
    <ds:schemaRef ds:uri="http://schemas.microsoft.com/sharepoint/v3"/>
    <ds:schemaRef ds:uri="http://schemas.microsoft.com/office/infopath/2007/PartnerControls"/>
    <ds:schemaRef ds:uri="http://schemas.microsoft.com/sharepoint.v3"/>
    <ds:schemaRef ds:uri="ca283e0b-db31-4043-a2ef-b80661bf084a"/>
  </ds:schemaRefs>
</ds:datastoreItem>
</file>

<file path=customXml/itemProps2.xml><?xml version="1.0" encoding="utf-8"?>
<ds:datastoreItem xmlns:ds="http://schemas.openxmlformats.org/officeDocument/2006/customXml" ds:itemID="{36B009CC-59A0-4FE9-8C85-216E2ADBE715}">
  <ds:schemaRefs>
    <ds:schemaRef ds:uri="http://schemas.microsoft.com/sharepoint/v3/contenttype/forms"/>
  </ds:schemaRefs>
</ds:datastoreItem>
</file>

<file path=customXml/itemProps3.xml><?xml version="1.0" encoding="utf-8"?>
<ds:datastoreItem xmlns:ds="http://schemas.openxmlformats.org/officeDocument/2006/customXml" ds:itemID="{02C091A6-D8A5-4961-8C3E-7D1259E7C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283e0b-db31-4043-a2ef-b80661bf084a"/>
    <ds:schemaRef ds:uri="http://schemas.microsoft.com/sharepoint.v3"/>
    <ds:schemaRef ds:uri="http://schemas.microsoft.com/sharepoint/v4"/>
    <ds:schemaRef ds:uri="5858627f-d058-4b92-9b52-677b5fd7d454"/>
    <ds:schemaRef ds:uri="a438dd15-07ca-4cdc-82a3-f2206b9202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20C1256-CBA9-46A5-A498-8827AC763A21}">
  <ds:schemaRefs>
    <ds:schemaRef ds:uri="Microsoft.SharePoint.Taxonomy.ContentTypeSync"/>
  </ds:schemaRefs>
</ds:datastoreItem>
</file>

<file path=customXml/itemProps5.xml><?xml version="1.0" encoding="utf-8"?>
<ds:datastoreItem xmlns:ds="http://schemas.openxmlformats.org/officeDocument/2006/customXml" ds:itemID="{88543026-7BAF-42FD-BC07-BD6657FBABBB}">
  <ds:schemaRefs>
    <ds:schemaRef ds:uri="http://schemas.microsoft.com/office/2006/metadata/customXsn"/>
  </ds:schemaRefs>
</ds:datastoreItem>
</file>

<file path=customXml/itemProps6.xml><?xml version="1.0" encoding="utf-8"?>
<ds:datastoreItem xmlns:ds="http://schemas.openxmlformats.org/officeDocument/2006/customXml" ds:itemID="{9C0E737C-497F-46CE-8120-9D01529523C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1233</TotalTime>
  <Words>983</Words>
  <Application>Microsoft Office PowerPoint</Application>
  <PresentationFormat>On-screen Show (16:9)</PresentationFormat>
  <Paragraphs>52</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Oswald Regular</vt:lpstr>
      <vt:lpstr>Segoe UI</vt:lpstr>
      <vt:lpstr>Oswald</vt:lpstr>
      <vt:lpstr>Arial</vt:lpstr>
      <vt:lpstr>Roboto</vt:lpstr>
      <vt:lpstr>Simple Light</vt:lpstr>
      <vt:lpstr> Opportunités et Défis pour renforcer le Nexus Humanitaire-Développement pour la Nutrition  Examples du Myanmar, Niger et Afghanistan   3 Décembre 2020</vt:lpstr>
      <vt:lpstr>PowerPoint Presentation</vt:lpstr>
      <vt:lpstr>PowerPoint Presentation</vt:lpstr>
      <vt:lpstr>PowerPoint Presentation</vt:lpstr>
      <vt:lpstr>Développer la comprehension du HDN chez tous les acteurs </vt:lpstr>
      <vt:lpstr>Établir une collaboration entre les acteurs humanitaires et de développement à travers des objectifs et des priorités communs spécifiques </vt:lpstr>
      <vt:lpstr>Garantir un espace aux acteurs humanitaires et de développement pour travailler ensemble  </vt:lpstr>
      <vt:lpstr>Soutenir la mise en œuvre de plans d’action multisectoraux et la préparation aux catastrophes </vt:lpstr>
      <vt:lpstr>Renforcer l’inclusion et la redevabilité des résultats </vt:lpstr>
      <vt:lpstr>Notre Invité aujourd’hui</vt:lpstr>
      <vt:lpstr>Prochaines Etapes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New Ways of Working:  The Grand Bargain Commitments; Lessons from Afghanistan on the Humanitarian Development Nexus</dc:title>
  <dc:creator>Maureen Louise Gallagher</dc:creator>
  <cp:lastModifiedBy>Catherine Chazaly</cp:lastModifiedBy>
  <cp:revision>78</cp:revision>
  <dcterms:modified xsi:type="dcterms:W3CDTF">2020-12-03T12:28:37Z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TaxKeyword">
    <vt:lpwstr/>
  </property>
  <property fmtid="{D5CDD505-2E9C-101B-9397-08002B2CF9AE}" pid="4" name="Topic">
    <vt:lpwstr/>
  </property>
  <property fmtid="{D5CDD505-2E9C-101B-9397-08002B2CF9AE}" pid="5" name="DocumentType">
    <vt:lpwstr/>
  </property>
  <property fmtid="{D5CDD505-2E9C-101B-9397-08002B2CF9AE}" pid="6" name="GeographicScope">
    <vt:lpwstr/>
  </property>
  <property fmtid="{D5CDD505-2E9C-101B-9397-08002B2CF9AE}" pid="7" name="OfficeDivision">
    <vt:lpwstr>3;#Office of Emergency Prog.-456F|98de697e-6403-48a0-9bce-654c90399d04</vt:lpwstr>
  </property>
  <property fmtid="{D5CDD505-2E9C-101B-9397-08002B2CF9AE}" pid="8" name="_dlc_DocIdItemGuid">
    <vt:lpwstr>ced7dff3-8710-4db5-bb61-91ecf2f7b516</vt:lpwstr>
  </property>
</Properties>
</file>