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Slab"/>
      <p:regular r:id="rId43"/>
      <p:bold r:id="rId44"/>
    </p:embeddedFont>
    <p:embeddedFont>
      <p:font typeface="Roboto"/>
      <p:regular r:id="rId45"/>
      <p:bold r:id="rId46"/>
      <p:italic r:id="rId47"/>
      <p:boldItalic r:id="rId48"/>
    </p:embeddedFont>
    <p:embeddedFont>
      <p:font typeface="Montserrat"/>
      <p:regular r:id="rId49"/>
      <p:bold r:id="rId50"/>
      <p:italic r:id="rId51"/>
      <p:boldItalic r:id="rId52"/>
    </p:embeddedFont>
    <p:embeddedFont>
      <p:font typeface="Source Sans Pro SemiBold"/>
      <p:regular r:id="rId53"/>
      <p:bold r:id="rId54"/>
      <p:italic r:id="rId55"/>
      <p:boldItalic r:id="rId56"/>
    </p:embeddedFont>
    <p:embeddedFont>
      <p:font typeface="Arvo"/>
      <p:regular r:id="rId57"/>
      <p:bold r:id="rId58"/>
      <p:italic r:id="rId59"/>
      <p:boldItalic r:id="rId60"/>
    </p:embeddedFont>
    <p:embeddedFont>
      <p:font typeface="Source Sans Pro"/>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Slab-bold.fntdata"/><Relationship Id="rId43" Type="http://schemas.openxmlformats.org/officeDocument/2006/relationships/font" Target="fonts/RobotoSlab-regular.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SourceSansPro-bold.fntdata"/><Relationship Id="rId61" Type="http://schemas.openxmlformats.org/officeDocument/2006/relationships/font" Target="fonts/SourceSansPro-regular.fntdata"/><Relationship Id="rId20" Type="http://schemas.openxmlformats.org/officeDocument/2006/relationships/slide" Target="slides/slide14.xml"/><Relationship Id="rId64" Type="http://schemas.openxmlformats.org/officeDocument/2006/relationships/font" Target="fonts/SourceSansPro-boldItalic.fntdata"/><Relationship Id="rId63" Type="http://schemas.openxmlformats.org/officeDocument/2006/relationships/font" Target="fonts/SourceSansPr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Arvo-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SourceSansProSemiBold-regular.fntdata"/><Relationship Id="rId52" Type="http://schemas.openxmlformats.org/officeDocument/2006/relationships/font" Target="fonts/Montserrat-boldItalic.fntdata"/><Relationship Id="rId11" Type="http://schemas.openxmlformats.org/officeDocument/2006/relationships/slide" Target="slides/slide5.xml"/><Relationship Id="rId55" Type="http://schemas.openxmlformats.org/officeDocument/2006/relationships/font" Target="fonts/SourceSansProSemiBold-italic.fntdata"/><Relationship Id="rId10" Type="http://schemas.openxmlformats.org/officeDocument/2006/relationships/slide" Target="slides/slide4.xml"/><Relationship Id="rId54" Type="http://schemas.openxmlformats.org/officeDocument/2006/relationships/font" Target="fonts/SourceSansProSemiBold-bold.fntdata"/><Relationship Id="rId13" Type="http://schemas.openxmlformats.org/officeDocument/2006/relationships/slide" Target="slides/slide7.xml"/><Relationship Id="rId57" Type="http://schemas.openxmlformats.org/officeDocument/2006/relationships/font" Target="fonts/Arvo-regular.fntdata"/><Relationship Id="rId12" Type="http://schemas.openxmlformats.org/officeDocument/2006/relationships/slide" Target="slides/slide6.xml"/><Relationship Id="rId56" Type="http://schemas.openxmlformats.org/officeDocument/2006/relationships/font" Target="fonts/SourceSansProSemiBold-boldItalic.fntdata"/><Relationship Id="rId15" Type="http://schemas.openxmlformats.org/officeDocument/2006/relationships/slide" Target="slides/slide9.xml"/><Relationship Id="rId59" Type="http://schemas.openxmlformats.org/officeDocument/2006/relationships/font" Target="fonts/Arvo-italic.fntdata"/><Relationship Id="rId14" Type="http://schemas.openxmlformats.org/officeDocument/2006/relationships/slide" Target="slides/slide8.xml"/><Relationship Id="rId58" Type="http://schemas.openxmlformats.org/officeDocument/2006/relationships/font" Target="fonts/Arv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OMx6BZRVA_jKNKdtKkNCeiq_cNDpLPBC_82WqHsvE1Q/edit#slide=id.g61875d15e9_0_31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61875d15e9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96" name="Google Shape;96;g61875d15e9_0_0:notes"/>
          <p:cNvSpPr/>
          <p:nvPr>
            <p:ph idx="2" type="sldImg"/>
          </p:nvPr>
        </p:nvSpPr>
        <p:spPr>
          <a:xfrm>
            <a:off x="888997" y="685800"/>
            <a:ext cx="5080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e98864cc2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9e98864cc2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spcBef>
                <a:spcPts val="0"/>
              </a:spcBef>
              <a:spcAft>
                <a:spcPts val="0"/>
              </a:spcAft>
              <a:buSzPts val="1400"/>
              <a:buFont typeface="Source Sans Pro"/>
              <a:buChar char="-"/>
            </a:pPr>
            <a:r>
              <a:rPr lang="en">
                <a:latin typeface="Source Sans Pro"/>
                <a:ea typeface="Source Sans Pro"/>
                <a:cs typeface="Source Sans Pro"/>
                <a:sym typeface="Source Sans Pro"/>
              </a:rPr>
              <a:t>Quick sentence on how understanding the problem, technical development and evaluation all help models successful </a:t>
            </a:r>
            <a:endParaRPr>
              <a:latin typeface="Source Sans Pro"/>
              <a:ea typeface="Source Sans Pro"/>
              <a:cs typeface="Source Sans Pro"/>
              <a:sym typeface="Source Sans Pro"/>
            </a:endParaRPr>
          </a:p>
          <a:p>
            <a:pPr indent="-317500" lvl="0" marL="457200" marR="0" rtl="0" algn="l">
              <a:spcBef>
                <a:spcPts val="0"/>
              </a:spcBef>
              <a:spcAft>
                <a:spcPts val="0"/>
              </a:spcAft>
              <a:buSzPts val="1400"/>
              <a:buFont typeface="Source Sans Pro"/>
              <a:buChar char="-"/>
            </a:pPr>
            <a:r>
              <a:rPr lang="en">
                <a:latin typeface="Source Sans Pro"/>
                <a:ea typeface="Source Sans Pro"/>
                <a:cs typeface="Source Sans Pro"/>
                <a:sym typeface="Source Sans Pro"/>
              </a:rPr>
              <a:t>And, why most models fail at the action bit (this could be a nice place to </a:t>
            </a:r>
            <a:r>
              <a:rPr lang="en">
                <a:latin typeface="Source Sans Pro"/>
                <a:ea typeface="Source Sans Pro"/>
                <a:cs typeface="Source Sans Pro"/>
                <a:sym typeface="Source Sans Pro"/>
              </a:rPr>
              <a:t>foreshadow elements of the bangladesh example that will be talked about after you) </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e98864cc2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e98864cc2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Talking Points </a:t>
            </a:r>
            <a:endParaRPr/>
          </a:p>
          <a:p>
            <a:pPr indent="-298450" lvl="0" marL="457200" rtl="0" algn="l">
              <a:spcBef>
                <a:spcPts val="0"/>
              </a:spcBef>
              <a:spcAft>
                <a:spcPts val="0"/>
              </a:spcAft>
              <a:buSzPts val="1100"/>
              <a:buChar char="-"/>
            </a:pPr>
            <a:r>
              <a:rPr lang="en"/>
              <a:t>How can being clear on these questions help get us to a model that can be used to take action </a:t>
            </a:r>
            <a:endParaRPr/>
          </a:p>
          <a:p>
            <a:pPr indent="-298450" lvl="0" marL="457200" rtl="0" algn="l">
              <a:spcBef>
                <a:spcPts val="0"/>
              </a:spcBef>
              <a:spcAft>
                <a:spcPts val="0"/>
              </a:spcAft>
              <a:buSzPts val="1100"/>
              <a:buChar char="-"/>
            </a:pPr>
            <a:r>
              <a:rPr lang="en"/>
              <a:t>Option: Use the COVID-19 Model here</a:t>
            </a:r>
            <a:endParaRPr/>
          </a:p>
          <a:p>
            <a:pPr indent="-298450" lvl="1" marL="914400" rtl="0" algn="l">
              <a:spcBef>
                <a:spcPts val="0"/>
              </a:spcBef>
              <a:spcAft>
                <a:spcPts val="0"/>
              </a:spcAft>
              <a:buSzPts val="1100"/>
              <a:buChar char="-"/>
            </a:pPr>
            <a:r>
              <a:rPr lang="en"/>
              <a:t>Eg country offices needed for a ‘operational tool’ and we therefore focused on short-term projections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e98864cc2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e98864cc2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Always a nice reminder :)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e98864cc2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9e98864cc2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bc00e14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bc00e14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Predictive analytics: predict a value based on data</a:t>
            </a:r>
            <a:endParaRPr/>
          </a:p>
          <a:p>
            <a:pPr indent="0" lvl="0" marL="0" rtl="0" algn="l">
              <a:spcBef>
                <a:spcPts val="0"/>
              </a:spcBef>
              <a:spcAft>
                <a:spcPts val="0"/>
              </a:spcAft>
              <a:buNone/>
            </a:pPr>
            <a:r>
              <a:rPr lang="en"/>
              <a:t>Artificial intelligence: mimic human behaviour</a:t>
            </a:r>
            <a:br>
              <a:rPr lang="en"/>
            </a:br>
            <a:r>
              <a:rPr lang="en"/>
              <a:t>Machine learning: learn from experience</a:t>
            </a:r>
            <a:br>
              <a:rPr lang="en"/>
            </a:br>
            <a:r>
              <a:rPr lang="en"/>
              <a:t>Deep learning: use a technique called neural networks and enables to see complicated patterns from vast amounts of data (e.g. images)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bc00e14d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bc00e14d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rPr>
              <a:t>Learns from the past → be aware of the biases in your data (e.g. climate change). Won’t know what to do in circumstances never seen before (e.g. pandemic)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bc00e14d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bc00e14d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bc00e14d4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abc00e14d4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bc00e14d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bc00e14d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Structural factors e.g. population, terrain, land coverage, seasons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bc00e14d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bc00e14d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Structural factors e.g. population, terrain, land coverage, seasons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4a6d4a74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4a6d4a7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abc00e14d4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abc00e14d4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e98864cc2_0_236:notes"/>
          <p:cNvSpPr/>
          <p:nvPr>
            <p:ph idx="2" type="sldImg"/>
          </p:nvPr>
        </p:nvSpPr>
        <p:spPr>
          <a:xfrm>
            <a:off x="381301"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e98864cc2_0_2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9e98864cc2_0_264:notes"/>
          <p:cNvSpPr/>
          <p:nvPr>
            <p:ph idx="2" type="sldImg"/>
          </p:nvPr>
        </p:nvSpPr>
        <p:spPr>
          <a:xfrm>
            <a:off x="381301"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9e98864cc2_0_2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e98864cc2_0_271:notes"/>
          <p:cNvSpPr/>
          <p:nvPr>
            <p:ph idx="2" type="sldImg"/>
          </p:nvPr>
        </p:nvSpPr>
        <p:spPr>
          <a:xfrm>
            <a:off x="381301"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e98864cc2_0_2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abc00e14d4_0_86:notes"/>
          <p:cNvSpPr/>
          <p:nvPr>
            <p:ph idx="2" type="sldImg"/>
          </p:nvPr>
        </p:nvSpPr>
        <p:spPr>
          <a:xfrm>
            <a:off x="381301"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abc00e14d4_0_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61875d15e9_0_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61875d15e9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latin typeface="Source Sans Pro"/>
                <a:ea typeface="Source Sans Pro"/>
                <a:cs typeface="Source Sans Pro"/>
                <a:sym typeface="Source Sans Pro"/>
              </a:rPr>
              <a:t>Models can be unfair and unethical.</a:t>
            </a:r>
            <a:endParaRPr>
              <a:latin typeface="Source Sans Pro"/>
              <a:ea typeface="Source Sans Pro"/>
              <a:cs typeface="Source Sans Pro"/>
              <a:sym typeface="Source Sans Pro"/>
            </a:endParaRPr>
          </a:p>
          <a:p>
            <a:pPr indent="0" lvl="0" marL="0" marR="0" rtl="0" algn="l">
              <a:spcBef>
                <a:spcPts val="0"/>
              </a:spcBef>
              <a:spcAft>
                <a:spcPts val="0"/>
              </a:spcAft>
              <a:buClr>
                <a:schemeClr val="dk1"/>
              </a:buClr>
              <a:buFont typeface="Arial"/>
              <a:buNone/>
            </a:pPr>
            <a:r>
              <a:rPr lang="en">
                <a:latin typeface="Source Sans Pro"/>
                <a:ea typeface="Source Sans Pro"/>
                <a:cs typeface="Source Sans Pro"/>
                <a:sym typeface="Source Sans Pro"/>
              </a:rPr>
              <a:t>Bias in data and/or assumptions</a:t>
            </a:r>
            <a:endParaRPr>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Evaluation of model</a:t>
            </a:r>
            <a:endParaRPr>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Definition of success</a:t>
            </a:r>
            <a:endParaRPr>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Some models can decide if you get a job or not, if you get a loan, or even worse can influence the judicial system</a:t>
            </a:r>
            <a:endParaRPr>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Bias in data and/or assumptions</a:t>
            </a:r>
            <a:endParaRPr>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Definition of success: What is the goal of the model?</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Imagine a COVID model developed to reduce the economic impact of COVID and one the impact of public health. The policy interventions suggested by these two models would be significantly different.</a:t>
            </a:r>
            <a:endParaRPr>
              <a:latin typeface="Source Sans Pro"/>
              <a:ea typeface="Source Sans Pro"/>
              <a:cs typeface="Source Sans Pro"/>
              <a:sym typeface="Source Sans Pr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61875d15e9_0_3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61875d15e9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t/>
            </a:r>
            <a:endParaRPr>
              <a:latin typeface="Source Sans Pro"/>
              <a:ea typeface="Source Sans Pro"/>
              <a:cs typeface="Source Sans Pro"/>
              <a:sym typeface="Source Sans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a52a48c40f_6_32:notes"/>
          <p:cNvSpPr/>
          <p:nvPr>
            <p:ph idx="2" type="sldImg"/>
          </p:nvPr>
        </p:nvSpPr>
        <p:spPr>
          <a:xfrm>
            <a:off x="889000" y="685800"/>
            <a:ext cx="50802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a52a48c40f_6_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To avoid these pitfalls, t</a:t>
            </a:r>
            <a:r>
              <a:rPr lang="en" sz="1400">
                <a:latin typeface="Source Sans Pro"/>
                <a:ea typeface="Source Sans Pro"/>
                <a:cs typeface="Source Sans Pro"/>
                <a:sym typeface="Source Sans Pro"/>
              </a:rPr>
              <a:t>he Centre has established a draft Peer Review Framework for Predictive Analytics in Humanitarian Response. The goal of the peer review process is to create standards around the use of predictive models against three criteria: ethical, humanitarian relevance and technical. </a:t>
            </a:r>
            <a:endParaRPr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400">
                <a:latin typeface="Source Sans Pro"/>
                <a:ea typeface="Source Sans Pro"/>
                <a:cs typeface="Source Sans Pro"/>
                <a:sym typeface="Source Sans Pro"/>
              </a:rPr>
              <a:t>The ethical review involves identifying all stakeholders and concerns related to how the model could be used. For instance, a model may need to be adjusted in a scenario in which a false negative is unacceptable for affected populations or a false positive is unacceptable for a donor.</a:t>
            </a:r>
            <a:endParaRPr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400">
                <a:latin typeface="Source Sans Pro"/>
                <a:ea typeface="Source Sans Pro"/>
                <a:cs typeface="Source Sans Pro"/>
                <a:sym typeface="Source Sans Pro"/>
              </a:rPr>
              <a:t>Through peer review, the Centre seeks to ensure models can be understood and trusted by all stakeholders including affected people. </a:t>
            </a:r>
            <a:endParaRPr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400">
              <a:latin typeface="Source Sans Pro"/>
              <a:ea typeface="Source Sans Pro"/>
              <a:cs typeface="Source Sans Pro"/>
              <a:sym typeface="Source Sans Pr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52a48c40f_6_3:notes"/>
          <p:cNvSpPr/>
          <p:nvPr>
            <p:ph idx="2" type="sldImg"/>
          </p:nvPr>
        </p:nvSpPr>
        <p:spPr>
          <a:xfrm>
            <a:off x="889000" y="685800"/>
            <a:ext cx="50802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52a48c40f_6_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For those of you who are more advanced and would like to see what models are out there, check out our catalogue</a:t>
            </a:r>
            <a:endParaRPr sz="1400">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9e98864cc2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9e98864cc2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solidFill>
                  <a:schemeClr val="dk1"/>
                </a:solidFill>
                <a:latin typeface="Source Sans Pro"/>
                <a:ea typeface="Source Sans Pro"/>
                <a:cs typeface="Source Sans Pro"/>
                <a:sym typeface="Source Sans Pro"/>
              </a:rPr>
              <a:t>You’ll hear more from Daniel about how OCHA is using predictive analytics and anticipatory action</a:t>
            </a:r>
            <a:endParaRPr>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Font typeface="Arial"/>
              <a:buNone/>
            </a:pPr>
            <a:r>
              <a:t/>
            </a:r>
            <a:endParaRPr>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Font typeface="Arial"/>
              <a:buNone/>
            </a:pPr>
            <a:r>
              <a:rPr lang="en">
                <a:solidFill>
                  <a:schemeClr val="dk1"/>
                </a:solidFill>
                <a:latin typeface="Source Sans Pro"/>
                <a:ea typeface="Source Sans Pro"/>
                <a:cs typeface="Source Sans Pro"/>
                <a:sym typeface="Source Sans Pro"/>
              </a:rPr>
              <a:t>Types of models of interest for the UN</a:t>
            </a:r>
            <a:endParaRPr>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Font typeface="Arial"/>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100">
                <a:solidFill>
                  <a:schemeClr val="dk1"/>
                </a:solidFill>
              </a:rPr>
              <a:t>Based on natural sciences (flood forecasting, cyclone impacts, climate change): example from Daniel</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Based on past data (Machine learning, statistical models): Hunger map from WFP</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Based on behaviours (Social/Sentiment analysis): Hate speech by OHCHR</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Based on experts’ knowledge (Scenarios based approach, system dynamics): Food security analysis from IPC</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...and a mix of the above</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4a6d4a7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4a6d4a74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Talking points </a:t>
            </a:r>
            <a:endParaRPr/>
          </a:p>
          <a:p>
            <a:pPr indent="-298450" lvl="0" marL="457200" rtl="0" algn="l">
              <a:spcBef>
                <a:spcPts val="0"/>
              </a:spcBef>
              <a:spcAft>
                <a:spcPts val="0"/>
              </a:spcAft>
              <a:buSzPts val="1100"/>
              <a:buChar char="-"/>
            </a:pPr>
            <a:r>
              <a:rPr lang="en"/>
              <a:t>Provide a simple </a:t>
            </a:r>
            <a:r>
              <a:rPr lang="en"/>
              <a:t>definition</a:t>
            </a:r>
            <a:r>
              <a:rPr lang="en"/>
              <a:t> of predictive analytics (this is taken from the glossary) </a:t>
            </a:r>
            <a:endParaRPr/>
          </a:p>
          <a:p>
            <a:pPr indent="-298450" lvl="0" marL="457200" rtl="0" algn="l">
              <a:spcBef>
                <a:spcPts val="0"/>
              </a:spcBef>
              <a:spcAft>
                <a:spcPts val="0"/>
              </a:spcAft>
              <a:buSzPts val="1100"/>
              <a:buChar char="-"/>
            </a:pPr>
            <a:r>
              <a:rPr lang="en"/>
              <a:t>Highlight that </a:t>
            </a:r>
            <a:r>
              <a:rPr lang="en"/>
              <a:t>predictive</a:t>
            </a:r>
            <a:r>
              <a:rPr lang="en"/>
              <a:t> </a:t>
            </a:r>
            <a:r>
              <a:rPr lang="en"/>
              <a:t>analytics</a:t>
            </a:r>
            <a:r>
              <a:rPr lang="en"/>
              <a:t> is a type of *analysis* and the types of questions it can be used to (what will happen next?, what if 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key elements:</a:t>
            </a:r>
            <a:endParaRPr/>
          </a:p>
          <a:p>
            <a:pPr indent="0" lvl="0" marL="0" rtl="0" algn="l">
              <a:spcBef>
                <a:spcPts val="0"/>
              </a:spcBef>
              <a:spcAft>
                <a:spcPts val="0"/>
              </a:spcAft>
              <a:buNone/>
            </a:pPr>
            <a:r>
              <a:rPr lang="en"/>
              <a:t>Analysis: there is a methodology behind which include analysis assumptions</a:t>
            </a:r>
            <a:endParaRPr/>
          </a:p>
          <a:p>
            <a:pPr indent="0" lvl="0" marL="0" rtl="0" algn="l">
              <a:spcBef>
                <a:spcPts val="0"/>
              </a:spcBef>
              <a:spcAft>
                <a:spcPts val="0"/>
              </a:spcAft>
              <a:buNone/>
            </a:pPr>
            <a:r>
              <a:rPr lang="en"/>
              <a:t>Historical and current data: Usually based on observations, quantitative or qualitative data</a:t>
            </a:r>
            <a:endParaRPr/>
          </a:p>
          <a:p>
            <a:pPr indent="0" lvl="0" marL="0" rtl="0" algn="l">
              <a:spcBef>
                <a:spcPts val="0"/>
              </a:spcBef>
              <a:spcAft>
                <a:spcPts val="0"/>
              </a:spcAft>
              <a:buNone/>
            </a:pPr>
            <a:r>
              <a:rPr lang="en"/>
              <a:t>With a specific goal</a:t>
            </a:r>
            <a:endParaRPr/>
          </a:p>
          <a:p>
            <a:pPr indent="-298450" lvl="1" marL="914400" rtl="0" algn="l">
              <a:spcBef>
                <a:spcPts val="0"/>
              </a:spcBef>
              <a:spcAft>
                <a:spcPts val="0"/>
              </a:spcAft>
              <a:buSzPts val="1100"/>
              <a:buChar char="-"/>
            </a:pPr>
            <a:r>
              <a:rPr b="1" lang="en"/>
              <a:t>probability</a:t>
            </a:r>
            <a:r>
              <a:rPr lang="en"/>
              <a:t> of flooding, and the </a:t>
            </a:r>
            <a:r>
              <a:rPr b="1" lang="en"/>
              <a:t>timing</a:t>
            </a:r>
            <a:endParaRPr b="1"/>
          </a:p>
          <a:p>
            <a:pPr indent="-298450" lvl="1" marL="914400" rtl="0" algn="l">
              <a:spcBef>
                <a:spcPts val="0"/>
              </a:spcBef>
              <a:spcAft>
                <a:spcPts val="0"/>
              </a:spcAft>
              <a:buSzPts val="1100"/>
              <a:buChar char="-"/>
            </a:pPr>
            <a:r>
              <a:rPr b="1" lang="en"/>
              <a:t>Severity</a:t>
            </a:r>
            <a:r>
              <a:rPr lang="en"/>
              <a:t> of a food security crisis</a:t>
            </a:r>
            <a:endParaRPr/>
          </a:p>
          <a:p>
            <a:pPr indent="-298450" lvl="1" marL="914400" rtl="0" algn="l">
              <a:spcBef>
                <a:spcPts val="0"/>
              </a:spcBef>
              <a:spcAft>
                <a:spcPts val="0"/>
              </a:spcAft>
              <a:buSzPts val="1100"/>
              <a:buChar char="-"/>
            </a:pPr>
            <a:r>
              <a:rPr b="1" lang="en"/>
              <a:t>Magnitude</a:t>
            </a:r>
            <a:r>
              <a:rPr lang="en"/>
              <a:t> and </a:t>
            </a:r>
            <a:r>
              <a:rPr b="1" lang="en"/>
              <a:t>duration</a:t>
            </a:r>
            <a:r>
              <a:rPr lang="en"/>
              <a:t>: COVID-19 cases and when the peak is expected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b3e6294dfa_0_0:notes"/>
          <p:cNvSpPr txBox="1"/>
          <p:nvPr>
            <p:ph idx="1" type="body"/>
          </p:nvPr>
        </p:nvSpPr>
        <p:spPr>
          <a:xfrm>
            <a:off x="685801" y="4400975"/>
            <a:ext cx="5486400" cy="36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b3e6294dfa_0_0:notes"/>
          <p:cNvSpPr/>
          <p:nvPr>
            <p:ph idx="2" type="sldImg"/>
          </p:nvPr>
        </p:nvSpPr>
        <p:spPr>
          <a:xfrm>
            <a:off x="2020223" y="1142467"/>
            <a:ext cx="2817600" cy="3087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b3e6294dfa_0_27:notes"/>
          <p:cNvSpPr txBox="1"/>
          <p:nvPr>
            <p:ph idx="1" type="body"/>
          </p:nvPr>
        </p:nvSpPr>
        <p:spPr>
          <a:xfrm>
            <a:off x="685801" y="4400975"/>
            <a:ext cx="5486400" cy="36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b3e6294dfa_0_27:notes"/>
          <p:cNvSpPr/>
          <p:nvPr>
            <p:ph idx="2" type="sldImg"/>
          </p:nvPr>
        </p:nvSpPr>
        <p:spPr>
          <a:xfrm>
            <a:off x="2020223" y="1142467"/>
            <a:ext cx="2817600" cy="3087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b3e6294dfa_0_61:notes"/>
          <p:cNvSpPr/>
          <p:nvPr>
            <p:ph idx="2" type="sldImg"/>
          </p:nvPr>
        </p:nvSpPr>
        <p:spPr>
          <a:xfrm>
            <a:off x="2020223" y="1142467"/>
            <a:ext cx="2817600" cy="308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b3e6294dfa_0_61:notes"/>
          <p:cNvSpPr txBox="1"/>
          <p:nvPr>
            <p:ph idx="1" type="body"/>
          </p:nvPr>
        </p:nvSpPr>
        <p:spPr>
          <a:xfrm>
            <a:off x="685801" y="4400975"/>
            <a:ext cx="5486400" cy="3600000"/>
          </a:xfrm>
          <a:prstGeom prst="rect">
            <a:avLst/>
          </a:prstGeom>
          <a:noFill/>
          <a:ln>
            <a:noFill/>
          </a:ln>
        </p:spPr>
        <p:txBody>
          <a:bodyPr anchorCtr="0" anchor="t" bIns="32100" lIns="64200" spcFirstLastPara="1" rIns="64200" wrap="square" tIns="32100">
            <a:noAutofit/>
          </a:bodyPr>
          <a:lstStyle/>
          <a:p>
            <a:pPr indent="0" lvl="0" marL="0" rtl="0" algn="l">
              <a:spcBef>
                <a:spcPts val="0"/>
              </a:spcBef>
              <a:spcAft>
                <a:spcPts val="0"/>
              </a:spcAft>
              <a:buNone/>
            </a:pPr>
            <a:r>
              <a:t/>
            </a:r>
            <a:endParaRPr/>
          </a:p>
        </p:txBody>
      </p:sp>
      <p:sp>
        <p:nvSpPr>
          <p:cNvPr id="382" name="Google Shape;382;gb3e6294dfa_0_61:notes"/>
          <p:cNvSpPr txBox="1"/>
          <p:nvPr>
            <p:ph idx="12" type="sldNum"/>
          </p:nvPr>
        </p:nvSpPr>
        <p:spPr>
          <a:xfrm>
            <a:off x="3884776" y="8685107"/>
            <a:ext cx="2971800" cy="458700"/>
          </a:xfrm>
          <a:prstGeom prst="rect">
            <a:avLst/>
          </a:prstGeom>
          <a:noFill/>
          <a:ln>
            <a:noFill/>
          </a:ln>
        </p:spPr>
        <p:txBody>
          <a:bodyPr anchorCtr="0" anchor="b" bIns="32100" lIns="64200" spcFirstLastPara="1" rIns="64200" wrap="square" tIns="321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b3e6294dfa_0_93:notes"/>
          <p:cNvSpPr txBox="1"/>
          <p:nvPr>
            <p:ph idx="1" type="body"/>
          </p:nvPr>
        </p:nvSpPr>
        <p:spPr>
          <a:xfrm>
            <a:off x="685801" y="4400975"/>
            <a:ext cx="5486400" cy="36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b3e6294dfa_0_93:notes"/>
          <p:cNvSpPr/>
          <p:nvPr>
            <p:ph idx="2" type="sldImg"/>
          </p:nvPr>
        </p:nvSpPr>
        <p:spPr>
          <a:xfrm>
            <a:off x="2020223" y="1142467"/>
            <a:ext cx="2817600" cy="3087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a52a48c40f_6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a52a48c40f_6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sz="1400">
                <a:latin typeface="Source Sans Pro"/>
                <a:ea typeface="Source Sans Pro"/>
                <a:cs typeface="Source Sans Pro"/>
                <a:sym typeface="Source Sans Pro"/>
              </a:rPr>
              <a:t>Centre mission slide</a:t>
            </a:r>
            <a:endParaRPr i="0" sz="1400" u="none" cap="none" strike="noStrike">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a52a48c40f_6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a52a48c40f_6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latin typeface="Source Sans Pro"/>
                <a:ea typeface="Source Sans Pro"/>
                <a:cs typeface="Source Sans Pro"/>
                <a:sym typeface="Source Sans Pro"/>
              </a:rPr>
              <a:t>Predictive Analytics is one of four</a:t>
            </a:r>
            <a:r>
              <a:rPr lang="en" sz="1400">
                <a:latin typeface="Source Sans Pro"/>
                <a:ea typeface="Source Sans Pro"/>
                <a:cs typeface="Source Sans Pro"/>
                <a:sym typeface="Source Sans Pro"/>
              </a:rPr>
              <a:t> focus areas</a:t>
            </a:r>
            <a:r>
              <a:rPr lang="en">
                <a:latin typeface="Source Sans Pro"/>
                <a:ea typeface="Source Sans Pro"/>
                <a:cs typeface="Source Sans Pro"/>
                <a:sym typeface="Source Sans Pro"/>
              </a:rPr>
              <a:t> areas for our team at the Centre</a:t>
            </a:r>
            <a:r>
              <a:rPr lang="en" sz="1400">
                <a:latin typeface="Source Sans Pro"/>
                <a:ea typeface="Source Sans Pro"/>
                <a:cs typeface="Source Sans Pro"/>
                <a:sym typeface="Source Sans Pro"/>
              </a:rPr>
              <a:t>.</a:t>
            </a:r>
            <a:endParaRPr sz="1400">
              <a:latin typeface="Source Sans Pro"/>
              <a:ea typeface="Source Sans Pro"/>
              <a:cs typeface="Source Sans Pro"/>
              <a:sym typeface="Source Sans Pro"/>
            </a:endParaRPr>
          </a:p>
          <a:p>
            <a:pPr indent="-317500" lvl="0" marL="457200" marR="0" rtl="0" algn="l">
              <a:spcBef>
                <a:spcPts val="0"/>
              </a:spcBef>
              <a:spcAft>
                <a:spcPts val="0"/>
              </a:spcAft>
              <a:buSzPts val="1400"/>
              <a:buChar char="●"/>
            </a:pPr>
            <a:r>
              <a:rPr lang="en" sz="1400">
                <a:latin typeface="Source Sans Pro"/>
                <a:ea typeface="Source Sans Pro"/>
                <a:cs typeface="Source Sans Pro"/>
                <a:sym typeface="Source Sans Pro"/>
              </a:rPr>
              <a:t>Data Services- Increase the interoperability of data through shared standards and integrated systems </a:t>
            </a:r>
            <a:endParaRPr sz="1400">
              <a:latin typeface="Source Sans Pro"/>
              <a:ea typeface="Source Sans Pro"/>
              <a:cs typeface="Source Sans Pro"/>
              <a:sym typeface="Source Sans Pro"/>
            </a:endParaRPr>
          </a:p>
          <a:p>
            <a:pPr indent="-317500" lvl="0" marL="457200" marR="0" rtl="0" algn="l">
              <a:spcBef>
                <a:spcPts val="0"/>
              </a:spcBef>
              <a:spcAft>
                <a:spcPts val="0"/>
              </a:spcAft>
              <a:buSzPts val="1400"/>
              <a:buChar char="●"/>
            </a:pPr>
            <a:r>
              <a:rPr lang="en" sz="1400">
                <a:latin typeface="Source Sans Pro"/>
                <a:ea typeface="Source Sans Pro"/>
                <a:cs typeface="Source Sans Pro"/>
                <a:sym typeface="Source Sans Pro"/>
              </a:rPr>
              <a:t>Data Responsibility- Increase trust and cooperation across organisations sharing data in humanitarian response </a:t>
            </a:r>
            <a:endParaRPr sz="1400">
              <a:latin typeface="Source Sans Pro"/>
              <a:ea typeface="Source Sans Pro"/>
              <a:cs typeface="Source Sans Pro"/>
              <a:sym typeface="Source Sans Pro"/>
            </a:endParaRPr>
          </a:p>
          <a:p>
            <a:pPr indent="-317500" lvl="0" marL="457200" marR="0" rtl="0" algn="l">
              <a:spcBef>
                <a:spcPts val="0"/>
              </a:spcBef>
              <a:spcAft>
                <a:spcPts val="0"/>
              </a:spcAft>
              <a:buSzPts val="1400"/>
              <a:buChar char="●"/>
            </a:pPr>
            <a:r>
              <a:rPr lang="en" sz="1400">
                <a:latin typeface="Source Sans Pro"/>
                <a:ea typeface="Source Sans Pro"/>
                <a:cs typeface="Source Sans Pro"/>
                <a:sym typeface="Source Sans Pro"/>
              </a:rPr>
              <a:t>Data Literacy- Increase the capability of people to access and use data in support of humanitarian efforts </a:t>
            </a:r>
            <a:endParaRPr sz="1400">
              <a:latin typeface="Source Sans Pro"/>
              <a:ea typeface="Source Sans Pro"/>
              <a:cs typeface="Source Sans Pro"/>
              <a:sym typeface="Source Sans Pro"/>
            </a:endParaRPr>
          </a:p>
          <a:p>
            <a:pPr indent="-317500" lvl="0" marL="457200" marR="0" rtl="0" algn="l">
              <a:spcBef>
                <a:spcPts val="0"/>
              </a:spcBef>
              <a:spcAft>
                <a:spcPts val="0"/>
              </a:spcAft>
              <a:buSzPts val="1400"/>
              <a:buChar char="●"/>
            </a:pPr>
            <a:r>
              <a:rPr lang="en" sz="1400">
                <a:latin typeface="Source Sans Pro"/>
                <a:ea typeface="Source Sans Pro"/>
                <a:cs typeface="Source Sans Pro"/>
                <a:sym typeface="Source Sans Pro"/>
              </a:rPr>
              <a:t>Predictive Analytics- Increase OCHA’s ability to anticipate crises before they happen</a:t>
            </a:r>
            <a:endParaRPr sz="1400">
              <a:latin typeface="Source Sans Pro"/>
              <a:ea typeface="Source Sans Pro"/>
              <a:cs typeface="Source Sans Pro"/>
              <a:sym typeface="Source Sans Pr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61875d15e9_0_342:notes"/>
          <p:cNvSpPr/>
          <p:nvPr>
            <p:ph idx="2" type="sldImg"/>
          </p:nvPr>
        </p:nvSpPr>
        <p:spPr>
          <a:xfrm>
            <a:off x="381301"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61875d15e9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e98864cc2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e98864cc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Talking Points </a:t>
            </a:r>
            <a:endParaRPr/>
          </a:p>
          <a:p>
            <a:pPr indent="-298450" lvl="0" marL="457200" rtl="0" algn="l">
              <a:spcBef>
                <a:spcPts val="0"/>
              </a:spcBef>
              <a:spcAft>
                <a:spcPts val="0"/>
              </a:spcAft>
              <a:buSzPts val="1100"/>
              <a:buChar char="-"/>
            </a:pPr>
            <a:r>
              <a:rPr lang="en"/>
              <a:t>There are countless examples of predictive analytics </a:t>
            </a:r>
            <a:endParaRPr/>
          </a:p>
          <a:p>
            <a:pPr indent="-298450" lvl="0" marL="457200" rtl="0" algn="l">
              <a:spcBef>
                <a:spcPts val="0"/>
              </a:spcBef>
              <a:spcAft>
                <a:spcPts val="0"/>
              </a:spcAft>
              <a:buSzPts val="1100"/>
              <a:buChar char="-"/>
            </a:pPr>
            <a:r>
              <a:rPr lang="en"/>
              <a:t>Highlight that </a:t>
            </a:r>
            <a:r>
              <a:rPr lang="en"/>
              <a:t>predictive</a:t>
            </a:r>
            <a:r>
              <a:rPr lang="en"/>
              <a:t> analytics is not a new field in general, maybe provide a quick history of the field and/or situate it within the fields of computer science and statistics</a:t>
            </a:r>
            <a:endParaRPr/>
          </a:p>
          <a:p>
            <a:pPr indent="-298450" lvl="0" marL="457200" rtl="0" algn="l">
              <a:spcBef>
                <a:spcPts val="0"/>
              </a:spcBef>
              <a:spcAft>
                <a:spcPts val="0"/>
              </a:spcAft>
              <a:buSzPts val="1100"/>
              <a:buChar char="-"/>
            </a:pPr>
            <a:r>
              <a:rPr lang="en"/>
              <a:t>Make the point that even though it not a new field, its </a:t>
            </a:r>
            <a:r>
              <a:rPr lang="en"/>
              <a:t>application</a:t>
            </a:r>
            <a:r>
              <a:rPr lang="en"/>
              <a:t> in Humanitarian setting is still quite new.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Models are part of our daily life (example of a typical morning):</a:t>
            </a:r>
            <a:endParaRPr/>
          </a:p>
          <a:p>
            <a:pPr indent="-298450" lvl="0" marL="457200" rtl="0" algn="l">
              <a:spcBef>
                <a:spcPts val="0"/>
              </a:spcBef>
              <a:spcAft>
                <a:spcPts val="0"/>
              </a:spcAft>
              <a:buSzPts val="1100"/>
              <a:buChar char="-"/>
            </a:pPr>
            <a:r>
              <a:rPr lang="en"/>
              <a:t>Checking news while having a coffee and virtual assistant tries to predict what is interesting to us</a:t>
            </a:r>
            <a:endParaRPr/>
          </a:p>
          <a:p>
            <a:pPr indent="-298450" lvl="0" marL="457200" rtl="0" algn="l">
              <a:spcBef>
                <a:spcPts val="0"/>
              </a:spcBef>
              <a:spcAft>
                <a:spcPts val="0"/>
              </a:spcAft>
              <a:buSzPts val="1100"/>
              <a:buChar char="-"/>
            </a:pPr>
            <a:r>
              <a:rPr lang="en"/>
              <a:t>Checking weather to know if it’s going to rain - weather model</a:t>
            </a:r>
            <a:endParaRPr/>
          </a:p>
          <a:p>
            <a:pPr indent="-298450" lvl="0" marL="457200" rtl="0" algn="l">
              <a:spcBef>
                <a:spcPts val="0"/>
              </a:spcBef>
              <a:spcAft>
                <a:spcPts val="0"/>
              </a:spcAft>
              <a:buSzPts val="1100"/>
              <a:buChar char="-"/>
            </a:pPr>
            <a:r>
              <a:rPr lang="en"/>
              <a:t>Checking the traffic and there are models behind it</a:t>
            </a:r>
            <a:endParaRPr/>
          </a:p>
          <a:p>
            <a:pPr indent="-298450" lvl="0" marL="457200" rtl="0" algn="l">
              <a:spcBef>
                <a:spcPts val="0"/>
              </a:spcBef>
              <a:spcAft>
                <a:spcPts val="0"/>
              </a:spcAft>
              <a:buSzPts val="1100"/>
              <a:buChar char="-"/>
            </a:pPr>
            <a:r>
              <a:rPr lang="en"/>
              <a:t>Feed on social media is filtered by an algorithm</a:t>
            </a:r>
            <a:endParaRPr/>
          </a:p>
          <a:p>
            <a:pPr indent="-298450" lvl="0" marL="457200" rtl="0" algn="l">
              <a:spcBef>
                <a:spcPts val="0"/>
              </a:spcBef>
              <a:spcAft>
                <a:spcPts val="0"/>
              </a:spcAft>
              <a:buSzPts val="1100"/>
              <a:buChar char="-"/>
            </a:pPr>
            <a:r>
              <a:rPr lang="en"/>
              <a:t>Check email and we get targeted advertisements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a4be093f12eb82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0a4be093f12eb82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a:latin typeface="Source Sans Pro"/>
                <a:ea typeface="Source Sans Pro"/>
                <a:cs typeface="Source Sans Pro"/>
                <a:sym typeface="Source Sans Pro"/>
              </a:rPr>
              <a:t>Talking Points </a:t>
            </a:r>
            <a:endParaRPr>
              <a:latin typeface="Source Sans Pro"/>
              <a:ea typeface="Source Sans Pro"/>
              <a:cs typeface="Source Sans Pro"/>
              <a:sym typeface="Source Sans Pro"/>
            </a:endParaRPr>
          </a:p>
          <a:p>
            <a:pPr indent="-317500" lvl="0" marL="457200" marR="0" rtl="0" algn="l">
              <a:spcBef>
                <a:spcPts val="0"/>
              </a:spcBef>
              <a:spcAft>
                <a:spcPts val="0"/>
              </a:spcAft>
              <a:buSzPts val="1400"/>
              <a:buFont typeface="Source Sans Pro"/>
              <a:buChar char="-"/>
            </a:pPr>
            <a:r>
              <a:rPr lang="en">
                <a:latin typeface="Source Sans Pro"/>
                <a:ea typeface="Source Sans Pro"/>
                <a:cs typeface="Source Sans Pro"/>
                <a:sym typeface="Source Sans Pro"/>
              </a:rPr>
              <a:t>A transitional sentence on the role of predictive models within predictive analytics </a:t>
            </a:r>
            <a:endParaRPr>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e98864cc2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e98864cc2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 I see a lot of confusion around the idea of a model. Sarah’s ‘Run the model’ </a:t>
            </a:r>
            <a:r>
              <a:rPr lang="en">
                <a:latin typeface="Source Sans Pro"/>
                <a:ea typeface="Source Sans Pro"/>
                <a:cs typeface="Source Sans Pro"/>
                <a:sym typeface="Source Sans Pro"/>
              </a:rPr>
              <a:t>anecdote</a:t>
            </a:r>
            <a:r>
              <a:rPr lang="en">
                <a:latin typeface="Source Sans Pro"/>
                <a:ea typeface="Source Sans Pro"/>
                <a:cs typeface="Source Sans Pro"/>
                <a:sym typeface="Source Sans Pro"/>
              </a:rPr>
              <a:t> is a good example of this and taking a step back to try to explain what a model is, should be helpful) </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a:latin typeface="Source Sans Pro"/>
                <a:ea typeface="Source Sans Pro"/>
                <a:cs typeface="Source Sans Pro"/>
                <a:sym typeface="Source Sans Pro"/>
              </a:rPr>
              <a:t>What is a model? We often think of models in structural terms. </a:t>
            </a:r>
            <a:r>
              <a:rPr lang="en">
                <a:solidFill>
                  <a:schemeClr val="dk1"/>
                </a:solidFill>
                <a:highlight>
                  <a:srgbClr val="FFFFFF"/>
                </a:highlight>
                <a:latin typeface="Source Sans Pro"/>
                <a:ea typeface="Source Sans Pro"/>
                <a:cs typeface="Source Sans Pro"/>
                <a:sym typeface="Source Sans Pro"/>
              </a:rPr>
              <a:t>A model, in the most basic sense, is any simplified representation of a system. We use predictive models to study that system and to make predictions about the systems expected behaviour. </a:t>
            </a:r>
            <a:endParaRPr>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a:latin typeface="Source Sans Pro"/>
                <a:ea typeface="Source Sans Pro"/>
                <a:cs typeface="Source Sans Pro"/>
                <a:sym typeface="Source Sans Pro"/>
              </a:rPr>
              <a:t>In </a:t>
            </a:r>
            <a:r>
              <a:rPr lang="en">
                <a:latin typeface="Source Sans Pro"/>
                <a:ea typeface="Source Sans Pro"/>
                <a:cs typeface="Source Sans Pro"/>
                <a:sym typeface="Source Sans Pro"/>
              </a:rPr>
              <a:t>predictive</a:t>
            </a:r>
            <a:r>
              <a:rPr lang="en">
                <a:latin typeface="Source Sans Pro"/>
                <a:ea typeface="Source Sans Pro"/>
                <a:cs typeface="Source Sans Pro"/>
                <a:sym typeface="Source Sans Pro"/>
              </a:rPr>
              <a:t> analytics, we are using mathematical models - models in which we describe a </a:t>
            </a:r>
            <a:r>
              <a:rPr lang="en">
                <a:latin typeface="Source Sans Pro"/>
                <a:ea typeface="Source Sans Pro"/>
                <a:cs typeface="Source Sans Pro"/>
                <a:sym typeface="Source Sans Pro"/>
              </a:rPr>
              <a:t>system using mathematical concepts. </a:t>
            </a:r>
            <a:endParaRPr>
              <a:latin typeface="Source Sans Pro"/>
              <a:ea typeface="Source Sans Pro"/>
              <a:cs typeface="Source Sans Pro"/>
              <a:sym typeface="Source Sans Pro"/>
            </a:endParaRPr>
          </a:p>
          <a:p>
            <a:pPr indent="-298450" lvl="0" marL="457200" rtl="0" algn="l">
              <a:spcBef>
                <a:spcPts val="0"/>
              </a:spcBef>
              <a:spcAft>
                <a:spcPts val="0"/>
              </a:spcAft>
              <a:buSzPts val="1100"/>
              <a:buFont typeface="Source Sans Pro"/>
              <a:buChar char="-"/>
            </a:pPr>
            <a:r>
              <a:rPr lang="en">
                <a:latin typeface="Source Sans Pro"/>
                <a:ea typeface="Source Sans Pro"/>
                <a:cs typeface="Source Sans Pro"/>
                <a:sym typeface="Source Sans Pro"/>
              </a:rPr>
              <a:t>Optional - talk about the many types of models (ie like you did here: </a:t>
            </a:r>
            <a:r>
              <a:rPr lang="en" u="sng">
                <a:solidFill>
                  <a:schemeClr val="hlink"/>
                </a:solidFill>
                <a:latin typeface="Source Sans Pro"/>
                <a:ea typeface="Source Sans Pro"/>
                <a:cs typeface="Source Sans Pro"/>
                <a:sym typeface="Source Sans Pro"/>
                <a:hlinkClick r:id="rId2"/>
              </a:rPr>
              <a:t>https://docs.google.com/presentation/d/1OMx6BZRVA_jKNKdtKkNCeiq_cNDpLPBC_82WqHsvE1Q/edit#slide=id.g61875d15e9_0_316</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e98864cc2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e98864cc2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Talking Points </a:t>
            </a:r>
            <a:endParaRPr/>
          </a:p>
          <a:p>
            <a:pPr indent="-298450" lvl="0" marL="457200" rtl="0" algn="l">
              <a:spcBef>
                <a:spcPts val="0"/>
              </a:spcBef>
              <a:spcAft>
                <a:spcPts val="0"/>
              </a:spcAft>
              <a:buSzPts val="1100"/>
              <a:buChar char="-"/>
            </a:pPr>
            <a:r>
              <a:rPr lang="en"/>
              <a:t>Provide a simple example of how a predictive model work, highlighting that it’s not so different than how human brains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Predicting the Shortest Line at the Supermarket</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Sophisticated methods aside,</a:t>
            </a:r>
            <a:r>
              <a:rPr b="1" lang="en">
                <a:solidFill>
                  <a:schemeClr val="dk1"/>
                </a:solidFill>
              </a:rPr>
              <a:t> predictive models are not so different from the human brain</a:t>
            </a:r>
            <a:r>
              <a:rPr lang="en">
                <a:solidFill>
                  <a:schemeClr val="dk1"/>
                </a:solidFill>
              </a:rPr>
              <a:t>. Both are great at</a:t>
            </a:r>
            <a:r>
              <a:rPr b="1" lang="en">
                <a:solidFill>
                  <a:schemeClr val="dk1"/>
                </a:solidFill>
              </a:rPr>
              <a:t> identifying patterns based on past data</a:t>
            </a:r>
            <a:r>
              <a:rPr lang="en">
                <a:solidFill>
                  <a:schemeClr val="dk1"/>
                </a:solidFill>
              </a:rPr>
              <a:t> (our experiences) and then use this to help </a:t>
            </a:r>
            <a:r>
              <a:rPr b="1" lang="en">
                <a:solidFill>
                  <a:schemeClr val="dk1"/>
                </a:solidFill>
              </a:rPr>
              <a:t>make decisions about what will happen in the future</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Let's take a look at the process we go through when we want to join the quickest line at the supermarket.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a:t>
            </a:r>
            <a:r>
              <a:rPr b="1" lang="en">
                <a:solidFill>
                  <a:schemeClr val="dk1"/>
                </a:solidFill>
              </a:rPr>
              <a:t>expected output of our internal predictive model is the fastest line</a:t>
            </a:r>
            <a:r>
              <a:rPr lang="en">
                <a:solidFill>
                  <a:schemeClr val="dk1"/>
                </a:solidFill>
              </a:rPr>
              <a:t>. We need help choosing the fastest line and going to use assumptions and our past experience to predict which line we think will be the fastest this time.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target variable is the ‘</a:t>
            </a:r>
            <a:r>
              <a:rPr b="1" lang="en">
                <a:solidFill>
                  <a:schemeClr val="dk1"/>
                </a:solidFill>
              </a:rPr>
              <a:t>time spent in the line</a:t>
            </a:r>
            <a:r>
              <a:rPr lang="en">
                <a:solidFill>
                  <a:schemeClr val="dk1"/>
                </a:solidFill>
              </a:rPr>
              <a:t>’. A target variable is the variable whose values are to be modeled and predicted by other variables (predictors).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t>
            </a:r>
            <a:r>
              <a:rPr b="1" lang="en">
                <a:solidFill>
                  <a:schemeClr val="dk1"/>
                </a:solidFill>
              </a:rPr>
              <a:t>have historical data gathered</a:t>
            </a:r>
            <a:r>
              <a:rPr lang="en">
                <a:solidFill>
                  <a:schemeClr val="dk1"/>
                </a:solidFill>
              </a:rPr>
              <a:t> from all of our past experiences at the supermarket.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Predictors, or features</a:t>
            </a:r>
            <a:r>
              <a:rPr lang="en">
                <a:solidFill>
                  <a:schemeClr val="dk1"/>
                </a:solidFill>
              </a:rPr>
              <a:t>, are the variable whose values will be used to predict the value of the target variable. These are variables such as the length of line, number of items in the baskets. All the factors we believe will impact the time we spend waiting in the line (our target variable).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predictive model is the process we go through as we weigh how these different predictors will impact the target variable and ultimately this spits out a ‘prediction’ as to which line will be the fastest.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That's the line we get 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4a6d4a741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a4a6d4a741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sz="1100">
                <a:latin typeface="Source Sans Pro"/>
                <a:ea typeface="Source Sans Pro"/>
                <a:cs typeface="Source Sans Pro"/>
                <a:sym typeface="Source Sans Pro"/>
              </a:rPr>
              <a:t>If this slide doesn’t speak to you, feel free to remove. My thinking here was basically that, f</a:t>
            </a:r>
            <a:r>
              <a:rPr lang="en" sz="1100">
                <a:solidFill>
                  <a:schemeClr val="dk1"/>
                </a:solidFill>
                <a:latin typeface="Source Sans Pro"/>
                <a:ea typeface="Source Sans Pro"/>
                <a:cs typeface="Source Sans Pro"/>
                <a:sym typeface="Source Sans Pro"/>
              </a:rPr>
              <a:t>or people from non-technical backgrounds, it can often be hard to know what parts of PA you need to understand to really be able to interpret/use the results and it's very easy to become overwhelmed by the statistical wizardry. </a:t>
            </a:r>
            <a:r>
              <a:rPr lang="en" sz="1100">
                <a:latin typeface="Source Sans Pro"/>
                <a:ea typeface="Source Sans Pro"/>
                <a:cs typeface="Source Sans Pro"/>
                <a:sym typeface="Source Sans Pro"/>
              </a:rPr>
              <a:t>Knowing a little bit about these components can be useful for thinking about </a:t>
            </a:r>
            <a:r>
              <a:rPr lang="en" sz="1100">
                <a:latin typeface="Source Sans Pro"/>
                <a:ea typeface="Source Sans Pro"/>
                <a:cs typeface="Source Sans Pro"/>
                <a:sym typeface="Source Sans Pro"/>
              </a:rPr>
              <a:t>predictive</a:t>
            </a:r>
            <a:r>
              <a:rPr lang="en" sz="1100">
                <a:latin typeface="Source Sans Pro"/>
                <a:ea typeface="Source Sans Pro"/>
                <a:cs typeface="Source Sans Pro"/>
                <a:sym typeface="Source Sans Pro"/>
              </a:rPr>
              <a:t> analytics/modelling</a:t>
            </a:r>
            <a:endParaRPr sz="1100">
              <a:latin typeface="Source Sans Pro"/>
              <a:ea typeface="Source Sans Pro"/>
              <a:cs typeface="Source Sans Pro"/>
              <a:sym typeface="Source Sans Pro"/>
            </a:endParaRPr>
          </a:p>
          <a:p>
            <a:pPr indent="0" lvl="0" marL="0" marR="0" rtl="0" algn="l">
              <a:spcBef>
                <a:spcPts val="0"/>
              </a:spcBef>
              <a:spcAft>
                <a:spcPts val="0"/>
              </a:spcAft>
              <a:buClr>
                <a:schemeClr val="dk1"/>
              </a:buClr>
              <a:buFont typeface="Arial"/>
              <a:buNone/>
            </a:pPr>
            <a:r>
              <a:t/>
            </a:r>
            <a:endParaRPr sz="1100">
              <a:latin typeface="Source Sans Pro"/>
              <a:ea typeface="Source Sans Pro"/>
              <a:cs typeface="Source Sans Pro"/>
              <a:sym typeface="Source Sans Pro"/>
            </a:endParaRPr>
          </a:p>
          <a:p>
            <a:pPr indent="-298450" lvl="0" marL="457200" marR="0" rtl="0" algn="l">
              <a:spcBef>
                <a:spcPts val="0"/>
              </a:spcBef>
              <a:spcAft>
                <a:spcPts val="0"/>
              </a:spcAft>
              <a:buSzPts val="1100"/>
              <a:buFont typeface="Source Sans Pro"/>
              <a:buChar char="-"/>
            </a:pPr>
            <a:r>
              <a:rPr b="1" lang="en" sz="1100">
                <a:latin typeface="Source Sans Pro"/>
                <a:ea typeface="Source Sans Pro"/>
                <a:cs typeface="Source Sans Pro"/>
                <a:sym typeface="Source Sans Pro"/>
              </a:rPr>
              <a:t>Data</a:t>
            </a:r>
            <a:r>
              <a:rPr lang="en" sz="1100">
                <a:latin typeface="Source Sans Pro"/>
                <a:ea typeface="Source Sans Pro"/>
                <a:cs typeface="Source Sans Pro"/>
                <a:sym typeface="Source Sans Pro"/>
              </a:rPr>
              <a:t>: Maybe provide an example here - for example, the importance of subnational data for the COVID-19 model. Generally, highlight the fact that high quality data is </a:t>
            </a:r>
            <a:r>
              <a:rPr lang="en" sz="1100">
                <a:latin typeface="Source Sans Pro"/>
                <a:ea typeface="Source Sans Pro"/>
                <a:cs typeface="Source Sans Pro"/>
                <a:sym typeface="Source Sans Pro"/>
              </a:rPr>
              <a:t>critical</a:t>
            </a:r>
            <a:r>
              <a:rPr lang="en" sz="1100">
                <a:latin typeface="Source Sans Pro"/>
                <a:ea typeface="Source Sans Pro"/>
                <a:cs typeface="Source Sans Pro"/>
                <a:sym typeface="Source Sans Pro"/>
              </a:rPr>
              <a:t> for predictive </a:t>
            </a:r>
            <a:r>
              <a:rPr lang="en" sz="1100">
                <a:latin typeface="Source Sans Pro"/>
                <a:ea typeface="Source Sans Pro"/>
                <a:cs typeface="Source Sans Pro"/>
                <a:sym typeface="Source Sans Pro"/>
              </a:rPr>
              <a:t>analytics</a:t>
            </a:r>
            <a:r>
              <a:rPr lang="en" sz="1100">
                <a:latin typeface="Source Sans Pro"/>
                <a:ea typeface="Source Sans Pro"/>
                <a:cs typeface="Source Sans Pro"/>
                <a:sym typeface="Source Sans Pro"/>
              </a:rPr>
              <a:t> and how bad data impacts the results. </a:t>
            </a:r>
            <a:endParaRPr sz="1100">
              <a:latin typeface="Source Sans Pro"/>
              <a:ea typeface="Source Sans Pro"/>
              <a:cs typeface="Source Sans Pro"/>
              <a:sym typeface="Source Sans Pro"/>
            </a:endParaRPr>
          </a:p>
          <a:p>
            <a:pPr indent="-298450" lvl="0" marL="457200" marR="0" rtl="0" algn="l">
              <a:spcBef>
                <a:spcPts val="0"/>
              </a:spcBef>
              <a:spcAft>
                <a:spcPts val="0"/>
              </a:spcAft>
              <a:buSzPts val="1100"/>
              <a:buFont typeface="Source Sans Pro"/>
              <a:buChar char="-"/>
            </a:pPr>
            <a:r>
              <a:rPr b="1" lang="en" sz="1100">
                <a:latin typeface="Source Sans Pro"/>
                <a:ea typeface="Source Sans Pro"/>
                <a:cs typeface="Source Sans Pro"/>
                <a:sym typeface="Source Sans Pro"/>
              </a:rPr>
              <a:t>Assumptions</a:t>
            </a:r>
            <a:r>
              <a:rPr lang="en" sz="1100">
                <a:latin typeface="Source Sans Pro"/>
                <a:ea typeface="Source Sans Pro"/>
                <a:cs typeface="Source Sans Pro"/>
                <a:sym typeface="Source Sans Pro"/>
              </a:rPr>
              <a:t> - Bring back the point that a model is necessarily a simplification and how assumptions impact the results. </a:t>
            </a:r>
            <a:endParaRPr sz="1100">
              <a:latin typeface="Source Sans Pro"/>
              <a:ea typeface="Source Sans Pro"/>
              <a:cs typeface="Source Sans Pro"/>
              <a:sym typeface="Source Sans Pro"/>
            </a:endParaRPr>
          </a:p>
          <a:p>
            <a:pPr indent="-298450" lvl="0" marL="457200" marR="0" rtl="0" algn="l">
              <a:spcBef>
                <a:spcPts val="0"/>
              </a:spcBef>
              <a:spcAft>
                <a:spcPts val="0"/>
              </a:spcAft>
              <a:buSzPts val="1100"/>
              <a:buFont typeface="Source Sans Pro"/>
              <a:buChar char="-"/>
            </a:pPr>
            <a:r>
              <a:rPr b="1" lang="en" sz="1100">
                <a:latin typeface="Source Sans Pro"/>
                <a:ea typeface="Source Sans Pro"/>
                <a:cs typeface="Source Sans Pro"/>
                <a:sym typeface="Source Sans Pro"/>
              </a:rPr>
              <a:t>Methods/Math </a:t>
            </a:r>
            <a:r>
              <a:rPr lang="en" sz="1100">
                <a:latin typeface="Source Sans Pro"/>
                <a:ea typeface="Source Sans Pro"/>
                <a:cs typeface="Source Sans Pro"/>
                <a:sym typeface="Source Sans Pro"/>
              </a:rPr>
              <a:t>- </a:t>
            </a:r>
            <a:r>
              <a:rPr lang="en" sz="1100">
                <a:solidFill>
                  <a:schemeClr val="dk1"/>
                </a:solidFill>
                <a:latin typeface="Source Sans Pro"/>
                <a:ea typeface="Source Sans Pro"/>
                <a:cs typeface="Source Sans Pro"/>
                <a:sym typeface="Source Sans Pro"/>
              </a:rPr>
              <a:t>Predictive analytics, as it is commonly defined today, is a combination of forecasting and machine learning. </a:t>
            </a:r>
            <a:r>
              <a:rPr b="1" lang="en" sz="1100">
                <a:solidFill>
                  <a:schemeClr val="dk1"/>
                </a:solidFill>
                <a:latin typeface="Source Sans Pro"/>
                <a:ea typeface="Source Sans Pro"/>
                <a:cs typeface="Source Sans Pro"/>
                <a:sym typeface="Source Sans Pro"/>
              </a:rPr>
              <a:t>Forecasting </a:t>
            </a:r>
            <a:r>
              <a:rPr lang="en" sz="1100">
                <a:solidFill>
                  <a:schemeClr val="dk1"/>
                </a:solidFill>
                <a:latin typeface="Source Sans Pro"/>
                <a:ea typeface="Source Sans Pro"/>
                <a:cs typeface="Source Sans Pro"/>
                <a:sym typeface="Source Sans Pro"/>
              </a:rPr>
              <a:t>comes from the field of statistics, and includes techniques such as time series analysis and regression. </a:t>
            </a:r>
            <a:r>
              <a:rPr b="1" lang="en" sz="1100">
                <a:solidFill>
                  <a:schemeClr val="dk1"/>
                </a:solidFill>
                <a:latin typeface="Source Sans Pro"/>
                <a:ea typeface="Source Sans Pro"/>
                <a:cs typeface="Source Sans Pro"/>
                <a:sym typeface="Source Sans Pro"/>
              </a:rPr>
              <a:t>Machine learning</a:t>
            </a:r>
            <a:r>
              <a:rPr lang="en" sz="1100">
                <a:solidFill>
                  <a:schemeClr val="dk1"/>
                </a:solidFill>
                <a:latin typeface="Source Sans Pro"/>
                <a:ea typeface="Source Sans Pro"/>
                <a:cs typeface="Source Sans Pro"/>
                <a:sym typeface="Source Sans Pro"/>
              </a:rPr>
              <a:t> comes from the field of computer science, and is an algorithmic method for improving prediction accuracy over time. Both combined together allow us to make much more relevant and accurate predictions than was possible in the past. </a:t>
            </a:r>
            <a:endParaRPr sz="11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298450" lvl="0" marL="457200" marR="0" rtl="0" algn="l">
              <a:spcBef>
                <a:spcPts val="0"/>
              </a:spcBef>
              <a:spcAft>
                <a:spcPts val="0"/>
              </a:spcAft>
              <a:buClr>
                <a:schemeClr val="dk1"/>
              </a:buClr>
              <a:buSzPts val="1100"/>
              <a:buFont typeface="Source Sans Pro"/>
              <a:buChar char="-"/>
            </a:pPr>
            <a:r>
              <a:t/>
            </a:r>
            <a:endParaRPr sz="11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e98864cc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e98864cc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Describe, in simple terms, how a predictive model works </a:t>
            </a:r>
            <a:endParaRPr/>
          </a:p>
          <a:p>
            <a:pPr indent="-298450" lvl="0" marL="457200" rtl="0" algn="l">
              <a:spcBef>
                <a:spcPts val="0"/>
              </a:spcBef>
              <a:spcAft>
                <a:spcPts val="0"/>
              </a:spcAft>
              <a:buSzPts val="1100"/>
              <a:buChar char="-"/>
            </a:pPr>
            <a:r>
              <a:rPr lang="en"/>
              <a:t>I’d focus here on the train/test bit. I think that people have heard of ‘training an algorithm’ for example but don’t actually know what that means. </a:t>
            </a:r>
            <a:endParaRPr/>
          </a:p>
          <a:p>
            <a:pPr indent="0" lvl="0" marL="45720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 1">
    <p:spTree>
      <p:nvGrpSpPr>
        <p:cNvPr id="53" name="Shape 53"/>
        <p:cNvGrpSpPr/>
        <p:nvPr/>
      </p:nvGrpSpPr>
      <p:grpSpPr>
        <a:xfrm>
          <a:off x="0" y="0"/>
          <a:ext cx="0" cy="0"/>
          <a:chOff x="0" y="0"/>
          <a:chExt cx="0" cy="0"/>
        </a:xfrm>
      </p:grpSpPr>
      <p:sp>
        <p:nvSpPr>
          <p:cNvPr id="54" name="Google Shape;54;p15"/>
          <p:cNvSpPr txBox="1"/>
          <p:nvPr>
            <p:ph idx="12" type="sldNum"/>
          </p:nvPr>
        </p:nvSpPr>
        <p:spPr>
          <a:xfrm>
            <a:off x="8472458" y="4663216"/>
            <a:ext cx="548700" cy="393600"/>
          </a:xfrm>
          <a:prstGeom prst="rect">
            <a:avLst/>
          </a:prstGeom>
          <a:noFill/>
          <a:ln>
            <a:noFill/>
          </a:ln>
        </p:spPr>
        <p:txBody>
          <a:bodyPr anchorCtr="0" anchor="ctr" bIns="91475" lIns="91475" spcFirstLastPara="1" rIns="91475" wrap="square" tIns="91475">
            <a:noAutofit/>
          </a:bodyPr>
          <a:lstStyle>
            <a:lvl1pPr indent="0" lvl="0"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aption">
  <p:cSld name="1_Caption">
    <p:spTree>
      <p:nvGrpSpPr>
        <p:cNvPr id="55" name="Shape 55"/>
        <p:cNvGrpSpPr/>
        <p:nvPr/>
      </p:nvGrpSpPr>
      <p:grpSpPr>
        <a:xfrm>
          <a:off x="0" y="0"/>
          <a:ext cx="0" cy="0"/>
          <a:chOff x="0" y="0"/>
          <a:chExt cx="0" cy="0"/>
        </a:xfrm>
      </p:grpSpPr>
      <p:sp>
        <p:nvSpPr>
          <p:cNvPr id="56" name="Google Shape;56;p16"/>
          <p:cNvSpPr txBox="1"/>
          <p:nvPr>
            <p:ph idx="12" type="sldNum"/>
          </p:nvPr>
        </p:nvSpPr>
        <p:spPr>
          <a:xfrm>
            <a:off x="8472457" y="4663216"/>
            <a:ext cx="548700" cy="393300"/>
          </a:xfrm>
          <a:prstGeom prst="rect">
            <a:avLst/>
          </a:prstGeom>
          <a:noFill/>
          <a:ln>
            <a:noFill/>
          </a:ln>
        </p:spPr>
        <p:txBody>
          <a:bodyPr anchorCtr="0" anchor="ctr" bIns="63125" lIns="63125" spcFirstLastPara="1" rIns="63125" wrap="square" tIns="63125">
            <a:noAutofit/>
          </a:bodyPr>
          <a:lstStyle>
            <a:lvl1pPr indent="0" lvl="0"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7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Big number 1">
    <p:bg>
      <p:bgPr>
        <a:solidFill>
          <a:srgbClr val="1BB580"/>
        </a:solidFill>
      </p:bgPr>
    </p:bg>
    <p:spTree>
      <p:nvGrpSpPr>
        <p:cNvPr id="57" name="Shape 5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 3 blocks - 2 images">
  <p:cSld name="MASTRO1 copia">
    <p:bg>
      <p:bgPr>
        <a:solidFill>
          <a:srgbClr val="FFFFFF"/>
        </a:solidFill>
      </p:bgPr>
    </p:bg>
    <p:spTree>
      <p:nvGrpSpPr>
        <p:cNvPr id="58" name="Shape 58"/>
        <p:cNvGrpSpPr/>
        <p:nvPr/>
      </p:nvGrpSpPr>
      <p:grpSpPr>
        <a:xfrm>
          <a:off x="0" y="0"/>
          <a:ext cx="0" cy="0"/>
          <a:chOff x="0" y="0"/>
          <a:chExt cx="0" cy="0"/>
        </a:xfrm>
      </p:grpSpPr>
      <p:pic>
        <p:nvPicPr>
          <p:cNvPr id="59" name="Google Shape;59;p18"/>
          <p:cNvPicPr preferRelativeResize="0"/>
          <p:nvPr/>
        </p:nvPicPr>
        <p:blipFill rotWithShape="1">
          <a:blip r:embed="rId2">
            <a:alphaModFix/>
          </a:blip>
          <a:srcRect b="0" l="0" r="0" t="0"/>
          <a:stretch/>
        </p:blipFill>
        <p:spPr>
          <a:xfrm>
            <a:off x="8245732" y="4711271"/>
            <a:ext cx="583500" cy="200700"/>
          </a:xfrm>
          <a:prstGeom prst="rect">
            <a:avLst/>
          </a:prstGeom>
          <a:noFill/>
          <a:ln>
            <a:noFill/>
          </a:ln>
        </p:spPr>
      </p:pic>
      <p:sp>
        <p:nvSpPr>
          <p:cNvPr id="60" name="Google Shape;60;p18"/>
          <p:cNvSpPr txBox="1"/>
          <p:nvPr>
            <p:ph idx="12" type="sldNum"/>
          </p:nvPr>
        </p:nvSpPr>
        <p:spPr>
          <a:xfrm>
            <a:off x="1165319" y="4806340"/>
            <a:ext cx="147300" cy="137100"/>
          </a:xfrm>
          <a:prstGeom prst="rect">
            <a:avLst/>
          </a:prstGeom>
          <a:noFill/>
          <a:ln>
            <a:noFill/>
          </a:ln>
        </p:spPr>
        <p:txBody>
          <a:bodyPr anchorCtr="0" anchor="t" bIns="28750" lIns="28750" spcFirstLastPara="1" rIns="28750" wrap="square" tIns="28750">
            <a:noAutofit/>
          </a:bodyPr>
          <a:lstStyle>
            <a:lvl1pPr indent="0" lvl="0"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1pPr>
            <a:lvl2pPr indent="0" lvl="1"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2pPr>
            <a:lvl3pPr indent="0" lvl="2"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3pPr>
            <a:lvl4pPr indent="0" lvl="3"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4pPr>
            <a:lvl5pPr indent="0" lvl="4"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5pPr>
            <a:lvl6pPr indent="0" lvl="5"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6pPr>
            <a:lvl7pPr indent="0" lvl="6"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7pPr>
            <a:lvl8pPr indent="0" lvl="7"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8pPr>
            <a:lvl9pPr indent="0" lvl="8"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RO1">
  <p:cSld name="TITLE_1">
    <p:spTree>
      <p:nvGrpSpPr>
        <p:cNvPr id="61" name="Shape 61"/>
        <p:cNvGrpSpPr/>
        <p:nvPr/>
      </p:nvGrpSpPr>
      <p:grpSpPr>
        <a:xfrm>
          <a:off x="0" y="0"/>
          <a:ext cx="0" cy="0"/>
          <a:chOff x="0" y="0"/>
          <a:chExt cx="0" cy="0"/>
        </a:xfrm>
      </p:grpSpPr>
      <p:sp>
        <p:nvSpPr>
          <p:cNvPr id="62" name="Google Shape;62;p19"/>
          <p:cNvSpPr txBox="1"/>
          <p:nvPr>
            <p:ph idx="12" type="sldNum"/>
          </p:nvPr>
        </p:nvSpPr>
        <p:spPr>
          <a:xfrm>
            <a:off x="1165319" y="4806340"/>
            <a:ext cx="147300" cy="137100"/>
          </a:xfrm>
          <a:prstGeom prst="rect">
            <a:avLst/>
          </a:prstGeom>
          <a:noFill/>
          <a:ln>
            <a:noFill/>
          </a:ln>
        </p:spPr>
        <p:txBody>
          <a:bodyPr anchorCtr="0" anchor="t" bIns="28750" lIns="28750" spcFirstLastPara="1" rIns="28750" wrap="square" tIns="28750">
            <a:noAutofit/>
          </a:bodyPr>
          <a:lstStyle>
            <a:lvl1pPr indent="0" lvl="0"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1pPr>
            <a:lvl2pPr indent="0" lvl="1"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2pPr>
            <a:lvl3pPr indent="0" lvl="2"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3pPr>
            <a:lvl4pPr indent="0" lvl="3"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4pPr>
            <a:lvl5pPr indent="0" lvl="4"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5pPr>
            <a:lvl6pPr indent="0" lvl="5"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6pPr>
            <a:lvl7pPr indent="0" lvl="6"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7pPr>
            <a:lvl8pPr indent="0" lvl="7"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8pPr>
            <a:lvl9pPr indent="0" lvl="8"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RO1 copia">
  <p:cSld name="MASTRO1 copia_1">
    <p:bg>
      <p:bgPr>
        <a:solidFill>
          <a:srgbClr val="FFFFFF"/>
        </a:solidFill>
      </p:bgPr>
    </p:bg>
    <p:spTree>
      <p:nvGrpSpPr>
        <p:cNvPr id="63" name="Shape 63"/>
        <p:cNvGrpSpPr/>
        <p:nvPr/>
      </p:nvGrpSpPr>
      <p:grpSpPr>
        <a:xfrm>
          <a:off x="0" y="0"/>
          <a:ext cx="0" cy="0"/>
          <a:chOff x="0" y="0"/>
          <a:chExt cx="0" cy="0"/>
        </a:xfrm>
      </p:grpSpPr>
      <p:pic>
        <p:nvPicPr>
          <p:cNvPr id="64" name="Google Shape;64;p20"/>
          <p:cNvPicPr preferRelativeResize="0"/>
          <p:nvPr/>
        </p:nvPicPr>
        <p:blipFill rotWithShape="1">
          <a:blip r:embed="rId2">
            <a:alphaModFix/>
          </a:blip>
          <a:srcRect b="0" l="0" r="0" t="0"/>
          <a:stretch/>
        </p:blipFill>
        <p:spPr>
          <a:xfrm>
            <a:off x="8245732" y="4711271"/>
            <a:ext cx="583500" cy="200700"/>
          </a:xfrm>
          <a:prstGeom prst="rect">
            <a:avLst/>
          </a:prstGeom>
          <a:noFill/>
          <a:ln>
            <a:noFill/>
          </a:ln>
        </p:spPr>
      </p:pic>
      <p:sp>
        <p:nvSpPr>
          <p:cNvPr id="65" name="Google Shape;65;p20"/>
          <p:cNvSpPr txBox="1"/>
          <p:nvPr>
            <p:ph idx="12" type="sldNum"/>
          </p:nvPr>
        </p:nvSpPr>
        <p:spPr>
          <a:xfrm>
            <a:off x="1165319" y="4806340"/>
            <a:ext cx="147300" cy="137100"/>
          </a:xfrm>
          <a:prstGeom prst="rect">
            <a:avLst/>
          </a:prstGeom>
          <a:noFill/>
          <a:ln>
            <a:noFill/>
          </a:ln>
        </p:spPr>
        <p:txBody>
          <a:bodyPr anchorCtr="0" anchor="t" bIns="28750" lIns="28750" spcFirstLastPara="1" rIns="28750" wrap="square" tIns="28750">
            <a:noAutofit/>
          </a:bodyPr>
          <a:lstStyle>
            <a:lvl1pPr indent="0" lvl="0"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1pPr>
            <a:lvl2pPr indent="0" lvl="1"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2pPr>
            <a:lvl3pPr indent="0" lvl="2"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3pPr>
            <a:lvl4pPr indent="0" lvl="3"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4pPr>
            <a:lvl5pPr indent="0" lvl="4"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5pPr>
            <a:lvl6pPr indent="0" lvl="5"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6pPr>
            <a:lvl7pPr indent="0" lvl="6"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7pPr>
            <a:lvl8pPr indent="0" lvl="7"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8pPr>
            <a:lvl9pPr indent="0" lvl="8" marL="0" marR="0" rtl="0" algn="l">
              <a:lnSpc>
                <a:spcPct val="100000"/>
              </a:lnSpc>
              <a:spcBef>
                <a:spcPts val="0"/>
              </a:spcBef>
              <a:spcAft>
                <a:spcPts val="0"/>
              </a:spcAft>
              <a:buClr>
                <a:srgbClr val="FFFFFF"/>
              </a:buClr>
              <a:buFont typeface="Montserrat"/>
              <a:buNone/>
              <a:defRPr b="0" i="0" sz="600" u="none" cap="none" strike="noStrike">
                <a:solidFill>
                  <a:srgbClr val="FFFFFF"/>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21"/>
          <p:cNvSpPr txBox="1"/>
          <p:nvPr>
            <p:ph type="title"/>
          </p:nvPr>
        </p:nvSpPr>
        <p:spPr>
          <a:xfrm>
            <a:off x="311700" y="445025"/>
            <a:ext cx="8520600" cy="572700"/>
          </a:xfrm>
          <a:prstGeom prst="rect">
            <a:avLst/>
          </a:prstGeom>
          <a:noFill/>
          <a:ln>
            <a:noFill/>
          </a:ln>
        </p:spPr>
        <p:txBody>
          <a:bodyPr anchorCtr="0" anchor="ctr" bIns="47325" lIns="47325" spcFirstLastPara="1" rIns="47325" wrap="square" tIns="47325">
            <a:noAutofit/>
          </a:bodyPr>
          <a:lstStyle>
            <a:lvl1pPr lvl="0" rtl="0">
              <a:spcBef>
                <a:spcPts val="0"/>
              </a:spcBef>
              <a:spcAft>
                <a:spcPts val="0"/>
              </a:spcAft>
              <a:buSzPts val="700"/>
              <a:buChar char="●"/>
              <a:defRPr sz="700"/>
            </a:lvl1pPr>
            <a:lvl2pPr lvl="1" rtl="0">
              <a:spcBef>
                <a:spcPts val="0"/>
              </a:spcBef>
              <a:spcAft>
                <a:spcPts val="0"/>
              </a:spcAft>
              <a:buSzPts val="700"/>
              <a:buChar char="○"/>
              <a:defRPr sz="700"/>
            </a:lvl2pPr>
            <a:lvl3pPr lvl="2" rtl="0">
              <a:spcBef>
                <a:spcPts val="0"/>
              </a:spcBef>
              <a:spcAft>
                <a:spcPts val="0"/>
              </a:spcAft>
              <a:buSzPts val="700"/>
              <a:buChar char="■"/>
              <a:defRPr sz="700"/>
            </a:lvl3pPr>
            <a:lvl4pPr lvl="3" rtl="0">
              <a:spcBef>
                <a:spcPts val="0"/>
              </a:spcBef>
              <a:spcAft>
                <a:spcPts val="0"/>
              </a:spcAft>
              <a:buSzPts val="700"/>
              <a:buChar char="●"/>
              <a:defRPr sz="700"/>
            </a:lvl4pPr>
            <a:lvl5pPr lvl="4" rtl="0">
              <a:spcBef>
                <a:spcPts val="0"/>
              </a:spcBef>
              <a:spcAft>
                <a:spcPts val="0"/>
              </a:spcAft>
              <a:buSzPts val="700"/>
              <a:buChar char="○"/>
              <a:defRPr sz="700"/>
            </a:lvl5pPr>
            <a:lvl6pPr lvl="5" rtl="0">
              <a:spcBef>
                <a:spcPts val="0"/>
              </a:spcBef>
              <a:spcAft>
                <a:spcPts val="0"/>
              </a:spcAft>
              <a:buSzPts val="700"/>
              <a:buChar char="■"/>
              <a:defRPr sz="700"/>
            </a:lvl6pPr>
            <a:lvl7pPr lvl="6" rtl="0">
              <a:spcBef>
                <a:spcPts val="0"/>
              </a:spcBef>
              <a:spcAft>
                <a:spcPts val="0"/>
              </a:spcAft>
              <a:buSzPts val="700"/>
              <a:buChar char="●"/>
              <a:defRPr sz="700"/>
            </a:lvl7pPr>
            <a:lvl8pPr lvl="7" rtl="0">
              <a:spcBef>
                <a:spcPts val="0"/>
              </a:spcBef>
              <a:spcAft>
                <a:spcPts val="0"/>
              </a:spcAft>
              <a:buSzPts val="700"/>
              <a:buChar char="○"/>
              <a:defRPr sz="700"/>
            </a:lvl8pPr>
            <a:lvl9pPr lvl="8" rtl="0">
              <a:spcBef>
                <a:spcPts val="0"/>
              </a:spcBef>
              <a:spcAft>
                <a:spcPts val="0"/>
              </a:spcAft>
              <a:buSzPts val="700"/>
              <a:buChar char="■"/>
              <a:defRPr sz="700"/>
            </a:lvl9pPr>
          </a:lstStyle>
          <a:p/>
        </p:txBody>
      </p:sp>
      <p:sp>
        <p:nvSpPr>
          <p:cNvPr id="68" name="Google Shape;68;p21"/>
          <p:cNvSpPr txBox="1"/>
          <p:nvPr>
            <p:ph idx="1" type="body"/>
          </p:nvPr>
        </p:nvSpPr>
        <p:spPr>
          <a:xfrm>
            <a:off x="311700" y="1152475"/>
            <a:ext cx="8520600" cy="3416400"/>
          </a:xfrm>
          <a:prstGeom prst="rect">
            <a:avLst/>
          </a:prstGeom>
          <a:noFill/>
          <a:ln>
            <a:noFill/>
          </a:ln>
        </p:spPr>
        <p:txBody>
          <a:bodyPr anchorCtr="0" anchor="ctr" bIns="47325" lIns="47325" spcFirstLastPara="1" rIns="47325" wrap="square" tIns="47325">
            <a:noAutofit/>
          </a:bodyPr>
          <a:lstStyle>
            <a:lvl1pPr indent="-273050" lvl="0" marL="457200" rtl="0">
              <a:spcBef>
                <a:spcPts val="0"/>
              </a:spcBef>
              <a:spcAft>
                <a:spcPts val="0"/>
              </a:spcAft>
              <a:buSzPts val="700"/>
              <a:buChar char="●"/>
              <a:defRPr sz="700"/>
            </a:lvl1pPr>
            <a:lvl2pPr indent="-273050" lvl="1" marL="914400" rtl="0">
              <a:spcBef>
                <a:spcPts val="0"/>
              </a:spcBef>
              <a:spcAft>
                <a:spcPts val="0"/>
              </a:spcAft>
              <a:buSzPts val="700"/>
              <a:buChar char="○"/>
              <a:defRPr sz="700"/>
            </a:lvl2pPr>
            <a:lvl3pPr indent="-273050" lvl="2" marL="1371600" rtl="0">
              <a:spcBef>
                <a:spcPts val="0"/>
              </a:spcBef>
              <a:spcAft>
                <a:spcPts val="0"/>
              </a:spcAft>
              <a:buSzPts val="700"/>
              <a:buChar char="■"/>
              <a:defRPr sz="700"/>
            </a:lvl3pPr>
            <a:lvl4pPr indent="-273050" lvl="3" marL="1828800" rtl="0">
              <a:spcBef>
                <a:spcPts val="0"/>
              </a:spcBef>
              <a:spcAft>
                <a:spcPts val="0"/>
              </a:spcAft>
              <a:buSzPts val="700"/>
              <a:buChar char="●"/>
              <a:defRPr sz="700"/>
            </a:lvl4pPr>
            <a:lvl5pPr indent="-273050" lvl="4" marL="2286000" rtl="0">
              <a:spcBef>
                <a:spcPts val="0"/>
              </a:spcBef>
              <a:spcAft>
                <a:spcPts val="0"/>
              </a:spcAft>
              <a:buSzPts val="700"/>
              <a:buChar char="○"/>
              <a:defRPr sz="700"/>
            </a:lvl5pPr>
            <a:lvl6pPr indent="-273050" lvl="5" marL="2743200" rtl="0">
              <a:spcBef>
                <a:spcPts val="0"/>
              </a:spcBef>
              <a:spcAft>
                <a:spcPts val="0"/>
              </a:spcAft>
              <a:buSzPts val="700"/>
              <a:buChar char="■"/>
              <a:defRPr sz="700"/>
            </a:lvl6pPr>
            <a:lvl7pPr indent="-273050" lvl="6" marL="3200400" rtl="0">
              <a:spcBef>
                <a:spcPts val="0"/>
              </a:spcBef>
              <a:spcAft>
                <a:spcPts val="0"/>
              </a:spcAft>
              <a:buSzPts val="700"/>
              <a:buChar char="●"/>
              <a:defRPr sz="700"/>
            </a:lvl7pPr>
            <a:lvl8pPr indent="-273050" lvl="7" marL="3657600" rtl="0">
              <a:spcBef>
                <a:spcPts val="0"/>
              </a:spcBef>
              <a:spcAft>
                <a:spcPts val="0"/>
              </a:spcAft>
              <a:buSzPts val="700"/>
              <a:buChar char="○"/>
              <a:defRPr sz="700"/>
            </a:lvl8pPr>
            <a:lvl9pPr indent="-273050" lvl="8" marL="4114800" rtl="0">
              <a:spcBef>
                <a:spcPts val="0"/>
              </a:spcBef>
              <a:spcAft>
                <a:spcPts val="0"/>
              </a:spcAft>
              <a:buSzPts val="700"/>
              <a:buChar char="■"/>
              <a:defRPr sz="700"/>
            </a:lvl9pPr>
          </a:lstStyle>
          <a:p/>
        </p:txBody>
      </p:sp>
      <p:sp>
        <p:nvSpPr>
          <p:cNvPr id="69" name="Google Shape;69;p21"/>
          <p:cNvSpPr txBox="1"/>
          <p:nvPr>
            <p:ph idx="12" type="sldNum"/>
          </p:nvPr>
        </p:nvSpPr>
        <p:spPr>
          <a:xfrm>
            <a:off x="8472458" y="4663217"/>
            <a:ext cx="548700" cy="393600"/>
          </a:xfrm>
          <a:prstGeom prst="rect">
            <a:avLst/>
          </a:prstGeom>
        </p:spPr>
        <p:txBody>
          <a:bodyPr anchorCtr="0" anchor="ctr" bIns="91475" lIns="91475" spcFirstLastPara="1" rIns="91475" wrap="square" tIns="914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70" name="Shape 70"/>
        <p:cNvGrpSpPr/>
        <p:nvPr/>
      </p:nvGrpSpPr>
      <p:grpSpPr>
        <a:xfrm>
          <a:off x="0" y="0"/>
          <a:ext cx="0" cy="0"/>
          <a:chOff x="0" y="0"/>
          <a:chExt cx="0" cy="0"/>
        </a:xfrm>
      </p:grpSpPr>
      <p:sp>
        <p:nvSpPr>
          <p:cNvPr id="71" name="Google Shape;71;p2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Char char="●"/>
              <a:defRPr sz="45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72" name="Google Shape;72;p2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3" name="Google Shape;73;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4" name="Google Shape;74;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5" name="Google Shape;75;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Blank Layout">
    <p:spTree>
      <p:nvGrpSpPr>
        <p:cNvPr id="76" name="Shape 76"/>
        <p:cNvGrpSpPr/>
        <p:nvPr/>
      </p:nvGrpSpPr>
      <p:grpSpPr>
        <a:xfrm>
          <a:off x="0" y="0"/>
          <a:ext cx="0" cy="0"/>
          <a:chOff x="0" y="0"/>
          <a:chExt cx="0" cy="0"/>
        </a:xfrm>
      </p:grpSpPr>
      <p:sp>
        <p:nvSpPr>
          <p:cNvPr id="77" name="Google Shape;77;p23"/>
          <p:cNvSpPr txBox="1"/>
          <p:nvPr>
            <p:ph idx="1" type="body"/>
          </p:nvPr>
        </p:nvSpPr>
        <p:spPr>
          <a:xfrm>
            <a:off x="597292" y="1142308"/>
            <a:ext cx="3974700" cy="3502500"/>
          </a:xfrm>
          <a:prstGeom prst="rect">
            <a:avLst/>
          </a:prstGeom>
          <a:noFill/>
          <a:ln>
            <a:noFill/>
          </a:ln>
        </p:spPr>
        <p:txBody>
          <a:bodyPr anchorCtr="0" anchor="t" bIns="0" lIns="0" spcFirstLastPara="1" rIns="0" wrap="square" tIns="0">
            <a:noAutofit/>
          </a:bodyPr>
          <a:lstStyle>
            <a:lvl1pPr indent="-361950" lvl="0" marL="457200" rtl="0" algn="l">
              <a:lnSpc>
                <a:spcPct val="90000"/>
              </a:lnSpc>
              <a:spcBef>
                <a:spcPts val="800"/>
              </a:spcBef>
              <a:spcAft>
                <a:spcPts val="0"/>
              </a:spcAft>
              <a:buClr>
                <a:schemeClr val="dk1"/>
              </a:buClr>
              <a:buSzPts val="2100"/>
              <a:buChar char="●"/>
              <a:defRPr sz="1100">
                <a:latin typeface="Roboto"/>
                <a:ea typeface="Roboto"/>
                <a:cs typeface="Roboto"/>
                <a:sym typeface="Roboto"/>
              </a:defRPr>
            </a:lvl1pPr>
            <a:lvl2pPr indent="-342900" lvl="1" marL="914400" rtl="0" algn="l">
              <a:lnSpc>
                <a:spcPct val="90000"/>
              </a:lnSpc>
              <a:spcBef>
                <a:spcPts val="400"/>
              </a:spcBef>
              <a:spcAft>
                <a:spcPts val="0"/>
              </a:spcAft>
              <a:buClr>
                <a:schemeClr val="dk1"/>
              </a:buClr>
              <a:buSzPts val="1800"/>
              <a:buChar char="○"/>
              <a:defRPr sz="1100">
                <a:latin typeface="Roboto"/>
                <a:ea typeface="Roboto"/>
                <a:cs typeface="Roboto"/>
                <a:sym typeface="Roboto"/>
              </a:defRPr>
            </a:lvl2pPr>
            <a:lvl3pPr indent="-323850" lvl="2" marL="1371600" rtl="0" algn="l">
              <a:lnSpc>
                <a:spcPct val="90000"/>
              </a:lnSpc>
              <a:spcBef>
                <a:spcPts val="400"/>
              </a:spcBef>
              <a:spcAft>
                <a:spcPts val="0"/>
              </a:spcAft>
              <a:buClr>
                <a:schemeClr val="dk1"/>
              </a:buClr>
              <a:buSzPts val="1500"/>
              <a:buChar char="■"/>
              <a:defRPr sz="1100">
                <a:latin typeface="Roboto"/>
                <a:ea typeface="Roboto"/>
                <a:cs typeface="Roboto"/>
                <a:sym typeface="Roboto"/>
              </a:defRPr>
            </a:lvl3pPr>
            <a:lvl4pPr indent="-317500" lvl="3" marL="1828800" rtl="0" algn="l">
              <a:lnSpc>
                <a:spcPct val="90000"/>
              </a:lnSpc>
              <a:spcBef>
                <a:spcPts val="400"/>
              </a:spcBef>
              <a:spcAft>
                <a:spcPts val="0"/>
              </a:spcAft>
              <a:buClr>
                <a:schemeClr val="dk1"/>
              </a:buClr>
              <a:buSzPts val="1400"/>
              <a:buChar char="●"/>
              <a:defRPr sz="1100">
                <a:latin typeface="Roboto"/>
                <a:ea typeface="Roboto"/>
                <a:cs typeface="Roboto"/>
                <a:sym typeface="Roboto"/>
              </a:defRPr>
            </a:lvl4pPr>
            <a:lvl5pPr indent="-317500" lvl="4" marL="2286000" rtl="0" algn="l">
              <a:lnSpc>
                <a:spcPct val="90000"/>
              </a:lnSpc>
              <a:spcBef>
                <a:spcPts val="400"/>
              </a:spcBef>
              <a:spcAft>
                <a:spcPts val="0"/>
              </a:spcAft>
              <a:buClr>
                <a:schemeClr val="dk1"/>
              </a:buClr>
              <a:buSzPts val="1400"/>
              <a:buChar char="○"/>
              <a:defRPr sz="1100">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Char char="●"/>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0" name="Google Shape;80;p2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81" name="Google Shape;81;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2" name="Google Shape;82;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3" name="Google Shape;83;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84" name="Shape 84"/>
        <p:cNvGrpSpPr/>
        <p:nvPr/>
      </p:nvGrpSpPr>
      <p:grpSpPr>
        <a:xfrm>
          <a:off x="0" y="0"/>
          <a:ext cx="0" cy="0"/>
          <a:chOff x="0" y="0"/>
          <a:chExt cx="0" cy="0"/>
        </a:xfrm>
      </p:grpSpPr>
      <p:sp>
        <p:nvSpPr>
          <p:cNvPr id="85" name="Google Shape;85;p2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Char char="●"/>
              <a:defRPr sz="45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6" name="Google Shape;86;p2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7" name="Google Shape;87;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8" name="Google Shape;88;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9" name="Google Shape;89;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90" name="Shape 90"/>
        <p:cNvGrpSpPr/>
        <p:nvPr/>
      </p:nvGrpSpPr>
      <p:grpSpPr>
        <a:xfrm>
          <a:off x="0" y="0"/>
          <a:ext cx="0" cy="0"/>
          <a:chOff x="0" y="0"/>
          <a:chExt cx="0" cy="0"/>
        </a:xfrm>
      </p:grpSpPr>
      <p:sp>
        <p:nvSpPr>
          <p:cNvPr id="91" name="Google Shape;91;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92" name="Google Shape;92;p2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3" name="Google Shape;93;p26"/>
          <p:cNvSpPr txBox="1"/>
          <p:nvPr>
            <p:ph idx="12" type="sldNum"/>
          </p:nvPr>
        </p:nvSpPr>
        <p:spPr>
          <a:xfrm>
            <a:off x="8472458" y="4663217"/>
            <a:ext cx="548700" cy="393600"/>
          </a:xfrm>
          <a:prstGeom prst="rect">
            <a:avLst/>
          </a:prstGeom>
        </p:spPr>
        <p:txBody>
          <a:bodyPr anchorCtr="0" anchor="ctr" bIns="91475" lIns="91475" spcFirstLastPara="1" rIns="91475" wrap="square" tIns="914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7" y="4663216"/>
            <a:ext cx="548700" cy="393600"/>
          </a:xfrm>
          <a:prstGeom prst="rect">
            <a:avLst/>
          </a:prstGeom>
          <a:noFill/>
          <a:ln>
            <a:noFill/>
          </a:ln>
        </p:spPr>
        <p:txBody>
          <a:bodyPr anchorCtr="0" anchor="ctr" bIns="91475" lIns="91475" spcFirstLastPara="1" rIns="91475" wrap="square" tIns="9147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28.png"/></Relationships>
</file>

<file path=ppt/slides/_rels/slide36.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mailto:leonardo.milano@un.org" TargetMode="External"/><Relationship Id="rId4" Type="http://schemas.openxmlformats.org/officeDocument/2006/relationships/hyperlink" Target="mailto:leonardo.milano@un.org" TargetMode="External"/><Relationship Id="rId9" Type="http://schemas.openxmlformats.org/officeDocument/2006/relationships/image" Target="../media/image24.png"/><Relationship Id="rId5" Type="http://schemas.openxmlformats.org/officeDocument/2006/relationships/hyperlink" Target="mailto:tinka.valentijn@un.org" TargetMode="External"/><Relationship Id="rId6" Type="http://schemas.openxmlformats.org/officeDocument/2006/relationships/hyperlink" Target="mailto:centrehumdata@un.org" TargetMode="External"/><Relationship Id="rId7" Type="http://schemas.openxmlformats.org/officeDocument/2006/relationships/hyperlink" Target="mailto:centrehumdata@un.org" TargetMode="External"/><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7" name="Shape 97"/>
        <p:cNvGrpSpPr/>
        <p:nvPr/>
      </p:nvGrpSpPr>
      <p:grpSpPr>
        <a:xfrm>
          <a:off x="0" y="0"/>
          <a:ext cx="0" cy="0"/>
          <a:chOff x="0" y="0"/>
          <a:chExt cx="0" cy="0"/>
        </a:xfrm>
      </p:grpSpPr>
      <p:sp>
        <p:nvSpPr>
          <p:cNvPr id="98" name="Google Shape;98;p27"/>
          <p:cNvSpPr/>
          <p:nvPr/>
        </p:nvSpPr>
        <p:spPr>
          <a:xfrm>
            <a:off x="0" y="0"/>
            <a:ext cx="9185100" cy="5143500"/>
          </a:xfrm>
          <a:prstGeom prst="rect">
            <a:avLst/>
          </a:prstGeom>
          <a:solidFill>
            <a:srgbClr val="1BB580"/>
          </a:solidFill>
          <a:ln>
            <a:noFill/>
          </a:ln>
        </p:spPr>
        <p:txBody>
          <a:bodyPr anchorCtr="0" anchor="ctr" bIns="37850" lIns="37850" spcFirstLastPara="1" rIns="37850" wrap="square" tIns="37850">
            <a:noAutofit/>
          </a:bodyPr>
          <a:lstStyle/>
          <a:p>
            <a:pPr indent="0" lvl="0" marL="0" rtl="0" algn="l">
              <a:spcBef>
                <a:spcPts val="0"/>
              </a:spcBef>
              <a:spcAft>
                <a:spcPts val="0"/>
              </a:spcAft>
              <a:buNone/>
            </a:pPr>
            <a:r>
              <a:t/>
            </a:r>
            <a:endParaRPr/>
          </a:p>
        </p:txBody>
      </p:sp>
      <p:sp>
        <p:nvSpPr>
          <p:cNvPr id="99" name="Google Shape;99;p27"/>
          <p:cNvSpPr/>
          <p:nvPr/>
        </p:nvSpPr>
        <p:spPr>
          <a:xfrm>
            <a:off x="1211895" y="2028175"/>
            <a:ext cx="6762600" cy="957300"/>
          </a:xfrm>
          <a:prstGeom prst="rect">
            <a:avLst/>
          </a:prstGeom>
          <a:noFill/>
          <a:ln>
            <a:noFill/>
          </a:ln>
        </p:spPr>
        <p:txBody>
          <a:bodyPr anchorCtr="0" anchor="b" bIns="28750" lIns="28750" spcFirstLastPara="1" rIns="28750" wrap="square" tIns="28750">
            <a:noAutofit/>
          </a:bodyPr>
          <a:lstStyle/>
          <a:p>
            <a:pPr indent="0" lvl="0" marL="0" rtl="0" algn="ctr">
              <a:lnSpc>
                <a:spcPct val="115000"/>
              </a:lnSpc>
              <a:spcBef>
                <a:spcPts val="0"/>
              </a:spcBef>
              <a:spcAft>
                <a:spcPts val="0"/>
              </a:spcAft>
              <a:buClr>
                <a:schemeClr val="dk1"/>
              </a:buClr>
              <a:buSzPts val="500"/>
              <a:buFont typeface="Arial"/>
              <a:buNone/>
            </a:pPr>
            <a:r>
              <a:rPr lang="en" sz="2800">
                <a:solidFill>
                  <a:srgbClr val="FFFFFF"/>
                </a:solidFill>
                <a:latin typeface="Arvo"/>
                <a:ea typeface="Arvo"/>
                <a:cs typeface="Arvo"/>
                <a:sym typeface="Arvo"/>
              </a:rPr>
              <a:t>What is Predictive Analytics?</a:t>
            </a:r>
            <a:endParaRPr b="1" sz="2800">
              <a:solidFill>
                <a:srgbClr val="FFFFFF"/>
              </a:solidFill>
              <a:latin typeface="Arvo"/>
              <a:ea typeface="Arvo"/>
              <a:cs typeface="Arvo"/>
              <a:sym typeface="Arvo"/>
            </a:endParaRPr>
          </a:p>
          <a:p>
            <a:pPr indent="0" lvl="0" marL="0" rtl="0" algn="ctr">
              <a:spcBef>
                <a:spcPts val="0"/>
              </a:spcBef>
              <a:spcAft>
                <a:spcPts val="0"/>
              </a:spcAft>
              <a:buClr>
                <a:schemeClr val="lt1"/>
              </a:buClr>
              <a:buFont typeface="Montserrat"/>
              <a:buNone/>
            </a:pPr>
            <a:r>
              <a:t/>
            </a:r>
            <a:endParaRPr sz="1600">
              <a:solidFill>
                <a:schemeClr val="lt1"/>
              </a:solidFill>
              <a:latin typeface="Source Sans Pro"/>
              <a:ea typeface="Source Sans Pro"/>
              <a:cs typeface="Source Sans Pro"/>
              <a:sym typeface="Source Sans Pro"/>
            </a:endParaRPr>
          </a:p>
          <a:p>
            <a:pPr indent="0" lvl="0" marL="0" rtl="0" algn="ctr">
              <a:spcBef>
                <a:spcPts val="0"/>
              </a:spcBef>
              <a:spcAft>
                <a:spcPts val="0"/>
              </a:spcAft>
              <a:buClr>
                <a:schemeClr val="lt1"/>
              </a:buClr>
              <a:buFont typeface="Montserrat"/>
              <a:buNone/>
            </a:pPr>
            <a:r>
              <a:rPr lang="en" sz="1600">
                <a:solidFill>
                  <a:schemeClr val="lt1"/>
                </a:solidFill>
                <a:latin typeface="Source Sans Pro"/>
                <a:ea typeface="Source Sans Pro"/>
                <a:cs typeface="Source Sans Pro"/>
                <a:sym typeface="Source Sans Pro"/>
              </a:rPr>
              <a:t>OCHA Centre for Humanitarian Data</a:t>
            </a:r>
            <a:endParaRPr b="1" sz="2800">
              <a:solidFill>
                <a:srgbClr val="FFFFFF"/>
              </a:solidFill>
              <a:latin typeface="Arvo"/>
              <a:ea typeface="Arvo"/>
              <a:cs typeface="Arvo"/>
              <a:sym typeface="Arvo"/>
            </a:endParaRPr>
          </a:p>
        </p:txBody>
      </p:sp>
      <p:cxnSp>
        <p:nvCxnSpPr>
          <p:cNvPr id="100" name="Google Shape;100;p27"/>
          <p:cNvCxnSpPr/>
          <p:nvPr/>
        </p:nvCxnSpPr>
        <p:spPr>
          <a:xfrm>
            <a:off x="2449286" y="3355943"/>
            <a:ext cx="4296900" cy="0"/>
          </a:xfrm>
          <a:prstGeom prst="straightConnector1">
            <a:avLst/>
          </a:prstGeom>
          <a:noFill/>
          <a:ln cap="flat" cmpd="sng" w="19050">
            <a:solidFill>
              <a:srgbClr val="FFFFFF"/>
            </a:solidFill>
            <a:prstDash val="solid"/>
            <a:round/>
            <a:headEnd len="med" w="med" type="none"/>
            <a:tailEnd len="med" w="med" type="none"/>
          </a:ln>
        </p:spPr>
      </p:cxnSp>
      <p:pic>
        <p:nvPicPr>
          <p:cNvPr id="101" name="Google Shape;101;p27"/>
          <p:cNvPicPr preferRelativeResize="0"/>
          <p:nvPr/>
        </p:nvPicPr>
        <p:blipFill rotWithShape="1">
          <a:blip r:embed="rId3">
            <a:alphaModFix/>
          </a:blip>
          <a:srcRect b="0" l="0" r="0" t="0"/>
          <a:stretch/>
        </p:blipFill>
        <p:spPr>
          <a:xfrm>
            <a:off x="2449286" y="4157258"/>
            <a:ext cx="1602257" cy="501407"/>
          </a:xfrm>
          <a:prstGeom prst="rect">
            <a:avLst/>
          </a:prstGeom>
          <a:noFill/>
          <a:ln>
            <a:noFill/>
          </a:ln>
        </p:spPr>
      </p:pic>
      <p:pic>
        <p:nvPicPr>
          <p:cNvPr id="102" name="Google Shape;102;p27"/>
          <p:cNvPicPr preferRelativeResize="0"/>
          <p:nvPr/>
        </p:nvPicPr>
        <p:blipFill rotWithShape="1">
          <a:blip r:embed="rId4">
            <a:alphaModFix/>
          </a:blip>
          <a:srcRect b="0" l="0" r="0" t="0"/>
          <a:stretch/>
        </p:blipFill>
        <p:spPr>
          <a:xfrm>
            <a:off x="4875518" y="4098310"/>
            <a:ext cx="1683683" cy="501507"/>
          </a:xfrm>
          <a:prstGeom prst="rect">
            <a:avLst/>
          </a:prstGeom>
          <a:noFill/>
          <a:ln>
            <a:noFill/>
          </a:ln>
        </p:spPr>
      </p:pic>
      <p:sp>
        <p:nvSpPr>
          <p:cNvPr id="103" name="Google Shape;103;p27"/>
          <p:cNvSpPr/>
          <p:nvPr/>
        </p:nvSpPr>
        <p:spPr>
          <a:xfrm>
            <a:off x="2095179" y="3508342"/>
            <a:ext cx="4853400" cy="480900"/>
          </a:xfrm>
          <a:prstGeom prst="rect">
            <a:avLst/>
          </a:prstGeom>
          <a:noFill/>
          <a:ln>
            <a:noFill/>
          </a:ln>
        </p:spPr>
        <p:txBody>
          <a:bodyPr anchorCtr="0" anchor="ctr" bIns="28750" lIns="28750" spcFirstLastPara="1" rIns="28750" wrap="square" tIns="28750">
            <a:noAutofit/>
          </a:bodyPr>
          <a:lstStyle/>
          <a:p>
            <a:pPr indent="0" lvl="0" marL="0" marR="0" rtl="0" algn="ctr">
              <a:lnSpc>
                <a:spcPct val="100000"/>
              </a:lnSpc>
              <a:spcBef>
                <a:spcPts val="0"/>
              </a:spcBef>
              <a:spcAft>
                <a:spcPts val="0"/>
              </a:spcAft>
              <a:buClr>
                <a:srgbClr val="FFFFFF"/>
              </a:buClr>
              <a:buFont typeface="Montserrat"/>
              <a:buNone/>
            </a:pPr>
            <a:r>
              <a:rPr lang="en">
                <a:solidFill>
                  <a:srgbClr val="FFFFFF"/>
                </a:solidFill>
                <a:latin typeface="Source Sans Pro SemiBold"/>
                <a:ea typeface="Source Sans Pro SemiBold"/>
                <a:cs typeface="Source Sans Pro SemiBold"/>
                <a:sym typeface="Source Sans Pro SemiBold"/>
              </a:rPr>
              <a:t>Leonardo Milano, Tinka Valentijn, 13 January 2021</a:t>
            </a:r>
            <a:endParaRPr>
              <a:solidFill>
                <a:srgbClr val="FFFFFF"/>
              </a:solidFill>
              <a:latin typeface="Source Sans Pro SemiBold"/>
              <a:ea typeface="Source Sans Pro SemiBold"/>
              <a:cs typeface="Source Sans Pro SemiBold"/>
              <a:sym typeface="Source Sans Pr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36"/>
          <p:cNvSpPr txBox="1"/>
          <p:nvPr>
            <p:ph type="title"/>
          </p:nvPr>
        </p:nvSpPr>
        <p:spPr>
          <a:xfrm>
            <a:off x="1308075" y="0"/>
            <a:ext cx="7965900" cy="1026300"/>
          </a:xfrm>
          <a:prstGeom prst="rect">
            <a:avLst/>
          </a:prstGeom>
          <a:noFill/>
          <a:ln>
            <a:noFill/>
          </a:ln>
        </p:spPr>
        <p:txBody>
          <a:bodyPr anchorCtr="0" anchor="ctr" bIns="91475" lIns="91475" spcFirstLastPara="1" rIns="91475" wrap="square" tIns="91475">
            <a:noAutofit/>
          </a:bodyPr>
          <a:lstStyle/>
          <a:p>
            <a:pPr indent="0" lvl="0" marL="0" rtl="0" algn="l">
              <a:spcBef>
                <a:spcPts val="0"/>
              </a:spcBef>
              <a:spcAft>
                <a:spcPts val="0"/>
              </a:spcAft>
              <a:buNone/>
            </a:pPr>
            <a:r>
              <a:rPr lang="en" sz="3100">
                <a:latin typeface="Arvo"/>
                <a:ea typeface="Arvo"/>
                <a:cs typeface="Arvo"/>
                <a:sym typeface="Arvo"/>
              </a:rPr>
              <a:t>What makes a model successful?</a:t>
            </a:r>
            <a:endParaRPr sz="3100">
              <a:latin typeface="Arvo"/>
              <a:ea typeface="Arvo"/>
              <a:cs typeface="Arvo"/>
              <a:sym typeface="Arvo"/>
            </a:endParaRPr>
          </a:p>
        </p:txBody>
      </p:sp>
      <p:sp>
        <p:nvSpPr>
          <p:cNvPr id="159" name="Google Shape;159;p36"/>
          <p:cNvSpPr/>
          <p:nvPr/>
        </p:nvSpPr>
        <p:spPr>
          <a:xfrm>
            <a:off x="841725" y="2313850"/>
            <a:ext cx="1820400" cy="9414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Arvo"/>
                <a:ea typeface="Arvo"/>
                <a:cs typeface="Arvo"/>
                <a:sym typeface="Arvo"/>
              </a:rPr>
              <a:t>Understand the problem </a:t>
            </a:r>
            <a:endParaRPr i="1" sz="2000">
              <a:solidFill>
                <a:schemeClr val="lt1"/>
              </a:solidFill>
              <a:latin typeface="Arvo"/>
              <a:ea typeface="Arvo"/>
              <a:cs typeface="Arvo"/>
              <a:sym typeface="Arvo"/>
            </a:endParaRPr>
          </a:p>
        </p:txBody>
      </p:sp>
      <p:sp>
        <p:nvSpPr>
          <p:cNvPr id="160" name="Google Shape;160;p36"/>
          <p:cNvSpPr/>
          <p:nvPr/>
        </p:nvSpPr>
        <p:spPr>
          <a:xfrm>
            <a:off x="3363600" y="1456175"/>
            <a:ext cx="2016600" cy="8298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Arvo"/>
                <a:ea typeface="Arvo"/>
                <a:cs typeface="Arvo"/>
                <a:sym typeface="Arvo"/>
              </a:rPr>
              <a:t>Technical development</a:t>
            </a:r>
            <a:endParaRPr i="1" sz="2000">
              <a:solidFill>
                <a:schemeClr val="lt1"/>
              </a:solidFill>
              <a:latin typeface="Arvo"/>
              <a:ea typeface="Arvo"/>
              <a:cs typeface="Arvo"/>
              <a:sym typeface="Arvo"/>
            </a:endParaRPr>
          </a:p>
        </p:txBody>
      </p:sp>
      <p:sp>
        <p:nvSpPr>
          <p:cNvPr id="161" name="Google Shape;161;p36"/>
          <p:cNvSpPr/>
          <p:nvPr/>
        </p:nvSpPr>
        <p:spPr>
          <a:xfrm>
            <a:off x="6416375" y="2486938"/>
            <a:ext cx="1711500" cy="6903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Arvo"/>
                <a:ea typeface="Arvo"/>
                <a:cs typeface="Arvo"/>
                <a:sym typeface="Arvo"/>
              </a:rPr>
              <a:t>Evaluation</a:t>
            </a:r>
            <a:endParaRPr i="1" sz="2000">
              <a:solidFill>
                <a:schemeClr val="lt1"/>
              </a:solidFill>
              <a:latin typeface="Arvo"/>
              <a:ea typeface="Arvo"/>
              <a:cs typeface="Arvo"/>
              <a:sym typeface="Arvo"/>
            </a:endParaRPr>
          </a:p>
        </p:txBody>
      </p:sp>
      <p:sp>
        <p:nvSpPr>
          <p:cNvPr id="162" name="Google Shape;162;p36"/>
          <p:cNvSpPr/>
          <p:nvPr/>
        </p:nvSpPr>
        <p:spPr>
          <a:xfrm rot="5400000">
            <a:off x="6270350" y="1015650"/>
            <a:ext cx="549000" cy="1951200"/>
          </a:xfrm>
          <a:prstGeom prst="bentArrow">
            <a:avLst>
              <a:gd fmla="val 25000" name="adj1"/>
              <a:gd fmla="val 25000" name="adj2"/>
              <a:gd fmla="val 25000" name="adj3"/>
              <a:gd fmla="val 57992" name="adj4"/>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6"/>
          <p:cNvSpPr/>
          <p:nvPr/>
        </p:nvSpPr>
        <p:spPr>
          <a:xfrm>
            <a:off x="2046225" y="1571075"/>
            <a:ext cx="1128300" cy="690300"/>
          </a:xfrm>
          <a:prstGeom prst="bentArrow">
            <a:avLst>
              <a:gd fmla="val 18502" name="adj1"/>
              <a:gd fmla="val 27596" name="adj2"/>
              <a:gd fmla="val 25000" name="adj3"/>
              <a:gd fmla="val 44473" name="adj4"/>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6"/>
          <p:cNvSpPr/>
          <p:nvPr/>
        </p:nvSpPr>
        <p:spPr>
          <a:xfrm>
            <a:off x="2719175" y="2715850"/>
            <a:ext cx="3551700" cy="268800"/>
          </a:xfrm>
          <a:prstGeom prst="leftArrow">
            <a:avLst>
              <a:gd fmla="val 50000" name="adj1"/>
              <a:gd fmla="val 5000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6"/>
          <p:cNvSpPr/>
          <p:nvPr/>
        </p:nvSpPr>
        <p:spPr>
          <a:xfrm>
            <a:off x="6633450" y="4056500"/>
            <a:ext cx="1464300" cy="7380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rvo"/>
                <a:ea typeface="Arvo"/>
                <a:cs typeface="Arvo"/>
                <a:sym typeface="Arvo"/>
              </a:rPr>
              <a:t>Action!</a:t>
            </a:r>
            <a:endParaRPr i="1">
              <a:solidFill>
                <a:schemeClr val="lt1"/>
              </a:solidFill>
              <a:latin typeface="Arvo"/>
              <a:ea typeface="Arvo"/>
              <a:cs typeface="Arvo"/>
              <a:sym typeface="Arvo"/>
            </a:endParaRPr>
          </a:p>
        </p:txBody>
      </p:sp>
      <p:sp>
        <p:nvSpPr>
          <p:cNvPr id="166" name="Google Shape;166;p36"/>
          <p:cNvSpPr/>
          <p:nvPr/>
        </p:nvSpPr>
        <p:spPr>
          <a:xfrm>
            <a:off x="7231200" y="3303075"/>
            <a:ext cx="268800" cy="627600"/>
          </a:xfrm>
          <a:prstGeom prst="downArrow">
            <a:avLst>
              <a:gd fmla="val 50000" name="adj1"/>
              <a:gd fmla="val 5000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6"/>
          <p:cNvSpPr txBox="1"/>
          <p:nvPr/>
        </p:nvSpPr>
        <p:spPr>
          <a:xfrm>
            <a:off x="3268650" y="4313700"/>
            <a:ext cx="5640000" cy="8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vo"/>
                <a:ea typeface="Arvo"/>
                <a:cs typeface="Arvo"/>
                <a:sym typeface="Arvo"/>
              </a:rPr>
              <a:t>Most models fail here &gt;</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7"/>
          <p:cNvSpPr txBox="1"/>
          <p:nvPr>
            <p:ph idx="1" type="body"/>
          </p:nvPr>
        </p:nvSpPr>
        <p:spPr>
          <a:xfrm>
            <a:off x="1000775" y="1555025"/>
            <a:ext cx="7061700" cy="2523000"/>
          </a:xfrm>
          <a:prstGeom prst="rect">
            <a:avLst/>
          </a:prstGeom>
        </p:spPr>
        <p:txBody>
          <a:bodyPr anchorCtr="0" anchor="ctr" bIns="47325" lIns="47325" spcFirstLastPara="1" rIns="47325" wrap="square" tIns="47325">
            <a:noAutofit/>
          </a:bodyPr>
          <a:lstStyle/>
          <a:p>
            <a:pPr indent="-349250" lvl="0" marL="457200" rtl="0" algn="l">
              <a:spcBef>
                <a:spcPts val="0"/>
              </a:spcBef>
              <a:spcAft>
                <a:spcPts val="0"/>
              </a:spcAft>
              <a:buSzPts val="1900"/>
              <a:buFont typeface="Arvo"/>
              <a:buChar char="➔"/>
            </a:pPr>
            <a:r>
              <a:rPr lang="en" sz="1900">
                <a:latin typeface="Arvo"/>
                <a:ea typeface="Arvo"/>
                <a:cs typeface="Arvo"/>
                <a:sym typeface="Arvo"/>
              </a:rPr>
              <a:t>What is it that we want to predict?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How are we intending to use the results?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How much do we know about the system we want to model, and the factors influencing it?</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solidFill>
                  <a:schemeClr val="dk1"/>
                </a:solidFill>
                <a:latin typeface="Arvo"/>
                <a:ea typeface="Arvo"/>
                <a:cs typeface="Arvo"/>
                <a:sym typeface="Arvo"/>
              </a:rPr>
              <a:t>What degree of accuracy/lead time do we need to achieve for the predictions to support critical decision making?</a:t>
            </a:r>
            <a:endParaRPr sz="1900">
              <a:solidFill>
                <a:schemeClr val="dk1"/>
              </a:solidFill>
              <a:latin typeface="Arvo"/>
              <a:ea typeface="Arvo"/>
              <a:cs typeface="Arvo"/>
              <a:sym typeface="Arvo"/>
            </a:endParaRPr>
          </a:p>
          <a:p>
            <a:pPr indent="-349250" lvl="0" marL="457200" rtl="0" algn="l">
              <a:spcBef>
                <a:spcPts val="0"/>
              </a:spcBef>
              <a:spcAft>
                <a:spcPts val="0"/>
              </a:spcAft>
              <a:buSzPts val="1900"/>
              <a:buFont typeface="Arvo"/>
              <a:buChar char="➔"/>
            </a:pPr>
            <a:r>
              <a:rPr lang="en" sz="1900">
                <a:solidFill>
                  <a:schemeClr val="dk1"/>
                </a:solidFill>
                <a:latin typeface="Arvo"/>
                <a:ea typeface="Arvo"/>
                <a:cs typeface="Arvo"/>
                <a:sym typeface="Arvo"/>
              </a:rPr>
              <a:t>What are the datasets we need and are they available?</a:t>
            </a:r>
            <a:endParaRPr sz="1900">
              <a:solidFill>
                <a:schemeClr val="dk1"/>
              </a:solidFill>
              <a:latin typeface="Arvo"/>
              <a:ea typeface="Arvo"/>
              <a:cs typeface="Arvo"/>
              <a:sym typeface="Arvo"/>
            </a:endParaRPr>
          </a:p>
        </p:txBody>
      </p:sp>
      <p:sp>
        <p:nvSpPr>
          <p:cNvPr id="173" name="Google Shape;173;p37"/>
          <p:cNvSpPr txBox="1"/>
          <p:nvPr>
            <p:ph type="title"/>
          </p:nvPr>
        </p:nvSpPr>
        <p:spPr>
          <a:xfrm>
            <a:off x="592916" y="825475"/>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2600">
                <a:latin typeface="Arvo"/>
                <a:ea typeface="Arvo"/>
                <a:cs typeface="Arvo"/>
                <a:sym typeface="Arvo"/>
              </a:rPr>
              <a:t>Key questions</a:t>
            </a:r>
            <a:endParaRPr sz="2600">
              <a:latin typeface="Arvo"/>
              <a:ea typeface="Arvo"/>
              <a:cs typeface="Arvo"/>
              <a:sym typeface="Arv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8"/>
          <p:cNvSpPr txBox="1"/>
          <p:nvPr>
            <p:ph idx="1" type="body"/>
          </p:nvPr>
        </p:nvSpPr>
        <p:spPr>
          <a:xfrm>
            <a:off x="1002376" y="1389000"/>
            <a:ext cx="6968100" cy="2365500"/>
          </a:xfrm>
          <a:prstGeom prst="rect">
            <a:avLst/>
          </a:prstGeom>
        </p:spPr>
        <p:txBody>
          <a:bodyPr anchorCtr="0" anchor="ctr" bIns="47325" lIns="47325" spcFirstLastPara="1" rIns="47325" wrap="square" tIns="47325">
            <a:noAutofit/>
          </a:bodyPr>
          <a:lstStyle/>
          <a:p>
            <a:pPr indent="0" lvl="0" marL="241300" rtl="0" algn="l">
              <a:spcBef>
                <a:spcPts val="0"/>
              </a:spcBef>
              <a:spcAft>
                <a:spcPts val="0"/>
              </a:spcAft>
              <a:buNone/>
            </a:pPr>
            <a:r>
              <a:rPr lang="en" sz="2300">
                <a:latin typeface="Arvo"/>
                <a:ea typeface="Arvo"/>
                <a:cs typeface="Arvo"/>
                <a:sym typeface="Arvo"/>
              </a:rPr>
              <a:t>The </a:t>
            </a:r>
            <a:r>
              <a:rPr lang="en" sz="2300" u="sng">
                <a:latin typeface="Arvo"/>
                <a:ea typeface="Arvo"/>
                <a:cs typeface="Arvo"/>
                <a:sym typeface="Arvo"/>
              </a:rPr>
              <a:t>data</a:t>
            </a:r>
            <a:r>
              <a:rPr lang="en" sz="2300">
                <a:latin typeface="Arvo"/>
                <a:ea typeface="Arvo"/>
                <a:cs typeface="Arvo"/>
                <a:sym typeface="Arvo"/>
              </a:rPr>
              <a:t> we have </a:t>
            </a:r>
            <a:endParaRPr sz="2300">
              <a:latin typeface="Arvo"/>
              <a:ea typeface="Arvo"/>
              <a:cs typeface="Arvo"/>
              <a:sym typeface="Arvo"/>
            </a:endParaRPr>
          </a:p>
          <a:p>
            <a:pPr indent="0" lvl="0" marL="241300" rtl="0" algn="l">
              <a:spcBef>
                <a:spcPts val="0"/>
              </a:spcBef>
              <a:spcAft>
                <a:spcPts val="0"/>
              </a:spcAft>
              <a:buNone/>
            </a:pPr>
            <a:r>
              <a:rPr lang="en" sz="2300">
                <a:latin typeface="Arvo"/>
                <a:ea typeface="Arvo"/>
                <a:cs typeface="Arvo"/>
                <a:sym typeface="Arvo"/>
              </a:rPr>
              <a:t>The </a:t>
            </a:r>
            <a:r>
              <a:rPr lang="en" sz="2300" u="sng">
                <a:latin typeface="Arvo"/>
                <a:ea typeface="Arvo"/>
                <a:cs typeface="Arvo"/>
                <a:sym typeface="Arvo"/>
              </a:rPr>
              <a:t>assumptions </a:t>
            </a:r>
            <a:r>
              <a:rPr lang="en" sz="2300">
                <a:latin typeface="Arvo"/>
                <a:ea typeface="Arvo"/>
                <a:cs typeface="Arvo"/>
                <a:sym typeface="Arvo"/>
              </a:rPr>
              <a:t>that we make</a:t>
            </a:r>
            <a:endParaRPr sz="2300">
              <a:latin typeface="Arvo"/>
              <a:ea typeface="Arvo"/>
              <a:cs typeface="Arvo"/>
              <a:sym typeface="Arvo"/>
            </a:endParaRPr>
          </a:p>
        </p:txBody>
      </p:sp>
      <p:sp>
        <p:nvSpPr>
          <p:cNvPr id="179" name="Google Shape;179;p38"/>
          <p:cNvSpPr txBox="1"/>
          <p:nvPr>
            <p:ph type="title"/>
          </p:nvPr>
        </p:nvSpPr>
        <p:spPr>
          <a:xfrm>
            <a:off x="547716" y="750300"/>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2600">
                <a:latin typeface="Arvo"/>
                <a:ea typeface="Arvo"/>
                <a:cs typeface="Arvo"/>
                <a:sym typeface="Arvo"/>
              </a:rPr>
              <a:t>Predictive models are only as good as...</a:t>
            </a:r>
            <a:endParaRPr sz="2600">
              <a:latin typeface="Arvo"/>
              <a:ea typeface="Arvo"/>
              <a:cs typeface="Arvo"/>
              <a:sym typeface="Arv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B580"/>
        </a:solidFill>
      </p:bgPr>
    </p:bg>
    <p:spTree>
      <p:nvGrpSpPr>
        <p:cNvPr id="183" name="Shape 183"/>
        <p:cNvGrpSpPr/>
        <p:nvPr/>
      </p:nvGrpSpPr>
      <p:grpSpPr>
        <a:xfrm>
          <a:off x="0" y="0"/>
          <a:ext cx="0" cy="0"/>
          <a:chOff x="0" y="0"/>
          <a:chExt cx="0" cy="0"/>
        </a:xfrm>
      </p:grpSpPr>
      <p:sp>
        <p:nvSpPr>
          <p:cNvPr id="184" name="Google Shape;184;p39"/>
          <p:cNvSpPr txBox="1"/>
          <p:nvPr>
            <p:ph type="title"/>
          </p:nvPr>
        </p:nvSpPr>
        <p:spPr>
          <a:xfrm>
            <a:off x="475950" y="2058600"/>
            <a:ext cx="7965900" cy="1026300"/>
          </a:xfrm>
          <a:prstGeom prst="rect">
            <a:avLst/>
          </a:prstGeom>
          <a:noFill/>
          <a:ln>
            <a:noFill/>
          </a:ln>
        </p:spPr>
        <p:txBody>
          <a:bodyPr anchorCtr="0" anchor="ctr" bIns="91475" lIns="91475" spcFirstLastPara="1" rIns="91475" wrap="square" tIns="91475">
            <a:noAutofit/>
          </a:bodyPr>
          <a:lstStyle/>
          <a:p>
            <a:pPr indent="0" lvl="0" marL="457200" rtl="0" algn="ctr">
              <a:spcBef>
                <a:spcPts val="0"/>
              </a:spcBef>
              <a:spcAft>
                <a:spcPts val="0"/>
              </a:spcAft>
              <a:buNone/>
            </a:pPr>
            <a:r>
              <a:rPr lang="en" sz="3100">
                <a:solidFill>
                  <a:srgbClr val="FFFFFF"/>
                </a:solidFill>
                <a:latin typeface="Arvo"/>
                <a:ea typeface="Arvo"/>
                <a:cs typeface="Arvo"/>
                <a:sym typeface="Arvo"/>
              </a:rPr>
              <a:t>What is Machine Learning?</a:t>
            </a:r>
            <a:endParaRPr sz="3100">
              <a:solidFill>
                <a:srgbClr val="FFFFFF"/>
              </a:solidFill>
              <a:latin typeface="Arvo"/>
              <a:ea typeface="Arvo"/>
              <a:cs typeface="Arvo"/>
              <a:sym typeface="Arv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0"/>
          <p:cNvSpPr/>
          <p:nvPr/>
        </p:nvSpPr>
        <p:spPr>
          <a:xfrm>
            <a:off x="2246700" y="246450"/>
            <a:ext cx="4650600" cy="4650600"/>
          </a:xfrm>
          <a:prstGeom prst="ellipse">
            <a:avLst/>
          </a:prstGeom>
          <a:solidFill>
            <a:srgbClr val="083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0"/>
          <p:cNvSpPr/>
          <p:nvPr/>
        </p:nvSpPr>
        <p:spPr>
          <a:xfrm>
            <a:off x="2789100" y="1255025"/>
            <a:ext cx="3565800" cy="3565800"/>
          </a:xfrm>
          <a:prstGeom prst="ellipse">
            <a:avLst/>
          </a:prstGeom>
          <a:solidFill>
            <a:srgbClr val="137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0"/>
          <p:cNvSpPr/>
          <p:nvPr/>
        </p:nvSpPr>
        <p:spPr>
          <a:xfrm>
            <a:off x="3174150" y="1964625"/>
            <a:ext cx="2795700" cy="2795700"/>
          </a:xfrm>
          <a:prstGeom prst="ellipse">
            <a:avLst/>
          </a:prstGeom>
          <a:solidFill>
            <a:srgbClr val="1BB5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0"/>
          <p:cNvSpPr/>
          <p:nvPr/>
        </p:nvSpPr>
        <p:spPr>
          <a:xfrm>
            <a:off x="3577650" y="2735450"/>
            <a:ext cx="1988700" cy="1988700"/>
          </a:xfrm>
          <a:prstGeom prst="ellipse">
            <a:avLst/>
          </a:prstGeom>
          <a:solidFill>
            <a:srgbClr val="60E6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vo"/>
                <a:ea typeface="Arvo"/>
                <a:cs typeface="Arvo"/>
                <a:sym typeface="Arvo"/>
              </a:rPr>
              <a:t>DEEP LEARNING</a:t>
            </a:r>
            <a:endParaRPr>
              <a:solidFill>
                <a:srgbClr val="FFFFFF"/>
              </a:solidFill>
              <a:latin typeface="Arvo"/>
              <a:ea typeface="Arvo"/>
              <a:cs typeface="Arvo"/>
              <a:sym typeface="Arvo"/>
            </a:endParaRPr>
          </a:p>
        </p:txBody>
      </p:sp>
      <p:sp>
        <p:nvSpPr>
          <p:cNvPr id="193" name="Google Shape;193;p40"/>
          <p:cNvSpPr txBox="1"/>
          <p:nvPr/>
        </p:nvSpPr>
        <p:spPr>
          <a:xfrm>
            <a:off x="3774000" y="2180150"/>
            <a:ext cx="17349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vo"/>
                <a:ea typeface="Arvo"/>
                <a:cs typeface="Arvo"/>
                <a:sym typeface="Arvo"/>
              </a:rPr>
              <a:t>MACHINE LEARNING</a:t>
            </a:r>
            <a:endParaRPr>
              <a:solidFill>
                <a:srgbClr val="FFFFFF"/>
              </a:solidFill>
              <a:latin typeface="Arvo"/>
              <a:ea typeface="Arvo"/>
              <a:cs typeface="Arvo"/>
              <a:sym typeface="Arvo"/>
            </a:endParaRPr>
          </a:p>
        </p:txBody>
      </p:sp>
      <p:sp>
        <p:nvSpPr>
          <p:cNvPr id="194" name="Google Shape;194;p40"/>
          <p:cNvSpPr txBox="1"/>
          <p:nvPr/>
        </p:nvSpPr>
        <p:spPr>
          <a:xfrm>
            <a:off x="3774000" y="1354050"/>
            <a:ext cx="15960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vo"/>
                <a:ea typeface="Arvo"/>
                <a:cs typeface="Arvo"/>
                <a:sym typeface="Arvo"/>
              </a:rPr>
              <a:t>ARTIFICIAL INTELLIGENCE</a:t>
            </a:r>
            <a:endParaRPr>
              <a:solidFill>
                <a:srgbClr val="FFFFFF"/>
              </a:solidFill>
              <a:latin typeface="Arvo"/>
              <a:ea typeface="Arvo"/>
              <a:cs typeface="Arvo"/>
              <a:sym typeface="Arvo"/>
            </a:endParaRPr>
          </a:p>
        </p:txBody>
      </p:sp>
      <p:sp>
        <p:nvSpPr>
          <p:cNvPr id="195" name="Google Shape;195;p40"/>
          <p:cNvSpPr txBox="1"/>
          <p:nvPr/>
        </p:nvSpPr>
        <p:spPr>
          <a:xfrm>
            <a:off x="3577650" y="527950"/>
            <a:ext cx="19887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vo"/>
                <a:ea typeface="Arvo"/>
                <a:cs typeface="Arvo"/>
                <a:sym typeface="Arvo"/>
              </a:rPr>
              <a:t>PREDICTIVE ANALYTICS</a:t>
            </a:r>
            <a:endParaRPr>
              <a:solidFill>
                <a:srgbClr val="FFFFFF"/>
              </a:solidFill>
              <a:latin typeface="Arvo"/>
              <a:ea typeface="Arvo"/>
              <a:cs typeface="Arvo"/>
              <a:sym typeface="Arv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1"/>
          <p:cNvSpPr txBox="1"/>
          <p:nvPr/>
        </p:nvSpPr>
        <p:spPr>
          <a:xfrm>
            <a:off x="622400" y="1668400"/>
            <a:ext cx="8700" cy="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1"/>
          <p:cNvSpPr txBox="1"/>
          <p:nvPr/>
        </p:nvSpPr>
        <p:spPr>
          <a:xfrm>
            <a:off x="1586288" y="2429000"/>
            <a:ext cx="648300" cy="32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vo"/>
                <a:ea typeface="Arvo"/>
                <a:cs typeface="Arvo"/>
                <a:sym typeface="Arvo"/>
              </a:rPr>
              <a:t>Data</a:t>
            </a:r>
            <a:endParaRPr>
              <a:latin typeface="Arvo"/>
              <a:ea typeface="Arvo"/>
              <a:cs typeface="Arvo"/>
              <a:sym typeface="Arvo"/>
            </a:endParaRPr>
          </a:p>
        </p:txBody>
      </p:sp>
      <p:sp>
        <p:nvSpPr>
          <p:cNvPr id="202" name="Google Shape;202;p41"/>
          <p:cNvSpPr txBox="1"/>
          <p:nvPr/>
        </p:nvSpPr>
        <p:spPr>
          <a:xfrm>
            <a:off x="3744213" y="2429000"/>
            <a:ext cx="772500" cy="32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vo"/>
                <a:ea typeface="Arvo"/>
                <a:cs typeface="Arvo"/>
                <a:sym typeface="Arvo"/>
              </a:rPr>
              <a:t>Model</a:t>
            </a:r>
            <a:endParaRPr>
              <a:latin typeface="Arvo"/>
              <a:ea typeface="Arvo"/>
              <a:cs typeface="Arvo"/>
              <a:sym typeface="Arvo"/>
            </a:endParaRPr>
          </a:p>
        </p:txBody>
      </p:sp>
      <p:sp>
        <p:nvSpPr>
          <p:cNvPr id="203" name="Google Shape;203;p41"/>
          <p:cNvSpPr txBox="1"/>
          <p:nvPr/>
        </p:nvSpPr>
        <p:spPr>
          <a:xfrm>
            <a:off x="5763863" y="2385350"/>
            <a:ext cx="1121700" cy="41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vo"/>
                <a:ea typeface="Arvo"/>
                <a:cs typeface="Arvo"/>
                <a:sym typeface="Arvo"/>
              </a:rPr>
              <a:t>Prediction</a:t>
            </a:r>
            <a:endParaRPr>
              <a:latin typeface="Arvo"/>
              <a:ea typeface="Arvo"/>
              <a:cs typeface="Arvo"/>
              <a:sym typeface="Arvo"/>
            </a:endParaRPr>
          </a:p>
        </p:txBody>
      </p:sp>
      <p:sp>
        <p:nvSpPr>
          <p:cNvPr id="204" name="Google Shape;204;p41"/>
          <p:cNvSpPr txBox="1"/>
          <p:nvPr/>
        </p:nvSpPr>
        <p:spPr>
          <a:xfrm>
            <a:off x="5763863" y="3248375"/>
            <a:ext cx="1121700" cy="41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vo"/>
                <a:ea typeface="Arvo"/>
                <a:cs typeface="Arvo"/>
                <a:sym typeface="Arvo"/>
              </a:rPr>
              <a:t>Real value</a:t>
            </a:r>
            <a:endParaRPr>
              <a:latin typeface="Arvo"/>
              <a:ea typeface="Arvo"/>
              <a:cs typeface="Arvo"/>
              <a:sym typeface="Arvo"/>
            </a:endParaRPr>
          </a:p>
        </p:txBody>
      </p:sp>
      <p:cxnSp>
        <p:nvCxnSpPr>
          <p:cNvPr id="205" name="Google Shape;205;p41"/>
          <p:cNvCxnSpPr>
            <a:stCxn id="204" idx="0"/>
            <a:endCxn id="203" idx="2"/>
          </p:cNvCxnSpPr>
          <p:nvPr/>
        </p:nvCxnSpPr>
        <p:spPr>
          <a:xfrm rot="10800000">
            <a:off x="6324713" y="2800175"/>
            <a:ext cx="0" cy="448200"/>
          </a:xfrm>
          <a:prstGeom prst="straightConnector1">
            <a:avLst/>
          </a:prstGeom>
          <a:noFill/>
          <a:ln cap="flat" cmpd="sng" w="9525">
            <a:solidFill>
              <a:srgbClr val="E71B26"/>
            </a:solidFill>
            <a:prstDash val="solid"/>
            <a:round/>
            <a:headEnd len="med" w="med" type="stealth"/>
            <a:tailEnd len="med" w="med" type="triangle"/>
          </a:ln>
        </p:spPr>
      </p:cxnSp>
      <p:sp>
        <p:nvSpPr>
          <p:cNvPr id="206" name="Google Shape;206;p41"/>
          <p:cNvSpPr txBox="1"/>
          <p:nvPr/>
        </p:nvSpPr>
        <p:spPr>
          <a:xfrm>
            <a:off x="6324713" y="2871675"/>
            <a:ext cx="1233000" cy="3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E71B26"/>
                </a:solidFill>
                <a:latin typeface="Arvo"/>
                <a:ea typeface="Arvo"/>
                <a:cs typeface="Arvo"/>
                <a:sym typeface="Arvo"/>
              </a:rPr>
              <a:t>mismatch</a:t>
            </a:r>
            <a:endParaRPr sz="1200">
              <a:solidFill>
                <a:srgbClr val="E71B26"/>
              </a:solidFill>
              <a:latin typeface="Arvo"/>
              <a:ea typeface="Arvo"/>
              <a:cs typeface="Arvo"/>
              <a:sym typeface="Arvo"/>
            </a:endParaRPr>
          </a:p>
        </p:txBody>
      </p:sp>
      <p:cxnSp>
        <p:nvCxnSpPr>
          <p:cNvPr id="207" name="Google Shape;207;p41"/>
          <p:cNvCxnSpPr>
            <a:stCxn id="206" idx="1"/>
            <a:endCxn id="202" idx="2"/>
          </p:cNvCxnSpPr>
          <p:nvPr/>
        </p:nvCxnSpPr>
        <p:spPr>
          <a:xfrm rot="10800000">
            <a:off x="4130513" y="2756475"/>
            <a:ext cx="2194200" cy="279000"/>
          </a:xfrm>
          <a:prstGeom prst="bentConnector2">
            <a:avLst/>
          </a:prstGeom>
          <a:noFill/>
          <a:ln cap="flat" cmpd="sng" w="9525">
            <a:solidFill>
              <a:srgbClr val="E71B26"/>
            </a:solidFill>
            <a:prstDash val="solid"/>
            <a:round/>
            <a:headEnd len="med" w="med" type="none"/>
            <a:tailEnd len="med" w="med" type="triangle"/>
          </a:ln>
        </p:spPr>
      </p:cxnSp>
      <p:cxnSp>
        <p:nvCxnSpPr>
          <p:cNvPr id="208" name="Google Shape;208;p41"/>
          <p:cNvCxnSpPr>
            <a:stCxn id="201" idx="3"/>
            <a:endCxn id="202" idx="1"/>
          </p:cNvCxnSpPr>
          <p:nvPr/>
        </p:nvCxnSpPr>
        <p:spPr>
          <a:xfrm>
            <a:off x="2234588" y="2592800"/>
            <a:ext cx="1509600" cy="0"/>
          </a:xfrm>
          <a:prstGeom prst="straightConnector1">
            <a:avLst/>
          </a:prstGeom>
          <a:noFill/>
          <a:ln cap="flat" cmpd="sng" w="9525">
            <a:solidFill>
              <a:schemeClr val="dk2"/>
            </a:solidFill>
            <a:prstDash val="solid"/>
            <a:round/>
            <a:headEnd len="med" w="med" type="none"/>
            <a:tailEnd len="med" w="med" type="triangle"/>
          </a:ln>
        </p:spPr>
      </p:cxnSp>
      <p:cxnSp>
        <p:nvCxnSpPr>
          <p:cNvPr id="209" name="Google Shape;209;p41"/>
          <p:cNvCxnSpPr>
            <a:stCxn id="202" idx="3"/>
            <a:endCxn id="203" idx="1"/>
          </p:cNvCxnSpPr>
          <p:nvPr/>
        </p:nvCxnSpPr>
        <p:spPr>
          <a:xfrm>
            <a:off x="4516713" y="2592800"/>
            <a:ext cx="1247100" cy="0"/>
          </a:xfrm>
          <a:prstGeom prst="straightConnector1">
            <a:avLst/>
          </a:prstGeom>
          <a:noFill/>
          <a:ln cap="flat" cmpd="sng" w="9525">
            <a:solidFill>
              <a:schemeClr val="dk2"/>
            </a:solidFill>
            <a:prstDash val="solid"/>
            <a:round/>
            <a:headEnd len="med" w="med" type="none"/>
            <a:tailEnd len="med" w="med" type="triangle"/>
          </a:ln>
        </p:spPr>
      </p:cxnSp>
      <p:sp>
        <p:nvSpPr>
          <p:cNvPr id="210" name="Google Shape;210;p41"/>
          <p:cNvSpPr txBox="1"/>
          <p:nvPr>
            <p:ph type="title"/>
          </p:nvPr>
        </p:nvSpPr>
        <p:spPr>
          <a:xfrm>
            <a:off x="584266" y="713100"/>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3000">
                <a:latin typeface="Arvo"/>
                <a:ea typeface="Arvo"/>
                <a:cs typeface="Arvo"/>
                <a:sym typeface="Arvo"/>
              </a:rPr>
              <a:t>How does it work</a:t>
            </a:r>
            <a:endParaRPr sz="3000">
              <a:latin typeface="Arvo"/>
              <a:ea typeface="Arvo"/>
              <a:cs typeface="Arvo"/>
              <a:sym typeface="Arv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2"/>
          <p:cNvSpPr txBox="1"/>
          <p:nvPr/>
        </p:nvSpPr>
        <p:spPr>
          <a:xfrm>
            <a:off x="622400" y="1668400"/>
            <a:ext cx="8700" cy="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2"/>
          <p:cNvSpPr txBox="1"/>
          <p:nvPr>
            <p:ph type="title"/>
          </p:nvPr>
        </p:nvSpPr>
        <p:spPr>
          <a:xfrm>
            <a:off x="584266" y="713100"/>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3000">
                <a:latin typeface="Arvo"/>
                <a:ea typeface="Arvo"/>
                <a:cs typeface="Arvo"/>
                <a:sym typeface="Arvo"/>
              </a:rPr>
              <a:t>Classification and regression</a:t>
            </a:r>
            <a:endParaRPr sz="3000">
              <a:latin typeface="Arvo"/>
              <a:ea typeface="Arvo"/>
              <a:cs typeface="Arvo"/>
              <a:sym typeface="Arvo"/>
            </a:endParaRPr>
          </a:p>
        </p:txBody>
      </p:sp>
      <p:sp>
        <p:nvSpPr>
          <p:cNvPr id="217" name="Google Shape;217;p42"/>
          <p:cNvSpPr txBox="1"/>
          <p:nvPr/>
        </p:nvSpPr>
        <p:spPr>
          <a:xfrm>
            <a:off x="1763475" y="1426350"/>
            <a:ext cx="2576100" cy="8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Is more than 20% of the population in IPC3+</a:t>
            </a:r>
            <a:endParaRPr>
              <a:latin typeface="Arvo"/>
              <a:ea typeface="Arvo"/>
              <a:cs typeface="Arvo"/>
              <a:sym typeface="Arvo"/>
            </a:endParaRPr>
          </a:p>
        </p:txBody>
      </p:sp>
      <p:sp>
        <p:nvSpPr>
          <p:cNvPr id="218" name="Google Shape;218;p42"/>
          <p:cNvSpPr txBox="1"/>
          <p:nvPr/>
        </p:nvSpPr>
        <p:spPr>
          <a:xfrm>
            <a:off x="5226725" y="1426350"/>
            <a:ext cx="2576100" cy="7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What percentage of the population is in IPC3+</a:t>
            </a:r>
            <a:endParaRPr>
              <a:latin typeface="Arvo"/>
              <a:ea typeface="Arvo"/>
              <a:cs typeface="Arvo"/>
              <a:sym typeface="Arvo"/>
            </a:endParaRPr>
          </a:p>
        </p:txBody>
      </p:sp>
      <p:sp>
        <p:nvSpPr>
          <p:cNvPr id="219" name="Google Shape;219;p42"/>
          <p:cNvSpPr txBox="1"/>
          <p:nvPr/>
        </p:nvSpPr>
        <p:spPr>
          <a:xfrm>
            <a:off x="1763475" y="2571750"/>
            <a:ext cx="25761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Arvo"/>
                <a:ea typeface="Arvo"/>
                <a:cs typeface="Arvo"/>
                <a:sym typeface="Arvo"/>
              </a:rPr>
              <a:t>Random forest</a:t>
            </a:r>
            <a:endParaRPr>
              <a:solidFill>
                <a:schemeClr val="accent3"/>
              </a:solidFill>
              <a:latin typeface="Arvo"/>
              <a:ea typeface="Arvo"/>
              <a:cs typeface="Arvo"/>
              <a:sym typeface="Arvo"/>
            </a:endParaRPr>
          </a:p>
        </p:txBody>
      </p:sp>
      <p:sp>
        <p:nvSpPr>
          <p:cNvPr id="220" name="Google Shape;220;p42"/>
          <p:cNvSpPr txBox="1"/>
          <p:nvPr/>
        </p:nvSpPr>
        <p:spPr>
          <a:xfrm>
            <a:off x="5226725" y="2571750"/>
            <a:ext cx="25761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Arvo"/>
                <a:ea typeface="Arvo"/>
                <a:cs typeface="Arvo"/>
                <a:sym typeface="Arvo"/>
              </a:rPr>
              <a:t>Linear regression</a:t>
            </a:r>
            <a:endParaRPr>
              <a:solidFill>
                <a:schemeClr val="accent3"/>
              </a:solidFill>
              <a:latin typeface="Arvo"/>
              <a:ea typeface="Arvo"/>
              <a:cs typeface="Arvo"/>
              <a:sym typeface="Arv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B580"/>
        </a:solidFill>
      </p:bgPr>
    </p:bg>
    <p:spTree>
      <p:nvGrpSpPr>
        <p:cNvPr id="224" name="Shape 224"/>
        <p:cNvGrpSpPr/>
        <p:nvPr/>
      </p:nvGrpSpPr>
      <p:grpSpPr>
        <a:xfrm>
          <a:off x="0" y="0"/>
          <a:ext cx="0" cy="0"/>
          <a:chOff x="0" y="0"/>
          <a:chExt cx="0" cy="0"/>
        </a:xfrm>
      </p:grpSpPr>
      <p:sp>
        <p:nvSpPr>
          <p:cNvPr id="225" name="Google Shape;225;p43"/>
          <p:cNvSpPr txBox="1"/>
          <p:nvPr>
            <p:ph type="title"/>
          </p:nvPr>
        </p:nvSpPr>
        <p:spPr>
          <a:xfrm>
            <a:off x="475950" y="2058600"/>
            <a:ext cx="7965900" cy="1026300"/>
          </a:xfrm>
          <a:prstGeom prst="rect">
            <a:avLst/>
          </a:prstGeom>
          <a:noFill/>
          <a:ln>
            <a:noFill/>
          </a:ln>
        </p:spPr>
        <p:txBody>
          <a:bodyPr anchorCtr="0" anchor="ctr" bIns="91475" lIns="91475" spcFirstLastPara="1" rIns="91475" wrap="square" tIns="91475">
            <a:noAutofit/>
          </a:bodyPr>
          <a:lstStyle/>
          <a:p>
            <a:pPr indent="0" lvl="0" marL="457200" rtl="0" algn="ctr">
              <a:spcBef>
                <a:spcPts val="0"/>
              </a:spcBef>
              <a:spcAft>
                <a:spcPts val="0"/>
              </a:spcAft>
              <a:buNone/>
            </a:pPr>
            <a:r>
              <a:rPr lang="en" sz="3100">
                <a:solidFill>
                  <a:srgbClr val="FFFFFF"/>
                </a:solidFill>
                <a:latin typeface="Arvo"/>
                <a:ea typeface="Arvo"/>
                <a:cs typeface="Arvo"/>
                <a:sym typeface="Arvo"/>
              </a:rPr>
              <a:t>Example model</a:t>
            </a:r>
            <a:endParaRPr sz="3100">
              <a:solidFill>
                <a:srgbClr val="FFFFFF"/>
              </a:solidFill>
              <a:latin typeface="Arvo"/>
              <a:ea typeface="Arvo"/>
              <a:cs typeface="Arvo"/>
              <a:sym typeface="Arvo"/>
            </a:endParaRPr>
          </a:p>
          <a:p>
            <a:pPr indent="0" lvl="0" marL="457200" rtl="0" algn="ctr">
              <a:spcBef>
                <a:spcPts val="0"/>
              </a:spcBef>
              <a:spcAft>
                <a:spcPts val="0"/>
              </a:spcAft>
              <a:buNone/>
            </a:pPr>
            <a:r>
              <a:rPr lang="en" sz="3100">
                <a:solidFill>
                  <a:srgbClr val="FFFFFF"/>
                </a:solidFill>
                <a:latin typeface="Arvo"/>
                <a:ea typeface="Arvo"/>
                <a:cs typeface="Arvo"/>
                <a:sym typeface="Arvo"/>
              </a:rPr>
              <a:t>Artemis</a:t>
            </a:r>
            <a:endParaRPr sz="3100">
              <a:solidFill>
                <a:srgbClr val="FFFFFF"/>
              </a:solidFill>
              <a:latin typeface="Arvo"/>
              <a:ea typeface="Arvo"/>
              <a:cs typeface="Arvo"/>
              <a:sym typeface="Arv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4"/>
          <p:cNvSpPr txBox="1"/>
          <p:nvPr/>
        </p:nvSpPr>
        <p:spPr>
          <a:xfrm>
            <a:off x="622400" y="2201800"/>
            <a:ext cx="8700" cy="2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44"/>
          <p:cNvSpPr txBox="1"/>
          <p:nvPr>
            <p:ph type="title"/>
          </p:nvPr>
        </p:nvSpPr>
        <p:spPr>
          <a:xfrm>
            <a:off x="584266" y="713100"/>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3000">
                <a:latin typeface="Arvo"/>
                <a:ea typeface="Arvo"/>
                <a:cs typeface="Arvo"/>
                <a:sym typeface="Arvo"/>
              </a:rPr>
              <a:t>Approach</a:t>
            </a:r>
            <a:endParaRPr sz="3000">
              <a:latin typeface="Arvo"/>
              <a:ea typeface="Arvo"/>
              <a:cs typeface="Arvo"/>
              <a:sym typeface="Arvo"/>
            </a:endParaRPr>
          </a:p>
        </p:txBody>
      </p:sp>
      <p:sp>
        <p:nvSpPr>
          <p:cNvPr id="232" name="Google Shape;232;p44"/>
          <p:cNvSpPr txBox="1"/>
          <p:nvPr/>
        </p:nvSpPr>
        <p:spPr>
          <a:xfrm>
            <a:off x="345775" y="1959750"/>
            <a:ext cx="2360100" cy="76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Will</a:t>
            </a:r>
            <a:r>
              <a:rPr lang="en">
                <a:latin typeface="Arvo"/>
                <a:ea typeface="Arvo"/>
                <a:cs typeface="Arvo"/>
                <a:sym typeface="Arvo"/>
              </a:rPr>
              <a:t> the IPC phase of an admin2 region change from IPC2- to IPC3+</a:t>
            </a:r>
            <a:endParaRPr>
              <a:latin typeface="Arvo"/>
              <a:ea typeface="Arvo"/>
              <a:cs typeface="Arvo"/>
              <a:sym typeface="Arvo"/>
            </a:endParaRPr>
          </a:p>
        </p:txBody>
      </p:sp>
      <p:sp>
        <p:nvSpPr>
          <p:cNvPr id="233" name="Google Shape;233;p44"/>
          <p:cNvSpPr txBox="1"/>
          <p:nvPr/>
        </p:nvSpPr>
        <p:spPr>
          <a:xfrm>
            <a:off x="345775" y="2928000"/>
            <a:ext cx="2576100" cy="3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Arvo"/>
                <a:ea typeface="Arvo"/>
                <a:cs typeface="Arvo"/>
                <a:sym typeface="Arvo"/>
              </a:rPr>
              <a:t>Prediction (classification)</a:t>
            </a:r>
            <a:endParaRPr>
              <a:solidFill>
                <a:schemeClr val="accent3"/>
              </a:solidFill>
              <a:latin typeface="Arvo"/>
              <a:ea typeface="Arvo"/>
              <a:cs typeface="Arvo"/>
              <a:sym typeface="Arvo"/>
            </a:endParaRPr>
          </a:p>
        </p:txBody>
      </p:sp>
      <p:sp>
        <p:nvSpPr>
          <p:cNvPr id="234" name="Google Shape;234;p44"/>
          <p:cNvSpPr txBox="1"/>
          <p:nvPr/>
        </p:nvSpPr>
        <p:spPr>
          <a:xfrm>
            <a:off x="6030675" y="1959750"/>
            <a:ext cx="2576100" cy="4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Random forest</a:t>
            </a:r>
            <a:endParaRPr>
              <a:latin typeface="Arvo"/>
              <a:ea typeface="Arvo"/>
              <a:cs typeface="Arvo"/>
              <a:sym typeface="Arvo"/>
            </a:endParaRPr>
          </a:p>
        </p:txBody>
      </p:sp>
      <p:sp>
        <p:nvSpPr>
          <p:cNvPr id="235" name="Google Shape;235;p44"/>
          <p:cNvSpPr txBox="1"/>
          <p:nvPr/>
        </p:nvSpPr>
        <p:spPr>
          <a:xfrm>
            <a:off x="6030675" y="2928000"/>
            <a:ext cx="2576100" cy="3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Arvo"/>
                <a:ea typeface="Arvo"/>
                <a:cs typeface="Arvo"/>
                <a:sym typeface="Arvo"/>
              </a:rPr>
              <a:t>Model</a:t>
            </a:r>
            <a:endParaRPr>
              <a:solidFill>
                <a:schemeClr val="accent3"/>
              </a:solidFill>
              <a:latin typeface="Arvo"/>
              <a:ea typeface="Arvo"/>
              <a:cs typeface="Arvo"/>
              <a:sym typeface="Arvo"/>
            </a:endParaRPr>
          </a:p>
        </p:txBody>
      </p:sp>
      <p:sp>
        <p:nvSpPr>
          <p:cNvPr id="236" name="Google Shape;236;p44"/>
          <p:cNvSpPr txBox="1"/>
          <p:nvPr/>
        </p:nvSpPr>
        <p:spPr>
          <a:xfrm>
            <a:off x="3080225" y="1959750"/>
            <a:ext cx="2360100" cy="10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Structural factors</a:t>
            </a:r>
            <a:br>
              <a:rPr lang="en">
                <a:latin typeface="Arvo"/>
                <a:ea typeface="Arvo"/>
                <a:cs typeface="Arvo"/>
                <a:sym typeface="Arvo"/>
              </a:rPr>
            </a:br>
            <a:r>
              <a:rPr lang="en">
                <a:latin typeface="Arvo"/>
                <a:ea typeface="Arvo"/>
                <a:cs typeface="Arvo"/>
                <a:sym typeface="Arvo"/>
              </a:rPr>
              <a:t>Environmental factors</a:t>
            </a:r>
            <a:br>
              <a:rPr lang="en">
                <a:latin typeface="Arvo"/>
                <a:ea typeface="Arvo"/>
                <a:cs typeface="Arvo"/>
                <a:sym typeface="Arvo"/>
              </a:rPr>
            </a:br>
            <a:r>
              <a:rPr lang="en">
                <a:latin typeface="Arvo"/>
                <a:ea typeface="Arvo"/>
                <a:cs typeface="Arvo"/>
                <a:sym typeface="Arvo"/>
              </a:rPr>
              <a:t>Violent conflict</a:t>
            </a:r>
            <a:br>
              <a:rPr lang="en">
                <a:latin typeface="Arvo"/>
                <a:ea typeface="Arvo"/>
                <a:cs typeface="Arvo"/>
                <a:sym typeface="Arvo"/>
              </a:rPr>
            </a:br>
            <a:r>
              <a:rPr lang="en">
                <a:latin typeface="Arvo"/>
                <a:ea typeface="Arvo"/>
                <a:cs typeface="Arvo"/>
                <a:sym typeface="Arvo"/>
              </a:rPr>
              <a:t>Food price inflation</a:t>
            </a:r>
            <a:endParaRPr>
              <a:latin typeface="Arvo"/>
              <a:ea typeface="Arvo"/>
              <a:cs typeface="Arvo"/>
              <a:sym typeface="Arvo"/>
            </a:endParaRPr>
          </a:p>
        </p:txBody>
      </p:sp>
      <p:sp>
        <p:nvSpPr>
          <p:cNvPr id="237" name="Google Shape;237;p44"/>
          <p:cNvSpPr txBox="1"/>
          <p:nvPr/>
        </p:nvSpPr>
        <p:spPr>
          <a:xfrm>
            <a:off x="3080225" y="2928000"/>
            <a:ext cx="2576100" cy="3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Arvo"/>
                <a:ea typeface="Arvo"/>
                <a:cs typeface="Arvo"/>
                <a:sym typeface="Arvo"/>
              </a:rPr>
              <a:t>Data</a:t>
            </a:r>
            <a:endParaRPr>
              <a:solidFill>
                <a:schemeClr val="accent3"/>
              </a:solidFill>
              <a:latin typeface="Arvo"/>
              <a:ea typeface="Arvo"/>
              <a:cs typeface="Arvo"/>
              <a:sym typeface="Arv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5"/>
          <p:cNvSpPr txBox="1"/>
          <p:nvPr/>
        </p:nvSpPr>
        <p:spPr>
          <a:xfrm>
            <a:off x="622400" y="2125600"/>
            <a:ext cx="8700" cy="2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45"/>
          <p:cNvSpPr txBox="1"/>
          <p:nvPr>
            <p:ph type="title"/>
          </p:nvPr>
        </p:nvSpPr>
        <p:spPr>
          <a:xfrm>
            <a:off x="584266" y="713100"/>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3000">
                <a:latin typeface="Arvo"/>
                <a:ea typeface="Arvo"/>
                <a:cs typeface="Arvo"/>
                <a:sym typeface="Arvo"/>
              </a:rPr>
              <a:t>Considerations</a:t>
            </a:r>
            <a:endParaRPr sz="3000">
              <a:latin typeface="Arvo"/>
              <a:ea typeface="Arvo"/>
              <a:cs typeface="Arvo"/>
              <a:sym typeface="Arvo"/>
            </a:endParaRPr>
          </a:p>
        </p:txBody>
      </p:sp>
      <p:sp>
        <p:nvSpPr>
          <p:cNvPr id="244" name="Google Shape;244;p45"/>
          <p:cNvSpPr txBox="1"/>
          <p:nvPr/>
        </p:nvSpPr>
        <p:spPr>
          <a:xfrm>
            <a:off x="345775" y="1883550"/>
            <a:ext cx="2360100" cy="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Data availability and quality</a:t>
            </a:r>
            <a:endParaRPr>
              <a:latin typeface="Arvo"/>
              <a:ea typeface="Arvo"/>
              <a:cs typeface="Arvo"/>
              <a:sym typeface="Arvo"/>
            </a:endParaRPr>
          </a:p>
        </p:txBody>
      </p:sp>
      <p:sp>
        <p:nvSpPr>
          <p:cNvPr id="245" name="Google Shape;245;p45"/>
          <p:cNvSpPr txBox="1"/>
          <p:nvPr/>
        </p:nvSpPr>
        <p:spPr>
          <a:xfrm>
            <a:off x="345775" y="2851800"/>
            <a:ext cx="2576100" cy="3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accent3"/>
                </a:solidFill>
                <a:latin typeface="Arvo"/>
                <a:ea typeface="Arvo"/>
                <a:cs typeface="Arvo"/>
                <a:sym typeface="Arvo"/>
              </a:rPr>
              <a:t>Might differ per country</a:t>
            </a:r>
            <a:endParaRPr sz="1200">
              <a:solidFill>
                <a:schemeClr val="accent3"/>
              </a:solidFill>
              <a:latin typeface="Arvo"/>
              <a:ea typeface="Arvo"/>
              <a:cs typeface="Arvo"/>
              <a:sym typeface="Arvo"/>
            </a:endParaRPr>
          </a:p>
        </p:txBody>
      </p:sp>
      <p:sp>
        <p:nvSpPr>
          <p:cNvPr id="246" name="Google Shape;246;p45"/>
          <p:cNvSpPr txBox="1"/>
          <p:nvPr/>
        </p:nvSpPr>
        <p:spPr>
          <a:xfrm>
            <a:off x="6030675" y="1883550"/>
            <a:ext cx="2576100" cy="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Sensitivity</a:t>
            </a:r>
            <a:endParaRPr>
              <a:latin typeface="Arvo"/>
              <a:ea typeface="Arvo"/>
              <a:cs typeface="Arvo"/>
              <a:sym typeface="Arvo"/>
            </a:endParaRPr>
          </a:p>
        </p:txBody>
      </p:sp>
      <p:sp>
        <p:nvSpPr>
          <p:cNvPr id="247" name="Google Shape;247;p45"/>
          <p:cNvSpPr txBox="1"/>
          <p:nvPr/>
        </p:nvSpPr>
        <p:spPr>
          <a:xfrm>
            <a:off x="6030675" y="2851800"/>
            <a:ext cx="2576100" cy="3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accent3"/>
                </a:solidFill>
                <a:latin typeface="Arvo"/>
                <a:ea typeface="Arvo"/>
                <a:cs typeface="Arvo"/>
                <a:sym typeface="Arvo"/>
              </a:rPr>
              <a:t>Rather have over- or underpredicting</a:t>
            </a:r>
            <a:endParaRPr sz="1200">
              <a:solidFill>
                <a:schemeClr val="accent3"/>
              </a:solidFill>
              <a:latin typeface="Arvo"/>
              <a:ea typeface="Arvo"/>
              <a:cs typeface="Arvo"/>
              <a:sym typeface="Arvo"/>
            </a:endParaRPr>
          </a:p>
        </p:txBody>
      </p:sp>
      <p:sp>
        <p:nvSpPr>
          <p:cNvPr id="248" name="Google Shape;248;p45"/>
          <p:cNvSpPr txBox="1"/>
          <p:nvPr/>
        </p:nvSpPr>
        <p:spPr>
          <a:xfrm>
            <a:off x="3080225" y="1883350"/>
            <a:ext cx="2360100" cy="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vo"/>
                <a:ea typeface="Arvo"/>
                <a:cs typeface="Arvo"/>
                <a:sym typeface="Arvo"/>
              </a:rPr>
              <a:t>Lead time</a:t>
            </a:r>
            <a:endParaRPr>
              <a:latin typeface="Arvo"/>
              <a:ea typeface="Arvo"/>
              <a:cs typeface="Arvo"/>
              <a:sym typeface="Arvo"/>
            </a:endParaRPr>
          </a:p>
        </p:txBody>
      </p:sp>
      <p:sp>
        <p:nvSpPr>
          <p:cNvPr id="249" name="Google Shape;249;p45"/>
          <p:cNvSpPr txBox="1"/>
          <p:nvPr/>
        </p:nvSpPr>
        <p:spPr>
          <a:xfrm>
            <a:off x="3080225" y="2851800"/>
            <a:ext cx="2576100" cy="3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accent3"/>
                </a:solidFill>
                <a:latin typeface="Arvo"/>
                <a:ea typeface="Arvo"/>
                <a:cs typeface="Arvo"/>
                <a:sym typeface="Arvo"/>
              </a:rPr>
              <a:t>Higher is less certainty</a:t>
            </a:r>
            <a:endParaRPr sz="1200">
              <a:solidFill>
                <a:schemeClr val="accent3"/>
              </a:solidFill>
              <a:latin typeface="Arvo"/>
              <a:ea typeface="Arvo"/>
              <a:cs typeface="Arvo"/>
              <a:sym typeface="Arv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8"/>
          <p:cNvSpPr txBox="1"/>
          <p:nvPr>
            <p:ph idx="1" type="body"/>
          </p:nvPr>
        </p:nvSpPr>
        <p:spPr>
          <a:xfrm>
            <a:off x="898950" y="1541350"/>
            <a:ext cx="7346100" cy="2365500"/>
          </a:xfrm>
          <a:prstGeom prst="rect">
            <a:avLst/>
          </a:prstGeom>
        </p:spPr>
        <p:txBody>
          <a:bodyPr anchorCtr="0" anchor="ctr" bIns="47325" lIns="47325" spcFirstLastPara="1" rIns="47325" wrap="square" tIns="47325">
            <a:noAutofit/>
          </a:bodyPr>
          <a:lstStyle/>
          <a:p>
            <a:pPr indent="-349250" lvl="0" marL="457200" rtl="0" algn="l">
              <a:spcBef>
                <a:spcPts val="0"/>
              </a:spcBef>
              <a:spcAft>
                <a:spcPts val="0"/>
              </a:spcAft>
              <a:buSzPts val="1900"/>
              <a:buFont typeface="Arvo"/>
              <a:buChar char="➔"/>
            </a:pPr>
            <a:r>
              <a:rPr lang="en" sz="1900">
                <a:latin typeface="Arvo"/>
                <a:ea typeface="Arvo"/>
                <a:cs typeface="Arvo"/>
                <a:sym typeface="Arvo"/>
              </a:rPr>
              <a:t>Introduction to Predictive Analytics</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 Concrete applications of Predictive Analytics in humanitarian sector</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Example of machine learning model applied to food security (we can look at the Artemis model for instance)</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What predictive analytics can/cannot do</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Questions and Answers</a:t>
            </a:r>
            <a:endParaRPr sz="1900">
              <a:latin typeface="Arvo"/>
              <a:ea typeface="Arvo"/>
              <a:cs typeface="Arvo"/>
              <a:sym typeface="Arvo"/>
            </a:endParaRPr>
          </a:p>
        </p:txBody>
      </p:sp>
      <p:sp>
        <p:nvSpPr>
          <p:cNvPr id="109" name="Google Shape;109;p28"/>
          <p:cNvSpPr txBox="1"/>
          <p:nvPr>
            <p:ph type="title"/>
          </p:nvPr>
        </p:nvSpPr>
        <p:spPr>
          <a:xfrm>
            <a:off x="573291" y="730375"/>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2600">
                <a:latin typeface="Arvo"/>
                <a:ea typeface="Arvo"/>
                <a:cs typeface="Arvo"/>
                <a:sym typeface="Arvo"/>
              </a:rPr>
              <a:t>What are we going to cover today?</a:t>
            </a:r>
            <a:endParaRPr sz="2600">
              <a:latin typeface="Arvo"/>
              <a:ea typeface="Arvo"/>
              <a:cs typeface="Arvo"/>
              <a:sym typeface="Arv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B580"/>
        </a:solidFill>
      </p:bgPr>
    </p:bg>
    <p:spTree>
      <p:nvGrpSpPr>
        <p:cNvPr id="253" name="Shape 253"/>
        <p:cNvGrpSpPr/>
        <p:nvPr/>
      </p:nvGrpSpPr>
      <p:grpSpPr>
        <a:xfrm>
          <a:off x="0" y="0"/>
          <a:ext cx="0" cy="0"/>
          <a:chOff x="0" y="0"/>
          <a:chExt cx="0" cy="0"/>
        </a:xfrm>
      </p:grpSpPr>
      <p:sp>
        <p:nvSpPr>
          <p:cNvPr id="254" name="Google Shape;254;p46"/>
          <p:cNvSpPr txBox="1"/>
          <p:nvPr>
            <p:ph type="title"/>
          </p:nvPr>
        </p:nvSpPr>
        <p:spPr>
          <a:xfrm>
            <a:off x="475950" y="2058600"/>
            <a:ext cx="7965900" cy="1026300"/>
          </a:xfrm>
          <a:prstGeom prst="rect">
            <a:avLst/>
          </a:prstGeom>
          <a:noFill/>
          <a:ln>
            <a:noFill/>
          </a:ln>
        </p:spPr>
        <p:txBody>
          <a:bodyPr anchorCtr="0" anchor="ctr" bIns="91475" lIns="91475" spcFirstLastPara="1" rIns="91475" wrap="square" tIns="91475">
            <a:noAutofit/>
          </a:bodyPr>
          <a:lstStyle/>
          <a:p>
            <a:pPr indent="0" lvl="0" marL="457200" rtl="0" algn="ctr">
              <a:spcBef>
                <a:spcPts val="0"/>
              </a:spcBef>
              <a:spcAft>
                <a:spcPts val="0"/>
              </a:spcAft>
              <a:buNone/>
            </a:pPr>
            <a:r>
              <a:rPr lang="en" sz="3100">
                <a:solidFill>
                  <a:srgbClr val="FFFFFF"/>
                </a:solidFill>
                <a:latin typeface="Arvo"/>
                <a:ea typeface="Arvo"/>
                <a:cs typeface="Arvo"/>
                <a:sym typeface="Arvo"/>
              </a:rPr>
              <a:t>What predictive analytics can </a:t>
            </a:r>
            <a:endParaRPr sz="3100">
              <a:solidFill>
                <a:srgbClr val="FFFFFF"/>
              </a:solidFill>
              <a:latin typeface="Arvo"/>
              <a:ea typeface="Arvo"/>
              <a:cs typeface="Arvo"/>
              <a:sym typeface="Arvo"/>
            </a:endParaRPr>
          </a:p>
          <a:p>
            <a:pPr indent="0" lvl="0" marL="457200" rtl="0" algn="ctr">
              <a:spcBef>
                <a:spcPts val="0"/>
              </a:spcBef>
              <a:spcAft>
                <a:spcPts val="0"/>
              </a:spcAft>
              <a:buNone/>
            </a:pPr>
            <a:r>
              <a:rPr lang="en" sz="3100">
                <a:solidFill>
                  <a:srgbClr val="FFFFFF"/>
                </a:solidFill>
                <a:latin typeface="Arvo"/>
                <a:ea typeface="Arvo"/>
                <a:cs typeface="Arvo"/>
                <a:sym typeface="Arvo"/>
              </a:rPr>
              <a:t>and cannot do</a:t>
            </a:r>
            <a:endParaRPr sz="3100">
              <a:solidFill>
                <a:srgbClr val="FFFFFF"/>
              </a:solidFill>
              <a:latin typeface="Arvo"/>
              <a:ea typeface="Arvo"/>
              <a:cs typeface="Arvo"/>
              <a:sym typeface="Arv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nvSpPr>
        <p:spPr>
          <a:xfrm>
            <a:off x="486025" y="1757400"/>
            <a:ext cx="4676700" cy="2337000"/>
          </a:xfrm>
          <a:prstGeom prst="rect">
            <a:avLst/>
          </a:prstGeom>
          <a:noFill/>
          <a:ln>
            <a:noFill/>
          </a:ln>
        </p:spPr>
        <p:txBody>
          <a:bodyPr anchorCtr="0" anchor="t" bIns="37850" lIns="37850" spcFirstLastPara="1" rIns="37850" wrap="square" tIns="37850">
            <a:noAutofit/>
          </a:bodyPr>
          <a:lstStyle/>
          <a:p>
            <a:pPr indent="0" lvl="0" marL="0" rtl="0" algn="l">
              <a:lnSpc>
                <a:spcPct val="100000"/>
              </a:lnSpc>
              <a:spcBef>
                <a:spcPts val="0"/>
              </a:spcBef>
              <a:spcAft>
                <a:spcPts val="0"/>
              </a:spcAft>
              <a:buClr>
                <a:srgbClr val="000000"/>
              </a:buClr>
              <a:buSzPts val="500"/>
              <a:buFont typeface="Arial"/>
              <a:buNone/>
            </a:pPr>
            <a:r>
              <a:rPr lang="en" sz="2500">
                <a:solidFill>
                  <a:srgbClr val="262D32"/>
                </a:solidFill>
                <a:highlight>
                  <a:srgbClr val="FFFFFF"/>
                </a:highlight>
                <a:latin typeface="Arvo"/>
                <a:ea typeface="Arvo"/>
                <a:cs typeface="Arvo"/>
                <a:sym typeface="Arvo"/>
              </a:rPr>
              <a:t>A prediction </a:t>
            </a:r>
            <a:r>
              <a:rPr b="1" lang="en" sz="2500">
                <a:solidFill>
                  <a:srgbClr val="262D32"/>
                </a:solidFill>
                <a:highlight>
                  <a:srgbClr val="FFFFFF"/>
                </a:highlight>
                <a:latin typeface="Arvo"/>
                <a:ea typeface="Arvo"/>
                <a:cs typeface="Arvo"/>
                <a:sym typeface="Arvo"/>
              </a:rPr>
              <a:t>always</a:t>
            </a:r>
            <a:r>
              <a:rPr lang="en" sz="2500">
                <a:solidFill>
                  <a:srgbClr val="262D32"/>
                </a:solidFill>
                <a:highlight>
                  <a:srgbClr val="FFFFFF"/>
                </a:highlight>
                <a:latin typeface="Arvo"/>
                <a:ea typeface="Arvo"/>
                <a:cs typeface="Arvo"/>
                <a:sym typeface="Arvo"/>
              </a:rPr>
              <a:t> has an uncertainty.</a:t>
            </a:r>
            <a:endParaRPr sz="2500">
              <a:solidFill>
                <a:srgbClr val="262D32"/>
              </a:solidFill>
              <a:latin typeface="Arvo"/>
              <a:ea typeface="Arvo"/>
              <a:cs typeface="Arvo"/>
              <a:sym typeface="Arvo"/>
            </a:endParaRPr>
          </a:p>
        </p:txBody>
      </p:sp>
      <p:sp>
        <p:nvSpPr>
          <p:cNvPr id="260" name="Google Shape;260;p47"/>
          <p:cNvSpPr txBox="1"/>
          <p:nvPr/>
        </p:nvSpPr>
        <p:spPr>
          <a:xfrm>
            <a:off x="5630421" y="1833176"/>
            <a:ext cx="3158100" cy="1404300"/>
          </a:xfrm>
          <a:prstGeom prst="rect">
            <a:avLst/>
          </a:prstGeom>
          <a:noFill/>
          <a:ln>
            <a:noFill/>
          </a:ln>
        </p:spPr>
        <p:txBody>
          <a:bodyPr anchorCtr="0" anchor="t" bIns="37850" lIns="37850" spcFirstLastPara="1" rIns="37850" wrap="square" tIns="37850">
            <a:noAutofit/>
          </a:bodyPr>
          <a:lstStyle/>
          <a:p>
            <a:pPr indent="0" lvl="0" marL="0" rtl="0" algn="l">
              <a:spcBef>
                <a:spcPts val="0"/>
              </a:spcBef>
              <a:spcAft>
                <a:spcPts val="0"/>
              </a:spcAft>
              <a:buClr>
                <a:schemeClr val="dk1"/>
              </a:buClr>
              <a:buSzPts val="500"/>
              <a:buFont typeface="Arial"/>
              <a:buNone/>
            </a:pPr>
            <a:r>
              <a:rPr lang="en" sz="2000">
                <a:solidFill>
                  <a:srgbClr val="1BB580"/>
                </a:solidFill>
                <a:highlight>
                  <a:srgbClr val="FFFFFF"/>
                </a:highlight>
                <a:latin typeface="Source Sans Pro SemiBold"/>
                <a:ea typeface="Source Sans Pro SemiBold"/>
                <a:cs typeface="Source Sans Pro SemiBold"/>
                <a:sym typeface="Source Sans Pro SemiBold"/>
              </a:rPr>
              <a:t>U</a:t>
            </a:r>
            <a:r>
              <a:rPr lang="en" sz="2000">
                <a:solidFill>
                  <a:srgbClr val="1BB580"/>
                </a:solidFill>
                <a:highlight>
                  <a:srgbClr val="FFFFFF"/>
                </a:highlight>
                <a:latin typeface="Source Sans Pro SemiBold"/>
                <a:ea typeface="Source Sans Pro SemiBold"/>
                <a:cs typeface="Source Sans Pro SemiBold"/>
                <a:sym typeface="Source Sans Pro SemiBold"/>
              </a:rPr>
              <a:t>ncertainty within a model </a:t>
            </a:r>
            <a:r>
              <a:rPr lang="en" sz="2000">
                <a:solidFill>
                  <a:srgbClr val="1BB580"/>
                </a:solidFill>
                <a:highlight>
                  <a:srgbClr val="FFFFFF"/>
                </a:highlight>
                <a:latin typeface="Source Sans Pro SemiBold"/>
                <a:ea typeface="Source Sans Pro SemiBold"/>
                <a:cs typeface="Source Sans Pro SemiBold"/>
                <a:sym typeface="Source Sans Pro SemiBold"/>
              </a:rPr>
              <a:t>but also </a:t>
            </a:r>
            <a:r>
              <a:rPr lang="en" sz="2000">
                <a:solidFill>
                  <a:srgbClr val="1BB580"/>
                </a:solidFill>
                <a:highlight>
                  <a:srgbClr val="FFFFFF"/>
                </a:highlight>
                <a:latin typeface="Source Sans Pro SemiBold"/>
                <a:ea typeface="Source Sans Pro SemiBold"/>
                <a:cs typeface="Source Sans Pro SemiBold"/>
                <a:sym typeface="Source Sans Pro SemiBold"/>
              </a:rPr>
              <a:t>different assumptions </a:t>
            </a:r>
            <a:r>
              <a:rPr lang="en" sz="2000">
                <a:solidFill>
                  <a:srgbClr val="1BB580"/>
                </a:solidFill>
                <a:highlight>
                  <a:srgbClr val="FFFFFF"/>
                </a:highlight>
                <a:latin typeface="Source Sans Pro SemiBold"/>
                <a:ea typeface="Source Sans Pro SemiBold"/>
                <a:cs typeface="Source Sans Pro SemiBold"/>
                <a:sym typeface="Source Sans Pro SemiBold"/>
              </a:rPr>
              <a:t>or </a:t>
            </a:r>
            <a:r>
              <a:rPr lang="en" sz="2000">
                <a:solidFill>
                  <a:srgbClr val="1BB580"/>
                </a:solidFill>
                <a:highlight>
                  <a:srgbClr val="FFFFFF"/>
                </a:highlight>
                <a:latin typeface="Source Sans Pro SemiBold"/>
                <a:ea typeface="Source Sans Pro SemiBold"/>
                <a:cs typeface="Source Sans Pro SemiBold"/>
                <a:sym typeface="Source Sans Pro SemiBold"/>
              </a:rPr>
              <a:t>scenarios.</a:t>
            </a:r>
            <a:endParaRPr sz="2000">
              <a:solidFill>
                <a:srgbClr val="1BB580"/>
              </a:solidFill>
              <a:latin typeface="Source Sans Pro SemiBold"/>
              <a:ea typeface="Source Sans Pro SemiBold"/>
              <a:cs typeface="Source Sans Pro SemiBold"/>
              <a:sym typeface="Source Sans Pro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8"/>
          <p:cNvSpPr txBox="1"/>
          <p:nvPr/>
        </p:nvSpPr>
        <p:spPr>
          <a:xfrm>
            <a:off x="486025" y="1757400"/>
            <a:ext cx="4676700" cy="2337000"/>
          </a:xfrm>
          <a:prstGeom prst="rect">
            <a:avLst/>
          </a:prstGeom>
          <a:noFill/>
          <a:ln>
            <a:noFill/>
          </a:ln>
        </p:spPr>
        <p:txBody>
          <a:bodyPr anchorCtr="0" anchor="t" bIns="37850" lIns="37850" spcFirstLastPara="1" rIns="37850" wrap="square" tIns="37850">
            <a:noAutofit/>
          </a:bodyPr>
          <a:lstStyle/>
          <a:p>
            <a:pPr indent="0" lvl="0" marL="0" rtl="0" algn="l">
              <a:lnSpc>
                <a:spcPct val="100000"/>
              </a:lnSpc>
              <a:spcBef>
                <a:spcPts val="0"/>
              </a:spcBef>
              <a:spcAft>
                <a:spcPts val="0"/>
              </a:spcAft>
              <a:buClr>
                <a:schemeClr val="dk1"/>
              </a:buClr>
              <a:buSzPts val="1100"/>
              <a:buFont typeface="Arial"/>
              <a:buNone/>
            </a:pPr>
            <a:r>
              <a:rPr lang="en" sz="2500">
                <a:solidFill>
                  <a:srgbClr val="262D32"/>
                </a:solidFill>
                <a:highlight>
                  <a:srgbClr val="FFFFFF"/>
                </a:highlight>
                <a:latin typeface="Arvo"/>
                <a:ea typeface="Arvo"/>
                <a:cs typeface="Arvo"/>
                <a:sym typeface="Arvo"/>
              </a:rPr>
              <a:t>Predictive models can understand causal relationship between variables.</a:t>
            </a:r>
            <a:endParaRPr sz="2500">
              <a:solidFill>
                <a:srgbClr val="262D32"/>
              </a:solidFill>
              <a:highlight>
                <a:srgbClr val="FFFFFF"/>
              </a:highlight>
              <a:latin typeface="Arvo"/>
              <a:ea typeface="Arvo"/>
              <a:cs typeface="Arvo"/>
              <a:sym typeface="Arvo"/>
            </a:endParaRPr>
          </a:p>
          <a:p>
            <a:pPr indent="0" lvl="0" marL="0" rtl="0" algn="l">
              <a:lnSpc>
                <a:spcPct val="100000"/>
              </a:lnSpc>
              <a:spcBef>
                <a:spcPts val="0"/>
              </a:spcBef>
              <a:spcAft>
                <a:spcPts val="0"/>
              </a:spcAft>
              <a:buClr>
                <a:schemeClr val="dk1"/>
              </a:buClr>
              <a:buSzPts val="1100"/>
              <a:buFont typeface="Arial"/>
              <a:buNone/>
            </a:pPr>
            <a:r>
              <a:t/>
            </a:r>
            <a:endParaRPr sz="2500">
              <a:solidFill>
                <a:srgbClr val="262D32"/>
              </a:solidFill>
              <a:highlight>
                <a:srgbClr val="FFFFFF"/>
              </a:highlight>
              <a:latin typeface="Arvo"/>
              <a:ea typeface="Arvo"/>
              <a:cs typeface="Arvo"/>
              <a:sym typeface="Arvo"/>
            </a:endParaRPr>
          </a:p>
          <a:p>
            <a:pPr indent="0" lvl="0" marL="0" rtl="0" algn="l">
              <a:lnSpc>
                <a:spcPct val="100000"/>
              </a:lnSpc>
              <a:spcBef>
                <a:spcPts val="0"/>
              </a:spcBef>
              <a:spcAft>
                <a:spcPts val="0"/>
              </a:spcAft>
              <a:buClr>
                <a:srgbClr val="000000"/>
              </a:buClr>
              <a:buSzPts val="500"/>
              <a:buFont typeface="Arial"/>
              <a:buNone/>
            </a:pPr>
            <a:r>
              <a:t/>
            </a:r>
            <a:endParaRPr sz="2500">
              <a:solidFill>
                <a:srgbClr val="262D32"/>
              </a:solidFill>
              <a:highlight>
                <a:srgbClr val="FFFFFF"/>
              </a:highlight>
              <a:latin typeface="Arvo"/>
              <a:ea typeface="Arvo"/>
              <a:cs typeface="Arvo"/>
              <a:sym typeface="Arvo"/>
            </a:endParaRPr>
          </a:p>
        </p:txBody>
      </p:sp>
      <p:sp>
        <p:nvSpPr>
          <p:cNvPr id="266" name="Google Shape;266;p48"/>
          <p:cNvSpPr txBox="1"/>
          <p:nvPr/>
        </p:nvSpPr>
        <p:spPr>
          <a:xfrm>
            <a:off x="5630421" y="1833176"/>
            <a:ext cx="3158100" cy="1404300"/>
          </a:xfrm>
          <a:prstGeom prst="rect">
            <a:avLst/>
          </a:prstGeom>
          <a:noFill/>
          <a:ln>
            <a:noFill/>
          </a:ln>
        </p:spPr>
        <p:txBody>
          <a:bodyPr anchorCtr="0" anchor="t" bIns="37850" lIns="37850" spcFirstLastPara="1" rIns="37850" wrap="square" tIns="37850">
            <a:noAutofit/>
          </a:bodyPr>
          <a:lstStyle/>
          <a:p>
            <a:pPr indent="0" lvl="0" marL="0" rtl="0" algn="l">
              <a:spcBef>
                <a:spcPts val="0"/>
              </a:spcBef>
              <a:spcAft>
                <a:spcPts val="0"/>
              </a:spcAft>
              <a:buClr>
                <a:schemeClr val="dk1"/>
              </a:buClr>
              <a:buSzPts val="500"/>
              <a:buFont typeface="Arial"/>
              <a:buNone/>
            </a:pPr>
            <a:r>
              <a:rPr lang="en" sz="2000">
                <a:solidFill>
                  <a:srgbClr val="1BB580"/>
                </a:solidFill>
                <a:highlight>
                  <a:srgbClr val="FFFFFF"/>
                </a:highlight>
                <a:latin typeface="Source Sans Pro SemiBold"/>
                <a:ea typeface="Source Sans Pro SemiBold"/>
                <a:cs typeface="Source Sans Pro SemiBold"/>
                <a:sym typeface="Source Sans Pro SemiBold"/>
              </a:rPr>
              <a:t>But they don’t always provide good explanations.</a:t>
            </a:r>
            <a:endParaRPr sz="2000">
              <a:solidFill>
                <a:srgbClr val="1BB580"/>
              </a:solidFill>
              <a:latin typeface="Source Sans Pro SemiBold"/>
              <a:ea typeface="Source Sans Pro SemiBold"/>
              <a:cs typeface="Source Sans Pro SemiBold"/>
              <a:sym typeface="Source Sans Pro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9"/>
          <p:cNvSpPr txBox="1"/>
          <p:nvPr/>
        </p:nvSpPr>
        <p:spPr>
          <a:xfrm>
            <a:off x="486025" y="1757400"/>
            <a:ext cx="4676700" cy="2337000"/>
          </a:xfrm>
          <a:prstGeom prst="rect">
            <a:avLst/>
          </a:prstGeom>
          <a:noFill/>
          <a:ln>
            <a:noFill/>
          </a:ln>
        </p:spPr>
        <p:txBody>
          <a:bodyPr anchorCtr="0" anchor="t" bIns="37850" lIns="37850" spcFirstLastPara="1" rIns="37850" wrap="square" tIns="37850">
            <a:noAutofit/>
          </a:bodyPr>
          <a:lstStyle/>
          <a:p>
            <a:pPr indent="0" lvl="0" marL="0" rtl="0" algn="l">
              <a:lnSpc>
                <a:spcPct val="100000"/>
              </a:lnSpc>
              <a:spcBef>
                <a:spcPts val="0"/>
              </a:spcBef>
              <a:spcAft>
                <a:spcPts val="0"/>
              </a:spcAft>
              <a:buClr>
                <a:schemeClr val="dk1"/>
              </a:buClr>
              <a:buSzPts val="1100"/>
              <a:buFont typeface="Arial"/>
              <a:buNone/>
            </a:pPr>
            <a:r>
              <a:rPr lang="en" sz="2500">
                <a:solidFill>
                  <a:srgbClr val="262D32"/>
                </a:solidFill>
                <a:highlight>
                  <a:srgbClr val="FFFFFF"/>
                </a:highlight>
                <a:latin typeface="Arvo"/>
                <a:ea typeface="Arvo"/>
                <a:cs typeface="Arvo"/>
                <a:sym typeface="Arvo"/>
              </a:rPr>
              <a:t>Predictive analytics can be used for more than just predicting future events.</a:t>
            </a:r>
            <a:endParaRPr sz="2500">
              <a:solidFill>
                <a:srgbClr val="262D32"/>
              </a:solidFill>
              <a:highlight>
                <a:srgbClr val="FFFFFF"/>
              </a:highlight>
              <a:latin typeface="Arvo"/>
              <a:ea typeface="Arvo"/>
              <a:cs typeface="Arvo"/>
              <a:sym typeface="Arvo"/>
            </a:endParaRPr>
          </a:p>
          <a:p>
            <a:pPr indent="0" lvl="0" marL="0" rtl="0" algn="l">
              <a:lnSpc>
                <a:spcPct val="100000"/>
              </a:lnSpc>
              <a:spcBef>
                <a:spcPts val="0"/>
              </a:spcBef>
              <a:spcAft>
                <a:spcPts val="0"/>
              </a:spcAft>
              <a:buClr>
                <a:schemeClr val="dk1"/>
              </a:buClr>
              <a:buSzPts val="1100"/>
              <a:buFont typeface="Arial"/>
              <a:buNone/>
            </a:pPr>
            <a:r>
              <a:t/>
            </a:r>
            <a:endParaRPr sz="2500">
              <a:solidFill>
                <a:srgbClr val="262D32"/>
              </a:solidFill>
              <a:highlight>
                <a:srgbClr val="FFFFFF"/>
              </a:highlight>
              <a:latin typeface="Arvo"/>
              <a:ea typeface="Arvo"/>
              <a:cs typeface="Arvo"/>
              <a:sym typeface="Arvo"/>
            </a:endParaRPr>
          </a:p>
          <a:p>
            <a:pPr indent="0" lvl="0" marL="0" rtl="0" algn="l">
              <a:lnSpc>
                <a:spcPct val="100000"/>
              </a:lnSpc>
              <a:spcBef>
                <a:spcPts val="0"/>
              </a:spcBef>
              <a:spcAft>
                <a:spcPts val="0"/>
              </a:spcAft>
              <a:buClr>
                <a:srgbClr val="000000"/>
              </a:buClr>
              <a:buSzPts val="500"/>
              <a:buFont typeface="Arial"/>
              <a:buNone/>
            </a:pPr>
            <a:r>
              <a:t/>
            </a:r>
            <a:endParaRPr sz="2500">
              <a:solidFill>
                <a:srgbClr val="262D32"/>
              </a:solidFill>
              <a:highlight>
                <a:srgbClr val="FFFFFF"/>
              </a:highlight>
              <a:latin typeface="Arvo"/>
              <a:ea typeface="Arvo"/>
              <a:cs typeface="Arvo"/>
              <a:sym typeface="Arvo"/>
            </a:endParaRPr>
          </a:p>
        </p:txBody>
      </p:sp>
      <p:sp>
        <p:nvSpPr>
          <p:cNvPr id="272" name="Google Shape;272;p49"/>
          <p:cNvSpPr txBox="1"/>
          <p:nvPr/>
        </p:nvSpPr>
        <p:spPr>
          <a:xfrm>
            <a:off x="5649421" y="1757401"/>
            <a:ext cx="3158100" cy="1404300"/>
          </a:xfrm>
          <a:prstGeom prst="rect">
            <a:avLst/>
          </a:prstGeom>
          <a:noFill/>
          <a:ln>
            <a:noFill/>
          </a:ln>
        </p:spPr>
        <p:txBody>
          <a:bodyPr anchorCtr="0" anchor="t" bIns="37850" lIns="37850" spcFirstLastPara="1" rIns="37850" wrap="square" tIns="37850">
            <a:noAutofit/>
          </a:bodyPr>
          <a:lstStyle/>
          <a:p>
            <a:pPr indent="0" lvl="0" marL="0" rtl="0" algn="l">
              <a:spcBef>
                <a:spcPts val="0"/>
              </a:spcBef>
              <a:spcAft>
                <a:spcPts val="0"/>
              </a:spcAft>
              <a:buClr>
                <a:schemeClr val="dk1"/>
              </a:buClr>
              <a:buSzPts val="1100"/>
              <a:buFont typeface="Arial"/>
              <a:buNone/>
            </a:pPr>
            <a:r>
              <a:rPr lang="en" sz="2000">
                <a:solidFill>
                  <a:srgbClr val="1BB580"/>
                </a:solidFill>
                <a:highlight>
                  <a:srgbClr val="FFFFFF"/>
                </a:highlight>
                <a:latin typeface="Source Sans Pro SemiBold"/>
                <a:ea typeface="Source Sans Pro SemiBold"/>
                <a:cs typeface="Source Sans Pro SemiBold"/>
                <a:sym typeface="Source Sans Pro SemiBold"/>
              </a:rPr>
              <a:t>Fill data </a:t>
            </a:r>
            <a:r>
              <a:rPr lang="en" sz="2000">
                <a:solidFill>
                  <a:srgbClr val="1BB580"/>
                </a:solidFill>
                <a:highlight>
                  <a:srgbClr val="FFFFFF"/>
                </a:highlight>
                <a:latin typeface="Source Sans Pro SemiBold"/>
                <a:ea typeface="Source Sans Pro SemiBold"/>
                <a:cs typeface="Source Sans Pro SemiBold"/>
                <a:sym typeface="Source Sans Pro SemiBold"/>
              </a:rPr>
              <a:t>gaps</a:t>
            </a:r>
            <a:r>
              <a:rPr lang="en" sz="2000">
                <a:solidFill>
                  <a:srgbClr val="1BB580"/>
                </a:solidFill>
                <a:highlight>
                  <a:srgbClr val="FFFFFF"/>
                </a:highlight>
                <a:latin typeface="Source Sans Pro SemiBold"/>
                <a:ea typeface="Source Sans Pro SemiBold"/>
                <a:cs typeface="Source Sans Pro SemiBold"/>
                <a:sym typeface="Source Sans Pro SemiBold"/>
              </a:rPr>
              <a:t>. Look for anomalies in current data.</a:t>
            </a:r>
            <a:endParaRPr sz="2000">
              <a:solidFill>
                <a:srgbClr val="1BB580"/>
              </a:solidFill>
              <a:highlight>
                <a:srgbClr val="FFFFFF"/>
              </a:highlight>
              <a:latin typeface="Source Sans Pro SemiBold"/>
              <a:ea typeface="Source Sans Pro SemiBold"/>
              <a:cs typeface="Source Sans Pro SemiBold"/>
              <a:sym typeface="Source Sans Pro SemiBold"/>
            </a:endParaRPr>
          </a:p>
          <a:p>
            <a:pPr indent="0" lvl="0" marL="0" rtl="0" algn="l">
              <a:spcBef>
                <a:spcPts val="0"/>
              </a:spcBef>
              <a:spcAft>
                <a:spcPts val="0"/>
              </a:spcAft>
              <a:buClr>
                <a:schemeClr val="dk1"/>
              </a:buClr>
              <a:buSzPts val="1100"/>
              <a:buFont typeface="Arial"/>
              <a:buNone/>
            </a:pPr>
            <a:r>
              <a:rPr lang="en" sz="2000">
                <a:solidFill>
                  <a:srgbClr val="1BB580"/>
                </a:solidFill>
                <a:highlight>
                  <a:srgbClr val="FFFFFF"/>
                </a:highlight>
                <a:latin typeface="Source Sans Pro SemiBold"/>
                <a:ea typeface="Source Sans Pro SemiBold"/>
                <a:cs typeface="Source Sans Pro SemiBold"/>
                <a:sym typeface="Source Sans Pro SemiBold"/>
              </a:rPr>
              <a:t>Understand underlying risk.</a:t>
            </a:r>
            <a:endParaRPr sz="1600">
              <a:solidFill>
                <a:srgbClr val="1BB580"/>
              </a:solidFill>
              <a:highlight>
                <a:srgbClr val="FFFFFF"/>
              </a:highlight>
              <a:latin typeface="Source Sans Pro SemiBold"/>
              <a:ea typeface="Source Sans Pro SemiBold"/>
              <a:cs typeface="Source Sans Pro SemiBold"/>
              <a:sym typeface="Source Sans Pro SemiBold"/>
            </a:endParaRPr>
          </a:p>
          <a:p>
            <a:pPr indent="0" lvl="0" marL="0" rtl="0" algn="l">
              <a:spcBef>
                <a:spcPts val="0"/>
              </a:spcBef>
              <a:spcAft>
                <a:spcPts val="0"/>
              </a:spcAft>
              <a:buClr>
                <a:schemeClr val="dk1"/>
              </a:buClr>
              <a:buSzPts val="500"/>
              <a:buFont typeface="Arial"/>
              <a:buNone/>
            </a:pPr>
            <a:r>
              <a:t/>
            </a:r>
            <a:endParaRPr sz="1600">
              <a:solidFill>
                <a:srgbClr val="1BB580"/>
              </a:solidFill>
              <a:highlight>
                <a:srgbClr val="FFFFFF"/>
              </a:highlight>
              <a:latin typeface="Source Sans Pro SemiBold"/>
              <a:ea typeface="Source Sans Pro SemiBold"/>
              <a:cs typeface="Source Sans Pro SemiBold"/>
              <a:sym typeface="Source Sans Pro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0"/>
          <p:cNvSpPr txBox="1"/>
          <p:nvPr/>
        </p:nvSpPr>
        <p:spPr>
          <a:xfrm>
            <a:off x="486025" y="1757400"/>
            <a:ext cx="4676700" cy="2337000"/>
          </a:xfrm>
          <a:prstGeom prst="rect">
            <a:avLst/>
          </a:prstGeom>
          <a:noFill/>
          <a:ln>
            <a:noFill/>
          </a:ln>
        </p:spPr>
        <p:txBody>
          <a:bodyPr anchorCtr="0" anchor="t" bIns="37850" lIns="37850" spcFirstLastPara="1" rIns="37850" wrap="square" tIns="37850">
            <a:noAutofit/>
          </a:bodyPr>
          <a:lstStyle/>
          <a:p>
            <a:pPr indent="0" lvl="0" marL="0" rtl="0" algn="l">
              <a:lnSpc>
                <a:spcPct val="100000"/>
              </a:lnSpc>
              <a:spcBef>
                <a:spcPts val="0"/>
              </a:spcBef>
              <a:spcAft>
                <a:spcPts val="0"/>
              </a:spcAft>
              <a:buClr>
                <a:schemeClr val="dk1"/>
              </a:buClr>
              <a:buSzPts val="1100"/>
              <a:buFont typeface="Arial"/>
              <a:buNone/>
            </a:pPr>
            <a:r>
              <a:rPr lang="en" sz="2500">
                <a:solidFill>
                  <a:srgbClr val="262D32"/>
                </a:solidFill>
                <a:highlight>
                  <a:srgbClr val="FFFFFF"/>
                </a:highlight>
                <a:latin typeface="Arvo"/>
                <a:ea typeface="Arvo"/>
                <a:cs typeface="Arvo"/>
                <a:sym typeface="Arvo"/>
              </a:rPr>
              <a:t>Predictive analytics learns from the past. </a:t>
            </a:r>
            <a:endParaRPr sz="2500">
              <a:solidFill>
                <a:srgbClr val="262D32"/>
              </a:solidFill>
              <a:highlight>
                <a:srgbClr val="FFFFFF"/>
              </a:highlight>
              <a:latin typeface="Arvo"/>
              <a:ea typeface="Arvo"/>
              <a:cs typeface="Arvo"/>
              <a:sym typeface="Arvo"/>
            </a:endParaRPr>
          </a:p>
          <a:p>
            <a:pPr indent="0" lvl="0" marL="0" rtl="0" algn="l">
              <a:lnSpc>
                <a:spcPct val="100000"/>
              </a:lnSpc>
              <a:spcBef>
                <a:spcPts val="0"/>
              </a:spcBef>
              <a:spcAft>
                <a:spcPts val="0"/>
              </a:spcAft>
              <a:buClr>
                <a:schemeClr val="dk1"/>
              </a:buClr>
              <a:buSzPts val="1100"/>
              <a:buFont typeface="Arial"/>
              <a:buNone/>
            </a:pPr>
            <a:r>
              <a:t/>
            </a:r>
            <a:endParaRPr sz="2500">
              <a:solidFill>
                <a:srgbClr val="262D32"/>
              </a:solidFill>
              <a:highlight>
                <a:srgbClr val="FFFFFF"/>
              </a:highlight>
              <a:latin typeface="Arvo"/>
              <a:ea typeface="Arvo"/>
              <a:cs typeface="Arvo"/>
              <a:sym typeface="Arvo"/>
            </a:endParaRPr>
          </a:p>
          <a:p>
            <a:pPr indent="0" lvl="0" marL="0" rtl="0" algn="l">
              <a:lnSpc>
                <a:spcPct val="100000"/>
              </a:lnSpc>
              <a:spcBef>
                <a:spcPts val="0"/>
              </a:spcBef>
              <a:spcAft>
                <a:spcPts val="0"/>
              </a:spcAft>
              <a:buClr>
                <a:srgbClr val="000000"/>
              </a:buClr>
              <a:buSzPts val="500"/>
              <a:buFont typeface="Arial"/>
              <a:buNone/>
            </a:pPr>
            <a:r>
              <a:t/>
            </a:r>
            <a:endParaRPr sz="2500">
              <a:solidFill>
                <a:srgbClr val="262D32"/>
              </a:solidFill>
              <a:highlight>
                <a:srgbClr val="FFFFFF"/>
              </a:highlight>
              <a:latin typeface="Arvo"/>
              <a:ea typeface="Arvo"/>
              <a:cs typeface="Arvo"/>
              <a:sym typeface="Arvo"/>
            </a:endParaRPr>
          </a:p>
        </p:txBody>
      </p:sp>
      <p:sp>
        <p:nvSpPr>
          <p:cNvPr id="278" name="Google Shape;278;p50"/>
          <p:cNvSpPr txBox="1"/>
          <p:nvPr/>
        </p:nvSpPr>
        <p:spPr>
          <a:xfrm>
            <a:off x="5649421" y="1757401"/>
            <a:ext cx="3158100" cy="1404300"/>
          </a:xfrm>
          <a:prstGeom prst="rect">
            <a:avLst/>
          </a:prstGeom>
          <a:noFill/>
          <a:ln>
            <a:noFill/>
          </a:ln>
        </p:spPr>
        <p:txBody>
          <a:bodyPr anchorCtr="0" anchor="t" bIns="37850" lIns="37850" spcFirstLastPara="1" rIns="37850" wrap="square" tIns="37850">
            <a:noAutofit/>
          </a:bodyPr>
          <a:lstStyle/>
          <a:p>
            <a:pPr indent="0" lvl="0" marL="0" rtl="0" algn="l">
              <a:spcBef>
                <a:spcPts val="0"/>
              </a:spcBef>
              <a:spcAft>
                <a:spcPts val="0"/>
              </a:spcAft>
              <a:buClr>
                <a:schemeClr val="dk1"/>
              </a:buClr>
              <a:buSzPts val="1100"/>
              <a:buFont typeface="Arial"/>
              <a:buNone/>
            </a:pPr>
            <a:r>
              <a:rPr lang="en" sz="2000">
                <a:solidFill>
                  <a:srgbClr val="1BB580"/>
                </a:solidFill>
                <a:highlight>
                  <a:srgbClr val="FFFFFF"/>
                </a:highlight>
                <a:latin typeface="Source Sans Pro SemiBold"/>
                <a:ea typeface="Source Sans Pro SemiBold"/>
                <a:cs typeface="Source Sans Pro SemiBold"/>
                <a:sym typeface="Source Sans Pro SemiBold"/>
              </a:rPr>
              <a:t>Models assume the dynamics of the past to apply in the present, including biases of the past.</a:t>
            </a:r>
            <a:endParaRPr sz="2000">
              <a:solidFill>
                <a:srgbClr val="1BB580"/>
              </a:solidFill>
              <a:highlight>
                <a:srgbClr val="FFFFFF"/>
              </a:highlight>
              <a:latin typeface="Source Sans Pro SemiBold"/>
              <a:ea typeface="Source Sans Pro SemiBold"/>
              <a:cs typeface="Source Sans Pro SemiBold"/>
              <a:sym typeface="Source Sans Pro SemiBold"/>
            </a:endParaRPr>
          </a:p>
          <a:p>
            <a:pPr indent="0" lvl="0" marL="0" rtl="0" algn="l">
              <a:spcBef>
                <a:spcPts val="0"/>
              </a:spcBef>
              <a:spcAft>
                <a:spcPts val="0"/>
              </a:spcAft>
              <a:buClr>
                <a:schemeClr val="dk1"/>
              </a:buClr>
              <a:buSzPts val="500"/>
              <a:buFont typeface="Arial"/>
              <a:buNone/>
            </a:pPr>
            <a:r>
              <a:t/>
            </a:r>
            <a:endParaRPr sz="2000">
              <a:solidFill>
                <a:srgbClr val="1BB580"/>
              </a:solidFill>
              <a:highlight>
                <a:srgbClr val="FFFFFF"/>
              </a:highlight>
              <a:latin typeface="Source Sans Pro SemiBold"/>
              <a:ea typeface="Source Sans Pro SemiBold"/>
              <a:cs typeface="Source Sans Pro SemiBold"/>
              <a:sym typeface="Source Sans Pro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51"/>
          <p:cNvSpPr txBox="1"/>
          <p:nvPr>
            <p:ph type="title"/>
          </p:nvPr>
        </p:nvSpPr>
        <p:spPr>
          <a:xfrm>
            <a:off x="0" y="0"/>
            <a:ext cx="8719200" cy="955500"/>
          </a:xfrm>
          <a:prstGeom prst="rect">
            <a:avLst/>
          </a:prstGeom>
          <a:noFill/>
          <a:ln>
            <a:noFill/>
          </a:ln>
        </p:spPr>
        <p:txBody>
          <a:bodyPr anchorCtr="0" anchor="ctr" bIns="91475" lIns="91475" spcFirstLastPara="1" rIns="91475" wrap="square" tIns="91475">
            <a:noAutofit/>
          </a:bodyPr>
          <a:lstStyle/>
          <a:p>
            <a:pPr indent="0" lvl="0" marL="457200" rtl="0" algn="l">
              <a:spcBef>
                <a:spcPts val="0"/>
              </a:spcBef>
              <a:spcAft>
                <a:spcPts val="0"/>
              </a:spcAft>
              <a:buNone/>
            </a:pPr>
            <a:r>
              <a:t/>
            </a:r>
            <a:endParaRPr sz="3100">
              <a:solidFill>
                <a:srgbClr val="FFFFFF"/>
              </a:solidFill>
              <a:latin typeface="Arvo"/>
              <a:ea typeface="Arvo"/>
              <a:cs typeface="Arvo"/>
              <a:sym typeface="Arvo"/>
            </a:endParaRPr>
          </a:p>
        </p:txBody>
      </p:sp>
      <p:sp>
        <p:nvSpPr>
          <p:cNvPr id="284" name="Google Shape;284;p51"/>
          <p:cNvSpPr txBox="1"/>
          <p:nvPr/>
        </p:nvSpPr>
        <p:spPr>
          <a:xfrm>
            <a:off x="2072725" y="4091650"/>
            <a:ext cx="3612900" cy="1144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solidFill>
                <a:schemeClr val="lt1"/>
              </a:solidFill>
              <a:latin typeface="Arvo"/>
              <a:ea typeface="Arvo"/>
              <a:cs typeface="Arvo"/>
              <a:sym typeface="Arvo"/>
            </a:endParaRPr>
          </a:p>
        </p:txBody>
      </p:sp>
      <p:sp>
        <p:nvSpPr>
          <p:cNvPr id="285" name="Google Shape;285;p51"/>
          <p:cNvSpPr txBox="1"/>
          <p:nvPr/>
        </p:nvSpPr>
        <p:spPr>
          <a:xfrm>
            <a:off x="2227188" y="271650"/>
            <a:ext cx="5688600" cy="4600200"/>
          </a:xfrm>
          <a:prstGeom prst="rect">
            <a:avLst/>
          </a:prstGeom>
          <a:noFill/>
          <a:ln>
            <a:noFill/>
          </a:ln>
        </p:spPr>
        <p:txBody>
          <a:bodyPr anchorCtr="0" anchor="ctr" bIns="95325" lIns="95325" spcFirstLastPara="1" rIns="95325" wrap="square" tIns="95325">
            <a:noAutofit/>
          </a:bodyPr>
          <a:lstStyle/>
          <a:p>
            <a:pPr indent="0" lvl="0" marL="0" rtl="0" algn="l">
              <a:spcBef>
                <a:spcPts val="0"/>
              </a:spcBef>
              <a:spcAft>
                <a:spcPts val="0"/>
              </a:spcAft>
              <a:buNone/>
            </a:pPr>
            <a:r>
              <a:rPr lang="en" sz="2600">
                <a:solidFill>
                  <a:srgbClr val="F2645A"/>
                </a:solidFill>
                <a:latin typeface="Arvo"/>
                <a:ea typeface="Arvo"/>
                <a:cs typeface="Arvo"/>
                <a:sym typeface="Arvo"/>
              </a:rPr>
              <a:t>“Algorithms are opinions embedded in math.”</a:t>
            </a:r>
            <a:endParaRPr sz="2600">
              <a:solidFill>
                <a:srgbClr val="F2645A"/>
              </a:solidFill>
              <a:latin typeface="Arvo"/>
              <a:ea typeface="Arvo"/>
              <a:cs typeface="Arvo"/>
              <a:sym typeface="Arvo"/>
            </a:endParaRPr>
          </a:p>
          <a:p>
            <a:pPr indent="0" lvl="0" marL="0" rtl="0" algn="l">
              <a:spcBef>
                <a:spcPts val="0"/>
              </a:spcBef>
              <a:spcAft>
                <a:spcPts val="0"/>
              </a:spcAft>
              <a:buNone/>
            </a:pPr>
            <a:r>
              <a:t/>
            </a:r>
            <a:endParaRPr sz="2800">
              <a:solidFill>
                <a:srgbClr val="F2645A"/>
              </a:solidFill>
              <a:latin typeface="Arvo"/>
              <a:ea typeface="Arvo"/>
              <a:cs typeface="Arvo"/>
              <a:sym typeface="Arvo"/>
            </a:endParaRPr>
          </a:p>
          <a:p>
            <a:pPr indent="0" lvl="0" marL="0" rtl="0" algn="l">
              <a:spcBef>
                <a:spcPts val="0"/>
              </a:spcBef>
              <a:spcAft>
                <a:spcPts val="0"/>
              </a:spcAft>
              <a:buNone/>
            </a:pPr>
            <a:r>
              <a:rPr lang="en" sz="1800">
                <a:solidFill>
                  <a:srgbClr val="000000"/>
                </a:solidFill>
                <a:latin typeface="Arvo"/>
                <a:ea typeface="Arvo"/>
                <a:cs typeface="Arvo"/>
                <a:sym typeface="Arvo"/>
              </a:rPr>
              <a:t>-Cathy O’Neil, Author of </a:t>
            </a:r>
            <a:r>
              <a:rPr i="1" lang="en" sz="1800">
                <a:solidFill>
                  <a:srgbClr val="000000"/>
                </a:solidFill>
                <a:latin typeface="Arvo"/>
                <a:ea typeface="Arvo"/>
                <a:cs typeface="Arvo"/>
                <a:sym typeface="Arvo"/>
              </a:rPr>
              <a:t>Weapons of </a:t>
            </a:r>
            <a:endParaRPr i="1" sz="1800">
              <a:solidFill>
                <a:srgbClr val="000000"/>
              </a:solidFill>
              <a:latin typeface="Arvo"/>
              <a:ea typeface="Arvo"/>
              <a:cs typeface="Arvo"/>
              <a:sym typeface="Arvo"/>
            </a:endParaRPr>
          </a:p>
          <a:p>
            <a:pPr indent="0" lvl="0" marL="0" rtl="0" algn="l">
              <a:spcBef>
                <a:spcPts val="0"/>
              </a:spcBef>
              <a:spcAft>
                <a:spcPts val="0"/>
              </a:spcAft>
              <a:buNone/>
            </a:pPr>
            <a:r>
              <a:rPr i="1" lang="en" sz="1800">
                <a:solidFill>
                  <a:srgbClr val="000000"/>
                </a:solidFill>
                <a:latin typeface="Arvo"/>
                <a:ea typeface="Arvo"/>
                <a:cs typeface="Arvo"/>
                <a:sym typeface="Arvo"/>
              </a:rPr>
              <a:t>Math Destruction</a:t>
            </a:r>
            <a:endParaRPr i="1" sz="1800">
              <a:solidFill>
                <a:srgbClr val="000000"/>
              </a:solidFill>
              <a:latin typeface="Arvo"/>
              <a:ea typeface="Arvo"/>
              <a:cs typeface="Arvo"/>
              <a:sym typeface="Arvo"/>
            </a:endParaRPr>
          </a:p>
        </p:txBody>
      </p:sp>
      <p:pic>
        <p:nvPicPr>
          <p:cNvPr id="286" name="Google Shape;286;p51"/>
          <p:cNvPicPr preferRelativeResize="0"/>
          <p:nvPr/>
        </p:nvPicPr>
        <p:blipFill>
          <a:blip r:embed="rId3">
            <a:alphaModFix/>
          </a:blip>
          <a:stretch>
            <a:fillRect/>
          </a:stretch>
        </p:blipFill>
        <p:spPr>
          <a:xfrm>
            <a:off x="2312775" y="3747625"/>
            <a:ext cx="4409775" cy="200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52"/>
          <p:cNvSpPr txBox="1"/>
          <p:nvPr>
            <p:ph type="title"/>
          </p:nvPr>
        </p:nvSpPr>
        <p:spPr>
          <a:xfrm>
            <a:off x="465850" y="58500"/>
            <a:ext cx="8719200" cy="5026500"/>
          </a:xfrm>
          <a:prstGeom prst="rect">
            <a:avLst/>
          </a:prstGeom>
          <a:noFill/>
          <a:ln>
            <a:noFill/>
          </a:ln>
        </p:spPr>
        <p:txBody>
          <a:bodyPr anchorCtr="0" anchor="ctr" bIns="91475" lIns="91475" spcFirstLastPara="1" rIns="91475" wrap="square" tIns="91475">
            <a:noAutofit/>
          </a:bodyPr>
          <a:lstStyle/>
          <a:p>
            <a:pPr indent="0" lvl="0" marL="457200" rtl="0" algn="l">
              <a:spcBef>
                <a:spcPts val="0"/>
              </a:spcBef>
              <a:spcAft>
                <a:spcPts val="0"/>
              </a:spcAft>
              <a:buNone/>
            </a:pPr>
            <a:r>
              <a:rPr lang="en" sz="3100">
                <a:latin typeface="Arvo"/>
                <a:ea typeface="Arvo"/>
                <a:cs typeface="Arvo"/>
                <a:sym typeface="Arvo"/>
              </a:rPr>
              <a:t>The biggest challenge is not technical</a:t>
            </a:r>
            <a:endParaRPr sz="3100">
              <a:latin typeface="Arvo"/>
              <a:ea typeface="Arvo"/>
              <a:cs typeface="Arvo"/>
              <a:sym typeface="Arvo"/>
            </a:endParaRPr>
          </a:p>
          <a:p>
            <a:pPr indent="0" lvl="0" marL="457200" rtl="0" algn="l">
              <a:spcBef>
                <a:spcPts val="0"/>
              </a:spcBef>
              <a:spcAft>
                <a:spcPts val="0"/>
              </a:spcAft>
              <a:buNone/>
            </a:pPr>
            <a:r>
              <a:t/>
            </a:r>
            <a:endParaRPr sz="3100">
              <a:latin typeface="Arvo"/>
              <a:ea typeface="Arvo"/>
              <a:cs typeface="Arvo"/>
              <a:sym typeface="Arvo"/>
            </a:endParaRPr>
          </a:p>
          <a:p>
            <a:pPr indent="-355600" lvl="0" marL="457200" rtl="0" algn="l">
              <a:spcBef>
                <a:spcPts val="0"/>
              </a:spcBef>
              <a:spcAft>
                <a:spcPts val="0"/>
              </a:spcAft>
              <a:buSzPts val="2000"/>
              <a:buFont typeface="Arvo"/>
              <a:buChar char="➔"/>
            </a:pPr>
            <a:r>
              <a:rPr lang="en" sz="2000">
                <a:latin typeface="Arvo"/>
                <a:ea typeface="Arvo"/>
                <a:cs typeface="Arvo"/>
                <a:sym typeface="Arvo"/>
              </a:rPr>
              <a:t>Ask the right question</a:t>
            </a:r>
            <a:endParaRPr sz="2000">
              <a:latin typeface="Arvo"/>
              <a:ea typeface="Arvo"/>
              <a:cs typeface="Arvo"/>
              <a:sym typeface="Arvo"/>
            </a:endParaRPr>
          </a:p>
          <a:p>
            <a:pPr indent="-355600" lvl="0" marL="457200" rtl="0" algn="l">
              <a:spcBef>
                <a:spcPts val="0"/>
              </a:spcBef>
              <a:spcAft>
                <a:spcPts val="0"/>
              </a:spcAft>
              <a:buSzPts val="2000"/>
              <a:buFont typeface="Arvo"/>
              <a:buChar char="➔"/>
            </a:pPr>
            <a:r>
              <a:rPr lang="en" sz="2000">
                <a:latin typeface="Arvo"/>
                <a:ea typeface="Arvo"/>
                <a:cs typeface="Arvo"/>
                <a:sym typeface="Arvo"/>
              </a:rPr>
              <a:t>Get reliable data to answer it</a:t>
            </a:r>
            <a:endParaRPr sz="2000">
              <a:latin typeface="Arvo"/>
              <a:ea typeface="Arvo"/>
              <a:cs typeface="Arvo"/>
              <a:sym typeface="Arvo"/>
            </a:endParaRPr>
          </a:p>
          <a:p>
            <a:pPr indent="-355600" lvl="0" marL="457200" rtl="0" algn="l">
              <a:spcBef>
                <a:spcPts val="0"/>
              </a:spcBef>
              <a:spcAft>
                <a:spcPts val="0"/>
              </a:spcAft>
              <a:buSzPts val="2000"/>
              <a:buFont typeface="Arvo"/>
              <a:buChar char="➔"/>
            </a:pPr>
            <a:r>
              <a:rPr lang="en" sz="2000">
                <a:latin typeface="Arvo"/>
                <a:ea typeface="Arvo"/>
                <a:cs typeface="Arvo"/>
                <a:sym typeface="Arvo"/>
              </a:rPr>
              <a:t>Build confidence in the model</a:t>
            </a:r>
            <a:endParaRPr sz="2000">
              <a:latin typeface="Arvo"/>
              <a:ea typeface="Arvo"/>
              <a:cs typeface="Arvo"/>
              <a:sym typeface="Arvo"/>
            </a:endParaRPr>
          </a:p>
          <a:p>
            <a:pPr indent="-355600" lvl="0" marL="457200" rtl="0" algn="l">
              <a:spcBef>
                <a:spcPts val="0"/>
              </a:spcBef>
              <a:spcAft>
                <a:spcPts val="0"/>
              </a:spcAft>
              <a:buSzPts val="2000"/>
              <a:buFont typeface="Arvo"/>
              <a:buChar char="➔"/>
            </a:pPr>
            <a:r>
              <a:rPr lang="en" sz="2000">
                <a:latin typeface="Arvo"/>
                <a:ea typeface="Arvo"/>
                <a:cs typeface="Arvo"/>
                <a:sym typeface="Arvo"/>
              </a:rPr>
              <a:t>Clearly define how to use the model’s output</a:t>
            </a:r>
            <a:endParaRPr sz="2000">
              <a:latin typeface="Arvo"/>
              <a:ea typeface="Arvo"/>
              <a:cs typeface="Arvo"/>
              <a:sym typeface="Arv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5" name="Shape 295"/>
        <p:cNvGrpSpPr/>
        <p:nvPr/>
      </p:nvGrpSpPr>
      <p:grpSpPr>
        <a:xfrm>
          <a:off x="0" y="0"/>
          <a:ext cx="0" cy="0"/>
          <a:chOff x="0" y="0"/>
          <a:chExt cx="0" cy="0"/>
        </a:xfrm>
      </p:grpSpPr>
      <p:sp>
        <p:nvSpPr>
          <p:cNvPr id="296" name="Google Shape;296;p53"/>
          <p:cNvSpPr/>
          <p:nvPr/>
        </p:nvSpPr>
        <p:spPr>
          <a:xfrm>
            <a:off x="4864245" y="371875"/>
            <a:ext cx="3941700" cy="4479900"/>
          </a:xfrm>
          <a:prstGeom prst="rect">
            <a:avLst/>
          </a:prstGeom>
          <a:solidFill>
            <a:srgbClr val="F3F3F3"/>
          </a:solidFill>
          <a:ln>
            <a:noFill/>
          </a:ln>
        </p:spPr>
        <p:txBody>
          <a:bodyPr anchorCtr="0" anchor="ctr" bIns="47350" lIns="47350" spcFirstLastPara="1" rIns="47350" wrap="square" tIns="47350">
            <a:noAutofit/>
          </a:bodyPr>
          <a:lstStyle/>
          <a:p>
            <a:pPr indent="0" lvl="0" marL="0" rtl="0" algn="ctr">
              <a:spcBef>
                <a:spcPts val="0"/>
              </a:spcBef>
              <a:spcAft>
                <a:spcPts val="0"/>
              </a:spcAft>
              <a:buNone/>
            </a:pPr>
            <a:r>
              <a:rPr lang="en" sz="1600">
                <a:solidFill>
                  <a:srgbClr val="666666"/>
                </a:solidFill>
                <a:latin typeface="Arvo"/>
                <a:ea typeface="Arvo"/>
                <a:cs typeface="Arvo"/>
                <a:sym typeface="Arvo"/>
              </a:rPr>
              <a:t>Add photo / icon </a:t>
            </a:r>
            <a:endParaRPr sz="900">
              <a:solidFill>
                <a:srgbClr val="666666"/>
              </a:solidFill>
              <a:latin typeface="Source Sans Pro"/>
              <a:ea typeface="Source Sans Pro"/>
              <a:cs typeface="Source Sans Pro"/>
              <a:sym typeface="Source Sans Pro"/>
            </a:endParaRPr>
          </a:p>
        </p:txBody>
      </p:sp>
      <p:sp>
        <p:nvSpPr>
          <p:cNvPr id="297" name="Google Shape;297;p53"/>
          <p:cNvSpPr txBox="1"/>
          <p:nvPr/>
        </p:nvSpPr>
        <p:spPr>
          <a:xfrm>
            <a:off x="3804836" y="4134896"/>
            <a:ext cx="2007900" cy="488400"/>
          </a:xfrm>
          <a:prstGeom prst="rect">
            <a:avLst/>
          </a:prstGeom>
          <a:noFill/>
          <a:ln>
            <a:noFill/>
          </a:ln>
        </p:spPr>
        <p:txBody>
          <a:bodyPr anchorCtr="0" anchor="t" bIns="37875" lIns="37875" spcFirstLastPara="1" rIns="37875" wrap="square" tIns="37875">
            <a:noAutofit/>
          </a:bodyPr>
          <a:lstStyle/>
          <a:p>
            <a:pPr indent="0" lvl="0" marL="0" rtl="0" algn="l">
              <a:lnSpc>
                <a:spcPct val="115000"/>
              </a:lnSpc>
              <a:spcBef>
                <a:spcPts val="0"/>
              </a:spcBef>
              <a:spcAft>
                <a:spcPts val="0"/>
              </a:spcAft>
              <a:buClr>
                <a:srgbClr val="000000"/>
              </a:buClr>
              <a:buSzPts val="500"/>
              <a:buFont typeface="Arial"/>
              <a:buNone/>
            </a:pPr>
            <a:r>
              <a:t/>
            </a:r>
            <a:endParaRPr sz="900">
              <a:solidFill>
                <a:srgbClr val="262D32"/>
              </a:solidFill>
              <a:latin typeface="Roboto"/>
              <a:ea typeface="Roboto"/>
              <a:cs typeface="Roboto"/>
              <a:sym typeface="Roboto"/>
            </a:endParaRPr>
          </a:p>
        </p:txBody>
      </p:sp>
      <p:sp>
        <p:nvSpPr>
          <p:cNvPr id="298" name="Google Shape;298;p53"/>
          <p:cNvSpPr/>
          <p:nvPr/>
        </p:nvSpPr>
        <p:spPr>
          <a:xfrm>
            <a:off x="6114664" y="3776702"/>
            <a:ext cx="213000" cy="156600"/>
          </a:xfrm>
          <a:prstGeom prst="rect">
            <a:avLst/>
          </a:prstGeom>
          <a:noFill/>
          <a:ln>
            <a:noFill/>
          </a:ln>
        </p:spPr>
        <p:txBody>
          <a:bodyPr anchorCtr="0" anchor="ctr" bIns="28750" lIns="28750" spcFirstLastPara="1" rIns="28750" wrap="square" tIns="28750">
            <a:noAutofit/>
          </a:bodyPr>
          <a:lstStyle/>
          <a:p>
            <a:pPr indent="0" lvl="0" marL="0" rtl="0" algn="l">
              <a:lnSpc>
                <a:spcPct val="10000"/>
              </a:lnSpc>
              <a:spcBef>
                <a:spcPts val="0"/>
              </a:spcBef>
              <a:spcAft>
                <a:spcPts val="0"/>
              </a:spcAft>
              <a:buClr>
                <a:srgbClr val="262D32"/>
              </a:buClr>
              <a:buFont typeface="Montserrat"/>
              <a:buNone/>
            </a:pPr>
            <a:r>
              <a:rPr lang="en" sz="800">
                <a:solidFill>
                  <a:schemeClr val="lt1"/>
                </a:solidFill>
                <a:latin typeface="Roboto"/>
                <a:ea typeface="Roboto"/>
                <a:cs typeface="Roboto"/>
                <a:sym typeface="Roboto"/>
              </a:rPr>
              <a:t>2.2</a:t>
            </a:r>
            <a:endParaRPr sz="1300">
              <a:solidFill>
                <a:srgbClr val="FFFFFF"/>
              </a:solidFill>
              <a:latin typeface="Roboto"/>
              <a:ea typeface="Roboto"/>
              <a:cs typeface="Roboto"/>
              <a:sym typeface="Roboto"/>
            </a:endParaRPr>
          </a:p>
        </p:txBody>
      </p:sp>
      <p:sp>
        <p:nvSpPr>
          <p:cNvPr id="299" name="Google Shape;299;p53"/>
          <p:cNvSpPr txBox="1"/>
          <p:nvPr/>
        </p:nvSpPr>
        <p:spPr>
          <a:xfrm>
            <a:off x="416211" y="823638"/>
            <a:ext cx="4108200" cy="2337000"/>
          </a:xfrm>
          <a:prstGeom prst="rect">
            <a:avLst/>
          </a:prstGeom>
          <a:noFill/>
          <a:ln>
            <a:noFill/>
          </a:ln>
        </p:spPr>
        <p:txBody>
          <a:bodyPr anchorCtr="0" anchor="t" bIns="37875" lIns="37875" spcFirstLastPara="1" rIns="37875" wrap="square" tIns="37875">
            <a:noAutofit/>
          </a:bodyPr>
          <a:lstStyle/>
          <a:p>
            <a:pPr indent="0" lvl="0" marL="0" rtl="0" algn="l">
              <a:lnSpc>
                <a:spcPct val="100000"/>
              </a:lnSpc>
              <a:spcBef>
                <a:spcPts val="0"/>
              </a:spcBef>
              <a:spcAft>
                <a:spcPts val="0"/>
              </a:spcAft>
              <a:buClr>
                <a:srgbClr val="000000"/>
              </a:buClr>
              <a:buSzPts val="500"/>
              <a:buFont typeface="Arial"/>
              <a:buNone/>
            </a:pPr>
            <a:r>
              <a:rPr lang="en" sz="1900">
                <a:highlight>
                  <a:srgbClr val="FFFFFF"/>
                </a:highlight>
                <a:latin typeface="Arvo"/>
                <a:ea typeface="Arvo"/>
                <a:cs typeface="Arvo"/>
                <a:sym typeface="Arvo"/>
              </a:rPr>
              <a:t>Our</a:t>
            </a:r>
            <a:r>
              <a:rPr lang="en" sz="1900">
                <a:highlight>
                  <a:srgbClr val="FFFFFF"/>
                </a:highlight>
                <a:latin typeface="Arvo"/>
                <a:ea typeface="Arvo"/>
                <a:cs typeface="Arvo"/>
                <a:sym typeface="Arvo"/>
              </a:rPr>
              <a:t> peer review process creates standards around the use of predictive models against </a:t>
            </a:r>
            <a:r>
              <a:rPr b="1" lang="en" sz="1900">
                <a:highlight>
                  <a:srgbClr val="FFFFFF"/>
                </a:highlight>
                <a:latin typeface="Arvo"/>
                <a:ea typeface="Arvo"/>
                <a:cs typeface="Arvo"/>
                <a:sym typeface="Arvo"/>
              </a:rPr>
              <a:t>three criteria</a:t>
            </a:r>
            <a:r>
              <a:rPr lang="en" sz="1900">
                <a:highlight>
                  <a:srgbClr val="FFFFFF"/>
                </a:highlight>
                <a:latin typeface="Arvo"/>
                <a:ea typeface="Arvo"/>
                <a:cs typeface="Arvo"/>
                <a:sym typeface="Arvo"/>
              </a:rPr>
              <a:t>: technical, operational and </a:t>
            </a:r>
            <a:r>
              <a:rPr lang="en" sz="1900">
                <a:highlight>
                  <a:schemeClr val="lt1"/>
                </a:highlight>
                <a:latin typeface="Arvo"/>
                <a:ea typeface="Arvo"/>
                <a:cs typeface="Arvo"/>
                <a:sym typeface="Arvo"/>
              </a:rPr>
              <a:t>ethical</a:t>
            </a:r>
            <a:r>
              <a:rPr lang="en" sz="1900">
                <a:highlight>
                  <a:srgbClr val="FFFFFF"/>
                </a:highlight>
                <a:latin typeface="Arvo"/>
                <a:ea typeface="Arvo"/>
                <a:cs typeface="Arvo"/>
                <a:sym typeface="Arvo"/>
              </a:rPr>
              <a:t>. </a:t>
            </a:r>
            <a:endParaRPr sz="1900">
              <a:highlight>
                <a:srgbClr val="FFFFFF"/>
              </a:highlight>
              <a:latin typeface="Arvo"/>
              <a:ea typeface="Arvo"/>
              <a:cs typeface="Arvo"/>
              <a:sym typeface="Arvo"/>
            </a:endParaRPr>
          </a:p>
          <a:p>
            <a:pPr indent="0" lvl="0" marL="0" rtl="0" algn="l">
              <a:lnSpc>
                <a:spcPct val="100000"/>
              </a:lnSpc>
              <a:spcBef>
                <a:spcPts val="0"/>
              </a:spcBef>
              <a:spcAft>
                <a:spcPts val="0"/>
              </a:spcAft>
              <a:buClr>
                <a:srgbClr val="000000"/>
              </a:buClr>
              <a:buSzPts val="500"/>
              <a:buFont typeface="Arial"/>
              <a:buNone/>
            </a:pPr>
            <a:r>
              <a:t/>
            </a:r>
            <a:endParaRPr sz="1900">
              <a:highlight>
                <a:srgbClr val="FFFFFF"/>
              </a:highlight>
              <a:latin typeface="Arvo"/>
              <a:ea typeface="Arvo"/>
              <a:cs typeface="Arvo"/>
              <a:sym typeface="Arvo"/>
            </a:endParaRPr>
          </a:p>
          <a:p>
            <a:pPr indent="0" lvl="0" marL="0" rtl="0" algn="l">
              <a:lnSpc>
                <a:spcPct val="100000"/>
              </a:lnSpc>
              <a:spcBef>
                <a:spcPts val="0"/>
              </a:spcBef>
              <a:spcAft>
                <a:spcPts val="0"/>
              </a:spcAft>
              <a:buClr>
                <a:srgbClr val="000000"/>
              </a:buClr>
              <a:buSzPts val="500"/>
              <a:buFont typeface="Arial"/>
              <a:buNone/>
            </a:pPr>
            <a:r>
              <a:rPr lang="en" sz="1900">
                <a:highlight>
                  <a:srgbClr val="FFFFFF"/>
                </a:highlight>
                <a:latin typeface="Arvo"/>
                <a:ea typeface="Arvo"/>
                <a:cs typeface="Arvo"/>
                <a:sym typeface="Arvo"/>
              </a:rPr>
              <a:t>Through peer review, the Centre seeks to ensure models can be </a:t>
            </a:r>
            <a:r>
              <a:rPr b="1" lang="en" sz="1900">
                <a:highlight>
                  <a:srgbClr val="FFFFFF"/>
                </a:highlight>
                <a:latin typeface="Arvo"/>
                <a:ea typeface="Arvo"/>
                <a:cs typeface="Arvo"/>
                <a:sym typeface="Arvo"/>
              </a:rPr>
              <a:t>understood and trusted</a:t>
            </a:r>
            <a:r>
              <a:rPr lang="en" sz="1900">
                <a:highlight>
                  <a:srgbClr val="FFFFFF"/>
                </a:highlight>
                <a:latin typeface="Arvo"/>
                <a:ea typeface="Arvo"/>
                <a:cs typeface="Arvo"/>
                <a:sym typeface="Arvo"/>
              </a:rPr>
              <a:t> by all stakeholders including affected people. </a:t>
            </a:r>
            <a:endParaRPr sz="1900">
              <a:highlight>
                <a:srgbClr val="FFFFFF"/>
              </a:highlight>
              <a:latin typeface="Arvo"/>
              <a:ea typeface="Arvo"/>
              <a:cs typeface="Arvo"/>
              <a:sym typeface="Arvo"/>
            </a:endParaRPr>
          </a:p>
        </p:txBody>
      </p:sp>
      <p:pic>
        <p:nvPicPr>
          <p:cNvPr id="300" name="Google Shape;300;p53"/>
          <p:cNvPicPr preferRelativeResize="0"/>
          <p:nvPr/>
        </p:nvPicPr>
        <p:blipFill>
          <a:blip r:embed="rId3">
            <a:alphaModFix/>
          </a:blip>
          <a:stretch>
            <a:fillRect/>
          </a:stretch>
        </p:blipFill>
        <p:spPr>
          <a:xfrm>
            <a:off x="5080837" y="480925"/>
            <a:ext cx="3527263" cy="4199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4" name="Shape 304"/>
        <p:cNvGrpSpPr/>
        <p:nvPr/>
      </p:nvGrpSpPr>
      <p:grpSpPr>
        <a:xfrm>
          <a:off x="0" y="0"/>
          <a:ext cx="0" cy="0"/>
          <a:chOff x="0" y="0"/>
          <a:chExt cx="0" cy="0"/>
        </a:xfrm>
      </p:grpSpPr>
      <p:sp>
        <p:nvSpPr>
          <p:cNvPr id="305" name="Google Shape;305;p54"/>
          <p:cNvSpPr txBox="1"/>
          <p:nvPr/>
        </p:nvSpPr>
        <p:spPr>
          <a:xfrm>
            <a:off x="1021436" y="4134896"/>
            <a:ext cx="2007900" cy="488400"/>
          </a:xfrm>
          <a:prstGeom prst="rect">
            <a:avLst/>
          </a:prstGeom>
          <a:noFill/>
          <a:ln>
            <a:noFill/>
          </a:ln>
        </p:spPr>
        <p:txBody>
          <a:bodyPr anchorCtr="0" anchor="t" bIns="37875" lIns="37875" spcFirstLastPara="1" rIns="37875" wrap="square" tIns="37875">
            <a:noAutofit/>
          </a:bodyPr>
          <a:lstStyle/>
          <a:p>
            <a:pPr indent="0" lvl="0" marL="0" rtl="0" algn="l">
              <a:lnSpc>
                <a:spcPct val="115000"/>
              </a:lnSpc>
              <a:spcBef>
                <a:spcPts val="0"/>
              </a:spcBef>
              <a:spcAft>
                <a:spcPts val="0"/>
              </a:spcAft>
              <a:buClr>
                <a:srgbClr val="000000"/>
              </a:buClr>
              <a:buSzPts val="500"/>
              <a:buFont typeface="Arial"/>
              <a:buNone/>
            </a:pPr>
            <a:r>
              <a:t/>
            </a:r>
            <a:endParaRPr sz="900">
              <a:solidFill>
                <a:srgbClr val="262D32"/>
              </a:solidFill>
              <a:latin typeface="Roboto"/>
              <a:ea typeface="Roboto"/>
              <a:cs typeface="Roboto"/>
              <a:sym typeface="Roboto"/>
            </a:endParaRPr>
          </a:p>
        </p:txBody>
      </p:sp>
      <p:sp>
        <p:nvSpPr>
          <p:cNvPr id="306" name="Google Shape;306;p54"/>
          <p:cNvSpPr/>
          <p:nvPr/>
        </p:nvSpPr>
        <p:spPr>
          <a:xfrm>
            <a:off x="6114664" y="3776702"/>
            <a:ext cx="213000" cy="156600"/>
          </a:xfrm>
          <a:prstGeom prst="rect">
            <a:avLst/>
          </a:prstGeom>
          <a:noFill/>
          <a:ln>
            <a:noFill/>
          </a:ln>
        </p:spPr>
        <p:txBody>
          <a:bodyPr anchorCtr="0" anchor="ctr" bIns="28750" lIns="28750" spcFirstLastPara="1" rIns="28750" wrap="square" tIns="28750">
            <a:noAutofit/>
          </a:bodyPr>
          <a:lstStyle/>
          <a:p>
            <a:pPr indent="0" lvl="0" marL="0" rtl="0" algn="l">
              <a:lnSpc>
                <a:spcPct val="10000"/>
              </a:lnSpc>
              <a:spcBef>
                <a:spcPts val="0"/>
              </a:spcBef>
              <a:spcAft>
                <a:spcPts val="0"/>
              </a:spcAft>
              <a:buClr>
                <a:srgbClr val="262D32"/>
              </a:buClr>
              <a:buFont typeface="Montserrat"/>
              <a:buNone/>
            </a:pPr>
            <a:r>
              <a:rPr lang="en" sz="800">
                <a:solidFill>
                  <a:schemeClr val="lt1"/>
                </a:solidFill>
                <a:latin typeface="Roboto"/>
                <a:ea typeface="Roboto"/>
                <a:cs typeface="Roboto"/>
                <a:sym typeface="Roboto"/>
              </a:rPr>
              <a:t>2.2</a:t>
            </a:r>
            <a:endParaRPr sz="1300">
              <a:solidFill>
                <a:srgbClr val="FFFFFF"/>
              </a:solidFill>
              <a:latin typeface="Roboto"/>
              <a:ea typeface="Roboto"/>
              <a:cs typeface="Roboto"/>
              <a:sym typeface="Roboto"/>
            </a:endParaRPr>
          </a:p>
        </p:txBody>
      </p:sp>
      <p:sp>
        <p:nvSpPr>
          <p:cNvPr id="307" name="Google Shape;307;p54"/>
          <p:cNvSpPr txBox="1"/>
          <p:nvPr/>
        </p:nvSpPr>
        <p:spPr>
          <a:xfrm>
            <a:off x="506697" y="1253450"/>
            <a:ext cx="2007900" cy="2337000"/>
          </a:xfrm>
          <a:prstGeom prst="rect">
            <a:avLst/>
          </a:prstGeom>
          <a:noFill/>
          <a:ln>
            <a:noFill/>
          </a:ln>
        </p:spPr>
        <p:txBody>
          <a:bodyPr anchorCtr="0" anchor="t" bIns="37875" lIns="37875" spcFirstLastPara="1" rIns="37875" wrap="square" tIns="37875">
            <a:noAutofit/>
          </a:bodyPr>
          <a:lstStyle/>
          <a:p>
            <a:pPr indent="0" lvl="0" marL="0" rtl="0" algn="l">
              <a:lnSpc>
                <a:spcPct val="100000"/>
              </a:lnSpc>
              <a:spcBef>
                <a:spcPts val="0"/>
              </a:spcBef>
              <a:spcAft>
                <a:spcPts val="0"/>
              </a:spcAft>
              <a:buClr>
                <a:srgbClr val="000000"/>
              </a:buClr>
              <a:buSzPts val="500"/>
              <a:buFont typeface="Arial"/>
              <a:buNone/>
            </a:pPr>
            <a:r>
              <a:t/>
            </a:r>
            <a:endParaRPr sz="1900">
              <a:solidFill>
                <a:srgbClr val="262D32"/>
              </a:solidFill>
              <a:highlight>
                <a:srgbClr val="FFFFFF"/>
              </a:highlight>
              <a:latin typeface="Arvo"/>
              <a:ea typeface="Arvo"/>
              <a:cs typeface="Arvo"/>
              <a:sym typeface="Arvo"/>
            </a:endParaRPr>
          </a:p>
        </p:txBody>
      </p:sp>
      <p:sp>
        <p:nvSpPr>
          <p:cNvPr id="308" name="Google Shape;308;p54"/>
          <p:cNvSpPr txBox="1"/>
          <p:nvPr/>
        </p:nvSpPr>
        <p:spPr>
          <a:xfrm>
            <a:off x="256382" y="988588"/>
            <a:ext cx="3426300" cy="2944800"/>
          </a:xfrm>
          <a:prstGeom prst="rect">
            <a:avLst/>
          </a:prstGeom>
          <a:noFill/>
          <a:ln>
            <a:noFill/>
          </a:ln>
        </p:spPr>
        <p:txBody>
          <a:bodyPr anchorCtr="0" anchor="t" bIns="47325" lIns="47325" spcFirstLastPara="1" rIns="47325" wrap="square" tIns="47325">
            <a:noAutofit/>
          </a:bodyPr>
          <a:lstStyle/>
          <a:p>
            <a:pPr indent="0" lvl="0" marL="0" rtl="0" algn="l">
              <a:spcBef>
                <a:spcPts val="0"/>
              </a:spcBef>
              <a:spcAft>
                <a:spcPts val="0"/>
              </a:spcAft>
              <a:buNone/>
            </a:pPr>
            <a:r>
              <a:rPr lang="en" sz="1800">
                <a:highlight>
                  <a:srgbClr val="FFFFFF"/>
                </a:highlight>
                <a:latin typeface="Arvo"/>
                <a:ea typeface="Arvo"/>
                <a:cs typeface="Arvo"/>
                <a:sym typeface="Arvo"/>
              </a:rPr>
              <a:t>The Centre has created a </a:t>
            </a:r>
            <a:r>
              <a:rPr b="1" lang="en" sz="1800">
                <a:highlight>
                  <a:srgbClr val="FFFFFF"/>
                </a:highlight>
                <a:latin typeface="Arvo"/>
                <a:ea typeface="Arvo"/>
                <a:cs typeface="Arvo"/>
                <a:sym typeface="Arvo"/>
              </a:rPr>
              <a:t>catalogue of predictive models</a:t>
            </a:r>
            <a:r>
              <a:rPr lang="en" sz="1800">
                <a:highlight>
                  <a:srgbClr val="FFFFFF"/>
                </a:highlight>
                <a:latin typeface="Arvo"/>
                <a:ea typeface="Arvo"/>
                <a:cs typeface="Arvo"/>
                <a:sym typeface="Arvo"/>
              </a:rPr>
              <a:t> with information on ‘who is doing what, where and when’. </a:t>
            </a:r>
            <a:endParaRPr sz="1800">
              <a:highlight>
                <a:srgbClr val="FFFFFF"/>
              </a:highlight>
              <a:latin typeface="Arvo"/>
              <a:ea typeface="Arvo"/>
              <a:cs typeface="Arvo"/>
              <a:sym typeface="Arvo"/>
            </a:endParaRPr>
          </a:p>
          <a:p>
            <a:pPr indent="0" lvl="0" marL="0" rtl="0" algn="l">
              <a:spcBef>
                <a:spcPts val="0"/>
              </a:spcBef>
              <a:spcAft>
                <a:spcPts val="0"/>
              </a:spcAft>
              <a:buNone/>
            </a:pPr>
            <a:r>
              <a:t/>
            </a:r>
            <a:endParaRPr sz="1800">
              <a:highlight>
                <a:srgbClr val="FFFFFF"/>
              </a:highlight>
              <a:latin typeface="Arvo"/>
              <a:ea typeface="Arvo"/>
              <a:cs typeface="Arvo"/>
              <a:sym typeface="Arvo"/>
            </a:endParaRPr>
          </a:p>
          <a:p>
            <a:pPr indent="0" lvl="0" marL="0" rtl="0" algn="l">
              <a:spcBef>
                <a:spcPts val="0"/>
              </a:spcBef>
              <a:spcAft>
                <a:spcPts val="0"/>
              </a:spcAft>
              <a:buNone/>
            </a:pPr>
            <a:r>
              <a:rPr lang="en" sz="1800">
                <a:highlight>
                  <a:srgbClr val="FFFFFF"/>
                </a:highlight>
                <a:latin typeface="Arvo"/>
                <a:ea typeface="Arvo"/>
                <a:cs typeface="Arvo"/>
                <a:sym typeface="Arvo"/>
              </a:rPr>
              <a:t>It provides a quick overview of the models that are available and their current state of development. </a:t>
            </a:r>
            <a:endParaRPr sz="1800">
              <a:latin typeface="Arvo"/>
              <a:ea typeface="Arvo"/>
              <a:cs typeface="Arvo"/>
              <a:sym typeface="Arvo"/>
            </a:endParaRPr>
          </a:p>
        </p:txBody>
      </p:sp>
      <p:pic>
        <p:nvPicPr>
          <p:cNvPr id="309" name="Google Shape;309;p54"/>
          <p:cNvPicPr preferRelativeResize="0"/>
          <p:nvPr/>
        </p:nvPicPr>
        <p:blipFill>
          <a:blip r:embed="rId3">
            <a:alphaModFix/>
          </a:blip>
          <a:stretch>
            <a:fillRect/>
          </a:stretch>
        </p:blipFill>
        <p:spPr>
          <a:xfrm>
            <a:off x="3749007" y="671900"/>
            <a:ext cx="5156520" cy="32614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B580"/>
        </a:solidFill>
      </p:bgPr>
    </p:bg>
    <p:spTree>
      <p:nvGrpSpPr>
        <p:cNvPr id="313" name="Shape 313"/>
        <p:cNvGrpSpPr/>
        <p:nvPr/>
      </p:nvGrpSpPr>
      <p:grpSpPr>
        <a:xfrm>
          <a:off x="0" y="0"/>
          <a:ext cx="0" cy="0"/>
          <a:chOff x="0" y="0"/>
          <a:chExt cx="0" cy="0"/>
        </a:xfrm>
      </p:grpSpPr>
      <p:pic>
        <p:nvPicPr>
          <p:cNvPr id="314" name="Google Shape;314;p55"/>
          <p:cNvPicPr preferRelativeResize="0"/>
          <p:nvPr/>
        </p:nvPicPr>
        <p:blipFill rotWithShape="1">
          <a:blip r:embed="rId3">
            <a:alphaModFix amt="39000"/>
          </a:blip>
          <a:srcRect b="0" l="0" r="0" t="0"/>
          <a:stretch/>
        </p:blipFill>
        <p:spPr>
          <a:xfrm>
            <a:off x="-272066" y="-330737"/>
            <a:ext cx="9705474" cy="5792011"/>
          </a:xfrm>
          <a:prstGeom prst="rect">
            <a:avLst/>
          </a:prstGeom>
          <a:noFill/>
          <a:ln>
            <a:noFill/>
          </a:ln>
        </p:spPr>
      </p:pic>
      <p:sp>
        <p:nvSpPr>
          <p:cNvPr id="315" name="Google Shape;315;p55"/>
          <p:cNvSpPr txBox="1"/>
          <p:nvPr>
            <p:ph type="title"/>
          </p:nvPr>
        </p:nvSpPr>
        <p:spPr>
          <a:xfrm>
            <a:off x="1604402" y="2165550"/>
            <a:ext cx="5935200" cy="1574400"/>
          </a:xfrm>
          <a:prstGeom prst="rect">
            <a:avLst/>
          </a:prstGeom>
          <a:noFill/>
          <a:ln>
            <a:noFill/>
          </a:ln>
        </p:spPr>
        <p:txBody>
          <a:bodyPr anchorCtr="0" anchor="ctr" bIns="91475" lIns="91475" spcFirstLastPara="1" rIns="91475" wrap="square" tIns="91475">
            <a:noAutofit/>
          </a:bodyPr>
          <a:lstStyle/>
          <a:p>
            <a:pPr indent="0" lvl="0" marL="0" rtl="0" algn="l">
              <a:spcBef>
                <a:spcPts val="0"/>
              </a:spcBef>
              <a:spcAft>
                <a:spcPts val="0"/>
              </a:spcAft>
              <a:buClr>
                <a:schemeClr val="dk1"/>
              </a:buClr>
              <a:buSzPts val="600"/>
              <a:buFont typeface="Arial"/>
              <a:buNone/>
            </a:pPr>
            <a:r>
              <a:rPr lang="en" sz="2200">
                <a:solidFill>
                  <a:srgbClr val="FFFFFF"/>
                </a:solidFill>
                <a:latin typeface="Arvo"/>
                <a:ea typeface="Arvo"/>
                <a:cs typeface="Arvo"/>
                <a:sym typeface="Arvo"/>
              </a:rPr>
              <a:t>“</a:t>
            </a:r>
            <a:r>
              <a:rPr lang="en" sz="2200">
                <a:solidFill>
                  <a:srgbClr val="FFFFFF"/>
                </a:solidFill>
                <a:latin typeface="Arvo"/>
                <a:ea typeface="Arvo"/>
                <a:cs typeface="Arvo"/>
                <a:sym typeface="Arvo"/>
              </a:rPr>
              <a:t>One of the biggest opportunities we have is to try to use data, and especially the tools of predictive analytics to get ahead, to be more anticipatory, to predict what is about to happen and to trigger the response earlier.”</a:t>
            </a:r>
            <a:endParaRPr sz="2200">
              <a:solidFill>
                <a:srgbClr val="FFFFFF"/>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t/>
            </a:r>
            <a:endParaRPr sz="1800">
              <a:solidFill>
                <a:srgbClr val="FFFFFF"/>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600">
                <a:solidFill>
                  <a:srgbClr val="FFFFFF"/>
                </a:solidFill>
                <a:latin typeface="Source Sans Pro"/>
                <a:ea typeface="Source Sans Pro"/>
                <a:cs typeface="Source Sans Pro"/>
                <a:sym typeface="Source Sans Pro"/>
              </a:rPr>
              <a:t>-Mark Lowcock, United Nations Under-Secretary-General for Humanitarian Affairs</a:t>
            </a:r>
            <a:endParaRPr sz="1600">
              <a:solidFill>
                <a:srgbClr val="FFFFFF"/>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chemeClr val="dk1"/>
              </a:buClr>
              <a:buSzPts val="1100"/>
              <a:buFont typeface="Arial"/>
              <a:buNone/>
            </a:pPr>
            <a:r>
              <a:t/>
            </a:r>
            <a:endParaRPr sz="1800">
              <a:solidFill>
                <a:srgbClr val="FFFFFF"/>
              </a:solidFill>
              <a:latin typeface="Source Sans Pro SemiBold"/>
              <a:ea typeface="Source Sans Pro SemiBold"/>
              <a:cs typeface="Source Sans Pro SemiBold"/>
              <a:sym typeface="Source Sans Pr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9"/>
          <p:cNvSpPr txBox="1"/>
          <p:nvPr>
            <p:ph idx="1" type="body"/>
          </p:nvPr>
        </p:nvSpPr>
        <p:spPr>
          <a:xfrm>
            <a:off x="976000" y="1626925"/>
            <a:ext cx="7346100" cy="2365500"/>
          </a:xfrm>
          <a:prstGeom prst="rect">
            <a:avLst/>
          </a:prstGeom>
        </p:spPr>
        <p:txBody>
          <a:bodyPr anchorCtr="0" anchor="ctr" bIns="47325" lIns="47325" spcFirstLastPara="1" rIns="47325" wrap="square" tIns="47325">
            <a:noAutofit/>
          </a:bodyPr>
          <a:lstStyle/>
          <a:p>
            <a:pPr indent="0" lvl="0" marL="241300" rtl="0" algn="l">
              <a:spcBef>
                <a:spcPts val="0"/>
              </a:spcBef>
              <a:spcAft>
                <a:spcPts val="0"/>
              </a:spcAft>
              <a:buNone/>
            </a:pPr>
            <a:r>
              <a:t/>
            </a:r>
            <a:endParaRPr sz="1900">
              <a:latin typeface="Arvo"/>
              <a:ea typeface="Arvo"/>
              <a:cs typeface="Arvo"/>
              <a:sym typeface="Arvo"/>
            </a:endParaRPr>
          </a:p>
          <a:p>
            <a:pPr indent="0" lvl="0" marL="241300" rtl="0" algn="l">
              <a:spcBef>
                <a:spcPts val="0"/>
              </a:spcBef>
              <a:spcAft>
                <a:spcPts val="0"/>
              </a:spcAft>
              <a:buNone/>
            </a:pPr>
            <a:r>
              <a:rPr lang="en" sz="1900">
                <a:latin typeface="Arvo"/>
                <a:ea typeface="Arvo"/>
                <a:cs typeface="Arvo"/>
                <a:sym typeface="Arvo"/>
              </a:rPr>
              <a:t>Predictive analytics involves the analysis of current and historical data to anticipate an event or some characteristic of an event (the probability, severity, magnitude, or duration).</a:t>
            </a:r>
            <a:endParaRPr sz="1900">
              <a:latin typeface="Arvo"/>
              <a:ea typeface="Arvo"/>
              <a:cs typeface="Arvo"/>
              <a:sym typeface="Arvo"/>
            </a:endParaRPr>
          </a:p>
          <a:p>
            <a:pPr indent="0" lvl="0" marL="0" rtl="0" algn="l">
              <a:spcBef>
                <a:spcPts val="0"/>
              </a:spcBef>
              <a:spcAft>
                <a:spcPts val="0"/>
              </a:spcAft>
              <a:buNone/>
            </a:pPr>
            <a:r>
              <a:t/>
            </a:r>
            <a:endParaRPr sz="1900">
              <a:latin typeface="Arvo"/>
              <a:ea typeface="Arvo"/>
              <a:cs typeface="Arvo"/>
              <a:sym typeface="Arvo"/>
            </a:endParaRPr>
          </a:p>
        </p:txBody>
      </p:sp>
      <p:sp>
        <p:nvSpPr>
          <p:cNvPr id="115" name="Google Shape;115;p29"/>
          <p:cNvSpPr txBox="1"/>
          <p:nvPr>
            <p:ph type="title"/>
          </p:nvPr>
        </p:nvSpPr>
        <p:spPr>
          <a:xfrm>
            <a:off x="502691" y="876200"/>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2600">
                <a:latin typeface="Arvo"/>
                <a:ea typeface="Arvo"/>
                <a:cs typeface="Arvo"/>
                <a:sym typeface="Arvo"/>
              </a:rPr>
              <a:t>What is predictive </a:t>
            </a:r>
            <a:r>
              <a:rPr lang="en" sz="2600">
                <a:latin typeface="Arvo"/>
                <a:ea typeface="Arvo"/>
                <a:cs typeface="Arvo"/>
                <a:sym typeface="Arvo"/>
              </a:rPr>
              <a:t>analytics?</a:t>
            </a:r>
            <a:endParaRPr sz="2600">
              <a:latin typeface="Arvo"/>
              <a:ea typeface="Arvo"/>
              <a:cs typeface="Arvo"/>
              <a:sym typeface="Arv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56"/>
          <p:cNvGrpSpPr/>
          <p:nvPr/>
        </p:nvGrpSpPr>
        <p:grpSpPr>
          <a:xfrm>
            <a:off x="793609" y="2522765"/>
            <a:ext cx="7184368" cy="652861"/>
            <a:chOff x="1058144" y="3363687"/>
            <a:chExt cx="9579158" cy="870481"/>
          </a:xfrm>
        </p:grpSpPr>
        <p:cxnSp>
          <p:nvCxnSpPr>
            <p:cNvPr id="321" name="Google Shape;321;p56"/>
            <p:cNvCxnSpPr/>
            <p:nvPr/>
          </p:nvCxnSpPr>
          <p:spPr>
            <a:xfrm>
              <a:off x="1058144" y="3810000"/>
              <a:ext cx="8948700" cy="0"/>
            </a:xfrm>
            <a:prstGeom prst="straightConnector1">
              <a:avLst/>
            </a:prstGeom>
            <a:noFill/>
            <a:ln cap="rnd" cmpd="sng" w="57150">
              <a:solidFill>
                <a:srgbClr val="E71B26"/>
              </a:solidFill>
              <a:prstDash val="dot"/>
              <a:miter lim="800000"/>
              <a:headEnd len="sm" w="sm" type="none"/>
              <a:tailEnd len="sm" w="sm" type="none"/>
            </a:ln>
          </p:spPr>
        </p:cxnSp>
        <p:pic>
          <p:nvPicPr>
            <p:cNvPr id="322" name="Google Shape;322;p56"/>
            <p:cNvPicPr preferRelativeResize="0"/>
            <p:nvPr/>
          </p:nvPicPr>
          <p:blipFill rotWithShape="1">
            <a:blip r:embed="rId3">
              <a:alphaModFix/>
            </a:blip>
            <a:srcRect b="0" l="0" r="0" t="0"/>
            <a:stretch/>
          </p:blipFill>
          <p:spPr>
            <a:xfrm>
              <a:off x="9963973" y="3363687"/>
              <a:ext cx="673329" cy="870481"/>
            </a:xfrm>
            <a:prstGeom prst="rect">
              <a:avLst/>
            </a:prstGeom>
            <a:noFill/>
            <a:ln>
              <a:noFill/>
            </a:ln>
          </p:spPr>
        </p:pic>
      </p:grpSp>
      <p:sp>
        <p:nvSpPr>
          <p:cNvPr id="323" name="Google Shape;323;p56"/>
          <p:cNvSpPr/>
          <p:nvPr/>
        </p:nvSpPr>
        <p:spPr>
          <a:xfrm>
            <a:off x="0" y="0"/>
            <a:ext cx="1947600" cy="5148300"/>
          </a:xfrm>
          <a:prstGeom prst="rect">
            <a:avLst/>
          </a:prstGeom>
          <a:solidFill>
            <a:schemeClr val="lt1"/>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4" name="Google Shape;324;p56"/>
          <p:cNvSpPr txBox="1"/>
          <p:nvPr>
            <p:ph type="ctrTitle"/>
          </p:nvPr>
        </p:nvSpPr>
        <p:spPr>
          <a:xfrm>
            <a:off x="843101" y="737363"/>
            <a:ext cx="4071900" cy="1790700"/>
          </a:xfrm>
          <a:prstGeom prst="rect">
            <a:avLst/>
          </a:prstGeom>
          <a:noFill/>
          <a:ln>
            <a:noFill/>
          </a:ln>
        </p:spPr>
        <p:txBody>
          <a:bodyPr anchorCtr="0" anchor="t" bIns="27425" lIns="54850" spcFirstLastPara="1" rIns="54850" wrap="square" tIns="27425">
            <a:noAutofit/>
          </a:bodyPr>
          <a:lstStyle/>
          <a:p>
            <a:pPr indent="0" lvl="0" marL="0" rtl="0" algn="l">
              <a:lnSpc>
                <a:spcPct val="90000"/>
              </a:lnSpc>
              <a:spcBef>
                <a:spcPts val="0"/>
              </a:spcBef>
              <a:spcAft>
                <a:spcPts val="0"/>
              </a:spcAft>
              <a:buClr>
                <a:schemeClr val="dk1"/>
              </a:buClr>
              <a:buSzPts val="3000"/>
              <a:buFont typeface="Roboto Slab"/>
              <a:buNone/>
            </a:pPr>
            <a:r>
              <a:rPr lang="en" sz="3000">
                <a:latin typeface="Roboto Slab"/>
                <a:ea typeface="Roboto Slab"/>
                <a:cs typeface="Roboto Slab"/>
                <a:sym typeface="Roboto Slab"/>
              </a:rPr>
              <a:t>What does </a:t>
            </a:r>
            <a:r>
              <a:rPr b="1" lang="en" sz="3000">
                <a:latin typeface="Roboto Slab"/>
                <a:ea typeface="Roboto Slab"/>
                <a:cs typeface="Roboto Slab"/>
                <a:sym typeface="Roboto Slab"/>
              </a:rPr>
              <a:t>traditional response</a:t>
            </a:r>
            <a:r>
              <a:rPr lang="en" sz="3000">
                <a:latin typeface="Roboto Slab"/>
                <a:ea typeface="Roboto Slab"/>
                <a:cs typeface="Roboto Slab"/>
                <a:sym typeface="Roboto Slab"/>
              </a:rPr>
              <a:t> look like?</a:t>
            </a:r>
            <a:endParaRPr/>
          </a:p>
        </p:txBody>
      </p:sp>
      <p:grpSp>
        <p:nvGrpSpPr>
          <p:cNvPr id="325" name="Google Shape;325;p56"/>
          <p:cNvGrpSpPr/>
          <p:nvPr/>
        </p:nvGrpSpPr>
        <p:grpSpPr>
          <a:xfrm>
            <a:off x="609299" y="1943101"/>
            <a:ext cx="1948350" cy="2163615"/>
            <a:chOff x="532400" y="2590800"/>
            <a:chExt cx="2597800" cy="2884820"/>
          </a:xfrm>
        </p:grpSpPr>
        <p:pic>
          <p:nvPicPr>
            <p:cNvPr id="326" name="Google Shape;326;p56"/>
            <p:cNvPicPr preferRelativeResize="0"/>
            <p:nvPr/>
          </p:nvPicPr>
          <p:blipFill rotWithShape="1">
            <a:blip r:embed="rId4">
              <a:alphaModFix/>
            </a:blip>
            <a:srcRect b="0" l="0" r="0" t="0"/>
            <a:stretch/>
          </p:blipFill>
          <p:spPr>
            <a:xfrm>
              <a:off x="532400" y="2590800"/>
              <a:ext cx="2596748" cy="2218054"/>
            </a:xfrm>
            <a:prstGeom prst="rect">
              <a:avLst/>
            </a:prstGeom>
            <a:noFill/>
            <a:ln>
              <a:noFill/>
            </a:ln>
          </p:spPr>
        </p:pic>
        <p:sp>
          <p:nvSpPr>
            <p:cNvPr id="327" name="Google Shape;327;p56"/>
            <p:cNvSpPr txBox="1"/>
            <p:nvPr/>
          </p:nvSpPr>
          <p:spPr>
            <a:xfrm>
              <a:off x="533400" y="4930520"/>
              <a:ext cx="2596800" cy="5451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800"/>
                <a:buFont typeface="Roboto"/>
                <a:buNone/>
              </a:pPr>
              <a:r>
                <a:rPr b="1" lang="en" sz="1800">
                  <a:solidFill>
                    <a:schemeClr val="dk1"/>
                  </a:solidFill>
                  <a:latin typeface="Roboto"/>
                  <a:ea typeface="Roboto"/>
                  <a:cs typeface="Roboto"/>
                  <a:sym typeface="Roboto"/>
                </a:rPr>
                <a:t>Severe</a:t>
              </a:r>
              <a:r>
                <a:rPr lang="en" sz="1800">
                  <a:solidFill>
                    <a:schemeClr val="dk1"/>
                  </a:solidFill>
                  <a:latin typeface="Roboto"/>
                  <a:ea typeface="Roboto"/>
                  <a:cs typeface="Roboto"/>
                  <a:sym typeface="Roboto"/>
                </a:rPr>
                <a:t> </a:t>
              </a:r>
              <a:r>
                <a:rPr b="1" lang="en" sz="1800">
                  <a:solidFill>
                    <a:schemeClr val="dk1"/>
                  </a:solidFill>
                  <a:latin typeface="Roboto"/>
                  <a:ea typeface="Roboto"/>
                  <a:cs typeface="Roboto"/>
                  <a:sym typeface="Roboto"/>
                </a:rPr>
                <a:t>Crisis</a:t>
              </a:r>
              <a:endParaRPr sz="800"/>
            </a:p>
          </p:txBody>
        </p:sp>
      </p:grpSp>
      <p:grpSp>
        <p:nvGrpSpPr>
          <p:cNvPr id="328" name="Google Shape;328;p56"/>
          <p:cNvGrpSpPr/>
          <p:nvPr/>
        </p:nvGrpSpPr>
        <p:grpSpPr>
          <a:xfrm>
            <a:off x="5318596" y="2457450"/>
            <a:ext cx="1075050" cy="1720255"/>
            <a:chOff x="7134674" y="3276600"/>
            <a:chExt cx="1433400" cy="2293673"/>
          </a:xfrm>
        </p:grpSpPr>
        <p:sp>
          <p:nvSpPr>
            <p:cNvPr id="329" name="Google Shape;329;p56"/>
            <p:cNvSpPr/>
            <p:nvPr/>
          </p:nvSpPr>
          <p:spPr>
            <a:xfrm>
              <a:off x="7314102" y="3276600"/>
              <a:ext cx="1074600" cy="10746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0" name="Google Shape;330;p56"/>
            <p:cNvSpPr txBox="1"/>
            <p:nvPr/>
          </p:nvSpPr>
          <p:spPr>
            <a:xfrm>
              <a:off x="7134674" y="4435373"/>
              <a:ext cx="1433400" cy="11349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Mobilizing &amp; Allocating Funding</a:t>
              </a:r>
              <a:endParaRPr sz="800"/>
            </a:p>
          </p:txBody>
        </p:sp>
        <p:pic>
          <p:nvPicPr>
            <p:cNvPr id="331" name="Google Shape;331;p56"/>
            <p:cNvPicPr preferRelativeResize="0"/>
            <p:nvPr/>
          </p:nvPicPr>
          <p:blipFill rotWithShape="1">
            <a:blip r:embed="rId5">
              <a:alphaModFix/>
            </a:blip>
            <a:srcRect b="0" l="0" r="0" t="0"/>
            <a:stretch/>
          </p:blipFill>
          <p:spPr>
            <a:xfrm>
              <a:off x="7546598" y="3619500"/>
              <a:ext cx="609600" cy="381000"/>
            </a:xfrm>
            <a:prstGeom prst="rect">
              <a:avLst/>
            </a:prstGeom>
            <a:noFill/>
            <a:ln>
              <a:noFill/>
            </a:ln>
          </p:spPr>
        </p:pic>
      </p:grpSp>
      <p:grpSp>
        <p:nvGrpSpPr>
          <p:cNvPr id="332" name="Google Shape;332;p56"/>
          <p:cNvGrpSpPr/>
          <p:nvPr/>
        </p:nvGrpSpPr>
        <p:grpSpPr>
          <a:xfrm>
            <a:off x="2914651" y="2457450"/>
            <a:ext cx="1075050" cy="1332130"/>
            <a:chOff x="3967123" y="3276600"/>
            <a:chExt cx="1433400" cy="1776173"/>
          </a:xfrm>
        </p:grpSpPr>
        <p:sp>
          <p:nvSpPr>
            <p:cNvPr id="333" name="Google Shape;333;p56"/>
            <p:cNvSpPr/>
            <p:nvPr/>
          </p:nvSpPr>
          <p:spPr>
            <a:xfrm>
              <a:off x="4146551" y="3276600"/>
              <a:ext cx="1074600" cy="10746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4" name="Google Shape;334;p56"/>
            <p:cNvSpPr txBox="1"/>
            <p:nvPr/>
          </p:nvSpPr>
          <p:spPr>
            <a:xfrm>
              <a:off x="3967123" y="4435373"/>
              <a:ext cx="1433400" cy="6174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Assessing needs</a:t>
              </a:r>
              <a:endParaRPr sz="800"/>
            </a:p>
          </p:txBody>
        </p:sp>
        <p:pic>
          <p:nvPicPr>
            <p:cNvPr id="335" name="Google Shape;335;p56"/>
            <p:cNvPicPr preferRelativeResize="0"/>
            <p:nvPr/>
          </p:nvPicPr>
          <p:blipFill rotWithShape="1">
            <a:blip r:embed="rId6">
              <a:alphaModFix/>
            </a:blip>
            <a:srcRect b="0" l="0" r="0" t="0"/>
            <a:stretch/>
          </p:blipFill>
          <p:spPr>
            <a:xfrm>
              <a:off x="4379047" y="3513087"/>
              <a:ext cx="609600" cy="609600"/>
            </a:xfrm>
            <a:prstGeom prst="rect">
              <a:avLst/>
            </a:prstGeom>
            <a:noFill/>
            <a:ln>
              <a:noFill/>
            </a:ln>
          </p:spPr>
        </p:pic>
      </p:grpSp>
      <p:grpSp>
        <p:nvGrpSpPr>
          <p:cNvPr id="336" name="Google Shape;336;p56"/>
          <p:cNvGrpSpPr/>
          <p:nvPr/>
        </p:nvGrpSpPr>
        <p:grpSpPr>
          <a:xfrm>
            <a:off x="4055933" y="2457450"/>
            <a:ext cx="1201950" cy="1572655"/>
            <a:chOff x="5469981" y="3276600"/>
            <a:chExt cx="1602600" cy="2096873"/>
          </a:xfrm>
        </p:grpSpPr>
        <p:sp>
          <p:nvSpPr>
            <p:cNvPr id="337" name="Google Shape;337;p56"/>
            <p:cNvSpPr/>
            <p:nvPr/>
          </p:nvSpPr>
          <p:spPr>
            <a:xfrm flipH="1">
              <a:off x="5733719" y="3276600"/>
              <a:ext cx="1074600" cy="10746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8" name="Google Shape;338;p56"/>
            <p:cNvSpPr txBox="1"/>
            <p:nvPr/>
          </p:nvSpPr>
          <p:spPr>
            <a:xfrm>
              <a:off x="5469981" y="4435373"/>
              <a:ext cx="1602600" cy="9381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Planning and prioritizing</a:t>
              </a:r>
              <a:endParaRPr sz="800"/>
            </a:p>
          </p:txBody>
        </p:sp>
        <p:pic>
          <p:nvPicPr>
            <p:cNvPr id="339" name="Google Shape;339;p56"/>
            <p:cNvPicPr preferRelativeResize="0"/>
            <p:nvPr/>
          </p:nvPicPr>
          <p:blipFill rotWithShape="1">
            <a:blip r:embed="rId7">
              <a:alphaModFix/>
            </a:blip>
            <a:srcRect b="0" l="0" r="0" t="0"/>
            <a:stretch/>
          </p:blipFill>
          <p:spPr>
            <a:xfrm flipH="1">
              <a:off x="6004323" y="3513087"/>
              <a:ext cx="533400" cy="609600"/>
            </a:xfrm>
            <a:prstGeom prst="rect">
              <a:avLst/>
            </a:prstGeom>
            <a:noFill/>
            <a:ln>
              <a:noFill/>
            </a:ln>
          </p:spPr>
        </p:pic>
      </p:grpSp>
      <p:grpSp>
        <p:nvGrpSpPr>
          <p:cNvPr id="340" name="Google Shape;340;p56"/>
          <p:cNvGrpSpPr/>
          <p:nvPr/>
        </p:nvGrpSpPr>
        <p:grpSpPr>
          <a:xfrm>
            <a:off x="6751698" y="2083781"/>
            <a:ext cx="1947600" cy="2016359"/>
            <a:chOff x="9002264" y="2778375"/>
            <a:chExt cx="2596800" cy="2688478"/>
          </a:xfrm>
        </p:grpSpPr>
        <p:sp>
          <p:nvSpPr>
            <p:cNvPr id="341" name="Google Shape;341;p56"/>
            <p:cNvSpPr/>
            <p:nvPr/>
          </p:nvSpPr>
          <p:spPr>
            <a:xfrm>
              <a:off x="9266330" y="2778375"/>
              <a:ext cx="2068500" cy="2068500"/>
            </a:xfrm>
            <a:prstGeom prst="ellipse">
              <a:avLst/>
            </a:prstGeom>
            <a:solidFill>
              <a:srgbClr val="007CE1"/>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2" name="Google Shape;342;p56"/>
            <p:cNvSpPr txBox="1"/>
            <p:nvPr/>
          </p:nvSpPr>
          <p:spPr>
            <a:xfrm>
              <a:off x="9002264" y="4921753"/>
              <a:ext cx="2596800" cy="5451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800"/>
                <a:buFont typeface="Roboto"/>
                <a:buNone/>
              </a:pPr>
              <a:r>
                <a:rPr b="1" lang="en" sz="1800">
                  <a:solidFill>
                    <a:schemeClr val="dk1"/>
                  </a:solidFill>
                  <a:latin typeface="Roboto"/>
                  <a:ea typeface="Roboto"/>
                  <a:cs typeface="Roboto"/>
                  <a:sym typeface="Roboto"/>
                </a:rPr>
                <a:t>Aid Delivery</a:t>
              </a:r>
              <a:endParaRPr sz="800"/>
            </a:p>
          </p:txBody>
        </p:sp>
        <p:pic>
          <p:nvPicPr>
            <p:cNvPr id="343" name="Google Shape;343;p56"/>
            <p:cNvPicPr preferRelativeResize="0"/>
            <p:nvPr/>
          </p:nvPicPr>
          <p:blipFill rotWithShape="1">
            <a:blip r:embed="rId8">
              <a:alphaModFix/>
            </a:blip>
            <a:srcRect b="0" l="0" r="0" t="0"/>
            <a:stretch/>
          </p:blipFill>
          <p:spPr>
            <a:xfrm>
              <a:off x="9809096" y="3108267"/>
              <a:ext cx="952846" cy="138595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2" presetSubtype="8">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p57"/>
          <p:cNvGrpSpPr/>
          <p:nvPr/>
        </p:nvGrpSpPr>
        <p:grpSpPr>
          <a:xfrm>
            <a:off x="0" y="0"/>
            <a:ext cx="8699298" cy="5148225"/>
            <a:chOff x="0" y="0"/>
            <a:chExt cx="11599064" cy="6864300"/>
          </a:xfrm>
        </p:grpSpPr>
        <p:grpSp>
          <p:nvGrpSpPr>
            <p:cNvPr id="349" name="Google Shape;349;p57"/>
            <p:cNvGrpSpPr/>
            <p:nvPr/>
          </p:nvGrpSpPr>
          <p:grpSpPr>
            <a:xfrm>
              <a:off x="1058144" y="3370751"/>
              <a:ext cx="9608857" cy="863416"/>
              <a:chOff x="1058144" y="3370751"/>
              <a:chExt cx="9608857" cy="863416"/>
            </a:xfrm>
          </p:grpSpPr>
          <p:cxnSp>
            <p:nvCxnSpPr>
              <p:cNvPr id="350" name="Google Shape;350;p57"/>
              <p:cNvCxnSpPr/>
              <p:nvPr/>
            </p:nvCxnSpPr>
            <p:spPr>
              <a:xfrm>
                <a:off x="1058144" y="3810000"/>
                <a:ext cx="8948700" cy="0"/>
              </a:xfrm>
              <a:prstGeom prst="straightConnector1">
                <a:avLst/>
              </a:prstGeom>
              <a:noFill/>
              <a:ln cap="rnd" cmpd="sng" w="57150">
                <a:solidFill>
                  <a:srgbClr val="E71B26"/>
                </a:solidFill>
                <a:prstDash val="dot"/>
                <a:miter lim="800000"/>
                <a:headEnd len="sm" w="sm" type="none"/>
                <a:tailEnd len="sm" w="sm" type="none"/>
              </a:ln>
            </p:spPr>
          </p:cxnSp>
          <p:pic>
            <p:nvPicPr>
              <p:cNvPr id="351" name="Google Shape;351;p57"/>
              <p:cNvPicPr preferRelativeResize="0"/>
              <p:nvPr/>
            </p:nvPicPr>
            <p:blipFill rotWithShape="1">
              <a:blip r:embed="rId3">
                <a:alphaModFix/>
              </a:blip>
              <a:srcRect b="0" l="0" r="0" t="0"/>
              <a:stretch/>
            </p:blipFill>
            <p:spPr>
              <a:xfrm>
                <a:off x="9948638" y="3370751"/>
                <a:ext cx="718362" cy="863416"/>
              </a:xfrm>
              <a:prstGeom prst="rect">
                <a:avLst/>
              </a:prstGeom>
              <a:noFill/>
              <a:ln>
                <a:noFill/>
              </a:ln>
            </p:spPr>
          </p:pic>
        </p:grpSp>
        <p:sp>
          <p:nvSpPr>
            <p:cNvPr id="352" name="Google Shape;352;p57"/>
            <p:cNvSpPr/>
            <p:nvPr/>
          </p:nvSpPr>
          <p:spPr>
            <a:xfrm>
              <a:off x="0" y="0"/>
              <a:ext cx="2596800" cy="6864300"/>
            </a:xfrm>
            <a:prstGeom prst="rect">
              <a:avLst/>
            </a:prstGeom>
            <a:solidFill>
              <a:schemeClr val="lt1"/>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353" name="Google Shape;353;p57"/>
            <p:cNvGrpSpPr/>
            <p:nvPr/>
          </p:nvGrpSpPr>
          <p:grpSpPr>
            <a:xfrm>
              <a:off x="812398" y="2590800"/>
              <a:ext cx="2597800" cy="2884820"/>
              <a:chOff x="532400" y="2590800"/>
              <a:chExt cx="2597800" cy="2884820"/>
            </a:xfrm>
          </p:grpSpPr>
          <p:pic>
            <p:nvPicPr>
              <p:cNvPr id="354" name="Google Shape;354;p57"/>
              <p:cNvPicPr preferRelativeResize="0"/>
              <p:nvPr/>
            </p:nvPicPr>
            <p:blipFill rotWithShape="1">
              <a:blip r:embed="rId4">
                <a:alphaModFix/>
              </a:blip>
              <a:srcRect b="0" l="0" r="0" t="0"/>
              <a:stretch/>
            </p:blipFill>
            <p:spPr>
              <a:xfrm>
                <a:off x="532400" y="2590800"/>
                <a:ext cx="2596748" cy="2218054"/>
              </a:xfrm>
              <a:prstGeom prst="rect">
                <a:avLst/>
              </a:prstGeom>
              <a:noFill/>
              <a:ln>
                <a:noFill/>
              </a:ln>
            </p:spPr>
          </p:pic>
          <p:sp>
            <p:nvSpPr>
              <p:cNvPr id="355" name="Google Shape;355;p57"/>
              <p:cNvSpPr txBox="1"/>
              <p:nvPr/>
            </p:nvSpPr>
            <p:spPr>
              <a:xfrm>
                <a:off x="533400" y="4930520"/>
                <a:ext cx="2596800" cy="5451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800"/>
                  <a:buFont typeface="Roboto"/>
                  <a:buNone/>
                </a:pPr>
                <a:r>
                  <a:rPr b="1" lang="en" sz="1800">
                    <a:solidFill>
                      <a:schemeClr val="dk1"/>
                    </a:solidFill>
                    <a:latin typeface="Roboto"/>
                    <a:ea typeface="Roboto"/>
                    <a:cs typeface="Roboto"/>
                    <a:sym typeface="Roboto"/>
                  </a:rPr>
                  <a:t>Severe</a:t>
                </a:r>
                <a:r>
                  <a:rPr lang="en" sz="1800">
                    <a:solidFill>
                      <a:schemeClr val="dk1"/>
                    </a:solidFill>
                    <a:latin typeface="Roboto"/>
                    <a:ea typeface="Roboto"/>
                    <a:cs typeface="Roboto"/>
                    <a:sym typeface="Roboto"/>
                  </a:rPr>
                  <a:t> </a:t>
                </a:r>
                <a:r>
                  <a:rPr b="1" lang="en" sz="1800">
                    <a:solidFill>
                      <a:schemeClr val="dk1"/>
                    </a:solidFill>
                    <a:latin typeface="Roboto"/>
                    <a:ea typeface="Roboto"/>
                    <a:cs typeface="Roboto"/>
                    <a:sym typeface="Roboto"/>
                  </a:rPr>
                  <a:t>Crisis</a:t>
                </a:r>
                <a:endParaRPr sz="800"/>
              </a:p>
            </p:txBody>
          </p:sp>
        </p:grpSp>
        <p:grpSp>
          <p:nvGrpSpPr>
            <p:cNvPr id="356" name="Google Shape;356;p57"/>
            <p:cNvGrpSpPr/>
            <p:nvPr/>
          </p:nvGrpSpPr>
          <p:grpSpPr>
            <a:xfrm>
              <a:off x="9002264" y="2778375"/>
              <a:ext cx="2596800" cy="2688478"/>
              <a:chOff x="9021118" y="2779588"/>
              <a:chExt cx="2596800" cy="2688478"/>
            </a:xfrm>
          </p:grpSpPr>
          <p:sp>
            <p:nvSpPr>
              <p:cNvPr id="357" name="Google Shape;357;p57"/>
              <p:cNvSpPr/>
              <p:nvPr/>
            </p:nvSpPr>
            <p:spPr>
              <a:xfrm>
                <a:off x="9285184" y="2779588"/>
                <a:ext cx="2068500" cy="2068500"/>
              </a:xfrm>
              <a:prstGeom prst="ellipse">
                <a:avLst/>
              </a:prstGeom>
              <a:solidFill>
                <a:srgbClr val="007CE1"/>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8" name="Google Shape;358;p57"/>
              <p:cNvSpPr txBox="1"/>
              <p:nvPr/>
            </p:nvSpPr>
            <p:spPr>
              <a:xfrm>
                <a:off x="9021118" y="4922966"/>
                <a:ext cx="2596800" cy="5451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800"/>
                  <a:buFont typeface="Roboto"/>
                  <a:buNone/>
                </a:pPr>
                <a:r>
                  <a:rPr b="1" lang="en" sz="1800">
                    <a:solidFill>
                      <a:schemeClr val="dk1"/>
                    </a:solidFill>
                    <a:latin typeface="Roboto"/>
                    <a:ea typeface="Roboto"/>
                    <a:cs typeface="Roboto"/>
                    <a:sym typeface="Roboto"/>
                  </a:rPr>
                  <a:t>Aid Delivery</a:t>
                </a:r>
                <a:endParaRPr sz="800"/>
              </a:p>
            </p:txBody>
          </p:sp>
          <p:pic>
            <p:nvPicPr>
              <p:cNvPr id="359" name="Google Shape;359;p57"/>
              <p:cNvPicPr preferRelativeResize="0"/>
              <p:nvPr/>
            </p:nvPicPr>
            <p:blipFill rotWithShape="1">
              <a:blip r:embed="rId5">
                <a:alphaModFix/>
              </a:blip>
              <a:srcRect b="0" l="0" r="0" t="0"/>
              <a:stretch/>
            </p:blipFill>
            <p:spPr>
              <a:xfrm>
                <a:off x="9827950" y="3109480"/>
                <a:ext cx="952846" cy="1385957"/>
              </a:xfrm>
              <a:prstGeom prst="rect">
                <a:avLst/>
              </a:prstGeom>
              <a:noFill/>
              <a:ln>
                <a:noFill/>
              </a:ln>
            </p:spPr>
          </p:pic>
        </p:grpSp>
      </p:grpSp>
      <p:sp>
        <p:nvSpPr>
          <p:cNvPr id="360" name="Google Shape;360;p57"/>
          <p:cNvSpPr txBox="1"/>
          <p:nvPr>
            <p:ph type="ctrTitle"/>
          </p:nvPr>
        </p:nvSpPr>
        <p:spPr>
          <a:xfrm>
            <a:off x="843101" y="737363"/>
            <a:ext cx="4414800" cy="1790700"/>
          </a:xfrm>
          <a:prstGeom prst="rect">
            <a:avLst/>
          </a:prstGeom>
          <a:noFill/>
          <a:ln>
            <a:noFill/>
          </a:ln>
        </p:spPr>
        <p:txBody>
          <a:bodyPr anchorCtr="0" anchor="t" bIns="27425" lIns="54850" spcFirstLastPara="1" rIns="54850" wrap="square" tIns="27425">
            <a:noAutofit/>
          </a:bodyPr>
          <a:lstStyle/>
          <a:p>
            <a:pPr indent="0" lvl="0" marL="0" rtl="0" algn="l">
              <a:lnSpc>
                <a:spcPct val="90000"/>
              </a:lnSpc>
              <a:spcBef>
                <a:spcPts val="0"/>
              </a:spcBef>
              <a:spcAft>
                <a:spcPts val="0"/>
              </a:spcAft>
              <a:buClr>
                <a:schemeClr val="dk1"/>
              </a:buClr>
              <a:buSzPts val="3000"/>
              <a:buFont typeface="Roboto Slab"/>
              <a:buNone/>
            </a:pPr>
            <a:r>
              <a:rPr lang="en" sz="3000">
                <a:latin typeface="Roboto Slab"/>
                <a:ea typeface="Roboto Slab"/>
                <a:cs typeface="Roboto Slab"/>
                <a:sym typeface="Roboto Slab"/>
              </a:rPr>
              <a:t>What does </a:t>
            </a:r>
            <a:r>
              <a:rPr b="1" lang="en" sz="3000">
                <a:latin typeface="Roboto Slab"/>
                <a:ea typeface="Roboto Slab"/>
                <a:cs typeface="Roboto Slab"/>
                <a:sym typeface="Roboto Slab"/>
              </a:rPr>
              <a:t>anticipatory action</a:t>
            </a:r>
            <a:r>
              <a:rPr lang="en" sz="3000">
                <a:latin typeface="Roboto Slab"/>
                <a:ea typeface="Roboto Slab"/>
                <a:cs typeface="Roboto Slab"/>
                <a:sym typeface="Roboto Slab"/>
              </a:rPr>
              <a:t> look like?</a:t>
            </a:r>
            <a:endParaRPr/>
          </a:p>
        </p:txBody>
      </p:sp>
      <p:grpSp>
        <p:nvGrpSpPr>
          <p:cNvPr id="361" name="Google Shape;361;p57"/>
          <p:cNvGrpSpPr/>
          <p:nvPr/>
        </p:nvGrpSpPr>
        <p:grpSpPr>
          <a:xfrm>
            <a:off x="5318596" y="2457450"/>
            <a:ext cx="1075050" cy="1885855"/>
            <a:chOff x="7134674" y="3276600"/>
            <a:chExt cx="1433400" cy="2514473"/>
          </a:xfrm>
        </p:grpSpPr>
        <p:sp>
          <p:nvSpPr>
            <p:cNvPr id="362" name="Google Shape;362;p57"/>
            <p:cNvSpPr/>
            <p:nvPr/>
          </p:nvSpPr>
          <p:spPr>
            <a:xfrm>
              <a:off x="7314102" y="3276600"/>
              <a:ext cx="1074600" cy="10746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3" name="Google Shape;363;p57"/>
            <p:cNvSpPr txBox="1"/>
            <p:nvPr/>
          </p:nvSpPr>
          <p:spPr>
            <a:xfrm>
              <a:off x="7134674" y="4435373"/>
              <a:ext cx="1433400" cy="13557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Mobilizing &amp; Allocating Funding</a:t>
              </a:r>
              <a:endParaRPr sz="800"/>
            </a:p>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Roboto"/>
                <a:ea typeface="Roboto"/>
                <a:cs typeface="Roboto"/>
                <a:sym typeface="Roboto"/>
              </a:endParaRPr>
            </a:p>
          </p:txBody>
        </p:sp>
        <p:pic>
          <p:nvPicPr>
            <p:cNvPr id="364" name="Google Shape;364;p57"/>
            <p:cNvPicPr preferRelativeResize="0"/>
            <p:nvPr/>
          </p:nvPicPr>
          <p:blipFill rotWithShape="1">
            <a:blip r:embed="rId6">
              <a:alphaModFix/>
            </a:blip>
            <a:srcRect b="0" l="0" r="0" t="0"/>
            <a:stretch/>
          </p:blipFill>
          <p:spPr>
            <a:xfrm>
              <a:off x="7546598" y="3619500"/>
              <a:ext cx="609600" cy="381000"/>
            </a:xfrm>
            <a:prstGeom prst="rect">
              <a:avLst/>
            </a:prstGeom>
            <a:noFill/>
            <a:ln>
              <a:noFill/>
            </a:ln>
          </p:spPr>
        </p:pic>
      </p:grpSp>
      <p:grpSp>
        <p:nvGrpSpPr>
          <p:cNvPr id="365" name="Google Shape;365;p57"/>
          <p:cNvGrpSpPr/>
          <p:nvPr/>
        </p:nvGrpSpPr>
        <p:grpSpPr>
          <a:xfrm>
            <a:off x="2914651" y="2457450"/>
            <a:ext cx="1075050" cy="1332130"/>
            <a:chOff x="3967123" y="3276600"/>
            <a:chExt cx="1433400" cy="1776173"/>
          </a:xfrm>
        </p:grpSpPr>
        <p:sp>
          <p:nvSpPr>
            <p:cNvPr id="366" name="Google Shape;366;p57"/>
            <p:cNvSpPr/>
            <p:nvPr/>
          </p:nvSpPr>
          <p:spPr>
            <a:xfrm>
              <a:off x="4146551" y="3276600"/>
              <a:ext cx="1074600" cy="10746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7" name="Google Shape;367;p57"/>
            <p:cNvSpPr txBox="1"/>
            <p:nvPr/>
          </p:nvSpPr>
          <p:spPr>
            <a:xfrm>
              <a:off x="3967123" y="4435373"/>
              <a:ext cx="1433400" cy="6174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Assessing needs</a:t>
              </a:r>
              <a:endParaRPr sz="800"/>
            </a:p>
          </p:txBody>
        </p:sp>
        <p:pic>
          <p:nvPicPr>
            <p:cNvPr id="368" name="Google Shape;368;p57"/>
            <p:cNvPicPr preferRelativeResize="0"/>
            <p:nvPr/>
          </p:nvPicPr>
          <p:blipFill rotWithShape="1">
            <a:blip r:embed="rId7">
              <a:alphaModFix/>
            </a:blip>
            <a:srcRect b="0" l="0" r="0" t="0"/>
            <a:stretch/>
          </p:blipFill>
          <p:spPr>
            <a:xfrm>
              <a:off x="4379047" y="3513087"/>
              <a:ext cx="609600" cy="609600"/>
            </a:xfrm>
            <a:prstGeom prst="rect">
              <a:avLst/>
            </a:prstGeom>
            <a:noFill/>
            <a:ln>
              <a:noFill/>
            </a:ln>
          </p:spPr>
        </p:pic>
      </p:grpSp>
      <p:grpSp>
        <p:nvGrpSpPr>
          <p:cNvPr id="369" name="Google Shape;369;p57"/>
          <p:cNvGrpSpPr/>
          <p:nvPr/>
        </p:nvGrpSpPr>
        <p:grpSpPr>
          <a:xfrm>
            <a:off x="4055933" y="2457450"/>
            <a:ext cx="1201950" cy="1572655"/>
            <a:chOff x="5469981" y="3276600"/>
            <a:chExt cx="1602600" cy="2096873"/>
          </a:xfrm>
        </p:grpSpPr>
        <p:sp>
          <p:nvSpPr>
            <p:cNvPr id="370" name="Google Shape;370;p57"/>
            <p:cNvSpPr/>
            <p:nvPr/>
          </p:nvSpPr>
          <p:spPr>
            <a:xfrm flipH="1">
              <a:off x="5733719" y="3276600"/>
              <a:ext cx="1074600" cy="10746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1" name="Google Shape;371;p57"/>
            <p:cNvSpPr txBox="1"/>
            <p:nvPr/>
          </p:nvSpPr>
          <p:spPr>
            <a:xfrm>
              <a:off x="5469981" y="4435373"/>
              <a:ext cx="1602600" cy="938100"/>
            </a:xfrm>
            <a:prstGeom prst="rect">
              <a:avLst/>
            </a:prstGeom>
            <a:no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Planning and prioritizing</a:t>
              </a:r>
              <a:endParaRPr sz="800"/>
            </a:p>
          </p:txBody>
        </p:sp>
        <p:pic>
          <p:nvPicPr>
            <p:cNvPr id="372" name="Google Shape;372;p57"/>
            <p:cNvPicPr preferRelativeResize="0"/>
            <p:nvPr/>
          </p:nvPicPr>
          <p:blipFill rotWithShape="1">
            <a:blip r:embed="rId8">
              <a:alphaModFix/>
            </a:blip>
            <a:srcRect b="0" l="0" r="0" t="0"/>
            <a:stretch/>
          </p:blipFill>
          <p:spPr>
            <a:xfrm flipH="1">
              <a:off x="6004323" y="3513087"/>
              <a:ext cx="533400" cy="609600"/>
            </a:xfrm>
            <a:prstGeom prst="rect">
              <a:avLst/>
            </a:prstGeom>
            <a:noFill/>
            <a:ln>
              <a:noFill/>
            </a:ln>
          </p:spPr>
        </p:pic>
      </p:grpSp>
      <p:sp>
        <p:nvSpPr>
          <p:cNvPr id="373" name="Google Shape;373;p57"/>
          <p:cNvSpPr txBox="1"/>
          <p:nvPr/>
        </p:nvSpPr>
        <p:spPr>
          <a:xfrm>
            <a:off x="5154275" y="3314700"/>
            <a:ext cx="1403700" cy="861600"/>
          </a:xfrm>
          <a:prstGeom prst="rect">
            <a:avLst/>
          </a:prstGeom>
          <a:solidFill>
            <a:schemeClr val="lt1"/>
          </a:solid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b="1" lang="en" sz="1400">
                <a:solidFill>
                  <a:schemeClr val="dk1"/>
                </a:solidFill>
                <a:latin typeface="Roboto"/>
                <a:ea typeface="Roboto"/>
                <a:cs typeface="Roboto"/>
                <a:sym typeface="Roboto"/>
              </a:rPr>
              <a:t>Pre</a:t>
            </a:r>
            <a:r>
              <a:rPr lang="en" sz="1400">
                <a:solidFill>
                  <a:schemeClr val="dk1"/>
                </a:solidFill>
                <a:latin typeface="Roboto"/>
                <a:ea typeface="Roboto"/>
                <a:cs typeface="Roboto"/>
                <a:sym typeface="Roboto"/>
              </a:rPr>
              <a:t>-arranged Financing</a:t>
            </a:r>
            <a:endParaRPr sz="800"/>
          </a:p>
        </p:txBody>
      </p:sp>
      <p:sp>
        <p:nvSpPr>
          <p:cNvPr id="374" name="Google Shape;374;p57"/>
          <p:cNvSpPr txBox="1"/>
          <p:nvPr/>
        </p:nvSpPr>
        <p:spPr>
          <a:xfrm>
            <a:off x="3954842" y="3326530"/>
            <a:ext cx="1403700" cy="462900"/>
          </a:xfrm>
          <a:prstGeom prst="rect">
            <a:avLst/>
          </a:prstGeom>
          <a:solidFill>
            <a:schemeClr val="lt1"/>
          </a:solid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b="1" lang="en" sz="1400">
                <a:solidFill>
                  <a:schemeClr val="dk1"/>
                </a:solidFill>
                <a:latin typeface="Roboto"/>
                <a:ea typeface="Roboto"/>
                <a:cs typeface="Roboto"/>
                <a:sym typeface="Roboto"/>
              </a:rPr>
              <a:t>Established </a:t>
            </a:r>
            <a:r>
              <a:rPr lang="en" sz="1400">
                <a:solidFill>
                  <a:schemeClr val="dk1"/>
                </a:solidFill>
                <a:latin typeface="Roboto"/>
                <a:ea typeface="Roboto"/>
                <a:cs typeface="Roboto"/>
                <a:sym typeface="Roboto"/>
              </a:rPr>
              <a:t>Action Plans</a:t>
            </a:r>
            <a:endParaRPr sz="800"/>
          </a:p>
        </p:txBody>
      </p:sp>
      <p:grpSp>
        <p:nvGrpSpPr>
          <p:cNvPr id="375" name="Google Shape;375;p57"/>
          <p:cNvGrpSpPr/>
          <p:nvPr/>
        </p:nvGrpSpPr>
        <p:grpSpPr>
          <a:xfrm>
            <a:off x="2732436" y="2457451"/>
            <a:ext cx="1439550" cy="2288827"/>
            <a:chOff x="3643249" y="3272704"/>
            <a:chExt cx="1919400" cy="3051769"/>
          </a:xfrm>
        </p:grpSpPr>
        <p:sp>
          <p:nvSpPr>
            <p:cNvPr id="376" name="Google Shape;376;p57"/>
            <p:cNvSpPr txBox="1"/>
            <p:nvPr/>
          </p:nvSpPr>
          <p:spPr>
            <a:xfrm>
              <a:off x="3643249" y="4435373"/>
              <a:ext cx="1919400" cy="1889100"/>
            </a:xfrm>
            <a:prstGeom prst="rect">
              <a:avLst/>
            </a:prstGeom>
            <a:solidFill>
              <a:schemeClr val="lt1"/>
            </a:solidFill>
            <a:ln>
              <a:noFill/>
            </a:ln>
          </p:spPr>
          <p:txBody>
            <a:bodyPr anchorCtr="0" anchor="t" bIns="34300" lIns="68575" spcFirstLastPara="1" rIns="68575" wrap="square" tIns="34300">
              <a:noAutofit/>
            </a:bodyPr>
            <a:lstStyle/>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A robust </a:t>
              </a:r>
              <a:r>
                <a:rPr b="1" lang="en" sz="1400">
                  <a:solidFill>
                    <a:schemeClr val="dk1"/>
                  </a:solidFill>
                  <a:latin typeface="Roboto"/>
                  <a:ea typeface="Roboto"/>
                  <a:cs typeface="Roboto"/>
                  <a:sym typeface="Roboto"/>
                </a:rPr>
                <a:t>Forecasting</a:t>
              </a:r>
              <a:r>
                <a:rPr lang="en" sz="1400">
                  <a:solidFill>
                    <a:schemeClr val="dk1"/>
                  </a:solidFill>
                  <a:latin typeface="Roboto"/>
                  <a:ea typeface="Roboto"/>
                  <a:cs typeface="Roboto"/>
                  <a:sym typeface="Roboto"/>
                </a:rPr>
                <a:t> </a:t>
              </a:r>
              <a:endParaRPr sz="800"/>
            </a:p>
            <a:p>
              <a:pPr indent="0" lvl="0" marL="0" marR="0" rtl="0" algn="ctr">
                <a:lnSpc>
                  <a:spcPct val="90000"/>
                </a:lnSpc>
                <a:spcBef>
                  <a:spcPts val="0"/>
                </a:spcBef>
                <a:spcAft>
                  <a:spcPts val="0"/>
                </a:spcAft>
                <a:buClr>
                  <a:schemeClr val="dk1"/>
                </a:buClr>
                <a:buSzPts val="1400"/>
                <a:buFont typeface="Roboto"/>
                <a:buNone/>
              </a:pPr>
              <a:r>
                <a:rPr lang="en" sz="1400">
                  <a:solidFill>
                    <a:schemeClr val="dk1"/>
                  </a:solidFill>
                  <a:latin typeface="Roboto"/>
                  <a:ea typeface="Roboto"/>
                  <a:cs typeface="Roboto"/>
                  <a:sym typeface="Roboto"/>
                </a:rPr>
                <a:t>&amp; </a:t>
              </a:r>
              <a:r>
                <a:rPr b="1" lang="en" sz="1400">
                  <a:solidFill>
                    <a:schemeClr val="dk1"/>
                  </a:solidFill>
                  <a:latin typeface="Roboto"/>
                  <a:ea typeface="Roboto"/>
                  <a:cs typeface="Roboto"/>
                  <a:sym typeface="Roboto"/>
                </a:rPr>
                <a:t>Decision- making Framework</a:t>
              </a:r>
              <a:endParaRPr sz="800"/>
            </a:p>
          </p:txBody>
        </p:sp>
        <p:sp>
          <p:nvSpPr>
            <p:cNvPr id="377" name="Google Shape;377;p57"/>
            <p:cNvSpPr/>
            <p:nvPr/>
          </p:nvSpPr>
          <p:spPr>
            <a:xfrm>
              <a:off x="4067199" y="3272704"/>
              <a:ext cx="1074600" cy="10746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378" name="Google Shape;378;p57"/>
            <p:cNvPicPr preferRelativeResize="0"/>
            <p:nvPr/>
          </p:nvPicPr>
          <p:blipFill rotWithShape="1">
            <a:blip r:embed="rId9">
              <a:alphaModFix/>
            </a:blip>
            <a:srcRect b="0" l="0" r="0" t="0"/>
            <a:stretch/>
          </p:blipFill>
          <p:spPr>
            <a:xfrm>
              <a:off x="4270688" y="3454932"/>
              <a:ext cx="658153" cy="6581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58"/>
          <p:cNvGrpSpPr/>
          <p:nvPr/>
        </p:nvGrpSpPr>
        <p:grpSpPr>
          <a:xfrm>
            <a:off x="3555007" y="2228849"/>
            <a:ext cx="445500" cy="936994"/>
            <a:chOff x="5760976" y="3469419"/>
            <a:chExt cx="594000" cy="1249326"/>
          </a:xfrm>
        </p:grpSpPr>
        <p:cxnSp>
          <p:nvCxnSpPr>
            <p:cNvPr id="385" name="Google Shape;385;p58"/>
            <p:cNvCxnSpPr/>
            <p:nvPr/>
          </p:nvCxnSpPr>
          <p:spPr>
            <a:xfrm rot="10800000">
              <a:off x="6059274" y="3755145"/>
              <a:ext cx="0" cy="963600"/>
            </a:xfrm>
            <a:prstGeom prst="straightConnector1">
              <a:avLst/>
            </a:prstGeom>
            <a:noFill/>
            <a:ln cap="flat" cmpd="sng" w="57150">
              <a:solidFill>
                <a:srgbClr val="FFD966"/>
              </a:solidFill>
              <a:prstDash val="solid"/>
              <a:miter lim="800000"/>
              <a:headEnd len="sm" w="sm" type="none"/>
              <a:tailEnd len="sm" w="sm" type="none"/>
            </a:ln>
          </p:spPr>
        </p:cxnSp>
        <p:sp>
          <p:nvSpPr>
            <p:cNvPr id="386" name="Google Shape;386;p58"/>
            <p:cNvSpPr/>
            <p:nvPr/>
          </p:nvSpPr>
          <p:spPr>
            <a:xfrm>
              <a:off x="5760976" y="3469419"/>
              <a:ext cx="594000" cy="594000"/>
            </a:xfrm>
            <a:prstGeom prst="ellipse">
              <a:avLst/>
            </a:prstGeom>
            <a:solidFill>
              <a:srgbClr val="FFD96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b="1" sz="1400">
                <a:solidFill>
                  <a:schemeClr val="lt1"/>
                </a:solidFill>
                <a:latin typeface="Calibri"/>
                <a:ea typeface="Calibri"/>
                <a:cs typeface="Calibri"/>
                <a:sym typeface="Calibri"/>
              </a:endParaRPr>
            </a:p>
          </p:txBody>
        </p:sp>
        <p:pic>
          <p:nvPicPr>
            <p:cNvPr id="387" name="Google Shape;387;p58"/>
            <p:cNvPicPr preferRelativeResize="0"/>
            <p:nvPr/>
          </p:nvPicPr>
          <p:blipFill rotWithShape="1">
            <a:blip r:embed="rId3">
              <a:alphaModFix/>
            </a:blip>
            <a:srcRect b="0" l="0" r="0" t="0"/>
            <a:stretch/>
          </p:blipFill>
          <p:spPr>
            <a:xfrm>
              <a:off x="5878625" y="3555423"/>
              <a:ext cx="372209" cy="372207"/>
            </a:xfrm>
            <a:prstGeom prst="rect">
              <a:avLst/>
            </a:prstGeom>
            <a:noFill/>
            <a:ln>
              <a:noFill/>
            </a:ln>
          </p:spPr>
        </p:pic>
      </p:grpSp>
      <p:grpSp>
        <p:nvGrpSpPr>
          <p:cNvPr id="388" name="Google Shape;388;p58"/>
          <p:cNvGrpSpPr/>
          <p:nvPr/>
        </p:nvGrpSpPr>
        <p:grpSpPr>
          <a:xfrm>
            <a:off x="3824846" y="691418"/>
            <a:ext cx="1574684" cy="1574684"/>
            <a:chOff x="4743024" y="1150091"/>
            <a:chExt cx="2711700" cy="2711700"/>
          </a:xfrm>
        </p:grpSpPr>
        <p:sp>
          <p:nvSpPr>
            <p:cNvPr id="389" name="Google Shape;389;p58"/>
            <p:cNvSpPr/>
            <p:nvPr/>
          </p:nvSpPr>
          <p:spPr>
            <a:xfrm rot="10800000">
              <a:off x="5434532" y="1870791"/>
              <a:ext cx="1274700" cy="1274700"/>
            </a:xfrm>
            <a:prstGeom prst="arc">
              <a:avLst>
                <a:gd fmla="val 16200000" name="adj1"/>
                <a:gd fmla="val 0" name="adj2"/>
              </a:avLst>
            </a:prstGeom>
            <a:noFill/>
            <a:ln cap="flat" cmpd="sng" w="25400">
              <a:solidFill>
                <a:srgbClr val="FFD966"/>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90" name="Google Shape;390;p58"/>
            <p:cNvSpPr/>
            <p:nvPr/>
          </p:nvSpPr>
          <p:spPr>
            <a:xfrm rot="10800000">
              <a:off x="4743024" y="1150091"/>
              <a:ext cx="2711700" cy="2711700"/>
            </a:xfrm>
            <a:prstGeom prst="arc">
              <a:avLst>
                <a:gd fmla="val 16200000" name="adj1"/>
                <a:gd fmla="val 0" name="adj2"/>
              </a:avLst>
            </a:prstGeom>
            <a:noFill/>
            <a:ln cap="flat" cmpd="sng" w="25400">
              <a:solidFill>
                <a:srgbClr val="FFD966"/>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91" name="Google Shape;391;p58"/>
            <p:cNvSpPr/>
            <p:nvPr/>
          </p:nvSpPr>
          <p:spPr>
            <a:xfrm rot="10800000">
              <a:off x="5206901" y="1610515"/>
              <a:ext cx="1783800" cy="1783800"/>
            </a:xfrm>
            <a:prstGeom prst="arc">
              <a:avLst>
                <a:gd fmla="val 16200000" name="adj1"/>
                <a:gd fmla="val 0" name="adj2"/>
              </a:avLst>
            </a:prstGeom>
            <a:noFill/>
            <a:ln cap="flat" cmpd="sng" w="25400">
              <a:solidFill>
                <a:srgbClr val="FFD966"/>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92" name="Google Shape;392;p58"/>
            <p:cNvSpPr/>
            <p:nvPr/>
          </p:nvSpPr>
          <p:spPr>
            <a:xfrm rot="10800000">
              <a:off x="4966306" y="1381100"/>
              <a:ext cx="2233200" cy="2233200"/>
            </a:xfrm>
            <a:prstGeom prst="arc">
              <a:avLst>
                <a:gd fmla="val 16200000" name="adj1"/>
                <a:gd fmla="val 0" name="adj2"/>
              </a:avLst>
            </a:prstGeom>
            <a:noFill/>
            <a:ln cap="flat" cmpd="sng" w="25400">
              <a:solidFill>
                <a:srgbClr val="FFD966"/>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93" name="Google Shape;393;p58"/>
          <p:cNvSpPr/>
          <p:nvPr/>
        </p:nvSpPr>
        <p:spPr>
          <a:xfrm>
            <a:off x="3758984" y="1405891"/>
            <a:ext cx="4942659" cy="2956867"/>
          </a:xfrm>
          <a:custGeom>
            <a:rect b="b" l="l" r="r" t="t"/>
            <a:pathLst>
              <a:path extrusionOk="0" h="3942489" w="6590212">
                <a:moveTo>
                  <a:pt x="6574537" y="3942489"/>
                </a:moveTo>
                <a:lnTo>
                  <a:pt x="5580810" y="3683132"/>
                </a:lnTo>
                <a:lnTo>
                  <a:pt x="4096394" y="3433750"/>
                </a:lnTo>
                <a:lnTo>
                  <a:pt x="3098867" y="2792483"/>
                </a:lnTo>
                <a:lnTo>
                  <a:pt x="1935085" y="2305594"/>
                </a:lnTo>
                <a:lnTo>
                  <a:pt x="1175064" y="2578727"/>
                </a:lnTo>
                <a:lnTo>
                  <a:pt x="0" y="2369127"/>
                </a:lnTo>
                <a:lnTo>
                  <a:pt x="1141814" y="2004556"/>
                </a:lnTo>
                <a:lnTo>
                  <a:pt x="1875708" y="414449"/>
                </a:lnTo>
                <a:lnTo>
                  <a:pt x="2967051" y="561108"/>
                </a:lnTo>
                <a:lnTo>
                  <a:pt x="3756166" y="0"/>
                </a:lnTo>
                <a:lnTo>
                  <a:pt x="5129547" y="227412"/>
                </a:lnTo>
                <a:lnTo>
                  <a:pt x="5877693" y="928057"/>
                </a:lnTo>
                <a:lnTo>
                  <a:pt x="6590212" y="1094311"/>
                </a:lnTo>
                <a:lnTo>
                  <a:pt x="6590212" y="1094311"/>
                </a:lnTo>
                <a:lnTo>
                  <a:pt x="6574537" y="3942489"/>
                </a:lnTo>
                <a:close/>
              </a:path>
            </a:pathLst>
          </a:custGeom>
          <a:solidFill>
            <a:schemeClr val="lt1"/>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4" name="Google Shape;394;p58"/>
          <p:cNvSpPr/>
          <p:nvPr/>
        </p:nvSpPr>
        <p:spPr>
          <a:xfrm>
            <a:off x="3771900" y="1347677"/>
            <a:ext cx="2862816" cy="1818168"/>
          </a:xfrm>
          <a:custGeom>
            <a:rect b="b" l="l" r="r" t="t"/>
            <a:pathLst>
              <a:path extrusionOk="0" h="2424224" w="3817088">
                <a:moveTo>
                  <a:pt x="0" y="2424224"/>
                </a:moveTo>
                <a:lnTo>
                  <a:pt x="1116419" y="2052084"/>
                </a:lnTo>
                <a:lnTo>
                  <a:pt x="1850065" y="467833"/>
                </a:lnTo>
                <a:lnTo>
                  <a:pt x="2945219" y="616689"/>
                </a:lnTo>
                <a:lnTo>
                  <a:pt x="3817088" y="0"/>
                </a:lnTo>
              </a:path>
            </a:pathLst>
          </a:custGeom>
          <a:noFill/>
          <a:ln cap="flat" cmpd="sng" w="38100">
            <a:solidFill>
              <a:srgbClr val="D8D8D8"/>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5" name="Google Shape;395;p58"/>
          <p:cNvSpPr/>
          <p:nvPr/>
        </p:nvSpPr>
        <p:spPr>
          <a:xfrm>
            <a:off x="6642690" y="1379575"/>
            <a:ext cx="2033477" cy="845288"/>
          </a:xfrm>
          <a:custGeom>
            <a:rect b="b" l="l" r="r" t="t"/>
            <a:pathLst>
              <a:path extrusionOk="0" h="1127051" w="2711302">
                <a:moveTo>
                  <a:pt x="0" y="0"/>
                </a:moveTo>
                <a:lnTo>
                  <a:pt x="1275907" y="265814"/>
                </a:lnTo>
                <a:lnTo>
                  <a:pt x="2020186" y="946297"/>
                </a:lnTo>
                <a:lnTo>
                  <a:pt x="2711302" y="1127051"/>
                </a:lnTo>
              </a:path>
            </a:pathLst>
          </a:custGeom>
          <a:noFill/>
          <a:ln cap="flat" cmpd="sng" w="38100">
            <a:solidFill>
              <a:srgbClr val="418FDE"/>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6" name="Google Shape;396;p58"/>
          <p:cNvSpPr txBox="1"/>
          <p:nvPr>
            <p:ph type="ctrTitle"/>
          </p:nvPr>
        </p:nvSpPr>
        <p:spPr>
          <a:xfrm>
            <a:off x="843102" y="737363"/>
            <a:ext cx="2959800" cy="1790700"/>
          </a:xfrm>
          <a:prstGeom prst="rect">
            <a:avLst/>
          </a:prstGeom>
          <a:noFill/>
          <a:ln>
            <a:noFill/>
          </a:ln>
        </p:spPr>
        <p:txBody>
          <a:bodyPr anchorCtr="0" anchor="t" bIns="27425" lIns="54850" spcFirstLastPara="1" rIns="54850" wrap="square" tIns="27425">
            <a:noAutofit/>
          </a:bodyPr>
          <a:lstStyle/>
          <a:p>
            <a:pPr indent="0" lvl="0" marL="0" rtl="0" algn="l">
              <a:lnSpc>
                <a:spcPct val="90000"/>
              </a:lnSpc>
              <a:spcBef>
                <a:spcPts val="0"/>
              </a:spcBef>
              <a:spcAft>
                <a:spcPts val="0"/>
              </a:spcAft>
              <a:buClr>
                <a:schemeClr val="dk1"/>
              </a:buClr>
              <a:buSzPts val="3000"/>
              <a:buFont typeface="Roboto Slab"/>
              <a:buNone/>
            </a:pPr>
            <a:r>
              <a:rPr b="1" lang="en" sz="3000">
                <a:latin typeface="Roboto Slab"/>
                <a:ea typeface="Roboto Slab"/>
                <a:cs typeface="Roboto Slab"/>
                <a:sym typeface="Roboto Slab"/>
              </a:rPr>
              <a:t>Impact reduction</a:t>
            </a:r>
            <a:r>
              <a:rPr lang="en" sz="3000">
                <a:latin typeface="Roboto Slab"/>
                <a:ea typeface="Roboto Slab"/>
                <a:cs typeface="Roboto Slab"/>
                <a:sym typeface="Roboto Slab"/>
              </a:rPr>
              <a:t> &amp; anticipatory action</a:t>
            </a:r>
            <a:endParaRPr/>
          </a:p>
        </p:txBody>
      </p:sp>
      <p:sp>
        <p:nvSpPr>
          <p:cNvPr id="397" name="Google Shape;397;p58"/>
          <p:cNvSpPr/>
          <p:nvPr/>
        </p:nvSpPr>
        <p:spPr>
          <a:xfrm>
            <a:off x="406695" y="3157870"/>
            <a:ext cx="3365205" cy="837314"/>
          </a:xfrm>
          <a:custGeom>
            <a:rect b="b" l="l" r="r" t="t"/>
            <a:pathLst>
              <a:path extrusionOk="0" h="1116419" w="4486940">
                <a:moveTo>
                  <a:pt x="0" y="1116419"/>
                </a:moveTo>
                <a:lnTo>
                  <a:pt x="510363" y="1020726"/>
                </a:lnTo>
                <a:lnTo>
                  <a:pt x="1935126" y="1095154"/>
                </a:lnTo>
                <a:lnTo>
                  <a:pt x="3551275" y="903767"/>
                </a:lnTo>
                <a:lnTo>
                  <a:pt x="4486940" y="0"/>
                </a:lnTo>
                <a:lnTo>
                  <a:pt x="4486940" y="0"/>
                </a:lnTo>
              </a:path>
            </a:pathLst>
          </a:custGeom>
          <a:noFill/>
          <a:ln cap="flat" cmpd="sng" w="38100">
            <a:solidFill>
              <a:schemeClr val="dk1"/>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8" name="Google Shape;398;p58"/>
          <p:cNvSpPr/>
          <p:nvPr/>
        </p:nvSpPr>
        <p:spPr>
          <a:xfrm>
            <a:off x="6626742" y="590107"/>
            <a:ext cx="2065374" cy="765545"/>
          </a:xfrm>
          <a:custGeom>
            <a:rect b="b" l="l" r="r" t="t"/>
            <a:pathLst>
              <a:path extrusionOk="0" h="1020726" w="2753832">
                <a:moveTo>
                  <a:pt x="0" y="1020726"/>
                </a:moveTo>
                <a:lnTo>
                  <a:pt x="1446028" y="0"/>
                </a:lnTo>
                <a:lnTo>
                  <a:pt x="2753832" y="425303"/>
                </a:lnTo>
              </a:path>
            </a:pathLst>
          </a:custGeom>
          <a:noFill/>
          <a:ln cap="flat" cmpd="sng" w="38100">
            <a:solidFill>
              <a:srgbClr val="D8D8D8"/>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399" name="Google Shape;399;p58"/>
          <p:cNvGrpSpPr/>
          <p:nvPr/>
        </p:nvGrpSpPr>
        <p:grpSpPr>
          <a:xfrm>
            <a:off x="6420004" y="1147205"/>
            <a:ext cx="429525" cy="429525"/>
            <a:chOff x="8560011" y="1529607"/>
            <a:chExt cx="572700" cy="572700"/>
          </a:xfrm>
        </p:grpSpPr>
        <p:sp>
          <p:nvSpPr>
            <p:cNvPr id="400" name="Google Shape;400;p58"/>
            <p:cNvSpPr/>
            <p:nvPr/>
          </p:nvSpPr>
          <p:spPr>
            <a:xfrm>
              <a:off x="8560011" y="1529607"/>
              <a:ext cx="572700" cy="572700"/>
            </a:xfrm>
            <a:prstGeom prst="ellipse">
              <a:avLst/>
            </a:prstGeom>
            <a:solidFill>
              <a:srgbClr val="007CE1"/>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401" name="Google Shape;401;p58"/>
            <p:cNvPicPr preferRelativeResize="0"/>
            <p:nvPr/>
          </p:nvPicPr>
          <p:blipFill rotWithShape="1">
            <a:blip r:embed="rId4">
              <a:alphaModFix/>
            </a:blip>
            <a:srcRect b="0" l="0" r="0" t="0"/>
            <a:stretch/>
          </p:blipFill>
          <p:spPr>
            <a:xfrm>
              <a:off x="8699308" y="1612646"/>
              <a:ext cx="263738" cy="383617"/>
            </a:xfrm>
            <a:prstGeom prst="rect">
              <a:avLst/>
            </a:prstGeom>
            <a:noFill/>
            <a:ln>
              <a:noFill/>
            </a:ln>
          </p:spPr>
        </p:pic>
      </p:grpSp>
      <p:sp>
        <p:nvSpPr>
          <p:cNvPr id="402" name="Google Shape;402;p58"/>
          <p:cNvSpPr txBox="1"/>
          <p:nvPr/>
        </p:nvSpPr>
        <p:spPr>
          <a:xfrm>
            <a:off x="6509218" y="1600200"/>
            <a:ext cx="930000" cy="395400"/>
          </a:xfrm>
          <a:prstGeom prst="rect">
            <a:avLst/>
          </a:prstGeom>
          <a:noFill/>
          <a:ln>
            <a:noFill/>
          </a:ln>
        </p:spPr>
        <p:txBody>
          <a:bodyPr anchorCtr="0" anchor="t" bIns="34300" lIns="68575" spcFirstLastPara="1" rIns="68575" wrap="square" tIns="34300">
            <a:noAutofit/>
          </a:bodyPr>
          <a:lstStyle/>
          <a:p>
            <a:pPr indent="0" lvl="0" marL="0" marR="0" rtl="0" algn="l">
              <a:lnSpc>
                <a:spcPct val="90000"/>
              </a:lnSpc>
              <a:spcBef>
                <a:spcPts val="0"/>
              </a:spcBef>
              <a:spcAft>
                <a:spcPts val="0"/>
              </a:spcAft>
              <a:buClr>
                <a:schemeClr val="dk1"/>
              </a:buClr>
              <a:buSzPts val="1100"/>
              <a:buFont typeface="Arial"/>
              <a:buNone/>
            </a:pPr>
            <a:r>
              <a:rPr b="1" lang="en" sz="1100">
                <a:solidFill>
                  <a:schemeClr val="dk1"/>
                </a:solidFill>
                <a:latin typeface="Roboto"/>
                <a:ea typeface="Roboto"/>
                <a:cs typeface="Roboto"/>
                <a:sym typeface="Roboto"/>
              </a:rPr>
              <a:t>Traditional response</a:t>
            </a:r>
            <a:endParaRPr sz="1800">
              <a:solidFill>
                <a:schemeClr val="lt1"/>
              </a:solidFill>
              <a:latin typeface="Roboto"/>
              <a:ea typeface="Roboto"/>
              <a:cs typeface="Roboto"/>
              <a:sym typeface="Roboto"/>
            </a:endParaRPr>
          </a:p>
        </p:txBody>
      </p:sp>
      <p:sp>
        <p:nvSpPr>
          <p:cNvPr id="403" name="Google Shape;403;p58"/>
          <p:cNvSpPr/>
          <p:nvPr/>
        </p:nvSpPr>
        <p:spPr>
          <a:xfrm flipH="1" rot="10800000">
            <a:off x="3697876" y="3127940"/>
            <a:ext cx="125700" cy="125700"/>
          </a:xfrm>
          <a:prstGeom prst="ellipse">
            <a:avLst/>
          </a:prstGeom>
          <a:solidFill>
            <a:srgbClr val="F6A64F"/>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4" name="Google Shape;404;p58"/>
          <p:cNvSpPr/>
          <p:nvPr/>
        </p:nvSpPr>
        <p:spPr>
          <a:xfrm>
            <a:off x="3763926" y="3125972"/>
            <a:ext cx="5031859" cy="1283881"/>
          </a:xfrm>
          <a:custGeom>
            <a:rect b="b" l="l" r="r" t="t"/>
            <a:pathLst>
              <a:path extrusionOk="0" h="1711842" w="6709145">
                <a:moveTo>
                  <a:pt x="0" y="85060"/>
                </a:moveTo>
                <a:lnTo>
                  <a:pt x="1169582" y="276446"/>
                </a:lnTo>
                <a:lnTo>
                  <a:pt x="1924493" y="0"/>
                </a:lnTo>
                <a:lnTo>
                  <a:pt x="3125973" y="489097"/>
                </a:lnTo>
                <a:lnTo>
                  <a:pt x="4082903" y="1116418"/>
                </a:lnTo>
                <a:lnTo>
                  <a:pt x="5592726" y="1392865"/>
                </a:lnTo>
                <a:lnTo>
                  <a:pt x="6709145" y="1711842"/>
                </a:lnTo>
              </a:path>
            </a:pathLst>
          </a:custGeom>
          <a:noFill/>
          <a:ln cap="flat" cmpd="sng" w="38100">
            <a:solidFill>
              <a:srgbClr val="418FDE"/>
            </a:solidFill>
            <a:prstDash val="solid"/>
            <a:miter lim="800000"/>
            <a:headEnd len="sm" w="sm" type="none"/>
            <a:tailEnd len="sm" w="sm" type="none"/>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05" name="Google Shape;405;p58"/>
          <p:cNvGrpSpPr/>
          <p:nvPr/>
        </p:nvGrpSpPr>
        <p:grpSpPr>
          <a:xfrm>
            <a:off x="3428999" y="2815670"/>
            <a:ext cx="715950" cy="715950"/>
            <a:chOff x="4572000" y="3754229"/>
            <a:chExt cx="954600" cy="954600"/>
          </a:xfrm>
        </p:grpSpPr>
        <p:sp>
          <p:nvSpPr>
            <p:cNvPr id="406" name="Google Shape;406;p58"/>
            <p:cNvSpPr/>
            <p:nvPr/>
          </p:nvSpPr>
          <p:spPr>
            <a:xfrm>
              <a:off x="4572000" y="3754229"/>
              <a:ext cx="954600" cy="954600"/>
            </a:xfrm>
            <a:prstGeom prst="ellipse">
              <a:avLst/>
            </a:prstGeom>
            <a:solidFill>
              <a:srgbClr val="007CE1"/>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407" name="Google Shape;407;p58"/>
            <p:cNvPicPr preferRelativeResize="0"/>
            <p:nvPr/>
          </p:nvPicPr>
          <p:blipFill rotWithShape="1">
            <a:blip r:embed="rId5">
              <a:alphaModFix/>
            </a:blip>
            <a:srcRect b="0" l="0" r="0" t="0"/>
            <a:stretch/>
          </p:blipFill>
          <p:spPr>
            <a:xfrm>
              <a:off x="4740003" y="4012211"/>
              <a:ext cx="580707" cy="411140"/>
            </a:xfrm>
            <a:prstGeom prst="rect">
              <a:avLst/>
            </a:prstGeom>
            <a:noFill/>
            <a:ln>
              <a:noFill/>
            </a:ln>
          </p:spPr>
        </p:pic>
      </p:grpSp>
      <p:sp>
        <p:nvSpPr>
          <p:cNvPr id="408" name="Google Shape;408;p58"/>
          <p:cNvSpPr txBox="1"/>
          <p:nvPr/>
        </p:nvSpPr>
        <p:spPr>
          <a:xfrm>
            <a:off x="3561401" y="3598048"/>
            <a:ext cx="930000" cy="395400"/>
          </a:xfrm>
          <a:prstGeom prst="rect">
            <a:avLst/>
          </a:prstGeom>
          <a:noFill/>
          <a:ln>
            <a:noFill/>
          </a:ln>
        </p:spPr>
        <p:txBody>
          <a:bodyPr anchorCtr="0" anchor="t" bIns="34300" lIns="68575" spcFirstLastPara="1" rIns="68575" wrap="square" tIns="34300">
            <a:noAutofit/>
          </a:bodyPr>
          <a:lstStyle/>
          <a:p>
            <a:pPr indent="0" lvl="0" marL="0" marR="0" rtl="0" algn="l">
              <a:lnSpc>
                <a:spcPct val="90000"/>
              </a:lnSpc>
              <a:spcBef>
                <a:spcPts val="0"/>
              </a:spcBef>
              <a:spcAft>
                <a:spcPts val="0"/>
              </a:spcAft>
              <a:buClr>
                <a:schemeClr val="dk1"/>
              </a:buClr>
              <a:buSzPts val="1100"/>
              <a:buFont typeface="Arial"/>
              <a:buNone/>
            </a:pPr>
            <a:r>
              <a:rPr b="1" lang="en" sz="1100">
                <a:solidFill>
                  <a:schemeClr val="dk1"/>
                </a:solidFill>
                <a:latin typeface="Roboto"/>
                <a:ea typeface="Roboto"/>
                <a:cs typeface="Roboto"/>
                <a:sym typeface="Roboto"/>
              </a:rPr>
              <a:t>Anticipatory Action</a:t>
            </a:r>
            <a:endParaRPr sz="1800">
              <a:solidFill>
                <a:schemeClr val="lt1"/>
              </a:solidFill>
              <a:latin typeface="Roboto"/>
              <a:ea typeface="Roboto"/>
              <a:cs typeface="Roboto"/>
              <a:sym typeface="Roboto"/>
            </a:endParaRPr>
          </a:p>
        </p:txBody>
      </p:sp>
      <p:cxnSp>
        <p:nvCxnSpPr>
          <p:cNvPr id="409" name="Google Shape;409;p58"/>
          <p:cNvCxnSpPr/>
          <p:nvPr/>
        </p:nvCxnSpPr>
        <p:spPr>
          <a:xfrm rot="10800000">
            <a:off x="4607422" y="1636058"/>
            <a:ext cx="0" cy="1706100"/>
          </a:xfrm>
          <a:prstGeom prst="straightConnector1">
            <a:avLst/>
          </a:prstGeom>
          <a:noFill/>
          <a:ln cap="flat" cmpd="sng" w="57150">
            <a:solidFill>
              <a:srgbClr val="E71B26"/>
            </a:solidFill>
            <a:prstDash val="solid"/>
            <a:miter lim="800000"/>
            <a:headEnd len="sm" w="sm" type="none"/>
            <a:tailEnd len="sm" w="sm" type="none"/>
          </a:ln>
        </p:spPr>
      </p:cxnSp>
      <p:sp>
        <p:nvSpPr>
          <p:cNvPr id="410" name="Google Shape;410;p58"/>
          <p:cNvSpPr/>
          <p:nvPr/>
        </p:nvSpPr>
        <p:spPr>
          <a:xfrm flipH="1" rot="10800000">
            <a:off x="4544493" y="3276216"/>
            <a:ext cx="125700" cy="125700"/>
          </a:xfrm>
          <a:prstGeom prst="ellipse">
            <a:avLst/>
          </a:prstGeom>
          <a:solidFill>
            <a:srgbClr val="E71B26"/>
          </a:solidFill>
          <a:ln>
            <a:noFill/>
          </a:ln>
        </p:spPr>
        <p:txBody>
          <a:bodyPr anchorCtr="0" anchor="ctr" bIns="27425" lIns="54850" spcFirstLastPara="1" rIns="54850" wrap="square" tIns="2742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411" name="Google Shape;411;p58"/>
          <p:cNvPicPr preferRelativeResize="0"/>
          <p:nvPr/>
        </p:nvPicPr>
        <p:blipFill rotWithShape="1">
          <a:blip r:embed="rId6">
            <a:alphaModFix/>
          </a:blip>
          <a:srcRect b="0" l="0" r="0" t="0"/>
          <a:stretch/>
        </p:blipFill>
        <p:spPr>
          <a:xfrm>
            <a:off x="4392697" y="1276246"/>
            <a:ext cx="429450" cy="3668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15" name="Shape 415"/>
        <p:cNvGrpSpPr/>
        <p:nvPr/>
      </p:nvGrpSpPr>
      <p:grpSpPr>
        <a:xfrm>
          <a:off x="0" y="0"/>
          <a:ext cx="0" cy="0"/>
          <a:chOff x="0" y="0"/>
          <a:chExt cx="0" cy="0"/>
        </a:xfrm>
      </p:grpSpPr>
      <p:sp>
        <p:nvSpPr>
          <p:cNvPr id="416" name="Google Shape;416;p59"/>
          <p:cNvSpPr/>
          <p:nvPr/>
        </p:nvSpPr>
        <p:spPr>
          <a:xfrm>
            <a:off x="839888" y="2247226"/>
            <a:ext cx="2366700" cy="2016300"/>
          </a:xfrm>
          <a:prstGeom prst="rect">
            <a:avLst/>
          </a:prstGeom>
          <a:solidFill>
            <a:schemeClr val="lt1"/>
          </a:solidFill>
          <a:ln>
            <a:noFill/>
          </a:ln>
          <a:effectLst>
            <a:outerShdw blurRad="749300" rotWithShape="0" algn="r" dir="10800000" dist="38100">
              <a:srgbClr val="000000">
                <a:alpha val="13730"/>
              </a:srgbClr>
            </a:outerShdw>
          </a:effectLst>
        </p:spPr>
        <p:txBody>
          <a:bodyPr anchorCtr="0" anchor="t" bIns="205750" lIns="205750" spcFirstLastPara="1" rIns="205750" wrap="square" tIns="411475">
            <a:noAutofit/>
          </a:bodyPr>
          <a:lstStyle/>
          <a:p>
            <a:pPr indent="0" lvl="0" marL="0" marR="0" rtl="0" algn="ctr">
              <a:spcBef>
                <a:spcPts val="0"/>
              </a:spcBef>
              <a:spcAft>
                <a:spcPts val="0"/>
              </a:spcAft>
              <a:buNone/>
            </a:pPr>
            <a:r>
              <a:rPr lang="en" sz="1800">
                <a:solidFill>
                  <a:schemeClr val="dk1"/>
                </a:solidFill>
                <a:latin typeface="Roboto"/>
                <a:ea typeface="Roboto"/>
                <a:cs typeface="Roboto"/>
                <a:sym typeface="Roboto"/>
              </a:rPr>
              <a:t>Reduce the humanitarian impact and the response cost</a:t>
            </a:r>
            <a:endParaRPr sz="800"/>
          </a:p>
        </p:txBody>
      </p:sp>
      <p:sp>
        <p:nvSpPr>
          <p:cNvPr id="417" name="Google Shape;417;p59"/>
          <p:cNvSpPr/>
          <p:nvPr/>
        </p:nvSpPr>
        <p:spPr>
          <a:xfrm>
            <a:off x="3474355" y="2247226"/>
            <a:ext cx="2366700" cy="2016300"/>
          </a:xfrm>
          <a:prstGeom prst="rect">
            <a:avLst/>
          </a:prstGeom>
          <a:solidFill>
            <a:schemeClr val="lt1"/>
          </a:solidFill>
          <a:ln>
            <a:noFill/>
          </a:ln>
          <a:effectLst>
            <a:outerShdw blurRad="749300" rotWithShape="0" algn="r" dir="10800000" dist="38100">
              <a:srgbClr val="000000">
                <a:alpha val="13730"/>
              </a:srgbClr>
            </a:outerShdw>
          </a:effectLst>
        </p:spPr>
        <p:txBody>
          <a:bodyPr anchorCtr="0" anchor="t" bIns="205750" lIns="205750" spcFirstLastPara="1" rIns="205750" wrap="square" tIns="411475">
            <a:noAutofit/>
          </a:bodyPr>
          <a:lstStyle/>
          <a:p>
            <a:pPr indent="0" lvl="0" marL="0" marR="0" rtl="0" algn="ctr">
              <a:spcBef>
                <a:spcPts val="0"/>
              </a:spcBef>
              <a:spcAft>
                <a:spcPts val="0"/>
              </a:spcAft>
              <a:buNone/>
            </a:pPr>
            <a:r>
              <a:rPr lang="en" sz="1800">
                <a:solidFill>
                  <a:schemeClr val="dk1"/>
                </a:solidFill>
                <a:latin typeface="Roboto"/>
                <a:ea typeface="Roboto"/>
                <a:cs typeface="Roboto"/>
                <a:sym typeface="Roboto"/>
              </a:rPr>
              <a:t>More dignified</a:t>
            </a:r>
            <a:endParaRPr sz="800"/>
          </a:p>
        </p:txBody>
      </p:sp>
      <p:sp>
        <p:nvSpPr>
          <p:cNvPr id="418" name="Google Shape;418;p59"/>
          <p:cNvSpPr txBox="1"/>
          <p:nvPr>
            <p:ph type="ctrTitle"/>
          </p:nvPr>
        </p:nvSpPr>
        <p:spPr>
          <a:xfrm>
            <a:off x="817463" y="735826"/>
            <a:ext cx="7200900" cy="914400"/>
          </a:xfrm>
          <a:prstGeom prst="rect">
            <a:avLst/>
          </a:prstGeom>
          <a:noFill/>
          <a:ln>
            <a:noFill/>
          </a:ln>
        </p:spPr>
        <p:txBody>
          <a:bodyPr anchorCtr="0" anchor="t" bIns="27425" lIns="54850" spcFirstLastPara="1" rIns="54850" wrap="square" tIns="27425">
            <a:noAutofit/>
          </a:bodyPr>
          <a:lstStyle/>
          <a:p>
            <a:pPr indent="0" lvl="0" marL="0" rtl="0" algn="l">
              <a:lnSpc>
                <a:spcPct val="90000"/>
              </a:lnSpc>
              <a:spcBef>
                <a:spcPts val="0"/>
              </a:spcBef>
              <a:spcAft>
                <a:spcPts val="0"/>
              </a:spcAft>
              <a:buClr>
                <a:schemeClr val="dk1"/>
              </a:buClr>
              <a:buSzPts val="3000"/>
              <a:buFont typeface="Roboto Slab"/>
              <a:buNone/>
            </a:pPr>
            <a:r>
              <a:rPr b="1" lang="en" sz="3000">
                <a:latin typeface="Roboto Slab"/>
                <a:ea typeface="Roboto Slab"/>
                <a:cs typeface="Roboto Slab"/>
                <a:sym typeface="Roboto Slab"/>
              </a:rPr>
              <a:t>Rationale</a:t>
            </a:r>
            <a:r>
              <a:rPr lang="en" sz="3000">
                <a:latin typeface="Roboto Slab"/>
                <a:ea typeface="Roboto Slab"/>
                <a:cs typeface="Roboto Slab"/>
                <a:sym typeface="Roboto Slab"/>
              </a:rPr>
              <a:t> for anticipatory action</a:t>
            </a:r>
            <a:endParaRPr/>
          </a:p>
        </p:txBody>
      </p:sp>
      <p:sp>
        <p:nvSpPr>
          <p:cNvPr id="419" name="Google Shape;419;p59"/>
          <p:cNvSpPr/>
          <p:nvPr/>
        </p:nvSpPr>
        <p:spPr>
          <a:xfrm>
            <a:off x="6108821" y="2247226"/>
            <a:ext cx="2366700" cy="2016300"/>
          </a:xfrm>
          <a:prstGeom prst="rect">
            <a:avLst/>
          </a:prstGeom>
          <a:solidFill>
            <a:schemeClr val="lt1"/>
          </a:solidFill>
          <a:ln>
            <a:noFill/>
          </a:ln>
          <a:effectLst>
            <a:outerShdw blurRad="749300" rotWithShape="0" algn="r" dir="10800000" dist="38100">
              <a:srgbClr val="000000">
                <a:alpha val="13730"/>
              </a:srgbClr>
            </a:outerShdw>
          </a:effectLst>
        </p:spPr>
        <p:txBody>
          <a:bodyPr anchorCtr="0" anchor="t" bIns="205750" lIns="205750" spcFirstLastPara="1" rIns="205750" wrap="square" tIns="411475">
            <a:noAutofit/>
          </a:bodyPr>
          <a:lstStyle/>
          <a:p>
            <a:pPr indent="0" lvl="0" marL="0" marR="0" rtl="0" algn="ctr">
              <a:spcBef>
                <a:spcPts val="0"/>
              </a:spcBef>
              <a:spcAft>
                <a:spcPts val="0"/>
              </a:spcAft>
              <a:buNone/>
            </a:pPr>
            <a:r>
              <a:rPr lang="en" sz="1800">
                <a:solidFill>
                  <a:schemeClr val="dk1"/>
                </a:solidFill>
                <a:latin typeface="Roboto"/>
                <a:ea typeface="Roboto"/>
                <a:cs typeface="Roboto"/>
                <a:sym typeface="Roboto"/>
              </a:rPr>
              <a:t>Protect development gains</a:t>
            </a:r>
            <a:endParaRPr b="1" sz="1800">
              <a:solidFill>
                <a:schemeClr val="dk1"/>
              </a:solidFill>
              <a:latin typeface="Roboto"/>
              <a:ea typeface="Roboto"/>
              <a:cs typeface="Roboto"/>
              <a:sym typeface="Roboto"/>
            </a:endParaRPr>
          </a:p>
        </p:txBody>
      </p:sp>
      <p:grpSp>
        <p:nvGrpSpPr>
          <p:cNvPr id="420" name="Google Shape;420;p59"/>
          <p:cNvGrpSpPr/>
          <p:nvPr/>
        </p:nvGrpSpPr>
        <p:grpSpPr>
          <a:xfrm>
            <a:off x="1474679" y="1417360"/>
            <a:ext cx="1096670" cy="1125448"/>
            <a:chOff x="5173992" y="5197078"/>
            <a:chExt cx="327394" cy="324430"/>
          </a:xfrm>
        </p:grpSpPr>
        <p:sp>
          <p:nvSpPr>
            <p:cNvPr id="421" name="Google Shape;421;p59"/>
            <p:cNvSpPr/>
            <p:nvPr/>
          </p:nvSpPr>
          <p:spPr>
            <a:xfrm>
              <a:off x="5357674" y="5282317"/>
              <a:ext cx="143712" cy="179640"/>
            </a:xfrm>
            <a:custGeom>
              <a:rect b="b" l="l" r="r" t="t"/>
              <a:pathLst>
                <a:path extrusionOk="0" h="179640" w="143712">
                  <a:moveTo>
                    <a:pt x="115422" y="102305"/>
                  </a:moveTo>
                  <a:lnTo>
                    <a:pt x="85422" y="132395"/>
                  </a:lnTo>
                  <a:lnTo>
                    <a:pt x="85422" y="19850"/>
                  </a:lnTo>
                  <a:cubicBezTo>
                    <a:pt x="85422" y="12611"/>
                    <a:pt x="79548" y="6737"/>
                    <a:pt x="72308" y="6737"/>
                  </a:cubicBezTo>
                  <a:cubicBezTo>
                    <a:pt x="65069" y="6737"/>
                    <a:pt x="59195" y="12611"/>
                    <a:pt x="59195" y="19850"/>
                  </a:cubicBezTo>
                  <a:lnTo>
                    <a:pt x="59195" y="132395"/>
                  </a:lnTo>
                  <a:lnTo>
                    <a:pt x="29105" y="102305"/>
                  </a:lnTo>
                  <a:cubicBezTo>
                    <a:pt x="23968" y="97195"/>
                    <a:pt x="15668" y="97212"/>
                    <a:pt x="10557" y="102350"/>
                  </a:cubicBezTo>
                  <a:cubicBezTo>
                    <a:pt x="5447" y="107488"/>
                    <a:pt x="5465" y="115788"/>
                    <a:pt x="10602" y="120898"/>
                  </a:cubicBezTo>
                  <a:lnTo>
                    <a:pt x="63057" y="173353"/>
                  </a:lnTo>
                  <a:cubicBezTo>
                    <a:pt x="68123" y="178464"/>
                    <a:pt x="76368" y="178500"/>
                    <a:pt x="81479" y="173434"/>
                  </a:cubicBezTo>
                  <a:cubicBezTo>
                    <a:pt x="81506" y="173407"/>
                    <a:pt x="81533" y="173380"/>
                    <a:pt x="81560" y="173353"/>
                  </a:cubicBezTo>
                  <a:lnTo>
                    <a:pt x="134015" y="120898"/>
                  </a:lnTo>
                  <a:cubicBezTo>
                    <a:pt x="139153" y="115788"/>
                    <a:pt x="139171" y="107488"/>
                    <a:pt x="134060" y="102350"/>
                  </a:cubicBezTo>
                  <a:cubicBezTo>
                    <a:pt x="128949" y="97212"/>
                    <a:pt x="120650" y="97195"/>
                    <a:pt x="115512" y="102305"/>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22" name="Google Shape;422;p59"/>
            <p:cNvSpPr/>
            <p:nvPr/>
          </p:nvSpPr>
          <p:spPr>
            <a:xfrm>
              <a:off x="5173992" y="5282317"/>
              <a:ext cx="143712" cy="179640"/>
            </a:xfrm>
            <a:custGeom>
              <a:rect b="b" l="l" r="r" t="t"/>
              <a:pathLst>
                <a:path extrusionOk="0" h="179640" w="143712">
                  <a:moveTo>
                    <a:pt x="72309" y="6737"/>
                  </a:moveTo>
                  <a:cubicBezTo>
                    <a:pt x="65069" y="6737"/>
                    <a:pt x="59195" y="12611"/>
                    <a:pt x="59195" y="19850"/>
                  </a:cubicBezTo>
                  <a:lnTo>
                    <a:pt x="59195" y="132395"/>
                  </a:lnTo>
                  <a:lnTo>
                    <a:pt x="29105" y="102305"/>
                  </a:lnTo>
                  <a:cubicBezTo>
                    <a:pt x="23967" y="97195"/>
                    <a:pt x="15668" y="97212"/>
                    <a:pt x="10557" y="102350"/>
                  </a:cubicBezTo>
                  <a:cubicBezTo>
                    <a:pt x="5446" y="107488"/>
                    <a:pt x="5465" y="115788"/>
                    <a:pt x="10602" y="120898"/>
                  </a:cubicBezTo>
                  <a:lnTo>
                    <a:pt x="63057" y="173353"/>
                  </a:lnTo>
                  <a:cubicBezTo>
                    <a:pt x="68123" y="178464"/>
                    <a:pt x="76368" y="178500"/>
                    <a:pt x="81479" y="173434"/>
                  </a:cubicBezTo>
                  <a:cubicBezTo>
                    <a:pt x="81506" y="173407"/>
                    <a:pt x="81533" y="173380"/>
                    <a:pt x="81560" y="173353"/>
                  </a:cubicBezTo>
                  <a:lnTo>
                    <a:pt x="134015" y="120898"/>
                  </a:lnTo>
                  <a:cubicBezTo>
                    <a:pt x="139152" y="115788"/>
                    <a:pt x="139171" y="107488"/>
                    <a:pt x="134060" y="102350"/>
                  </a:cubicBezTo>
                  <a:cubicBezTo>
                    <a:pt x="128949" y="97212"/>
                    <a:pt x="120650" y="97195"/>
                    <a:pt x="115512" y="102305"/>
                  </a:cubicBezTo>
                  <a:lnTo>
                    <a:pt x="85422" y="132395"/>
                  </a:lnTo>
                  <a:lnTo>
                    <a:pt x="85422" y="19850"/>
                  </a:lnTo>
                  <a:cubicBezTo>
                    <a:pt x="85422" y="12611"/>
                    <a:pt x="79548" y="6737"/>
                    <a:pt x="72309" y="673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23" name="Google Shape;423;p59"/>
            <p:cNvSpPr/>
            <p:nvPr/>
          </p:nvSpPr>
          <p:spPr>
            <a:xfrm>
              <a:off x="5173995" y="5485580"/>
              <a:ext cx="323352" cy="35928"/>
            </a:xfrm>
            <a:custGeom>
              <a:rect b="b" l="l" r="r" t="t"/>
              <a:pathLst>
                <a:path extrusionOk="0" h="35928" w="323352">
                  <a:moveTo>
                    <a:pt x="314909" y="6736"/>
                  </a:moveTo>
                  <a:cubicBezTo>
                    <a:pt x="318530" y="6736"/>
                    <a:pt x="321466" y="6736"/>
                    <a:pt x="321466" y="6736"/>
                  </a:cubicBezTo>
                  <a:lnTo>
                    <a:pt x="321466" y="32964"/>
                  </a:lnTo>
                  <a:cubicBezTo>
                    <a:pt x="321466" y="32964"/>
                    <a:pt x="318530" y="32964"/>
                    <a:pt x="314909" y="32964"/>
                  </a:cubicBezTo>
                  <a:lnTo>
                    <a:pt x="13293" y="32964"/>
                  </a:lnTo>
                  <a:lnTo>
                    <a:pt x="13293" y="6736"/>
                  </a:lnTo>
                  <a:cubicBezTo>
                    <a:pt x="9671" y="6736"/>
                    <a:pt x="6736" y="6736"/>
                    <a:pt x="6736" y="6736"/>
                  </a:cubicBezTo>
                  <a:cubicBezTo>
                    <a:pt x="6736" y="6736"/>
                    <a:pt x="9672" y="6736"/>
                    <a:pt x="13293" y="6736"/>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24" name="Google Shape;424;p59"/>
            <p:cNvSpPr/>
            <p:nvPr/>
          </p:nvSpPr>
          <p:spPr>
            <a:xfrm>
              <a:off x="5173995" y="5197078"/>
              <a:ext cx="323352" cy="71856"/>
            </a:xfrm>
            <a:custGeom>
              <a:rect b="b" l="l" r="r" t="t"/>
              <a:pathLst>
                <a:path extrusionOk="0" h="71856" w="323352">
                  <a:moveTo>
                    <a:pt x="314909" y="6736"/>
                  </a:moveTo>
                  <a:cubicBezTo>
                    <a:pt x="318530" y="6736"/>
                    <a:pt x="321466" y="6736"/>
                    <a:pt x="321466" y="6736"/>
                  </a:cubicBezTo>
                  <a:lnTo>
                    <a:pt x="321466" y="72305"/>
                  </a:lnTo>
                  <a:cubicBezTo>
                    <a:pt x="321466" y="72305"/>
                    <a:pt x="318530" y="72305"/>
                    <a:pt x="314909" y="72305"/>
                  </a:cubicBezTo>
                  <a:lnTo>
                    <a:pt x="13293" y="72305"/>
                  </a:lnTo>
                  <a:lnTo>
                    <a:pt x="13293" y="6736"/>
                  </a:lnTo>
                  <a:cubicBezTo>
                    <a:pt x="9671" y="6736"/>
                    <a:pt x="6736" y="6736"/>
                    <a:pt x="6736" y="6736"/>
                  </a:cubicBezTo>
                  <a:cubicBezTo>
                    <a:pt x="6736" y="6736"/>
                    <a:pt x="9672" y="6736"/>
                    <a:pt x="13293" y="6736"/>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grpSp>
      <p:grpSp>
        <p:nvGrpSpPr>
          <p:cNvPr id="425" name="Google Shape;425;p59"/>
          <p:cNvGrpSpPr/>
          <p:nvPr/>
        </p:nvGrpSpPr>
        <p:grpSpPr>
          <a:xfrm>
            <a:off x="6935407" y="1417534"/>
            <a:ext cx="837178" cy="793052"/>
            <a:chOff x="5952595" y="3846993"/>
            <a:chExt cx="327624" cy="327843"/>
          </a:xfrm>
        </p:grpSpPr>
        <p:sp>
          <p:nvSpPr>
            <p:cNvPr id="426" name="Google Shape;426;p59"/>
            <p:cNvSpPr/>
            <p:nvPr/>
          </p:nvSpPr>
          <p:spPr>
            <a:xfrm>
              <a:off x="5952595" y="3846993"/>
              <a:ext cx="179640" cy="152694"/>
            </a:xfrm>
            <a:custGeom>
              <a:rect b="b" l="l" r="r" t="t"/>
              <a:pathLst>
                <a:path extrusionOk="0" h="152694" w="179640">
                  <a:moveTo>
                    <a:pt x="177086" y="15719"/>
                  </a:moveTo>
                  <a:cubicBezTo>
                    <a:pt x="176700" y="10922"/>
                    <a:pt x="172901" y="7114"/>
                    <a:pt x="168104" y="6737"/>
                  </a:cubicBezTo>
                  <a:lnTo>
                    <a:pt x="102805" y="6737"/>
                  </a:lnTo>
                  <a:cubicBezTo>
                    <a:pt x="97371" y="7258"/>
                    <a:pt x="93392" y="12081"/>
                    <a:pt x="93913" y="17515"/>
                  </a:cubicBezTo>
                  <a:cubicBezTo>
                    <a:pt x="94362" y="22221"/>
                    <a:pt x="98090" y="25958"/>
                    <a:pt x="102805" y="26407"/>
                  </a:cubicBezTo>
                  <a:lnTo>
                    <a:pt x="140349" y="26407"/>
                  </a:lnTo>
                  <a:lnTo>
                    <a:pt x="10290" y="136706"/>
                  </a:lnTo>
                  <a:cubicBezTo>
                    <a:pt x="6078" y="140254"/>
                    <a:pt x="5530" y="146551"/>
                    <a:pt x="9078" y="150763"/>
                  </a:cubicBezTo>
                  <a:cubicBezTo>
                    <a:pt x="12626" y="154976"/>
                    <a:pt x="18922" y="155523"/>
                    <a:pt x="23134" y="151976"/>
                  </a:cubicBezTo>
                  <a:lnTo>
                    <a:pt x="157865" y="37994"/>
                  </a:lnTo>
                  <a:lnTo>
                    <a:pt x="157865" y="81108"/>
                  </a:lnTo>
                  <a:cubicBezTo>
                    <a:pt x="157344" y="86542"/>
                    <a:pt x="161323" y="91365"/>
                    <a:pt x="166757" y="91886"/>
                  </a:cubicBezTo>
                  <a:cubicBezTo>
                    <a:pt x="172191" y="92407"/>
                    <a:pt x="177014" y="88419"/>
                    <a:pt x="177535" y="82994"/>
                  </a:cubicBezTo>
                  <a:cubicBezTo>
                    <a:pt x="177598" y="82365"/>
                    <a:pt x="177598" y="81736"/>
                    <a:pt x="177535" y="81108"/>
                  </a:cubicBezTo>
                  <a:lnTo>
                    <a:pt x="177535" y="15988"/>
                  </a:lnTo>
                  <a:cubicBezTo>
                    <a:pt x="177535" y="15988"/>
                    <a:pt x="177086" y="15898"/>
                    <a:pt x="177086" y="15719"/>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27" name="Google Shape;427;p59"/>
            <p:cNvSpPr/>
            <p:nvPr/>
          </p:nvSpPr>
          <p:spPr>
            <a:xfrm>
              <a:off x="6208363" y="4102980"/>
              <a:ext cx="71856" cy="71856"/>
            </a:xfrm>
            <a:custGeom>
              <a:rect b="b" l="l" r="r" t="t"/>
              <a:pathLst>
                <a:path extrusionOk="0" h="71856" w="71856">
                  <a:moveTo>
                    <a:pt x="65659" y="36197"/>
                  </a:moveTo>
                  <a:cubicBezTo>
                    <a:pt x="65659" y="52468"/>
                    <a:pt x="52468" y="65658"/>
                    <a:pt x="36197" y="65658"/>
                  </a:cubicBezTo>
                  <a:cubicBezTo>
                    <a:pt x="19926" y="65658"/>
                    <a:pt x="6736" y="52468"/>
                    <a:pt x="6736" y="36197"/>
                  </a:cubicBezTo>
                  <a:cubicBezTo>
                    <a:pt x="6736" y="19927"/>
                    <a:pt x="19926" y="6736"/>
                    <a:pt x="36197" y="6736"/>
                  </a:cubicBezTo>
                  <a:cubicBezTo>
                    <a:pt x="52468" y="6736"/>
                    <a:pt x="65659" y="19927"/>
                    <a:pt x="65659" y="3619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28" name="Google Shape;428;p59"/>
            <p:cNvSpPr/>
            <p:nvPr/>
          </p:nvSpPr>
          <p:spPr>
            <a:xfrm>
              <a:off x="6208363" y="4024298"/>
              <a:ext cx="71856" cy="71856"/>
            </a:xfrm>
            <a:custGeom>
              <a:rect b="b" l="l" r="r" t="t"/>
              <a:pathLst>
                <a:path extrusionOk="0" h="71856" w="71856">
                  <a:moveTo>
                    <a:pt x="65659" y="36198"/>
                  </a:moveTo>
                  <a:cubicBezTo>
                    <a:pt x="65659" y="52468"/>
                    <a:pt x="52468" y="65659"/>
                    <a:pt x="36197" y="65659"/>
                  </a:cubicBezTo>
                  <a:cubicBezTo>
                    <a:pt x="19926" y="65659"/>
                    <a:pt x="6736" y="52468"/>
                    <a:pt x="6736" y="36198"/>
                  </a:cubicBezTo>
                  <a:cubicBezTo>
                    <a:pt x="6736" y="19927"/>
                    <a:pt x="19926" y="6737"/>
                    <a:pt x="36197" y="6737"/>
                  </a:cubicBezTo>
                  <a:cubicBezTo>
                    <a:pt x="52468" y="6737"/>
                    <a:pt x="65659" y="19927"/>
                    <a:pt x="65659" y="36198"/>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29" name="Google Shape;429;p59"/>
            <p:cNvSpPr/>
            <p:nvPr/>
          </p:nvSpPr>
          <p:spPr>
            <a:xfrm>
              <a:off x="6208363" y="3945615"/>
              <a:ext cx="71856" cy="71856"/>
            </a:xfrm>
            <a:custGeom>
              <a:rect b="b" l="l" r="r" t="t"/>
              <a:pathLst>
                <a:path extrusionOk="0" h="71856" w="71856">
                  <a:moveTo>
                    <a:pt x="65659" y="36197"/>
                  </a:moveTo>
                  <a:cubicBezTo>
                    <a:pt x="65659" y="52468"/>
                    <a:pt x="52468" y="65658"/>
                    <a:pt x="36197" y="65658"/>
                  </a:cubicBezTo>
                  <a:cubicBezTo>
                    <a:pt x="19926" y="65658"/>
                    <a:pt x="6736" y="52468"/>
                    <a:pt x="6736" y="36197"/>
                  </a:cubicBezTo>
                  <a:cubicBezTo>
                    <a:pt x="6736" y="19927"/>
                    <a:pt x="19926" y="6736"/>
                    <a:pt x="36197" y="6736"/>
                  </a:cubicBezTo>
                  <a:cubicBezTo>
                    <a:pt x="52468" y="6736"/>
                    <a:pt x="65659" y="19927"/>
                    <a:pt x="65659" y="3619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30" name="Google Shape;430;p59"/>
            <p:cNvSpPr/>
            <p:nvPr/>
          </p:nvSpPr>
          <p:spPr>
            <a:xfrm>
              <a:off x="6129681" y="4102980"/>
              <a:ext cx="71856" cy="71856"/>
            </a:xfrm>
            <a:custGeom>
              <a:rect b="b" l="l" r="r" t="t"/>
              <a:pathLst>
                <a:path extrusionOk="0" h="71856" w="71856">
                  <a:moveTo>
                    <a:pt x="65658" y="36197"/>
                  </a:moveTo>
                  <a:cubicBezTo>
                    <a:pt x="65658" y="52468"/>
                    <a:pt x="52468" y="65658"/>
                    <a:pt x="36197" y="65658"/>
                  </a:cubicBezTo>
                  <a:cubicBezTo>
                    <a:pt x="19926" y="65658"/>
                    <a:pt x="6736" y="52468"/>
                    <a:pt x="6736" y="36197"/>
                  </a:cubicBezTo>
                  <a:cubicBezTo>
                    <a:pt x="6736" y="19927"/>
                    <a:pt x="19926" y="6736"/>
                    <a:pt x="36197" y="6736"/>
                  </a:cubicBezTo>
                  <a:cubicBezTo>
                    <a:pt x="52468" y="6736"/>
                    <a:pt x="65658" y="19927"/>
                    <a:pt x="65658" y="3619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31" name="Google Shape;431;p59"/>
            <p:cNvSpPr/>
            <p:nvPr/>
          </p:nvSpPr>
          <p:spPr>
            <a:xfrm>
              <a:off x="6129681" y="4024298"/>
              <a:ext cx="71856" cy="71856"/>
            </a:xfrm>
            <a:custGeom>
              <a:rect b="b" l="l" r="r" t="t"/>
              <a:pathLst>
                <a:path extrusionOk="0" h="71856" w="71856">
                  <a:moveTo>
                    <a:pt x="65658" y="36198"/>
                  </a:moveTo>
                  <a:cubicBezTo>
                    <a:pt x="65658" y="52468"/>
                    <a:pt x="52468" y="65659"/>
                    <a:pt x="36197" y="65659"/>
                  </a:cubicBezTo>
                  <a:cubicBezTo>
                    <a:pt x="19926" y="65659"/>
                    <a:pt x="6736" y="52468"/>
                    <a:pt x="6736" y="36198"/>
                  </a:cubicBezTo>
                  <a:cubicBezTo>
                    <a:pt x="6736" y="19927"/>
                    <a:pt x="19926" y="6737"/>
                    <a:pt x="36197" y="6737"/>
                  </a:cubicBezTo>
                  <a:cubicBezTo>
                    <a:pt x="52468" y="6737"/>
                    <a:pt x="65658" y="19927"/>
                    <a:pt x="65658" y="36198"/>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32" name="Google Shape;432;p59"/>
            <p:cNvSpPr/>
            <p:nvPr/>
          </p:nvSpPr>
          <p:spPr>
            <a:xfrm>
              <a:off x="6050999" y="4102980"/>
              <a:ext cx="71856" cy="71856"/>
            </a:xfrm>
            <a:custGeom>
              <a:rect b="b" l="l" r="r" t="t"/>
              <a:pathLst>
                <a:path extrusionOk="0" h="71856" w="71856">
                  <a:moveTo>
                    <a:pt x="65658" y="36197"/>
                  </a:moveTo>
                  <a:cubicBezTo>
                    <a:pt x="65658" y="52468"/>
                    <a:pt x="52468" y="65658"/>
                    <a:pt x="36197" y="65658"/>
                  </a:cubicBezTo>
                  <a:cubicBezTo>
                    <a:pt x="19926" y="65658"/>
                    <a:pt x="6736" y="52468"/>
                    <a:pt x="6736" y="36197"/>
                  </a:cubicBezTo>
                  <a:cubicBezTo>
                    <a:pt x="6736" y="19927"/>
                    <a:pt x="19926" y="6736"/>
                    <a:pt x="36197" y="6736"/>
                  </a:cubicBezTo>
                  <a:cubicBezTo>
                    <a:pt x="52468" y="6736"/>
                    <a:pt x="65658" y="19927"/>
                    <a:pt x="65658" y="3619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33" name="Google Shape;433;p59"/>
            <p:cNvSpPr/>
            <p:nvPr/>
          </p:nvSpPr>
          <p:spPr>
            <a:xfrm>
              <a:off x="5972316" y="4102980"/>
              <a:ext cx="71856" cy="71856"/>
            </a:xfrm>
            <a:custGeom>
              <a:rect b="b" l="l" r="r" t="t"/>
              <a:pathLst>
                <a:path extrusionOk="0" h="71856" w="71856">
                  <a:moveTo>
                    <a:pt x="65658" y="36197"/>
                  </a:moveTo>
                  <a:cubicBezTo>
                    <a:pt x="65658" y="52468"/>
                    <a:pt x="52468" y="65658"/>
                    <a:pt x="36197" y="65658"/>
                  </a:cubicBezTo>
                  <a:cubicBezTo>
                    <a:pt x="19926" y="65658"/>
                    <a:pt x="6736" y="52468"/>
                    <a:pt x="6736" y="36197"/>
                  </a:cubicBezTo>
                  <a:cubicBezTo>
                    <a:pt x="6736" y="19927"/>
                    <a:pt x="19926" y="6736"/>
                    <a:pt x="36197" y="6736"/>
                  </a:cubicBezTo>
                  <a:cubicBezTo>
                    <a:pt x="52468" y="6736"/>
                    <a:pt x="65658" y="19927"/>
                    <a:pt x="65658" y="3619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34" name="Google Shape;434;p59"/>
            <p:cNvSpPr/>
            <p:nvPr/>
          </p:nvSpPr>
          <p:spPr>
            <a:xfrm>
              <a:off x="6050999" y="4024298"/>
              <a:ext cx="71856" cy="71856"/>
            </a:xfrm>
            <a:custGeom>
              <a:rect b="b" l="l" r="r" t="t"/>
              <a:pathLst>
                <a:path extrusionOk="0" h="71856" w="71856">
                  <a:moveTo>
                    <a:pt x="65658" y="36198"/>
                  </a:moveTo>
                  <a:cubicBezTo>
                    <a:pt x="65658" y="52468"/>
                    <a:pt x="52468" y="65659"/>
                    <a:pt x="36197" y="65659"/>
                  </a:cubicBezTo>
                  <a:cubicBezTo>
                    <a:pt x="19926" y="65659"/>
                    <a:pt x="6736" y="52468"/>
                    <a:pt x="6736" y="36198"/>
                  </a:cubicBezTo>
                  <a:cubicBezTo>
                    <a:pt x="6736" y="19927"/>
                    <a:pt x="19926" y="6737"/>
                    <a:pt x="36197" y="6737"/>
                  </a:cubicBezTo>
                  <a:cubicBezTo>
                    <a:pt x="52468" y="6737"/>
                    <a:pt x="65658" y="19927"/>
                    <a:pt x="65658" y="36198"/>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35" name="Google Shape;435;p59"/>
            <p:cNvSpPr/>
            <p:nvPr/>
          </p:nvSpPr>
          <p:spPr>
            <a:xfrm>
              <a:off x="6129681" y="3945615"/>
              <a:ext cx="71856" cy="71856"/>
            </a:xfrm>
            <a:custGeom>
              <a:rect b="b" l="l" r="r" t="t"/>
              <a:pathLst>
                <a:path extrusionOk="0" h="71856" w="71856">
                  <a:moveTo>
                    <a:pt x="65658" y="36197"/>
                  </a:moveTo>
                  <a:cubicBezTo>
                    <a:pt x="65658" y="52468"/>
                    <a:pt x="52468" y="65658"/>
                    <a:pt x="36197" y="65658"/>
                  </a:cubicBezTo>
                  <a:cubicBezTo>
                    <a:pt x="19926" y="65658"/>
                    <a:pt x="6736" y="52468"/>
                    <a:pt x="6736" y="36197"/>
                  </a:cubicBezTo>
                  <a:cubicBezTo>
                    <a:pt x="6736" y="19927"/>
                    <a:pt x="19926" y="6736"/>
                    <a:pt x="36197" y="6736"/>
                  </a:cubicBezTo>
                  <a:cubicBezTo>
                    <a:pt x="52468" y="6736"/>
                    <a:pt x="65658" y="19927"/>
                    <a:pt x="65658" y="3619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436" name="Google Shape;436;p59"/>
            <p:cNvSpPr/>
            <p:nvPr/>
          </p:nvSpPr>
          <p:spPr>
            <a:xfrm>
              <a:off x="6208363" y="3866933"/>
              <a:ext cx="71856" cy="71856"/>
            </a:xfrm>
            <a:custGeom>
              <a:rect b="b" l="l" r="r" t="t"/>
              <a:pathLst>
                <a:path extrusionOk="0" h="71856" w="71856">
                  <a:moveTo>
                    <a:pt x="65659" y="36197"/>
                  </a:moveTo>
                  <a:cubicBezTo>
                    <a:pt x="65659" y="52468"/>
                    <a:pt x="52468" y="65658"/>
                    <a:pt x="36197" y="65658"/>
                  </a:cubicBezTo>
                  <a:cubicBezTo>
                    <a:pt x="19926" y="65658"/>
                    <a:pt x="6736" y="52468"/>
                    <a:pt x="6736" y="36197"/>
                  </a:cubicBezTo>
                  <a:cubicBezTo>
                    <a:pt x="6736" y="19927"/>
                    <a:pt x="19926" y="6736"/>
                    <a:pt x="36197" y="6736"/>
                  </a:cubicBezTo>
                  <a:cubicBezTo>
                    <a:pt x="52468" y="6736"/>
                    <a:pt x="65659" y="19927"/>
                    <a:pt x="65659" y="36197"/>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grpSp>
      <p:sp>
        <p:nvSpPr>
          <p:cNvPr id="437" name="Google Shape;437;p59"/>
          <p:cNvSpPr/>
          <p:nvPr/>
        </p:nvSpPr>
        <p:spPr>
          <a:xfrm>
            <a:off x="4170389" y="1447450"/>
            <a:ext cx="896224" cy="972930"/>
          </a:xfrm>
          <a:custGeom>
            <a:rect b="b" l="l" r="r" t="t"/>
            <a:pathLst>
              <a:path extrusionOk="0" h="287424" w="215568">
                <a:moveTo>
                  <a:pt x="211706" y="26250"/>
                </a:moveTo>
                <a:lnTo>
                  <a:pt x="112904" y="6939"/>
                </a:lnTo>
                <a:cubicBezTo>
                  <a:pt x="112086" y="6669"/>
                  <a:pt x="111206" y="6669"/>
                  <a:pt x="110389" y="6939"/>
                </a:cubicBezTo>
                <a:lnTo>
                  <a:pt x="12036" y="26250"/>
                </a:lnTo>
                <a:cubicBezTo>
                  <a:pt x="8960" y="26816"/>
                  <a:pt x="6728" y="29501"/>
                  <a:pt x="6737" y="32627"/>
                </a:cubicBezTo>
                <a:lnTo>
                  <a:pt x="6737" y="165022"/>
                </a:lnTo>
                <a:cubicBezTo>
                  <a:pt x="6737" y="229603"/>
                  <a:pt x="54611" y="281788"/>
                  <a:pt x="111646" y="281788"/>
                </a:cubicBezTo>
                <a:cubicBezTo>
                  <a:pt x="168682" y="281788"/>
                  <a:pt x="216556" y="229333"/>
                  <a:pt x="216556" y="165022"/>
                </a:cubicBezTo>
                <a:lnTo>
                  <a:pt x="216556" y="32627"/>
                </a:lnTo>
                <a:cubicBezTo>
                  <a:pt x="216609" y="29636"/>
                  <a:pt x="214604" y="26995"/>
                  <a:pt x="211706" y="26250"/>
                </a:cubicBezTo>
                <a:close/>
                <a:moveTo>
                  <a:pt x="155928" y="146250"/>
                </a:moveTo>
                <a:lnTo>
                  <a:pt x="151347" y="150741"/>
                </a:lnTo>
                <a:lnTo>
                  <a:pt x="114521" y="189094"/>
                </a:lnTo>
                <a:cubicBezTo>
                  <a:pt x="113178" y="190333"/>
                  <a:pt x="111103" y="190333"/>
                  <a:pt x="109760" y="189094"/>
                </a:cubicBezTo>
                <a:lnTo>
                  <a:pt x="72934" y="150561"/>
                </a:lnTo>
                <a:lnTo>
                  <a:pt x="68353" y="146070"/>
                </a:lnTo>
                <a:cubicBezTo>
                  <a:pt x="57167" y="135022"/>
                  <a:pt x="57058" y="116986"/>
                  <a:pt x="68111" y="105803"/>
                </a:cubicBezTo>
                <a:cubicBezTo>
                  <a:pt x="68191" y="105723"/>
                  <a:pt x="68271" y="105642"/>
                  <a:pt x="68353" y="105561"/>
                </a:cubicBezTo>
                <a:cubicBezTo>
                  <a:pt x="79356" y="95492"/>
                  <a:pt x="96306" y="95771"/>
                  <a:pt x="106976" y="106190"/>
                </a:cubicBezTo>
                <a:lnTo>
                  <a:pt x="112545" y="111399"/>
                </a:lnTo>
                <a:lnTo>
                  <a:pt x="118203" y="106190"/>
                </a:lnTo>
                <a:cubicBezTo>
                  <a:pt x="128842" y="95780"/>
                  <a:pt x="145763" y="95501"/>
                  <a:pt x="156736" y="105561"/>
                </a:cubicBezTo>
                <a:cubicBezTo>
                  <a:pt x="167753" y="116780"/>
                  <a:pt x="167589" y="134806"/>
                  <a:pt x="156368" y="145827"/>
                </a:cubicBezTo>
                <a:cubicBezTo>
                  <a:pt x="156223" y="145971"/>
                  <a:pt x="156076" y="146106"/>
                  <a:pt x="155928" y="146250"/>
                </a:cubicBezTo>
                <a:close/>
              </a:path>
            </a:pathLst>
          </a:custGeom>
          <a:solidFill>
            <a:srgbClr val="5091CD"/>
          </a:solidFill>
          <a:ln>
            <a:noFill/>
          </a:ln>
        </p:spPr>
        <p:txBody>
          <a:bodyPr anchorCtr="0" anchor="ctr" bIns="27425" lIns="54850" spcFirstLastPara="1" rIns="54850" wrap="square" tIns="2742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B580"/>
        </a:solidFill>
      </p:bgPr>
    </p:bg>
    <p:spTree>
      <p:nvGrpSpPr>
        <p:cNvPr id="441" name="Shape 441"/>
        <p:cNvGrpSpPr/>
        <p:nvPr/>
      </p:nvGrpSpPr>
      <p:grpSpPr>
        <a:xfrm>
          <a:off x="0" y="0"/>
          <a:ext cx="0" cy="0"/>
          <a:chOff x="0" y="0"/>
          <a:chExt cx="0" cy="0"/>
        </a:xfrm>
      </p:grpSpPr>
      <p:pic>
        <p:nvPicPr>
          <p:cNvPr id="442" name="Google Shape;442;p60"/>
          <p:cNvPicPr preferRelativeResize="0"/>
          <p:nvPr/>
        </p:nvPicPr>
        <p:blipFill rotWithShape="1">
          <a:blip r:embed="rId3">
            <a:alphaModFix amt="39000"/>
          </a:blip>
          <a:srcRect b="0" l="0" r="0" t="0"/>
          <a:stretch/>
        </p:blipFill>
        <p:spPr>
          <a:xfrm>
            <a:off x="-272066" y="-330737"/>
            <a:ext cx="9705474" cy="5792011"/>
          </a:xfrm>
          <a:prstGeom prst="rect">
            <a:avLst/>
          </a:prstGeom>
          <a:noFill/>
          <a:ln>
            <a:noFill/>
          </a:ln>
        </p:spPr>
      </p:pic>
      <p:sp>
        <p:nvSpPr>
          <p:cNvPr id="443" name="Google Shape;443;p60"/>
          <p:cNvSpPr txBox="1"/>
          <p:nvPr>
            <p:ph type="title"/>
          </p:nvPr>
        </p:nvSpPr>
        <p:spPr>
          <a:xfrm>
            <a:off x="898105" y="1769663"/>
            <a:ext cx="7347900" cy="1574400"/>
          </a:xfrm>
          <a:prstGeom prst="rect">
            <a:avLst/>
          </a:prstGeom>
          <a:noFill/>
          <a:ln>
            <a:noFill/>
          </a:ln>
        </p:spPr>
        <p:txBody>
          <a:bodyPr anchorCtr="0" anchor="ctr" bIns="91475" lIns="91475" spcFirstLastPara="1" rIns="91475" wrap="square" tIns="91475">
            <a:noAutofit/>
          </a:bodyPr>
          <a:lstStyle/>
          <a:p>
            <a:pPr indent="0" lvl="0" marL="0" marR="0" rtl="0" algn="ctr">
              <a:lnSpc>
                <a:spcPct val="100000"/>
              </a:lnSpc>
              <a:spcBef>
                <a:spcPts val="0"/>
              </a:spcBef>
              <a:spcAft>
                <a:spcPts val="0"/>
              </a:spcAft>
              <a:buClr>
                <a:schemeClr val="dk1"/>
              </a:buClr>
              <a:buFont typeface="Arvo"/>
              <a:buNone/>
            </a:pPr>
            <a:r>
              <a:rPr b="1" i="0" lang="en" sz="3100" u="none" cap="none" strike="noStrike">
                <a:solidFill>
                  <a:srgbClr val="FFFFFF"/>
                </a:solidFill>
                <a:latin typeface="Arvo"/>
                <a:ea typeface="Arvo"/>
                <a:cs typeface="Arvo"/>
                <a:sym typeface="Arvo"/>
              </a:rPr>
              <a:t>The mission </a:t>
            </a:r>
            <a:r>
              <a:rPr b="0" i="0" lang="en" sz="3100" u="none" cap="none" strike="noStrike">
                <a:solidFill>
                  <a:srgbClr val="FFFFFF"/>
                </a:solidFill>
                <a:latin typeface="Arvo"/>
                <a:ea typeface="Arvo"/>
                <a:cs typeface="Arvo"/>
                <a:sym typeface="Arvo"/>
              </a:rPr>
              <a:t>of the Centre</a:t>
            </a:r>
            <a:r>
              <a:rPr b="1" i="0" lang="en" sz="3100" u="none" cap="none" strike="noStrike">
                <a:solidFill>
                  <a:srgbClr val="FFFFFF"/>
                </a:solidFill>
                <a:latin typeface="Arvo"/>
                <a:ea typeface="Arvo"/>
                <a:cs typeface="Arvo"/>
                <a:sym typeface="Arvo"/>
              </a:rPr>
              <a:t> </a:t>
            </a:r>
            <a:r>
              <a:rPr b="0" i="0" lang="en" sz="3100" u="none" cap="none" strike="noStrike">
                <a:solidFill>
                  <a:srgbClr val="FFFFFF"/>
                </a:solidFill>
                <a:latin typeface="Arvo"/>
                <a:ea typeface="Arvo"/>
                <a:cs typeface="Arvo"/>
                <a:sym typeface="Arvo"/>
              </a:rPr>
              <a:t>is </a:t>
            </a:r>
            <a:endParaRPr sz="3100">
              <a:solidFill>
                <a:srgbClr val="FFFFFF"/>
              </a:solidFill>
              <a:latin typeface="Arvo"/>
              <a:ea typeface="Arvo"/>
              <a:cs typeface="Arvo"/>
              <a:sym typeface="Arvo"/>
            </a:endParaRPr>
          </a:p>
          <a:p>
            <a:pPr indent="0" lvl="0" marL="0" marR="0" rtl="0" algn="ctr">
              <a:lnSpc>
                <a:spcPct val="100000"/>
              </a:lnSpc>
              <a:spcBef>
                <a:spcPts val="0"/>
              </a:spcBef>
              <a:spcAft>
                <a:spcPts val="0"/>
              </a:spcAft>
              <a:buClr>
                <a:schemeClr val="dk1"/>
              </a:buClr>
              <a:buFont typeface="Arvo"/>
              <a:buNone/>
            </a:pPr>
            <a:r>
              <a:rPr b="0" i="0" lang="en" sz="3100" u="none" cap="none" strike="noStrike">
                <a:solidFill>
                  <a:srgbClr val="FFFFFF"/>
                </a:solidFill>
                <a:latin typeface="Arvo"/>
                <a:ea typeface="Arvo"/>
                <a:cs typeface="Arvo"/>
                <a:sym typeface="Arvo"/>
              </a:rPr>
              <a:t>to increase the </a:t>
            </a:r>
            <a:r>
              <a:rPr b="1" i="0" lang="en" sz="3100" u="none" cap="none" strike="noStrike">
                <a:solidFill>
                  <a:srgbClr val="FFFFFF"/>
                </a:solidFill>
                <a:latin typeface="Arvo"/>
                <a:ea typeface="Arvo"/>
                <a:cs typeface="Arvo"/>
                <a:sym typeface="Arvo"/>
              </a:rPr>
              <a:t>use </a:t>
            </a:r>
            <a:r>
              <a:rPr i="0" lang="en" sz="3100" u="none" cap="none" strike="noStrike">
                <a:solidFill>
                  <a:srgbClr val="FFFFFF"/>
                </a:solidFill>
                <a:latin typeface="Arvo"/>
                <a:ea typeface="Arvo"/>
                <a:cs typeface="Arvo"/>
                <a:sym typeface="Arvo"/>
              </a:rPr>
              <a:t>and</a:t>
            </a:r>
            <a:r>
              <a:rPr b="1" i="0" lang="en" sz="3100" u="none" cap="none" strike="noStrike">
                <a:solidFill>
                  <a:srgbClr val="FFFFFF"/>
                </a:solidFill>
                <a:latin typeface="Arvo"/>
                <a:ea typeface="Arvo"/>
                <a:cs typeface="Arvo"/>
                <a:sym typeface="Arvo"/>
              </a:rPr>
              <a:t> impact</a:t>
            </a:r>
            <a:r>
              <a:rPr b="0" i="0" lang="en" sz="3100" u="none" cap="none" strike="noStrike">
                <a:solidFill>
                  <a:srgbClr val="FFFFFF"/>
                </a:solidFill>
                <a:latin typeface="Arvo"/>
                <a:ea typeface="Arvo"/>
                <a:cs typeface="Arvo"/>
                <a:sym typeface="Arvo"/>
              </a:rPr>
              <a:t> of data in humanitarian </a:t>
            </a:r>
            <a:r>
              <a:rPr lang="en" sz="3100">
                <a:solidFill>
                  <a:srgbClr val="FFFFFF"/>
                </a:solidFill>
                <a:latin typeface="Arvo"/>
                <a:ea typeface="Arvo"/>
                <a:cs typeface="Arvo"/>
                <a:sym typeface="Arvo"/>
              </a:rPr>
              <a:t>response.</a:t>
            </a:r>
            <a:endParaRPr sz="700"/>
          </a:p>
        </p:txBody>
      </p:sp>
      <p:sp>
        <p:nvSpPr>
          <p:cNvPr id="444" name="Google Shape;444;p60"/>
          <p:cNvSpPr txBox="1"/>
          <p:nvPr/>
        </p:nvSpPr>
        <p:spPr>
          <a:xfrm>
            <a:off x="1532855" y="3963338"/>
            <a:ext cx="5267700" cy="583800"/>
          </a:xfrm>
          <a:prstGeom prst="rect">
            <a:avLst/>
          </a:prstGeom>
          <a:noFill/>
          <a:ln>
            <a:noFill/>
          </a:ln>
        </p:spPr>
        <p:txBody>
          <a:bodyPr anchorCtr="0" anchor="t" bIns="47325" lIns="47325" spcFirstLastPara="1" rIns="47325" wrap="square" tIns="47325">
            <a:noAutofit/>
          </a:bodyPr>
          <a:lstStyle/>
          <a:p>
            <a:pPr indent="0" lvl="0" marL="0" marR="0" rtl="0" algn="ctr">
              <a:lnSpc>
                <a:spcPct val="100000"/>
              </a:lnSpc>
              <a:spcBef>
                <a:spcPts val="0"/>
              </a:spcBef>
              <a:spcAft>
                <a:spcPts val="0"/>
              </a:spcAft>
              <a:buClr>
                <a:schemeClr val="dk1"/>
              </a:buClr>
              <a:buFont typeface="Arial"/>
              <a:buNone/>
            </a:pPr>
            <a:r>
              <a:rPr b="0" i="0" lang="en" sz="1200" u="none" cap="none" strike="noStrike">
                <a:solidFill>
                  <a:schemeClr val="lt1"/>
                </a:solidFill>
                <a:latin typeface="Arial"/>
                <a:ea typeface="Arial"/>
                <a:cs typeface="Arial"/>
                <a:sym typeface="Arial"/>
              </a:rPr>
              <a:t> </a:t>
            </a:r>
            <a:endParaRPr sz="700"/>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8" name="Shape 448"/>
        <p:cNvGrpSpPr/>
        <p:nvPr/>
      </p:nvGrpSpPr>
      <p:grpSpPr>
        <a:xfrm>
          <a:off x="0" y="0"/>
          <a:ext cx="0" cy="0"/>
          <a:chOff x="0" y="0"/>
          <a:chExt cx="0" cy="0"/>
        </a:xfrm>
      </p:grpSpPr>
      <p:sp>
        <p:nvSpPr>
          <p:cNvPr id="449" name="Google Shape;449;p61"/>
          <p:cNvSpPr txBox="1"/>
          <p:nvPr/>
        </p:nvSpPr>
        <p:spPr>
          <a:xfrm>
            <a:off x="1466526" y="1139138"/>
            <a:ext cx="6210900" cy="528000"/>
          </a:xfrm>
          <a:prstGeom prst="rect">
            <a:avLst/>
          </a:prstGeom>
          <a:noFill/>
          <a:ln>
            <a:noFill/>
          </a:ln>
        </p:spPr>
        <p:txBody>
          <a:bodyPr anchorCtr="0" anchor="t" bIns="91475" lIns="91475" spcFirstLastPara="1" rIns="91475" wrap="square" tIns="91475">
            <a:noAutofit/>
          </a:bodyPr>
          <a:lstStyle/>
          <a:p>
            <a:pPr indent="0" lvl="0" marL="0" marR="0" rtl="0" algn="ctr">
              <a:lnSpc>
                <a:spcPct val="100000"/>
              </a:lnSpc>
              <a:spcBef>
                <a:spcPts val="0"/>
              </a:spcBef>
              <a:spcAft>
                <a:spcPts val="0"/>
              </a:spcAft>
              <a:buClr>
                <a:srgbClr val="1BB580"/>
              </a:buClr>
              <a:buFont typeface="Arvo"/>
              <a:buNone/>
            </a:pPr>
            <a:r>
              <a:rPr i="0" lang="en" sz="3100" u="none" cap="none" strike="noStrike">
                <a:solidFill>
                  <a:srgbClr val="3C4043"/>
                </a:solidFill>
                <a:latin typeface="Arvo"/>
                <a:ea typeface="Arvo"/>
                <a:cs typeface="Arvo"/>
                <a:sym typeface="Arvo"/>
              </a:rPr>
              <a:t>Focus Areas</a:t>
            </a:r>
            <a:r>
              <a:rPr b="0" i="0" lang="en" sz="3100" u="none" cap="none" strike="noStrike">
                <a:solidFill>
                  <a:srgbClr val="3C4043"/>
                </a:solidFill>
                <a:latin typeface="Arvo"/>
                <a:ea typeface="Arvo"/>
                <a:cs typeface="Arvo"/>
                <a:sym typeface="Arvo"/>
              </a:rPr>
              <a:t> for the Centre</a:t>
            </a:r>
            <a:endParaRPr sz="700">
              <a:solidFill>
                <a:srgbClr val="3C4043"/>
              </a:solidFill>
            </a:endParaRPr>
          </a:p>
        </p:txBody>
      </p:sp>
      <p:grpSp>
        <p:nvGrpSpPr>
          <p:cNvPr id="450" name="Google Shape;450;p61"/>
          <p:cNvGrpSpPr/>
          <p:nvPr/>
        </p:nvGrpSpPr>
        <p:grpSpPr>
          <a:xfrm>
            <a:off x="1003742" y="2097471"/>
            <a:ext cx="7136246" cy="2111004"/>
            <a:chOff x="1782425" y="4180491"/>
            <a:chExt cx="13559275" cy="4222009"/>
          </a:xfrm>
        </p:grpSpPr>
        <p:grpSp>
          <p:nvGrpSpPr>
            <p:cNvPr id="451" name="Google Shape;451;p61"/>
            <p:cNvGrpSpPr/>
            <p:nvPr/>
          </p:nvGrpSpPr>
          <p:grpSpPr>
            <a:xfrm>
              <a:off x="1782425" y="4180491"/>
              <a:ext cx="3224400" cy="3898609"/>
              <a:chOff x="1782425" y="4180491"/>
              <a:chExt cx="3224400" cy="3898609"/>
            </a:xfrm>
          </p:grpSpPr>
          <p:sp>
            <p:nvSpPr>
              <p:cNvPr id="452" name="Google Shape;452;p61"/>
              <p:cNvSpPr txBox="1"/>
              <p:nvPr/>
            </p:nvSpPr>
            <p:spPr>
              <a:xfrm>
                <a:off x="1782425" y="6879700"/>
                <a:ext cx="3224400" cy="1199400"/>
              </a:xfrm>
              <a:prstGeom prst="rect">
                <a:avLst/>
              </a:prstGeom>
              <a:noFill/>
              <a:ln>
                <a:noFill/>
              </a:ln>
            </p:spPr>
            <p:txBody>
              <a:bodyPr anchorCtr="0" anchor="t" bIns="91475" lIns="91475" spcFirstLastPara="1" rIns="91475" wrap="square" tIns="91475">
                <a:noAutofit/>
              </a:bodyPr>
              <a:lstStyle/>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DATA </a:t>
                </a:r>
                <a:endParaRPr i="0" sz="1200" u="none" cap="none" strike="noStrike">
                  <a:solidFill>
                    <a:srgbClr val="1BB580"/>
                  </a:solidFill>
                  <a:latin typeface="Source Sans Pro SemiBold"/>
                  <a:ea typeface="Source Sans Pro SemiBold"/>
                  <a:cs typeface="Source Sans Pro SemiBold"/>
                  <a:sym typeface="Source Sans Pro SemiBold"/>
                </a:endParaRPr>
              </a:p>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SERVICES</a:t>
                </a:r>
                <a:endParaRPr sz="1200">
                  <a:latin typeface="Source Sans Pro SemiBold"/>
                  <a:ea typeface="Source Sans Pro SemiBold"/>
                  <a:cs typeface="Source Sans Pro SemiBold"/>
                  <a:sym typeface="Source Sans Pro SemiBold"/>
                </a:endParaRPr>
              </a:p>
            </p:txBody>
          </p:sp>
          <p:pic>
            <p:nvPicPr>
              <p:cNvPr id="453" name="Google Shape;453;p61"/>
              <p:cNvPicPr preferRelativeResize="0"/>
              <p:nvPr/>
            </p:nvPicPr>
            <p:blipFill rotWithShape="1">
              <a:blip r:embed="rId3">
                <a:alphaModFix/>
              </a:blip>
              <a:srcRect b="0" l="0" r="0" t="0"/>
              <a:stretch/>
            </p:blipFill>
            <p:spPr>
              <a:xfrm>
                <a:off x="2127172" y="4180491"/>
                <a:ext cx="2534907" cy="2534907"/>
              </a:xfrm>
              <a:prstGeom prst="rect">
                <a:avLst/>
              </a:prstGeom>
              <a:noFill/>
              <a:ln>
                <a:noFill/>
              </a:ln>
            </p:spPr>
          </p:pic>
        </p:grpSp>
        <p:grpSp>
          <p:nvGrpSpPr>
            <p:cNvPr id="454" name="Google Shape;454;p61"/>
            <p:cNvGrpSpPr/>
            <p:nvPr/>
          </p:nvGrpSpPr>
          <p:grpSpPr>
            <a:xfrm>
              <a:off x="5141983" y="4180491"/>
              <a:ext cx="3224400" cy="4222009"/>
              <a:chOff x="5141983" y="4180491"/>
              <a:chExt cx="3224400" cy="4222009"/>
            </a:xfrm>
          </p:grpSpPr>
          <p:sp>
            <p:nvSpPr>
              <p:cNvPr id="455" name="Google Shape;455;p61"/>
              <p:cNvSpPr txBox="1"/>
              <p:nvPr/>
            </p:nvSpPr>
            <p:spPr>
              <a:xfrm>
                <a:off x="5141983" y="6879700"/>
                <a:ext cx="3224400" cy="1522800"/>
              </a:xfrm>
              <a:prstGeom prst="rect">
                <a:avLst/>
              </a:prstGeom>
              <a:noFill/>
              <a:ln>
                <a:noFill/>
              </a:ln>
            </p:spPr>
            <p:txBody>
              <a:bodyPr anchorCtr="0" anchor="t" bIns="91475" lIns="91475" spcFirstLastPara="1" rIns="91475" wrap="square" tIns="91475">
                <a:noAutofit/>
              </a:bodyPr>
              <a:lstStyle/>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DATA </a:t>
                </a:r>
                <a:endParaRPr i="0" sz="1200" u="none" cap="none" strike="noStrike">
                  <a:solidFill>
                    <a:srgbClr val="1BB580"/>
                  </a:solidFill>
                  <a:latin typeface="Source Sans Pro SemiBold"/>
                  <a:ea typeface="Source Sans Pro SemiBold"/>
                  <a:cs typeface="Source Sans Pro SemiBold"/>
                  <a:sym typeface="Source Sans Pro SemiBold"/>
                </a:endParaRPr>
              </a:p>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RESPONSIBILITY</a:t>
                </a:r>
                <a:endParaRPr sz="1200">
                  <a:latin typeface="Source Sans Pro SemiBold"/>
                  <a:ea typeface="Source Sans Pro SemiBold"/>
                  <a:cs typeface="Source Sans Pro SemiBold"/>
                  <a:sym typeface="Source Sans Pro SemiBold"/>
                </a:endParaRPr>
              </a:p>
            </p:txBody>
          </p:sp>
          <p:pic>
            <p:nvPicPr>
              <p:cNvPr id="456" name="Google Shape;456;p61"/>
              <p:cNvPicPr preferRelativeResize="0"/>
              <p:nvPr/>
            </p:nvPicPr>
            <p:blipFill rotWithShape="1">
              <a:blip r:embed="rId4">
                <a:alphaModFix/>
              </a:blip>
              <a:srcRect b="0" l="0" r="0" t="0"/>
              <a:stretch/>
            </p:blipFill>
            <p:spPr>
              <a:xfrm>
                <a:off x="5486730" y="4180491"/>
                <a:ext cx="2534907" cy="2534907"/>
              </a:xfrm>
              <a:prstGeom prst="rect">
                <a:avLst/>
              </a:prstGeom>
              <a:noFill/>
              <a:ln>
                <a:noFill/>
              </a:ln>
            </p:spPr>
          </p:pic>
        </p:grpSp>
        <p:grpSp>
          <p:nvGrpSpPr>
            <p:cNvPr id="457" name="Google Shape;457;p61"/>
            <p:cNvGrpSpPr/>
            <p:nvPr/>
          </p:nvGrpSpPr>
          <p:grpSpPr>
            <a:xfrm>
              <a:off x="8501542" y="4180491"/>
              <a:ext cx="3352500" cy="4073809"/>
              <a:chOff x="8501542" y="4180491"/>
              <a:chExt cx="3352500" cy="4073809"/>
            </a:xfrm>
          </p:grpSpPr>
          <p:sp>
            <p:nvSpPr>
              <p:cNvPr id="458" name="Google Shape;458;p61"/>
              <p:cNvSpPr txBox="1"/>
              <p:nvPr/>
            </p:nvSpPr>
            <p:spPr>
              <a:xfrm>
                <a:off x="8501542" y="6879700"/>
                <a:ext cx="3352500" cy="1374600"/>
              </a:xfrm>
              <a:prstGeom prst="rect">
                <a:avLst/>
              </a:prstGeom>
              <a:noFill/>
              <a:ln>
                <a:noFill/>
              </a:ln>
            </p:spPr>
            <p:txBody>
              <a:bodyPr anchorCtr="0" anchor="t" bIns="91475" lIns="91475" spcFirstLastPara="1" rIns="91475" wrap="square" tIns="91475">
                <a:noAutofit/>
              </a:bodyPr>
              <a:lstStyle/>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DATA </a:t>
                </a:r>
                <a:endParaRPr i="0" sz="1200" u="none" cap="none" strike="noStrike">
                  <a:solidFill>
                    <a:srgbClr val="1BB580"/>
                  </a:solidFill>
                  <a:latin typeface="Source Sans Pro SemiBold"/>
                  <a:ea typeface="Source Sans Pro SemiBold"/>
                  <a:cs typeface="Source Sans Pro SemiBold"/>
                  <a:sym typeface="Source Sans Pro SemiBold"/>
                </a:endParaRPr>
              </a:p>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LITERACY</a:t>
                </a:r>
                <a:endParaRPr sz="1200">
                  <a:latin typeface="Source Sans Pro SemiBold"/>
                  <a:ea typeface="Source Sans Pro SemiBold"/>
                  <a:cs typeface="Source Sans Pro SemiBold"/>
                  <a:sym typeface="Source Sans Pro SemiBold"/>
                </a:endParaRPr>
              </a:p>
            </p:txBody>
          </p:sp>
          <p:pic>
            <p:nvPicPr>
              <p:cNvPr id="459" name="Google Shape;459;p61"/>
              <p:cNvPicPr preferRelativeResize="0"/>
              <p:nvPr/>
            </p:nvPicPr>
            <p:blipFill rotWithShape="1">
              <a:blip r:embed="rId5">
                <a:alphaModFix/>
              </a:blip>
              <a:srcRect b="0" l="0" r="0" t="0"/>
              <a:stretch/>
            </p:blipFill>
            <p:spPr>
              <a:xfrm>
                <a:off x="8910338" y="4180491"/>
                <a:ext cx="2534907" cy="2534907"/>
              </a:xfrm>
              <a:prstGeom prst="rect">
                <a:avLst/>
              </a:prstGeom>
              <a:noFill/>
              <a:ln>
                <a:noFill/>
              </a:ln>
            </p:spPr>
          </p:pic>
        </p:grpSp>
        <p:sp>
          <p:nvSpPr>
            <p:cNvPr id="460" name="Google Shape;460;p61"/>
            <p:cNvSpPr txBox="1"/>
            <p:nvPr/>
          </p:nvSpPr>
          <p:spPr>
            <a:xfrm>
              <a:off x="11989200" y="6879700"/>
              <a:ext cx="3352500" cy="1522800"/>
            </a:xfrm>
            <a:prstGeom prst="rect">
              <a:avLst/>
            </a:prstGeom>
            <a:noFill/>
            <a:ln>
              <a:noFill/>
            </a:ln>
          </p:spPr>
          <p:txBody>
            <a:bodyPr anchorCtr="0" anchor="t" bIns="91475" lIns="91475" spcFirstLastPara="1" rIns="91475" wrap="square" tIns="91475">
              <a:noAutofit/>
            </a:bodyPr>
            <a:lstStyle/>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PREDICTIVE</a:t>
              </a:r>
              <a:endParaRPr sz="1200">
                <a:solidFill>
                  <a:srgbClr val="1BB580"/>
                </a:solidFill>
                <a:latin typeface="Source Sans Pro SemiBold"/>
                <a:ea typeface="Source Sans Pro SemiBold"/>
                <a:cs typeface="Source Sans Pro SemiBold"/>
                <a:sym typeface="Source Sans Pro SemiBold"/>
              </a:endParaRPr>
            </a:p>
            <a:p>
              <a:pPr indent="0" lvl="0" marL="0" marR="0" rtl="0" algn="ctr">
                <a:lnSpc>
                  <a:spcPct val="100000"/>
                </a:lnSpc>
                <a:spcBef>
                  <a:spcPts val="0"/>
                </a:spcBef>
                <a:spcAft>
                  <a:spcPts val="0"/>
                </a:spcAft>
                <a:buClr>
                  <a:srgbClr val="1BB580"/>
                </a:buClr>
                <a:buFont typeface="Arvo"/>
                <a:buNone/>
              </a:pPr>
              <a:r>
                <a:rPr lang="en" sz="1200">
                  <a:solidFill>
                    <a:srgbClr val="1BB580"/>
                  </a:solidFill>
                  <a:latin typeface="Source Sans Pro SemiBold"/>
                  <a:ea typeface="Source Sans Pro SemiBold"/>
                  <a:cs typeface="Source Sans Pro SemiBold"/>
                  <a:sym typeface="Source Sans Pro SemiBold"/>
                </a:rPr>
                <a:t>ANALYTICS</a:t>
              </a:r>
              <a:endParaRPr sz="1200">
                <a:solidFill>
                  <a:srgbClr val="1BB580"/>
                </a:solidFill>
                <a:latin typeface="Source Sans Pro SemiBold"/>
                <a:ea typeface="Source Sans Pro SemiBold"/>
                <a:cs typeface="Source Sans Pro SemiBold"/>
                <a:sym typeface="Source Sans Pro SemiBold"/>
              </a:endParaRPr>
            </a:p>
          </p:txBody>
        </p:sp>
      </p:grpSp>
      <p:pic>
        <p:nvPicPr>
          <p:cNvPr id="461" name="Google Shape;461;p61"/>
          <p:cNvPicPr preferRelativeResize="0"/>
          <p:nvPr/>
        </p:nvPicPr>
        <p:blipFill>
          <a:blip r:embed="rId6">
            <a:alphaModFix/>
          </a:blip>
          <a:stretch>
            <a:fillRect/>
          </a:stretch>
        </p:blipFill>
        <p:spPr>
          <a:xfrm>
            <a:off x="6357132" y="2078390"/>
            <a:ext cx="1697999" cy="131208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B580"/>
        </a:solidFill>
      </p:bgPr>
    </p:bg>
    <p:spTree>
      <p:nvGrpSpPr>
        <p:cNvPr id="465" name="Shape 465"/>
        <p:cNvGrpSpPr/>
        <p:nvPr/>
      </p:nvGrpSpPr>
      <p:grpSpPr>
        <a:xfrm>
          <a:off x="0" y="0"/>
          <a:ext cx="0" cy="0"/>
          <a:chOff x="0" y="0"/>
          <a:chExt cx="0" cy="0"/>
        </a:xfrm>
      </p:grpSpPr>
      <p:sp>
        <p:nvSpPr>
          <p:cNvPr id="466" name="Google Shape;466;p62"/>
          <p:cNvSpPr txBox="1"/>
          <p:nvPr>
            <p:ph type="title"/>
          </p:nvPr>
        </p:nvSpPr>
        <p:spPr>
          <a:xfrm>
            <a:off x="52600" y="1067700"/>
            <a:ext cx="9144000" cy="2372100"/>
          </a:xfrm>
          <a:prstGeom prst="rect">
            <a:avLst/>
          </a:prstGeom>
          <a:noFill/>
          <a:ln>
            <a:noFill/>
          </a:ln>
        </p:spPr>
        <p:txBody>
          <a:bodyPr anchorCtr="0" anchor="ctr" bIns="91475" lIns="91475" spcFirstLastPara="1" rIns="91475" wrap="square" tIns="91475">
            <a:noAutofit/>
          </a:bodyPr>
          <a:lstStyle/>
          <a:p>
            <a:pPr indent="0" lvl="0" marL="0" marR="0" rtl="0" algn="ctr">
              <a:lnSpc>
                <a:spcPct val="100000"/>
              </a:lnSpc>
              <a:spcBef>
                <a:spcPts val="0"/>
              </a:spcBef>
              <a:spcAft>
                <a:spcPts val="0"/>
              </a:spcAft>
              <a:buClr>
                <a:schemeClr val="dk1"/>
              </a:buClr>
              <a:buFont typeface="Arvo"/>
              <a:buNone/>
            </a:pPr>
            <a:r>
              <a:rPr lang="en" sz="3700">
                <a:solidFill>
                  <a:srgbClr val="FFFFFF"/>
                </a:solidFill>
                <a:latin typeface="Arvo"/>
                <a:ea typeface="Arvo"/>
                <a:cs typeface="Arvo"/>
                <a:sym typeface="Arvo"/>
              </a:rPr>
              <a:t>Q &amp; A</a:t>
            </a:r>
            <a:endParaRPr sz="700"/>
          </a:p>
          <a:p>
            <a:pPr indent="0" lvl="0" marL="0" marR="0" rtl="0" algn="ctr">
              <a:lnSpc>
                <a:spcPct val="115000"/>
              </a:lnSpc>
              <a:spcBef>
                <a:spcPts val="0"/>
              </a:spcBef>
              <a:spcAft>
                <a:spcPts val="0"/>
              </a:spcAft>
              <a:buClr>
                <a:schemeClr val="dk1"/>
              </a:buClr>
              <a:buFont typeface="Arvo"/>
              <a:buNone/>
            </a:pPr>
            <a:r>
              <a:rPr b="1" i="0" lang="en" sz="1900" u="none" cap="none" strike="noStrike">
                <a:solidFill>
                  <a:srgbClr val="FFFFFF"/>
                </a:solidFill>
                <a:latin typeface="Arvo"/>
                <a:ea typeface="Arvo"/>
                <a:cs typeface="Arvo"/>
                <a:sym typeface="Arvo"/>
              </a:rPr>
              <a:t> </a:t>
            </a:r>
            <a:endParaRPr b="1" i="0" sz="1900" u="none" cap="none" strike="noStrike">
              <a:solidFill>
                <a:srgbClr val="FFFFFF"/>
              </a:solidFill>
              <a:latin typeface="Arvo"/>
              <a:ea typeface="Arvo"/>
              <a:cs typeface="Arvo"/>
              <a:sym typeface="Arvo"/>
            </a:endParaRPr>
          </a:p>
          <a:p>
            <a:pPr indent="0" lvl="0" marL="0" marR="0" rtl="0" algn="ctr">
              <a:lnSpc>
                <a:spcPct val="115000"/>
              </a:lnSpc>
              <a:spcBef>
                <a:spcPts val="0"/>
              </a:spcBef>
              <a:spcAft>
                <a:spcPts val="0"/>
              </a:spcAft>
              <a:buClr>
                <a:schemeClr val="dk1"/>
              </a:buClr>
              <a:buFont typeface="Arvo"/>
              <a:buNone/>
            </a:pPr>
            <a:r>
              <a:rPr lang="en" sz="2500">
                <a:solidFill>
                  <a:srgbClr val="FFFFFF"/>
                </a:solidFill>
                <a:latin typeface="Arvo"/>
                <a:ea typeface="Arvo"/>
                <a:cs typeface="Arvo"/>
                <a:sym typeface="Arvo"/>
              </a:rPr>
              <a:t>centre.</a:t>
            </a:r>
            <a:r>
              <a:rPr i="0" lang="en" sz="2500" u="none" cap="none" strike="noStrike">
                <a:solidFill>
                  <a:srgbClr val="FFFFFF"/>
                </a:solidFill>
                <a:latin typeface="Arvo"/>
                <a:ea typeface="Arvo"/>
                <a:cs typeface="Arvo"/>
                <a:sym typeface="Arvo"/>
              </a:rPr>
              <a:t>hu</a:t>
            </a:r>
            <a:r>
              <a:rPr b="0" i="0" lang="en" sz="2500" u="none" cap="none" strike="noStrike">
                <a:solidFill>
                  <a:srgbClr val="FFFFFF"/>
                </a:solidFill>
                <a:latin typeface="Arvo"/>
                <a:ea typeface="Arvo"/>
                <a:cs typeface="Arvo"/>
                <a:sym typeface="Arvo"/>
              </a:rPr>
              <a:t>mdata.org  </a:t>
            </a:r>
            <a:br>
              <a:rPr b="0" i="0" lang="en" sz="2500" u="none" cap="none" strike="noStrike">
                <a:solidFill>
                  <a:srgbClr val="FFFFFF"/>
                </a:solidFill>
                <a:latin typeface="Arvo"/>
                <a:ea typeface="Arvo"/>
                <a:cs typeface="Arvo"/>
                <a:sym typeface="Arvo"/>
              </a:rPr>
            </a:br>
            <a:r>
              <a:rPr b="0" i="0" lang="en" sz="1900" u="none" cap="none" strike="noStrike">
                <a:solidFill>
                  <a:srgbClr val="FFFFFF"/>
                </a:solidFill>
                <a:latin typeface="Arvo"/>
                <a:ea typeface="Arvo"/>
                <a:cs typeface="Arvo"/>
                <a:sym typeface="Arvo"/>
              </a:rPr>
              <a:t>   </a:t>
            </a:r>
            <a:r>
              <a:rPr b="0" i="0" lang="en" sz="1600" u="none" cap="none" strike="noStrike">
                <a:solidFill>
                  <a:srgbClr val="FFFFFF"/>
                </a:solidFill>
                <a:latin typeface="Arvo"/>
                <a:ea typeface="Arvo"/>
                <a:cs typeface="Arvo"/>
                <a:sym typeface="Arvo"/>
              </a:rPr>
              <a:t>   humdata   | </a:t>
            </a:r>
            <a:r>
              <a:rPr b="0" i="0" lang="en" sz="1600" u="sng" cap="none" strike="noStrike">
                <a:solidFill>
                  <a:srgbClr val="FFFFFF"/>
                </a:solidFill>
                <a:latin typeface="Arvo"/>
                <a:ea typeface="Arvo"/>
                <a:cs typeface="Arvo"/>
                <a:sym typeface="Arvo"/>
                <a:hlinkClick r:id="rId3">
                  <a:extLst>
                    <a:ext uri="{A12FA001-AC4F-418D-AE19-62706E023703}">
                      <ahyp:hlinkClr val="tx"/>
                    </a:ext>
                  </a:extLst>
                </a:hlinkClick>
              </a:rPr>
              <a:t>leonardo</a:t>
            </a:r>
            <a:r>
              <a:rPr lang="en" sz="1600" u="sng">
                <a:solidFill>
                  <a:srgbClr val="FFFFFF"/>
                </a:solidFill>
                <a:latin typeface="Arvo"/>
                <a:ea typeface="Arvo"/>
                <a:cs typeface="Arvo"/>
                <a:sym typeface="Arvo"/>
                <a:hlinkClick r:id="rId4">
                  <a:extLst>
                    <a:ext uri="{A12FA001-AC4F-418D-AE19-62706E023703}">
                      <ahyp:hlinkClr val="tx"/>
                    </a:ext>
                  </a:extLst>
                </a:hlinkClick>
              </a:rPr>
              <a:t>.milano@un.org</a:t>
            </a:r>
            <a:endParaRPr sz="1600">
              <a:solidFill>
                <a:srgbClr val="FFFFFF"/>
              </a:solidFill>
              <a:latin typeface="Arvo"/>
              <a:ea typeface="Arvo"/>
              <a:cs typeface="Arvo"/>
              <a:sym typeface="Arvo"/>
            </a:endParaRPr>
          </a:p>
          <a:p>
            <a:pPr indent="0" lvl="0" marL="0" marR="0" rtl="0" algn="ctr">
              <a:lnSpc>
                <a:spcPct val="115000"/>
              </a:lnSpc>
              <a:spcBef>
                <a:spcPts val="0"/>
              </a:spcBef>
              <a:spcAft>
                <a:spcPts val="0"/>
              </a:spcAft>
              <a:buClr>
                <a:schemeClr val="dk1"/>
              </a:buClr>
              <a:buFont typeface="Arvo"/>
              <a:buNone/>
            </a:pPr>
            <a:r>
              <a:rPr lang="en" sz="1600">
                <a:solidFill>
                  <a:schemeClr val="lt1"/>
                </a:solidFill>
                <a:latin typeface="Arvo"/>
                <a:ea typeface="Arvo"/>
                <a:cs typeface="Arvo"/>
                <a:sym typeface="Arvo"/>
              </a:rPr>
              <a:t>| </a:t>
            </a:r>
            <a:r>
              <a:rPr lang="en" sz="1600" u="sng">
                <a:solidFill>
                  <a:schemeClr val="lt1"/>
                </a:solidFill>
                <a:latin typeface="Arvo"/>
                <a:ea typeface="Arvo"/>
                <a:cs typeface="Arvo"/>
                <a:sym typeface="Arvo"/>
                <a:hlinkClick r:id="rId5">
                  <a:extLst>
                    <a:ext uri="{A12FA001-AC4F-418D-AE19-62706E023703}">
                      <ahyp:hlinkClr val="tx"/>
                    </a:ext>
                  </a:extLst>
                </a:hlinkClick>
              </a:rPr>
              <a:t>tinka.valentijn@un.org</a:t>
            </a:r>
            <a:r>
              <a:rPr lang="en" sz="1600">
                <a:solidFill>
                  <a:srgbClr val="FFFFFF"/>
                </a:solidFill>
                <a:latin typeface="Arvo"/>
                <a:ea typeface="Arvo"/>
                <a:cs typeface="Arvo"/>
                <a:sym typeface="Arvo"/>
              </a:rPr>
              <a:t> |</a:t>
            </a:r>
            <a:r>
              <a:rPr b="0" i="0" lang="en" sz="1600" u="none" cap="none" strike="noStrike">
                <a:solidFill>
                  <a:srgbClr val="FFFFFF"/>
                </a:solidFill>
                <a:latin typeface="Arvo"/>
                <a:ea typeface="Arvo"/>
                <a:cs typeface="Arvo"/>
                <a:sym typeface="Arvo"/>
              </a:rPr>
              <a:t>  </a:t>
            </a:r>
            <a:r>
              <a:rPr lang="en" sz="1600" u="sng">
                <a:solidFill>
                  <a:srgbClr val="FFFFFF"/>
                </a:solidFill>
                <a:latin typeface="Arvo"/>
                <a:ea typeface="Arvo"/>
                <a:cs typeface="Arvo"/>
                <a:sym typeface="Arvo"/>
                <a:hlinkClick r:id="rId6">
                  <a:extLst>
                    <a:ext uri="{A12FA001-AC4F-418D-AE19-62706E023703}">
                      <ahyp:hlinkClr val="tx"/>
                    </a:ext>
                  </a:extLst>
                </a:hlinkClick>
              </a:rPr>
              <a:t>centrehumdata</a:t>
            </a:r>
            <a:r>
              <a:rPr i="0" lang="en" sz="1600" u="sng" cap="none" strike="noStrike">
                <a:solidFill>
                  <a:srgbClr val="FFFFFF"/>
                </a:solidFill>
                <a:latin typeface="Arvo"/>
                <a:ea typeface="Arvo"/>
                <a:cs typeface="Arvo"/>
                <a:sym typeface="Arvo"/>
                <a:hlinkClick r:id="rId7">
                  <a:extLst>
                    <a:ext uri="{A12FA001-AC4F-418D-AE19-62706E023703}">
                      <ahyp:hlinkClr val="tx"/>
                    </a:ext>
                  </a:extLst>
                </a:hlinkClick>
              </a:rPr>
              <a:t>@un.org</a:t>
            </a:r>
            <a:r>
              <a:rPr i="0" lang="en" sz="1600" u="none" cap="none" strike="noStrike">
                <a:solidFill>
                  <a:srgbClr val="FFFFFF"/>
                </a:solidFill>
                <a:latin typeface="Arvo"/>
                <a:ea typeface="Arvo"/>
                <a:cs typeface="Arvo"/>
                <a:sym typeface="Arvo"/>
              </a:rPr>
              <a:t> </a:t>
            </a:r>
            <a:endParaRPr b="1" i="0" sz="1900" u="none" cap="none" strike="noStrike">
              <a:solidFill>
                <a:srgbClr val="FFFFFF"/>
              </a:solidFill>
              <a:latin typeface="Arvo"/>
              <a:ea typeface="Arvo"/>
              <a:cs typeface="Arvo"/>
              <a:sym typeface="Arvo"/>
            </a:endParaRPr>
          </a:p>
        </p:txBody>
      </p:sp>
      <p:pic>
        <p:nvPicPr>
          <p:cNvPr id="467" name="Google Shape;467;p62"/>
          <p:cNvPicPr preferRelativeResize="0"/>
          <p:nvPr/>
        </p:nvPicPr>
        <p:blipFill rotWithShape="1">
          <a:blip r:embed="rId8">
            <a:alphaModFix/>
          </a:blip>
          <a:srcRect b="0" l="0" r="0" t="0"/>
          <a:stretch/>
        </p:blipFill>
        <p:spPr>
          <a:xfrm>
            <a:off x="2673868" y="3823823"/>
            <a:ext cx="1672258" cy="523307"/>
          </a:xfrm>
          <a:prstGeom prst="rect">
            <a:avLst/>
          </a:prstGeom>
          <a:noFill/>
          <a:ln>
            <a:noFill/>
          </a:ln>
        </p:spPr>
      </p:pic>
      <p:pic>
        <p:nvPicPr>
          <p:cNvPr id="468" name="Google Shape;468;p62"/>
          <p:cNvPicPr preferRelativeResize="0"/>
          <p:nvPr/>
        </p:nvPicPr>
        <p:blipFill rotWithShape="1">
          <a:blip r:embed="rId9">
            <a:alphaModFix/>
          </a:blip>
          <a:srcRect b="0" l="0" r="0" t="0"/>
          <a:stretch/>
        </p:blipFill>
        <p:spPr>
          <a:xfrm>
            <a:off x="4664498" y="3745828"/>
            <a:ext cx="1757239" cy="523411"/>
          </a:xfrm>
          <a:prstGeom prst="rect">
            <a:avLst/>
          </a:prstGeom>
          <a:noFill/>
          <a:ln>
            <a:noFill/>
          </a:ln>
        </p:spPr>
      </p:pic>
      <p:pic>
        <p:nvPicPr>
          <p:cNvPr id="469" name="Google Shape;469;p62"/>
          <p:cNvPicPr preferRelativeResize="0"/>
          <p:nvPr/>
        </p:nvPicPr>
        <p:blipFill rotWithShape="1">
          <a:blip r:embed="rId10">
            <a:alphaModFix/>
          </a:blip>
          <a:srcRect b="0" l="0" r="0" t="0"/>
          <a:stretch/>
        </p:blipFill>
        <p:spPr>
          <a:xfrm>
            <a:off x="1330651" y="2788824"/>
            <a:ext cx="241188" cy="241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0"/>
          <p:cNvSpPr txBox="1"/>
          <p:nvPr>
            <p:ph idx="1" type="body"/>
          </p:nvPr>
        </p:nvSpPr>
        <p:spPr>
          <a:xfrm>
            <a:off x="1156125" y="1051800"/>
            <a:ext cx="5887500" cy="3039900"/>
          </a:xfrm>
          <a:prstGeom prst="rect">
            <a:avLst/>
          </a:prstGeom>
        </p:spPr>
        <p:txBody>
          <a:bodyPr anchorCtr="0" anchor="ctr" bIns="47325" lIns="47325" spcFirstLastPara="1" rIns="47325" wrap="square" tIns="47325">
            <a:noAutofit/>
          </a:bodyPr>
          <a:lstStyle/>
          <a:p>
            <a:pPr indent="-349250" lvl="0" marL="457200" rtl="0" algn="l">
              <a:spcBef>
                <a:spcPts val="0"/>
              </a:spcBef>
              <a:spcAft>
                <a:spcPts val="0"/>
              </a:spcAft>
              <a:buSzPts val="1900"/>
              <a:buFont typeface="Arvo"/>
              <a:buChar char="➔"/>
            </a:pPr>
            <a:r>
              <a:rPr lang="en" sz="1900">
                <a:latin typeface="Arvo"/>
                <a:ea typeface="Arvo"/>
                <a:cs typeface="Arvo"/>
                <a:sym typeface="Arvo"/>
              </a:rPr>
              <a:t>Virtual assistants (Siri, Alexa, Google Now)</a:t>
            </a:r>
            <a:endParaRPr sz="1900">
              <a:latin typeface="Arvo"/>
              <a:ea typeface="Arvo"/>
              <a:cs typeface="Arvo"/>
              <a:sym typeface="Arvo"/>
            </a:endParaRPr>
          </a:p>
          <a:p>
            <a:pPr indent="0" lvl="0" marL="0" rtl="0" algn="l">
              <a:spcBef>
                <a:spcPts val="0"/>
              </a:spcBef>
              <a:spcAft>
                <a:spcPts val="0"/>
              </a:spcAft>
              <a:buNone/>
            </a:pPr>
            <a:r>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Weather</a:t>
            </a:r>
            <a:endParaRPr sz="1900">
              <a:latin typeface="Arvo"/>
              <a:ea typeface="Arvo"/>
              <a:cs typeface="Arvo"/>
              <a:sym typeface="Arvo"/>
            </a:endParaRPr>
          </a:p>
          <a:p>
            <a:pPr indent="0" lvl="0" marL="0" rtl="0" algn="l">
              <a:spcBef>
                <a:spcPts val="0"/>
              </a:spcBef>
              <a:spcAft>
                <a:spcPts val="0"/>
              </a:spcAft>
              <a:buNone/>
            </a:pPr>
            <a:r>
              <a:t/>
            </a:r>
            <a:endParaRPr sz="1900">
              <a:latin typeface="Arvo"/>
              <a:ea typeface="Arvo"/>
              <a:cs typeface="Arvo"/>
              <a:sym typeface="Arvo"/>
            </a:endParaRPr>
          </a:p>
          <a:p>
            <a:pPr indent="-349250" lvl="0" marL="457200" rtl="0" algn="l">
              <a:spcBef>
                <a:spcPts val="0"/>
              </a:spcBef>
              <a:spcAft>
                <a:spcPts val="0"/>
              </a:spcAft>
              <a:buClr>
                <a:schemeClr val="dk1"/>
              </a:buClr>
              <a:buSzPts val="1900"/>
              <a:buFont typeface="Arvo"/>
              <a:buChar char="➔"/>
            </a:pPr>
            <a:r>
              <a:rPr lang="en" sz="1900">
                <a:solidFill>
                  <a:schemeClr val="dk1"/>
                </a:solidFill>
                <a:latin typeface="Arvo"/>
                <a:ea typeface="Arvo"/>
                <a:cs typeface="Arvo"/>
                <a:sym typeface="Arvo"/>
              </a:rPr>
              <a:t>Traffic information</a:t>
            </a:r>
            <a:endParaRPr sz="1900">
              <a:latin typeface="Arvo"/>
              <a:ea typeface="Arvo"/>
              <a:cs typeface="Arvo"/>
              <a:sym typeface="Arvo"/>
            </a:endParaRPr>
          </a:p>
          <a:p>
            <a:pPr indent="0" lvl="0" marL="241300" rtl="0" algn="l">
              <a:spcBef>
                <a:spcPts val="0"/>
              </a:spcBef>
              <a:spcAft>
                <a:spcPts val="0"/>
              </a:spcAft>
              <a:buNone/>
            </a:pPr>
            <a:r>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Social Media</a:t>
            </a:r>
            <a:endParaRPr sz="1900">
              <a:latin typeface="Arvo"/>
              <a:ea typeface="Arvo"/>
              <a:cs typeface="Arvo"/>
              <a:sym typeface="Arvo"/>
            </a:endParaRPr>
          </a:p>
          <a:p>
            <a:pPr indent="0" lvl="0" marL="241300" rtl="0" algn="l">
              <a:spcBef>
                <a:spcPts val="0"/>
              </a:spcBef>
              <a:spcAft>
                <a:spcPts val="0"/>
              </a:spcAft>
              <a:buNone/>
            </a:pPr>
            <a:r>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lang="en" sz="1900">
                <a:latin typeface="Arvo"/>
                <a:ea typeface="Arvo"/>
                <a:cs typeface="Arvo"/>
                <a:sym typeface="Arvo"/>
              </a:rPr>
              <a:t>Marketing</a:t>
            </a:r>
            <a:endParaRPr sz="1900">
              <a:latin typeface="Arvo"/>
              <a:ea typeface="Arvo"/>
              <a:cs typeface="Arvo"/>
              <a:sym typeface="Arvo"/>
            </a:endParaRPr>
          </a:p>
        </p:txBody>
      </p:sp>
      <p:sp>
        <p:nvSpPr>
          <p:cNvPr id="121" name="Google Shape;121;p30"/>
          <p:cNvSpPr txBox="1"/>
          <p:nvPr>
            <p:ph type="title"/>
          </p:nvPr>
        </p:nvSpPr>
        <p:spPr>
          <a:xfrm>
            <a:off x="521141" y="291450"/>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Font typeface="Arvo"/>
              <a:buNone/>
            </a:pPr>
            <a:r>
              <a:rPr lang="en" sz="2600">
                <a:latin typeface="Arvo"/>
                <a:ea typeface="Arvo"/>
                <a:cs typeface="Arvo"/>
                <a:sym typeface="Arvo"/>
              </a:rPr>
              <a:t>Common predictive applications</a:t>
            </a:r>
            <a:endParaRPr sz="2600">
              <a:latin typeface="Arvo"/>
              <a:ea typeface="Arvo"/>
              <a:cs typeface="Arvo"/>
              <a:sym typeface="Arv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B580"/>
        </a:solidFill>
      </p:bgPr>
    </p:bg>
    <p:spTree>
      <p:nvGrpSpPr>
        <p:cNvPr id="125" name="Shape 125"/>
        <p:cNvGrpSpPr/>
        <p:nvPr/>
      </p:nvGrpSpPr>
      <p:grpSpPr>
        <a:xfrm>
          <a:off x="0" y="0"/>
          <a:ext cx="0" cy="0"/>
          <a:chOff x="0" y="0"/>
          <a:chExt cx="0" cy="0"/>
        </a:xfrm>
      </p:grpSpPr>
      <p:sp>
        <p:nvSpPr>
          <p:cNvPr id="126" name="Google Shape;126;p31"/>
          <p:cNvSpPr txBox="1"/>
          <p:nvPr>
            <p:ph type="title"/>
          </p:nvPr>
        </p:nvSpPr>
        <p:spPr>
          <a:xfrm>
            <a:off x="62275" y="2058600"/>
            <a:ext cx="8949900" cy="1026300"/>
          </a:xfrm>
          <a:prstGeom prst="rect">
            <a:avLst/>
          </a:prstGeom>
          <a:noFill/>
          <a:ln>
            <a:noFill/>
          </a:ln>
        </p:spPr>
        <p:txBody>
          <a:bodyPr anchorCtr="0" anchor="ctr" bIns="91475" lIns="91475" spcFirstLastPara="1" rIns="91475" wrap="square" tIns="91475">
            <a:noAutofit/>
          </a:bodyPr>
          <a:lstStyle/>
          <a:p>
            <a:pPr indent="0" lvl="0" marL="457200" rtl="0" algn="ctr">
              <a:spcBef>
                <a:spcPts val="0"/>
              </a:spcBef>
              <a:spcAft>
                <a:spcPts val="0"/>
              </a:spcAft>
              <a:buNone/>
            </a:pPr>
            <a:r>
              <a:rPr lang="en" sz="3100">
                <a:solidFill>
                  <a:srgbClr val="FFFFFF"/>
                </a:solidFill>
                <a:latin typeface="Arvo"/>
                <a:ea typeface="Arvo"/>
                <a:cs typeface="Arvo"/>
                <a:sym typeface="Arvo"/>
              </a:rPr>
              <a:t>Let’s talk about Predictive Models</a:t>
            </a:r>
            <a:endParaRPr sz="3100">
              <a:solidFill>
                <a:srgbClr val="FFFFFF"/>
              </a:solidFill>
              <a:latin typeface="Arvo"/>
              <a:ea typeface="Arvo"/>
              <a:cs typeface="Arvo"/>
              <a:sym typeface="Arv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32"/>
          <p:cNvPicPr preferRelativeResize="0"/>
          <p:nvPr/>
        </p:nvPicPr>
        <p:blipFill rotWithShape="1">
          <a:blip r:embed="rId3">
            <a:alphaModFix/>
          </a:blip>
          <a:srcRect b="11221" l="0" r="6890" t="0"/>
          <a:stretch/>
        </p:blipFill>
        <p:spPr>
          <a:xfrm>
            <a:off x="0" y="-372354"/>
            <a:ext cx="9144000" cy="5812230"/>
          </a:xfrm>
          <a:prstGeom prst="rect">
            <a:avLst/>
          </a:prstGeom>
          <a:noFill/>
          <a:ln>
            <a:noFill/>
          </a:ln>
        </p:spPr>
      </p:pic>
      <p:sp>
        <p:nvSpPr>
          <p:cNvPr id="132" name="Google Shape;132;p32"/>
          <p:cNvSpPr txBox="1"/>
          <p:nvPr>
            <p:ph type="title"/>
          </p:nvPr>
        </p:nvSpPr>
        <p:spPr>
          <a:xfrm>
            <a:off x="633291" y="197525"/>
            <a:ext cx="7877400" cy="638700"/>
          </a:xfrm>
          <a:prstGeom prst="rect">
            <a:avLst/>
          </a:prstGeom>
          <a:noFill/>
          <a:ln>
            <a:noFill/>
          </a:ln>
        </p:spPr>
        <p:txBody>
          <a:bodyPr anchorCtr="0" anchor="t" bIns="91525" lIns="91525" spcFirstLastPara="1" rIns="91525" wrap="square" tIns="91525">
            <a:noAutofit/>
          </a:bodyPr>
          <a:lstStyle/>
          <a:p>
            <a:pPr indent="0" lvl="0" marL="0" rtl="0" algn="ctr">
              <a:spcBef>
                <a:spcPts val="0"/>
              </a:spcBef>
              <a:spcAft>
                <a:spcPts val="0"/>
              </a:spcAft>
              <a:buClr>
                <a:schemeClr val="dk1"/>
              </a:buClr>
              <a:buSzPts val="1100"/>
              <a:buFont typeface="Arial"/>
              <a:buNone/>
            </a:pPr>
            <a:r>
              <a:rPr lang="en" sz="2600">
                <a:latin typeface="Arvo"/>
                <a:ea typeface="Arvo"/>
                <a:cs typeface="Arvo"/>
                <a:sym typeface="Arvo"/>
              </a:rPr>
              <a:t>What is a model? </a:t>
            </a:r>
            <a:endParaRPr sz="2600">
              <a:latin typeface="Arvo"/>
              <a:ea typeface="Arvo"/>
              <a:cs typeface="Arvo"/>
              <a:sym typeface="Arvo"/>
            </a:endParaRPr>
          </a:p>
          <a:p>
            <a:pPr indent="0" lvl="0" marL="0" rtl="0" algn="ctr">
              <a:spcBef>
                <a:spcPts val="0"/>
              </a:spcBef>
              <a:spcAft>
                <a:spcPts val="0"/>
              </a:spcAft>
              <a:buClr>
                <a:schemeClr val="dk1"/>
              </a:buClr>
              <a:buSzPts val="1100"/>
              <a:buFont typeface="Arial"/>
              <a:buNone/>
            </a:pPr>
            <a:r>
              <a:t/>
            </a:r>
            <a:endParaRPr sz="2600">
              <a:latin typeface="Arvo"/>
              <a:ea typeface="Arvo"/>
              <a:cs typeface="Arvo"/>
              <a:sym typeface="Arvo"/>
            </a:endParaRPr>
          </a:p>
          <a:p>
            <a:pPr indent="0" lvl="0" marL="0" rtl="0" algn="ctr">
              <a:spcBef>
                <a:spcPts val="0"/>
              </a:spcBef>
              <a:spcAft>
                <a:spcPts val="0"/>
              </a:spcAft>
              <a:buClr>
                <a:schemeClr val="dk1"/>
              </a:buClr>
              <a:buFont typeface="Arvo"/>
              <a:buNone/>
            </a:pPr>
            <a:r>
              <a:t/>
            </a:r>
            <a:endParaRPr sz="2600">
              <a:latin typeface="Arvo"/>
              <a:ea typeface="Arvo"/>
              <a:cs typeface="Arvo"/>
              <a:sym typeface="Arv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33"/>
          <p:cNvPicPr preferRelativeResize="0"/>
          <p:nvPr/>
        </p:nvPicPr>
        <p:blipFill>
          <a:blip r:embed="rId3">
            <a:alphaModFix amt="89000"/>
          </a:blip>
          <a:stretch>
            <a:fillRect/>
          </a:stretch>
        </p:blipFill>
        <p:spPr>
          <a:xfrm>
            <a:off x="-351775" y="-1"/>
            <a:ext cx="10201551" cy="5355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34"/>
          <p:cNvSpPr txBox="1"/>
          <p:nvPr>
            <p:ph type="title"/>
          </p:nvPr>
        </p:nvSpPr>
        <p:spPr>
          <a:xfrm>
            <a:off x="1463300" y="275625"/>
            <a:ext cx="7965900" cy="1026300"/>
          </a:xfrm>
          <a:prstGeom prst="rect">
            <a:avLst/>
          </a:prstGeom>
          <a:noFill/>
          <a:ln>
            <a:noFill/>
          </a:ln>
        </p:spPr>
        <p:txBody>
          <a:bodyPr anchorCtr="0" anchor="ctr" bIns="91475" lIns="91475" spcFirstLastPara="1" rIns="91475" wrap="square" tIns="91475">
            <a:noAutofit/>
          </a:bodyPr>
          <a:lstStyle/>
          <a:p>
            <a:pPr indent="0" lvl="0" marL="0" rtl="0" algn="l">
              <a:spcBef>
                <a:spcPts val="0"/>
              </a:spcBef>
              <a:spcAft>
                <a:spcPts val="0"/>
              </a:spcAft>
              <a:buNone/>
            </a:pPr>
            <a:r>
              <a:rPr lang="en" sz="2600">
                <a:latin typeface="Arvo"/>
                <a:ea typeface="Arvo"/>
                <a:cs typeface="Arvo"/>
                <a:sym typeface="Arvo"/>
              </a:rPr>
              <a:t>Ingredients</a:t>
            </a:r>
            <a:r>
              <a:rPr lang="en" sz="2600">
                <a:latin typeface="Arvo"/>
                <a:ea typeface="Arvo"/>
                <a:cs typeface="Arvo"/>
                <a:sym typeface="Arvo"/>
              </a:rPr>
              <a:t> of a p</a:t>
            </a:r>
            <a:r>
              <a:rPr lang="en" sz="2600">
                <a:latin typeface="Arvo"/>
                <a:ea typeface="Arvo"/>
                <a:cs typeface="Arvo"/>
                <a:sym typeface="Arvo"/>
              </a:rPr>
              <a:t>redictive</a:t>
            </a:r>
            <a:r>
              <a:rPr lang="en" sz="2600">
                <a:latin typeface="Arvo"/>
                <a:ea typeface="Arvo"/>
                <a:cs typeface="Arvo"/>
                <a:sym typeface="Arvo"/>
              </a:rPr>
              <a:t> model</a:t>
            </a:r>
            <a:r>
              <a:rPr lang="en" sz="2600">
                <a:latin typeface="Arvo"/>
                <a:ea typeface="Arvo"/>
                <a:cs typeface="Arvo"/>
                <a:sym typeface="Arvo"/>
              </a:rPr>
              <a:t> </a:t>
            </a:r>
            <a:endParaRPr sz="2600">
              <a:latin typeface="Arvo"/>
              <a:ea typeface="Arvo"/>
              <a:cs typeface="Arvo"/>
              <a:sym typeface="Arvo"/>
            </a:endParaRPr>
          </a:p>
        </p:txBody>
      </p:sp>
      <p:sp>
        <p:nvSpPr>
          <p:cNvPr id="143" name="Google Shape;143;p34"/>
          <p:cNvSpPr txBox="1"/>
          <p:nvPr>
            <p:ph idx="1" type="body"/>
          </p:nvPr>
        </p:nvSpPr>
        <p:spPr>
          <a:xfrm>
            <a:off x="1000775" y="1301925"/>
            <a:ext cx="7061700" cy="277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900">
              <a:latin typeface="Arvo"/>
              <a:ea typeface="Arvo"/>
              <a:cs typeface="Arvo"/>
              <a:sym typeface="Arvo"/>
            </a:endParaRPr>
          </a:p>
          <a:p>
            <a:pPr indent="-349250" lvl="0" marL="457200" rtl="0" algn="l">
              <a:spcBef>
                <a:spcPts val="0"/>
              </a:spcBef>
              <a:spcAft>
                <a:spcPts val="0"/>
              </a:spcAft>
              <a:buSzPts val="1900"/>
              <a:buFont typeface="Arvo"/>
              <a:buChar char="➔"/>
            </a:pPr>
            <a:r>
              <a:rPr b="1" lang="en" sz="1900">
                <a:latin typeface="Arvo"/>
                <a:ea typeface="Arvo"/>
                <a:cs typeface="Arvo"/>
                <a:sym typeface="Arvo"/>
              </a:rPr>
              <a:t>Data</a:t>
            </a:r>
            <a:r>
              <a:rPr lang="en" sz="1900">
                <a:latin typeface="Arvo"/>
                <a:ea typeface="Arvo"/>
                <a:cs typeface="Arvo"/>
                <a:sym typeface="Arvo"/>
              </a:rPr>
              <a:t>: the algorithms that underpin predictive models are data hungry.</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b="1" lang="en" sz="1900">
                <a:latin typeface="Arvo"/>
                <a:ea typeface="Arvo"/>
                <a:cs typeface="Arvo"/>
                <a:sym typeface="Arvo"/>
              </a:rPr>
              <a:t>Assumptions: </a:t>
            </a:r>
            <a:r>
              <a:rPr lang="en" sz="1900">
                <a:latin typeface="Arvo"/>
                <a:ea typeface="Arvo"/>
                <a:cs typeface="Arvo"/>
                <a:sym typeface="Arvo"/>
              </a:rPr>
              <a:t>Every predictive model has assumptions built into it, a key of which is the assumption that the future will continue to look like the past.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b="1" lang="en" sz="1900">
                <a:solidFill>
                  <a:schemeClr val="dk1"/>
                </a:solidFill>
                <a:latin typeface="Arvo"/>
                <a:ea typeface="Arvo"/>
                <a:cs typeface="Arvo"/>
                <a:sym typeface="Arvo"/>
              </a:rPr>
              <a:t>Statistics &amp; Machine Learning: </a:t>
            </a:r>
            <a:r>
              <a:rPr lang="en" sz="1900">
                <a:solidFill>
                  <a:schemeClr val="dk1"/>
                </a:solidFill>
                <a:latin typeface="Arvo"/>
                <a:ea typeface="Arvo"/>
                <a:cs typeface="Arvo"/>
                <a:sym typeface="Arvo"/>
              </a:rPr>
              <a:t>Predictive models use a range of computational methods to make predictions.</a:t>
            </a:r>
            <a:endParaRPr sz="1900">
              <a:latin typeface="Arvo"/>
              <a:ea typeface="Arvo"/>
              <a:cs typeface="Arvo"/>
              <a:sym typeface="Arv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5"/>
          <p:cNvSpPr/>
          <p:nvPr/>
        </p:nvSpPr>
        <p:spPr>
          <a:xfrm rot="5400000">
            <a:off x="2273250" y="-3726000"/>
            <a:ext cx="4597500" cy="7998000"/>
          </a:xfrm>
          <a:prstGeom prst="bracePai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5"/>
          <p:cNvSpPr txBox="1"/>
          <p:nvPr>
            <p:ph idx="1" type="body"/>
          </p:nvPr>
        </p:nvSpPr>
        <p:spPr>
          <a:xfrm>
            <a:off x="1348850" y="2246921"/>
            <a:ext cx="5887500" cy="2370000"/>
          </a:xfrm>
          <a:prstGeom prst="rect">
            <a:avLst/>
          </a:prstGeom>
        </p:spPr>
        <p:txBody>
          <a:bodyPr anchorCtr="0" anchor="ctr" bIns="47325" lIns="47325" spcFirstLastPara="1" rIns="47325" wrap="square" tIns="47325">
            <a:noAutofit/>
          </a:bodyPr>
          <a:lstStyle/>
          <a:p>
            <a:pPr indent="-349250" lvl="0" marL="457200" rtl="0" algn="l">
              <a:spcBef>
                <a:spcPts val="0"/>
              </a:spcBef>
              <a:spcAft>
                <a:spcPts val="0"/>
              </a:spcAft>
              <a:buSzPts val="1900"/>
              <a:buFont typeface="Arvo"/>
              <a:buChar char="➔"/>
            </a:pPr>
            <a:r>
              <a:rPr b="1" lang="en" sz="1900">
                <a:latin typeface="Arvo"/>
                <a:ea typeface="Arvo"/>
                <a:cs typeface="Arvo"/>
                <a:sym typeface="Arvo"/>
              </a:rPr>
              <a:t>Train</a:t>
            </a:r>
            <a:r>
              <a:rPr lang="en" sz="1900">
                <a:latin typeface="Arvo"/>
                <a:ea typeface="Arvo"/>
                <a:cs typeface="Arvo"/>
                <a:sym typeface="Arvo"/>
              </a:rPr>
              <a:t>: Learn from past events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b="1" lang="en" sz="1900">
                <a:latin typeface="Arvo"/>
                <a:ea typeface="Arvo"/>
                <a:cs typeface="Arvo"/>
                <a:sym typeface="Arvo"/>
              </a:rPr>
              <a:t>Test</a:t>
            </a:r>
            <a:r>
              <a:rPr lang="en" sz="1900">
                <a:latin typeface="Arvo"/>
                <a:ea typeface="Arvo"/>
                <a:cs typeface="Arvo"/>
                <a:sym typeface="Arvo"/>
              </a:rPr>
              <a:t>: Hindcast past events with known outcome </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b="1" lang="en" sz="1900">
                <a:latin typeface="Arvo"/>
                <a:ea typeface="Arvo"/>
                <a:cs typeface="Arvo"/>
                <a:sym typeface="Arvo"/>
              </a:rPr>
              <a:t>Predict</a:t>
            </a:r>
            <a:r>
              <a:rPr lang="en" sz="1900">
                <a:latin typeface="Arvo"/>
                <a:ea typeface="Arvo"/>
                <a:cs typeface="Arvo"/>
                <a:sym typeface="Arvo"/>
              </a:rPr>
              <a:t>: Use what we learned to predict new data</a:t>
            </a:r>
            <a:endParaRPr sz="1900">
              <a:latin typeface="Arvo"/>
              <a:ea typeface="Arvo"/>
              <a:cs typeface="Arvo"/>
              <a:sym typeface="Arvo"/>
            </a:endParaRPr>
          </a:p>
          <a:p>
            <a:pPr indent="-349250" lvl="0" marL="457200" rtl="0" algn="l">
              <a:spcBef>
                <a:spcPts val="0"/>
              </a:spcBef>
              <a:spcAft>
                <a:spcPts val="0"/>
              </a:spcAft>
              <a:buSzPts val="1900"/>
              <a:buFont typeface="Arvo"/>
              <a:buChar char="➔"/>
            </a:pPr>
            <a:r>
              <a:rPr b="1" lang="en" sz="1900">
                <a:latin typeface="Arvo"/>
                <a:ea typeface="Arvo"/>
                <a:cs typeface="Arvo"/>
                <a:sym typeface="Arvo"/>
              </a:rPr>
              <a:t>Improve</a:t>
            </a:r>
            <a:r>
              <a:rPr lang="en" sz="1900">
                <a:latin typeface="Arvo"/>
                <a:ea typeface="Arvo"/>
                <a:cs typeface="Arvo"/>
                <a:sym typeface="Arvo"/>
              </a:rPr>
              <a:t>: Was the prediction right?</a:t>
            </a:r>
            <a:endParaRPr sz="1900">
              <a:latin typeface="Arvo"/>
              <a:ea typeface="Arvo"/>
              <a:cs typeface="Arvo"/>
              <a:sym typeface="Arvo"/>
            </a:endParaRPr>
          </a:p>
        </p:txBody>
      </p:sp>
      <p:sp>
        <p:nvSpPr>
          <p:cNvPr id="150" name="Google Shape;150;p35"/>
          <p:cNvSpPr/>
          <p:nvPr/>
        </p:nvSpPr>
        <p:spPr>
          <a:xfrm>
            <a:off x="931850" y="919600"/>
            <a:ext cx="2775300" cy="10848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Arvo"/>
                <a:ea typeface="Arvo"/>
                <a:cs typeface="Arvo"/>
                <a:sym typeface="Arvo"/>
              </a:rPr>
              <a:t>What do we want to model?</a:t>
            </a:r>
            <a:endParaRPr sz="2400">
              <a:solidFill>
                <a:srgbClr val="FFFFFF"/>
              </a:solidFill>
              <a:latin typeface="Arvo"/>
              <a:ea typeface="Arvo"/>
              <a:cs typeface="Arvo"/>
              <a:sym typeface="Arvo"/>
            </a:endParaRPr>
          </a:p>
          <a:p>
            <a:pPr indent="0" lvl="0" marL="0" rtl="0" algn="ctr">
              <a:spcBef>
                <a:spcPts val="0"/>
              </a:spcBef>
              <a:spcAft>
                <a:spcPts val="0"/>
              </a:spcAft>
              <a:buNone/>
            </a:pPr>
            <a:r>
              <a:rPr lang="en" sz="1500">
                <a:solidFill>
                  <a:srgbClr val="FFFFFF"/>
                </a:solidFill>
                <a:latin typeface="Arvo"/>
                <a:ea typeface="Arvo"/>
                <a:cs typeface="Arvo"/>
                <a:sym typeface="Arvo"/>
              </a:rPr>
              <a:t>Labels, Outcomes</a:t>
            </a:r>
            <a:endParaRPr sz="1500">
              <a:solidFill>
                <a:srgbClr val="FFFFFF"/>
              </a:solidFill>
              <a:latin typeface="Arvo"/>
              <a:ea typeface="Arvo"/>
              <a:cs typeface="Arvo"/>
              <a:sym typeface="Arvo"/>
            </a:endParaRPr>
          </a:p>
        </p:txBody>
      </p:sp>
      <p:sp>
        <p:nvSpPr>
          <p:cNvPr id="151" name="Google Shape;151;p35"/>
          <p:cNvSpPr/>
          <p:nvPr/>
        </p:nvSpPr>
        <p:spPr>
          <a:xfrm>
            <a:off x="5256575" y="919600"/>
            <a:ext cx="2717700" cy="10848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Arvo"/>
                <a:ea typeface="Arvo"/>
                <a:cs typeface="Arvo"/>
                <a:sym typeface="Arvo"/>
              </a:rPr>
              <a:t>What are its causes?</a:t>
            </a:r>
            <a:endParaRPr sz="2400">
              <a:solidFill>
                <a:srgbClr val="FFFFFF"/>
              </a:solidFill>
              <a:latin typeface="Arvo"/>
              <a:ea typeface="Arvo"/>
              <a:cs typeface="Arvo"/>
              <a:sym typeface="Arvo"/>
            </a:endParaRPr>
          </a:p>
          <a:p>
            <a:pPr indent="0" lvl="0" marL="0" rtl="0" algn="ctr">
              <a:spcBef>
                <a:spcPts val="0"/>
              </a:spcBef>
              <a:spcAft>
                <a:spcPts val="0"/>
              </a:spcAft>
              <a:buNone/>
            </a:pPr>
            <a:r>
              <a:rPr lang="en" sz="1500">
                <a:solidFill>
                  <a:srgbClr val="FFFFFF"/>
                </a:solidFill>
                <a:latin typeface="Arvo"/>
                <a:ea typeface="Arvo"/>
                <a:cs typeface="Arvo"/>
                <a:sym typeface="Arvo"/>
              </a:rPr>
              <a:t>Features</a:t>
            </a:r>
            <a:endParaRPr sz="1500">
              <a:solidFill>
                <a:srgbClr val="FFFFFF"/>
              </a:solidFill>
              <a:latin typeface="Arvo"/>
              <a:ea typeface="Arvo"/>
              <a:cs typeface="Arvo"/>
              <a:sym typeface="Arvo"/>
            </a:endParaRPr>
          </a:p>
        </p:txBody>
      </p:sp>
      <p:sp>
        <p:nvSpPr>
          <p:cNvPr id="152" name="Google Shape;152;p35"/>
          <p:cNvSpPr/>
          <p:nvPr/>
        </p:nvSpPr>
        <p:spPr>
          <a:xfrm rot="10345738">
            <a:off x="6508120" y="2295809"/>
            <a:ext cx="2261011" cy="1960087"/>
          </a:xfrm>
          <a:prstGeom prst="curvedRightArrow">
            <a:avLst>
              <a:gd fmla="val 7781" name="adj1"/>
              <a:gd fmla="val 19018" name="adj2"/>
              <a:gd fmla="val 18171" name="adj3"/>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5"/>
          <p:cNvSpPr txBox="1"/>
          <p:nvPr>
            <p:ph type="title"/>
          </p:nvPr>
        </p:nvSpPr>
        <p:spPr>
          <a:xfrm>
            <a:off x="0" y="0"/>
            <a:ext cx="9144000" cy="1026300"/>
          </a:xfrm>
          <a:prstGeom prst="rect">
            <a:avLst/>
          </a:prstGeom>
          <a:noFill/>
          <a:ln>
            <a:noFill/>
          </a:ln>
        </p:spPr>
        <p:txBody>
          <a:bodyPr anchorCtr="0" anchor="ctr" bIns="91475" lIns="91475" spcFirstLastPara="1" rIns="91475" wrap="square" tIns="91475">
            <a:noAutofit/>
          </a:bodyPr>
          <a:lstStyle/>
          <a:p>
            <a:pPr indent="0" lvl="0" marL="0" rtl="0" algn="ctr">
              <a:spcBef>
                <a:spcPts val="0"/>
              </a:spcBef>
              <a:spcAft>
                <a:spcPts val="0"/>
              </a:spcAft>
              <a:buNone/>
            </a:pPr>
            <a:r>
              <a:rPr lang="en" sz="2600">
                <a:latin typeface="Arvo"/>
                <a:ea typeface="Arvo"/>
                <a:cs typeface="Arvo"/>
                <a:sym typeface="Arvo"/>
              </a:rPr>
              <a:t>How a predictive model works</a:t>
            </a:r>
            <a:endParaRPr sz="2600">
              <a:latin typeface="Arvo"/>
              <a:ea typeface="Arvo"/>
              <a:cs typeface="Arvo"/>
              <a:sym typeface="Arv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ntre for humdat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