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26" r:id="rId7"/>
  </p:sldMasterIdLst>
  <p:notesMasterIdLst>
    <p:notesMasterId r:id="rId18"/>
  </p:notesMasterIdLst>
  <p:handoutMasterIdLst>
    <p:handoutMasterId r:id="rId19"/>
  </p:handoutMasterIdLst>
  <p:sldIdLst>
    <p:sldId id="435" r:id="rId8"/>
    <p:sldId id="411" r:id="rId9"/>
    <p:sldId id="468" r:id="rId10"/>
    <p:sldId id="464" r:id="rId11"/>
    <p:sldId id="469" r:id="rId12"/>
    <p:sldId id="467" r:id="rId13"/>
    <p:sldId id="451" r:id="rId14"/>
    <p:sldId id="466" r:id="rId15"/>
    <p:sldId id="462" r:id="rId16"/>
    <p:sldId id="465" r:id="rId17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3792" autoAdjust="0"/>
  </p:normalViewPr>
  <p:slideViewPr>
    <p:cSldViewPr>
      <p:cViewPr varScale="1">
        <p:scale>
          <a:sx n="62" d="100"/>
          <a:sy n="62" d="100"/>
        </p:scale>
        <p:origin x="136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0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66" d="100"/>
        <a:sy n="1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1722" y="5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basquin\AppData\Local\Microsoft\Windows\INetCache\Content.Outlook\4FQGJ1BA\TFP%20Data%202011%20-%202020%20with%20graph%20National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 dirty="0"/>
              <a:t>SAM caseload per Region (Feb)</a:t>
            </a:r>
            <a:endParaRPr lang="en-US" sz="1600" dirty="0"/>
          </a:p>
        </c:rich>
      </c:tx>
      <c:layout>
        <c:manualLayout>
          <c:xMode val="edge"/>
          <c:yMode val="edge"/>
          <c:x val="0.17208502278951393"/>
          <c:y val="3.391379359041951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3139802483943"/>
          <c:y val="6.2548264830835698E-2"/>
          <c:w val="0.74200682578212884"/>
          <c:h val="0.68388324757434971"/>
        </c:manualLayout>
      </c:layout>
      <c:barChart>
        <c:barDir val="col"/>
        <c:grouping val="clustered"/>
        <c:varyColors val="0"/>
        <c:ser>
          <c:idx val="0"/>
          <c:order val="0"/>
          <c:tx>
            <c:v>Cases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Dire Dawa</c:v>
                </c:pt>
                <c:pt idx="1">
                  <c:v>Harari</c:v>
                </c:pt>
                <c:pt idx="2">
                  <c:v>Gambella</c:v>
                </c:pt>
                <c:pt idx="3">
                  <c:v>Beneshangul</c:v>
                </c:pt>
                <c:pt idx="4">
                  <c:v>Sidama</c:v>
                </c:pt>
                <c:pt idx="5">
                  <c:v>Tigrai</c:v>
                </c:pt>
                <c:pt idx="6">
                  <c:v>Afar</c:v>
                </c:pt>
                <c:pt idx="7">
                  <c:v>SNNPR</c:v>
                </c:pt>
                <c:pt idx="8">
                  <c:v>Amhara</c:v>
                </c:pt>
                <c:pt idx="9">
                  <c:v>Somali</c:v>
                </c:pt>
                <c:pt idx="10">
                  <c:v>Oromia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141</c:v>
                </c:pt>
                <c:pt idx="1">
                  <c:v>150</c:v>
                </c:pt>
                <c:pt idx="2">
                  <c:v>153</c:v>
                </c:pt>
                <c:pt idx="3">
                  <c:v>168</c:v>
                </c:pt>
                <c:pt idx="4">
                  <c:v>1140</c:v>
                </c:pt>
                <c:pt idx="5">
                  <c:v>1329</c:v>
                </c:pt>
                <c:pt idx="6">
                  <c:v>1828</c:v>
                </c:pt>
                <c:pt idx="7">
                  <c:v>3865</c:v>
                </c:pt>
                <c:pt idx="8">
                  <c:v>5392</c:v>
                </c:pt>
                <c:pt idx="9">
                  <c:v>9311</c:v>
                </c:pt>
                <c:pt idx="10">
                  <c:v>16798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B1-4610-9794-DB31CDAAA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7414927"/>
        <c:axId val="1575924623"/>
      </c:barChart>
      <c:lineChart>
        <c:grouping val="standard"/>
        <c:varyColors val="0"/>
        <c:ser>
          <c:idx val="1"/>
          <c:order val="1"/>
          <c:tx>
            <c:v>Share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Dire Dawa</c:v>
                </c:pt>
                <c:pt idx="1">
                  <c:v>Harari</c:v>
                </c:pt>
                <c:pt idx="2">
                  <c:v>Gambella</c:v>
                </c:pt>
                <c:pt idx="3">
                  <c:v>Beneshangul</c:v>
                </c:pt>
                <c:pt idx="4">
                  <c:v>Sidama</c:v>
                </c:pt>
                <c:pt idx="5">
                  <c:v>Tigrai</c:v>
                </c:pt>
                <c:pt idx="6">
                  <c:v>Afar</c:v>
                </c:pt>
                <c:pt idx="7">
                  <c:v>SNNPR</c:v>
                </c:pt>
                <c:pt idx="8">
                  <c:v>Amhara</c:v>
                </c:pt>
                <c:pt idx="9">
                  <c:v>Somali</c:v>
                </c:pt>
                <c:pt idx="10">
                  <c:v>Oromia</c:v>
                </c:pt>
              </c:strCache>
            </c:strRef>
          </c:cat>
          <c:val>
            <c:numRef>
              <c:f>Sheet1!$C$2:$C$12</c:f>
              <c:numCache>
                <c:formatCode>0.00</c:formatCode>
                <c:ptCount val="11"/>
                <c:pt idx="0">
                  <c:v>0.35009310986964615</c:v>
                </c:pt>
                <c:pt idx="1">
                  <c:v>0.37243947858472998</c:v>
                </c:pt>
                <c:pt idx="2">
                  <c:v>0.37988826815642462</c:v>
                </c:pt>
                <c:pt idx="3">
                  <c:v>0.41713221601489758</c:v>
                </c:pt>
                <c:pt idx="4">
                  <c:v>2.830540037243948</c:v>
                </c:pt>
                <c:pt idx="5">
                  <c:v>3.2998137802607075</c:v>
                </c:pt>
                <c:pt idx="6">
                  <c:v>4.5387957790192424</c:v>
                </c:pt>
                <c:pt idx="7">
                  <c:v>9.5965238981998748</c:v>
                </c:pt>
                <c:pt idx="8">
                  <c:v>13.387957790192425</c:v>
                </c:pt>
                <c:pt idx="9">
                  <c:v>23.118559900682804</c:v>
                </c:pt>
                <c:pt idx="10">
                  <c:v>41.708255741775297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B1-4610-9794-DB31CDAAA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670735"/>
        <c:axId val="1575925039"/>
      </c:lineChart>
      <c:catAx>
        <c:axId val="1887414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924623"/>
        <c:crosses val="autoZero"/>
        <c:auto val="1"/>
        <c:lblAlgn val="ctr"/>
        <c:lblOffset val="100"/>
        <c:noMultiLvlLbl val="0"/>
      </c:catAx>
      <c:valAx>
        <c:axId val="1575924623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414927"/>
        <c:crosses val="autoZero"/>
        <c:crossBetween val="between"/>
        <c:majorUnit val="4000"/>
      </c:valAx>
      <c:valAx>
        <c:axId val="1575925039"/>
        <c:scaling>
          <c:orientation val="minMax"/>
          <c:max val="50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670735"/>
        <c:crosses val="max"/>
        <c:crossBetween val="between"/>
        <c:majorUnit val="10"/>
      </c:valAx>
      <c:catAx>
        <c:axId val="19446707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759250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425979224717966"/>
          <c:y val="0.25818368310633005"/>
          <c:w val="0.32722539786823224"/>
          <c:h val="0.161374581042404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81799250516151"/>
          <c:y val="1.9323671497584599E-2"/>
          <c:w val="0.68379439653260732"/>
          <c:h val="0.898953291974970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PIN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MAM children</c:v>
                </c:pt>
              </c:strCache>
            </c:strRef>
          </c:cat>
          <c:val>
            <c:numRef>
              <c:f>Folha1!$B$2</c:f>
              <c:numCache>
                <c:formatCode>_(* #,##0_);_(* \(#,##0\);_(* "-"??_);_(@_)</c:formatCode>
                <c:ptCount val="1"/>
                <c:pt idx="0">
                  <c:v>521530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BA-4AC0-9CB1-1EE356C4C830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Target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MAM children</c:v>
                </c:pt>
              </c:strCache>
            </c:strRef>
          </c:cat>
          <c:val>
            <c:numRef>
              <c:f>Folha1!$C$2</c:f>
              <c:numCache>
                <c:formatCode>_(* #,##0_);_(* \(#,##0\);_(* "-"??_);_(@_)</c:formatCode>
                <c:ptCount val="1"/>
                <c:pt idx="0">
                  <c:v>417224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BA-4AC0-9CB1-1EE356C4C830}"/>
            </c:ext>
          </c:extLst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Reached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MAM children</c:v>
                </c:pt>
              </c:strCache>
            </c:strRef>
          </c:cat>
          <c:val>
            <c:numRef>
              <c:f>Folha1!$D$2</c:f>
              <c:numCache>
                <c:formatCode>_(* #,##0_);_(* \(#,##0\);_(* "-"??_);_(@_)</c:formatCode>
                <c:ptCount val="1"/>
                <c:pt idx="0">
                  <c:v>37514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BA-4AC0-9CB1-1EE356C4C8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4539008"/>
        <c:axId val="177779840"/>
      </c:barChart>
      <c:catAx>
        <c:axId val="1445390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7779840"/>
        <c:crosses val="autoZero"/>
        <c:auto val="1"/>
        <c:lblAlgn val="ctr"/>
        <c:lblOffset val="100"/>
        <c:noMultiLvlLbl val="0"/>
      </c:catAx>
      <c:valAx>
        <c:axId val="177779840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453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37873886998513"/>
          <c:y val="0"/>
          <c:w val="0.73912124836612081"/>
          <c:h val="0.980676328502415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PIN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MAM Pregnant and Lactating Women</c:v>
                </c:pt>
              </c:strCache>
            </c:strRef>
          </c:cat>
          <c:val>
            <c:numRef>
              <c:f>Folha1!$B$2</c:f>
              <c:numCache>
                <c:formatCode>_(* #,##0_);_(* \(#,##0\);_(* "-"??_);_(@_)</c:formatCode>
                <c:ptCount val="1"/>
                <c:pt idx="0">
                  <c:v>280825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AB-492C-B710-5BA9F1BEC0D7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Target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MAM Pregnant and Lactating Women</c:v>
                </c:pt>
              </c:strCache>
            </c:strRef>
          </c:cat>
          <c:val>
            <c:numRef>
              <c:f>Folha1!$C$2</c:f>
              <c:numCache>
                <c:formatCode>_(* #,##0_);_(* \(#,##0\);_(* "-"??_);_(@_)</c:formatCode>
                <c:ptCount val="1"/>
                <c:pt idx="0">
                  <c:v>224660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AB-492C-B710-5BA9F1BEC0D7}"/>
            </c:ext>
          </c:extLst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Reached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MAM Pregnant and Lactating Women</c:v>
                </c:pt>
              </c:strCache>
            </c:strRef>
          </c:cat>
          <c:val>
            <c:numRef>
              <c:f>Folha1!$D$2</c:f>
              <c:numCache>
                <c:formatCode>_(* #,##0_);_(* \(#,##0\);_(* "-"??_);_(@_)</c:formatCode>
                <c:ptCount val="1"/>
                <c:pt idx="0">
                  <c:v>22356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AB-492C-B710-5BA9F1BEC0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7842816"/>
        <c:axId val="177852800"/>
      </c:barChart>
      <c:catAx>
        <c:axId val="1778428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7852800"/>
        <c:crosses val="autoZero"/>
        <c:auto val="1"/>
        <c:lblAlgn val="ctr"/>
        <c:lblOffset val="100"/>
        <c:noMultiLvlLbl val="0"/>
      </c:catAx>
      <c:valAx>
        <c:axId val="177852800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784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Funding: 52%</a:t>
            </a:r>
          </a:p>
        </c:rich>
      </c:tx>
      <c:layout>
        <c:manualLayout>
          <c:xMode val="edge"/>
          <c:yMode val="edge"/>
          <c:x val="0"/>
          <c:y val="4.07202099737532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5111479486116721"/>
          <c:y val="2.6874540682414835E-2"/>
          <c:w val="0.39484689413823393"/>
          <c:h val="0.900250918635172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Funding: 33%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F5-4BCF-9620-F12BC85BBF84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F5-4BCF-9620-F12BC85BBF84}"/>
              </c:ext>
            </c:extLst>
          </c:dPt>
          <c:dLbls>
            <c:dLbl>
              <c:idx val="0"/>
              <c:layout>
                <c:manualLayout>
                  <c:x val="-9.2970198484423283E-2"/>
                  <c:y val="-0.2292661417322834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F5-4BCF-9620-F12BC85BBF84}"/>
                </c:ext>
              </c:extLst>
            </c:dLbl>
            <c:dLbl>
              <c:idx val="1"/>
              <c:layout>
                <c:manualLayout>
                  <c:x val="5.0032203227634346E-2"/>
                  <c:y val="0.118025503507116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F5-4BCF-9620-F12BC8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Requirements</c:v>
                </c:pt>
                <c:pt idx="1">
                  <c:v>Received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F5-4BCF-9620-F12BC85BBF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Requirements</c:v>
                </c:pt>
                <c:pt idx="1">
                  <c:v>Received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701E-47AB-AA2D-7DA9C47A2E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8738135252122427E-2"/>
          <c:y val="0.36136633988268591"/>
          <c:w val="0.52351700283777991"/>
          <c:h val="0.5299232946388285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122744707512377"/>
          <c:y val="0"/>
          <c:w val="0.77216738574543087"/>
          <c:h val="0.980676328502415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PIN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BSFP beneficiaries (children)</c:v>
                </c:pt>
              </c:strCache>
            </c:strRef>
          </c:cat>
          <c:val>
            <c:numRef>
              <c:f>Folha1!$B$2</c:f>
              <c:numCache>
                <c:formatCode>_(* #,##0_);_(* \(#,##0\);_(* "-"??_);_(@_)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83AB-492C-B710-5BA9F1BEC0D7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Target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BSFP beneficiaries (children)</c:v>
                </c:pt>
              </c:strCache>
            </c:strRef>
          </c:cat>
          <c:val>
            <c:numRef>
              <c:f>Folha1!$C$2</c:f>
              <c:numCache>
                <c:formatCode>_(* #,##0_);_(* \(#,##0\);_(* "-"??_);_(@_)</c:formatCode>
                <c:ptCount val="1"/>
                <c:pt idx="0">
                  <c:v>657519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AB-492C-B710-5BA9F1BEC0D7}"/>
            </c:ext>
          </c:extLst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Reached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BSFP beneficiaries (children)</c:v>
                </c:pt>
              </c:strCache>
            </c:strRef>
          </c:cat>
          <c:val>
            <c:numRef>
              <c:f>Folha1!$D$2</c:f>
              <c:numCache>
                <c:formatCode>_(* #,##0_);_(* \(#,##0\);_(* "-"??_);_(@_)</c:formatCode>
                <c:ptCount val="1"/>
                <c:pt idx="0">
                  <c:v>90997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AB-492C-B710-5BA9F1BEC0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7842816"/>
        <c:axId val="177852800"/>
      </c:barChart>
      <c:catAx>
        <c:axId val="1778428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7852800"/>
        <c:crosses val="autoZero"/>
        <c:auto val="1"/>
        <c:lblAlgn val="ctr"/>
        <c:lblOffset val="100"/>
        <c:noMultiLvlLbl val="0"/>
      </c:catAx>
      <c:valAx>
        <c:axId val="177852800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784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37873886998513"/>
          <c:y val="0"/>
          <c:w val="0.77216738574543087"/>
          <c:h val="0.980676328502415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PIN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BSFP beneficiaries (PLW)</c:v>
                </c:pt>
              </c:strCache>
            </c:strRef>
          </c:cat>
          <c:val>
            <c:numRef>
              <c:f>Folha1!$B$2</c:f>
              <c:numCache>
                <c:formatCode>_(* #,##0_);_(* \(#,##0\);_(* "-"??_);_(@_)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83AB-492C-B710-5BA9F1BEC0D7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Target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BSFP beneficiaries (PLW)</c:v>
                </c:pt>
              </c:strCache>
            </c:strRef>
          </c:cat>
          <c:val>
            <c:numRef>
              <c:f>Folha1!$C$2</c:f>
              <c:numCache>
                <c:formatCode>_(* #,##0_);_(* \(#,##0\);_(* "-"??_);_(@_)</c:formatCode>
                <c:ptCount val="1"/>
                <c:pt idx="0">
                  <c:v>184101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AB-492C-B710-5BA9F1BEC0D7}"/>
            </c:ext>
          </c:extLst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Reached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BSFP beneficiaries (PLW)</c:v>
                </c:pt>
              </c:strCache>
            </c:strRef>
          </c:cat>
          <c:val>
            <c:numRef>
              <c:f>Folha1!$D$2</c:f>
              <c:numCache>
                <c:formatCode>_(* #,##0_);_(* \(#,##0\);_(* "-"??_);_(@_)</c:formatCode>
                <c:ptCount val="1"/>
                <c:pt idx="0">
                  <c:v>34354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AB-492C-B710-5BA9F1BEC0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7842816"/>
        <c:axId val="177852800"/>
      </c:barChart>
      <c:catAx>
        <c:axId val="1778428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7852800"/>
        <c:crosses val="autoZero"/>
        <c:auto val="1"/>
        <c:lblAlgn val="ctr"/>
        <c:lblOffset val="100"/>
        <c:noMultiLvlLbl val="0"/>
      </c:catAx>
      <c:valAx>
        <c:axId val="177852800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784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2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Annual SAM admission trends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775227989076225E-2"/>
          <c:y val="8.342921562555454E-2"/>
          <c:w val="0.86614902690433992"/>
          <c:h val="0.78380251011971902"/>
        </c:manualLayout>
      </c:layout>
      <c:lineChart>
        <c:grouping val="standard"/>
        <c:varyColors val="0"/>
        <c:ser>
          <c:idx val="0"/>
          <c:order val="0"/>
          <c:tx>
            <c:strRef>
              <c:f>Admissions!$M$1</c:f>
              <c:strCache>
                <c:ptCount val="1"/>
                <c:pt idx="0">
                  <c:v>2021</c:v>
                </c:pt>
              </c:strCache>
            </c:strRef>
          </c:tx>
          <c:spPr>
            <a:ln w="28575"/>
          </c:spPr>
          <c:marker>
            <c:spPr>
              <a:ln w="28575"/>
            </c:spPr>
          </c:marker>
          <c:cat>
            <c:strRef>
              <c:f>Admissions!$A$2:$A$13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Admissions!$M$2:$M$13</c:f>
              <c:numCache>
                <c:formatCode>General</c:formatCode>
                <c:ptCount val="12"/>
                <c:pt idx="0">
                  <c:v>34371</c:v>
                </c:pt>
                <c:pt idx="1">
                  <c:v>40275</c:v>
                </c:pt>
                <c:pt idx="2">
                  <c:v>34823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BA-4529-B933-7DACA265FCA7}"/>
            </c:ext>
          </c:extLst>
        </c:ser>
        <c:ser>
          <c:idx val="2"/>
          <c:order val="1"/>
          <c:tx>
            <c:v>2020</c:v>
          </c:tx>
          <c:spPr>
            <a:ln w="19050">
              <a:solidFill>
                <a:sysClr val="windowText" lastClr="000000"/>
              </a:solidFill>
            </a:ln>
          </c:spPr>
          <c:marker>
            <c:spPr>
              <a:solidFill>
                <a:schemeClr val="tx1"/>
              </a:solidFill>
              <a:ln w="19050">
                <a:solidFill>
                  <a:sysClr val="windowText" lastClr="000000"/>
                </a:solidFill>
              </a:ln>
            </c:spPr>
          </c:marker>
          <c:dPt>
            <c:idx val="1"/>
            <c:bubble3D val="0"/>
            <c:spPr>
              <a:ln w="19050" cmpd="sng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A4BA-4529-B933-7DACA265FCA7}"/>
              </c:ext>
            </c:extLst>
          </c:dPt>
          <c:cat>
            <c:strRef>
              <c:f>Admissions!$A$2:$A$13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Admissions!$L$2:$L$13</c:f>
              <c:numCache>
                <c:formatCode>#,##0</c:formatCode>
                <c:ptCount val="12"/>
                <c:pt idx="0">
                  <c:v>30420</c:v>
                </c:pt>
                <c:pt idx="1">
                  <c:v>31167</c:v>
                </c:pt>
                <c:pt idx="2">
                  <c:v>31486</c:v>
                </c:pt>
                <c:pt idx="3" formatCode="General">
                  <c:v>30221</c:v>
                </c:pt>
                <c:pt idx="4" formatCode="General">
                  <c:v>37663</c:v>
                </c:pt>
                <c:pt idx="5" formatCode="General">
                  <c:v>39159</c:v>
                </c:pt>
                <c:pt idx="6" formatCode="General">
                  <c:v>38003</c:v>
                </c:pt>
                <c:pt idx="7" formatCode="General">
                  <c:v>37950</c:v>
                </c:pt>
                <c:pt idx="8" formatCode="General">
                  <c:v>42702</c:v>
                </c:pt>
                <c:pt idx="9" formatCode="General">
                  <c:v>40585</c:v>
                </c:pt>
                <c:pt idx="10">
                  <c:v>40085</c:v>
                </c:pt>
                <c:pt idx="11">
                  <c:v>38616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BA-4529-B933-7DACA265FCA7}"/>
            </c:ext>
          </c:extLst>
        </c:ser>
        <c:ser>
          <c:idx val="5"/>
          <c:order val="2"/>
          <c:tx>
            <c:strRef>
              <c:f>Admissions!$G$1</c:f>
              <c:strCache>
                <c:ptCount val="1"/>
                <c:pt idx="0">
                  <c:v>2015</c:v>
                </c:pt>
              </c:strCache>
            </c:strRef>
          </c:tx>
          <c:spPr>
            <a:ln w="12700">
              <a:solidFill>
                <a:srgbClr val="FF0000"/>
              </a:solidFill>
              <a:prstDash val="dash"/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strRef>
              <c:f>Admissions!$A$2:$A$13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Admissions!$G$2:$G$13</c:f>
              <c:numCache>
                <c:formatCode>#,##0</c:formatCode>
                <c:ptCount val="12"/>
                <c:pt idx="0">
                  <c:v>18370</c:v>
                </c:pt>
                <c:pt idx="1">
                  <c:v>19720</c:v>
                </c:pt>
                <c:pt idx="2">
                  <c:v>23569</c:v>
                </c:pt>
                <c:pt idx="3">
                  <c:v>24472</c:v>
                </c:pt>
                <c:pt idx="4">
                  <c:v>28562</c:v>
                </c:pt>
                <c:pt idx="5">
                  <c:v>31603</c:v>
                </c:pt>
                <c:pt idx="6">
                  <c:v>33018</c:v>
                </c:pt>
                <c:pt idx="7">
                  <c:v>43394</c:v>
                </c:pt>
                <c:pt idx="8">
                  <c:v>36337</c:v>
                </c:pt>
                <c:pt idx="9">
                  <c:v>32833</c:v>
                </c:pt>
                <c:pt idx="10">
                  <c:v>30759</c:v>
                </c:pt>
                <c:pt idx="11">
                  <c:v>29332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4BA-4529-B933-7DACA265FCA7}"/>
            </c:ext>
          </c:extLst>
        </c:ser>
        <c:ser>
          <c:idx val="1"/>
          <c:order val="3"/>
          <c:tx>
            <c:strRef>
              <c:f>Admissions!$C$1</c:f>
              <c:strCache>
                <c:ptCount val="1"/>
                <c:pt idx="0">
                  <c:v>2011</c:v>
                </c:pt>
              </c:strCache>
            </c:strRef>
          </c:tx>
          <c:spPr>
            <a:ln w="12700" cap="rnd">
              <a:solidFill>
                <a:srgbClr val="FF0000"/>
              </a:solidFill>
              <a:prstDash val="sysDot"/>
              <a:round/>
            </a:ln>
            <a:effectLst/>
          </c:spPr>
          <c:cat>
            <c:strRef>
              <c:f>Admissions!$A$2:$A$13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Admissions!$C$2:$C$13</c:f>
              <c:numCache>
                <c:formatCode>#,##0</c:formatCode>
                <c:ptCount val="12"/>
                <c:pt idx="0">
                  <c:v>15881</c:v>
                </c:pt>
                <c:pt idx="1">
                  <c:v>17247</c:v>
                </c:pt>
                <c:pt idx="2">
                  <c:v>22794</c:v>
                </c:pt>
                <c:pt idx="3">
                  <c:v>27861</c:v>
                </c:pt>
                <c:pt idx="4">
                  <c:v>40662</c:v>
                </c:pt>
                <c:pt idx="5">
                  <c:v>38379</c:v>
                </c:pt>
                <c:pt idx="6">
                  <c:v>31744</c:v>
                </c:pt>
                <c:pt idx="7">
                  <c:v>28820</c:v>
                </c:pt>
                <c:pt idx="8">
                  <c:v>29438</c:v>
                </c:pt>
                <c:pt idx="9">
                  <c:v>27291</c:v>
                </c:pt>
                <c:pt idx="10">
                  <c:v>24973</c:v>
                </c:pt>
                <c:pt idx="11">
                  <c:v>24687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4BA-4529-B933-7DACA265F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9116303"/>
        <c:axId val="1"/>
      </c:lineChart>
      <c:catAx>
        <c:axId val="579116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0000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79116303"/>
        <c:crosses val="autoZero"/>
        <c:crossBetween val="between"/>
        <c:majorUnit val="100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0173317067343493"/>
          <c:y val="0.58788194575205244"/>
          <c:w val="0.23723112211016231"/>
          <c:h val="0.2526473177299088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4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597274024957533E-2"/>
          <c:y val="1.9323671497584599E-2"/>
          <c:w val="0.65749827324216215"/>
          <c:h val="0.980676328502415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PIN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Folha1!$A$2</c:f>
              <c:numCache>
                <c:formatCode>General</c:formatCode>
                <c:ptCount val="1"/>
              </c:numCache>
            </c:numRef>
          </c:cat>
          <c:val>
            <c:numRef>
              <c:f>Folha1!$B$2</c:f>
              <c:numCache>
                <c:formatCode>_(* #,##0_);_(* \(#,##0\);_(* "-"??_);_(@_)</c:formatCode>
                <c:ptCount val="1"/>
                <c:pt idx="0">
                  <c:v>7172368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DD-4169-891A-52A1FA07EFFE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Target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Folha1!$A$2</c:f>
              <c:numCache>
                <c:formatCode>General</c:formatCode>
                <c:ptCount val="1"/>
              </c:numCache>
            </c:numRef>
          </c:cat>
          <c:val>
            <c:numRef>
              <c:f>Folha1!$C$2</c:f>
              <c:numCache>
                <c:formatCode>_(* #,##0_);_(* \(#,##0\);_(* "-"??_);_(@_)</c:formatCode>
                <c:ptCount val="1"/>
                <c:pt idx="0">
                  <c:v>2123799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DD-4169-891A-52A1FA07EFFE}"/>
            </c:ext>
          </c:extLst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Reached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Folha1!$A$2</c:f>
              <c:numCache>
                <c:formatCode>General</c:formatCode>
                <c:ptCount val="1"/>
              </c:numCache>
            </c:numRef>
          </c:cat>
          <c:val>
            <c:numRef>
              <c:f>Folha1!$D$2</c:f>
              <c:numCache>
                <c:formatCode>_(* #,##0_);_(* \(#,##0\);_(* "-"??_);_(@_)</c:formatCode>
                <c:ptCount val="1"/>
                <c:pt idx="0">
                  <c:v>476170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DD-4169-891A-52A1FA07EF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0293248"/>
        <c:axId val="140294784"/>
      </c:barChart>
      <c:catAx>
        <c:axId val="1402932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0294784"/>
        <c:crosses val="autoZero"/>
        <c:auto val="1"/>
        <c:lblAlgn val="ctr"/>
        <c:lblOffset val="100"/>
        <c:noMultiLvlLbl val="0"/>
      </c:catAx>
      <c:valAx>
        <c:axId val="14029478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029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229777853806843"/>
          <c:y val="3.9075400138251025E-2"/>
          <c:w val="0.26151274685700943"/>
          <c:h val="0.9082505991098939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64405765068839"/>
          <c:y val="1.9323671497584599E-2"/>
          <c:w val="0.79035584729879493"/>
          <c:h val="0.957162133428192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PIN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SAM children</c:v>
                </c:pt>
              </c:strCache>
            </c:strRef>
          </c:cat>
          <c:val>
            <c:numRef>
              <c:f>Folha1!$B$2</c:f>
              <c:numCache>
                <c:formatCode>_(* #,##0_);_(* \(#,##0\);_(* "-"??_);_(@_)</c:formatCode>
                <c:ptCount val="1"/>
                <c:pt idx="0">
                  <c:v>1007598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7C-4AA4-A393-D0DDAABF7E37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Target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SAM children</c:v>
                </c:pt>
              </c:strCache>
            </c:strRef>
          </c:cat>
          <c:val>
            <c:numRef>
              <c:f>Folha1!$C$2</c:f>
              <c:numCache>
                <c:formatCode>_(* #,##0_);_(* \(#,##0\);_(* "-"??_);_(@_)</c:formatCode>
                <c:ptCount val="1"/>
                <c:pt idx="0">
                  <c:v>503799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7C-4AA4-A393-D0DDAABF7E37}"/>
            </c:ext>
          </c:extLst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Reached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SAM children</c:v>
                </c:pt>
              </c:strCache>
            </c:strRef>
          </c:cat>
          <c:val>
            <c:numRef>
              <c:f>Folha1!$D$2</c:f>
              <c:numCache>
                <c:formatCode>_(* #,##0_);_(* \(#,##0\);_(* "-"??_);_(@_)</c:formatCode>
                <c:ptCount val="1"/>
                <c:pt idx="0">
                  <c:v>108836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7C-4AA4-A393-D0DDAABF7E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7717632"/>
        <c:axId val="177719168"/>
      </c:barChart>
      <c:catAx>
        <c:axId val="1777176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7719168"/>
        <c:crosses val="autoZero"/>
        <c:auto val="1"/>
        <c:lblAlgn val="ctr"/>
        <c:lblOffset val="100"/>
        <c:noMultiLvlLbl val="0"/>
      </c:catAx>
      <c:valAx>
        <c:axId val="177719168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771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81799250516151"/>
          <c:y val="1.9323671497584599E-2"/>
          <c:w val="0.68379439653260732"/>
          <c:h val="0.898953291974970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PIN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MAM children</c:v>
                </c:pt>
              </c:strCache>
            </c:strRef>
          </c:cat>
          <c:val>
            <c:numRef>
              <c:f>Folha1!$B$2</c:f>
              <c:numCache>
                <c:formatCode>_(* #,##0_);_(* \(#,##0\);_(* "-"??_);_(@_)</c:formatCode>
                <c:ptCount val="1"/>
                <c:pt idx="0">
                  <c:v>3261185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BA-4AC0-9CB1-1EE356C4C830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Target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MAM children</c:v>
                </c:pt>
              </c:strCache>
            </c:strRef>
          </c:cat>
          <c:val>
            <c:numRef>
              <c:f>Folha1!$C$2</c:f>
              <c:numCache>
                <c:formatCode>_(* #,##0_);_(* \(#,##0\);_(* "-"??_);_(@_)</c:formatCode>
                <c:ptCount val="1"/>
                <c:pt idx="0">
                  <c:v>1020000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BA-4AC0-9CB1-1EE356C4C830}"/>
            </c:ext>
          </c:extLst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Reached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MAM children</c:v>
                </c:pt>
              </c:strCache>
            </c:strRef>
          </c:cat>
          <c:val>
            <c:numRef>
              <c:f>Folha1!$D$2</c:f>
              <c:numCache>
                <c:formatCode>_(* #,##0_);_(* \(#,##0\);_(* "-"??_);_(@_)</c:formatCode>
                <c:ptCount val="1"/>
                <c:pt idx="0">
                  <c:v>183062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BA-4AC0-9CB1-1EE356C4C8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4539008"/>
        <c:axId val="177779840"/>
      </c:barChart>
      <c:catAx>
        <c:axId val="1445390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7779840"/>
        <c:crosses val="autoZero"/>
        <c:auto val="1"/>
        <c:lblAlgn val="ctr"/>
        <c:lblOffset val="100"/>
        <c:noMultiLvlLbl val="0"/>
      </c:catAx>
      <c:valAx>
        <c:axId val="177779840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453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37873886998513"/>
          <c:y val="0"/>
          <c:w val="0.77216738574543087"/>
          <c:h val="0.980676328502415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PIN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MAM Pregnant and Lactating Women</c:v>
                </c:pt>
              </c:strCache>
            </c:strRef>
          </c:cat>
          <c:val>
            <c:numRef>
              <c:f>Folha1!$B$2</c:f>
              <c:numCache>
                <c:formatCode>_(* #,##0_);_(* \(#,##0\);_(* "-"??_);_(@_)</c:formatCode>
                <c:ptCount val="1"/>
                <c:pt idx="0">
                  <c:v>2903585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AB-492C-B710-5BA9F1BEC0D7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Target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MAM Pregnant and Lactating Women</c:v>
                </c:pt>
              </c:strCache>
            </c:strRef>
          </c:cat>
          <c:val>
            <c:numRef>
              <c:f>Folha1!$C$2</c:f>
              <c:numCache>
                <c:formatCode>_(* #,##0_);_(* \(#,##0\);_(* "-"??_);_(@_)</c:formatCode>
                <c:ptCount val="1"/>
                <c:pt idx="0">
                  <c:v>600000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AB-492C-B710-5BA9F1BEC0D7}"/>
            </c:ext>
          </c:extLst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Reached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MAM Pregnant and Lactating Women</c:v>
                </c:pt>
              </c:strCache>
            </c:strRef>
          </c:cat>
          <c:val>
            <c:numRef>
              <c:f>Folha1!$D$2</c:f>
              <c:numCache>
                <c:formatCode>_(* #,##0_);_(* \(#,##0\);_(* "-"??_);_(@_)</c:formatCode>
                <c:ptCount val="1"/>
                <c:pt idx="0">
                  <c:v>184272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AB-492C-B710-5BA9F1BEC0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7842816"/>
        <c:axId val="177852800"/>
      </c:barChart>
      <c:catAx>
        <c:axId val="1778428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7852800"/>
        <c:crosses val="autoZero"/>
        <c:auto val="1"/>
        <c:lblAlgn val="ctr"/>
        <c:lblOffset val="100"/>
        <c:noMultiLvlLbl val="0"/>
      </c:catAx>
      <c:valAx>
        <c:axId val="177852800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784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Funding: 25%</a:t>
            </a:r>
          </a:p>
        </c:rich>
      </c:tx>
      <c:layout>
        <c:manualLayout>
          <c:xMode val="edge"/>
          <c:yMode val="edge"/>
          <c:x val="0"/>
          <c:y val="4.07202099737532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5111479486116721"/>
          <c:y val="2.6874540682414835E-2"/>
          <c:w val="0.39484689413823393"/>
          <c:h val="0.900250918635172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Funding: 33%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F5-4BCF-9620-F12BC85BBF84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F5-4BCF-9620-F12BC85BBF84}"/>
              </c:ext>
            </c:extLst>
          </c:dPt>
          <c:dLbls>
            <c:dLbl>
              <c:idx val="0"/>
              <c:layout>
                <c:manualLayout>
                  <c:x val="-9.2970198484423283E-2"/>
                  <c:y val="-0.2292661417322834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F5-4BCF-9620-F12BC85BBF84}"/>
                </c:ext>
              </c:extLst>
            </c:dLbl>
            <c:dLbl>
              <c:idx val="1"/>
              <c:layout>
                <c:manualLayout>
                  <c:x val="5.0032203227634346E-2"/>
                  <c:y val="0.118025503507116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F5-4BCF-9620-F12BC8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Requirements</c:v>
                </c:pt>
                <c:pt idx="1">
                  <c:v>Received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153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F5-4BCF-9620-F12BC85BBF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8738135252122427E-2"/>
          <c:y val="0.36136633988268591"/>
          <c:w val="0.53926725298093003"/>
          <c:h val="0.58977757496205752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597274024957533E-2"/>
          <c:y val="1.9323671497584599E-2"/>
          <c:w val="0.65749827324216215"/>
          <c:h val="0.980676328502415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PIN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Folha1!$A$2</c:f>
              <c:numCache>
                <c:formatCode>General</c:formatCode>
                <c:ptCount val="1"/>
              </c:numCache>
            </c:numRef>
          </c:cat>
          <c:val>
            <c:numRef>
              <c:f>Folha1!$B$2</c:f>
              <c:numCache>
                <c:formatCode>_(* #,##0_);_(* \(#,##0\);_(* "-"??_);_(@_)</c:formatCode>
                <c:ptCount val="1"/>
                <c:pt idx="0">
                  <c:v>1673281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DD-4169-891A-52A1FA07EFFE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Target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Folha1!$A$2</c:f>
              <c:numCache>
                <c:formatCode>General</c:formatCode>
                <c:ptCount val="1"/>
              </c:numCache>
            </c:numRef>
          </c:cat>
          <c:val>
            <c:numRef>
              <c:f>Folha1!$C$2</c:f>
              <c:numCache>
                <c:formatCode>_(* #,##0_);_(* \(#,##0\);_(* "-"??_);_(@_)</c:formatCode>
                <c:ptCount val="1"/>
                <c:pt idx="0">
                  <c:v>1506948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DD-4169-891A-52A1FA07EFFE}"/>
            </c:ext>
          </c:extLst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Reached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Folha1!$A$2</c:f>
              <c:numCache>
                <c:formatCode>General</c:formatCode>
                <c:ptCount val="1"/>
              </c:numCache>
            </c:numRef>
          </c:cat>
          <c:val>
            <c:numRef>
              <c:f>Folha1!$D$2</c:f>
              <c:numCache>
                <c:formatCode>_(* #,##0_);_(* \(#,##0\);_(* "-"??_);_(@_)</c:formatCode>
                <c:ptCount val="1"/>
                <c:pt idx="0">
                  <c:v>155445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DD-4169-891A-52A1FA07EF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0293248"/>
        <c:axId val="140294784"/>
      </c:barChart>
      <c:catAx>
        <c:axId val="1402932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0294784"/>
        <c:crosses val="autoZero"/>
        <c:auto val="1"/>
        <c:lblAlgn val="ctr"/>
        <c:lblOffset val="100"/>
        <c:noMultiLvlLbl val="0"/>
      </c:catAx>
      <c:valAx>
        <c:axId val="14029478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029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229777853806843"/>
          <c:y val="3.9075400138251025E-2"/>
          <c:w val="0.26151274685700943"/>
          <c:h val="0.9082505991098939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64405765068839"/>
          <c:y val="1.9323671497584599E-2"/>
          <c:w val="0.79035584729879493"/>
          <c:h val="0.957162133428192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PIN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SAM children</c:v>
                </c:pt>
              </c:strCache>
            </c:strRef>
          </c:cat>
          <c:val>
            <c:numRef>
              <c:f>Folha1!$B$2</c:f>
              <c:numCache>
                <c:formatCode>_(* #,##0_);_(* \(#,##0\);_(* "-"??_);_(@_)</c:formatCode>
                <c:ptCount val="1"/>
                <c:pt idx="0">
                  <c:v>29306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7C-4AA4-A393-D0DDAABF7E37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Target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SAM children</c:v>
                </c:pt>
              </c:strCache>
            </c:strRef>
          </c:cat>
          <c:val>
            <c:numRef>
              <c:f>Folha1!$C$2</c:f>
              <c:numCache>
                <c:formatCode>_(* #,##0_);_(* \(#,##0\);_(* "-"??_);_(@_)</c:formatCode>
                <c:ptCount val="1"/>
                <c:pt idx="0">
                  <c:v>23444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7C-4AA4-A393-D0DDAABF7E37}"/>
            </c:ext>
          </c:extLst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Reached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</c:f>
              <c:strCache>
                <c:ptCount val="1"/>
                <c:pt idx="0">
                  <c:v>SAM children</c:v>
                </c:pt>
              </c:strCache>
            </c:strRef>
          </c:cat>
          <c:val>
            <c:numRef>
              <c:f>Folha1!$D$2</c:f>
              <c:numCache>
                <c:formatCode>_(* #,##0_);_(* \(#,##0\);_(* "-"??_);_(@_)</c:formatCode>
                <c:ptCount val="1"/>
                <c:pt idx="0">
                  <c:v>4578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7C-4AA4-A393-D0DDAABF7E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7717632"/>
        <c:axId val="177719168"/>
      </c:barChart>
      <c:catAx>
        <c:axId val="1777176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7719168"/>
        <c:crosses val="autoZero"/>
        <c:auto val="1"/>
        <c:lblAlgn val="ctr"/>
        <c:lblOffset val="100"/>
        <c:noMultiLvlLbl val="0"/>
      </c:catAx>
      <c:valAx>
        <c:axId val="177719168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771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1DDD9-C906-44B5-8AA6-BB2DC0588EAC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A47A1-CC17-4547-9BAF-97966D043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25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301543" cy="339884"/>
          </a:xfrm>
          <a:prstGeom prst="rect">
            <a:avLst/>
          </a:prstGeom>
        </p:spPr>
        <p:txBody>
          <a:bodyPr vert="horz" lIns="95257" tIns="47628" rIns="95257" bIns="4762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3" y="2"/>
            <a:ext cx="4301543" cy="339884"/>
          </a:xfrm>
          <a:prstGeom prst="rect">
            <a:avLst/>
          </a:prstGeom>
        </p:spPr>
        <p:txBody>
          <a:bodyPr vert="horz" lIns="95257" tIns="47628" rIns="95257" bIns="47628" rtlCol="0"/>
          <a:lstStyle>
            <a:lvl1pPr algn="r">
              <a:defRPr sz="1300"/>
            </a:lvl1pPr>
          </a:lstStyle>
          <a:p>
            <a:fld id="{1F055283-268E-4DBE-8115-6A0DE2E511BD}" type="datetimeFigureOut">
              <a:rPr lang="fr-FR" smtClean="0"/>
              <a:pPr/>
              <a:t>12/05/2021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7" tIns="47628" rIns="95257" bIns="47628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5257" tIns="47628" rIns="95257" bIns="476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612"/>
            <a:ext cx="4301543" cy="339884"/>
          </a:xfrm>
          <a:prstGeom prst="rect">
            <a:avLst/>
          </a:prstGeom>
        </p:spPr>
        <p:txBody>
          <a:bodyPr vert="horz" lIns="95257" tIns="47628" rIns="95257" bIns="4762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3" y="6456612"/>
            <a:ext cx="4301543" cy="339884"/>
          </a:xfrm>
          <a:prstGeom prst="rect">
            <a:avLst/>
          </a:prstGeom>
        </p:spPr>
        <p:txBody>
          <a:bodyPr vert="horz" lIns="95257" tIns="47628" rIns="95257" bIns="47628" rtlCol="0" anchor="b"/>
          <a:lstStyle>
            <a:lvl1pPr algn="r">
              <a:defRPr sz="1300"/>
            </a:lvl1pPr>
          </a:lstStyle>
          <a:p>
            <a:fld id="{2D283407-2411-40E7-977E-DEAC0869E54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46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Insert map of the country with affected areas/districts or photos</a:t>
            </a:r>
          </a:p>
          <a:p>
            <a:r>
              <a:rPr lang="en-GB" dirty="0"/>
              <a:t>Update red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69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Highlight</a:t>
            </a:r>
            <a:r>
              <a:rPr lang="fr-FR" dirty="0"/>
              <a:t> </a:t>
            </a:r>
            <a:r>
              <a:rPr lang="fr-FR" dirty="0" err="1"/>
              <a:t>three</a:t>
            </a:r>
            <a:r>
              <a:rPr lang="fr-FR" dirty="0"/>
              <a:t> key </a:t>
            </a:r>
            <a:r>
              <a:rPr lang="fr-FR" dirty="0" err="1"/>
              <a:t>asks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wish</a:t>
            </a:r>
            <a:r>
              <a:rPr lang="fr-FR" dirty="0"/>
              <a:t> to </a:t>
            </a:r>
            <a:r>
              <a:rPr lang="fr-FR" dirty="0" err="1"/>
              <a:t>raise</a:t>
            </a:r>
            <a:r>
              <a:rPr lang="fr-FR" dirty="0"/>
              <a:t> </a:t>
            </a:r>
            <a:r>
              <a:rPr lang="fr-FR" baseline="0" dirty="0"/>
              <a:t>GNC </a:t>
            </a:r>
            <a:r>
              <a:rPr lang="fr-FR" baseline="0" dirty="0" err="1"/>
              <a:t>partners</a:t>
            </a:r>
            <a:r>
              <a:rPr lang="fr-FR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Please adjust name of cluster/sector in the text box (bottom right of the slide).</a:t>
            </a: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77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Briefly describe the</a:t>
            </a:r>
            <a:r>
              <a:rPr lang="en-US" baseline="0" dirty="0"/>
              <a:t> current situation and trajectory, highlighting information pertaining to nutrition and other relevant key sectors (</a:t>
            </a:r>
            <a:r>
              <a:rPr lang="en-US" baseline="0" dirty="0" err="1"/>
              <a:t>intersectorality</a:t>
            </a:r>
            <a:r>
              <a:rPr lang="en-US" baseline="0" dirty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Keep information in ONE slide only.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Please adjust name of cluster/sector where font is 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122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Briefly describe the</a:t>
            </a:r>
            <a:r>
              <a:rPr lang="en-US" baseline="0" dirty="0"/>
              <a:t> current situation and trajectory, highlighting information pertaining to nutrition and other relevant key sectors (</a:t>
            </a:r>
            <a:r>
              <a:rPr lang="en-US" baseline="0" dirty="0" err="1"/>
              <a:t>intersectorality</a:t>
            </a:r>
            <a:r>
              <a:rPr lang="en-US" baseline="0" dirty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Keep information in ONE slide only.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Please adjust name of cluster/sector where font is 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329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Update</a:t>
            </a:r>
            <a:r>
              <a:rPr lang="fr-FR" baseline="0" dirty="0"/>
              <a:t> all graphs </a:t>
            </a:r>
            <a:r>
              <a:rPr lang="fr-FR" baseline="0" dirty="0" err="1"/>
              <a:t>with</a:t>
            </a:r>
            <a:r>
              <a:rPr lang="fr-FR" baseline="0" dirty="0"/>
              <a:t> </a:t>
            </a:r>
            <a:r>
              <a:rPr lang="fr-FR" baseline="0" dirty="0" err="1"/>
              <a:t>most</a:t>
            </a:r>
            <a:r>
              <a:rPr lang="fr-FR" baseline="0" dirty="0"/>
              <a:t> </a:t>
            </a:r>
            <a:r>
              <a:rPr lang="fr-FR" baseline="0" dirty="0" err="1"/>
              <a:t>recent</a:t>
            </a:r>
            <a:r>
              <a:rPr lang="fr-FR" baseline="0" dirty="0"/>
              <a:t> data.</a:t>
            </a:r>
          </a:p>
          <a:p>
            <a:r>
              <a:rPr lang="fr-FR" baseline="0" dirty="0" err="1"/>
              <a:t>Please</a:t>
            </a:r>
            <a:r>
              <a:rPr lang="fr-FR" baseline="0" dirty="0"/>
              <a:t> insert </a:t>
            </a:r>
            <a:r>
              <a:rPr lang="fr-FR" baseline="0" dirty="0" err="1"/>
              <a:t>other</a:t>
            </a:r>
            <a:r>
              <a:rPr lang="fr-FR" baseline="0" dirty="0"/>
              <a:t> key </a:t>
            </a:r>
            <a:r>
              <a:rPr lang="fr-FR" baseline="0" dirty="0" err="1"/>
              <a:t>activities</a:t>
            </a:r>
            <a:r>
              <a:rPr lang="fr-FR" baseline="0" dirty="0"/>
              <a:t>, </a:t>
            </a:r>
            <a:r>
              <a:rPr lang="fr-FR" baseline="0" dirty="0" err="1"/>
              <a:t>including</a:t>
            </a:r>
            <a:r>
              <a:rPr lang="fr-FR" baseline="0" dirty="0"/>
              <a:t> </a:t>
            </a:r>
            <a:r>
              <a:rPr lang="fr-FR" baseline="0" dirty="0" err="1"/>
              <a:t>intersectoral</a:t>
            </a:r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83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Briefly describe the</a:t>
            </a:r>
            <a:r>
              <a:rPr lang="en-US" baseline="0" dirty="0"/>
              <a:t> current situation and trajectory, highlighting information pertaining to nutrition and other relevant key sectors (</a:t>
            </a:r>
            <a:r>
              <a:rPr lang="en-US" baseline="0" dirty="0" err="1"/>
              <a:t>intersectorality</a:t>
            </a:r>
            <a:r>
              <a:rPr lang="en-US" baseline="0" dirty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Keep information in ONE slide only.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Please adjust name of cluster/sector where font is 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067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Update</a:t>
            </a:r>
            <a:r>
              <a:rPr lang="fr-FR" baseline="0" dirty="0"/>
              <a:t> all graphs </a:t>
            </a:r>
            <a:r>
              <a:rPr lang="fr-FR" baseline="0" dirty="0" err="1"/>
              <a:t>with</a:t>
            </a:r>
            <a:r>
              <a:rPr lang="fr-FR" baseline="0" dirty="0"/>
              <a:t> </a:t>
            </a:r>
            <a:r>
              <a:rPr lang="fr-FR" baseline="0" dirty="0" err="1"/>
              <a:t>most</a:t>
            </a:r>
            <a:r>
              <a:rPr lang="fr-FR" baseline="0" dirty="0"/>
              <a:t> </a:t>
            </a:r>
            <a:r>
              <a:rPr lang="fr-FR" baseline="0" dirty="0" err="1"/>
              <a:t>recent</a:t>
            </a:r>
            <a:r>
              <a:rPr lang="fr-FR" baseline="0" dirty="0"/>
              <a:t> data.</a:t>
            </a:r>
          </a:p>
          <a:p>
            <a:r>
              <a:rPr lang="fr-FR" baseline="0" dirty="0" err="1"/>
              <a:t>Please</a:t>
            </a:r>
            <a:r>
              <a:rPr lang="fr-FR" baseline="0" dirty="0"/>
              <a:t> insert </a:t>
            </a:r>
            <a:r>
              <a:rPr lang="fr-FR" baseline="0" dirty="0" err="1"/>
              <a:t>other</a:t>
            </a:r>
            <a:r>
              <a:rPr lang="fr-FR" baseline="0" dirty="0"/>
              <a:t> key </a:t>
            </a:r>
            <a:r>
              <a:rPr lang="fr-FR" baseline="0" dirty="0" err="1"/>
              <a:t>activities</a:t>
            </a:r>
            <a:r>
              <a:rPr lang="fr-FR" baseline="0" dirty="0"/>
              <a:t>, </a:t>
            </a:r>
            <a:r>
              <a:rPr lang="fr-FR" baseline="0" dirty="0" err="1"/>
              <a:t>including</a:t>
            </a:r>
            <a:r>
              <a:rPr lang="fr-FR" baseline="0" dirty="0"/>
              <a:t> </a:t>
            </a:r>
            <a:r>
              <a:rPr lang="fr-FR" baseline="0" dirty="0" err="1"/>
              <a:t>intersectoral</a:t>
            </a:r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528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List nutrition cluster/</a:t>
            </a:r>
            <a:r>
              <a:rPr lang="fr-FR" dirty="0" err="1"/>
              <a:t>sector</a:t>
            </a:r>
            <a:r>
              <a:rPr lang="fr-FR" dirty="0"/>
              <a:t> </a:t>
            </a:r>
            <a:r>
              <a:rPr lang="fr-FR" dirty="0" err="1"/>
              <a:t>priorities</a:t>
            </a:r>
            <a:r>
              <a:rPr lang="fr-FR" dirty="0"/>
              <a:t> </a:t>
            </a:r>
            <a:r>
              <a:rPr lang="fr-FR" dirty="0" err="1"/>
              <a:t>aligning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HRP (if applicable)</a:t>
            </a: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Keep information in ONE slide only.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Please adjust name of cluster/sector in the text box (bottom right of the slide).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887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key gaps in maximum 6 bullet points.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Keep information in ONE slide only.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Please adjust name of cluster/sector in the blue text box (bottom right of the slide).</a:t>
            </a:r>
            <a:endParaRPr lang="en-US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06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List challenges and </a:t>
            </a:r>
            <a:r>
              <a:rPr lang="fr-FR" dirty="0" err="1"/>
              <a:t>constraints</a:t>
            </a:r>
            <a:r>
              <a:rPr lang="fr-FR" dirty="0"/>
              <a:t> </a:t>
            </a:r>
            <a:r>
              <a:rPr lang="fr-FR" dirty="0" err="1"/>
              <a:t>toward</a:t>
            </a:r>
            <a:r>
              <a:rPr lang="fr-FR" dirty="0"/>
              <a:t> </a:t>
            </a:r>
            <a:r>
              <a:rPr lang="fr-FR" dirty="0" err="1"/>
              <a:t>achievement</a:t>
            </a:r>
            <a:r>
              <a:rPr lang="fr-FR" dirty="0"/>
              <a:t> of objectives</a:t>
            </a:r>
            <a:r>
              <a:rPr lang="fr-FR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Keep information in ONE slide only.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Please adjust name of cluster/sector in the blue text box (bottom right of the slide).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26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404664"/>
            <a:ext cx="7772400" cy="2088232"/>
          </a:xfrm>
        </p:spPr>
        <p:txBody>
          <a:bodyPr>
            <a:normAutofit/>
          </a:bodyPr>
          <a:lstStyle>
            <a:lvl1pPr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Coordinated Assessments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9552" y="2780928"/>
            <a:ext cx="7232848" cy="13681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Nutrition Cluster Coordination Training</a:t>
            </a:r>
          </a:p>
          <a:p>
            <a:r>
              <a:rPr lang="en-US" dirty="0"/>
              <a:t>Dakar, November 2013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67" y="4581128"/>
            <a:ext cx="5688733" cy="161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14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21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782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2192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CA" noProof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370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7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the slide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461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3608" y="648072"/>
            <a:ext cx="7949639" cy="5733256"/>
          </a:xfrm>
          <a:prstGeom prst="roundRect">
            <a:avLst>
              <a:gd name="adj" fmla="val 23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28792" cy="1143000"/>
          </a:xfrm>
          <a:noFill/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Group work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4864"/>
            <a:ext cx="7344816" cy="305720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31"/>
            <a:ext cx="938266" cy="9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59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Sub-title sections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3537"/>
            <a:ext cx="5617041" cy="16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59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39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75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9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47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95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" y="6241737"/>
            <a:ext cx="1670430" cy="61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87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9" r:id="rId11"/>
    <p:sldLayoutId id="2147483740" r:id="rId12"/>
    <p:sldLayoutId id="2147483708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3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6.png"/><Relationship Id="rId5" Type="http://schemas.openxmlformats.org/officeDocument/2006/relationships/image" Target="../media/image10.emf"/><Relationship Id="rId10" Type="http://schemas.openxmlformats.org/officeDocument/2006/relationships/chart" Target="../charts/chart7.xml"/><Relationship Id="rId4" Type="http://schemas.openxmlformats.org/officeDocument/2006/relationships/image" Target="../media/image9.emf"/><Relationship Id="rId9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4.xml"/><Relationship Id="rId3" Type="http://schemas.openxmlformats.org/officeDocument/2006/relationships/chart" Target="../charts/chart8.xml"/><Relationship Id="rId7" Type="http://schemas.openxmlformats.org/officeDocument/2006/relationships/chart" Target="../charts/chart9.xml"/><Relationship Id="rId12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6.png"/><Relationship Id="rId5" Type="http://schemas.openxmlformats.org/officeDocument/2006/relationships/image" Target="../media/image10.emf"/><Relationship Id="rId10" Type="http://schemas.openxmlformats.org/officeDocument/2006/relationships/chart" Target="../charts/chart12.xml"/><Relationship Id="rId4" Type="http://schemas.openxmlformats.org/officeDocument/2006/relationships/image" Target="../media/image9.emf"/><Relationship Id="rId9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27384"/>
            <a:ext cx="9144000" cy="1008112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GB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GNC Partners Call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Emergency  Nutrition Response in </a:t>
            </a:r>
            <a:r>
              <a:rPr lang="en-GB" sz="3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Ethiopia (focus on Northern Ethiopia)</a:t>
            </a:r>
          </a:p>
          <a:p>
            <a:endParaRPr lang="en-GB" sz="3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40528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400" dirty="0"/>
              <a:t> 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6ADDF-DAE3-4003-B84E-90E1A1D2D6E5}"/>
              </a:ext>
            </a:extLst>
          </p:cNvPr>
          <p:cNvSpPr txBox="1"/>
          <p:nvPr/>
        </p:nvSpPr>
        <p:spPr>
          <a:xfrm>
            <a:off x="107504" y="5296852"/>
            <a:ext cx="4531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2021 Ethiopia HRP</a:t>
            </a:r>
          </a:p>
          <a:p>
            <a:r>
              <a:rPr lang="en-US" sz="1600" b="1" dirty="0"/>
              <a:t>16.1 million people targeted - 1.49 billion USD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B2360D-8B37-4D8F-8B95-1CF8385B61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13" t="22405" r="35825" b="13685"/>
          <a:stretch/>
        </p:blipFill>
        <p:spPr>
          <a:xfrm>
            <a:off x="-1" y="976373"/>
            <a:ext cx="3371755" cy="35795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F91E3B-1B14-4674-80AF-656F38DFFCF1}"/>
              </a:ext>
            </a:extLst>
          </p:cNvPr>
          <p:cNvSpPr txBox="1"/>
          <p:nvPr/>
        </p:nvSpPr>
        <p:spPr>
          <a:xfrm>
            <a:off x="2227" y="4539963"/>
            <a:ext cx="2823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/>
              <a:t>Ayalech</a:t>
            </a:r>
            <a:r>
              <a:rPr lang="en-US" sz="1000" i="1" dirty="0"/>
              <a:t> Eshetu and four-month-old </a:t>
            </a:r>
            <a:r>
              <a:rPr lang="en-US" sz="1000" i="1" dirty="0" err="1"/>
              <a:t>Galane</a:t>
            </a:r>
            <a:r>
              <a:rPr lang="en-US" sz="1000" i="1" dirty="0"/>
              <a:t> Shumai</a:t>
            </a:r>
          </a:p>
          <a:p>
            <a:r>
              <a:rPr lang="en-US" sz="1000" i="1" dirty="0"/>
              <a:t>wait for her baby to receive a vaccine at </a:t>
            </a:r>
            <a:r>
              <a:rPr lang="en-US" sz="1000" i="1" dirty="0" err="1"/>
              <a:t>Chalaba</a:t>
            </a:r>
            <a:endParaRPr lang="en-US" sz="1000" i="1" dirty="0"/>
          </a:p>
          <a:p>
            <a:r>
              <a:rPr lang="en-US" sz="1000" i="1" dirty="0" err="1"/>
              <a:t>Silassie</a:t>
            </a:r>
            <a:r>
              <a:rPr lang="en-US" sz="1000" i="1" dirty="0"/>
              <a:t> health post </a:t>
            </a:r>
            <a:r>
              <a:rPr lang="en-US" sz="1000" i="1" dirty="0" err="1"/>
              <a:t>Bishoftu</a:t>
            </a:r>
            <a:r>
              <a:rPr lang="en-US" sz="1000" i="1" dirty="0"/>
              <a:t>, Oromia Region.</a:t>
            </a:r>
          </a:p>
          <a:p>
            <a:r>
              <a:rPr lang="es-ES" sz="1000" i="1" dirty="0" err="1"/>
              <a:t>Photo</a:t>
            </a:r>
            <a:r>
              <a:rPr lang="es-ES" sz="1000" i="1" dirty="0"/>
              <a:t>: UNICEF Ethiopia 2019/Mulugeta </a:t>
            </a:r>
            <a:r>
              <a:rPr lang="es-ES" sz="1000" i="1" dirty="0" err="1"/>
              <a:t>Ayene</a:t>
            </a:r>
            <a:endParaRPr lang="en-US" sz="1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991557-8E2A-42E5-9C61-7FB7FAA12B43}"/>
              </a:ext>
            </a:extLst>
          </p:cNvPr>
          <p:cNvGrpSpPr/>
          <p:nvPr/>
        </p:nvGrpSpPr>
        <p:grpSpPr>
          <a:xfrm>
            <a:off x="4211960" y="976373"/>
            <a:ext cx="4334203" cy="4972907"/>
            <a:chOff x="4211960" y="976373"/>
            <a:chExt cx="4334203" cy="497290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97364CF-6B93-46DB-980B-FD1AC9738581}"/>
                </a:ext>
              </a:extLst>
            </p:cNvPr>
            <p:cNvGrpSpPr/>
            <p:nvPr/>
          </p:nvGrpSpPr>
          <p:grpSpPr>
            <a:xfrm>
              <a:off x="4211960" y="976373"/>
              <a:ext cx="4334203" cy="4972907"/>
              <a:chOff x="4445108" y="1336413"/>
              <a:chExt cx="4101055" cy="461286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0079C82-173A-4904-B178-DDCAF05B9E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8216" t="20337" r="21686" b="17559"/>
              <a:stretch/>
            </p:blipFill>
            <p:spPr>
              <a:xfrm>
                <a:off x="4572000" y="1336413"/>
                <a:ext cx="3974163" cy="4612867"/>
              </a:xfrm>
              <a:prstGeom prst="rect">
                <a:avLst/>
              </a:prstGeom>
            </p:spPr>
          </p:pic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0925150-E119-40D6-9B2A-D89EC66A4EFB}"/>
                  </a:ext>
                </a:extLst>
              </p:cNvPr>
              <p:cNvSpPr/>
              <p:nvPr/>
            </p:nvSpPr>
            <p:spPr>
              <a:xfrm>
                <a:off x="4445108" y="1340768"/>
                <a:ext cx="414924" cy="26764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37AF1CB-733D-4EDD-AFF1-47CB4258DE51}"/>
                </a:ext>
              </a:extLst>
            </p:cNvPr>
            <p:cNvSpPr/>
            <p:nvPr/>
          </p:nvSpPr>
          <p:spPr>
            <a:xfrm>
              <a:off x="4211960" y="1662162"/>
              <a:ext cx="680424" cy="4706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</a:rPr>
                <a:t>2.1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536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  <p:pic>
        <p:nvPicPr>
          <p:cNvPr id="5" name="Picture 4" descr="C:\Users\aziolkovska\Desktop\cluster_nutrition_100px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93" y="5915025"/>
            <a:ext cx="998707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D9AAB1-D16B-D341-BA12-C85F96760B23}"/>
              </a:ext>
            </a:extLst>
          </p:cNvPr>
          <p:cNvSpPr txBox="1">
            <a:spLocks/>
          </p:cNvSpPr>
          <p:nvPr/>
        </p:nvSpPr>
        <p:spPr>
          <a:xfrm>
            <a:off x="18080" y="0"/>
            <a:ext cx="9144000" cy="8382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000" dirty="0"/>
              <a:t>Key asks of GNC Partners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FB17D-7460-4053-A9AA-AF63E9AD8A72}"/>
              </a:ext>
            </a:extLst>
          </p:cNvPr>
          <p:cNvSpPr txBox="1"/>
          <p:nvPr/>
        </p:nvSpPr>
        <p:spPr>
          <a:xfrm>
            <a:off x="3935760" y="6275061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Ethiopia ENCU / Nutrition Cluster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14F4394-2729-46CA-9F6D-93D28E0297F2}"/>
              </a:ext>
            </a:extLst>
          </p:cNvPr>
          <p:cNvSpPr txBox="1">
            <a:spLocks/>
          </p:cNvSpPr>
          <p:nvPr/>
        </p:nvSpPr>
        <p:spPr>
          <a:xfrm>
            <a:off x="395536" y="987097"/>
            <a:ext cx="8291264" cy="4927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sz="3200" b="1" dirty="0"/>
              <a:t>To mobilize resources and expertise</a:t>
            </a:r>
            <a:endParaRPr lang="en-US" sz="3200" dirty="0"/>
          </a:p>
          <a:p>
            <a:pPr marL="1200150" lvl="3" indent="-342900">
              <a:buFont typeface="Courier New" panose="02070309020205020404" pitchFamily="49" charset="0"/>
              <a:buChar char="o"/>
            </a:pPr>
            <a:r>
              <a:rPr lang="en-US" sz="3200" dirty="0"/>
              <a:t>Partners to deploy international Nutrition in Emergencies Experts for surge support</a:t>
            </a:r>
          </a:p>
          <a:p>
            <a:pPr marL="1200150" lvl="3" indent="-342900">
              <a:buFont typeface="Courier New" panose="02070309020205020404" pitchFamily="49" charset="0"/>
              <a:buChar char="o"/>
            </a:pPr>
            <a:r>
              <a:rPr lang="en-US" sz="3200" dirty="0"/>
              <a:t>All stakeholders to mobilize funds for additional personnel and supplies</a:t>
            </a:r>
          </a:p>
          <a:p>
            <a:pPr marL="1657350" lvl="4" indent="-342900">
              <a:buFont typeface="Wingdings" panose="05000000000000000000" pitchFamily="2" charset="2"/>
              <a:buChar char="Ø"/>
            </a:pPr>
            <a:r>
              <a:rPr lang="en-US" sz="3200" dirty="0"/>
              <a:t>30 million USD for Tigray</a:t>
            </a:r>
          </a:p>
          <a:p>
            <a:pPr marL="1657350" lvl="4" indent="-342900">
              <a:buFont typeface="Wingdings" panose="05000000000000000000" pitchFamily="2" charset="2"/>
              <a:buChar char="Ø"/>
            </a:pPr>
            <a:r>
              <a:rPr lang="en-US" sz="3200" dirty="0"/>
              <a:t>15 million USD for prepositioning of Nutrition supplies in preparation for post-Election violence</a:t>
            </a:r>
          </a:p>
          <a:p>
            <a:pPr marL="1200150" lvl="3" indent="-342900">
              <a:buFont typeface="Courier New" panose="02070309020205020404" pitchFamily="49" charset="0"/>
              <a:buChar char="o"/>
            </a:pPr>
            <a:r>
              <a:rPr lang="en-US" sz="3200" dirty="0"/>
              <a:t>Donors to allow for flexible and adaptive response design / response modifiers</a:t>
            </a:r>
          </a:p>
          <a:p>
            <a:pPr marL="1200150" lvl="3" indent="-342900">
              <a:buFont typeface="Courier New" panose="02070309020205020404" pitchFamily="49" charset="0"/>
              <a:buChar char="o"/>
            </a:pPr>
            <a:endParaRPr lang="en-US" sz="3200" dirty="0"/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sz="3200" b="1" dirty="0"/>
              <a:t>To accelerate the emergency nutrition response scale-up</a:t>
            </a:r>
          </a:p>
          <a:p>
            <a:pPr marL="1200150" lvl="3" indent="-342900">
              <a:buFont typeface="Courier New" panose="02070309020205020404" pitchFamily="49" charset="0"/>
              <a:buChar char="o"/>
            </a:pPr>
            <a:r>
              <a:rPr lang="en-US" sz="3200" dirty="0"/>
              <a:t>To intensify efforts to deliver beyond towns and reach rural communities</a:t>
            </a:r>
          </a:p>
          <a:p>
            <a:pPr marL="1200150" lvl="3" indent="-342900">
              <a:buFont typeface="Courier New" panose="02070309020205020404" pitchFamily="49" charset="0"/>
              <a:buChar char="o"/>
            </a:pPr>
            <a:r>
              <a:rPr lang="en-US" sz="3200" dirty="0"/>
              <a:t>Calling all partners to support the adoption of simplified approaches for the management of acute malnutrition at times of acute crisis</a:t>
            </a:r>
          </a:p>
          <a:p>
            <a:pPr marL="1200150" lvl="3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3200" dirty="0"/>
              <a:t>To implement comprehensive emergency nutrition response (IYCF-E, nutrition assessments, support cluster coordination, information management, etc.) with stronger linkages with other sectors’ response</a:t>
            </a:r>
          </a:p>
          <a:p>
            <a:pPr marL="857250" lvl="3" indent="0">
              <a:buNone/>
            </a:pPr>
            <a:endParaRPr lang="en-US" sz="3200" dirty="0"/>
          </a:p>
          <a:p>
            <a:pPr marL="1200150" lvl="3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1200150" lvl="3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400050" lvl="2" indent="0">
              <a:buNone/>
            </a:pPr>
            <a:endParaRPr lang="en-US" dirty="0"/>
          </a:p>
          <a:p>
            <a:endParaRPr lang="en-C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964A1E48-0CBF-4C95-A0B7-2AC0D86E3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44" y="3131828"/>
            <a:ext cx="5188331" cy="367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algn="l"/>
            <a:r>
              <a:rPr lang="en-GB" sz="3000" dirty="0"/>
              <a:t>Current situation in</a:t>
            </a:r>
            <a:r>
              <a:rPr lang="en-GB" sz="3000" dirty="0">
                <a:solidFill>
                  <a:schemeClr val="bg2">
                    <a:lumMod val="25000"/>
                  </a:schemeClr>
                </a:solidFill>
              </a:rPr>
              <a:t> Ethiopia </a:t>
            </a:r>
            <a:r>
              <a:rPr lang="en-GB" sz="3000" dirty="0"/>
              <a:t>and projected trajectory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63A8DF2-A33D-47C5-8292-C15D51C2C28A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6" name="Picture 5" descr="C:\Users\aziolkovska\Desktop\cluster_nutrition_100px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93" y="5915025"/>
            <a:ext cx="998707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935760" y="651605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Ethiopia ENCU / Nutrition Cluster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67FDEA-3A18-413B-AF83-4E53D3ED9A9C}"/>
              </a:ext>
            </a:extLst>
          </p:cNvPr>
          <p:cNvSpPr txBox="1"/>
          <p:nvPr/>
        </p:nvSpPr>
        <p:spPr>
          <a:xfrm>
            <a:off x="3491880" y="908720"/>
            <a:ext cx="56521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/>
              <a:t>FEWS NET Projected Food security outcomes </a:t>
            </a:r>
            <a:r>
              <a:rPr lang="en-US" altLang="en-US" sz="1400" dirty="0"/>
              <a:t>- Feb to May </a:t>
            </a:r>
            <a:endParaRPr lang="en-US" alt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Massive loss of livelihoods and large food consumption gaps in Tigray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>
                <a:ea typeface="Calibri" panose="020F0502020204030204" pitchFamily="34" charset="0"/>
              </a:rPr>
              <a:t>Belg</a:t>
            </a:r>
            <a:r>
              <a:rPr lang="en-US" dirty="0">
                <a:ea typeface="Calibri" panose="020F0502020204030204" pitchFamily="34" charset="0"/>
              </a:rPr>
              <a:t> rainfall has been significantly below average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In northern, southern, and southeastern pastoral areas, below-normal pasture and water availability.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High staple food prices and inflation across Ethiopia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Higher than normal levels of conflict in 2021 across Ethiopia leading to increased population displacement.</a:t>
            </a:r>
          </a:p>
          <a:p>
            <a:endParaRPr lang="en-US" dirty="0"/>
          </a:p>
        </p:txBody>
      </p:sp>
      <p:pic>
        <p:nvPicPr>
          <p:cNvPr id="13" name="Picture 12" descr="Orange and yellow colors cover much of the central, northern, and eastern areas of the country with dark red colors in areas of northern Ethiopia. ">
            <a:extLst>
              <a:ext uri="{FF2B5EF4-FFF2-40B4-BE49-F238E27FC236}">
                <a16:creationId xmlns:a16="http://schemas.microsoft.com/office/drawing/2014/main" id="{F973590B-E092-41F0-AB10-239A5A33012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49188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BEAF0F-DA09-4703-8E6D-D848A7B0442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" y="3645024"/>
            <a:ext cx="3441428" cy="2711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8E87BF-E027-482E-B4E2-B5F5696C08CF}"/>
              </a:ext>
            </a:extLst>
          </p:cNvPr>
          <p:cNvSpPr txBox="1"/>
          <p:nvPr/>
        </p:nvSpPr>
        <p:spPr>
          <a:xfrm>
            <a:off x="2335997" y="5710019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OCHA – Conflict hotspots and recent displacements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CC4DCC14-5DE6-417B-8A04-E3BA59752E8F}"/>
              </a:ext>
            </a:extLst>
          </p:cNvPr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3A8DF2-A33D-47C5-8292-C15D51C2C28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086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302"/>
          </a:xfrm>
        </p:spPr>
        <p:txBody>
          <a:bodyPr>
            <a:noAutofit/>
          </a:bodyPr>
          <a:lstStyle/>
          <a:p>
            <a:pPr algn="l"/>
            <a:r>
              <a:rPr lang="en-GB" sz="3000" dirty="0"/>
              <a:t>Current situation in</a:t>
            </a:r>
            <a:r>
              <a:rPr lang="en-GB" sz="3000" dirty="0">
                <a:solidFill>
                  <a:schemeClr val="bg2">
                    <a:lumMod val="25000"/>
                  </a:schemeClr>
                </a:solidFill>
              </a:rPr>
              <a:t> Ethiopia </a:t>
            </a:r>
            <a:r>
              <a:rPr lang="en-GB" sz="3000" dirty="0"/>
              <a:t>and projected trajectory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63A8DF2-A33D-47C5-8292-C15D51C2C28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3935760" y="651605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Ethiopia ENCU / Nutrition Cluster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E81E276-7023-4626-8559-0D1FEC5E3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441963"/>
              </p:ext>
            </p:extLst>
          </p:nvPr>
        </p:nvGraphicFramePr>
        <p:xfrm>
          <a:off x="5148064" y="1527015"/>
          <a:ext cx="3888432" cy="351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DBB447D-402D-4119-86FE-97B93572AF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543870"/>
              </p:ext>
            </p:extLst>
          </p:nvPr>
        </p:nvGraphicFramePr>
        <p:xfrm>
          <a:off x="107504" y="1640707"/>
          <a:ext cx="4888728" cy="339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 descr="C:\Users\aziolkovska\Desktop\cluster_nutrition_100px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93" y="5915025"/>
            <a:ext cx="998707" cy="94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71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áfico 3"/>
          <p:cNvGraphicFramePr/>
          <p:nvPr>
            <p:extLst>
              <p:ext uri="{D42A27DB-BD31-4B8C-83A1-F6EECF244321}">
                <p14:modId xmlns:p14="http://schemas.microsoft.com/office/powerpoint/2010/main" val="3027866093"/>
              </p:ext>
            </p:extLst>
          </p:nvPr>
        </p:nvGraphicFramePr>
        <p:xfrm>
          <a:off x="574415" y="665110"/>
          <a:ext cx="6155541" cy="97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pPr algn="l"/>
            <a:r>
              <a:rPr lang="fr-CH" sz="2800" dirty="0" err="1"/>
              <a:t>Current</a:t>
            </a:r>
            <a:r>
              <a:rPr lang="fr-CH" sz="2800" dirty="0"/>
              <a:t> </a:t>
            </a:r>
            <a:r>
              <a:rPr lang="fr-CH" sz="2800" dirty="0" err="1"/>
              <a:t>response</a:t>
            </a:r>
            <a:r>
              <a:rPr lang="fr-CH" sz="2800" dirty="0"/>
              <a:t> in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Ethiopia (as end of March 2021)</a:t>
            </a:r>
            <a:endParaRPr lang="fr-FR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" name="Group 5"/>
          <p:cNvGrpSpPr>
            <a:grpSpLocks noGrp="1"/>
          </p:cNvGrpSpPr>
          <p:nvPr/>
        </p:nvGrpSpPr>
        <p:grpSpPr>
          <a:xfrm>
            <a:off x="115445" y="606855"/>
            <a:ext cx="8862122" cy="1755146"/>
            <a:chOff x="791081" y="797398"/>
            <a:chExt cx="7766892" cy="1436016"/>
          </a:xfrm>
        </p:grpSpPr>
        <p:sp>
          <p:nvSpPr>
            <p:cNvPr id="7" name="TextBox 6"/>
            <p:cNvSpPr txBox="1"/>
            <p:nvPr/>
          </p:nvSpPr>
          <p:spPr>
            <a:xfrm>
              <a:off x="5970510" y="1893464"/>
              <a:ext cx="2587463" cy="3399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1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85167" y="797398"/>
              <a:ext cx="1086778" cy="55399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Times New Roman" pitchFamily="18" charset="0"/>
                </a:rPr>
                <a:t>NUMBER OF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Times New Roman" pitchFamily="18" charset="0"/>
                </a:rPr>
                <a:t>PARTNERS</a:t>
              </a:r>
              <a:endParaRPr lang="en-GB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Times New Roman" pitchFamily="18" charset="0"/>
                </a:rPr>
                <a:t> </a:t>
              </a:r>
              <a:r>
                <a:rPr lang="en-US" sz="1400" b="1" dirty="0">
                  <a:solidFill>
                    <a:srgbClr val="056CB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Times New Roman" pitchFamily="18" charset="0"/>
                </a:rPr>
                <a:t>22</a:t>
              </a:r>
              <a:endParaRPr lang="en-GB" sz="1400" b="1" dirty="0">
                <a:solidFill>
                  <a:srgbClr val="056CB6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829" y="1601044"/>
              <a:ext cx="289837" cy="334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0429" y="870900"/>
              <a:ext cx="453813" cy="314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81" y="994546"/>
              <a:ext cx="584334" cy="460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7" name="Gráfico 3"/>
          <p:cNvGraphicFramePr/>
          <p:nvPr>
            <p:extLst>
              <p:ext uri="{D42A27DB-BD31-4B8C-83A1-F6EECF244321}">
                <p14:modId xmlns:p14="http://schemas.microsoft.com/office/powerpoint/2010/main" val="1590641434"/>
              </p:ext>
            </p:extLst>
          </p:nvPr>
        </p:nvGraphicFramePr>
        <p:xfrm>
          <a:off x="99359" y="1901136"/>
          <a:ext cx="5706048" cy="74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605" y="1625316"/>
            <a:ext cx="196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achievements:</a:t>
            </a:r>
          </a:p>
        </p:txBody>
      </p:sp>
      <p:graphicFrame>
        <p:nvGraphicFramePr>
          <p:cNvPr id="19" name="Gráfico 3"/>
          <p:cNvGraphicFramePr/>
          <p:nvPr>
            <p:extLst>
              <p:ext uri="{D42A27DB-BD31-4B8C-83A1-F6EECF244321}">
                <p14:modId xmlns:p14="http://schemas.microsoft.com/office/powerpoint/2010/main" val="361998218"/>
              </p:ext>
            </p:extLst>
          </p:nvPr>
        </p:nvGraphicFramePr>
        <p:xfrm>
          <a:off x="99359" y="2739625"/>
          <a:ext cx="6335827" cy="71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Gráfico 3"/>
          <p:cNvGraphicFramePr/>
          <p:nvPr>
            <p:extLst>
              <p:ext uri="{D42A27DB-BD31-4B8C-83A1-F6EECF244321}">
                <p14:modId xmlns:p14="http://schemas.microsoft.com/office/powerpoint/2010/main" val="1915443436"/>
              </p:ext>
            </p:extLst>
          </p:nvPr>
        </p:nvGraphicFramePr>
        <p:xfrm>
          <a:off x="103489" y="3553624"/>
          <a:ext cx="6282112" cy="74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4089018507"/>
              </p:ext>
            </p:extLst>
          </p:nvPr>
        </p:nvGraphicFramePr>
        <p:xfrm>
          <a:off x="6606453" y="1310722"/>
          <a:ext cx="2537547" cy="78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471442" y="2378807"/>
            <a:ext cx="14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21% of target</a:t>
            </a:r>
          </a:p>
        </p:txBody>
      </p:sp>
      <p:pic>
        <p:nvPicPr>
          <p:cNvPr id="24" name="Picture 23" descr="C:\Users\aziolkovska\Desktop\cluster_nutrition_100px.png">
            <a:extLst>
              <a:ext uri="{FF2B5EF4-FFF2-40B4-BE49-F238E27FC236}">
                <a16:creationId xmlns:a16="http://schemas.microsoft.com/office/drawing/2014/main" id="{8592B41A-2EA2-1E46-B495-C8F54A088FB1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93" y="5915025"/>
            <a:ext cx="998707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2CABBD0-44A3-44D7-A5B7-D048F2D968D6}"/>
              </a:ext>
            </a:extLst>
          </p:cNvPr>
          <p:cNvSpPr txBox="1"/>
          <p:nvPr/>
        </p:nvSpPr>
        <p:spPr>
          <a:xfrm>
            <a:off x="904083" y="639955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Ethiopia ENCU / Nutrition Cluster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6C7613-0297-444D-86CC-6BCF8EC05262}"/>
              </a:ext>
            </a:extLst>
          </p:cNvPr>
          <p:cNvSpPr txBox="1"/>
          <p:nvPr/>
        </p:nvSpPr>
        <p:spPr>
          <a:xfrm>
            <a:off x="3471441" y="3120784"/>
            <a:ext cx="14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18% of target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3843DC-5451-457D-B481-F1F2875C1070}"/>
              </a:ext>
            </a:extLst>
          </p:cNvPr>
          <p:cNvSpPr txBox="1"/>
          <p:nvPr/>
        </p:nvSpPr>
        <p:spPr>
          <a:xfrm>
            <a:off x="3469021" y="3973131"/>
            <a:ext cx="14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31% of target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0C8BA4-806F-44EC-A599-BF1B099D8A4C}"/>
              </a:ext>
            </a:extLst>
          </p:cNvPr>
          <p:cNvSpPr txBox="1"/>
          <p:nvPr/>
        </p:nvSpPr>
        <p:spPr>
          <a:xfrm>
            <a:off x="3471442" y="1174203"/>
            <a:ext cx="14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22% of target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708C15-F62C-4156-BF9F-241A61D77D47}"/>
              </a:ext>
            </a:extLst>
          </p:cNvPr>
          <p:cNvSpPr txBox="1"/>
          <p:nvPr/>
        </p:nvSpPr>
        <p:spPr>
          <a:xfrm>
            <a:off x="1966299" y="4634894"/>
            <a:ext cx="7011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Adoption of revised Acute Malnutrition management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National IYCF-E operational guide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Family MUAC pilot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302"/>
          </a:xfrm>
        </p:spPr>
        <p:txBody>
          <a:bodyPr>
            <a:noAutofit/>
          </a:bodyPr>
          <a:lstStyle/>
          <a:p>
            <a:pPr algn="l"/>
            <a:r>
              <a:rPr lang="en-GB" sz="3000" dirty="0"/>
              <a:t>Current response in Tigray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63A8DF2-A33D-47C5-8292-C15D51C2C28A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6" name="Picture 5" descr="C:\Users\aziolkovska\Desktop\cluster_nutrition_100px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93" y="5915025"/>
            <a:ext cx="998707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935760" y="651605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Ethiopia ENCU / Nutrition Cluster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594E32-E100-4B6B-9E3A-963298129442}"/>
              </a:ext>
            </a:extLst>
          </p:cNvPr>
          <p:cNvGrpSpPr/>
          <p:nvPr/>
        </p:nvGrpSpPr>
        <p:grpSpPr>
          <a:xfrm>
            <a:off x="677652" y="802515"/>
            <a:ext cx="7788696" cy="5112509"/>
            <a:chOff x="810985" y="962025"/>
            <a:chExt cx="9115073" cy="61675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2C3EDDF-93CE-44B9-A773-352197CE6DA6}"/>
                </a:ext>
              </a:extLst>
            </p:cNvPr>
            <p:cNvGrpSpPr/>
            <p:nvPr/>
          </p:nvGrpSpPr>
          <p:grpSpPr>
            <a:xfrm>
              <a:off x="810985" y="962025"/>
              <a:ext cx="9115073" cy="6167542"/>
              <a:chOff x="810985" y="962025"/>
              <a:chExt cx="9115073" cy="6167542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CFB486E-E760-445C-B92C-B76EC56364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4276" t="27724" r="30088" b="8333"/>
              <a:stretch/>
            </p:blipFill>
            <p:spPr>
              <a:xfrm>
                <a:off x="810985" y="962025"/>
                <a:ext cx="9115073" cy="6167542"/>
              </a:xfrm>
              <a:prstGeom prst="rect">
                <a:avLst/>
              </a:prstGeom>
            </p:spPr>
          </p:pic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C0C8F23-CFA7-4E27-AD67-A29037339666}"/>
                  </a:ext>
                </a:extLst>
              </p:cNvPr>
              <p:cNvSpPr/>
              <p:nvPr/>
            </p:nvSpPr>
            <p:spPr>
              <a:xfrm rot="19157250" flipH="1">
                <a:off x="3375364" y="1680300"/>
                <a:ext cx="774776" cy="2110841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98">
                  <a:solidFill>
                    <a:srgbClr val="002060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2CA6162-4E6B-4784-A334-D463DF87FD47}"/>
                  </a:ext>
                </a:extLst>
              </p:cNvPr>
              <p:cNvSpPr/>
              <p:nvPr/>
            </p:nvSpPr>
            <p:spPr>
              <a:xfrm flipH="1">
                <a:off x="4443341" y="2377874"/>
                <a:ext cx="696160" cy="404211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B968037-3472-46F1-837B-AA85E43BFFA4}"/>
                  </a:ext>
                </a:extLst>
              </p:cNvPr>
              <p:cNvSpPr/>
              <p:nvPr/>
            </p:nvSpPr>
            <p:spPr>
              <a:xfrm flipH="1">
                <a:off x="5685480" y="2228154"/>
                <a:ext cx="399451" cy="31741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E80F7BB-9374-499F-8543-0D6B8A72C55F}"/>
                  </a:ext>
                </a:extLst>
              </p:cNvPr>
              <p:cNvSpPr/>
              <p:nvPr/>
            </p:nvSpPr>
            <p:spPr>
              <a:xfrm flipH="1">
                <a:off x="5611599" y="3013949"/>
                <a:ext cx="473333" cy="43659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95A9D55-B6EC-4B5C-8EC3-898386F5920F}"/>
                  </a:ext>
                </a:extLst>
              </p:cNvPr>
              <p:cNvSpPr/>
              <p:nvPr/>
            </p:nvSpPr>
            <p:spPr>
              <a:xfrm flipH="1">
                <a:off x="5522280" y="3608718"/>
                <a:ext cx="384848" cy="37041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9934066-E629-4668-84C2-C50F74DA189A}"/>
                  </a:ext>
                </a:extLst>
              </p:cNvPr>
              <p:cNvSpPr/>
              <p:nvPr/>
            </p:nvSpPr>
            <p:spPr>
              <a:xfrm flipH="1">
                <a:off x="7137071" y="2973694"/>
                <a:ext cx="543227" cy="5205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6FEEBBC-0A24-4587-B4A4-E889AC9B8295}"/>
                  </a:ext>
                </a:extLst>
              </p:cNvPr>
              <p:cNvSpPr/>
              <p:nvPr/>
            </p:nvSpPr>
            <p:spPr>
              <a:xfrm flipH="1">
                <a:off x="7786639" y="2953065"/>
                <a:ext cx="384849" cy="42862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91E4185-B98C-4CBA-9115-F64EBBEE320E}"/>
                  </a:ext>
                </a:extLst>
              </p:cNvPr>
              <p:cNvSpPr/>
              <p:nvPr/>
            </p:nvSpPr>
            <p:spPr>
              <a:xfrm flipH="1">
                <a:off x="6794708" y="3933475"/>
                <a:ext cx="550430" cy="54116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02177FA-EE3A-4790-BABD-3627838337A5}"/>
                  </a:ext>
                </a:extLst>
              </p:cNvPr>
              <p:cNvSpPr/>
              <p:nvPr/>
            </p:nvSpPr>
            <p:spPr>
              <a:xfrm flipH="1">
                <a:off x="7321394" y="3600770"/>
                <a:ext cx="477726" cy="39282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D49F829-7B7C-4BD8-AB75-DA9B17471552}"/>
                  </a:ext>
                </a:extLst>
              </p:cNvPr>
              <p:cNvSpPr/>
              <p:nvPr/>
            </p:nvSpPr>
            <p:spPr>
              <a:xfrm flipH="1">
                <a:off x="7137070" y="4441175"/>
                <a:ext cx="783227" cy="714903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2668A2D-ED05-4A1F-90B3-5B9E8DB1C11A}"/>
                  </a:ext>
                </a:extLst>
              </p:cNvPr>
              <p:cNvSpPr/>
              <p:nvPr/>
            </p:nvSpPr>
            <p:spPr>
              <a:xfrm flipH="1">
                <a:off x="6458569" y="3494283"/>
                <a:ext cx="496487" cy="45243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5ECA9A3-4163-4C74-8B78-7169FBAC671C}"/>
                  </a:ext>
                </a:extLst>
              </p:cNvPr>
              <p:cNvSpPr/>
              <p:nvPr/>
            </p:nvSpPr>
            <p:spPr>
              <a:xfrm flipH="1">
                <a:off x="1778989" y="3501050"/>
                <a:ext cx="434026" cy="388899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E70A777-B23E-491B-A8EC-EF4A295AAD9E}"/>
                  </a:ext>
                </a:extLst>
              </p:cNvPr>
              <p:cNvSpPr/>
              <p:nvPr/>
            </p:nvSpPr>
            <p:spPr>
              <a:xfrm flipH="1">
                <a:off x="7799121" y="4997811"/>
                <a:ext cx="463538" cy="422592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48F5BF9-DE04-4BE6-B5B3-EE6F638CCB9D}"/>
                </a:ext>
              </a:extLst>
            </p:cNvPr>
            <p:cNvSpPr/>
            <p:nvPr/>
          </p:nvSpPr>
          <p:spPr>
            <a:xfrm rot="20606941" flipH="1">
              <a:off x="8012686" y="5561187"/>
              <a:ext cx="465668" cy="76287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F20DA56-7D85-41F8-B8E0-9A78D4176A3E}"/>
              </a:ext>
            </a:extLst>
          </p:cNvPr>
          <p:cNvSpPr txBox="1"/>
          <p:nvPr/>
        </p:nvSpPr>
        <p:spPr>
          <a:xfrm>
            <a:off x="2356600" y="5980120"/>
            <a:ext cx="4400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OCHA – Access Map Tigray (as 5</a:t>
            </a:r>
            <a:r>
              <a:rPr lang="en-US" i="1" baseline="30000" dirty="0"/>
              <a:t>th</a:t>
            </a:r>
            <a:r>
              <a:rPr lang="en-US" i="1" dirty="0"/>
              <a:t> May 2021)</a:t>
            </a:r>
          </a:p>
        </p:txBody>
      </p:sp>
    </p:spTree>
    <p:extLst>
      <p:ext uri="{BB962C8B-B14F-4D97-AF65-F5344CB8AC3E}">
        <p14:creationId xmlns:p14="http://schemas.microsoft.com/office/powerpoint/2010/main" val="146773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áfico 3"/>
          <p:cNvGraphicFramePr/>
          <p:nvPr>
            <p:extLst>
              <p:ext uri="{D42A27DB-BD31-4B8C-83A1-F6EECF244321}">
                <p14:modId xmlns:p14="http://schemas.microsoft.com/office/powerpoint/2010/main" val="786461464"/>
              </p:ext>
            </p:extLst>
          </p:nvPr>
        </p:nvGraphicFramePr>
        <p:xfrm>
          <a:off x="574415" y="665110"/>
          <a:ext cx="6155541" cy="97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pPr algn="l"/>
            <a:r>
              <a:rPr lang="fr-CH" sz="2800" dirty="0" err="1"/>
              <a:t>Current</a:t>
            </a:r>
            <a:r>
              <a:rPr lang="fr-CH" sz="2800" dirty="0"/>
              <a:t> </a:t>
            </a:r>
            <a:r>
              <a:rPr lang="fr-CH" sz="2800" dirty="0" err="1"/>
              <a:t>response</a:t>
            </a:r>
            <a:r>
              <a:rPr lang="fr-CH" sz="2800" dirty="0"/>
              <a:t> in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Tigray (as end of March 2021)</a:t>
            </a:r>
            <a:endParaRPr lang="fr-FR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" name="Group 5"/>
          <p:cNvGrpSpPr>
            <a:grpSpLocks noGrp="1"/>
          </p:cNvGrpSpPr>
          <p:nvPr/>
        </p:nvGrpSpPr>
        <p:grpSpPr>
          <a:xfrm>
            <a:off x="115445" y="606855"/>
            <a:ext cx="8862122" cy="1755146"/>
            <a:chOff x="791081" y="797398"/>
            <a:chExt cx="7766892" cy="1436016"/>
          </a:xfrm>
        </p:grpSpPr>
        <p:sp>
          <p:nvSpPr>
            <p:cNvPr id="7" name="TextBox 6"/>
            <p:cNvSpPr txBox="1"/>
            <p:nvPr/>
          </p:nvSpPr>
          <p:spPr>
            <a:xfrm>
              <a:off x="5970510" y="1893464"/>
              <a:ext cx="2587463" cy="3399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1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85167" y="797398"/>
              <a:ext cx="1086778" cy="55399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Times New Roman" pitchFamily="18" charset="0"/>
                </a:rPr>
                <a:t>NUMBER OF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Times New Roman" pitchFamily="18" charset="0"/>
                </a:rPr>
                <a:t>PARTNERS</a:t>
              </a:r>
              <a:endParaRPr lang="en-GB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Times New Roman" pitchFamily="18" charset="0"/>
                </a:rPr>
                <a:t> </a:t>
              </a:r>
              <a:r>
                <a:rPr lang="en-US" sz="1400" b="1" dirty="0">
                  <a:solidFill>
                    <a:srgbClr val="056CB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Times New Roman" pitchFamily="18" charset="0"/>
                </a:rPr>
                <a:t>18</a:t>
              </a:r>
              <a:endParaRPr lang="en-GB" sz="1400" b="1" dirty="0">
                <a:solidFill>
                  <a:srgbClr val="056CB6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829" y="1601044"/>
              <a:ext cx="289837" cy="334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0429" y="870900"/>
              <a:ext cx="453813" cy="314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81" y="994546"/>
              <a:ext cx="584334" cy="460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7" name="Gráfico 3"/>
          <p:cNvGraphicFramePr/>
          <p:nvPr>
            <p:extLst>
              <p:ext uri="{D42A27DB-BD31-4B8C-83A1-F6EECF244321}">
                <p14:modId xmlns:p14="http://schemas.microsoft.com/office/powerpoint/2010/main" val="4148994645"/>
              </p:ext>
            </p:extLst>
          </p:nvPr>
        </p:nvGraphicFramePr>
        <p:xfrm>
          <a:off x="99359" y="1901137"/>
          <a:ext cx="4185850" cy="699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605" y="1625316"/>
            <a:ext cx="196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achievements:</a:t>
            </a:r>
          </a:p>
        </p:txBody>
      </p:sp>
      <p:graphicFrame>
        <p:nvGraphicFramePr>
          <p:cNvPr id="19" name="Gráfico 3"/>
          <p:cNvGraphicFramePr/>
          <p:nvPr>
            <p:extLst>
              <p:ext uri="{D42A27DB-BD31-4B8C-83A1-F6EECF244321}">
                <p14:modId xmlns:p14="http://schemas.microsoft.com/office/powerpoint/2010/main" val="462673979"/>
              </p:ext>
            </p:extLst>
          </p:nvPr>
        </p:nvGraphicFramePr>
        <p:xfrm>
          <a:off x="99359" y="2739625"/>
          <a:ext cx="4400633" cy="64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Gráfico 3"/>
          <p:cNvGraphicFramePr/>
          <p:nvPr>
            <p:extLst>
              <p:ext uri="{D42A27DB-BD31-4B8C-83A1-F6EECF244321}">
                <p14:modId xmlns:p14="http://schemas.microsoft.com/office/powerpoint/2010/main" val="1830448399"/>
              </p:ext>
            </p:extLst>
          </p:nvPr>
        </p:nvGraphicFramePr>
        <p:xfrm>
          <a:off x="103488" y="3553624"/>
          <a:ext cx="5764655" cy="819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4065537775"/>
              </p:ext>
            </p:extLst>
          </p:nvPr>
        </p:nvGraphicFramePr>
        <p:xfrm>
          <a:off x="6606453" y="1310722"/>
          <a:ext cx="2537547" cy="78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471442" y="2378807"/>
            <a:ext cx="14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19% of target</a:t>
            </a:r>
          </a:p>
        </p:txBody>
      </p:sp>
      <p:pic>
        <p:nvPicPr>
          <p:cNvPr id="24" name="Picture 23" descr="C:\Users\aziolkovska\Desktop\cluster_nutrition_100px.png">
            <a:extLst>
              <a:ext uri="{FF2B5EF4-FFF2-40B4-BE49-F238E27FC236}">
                <a16:creationId xmlns:a16="http://schemas.microsoft.com/office/drawing/2014/main" id="{8592B41A-2EA2-1E46-B495-C8F54A088FB1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93" y="5915025"/>
            <a:ext cx="998707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2CABBD0-44A3-44D7-A5B7-D048F2D968D6}"/>
              </a:ext>
            </a:extLst>
          </p:cNvPr>
          <p:cNvSpPr txBox="1"/>
          <p:nvPr/>
        </p:nvSpPr>
        <p:spPr>
          <a:xfrm>
            <a:off x="904083" y="639955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Ethiopia ENCU / Nutrition Cluster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6C7613-0297-444D-86CC-6BCF8EC05262}"/>
              </a:ext>
            </a:extLst>
          </p:cNvPr>
          <p:cNvSpPr txBox="1"/>
          <p:nvPr/>
        </p:nvSpPr>
        <p:spPr>
          <a:xfrm>
            <a:off x="3471441" y="3120784"/>
            <a:ext cx="13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9% of target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3843DC-5451-457D-B481-F1F2875C1070}"/>
              </a:ext>
            </a:extLst>
          </p:cNvPr>
          <p:cNvSpPr txBox="1"/>
          <p:nvPr/>
        </p:nvSpPr>
        <p:spPr>
          <a:xfrm>
            <a:off x="3469021" y="3995772"/>
            <a:ext cx="14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10% of target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0C8BA4-806F-44EC-A599-BF1B099D8A4C}"/>
              </a:ext>
            </a:extLst>
          </p:cNvPr>
          <p:cNvSpPr txBox="1"/>
          <p:nvPr/>
        </p:nvSpPr>
        <p:spPr>
          <a:xfrm>
            <a:off x="3469021" y="1434487"/>
            <a:ext cx="14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10% of target</a:t>
            </a:r>
          </a:p>
        </p:txBody>
      </p:sp>
      <p:graphicFrame>
        <p:nvGraphicFramePr>
          <p:cNvPr id="22" name="Gráfico 3">
            <a:extLst>
              <a:ext uri="{FF2B5EF4-FFF2-40B4-BE49-F238E27FC236}">
                <a16:creationId xmlns:a16="http://schemas.microsoft.com/office/drawing/2014/main" id="{B538A983-7551-43C1-BC03-C617998E7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56357"/>
              </p:ext>
            </p:extLst>
          </p:nvPr>
        </p:nvGraphicFramePr>
        <p:xfrm>
          <a:off x="153074" y="4521343"/>
          <a:ext cx="5931094" cy="770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3" name="Gráfico 3">
            <a:extLst>
              <a:ext uri="{FF2B5EF4-FFF2-40B4-BE49-F238E27FC236}">
                <a16:creationId xmlns:a16="http://schemas.microsoft.com/office/drawing/2014/main" id="{92EC860F-A821-4FAE-AC3E-2F3A7B024E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1172743"/>
              </p:ext>
            </p:extLst>
          </p:nvPr>
        </p:nvGraphicFramePr>
        <p:xfrm>
          <a:off x="35496" y="5489064"/>
          <a:ext cx="5989743" cy="68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90DBB3B-7072-428C-A450-9C55DBF04F71}"/>
              </a:ext>
            </a:extLst>
          </p:cNvPr>
          <p:cNvSpPr txBox="1"/>
          <p:nvPr/>
        </p:nvSpPr>
        <p:spPr>
          <a:xfrm>
            <a:off x="3409029" y="5003884"/>
            <a:ext cx="14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14% of target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8CFD8E-83E9-4214-9DC2-747AF460B423}"/>
              </a:ext>
            </a:extLst>
          </p:cNvPr>
          <p:cNvSpPr txBox="1"/>
          <p:nvPr/>
        </p:nvSpPr>
        <p:spPr>
          <a:xfrm>
            <a:off x="3409029" y="5914888"/>
            <a:ext cx="14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19% of target</a:t>
            </a:r>
          </a:p>
        </p:txBody>
      </p:sp>
    </p:spTree>
    <p:extLst>
      <p:ext uri="{BB962C8B-B14F-4D97-AF65-F5344CB8AC3E}">
        <p14:creationId xmlns:p14="http://schemas.microsoft.com/office/powerpoint/2010/main" val="856107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altLang="en-US" sz="3000" dirty="0"/>
              <a:t>Strategic nutrition priorities (focus on Northern Ethiopia) </a:t>
            </a:r>
          </a:p>
        </p:txBody>
      </p:sp>
      <p:pic>
        <p:nvPicPr>
          <p:cNvPr id="5" name="Picture 4" descr="C:\Users\aziolkovska\Desktop\cluster_nutrition_100px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93" y="5915025"/>
            <a:ext cx="998707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684E8D-B1CC-4A44-AAF3-524173DA0225}"/>
              </a:ext>
            </a:extLst>
          </p:cNvPr>
          <p:cNvSpPr txBox="1"/>
          <p:nvPr/>
        </p:nvSpPr>
        <p:spPr>
          <a:xfrm>
            <a:off x="913430" y="644123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Ethiopia ENCU / Nutrition Cluster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A9425-B951-441A-9BC7-F0D66ABC3379}"/>
              </a:ext>
            </a:extLst>
          </p:cNvPr>
          <p:cNvSpPr txBox="1"/>
          <p:nvPr/>
        </p:nvSpPr>
        <p:spPr>
          <a:xfrm>
            <a:off x="251520" y="836712"/>
            <a:ext cx="51074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To support </a:t>
            </a:r>
            <a:r>
              <a:rPr lang="en-US" b="1" dirty="0"/>
              <a:t>coordination</a:t>
            </a:r>
            <a:r>
              <a:rPr lang="en-US" dirty="0"/>
              <a:t> mechanism for timely and effective nutrition emergency response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To support timely </a:t>
            </a:r>
            <a:r>
              <a:rPr lang="en-US" b="1" dirty="0"/>
              <a:t>identification, referral and treatment </a:t>
            </a:r>
            <a:r>
              <a:rPr lang="en-US" dirty="0"/>
              <a:t>of severe and moderate acute malnutrition among children under five years of age, and pregnant and lactating women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To strengthen promotion, support and protection of adequate </a:t>
            </a:r>
            <a:r>
              <a:rPr lang="en-US" b="1" dirty="0"/>
              <a:t>maternal, infant and young child feeding </a:t>
            </a:r>
            <a:r>
              <a:rPr lang="en-US" dirty="0"/>
              <a:t>(MIYCF) and </a:t>
            </a:r>
            <a:r>
              <a:rPr lang="en-US" b="1" dirty="0"/>
              <a:t>prevent micronutrient deficiencies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To implement </a:t>
            </a:r>
            <a:r>
              <a:rPr lang="en-US" b="1" dirty="0"/>
              <a:t>Blanket Supplementary Feeding </a:t>
            </a:r>
            <a:r>
              <a:rPr lang="en-US" dirty="0"/>
              <a:t>(BSFP)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To </a:t>
            </a:r>
            <a:r>
              <a:rPr lang="en-US" b="1" dirty="0"/>
              <a:t>monitor and assess </a:t>
            </a:r>
            <a:r>
              <a:rPr lang="en-US" dirty="0"/>
              <a:t>the nutrition situation notably through rapid nutrition assessments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8135C087-9BD2-4108-8A22-A5740BD46D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955573"/>
              </p:ext>
            </p:extLst>
          </p:nvPr>
        </p:nvGraphicFramePr>
        <p:xfrm>
          <a:off x="487857" y="4730122"/>
          <a:ext cx="7972575" cy="182164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75831">
                  <a:extLst>
                    <a:ext uri="{9D8B030D-6E8A-4147-A177-3AD203B41FA5}">
                      <a16:colId xmlns:a16="http://schemas.microsoft.com/office/drawing/2014/main" val="163045580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962265986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440398023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713126512"/>
                    </a:ext>
                  </a:extLst>
                </a:gridCol>
              </a:tblGrid>
              <a:tr h="281491">
                <a:tc>
                  <a:txBody>
                    <a:bodyPr/>
                    <a:lstStyle/>
                    <a:p>
                      <a:r>
                        <a:rPr lang="en-US" sz="1200" b="0" dirty="0"/>
                        <a:t>UNICEF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Action Against Hunger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GOAL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Islamic Relief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479351"/>
                  </a:ext>
                </a:extLst>
              </a:tr>
              <a:tr h="322617">
                <a:tc>
                  <a:txBody>
                    <a:bodyPr/>
                    <a:lstStyle/>
                    <a:p>
                      <a:r>
                        <a:rPr lang="en-US" sz="1200" b="0" dirty="0"/>
                        <a:t>WHO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Catholic Relief Services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International Medical Corps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Mothers and Children Multisectoral </a:t>
                      </a:r>
                    </a:p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 Organization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693888"/>
                  </a:ext>
                </a:extLst>
              </a:tr>
              <a:tr h="322617">
                <a:tc>
                  <a:txBody>
                    <a:bodyPr/>
                    <a:lstStyle/>
                    <a:p>
                      <a:r>
                        <a:rPr lang="en-US" sz="1200" b="0" dirty="0"/>
                        <a:t>WFP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1" marB="4573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Concern Worldwide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1" marB="4573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International Rescue Committee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1" marB="4573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World Vision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1" marB="4573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223960"/>
                  </a:ext>
                </a:extLst>
              </a:tr>
              <a:tr h="303091">
                <a:tc>
                  <a:txBody>
                    <a:bodyPr/>
                    <a:lstStyle/>
                    <a:p>
                      <a:r>
                        <a:rPr lang="en-US" sz="1200" b="0" dirty="0"/>
                        <a:t>Samaritan Purse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MSF-Holland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MSF-Spain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Plan International</a:t>
                      </a:r>
                    </a:p>
                  </a:txBody>
                  <a:tcPr marL="91426" marR="9142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84089"/>
                  </a:ext>
                </a:extLst>
              </a:tr>
              <a:tr h="359001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1" marB="4573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FHI360</a:t>
                      </a:r>
                    </a:p>
                  </a:txBody>
                  <a:tcPr marL="91426" marR="9142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 PHC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 for Social Development and Environmental Protection Organization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825884"/>
                  </a:ext>
                </a:extLst>
              </a:tr>
            </a:tbl>
          </a:graphicData>
        </a:graphic>
      </p:graphicFrame>
      <p:pic>
        <p:nvPicPr>
          <p:cNvPr id="12" name="Content Placeholder 14">
            <a:extLst>
              <a:ext uri="{FF2B5EF4-FFF2-40B4-BE49-F238E27FC236}">
                <a16:creationId xmlns:a16="http://schemas.microsoft.com/office/drawing/2014/main" id="{18CCC9AA-462E-4395-8326-91572B98D5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358012" y="1223195"/>
            <a:ext cx="3621660" cy="323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3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7F644-37D9-2742-843C-738F3E1F6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7" y="836712"/>
            <a:ext cx="5697091" cy="4952337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2400" b="1" dirty="0"/>
              <a:t>Key gaps:</a:t>
            </a:r>
            <a:endParaRPr lang="en-US" sz="2400" dirty="0"/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b="1" dirty="0"/>
              <a:t>Human Resources:</a:t>
            </a:r>
            <a:r>
              <a:rPr lang="en-US" dirty="0"/>
              <a:t> </a:t>
            </a:r>
          </a:p>
          <a:p>
            <a:pPr marL="1200150" lvl="3" indent="-342900">
              <a:buFont typeface="Courier New" panose="02070309020205020404" pitchFamily="49" charset="0"/>
              <a:buChar char="o"/>
            </a:pPr>
            <a:r>
              <a:rPr lang="en-US" dirty="0"/>
              <a:t>Lack of local health extension workers at health post level; lack of skilled health and nutrition personnel</a:t>
            </a:r>
          </a:p>
          <a:p>
            <a:pPr marL="1200150" lvl="3" indent="-342900">
              <a:buFont typeface="Courier New" panose="02070309020205020404" pitchFamily="49" charset="0"/>
              <a:buChar char="o"/>
            </a:pPr>
            <a:r>
              <a:rPr lang="en-US" dirty="0"/>
              <a:t>Lack of Nutrition in Emergencies personnel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b="1" dirty="0"/>
              <a:t>Financial Resources</a:t>
            </a:r>
            <a:r>
              <a:rPr lang="en-US" dirty="0"/>
              <a:t>:</a:t>
            </a:r>
          </a:p>
          <a:p>
            <a:pPr marL="1200150" lvl="3" indent="-342900">
              <a:buFont typeface="Courier New" panose="02070309020205020404" pitchFamily="49" charset="0"/>
              <a:buChar char="o"/>
            </a:pPr>
            <a:r>
              <a:rPr lang="en-US" dirty="0"/>
              <a:t>Additional financial resources for the nutrition response in Tigray and across the whole country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b="1" dirty="0"/>
              <a:t>Supplies</a:t>
            </a:r>
            <a:r>
              <a:rPr lang="en-US" dirty="0"/>
              <a:t>:</a:t>
            </a:r>
          </a:p>
          <a:p>
            <a:pPr marL="1200150" lvl="2" indent="-400050">
              <a:buFont typeface="Courier New" panose="02070309020205020404" pitchFamily="49" charset="0"/>
              <a:buChar char="o"/>
            </a:pPr>
            <a:r>
              <a:rPr lang="en-US" sz="2000" dirty="0"/>
              <a:t>Additional Nutrition supplies, medicines and equipment for the management of acute malnutrition for Q3 and Q4 2021</a:t>
            </a:r>
          </a:p>
          <a:p>
            <a:pPr marL="1200150" lvl="2" indent="-400050">
              <a:buFont typeface="Courier New" panose="02070309020205020404" pitchFamily="49" charset="0"/>
              <a:buChar char="o"/>
            </a:pPr>
            <a:endParaRPr lang="en-C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AC1697-1018-FE4C-B59F-053FA6D32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algn="l"/>
            <a:r>
              <a:rPr lang="en-GB" altLang="en-US" sz="3000" dirty="0"/>
              <a:t>Gaps in resources</a:t>
            </a:r>
            <a:r>
              <a:rPr lang="en-GB" sz="3000" i="1" dirty="0"/>
              <a:t> </a:t>
            </a:r>
            <a:endParaRPr lang="en-GB" altLang="en-US" sz="3000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60C607F-3831-7B47-8413-6584D5A629D2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3A8DF2-A33D-47C5-8292-C15D51C2C28A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7" name="Picture 6" descr="C:\Users\aziolkovska\Desktop\cluster_nutrition_100px.png">
            <a:extLst>
              <a:ext uri="{FF2B5EF4-FFF2-40B4-BE49-F238E27FC236}">
                <a16:creationId xmlns:a16="http://schemas.microsoft.com/office/drawing/2014/main" id="{A115334A-84CB-7141-BA70-DE5F0FB0E7C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93" y="5915025"/>
            <a:ext cx="998707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5538542-61C9-0D4D-8EC7-29EDCCAAEE0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000" dirty="0"/>
              <a:t>Resourcing gaps (focus on Northern Ethiopia)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D89452-0933-48AB-92FE-41729294446A}"/>
              </a:ext>
            </a:extLst>
          </p:cNvPr>
          <p:cNvSpPr txBox="1"/>
          <p:nvPr/>
        </p:nvSpPr>
        <p:spPr>
          <a:xfrm>
            <a:off x="3935760" y="6275061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Ethiopia ENCU / Nutrition Cluster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33DB46D5-DB77-4430-9798-6D433F327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1" t="2911" r="24956" b="34631"/>
          <a:stretch>
            <a:fillRect/>
          </a:stretch>
        </p:blipFill>
        <p:spPr bwMode="auto">
          <a:xfrm>
            <a:off x="5724128" y="885606"/>
            <a:ext cx="3392835" cy="362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07CC87-E314-45D5-AACE-26CEA864A3F3}"/>
              </a:ext>
            </a:extLst>
          </p:cNvPr>
          <p:cNvSpPr txBox="1"/>
          <p:nvPr/>
        </p:nvSpPr>
        <p:spPr>
          <a:xfrm>
            <a:off x="5724128" y="4528721"/>
            <a:ext cx="34198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RUTF cartons in Adi </a:t>
            </a:r>
            <a:r>
              <a:rPr lang="en-US" sz="1100" dirty="0" err="1"/>
              <a:t>Arush</a:t>
            </a:r>
            <a:r>
              <a:rPr lang="en-US" sz="1100" dirty="0"/>
              <a:t> health Center at Mai </a:t>
            </a:r>
            <a:r>
              <a:rPr lang="en-US" sz="1100" dirty="0" err="1"/>
              <a:t>Tsebri</a:t>
            </a:r>
            <a:r>
              <a:rPr lang="en-US" sz="1100" dirty="0"/>
              <a:t> IDP site – 23 April 2021@UNICEF/Ethiopia/Mabasa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99687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 dirty="0">
              <a:latin typeface="Arial Narrow" panose="020B0606020202030204" pitchFamily="34" charset="0"/>
            </a:endParaRPr>
          </a:p>
          <a:p>
            <a:endParaRPr lang="en-US" altLang="en-US" dirty="0">
              <a:latin typeface="Arial Narrow" panose="020B0606020202030204" pitchFamily="34" charset="0"/>
            </a:endParaRPr>
          </a:p>
          <a:p>
            <a:endParaRPr lang="en-US" altLang="en-US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463A8DF2-A33D-47C5-8292-C15D51C2C28A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Picture 6" descr="C:\Users\aziolkovska\Desktop\cluster_nutrition_100px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93" y="5915025"/>
            <a:ext cx="998707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B10ADFA-FF8F-E246-BA58-CB8DE33214B5}"/>
              </a:ext>
            </a:extLst>
          </p:cNvPr>
          <p:cNvSpPr txBox="1">
            <a:spLocks/>
          </p:cNvSpPr>
          <p:nvPr/>
        </p:nvSpPr>
        <p:spPr>
          <a:xfrm>
            <a:off x="18080" y="0"/>
            <a:ext cx="9144000" cy="8382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000" dirty="0"/>
              <a:t>Challenges in achieving strategic priorities (focus on Northern Ethiopia)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69E190-13E6-4BA5-99A3-2E2FC63C56AD}"/>
              </a:ext>
            </a:extLst>
          </p:cNvPr>
          <p:cNvSpPr txBox="1"/>
          <p:nvPr/>
        </p:nvSpPr>
        <p:spPr>
          <a:xfrm>
            <a:off x="3935760" y="6275061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Ethiopia ENCU / Nutrition Cluster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4A1517-896F-4774-8C7E-0B495FB028CC}"/>
              </a:ext>
            </a:extLst>
          </p:cNvPr>
          <p:cNvSpPr txBox="1">
            <a:spLocks/>
          </p:cNvSpPr>
          <p:nvPr/>
        </p:nvSpPr>
        <p:spPr>
          <a:xfrm>
            <a:off x="27036" y="885606"/>
            <a:ext cx="51210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lvl="2" indent="-342900">
              <a:buFont typeface="Wingdings" panose="05000000000000000000" pitchFamily="2" charset="2"/>
              <a:buChar char="§"/>
            </a:pPr>
            <a:r>
              <a:rPr lang="en-US" b="1" dirty="0"/>
              <a:t>Access constraints:</a:t>
            </a:r>
            <a:r>
              <a:rPr lang="en-US" dirty="0"/>
              <a:t> </a:t>
            </a:r>
            <a:endParaRPr lang="en-US" sz="2200" dirty="0"/>
          </a:p>
          <a:p>
            <a:pPr marL="1031875" lvl="3" indent="-342900">
              <a:buFont typeface="Courier New" panose="02070309020205020404" pitchFamily="49" charset="0"/>
              <a:buChar char="o"/>
            </a:pPr>
            <a:r>
              <a:rPr lang="en-US" sz="2200" dirty="0"/>
              <a:t>Ongoing armed conflict and denial of movements hampering efforts to deliver essential services, to undertake needs assessment</a:t>
            </a:r>
          </a:p>
          <a:p>
            <a:pPr marL="1031875" lvl="3" indent="-342900">
              <a:buFont typeface="Courier New" panose="02070309020205020404" pitchFamily="49" charset="0"/>
              <a:buChar char="o"/>
            </a:pPr>
            <a:r>
              <a:rPr lang="en-US" sz="2200" dirty="0"/>
              <a:t>Very volatile security situation, looting of health facilities</a:t>
            </a:r>
          </a:p>
          <a:p>
            <a:pPr marL="574675" lvl="2" indent="-342900">
              <a:buFont typeface="Wingdings" panose="05000000000000000000" pitchFamily="2" charset="2"/>
              <a:buChar char="§"/>
            </a:pPr>
            <a:r>
              <a:rPr lang="en-US" b="1" dirty="0"/>
              <a:t>Collapsed / fragilized health system</a:t>
            </a:r>
            <a:r>
              <a:rPr lang="en-US" dirty="0"/>
              <a:t>:</a:t>
            </a:r>
          </a:p>
          <a:p>
            <a:pPr marL="1031875" lvl="3" indent="-342900">
              <a:buFont typeface="Courier New" panose="02070309020205020404" pitchFamily="49" charset="0"/>
              <a:buChar char="o"/>
            </a:pPr>
            <a:r>
              <a:rPr lang="en-US" dirty="0"/>
              <a:t>30% of Health facilities functional, network of MHNT too limited, health and nutrition services not provided in hard-to-reach areas</a:t>
            </a:r>
          </a:p>
          <a:p>
            <a:pPr marL="574675" lvl="2" indent="-342900">
              <a:buFont typeface="Wingdings" panose="05000000000000000000" pitchFamily="2" charset="2"/>
              <a:buChar char="§"/>
            </a:pPr>
            <a:r>
              <a:rPr lang="en-US" b="1" dirty="0"/>
              <a:t>Inadequate GFD</a:t>
            </a:r>
          </a:p>
          <a:p>
            <a:pPr marL="1031875" lvl="3" indent="-342900">
              <a:buFont typeface="Courier New" panose="02070309020205020404" pitchFamily="49" charset="0"/>
              <a:buChar char="o"/>
            </a:pPr>
            <a:r>
              <a:rPr lang="en-US" dirty="0"/>
              <a:t>Leading to sharing of RUTF and CSB++ among household members and/or selling</a:t>
            </a:r>
          </a:p>
          <a:p>
            <a:pPr marL="0" indent="0">
              <a:buNone/>
            </a:pPr>
            <a:endParaRPr lang="en-CH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A699508-2767-4C39-A739-9C8D30135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8" t="2911" r="48843" b="37902"/>
          <a:stretch/>
        </p:blipFill>
        <p:spPr bwMode="auto">
          <a:xfrm>
            <a:off x="6012161" y="3683012"/>
            <a:ext cx="2409785" cy="226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C21A9D-9DE6-4EBE-9758-1E8DEBADC1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75" t="24801" r="40550" b="40200"/>
          <a:stretch/>
        </p:blipFill>
        <p:spPr>
          <a:xfrm>
            <a:off x="5148064" y="798724"/>
            <a:ext cx="3968899" cy="29183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B6145C-65EE-4E10-9616-3260EB56310E}"/>
              </a:ext>
            </a:extLst>
          </p:cNvPr>
          <p:cNvSpPr txBox="1"/>
          <p:nvPr/>
        </p:nvSpPr>
        <p:spPr>
          <a:xfrm>
            <a:off x="3707904" y="5961340"/>
            <a:ext cx="62313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IRC-run Mobile Health and Nutrition Team tent at Mai </a:t>
            </a:r>
            <a:r>
              <a:rPr lang="en-US" sz="1100" dirty="0" err="1"/>
              <a:t>Tsebri</a:t>
            </a:r>
            <a:r>
              <a:rPr lang="en-US" sz="1100" dirty="0"/>
              <a:t> IDP site – 23 April 2021@UNICEF/Ethiopia/Mabasa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03390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Emergency Prog.-456F</TermName>
          <TermId xmlns="http://schemas.microsoft.com/office/infopath/2007/PartnerControls">98de697e-6403-48a0-9bce-654c90399d04</TermId>
        </TermInfo>
      </Terms>
    </ga975397408f43e4b84ec8e5a598e523>
    <TaxCatchAll xmlns="ca283e0b-db31-4043-a2ef-b80661bf084a">
      <Value>3</Value>
    </TaxCatchAll>
    <k8c968e8c72a4eda96b7e8fdbe192be2 xmlns="ca283e0b-db31-4043-a2ef-b80661bf084a">
      <Terms xmlns="http://schemas.microsoft.com/office/infopath/2007/PartnerControls"/>
    </k8c968e8c72a4eda96b7e8fdbe192be2>
    <ContentStatus xmlns="ca283e0b-db31-4043-a2ef-b80661bf084a" xsi:nil="true"/>
    <DateTransmittedEmail xmlns="ca283e0b-db31-4043-a2ef-b80661bf084a" xsi:nil="true"/>
    <SenderEmail xmlns="ca283e0b-db31-4043-a2ef-b80661bf084a" xsi:nil="true"/>
    <IconOverlay xmlns="http://schemas.microsoft.com/sharepoint/v4" xsi:nil="true"/>
    <ContentLanguage xmlns="ca283e0b-db31-4043-a2ef-b80661bf084a">English</ContentLanguage>
    <h6a71f3e574e4344bc34f3fc9dd20054 xmlns="ca283e0b-db31-4043-a2ef-b80661bf084a">
      <Terms xmlns="http://schemas.microsoft.com/office/infopath/2007/PartnerControls"/>
    </h6a71f3e574e4344bc34f3fc9dd20054>
    <TaxKeywordTaxHTField xmlns="5858627f-d058-4b92-9b52-677b5fd7d454">
      <Terms xmlns="http://schemas.microsoft.com/office/infopath/2007/PartnerControls"/>
    </TaxKeywordTaxHTField>
    <CategoryDescription xmlns="http://schemas.microsoft.com/sharepoint.v3" xsi:nil="true"/>
    <mda26ace941f4791a7314a339fee829c xmlns="ca283e0b-db31-4043-a2ef-b80661bf084a">
      <Terms xmlns="http://schemas.microsoft.com/office/infopath/2007/PartnerControls"/>
    </mda26ace941f4791a7314a339fee829c>
    <RecipientsEmail xmlns="ca283e0b-db31-4043-a2ef-b80661bf084a" xsi:nil="true"/>
    <WrittenBy xmlns="ca283e0b-db31-4043-a2ef-b80661bf084a">
      <UserInfo>
        <DisplayName/>
        <AccountId xsi:nil="true"/>
        <AccountType/>
      </UserInfo>
    </WrittenBy>
    <_dlc_DocId xmlns="5858627f-d058-4b92-9b52-677b5fd7d454">EMOPSGCCU-1435067120-11236</_dlc_DocId>
    <_dlc_DocIdUrl xmlns="5858627f-d058-4b92-9b52-677b5fd7d454">
      <Url>https://unicef.sharepoint.com/teams/EMOPS-GCCU/_layouts/15/DocIdRedir.aspx?ID=EMOPSGCCU-1435067120-11236</Url>
      <Description>EMOPSGCCU-1435067120-11236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192CA8317E1FF49B6A7FEB870A3A8D6" ma:contentTypeVersion="238" ma:contentTypeDescription="" ma:contentTypeScope="" ma:versionID="2ac8e92143867755744d8e98aef07036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http://schemas.microsoft.com/sharepoint/v4" xmlns:ns5="5858627f-d058-4b92-9b52-677b5fd7d454" xmlns:ns6="a438dd15-07ca-4cdc-82a3-f2206b92025e" targetNamespace="http://schemas.microsoft.com/office/2006/metadata/properties" ma:root="true" ma:fieldsID="e8e4805b8cc2face6d425e188d9577e3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http://schemas.microsoft.com/sharepoint/v4"/>
    <xsd:import namespace="5858627f-d058-4b92-9b52-677b5fd7d454"/>
    <xsd:import namespace="a438dd15-07ca-4cdc-82a3-f2206b92025e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5:TaxKeywordTaxHTField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GenerationTime" minOccurs="0"/>
                <xsd:element ref="ns6:MediaServiceEventHashCode" minOccurs="0"/>
                <xsd:element ref="ns6:MediaServiceOCR" minOccurs="0"/>
                <xsd:element ref="ns5:SharedWithUsers" minOccurs="0"/>
                <xsd:element ref="ns5:SharedWithDetails" minOccurs="0"/>
                <xsd:element ref="ns6:MediaServiceLocation" minOccurs="0"/>
                <xsd:element ref="ns5:_dlc_DocId" minOccurs="0"/>
                <xsd:element ref="ns5:_dlc_DocIdUrl" minOccurs="0"/>
                <xsd:element ref="ns5:_dlc_DocIdPersistId" minOccurs="0"/>
                <xsd:element ref="ns6:MediaServiceAutoKeyPoints" minOccurs="0"/>
                <xsd:element ref="ns6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7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8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32;#Office of Emergency Prog.-456F|98de697e-6403-48a0-9bce-654c90399d04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e129f4a5-dc42-4d6e-b210-548907d0accc}" ma:internalName="TaxCatchAllLabel" ma:readOnly="true" ma:showField="CatchAllDataLabel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e129f4a5-dc42-4d6e-b210-548907d0accc}" ma:internalName="TaxCatchAll" ma:showField="CatchAllData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627f-d058-4b92-9b52-677b5fd7d45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9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d15-07ca-4cdc-82a3-f2206b920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ServiceAutoKeyPoints" ma:index="4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7F5C5F7-BFB5-4979-A54A-697DE99DCC02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ECB01B5A-3017-479C-952A-7F0EA6CC9576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  <ds:schemaRef ds:uri="a438dd15-07ca-4cdc-82a3-f2206b92025e"/>
    <ds:schemaRef ds:uri="5858627f-d058-4b92-9b52-677b5fd7d454"/>
    <ds:schemaRef ds:uri="http://purl.org/dc/terms/"/>
    <ds:schemaRef ds:uri="http://schemas.microsoft.com/sharepoint/v4"/>
    <ds:schemaRef ds:uri="http://schemas.microsoft.com/sharepoint.v3"/>
    <ds:schemaRef ds:uri="ca283e0b-db31-4043-a2ef-b80661bf084a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7604827-F666-42C2-B275-5CE508F93DB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972DBDF-B1A5-44DA-8345-0362278241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283e0b-db31-4043-a2ef-b80661bf084a"/>
    <ds:schemaRef ds:uri="http://schemas.microsoft.com/sharepoint.v3"/>
    <ds:schemaRef ds:uri="http://schemas.microsoft.com/sharepoint/v4"/>
    <ds:schemaRef ds:uri="5858627f-d058-4b92-9b52-677b5fd7d454"/>
    <ds:schemaRef ds:uri="a438dd15-07ca-4cdc-82a3-f2206b9202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71F33F6F-1877-4629-AD62-482F1691EDD5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607B2526-D074-4F8D-80C6-433790775B7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16410</TotalTime>
  <Words>1120</Words>
  <Application>Microsoft Office PowerPoint</Application>
  <PresentationFormat>On-screen Show (4:3)</PresentationFormat>
  <Paragraphs>168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Courier New</vt:lpstr>
      <vt:lpstr>Wingdings</vt:lpstr>
      <vt:lpstr>Office Theme</vt:lpstr>
      <vt:lpstr>PowerPoint Presentation</vt:lpstr>
      <vt:lpstr>Current situation in Ethiopia and projected trajectory</vt:lpstr>
      <vt:lpstr>Current situation in Ethiopia and projected trajectory</vt:lpstr>
      <vt:lpstr>Current response in Ethiopia (as end of March 2021)</vt:lpstr>
      <vt:lpstr>Current response in Tigray</vt:lpstr>
      <vt:lpstr>Current response in Tigray (as end of March 2021)</vt:lpstr>
      <vt:lpstr>Strategic nutrition priorities (focus on Northern Ethiopia) </vt:lpstr>
      <vt:lpstr>Gaps in resources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CLUSTER COORDINATORS TRAINING</dc:title>
  <dc:creator>Montse</dc:creator>
  <cp:lastModifiedBy>Anteneh Dobamo</cp:lastModifiedBy>
  <cp:revision>472</cp:revision>
  <cp:lastPrinted>2014-09-09T14:49:35Z</cp:lastPrinted>
  <dcterms:created xsi:type="dcterms:W3CDTF">2013-09-16T15:44:01Z</dcterms:created>
  <dcterms:modified xsi:type="dcterms:W3CDTF">2021-05-12T11:28:14Z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0x0101009BA85F8052A6DA4FA3E31FF9F74C6970006192CA8317E1FF49B6A7FEB870A3A8D6</vt:lpwstr>
  </property>
  <property fmtid="{D5CDD505-2E9C-101B-9397-08002B2CF9AE}" pid="3" name="OfficeDivision">
    <vt:lpwstr>3;#Office of Emergency Prog.-456F|98de697e-6403-48a0-9bce-654c90399d04</vt:lpwstr>
  </property>
  <property fmtid="{D5CDD505-2E9C-101B-9397-08002B2CF9AE}" pid="4" name="TaxKeyword">
    <vt:lpwstr/>
  </property>
  <property fmtid="{D5CDD505-2E9C-101B-9397-08002B2CF9AE}" pid="5" name="_dlc_DocIdItemGuid">
    <vt:lpwstr>485c61e8-27d8-4cfa-8bc7-87da855de24a</vt:lpwstr>
  </property>
</Properties>
</file>