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82" r:id="rId4"/>
    <p:sldId id="266" r:id="rId5"/>
    <p:sldId id="257" r:id="rId6"/>
    <p:sldId id="258" r:id="rId7"/>
    <p:sldId id="264" r:id="rId8"/>
    <p:sldId id="260" r:id="rId9"/>
    <p:sldId id="265" r:id="rId10"/>
    <p:sldId id="267" r:id="rId11"/>
    <p:sldId id="262" r:id="rId12"/>
    <p:sldId id="259" r:id="rId13"/>
    <p:sldId id="263" r:id="rId14"/>
    <p:sldId id="268" r:id="rId15"/>
    <p:sldId id="283" r:id="rId16"/>
    <p:sldId id="284" r:id="rId17"/>
    <p:sldId id="275" r:id="rId18"/>
    <p:sldId id="281" r:id="rId19"/>
    <p:sldId id="271" r:id="rId20"/>
    <p:sldId id="270" r:id="rId21"/>
    <p:sldId id="280" r:id="rId22"/>
    <p:sldId id="276" r:id="rId23"/>
    <p:sldId id="274" r:id="rId24"/>
    <p:sldId id="277" r:id="rId25"/>
    <p:sldId id="279" r:id="rId26"/>
    <p:sldId id="27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14" autoAdjust="0"/>
  </p:normalViewPr>
  <p:slideViewPr>
    <p:cSldViewPr snapToGrid="0">
      <p:cViewPr varScale="1">
        <p:scale>
          <a:sx n="62" d="100"/>
          <a:sy n="62" d="100"/>
        </p:scale>
        <p:origin x="80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Meeting</c:v>
                </c:pt>
              </c:strCache>
            </c:strRef>
          </c:tx>
          <c:spPr>
            <a:solidFill>
              <a:schemeClr val="accent6"/>
            </a:solidFill>
            <a:ln>
              <a:noFill/>
            </a:ln>
            <a:effectLst/>
          </c:spPr>
          <c:invertIfNegative val="0"/>
          <c:cat>
            <c:strRef>
              <c:f>Sheet1!$A$2:$A$14</c:f>
              <c:strCache>
                <c:ptCount val="13"/>
                <c:pt idx="0">
                  <c:v>oPt</c:v>
                </c:pt>
                <c:pt idx="1">
                  <c:v>CAR</c:v>
                </c:pt>
                <c:pt idx="2">
                  <c:v>Niger</c:v>
                </c:pt>
                <c:pt idx="3">
                  <c:v>Burundi</c:v>
                </c:pt>
                <c:pt idx="4">
                  <c:v>DRC</c:v>
                </c:pt>
                <c:pt idx="5">
                  <c:v>Yemen</c:v>
                </c:pt>
                <c:pt idx="6">
                  <c:v>Myanmar</c:v>
                </c:pt>
                <c:pt idx="7">
                  <c:v>Syria</c:v>
                </c:pt>
                <c:pt idx="8">
                  <c:v>Cameroon </c:v>
                </c:pt>
                <c:pt idx="9">
                  <c:v>Somalia</c:v>
                </c:pt>
                <c:pt idx="10">
                  <c:v>Sudan</c:v>
                </c:pt>
                <c:pt idx="11">
                  <c:v>Zimbabwe</c:v>
                </c:pt>
                <c:pt idx="12">
                  <c:v>Afghanistan</c:v>
                </c:pt>
              </c:strCache>
            </c:strRef>
          </c:cat>
          <c:val>
            <c:numRef>
              <c:f>Sheet1!$B$2:$B$14</c:f>
              <c:numCache>
                <c:formatCode>General</c:formatCode>
                <c:ptCount val="13"/>
                <c:pt idx="0">
                  <c:v>2</c:v>
                </c:pt>
                <c:pt idx="1">
                  <c:v>1</c:v>
                </c:pt>
                <c:pt idx="2">
                  <c:v>7</c:v>
                </c:pt>
                <c:pt idx="3">
                  <c:v>7</c:v>
                </c:pt>
                <c:pt idx="4">
                  <c:v>2</c:v>
                </c:pt>
                <c:pt idx="5">
                  <c:v>2</c:v>
                </c:pt>
                <c:pt idx="6">
                  <c:v>2</c:v>
                </c:pt>
                <c:pt idx="7">
                  <c:v>1</c:v>
                </c:pt>
                <c:pt idx="8">
                  <c:v>5</c:v>
                </c:pt>
                <c:pt idx="9">
                  <c:v>1</c:v>
                </c:pt>
                <c:pt idx="10">
                  <c:v>4</c:v>
                </c:pt>
                <c:pt idx="11">
                  <c:v>2</c:v>
                </c:pt>
                <c:pt idx="12">
                  <c:v>3</c:v>
                </c:pt>
              </c:numCache>
            </c:numRef>
          </c:val>
          <c:extLst>
            <c:ext xmlns:c16="http://schemas.microsoft.com/office/drawing/2014/chart" uri="{C3380CC4-5D6E-409C-BE32-E72D297353CC}">
              <c16:uniqueId val="{00000000-1F9A-4CC2-BAA1-08B946900751}"/>
            </c:ext>
          </c:extLst>
        </c:ser>
        <c:ser>
          <c:idx val="1"/>
          <c:order val="1"/>
          <c:tx>
            <c:strRef>
              <c:f>Sheet1!$C$1</c:f>
              <c:strCache>
                <c:ptCount val="1"/>
                <c:pt idx="0">
                  <c:v>Exceeding</c:v>
                </c:pt>
              </c:strCache>
            </c:strRef>
          </c:tx>
          <c:spPr>
            <a:solidFill>
              <a:schemeClr val="accent5"/>
            </a:solidFill>
            <a:ln>
              <a:noFill/>
            </a:ln>
            <a:effectLst/>
          </c:spPr>
          <c:invertIfNegative val="0"/>
          <c:cat>
            <c:strRef>
              <c:f>Sheet1!$A$2:$A$14</c:f>
              <c:strCache>
                <c:ptCount val="13"/>
                <c:pt idx="0">
                  <c:v>oPt</c:v>
                </c:pt>
                <c:pt idx="1">
                  <c:v>CAR</c:v>
                </c:pt>
                <c:pt idx="2">
                  <c:v>Niger</c:v>
                </c:pt>
                <c:pt idx="3">
                  <c:v>Burundi</c:v>
                </c:pt>
                <c:pt idx="4">
                  <c:v>DRC</c:v>
                </c:pt>
                <c:pt idx="5">
                  <c:v>Yemen</c:v>
                </c:pt>
                <c:pt idx="6">
                  <c:v>Myanmar</c:v>
                </c:pt>
                <c:pt idx="7">
                  <c:v>Syria</c:v>
                </c:pt>
                <c:pt idx="8">
                  <c:v>Cameroon </c:v>
                </c:pt>
                <c:pt idx="9">
                  <c:v>Somalia</c:v>
                </c:pt>
                <c:pt idx="10">
                  <c:v>Sudan</c:v>
                </c:pt>
                <c:pt idx="11">
                  <c:v>Zimbabwe</c:v>
                </c:pt>
                <c:pt idx="12">
                  <c:v>Afghanistan</c:v>
                </c:pt>
              </c:strCache>
            </c:strRef>
          </c:cat>
          <c:val>
            <c:numRef>
              <c:f>Sheet1!$C$2:$C$14</c:f>
              <c:numCache>
                <c:formatCode>General</c:formatCode>
                <c:ptCount val="13"/>
                <c:pt idx="0">
                  <c:v>5</c:v>
                </c:pt>
                <c:pt idx="1">
                  <c:v>5</c:v>
                </c:pt>
                <c:pt idx="2">
                  <c:v>1</c:v>
                </c:pt>
                <c:pt idx="3">
                  <c:v>1</c:v>
                </c:pt>
                <c:pt idx="4">
                  <c:v>6</c:v>
                </c:pt>
                <c:pt idx="5">
                  <c:v>4</c:v>
                </c:pt>
                <c:pt idx="6">
                  <c:v>3</c:v>
                </c:pt>
                <c:pt idx="7">
                  <c:v>5</c:v>
                </c:pt>
                <c:pt idx="8">
                  <c:v>1</c:v>
                </c:pt>
                <c:pt idx="9">
                  <c:v>4</c:v>
                </c:pt>
                <c:pt idx="10">
                  <c:v>1</c:v>
                </c:pt>
                <c:pt idx="11">
                  <c:v>4</c:v>
                </c:pt>
                <c:pt idx="12">
                  <c:v>3</c:v>
                </c:pt>
              </c:numCache>
            </c:numRef>
          </c:val>
          <c:extLst>
            <c:ext xmlns:c16="http://schemas.microsoft.com/office/drawing/2014/chart" uri="{C3380CC4-5D6E-409C-BE32-E72D297353CC}">
              <c16:uniqueId val="{00000001-1F9A-4CC2-BAA1-08B946900751}"/>
            </c:ext>
          </c:extLst>
        </c:ser>
        <c:dLbls>
          <c:showLegendKey val="0"/>
          <c:showVal val="0"/>
          <c:showCatName val="0"/>
          <c:showSerName val="0"/>
          <c:showPercent val="0"/>
          <c:showBubbleSize val="0"/>
        </c:dLbls>
        <c:gapWidth val="219"/>
        <c:overlap val="-27"/>
        <c:axId val="1794717200"/>
        <c:axId val="1740187296"/>
      </c:barChart>
      <c:catAx>
        <c:axId val="1794717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40187296"/>
        <c:crosses val="autoZero"/>
        <c:auto val="1"/>
        <c:lblAlgn val="ctr"/>
        <c:lblOffset val="100"/>
        <c:noMultiLvlLbl val="0"/>
      </c:catAx>
      <c:valAx>
        <c:axId val="17401872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94717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Meeting</c:v>
                </c:pt>
              </c:strCache>
            </c:strRef>
          </c:tx>
          <c:spPr>
            <a:solidFill>
              <a:schemeClr val="accent1"/>
            </a:solidFill>
            <a:ln>
              <a:noFill/>
            </a:ln>
            <a:effectLst/>
          </c:spPr>
          <c:invertIfNegative val="0"/>
          <c:cat>
            <c:strRef>
              <c:f>Sheet1!$A$2:$A$12</c:f>
              <c:strCache>
                <c:ptCount val="11"/>
                <c:pt idx="0">
                  <c:v>Nigeria</c:v>
                </c:pt>
                <c:pt idx="1">
                  <c:v>Myanmar</c:v>
                </c:pt>
                <c:pt idx="2">
                  <c:v>Iraq</c:v>
                </c:pt>
                <c:pt idx="3">
                  <c:v>Burundi</c:v>
                </c:pt>
                <c:pt idx="4">
                  <c:v>CAR</c:v>
                </c:pt>
                <c:pt idx="5">
                  <c:v>DRC</c:v>
                </c:pt>
                <c:pt idx="6">
                  <c:v>Yemen</c:v>
                </c:pt>
                <c:pt idx="7">
                  <c:v>Ukraine</c:v>
                </c:pt>
                <c:pt idx="8">
                  <c:v>Somalia</c:v>
                </c:pt>
                <c:pt idx="9">
                  <c:v>Zimbabwe</c:v>
                </c:pt>
                <c:pt idx="10">
                  <c:v>Afganistan</c:v>
                </c:pt>
              </c:strCache>
            </c:strRef>
          </c:cat>
          <c:val>
            <c:numRef>
              <c:f>Sheet1!$B$2:$B$12</c:f>
              <c:numCache>
                <c:formatCode>General</c:formatCode>
                <c:ptCount val="11"/>
                <c:pt idx="0">
                  <c:v>5</c:v>
                </c:pt>
                <c:pt idx="1">
                  <c:v>3</c:v>
                </c:pt>
                <c:pt idx="2">
                  <c:v>8</c:v>
                </c:pt>
                <c:pt idx="3">
                  <c:v>6</c:v>
                </c:pt>
                <c:pt idx="4">
                  <c:v>5</c:v>
                </c:pt>
                <c:pt idx="5">
                  <c:v>3</c:v>
                </c:pt>
                <c:pt idx="6">
                  <c:v>2</c:v>
                </c:pt>
                <c:pt idx="7">
                  <c:v>4</c:v>
                </c:pt>
                <c:pt idx="8">
                  <c:v>2</c:v>
                </c:pt>
                <c:pt idx="9">
                  <c:v>5</c:v>
                </c:pt>
                <c:pt idx="10">
                  <c:v>9</c:v>
                </c:pt>
              </c:numCache>
            </c:numRef>
          </c:val>
          <c:extLst>
            <c:ext xmlns:c16="http://schemas.microsoft.com/office/drawing/2014/chart" uri="{C3380CC4-5D6E-409C-BE32-E72D297353CC}">
              <c16:uniqueId val="{00000000-27D1-4A1F-9668-D75D31A8A2DC}"/>
            </c:ext>
          </c:extLst>
        </c:ser>
        <c:ser>
          <c:idx val="1"/>
          <c:order val="1"/>
          <c:tx>
            <c:strRef>
              <c:f>Sheet1!$C$1</c:f>
              <c:strCache>
                <c:ptCount val="1"/>
                <c:pt idx="0">
                  <c:v>Exceeding</c:v>
                </c:pt>
              </c:strCache>
            </c:strRef>
          </c:tx>
          <c:spPr>
            <a:solidFill>
              <a:schemeClr val="accent2"/>
            </a:solidFill>
            <a:ln>
              <a:noFill/>
            </a:ln>
            <a:effectLst/>
          </c:spPr>
          <c:invertIfNegative val="0"/>
          <c:cat>
            <c:strRef>
              <c:f>Sheet1!$A$2:$A$12</c:f>
              <c:strCache>
                <c:ptCount val="11"/>
                <c:pt idx="0">
                  <c:v>Nigeria</c:v>
                </c:pt>
                <c:pt idx="1">
                  <c:v>Myanmar</c:v>
                </c:pt>
                <c:pt idx="2">
                  <c:v>Iraq</c:v>
                </c:pt>
                <c:pt idx="3">
                  <c:v>Burundi</c:v>
                </c:pt>
                <c:pt idx="4">
                  <c:v>CAR</c:v>
                </c:pt>
                <c:pt idx="5">
                  <c:v>DRC</c:v>
                </c:pt>
                <c:pt idx="6">
                  <c:v>Yemen</c:v>
                </c:pt>
                <c:pt idx="7">
                  <c:v>Ukraine</c:v>
                </c:pt>
                <c:pt idx="8">
                  <c:v>Somalia</c:v>
                </c:pt>
                <c:pt idx="9">
                  <c:v>Zimbabwe</c:v>
                </c:pt>
                <c:pt idx="10">
                  <c:v>Afganistan</c:v>
                </c:pt>
              </c:strCache>
            </c:strRef>
          </c:cat>
          <c:val>
            <c:numRef>
              <c:f>Sheet1!$C$2:$C$12</c:f>
              <c:numCache>
                <c:formatCode>General</c:formatCode>
                <c:ptCount val="11"/>
                <c:pt idx="0">
                  <c:v>1</c:v>
                </c:pt>
                <c:pt idx="1">
                  <c:v>4</c:v>
                </c:pt>
                <c:pt idx="2">
                  <c:v>0</c:v>
                </c:pt>
                <c:pt idx="3">
                  <c:v>3</c:v>
                </c:pt>
                <c:pt idx="4">
                  <c:v>4</c:v>
                </c:pt>
                <c:pt idx="5">
                  <c:v>6</c:v>
                </c:pt>
                <c:pt idx="6">
                  <c:v>5</c:v>
                </c:pt>
                <c:pt idx="7">
                  <c:v>2</c:v>
                </c:pt>
                <c:pt idx="8">
                  <c:v>7</c:v>
                </c:pt>
                <c:pt idx="9">
                  <c:v>1</c:v>
                </c:pt>
                <c:pt idx="10">
                  <c:v>0</c:v>
                </c:pt>
              </c:numCache>
            </c:numRef>
          </c:val>
          <c:extLst>
            <c:ext xmlns:c16="http://schemas.microsoft.com/office/drawing/2014/chart" uri="{C3380CC4-5D6E-409C-BE32-E72D297353CC}">
              <c16:uniqueId val="{00000001-27D1-4A1F-9668-D75D31A8A2DC}"/>
            </c:ext>
          </c:extLst>
        </c:ser>
        <c:dLbls>
          <c:showLegendKey val="0"/>
          <c:showVal val="0"/>
          <c:showCatName val="0"/>
          <c:showSerName val="0"/>
          <c:showPercent val="0"/>
          <c:showBubbleSize val="0"/>
        </c:dLbls>
        <c:gapWidth val="219"/>
        <c:overlap val="-27"/>
        <c:axId val="1184988767"/>
        <c:axId val="1025583103"/>
      </c:barChart>
      <c:catAx>
        <c:axId val="11849887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25583103"/>
        <c:crosses val="autoZero"/>
        <c:auto val="1"/>
        <c:lblAlgn val="ctr"/>
        <c:lblOffset val="100"/>
        <c:noMultiLvlLbl val="0"/>
      </c:catAx>
      <c:valAx>
        <c:axId val="10255831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849887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3A1-4D1B-82E3-3FB9120191F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3A1-4D1B-82E3-3FB9120191F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3A1-4D1B-82E3-3FB9120191F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3A1-4D1B-82E3-3FB9120191F0}"/>
              </c:ext>
            </c:extLst>
          </c:dPt>
          <c:cat>
            <c:strRef>
              <c:f>Sheet1!$A$2:$A$5</c:f>
              <c:strCache>
                <c:ptCount val="3"/>
                <c:pt idx="0">
                  <c:v>Below</c:v>
                </c:pt>
                <c:pt idx="1">
                  <c:v>Meeting</c:v>
                </c:pt>
                <c:pt idx="2">
                  <c:v>Exceeding</c:v>
                </c:pt>
              </c:strCache>
            </c:strRef>
          </c:cat>
          <c:val>
            <c:numRef>
              <c:f>Sheet1!$B$2:$B$5</c:f>
              <c:numCache>
                <c:formatCode>General</c:formatCode>
                <c:ptCount val="4"/>
                <c:pt idx="0">
                  <c:v>1</c:v>
                </c:pt>
                <c:pt idx="1">
                  <c:v>15</c:v>
                </c:pt>
                <c:pt idx="2">
                  <c:v>5</c:v>
                </c:pt>
              </c:numCache>
            </c:numRef>
          </c:val>
          <c:extLst>
            <c:ext xmlns:c16="http://schemas.microsoft.com/office/drawing/2014/chart" uri="{C3380CC4-5D6E-409C-BE32-E72D297353CC}">
              <c16:uniqueId val="{00000000-6FAF-4E6A-A33F-6A4CAF010235}"/>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DE6-4961-B4A6-D0A5AF07DCC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DE6-4961-B4A6-D0A5AF07DCC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DE6-4961-B4A6-D0A5AF07DCC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DE6-4961-B4A6-D0A5AF07DCCF}"/>
              </c:ext>
            </c:extLst>
          </c:dPt>
          <c:cat>
            <c:strRef>
              <c:f>Sheet1!$A$2:$A$5</c:f>
              <c:strCache>
                <c:ptCount val="3"/>
                <c:pt idx="0">
                  <c:v>Below</c:v>
                </c:pt>
                <c:pt idx="1">
                  <c:v>Meeting</c:v>
                </c:pt>
                <c:pt idx="2">
                  <c:v>Exceeding</c:v>
                </c:pt>
              </c:strCache>
            </c:strRef>
          </c:cat>
          <c:val>
            <c:numRef>
              <c:f>Sheet1!$B$2:$B$5</c:f>
              <c:numCache>
                <c:formatCode>General</c:formatCode>
                <c:ptCount val="4"/>
                <c:pt idx="0">
                  <c:v>3</c:v>
                </c:pt>
                <c:pt idx="1">
                  <c:v>9</c:v>
                </c:pt>
                <c:pt idx="2">
                  <c:v>9</c:v>
                </c:pt>
              </c:numCache>
            </c:numRef>
          </c:val>
          <c:extLst>
            <c:ext xmlns:c16="http://schemas.microsoft.com/office/drawing/2014/chart" uri="{C3380CC4-5D6E-409C-BE32-E72D297353CC}">
              <c16:uniqueId val="{00000000-A8B1-4DB9-84E9-6A846337069B}"/>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5CC-490F-B10F-939D7ED27D0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5CC-490F-B10F-939D7ED27D0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5CC-490F-B10F-939D7ED27D0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5CC-490F-B10F-939D7ED27D00}"/>
              </c:ext>
            </c:extLst>
          </c:dPt>
          <c:cat>
            <c:strRef>
              <c:f>Sheet1!$A$2:$A$5</c:f>
              <c:strCache>
                <c:ptCount val="3"/>
                <c:pt idx="0">
                  <c:v>Below</c:v>
                </c:pt>
                <c:pt idx="1">
                  <c:v>Meeting</c:v>
                </c:pt>
                <c:pt idx="2">
                  <c:v>Exceeding</c:v>
                </c:pt>
              </c:strCache>
            </c:strRef>
          </c:cat>
          <c:val>
            <c:numRef>
              <c:f>Sheet1!$B$2:$B$5</c:f>
              <c:numCache>
                <c:formatCode>General</c:formatCode>
                <c:ptCount val="4"/>
                <c:pt idx="0">
                  <c:v>1</c:v>
                </c:pt>
                <c:pt idx="1">
                  <c:v>14</c:v>
                </c:pt>
                <c:pt idx="2">
                  <c:v>6</c:v>
                </c:pt>
              </c:numCache>
            </c:numRef>
          </c:val>
          <c:extLst>
            <c:ext xmlns:c16="http://schemas.microsoft.com/office/drawing/2014/chart" uri="{C3380CC4-5D6E-409C-BE32-E72D297353CC}">
              <c16:uniqueId val="{00000000-0576-4930-9C68-1A9F72FC6E42}"/>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D35-4B89-9276-D0F4B837227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D35-4B89-9276-D0F4B837227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D35-4B89-9276-D0F4B837227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D35-4B89-9276-D0F4B8372272}"/>
              </c:ext>
            </c:extLst>
          </c:dPt>
          <c:cat>
            <c:strRef>
              <c:f>Sheet1!$A$2:$A$5</c:f>
              <c:strCache>
                <c:ptCount val="3"/>
                <c:pt idx="0">
                  <c:v>Below</c:v>
                </c:pt>
                <c:pt idx="1">
                  <c:v>Meeting</c:v>
                </c:pt>
                <c:pt idx="2">
                  <c:v>Exceeding</c:v>
                </c:pt>
              </c:strCache>
            </c:strRef>
          </c:cat>
          <c:val>
            <c:numRef>
              <c:f>Sheet1!$B$2:$B$5</c:f>
              <c:numCache>
                <c:formatCode>General</c:formatCode>
                <c:ptCount val="4"/>
                <c:pt idx="0">
                  <c:v>4</c:v>
                </c:pt>
                <c:pt idx="1">
                  <c:v>10</c:v>
                </c:pt>
                <c:pt idx="2">
                  <c:v>7</c:v>
                </c:pt>
              </c:numCache>
            </c:numRef>
          </c:val>
          <c:extLst>
            <c:ext xmlns:c16="http://schemas.microsoft.com/office/drawing/2014/chart" uri="{C3380CC4-5D6E-409C-BE32-E72D297353CC}">
              <c16:uniqueId val="{00000000-E933-417C-9A98-6D85F86A4CC5}"/>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239-44A5-83AB-465734F44DE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239-44A5-83AB-465734F44DE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239-44A5-83AB-465734F44DE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239-44A5-83AB-465734F44DE1}"/>
              </c:ext>
            </c:extLst>
          </c:dPt>
          <c:cat>
            <c:strRef>
              <c:f>Sheet1!$A$2:$A$5</c:f>
              <c:strCache>
                <c:ptCount val="3"/>
                <c:pt idx="0">
                  <c:v>Below</c:v>
                </c:pt>
                <c:pt idx="1">
                  <c:v>Meeting</c:v>
                </c:pt>
                <c:pt idx="2">
                  <c:v>Exceeding</c:v>
                </c:pt>
              </c:strCache>
            </c:strRef>
          </c:cat>
          <c:val>
            <c:numRef>
              <c:f>Sheet1!$B$2:$B$5</c:f>
              <c:numCache>
                <c:formatCode>General</c:formatCode>
                <c:ptCount val="4"/>
                <c:pt idx="0">
                  <c:v>12</c:v>
                </c:pt>
                <c:pt idx="1">
                  <c:v>6</c:v>
                </c:pt>
                <c:pt idx="2">
                  <c:v>3</c:v>
                </c:pt>
              </c:numCache>
            </c:numRef>
          </c:val>
          <c:extLst>
            <c:ext xmlns:c16="http://schemas.microsoft.com/office/drawing/2014/chart" uri="{C3380CC4-5D6E-409C-BE32-E72D297353CC}">
              <c16:uniqueId val="{00000000-3397-4A73-B8C2-E92AE40634BB}"/>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E9D-435A-A32F-F27E9728521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E9D-435A-A32F-F27E9728521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E9D-435A-A32F-F27E9728521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E9D-435A-A32F-F27E97285213}"/>
              </c:ext>
            </c:extLst>
          </c:dPt>
          <c:cat>
            <c:strRef>
              <c:f>Sheet1!$A$2:$A$5</c:f>
              <c:strCache>
                <c:ptCount val="3"/>
                <c:pt idx="0">
                  <c:v>Below</c:v>
                </c:pt>
                <c:pt idx="1">
                  <c:v>Meeting</c:v>
                </c:pt>
                <c:pt idx="2">
                  <c:v>Exceeding</c:v>
                </c:pt>
              </c:strCache>
            </c:strRef>
          </c:cat>
          <c:val>
            <c:numRef>
              <c:f>Sheet1!$B$2:$B$5</c:f>
              <c:numCache>
                <c:formatCode>General</c:formatCode>
                <c:ptCount val="4"/>
                <c:pt idx="0">
                  <c:v>12</c:v>
                </c:pt>
                <c:pt idx="1">
                  <c:v>4</c:v>
                </c:pt>
                <c:pt idx="2">
                  <c:v>5</c:v>
                </c:pt>
              </c:numCache>
            </c:numRef>
          </c:val>
          <c:extLst>
            <c:ext xmlns:c16="http://schemas.microsoft.com/office/drawing/2014/chart" uri="{C3380CC4-5D6E-409C-BE32-E72D297353CC}">
              <c16:uniqueId val="{00000000-2C21-4873-8DA0-7665434BCD13}"/>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487-45DA-8183-CCF865968BE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487-45DA-8183-CCF865968BE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487-45DA-8183-CCF865968BE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487-45DA-8183-CCF865968BE5}"/>
              </c:ext>
            </c:extLst>
          </c:dPt>
          <c:cat>
            <c:strRef>
              <c:f>Sheet1!$A$2:$A$5</c:f>
              <c:strCache>
                <c:ptCount val="3"/>
                <c:pt idx="0">
                  <c:v>Below</c:v>
                </c:pt>
                <c:pt idx="1">
                  <c:v>Meeting</c:v>
                </c:pt>
                <c:pt idx="2">
                  <c:v>Exceeding</c:v>
                </c:pt>
              </c:strCache>
            </c:strRef>
          </c:cat>
          <c:val>
            <c:numRef>
              <c:f>Sheet1!$B$2:$B$5</c:f>
              <c:numCache>
                <c:formatCode>General</c:formatCode>
                <c:ptCount val="4"/>
                <c:pt idx="0">
                  <c:v>7</c:v>
                </c:pt>
                <c:pt idx="1">
                  <c:v>13</c:v>
                </c:pt>
                <c:pt idx="2">
                  <c:v>1</c:v>
                </c:pt>
              </c:numCache>
            </c:numRef>
          </c:val>
          <c:extLst>
            <c:ext xmlns:c16="http://schemas.microsoft.com/office/drawing/2014/chart" uri="{C3380CC4-5D6E-409C-BE32-E72D297353CC}">
              <c16:uniqueId val="{00000000-8944-417D-AA25-799102797FAF}"/>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D38-4AAF-8D9F-82A365980BB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D38-4AAF-8D9F-82A365980BB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D38-4AAF-8D9F-82A365980BB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D38-4AAF-8D9F-82A365980BBE}"/>
              </c:ext>
            </c:extLst>
          </c:dPt>
          <c:cat>
            <c:strRef>
              <c:f>Sheet1!$A$2:$A$5</c:f>
              <c:strCache>
                <c:ptCount val="3"/>
                <c:pt idx="0">
                  <c:v>Below</c:v>
                </c:pt>
                <c:pt idx="1">
                  <c:v>Meeting</c:v>
                </c:pt>
                <c:pt idx="2">
                  <c:v>Exceeding</c:v>
                </c:pt>
              </c:strCache>
            </c:strRef>
          </c:cat>
          <c:val>
            <c:numRef>
              <c:f>Sheet1!$B$2:$B$5</c:f>
              <c:numCache>
                <c:formatCode>General</c:formatCode>
                <c:ptCount val="4"/>
                <c:pt idx="0">
                  <c:v>6</c:v>
                </c:pt>
                <c:pt idx="1">
                  <c:v>14</c:v>
                </c:pt>
                <c:pt idx="2">
                  <c:v>1</c:v>
                </c:pt>
              </c:numCache>
            </c:numRef>
          </c:val>
          <c:extLst>
            <c:ext xmlns:c16="http://schemas.microsoft.com/office/drawing/2014/chart" uri="{C3380CC4-5D6E-409C-BE32-E72D297353CC}">
              <c16:uniqueId val="{00000000-7C84-4E38-93F6-D1D7D5C24F71}"/>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392-4EFF-8147-B9282D8EDC5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392-4EFF-8147-B9282D8EDC5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392-4EFF-8147-B9282D8EDC5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392-4EFF-8147-B9282D8EDC5F}"/>
              </c:ext>
            </c:extLst>
          </c:dPt>
          <c:cat>
            <c:strRef>
              <c:f>Sheet1!$A$2:$A$5</c:f>
              <c:strCache>
                <c:ptCount val="3"/>
                <c:pt idx="0">
                  <c:v>Below</c:v>
                </c:pt>
                <c:pt idx="1">
                  <c:v>Meeting</c:v>
                </c:pt>
                <c:pt idx="2">
                  <c:v>Exceeding</c:v>
                </c:pt>
              </c:strCache>
            </c:strRef>
          </c:cat>
          <c:val>
            <c:numRef>
              <c:f>Sheet1!$B$2:$B$5</c:f>
              <c:numCache>
                <c:formatCode>General</c:formatCode>
                <c:ptCount val="4"/>
                <c:pt idx="0">
                  <c:v>11</c:v>
                </c:pt>
                <c:pt idx="1">
                  <c:v>8</c:v>
                </c:pt>
                <c:pt idx="2">
                  <c:v>2</c:v>
                </c:pt>
              </c:numCache>
            </c:numRef>
          </c:val>
          <c:extLst>
            <c:ext xmlns:c16="http://schemas.microsoft.com/office/drawing/2014/chart" uri="{C3380CC4-5D6E-409C-BE32-E72D297353CC}">
              <c16:uniqueId val="{00000000-A6CD-42D7-93B3-BB1EFDF56425}"/>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Reliable data</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17E-4E20-B315-6166DAEB8C9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17E-4E20-B315-6166DAEB8C9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17E-4E20-B315-6166DAEB8C9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17E-4E20-B315-6166DAEB8C9A}"/>
              </c:ext>
            </c:extLst>
          </c:dPt>
          <c:cat>
            <c:strRef>
              <c:f>Sheet1!$A$2:$A$5</c:f>
              <c:strCache>
                <c:ptCount val="3"/>
                <c:pt idx="0">
                  <c:v>Below </c:v>
                </c:pt>
                <c:pt idx="1">
                  <c:v>Meeting </c:v>
                </c:pt>
                <c:pt idx="2">
                  <c:v>Exceeding</c:v>
                </c:pt>
              </c:strCache>
            </c:strRef>
          </c:cat>
          <c:val>
            <c:numRef>
              <c:f>Sheet1!$B$2:$B$5</c:f>
              <c:numCache>
                <c:formatCode>General</c:formatCode>
                <c:ptCount val="4"/>
                <c:pt idx="0">
                  <c:v>2</c:v>
                </c:pt>
                <c:pt idx="1">
                  <c:v>8</c:v>
                </c:pt>
                <c:pt idx="2">
                  <c:v>10</c:v>
                </c:pt>
              </c:numCache>
            </c:numRef>
          </c:val>
          <c:extLst>
            <c:ext xmlns:c16="http://schemas.microsoft.com/office/drawing/2014/chart" uri="{C3380CC4-5D6E-409C-BE32-E72D297353CC}">
              <c16:uniqueId val="{00000000-4E78-4EE4-8783-39305F89EAFF}"/>
            </c:ext>
          </c:extLst>
        </c:ser>
        <c:dLbls>
          <c:showLegendKey val="0"/>
          <c:showVal val="0"/>
          <c:showCatName val="0"/>
          <c:showSerName val="0"/>
          <c:showPercent val="0"/>
          <c:showBubbleSize val="0"/>
          <c:showLeaderLines val="1"/>
        </c:dLbls>
        <c:firstSliceAng val="0"/>
      </c:pieChart>
      <c:spPr>
        <a:noFill/>
        <a:ln>
          <a:noFill/>
        </a:ln>
        <a:effectLst/>
      </c:spPr>
    </c:plotArea>
    <c:legend>
      <c:legendPos val="r"/>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Risk/ needs analysis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B6D-413B-88B5-FCE66D3E935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B6D-413B-88B5-FCE66D3E935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B6D-413B-88B5-FCE66D3E935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B6D-413B-88B5-FCE66D3E9359}"/>
              </c:ext>
            </c:extLst>
          </c:dPt>
          <c:cat>
            <c:strRef>
              <c:f>Sheet1!$A$2:$A$5</c:f>
              <c:strCache>
                <c:ptCount val="3"/>
                <c:pt idx="0">
                  <c:v>Below</c:v>
                </c:pt>
                <c:pt idx="1">
                  <c:v>Meeting</c:v>
                </c:pt>
                <c:pt idx="2">
                  <c:v>Exceeding</c:v>
                </c:pt>
              </c:strCache>
            </c:strRef>
          </c:cat>
          <c:val>
            <c:numRef>
              <c:f>Sheet1!$B$2:$B$5</c:f>
              <c:numCache>
                <c:formatCode>General</c:formatCode>
                <c:ptCount val="4"/>
                <c:pt idx="0">
                  <c:v>0</c:v>
                </c:pt>
                <c:pt idx="1">
                  <c:v>7</c:v>
                </c:pt>
                <c:pt idx="2">
                  <c:v>13</c:v>
                </c:pt>
              </c:numCache>
            </c:numRef>
          </c:val>
          <c:extLst>
            <c:ext xmlns:c16="http://schemas.microsoft.com/office/drawing/2014/chart" uri="{C3380CC4-5D6E-409C-BE32-E72D297353CC}">
              <c16:uniqueId val="{00000000-6029-4627-A9DA-5430E75A3AF1}"/>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Cross sectoral attention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D66-4C64-A6DB-C54C20F14BE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D66-4C64-A6DB-C54C20F14BE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D66-4C64-A6DB-C54C20F14BE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D66-4C64-A6DB-C54C20F14BEE}"/>
              </c:ext>
            </c:extLst>
          </c:dPt>
          <c:cat>
            <c:strRef>
              <c:f>Sheet1!$A$2:$A$5</c:f>
              <c:strCache>
                <c:ptCount val="3"/>
                <c:pt idx="0">
                  <c:v>Below</c:v>
                </c:pt>
                <c:pt idx="1">
                  <c:v>Meeting</c:v>
                </c:pt>
                <c:pt idx="2">
                  <c:v>Exceeding</c:v>
                </c:pt>
              </c:strCache>
            </c:strRef>
          </c:cat>
          <c:val>
            <c:numRef>
              <c:f>Sheet1!$B$2:$B$5</c:f>
              <c:numCache>
                <c:formatCode>General</c:formatCode>
                <c:ptCount val="4"/>
                <c:pt idx="0">
                  <c:v>3</c:v>
                </c:pt>
                <c:pt idx="1">
                  <c:v>11</c:v>
                </c:pt>
                <c:pt idx="2">
                  <c:v>7</c:v>
                </c:pt>
              </c:numCache>
            </c:numRef>
          </c:val>
          <c:extLst>
            <c:ext xmlns:c16="http://schemas.microsoft.com/office/drawing/2014/chart" uri="{C3380CC4-5D6E-409C-BE32-E72D297353CC}">
              <c16:uniqueId val="{00000000-D664-4833-8C0F-AC3978AE199D}"/>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Recognition of diversity</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3C5-46F9-B8B3-F3F25D67DF3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3C5-46F9-B8B3-F3F25D67DF3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3C5-46F9-B8B3-F3F25D67DF3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3C5-46F9-B8B3-F3F25D67DF33}"/>
              </c:ext>
            </c:extLst>
          </c:dPt>
          <c:cat>
            <c:strRef>
              <c:f>Sheet1!$A$2:$A$5</c:f>
              <c:strCache>
                <c:ptCount val="3"/>
                <c:pt idx="0">
                  <c:v>Below</c:v>
                </c:pt>
                <c:pt idx="1">
                  <c:v>Meeting</c:v>
                </c:pt>
                <c:pt idx="2">
                  <c:v>Exceeding</c:v>
                </c:pt>
              </c:strCache>
            </c:strRef>
          </c:cat>
          <c:val>
            <c:numRef>
              <c:f>Sheet1!$B$2:$B$5</c:f>
              <c:numCache>
                <c:formatCode>General</c:formatCode>
                <c:ptCount val="4"/>
                <c:pt idx="0">
                  <c:v>7</c:v>
                </c:pt>
                <c:pt idx="1">
                  <c:v>6</c:v>
                </c:pt>
                <c:pt idx="2">
                  <c:v>8</c:v>
                </c:pt>
              </c:numCache>
            </c:numRef>
          </c:val>
          <c:extLst>
            <c:ext xmlns:c16="http://schemas.microsoft.com/office/drawing/2014/chart" uri="{C3380CC4-5D6E-409C-BE32-E72D297353CC}">
              <c16:uniqueId val="{00000000-4B2B-4A5F-8482-6EF169E321DD}"/>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Recognition of information gaps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9E2-41AC-BD44-4C82D574FF4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9E2-41AC-BD44-4C82D574FF4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9E2-41AC-BD44-4C82D574FF4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9E2-41AC-BD44-4C82D574FF4C}"/>
              </c:ext>
            </c:extLst>
          </c:dPt>
          <c:cat>
            <c:strRef>
              <c:f>Sheet1!$A$2:$A$5</c:f>
              <c:strCache>
                <c:ptCount val="3"/>
                <c:pt idx="0">
                  <c:v>Below</c:v>
                </c:pt>
                <c:pt idx="1">
                  <c:v>Meeting</c:v>
                </c:pt>
                <c:pt idx="2">
                  <c:v>Exceeding</c:v>
                </c:pt>
              </c:strCache>
            </c:strRef>
          </c:cat>
          <c:val>
            <c:numRef>
              <c:f>Sheet1!$B$2:$B$5</c:f>
              <c:numCache>
                <c:formatCode>General</c:formatCode>
                <c:ptCount val="4"/>
                <c:pt idx="0">
                  <c:v>7</c:v>
                </c:pt>
                <c:pt idx="1">
                  <c:v>9</c:v>
                </c:pt>
                <c:pt idx="2">
                  <c:v>5</c:v>
                </c:pt>
              </c:numCache>
            </c:numRef>
          </c:val>
          <c:extLst>
            <c:ext xmlns:c16="http://schemas.microsoft.com/office/drawing/2014/chart" uri="{C3380CC4-5D6E-409C-BE32-E72D297353CC}">
              <c16:uniqueId val="{00000000-1E27-4E2D-816C-410BE07CC306}"/>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Capacities &amp; coping mechanisms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779-4828-A8DB-32CCB75A13F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779-4828-A8DB-32CCB75A13F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779-4828-A8DB-32CCB75A13F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779-4828-A8DB-32CCB75A13FE}"/>
              </c:ext>
            </c:extLst>
          </c:dPt>
          <c:cat>
            <c:strRef>
              <c:f>Sheet1!$A$2:$A$5</c:f>
              <c:strCache>
                <c:ptCount val="3"/>
                <c:pt idx="0">
                  <c:v>Below</c:v>
                </c:pt>
                <c:pt idx="1">
                  <c:v>Meeting</c:v>
                </c:pt>
                <c:pt idx="2">
                  <c:v>Exceeding</c:v>
                </c:pt>
              </c:strCache>
            </c:strRef>
          </c:cat>
          <c:val>
            <c:numRef>
              <c:f>Sheet1!$B$2:$B$5</c:f>
              <c:numCache>
                <c:formatCode>General</c:formatCode>
                <c:ptCount val="4"/>
                <c:pt idx="0">
                  <c:v>17</c:v>
                </c:pt>
                <c:pt idx="1">
                  <c:v>4</c:v>
                </c:pt>
                <c:pt idx="2">
                  <c:v>0</c:v>
                </c:pt>
              </c:numCache>
            </c:numRef>
          </c:val>
          <c:extLst>
            <c:ext xmlns:c16="http://schemas.microsoft.com/office/drawing/2014/chart" uri="{C3380CC4-5D6E-409C-BE32-E72D297353CC}">
              <c16:uniqueId val="{00000000-779D-4E44-8E19-24CDFF15A16E}"/>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Monitoring situation &amp; needs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EC7-4CDD-A9DA-B5DDD1FEA8F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EC7-4CDD-A9DA-B5DDD1FEA8F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EC7-4CDD-A9DA-B5DDD1FEA8F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EC7-4CDD-A9DA-B5DDD1FEA8FB}"/>
              </c:ext>
            </c:extLst>
          </c:dPt>
          <c:cat>
            <c:strRef>
              <c:f>Sheet1!$A$2:$A$5</c:f>
              <c:strCache>
                <c:ptCount val="3"/>
                <c:pt idx="0">
                  <c:v>Below</c:v>
                </c:pt>
                <c:pt idx="1">
                  <c:v>Meeting</c:v>
                </c:pt>
                <c:pt idx="2">
                  <c:v>Exceeding</c:v>
                </c:pt>
              </c:strCache>
            </c:strRef>
          </c:cat>
          <c:val>
            <c:numRef>
              <c:f>Sheet1!$B$2:$B$5</c:f>
              <c:numCache>
                <c:formatCode>General</c:formatCode>
                <c:ptCount val="4"/>
                <c:pt idx="0">
                  <c:v>13</c:v>
                </c:pt>
                <c:pt idx="1">
                  <c:v>8</c:v>
                </c:pt>
                <c:pt idx="2">
                  <c:v>0</c:v>
                </c:pt>
              </c:numCache>
            </c:numRef>
          </c:val>
          <c:extLst>
            <c:ext xmlns:c16="http://schemas.microsoft.com/office/drawing/2014/chart" uri="{C3380CC4-5D6E-409C-BE32-E72D297353CC}">
              <c16:uniqueId val="{00000000-30E0-4435-A8F0-4ECAD491085A}"/>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Reporting of priorities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17B-4585-85C1-F990F2C2F03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17B-4585-85C1-F990F2C2F03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17B-4585-85C1-F990F2C2F03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17B-4585-85C1-F990F2C2F039}"/>
              </c:ext>
            </c:extLst>
          </c:dPt>
          <c:cat>
            <c:strRef>
              <c:f>Sheet1!$A$2:$A$5</c:f>
              <c:strCache>
                <c:ptCount val="3"/>
                <c:pt idx="0">
                  <c:v>Below</c:v>
                </c:pt>
                <c:pt idx="1">
                  <c:v>Meeting</c:v>
                </c:pt>
                <c:pt idx="2">
                  <c:v>Exceeding</c:v>
                </c:pt>
              </c:strCache>
            </c:strRef>
          </c:cat>
          <c:val>
            <c:numRef>
              <c:f>Sheet1!$B$2:$B$5</c:f>
              <c:numCache>
                <c:formatCode>General</c:formatCode>
                <c:ptCount val="4"/>
                <c:pt idx="0">
                  <c:v>12</c:v>
                </c:pt>
                <c:pt idx="1">
                  <c:v>5</c:v>
                </c:pt>
                <c:pt idx="2">
                  <c:v>4</c:v>
                </c:pt>
              </c:numCache>
            </c:numRef>
          </c:val>
          <c:extLst>
            <c:ext xmlns:c16="http://schemas.microsoft.com/office/drawing/2014/chart" uri="{C3380CC4-5D6E-409C-BE32-E72D297353CC}">
              <c16:uniqueId val="{00000000-BE45-4A1A-AFF8-47F7B4B15A11}"/>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3.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9EF81-54C1-45DA-ACDA-FAD3A1F1F6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32ACEC-2470-4C82-A5FE-5C1A252CB7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076119-57FD-45D2-A202-C8F251E4A67F}"/>
              </a:ext>
            </a:extLst>
          </p:cNvPr>
          <p:cNvSpPr>
            <a:spLocks noGrp="1"/>
          </p:cNvSpPr>
          <p:nvPr>
            <p:ph type="dt" sz="half" idx="10"/>
          </p:nvPr>
        </p:nvSpPr>
        <p:spPr/>
        <p:txBody>
          <a:bodyPr/>
          <a:lstStyle/>
          <a:p>
            <a:fld id="{5A966375-12BE-4A40-9205-338D9D3B29F7}" type="datetimeFigureOut">
              <a:rPr lang="en-US" smtClean="0"/>
              <a:t>9/22/2021</a:t>
            </a:fld>
            <a:endParaRPr lang="en-US"/>
          </a:p>
        </p:txBody>
      </p:sp>
      <p:sp>
        <p:nvSpPr>
          <p:cNvPr id="5" name="Footer Placeholder 4">
            <a:extLst>
              <a:ext uri="{FF2B5EF4-FFF2-40B4-BE49-F238E27FC236}">
                <a16:creationId xmlns:a16="http://schemas.microsoft.com/office/drawing/2014/main" id="{781535C3-D54A-4F09-BAFC-D61F9F8B03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86E692-5C69-473F-B9F6-2C8FCA948BD7}"/>
              </a:ext>
            </a:extLst>
          </p:cNvPr>
          <p:cNvSpPr>
            <a:spLocks noGrp="1"/>
          </p:cNvSpPr>
          <p:nvPr>
            <p:ph type="sldNum" sz="quarter" idx="12"/>
          </p:nvPr>
        </p:nvSpPr>
        <p:spPr/>
        <p:txBody>
          <a:bodyPr/>
          <a:lstStyle/>
          <a:p>
            <a:fld id="{0516AFFE-1DD0-40A8-9912-D945A7FFB837}" type="slidenum">
              <a:rPr lang="en-US" smtClean="0"/>
              <a:t>‹#›</a:t>
            </a:fld>
            <a:endParaRPr lang="en-US"/>
          </a:p>
        </p:txBody>
      </p:sp>
    </p:spTree>
    <p:extLst>
      <p:ext uri="{BB962C8B-B14F-4D97-AF65-F5344CB8AC3E}">
        <p14:creationId xmlns:p14="http://schemas.microsoft.com/office/powerpoint/2010/main" val="1021566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6A4D-1F2D-4754-95B5-FC6858D681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7BD157-6AD1-4096-9B77-4E0127DFDB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BCB79A-D509-4E2C-8B2A-C46D236815DB}"/>
              </a:ext>
            </a:extLst>
          </p:cNvPr>
          <p:cNvSpPr>
            <a:spLocks noGrp="1"/>
          </p:cNvSpPr>
          <p:nvPr>
            <p:ph type="dt" sz="half" idx="10"/>
          </p:nvPr>
        </p:nvSpPr>
        <p:spPr/>
        <p:txBody>
          <a:bodyPr/>
          <a:lstStyle/>
          <a:p>
            <a:fld id="{5A966375-12BE-4A40-9205-338D9D3B29F7}" type="datetimeFigureOut">
              <a:rPr lang="en-US" smtClean="0"/>
              <a:t>9/22/2021</a:t>
            </a:fld>
            <a:endParaRPr lang="en-US"/>
          </a:p>
        </p:txBody>
      </p:sp>
      <p:sp>
        <p:nvSpPr>
          <p:cNvPr id="5" name="Footer Placeholder 4">
            <a:extLst>
              <a:ext uri="{FF2B5EF4-FFF2-40B4-BE49-F238E27FC236}">
                <a16:creationId xmlns:a16="http://schemas.microsoft.com/office/drawing/2014/main" id="{6515D78A-8271-47AE-8804-CCB7B69084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299FFF-A690-4EFD-B0AB-40F785123541}"/>
              </a:ext>
            </a:extLst>
          </p:cNvPr>
          <p:cNvSpPr>
            <a:spLocks noGrp="1"/>
          </p:cNvSpPr>
          <p:nvPr>
            <p:ph type="sldNum" sz="quarter" idx="12"/>
          </p:nvPr>
        </p:nvSpPr>
        <p:spPr/>
        <p:txBody>
          <a:bodyPr/>
          <a:lstStyle/>
          <a:p>
            <a:fld id="{0516AFFE-1DD0-40A8-9912-D945A7FFB837}" type="slidenum">
              <a:rPr lang="en-US" smtClean="0"/>
              <a:t>‹#›</a:t>
            </a:fld>
            <a:endParaRPr lang="en-US"/>
          </a:p>
        </p:txBody>
      </p:sp>
    </p:spTree>
    <p:extLst>
      <p:ext uri="{BB962C8B-B14F-4D97-AF65-F5344CB8AC3E}">
        <p14:creationId xmlns:p14="http://schemas.microsoft.com/office/powerpoint/2010/main" val="84400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220E0B-3A12-4FB1-A761-592D3B6C2F2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AE47628-CB06-4797-B2F7-0D509FCE21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56F3D0-DAA4-4551-ABDF-557FE229899F}"/>
              </a:ext>
            </a:extLst>
          </p:cNvPr>
          <p:cNvSpPr>
            <a:spLocks noGrp="1"/>
          </p:cNvSpPr>
          <p:nvPr>
            <p:ph type="dt" sz="half" idx="10"/>
          </p:nvPr>
        </p:nvSpPr>
        <p:spPr/>
        <p:txBody>
          <a:bodyPr/>
          <a:lstStyle/>
          <a:p>
            <a:fld id="{5A966375-12BE-4A40-9205-338D9D3B29F7}" type="datetimeFigureOut">
              <a:rPr lang="en-US" smtClean="0"/>
              <a:t>9/22/2021</a:t>
            </a:fld>
            <a:endParaRPr lang="en-US"/>
          </a:p>
        </p:txBody>
      </p:sp>
      <p:sp>
        <p:nvSpPr>
          <p:cNvPr id="5" name="Footer Placeholder 4">
            <a:extLst>
              <a:ext uri="{FF2B5EF4-FFF2-40B4-BE49-F238E27FC236}">
                <a16:creationId xmlns:a16="http://schemas.microsoft.com/office/drawing/2014/main" id="{C8D1111B-C747-4581-8EA3-0DB17C9706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D8F294-7DF0-4C4F-881F-4246AC44CFD1}"/>
              </a:ext>
            </a:extLst>
          </p:cNvPr>
          <p:cNvSpPr>
            <a:spLocks noGrp="1"/>
          </p:cNvSpPr>
          <p:nvPr>
            <p:ph type="sldNum" sz="quarter" idx="12"/>
          </p:nvPr>
        </p:nvSpPr>
        <p:spPr/>
        <p:txBody>
          <a:bodyPr/>
          <a:lstStyle/>
          <a:p>
            <a:fld id="{0516AFFE-1DD0-40A8-9912-D945A7FFB837}" type="slidenum">
              <a:rPr lang="en-US" smtClean="0"/>
              <a:t>‹#›</a:t>
            </a:fld>
            <a:endParaRPr lang="en-US"/>
          </a:p>
        </p:txBody>
      </p:sp>
    </p:spTree>
    <p:extLst>
      <p:ext uri="{BB962C8B-B14F-4D97-AF65-F5344CB8AC3E}">
        <p14:creationId xmlns:p14="http://schemas.microsoft.com/office/powerpoint/2010/main" val="1746062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72795-42AF-4E27-B5CE-D5D1057932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D213A3-42F7-419B-8D0F-79C7831A87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E3A3F7-A94F-48C5-8D0F-E28C48A27434}"/>
              </a:ext>
            </a:extLst>
          </p:cNvPr>
          <p:cNvSpPr>
            <a:spLocks noGrp="1"/>
          </p:cNvSpPr>
          <p:nvPr>
            <p:ph type="dt" sz="half" idx="10"/>
          </p:nvPr>
        </p:nvSpPr>
        <p:spPr/>
        <p:txBody>
          <a:bodyPr/>
          <a:lstStyle/>
          <a:p>
            <a:fld id="{5A966375-12BE-4A40-9205-338D9D3B29F7}" type="datetimeFigureOut">
              <a:rPr lang="en-US" smtClean="0"/>
              <a:t>9/22/2021</a:t>
            </a:fld>
            <a:endParaRPr lang="en-US"/>
          </a:p>
        </p:txBody>
      </p:sp>
      <p:sp>
        <p:nvSpPr>
          <p:cNvPr id="5" name="Footer Placeholder 4">
            <a:extLst>
              <a:ext uri="{FF2B5EF4-FFF2-40B4-BE49-F238E27FC236}">
                <a16:creationId xmlns:a16="http://schemas.microsoft.com/office/drawing/2014/main" id="{807E3573-760E-4750-ABCE-E2241B90AD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3012CE-9608-4050-A1F7-B5F88BC872D8}"/>
              </a:ext>
            </a:extLst>
          </p:cNvPr>
          <p:cNvSpPr>
            <a:spLocks noGrp="1"/>
          </p:cNvSpPr>
          <p:nvPr>
            <p:ph type="sldNum" sz="quarter" idx="12"/>
          </p:nvPr>
        </p:nvSpPr>
        <p:spPr/>
        <p:txBody>
          <a:bodyPr/>
          <a:lstStyle/>
          <a:p>
            <a:fld id="{0516AFFE-1DD0-40A8-9912-D945A7FFB837}" type="slidenum">
              <a:rPr lang="en-US" smtClean="0"/>
              <a:t>‹#›</a:t>
            </a:fld>
            <a:endParaRPr lang="en-US"/>
          </a:p>
        </p:txBody>
      </p:sp>
    </p:spTree>
    <p:extLst>
      <p:ext uri="{BB962C8B-B14F-4D97-AF65-F5344CB8AC3E}">
        <p14:creationId xmlns:p14="http://schemas.microsoft.com/office/powerpoint/2010/main" val="4281034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B5A2E-8734-462C-8EF2-97D1B69202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58E4F7-CB7A-415B-BE8A-C642F7ACD9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06A452-F86F-4853-997A-A59C9F897840}"/>
              </a:ext>
            </a:extLst>
          </p:cNvPr>
          <p:cNvSpPr>
            <a:spLocks noGrp="1"/>
          </p:cNvSpPr>
          <p:nvPr>
            <p:ph type="dt" sz="half" idx="10"/>
          </p:nvPr>
        </p:nvSpPr>
        <p:spPr/>
        <p:txBody>
          <a:bodyPr/>
          <a:lstStyle/>
          <a:p>
            <a:fld id="{5A966375-12BE-4A40-9205-338D9D3B29F7}" type="datetimeFigureOut">
              <a:rPr lang="en-US" smtClean="0"/>
              <a:t>9/22/2021</a:t>
            </a:fld>
            <a:endParaRPr lang="en-US"/>
          </a:p>
        </p:txBody>
      </p:sp>
      <p:sp>
        <p:nvSpPr>
          <p:cNvPr id="5" name="Footer Placeholder 4">
            <a:extLst>
              <a:ext uri="{FF2B5EF4-FFF2-40B4-BE49-F238E27FC236}">
                <a16:creationId xmlns:a16="http://schemas.microsoft.com/office/drawing/2014/main" id="{4621F48C-AABE-4C1D-878F-CDCCDA53D5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161EA6-A948-4A9F-8908-C8A1E5EE6919}"/>
              </a:ext>
            </a:extLst>
          </p:cNvPr>
          <p:cNvSpPr>
            <a:spLocks noGrp="1"/>
          </p:cNvSpPr>
          <p:nvPr>
            <p:ph type="sldNum" sz="quarter" idx="12"/>
          </p:nvPr>
        </p:nvSpPr>
        <p:spPr/>
        <p:txBody>
          <a:bodyPr/>
          <a:lstStyle/>
          <a:p>
            <a:fld id="{0516AFFE-1DD0-40A8-9912-D945A7FFB837}" type="slidenum">
              <a:rPr lang="en-US" smtClean="0"/>
              <a:t>‹#›</a:t>
            </a:fld>
            <a:endParaRPr lang="en-US"/>
          </a:p>
        </p:txBody>
      </p:sp>
    </p:spTree>
    <p:extLst>
      <p:ext uri="{BB962C8B-B14F-4D97-AF65-F5344CB8AC3E}">
        <p14:creationId xmlns:p14="http://schemas.microsoft.com/office/powerpoint/2010/main" val="4113075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6E235-5AF1-4D2B-89BC-1C5F9B45A8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731FFE-8633-45AE-B646-D5F3643E06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1D13B6-9CD8-4962-9D2B-1EDA2CC9CB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140764-D33B-47EF-AFC0-C35ED97D9C1B}"/>
              </a:ext>
            </a:extLst>
          </p:cNvPr>
          <p:cNvSpPr>
            <a:spLocks noGrp="1"/>
          </p:cNvSpPr>
          <p:nvPr>
            <p:ph type="dt" sz="half" idx="10"/>
          </p:nvPr>
        </p:nvSpPr>
        <p:spPr/>
        <p:txBody>
          <a:bodyPr/>
          <a:lstStyle/>
          <a:p>
            <a:fld id="{5A966375-12BE-4A40-9205-338D9D3B29F7}" type="datetimeFigureOut">
              <a:rPr lang="en-US" smtClean="0"/>
              <a:t>9/22/2021</a:t>
            </a:fld>
            <a:endParaRPr lang="en-US"/>
          </a:p>
        </p:txBody>
      </p:sp>
      <p:sp>
        <p:nvSpPr>
          <p:cNvPr id="6" name="Footer Placeholder 5">
            <a:extLst>
              <a:ext uri="{FF2B5EF4-FFF2-40B4-BE49-F238E27FC236}">
                <a16:creationId xmlns:a16="http://schemas.microsoft.com/office/drawing/2014/main" id="{3822FAEA-ACF8-4CE1-A95E-07C91350D9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6F39E7-B9B6-41A6-B22B-2C8416E7DEE3}"/>
              </a:ext>
            </a:extLst>
          </p:cNvPr>
          <p:cNvSpPr>
            <a:spLocks noGrp="1"/>
          </p:cNvSpPr>
          <p:nvPr>
            <p:ph type="sldNum" sz="quarter" idx="12"/>
          </p:nvPr>
        </p:nvSpPr>
        <p:spPr/>
        <p:txBody>
          <a:bodyPr/>
          <a:lstStyle/>
          <a:p>
            <a:fld id="{0516AFFE-1DD0-40A8-9912-D945A7FFB837}" type="slidenum">
              <a:rPr lang="en-US" smtClean="0"/>
              <a:t>‹#›</a:t>
            </a:fld>
            <a:endParaRPr lang="en-US"/>
          </a:p>
        </p:txBody>
      </p:sp>
    </p:spTree>
    <p:extLst>
      <p:ext uri="{BB962C8B-B14F-4D97-AF65-F5344CB8AC3E}">
        <p14:creationId xmlns:p14="http://schemas.microsoft.com/office/powerpoint/2010/main" val="4114408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62273-4D47-4479-9D93-CC85D979893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AE7C2AD-3F62-402E-955C-4B350B16AA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CA564F-F0CE-4B40-A8F1-8339C5343B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642B09-A277-40D9-BC5C-3D21F368FF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876EAE-C091-434F-891E-5E3B565058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0DC0369-D573-4E37-AD69-B0F6ED057926}"/>
              </a:ext>
            </a:extLst>
          </p:cNvPr>
          <p:cNvSpPr>
            <a:spLocks noGrp="1"/>
          </p:cNvSpPr>
          <p:nvPr>
            <p:ph type="dt" sz="half" idx="10"/>
          </p:nvPr>
        </p:nvSpPr>
        <p:spPr/>
        <p:txBody>
          <a:bodyPr/>
          <a:lstStyle/>
          <a:p>
            <a:fld id="{5A966375-12BE-4A40-9205-338D9D3B29F7}" type="datetimeFigureOut">
              <a:rPr lang="en-US" smtClean="0"/>
              <a:t>9/22/2021</a:t>
            </a:fld>
            <a:endParaRPr lang="en-US"/>
          </a:p>
        </p:txBody>
      </p:sp>
      <p:sp>
        <p:nvSpPr>
          <p:cNvPr id="8" name="Footer Placeholder 7">
            <a:extLst>
              <a:ext uri="{FF2B5EF4-FFF2-40B4-BE49-F238E27FC236}">
                <a16:creationId xmlns:a16="http://schemas.microsoft.com/office/drawing/2014/main" id="{F1DC4323-C6C6-4E90-9916-8C8B351E54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B18B84A-B9B8-4061-88EE-8CB79AA5FF88}"/>
              </a:ext>
            </a:extLst>
          </p:cNvPr>
          <p:cNvSpPr>
            <a:spLocks noGrp="1"/>
          </p:cNvSpPr>
          <p:nvPr>
            <p:ph type="sldNum" sz="quarter" idx="12"/>
          </p:nvPr>
        </p:nvSpPr>
        <p:spPr/>
        <p:txBody>
          <a:bodyPr/>
          <a:lstStyle/>
          <a:p>
            <a:fld id="{0516AFFE-1DD0-40A8-9912-D945A7FFB837}" type="slidenum">
              <a:rPr lang="en-US" smtClean="0"/>
              <a:t>‹#›</a:t>
            </a:fld>
            <a:endParaRPr lang="en-US"/>
          </a:p>
        </p:txBody>
      </p:sp>
    </p:spTree>
    <p:extLst>
      <p:ext uri="{BB962C8B-B14F-4D97-AF65-F5344CB8AC3E}">
        <p14:creationId xmlns:p14="http://schemas.microsoft.com/office/powerpoint/2010/main" val="310142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AFEBC-AC7C-49D5-9F8A-C57404B8CB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79334A-7F92-4C9B-B6AD-3D8FE0C7FAB0}"/>
              </a:ext>
            </a:extLst>
          </p:cNvPr>
          <p:cNvSpPr>
            <a:spLocks noGrp="1"/>
          </p:cNvSpPr>
          <p:nvPr>
            <p:ph type="dt" sz="half" idx="10"/>
          </p:nvPr>
        </p:nvSpPr>
        <p:spPr/>
        <p:txBody>
          <a:bodyPr/>
          <a:lstStyle/>
          <a:p>
            <a:fld id="{5A966375-12BE-4A40-9205-338D9D3B29F7}" type="datetimeFigureOut">
              <a:rPr lang="en-US" smtClean="0"/>
              <a:t>9/22/2021</a:t>
            </a:fld>
            <a:endParaRPr lang="en-US"/>
          </a:p>
        </p:txBody>
      </p:sp>
      <p:sp>
        <p:nvSpPr>
          <p:cNvPr id="4" name="Footer Placeholder 3">
            <a:extLst>
              <a:ext uri="{FF2B5EF4-FFF2-40B4-BE49-F238E27FC236}">
                <a16:creationId xmlns:a16="http://schemas.microsoft.com/office/drawing/2014/main" id="{04C58F55-31A3-49C9-A534-8D2E6EBFDB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18B692-F6A1-4FDA-A0F2-9CE10A3DDE8A}"/>
              </a:ext>
            </a:extLst>
          </p:cNvPr>
          <p:cNvSpPr>
            <a:spLocks noGrp="1"/>
          </p:cNvSpPr>
          <p:nvPr>
            <p:ph type="sldNum" sz="quarter" idx="12"/>
          </p:nvPr>
        </p:nvSpPr>
        <p:spPr/>
        <p:txBody>
          <a:bodyPr/>
          <a:lstStyle/>
          <a:p>
            <a:fld id="{0516AFFE-1DD0-40A8-9912-D945A7FFB837}" type="slidenum">
              <a:rPr lang="en-US" smtClean="0"/>
              <a:t>‹#›</a:t>
            </a:fld>
            <a:endParaRPr lang="en-US"/>
          </a:p>
        </p:txBody>
      </p:sp>
    </p:spTree>
    <p:extLst>
      <p:ext uri="{BB962C8B-B14F-4D97-AF65-F5344CB8AC3E}">
        <p14:creationId xmlns:p14="http://schemas.microsoft.com/office/powerpoint/2010/main" val="734894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24920F-199C-496B-9572-E44DAFC0BEF6}"/>
              </a:ext>
            </a:extLst>
          </p:cNvPr>
          <p:cNvSpPr>
            <a:spLocks noGrp="1"/>
          </p:cNvSpPr>
          <p:nvPr>
            <p:ph type="dt" sz="half" idx="10"/>
          </p:nvPr>
        </p:nvSpPr>
        <p:spPr/>
        <p:txBody>
          <a:bodyPr/>
          <a:lstStyle/>
          <a:p>
            <a:fld id="{5A966375-12BE-4A40-9205-338D9D3B29F7}" type="datetimeFigureOut">
              <a:rPr lang="en-US" smtClean="0"/>
              <a:t>9/22/2021</a:t>
            </a:fld>
            <a:endParaRPr lang="en-US"/>
          </a:p>
        </p:txBody>
      </p:sp>
      <p:sp>
        <p:nvSpPr>
          <p:cNvPr id="3" name="Footer Placeholder 2">
            <a:extLst>
              <a:ext uri="{FF2B5EF4-FFF2-40B4-BE49-F238E27FC236}">
                <a16:creationId xmlns:a16="http://schemas.microsoft.com/office/drawing/2014/main" id="{FFCFCBE8-E415-472C-9F6E-F9206055871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2906889-D2B0-4379-B748-1CE3464AD5CE}"/>
              </a:ext>
            </a:extLst>
          </p:cNvPr>
          <p:cNvSpPr>
            <a:spLocks noGrp="1"/>
          </p:cNvSpPr>
          <p:nvPr>
            <p:ph type="sldNum" sz="quarter" idx="12"/>
          </p:nvPr>
        </p:nvSpPr>
        <p:spPr/>
        <p:txBody>
          <a:bodyPr/>
          <a:lstStyle/>
          <a:p>
            <a:fld id="{0516AFFE-1DD0-40A8-9912-D945A7FFB837}" type="slidenum">
              <a:rPr lang="en-US" smtClean="0"/>
              <a:t>‹#›</a:t>
            </a:fld>
            <a:endParaRPr lang="en-US"/>
          </a:p>
        </p:txBody>
      </p:sp>
    </p:spTree>
    <p:extLst>
      <p:ext uri="{BB962C8B-B14F-4D97-AF65-F5344CB8AC3E}">
        <p14:creationId xmlns:p14="http://schemas.microsoft.com/office/powerpoint/2010/main" val="4089228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737B1-6347-4EEC-9716-4752ED2BE0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84706F-7EA0-434A-926B-45ECAEDCE6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DA07F1-65D1-405C-9D22-B8E61B5200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FCAFA6-503C-4CCD-B0E4-887B67D1FB5E}"/>
              </a:ext>
            </a:extLst>
          </p:cNvPr>
          <p:cNvSpPr>
            <a:spLocks noGrp="1"/>
          </p:cNvSpPr>
          <p:nvPr>
            <p:ph type="dt" sz="half" idx="10"/>
          </p:nvPr>
        </p:nvSpPr>
        <p:spPr/>
        <p:txBody>
          <a:bodyPr/>
          <a:lstStyle/>
          <a:p>
            <a:fld id="{5A966375-12BE-4A40-9205-338D9D3B29F7}" type="datetimeFigureOut">
              <a:rPr lang="en-US" smtClean="0"/>
              <a:t>9/22/2021</a:t>
            </a:fld>
            <a:endParaRPr lang="en-US"/>
          </a:p>
        </p:txBody>
      </p:sp>
      <p:sp>
        <p:nvSpPr>
          <p:cNvPr id="6" name="Footer Placeholder 5">
            <a:extLst>
              <a:ext uri="{FF2B5EF4-FFF2-40B4-BE49-F238E27FC236}">
                <a16:creationId xmlns:a16="http://schemas.microsoft.com/office/drawing/2014/main" id="{102D73CE-24D4-499E-8FBC-4992019E22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C2A00E-2D10-4130-9911-44A905942DF9}"/>
              </a:ext>
            </a:extLst>
          </p:cNvPr>
          <p:cNvSpPr>
            <a:spLocks noGrp="1"/>
          </p:cNvSpPr>
          <p:nvPr>
            <p:ph type="sldNum" sz="quarter" idx="12"/>
          </p:nvPr>
        </p:nvSpPr>
        <p:spPr/>
        <p:txBody>
          <a:bodyPr/>
          <a:lstStyle/>
          <a:p>
            <a:fld id="{0516AFFE-1DD0-40A8-9912-D945A7FFB837}" type="slidenum">
              <a:rPr lang="en-US" smtClean="0"/>
              <a:t>‹#›</a:t>
            </a:fld>
            <a:endParaRPr lang="en-US"/>
          </a:p>
        </p:txBody>
      </p:sp>
    </p:spTree>
    <p:extLst>
      <p:ext uri="{BB962C8B-B14F-4D97-AF65-F5344CB8AC3E}">
        <p14:creationId xmlns:p14="http://schemas.microsoft.com/office/powerpoint/2010/main" val="3935418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9B88F-14D8-4DEB-927C-9A31AAAC80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EA7EE3-5649-4049-96F5-C9C96B9706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689AEF-28FD-4181-B8F8-DD33043A7A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40E35A-F512-4674-9F31-B5AA36DD45F6}"/>
              </a:ext>
            </a:extLst>
          </p:cNvPr>
          <p:cNvSpPr>
            <a:spLocks noGrp="1"/>
          </p:cNvSpPr>
          <p:nvPr>
            <p:ph type="dt" sz="half" idx="10"/>
          </p:nvPr>
        </p:nvSpPr>
        <p:spPr/>
        <p:txBody>
          <a:bodyPr/>
          <a:lstStyle/>
          <a:p>
            <a:fld id="{5A966375-12BE-4A40-9205-338D9D3B29F7}" type="datetimeFigureOut">
              <a:rPr lang="en-US" smtClean="0"/>
              <a:t>9/22/2021</a:t>
            </a:fld>
            <a:endParaRPr lang="en-US"/>
          </a:p>
        </p:txBody>
      </p:sp>
      <p:sp>
        <p:nvSpPr>
          <p:cNvPr id="6" name="Footer Placeholder 5">
            <a:extLst>
              <a:ext uri="{FF2B5EF4-FFF2-40B4-BE49-F238E27FC236}">
                <a16:creationId xmlns:a16="http://schemas.microsoft.com/office/drawing/2014/main" id="{73D8D2E4-3767-4593-93FE-CF16BE1B4C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956BF2-BC09-4CBC-955F-FCBD011D2016}"/>
              </a:ext>
            </a:extLst>
          </p:cNvPr>
          <p:cNvSpPr>
            <a:spLocks noGrp="1"/>
          </p:cNvSpPr>
          <p:nvPr>
            <p:ph type="sldNum" sz="quarter" idx="12"/>
          </p:nvPr>
        </p:nvSpPr>
        <p:spPr/>
        <p:txBody>
          <a:bodyPr/>
          <a:lstStyle/>
          <a:p>
            <a:fld id="{0516AFFE-1DD0-40A8-9912-D945A7FFB837}" type="slidenum">
              <a:rPr lang="en-US" smtClean="0"/>
              <a:t>‹#›</a:t>
            </a:fld>
            <a:endParaRPr lang="en-US"/>
          </a:p>
        </p:txBody>
      </p:sp>
    </p:spTree>
    <p:extLst>
      <p:ext uri="{BB962C8B-B14F-4D97-AF65-F5344CB8AC3E}">
        <p14:creationId xmlns:p14="http://schemas.microsoft.com/office/powerpoint/2010/main" val="3149301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20B5BE-C074-4B1F-AB94-744CA25B9D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F0C090-5B8E-46B1-ACC1-10050F73C3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C44115-A5ED-42A3-84C2-33D83523A3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966375-12BE-4A40-9205-338D9D3B29F7}" type="datetimeFigureOut">
              <a:rPr lang="en-US" smtClean="0"/>
              <a:t>9/22/2021</a:t>
            </a:fld>
            <a:endParaRPr lang="en-US"/>
          </a:p>
        </p:txBody>
      </p:sp>
      <p:sp>
        <p:nvSpPr>
          <p:cNvPr id="5" name="Footer Placeholder 4">
            <a:extLst>
              <a:ext uri="{FF2B5EF4-FFF2-40B4-BE49-F238E27FC236}">
                <a16:creationId xmlns:a16="http://schemas.microsoft.com/office/drawing/2014/main" id="{E1B60746-FB1D-4D51-9B4C-0C73DC6403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D238684-9B2B-4A96-9895-5601712349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16AFFE-1DD0-40A8-9912-D945A7FFB837}" type="slidenum">
              <a:rPr lang="en-US" smtClean="0"/>
              <a:t>‹#›</a:t>
            </a:fld>
            <a:endParaRPr lang="en-US"/>
          </a:p>
        </p:txBody>
      </p:sp>
    </p:spTree>
    <p:extLst>
      <p:ext uri="{BB962C8B-B14F-4D97-AF65-F5344CB8AC3E}">
        <p14:creationId xmlns:p14="http://schemas.microsoft.com/office/powerpoint/2010/main" val="3465892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CFD38-5BC4-40BC-BAA6-EF8BE5D40C23}"/>
              </a:ext>
            </a:extLst>
          </p:cNvPr>
          <p:cNvSpPr>
            <a:spLocks noGrp="1"/>
          </p:cNvSpPr>
          <p:nvPr>
            <p:ph type="ctrTitle"/>
          </p:nvPr>
        </p:nvSpPr>
        <p:spPr>
          <a:xfrm>
            <a:off x="1524000" y="1122362"/>
            <a:ext cx="9144000" cy="3233881"/>
          </a:xfrm>
          <a:solidFill>
            <a:schemeClr val="accent6">
              <a:lumMod val="20000"/>
              <a:lumOff val="80000"/>
            </a:schemeClr>
          </a:solidFill>
        </p:spPr>
        <p:txBody>
          <a:bodyPr>
            <a:normAutofit/>
          </a:bodyPr>
          <a:lstStyle/>
          <a:p>
            <a:r>
              <a:rPr lang="en-US" sz="7000" b="1" dirty="0"/>
              <a:t>REVIEW OF </a:t>
            </a:r>
            <a:br>
              <a:rPr lang="en-US" sz="7000" b="1" dirty="0"/>
            </a:br>
            <a:r>
              <a:rPr lang="en-US" sz="7000" b="1" dirty="0"/>
              <a:t>DISBAILITY INCLUSION </a:t>
            </a:r>
            <a:br>
              <a:rPr lang="en-US" sz="7000" b="1" dirty="0"/>
            </a:br>
            <a:r>
              <a:rPr lang="en-US" sz="7000" b="1" dirty="0"/>
              <a:t>IN 2021 HNOs/ HRPs</a:t>
            </a:r>
          </a:p>
        </p:txBody>
      </p:sp>
      <p:sp>
        <p:nvSpPr>
          <p:cNvPr id="3" name="Subtitle 2">
            <a:extLst>
              <a:ext uri="{FF2B5EF4-FFF2-40B4-BE49-F238E27FC236}">
                <a16:creationId xmlns:a16="http://schemas.microsoft.com/office/drawing/2014/main" id="{F52047B7-D677-48CF-BE80-3468FBFFF512}"/>
              </a:ext>
            </a:extLst>
          </p:cNvPr>
          <p:cNvSpPr>
            <a:spLocks noGrp="1"/>
          </p:cNvSpPr>
          <p:nvPr>
            <p:ph type="subTitle" idx="1"/>
          </p:nvPr>
        </p:nvSpPr>
        <p:spPr>
          <a:xfrm>
            <a:off x="1524000" y="4849402"/>
            <a:ext cx="9144000" cy="1209782"/>
          </a:xfrm>
        </p:spPr>
        <p:txBody>
          <a:bodyPr/>
          <a:lstStyle/>
          <a:p>
            <a:r>
              <a:rPr lang="en-US" dirty="0">
                <a:solidFill>
                  <a:schemeClr val="accent1"/>
                </a:solidFill>
              </a:rPr>
              <a:t>UN-FCDO Humanitarian Single Business Case</a:t>
            </a:r>
          </a:p>
          <a:p>
            <a:r>
              <a:rPr lang="en-US" dirty="0">
                <a:solidFill>
                  <a:schemeClr val="accent1"/>
                </a:solidFill>
              </a:rPr>
              <a:t>Disability results area Advisory Group</a:t>
            </a:r>
          </a:p>
        </p:txBody>
      </p:sp>
    </p:spTree>
    <p:extLst>
      <p:ext uri="{BB962C8B-B14F-4D97-AF65-F5344CB8AC3E}">
        <p14:creationId xmlns:p14="http://schemas.microsoft.com/office/powerpoint/2010/main" val="1306501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6B3E9B6F-A790-445A-BBE6-B91F13276291}"/>
              </a:ext>
            </a:extLst>
          </p:cNvPr>
          <p:cNvSpPr>
            <a:spLocks noGrp="1"/>
          </p:cNvSpPr>
          <p:nvPr>
            <p:ph type="title"/>
          </p:nvPr>
        </p:nvSpPr>
        <p:spPr>
          <a:xfrm>
            <a:off x="1285241" y="1008993"/>
            <a:ext cx="9231410" cy="4405488"/>
          </a:xfrm>
        </p:spPr>
        <p:txBody>
          <a:bodyPr vert="horz" lIns="91440" tIns="45720" rIns="91440" bIns="45720" rtlCol="0" anchor="b">
            <a:normAutofit fontScale="90000"/>
          </a:bodyPr>
          <a:lstStyle/>
          <a:p>
            <a:r>
              <a:rPr lang="en-US" sz="11500" b="1" kern="1200" dirty="0">
                <a:solidFill>
                  <a:schemeClr val="tx1"/>
                </a:solidFill>
                <a:latin typeface="+mj-lt"/>
                <a:ea typeface="+mj-ea"/>
                <a:cs typeface="+mj-cs"/>
              </a:rPr>
              <a:t>What needs more work- HNOs?</a:t>
            </a:r>
          </a:p>
        </p:txBody>
      </p:sp>
      <p:sp>
        <p:nvSpPr>
          <p:cNvPr id="5" name="Text Placeholder 4">
            <a:extLst>
              <a:ext uri="{FF2B5EF4-FFF2-40B4-BE49-F238E27FC236}">
                <a16:creationId xmlns:a16="http://schemas.microsoft.com/office/drawing/2014/main" id="{67CDA759-DE6A-49A8-AED6-EFC0CE35E6E5}"/>
              </a:ext>
            </a:extLst>
          </p:cNvPr>
          <p:cNvSpPr>
            <a:spLocks noGrp="1"/>
          </p:cNvSpPr>
          <p:nvPr>
            <p:ph type="body" idx="1"/>
          </p:nvPr>
        </p:nvSpPr>
        <p:spPr>
          <a:xfrm>
            <a:off x="1285241" y="5671335"/>
            <a:ext cx="7132335" cy="224136"/>
          </a:xfrm>
        </p:spPr>
        <p:txBody>
          <a:bodyPr vert="horz" lIns="91440" tIns="45720" rIns="91440" bIns="45720" rtlCol="0" anchor="t">
            <a:normAutofit fontScale="47500" lnSpcReduction="20000"/>
          </a:bodyPr>
          <a:lstStyle/>
          <a:p>
            <a:endParaRPr lang="en-US" sz="2400" kern="1200" dirty="0">
              <a:solidFill>
                <a:schemeClr val="tx1"/>
              </a:solidFill>
              <a:latin typeface="+mn-lt"/>
              <a:ea typeface="+mn-ea"/>
              <a:cs typeface="+mn-cs"/>
            </a:endParaRPr>
          </a:p>
        </p:txBody>
      </p:sp>
    </p:spTree>
    <p:extLst>
      <p:ext uri="{BB962C8B-B14F-4D97-AF65-F5344CB8AC3E}">
        <p14:creationId xmlns:p14="http://schemas.microsoft.com/office/powerpoint/2010/main" val="1394469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60714-B307-424B-8BE9-73DC7D08E8DD}"/>
              </a:ext>
            </a:extLst>
          </p:cNvPr>
          <p:cNvSpPr>
            <a:spLocks noGrp="1"/>
          </p:cNvSpPr>
          <p:nvPr>
            <p:ph type="title"/>
          </p:nvPr>
        </p:nvSpPr>
        <p:spPr/>
        <p:txBody>
          <a:bodyPr/>
          <a:lstStyle/>
          <a:p>
            <a:r>
              <a:rPr lang="en-US" b="1" dirty="0"/>
              <a:t>Capacities and coping mechanisms</a:t>
            </a:r>
          </a:p>
        </p:txBody>
      </p:sp>
      <p:graphicFrame>
        <p:nvGraphicFramePr>
          <p:cNvPr id="6" name="Content Placeholder 5">
            <a:extLst>
              <a:ext uri="{FF2B5EF4-FFF2-40B4-BE49-F238E27FC236}">
                <a16:creationId xmlns:a16="http://schemas.microsoft.com/office/drawing/2014/main" id="{55B216FF-924D-4A0E-9494-772D73BA2B36}"/>
              </a:ext>
            </a:extLst>
          </p:cNvPr>
          <p:cNvGraphicFramePr>
            <a:graphicFrameLocks noGrp="1"/>
          </p:cNvGraphicFramePr>
          <p:nvPr>
            <p:ph sz="half" idx="1"/>
            <p:extLst>
              <p:ext uri="{D42A27DB-BD31-4B8C-83A1-F6EECF244321}">
                <p14:modId xmlns:p14="http://schemas.microsoft.com/office/powerpoint/2010/main" val="3818822473"/>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A9A38027-BF9C-4DAE-ADF9-5B55D39D61E9}"/>
              </a:ext>
            </a:extLst>
          </p:cNvPr>
          <p:cNvSpPr>
            <a:spLocks noGrp="1"/>
          </p:cNvSpPr>
          <p:nvPr>
            <p:ph sz="half" idx="2"/>
          </p:nvPr>
        </p:nvSpPr>
        <p:spPr>
          <a:solidFill>
            <a:schemeClr val="accent4">
              <a:lumMod val="20000"/>
              <a:lumOff val="80000"/>
            </a:schemeClr>
          </a:solidFill>
        </p:spPr>
        <p:txBody>
          <a:bodyPr>
            <a:normAutofit fontScale="92500" lnSpcReduction="10000"/>
          </a:bodyPr>
          <a:lstStyle/>
          <a:p>
            <a:r>
              <a:rPr lang="en-US" dirty="0">
                <a:latin typeface="Calibri" panose="020F0502020204030204" pitchFamily="34" charset="0"/>
                <a:ea typeface="Calibri" panose="020F0502020204030204" pitchFamily="34" charset="0"/>
                <a:cs typeface="Times New Roman" panose="02020603050405020304" pitchFamily="18" charset="0"/>
              </a:rPr>
              <a:t>Niger: </a:t>
            </a:r>
            <a:r>
              <a:rPr lang="en-US" dirty="0"/>
              <a:t>“64% of people with disabilities (in Diffa) feel that they have responsibilities in the various activities of the community”. </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libri" panose="020F0502020204030204" pitchFamily="34" charset="0"/>
                <a:ea typeface="Calibri" panose="020F0502020204030204" pitchFamily="34" charset="0"/>
                <a:cs typeface="Times New Roman" panose="02020603050405020304" pitchFamily="18" charset="0"/>
              </a:rPr>
              <a:t>Zimbabwe- "Recent assessments have highlighted negative coping mechanisms, including children being forced into child </a:t>
            </a:r>
            <a:r>
              <a:rPr lang="en-US" dirty="0" err="1">
                <a:latin typeface="Calibri" panose="020F0502020204030204" pitchFamily="34" charset="0"/>
                <a:ea typeface="Calibri" panose="020F0502020204030204" pitchFamily="34" charset="0"/>
                <a:cs typeface="Times New Roman" panose="02020603050405020304" pitchFamily="18" charset="0"/>
              </a:rPr>
              <a:t>labour</a:t>
            </a:r>
            <a:r>
              <a:rPr lang="en-US" dirty="0">
                <a:latin typeface="Calibri" panose="020F0502020204030204" pitchFamily="34" charset="0"/>
                <a:ea typeface="Calibri" panose="020F0502020204030204" pitchFamily="34" charset="0"/>
                <a:cs typeface="Times New Roman" panose="02020603050405020304" pitchFamily="18" charset="0"/>
              </a:rPr>
              <a:t>… Similar coping strategies were employed by households with people disabilities and those with a chronically ill person." </a:t>
            </a:r>
            <a:endParaRPr lang="en-US" dirty="0"/>
          </a:p>
        </p:txBody>
      </p:sp>
    </p:spTree>
    <p:extLst>
      <p:ext uri="{BB962C8B-B14F-4D97-AF65-F5344CB8AC3E}">
        <p14:creationId xmlns:p14="http://schemas.microsoft.com/office/powerpoint/2010/main" val="2496501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F5C42-1AB1-4951-AC41-5E8C167647F5}"/>
              </a:ext>
            </a:extLst>
          </p:cNvPr>
          <p:cNvSpPr>
            <a:spLocks noGrp="1"/>
          </p:cNvSpPr>
          <p:nvPr>
            <p:ph type="title"/>
          </p:nvPr>
        </p:nvSpPr>
        <p:spPr/>
        <p:txBody>
          <a:bodyPr/>
          <a:lstStyle/>
          <a:p>
            <a:r>
              <a:rPr lang="en-US" b="1" dirty="0"/>
              <a:t>Monitoring situation &amp; needs</a:t>
            </a:r>
          </a:p>
        </p:txBody>
      </p:sp>
      <p:graphicFrame>
        <p:nvGraphicFramePr>
          <p:cNvPr id="6" name="Content Placeholder 5">
            <a:extLst>
              <a:ext uri="{FF2B5EF4-FFF2-40B4-BE49-F238E27FC236}">
                <a16:creationId xmlns:a16="http://schemas.microsoft.com/office/drawing/2014/main" id="{5652B143-66B1-412C-99B6-3D7423F234C2}"/>
              </a:ext>
            </a:extLst>
          </p:cNvPr>
          <p:cNvGraphicFramePr>
            <a:graphicFrameLocks noGrp="1"/>
          </p:cNvGraphicFramePr>
          <p:nvPr>
            <p:ph sz="half" idx="1"/>
            <p:extLst>
              <p:ext uri="{D42A27DB-BD31-4B8C-83A1-F6EECF244321}">
                <p14:modId xmlns:p14="http://schemas.microsoft.com/office/powerpoint/2010/main" val="813519380"/>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977A429A-BC94-4762-9D5D-2FE370719819}"/>
              </a:ext>
            </a:extLst>
          </p:cNvPr>
          <p:cNvSpPr>
            <a:spLocks noGrp="1"/>
          </p:cNvSpPr>
          <p:nvPr>
            <p:ph sz="half" idx="2"/>
          </p:nvPr>
        </p:nvSpPr>
        <p:spPr>
          <a:solidFill>
            <a:schemeClr val="accent6">
              <a:lumMod val="20000"/>
              <a:lumOff val="80000"/>
            </a:schemeClr>
          </a:solidFill>
        </p:spPr>
        <p:txBody>
          <a:bodyPr/>
          <a:lstStyle/>
          <a:p>
            <a:pPr marL="0" indent="0">
              <a:buNone/>
            </a:pPr>
            <a:r>
              <a:rPr lang="en-US" dirty="0"/>
              <a:t>Disability specific indicators. E.g. </a:t>
            </a:r>
            <a:r>
              <a:rPr lang="en-US" dirty="0">
                <a:latin typeface="Calibri" panose="020F0502020204030204" pitchFamily="34" charset="0"/>
                <a:ea typeface="Calibri" panose="020F0502020204030204" pitchFamily="34" charset="0"/>
                <a:cs typeface="Times New Roman" panose="02020603050405020304" pitchFamily="18" charset="0"/>
              </a:rPr>
              <a:t>Yemen health indicator: # of vulnerable men, women, boys, girls, the older persons and disabled benefiting from the Minimum Service Package (MSP)</a:t>
            </a:r>
          </a:p>
          <a:p>
            <a:pPr marL="0" indent="0" algn="ctr">
              <a:buNone/>
            </a:pPr>
            <a:r>
              <a:rPr lang="en-US" sz="4400" b="1" dirty="0">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en-US" dirty="0">
                <a:latin typeface="Calibri" panose="020F0502020204030204" pitchFamily="34" charset="0"/>
                <a:cs typeface="Times New Roman" panose="02020603050405020304" pitchFamily="18" charset="0"/>
              </a:rPr>
              <a:t>Disaggregation of indicators by disability</a:t>
            </a:r>
            <a:endParaRPr lang="en-US" dirty="0"/>
          </a:p>
        </p:txBody>
      </p:sp>
    </p:spTree>
    <p:extLst>
      <p:ext uri="{BB962C8B-B14F-4D97-AF65-F5344CB8AC3E}">
        <p14:creationId xmlns:p14="http://schemas.microsoft.com/office/powerpoint/2010/main" val="2593952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0687C-2265-43EE-99CC-39E8B57467BA}"/>
              </a:ext>
            </a:extLst>
          </p:cNvPr>
          <p:cNvSpPr>
            <a:spLocks noGrp="1"/>
          </p:cNvSpPr>
          <p:nvPr>
            <p:ph type="title"/>
          </p:nvPr>
        </p:nvSpPr>
        <p:spPr/>
        <p:txBody>
          <a:bodyPr/>
          <a:lstStyle/>
          <a:p>
            <a:r>
              <a:rPr lang="en-US" b="1" dirty="0"/>
              <a:t>Reporting of priorities</a:t>
            </a:r>
          </a:p>
        </p:txBody>
      </p:sp>
      <p:graphicFrame>
        <p:nvGraphicFramePr>
          <p:cNvPr id="6" name="Content Placeholder 5">
            <a:extLst>
              <a:ext uri="{FF2B5EF4-FFF2-40B4-BE49-F238E27FC236}">
                <a16:creationId xmlns:a16="http://schemas.microsoft.com/office/drawing/2014/main" id="{5CF88EF5-2682-435E-A6F5-30140CA8A774}"/>
              </a:ext>
            </a:extLst>
          </p:cNvPr>
          <p:cNvGraphicFramePr>
            <a:graphicFrameLocks noGrp="1"/>
          </p:cNvGraphicFramePr>
          <p:nvPr>
            <p:ph sz="half" idx="1"/>
            <p:extLst>
              <p:ext uri="{D42A27DB-BD31-4B8C-83A1-F6EECF244321}">
                <p14:modId xmlns:p14="http://schemas.microsoft.com/office/powerpoint/2010/main" val="3569393877"/>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1D1CAB8B-A1D9-48DB-A256-5E4AAA7A02BA}"/>
              </a:ext>
            </a:extLst>
          </p:cNvPr>
          <p:cNvSpPr>
            <a:spLocks noGrp="1"/>
          </p:cNvSpPr>
          <p:nvPr>
            <p:ph sz="half" idx="2"/>
          </p:nvPr>
        </p:nvSpPr>
        <p:spPr>
          <a:solidFill>
            <a:schemeClr val="accent4">
              <a:lumMod val="20000"/>
              <a:lumOff val="80000"/>
            </a:schemeClr>
          </a:solidFill>
        </p:spPr>
        <p:txBody>
          <a:bodyPr>
            <a:normAutofit/>
          </a:bodyPr>
          <a:lstStyle/>
          <a:p>
            <a:r>
              <a:rPr lang="en-US" dirty="0"/>
              <a:t>Describe consultation processes and how expressed priorities have been taken into account</a:t>
            </a:r>
          </a:p>
          <a:p>
            <a:pPr marL="0" indent="0">
              <a:buNone/>
            </a:pPr>
            <a:endParaRPr lang="en-US" dirty="0"/>
          </a:p>
          <a:p>
            <a:r>
              <a:rPr lang="en-US" dirty="0"/>
              <a:t>DRC: "65% of people with disabilities feel that their needs have not been taken into account by humanitarian actors"</a:t>
            </a:r>
          </a:p>
        </p:txBody>
      </p:sp>
    </p:spTree>
    <p:extLst>
      <p:ext uri="{BB962C8B-B14F-4D97-AF65-F5344CB8AC3E}">
        <p14:creationId xmlns:p14="http://schemas.microsoft.com/office/powerpoint/2010/main" val="3575486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picture containing ground, outdoor&#10;&#10;Description automatically generated">
            <a:extLst>
              <a:ext uri="{FF2B5EF4-FFF2-40B4-BE49-F238E27FC236}">
                <a16:creationId xmlns:a16="http://schemas.microsoft.com/office/drawing/2014/main" id="{9981D646-4D13-4C3D-9E22-3D60D25C9981}"/>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1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4" name="Title 3">
            <a:extLst>
              <a:ext uri="{FF2B5EF4-FFF2-40B4-BE49-F238E27FC236}">
                <a16:creationId xmlns:a16="http://schemas.microsoft.com/office/drawing/2014/main" id="{20C79143-494A-42A0-AE93-80AA14CC2DA3}"/>
              </a:ext>
            </a:extLst>
          </p:cNvPr>
          <p:cNvSpPr>
            <a:spLocks noGrp="1"/>
          </p:cNvSpPr>
          <p:nvPr>
            <p:ph type="ctrTitle"/>
          </p:nvPr>
        </p:nvSpPr>
        <p:spPr>
          <a:xfrm>
            <a:off x="8022021" y="3231931"/>
            <a:ext cx="3852041" cy="1834056"/>
          </a:xfrm>
        </p:spPr>
        <p:txBody>
          <a:bodyPr>
            <a:normAutofit/>
          </a:bodyPr>
          <a:lstStyle/>
          <a:p>
            <a:r>
              <a:rPr lang="en-US" sz="9600" dirty="0"/>
              <a:t>HRPs</a:t>
            </a:r>
          </a:p>
        </p:txBody>
      </p:sp>
      <p:cxnSp>
        <p:nvCxnSpPr>
          <p:cNvPr id="21" name="Straight Connector 2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3954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8A5AF-4568-4562-A2AC-E40481CB0C53}"/>
              </a:ext>
            </a:extLst>
          </p:cNvPr>
          <p:cNvSpPr>
            <a:spLocks noGrp="1"/>
          </p:cNvSpPr>
          <p:nvPr>
            <p:ph type="title"/>
          </p:nvPr>
        </p:nvSpPr>
        <p:spPr/>
        <p:txBody>
          <a:bodyPr/>
          <a:lstStyle/>
          <a:p>
            <a:r>
              <a:rPr lang="en-US" b="1" dirty="0"/>
              <a:t>Which are the strongest HRPs?</a:t>
            </a:r>
            <a:endParaRPr lang="en-US" dirty="0"/>
          </a:p>
        </p:txBody>
      </p:sp>
      <p:graphicFrame>
        <p:nvGraphicFramePr>
          <p:cNvPr id="6" name="Content Placeholder 5">
            <a:extLst>
              <a:ext uri="{FF2B5EF4-FFF2-40B4-BE49-F238E27FC236}">
                <a16:creationId xmlns:a16="http://schemas.microsoft.com/office/drawing/2014/main" id="{80689CD7-B3D7-42D7-B8D5-CF4ADF2C0D83}"/>
              </a:ext>
            </a:extLst>
          </p:cNvPr>
          <p:cNvGraphicFramePr>
            <a:graphicFrameLocks noGrp="1"/>
          </p:cNvGraphicFramePr>
          <p:nvPr>
            <p:ph idx="1"/>
            <p:extLst>
              <p:ext uri="{D42A27DB-BD31-4B8C-83A1-F6EECF244321}">
                <p14:modId xmlns:p14="http://schemas.microsoft.com/office/powerpoint/2010/main" val="895263849"/>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7234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9">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2"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793B9830-7E88-4ACC-B1C7-D3ACBF0096CA}"/>
              </a:ext>
            </a:extLst>
          </p:cNvPr>
          <p:cNvSpPr>
            <a:spLocks noGrp="1"/>
          </p:cNvSpPr>
          <p:nvPr>
            <p:ph type="title"/>
          </p:nvPr>
        </p:nvSpPr>
        <p:spPr>
          <a:xfrm>
            <a:off x="1285241" y="1008993"/>
            <a:ext cx="9231410" cy="3542045"/>
          </a:xfrm>
        </p:spPr>
        <p:txBody>
          <a:bodyPr vert="horz" lIns="91440" tIns="45720" rIns="91440" bIns="45720" rtlCol="0" anchor="b">
            <a:normAutofit/>
          </a:bodyPr>
          <a:lstStyle/>
          <a:p>
            <a:r>
              <a:rPr lang="en-US" sz="10600" b="1" kern="1200" dirty="0">
                <a:solidFill>
                  <a:schemeClr val="tx1"/>
                </a:solidFill>
                <a:latin typeface="+mj-lt"/>
                <a:ea typeface="+mj-ea"/>
                <a:cs typeface="+mj-cs"/>
              </a:rPr>
              <a:t>What are HRPs doing well?</a:t>
            </a:r>
          </a:p>
        </p:txBody>
      </p:sp>
      <p:sp>
        <p:nvSpPr>
          <p:cNvPr id="5" name="Text Placeholder 4">
            <a:extLst>
              <a:ext uri="{FF2B5EF4-FFF2-40B4-BE49-F238E27FC236}">
                <a16:creationId xmlns:a16="http://schemas.microsoft.com/office/drawing/2014/main" id="{32292328-C01A-4708-9974-F195CD6188CE}"/>
              </a:ext>
            </a:extLst>
          </p:cNvPr>
          <p:cNvSpPr>
            <a:spLocks noGrp="1"/>
          </p:cNvSpPr>
          <p:nvPr>
            <p:ph type="body" idx="1"/>
          </p:nvPr>
        </p:nvSpPr>
        <p:spPr>
          <a:xfrm>
            <a:off x="1285241" y="4582814"/>
            <a:ext cx="7132335" cy="1312657"/>
          </a:xfrm>
        </p:spPr>
        <p:txBody>
          <a:bodyPr vert="horz" lIns="91440" tIns="45720" rIns="91440" bIns="45720" rtlCol="0" anchor="t">
            <a:normAutofit/>
          </a:bodyPr>
          <a:lstStyle/>
          <a:p>
            <a:endParaRPr lang="en-US" sz="2400" kern="1200">
              <a:solidFill>
                <a:schemeClr val="tx1"/>
              </a:solidFill>
              <a:latin typeface="+mn-lt"/>
              <a:ea typeface="+mn-ea"/>
              <a:cs typeface="+mn-cs"/>
            </a:endParaRPr>
          </a:p>
        </p:txBody>
      </p:sp>
    </p:spTree>
    <p:extLst>
      <p:ext uri="{BB962C8B-B14F-4D97-AF65-F5344CB8AC3E}">
        <p14:creationId xmlns:p14="http://schemas.microsoft.com/office/powerpoint/2010/main" val="4130719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C9E20-198F-4FF6-937E-827331FA59D6}"/>
              </a:ext>
            </a:extLst>
          </p:cNvPr>
          <p:cNvSpPr>
            <a:spLocks noGrp="1"/>
          </p:cNvSpPr>
          <p:nvPr>
            <p:ph type="title"/>
          </p:nvPr>
        </p:nvSpPr>
        <p:spPr/>
        <p:txBody>
          <a:bodyPr/>
          <a:lstStyle/>
          <a:p>
            <a:r>
              <a:rPr lang="en-US" b="1" dirty="0"/>
              <a:t>Strategic objectives </a:t>
            </a:r>
            <a:endParaRPr lang="en-US" dirty="0"/>
          </a:p>
        </p:txBody>
      </p:sp>
      <p:graphicFrame>
        <p:nvGraphicFramePr>
          <p:cNvPr id="6" name="Content Placeholder 5">
            <a:extLst>
              <a:ext uri="{FF2B5EF4-FFF2-40B4-BE49-F238E27FC236}">
                <a16:creationId xmlns:a16="http://schemas.microsoft.com/office/drawing/2014/main" id="{42F4BE37-C1ED-47A7-BE16-D61AA68D25F2}"/>
              </a:ext>
            </a:extLst>
          </p:cNvPr>
          <p:cNvGraphicFramePr>
            <a:graphicFrameLocks noGrp="1"/>
          </p:cNvGraphicFramePr>
          <p:nvPr>
            <p:ph sz="half" idx="1"/>
            <p:extLst>
              <p:ext uri="{D42A27DB-BD31-4B8C-83A1-F6EECF244321}">
                <p14:modId xmlns:p14="http://schemas.microsoft.com/office/powerpoint/2010/main" val="1351054381"/>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7D3D2F07-A287-470F-BD4D-38A05FE1DC7C}"/>
              </a:ext>
            </a:extLst>
          </p:cNvPr>
          <p:cNvSpPr>
            <a:spLocks noGrp="1"/>
          </p:cNvSpPr>
          <p:nvPr>
            <p:ph sz="half" idx="2"/>
          </p:nvPr>
        </p:nvSpPr>
        <p:spPr>
          <a:xfrm>
            <a:off x="6342580" y="779855"/>
            <a:ext cx="5181600" cy="5397108"/>
          </a:xfrm>
          <a:solidFill>
            <a:schemeClr val="accent6">
              <a:lumMod val="20000"/>
              <a:lumOff val="80000"/>
            </a:schemeClr>
          </a:solidFill>
        </p:spPr>
        <p:txBody>
          <a:bodyPr>
            <a:noAutofit/>
          </a:bodyPr>
          <a:lstStyle/>
          <a:p>
            <a:pPr marL="0" indent="0">
              <a:buNone/>
            </a:pPr>
            <a:r>
              <a:rPr lang="en-US" sz="2100" dirty="0"/>
              <a:t>Yemen:</a:t>
            </a:r>
          </a:p>
          <a:p>
            <a:pPr marL="0" marR="0">
              <a:lnSpc>
                <a:spcPct val="107000"/>
              </a:lnSpc>
              <a:spcBef>
                <a:spcPts val="0"/>
              </a:spcBef>
              <a:spcAft>
                <a:spcPts val="800"/>
              </a:spcAft>
            </a:pPr>
            <a:r>
              <a:rPr lang="en-US" sz="2100" dirty="0">
                <a:latin typeface="Calibri" panose="020F0502020204030204" pitchFamily="34" charset="0"/>
                <a:ea typeface="Calibri" panose="020F0502020204030204" pitchFamily="34" charset="0"/>
                <a:cs typeface="Calibri" panose="020F0502020204030204" pitchFamily="34" charset="0"/>
              </a:rPr>
              <a:t>Introduction to S.O.s- "As humanitarian partners pursue the strategic objectives, they will apply response approaches that prioritize protection, gender and disability mainstreaming“</a:t>
            </a:r>
          </a:p>
          <a:p>
            <a:pPr marL="0" marR="0">
              <a:lnSpc>
                <a:spcPct val="107000"/>
              </a:lnSpc>
              <a:spcBef>
                <a:spcPts val="0"/>
              </a:spcBef>
              <a:spcAft>
                <a:spcPts val="800"/>
              </a:spcAft>
            </a:pPr>
            <a:r>
              <a:rPr lang="en-US" sz="2100" dirty="0">
                <a:latin typeface="Calibri" panose="020F0502020204030204" pitchFamily="34" charset="0"/>
                <a:ea typeface="Calibri" panose="020F0502020204030204" pitchFamily="34" charset="0"/>
                <a:cs typeface="Calibri" panose="020F0502020204030204" pitchFamily="34" charset="0"/>
              </a:rPr>
              <a:t>Each strategic objective disaggregates people targeted by disability (using 15% estimate)</a:t>
            </a:r>
          </a:p>
          <a:p>
            <a:pPr marL="0" marR="0">
              <a:lnSpc>
                <a:spcPct val="107000"/>
              </a:lnSpc>
              <a:spcBef>
                <a:spcPts val="0"/>
              </a:spcBef>
              <a:spcAft>
                <a:spcPts val="800"/>
              </a:spcAft>
            </a:pPr>
            <a:r>
              <a:rPr lang="en-US" sz="2100" dirty="0">
                <a:latin typeface="Calibri" panose="020F0502020204030204" pitchFamily="34" charset="0"/>
                <a:ea typeface="Calibri" panose="020F0502020204030204" pitchFamily="34" charset="0"/>
                <a:cs typeface="Calibri" panose="020F0502020204030204" pitchFamily="34" charset="0"/>
              </a:rPr>
              <a:t> Disability explicitly mentioned in the narrative for strategic objectives 2 and 3. E.g. “At risk groups facing the most severe forms of food insecurity will be targeted. These include </a:t>
            </a:r>
            <a:r>
              <a:rPr lang="en-US" sz="2100" dirty="0" err="1">
                <a:latin typeface="Calibri" panose="020F0502020204030204" pitchFamily="34" charset="0"/>
                <a:ea typeface="Calibri" panose="020F0502020204030204" pitchFamily="34" charset="0"/>
                <a:cs typeface="Calibri" panose="020F0502020204030204" pitchFamily="34" charset="0"/>
              </a:rPr>
              <a:t>Muhamasheen</a:t>
            </a:r>
            <a:r>
              <a:rPr lang="en-US" sz="2100" dirty="0">
                <a:latin typeface="Calibri" panose="020F0502020204030204" pitchFamily="34" charset="0"/>
                <a:ea typeface="Calibri" panose="020F0502020204030204" pitchFamily="34" charset="0"/>
                <a:cs typeface="Calibri" panose="020F0502020204030204" pitchFamily="34" charset="0"/>
              </a:rPr>
              <a:t>, female-headed households, people with disabilities...".</a:t>
            </a:r>
            <a:endParaRPr lang="en-US" sz="2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3328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FAB96-1FCB-4EEA-B2ED-D3811D766BF7}"/>
              </a:ext>
            </a:extLst>
          </p:cNvPr>
          <p:cNvSpPr>
            <a:spLocks noGrp="1"/>
          </p:cNvSpPr>
          <p:nvPr>
            <p:ph type="title"/>
          </p:nvPr>
        </p:nvSpPr>
        <p:spPr/>
        <p:txBody>
          <a:bodyPr/>
          <a:lstStyle/>
          <a:p>
            <a:r>
              <a:rPr lang="en-US" b="1" dirty="0"/>
              <a:t>Sectoral coverage</a:t>
            </a:r>
          </a:p>
        </p:txBody>
      </p:sp>
      <p:graphicFrame>
        <p:nvGraphicFramePr>
          <p:cNvPr id="6" name="Content Placeholder 5">
            <a:extLst>
              <a:ext uri="{FF2B5EF4-FFF2-40B4-BE49-F238E27FC236}">
                <a16:creationId xmlns:a16="http://schemas.microsoft.com/office/drawing/2014/main" id="{766C4452-527E-4534-AFEF-AE9C89222B06}"/>
              </a:ext>
            </a:extLst>
          </p:cNvPr>
          <p:cNvGraphicFramePr>
            <a:graphicFrameLocks noGrp="1"/>
          </p:cNvGraphicFramePr>
          <p:nvPr>
            <p:ph sz="half" idx="1"/>
            <p:extLst>
              <p:ext uri="{D42A27DB-BD31-4B8C-83A1-F6EECF244321}">
                <p14:modId xmlns:p14="http://schemas.microsoft.com/office/powerpoint/2010/main" val="1617100415"/>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EC05C777-7080-4CFC-BD69-02F0466F4471}"/>
              </a:ext>
            </a:extLst>
          </p:cNvPr>
          <p:cNvSpPr>
            <a:spLocks noGrp="1"/>
          </p:cNvSpPr>
          <p:nvPr>
            <p:ph sz="half" idx="2"/>
          </p:nvPr>
        </p:nvSpPr>
        <p:spPr>
          <a:xfrm>
            <a:off x="5928189" y="643705"/>
            <a:ext cx="5528353" cy="5849170"/>
          </a:xfrm>
          <a:solidFill>
            <a:schemeClr val="accent4">
              <a:lumMod val="20000"/>
              <a:lumOff val="80000"/>
            </a:schemeClr>
          </a:solidFill>
        </p:spPr>
        <p:txBody>
          <a:bodyPr>
            <a:noAutofit/>
          </a:bodyPr>
          <a:lstStyle/>
          <a:p>
            <a:pPr marL="0" indent="0">
              <a:buNone/>
            </a:pPr>
            <a:r>
              <a:rPr lang="en-US" sz="2200" dirty="0"/>
              <a:t>Zimbabwe:  </a:t>
            </a:r>
          </a:p>
          <a:p>
            <a:r>
              <a:rPr lang="en-US" sz="2200" dirty="0"/>
              <a:t>(CCCM) "CCCM will strengthen partnerships and capacity building with organizations working with people with disabilities in order to better identify their needs and ensure data is disaggregated and that shelter interventions are tailored to any specific needs identified.”  </a:t>
            </a:r>
          </a:p>
          <a:p>
            <a:r>
              <a:rPr lang="en-US" sz="2200" dirty="0"/>
              <a:t>(Health) " The cluster will continue to embrace diversity and inclusion by ensuring that vulnerable groups, including people with disabilities, have equal access to emergency health services…"  </a:t>
            </a:r>
          </a:p>
          <a:p>
            <a:r>
              <a:rPr lang="en-US" sz="2200" dirty="0"/>
              <a:t>(Protection) "The provision of life-saving GBV services through roving, mobile, disable friendly One Stop </a:t>
            </a:r>
            <a:r>
              <a:rPr lang="en-US" sz="2200" dirty="0" err="1"/>
              <a:t>centres</a:t>
            </a:r>
            <a:r>
              <a:rPr lang="en-US" sz="2200" dirty="0"/>
              <a:t> and clinics, in remote and hard to reach areas". </a:t>
            </a:r>
          </a:p>
        </p:txBody>
      </p:sp>
    </p:spTree>
    <p:extLst>
      <p:ext uri="{BB962C8B-B14F-4D97-AF65-F5344CB8AC3E}">
        <p14:creationId xmlns:p14="http://schemas.microsoft.com/office/powerpoint/2010/main" val="1091430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756A06-8395-4954-8D1F-C8E72F749858}"/>
              </a:ext>
            </a:extLst>
          </p:cNvPr>
          <p:cNvSpPr>
            <a:spLocks noGrp="1"/>
          </p:cNvSpPr>
          <p:nvPr>
            <p:ph type="title"/>
          </p:nvPr>
        </p:nvSpPr>
        <p:spPr/>
        <p:txBody>
          <a:bodyPr/>
          <a:lstStyle/>
          <a:p>
            <a:r>
              <a:rPr lang="en-US" b="1" dirty="0"/>
              <a:t>Reflection of diversity </a:t>
            </a:r>
            <a:endParaRPr lang="en-US" dirty="0"/>
          </a:p>
        </p:txBody>
      </p:sp>
      <p:graphicFrame>
        <p:nvGraphicFramePr>
          <p:cNvPr id="8" name="Content Placeholder 7">
            <a:extLst>
              <a:ext uri="{FF2B5EF4-FFF2-40B4-BE49-F238E27FC236}">
                <a16:creationId xmlns:a16="http://schemas.microsoft.com/office/drawing/2014/main" id="{35B9B8B2-BA8C-48DA-92AD-F25D23ACD228}"/>
              </a:ext>
            </a:extLst>
          </p:cNvPr>
          <p:cNvGraphicFramePr>
            <a:graphicFrameLocks noGrp="1"/>
          </p:cNvGraphicFramePr>
          <p:nvPr>
            <p:ph sz="half" idx="1"/>
            <p:extLst>
              <p:ext uri="{D42A27DB-BD31-4B8C-83A1-F6EECF244321}">
                <p14:modId xmlns:p14="http://schemas.microsoft.com/office/powerpoint/2010/main" val="266999520"/>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2" name="Content Placeholder 1">
            <a:extLst>
              <a:ext uri="{FF2B5EF4-FFF2-40B4-BE49-F238E27FC236}">
                <a16:creationId xmlns:a16="http://schemas.microsoft.com/office/drawing/2014/main" id="{CBC9B35B-C8D8-4AF5-83E1-CE4E263D69F9}"/>
              </a:ext>
            </a:extLst>
          </p:cNvPr>
          <p:cNvSpPr>
            <a:spLocks noGrp="1"/>
          </p:cNvSpPr>
          <p:nvPr>
            <p:ph sz="half" idx="2"/>
          </p:nvPr>
        </p:nvSpPr>
        <p:spPr>
          <a:xfrm>
            <a:off x="6254393" y="1728610"/>
            <a:ext cx="5181600" cy="3804613"/>
          </a:xfrm>
          <a:solidFill>
            <a:schemeClr val="accent6">
              <a:lumMod val="20000"/>
              <a:lumOff val="80000"/>
            </a:schemeClr>
          </a:solidFill>
        </p:spPr>
        <p:txBody>
          <a:bodyPr/>
          <a:lstStyle/>
          <a:p>
            <a:pPr marL="0" indent="0">
              <a:buNone/>
            </a:pPr>
            <a:r>
              <a:rPr lang="en-US" dirty="0"/>
              <a:t>DRC: "During conflicts, women with disabilities in particular are more at risk of being victims of violence, including gender-based violence, and children with disabilities are more exposed to the protection risks associated with the separation of their </a:t>
            </a:r>
            <a:r>
              <a:rPr lang="en-US" dirty="0" err="1"/>
              <a:t>carers</a:t>
            </a:r>
            <a:r>
              <a:rPr lang="en-US" dirty="0"/>
              <a:t> and their caregivers." </a:t>
            </a:r>
          </a:p>
          <a:p>
            <a:endParaRPr lang="en-US" dirty="0"/>
          </a:p>
        </p:txBody>
      </p:sp>
    </p:spTree>
    <p:extLst>
      <p:ext uri="{BB962C8B-B14F-4D97-AF65-F5344CB8AC3E}">
        <p14:creationId xmlns:p14="http://schemas.microsoft.com/office/powerpoint/2010/main" val="2620459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374FB37-92F3-4059-9B54-4344AB87D345}"/>
              </a:ext>
            </a:extLst>
          </p:cNvPr>
          <p:cNvPicPr>
            <a:picLocks noChangeAspect="1"/>
          </p:cNvPicPr>
          <p:nvPr/>
        </p:nvPicPr>
        <p:blipFill rotWithShape="1">
          <a:blip r:embed="rId2">
            <a:extLst>
              <a:ext uri="{28A0092B-C50C-407E-A947-70E740481C1C}">
                <a14:useLocalDpi xmlns:a14="http://schemas.microsoft.com/office/drawing/2010/main" val="0"/>
              </a:ext>
            </a:extLst>
          </a:blip>
          <a:srcRect t="1493" b="14237"/>
          <a:stretch/>
        </p:blipFill>
        <p:spPr>
          <a:xfrm>
            <a:off x="20" y="10"/>
            <a:ext cx="12191980" cy="6857990"/>
          </a:xfrm>
          <a:prstGeom prst="rect">
            <a:avLst/>
          </a:prstGeom>
        </p:spPr>
      </p:pic>
      <p:sp>
        <p:nvSpPr>
          <p:cNvPr id="22"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4" name="Title 3">
            <a:extLst>
              <a:ext uri="{FF2B5EF4-FFF2-40B4-BE49-F238E27FC236}">
                <a16:creationId xmlns:a16="http://schemas.microsoft.com/office/drawing/2014/main" id="{20C79143-494A-42A0-AE93-80AA14CC2DA3}"/>
              </a:ext>
            </a:extLst>
          </p:cNvPr>
          <p:cNvSpPr>
            <a:spLocks noGrp="1"/>
          </p:cNvSpPr>
          <p:nvPr>
            <p:ph type="ctrTitle"/>
          </p:nvPr>
        </p:nvSpPr>
        <p:spPr>
          <a:xfrm>
            <a:off x="8022021" y="3231931"/>
            <a:ext cx="3852041" cy="1834056"/>
          </a:xfrm>
        </p:spPr>
        <p:txBody>
          <a:bodyPr>
            <a:normAutofit/>
          </a:bodyPr>
          <a:lstStyle/>
          <a:p>
            <a:r>
              <a:rPr lang="en-US" sz="9600" dirty="0"/>
              <a:t>HNOs</a:t>
            </a:r>
          </a:p>
        </p:txBody>
      </p:sp>
      <p:cxnSp>
        <p:nvCxnSpPr>
          <p:cNvPr id="21" name="Straight Connector 2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651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6B3E9B6F-A790-445A-BBE6-B91F13276291}"/>
              </a:ext>
            </a:extLst>
          </p:cNvPr>
          <p:cNvSpPr>
            <a:spLocks noGrp="1"/>
          </p:cNvSpPr>
          <p:nvPr>
            <p:ph type="title"/>
          </p:nvPr>
        </p:nvSpPr>
        <p:spPr>
          <a:xfrm>
            <a:off x="1285241" y="1008993"/>
            <a:ext cx="9231410" cy="4244463"/>
          </a:xfrm>
        </p:spPr>
        <p:txBody>
          <a:bodyPr vert="horz" lIns="91440" tIns="45720" rIns="91440" bIns="45720" rtlCol="0" anchor="b">
            <a:normAutofit fontScale="90000"/>
          </a:bodyPr>
          <a:lstStyle/>
          <a:p>
            <a:r>
              <a:rPr lang="en-US" sz="11500" b="1" kern="1200" dirty="0">
                <a:solidFill>
                  <a:schemeClr val="tx1"/>
                </a:solidFill>
                <a:latin typeface="+mj-lt"/>
                <a:ea typeface="+mj-ea"/>
                <a:cs typeface="+mj-cs"/>
              </a:rPr>
              <a:t>What needs more work- HRPs?</a:t>
            </a:r>
          </a:p>
        </p:txBody>
      </p:sp>
      <p:sp>
        <p:nvSpPr>
          <p:cNvPr id="5" name="Text Placeholder 4">
            <a:extLst>
              <a:ext uri="{FF2B5EF4-FFF2-40B4-BE49-F238E27FC236}">
                <a16:creationId xmlns:a16="http://schemas.microsoft.com/office/drawing/2014/main" id="{67CDA759-DE6A-49A8-AED6-EFC0CE35E6E5}"/>
              </a:ext>
            </a:extLst>
          </p:cNvPr>
          <p:cNvSpPr>
            <a:spLocks noGrp="1"/>
          </p:cNvSpPr>
          <p:nvPr>
            <p:ph type="body" idx="1"/>
          </p:nvPr>
        </p:nvSpPr>
        <p:spPr>
          <a:xfrm>
            <a:off x="1285241" y="5589142"/>
            <a:ext cx="7132335" cy="306329"/>
          </a:xfrm>
        </p:spPr>
        <p:txBody>
          <a:bodyPr vert="horz" lIns="91440" tIns="45720" rIns="91440" bIns="45720" rtlCol="0" anchor="t">
            <a:normAutofit fontScale="70000" lnSpcReduction="20000"/>
          </a:bodyPr>
          <a:lstStyle/>
          <a:p>
            <a:endParaRPr lang="en-US" sz="2400" kern="1200" dirty="0">
              <a:solidFill>
                <a:schemeClr val="tx1"/>
              </a:solidFill>
              <a:latin typeface="+mn-lt"/>
              <a:ea typeface="+mn-ea"/>
              <a:cs typeface="+mn-cs"/>
            </a:endParaRPr>
          </a:p>
        </p:txBody>
      </p:sp>
    </p:spTree>
    <p:extLst>
      <p:ext uri="{BB962C8B-B14F-4D97-AF65-F5344CB8AC3E}">
        <p14:creationId xmlns:p14="http://schemas.microsoft.com/office/powerpoint/2010/main" val="2792408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0BEC4-DFB3-439B-8084-79644F3799C5}"/>
              </a:ext>
            </a:extLst>
          </p:cNvPr>
          <p:cNvSpPr>
            <a:spLocks noGrp="1"/>
          </p:cNvSpPr>
          <p:nvPr>
            <p:ph type="title"/>
          </p:nvPr>
        </p:nvSpPr>
        <p:spPr/>
        <p:txBody>
          <a:bodyPr/>
          <a:lstStyle/>
          <a:p>
            <a:r>
              <a:rPr lang="en-US" b="1" dirty="0"/>
              <a:t>Monitoring the response </a:t>
            </a:r>
            <a:endParaRPr lang="en-US" dirty="0"/>
          </a:p>
        </p:txBody>
      </p:sp>
      <p:graphicFrame>
        <p:nvGraphicFramePr>
          <p:cNvPr id="6" name="Content Placeholder 5">
            <a:extLst>
              <a:ext uri="{FF2B5EF4-FFF2-40B4-BE49-F238E27FC236}">
                <a16:creationId xmlns:a16="http://schemas.microsoft.com/office/drawing/2014/main" id="{73FDD8E2-305B-46CF-9363-0D1F96D14187}"/>
              </a:ext>
            </a:extLst>
          </p:cNvPr>
          <p:cNvGraphicFramePr>
            <a:graphicFrameLocks noGrp="1"/>
          </p:cNvGraphicFramePr>
          <p:nvPr>
            <p:ph sz="half" idx="1"/>
            <p:extLst>
              <p:ext uri="{D42A27DB-BD31-4B8C-83A1-F6EECF244321}">
                <p14:modId xmlns:p14="http://schemas.microsoft.com/office/powerpoint/2010/main" val="1072617352"/>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060D64A3-889E-463F-840B-56BA11B266BC}"/>
              </a:ext>
            </a:extLst>
          </p:cNvPr>
          <p:cNvSpPr>
            <a:spLocks noGrp="1"/>
          </p:cNvSpPr>
          <p:nvPr>
            <p:ph sz="half" idx="2"/>
          </p:nvPr>
        </p:nvSpPr>
        <p:spPr>
          <a:solidFill>
            <a:schemeClr val="accent4">
              <a:lumMod val="20000"/>
              <a:lumOff val="80000"/>
            </a:schemeClr>
          </a:solidFill>
        </p:spPr>
        <p:txBody>
          <a:bodyPr>
            <a:normAutofit fontScale="92500" lnSpcReduction="20000"/>
          </a:bodyPr>
          <a:lstStyle/>
          <a:p>
            <a:pPr marL="0" indent="0">
              <a:buNone/>
            </a:pPr>
            <a:r>
              <a:rPr lang="en-US" sz="3000" dirty="0"/>
              <a:t>Somalia:</a:t>
            </a:r>
          </a:p>
          <a:p>
            <a:pPr marL="0" indent="0">
              <a:buNone/>
            </a:pPr>
            <a:r>
              <a:rPr lang="en-US" sz="3000" dirty="0"/>
              <a:t>Disaggregation- "To monitor the reach and accessibility of the response, the collection of sex, age and disability disaggregated data will be undertaken in relation to each Strategic Objective”.</a:t>
            </a:r>
          </a:p>
          <a:p>
            <a:pPr marL="0" indent="0" algn="ctr">
              <a:buNone/>
            </a:pPr>
            <a:r>
              <a:rPr lang="en-US" sz="4300" b="1" dirty="0"/>
              <a:t>+</a:t>
            </a:r>
          </a:p>
          <a:p>
            <a:pPr marL="0" indent="0">
              <a:buNone/>
            </a:pPr>
            <a:r>
              <a:rPr lang="en-US" sz="3000" dirty="0"/>
              <a:t>Specific indicators- "Number of school children (M/F) living with disabilities benefiting from inclusive education"  </a:t>
            </a:r>
          </a:p>
          <a:p>
            <a:pPr marL="0" indent="0">
              <a:buNone/>
            </a:pPr>
            <a:endParaRPr lang="en-US" dirty="0"/>
          </a:p>
        </p:txBody>
      </p:sp>
    </p:spTree>
    <p:extLst>
      <p:ext uri="{BB962C8B-B14F-4D97-AF65-F5344CB8AC3E}">
        <p14:creationId xmlns:p14="http://schemas.microsoft.com/office/powerpoint/2010/main" val="2965826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161FE-065F-4DAB-AD13-D434F9A305D8}"/>
              </a:ext>
            </a:extLst>
          </p:cNvPr>
          <p:cNvSpPr>
            <a:spLocks noGrp="1"/>
          </p:cNvSpPr>
          <p:nvPr>
            <p:ph type="title"/>
          </p:nvPr>
        </p:nvSpPr>
        <p:spPr/>
        <p:txBody>
          <a:bodyPr/>
          <a:lstStyle/>
          <a:p>
            <a:r>
              <a:rPr lang="en-US" b="1" dirty="0"/>
              <a:t>Reflection of priorities</a:t>
            </a:r>
            <a:endParaRPr lang="en-US" dirty="0"/>
          </a:p>
        </p:txBody>
      </p:sp>
      <p:graphicFrame>
        <p:nvGraphicFramePr>
          <p:cNvPr id="6" name="Content Placeholder 5">
            <a:extLst>
              <a:ext uri="{FF2B5EF4-FFF2-40B4-BE49-F238E27FC236}">
                <a16:creationId xmlns:a16="http://schemas.microsoft.com/office/drawing/2014/main" id="{DAAB7115-D076-4BD3-BD29-DC00CFC58F8B}"/>
              </a:ext>
            </a:extLst>
          </p:cNvPr>
          <p:cNvGraphicFramePr>
            <a:graphicFrameLocks noGrp="1"/>
          </p:cNvGraphicFramePr>
          <p:nvPr>
            <p:ph sz="half" idx="1"/>
            <p:extLst>
              <p:ext uri="{D42A27DB-BD31-4B8C-83A1-F6EECF244321}">
                <p14:modId xmlns:p14="http://schemas.microsoft.com/office/powerpoint/2010/main" val="1515136547"/>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F972B1F2-171C-4F8D-8B4D-01FEB4115653}"/>
              </a:ext>
            </a:extLst>
          </p:cNvPr>
          <p:cNvSpPr>
            <a:spLocks noGrp="1"/>
          </p:cNvSpPr>
          <p:nvPr>
            <p:ph sz="half" idx="2"/>
          </p:nvPr>
        </p:nvSpPr>
        <p:spPr>
          <a:xfrm>
            <a:off x="6172202" y="1938640"/>
            <a:ext cx="5181600" cy="3352550"/>
          </a:xfrm>
          <a:solidFill>
            <a:schemeClr val="accent6">
              <a:lumMod val="20000"/>
              <a:lumOff val="80000"/>
            </a:schemeClr>
          </a:solidFill>
        </p:spPr>
        <p:txBody>
          <a:bodyPr/>
          <a:lstStyle/>
          <a:p>
            <a:pPr marL="0" indent="0">
              <a:buNone/>
            </a:pPr>
            <a:r>
              <a:rPr lang="en-US" dirty="0"/>
              <a:t>Nigeria: "The findings from the community-level consultations indicate that the people prioritized their needs as (</a:t>
            </a:r>
            <a:r>
              <a:rPr lang="en-US" dirty="0" err="1"/>
              <a:t>i</a:t>
            </a:r>
            <a:r>
              <a:rPr lang="en-US" dirty="0"/>
              <a:t>) food, (ii) health, (iii) livelihood, (iv) WASH and (v) protection. People with disability ranked their needs in that order too"   </a:t>
            </a:r>
          </a:p>
          <a:p>
            <a:endParaRPr lang="en-US" dirty="0"/>
          </a:p>
        </p:txBody>
      </p:sp>
    </p:spTree>
    <p:extLst>
      <p:ext uri="{BB962C8B-B14F-4D97-AF65-F5344CB8AC3E}">
        <p14:creationId xmlns:p14="http://schemas.microsoft.com/office/powerpoint/2010/main" val="10261680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4FF97-70F4-4E89-9486-CBBCCAAD4601}"/>
              </a:ext>
            </a:extLst>
          </p:cNvPr>
          <p:cNvSpPr>
            <a:spLocks noGrp="1"/>
          </p:cNvSpPr>
          <p:nvPr>
            <p:ph type="title"/>
          </p:nvPr>
        </p:nvSpPr>
        <p:spPr/>
        <p:txBody>
          <a:bodyPr/>
          <a:lstStyle/>
          <a:p>
            <a:r>
              <a:rPr lang="en-US" b="1" dirty="0"/>
              <a:t>Description of capacities </a:t>
            </a:r>
            <a:endParaRPr lang="en-US" dirty="0"/>
          </a:p>
        </p:txBody>
      </p:sp>
      <p:graphicFrame>
        <p:nvGraphicFramePr>
          <p:cNvPr id="6" name="Content Placeholder 5">
            <a:extLst>
              <a:ext uri="{FF2B5EF4-FFF2-40B4-BE49-F238E27FC236}">
                <a16:creationId xmlns:a16="http://schemas.microsoft.com/office/drawing/2014/main" id="{8E6AA63A-6D50-4740-8167-78F773E93044}"/>
              </a:ext>
            </a:extLst>
          </p:cNvPr>
          <p:cNvGraphicFramePr>
            <a:graphicFrameLocks noGrp="1"/>
          </p:cNvGraphicFramePr>
          <p:nvPr>
            <p:ph sz="half" idx="1"/>
            <p:extLst>
              <p:ext uri="{D42A27DB-BD31-4B8C-83A1-F6EECF244321}">
                <p14:modId xmlns:p14="http://schemas.microsoft.com/office/powerpoint/2010/main" val="70845360"/>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F15E81BF-85B2-40BC-ABA5-A1D701399F93}"/>
              </a:ext>
            </a:extLst>
          </p:cNvPr>
          <p:cNvSpPr>
            <a:spLocks noGrp="1"/>
          </p:cNvSpPr>
          <p:nvPr>
            <p:ph sz="half" idx="2"/>
          </p:nvPr>
        </p:nvSpPr>
        <p:spPr>
          <a:solidFill>
            <a:schemeClr val="accent4">
              <a:lumMod val="20000"/>
              <a:lumOff val="80000"/>
            </a:schemeClr>
          </a:solidFill>
        </p:spPr>
        <p:txBody>
          <a:bodyPr>
            <a:normAutofit fontScale="92500" lnSpcReduction="20000"/>
          </a:bodyPr>
          <a:lstStyle/>
          <a:p>
            <a:r>
              <a:rPr lang="en-US" dirty="0"/>
              <a:t>Myanmar (Protection chapter) "The Protection Sector will continue enhancing communities’ capacities to prevent and mitigate protection risks through the strengthening of community-based protection including community-based child protection mechanisms, greater and equitable participation of all groups, especially women, adolescent girls, young people and persons with disabilities in public life and decision-making processes..."</a:t>
            </a:r>
          </a:p>
          <a:p>
            <a:endParaRPr lang="en-US" dirty="0"/>
          </a:p>
        </p:txBody>
      </p:sp>
    </p:spTree>
    <p:extLst>
      <p:ext uri="{BB962C8B-B14F-4D97-AF65-F5344CB8AC3E}">
        <p14:creationId xmlns:p14="http://schemas.microsoft.com/office/powerpoint/2010/main" val="2244444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B1586-F0F2-44B9-8D89-C798543FD6AD}"/>
              </a:ext>
            </a:extLst>
          </p:cNvPr>
          <p:cNvSpPr>
            <a:spLocks noGrp="1"/>
          </p:cNvSpPr>
          <p:nvPr>
            <p:ph type="title"/>
          </p:nvPr>
        </p:nvSpPr>
        <p:spPr/>
        <p:txBody>
          <a:bodyPr/>
          <a:lstStyle/>
          <a:p>
            <a:r>
              <a:rPr lang="en-US" b="1" dirty="0"/>
              <a:t>Twin track approach</a:t>
            </a:r>
            <a:endParaRPr lang="en-US" dirty="0"/>
          </a:p>
        </p:txBody>
      </p:sp>
      <p:graphicFrame>
        <p:nvGraphicFramePr>
          <p:cNvPr id="6" name="Content Placeholder 5">
            <a:extLst>
              <a:ext uri="{FF2B5EF4-FFF2-40B4-BE49-F238E27FC236}">
                <a16:creationId xmlns:a16="http://schemas.microsoft.com/office/drawing/2014/main" id="{6FB7CAD4-F3F3-4E8C-BF0A-A5DD9D17F144}"/>
              </a:ext>
            </a:extLst>
          </p:cNvPr>
          <p:cNvGraphicFramePr>
            <a:graphicFrameLocks noGrp="1"/>
          </p:cNvGraphicFramePr>
          <p:nvPr>
            <p:ph sz="half" idx="1"/>
            <p:extLst>
              <p:ext uri="{D42A27DB-BD31-4B8C-83A1-F6EECF244321}">
                <p14:modId xmlns:p14="http://schemas.microsoft.com/office/powerpoint/2010/main" val="91086404"/>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D7D4E2A6-28C7-4E07-AB19-F297A72FF937}"/>
              </a:ext>
            </a:extLst>
          </p:cNvPr>
          <p:cNvSpPr>
            <a:spLocks noGrp="1"/>
          </p:cNvSpPr>
          <p:nvPr>
            <p:ph sz="half" idx="2"/>
          </p:nvPr>
        </p:nvSpPr>
        <p:spPr>
          <a:solidFill>
            <a:schemeClr val="accent6">
              <a:lumMod val="20000"/>
              <a:lumOff val="80000"/>
            </a:schemeClr>
          </a:solidFill>
        </p:spPr>
        <p:txBody>
          <a:bodyPr>
            <a:normAutofit fontScale="85000" lnSpcReduction="20000"/>
          </a:bodyPr>
          <a:lstStyle/>
          <a:p>
            <a:r>
              <a:rPr lang="en-US" b="1" dirty="0"/>
              <a:t>Mainstreaming activities</a:t>
            </a:r>
            <a:r>
              <a:rPr lang="en-US" dirty="0"/>
              <a:t> E.g. Sudan:  “…adapting the environment and the development of infrastructure … in order to enable people with disabilities to have appropriate access to goods and essential services.”</a:t>
            </a:r>
          </a:p>
          <a:p>
            <a:pPr marL="0" indent="0" algn="ctr">
              <a:buNone/>
            </a:pPr>
            <a:r>
              <a:rPr lang="en-US" sz="4000" b="1" dirty="0"/>
              <a:t>+</a:t>
            </a:r>
          </a:p>
          <a:p>
            <a:r>
              <a:rPr lang="en-US" b="1" dirty="0"/>
              <a:t>Targeted activities </a:t>
            </a:r>
            <a:r>
              <a:rPr lang="en-US" dirty="0"/>
              <a:t>E.g. Iraq “partners will include measures to mitigate the challenges and address the barriers faced due to age, gender or disability, including through provision of assistive devices to enable physical access, transportation and communication. " </a:t>
            </a:r>
          </a:p>
        </p:txBody>
      </p:sp>
    </p:spTree>
    <p:extLst>
      <p:ext uri="{BB962C8B-B14F-4D97-AF65-F5344CB8AC3E}">
        <p14:creationId xmlns:p14="http://schemas.microsoft.com/office/powerpoint/2010/main" val="708141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B30A9-EC15-4FF0-B408-A3C427C7FB5A}"/>
              </a:ext>
            </a:extLst>
          </p:cNvPr>
          <p:cNvSpPr>
            <a:spLocks noGrp="1"/>
          </p:cNvSpPr>
          <p:nvPr>
            <p:ph type="title"/>
          </p:nvPr>
        </p:nvSpPr>
        <p:spPr/>
        <p:txBody>
          <a:bodyPr/>
          <a:lstStyle/>
          <a:p>
            <a:r>
              <a:rPr lang="en-US" b="1" dirty="0"/>
              <a:t>Feedback &amp; complaints</a:t>
            </a:r>
            <a:endParaRPr lang="en-US" dirty="0"/>
          </a:p>
        </p:txBody>
      </p:sp>
      <p:graphicFrame>
        <p:nvGraphicFramePr>
          <p:cNvPr id="6" name="Content Placeholder 5">
            <a:extLst>
              <a:ext uri="{FF2B5EF4-FFF2-40B4-BE49-F238E27FC236}">
                <a16:creationId xmlns:a16="http://schemas.microsoft.com/office/drawing/2014/main" id="{A7A16FFB-F759-455E-AC8E-60165326ED05}"/>
              </a:ext>
            </a:extLst>
          </p:cNvPr>
          <p:cNvGraphicFramePr>
            <a:graphicFrameLocks noGrp="1"/>
          </p:cNvGraphicFramePr>
          <p:nvPr>
            <p:ph sz="half" idx="1"/>
            <p:extLst>
              <p:ext uri="{D42A27DB-BD31-4B8C-83A1-F6EECF244321}">
                <p14:modId xmlns:p14="http://schemas.microsoft.com/office/powerpoint/2010/main" val="1110448782"/>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6CD5FFB1-8780-45CF-A23E-3FF11E91EFFD}"/>
              </a:ext>
            </a:extLst>
          </p:cNvPr>
          <p:cNvSpPr>
            <a:spLocks noGrp="1"/>
          </p:cNvSpPr>
          <p:nvPr>
            <p:ph sz="half" idx="2"/>
          </p:nvPr>
        </p:nvSpPr>
        <p:spPr>
          <a:solidFill>
            <a:schemeClr val="accent4">
              <a:lumMod val="20000"/>
              <a:lumOff val="80000"/>
            </a:schemeClr>
          </a:solidFill>
        </p:spPr>
        <p:txBody>
          <a:bodyPr>
            <a:normAutofit fontScale="92500" lnSpcReduction="20000"/>
          </a:bodyPr>
          <a:lstStyle/>
          <a:p>
            <a:pPr marL="0" indent="0">
              <a:buNone/>
            </a:pPr>
            <a:r>
              <a:rPr lang="en-US" dirty="0"/>
              <a:t>Iraq: "Humanitarian organizations will continue to tailor messaging to meet targeted information needs, given the variances in information needs and access to information sources among different groups, including children, women, older people, people with disabilities and minorities. This includes consideration of where and how to provide complaints and feedback and adapting communication methods to ensure accessibility for all by catering for those with visual and/or hearing impairments."</a:t>
            </a:r>
          </a:p>
        </p:txBody>
      </p:sp>
    </p:spTree>
    <p:extLst>
      <p:ext uri="{BB962C8B-B14F-4D97-AF65-F5344CB8AC3E}">
        <p14:creationId xmlns:p14="http://schemas.microsoft.com/office/powerpoint/2010/main" val="677559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FE81B-C994-4205-BF58-4C03AADC4C60}"/>
              </a:ext>
            </a:extLst>
          </p:cNvPr>
          <p:cNvSpPr>
            <a:spLocks noGrp="1"/>
          </p:cNvSpPr>
          <p:nvPr>
            <p:ph type="title"/>
          </p:nvPr>
        </p:nvSpPr>
        <p:spPr/>
        <p:txBody>
          <a:bodyPr/>
          <a:lstStyle/>
          <a:p>
            <a:r>
              <a:rPr lang="en-US" b="1" dirty="0"/>
              <a:t>Impact of response modalities</a:t>
            </a:r>
            <a:endParaRPr lang="en-US" dirty="0"/>
          </a:p>
        </p:txBody>
      </p:sp>
      <p:graphicFrame>
        <p:nvGraphicFramePr>
          <p:cNvPr id="6" name="Content Placeholder 5">
            <a:extLst>
              <a:ext uri="{FF2B5EF4-FFF2-40B4-BE49-F238E27FC236}">
                <a16:creationId xmlns:a16="http://schemas.microsoft.com/office/drawing/2014/main" id="{808ECCAC-0D63-4D03-A320-9703C930D7B9}"/>
              </a:ext>
            </a:extLst>
          </p:cNvPr>
          <p:cNvGraphicFramePr>
            <a:graphicFrameLocks noGrp="1"/>
          </p:cNvGraphicFramePr>
          <p:nvPr>
            <p:ph sz="half" idx="1"/>
            <p:extLst>
              <p:ext uri="{D42A27DB-BD31-4B8C-83A1-F6EECF244321}">
                <p14:modId xmlns:p14="http://schemas.microsoft.com/office/powerpoint/2010/main" val="3150917577"/>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94630E43-9803-4D6C-88B7-8C9AE61BD34A}"/>
              </a:ext>
            </a:extLst>
          </p:cNvPr>
          <p:cNvSpPr>
            <a:spLocks noGrp="1"/>
          </p:cNvSpPr>
          <p:nvPr>
            <p:ph sz="half" idx="2"/>
          </p:nvPr>
        </p:nvSpPr>
        <p:spPr>
          <a:solidFill>
            <a:schemeClr val="accent6">
              <a:lumMod val="20000"/>
              <a:lumOff val="80000"/>
            </a:schemeClr>
          </a:solidFill>
        </p:spPr>
        <p:txBody>
          <a:bodyPr>
            <a:normAutofit fontScale="85000" lnSpcReduction="20000"/>
          </a:bodyPr>
          <a:lstStyle/>
          <a:p>
            <a:r>
              <a:rPr lang="en-US" dirty="0"/>
              <a:t>Ukraine “Discussions  with communities have revealed that cash or voucher  modality is not always preferred, particularly among  the people living in isolated settlements along  the ‘contact line’ or people with disabilities, due to logistical and physical constraints to access markets  or during certain periods of the year."</a:t>
            </a:r>
          </a:p>
          <a:p>
            <a:r>
              <a:rPr lang="en-US" dirty="0"/>
              <a:t>Burundi [in relation to cash transfers] “In particular, the following will be taken into account: access to distribution points for people living with disabilities, pregnant women and / or with young children”</a:t>
            </a:r>
          </a:p>
          <a:p>
            <a:endParaRPr lang="en-US" dirty="0"/>
          </a:p>
        </p:txBody>
      </p:sp>
    </p:spTree>
    <p:extLst>
      <p:ext uri="{BB962C8B-B14F-4D97-AF65-F5344CB8AC3E}">
        <p14:creationId xmlns:p14="http://schemas.microsoft.com/office/powerpoint/2010/main" val="1134124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2FC4DE-862C-4D88-96F3-D61BCAF2932D}"/>
              </a:ext>
            </a:extLst>
          </p:cNvPr>
          <p:cNvSpPr>
            <a:spLocks noGrp="1"/>
          </p:cNvSpPr>
          <p:nvPr>
            <p:ph type="title"/>
          </p:nvPr>
        </p:nvSpPr>
        <p:spPr/>
        <p:txBody>
          <a:bodyPr/>
          <a:lstStyle/>
          <a:p>
            <a:r>
              <a:rPr lang="en-US" b="1" dirty="0"/>
              <a:t>Which are the strongest HNOs?</a:t>
            </a:r>
          </a:p>
        </p:txBody>
      </p:sp>
      <p:graphicFrame>
        <p:nvGraphicFramePr>
          <p:cNvPr id="8" name="Content Placeholder 7">
            <a:extLst>
              <a:ext uri="{FF2B5EF4-FFF2-40B4-BE49-F238E27FC236}">
                <a16:creationId xmlns:a16="http://schemas.microsoft.com/office/drawing/2014/main" id="{15FCABF3-BA33-468E-8B42-678232A00A29}"/>
              </a:ext>
            </a:extLst>
          </p:cNvPr>
          <p:cNvGraphicFramePr>
            <a:graphicFrameLocks noGrp="1"/>
          </p:cNvGraphicFramePr>
          <p:nvPr>
            <p:ph idx="1"/>
            <p:extLst>
              <p:ext uri="{D42A27DB-BD31-4B8C-83A1-F6EECF244321}">
                <p14:modId xmlns:p14="http://schemas.microsoft.com/office/powerpoint/2010/main" val="4094366729"/>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24948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9">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793B9830-7E88-4ACC-B1C7-D3ACBF0096CA}"/>
              </a:ext>
            </a:extLst>
          </p:cNvPr>
          <p:cNvSpPr>
            <a:spLocks noGrp="1"/>
          </p:cNvSpPr>
          <p:nvPr>
            <p:ph type="title"/>
          </p:nvPr>
        </p:nvSpPr>
        <p:spPr>
          <a:xfrm>
            <a:off x="1285241" y="1008993"/>
            <a:ext cx="9231410" cy="3542045"/>
          </a:xfrm>
        </p:spPr>
        <p:txBody>
          <a:bodyPr vert="horz" lIns="91440" tIns="45720" rIns="91440" bIns="45720" rtlCol="0" anchor="b">
            <a:normAutofit/>
          </a:bodyPr>
          <a:lstStyle/>
          <a:p>
            <a:r>
              <a:rPr lang="en-US" sz="10600" b="1" kern="1200" dirty="0">
                <a:solidFill>
                  <a:schemeClr val="tx1"/>
                </a:solidFill>
                <a:latin typeface="+mj-lt"/>
                <a:ea typeface="+mj-ea"/>
                <a:cs typeface="+mj-cs"/>
              </a:rPr>
              <a:t>What are HNOs doing well?</a:t>
            </a:r>
          </a:p>
        </p:txBody>
      </p:sp>
      <p:sp>
        <p:nvSpPr>
          <p:cNvPr id="5" name="Text Placeholder 4">
            <a:extLst>
              <a:ext uri="{FF2B5EF4-FFF2-40B4-BE49-F238E27FC236}">
                <a16:creationId xmlns:a16="http://schemas.microsoft.com/office/drawing/2014/main" id="{32292328-C01A-4708-9974-F195CD6188CE}"/>
              </a:ext>
            </a:extLst>
          </p:cNvPr>
          <p:cNvSpPr>
            <a:spLocks noGrp="1"/>
          </p:cNvSpPr>
          <p:nvPr>
            <p:ph type="body" idx="1"/>
          </p:nvPr>
        </p:nvSpPr>
        <p:spPr>
          <a:xfrm>
            <a:off x="1285241" y="4582814"/>
            <a:ext cx="7132335" cy="1312657"/>
          </a:xfrm>
        </p:spPr>
        <p:txBody>
          <a:bodyPr vert="horz" lIns="91440" tIns="45720" rIns="91440" bIns="45720" rtlCol="0" anchor="t">
            <a:normAutofit/>
          </a:bodyPr>
          <a:lstStyle/>
          <a:p>
            <a:endParaRPr lang="en-US" sz="2400" kern="1200">
              <a:solidFill>
                <a:schemeClr val="tx1"/>
              </a:solidFill>
              <a:latin typeface="+mn-lt"/>
              <a:ea typeface="+mn-ea"/>
              <a:cs typeface="+mn-cs"/>
            </a:endParaRPr>
          </a:p>
        </p:txBody>
      </p:sp>
    </p:spTree>
    <p:extLst>
      <p:ext uri="{BB962C8B-B14F-4D97-AF65-F5344CB8AC3E}">
        <p14:creationId xmlns:p14="http://schemas.microsoft.com/office/powerpoint/2010/main" val="1595308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7E23E-3891-482A-BE3A-27E9434C892F}"/>
              </a:ext>
            </a:extLst>
          </p:cNvPr>
          <p:cNvSpPr>
            <a:spLocks noGrp="1"/>
          </p:cNvSpPr>
          <p:nvPr>
            <p:ph type="title"/>
          </p:nvPr>
        </p:nvSpPr>
        <p:spPr/>
        <p:txBody>
          <a:bodyPr>
            <a:normAutofit/>
          </a:bodyPr>
          <a:lstStyle/>
          <a:p>
            <a:r>
              <a:rPr lang="en-US" sz="5200" b="1" dirty="0"/>
              <a:t>Reliability of data</a:t>
            </a:r>
          </a:p>
        </p:txBody>
      </p:sp>
      <p:graphicFrame>
        <p:nvGraphicFramePr>
          <p:cNvPr id="6" name="Content Placeholder 5">
            <a:extLst>
              <a:ext uri="{FF2B5EF4-FFF2-40B4-BE49-F238E27FC236}">
                <a16:creationId xmlns:a16="http://schemas.microsoft.com/office/drawing/2014/main" id="{9D1FEF24-0470-44DF-9F84-FB7330BD274F}"/>
              </a:ext>
            </a:extLst>
          </p:cNvPr>
          <p:cNvGraphicFramePr>
            <a:graphicFrameLocks noGrp="1"/>
          </p:cNvGraphicFramePr>
          <p:nvPr>
            <p:ph sz="half" idx="1"/>
            <p:extLst>
              <p:ext uri="{D42A27DB-BD31-4B8C-83A1-F6EECF244321}">
                <p14:modId xmlns:p14="http://schemas.microsoft.com/office/powerpoint/2010/main" val="2984701059"/>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3777370D-246E-4D15-B57F-56D605DCA677}"/>
              </a:ext>
            </a:extLst>
          </p:cNvPr>
          <p:cNvSpPr>
            <a:spLocks noGrp="1"/>
          </p:cNvSpPr>
          <p:nvPr>
            <p:ph sz="half" idx="2"/>
          </p:nvPr>
        </p:nvSpPr>
        <p:spPr>
          <a:solidFill>
            <a:schemeClr val="accent6">
              <a:lumMod val="20000"/>
              <a:lumOff val="80000"/>
            </a:schemeClr>
          </a:solidFill>
        </p:spPr>
        <p:txBody>
          <a:bodyPr/>
          <a:lstStyle/>
          <a:p>
            <a:endParaRPr lang="en-US" dirty="0"/>
          </a:p>
          <a:p>
            <a:r>
              <a:rPr lang="en-US" dirty="0"/>
              <a:t>Use reliable secondary data</a:t>
            </a:r>
          </a:p>
          <a:p>
            <a:r>
              <a:rPr lang="en-US" dirty="0"/>
              <a:t>Collect primary data using recognized approaches (such as the Washington group Question sets)</a:t>
            </a:r>
          </a:p>
          <a:p>
            <a:r>
              <a:rPr lang="en-US" dirty="0"/>
              <a:t>Use global estimate- 15% of the population expected to have a disability</a:t>
            </a:r>
          </a:p>
        </p:txBody>
      </p:sp>
    </p:spTree>
    <p:extLst>
      <p:ext uri="{BB962C8B-B14F-4D97-AF65-F5344CB8AC3E}">
        <p14:creationId xmlns:p14="http://schemas.microsoft.com/office/powerpoint/2010/main" val="700819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EE948-7530-4051-8167-93ECEF1AFE1E}"/>
              </a:ext>
            </a:extLst>
          </p:cNvPr>
          <p:cNvSpPr>
            <a:spLocks noGrp="1"/>
          </p:cNvSpPr>
          <p:nvPr>
            <p:ph type="title"/>
          </p:nvPr>
        </p:nvSpPr>
        <p:spPr/>
        <p:txBody>
          <a:bodyPr>
            <a:normAutofit/>
          </a:bodyPr>
          <a:lstStyle/>
          <a:p>
            <a:r>
              <a:rPr lang="en-US" sz="5200" b="1" dirty="0"/>
              <a:t>Risk/ needs analysis</a:t>
            </a:r>
          </a:p>
        </p:txBody>
      </p:sp>
      <p:graphicFrame>
        <p:nvGraphicFramePr>
          <p:cNvPr id="9" name="Content Placeholder 8">
            <a:extLst>
              <a:ext uri="{FF2B5EF4-FFF2-40B4-BE49-F238E27FC236}">
                <a16:creationId xmlns:a16="http://schemas.microsoft.com/office/drawing/2014/main" id="{CAC05DCB-BD10-4312-A256-34840DB06E33}"/>
              </a:ext>
            </a:extLst>
          </p:cNvPr>
          <p:cNvGraphicFramePr>
            <a:graphicFrameLocks noGrp="1"/>
          </p:cNvGraphicFramePr>
          <p:nvPr>
            <p:ph sz="half" idx="1"/>
            <p:extLst>
              <p:ext uri="{D42A27DB-BD31-4B8C-83A1-F6EECF244321}">
                <p14:modId xmlns:p14="http://schemas.microsoft.com/office/powerpoint/2010/main" val="2491219639"/>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6FF01471-4A53-43F8-BCEB-4DE7852FEF6F}"/>
              </a:ext>
            </a:extLst>
          </p:cNvPr>
          <p:cNvSpPr>
            <a:spLocks noGrp="1"/>
          </p:cNvSpPr>
          <p:nvPr>
            <p:ph sz="half" idx="2"/>
          </p:nvPr>
        </p:nvSpPr>
        <p:spPr>
          <a:solidFill>
            <a:schemeClr val="accent4">
              <a:lumMod val="20000"/>
              <a:lumOff val="80000"/>
            </a:schemeClr>
          </a:solidFill>
        </p:spPr>
        <p:txBody>
          <a:bodyPr>
            <a:normAutofit fontScale="70000" lnSpcReduction="20000"/>
          </a:bodyPr>
          <a:lstStyle/>
          <a:p>
            <a:pPr marL="0" marR="0">
              <a:lnSpc>
                <a:spcPct val="107000"/>
              </a:lnSpc>
              <a:spcBef>
                <a:spcPts val="0"/>
              </a:spcBef>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Ethiopia: “Isolation, a lack of social support/peer networks and physical, technological and communication barriers put an extra challenge for people with disabilities in obtaining information and receiving guidance. This exclusion increases the risk of GBV”</a:t>
            </a:r>
          </a:p>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DRC: “Stigma, discrimination and social exclusion by communities due to certain socio-cultural attitudes and practices, which has the consequence of restricting [persons with disabilities’] access [to] employment, education and certain activities [in the] community." </a:t>
            </a:r>
          </a:p>
          <a:p>
            <a:endParaRPr lang="en-US" dirty="0"/>
          </a:p>
        </p:txBody>
      </p:sp>
    </p:spTree>
    <p:extLst>
      <p:ext uri="{BB962C8B-B14F-4D97-AF65-F5344CB8AC3E}">
        <p14:creationId xmlns:p14="http://schemas.microsoft.com/office/powerpoint/2010/main" val="527438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DC7B6-566F-4D2A-B2A7-A35BA5CD68F0}"/>
              </a:ext>
            </a:extLst>
          </p:cNvPr>
          <p:cNvSpPr>
            <a:spLocks noGrp="1"/>
          </p:cNvSpPr>
          <p:nvPr>
            <p:ph type="title"/>
          </p:nvPr>
        </p:nvSpPr>
        <p:spPr/>
        <p:txBody>
          <a:bodyPr/>
          <a:lstStyle/>
          <a:p>
            <a:r>
              <a:rPr lang="en-US" b="1" dirty="0"/>
              <a:t>Cross sectoral attention</a:t>
            </a:r>
          </a:p>
        </p:txBody>
      </p:sp>
      <p:graphicFrame>
        <p:nvGraphicFramePr>
          <p:cNvPr id="6" name="Content Placeholder 5">
            <a:extLst>
              <a:ext uri="{FF2B5EF4-FFF2-40B4-BE49-F238E27FC236}">
                <a16:creationId xmlns:a16="http://schemas.microsoft.com/office/drawing/2014/main" id="{8E81E725-A379-4E62-B765-FAF9D5A3117A}"/>
              </a:ext>
            </a:extLst>
          </p:cNvPr>
          <p:cNvGraphicFramePr>
            <a:graphicFrameLocks noGrp="1"/>
          </p:cNvGraphicFramePr>
          <p:nvPr>
            <p:ph sz="half" idx="1"/>
            <p:extLst>
              <p:ext uri="{D42A27DB-BD31-4B8C-83A1-F6EECF244321}">
                <p14:modId xmlns:p14="http://schemas.microsoft.com/office/powerpoint/2010/main" val="1646077049"/>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A014D720-0D99-4FA3-8A5C-2199D793337E}"/>
              </a:ext>
            </a:extLst>
          </p:cNvPr>
          <p:cNvSpPr>
            <a:spLocks noGrp="1"/>
          </p:cNvSpPr>
          <p:nvPr>
            <p:ph sz="half" idx="2"/>
          </p:nvPr>
        </p:nvSpPr>
        <p:spPr>
          <a:solidFill>
            <a:schemeClr val="accent6">
              <a:lumMod val="20000"/>
              <a:lumOff val="80000"/>
            </a:schemeClr>
          </a:solidFill>
        </p:spPr>
        <p:txBody>
          <a:bodyPr>
            <a:normAutofit fontScale="85000" lnSpcReduction="20000"/>
          </a:bodyPr>
          <a:lstStyle/>
          <a:p>
            <a:r>
              <a:rPr lang="en-US" dirty="0"/>
              <a:t>Syria: (Education chapter) "Children with disabilities are less likely to access learning. Insufficient investment in learning facilities, specialized teachers and materials to provide adequate support to children with disabilities continues to contribute towards excluding these children“</a:t>
            </a:r>
          </a:p>
          <a:p>
            <a:r>
              <a:rPr lang="en-US" dirty="0"/>
              <a:t>Ethiopia: (WASH chapter) “Sub-standard WASH facilities such as latrines without locks or disability access, and remote and unsafe locations of WASH facilities increase GBV and SEA risks.” </a:t>
            </a:r>
          </a:p>
          <a:p>
            <a:endParaRPr lang="en-US" dirty="0"/>
          </a:p>
          <a:p>
            <a:endParaRPr lang="en-US" dirty="0"/>
          </a:p>
        </p:txBody>
      </p:sp>
    </p:spTree>
    <p:extLst>
      <p:ext uri="{BB962C8B-B14F-4D97-AF65-F5344CB8AC3E}">
        <p14:creationId xmlns:p14="http://schemas.microsoft.com/office/powerpoint/2010/main" val="456583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957C-0E2A-495D-993A-F9885E557ED1}"/>
              </a:ext>
            </a:extLst>
          </p:cNvPr>
          <p:cNvSpPr>
            <a:spLocks noGrp="1"/>
          </p:cNvSpPr>
          <p:nvPr>
            <p:ph type="title"/>
          </p:nvPr>
        </p:nvSpPr>
        <p:spPr/>
        <p:txBody>
          <a:bodyPr/>
          <a:lstStyle/>
          <a:p>
            <a:r>
              <a:rPr lang="en-US" b="1" dirty="0"/>
              <a:t>Recognition of diversity</a:t>
            </a:r>
          </a:p>
        </p:txBody>
      </p:sp>
      <p:graphicFrame>
        <p:nvGraphicFramePr>
          <p:cNvPr id="6" name="Content Placeholder 5">
            <a:extLst>
              <a:ext uri="{FF2B5EF4-FFF2-40B4-BE49-F238E27FC236}">
                <a16:creationId xmlns:a16="http://schemas.microsoft.com/office/drawing/2014/main" id="{AEA93B0F-C63E-41A9-9D78-0CE8FD11CDBE}"/>
              </a:ext>
            </a:extLst>
          </p:cNvPr>
          <p:cNvGraphicFramePr>
            <a:graphicFrameLocks noGrp="1"/>
          </p:cNvGraphicFramePr>
          <p:nvPr>
            <p:ph sz="half" idx="1"/>
            <p:extLst>
              <p:ext uri="{D42A27DB-BD31-4B8C-83A1-F6EECF244321}">
                <p14:modId xmlns:p14="http://schemas.microsoft.com/office/powerpoint/2010/main" val="2887605377"/>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0688FD96-B880-4C65-B83A-44C5073A2EEC}"/>
              </a:ext>
            </a:extLst>
          </p:cNvPr>
          <p:cNvSpPr>
            <a:spLocks noGrp="1"/>
          </p:cNvSpPr>
          <p:nvPr>
            <p:ph sz="half" idx="2"/>
          </p:nvPr>
        </p:nvSpPr>
        <p:spPr>
          <a:solidFill>
            <a:schemeClr val="accent4">
              <a:lumMod val="20000"/>
              <a:lumOff val="80000"/>
            </a:schemeClr>
          </a:solidFill>
        </p:spPr>
        <p:txBody>
          <a:bodyPr>
            <a:normAutofit fontScale="92500" lnSpcReduction="20000"/>
          </a:bodyPr>
          <a:lstStyle/>
          <a:p>
            <a:r>
              <a:rPr lang="en-US" dirty="0">
                <a:latin typeface="Calibri" panose="020F0502020204030204" pitchFamily="34" charset="0"/>
                <a:ea typeface="Calibri" panose="020F0502020204030204" pitchFamily="34" charset="0"/>
                <a:cs typeface="Times New Roman" panose="02020603050405020304" pitchFamily="18" charset="0"/>
              </a:rPr>
              <a:t>Syria: "For women with disabilities, the opportunity to participate in decision making is even further reduced, particularly for women with psychosocial and intellectual difficulties“</a:t>
            </a:r>
          </a:p>
          <a:p>
            <a:r>
              <a:rPr lang="en-US" dirty="0"/>
              <a:t>Somalia: (education chapter) Girls with disabilities face additional barriers in accessing education due to gender stereotypes based on discriminatory and cultural norms such as </a:t>
            </a:r>
            <a:r>
              <a:rPr lang="en-US" dirty="0" err="1"/>
              <a:t>marginalisation</a:t>
            </a:r>
            <a:r>
              <a:rPr lang="en-US" dirty="0"/>
              <a:t>, stigma, and the preference for boys to access education."</a:t>
            </a:r>
          </a:p>
          <a:p>
            <a:endParaRPr lang="en-US" dirty="0"/>
          </a:p>
        </p:txBody>
      </p:sp>
    </p:spTree>
    <p:extLst>
      <p:ext uri="{BB962C8B-B14F-4D97-AF65-F5344CB8AC3E}">
        <p14:creationId xmlns:p14="http://schemas.microsoft.com/office/powerpoint/2010/main" val="3254528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CEE73-DF7A-48AA-89CA-3320820D9166}"/>
              </a:ext>
            </a:extLst>
          </p:cNvPr>
          <p:cNvSpPr>
            <a:spLocks noGrp="1"/>
          </p:cNvSpPr>
          <p:nvPr>
            <p:ph type="title"/>
          </p:nvPr>
        </p:nvSpPr>
        <p:spPr/>
        <p:txBody>
          <a:bodyPr/>
          <a:lstStyle/>
          <a:p>
            <a:r>
              <a:rPr lang="en-US" b="1" dirty="0"/>
              <a:t>Recognition of information gaps</a:t>
            </a:r>
          </a:p>
        </p:txBody>
      </p:sp>
      <p:graphicFrame>
        <p:nvGraphicFramePr>
          <p:cNvPr id="6" name="Content Placeholder 5">
            <a:extLst>
              <a:ext uri="{FF2B5EF4-FFF2-40B4-BE49-F238E27FC236}">
                <a16:creationId xmlns:a16="http://schemas.microsoft.com/office/drawing/2014/main" id="{4EE75DBE-863F-4F12-9306-8C780BB62F98}"/>
              </a:ext>
            </a:extLst>
          </p:cNvPr>
          <p:cNvGraphicFramePr>
            <a:graphicFrameLocks noGrp="1"/>
          </p:cNvGraphicFramePr>
          <p:nvPr>
            <p:ph sz="half" idx="1"/>
            <p:extLst>
              <p:ext uri="{D42A27DB-BD31-4B8C-83A1-F6EECF244321}">
                <p14:modId xmlns:p14="http://schemas.microsoft.com/office/powerpoint/2010/main" val="683965841"/>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B4E2D3D5-F424-4D98-B97B-9EA578B8AE9E}"/>
              </a:ext>
            </a:extLst>
          </p:cNvPr>
          <p:cNvSpPr>
            <a:spLocks noGrp="1"/>
          </p:cNvSpPr>
          <p:nvPr>
            <p:ph sz="half" idx="2"/>
          </p:nvPr>
        </p:nvSpPr>
        <p:spPr>
          <a:solidFill>
            <a:schemeClr val="accent6">
              <a:lumMod val="20000"/>
              <a:lumOff val="80000"/>
            </a:schemeClr>
          </a:solidFill>
        </p:spPr>
        <p:txBody>
          <a:bodyPr>
            <a:normAutofit fontScale="92500" lnSpcReduction="10000"/>
          </a:bodyPr>
          <a:lstStyle/>
          <a:p>
            <a:r>
              <a:rPr lang="en-US" dirty="0"/>
              <a:t>Afghanistan: “The ICCT has committed to also better monitor perceptions of response from people with physical and mental disability.“</a:t>
            </a:r>
          </a:p>
          <a:p>
            <a:r>
              <a:rPr lang="en-US" dirty="0"/>
              <a:t>Cameroon: “Furthermore, it was agreed at the Inter-Sector level that multi-sectoral as well as sectoral assessments carried out need to pay more attention to gender specific needs and the needs of persons with disabilities”. </a:t>
            </a:r>
          </a:p>
        </p:txBody>
      </p:sp>
    </p:spTree>
    <p:extLst>
      <p:ext uri="{BB962C8B-B14F-4D97-AF65-F5344CB8AC3E}">
        <p14:creationId xmlns:p14="http://schemas.microsoft.com/office/powerpoint/2010/main" val="3245509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609</TotalTime>
  <Words>1245</Words>
  <Application>Microsoft Office PowerPoint</Application>
  <PresentationFormat>Widescreen</PresentationFormat>
  <Paragraphs>71</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REVIEW OF  DISBAILITY INCLUSION  IN 2021 HNOs/ HRPs</vt:lpstr>
      <vt:lpstr>HNOs</vt:lpstr>
      <vt:lpstr>Which are the strongest HNOs?</vt:lpstr>
      <vt:lpstr>What are HNOs doing well?</vt:lpstr>
      <vt:lpstr>Reliability of data</vt:lpstr>
      <vt:lpstr>Risk/ needs analysis</vt:lpstr>
      <vt:lpstr>Cross sectoral attention</vt:lpstr>
      <vt:lpstr>Recognition of diversity</vt:lpstr>
      <vt:lpstr>Recognition of information gaps</vt:lpstr>
      <vt:lpstr>What needs more work- HNOs?</vt:lpstr>
      <vt:lpstr>Capacities and coping mechanisms</vt:lpstr>
      <vt:lpstr>Monitoring situation &amp; needs</vt:lpstr>
      <vt:lpstr>Reporting of priorities</vt:lpstr>
      <vt:lpstr>HRPs</vt:lpstr>
      <vt:lpstr>Which are the strongest HRPs?</vt:lpstr>
      <vt:lpstr>What are HRPs doing well?</vt:lpstr>
      <vt:lpstr>Strategic objectives </vt:lpstr>
      <vt:lpstr>Sectoral coverage</vt:lpstr>
      <vt:lpstr>Reflection of diversity </vt:lpstr>
      <vt:lpstr>What needs more work- HRPs?</vt:lpstr>
      <vt:lpstr>Monitoring the response </vt:lpstr>
      <vt:lpstr>Reflection of priorities</vt:lpstr>
      <vt:lpstr>Description of capacities </vt:lpstr>
      <vt:lpstr>Twin track approach</vt:lpstr>
      <vt:lpstr>Feedback &amp; complaints</vt:lpstr>
      <vt:lpstr>Impact of response modalities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DISBAILITY INCLUSION  IN 2021 HNOs/ HRPs</dc:title>
  <dc:creator>Kirstin Lange</dc:creator>
  <cp:lastModifiedBy>Faith Nzioka</cp:lastModifiedBy>
  <cp:revision>23</cp:revision>
  <dcterms:created xsi:type="dcterms:W3CDTF">2021-08-18T08:52:56Z</dcterms:created>
  <dcterms:modified xsi:type="dcterms:W3CDTF">2021-09-22T09:00:48Z</dcterms:modified>
</cp:coreProperties>
</file>