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323" r:id="rId5"/>
    <p:sldId id="347" r:id="rId6"/>
    <p:sldId id="258" r:id="rId7"/>
    <p:sldId id="306" r:id="rId8"/>
    <p:sldId id="341" r:id="rId9"/>
    <p:sldId id="339" r:id="rId10"/>
    <p:sldId id="340" r:id="rId11"/>
    <p:sldId id="342" r:id="rId12"/>
    <p:sldId id="348" r:id="rId13"/>
    <p:sldId id="346" r:id="rId1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Gill Sans MT" pitchFamily="3"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Gill Sans MT" pitchFamily="3"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Gill Sans MT" pitchFamily="3"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Gill Sans MT" pitchFamily="3"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Gill Sans MT" pitchFamily="3" charset="0"/>
        <a:ea typeface="MS PGothic" panose="020B0600070205080204" pitchFamily="34" charset="-128"/>
        <a:cs typeface="+mn-cs"/>
      </a:defRPr>
    </a:lvl5pPr>
    <a:lvl6pPr marL="2286000" algn="l" defTabSz="914400" rtl="0" eaLnBrk="1" latinLnBrk="0" hangingPunct="1">
      <a:defRPr kern="1200">
        <a:solidFill>
          <a:schemeClr val="tx1"/>
        </a:solidFill>
        <a:latin typeface="Gill Sans MT" pitchFamily="3" charset="0"/>
        <a:ea typeface="MS PGothic" panose="020B0600070205080204" pitchFamily="34" charset="-128"/>
        <a:cs typeface="+mn-cs"/>
      </a:defRPr>
    </a:lvl6pPr>
    <a:lvl7pPr marL="2743200" algn="l" defTabSz="914400" rtl="0" eaLnBrk="1" latinLnBrk="0" hangingPunct="1">
      <a:defRPr kern="1200">
        <a:solidFill>
          <a:schemeClr val="tx1"/>
        </a:solidFill>
        <a:latin typeface="Gill Sans MT" pitchFamily="3" charset="0"/>
        <a:ea typeface="MS PGothic" panose="020B0600070205080204" pitchFamily="34" charset="-128"/>
        <a:cs typeface="+mn-cs"/>
      </a:defRPr>
    </a:lvl7pPr>
    <a:lvl8pPr marL="3200400" algn="l" defTabSz="914400" rtl="0" eaLnBrk="1" latinLnBrk="0" hangingPunct="1">
      <a:defRPr kern="1200">
        <a:solidFill>
          <a:schemeClr val="tx1"/>
        </a:solidFill>
        <a:latin typeface="Gill Sans MT" pitchFamily="3" charset="0"/>
        <a:ea typeface="MS PGothic" panose="020B0600070205080204" pitchFamily="34" charset="-128"/>
        <a:cs typeface="+mn-cs"/>
      </a:defRPr>
    </a:lvl8pPr>
    <a:lvl9pPr marL="3657600" algn="l" defTabSz="914400" rtl="0" eaLnBrk="1" latinLnBrk="0" hangingPunct="1">
      <a:defRPr kern="1200">
        <a:solidFill>
          <a:schemeClr val="tx1"/>
        </a:solidFill>
        <a:latin typeface="Gill Sans MT" pitchFamily="3"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2C1E"/>
    <a:srgbClr val="3B3BFF"/>
    <a:srgbClr val="124D85"/>
    <a:srgbClr val="149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69" autoAdjust="0"/>
    <p:restoredTop sz="91875" autoAdjust="0"/>
  </p:normalViewPr>
  <p:slideViewPr>
    <p:cSldViewPr snapToGrid="0" snapToObjects="1" showGuides="1">
      <p:cViewPr varScale="1">
        <p:scale>
          <a:sx n="82" d="100"/>
          <a:sy n="82" d="100"/>
        </p:scale>
        <p:origin x="168" y="88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8A9A4-9EA3-4362-BAAE-491399896E96}" type="datetimeFigureOut">
              <a:rPr lang="en-US" smtClean="0"/>
              <a:t>5/12/20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536DA-3FD7-4841-BB2B-2CB8CDAEE96C}" type="slidenum">
              <a:rPr lang="en-US" smtClean="0"/>
              <a:t>‹#›</a:t>
            </a:fld>
            <a:endParaRPr lang="en-US"/>
          </a:p>
        </p:txBody>
      </p:sp>
    </p:spTree>
    <p:extLst>
      <p:ext uri="{BB962C8B-B14F-4D97-AF65-F5344CB8AC3E}">
        <p14:creationId xmlns:p14="http://schemas.microsoft.com/office/powerpoint/2010/main" val="28842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0BC4A-A049-46F4-A980-9017DCB825F8}" type="slidenum">
              <a:rPr lang="en-US" smtClean="0"/>
              <a:t>1</a:t>
            </a:fld>
            <a:endParaRPr lang="en-US" dirty="0"/>
          </a:p>
        </p:txBody>
      </p:sp>
    </p:spTree>
    <p:extLst>
      <p:ext uri="{BB962C8B-B14F-4D97-AF65-F5344CB8AC3E}">
        <p14:creationId xmlns:p14="http://schemas.microsoft.com/office/powerpoint/2010/main" val="133268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DCDE793-BBE4-4DE2-8C63-A1BB31A92B54}" type="datetimeFigureOut">
              <a:rPr lang="en-US" altLang="en-US"/>
              <a:pPr/>
              <a:t>5/12/20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2D5F19-062D-4DD7-9EC0-90EC306720C9}" type="slidenum">
              <a:rPr lang="en-US" altLang="en-US"/>
              <a:pPr/>
              <a:t>‹#›</a:t>
            </a:fld>
            <a:endParaRPr lang="en-US" altLang="en-US"/>
          </a:p>
        </p:txBody>
      </p:sp>
    </p:spTree>
    <p:extLst>
      <p:ext uri="{BB962C8B-B14F-4D97-AF65-F5344CB8AC3E}">
        <p14:creationId xmlns:p14="http://schemas.microsoft.com/office/powerpoint/2010/main" val="202970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76594FF-7F9E-43A4-B06C-69973599E538}" type="datetimeFigureOut">
              <a:rPr lang="en-US" altLang="en-US"/>
              <a:pPr/>
              <a:t>5/12/20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311662-3C26-4F65-A08E-AD0E3E63582F}" type="slidenum">
              <a:rPr lang="en-US" altLang="en-US"/>
              <a:pPr/>
              <a:t>‹#›</a:t>
            </a:fld>
            <a:endParaRPr lang="en-US" altLang="en-US"/>
          </a:p>
        </p:txBody>
      </p:sp>
    </p:spTree>
    <p:extLst>
      <p:ext uri="{BB962C8B-B14F-4D97-AF65-F5344CB8AC3E}">
        <p14:creationId xmlns:p14="http://schemas.microsoft.com/office/powerpoint/2010/main" val="36853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573ADF3-F07A-4031-A2B6-4B495B74FC49}" type="datetimeFigureOut">
              <a:rPr lang="en-US" altLang="en-US"/>
              <a:pPr/>
              <a:t>5/12/20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033DA00-281D-4D03-B02B-CED2DFDD9F9B}" type="slidenum">
              <a:rPr lang="en-US" altLang="en-US"/>
              <a:pPr/>
              <a:t>‹#›</a:t>
            </a:fld>
            <a:endParaRPr lang="en-US" altLang="en-US"/>
          </a:p>
        </p:txBody>
      </p:sp>
    </p:spTree>
    <p:extLst>
      <p:ext uri="{BB962C8B-B14F-4D97-AF65-F5344CB8AC3E}">
        <p14:creationId xmlns:p14="http://schemas.microsoft.com/office/powerpoint/2010/main" val="15730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7A80DA7-7902-443B-88A3-BFE5094AAABB}" type="datetimeFigureOut">
              <a:rPr lang="en-US" altLang="en-US"/>
              <a:pPr/>
              <a:t>5/12/20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76872D-24EB-41A3-BB8B-7DC83A4E5D7F}" type="slidenum">
              <a:rPr lang="en-US" altLang="en-US"/>
              <a:pPr/>
              <a:t>‹#›</a:t>
            </a:fld>
            <a:endParaRPr lang="en-US" altLang="en-US"/>
          </a:p>
        </p:txBody>
      </p:sp>
    </p:spTree>
    <p:extLst>
      <p:ext uri="{BB962C8B-B14F-4D97-AF65-F5344CB8AC3E}">
        <p14:creationId xmlns:p14="http://schemas.microsoft.com/office/powerpoint/2010/main" val="30180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5AF4F4A-0061-45BA-AA25-67053DB5E3AF}" type="datetimeFigureOut">
              <a:rPr lang="en-US" altLang="en-US"/>
              <a:pPr/>
              <a:t>5/12/20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7F465D-8C32-4DC7-89CA-A39454EC189B}" type="slidenum">
              <a:rPr lang="en-US" altLang="en-US"/>
              <a:pPr/>
              <a:t>‹#›</a:t>
            </a:fld>
            <a:endParaRPr lang="en-US" altLang="en-US"/>
          </a:p>
        </p:txBody>
      </p:sp>
    </p:spTree>
    <p:extLst>
      <p:ext uri="{BB962C8B-B14F-4D97-AF65-F5344CB8AC3E}">
        <p14:creationId xmlns:p14="http://schemas.microsoft.com/office/powerpoint/2010/main" val="163979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546863F-1786-4A8C-9721-1F4AACD5C699}" type="datetimeFigureOut">
              <a:rPr lang="en-US" altLang="en-US"/>
              <a:pPr/>
              <a:t>5/12/20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B59CB6C-8E75-475C-8E61-3027152111F7}" type="slidenum">
              <a:rPr lang="en-US" altLang="en-US"/>
              <a:pPr/>
              <a:t>‹#›</a:t>
            </a:fld>
            <a:endParaRPr lang="en-US" altLang="en-US"/>
          </a:p>
        </p:txBody>
      </p:sp>
    </p:spTree>
    <p:extLst>
      <p:ext uri="{BB962C8B-B14F-4D97-AF65-F5344CB8AC3E}">
        <p14:creationId xmlns:p14="http://schemas.microsoft.com/office/powerpoint/2010/main" val="216432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2EC73D1-83C2-4EC7-8940-07366DAD701D}" type="datetimeFigureOut">
              <a:rPr lang="en-US" altLang="en-US"/>
              <a:pPr/>
              <a:t>5/12/20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A95EF17-15C0-4201-BF24-D1BD44DE1336}" type="slidenum">
              <a:rPr lang="en-US" altLang="en-US"/>
              <a:pPr/>
              <a:t>‹#›</a:t>
            </a:fld>
            <a:endParaRPr lang="en-US" altLang="en-US"/>
          </a:p>
        </p:txBody>
      </p:sp>
    </p:spTree>
    <p:extLst>
      <p:ext uri="{BB962C8B-B14F-4D97-AF65-F5344CB8AC3E}">
        <p14:creationId xmlns:p14="http://schemas.microsoft.com/office/powerpoint/2010/main" val="164034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8B70E82B-1E0D-4EBB-84DF-304BAA67FBFE}" type="datetimeFigureOut">
              <a:rPr lang="en-US" altLang="en-US"/>
              <a:pPr/>
              <a:t>5/12/20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F47A0A8-3C69-4D29-A6C9-6D7085D4F43E}" type="slidenum">
              <a:rPr lang="en-US" altLang="en-US"/>
              <a:pPr/>
              <a:t>‹#›</a:t>
            </a:fld>
            <a:endParaRPr lang="en-US" altLang="en-US"/>
          </a:p>
        </p:txBody>
      </p:sp>
    </p:spTree>
    <p:extLst>
      <p:ext uri="{BB962C8B-B14F-4D97-AF65-F5344CB8AC3E}">
        <p14:creationId xmlns:p14="http://schemas.microsoft.com/office/powerpoint/2010/main" val="235849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217E89B-DA54-4165-A4E6-E3D31ACC9ED8}" type="datetimeFigureOut">
              <a:rPr lang="en-US" altLang="en-US"/>
              <a:pPr/>
              <a:t>5/12/20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B5D0D71-1A87-4A34-B52C-66B81D1B7E34}" type="slidenum">
              <a:rPr lang="en-US" altLang="en-US"/>
              <a:pPr/>
              <a:t>‹#›</a:t>
            </a:fld>
            <a:endParaRPr lang="en-US" altLang="en-US"/>
          </a:p>
        </p:txBody>
      </p:sp>
    </p:spTree>
    <p:extLst>
      <p:ext uri="{BB962C8B-B14F-4D97-AF65-F5344CB8AC3E}">
        <p14:creationId xmlns:p14="http://schemas.microsoft.com/office/powerpoint/2010/main" val="194914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B466B0B-545D-4E83-ACCA-65C5A37CEA59}" type="datetimeFigureOut">
              <a:rPr lang="en-US" altLang="en-US"/>
              <a:pPr/>
              <a:t>5/12/20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A335CE-F413-4C5A-9B2C-9D40F08237BB}" type="slidenum">
              <a:rPr lang="en-US" altLang="en-US"/>
              <a:pPr/>
              <a:t>‹#›</a:t>
            </a:fld>
            <a:endParaRPr lang="en-US" altLang="en-US"/>
          </a:p>
        </p:txBody>
      </p:sp>
    </p:spTree>
    <p:extLst>
      <p:ext uri="{BB962C8B-B14F-4D97-AF65-F5344CB8AC3E}">
        <p14:creationId xmlns:p14="http://schemas.microsoft.com/office/powerpoint/2010/main" val="1730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1825B5E-051B-4DFB-861C-91907EF8538E}" type="datetimeFigureOut">
              <a:rPr lang="en-US" altLang="en-US"/>
              <a:pPr/>
              <a:t>5/12/20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E34488-1F03-4DC9-9DB8-DB945B3CDF80}" type="slidenum">
              <a:rPr lang="en-US" altLang="en-US"/>
              <a:pPr/>
              <a:t>‹#›</a:t>
            </a:fld>
            <a:endParaRPr lang="en-US" altLang="en-US"/>
          </a:p>
        </p:txBody>
      </p:sp>
    </p:spTree>
    <p:extLst>
      <p:ext uri="{BB962C8B-B14F-4D97-AF65-F5344CB8AC3E}">
        <p14:creationId xmlns:p14="http://schemas.microsoft.com/office/powerpoint/2010/main" val="101928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589959" y="329879"/>
            <a:ext cx="8472790" cy="586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anose="020B0604020202020204" pitchFamily="34" charset="0"/>
              </a:defRPr>
            </a:lvl1pPr>
          </a:lstStyle>
          <a:p>
            <a:fld id="{6DDFE229-96CD-468D-B2B5-02A525196F62}" type="datetimeFigureOut">
              <a:rPr lang="en-US" altLang="en-US"/>
              <a:pPr/>
              <a:t>5/12/20</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defRPr>
            </a:lvl1pPr>
          </a:lstStyle>
          <a:p>
            <a:fld id="{93ED8FF2-BE35-4633-AAC7-BF73CF779F7F}" type="slidenum">
              <a:rPr lang="en-US" altLang="en-US"/>
              <a:pPr/>
              <a:t>‹#›</a:t>
            </a:fld>
            <a:endParaRPr lang="en-US" altLang="en-US"/>
          </a:p>
        </p:txBody>
      </p:sp>
      <p:sp>
        <p:nvSpPr>
          <p:cNvPr id="7" name="Rectangle 6"/>
          <p:cNvSpPr/>
          <p:nvPr userDrawn="1"/>
        </p:nvSpPr>
        <p:spPr>
          <a:xfrm>
            <a:off x="0" y="0"/>
            <a:ext cx="3055716" cy="6858000"/>
          </a:xfrm>
          <a:prstGeom prst="rect">
            <a:avLst/>
          </a:prstGeom>
          <a:solidFill>
            <a:srgbClr val="D32C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1" name="Title Placeholder 1"/>
          <p:cNvSpPr>
            <a:spLocks noGrp="1"/>
          </p:cNvSpPr>
          <p:nvPr>
            <p:ph type="title"/>
          </p:nvPr>
        </p:nvSpPr>
        <p:spPr bwMode="auto">
          <a:xfrm>
            <a:off x="150752" y="580756"/>
            <a:ext cx="2797053" cy="291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2" name="Picture 1" descr="TRRT_PPT-0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61805" y="5748339"/>
            <a:ext cx="2774949"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ct val="0"/>
        </a:spcAft>
        <a:defRPr sz="3600" kern="1200">
          <a:solidFill>
            <a:schemeClr val="bg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600">
          <a:solidFill>
            <a:schemeClr val="bg1"/>
          </a:solidFill>
          <a:latin typeface="Arial"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600">
          <a:solidFill>
            <a:schemeClr val="bg1"/>
          </a:solidFill>
          <a:latin typeface="Arial"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600">
          <a:solidFill>
            <a:schemeClr val="bg1"/>
          </a:solidFill>
          <a:latin typeface="Arial"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600">
          <a:solidFill>
            <a:schemeClr val="bg1"/>
          </a:solidFill>
          <a:latin typeface="Arial" charset="0"/>
          <a:ea typeface="MS PGothic" panose="020B0600070205080204" pitchFamily="34" charset="-128"/>
          <a:cs typeface="ＭＳ Ｐゴシック" charset="0"/>
        </a:defRPr>
      </a:lvl5pPr>
      <a:lvl6pPr marL="457200" algn="l" defTabSz="457200" rtl="0" fontAlgn="base">
        <a:spcBef>
          <a:spcPct val="0"/>
        </a:spcBef>
        <a:spcAft>
          <a:spcPct val="0"/>
        </a:spcAft>
        <a:defRPr sz="3600">
          <a:solidFill>
            <a:schemeClr val="bg1"/>
          </a:solidFill>
          <a:latin typeface="Gill Sans MT"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Gill Sans MT"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Gill Sans MT"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Gill Sans MT"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8050"/>
            <a:ext cx="12192000" cy="5716403"/>
          </a:xfrm>
          <a:prstGeom prst="rect">
            <a:avLst/>
          </a:prstGeom>
          <a:solidFill>
            <a:srgbClr val="D32C1E"/>
          </a:solidFill>
          <a:ln w="9525">
            <a:noFill/>
            <a:miter lim="800000"/>
            <a:headEnd/>
            <a:tailEnd/>
          </a:ln>
          <a:effectLst/>
        </p:spPr>
        <p:txBody>
          <a:bodyPr anchor="ctr"/>
          <a:lstStyle/>
          <a:p>
            <a:pPr algn="ctr">
              <a:defRPr/>
            </a:pPr>
            <a:endParaRPr lang="en-US" dirty="0">
              <a:solidFill>
                <a:schemeClr val="lt1"/>
              </a:solidFill>
              <a:latin typeface="+mn-lt"/>
              <a:ea typeface="+mn-ea"/>
            </a:endParaRPr>
          </a:p>
        </p:txBody>
      </p:sp>
      <p:sp>
        <p:nvSpPr>
          <p:cNvPr id="13314" name="Title 1"/>
          <p:cNvSpPr>
            <a:spLocks noGrp="1"/>
          </p:cNvSpPr>
          <p:nvPr>
            <p:ph type="ctrTitle"/>
          </p:nvPr>
        </p:nvSpPr>
        <p:spPr>
          <a:xfrm>
            <a:off x="157074" y="2522798"/>
            <a:ext cx="11808661" cy="1632583"/>
          </a:xfrm>
        </p:spPr>
        <p:txBody>
          <a:bodyPr>
            <a:normAutofit/>
          </a:bodyPr>
          <a:lstStyle/>
          <a:p>
            <a:pPr algn="ctr" eaLnBrk="1" hangingPunct="1"/>
            <a:r>
              <a:rPr lang="en-GB" altLang="en-US" sz="3500" b="1" dirty="0">
                <a:solidFill>
                  <a:schemeClr val="accent6">
                    <a:lumMod val="40000"/>
                    <a:lumOff val="60000"/>
                  </a:schemeClr>
                </a:solidFill>
              </a:rPr>
              <a:t>Ethiopia MIYCF with COVID-19 </a:t>
            </a:r>
            <a:br>
              <a:rPr lang="en-GB" altLang="en-US" sz="3500" b="1" dirty="0">
                <a:solidFill>
                  <a:schemeClr val="accent6">
                    <a:lumMod val="40000"/>
                    <a:lumOff val="60000"/>
                  </a:schemeClr>
                </a:solidFill>
              </a:rPr>
            </a:br>
            <a:endParaRPr lang="en-GB" altLang="en-US" sz="3500" i="1" dirty="0">
              <a:solidFill>
                <a:schemeClr val="accent6">
                  <a:lumMod val="40000"/>
                  <a:lumOff val="60000"/>
                </a:schemeClr>
              </a:solidFill>
            </a:endParaRPr>
          </a:p>
        </p:txBody>
      </p:sp>
      <p:pic>
        <p:nvPicPr>
          <p:cNvPr id="13316" name="Picture 5" descr="TRRT_Signature-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3478" y="470924"/>
            <a:ext cx="3431674" cy="128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5688353"/>
            <a:ext cx="12192000" cy="11696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143303" y="5710253"/>
            <a:ext cx="12146408" cy="1173816"/>
            <a:chOff x="-143303" y="5710253"/>
            <a:chExt cx="12146408" cy="1173816"/>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844" y="6020763"/>
              <a:ext cx="2271713" cy="5048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895" y="5978068"/>
              <a:ext cx="1950911" cy="56007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4194" y="5867193"/>
              <a:ext cx="1307211" cy="77447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303" y="5710253"/>
              <a:ext cx="3017520" cy="1173816"/>
            </a:xfrm>
            <a:prstGeom prst="rect">
              <a:avLst/>
            </a:prstGeom>
          </p:spPr>
        </p:pic>
        <p:pic>
          <p:nvPicPr>
            <p:cNvPr id="11" name="Picture 10"/>
            <p:cNvPicPr>
              <a:picLocks noChangeAspect="1"/>
            </p:cNvPicPr>
            <p:nvPr/>
          </p:nvPicPr>
          <p:blipFill>
            <a:blip r:embed="rId8"/>
            <a:stretch>
              <a:fillRect/>
            </a:stretch>
          </p:blipFill>
          <p:spPr>
            <a:xfrm>
              <a:off x="8651562" y="5786461"/>
              <a:ext cx="1920240" cy="954792"/>
            </a:xfrm>
            <a:prstGeom prst="rect">
              <a:avLst/>
            </a:prstGeom>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23786" t="36773" r="22452" b="31674"/>
            <a:stretch/>
          </p:blipFill>
          <p:spPr bwMode="auto">
            <a:xfrm>
              <a:off x="10410322" y="5829757"/>
              <a:ext cx="1592783" cy="934807"/>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373235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880F0E-A9CC-7D4A-90F4-4C449E2FC362}"/>
              </a:ext>
            </a:extLst>
          </p:cNvPr>
          <p:cNvSpPr/>
          <p:nvPr/>
        </p:nvSpPr>
        <p:spPr>
          <a:xfrm>
            <a:off x="3264976" y="548580"/>
            <a:ext cx="8234766" cy="6309420"/>
          </a:xfrm>
          <a:prstGeom prst="rect">
            <a:avLst/>
          </a:prstGeom>
        </p:spPr>
        <p:txBody>
          <a:bodyPr wrap="square">
            <a:spAutoFit/>
          </a:bodyPr>
          <a:lstStyle/>
          <a:p>
            <a:r>
              <a:rPr lang="en-US" sz="2400" b="1" i="1" dirty="0">
                <a:solidFill>
                  <a:schemeClr val="accent5">
                    <a:lumMod val="75000"/>
                  </a:schemeClr>
                </a:solidFill>
                <a:latin typeface="+mn-lt"/>
              </a:rPr>
              <a:t>Especially in this time it is important to</a:t>
            </a:r>
          </a:p>
          <a:p>
            <a:endParaRPr lang="en-US" sz="2400" b="1" i="1" dirty="0">
              <a:solidFill>
                <a:schemeClr val="accent5">
                  <a:lumMod val="75000"/>
                </a:schemeClr>
              </a:solidFill>
              <a:effectLst/>
              <a:latin typeface="+mn-lt"/>
            </a:endParaRPr>
          </a:p>
          <a:p>
            <a:endParaRPr lang="en-US" dirty="0">
              <a:latin typeface="+mn-lt"/>
            </a:endParaRPr>
          </a:p>
          <a:p>
            <a:r>
              <a:rPr lang="en-US" sz="2000" dirty="0">
                <a:latin typeface="+mn-lt"/>
              </a:rPr>
              <a:t>Integrate MIYCF activities into other sector interventions and integrate other sector activities into IYCF interventions:</a:t>
            </a:r>
          </a:p>
          <a:p>
            <a:endParaRPr lang="en-US" sz="2000" dirty="0">
              <a:latin typeface="+mn-lt"/>
            </a:endParaRPr>
          </a:p>
          <a:p>
            <a:pPr marL="800100" lvl="1" indent="-342900">
              <a:buFont typeface="Arial" panose="020B0604020202020204" pitchFamily="34" charset="0"/>
              <a:buChar char="•"/>
            </a:pPr>
            <a:r>
              <a:rPr lang="en-US" sz="2000" dirty="0">
                <a:latin typeface="+mn-lt"/>
              </a:rPr>
              <a:t>Establish an inter-sectoral referral system</a:t>
            </a:r>
          </a:p>
          <a:p>
            <a:pPr marL="800100" lvl="1" indent="-342900">
              <a:buFont typeface="Arial" panose="020B0604020202020204" pitchFamily="34" charset="0"/>
              <a:buChar char="•"/>
            </a:pPr>
            <a:endParaRPr lang="en-US" sz="2000" dirty="0">
              <a:latin typeface="+mn-lt"/>
            </a:endParaRPr>
          </a:p>
          <a:p>
            <a:pPr marL="800100" lvl="1" indent="-342900">
              <a:buFont typeface="Arial" panose="020B0604020202020204" pitchFamily="34" charset="0"/>
              <a:buChar char="•"/>
            </a:pPr>
            <a:r>
              <a:rPr lang="en-US" sz="2000" dirty="0" err="1">
                <a:latin typeface="+mn-lt"/>
              </a:rPr>
              <a:t>Organise</a:t>
            </a:r>
            <a:r>
              <a:rPr lang="en-US" sz="2000" dirty="0">
                <a:latin typeface="+mn-lt"/>
              </a:rPr>
              <a:t> orientations/trainings on MIYCF for relevant field staff and volunteers from all sectors and ensure they have access to a one page reminder of the key MIYCF points</a:t>
            </a:r>
          </a:p>
          <a:p>
            <a:pPr marL="800100" lvl="1" indent="-342900">
              <a:buFont typeface="Arial" panose="020B0604020202020204" pitchFamily="34" charset="0"/>
              <a:buChar char="•"/>
            </a:pPr>
            <a:endParaRPr lang="en-US" sz="2000" dirty="0">
              <a:latin typeface="+mn-lt"/>
            </a:endParaRPr>
          </a:p>
          <a:p>
            <a:pPr marL="800100" lvl="1" indent="-342900">
              <a:buFont typeface="Arial" panose="020B0604020202020204" pitchFamily="34" charset="0"/>
              <a:buChar char="•"/>
            </a:pPr>
            <a:r>
              <a:rPr lang="en-US" sz="2000" dirty="0">
                <a:latin typeface="+mn-lt"/>
              </a:rPr>
              <a:t>Identify and train MIYCF Champions who can support MICYF </a:t>
            </a:r>
            <a:r>
              <a:rPr lang="en-US" sz="2000" dirty="0" err="1">
                <a:latin typeface="+mn-lt"/>
              </a:rPr>
              <a:t>programmes</a:t>
            </a:r>
            <a:r>
              <a:rPr lang="en-US" sz="2000" dirty="0">
                <a:latin typeface="+mn-lt"/>
              </a:rPr>
              <a:t> throughout the country</a:t>
            </a:r>
          </a:p>
          <a:p>
            <a:pPr lvl="1"/>
            <a:endParaRPr lang="en-US" sz="2000" dirty="0">
              <a:latin typeface="+mn-lt"/>
            </a:endParaRPr>
          </a:p>
          <a:p>
            <a:pPr lvl="1"/>
            <a:endParaRPr lang="en-US" sz="2000" dirty="0">
              <a:latin typeface="+mn-lt"/>
            </a:endParaRPr>
          </a:p>
          <a:p>
            <a:pPr algn="ctr"/>
            <a:endParaRPr lang="en-US" sz="2000" b="1" dirty="0">
              <a:solidFill>
                <a:schemeClr val="accent5">
                  <a:lumMod val="75000"/>
                </a:schemeClr>
              </a:solidFill>
              <a:latin typeface="+mn-lt"/>
            </a:endParaRPr>
          </a:p>
          <a:p>
            <a:pPr algn="ctr"/>
            <a:r>
              <a:rPr lang="en-US" sz="2000" b="1" dirty="0">
                <a:solidFill>
                  <a:schemeClr val="accent5">
                    <a:lumMod val="75000"/>
                  </a:schemeClr>
                </a:solidFill>
                <a:latin typeface="+mn-lt"/>
              </a:rPr>
              <a:t>It is all stakeholders responsibility to protect, promote, and support MIYCF</a:t>
            </a:r>
          </a:p>
          <a:p>
            <a:endParaRPr lang="en-US" dirty="0">
              <a:effectLst/>
              <a:latin typeface="Helvetica" pitchFamily="2" charset="0"/>
            </a:endParaRPr>
          </a:p>
        </p:txBody>
      </p:sp>
    </p:spTree>
    <p:extLst>
      <p:ext uri="{BB962C8B-B14F-4D97-AF65-F5344CB8AC3E}">
        <p14:creationId xmlns:p14="http://schemas.microsoft.com/office/powerpoint/2010/main" val="307297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880F0E-A9CC-7D4A-90F4-4C449E2FC362}"/>
              </a:ext>
            </a:extLst>
          </p:cNvPr>
          <p:cNvSpPr/>
          <p:nvPr/>
        </p:nvSpPr>
        <p:spPr>
          <a:xfrm>
            <a:off x="3249478" y="540013"/>
            <a:ext cx="8234766" cy="4708981"/>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immediate causes of undernutrition are disease and/or inadequate food intake, which result from underlying poverty, household food insecurity, inadequate care practices at household or community levels, poor water, hygiene and sanitation (WASH) and insufficient access to healthcare.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Disasters such as cyclones, earthquakes, floods, conflict, displacement and drought all directly affect the underlying causes of undernutrition; including COVID-19.</a:t>
            </a:r>
          </a:p>
          <a:p>
            <a:pPr algn="ctr"/>
            <a:endParaRPr lang="en-US" sz="2400" dirty="0">
              <a:latin typeface="+mn-lt"/>
            </a:endParaRPr>
          </a:p>
          <a:p>
            <a:endParaRPr lang="en-US" dirty="0">
              <a:latin typeface="+mn-lt"/>
            </a:endParaRPr>
          </a:p>
          <a:p>
            <a:endParaRPr lang="en-US" dirty="0">
              <a:effectLst/>
              <a:latin typeface="Helvetica" pitchFamily="2" charset="0"/>
            </a:endParaRPr>
          </a:p>
        </p:txBody>
      </p:sp>
    </p:spTree>
    <p:extLst>
      <p:ext uri="{BB962C8B-B14F-4D97-AF65-F5344CB8AC3E}">
        <p14:creationId xmlns:p14="http://schemas.microsoft.com/office/powerpoint/2010/main" val="200517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person, food, man&#10;&#10;Description automatically generated">
            <a:extLst>
              <a:ext uri="{FF2B5EF4-FFF2-40B4-BE49-F238E27FC236}">
                <a16:creationId xmlns:a16="http://schemas.microsoft.com/office/drawing/2014/main" id="{8BB048D2-E17B-F841-B214-5160F5E97046}"/>
              </a:ext>
            </a:extLst>
          </p:cNvPr>
          <p:cNvPicPr>
            <a:picLocks noChangeAspect="1"/>
          </p:cNvPicPr>
          <p:nvPr/>
        </p:nvPicPr>
        <p:blipFill>
          <a:blip r:embed="rId2"/>
          <a:stretch>
            <a:fillRect/>
          </a:stretch>
        </p:blipFill>
        <p:spPr>
          <a:xfrm>
            <a:off x="8051814" y="2619690"/>
            <a:ext cx="3160890" cy="3893851"/>
          </a:xfrm>
          <a:prstGeom prst="rect">
            <a:avLst/>
          </a:prstGeom>
        </p:spPr>
      </p:pic>
      <p:sp>
        <p:nvSpPr>
          <p:cNvPr id="8" name="TextBox 7">
            <a:extLst>
              <a:ext uri="{FF2B5EF4-FFF2-40B4-BE49-F238E27FC236}">
                <a16:creationId xmlns:a16="http://schemas.microsoft.com/office/drawing/2014/main" id="{B51DED63-7DDB-E143-B64D-8AE07541DFF9}"/>
              </a:ext>
            </a:extLst>
          </p:cNvPr>
          <p:cNvSpPr txBox="1"/>
          <p:nvPr/>
        </p:nvSpPr>
        <p:spPr>
          <a:xfrm>
            <a:off x="3502618" y="394381"/>
            <a:ext cx="8105229" cy="1938992"/>
          </a:xfrm>
          <a:prstGeom prst="rect">
            <a:avLst/>
          </a:prstGeom>
          <a:noFill/>
        </p:spPr>
        <p:txBody>
          <a:bodyPr wrap="square" rtlCol="0">
            <a:spAutoFit/>
          </a:bodyPr>
          <a:lstStyle/>
          <a:p>
            <a:pPr algn="ctr"/>
            <a:r>
              <a:rPr lang="en-US" sz="2000" dirty="0">
                <a:latin typeface="+mn-lt"/>
              </a:rPr>
              <a:t>Traditionally in humanitarian operations a lot of nutrition resources </a:t>
            </a:r>
          </a:p>
          <a:p>
            <a:pPr algn="ctr"/>
            <a:r>
              <a:rPr lang="en-US" sz="2000" dirty="0">
                <a:latin typeface="+mn-lt"/>
              </a:rPr>
              <a:t>go to treatment of acute malnutrition.</a:t>
            </a:r>
          </a:p>
          <a:p>
            <a:pPr algn="ctr"/>
            <a:endParaRPr lang="en-US" sz="2000" dirty="0">
              <a:latin typeface="+mn-lt"/>
            </a:endParaRPr>
          </a:p>
          <a:p>
            <a:pPr algn="ctr"/>
            <a:r>
              <a:rPr lang="en-US" sz="2000" dirty="0">
                <a:latin typeface="+mn-lt"/>
              </a:rPr>
              <a:t>Protection, promotion and support of MIYCF practices are increasingly part of humanitarian responses, but specific resource mobilization and raising general attention to IYCF have still proven to be difficult. </a:t>
            </a:r>
          </a:p>
        </p:txBody>
      </p:sp>
      <p:sp>
        <p:nvSpPr>
          <p:cNvPr id="10" name="object 5">
            <a:extLst>
              <a:ext uri="{FF2B5EF4-FFF2-40B4-BE49-F238E27FC236}">
                <a16:creationId xmlns:a16="http://schemas.microsoft.com/office/drawing/2014/main" id="{F9C1F2B2-25B3-734F-A664-13DF297AC0C1}"/>
              </a:ext>
            </a:extLst>
          </p:cNvPr>
          <p:cNvSpPr/>
          <p:nvPr/>
        </p:nvSpPr>
        <p:spPr>
          <a:xfrm>
            <a:off x="3493092" y="2838289"/>
            <a:ext cx="4062140" cy="345665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53075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10842" y="6391148"/>
            <a:ext cx="95885" cy="182101"/>
          </a:xfrm>
          <a:prstGeom prst="rect">
            <a:avLst/>
          </a:prstGeom>
        </p:spPr>
        <p:txBody>
          <a:bodyPr vert="horz" wrap="square" lIns="0" tIns="12700" rIns="0" bIns="0" rtlCol="0">
            <a:spAutoFit/>
          </a:bodyPr>
          <a:lstStyle/>
          <a:p>
            <a:pPr marL="12700">
              <a:spcBef>
                <a:spcPts val="100"/>
              </a:spcBef>
            </a:pPr>
            <a:r>
              <a:rPr sz="1100" spc="-25" dirty="0">
                <a:latin typeface="Trebuchet MS"/>
                <a:cs typeface="Trebuchet MS"/>
              </a:rPr>
              <a:t>9</a:t>
            </a:r>
            <a:endParaRPr sz="1100">
              <a:latin typeface="Trebuchet MS"/>
              <a:cs typeface="Trebuchet MS"/>
            </a:endParaRPr>
          </a:p>
        </p:txBody>
      </p:sp>
      <p:sp>
        <p:nvSpPr>
          <p:cNvPr id="38" name="TextBox 37"/>
          <p:cNvSpPr txBox="1"/>
          <p:nvPr/>
        </p:nvSpPr>
        <p:spPr>
          <a:xfrm>
            <a:off x="3402646" y="145266"/>
            <a:ext cx="8283076" cy="2554545"/>
          </a:xfrm>
          <a:prstGeom prst="rect">
            <a:avLst/>
          </a:prstGeom>
          <a:noFill/>
        </p:spPr>
        <p:txBody>
          <a:bodyPr wrap="square" rtlCol="0">
            <a:spAutoFit/>
          </a:bodyPr>
          <a:lstStyle/>
          <a:p>
            <a:r>
              <a:rPr lang="en-US" sz="2000" dirty="0"/>
              <a:t>In Ethiopia:</a:t>
            </a:r>
          </a:p>
          <a:p>
            <a:endParaRPr lang="en-US" sz="2000" dirty="0"/>
          </a:p>
          <a:p>
            <a:pPr marL="285750" indent="-285750">
              <a:buFont typeface="Arial" panose="020B0604020202020204" pitchFamily="34" charset="0"/>
              <a:buChar char="•"/>
            </a:pPr>
            <a:r>
              <a:rPr lang="en-US" sz="2000" dirty="0"/>
              <a:t>40% of infants age 4-5 months are exclusively breastfed</a:t>
            </a:r>
          </a:p>
          <a:p>
            <a:pPr marL="285750" indent="-285750">
              <a:buFont typeface="Arial" panose="020B0604020202020204" pitchFamily="34" charset="0"/>
              <a:buChar char="•"/>
            </a:pPr>
            <a:r>
              <a:rPr lang="en-US" sz="2000" dirty="0"/>
              <a:t>6% of infants under 6 months are not breastfed at all</a:t>
            </a:r>
          </a:p>
          <a:p>
            <a:pPr marL="285750" indent="-285750">
              <a:buFont typeface="Arial" panose="020B0604020202020204" pitchFamily="34" charset="0"/>
              <a:buChar char="•"/>
            </a:pPr>
            <a:r>
              <a:rPr lang="en-US" sz="2000" dirty="0"/>
              <a:t>9% of infants under 6 months using a bottle with a nipple, a dangerous and life-threatening practice.</a:t>
            </a:r>
          </a:p>
          <a:p>
            <a:pPr marL="285750" indent="-285750">
              <a:buFont typeface="Arial" panose="020B0604020202020204" pitchFamily="34" charset="0"/>
              <a:buChar char="•"/>
            </a:pPr>
            <a:r>
              <a:rPr lang="en-US" sz="2000" dirty="0"/>
              <a:t>Only 11% of pregnant women take Iron tablets for the recommended time</a:t>
            </a:r>
          </a:p>
          <a:p>
            <a:pPr>
              <a:buFont typeface="Arial" pitchFamily="34" charset="0"/>
              <a:buChar char="•"/>
            </a:pPr>
            <a:endParaRPr lang="en-US" sz="2000" dirty="0">
              <a:solidFill>
                <a:srgbClr val="FF0000"/>
              </a:solidFill>
            </a:endParaRPr>
          </a:p>
        </p:txBody>
      </p:sp>
      <p:pic>
        <p:nvPicPr>
          <p:cNvPr id="10" name="Picture 5" descr="IMG_0385">
            <a:extLst>
              <a:ext uri="{FF2B5EF4-FFF2-40B4-BE49-F238E27FC236}">
                <a16:creationId xmlns:a16="http://schemas.microsoft.com/office/drawing/2014/main" id="{F8A12763-D8E1-D949-9D68-DEDBCA451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552" y="2865098"/>
            <a:ext cx="3606430" cy="3456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close up of a bottle&#10;&#10;Description automatically generated">
            <a:extLst>
              <a:ext uri="{FF2B5EF4-FFF2-40B4-BE49-F238E27FC236}">
                <a16:creationId xmlns:a16="http://schemas.microsoft.com/office/drawing/2014/main" id="{B470C727-4E1A-704C-BC45-12A7031A35CF}"/>
              </a:ext>
            </a:extLst>
          </p:cNvPr>
          <p:cNvPicPr>
            <a:picLocks noChangeAspect="1"/>
          </p:cNvPicPr>
          <p:nvPr/>
        </p:nvPicPr>
        <p:blipFill>
          <a:blip r:embed="rId3"/>
          <a:stretch>
            <a:fillRect/>
          </a:stretch>
        </p:blipFill>
        <p:spPr>
          <a:xfrm>
            <a:off x="3982386" y="2909940"/>
            <a:ext cx="2774494" cy="3456652"/>
          </a:xfrm>
          <a:prstGeom prst="rect">
            <a:avLst/>
          </a:prstGeom>
        </p:spPr>
      </p:pic>
    </p:spTree>
    <p:extLst>
      <p:ext uri="{BB962C8B-B14F-4D97-AF65-F5344CB8AC3E}">
        <p14:creationId xmlns:p14="http://schemas.microsoft.com/office/powerpoint/2010/main" val="385868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B494D-9BB2-964B-8D92-3B5535F4DAB3}"/>
              </a:ext>
            </a:extLst>
          </p:cNvPr>
          <p:cNvSpPr>
            <a:spLocks noGrp="1"/>
          </p:cNvSpPr>
          <p:nvPr>
            <p:ph type="ctrTitle"/>
          </p:nvPr>
        </p:nvSpPr>
        <p:spPr>
          <a:xfrm>
            <a:off x="3246893" y="314424"/>
            <a:ext cx="8084949" cy="721262"/>
          </a:xfrm>
        </p:spPr>
        <p:txBody>
          <a:bodyPr/>
          <a:lstStyle/>
          <a:p>
            <a:pPr algn="ctr"/>
            <a:r>
              <a:rPr lang="en-US" sz="2800" b="1" i="1" dirty="0">
                <a:solidFill>
                  <a:schemeClr val="accent5">
                    <a:lumMod val="75000"/>
                  </a:schemeClr>
                </a:solidFill>
              </a:rPr>
              <a:t>Breastfeeding is a child’s food security</a:t>
            </a:r>
          </a:p>
        </p:txBody>
      </p:sp>
      <p:pic>
        <p:nvPicPr>
          <p:cNvPr id="9" name="Picture 8" descr="A picture containing person, indoor, child, small&#10;&#10;Description automatically generated">
            <a:extLst>
              <a:ext uri="{FF2B5EF4-FFF2-40B4-BE49-F238E27FC236}">
                <a16:creationId xmlns:a16="http://schemas.microsoft.com/office/drawing/2014/main" id="{1B9DF79F-C45E-1C46-B429-3895C7915854}"/>
              </a:ext>
            </a:extLst>
          </p:cNvPr>
          <p:cNvPicPr>
            <a:picLocks noChangeAspect="1"/>
          </p:cNvPicPr>
          <p:nvPr/>
        </p:nvPicPr>
        <p:blipFill>
          <a:blip r:embed="rId2"/>
          <a:stretch>
            <a:fillRect/>
          </a:stretch>
        </p:blipFill>
        <p:spPr>
          <a:xfrm rot="5400000">
            <a:off x="4421483" y="2027966"/>
            <a:ext cx="5295684" cy="3971763"/>
          </a:xfrm>
          <a:prstGeom prst="rect">
            <a:avLst/>
          </a:prstGeom>
        </p:spPr>
      </p:pic>
    </p:spTree>
    <p:extLst>
      <p:ext uri="{BB962C8B-B14F-4D97-AF65-F5344CB8AC3E}">
        <p14:creationId xmlns:p14="http://schemas.microsoft.com/office/powerpoint/2010/main" val="312851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019B3-DF95-B848-9BF7-70C80EB1B7EB}"/>
              </a:ext>
            </a:extLst>
          </p:cNvPr>
          <p:cNvSpPr/>
          <p:nvPr/>
        </p:nvSpPr>
        <p:spPr>
          <a:xfrm>
            <a:off x="3094496" y="335845"/>
            <a:ext cx="8854698" cy="6186309"/>
          </a:xfrm>
          <a:prstGeom prst="rect">
            <a:avLst/>
          </a:prstGeom>
        </p:spPr>
        <p:txBody>
          <a:bodyPr wrap="square">
            <a:spAutoFit/>
          </a:bodyPr>
          <a:lstStyle/>
          <a:p>
            <a:r>
              <a:rPr lang="en-US" b="1" dirty="0"/>
              <a:t>Maternal, Infant and Young Child Nutrition:</a:t>
            </a:r>
          </a:p>
          <a:p>
            <a:endParaRPr lang="en-US" dirty="0"/>
          </a:p>
          <a:p>
            <a:pPr marL="285750" indent="-285750">
              <a:buFont typeface="Arial" panose="020B0604020202020204" pitchFamily="34" charset="0"/>
              <a:buChar char="•"/>
            </a:pPr>
            <a:r>
              <a:rPr lang="en-US" dirty="0"/>
              <a:t>Advocate for continuing breastfeeding (regardless of COVID-19 status of the mother or the child) as the benefits of breastfeeding far outweigh risks, even if the child or mother is probable or confirmed.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Recommended for mothers with symptoms to use of a face mask when near a child, if possible, perform hand hygiene before and after contact with the child, and routinely clean and disinfect surfaces with which the symptomatic mother has been in contact.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a mother is too ill to feed directly a caregiver can give expressed milk in a cup.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Breastfeeding mothers with suspected COVID-19 infection and their infants are an exception to the recommendation to maintain a distance of 2 meters.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Continued provision of specific guidance on age appropriate and safe complementary foods and feeding practices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Integrate IYCF in different Food, Health, WASH platforms especially in food insecure areas where prevention of wasting among under 2 is a priority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Monitor, report and address unsolicited donations of BMS</a:t>
            </a:r>
          </a:p>
        </p:txBody>
      </p:sp>
    </p:spTree>
    <p:extLst>
      <p:ext uri="{BB962C8B-B14F-4D97-AF65-F5344CB8AC3E}">
        <p14:creationId xmlns:p14="http://schemas.microsoft.com/office/powerpoint/2010/main" val="421280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A632E-D48F-FB49-A087-A6D189C65EA9}"/>
              </a:ext>
            </a:extLst>
          </p:cNvPr>
          <p:cNvSpPr>
            <a:spLocks noGrp="1"/>
          </p:cNvSpPr>
          <p:nvPr>
            <p:ph idx="1"/>
          </p:nvPr>
        </p:nvSpPr>
        <p:spPr>
          <a:xfrm>
            <a:off x="2830542" y="1201899"/>
            <a:ext cx="4856617" cy="4857158"/>
          </a:xfrm>
        </p:spPr>
        <p:txBody>
          <a:bodyPr/>
          <a:lstStyle/>
          <a:p>
            <a:pPr lvl="1"/>
            <a:r>
              <a:rPr lang="en-US" sz="2400" dirty="0"/>
              <a:t>Separation of infant and mother for days after birth</a:t>
            </a:r>
          </a:p>
          <a:p>
            <a:pPr lvl="1"/>
            <a:endParaRPr lang="en-US" sz="2400" dirty="0"/>
          </a:p>
          <a:p>
            <a:pPr lvl="1"/>
            <a:r>
              <a:rPr lang="en-US" sz="2400" dirty="0"/>
              <a:t>Increase in formula and milk donations or inclusion in general distribution</a:t>
            </a:r>
          </a:p>
          <a:p>
            <a:pPr marL="457200" lvl="1" indent="0">
              <a:buNone/>
            </a:pPr>
            <a:endParaRPr lang="en-US" sz="2400" dirty="0"/>
          </a:p>
          <a:p>
            <a:pPr lvl="1"/>
            <a:r>
              <a:rPr lang="en-US" sz="2400" dirty="0"/>
              <a:t>Delayed complementary feeding for the child</a:t>
            </a:r>
          </a:p>
          <a:p>
            <a:pPr lvl="1"/>
            <a:endParaRPr lang="en-US" sz="2400" dirty="0"/>
          </a:p>
          <a:p>
            <a:pPr lvl="1"/>
            <a:r>
              <a:rPr lang="en-US" sz="2400" dirty="0"/>
              <a:t>Decreased ANC/PNC visits and increase in home birth in some contexts</a:t>
            </a:r>
          </a:p>
        </p:txBody>
      </p:sp>
      <p:pic>
        <p:nvPicPr>
          <p:cNvPr id="5" name="Picture 4" descr="A screenshot of a newspaper&#10;&#10;Description automatically generated">
            <a:extLst>
              <a:ext uri="{FF2B5EF4-FFF2-40B4-BE49-F238E27FC236}">
                <a16:creationId xmlns:a16="http://schemas.microsoft.com/office/drawing/2014/main" id="{DEA91D24-64B5-B24C-9DC2-3759B6E074EF}"/>
              </a:ext>
            </a:extLst>
          </p:cNvPr>
          <p:cNvPicPr>
            <a:picLocks noChangeAspect="1"/>
          </p:cNvPicPr>
          <p:nvPr/>
        </p:nvPicPr>
        <p:blipFill>
          <a:blip r:embed="rId2"/>
          <a:stretch>
            <a:fillRect/>
          </a:stretch>
        </p:blipFill>
        <p:spPr>
          <a:xfrm>
            <a:off x="7935132" y="1365847"/>
            <a:ext cx="3946902" cy="5045134"/>
          </a:xfrm>
          <a:prstGeom prst="rect">
            <a:avLst/>
          </a:prstGeom>
        </p:spPr>
      </p:pic>
      <p:sp>
        <p:nvSpPr>
          <p:cNvPr id="6" name="Rectangle 5">
            <a:extLst>
              <a:ext uri="{FF2B5EF4-FFF2-40B4-BE49-F238E27FC236}">
                <a16:creationId xmlns:a16="http://schemas.microsoft.com/office/drawing/2014/main" id="{79A05EC6-499D-2C49-AFF3-337E86D00F03}"/>
              </a:ext>
            </a:extLst>
          </p:cNvPr>
          <p:cNvSpPr/>
          <p:nvPr/>
        </p:nvSpPr>
        <p:spPr>
          <a:xfrm>
            <a:off x="3125009" y="329947"/>
            <a:ext cx="8297241" cy="523220"/>
          </a:xfrm>
          <a:prstGeom prst="rect">
            <a:avLst/>
          </a:prstGeom>
        </p:spPr>
        <p:txBody>
          <a:bodyPr wrap="square">
            <a:spAutoFit/>
          </a:bodyPr>
          <a:lstStyle/>
          <a:p>
            <a:pPr marL="0" indent="0" algn="ctr">
              <a:buNone/>
            </a:pPr>
            <a:r>
              <a:rPr lang="en-US" sz="2800" b="1" dirty="0">
                <a:latin typeface="+mn-lt"/>
              </a:rPr>
              <a:t>Some things we are seeing globally</a:t>
            </a:r>
          </a:p>
        </p:txBody>
      </p:sp>
    </p:spTree>
    <p:extLst>
      <p:ext uri="{BB962C8B-B14F-4D97-AF65-F5344CB8AC3E}">
        <p14:creationId xmlns:p14="http://schemas.microsoft.com/office/powerpoint/2010/main" val="427610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2B87E-FCE6-DF4A-BD21-0E89DAB713A6}"/>
              </a:ext>
            </a:extLst>
          </p:cNvPr>
          <p:cNvSpPr>
            <a:spLocks noGrp="1"/>
          </p:cNvSpPr>
          <p:nvPr>
            <p:ph idx="1"/>
          </p:nvPr>
        </p:nvSpPr>
        <p:spPr>
          <a:xfrm>
            <a:off x="3341986" y="174896"/>
            <a:ext cx="8472790" cy="6349890"/>
          </a:xfrm>
        </p:spPr>
        <p:txBody>
          <a:bodyPr/>
          <a:lstStyle/>
          <a:p>
            <a:pPr marL="0" indent="0">
              <a:buNone/>
            </a:pPr>
            <a:r>
              <a:rPr lang="en-US" sz="2400" b="1" dirty="0"/>
              <a:t>MIYCF requires multi-sectoral support</a:t>
            </a:r>
          </a:p>
          <a:p>
            <a:pPr marL="0" indent="0">
              <a:buNone/>
            </a:pPr>
            <a:r>
              <a:rPr lang="en-US" sz="1800" b="1" i="1" dirty="0">
                <a:solidFill>
                  <a:schemeClr val="bg1">
                    <a:lumMod val="65000"/>
                  </a:schemeClr>
                </a:solidFill>
              </a:rPr>
              <a:t>During COVID:</a:t>
            </a:r>
          </a:p>
          <a:p>
            <a:pPr marL="0" indent="0">
              <a:buNone/>
            </a:pPr>
            <a:endParaRPr lang="en-US" sz="1800" i="1" dirty="0">
              <a:solidFill>
                <a:schemeClr val="bg1">
                  <a:lumMod val="65000"/>
                </a:schemeClr>
              </a:solidFill>
            </a:endParaRPr>
          </a:p>
          <a:p>
            <a:r>
              <a:rPr lang="en-US" sz="1600" dirty="0"/>
              <a:t>Stress may affect milk let down leading mothers to worry about inadequate supply</a:t>
            </a:r>
          </a:p>
          <a:p>
            <a:pPr marL="0" indent="0">
              <a:buNone/>
            </a:pPr>
            <a:endParaRPr lang="en-US" sz="1600" dirty="0"/>
          </a:p>
          <a:p>
            <a:r>
              <a:rPr lang="en-US" sz="1600" dirty="0"/>
              <a:t>Without support families may resort to infant formula or other breastmilk substitutes which expose infants to additional risks</a:t>
            </a:r>
          </a:p>
          <a:p>
            <a:pPr marL="0" indent="0">
              <a:buNone/>
            </a:pPr>
            <a:endParaRPr lang="en-US" sz="1600" dirty="0"/>
          </a:p>
          <a:p>
            <a:r>
              <a:rPr lang="en-US" sz="1600" dirty="0"/>
              <a:t>School closures are likely to increase the care burden and diminish time for adequate IYCF/care practices.</a:t>
            </a:r>
          </a:p>
          <a:p>
            <a:pPr marL="0" indent="0">
              <a:buNone/>
            </a:pPr>
            <a:endParaRPr lang="en-US" sz="1600" dirty="0"/>
          </a:p>
          <a:p>
            <a:r>
              <a:rPr lang="en-US" sz="1600" dirty="0"/>
              <a:t>MIYCF </a:t>
            </a:r>
            <a:r>
              <a:rPr lang="en-US" sz="1600" dirty="0" err="1"/>
              <a:t>programmes</a:t>
            </a:r>
            <a:r>
              <a:rPr lang="en-US" sz="1600" dirty="0"/>
              <a:t> are often pathways for protection </a:t>
            </a:r>
            <a:r>
              <a:rPr lang="en-US" sz="1600" dirty="0" err="1"/>
              <a:t>referrrals</a:t>
            </a:r>
            <a:r>
              <a:rPr lang="en-US" sz="1600" dirty="0"/>
              <a:t> and this will likely change with the reduction in women-only IYCF groups or peer support groups</a:t>
            </a:r>
          </a:p>
          <a:p>
            <a:endParaRPr lang="en-US" sz="1600" dirty="0"/>
          </a:p>
          <a:p>
            <a:r>
              <a:rPr lang="en-US" sz="1600" dirty="0"/>
              <a:t>Household visits by CHW/Vs are changed/reduced/suspended.</a:t>
            </a:r>
          </a:p>
          <a:p>
            <a:endParaRPr lang="en-US" sz="1600" dirty="0"/>
          </a:p>
          <a:p>
            <a:r>
              <a:rPr lang="en-US" sz="1600" dirty="0"/>
              <a:t>Infant formula producers may attempt to gain access to markets, often in the first instance via donations, undermining breastfeeding practices and endangering infant health.</a:t>
            </a:r>
          </a:p>
          <a:p>
            <a:endParaRPr lang="en-US" sz="1600" dirty="0"/>
          </a:p>
          <a:p>
            <a:r>
              <a:rPr lang="en-US" sz="1600" dirty="0"/>
              <a:t>Hastily ordered quarantine measures may leave households with insufficient water, BMS, and feeding supplies for the non-breastfed child</a:t>
            </a:r>
          </a:p>
          <a:p>
            <a:endParaRPr lang="en-US" sz="1600" dirty="0"/>
          </a:p>
        </p:txBody>
      </p:sp>
    </p:spTree>
    <p:extLst>
      <p:ext uri="{BB962C8B-B14F-4D97-AF65-F5344CB8AC3E}">
        <p14:creationId xmlns:p14="http://schemas.microsoft.com/office/powerpoint/2010/main" val="421821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2B87E-FCE6-DF4A-BD21-0E89DAB713A6}"/>
              </a:ext>
            </a:extLst>
          </p:cNvPr>
          <p:cNvSpPr>
            <a:spLocks noGrp="1"/>
          </p:cNvSpPr>
          <p:nvPr>
            <p:ph idx="1"/>
          </p:nvPr>
        </p:nvSpPr>
        <p:spPr>
          <a:xfrm>
            <a:off x="3341986" y="174896"/>
            <a:ext cx="8472790" cy="6349890"/>
          </a:xfrm>
        </p:spPr>
        <p:txBody>
          <a:bodyPr/>
          <a:lstStyle/>
          <a:p>
            <a:pPr marL="0" indent="0">
              <a:buNone/>
            </a:pPr>
            <a:r>
              <a:rPr lang="en-US" sz="2400" b="1" dirty="0"/>
              <a:t>MIYCF requires multi-sectoral support</a:t>
            </a:r>
          </a:p>
          <a:p>
            <a:pPr marL="0" indent="0">
              <a:buNone/>
            </a:pPr>
            <a:r>
              <a:rPr lang="en-US" sz="1800" b="1" i="1" dirty="0">
                <a:solidFill>
                  <a:schemeClr val="bg1">
                    <a:lumMod val="65000"/>
                  </a:schemeClr>
                </a:solidFill>
              </a:rPr>
              <a:t>During COVID:</a:t>
            </a:r>
          </a:p>
          <a:p>
            <a:pPr marL="0" indent="0">
              <a:buNone/>
            </a:pPr>
            <a:endParaRPr lang="en-US" sz="1800" i="1" dirty="0">
              <a:solidFill>
                <a:schemeClr val="bg1">
                  <a:lumMod val="65000"/>
                </a:schemeClr>
              </a:solidFill>
            </a:endParaRPr>
          </a:p>
          <a:p>
            <a:r>
              <a:rPr lang="en-US" sz="1600" dirty="0"/>
              <a:t>Disruptions in food systems can limit the availability of and access to nutritious foods and affect quality of diets and impact the nutritional status of women.</a:t>
            </a:r>
          </a:p>
          <a:p>
            <a:endParaRPr lang="en-US" sz="1600" dirty="0"/>
          </a:p>
          <a:p>
            <a:r>
              <a:rPr lang="en-US" sz="1600" dirty="0"/>
              <a:t>In food insecure households, COVID-19 may also exacerbate discriminatory gender and social inequalities around food with adverse impacts on the nutritional status of women. </a:t>
            </a:r>
          </a:p>
          <a:p>
            <a:endParaRPr lang="en-US" sz="1600" dirty="0"/>
          </a:p>
          <a:p>
            <a:r>
              <a:rPr lang="en-US" sz="1600" dirty="0"/>
              <a:t>The COVID-19 response may limit the availability and access to essential nutrition services for women due to mobility restrictions and reduced capacity of already overstretched healthcare systems. </a:t>
            </a:r>
          </a:p>
          <a:p>
            <a:endParaRPr lang="en-US" sz="1600" dirty="0"/>
          </a:p>
          <a:p>
            <a:r>
              <a:rPr lang="en-US" sz="1600" dirty="0"/>
              <a:t>Social exclusion, limited decision-making power, and hampered physical mobility may constrain the needs and concerns of women from being identified and hinder access to information and participation in food and nutrition, counseling and financial assistance. </a:t>
            </a:r>
          </a:p>
          <a:p>
            <a:endParaRPr lang="en-US" sz="1600" dirty="0"/>
          </a:p>
          <a:p>
            <a:r>
              <a:rPr lang="en-US" sz="1600" dirty="0"/>
              <a:t>Women may face increased stress, trauma, depression and other mental health concerns along with gender-based violence resulting from loss of social support structures and disruptions during physical distancing. </a:t>
            </a:r>
          </a:p>
        </p:txBody>
      </p:sp>
    </p:spTree>
    <p:extLst>
      <p:ext uri="{BB962C8B-B14F-4D97-AF65-F5344CB8AC3E}">
        <p14:creationId xmlns:p14="http://schemas.microsoft.com/office/powerpoint/2010/main" val="1410273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BDE5D13C7C844895D4D0785CE1387" ma:contentTypeVersion="13" ma:contentTypeDescription="Create a new document." ma:contentTypeScope="" ma:versionID="bcef926d8af47c3b2016dab529327558">
  <xsd:schema xmlns:xsd="http://www.w3.org/2001/XMLSchema" xmlns:xs="http://www.w3.org/2001/XMLSchema" xmlns:p="http://schemas.microsoft.com/office/2006/metadata/properties" xmlns:ns2="b545358d-e310-4d04-b43f-541cad9994cd" xmlns:ns3="7a9f276f-f162-4cb8-9653-eafef4bd0861" targetNamespace="http://schemas.microsoft.com/office/2006/metadata/properties" ma:root="true" ma:fieldsID="4f427df40378d8e99aaa55ae02853742" ns2:_="" ns3:_="">
    <xsd:import namespace="b545358d-e310-4d04-b43f-541cad9994cd"/>
    <xsd:import namespace="7a9f276f-f162-4cb8-9653-eafef4bd08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5358d-e310-4d04-b43f-541cad9994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9f276f-f162-4cb8-9653-eafef4bd086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A982C-EF36-4796-80BF-A55E134A2766}"/>
</file>

<file path=customXml/itemProps2.xml><?xml version="1.0" encoding="utf-8"?>
<ds:datastoreItem xmlns:ds="http://schemas.openxmlformats.org/officeDocument/2006/customXml" ds:itemID="{9E1D7F56-BD8F-4A7E-AE61-5C958CF127B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D19F5872-8DAE-4F77-930B-021DA9331E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20082</TotalTime>
  <Words>803</Words>
  <Application>Microsoft Macintosh PowerPoint</Application>
  <PresentationFormat>Widescreen</PresentationFormat>
  <Paragraphs>83</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Helvetica</vt:lpstr>
      <vt:lpstr>Trebuchet MS</vt:lpstr>
      <vt:lpstr>Office Theme</vt:lpstr>
      <vt:lpstr>Ethiopia MIYCF with COVID-19  </vt:lpstr>
      <vt:lpstr>PowerPoint Presentation</vt:lpstr>
      <vt:lpstr>PowerPoint Presentation</vt:lpstr>
      <vt:lpstr>PowerPoint Presentation</vt:lpstr>
      <vt:lpstr>Breastfeeding is a child’s food security</vt:lpstr>
      <vt:lpstr>PowerPoint Presentation</vt:lpstr>
      <vt:lpstr>PowerPoint Presentation</vt:lpstr>
      <vt:lpstr>PowerPoint Presentation</vt:lpstr>
      <vt:lpstr>PowerPoint Presentation</vt:lpstr>
      <vt:lpstr>PowerPoint Presentation</vt:lpstr>
    </vt:vector>
  </TitlesOfParts>
  <Company>International Medical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Burns</dc:creator>
  <cp:lastModifiedBy>Brooke Bauer</cp:lastModifiedBy>
  <cp:revision>311</cp:revision>
  <dcterms:created xsi:type="dcterms:W3CDTF">2014-12-17T18:11:19Z</dcterms:created>
  <dcterms:modified xsi:type="dcterms:W3CDTF">2020-05-13T00:39:58Z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0x010100EFEBDE5D13C7C844895D4D0785CE1387</vt:lpwstr>
  </property>
</Properties>
</file>