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88" r:id="rId2"/>
    <p:sldId id="300" r:id="rId3"/>
    <p:sldId id="325" r:id="rId4"/>
    <p:sldId id="365" r:id="rId5"/>
    <p:sldId id="356" r:id="rId6"/>
    <p:sldId id="342" r:id="rId7"/>
    <p:sldId id="331" r:id="rId8"/>
    <p:sldId id="301" r:id="rId9"/>
    <p:sldId id="340" r:id="rId10"/>
    <p:sldId id="341" r:id="rId11"/>
    <p:sldId id="30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66" autoAdjust="0"/>
    <p:restoredTop sz="80698" autoAdjust="0"/>
  </p:normalViewPr>
  <p:slideViewPr>
    <p:cSldViewPr>
      <p:cViewPr varScale="1">
        <p:scale>
          <a:sx n="55" d="100"/>
          <a:sy n="55" d="100"/>
        </p:scale>
        <p:origin x="1938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F004F-D103-4DBB-8C14-A59E06A0162F}" type="datetimeFigureOut">
              <a:rPr lang="en-US" smtClean="0"/>
              <a:t>8/5/2019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85EF9-953D-499D-8BCA-9A5F96E10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197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26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407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09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participants how they</a:t>
            </a:r>
            <a:r>
              <a:rPr lang="en-US" baseline="0" dirty="0"/>
              <a:t> worked together as a team? What were some of the things that made them successful? Did they communicate to each other well?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375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</a:t>
            </a:r>
            <a:r>
              <a:rPr lang="en-US" baseline="0" dirty="0"/>
              <a:t> all answers on a flip chart paper. </a:t>
            </a:r>
            <a:r>
              <a:rPr lang="en-US" baseline="0" dirty="0" err="1"/>
              <a:t>Provokegroup</a:t>
            </a:r>
            <a:r>
              <a:rPr lang="en-US" baseline="0" dirty="0"/>
              <a:t> to think of challenges at health facility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7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 2 is aimed at find out if the participants know </a:t>
            </a:r>
            <a:r>
              <a:rPr lang="en-US" baseline="0" dirty="0"/>
              <a:t> the meaning of supervision</a:t>
            </a:r>
          </a:p>
          <a:p>
            <a:r>
              <a:rPr lang="en-US" baseline="0" dirty="0"/>
              <a:t>Question 4 is aimed at finding out how exactly they do supervision. This will help the facilitator find out how the participants supervise-whether some form of coaching is actually taking place.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421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85EF9-953D-499D-8BCA-9A5F96E109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467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15336-E07C-9743-BFAB-9B818764EF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91DD5-B1BD-5545-B373-C595666BAF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88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5D73B-BD7E-B84A-ADFE-9E110C29F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FD0E1-36F9-FB47-A3B1-B833F911508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833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E85EF-D01F-D94D-839B-BA7DB33AA2E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1E7B-5877-6945-AAEB-6025CB75F7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6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54FE1-E913-6348-98B6-45BD9F47862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ECD3E-E1AE-FE4A-A202-26905B3DE5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51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C510-D8AF-BD4F-AA17-BFA1A0FD673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942B6-B5BB-CA4E-B59C-132FDE3D831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8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6C2AB-33BF-3047-A260-0A1F1AADCEB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4DDCF-43D5-0A46-BE71-F1EEFCA223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0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D6150-A581-1841-88E7-17B11717147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927BA-FBCA-DD44-A56E-E880DEA26BE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21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3F9C-E6C5-574B-AFE3-C50556170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573D8-31C3-E045-97D5-1DA3DCCD096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490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CE594-B985-6F4B-8C14-8E1B42EFCC4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0996-726C-314A-9314-8D0E010753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806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D2AE9-509D-ED40-8A1A-0A7AD8B302E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C2087-3A31-7D4D-A4E3-6E11B894E8E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1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ADF66-AA8E-B441-B9F1-31450CA666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0B60-07B4-3347-A180-412AC5D96B8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6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fld id="{0C49195D-F25F-8749-B2FD-81567F62D6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8/5/2019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fld id="{9F02A10A-22FF-5E42-B8A6-08CE8F9B5505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88450" cy="939800"/>
          </a:xfrm>
          <a:prstGeom prst="rect">
            <a:avLst/>
          </a:prstGeom>
          <a:solidFill>
            <a:srgbClr val="D32C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104775" y="74613"/>
            <a:ext cx="8124825" cy="75088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1032" name="Picture 1" descr="TRRT_PPT-02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2788" y="0"/>
            <a:ext cx="20812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71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706"/>
            <a:ext cx="9144000" cy="6858000"/>
          </a:xfrm>
          <a:prstGeom prst="rect">
            <a:avLst/>
          </a:prstGeom>
          <a:solidFill>
            <a:srgbClr val="D32C1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685800" y="2618520"/>
            <a:ext cx="7772400" cy="1888327"/>
          </a:xfrm>
        </p:spPr>
        <p:txBody>
          <a:bodyPr/>
          <a:lstStyle/>
          <a:p>
            <a:pPr algn="ctr" eaLnBrk="1" hangingPunct="1"/>
            <a:r>
              <a:rPr lang="en-GB" b="1" dirty="0"/>
              <a:t>Coaching Training</a:t>
            </a:r>
            <a:br>
              <a:rPr lang="en-GB" b="1" dirty="0"/>
            </a:br>
            <a:r>
              <a:rPr lang="en-GB" b="1" dirty="0"/>
              <a:t>region, country, date(s)</a:t>
            </a:r>
            <a:endParaRPr lang="en-GB" dirty="0">
              <a:latin typeface="Arial" charset="0"/>
            </a:endParaRP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-1244600" y="5416780"/>
            <a:ext cx="6400800" cy="1752600"/>
          </a:xfrm>
        </p:spPr>
        <p:txBody>
          <a:bodyPr/>
          <a:lstStyle/>
          <a:p>
            <a:pPr eaLnBrk="1" hangingPunct="1"/>
            <a:endParaRPr lang="en-GB" dirty="0">
              <a:solidFill>
                <a:schemeClr val="bg1"/>
              </a:solidFill>
              <a:latin typeface="Arial" charset="0"/>
            </a:endParaRPr>
          </a:p>
          <a:p>
            <a:pPr eaLnBrk="1" hangingPunct="1"/>
            <a:r>
              <a:rPr lang="en-GB" dirty="0">
                <a:solidFill>
                  <a:schemeClr val="bg1"/>
                </a:solidFill>
                <a:latin typeface="Arial" charset="0"/>
              </a:rPr>
              <a:t>http://techrrt.org</a:t>
            </a:r>
          </a:p>
        </p:txBody>
      </p:sp>
      <p:pic>
        <p:nvPicPr>
          <p:cNvPr id="13316" name="Picture 5" descr="TRRT_Signature-0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5800" y="174625"/>
            <a:ext cx="52324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5695566"/>
            <a:ext cx="1920240" cy="95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9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Coaching?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75" y="1196752"/>
            <a:ext cx="8715697" cy="5472608"/>
          </a:xfrm>
        </p:spPr>
        <p:txBody>
          <a:bodyPr/>
          <a:lstStyle/>
          <a:p>
            <a:r>
              <a:rPr lang="en-US" sz="2800" dirty="0"/>
              <a:t>Although there is a role for classroom training, some of the most effective learning is done on the job. 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Adults are more likely to remember information they get through personal experience than information they get from lectures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For adults, the best learning situation is interactive. They would rather be mentored (coached) than lectured to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Employees in training want to know </a:t>
            </a:r>
            <a:r>
              <a:rPr lang="en-US" i="1" dirty="0"/>
              <a:t>how </a:t>
            </a:r>
            <a:r>
              <a:rPr lang="en-US" dirty="0"/>
              <a:t>what they learn will be applied to the work- place 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755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vs Supervision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222417" y="1556792"/>
            <a:ext cx="3963169" cy="504056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lvl="0" indent="0" rtl="0">
              <a:buNone/>
            </a:pPr>
            <a:r>
              <a:rPr lang="en-US" sz="2400" b="1" u="sng" dirty="0">
                <a:solidFill>
                  <a:schemeClr val="tx1"/>
                </a:solidFill>
              </a:rPr>
              <a:t>Coaching:  </a:t>
            </a:r>
          </a:p>
          <a:p>
            <a:pPr lvl="0" rtl="0">
              <a:buFont typeface="Wingdings" charset="2"/>
              <a:buChar char="Ø"/>
            </a:pPr>
            <a:r>
              <a:rPr lang="en-US" sz="2400" dirty="0"/>
              <a:t>T</a:t>
            </a:r>
            <a:r>
              <a:rPr lang="en-US" sz="2400" dirty="0">
                <a:solidFill>
                  <a:schemeClr val="tx1"/>
                </a:solidFill>
              </a:rPr>
              <a:t>he process used to empower individual employees to put forth their best efforts </a:t>
            </a:r>
          </a:p>
          <a:p>
            <a:pPr lvl="0" rtl="0">
              <a:buFont typeface="Wingdings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Coaching is based on </a:t>
            </a:r>
            <a:r>
              <a:rPr lang="en-US" sz="2400" b="1" dirty="0">
                <a:solidFill>
                  <a:schemeClr val="tx1"/>
                </a:solidFill>
              </a:rPr>
              <a:t>asking</a:t>
            </a:r>
            <a:r>
              <a:rPr lang="en-US" sz="2400" dirty="0">
                <a:solidFill>
                  <a:schemeClr val="tx1"/>
                </a:solidFill>
              </a:rPr>
              <a:t> rather than telling, on </a:t>
            </a:r>
            <a:r>
              <a:rPr lang="en-US" sz="2400" b="1" dirty="0">
                <a:solidFill>
                  <a:schemeClr val="tx1"/>
                </a:solidFill>
              </a:rPr>
              <a:t>provoking thought </a:t>
            </a:r>
            <a:r>
              <a:rPr lang="en-US" sz="2400" dirty="0">
                <a:solidFill>
                  <a:schemeClr val="tx1"/>
                </a:solidFill>
              </a:rPr>
              <a:t>rather than giving directions and on </a:t>
            </a:r>
            <a:r>
              <a:rPr lang="en-US" sz="2400" b="1" dirty="0">
                <a:solidFill>
                  <a:schemeClr val="tx1"/>
                </a:solidFill>
              </a:rPr>
              <a:t>holding a person accountable </a:t>
            </a:r>
            <a:r>
              <a:rPr lang="en-US" sz="2400" dirty="0">
                <a:solidFill>
                  <a:schemeClr val="tx1"/>
                </a:solidFill>
              </a:rPr>
              <a:t>for his or her goals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31422" y="1556792"/>
            <a:ext cx="4032448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u="sng" dirty="0"/>
              <a:t>Supervision</a:t>
            </a:r>
            <a:r>
              <a:rPr lang="en-US" sz="2400" u="sng" dirty="0"/>
              <a:t>: </a:t>
            </a:r>
          </a:p>
          <a:p>
            <a:pPr marL="342900" lvl="0" indent="-342900">
              <a:buFont typeface="Wingdings" charset="2"/>
              <a:buChar char="Ø"/>
            </a:pPr>
            <a:r>
              <a:rPr lang="en-US" sz="2400" dirty="0"/>
              <a:t>The act of watching a person or activity to see if they do everything correctly;  give a score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2181" y="3550364"/>
            <a:ext cx="4032448" cy="30469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b="1" dirty="0"/>
              <a:t>Complement</a:t>
            </a:r>
            <a:r>
              <a:rPr lang="en-US" sz="2400" dirty="0"/>
              <a:t>: </a:t>
            </a:r>
          </a:p>
          <a:p>
            <a:pPr marL="285750" lvl="0" indent="-285750">
              <a:buFont typeface="Wingdings" charset="2"/>
              <a:buChar char="Ø"/>
              <a:defRPr/>
            </a:pPr>
            <a:r>
              <a:rPr lang="en-US" sz="2400" dirty="0"/>
              <a:t>Supervision helps identify strengths and challenges</a:t>
            </a:r>
          </a:p>
          <a:p>
            <a:pPr marL="285750" lvl="0" indent="-285750">
              <a:buFont typeface="Wingdings" charset="2"/>
              <a:buChar char="Ø"/>
              <a:defRPr/>
            </a:pPr>
            <a:r>
              <a:rPr lang="en-US" sz="2400" dirty="0"/>
              <a:t>Coaching can be conducted after supervision to develop a plan to address challenges</a:t>
            </a:r>
          </a:p>
        </p:txBody>
      </p:sp>
    </p:spTree>
    <p:extLst>
      <p:ext uri="{BB962C8B-B14F-4D97-AF65-F5344CB8AC3E}">
        <p14:creationId xmlns:p14="http://schemas.microsoft.com/office/powerpoint/2010/main" val="201740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805264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At the end of this training, participants will be able to:</a:t>
            </a:r>
            <a:r>
              <a:rPr lang="en-US" sz="2400" dirty="0"/>
              <a:t>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Better understand the concepts of coaching and how to incorporate them into supervision visits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Identify learning resources and tools that can be used during coaching and action plan development at facility level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Learn the 4-step coaching process and how to implement each step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Develop effective communication skills for conducting supervision and coaching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Create feedback loops to ensure action plans developed during coaching are followed and effective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56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9457925"/>
              </p:ext>
            </p:extLst>
          </p:nvPr>
        </p:nvGraphicFramePr>
        <p:xfrm>
          <a:off x="827584" y="1052733"/>
          <a:ext cx="7848872" cy="5616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5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9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Hour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Topic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98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Day 1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8:30-9:00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1: Opening, Introductions and Ice Breaker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9:00-9:15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2: CMAM services: strengths and challenges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9:15-9:30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3: Introduction to on-the-job coaching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9:30-10:00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4: Characteristics of a good coach- facilitation skills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19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10:00-10:30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</a:rPr>
                        <a:t>BREAK</a:t>
                      </a:r>
                      <a:endParaRPr lang="en-GB" sz="17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10:30-12:30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4: Characteristics of a good coach- Facilitation skills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40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11:30-12:30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5: Characteristics of a good coach- Adult learning skills, effective communication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12:30- 1:30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</a:rPr>
                        <a:t>LUNCH</a:t>
                      </a:r>
                      <a:endParaRPr lang="en-GB" sz="17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40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1:30- 2:300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5: Characteristics of a good coach- Adult learning skills, effective communication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2:30- 3:00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6: Benefits of coaching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3:00 – 4:00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7: Coaching Techniques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4:00 – 4:30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Session 8: Overview of the coaching process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4:30- 5:00</a:t>
                      </a:r>
                      <a:endParaRPr lang="en-GB" sz="17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Wrap up</a:t>
                      </a:r>
                      <a:endParaRPr lang="en-GB" sz="17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229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 Rules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some ground rules that can be applied during this training?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581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638"/>
            <a:ext cx="8124825" cy="834107"/>
          </a:xfrm>
        </p:spPr>
        <p:txBody>
          <a:bodyPr/>
          <a:lstStyle/>
          <a:p>
            <a:r>
              <a:rPr lang="en-US" sz="3500" dirty="0"/>
              <a:t>Session 1: Ice Breaker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Ice Breaker: Human Knot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769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Video:</a:t>
            </a:r>
          </a:p>
        </p:txBody>
      </p:sp>
      <p:pic>
        <p:nvPicPr>
          <p:cNvPr id="4" name="How Coaching Work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117740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2: CMAM Strengths and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Thinking about the existing OTP’s where you work/supervise…</a:t>
            </a:r>
          </a:p>
          <a:p>
            <a:pPr lvl="1"/>
            <a:r>
              <a:rPr lang="en-US" dirty="0"/>
              <a:t>What are some things that are working well?</a:t>
            </a:r>
          </a:p>
          <a:p>
            <a:pPr lvl="1"/>
            <a:r>
              <a:rPr lang="en-US" dirty="0"/>
              <a:t>What are the area’s of improvement?</a:t>
            </a:r>
          </a:p>
        </p:txBody>
      </p:sp>
    </p:spTree>
    <p:extLst>
      <p:ext uri="{BB962C8B-B14F-4D97-AF65-F5344CB8AC3E}">
        <p14:creationId xmlns:p14="http://schemas.microsoft.com/office/powerpoint/2010/main" val="365570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3: Introduction to Coaching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 work: Divide into 2 groups</a:t>
            </a:r>
          </a:p>
          <a:p>
            <a:r>
              <a:rPr lang="en-US" dirty="0"/>
              <a:t>Answer the following questions and write answers on a flip chart paper</a:t>
            </a:r>
          </a:p>
          <a:p>
            <a:pPr lvl="1"/>
            <a:r>
              <a:rPr lang="en-US" dirty="0"/>
              <a:t>What is Coaching?</a:t>
            </a:r>
          </a:p>
          <a:p>
            <a:pPr lvl="1"/>
            <a:r>
              <a:rPr lang="en-US" dirty="0"/>
              <a:t>What is Supervision?</a:t>
            </a:r>
          </a:p>
          <a:p>
            <a:pPr lvl="1"/>
            <a:r>
              <a:rPr lang="en-US" dirty="0"/>
              <a:t>How are they complementary?</a:t>
            </a:r>
          </a:p>
          <a:p>
            <a:pPr lvl="1"/>
            <a:r>
              <a:rPr lang="en-US" dirty="0"/>
              <a:t>What is supervision as is done currently?</a:t>
            </a:r>
          </a:p>
        </p:txBody>
      </p:sp>
    </p:spTree>
    <p:extLst>
      <p:ext uri="{BB962C8B-B14F-4D97-AF65-F5344CB8AC3E}">
        <p14:creationId xmlns:p14="http://schemas.microsoft.com/office/powerpoint/2010/main" val="1211331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Coaching?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r>
              <a:rPr lang="en-US" sz="2800" dirty="0"/>
              <a:t>Coaching is teaching skills, knowledge, and competencies necessary for health workers to perform a specific job within their work environment </a:t>
            </a:r>
          </a:p>
          <a:p>
            <a:r>
              <a:rPr lang="en-US" sz="2800" dirty="0"/>
              <a:t>Coaching uses the regular or existing workplace tools, documents, equipment and skills necessary for a health worker to learn to effectively perform his or her job</a:t>
            </a:r>
          </a:p>
          <a:p>
            <a:r>
              <a:rPr lang="en-US" sz="2800" dirty="0"/>
              <a:t>Focuses on helping the person being coached to discover answers for themselves </a:t>
            </a:r>
          </a:p>
        </p:txBody>
      </p:sp>
    </p:spTree>
    <p:extLst>
      <p:ext uri="{BB962C8B-B14F-4D97-AF65-F5344CB8AC3E}">
        <p14:creationId xmlns:p14="http://schemas.microsoft.com/office/powerpoint/2010/main" val="201282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BDE5D13C7C844895D4D0785CE1387" ma:contentTypeVersion="13" ma:contentTypeDescription="Create a new document." ma:contentTypeScope="" ma:versionID="bcef926d8af47c3b2016dab529327558">
  <xsd:schema xmlns:xsd="http://www.w3.org/2001/XMLSchema" xmlns:xs="http://www.w3.org/2001/XMLSchema" xmlns:p="http://schemas.microsoft.com/office/2006/metadata/properties" xmlns:ns2="b545358d-e310-4d04-b43f-541cad9994cd" xmlns:ns3="7a9f276f-f162-4cb8-9653-eafef4bd0861" targetNamespace="http://schemas.microsoft.com/office/2006/metadata/properties" ma:root="true" ma:fieldsID="4f427df40378d8e99aaa55ae02853742" ns2:_="" ns3:_="">
    <xsd:import namespace="b545358d-e310-4d04-b43f-541cad9994cd"/>
    <xsd:import namespace="7a9f276f-f162-4cb8-9653-eafef4bd08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5358d-e310-4d04-b43f-541cad999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f276f-f162-4cb8-9653-eafef4bd086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09C7447-9B22-41B7-A9BD-D182ADB29761}"/>
</file>

<file path=customXml/itemProps2.xml><?xml version="1.0" encoding="utf-8"?>
<ds:datastoreItem xmlns:ds="http://schemas.openxmlformats.org/officeDocument/2006/customXml" ds:itemID="{A0C2E663-C0E2-4416-9259-6D988351F594}"/>
</file>

<file path=customXml/itemProps3.xml><?xml version="1.0" encoding="utf-8"?>
<ds:datastoreItem xmlns:ds="http://schemas.openxmlformats.org/officeDocument/2006/customXml" ds:itemID="{3FE4A8B6-1041-414E-9B95-E0ED0B02575B}"/>
</file>

<file path=docProps/app.xml><?xml version="1.0" encoding="utf-8"?>
<Properties xmlns="http://schemas.openxmlformats.org/officeDocument/2006/extended-properties" xmlns:vt="http://schemas.openxmlformats.org/officeDocument/2006/docPropsVTypes">
  <TotalTime>35821</TotalTime>
  <Words>652</Words>
  <Application>Microsoft Office PowerPoint</Application>
  <PresentationFormat>On-screen Show (4:3)</PresentationFormat>
  <Paragraphs>85</Paragraphs>
  <Slides>11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Wingdings</vt:lpstr>
      <vt:lpstr>2_Office Theme</vt:lpstr>
      <vt:lpstr>Coaching Training region, country, date(s)</vt:lpstr>
      <vt:lpstr>Objectives</vt:lpstr>
      <vt:lpstr>Agenda</vt:lpstr>
      <vt:lpstr>Ground Rules</vt:lpstr>
      <vt:lpstr>Session 1: Ice Breaker</vt:lpstr>
      <vt:lpstr>Video:</vt:lpstr>
      <vt:lpstr>Session 2: CMAM Strengths and Challenges</vt:lpstr>
      <vt:lpstr>Session 3: Introduction to Coaching</vt:lpstr>
      <vt:lpstr>What is Coaching?  </vt:lpstr>
      <vt:lpstr>Why do Coaching? </vt:lpstr>
      <vt:lpstr>Coaching vs Supervision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</dc:title>
  <dc:creator>Scott Logue</dc:creator>
  <cp:lastModifiedBy>Utilisateur</cp:lastModifiedBy>
  <cp:revision>311</cp:revision>
  <dcterms:created xsi:type="dcterms:W3CDTF">2017-03-28T15:22:04Z</dcterms:created>
  <dcterms:modified xsi:type="dcterms:W3CDTF">2019-08-05T20:56:47Z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0x010100EFEBDE5D13C7C844895D4D0785CE1387</vt:lpwstr>
  </property>
</Properties>
</file>