
<file path=[Content_Types].xml><?xml version="1.0" encoding="utf-8"?>
<Types xmlns="http://schemas.openxmlformats.org/package/2006/content-types">
  <Default Extension="png" ContentType="image/png"/>
  <Default Extension="rels" ContentType="application/vnd.openxmlformats-package.relationships+xml"/>
  <Default Extension="emf" ContentType="image/x-emf"/>
  <Default Extension="xml" ContentType="application/xml"/>
  <Default Extension="tiff" ContentType="image/tiff"/>
  <Override PartName="/ppt/diagrams/data1.xml" ContentType="application/vnd.openxmlformats-officedocument.drawingml.diagramData+xml"/>
  <Override PartName="/ppt/presentation.xml" ContentType="application/vnd.openxmlformats-officedocument.presentationml.presentation.main+xml"/>
  <Override PartName="/ppt/slides/slide14.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9.xml" ContentType="application/vnd.openxmlformats-officedocument.presentationml.notesSlide+xml"/>
  <Override PartName="/ppt/slideMasters/slideMaster1.xml" ContentType="application/vnd.openxmlformats-officedocument.presentationml.slideMaster+xml"/>
  <Override PartName="/ppt/notesSlides/notesSlide6.xml" ContentType="application/vnd.openxmlformats-officedocument.presentationml.notesSlide+xml"/>
  <Override PartName="/ppt/notesSlides/notesSlide5.xml" ContentType="application/vnd.openxmlformats-officedocument.presentationml.notes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diagrams/layout1.xml" ContentType="application/vnd.openxmlformats-officedocument.drawingml.diagramLayout+xml"/>
  <Override PartName="/ppt/theme/theme2.xml" ContentType="application/vnd.openxmlformats-officedocument.theme+xml"/>
  <Override PartName="/ppt/diagrams/quickStyle1.xml" ContentType="application/vnd.openxmlformats-officedocument.drawingml.diagramStyle+xml"/>
  <Override PartName="/ppt/diagrams/drawing1.xml" ContentType="application/vnd.ms-office.drawingml.diagramDrawing+xml"/>
  <Override PartName="/ppt/diagrams/colors1.xml" ContentType="application/vnd.openxmlformats-officedocument.drawingml.diagramColors+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sldIdLst>
    <p:sldId id="288" r:id="rId2"/>
    <p:sldId id="393" r:id="rId3"/>
    <p:sldId id="305" r:id="rId4"/>
    <p:sldId id="306" r:id="rId5"/>
    <p:sldId id="307" r:id="rId6"/>
    <p:sldId id="351" r:id="rId7"/>
    <p:sldId id="308" r:id="rId8"/>
    <p:sldId id="318" r:id="rId9"/>
    <p:sldId id="309" r:id="rId10"/>
    <p:sldId id="336" r:id="rId11"/>
    <p:sldId id="337" r:id="rId12"/>
    <p:sldId id="346" r:id="rId13"/>
    <p:sldId id="320" r:id="rId14"/>
    <p:sldId id="366" r:id="rId15"/>
    <p:sldId id="31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66" autoAdjust="0"/>
    <p:restoredTop sz="80759" autoAdjust="0"/>
  </p:normalViewPr>
  <p:slideViewPr>
    <p:cSldViewPr>
      <p:cViewPr>
        <p:scale>
          <a:sx n="70" d="100"/>
          <a:sy n="70" d="100"/>
        </p:scale>
        <p:origin x="840"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presProps" Target="presProps.xml"/><Relationship Id="rId8" Type="http://schemas.openxmlformats.org/officeDocument/2006/relationships/slide" Target="slides/slide7.xml"/><Relationship Id="rId2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notesMaster" Target="notesMasters/notesMaster1.xml"/><Relationship Id="rId7" Type="http://schemas.openxmlformats.org/officeDocument/2006/relationships/slide" Target="slides/slide6.xml"/><Relationship Id="rId20" Type="http://schemas.openxmlformats.org/officeDocument/2006/relationships/theme" Target="theme/theme1.xml"/><Relationship Id="rId16" Type="http://schemas.openxmlformats.org/officeDocument/2006/relationships/slide" Target="slides/slide15.xml"/><Relationship Id="rId2" Type="http://schemas.openxmlformats.org/officeDocument/2006/relationships/slide" Target="slides/slide1.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24" Type="http://schemas.openxmlformats.org/officeDocument/2006/relationships/customXml" Target="../customXml/item3.xml"/><Relationship Id="rId15" Type="http://schemas.openxmlformats.org/officeDocument/2006/relationships/slide" Target="slides/slide14.xml"/><Relationship Id="rId5" Type="http://schemas.openxmlformats.org/officeDocument/2006/relationships/slide" Target="slides/slide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9" Type="http://schemas.openxmlformats.org/officeDocument/2006/relationships/slide" Target="slides/slide8.xml"/><Relationship Id="rId14" Type="http://schemas.openxmlformats.org/officeDocument/2006/relationships/slide" Target="slides/slide13.xml"/><Relationship Id="rId4" Type="http://schemas.openxmlformats.org/officeDocument/2006/relationships/slide" Target="slides/slide3.xml"/><Relationship Id="rId22" Type="http://schemas.openxmlformats.org/officeDocument/2006/relationships/customXml" Target="../customXml/item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948FA1-4A29-CC4F-BF32-E8026990CE30}" type="doc">
      <dgm:prSet loTypeId="urn:microsoft.com/office/officeart/2005/8/layout/matrix1" loCatId="relationship" qsTypeId="urn:microsoft.com/office/officeart/2005/8/quickstyle/simple2" qsCatId="simple" csTypeId="urn:microsoft.com/office/officeart/2005/8/colors/accent1_2" csCatId="accent1" phldr="1"/>
      <dgm:spPr/>
      <dgm:t>
        <a:bodyPr/>
        <a:lstStyle/>
        <a:p>
          <a:endParaRPr lang="en-US"/>
        </a:p>
      </dgm:t>
    </dgm:pt>
    <dgm:pt modelId="{2ABF3BBE-0EF5-C046-8A5D-50C639CF3E09}">
      <dgm:prSet phldrT="[Text]"/>
      <dgm:spPr/>
      <dgm:t>
        <a:bodyPr/>
        <a:lstStyle/>
        <a:p>
          <a:r>
            <a:rPr lang="en-US" dirty="0" smtClean="0"/>
            <a:t>Be Supportive</a:t>
          </a:r>
          <a:endParaRPr lang="en-US" dirty="0"/>
        </a:p>
      </dgm:t>
    </dgm:pt>
    <dgm:pt modelId="{E6E77D0A-3DA7-5B48-B94E-5E9FCCF3ABF4}" type="parTrans" cxnId="{28137E62-27BD-C045-B82A-1CE06D4ECDC1}">
      <dgm:prSet/>
      <dgm:spPr/>
      <dgm:t>
        <a:bodyPr/>
        <a:lstStyle/>
        <a:p>
          <a:endParaRPr lang="en-US"/>
        </a:p>
      </dgm:t>
    </dgm:pt>
    <dgm:pt modelId="{70048897-0787-C74B-89DC-EE5C82898DC0}" type="sibTrans" cxnId="{28137E62-27BD-C045-B82A-1CE06D4ECDC1}">
      <dgm:prSet/>
      <dgm:spPr/>
      <dgm:t>
        <a:bodyPr/>
        <a:lstStyle/>
        <a:p>
          <a:endParaRPr lang="en-US"/>
        </a:p>
      </dgm:t>
    </dgm:pt>
    <dgm:pt modelId="{870E4BC1-4E28-5E43-B0A4-043927A2FE4F}">
      <dgm:prSet phldrT="[Text]" custT="1"/>
      <dgm:spPr/>
      <dgm:t>
        <a:bodyPr/>
        <a:lstStyle/>
        <a:p>
          <a:r>
            <a:rPr lang="en-US" sz="3000" b="1" dirty="0" smtClean="0"/>
            <a:t>Step 1</a:t>
          </a:r>
          <a:r>
            <a:rPr lang="en-US" sz="3000" dirty="0" smtClean="0"/>
            <a:t>: Introduce and observe work</a:t>
          </a:r>
          <a:endParaRPr lang="en-US" sz="3000" dirty="0"/>
        </a:p>
      </dgm:t>
    </dgm:pt>
    <dgm:pt modelId="{B0C24FAD-3F62-D947-8EDC-802AEC9461DB}" type="parTrans" cxnId="{EF07E8BA-9F69-D84D-8A76-0DF11A85F3ED}">
      <dgm:prSet/>
      <dgm:spPr/>
      <dgm:t>
        <a:bodyPr/>
        <a:lstStyle/>
        <a:p>
          <a:endParaRPr lang="en-US"/>
        </a:p>
      </dgm:t>
    </dgm:pt>
    <dgm:pt modelId="{A1BF2364-0E95-3A49-8967-8619134FD303}" type="sibTrans" cxnId="{EF07E8BA-9F69-D84D-8A76-0DF11A85F3ED}">
      <dgm:prSet/>
      <dgm:spPr/>
      <dgm:t>
        <a:bodyPr/>
        <a:lstStyle/>
        <a:p>
          <a:endParaRPr lang="en-US"/>
        </a:p>
      </dgm:t>
    </dgm:pt>
    <dgm:pt modelId="{4C9CE198-DF2E-A849-B54E-3F51839FB6BF}">
      <dgm:prSet phldrT="[Text]"/>
      <dgm:spPr/>
      <dgm:t>
        <a:bodyPr/>
        <a:lstStyle/>
        <a:p>
          <a:r>
            <a:rPr lang="en-US" b="1" dirty="0" smtClean="0"/>
            <a:t>Step 2</a:t>
          </a:r>
          <a:r>
            <a:rPr lang="en-US" dirty="0" smtClean="0"/>
            <a:t>: Identify Strengths and Challenges</a:t>
          </a:r>
          <a:endParaRPr lang="en-US" dirty="0"/>
        </a:p>
      </dgm:t>
    </dgm:pt>
    <dgm:pt modelId="{006EFD27-F3A6-D649-BDE9-6C7F1B683E50}" type="parTrans" cxnId="{4C7B6D8E-729E-6840-B200-A22B8F0EA5FF}">
      <dgm:prSet/>
      <dgm:spPr/>
      <dgm:t>
        <a:bodyPr/>
        <a:lstStyle/>
        <a:p>
          <a:endParaRPr lang="en-US"/>
        </a:p>
      </dgm:t>
    </dgm:pt>
    <dgm:pt modelId="{1EAD5974-9E0C-9542-B871-914EBA136076}" type="sibTrans" cxnId="{4C7B6D8E-729E-6840-B200-A22B8F0EA5FF}">
      <dgm:prSet/>
      <dgm:spPr/>
      <dgm:t>
        <a:bodyPr/>
        <a:lstStyle/>
        <a:p>
          <a:endParaRPr lang="en-US"/>
        </a:p>
      </dgm:t>
    </dgm:pt>
    <dgm:pt modelId="{32033533-B175-B841-99D1-0D70626F1205}">
      <dgm:prSet phldrT="[Text]"/>
      <dgm:spPr/>
      <dgm:t>
        <a:bodyPr/>
        <a:lstStyle/>
        <a:p>
          <a:pPr algn="ctr"/>
          <a:r>
            <a:rPr lang="en-US" b="1" dirty="0" smtClean="0"/>
            <a:t>Step 3</a:t>
          </a:r>
          <a:r>
            <a:rPr lang="en-US" dirty="0" smtClean="0"/>
            <a:t>: Initiate a Plan</a:t>
          </a:r>
          <a:endParaRPr lang="en-US" dirty="0"/>
        </a:p>
      </dgm:t>
    </dgm:pt>
    <dgm:pt modelId="{B61DD680-A1FB-2A49-AD8C-CF5189E0B28A}" type="parTrans" cxnId="{C971D15E-B78A-524A-A982-BA7692714CF7}">
      <dgm:prSet/>
      <dgm:spPr/>
      <dgm:t>
        <a:bodyPr/>
        <a:lstStyle/>
        <a:p>
          <a:endParaRPr lang="en-US"/>
        </a:p>
      </dgm:t>
    </dgm:pt>
    <dgm:pt modelId="{0AA7AA49-DEEE-244D-AC35-1A8BDFBDCFE0}" type="sibTrans" cxnId="{C971D15E-B78A-524A-A982-BA7692714CF7}">
      <dgm:prSet/>
      <dgm:spPr/>
      <dgm:t>
        <a:bodyPr/>
        <a:lstStyle/>
        <a:p>
          <a:endParaRPr lang="en-US"/>
        </a:p>
      </dgm:t>
    </dgm:pt>
    <dgm:pt modelId="{244A51E6-A6B0-3642-B726-77BD9577B625}">
      <dgm:prSet phldrT="[Text]"/>
      <dgm:spPr/>
      <dgm:t>
        <a:bodyPr/>
        <a:lstStyle/>
        <a:p>
          <a:r>
            <a:rPr lang="en-US" b="1" dirty="0" smtClean="0"/>
            <a:t>Step 4</a:t>
          </a:r>
          <a:r>
            <a:rPr lang="en-US" dirty="0" smtClean="0"/>
            <a:t>: Get a Commitment and Follow-up</a:t>
          </a:r>
          <a:endParaRPr lang="en-US" dirty="0"/>
        </a:p>
      </dgm:t>
    </dgm:pt>
    <dgm:pt modelId="{85264B8D-4312-704F-93AB-C552ED70F56A}" type="parTrans" cxnId="{46A575C2-7C1A-364B-8ED6-2F725AE25EFD}">
      <dgm:prSet/>
      <dgm:spPr/>
      <dgm:t>
        <a:bodyPr/>
        <a:lstStyle/>
        <a:p>
          <a:endParaRPr lang="en-US"/>
        </a:p>
      </dgm:t>
    </dgm:pt>
    <dgm:pt modelId="{4E13091B-3EAF-FC48-9D6B-6B764E8E9F97}" type="sibTrans" cxnId="{46A575C2-7C1A-364B-8ED6-2F725AE25EFD}">
      <dgm:prSet/>
      <dgm:spPr/>
      <dgm:t>
        <a:bodyPr/>
        <a:lstStyle/>
        <a:p>
          <a:endParaRPr lang="en-US"/>
        </a:p>
      </dgm:t>
    </dgm:pt>
    <dgm:pt modelId="{1B47A6C8-7CEC-6644-BD65-89E2CCB5ACF4}" type="pres">
      <dgm:prSet presAssocID="{27948FA1-4A29-CC4F-BF32-E8026990CE30}" presName="diagram" presStyleCnt="0">
        <dgm:presLayoutVars>
          <dgm:chMax val="1"/>
          <dgm:dir/>
          <dgm:animLvl val="ctr"/>
          <dgm:resizeHandles val="exact"/>
        </dgm:presLayoutVars>
      </dgm:prSet>
      <dgm:spPr/>
      <dgm:t>
        <a:bodyPr/>
        <a:lstStyle/>
        <a:p>
          <a:endParaRPr lang="en-US"/>
        </a:p>
      </dgm:t>
    </dgm:pt>
    <dgm:pt modelId="{6FC6B4B2-E600-434A-8604-AB1CFFC8B782}" type="pres">
      <dgm:prSet presAssocID="{27948FA1-4A29-CC4F-BF32-E8026990CE30}" presName="matrix" presStyleCnt="0"/>
      <dgm:spPr/>
    </dgm:pt>
    <dgm:pt modelId="{6B52B5C1-C70B-9747-89AF-4E5FFB506C01}" type="pres">
      <dgm:prSet presAssocID="{27948FA1-4A29-CC4F-BF32-E8026990CE30}" presName="tile1" presStyleLbl="node1" presStyleIdx="0" presStyleCnt="4"/>
      <dgm:spPr/>
      <dgm:t>
        <a:bodyPr/>
        <a:lstStyle/>
        <a:p>
          <a:endParaRPr lang="en-US"/>
        </a:p>
      </dgm:t>
    </dgm:pt>
    <dgm:pt modelId="{7FC756A2-FE78-8A47-88DF-BAEDBB65D2DD}" type="pres">
      <dgm:prSet presAssocID="{27948FA1-4A29-CC4F-BF32-E8026990CE30}" presName="tile1text" presStyleLbl="node1" presStyleIdx="0" presStyleCnt="4">
        <dgm:presLayoutVars>
          <dgm:chMax val="0"/>
          <dgm:chPref val="0"/>
          <dgm:bulletEnabled val="1"/>
        </dgm:presLayoutVars>
      </dgm:prSet>
      <dgm:spPr/>
      <dgm:t>
        <a:bodyPr/>
        <a:lstStyle/>
        <a:p>
          <a:endParaRPr lang="en-US"/>
        </a:p>
      </dgm:t>
    </dgm:pt>
    <dgm:pt modelId="{339E6FC7-8031-5940-805E-352609FAA389}" type="pres">
      <dgm:prSet presAssocID="{27948FA1-4A29-CC4F-BF32-E8026990CE30}" presName="tile2" presStyleLbl="node1" presStyleIdx="1" presStyleCnt="4" custLinFactNeighborY="1264"/>
      <dgm:spPr/>
      <dgm:t>
        <a:bodyPr/>
        <a:lstStyle/>
        <a:p>
          <a:endParaRPr lang="en-US"/>
        </a:p>
      </dgm:t>
    </dgm:pt>
    <dgm:pt modelId="{A1B402F1-3347-0C44-8AA9-70692EF9FD7E}" type="pres">
      <dgm:prSet presAssocID="{27948FA1-4A29-CC4F-BF32-E8026990CE30}" presName="tile2text" presStyleLbl="node1" presStyleIdx="1" presStyleCnt="4">
        <dgm:presLayoutVars>
          <dgm:chMax val="0"/>
          <dgm:chPref val="0"/>
          <dgm:bulletEnabled val="1"/>
        </dgm:presLayoutVars>
      </dgm:prSet>
      <dgm:spPr/>
      <dgm:t>
        <a:bodyPr/>
        <a:lstStyle/>
        <a:p>
          <a:endParaRPr lang="en-US"/>
        </a:p>
      </dgm:t>
    </dgm:pt>
    <dgm:pt modelId="{8128A4B2-E016-074B-AB5E-72D77CA887BB}" type="pres">
      <dgm:prSet presAssocID="{27948FA1-4A29-CC4F-BF32-E8026990CE30}" presName="tile3" presStyleLbl="node1" presStyleIdx="2" presStyleCnt="4"/>
      <dgm:spPr/>
      <dgm:t>
        <a:bodyPr/>
        <a:lstStyle/>
        <a:p>
          <a:endParaRPr lang="en-US"/>
        </a:p>
      </dgm:t>
    </dgm:pt>
    <dgm:pt modelId="{6C8CBC9D-6EF1-644F-AC29-F2E202A38D2C}" type="pres">
      <dgm:prSet presAssocID="{27948FA1-4A29-CC4F-BF32-E8026990CE30}" presName="tile3text" presStyleLbl="node1" presStyleIdx="2" presStyleCnt="4">
        <dgm:presLayoutVars>
          <dgm:chMax val="0"/>
          <dgm:chPref val="0"/>
          <dgm:bulletEnabled val="1"/>
        </dgm:presLayoutVars>
      </dgm:prSet>
      <dgm:spPr/>
      <dgm:t>
        <a:bodyPr/>
        <a:lstStyle/>
        <a:p>
          <a:endParaRPr lang="en-US"/>
        </a:p>
      </dgm:t>
    </dgm:pt>
    <dgm:pt modelId="{1EE126A8-9FA0-3E4A-B689-A5E8D659588E}" type="pres">
      <dgm:prSet presAssocID="{27948FA1-4A29-CC4F-BF32-E8026990CE30}" presName="tile4" presStyleLbl="node1" presStyleIdx="3" presStyleCnt="4"/>
      <dgm:spPr/>
      <dgm:t>
        <a:bodyPr/>
        <a:lstStyle/>
        <a:p>
          <a:endParaRPr lang="en-US"/>
        </a:p>
      </dgm:t>
    </dgm:pt>
    <dgm:pt modelId="{C3FAFA23-CD1F-B141-B87A-B879AB16415E}" type="pres">
      <dgm:prSet presAssocID="{27948FA1-4A29-CC4F-BF32-E8026990CE30}" presName="tile4text" presStyleLbl="node1" presStyleIdx="3" presStyleCnt="4">
        <dgm:presLayoutVars>
          <dgm:chMax val="0"/>
          <dgm:chPref val="0"/>
          <dgm:bulletEnabled val="1"/>
        </dgm:presLayoutVars>
      </dgm:prSet>
      <dgm:spPr/>
      <dgm:t>
        <a:bodyPr/>
        <a:lstStyle/>
        <a:p>
          <a:endParaRPr lang="en-US"/>
        </a:p>
      </dgm:t>
    </dgm:pt>
    <dgm:pt modelId="{AD9D1940-879B-D94F-A2D7-DA45082A2548}" type="pres">
      <dgm:prSet presAssocID="{27948FA1-4A29-CC4F-BF32-E8026990CE30}" presName="centerTile" presStyleLbl="fgShp" presStyleIdx="0" presStyleCnt="1">
        <dgm:presLayoutVars>
          <dgm:chMax val="0"/>
          <dgm:chPref val="0"/>
        </dgm:presLayoutVars>
      </dgm:prSet>
      <dgm:spPr/>
      <dgm:t>
        <a:bodyPr/>
        <a:lstStyle/>
        <a:p>
          <a:endParaRPr lang="en-US"/>
        </a:p>
      </dgm:t>
    </dgm:pt>
  </dgm:ptLst>
  <dgm:cxnLst>
    <dgm:cxn modelId="{CDD094A0-F11F-344A-88A0-9901106A4E19}" type="presOf" srcId="{32033533-B175-B841-99D1-0D70626F1205}" destId="{6C8CBC9D-6EF1-644F-AC29-F2E202A38D2C}" srcOrd="1" destOrd="0" presId="urn:microsoft.com/office/officeart/2005/8/layout/matrix1"/>
    <dgm:cxn modelId="{E41FE437-171B-0246-94F2-7B4504503686}" type="presOf" srcId="{244A51E6-A6B0-3642-B726-77BD9577B625}" destId="{1EE126A8-9FA0-3E4A-B689-A5E8D659588E}" srcOrd="0" destOrd="0" presId="urn:microsoft.com/office/officeart/2005/8/layout/matrix1"/>
    <dgm:cxn modelId="{08938965-E890-C746-840B-DF1A8A538E60}" type="presOf" srcId="{2ABF3BBE-0EF5-C046-8A5D-50C639CF3E09}" destId="{AD9D1940-879B-D94F-A2D7-DA45082A2548}" srcOrd="0" destOrd="0" presId="urn:microsoft.com/office/officeart/2005/8/layout/matrix1"/>
    <dgm:cxn modelId="{74A56F44-BA64-D440-A767-AA6A5E45DD12}" type="presOf" srcId="{244A51E6-A6B0-3642-B726-77BD9577B625}" destId="{C3FAFA23-CD1F-B141-B87A-B879AB16415E}" srcOrd="1" destOrd="0" presId="urn:microsoft.com/office/officeart/2005/8/layout/matrix1"/>
    <dgm:cxn modelId="{ADFB4410-CB15-3046-BB29-1AB88BB3990E}" type="presOf" srcId="{27948FA1-4A29-CC4F-BF32-E8026990CE30}" destId="{1B47A6C8-7CEC-6644-BD65-89E2CCB5ACF4}" srcOrd="0" destOrd="0" presId="urn:microsoft.com/office/officeart/2005/8/layout/matrix1"/>
    <dgm:cxn modelId="{46A575C2-7C1A-364B-8ED6-2F725AE25EFD}" srcId="{2ABF3BBE-0EF5-C046-8A5D-50C639CF3E09}" destId="{244A51E6-A6B0-3642-B726-77BD9577B625}" srcOrd="3" destOrd="0" parTransId="{85264B8D-4312-704F-93AB-C552ED70F56A}" sibTransId="{4E13091B-3EAF-FC48-9D6B-6B764E8E9F97}"/>
    <dgm:cxn modelId="{3661C774-EB64-2448-8BDD-BEF4FC908BA3}" type="presOf" srcId="{4C9CE198-DF2E-A849-B54E-3F51839FB6BF}" destId="{339E6FC7-8031-5940-805E-352609FAA389}" srcOrd="0" destOrd="0" presId="urn:microsoft.com/office/officeart/2005/8/layout/matrix1"/>
    <dgm:cxn modelId="{4C7B6D8E-729E-6840-B200-A22B8F0EA5FF}" srcId="{2ABF3BBE-0EF5-C046-8A5D-50C639CF3E09}" destId="{4C9CE198-DF2E-A849-B54E-3F51839FB6BF}" srcOrd="1" destOrd="0" parTransId="{006EFD27-F3A6-D649-BDE9-6C7F1B683E50}" sibTransId="{1EAD5974-9E0C-9542-B871-914EBA136076}"/>
    <dgm:cxn modelId="{C2A0676E-C17E-344C-9A98-BF40786372A4}" type="presOf" srcId="{32033533-B175-B841-99D1-0D70626F1205}" destId="{8128A4B2-E016-074B-AB5E-72D77CA887BB}" srcOrd="0" destOrd="0" presId="urn:microsoft.com/office/officeart/2005/8/layout/matrix1"/>
    <dgm:cxn modelId="{C971D15E-B78A-524A-A982-BA7692714CF7}" srcId="{2ABF3BBE-0EF5-C046-8A5D-50C639CF3E09}" destId="{32033533-B175-B841-99D1-0D70626F1205}" srcOrd="2" destOrd="0" parTransId="{B61DD680-A1FB-2A49-AD8C-CF5189E0B28A}" sibTransId="{0AA7AA49-DEEE-244D-AC35-1A8BDFBDCFE0}"/>
    <dgm:cxn modelId="{9F89B8AE-029D-8E4A-AF90-199E5E8AB40E}" type="presOf" srcId="{870E4BC1-4E28-5E43-B0A4-043927A2FE4F}" destId="{7FC756A2-FE78-8A47-88DF-BAEDBB65D2DD}" srcOrd="1" destOrd="0" presId="urn:microsoft.com/office/officeart/2005/8/layout/matrix1"/>
    <dgm:cxn modelId="{EF07E8BA-9F69-D84D-8A76-0DF11A85F3ED}" srcId="{2ABF3BBE-0EF5-C046-8A5D-50C639CF3E09}" destId="{870E4BC1-4E28-5E43-B0A4-043927A2FE4F}" srcOrd="0" destOrd="0" parTransId="{B0C24FAD-3F62-D947-8EDC-802AEC9461DB}" sibTransId="{A1BF2364-0E95-3A49-8967-8619134FD303}"/>
    <dgm:cxn modelId="{28137E62-27BD-C045-B82A-1CE06D4ECDC1}" srcId="{27948FA1-4A29-CC4F-BF32-E8026990CE30}" destId="{2ABF3BBE-0EF5-C046-8A5D-50C639CF3E09}" srcOrd="0" destOrd="0" parTransId="{E6E77D0A-3DA7-5B48-B94E-5E9FCCF3ABF4}" sibTransId="{70048897-0787-C74B-89DC-EE5C82898DC0}"/>
    <dgm:cxn modelId="{E9F8F974-4EAD-5645-9431-2031A75752E9}" type="presOf" srcId="{4C9CE198-DF2E-A849-B54E-3F51839FB6BF}" destId="{A1B402F1-3347-0C44-8AA9-70692EF9FD7E}" srcOrd="1" destOrd="0" presId="urn:microsoft.com/office/officeart/2005/8/layout/matrix1"/>
    <dgm:cxn modelId="{708B7DCA-6C1B-E348-BDEF-23C78CAB0E58}" type="presOf" srcId="{870E4BC1-4E28-5E43-B0A4-043927A2FE4F}" destId="{6B52B5C1-C70B-9747-89AF-4E5FFB506C01}" srcOrd="0" destOrd="0" presId="urn:microsoft.com/office/officeart/2005/8/layout/matrix1"/>
    <dgm:cxn modelId="{9A906B36-B466-B442-9B4C-F1264112469B}" type="presParOf" srcId="{1B47A6C8-7CEC-6644-BD65-89E2CCB5ACF4}" destId="{6FC6B4B2-E600-434A-8604-AB1CFFC8B782}" srcOrd="0" destOrd="0" presId="urn:microsoft.com/office/officeart/2005/8/layout/matrix1"/>
    <dgm:cxn modelId="{089A008F-0607-CE43-919E-00E2DA1FB4FA}" type="presParOf" srcId="{6FC6B4B2-E600-434A-8604-AB1CFFC8B782}" destId="{6B52B5C1-C70B-9747-89AF-4E5FFB506C01}" srcOrd="0" destOrd="0" presId="urn:microsoft.com/office/officeart/2005/8/layout/matrix1"/>
    <dgm:cxn modelId="{FD2A55CC-70CB-324D-AA2F-2DC8CC393576}" type="presParOf" srcId="{6FC6B4B2-E600-434A-8604-AB1CFFC8B782}" destId="{7FC756A2-FE78-8A47-88DF-BAEDBB65D2DD}" srcOrd="1" destOrd="0" presId="urn:microsoft.com/office/officeart/2005/8/layout/matrix1"/>
    <dgm:cxn modelId="{716AD897-32C9-EB40-9809-676FBC9ECF06}" type="presParOf" srcId="{6FC6B4B2-E600-434A-8604-AB1CFFC8B782}" destId="{339E6FC7-8031-5940-805E-352609FAA389}" srcOrd="2" destOrd="0" presId="urn:microsoft.com/office/officeart/2005/8/layout/matrix1"/>
    <dgm:cxn modelId="{F583251A-FFC7-514E-9A9E-5A576A98F20D}" type="presParOf" srcId="{6FC6B4B2-E600-434A-8604-AB1CFFC8B782}" destId="{A1B402F1-3347-0C44-8AA9-70692EF9FD7E}" srcOrd="3" destOrd="0" presId="urn:microsoft.com/office/officeart/2005/8/layout/matrix1"/>
    <dgm:cxn modelId="{C989EAFA-874D-EC40-B33C-19ED6B273CBF}" type="presParOf" srcId="{6FC6B4B2-E600-434A-8604-AB1CFFC8B782}" destId="{8128A4B2-E016-074B-AB5E-72D77CA887BB}" srcOrd="4" destOrd="0" presId="urn:microsoft.com/office/officeart/2005/8/layout/matrix1"/>
    <dgm:cxn modelId="{9E0A8ABD-D9B1-634D-9A09-9426A9A2497D}" type="presParOf" srcId="{6FC6B4B2-E600-434A-8604-AB1CFFC8B782}" destId="{6C8CBC9D-6EF1-644F-AC29-F2E202A38D2C}" srcOrd="5" destOrd="0" presId="urn:microsoft.com/office/officeart/2005/8/layout/matrix1"/>
    <dgm:cxn modelId="{C2DF8F17-08FD-BF4C-B7B6-4C69E382FCA0}" type="presParOf" srcId="{6FC6B4B2-E600-434A-8604-AB1CFFC8B782}" destId="{1EE126A8-9FA0-3E4A-B689-A5E8D659588E}" srcOrd="6" destOrd="0" presId="urn:microsoft.com/office/officeart/2005/8/layout/matrix1"/>
    <dgm:cxn modelId="{F2CD6DD0-2F0A-EC41-A7BE-0FBC2DE53DDA}" type="presParOf" srcId="{6FC6B4B2-E600-434A-8604-AB1CFFC8B782}" destId="{C3FAFA23-CD1F-B141-B87A-B879AB16415E}" srcOrd="7" destOrd="0" presId="urn:microsoft.com/office/officeart/2005/8/layout/matrix1"/>
    <dgm:cxn modelId="{DF692DC4-D376-7840-A875-612906029C43}" type="presParOf" srcId="{1B47A6C8-7CEC-6644-BD65-89E2CCB5ACF4}" destId="{AD9D1940-879B-D94F-A2D7-DA45082A2548}"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52B5C1-C70B-9747-89AF-4E5FFB506C01}">
      <dsp:nvSpPr>
        <dsp:cNvPr id="0" name=""/>
        <dsp:cNvSpPr/>
      </dsp:nvSpPr>
      <dsp:spPr>
        <a:xfrm rot="16200000">
          <a:off x="925909" y="-925909"/>
          <a:ext cx="2262981" cy="4114800"/>
        </a:xfrm>
        <a:prstGeom prst="round1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1333500">
            <a:lnSpc>
              <a:spcPct val="90000"/>
            </a:lnSpc>
            <a:spcBef>
              <a:spcPct val="0"/>
            </a:spcBef>
            <a:spcAft>
              <a:spcPct val="35000"/>
            </a:spcAft>
          </a:pPr>
          <a:r>
            <a:rPr lang="en-US" sz="3000" b="1" kern="1200" dirty="0" smtClean="0"/>
            <a:t>Step 1</a:t>
          </a:r>
          <a:r>
            <a:rPr lang="en-US" sz="3000" kern="1200" dirty="0" smtClean="0"/>
            <a:t>: Introduce and observe work</a:t>
          </a:r>
          <a:endParaRPr lang="en-US" sz="3000" kern="1200" dirty="0"/>
        </a:p>
      </dsp:txBody>
      <dsp:txXfrm rot="5400000">
        <a:off x="-1" y="1"/>
        <a:ext cx="4114800" cy="1697236"/>
      </dsp:txXfrm>
    </dsp:sp>
    <dsp:sp modelId="{339E6FC7-8031-5940-805E-352609FAA389}">
      <dsp:nvSpPr>
        <dsp:cNvPr id="0" name=""/>
        <dsp:cNvSpPr/>
      </dsp:nvSpPr>
      <dsp:spPr>
        <a:xfrm>
          <a:off x="4114800" y="28604"/>
          <a:ext cx="4114800" cy="2262981"/>
        </a:xfrm>
        <a:prstGeom prst="round1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1333500">
            <a:lnSpc>
              <a:spcPct val="90000"/>
            </a:lnSpc>
            <a:spcBef>
              <a:spcPct val="0"/>
            </a:spcBef>
            <a:spcAft>
              <a:spcPct val="35000"/>
            </a:spcAft>
          </a:pPr>
          <a:r>
            <a:rPr lang="en-US" sz="3000" b="1" kern="1200" dirty="0" smtClean="0"/>
            <a:t>Step 2</a:t>
          </a:r>
          <a:r>
            <a:rPr lang="en-US" sz="3000" kern="1200" dirty="0" smtClean="0"/>
            <a:t>: Identify Strengths and Challenges</a:t>
          </a:r>
          <a:endParaRPr lang="en-US" sz="3000" kern="1200" dirty="0"/>
        </a:p>
      </dsp:txBody>
      <dsp:txXfrm>
        <a:off x="4114800" y="28604"/>
        <a:ext cx="4114800" cy="1697236"/>
      </dsp:txXfrm>
    </dsp:sp>
    <dsp:sp modelId="{8128A4B2-E016-074B-AB5E-72D77CA887BB}">
      <dsp:nvSpPr>
        <dsp:cNvPr id="0" name=""/>
        <dsp:cNvSpPr/>
      </dsp:nvSpPr>
      <dsp:spPr>
        <a:xfrm rot="10800000">
          <a:off x="0" y="2262981"/>
          <a:ext cx="4114800" cy="2262981"/>
        </a:xfrm>
        <a:prstGeom prst="round1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1333500">
            <a:lnSpc>
              <a:spcPct val="90000"/>
            </a:lnSpc>
            <a:spcBef>
              <a:spcPct val="0"/>
            </a:spcBef>
            <a:spcAft>
              <a:spcPct val="35000"/>
            </a:spcAft>
          </a:pPr>
          <a:r>
            <a:rPr lang="en-US" sz="3000" b="1" kern="1200" dirty="0" smtClean="0"/>
            <a:t>Step 3</a:t>
          </a:r>
          <a:r>
            <a:rPr lang="en-US" sz="3000" kern="1200" dirty="0" smtClean="0"/>
            <a:t>: Initiate a Plan</a:t>
          </a:r>
          <a:endParaRPr lang="en-US" sz="3000" kern="1200" dirty="0"/>
        </a:p>
      </dsp:txBody>
      <dsp:txXfrm rot="10800000">
        <a:off x="0" y="2828726"/>
        <a:ext cx="4114800" cy="1697236"/>
      </dsp:txXfrm>
    </dsp:sp>
    <dsp:sp modelId="{1EE126A8-9FA0-3E4A-B689-A5E8D659588E}">
      <dsp:nvSpPr>
        <dsp:cNvPr id="0" name=""/>
        <dsp:cNvSpPr/>
      </dsp:nvSpPr>
      <dsp:spPr>
        <a:xfrm rot="5400000">
          <a:off x="5040709" y="1337072"/>
          <a:ext cx="2262981" cy="4114800"/>
        </a:xfrm>
        <a:prstGeom prst="round1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1333500">
            <a:lnSpc>
              <a:spcPct val="90000"/>
            </a:lnSpc>
            <a:spcBef>
              <a:spcPct val="0"/>
            </a:spcBef>
            <a:spcAft>
              <a:spcPct val="35000"/>
            </a:spcAft>
          </a:pPr>
          <a:r>
            <a:rPr lang="en-US" sz="3000" b="1" kern="1200" dirty="0" smtClean="0"/>
            <a:t>Step 4</a:t>
          </a:r>
          <a:r>
            <a:rPr lang="en-US" sz="3000" kern="1200" dirty="0" smtClean="0"/>
            <a:t>: Get a Commitment and Follow-up</a:t>
          </a:r>
          <a:endParaRPr lang="en-US" sz="3000" kern="1200" dirty="0"/>
        </a:p>
      </dsp:txBody>
      <dsp:txXfrm rot="-5400000">
        <a:off x="4114799" y="2828726"/>
        <a:ext cx="4114800" cy="1697236"/>
      </dsp:txXfrm>
    </dsp:sp>
    <dsp:sp modelId="{AD9D1940-879B-D94F-A2D7-DA45082A2548}">
      <dsp:nvSpPr>
        <dsp:cNvPr id="0" name=""/>
        <dsp:cNvSpPr/>
      </dsp:nvSpPr>
      <dsp:spPr>
        <a:xfrm>
          <a:off x="2880359" y="1697236"/>
          <a:ext cx="2468880" cy="1131490"/>
        </a:xfrm>
        <a:prstGeom prst="roundRect">
          <a:avLst/>
        </a:prstGeom>
        <a:solidFill>
          <a:schemeClr val="accent1">
            <a:tint val="6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Be Supportive</a:t>
          </a:r>
          <a:endParaRPr lang="en-US" sz="3000" kern="1200" dirty="0"/>
        </a:p>
      </dsp:txBody>
      <dsp:txXfrm>
        <a:off x="2935594" y="1752471"/>
        <a:ext cx="2358410" cy="1021020"/>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8F004F-D103-4DBB-8C14-A59E06A0162F}" type="datetimeFigureOut">
              <a:rPr lang="en-US" smtClean="0"/>
              <a:t>6/14/19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385EF9-953D-499D-8BCA-9A5F96E10925}" type="slidenum">
              <a:rPr lang="en-US" smtClean="0"/>
              <a:t>‹#›</a:t>
            </a:fld>
            <a:endParaRPr lang="en-US"/>
          </a:p>
        </p:txBody>
      </p:sp>
    </p:spTree>
    <p:extLst>
      <p:ext uri="{BB962C8B-B14F-4D97-AF65-F5344CB8AC3E}">
        <p14:creationId xmlns:p14="http://schemas.microsoft.com/office/powerpoint/2010/main" val="8011971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1</a:t>
            </a:fld>
            <a:endParaRPr lang="en-US"/>
          </a:p>
        </p:txBody>
      </p:sp>
    </p:spTree>
    <p:extLst>
      <p:ext uri="{BB962C8B-B14F-4D97-AF65-F5344CB8AC3E}">
        <p14:creationId xmlns:p14="http://schemas.microsoft.com/office/powerpoint/2010/main" val="11530269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participants put in due</a:t>
            </a:r>
            <a:r>
              <a:rPr lang="en-US" baseline="0" dirty="0" smtClean="0"/>
              <a:t> dates on the action plan worksheet. </a:t>
            </a:r>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15</a:t>
            </a:fld>
            <a:endParaRPr lang="en-US"/>
          </a:p>
        </p:txBody>
      </p:sp>
    </p:spTree>
    <p:extLst>
      <p:ext uri="{BB962C8B-B14F-4D97-AF65-F5344CB8AC3E}">
        <p14:creationId xmlns:p14="http://schemas.microsoft.com/office/powerpoint/2010/main" val="1790465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Normally for supervisions, this is</a:t>
            </a:r>
            <a:r>
              <a:rPr lang="en-US" baseline="0" dirty="0" smtClean="0"/>
              <a:t> where most stop and go on the offensive. Explain that here is where the difference begins</a:t>
            </a:r>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5</a:t>
            </a:fld>
            <a:endParaRPr lang="en-US"/>
          </a:p>
        </p:txBody>
      </p:sp>
    </p:spTree>
    <p:extLst>
      <p:ext uri="{BB962C8B-B14F-4D97-AF65-F5344CB8AC3E}">
        <p14:creationId xmlns:p14="http://schemas.microsoft.com/office/powerpoint/2010/main" val="2001934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a:t>
            </a:r>
            <a:r>
              <a:rPr lang="en-US" baseline="0" dirty="0" smtClean="0"/>
              <a:t> the volunteer gives the introduction, ask the other participants what they thought of it, was it clear? Was anything missing? After this, ask if someone else wants to try giving an introduction. Repeat until all the points are made in the introduction. </a:t>
            </a:r>
          </a:p>
          <a:p>
            <a:endParaRPr lang="en-US" baseline="0" dirty="0"/>
          </a:p>
          <a:p>
            <a:r>
              <a:rPr lang="en-US" baseline="0" dirty="0" smtClean="0"/>
              <a:t>Elements to include in the introduction: </a:t>
            </a:r>
          </a:p>
          <a:p>
            <a:r>
              <a:rPr lang="en-US" sz="1200" kern="1200" dirty="0" smtClean="0">
                <a:solidFill>
                  <a:schemeClr val="tx1"/>
                </a:solidFill>
                <a:effectLst/>
                <a:latin typeface="+mn-lt"/>
                <a:ea typeface="+mn-ea"/>
                <a:cs typeface="+mn-cs"/>
              </a:rPr>
              <a:t>‘Hi! My name is _______________, I’m work for (</a:t>
            </a:r>
            <a:r>
              <a:rPr lang="en-US" sz="1200" i="1" kern="1200" dirty="0" smtClean="0">
                <a:solidFill>
                  <a:schemeClr val="tx1"/>
                </a:solidFill>
                <a:effectLst/>
                <a:latin typeface="+mn-lt"/>
                <a:ea typeface="+mn-ea"/>
                <a:cs typeface="+mn-cs"/>
              </a:rPr>
              <a:t>state position</a:t>
            </a:r>
            <a:r>
              <a:rPr lang="en-US" sz="1200" kern="1200" dirty="0" smtClean="0">
                <a:solidFill>
                  <a:schemeClr val="tx1"/>
                </a:solidFill>
                <a:effectLst/>
                <a:latin typeface="+mn-lt"/>
                <a:ea typeface="+mn-ea"/>
                <a:cs typeface="+mn-cs"/>
              </a:rPr>
              <a:t>) and I am here today to work with you and the team to conduct coaching. For this session we will work together see the work in this OTP and discuss the strengths and some of the things you find challenging about the job. Once we do this, we will work together to develop a plan to address the challenges. </a:t>
            </a:r>
            <a:endParaRPr lang="en-US" baseline="0" dirty="0" smtClean="0"/>
          </a:p>
        </p:txBody>
      </p:sp>
      <p:sp>
        <p:nvSpPr>
          <p:cNvPr id="4" name="Slide Number Placeholder 3"/>
          <p:cNvSpPr>
            <a:spLocks noGrp="1"/>
          </p:cNvSpPr>
          <p:nvPr>
            <p:ph type="sldNum" sz="quarter" idx="10"/>
          </p:nvPr>
        </p:nvSpPr>
        <p:spPr/>
        <p:txBody>
          <a:bodyPr/>
          <a:lstStyle/>
          <a:p>
            <a:fld id="{3A385EF9-953D-499D-8BCA-9A5F96E10925}" type="slidenum">
              <a:rPr lang="en-US" smtClean="0"/>
              <a:t>6</a:t>
            </a:fld>
            <a:endParaRPr lang="en-US"/>
          </a:p>
        </p:txBody>
      </p:sp>
    </p:spTree>
    <p:extLst>
      <p:ext uri="{BB962C8B-B14F-4D97-AF65-F5344CB8AC3E}">
        <p14:creationId xmlns:p14="http://schemas.microsoft.com/office/powerpoint/2010/main" val="970726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7</a:t>
            </a:fld>
            <a:endParaRPr lang="en-US"/>
          </a:p>
        </p:txBody>
      </p:sp>
    </p:spTree>
    <p:extLst>
      <p:ext uri="{BB962C8B-B14F-4D97-AF65-F5344CB8AC3E}">
        <p14:creationId xmlns:p14="http://schemas.microsoft.com/office/powerpoint/2010/main" val="186467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for 2 volunteers</a:t>
            </a:r>
            <a:r>
              <a:rPr lang="en-US" baseline="0" dirty="0" smtClean="0"/>
              <a:t> to read one paragraph of this case study each then have participants identify the strength and challenges in the case study and write them down. </a:t>
            </a:r>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8</a:t>
            </a:fld>
            <a:endParaRPr lang="en-US"/>
          </a:p>
        </p:txBody>
      </p:sp>
    </p:spTree>
    <p:extLst>
      <p:ext uri="{BB962C8B-B14F-4D97-AF65-F5344CB8AC3E}">
        <p14:creationId xmlns:p14="http://schemas.microsoft.com/office/powerpoint/2010/main" val="1180215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Remember from the coaching video, the coach</a:t>
            </a:r>
            <a:r>
              <a:rPr lang="en-US" baseline="0" dirty="0" smtClean="0"/>
              <a:t> provides tools and advice, but the </a:t>
            </a:r>
            <a:r>
              <a:rPr lang="en-US" baseline="0" dirty="0" err="1" smtClean="0"/>
              <a:t>coachee</a:t>
            </a:r>
            <a:r>
              <a:rPr lang="en-US" baseline="0" dirty="0" smtClean="0"/>
              <a:t> comes up with the plan and ways to improve</a:t>
            </a:r>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9</a:t>
            </a:fld>
            <a:endParaRPr lang="en-US"/>
          </a:p>
        </p:txBody>
      </p:sp>
    </p:spTree>
    <p:extLst>
      <p:ext uri="{BB962C8B-B14F-4D97-AF65-F5344CB8AC3E}">
        <p14:creationId xmlns:p14="http://schemas.microsoft.com/office/powerpoint/2010/main" val="15355049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DEMONSTRATE</a:t>
            </a:r>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11</a:t>
            </a:fld>
            <a:endParaRPr lang="en-US"/>
          </a:p>
        </p:txBody>
      </p:sp>
    </p:spTree>
    <p:extLst>
      <p:ext uri="{BB962C8B-B14F-4D97-AF65-F5344CB8AC3E}">
        <p14:creationId xmlns:p14="http://schemas.microsoft.com/office/powerpoint/2010/main" val="95837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Write</a:t>
            </a:r>
            <a:r>
              <a:rPr lang="en-US" baseline="0" dirty="0" smtClean="0"/>
              <a:t> on a flip chart the goal and actions for at least 3-4 of the challenges, time permitting. </a:t>
            </a:r>
            <a:endParaRPr lang="en-US" dirty="0" smtClean="0"/>
          </a:p>
          <a:p>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12</a:t>
            </a:fld>
            <a:endParaRPr lang="en-US"/>
          </a:p>
        </p:txBody>
      </p:sp>
    </p:spTree>
    <p:extLst>
      <p:ext uri="{BB962C8B-B14F-4D97-AF65-F5344CB8AC3E}">
        <p14:creationId xmlns:p14="http://schemas.microsoft.com/office/powerpoint/2010/main" val="16396082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Pass</a:t>
            </a:r>
            <a:r>
              <a:rPr lang="en-US" baseline="0" dirty="0" smtClean="0"/>
              <a:t> out action planning worksheet: handout 2. Have participants discuss solutions and define an action plan for the OTP in the case study. Can modify the plan to have more information such as resources, follow-up dates</a:t>
            </a:r>
          </a:p>
        </p:txBody>
      </p:sp>
      <p:sp>
        <p:nvSpPr>
          <p:cNvPr id="4" name="Slide Number Placeholder 3"/>
          <p:cNvSpPr>
            <a:spLocks noGrp="1"/>
          </p:cNvSpPr>
          <p:nvPr>
            <p:ph type="sldNum" sz="quarter" idx="10"/>
          </p:nvPr>
        </p:nvSpPr>
        <p:spPr/>
        <p:txBody>
          <a:bodyPr/>
          <a:lstStyle/>
          <a:p>
            <a:fld id="{3A385EF9-953D-499D-8BCA-9A5F96E10925}" type="slidenum">
              <a:rPr lang="en-US" smtClean="0"/>
              <a:t>13</a:t>
            </a:fld>
            <a:endParaRPr lang="en-US"/>
          </a:p>
        </p:txBody>
      </p:sp>
    </p:spTree>
    <p:extLst>
      <p:ext uri="{BB962C8B-B14F-4D97-AF65-F5344CB8AC3E}">
        <p14:creationId xmlns:p14="http://schemas.microsoft.com/office/powerpoint/2010/main" val="21226948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FE15336-E07C-9743-BFAB-9B818764EF24}" type="datetimeFigureOut">
              <a:rPr lang="en-US">
                <a:solidFill>
                  <a:prstClr val="black">
                    <a:tint val="75000"/>
                  </a:prstClr>
                </a:solidFill>
              </a:rPr>
              <a:pPr>
                <a:defRPr/>
              </a:pPr>
              <a:t>6/14/19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8791DD5-B1BD-5545-B373-C595666BAFC3}"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410886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735D73B-BD7E-B84A-ADFE-9E110C29F0B7}" type="datetimeFigureOut">
              <a:rPr lang="en-US">
                <a:solidFill>
                  <a:prstClr val="black">
                    <a:tint val="75000"/>
                  </a:prstClr>
                </a:solidFill>
              </a:rPr>
              <a:pPr>
                <a:defRPr/>
              </a:pPr>
              <a:t>6/14/19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61FD0E1-36F9-FB47-A3B1-B833F911508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711833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F1E85EF-D01F-D94D-839B-BA7DB33AA2E1}" type="datetimeFigureOut">
              <a:rPr lang="en-US">
                <a:solidFill>
                  <a:prstClr val="black">
                    <a:tint val="75000"/>
                  </a:prstClr>
                </a:solidFill>
              </a:rPr>
              <a:pPr>
                <a:defRPr/>
              </a:pPr>
              <a:t>6/14/19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D061E7B-5877-6945-AAEB-6025CB75F7C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380369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6354FE1-E913-6348-98B6-45BD9F47862E}" type="datetimeFigureOut">
              <a:rPr lang="en-US">
                <a:solidFill>
                  <a:prstClr val="black">
                    <a:tint val="75000"/>
                  </a:prstClr>
                </a:solidFill>
              </a:rPr>
              <a:pPr>
                <a:defRPr/>
              </a:pPr>
              <a:t>6/14/19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6EECD3E-E1AE-FE4A-A202-26905B3DE53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369513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61AC510-D8AF-BD4F-AA17-BFA1A0FD6737}" type="datetimeFigureOut">
              <a:rPr lang="en-US">
                <a:solidFill>
                  <a:prstClr val="black">
                    <a:tint val="75000"/>
                  </a:prstClr>
                </a:solidFill>
              </a:rPr>
              <a:pPr>
                <a:defRPr/>
              </a:pPr>
              <a:t>6/14/19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443942B6-B5BB-CA4E-B59C-132FDE3D831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514680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606C2AB-33BF-3047-A260-0A1F1AADCEB9}" type="datetimeFigureOut">
              <a:rPr lang="en-US">
                <a:solidFill>
                  <a:prstClr val="black">
                    <a:tint val="75000"/>
                  </a:prstClr>
                </a:solidFill>
              </a:rPr>
              <a:pPr>
                <a:defRPr/>
              </a:pPr>
              <a:t>6/14/19</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F94DDCF-43D5-0A46-BE71-F1EEFCA223B4}"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010001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83D6150-A581-1841-88E7-17B117171470}" type="datetimeFigureOut">
              <a:rPr lang="en-US">
                <a:solidFill>
                  <a:prstClr val="black">
                    <a:tint val="75000"/>
                  </a:prstClr>
                </a:solidFill>
              </a:rPr>
              <a:pPr>
                <a:defRPr/>
              </a:pPr>
              <a:t>6/14/19</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FDA927BA-FBCA-DD44-A56E-E880DEA26BE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7612191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B363F9C-E6C5-574B-AFE3-C50556170C41}" type="datetimeFigureOut">
              <a:rPr lang="en-US">
                <a:solidFill>
                  <a:prstClr val="black">
                    <a:tint val="75000"/>
                  </a:prstClr>
                </a:solidFill>
              </a:rPr>
              <a:pPr>
                <a:defRPr/>
              </a:pPr>
              <a:t>6/14/19</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C06573D8-31C3-E045-97D5-1DA3DCCD096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067490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63CE594-B985-6F4B-8C14-8E1B42EFCC43}" type="datetimeFigureOut">
              <a:rPr lang="en-US">
                <a:solidFill>
                  <a:prstClr val="black">
                    <a:tint val="75000"/>
                  </a:prstClr>
                </a:solidFill>
              </a:rPr>
              <a:pPr>
                <a:defRPr/>
              </a:pPr>
              <a:t>6/14/19</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113D0996-726C-314A-9314-8D0E0107539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562806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4CD2AE9-509D-ED40-8A1A-0A7AD8B302E2}" type="datetimeFigureOut">
              <a:rPr lang="en-US">
                <a:solidFill>
                  <a:prstClr val="black">
                    <a:tint val="75000"/>
                  </a:prstClr>
                </a:solidFill>
              </a:rPr>
              <a:pPr>
                <a:defRPr/>
              </a:pPr>
              <a:t>6/14/19</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68C2087-3A31-7D4D-A4E3-6E11B894E8E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468514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E6ADF66-AA8E-B441-B9F1-31450CA666B1}" type="datetimeFigureOut">
              <a:rPr lang="en-US">
                <a:solidFill>
                  <a:prstClr val="black">
                    <a:tint val="75000"/>
                  </a:prstClr>
                </a:solidFill>
              </a:rPr>
              <a:pPr>
                <a:defRPr/>
              </a:pPr>
              <a:t>6/14/19</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B4A0B60-07B4-3347-A180-412AC5D96B8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36306751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ext Placeholder 2"/>
          <p:cNvSpPr>
            <a:spLocks noGrp="1"/>
          </p:cNvSpPr>
          <p:nvPr>
            <p:ph type="body" idx="1"/>
          </p:nvPr>
        </p:nvSpPr>
        <p:spPr bwMode="auto">
          <a:xfrm>
            <a:off x="457200" y="1600200"/>
            <a:ext cx="8229600" cy="4525963"/>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defTabSz="457200">
              <a:defRPr/>
            </a:pPr>
            <a:fld id="{0C49195D-F25F-8749-B2FD-81567F62D6A8}" type="datetimeFigureOut">
              <a:rPr lang="en-US">
                <a:solidFill>
                  <a:prstClr val="black">
                    <a:tint val="75000"/>
                  </a:prstClr>
                </a:solidFill>
              </a:rPr>
              <a:pPr defTabSz="457200">
                <a:defRPr/>
              </a:pPr>
              <a:t>6/14/19</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defTabSz="457200">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defTabSz="457200">
              <a:defRPr/>
            </a:pPr>
            <a:fld id="{9F02A10A-22FF-5E42-B8A6-08CE8F9B5505}" type="slidenum">
              <a:rPr lang="en-US">
                <a:solidFill>
                  <a:prstClr val="black">
                    <a:tint val="75000"/>
                  </a:prstClr>
                </a:solidFill>
              </a:rPr>
              <a:pPr defTabSz="457200">
                <a:defRPr/>
              </a:pPr>
              <a:t>‹#›</a:t>
            </a:fld>
            <a:endParaRPr lang="en-US">
              <a:solidFill>
                <a:prstClr val="black">
                  <a:tint val="75000"/>
                </a:prstClr>
              </a:solidFill>
            </a:endParaRPr>
          </a:p>
        </p:txBody>
      </p:sp>
      <p:sp>
        <p:nvSpPr>
          <p:cNvPr id="7" name="Rectangle 6"/>
          <p:cNvSpPr/>
          <p:nvPr userDrawn="1"/>
        </p:nvSpPr>
        <p:spPr>
          <a:xfrm>
            <a:off x="0" y="0"/>
            <a:ext cx="9188450" cy="939800"/>
          </a:xfrm>
          <a:prstGeom prst="rect">
            <a:avLst/>
          </a:prstGeom>
          <a:solidFill>
            <a:srgbClr val="D32C1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prstClr val="white"/>
              </a:solidFill>
            </a:endParaRPr>
          </a:p>
        </p:txBody>
      </p:sp>
      <p:sp>
        <p:nvSpPr>
          <p:cNvPr id="1031" name="Title Placeholder 1"/>
          <p:cNvSpPr>
            <a:spLocks noGrp="1"/>
          </p:cNvSpPr>
          <p:nvPr>
            <p:ph type="title"/>
          </p:nvPr>
        </p:nvSpPr>
        <p:spPr bwMode="auto">
          <a:xfrm>
            <a:off x="104775" y="74613"/>
            <a:ext cx="8124825" cy="750887"/>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pic>
        <p:nvPicPr>
          <p:cNvPr id="1032" name="Picture 1" descr="TRRT_PPT-02.png"/>
          <p:cNvPicPr>
            <a:picLocks noChangeAspect="1"/>
          </p:cNvPicPr>
          <p:nvPr userDrawn="1"/>
        </p:nvPicPr>
        <p:blipFill>
          <a:blip r:embed="rId13" cstate="email">
            <a:extLst>
              <a:ext uri="{28A0092B-C50C-407E-A947-70E740481C1C}">
                <a14:useLocalDpi xmlns:a14="http://schemas.microsoft.com/office/drawing/2010/main"/>
              </a:ext>
            </a:extLst>
          </a:blip>
          <a:srcRect/>
          <a:stretch>
            <a:fillRect/>
          </a:stretch>
        </p:blipFill>
        <p:spPr bwMode="auto">
          <a:xfrm>
            <a:off x="7062788" y="0"/>
            <a:ext cx="2081212"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27971660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0" fontAlgn="base" hangingPunct="0">
        <a:spcBef>
          <a:spcPct val="0"/>
        </a:spcBef>
        <a:spcAft>
          <a:spcPct val="0"/>
        </a:spcAft>
        <a:defRPr sz="3600" kern="1200">
          <a:solidFill>
            <a:schemeClr val="bg1"/>
          </a:solidFill>
          <a:latin typeface="+mj-lt"/>
          <a:ea typeface="ＭＳ Ｐゴシック" charset="0"/>
          <a:cs typeface="ＭＳ Ｐゴシック" charset="0"/>
        </a:defRPr>
      </a:lvl1pPr>
      <a:lvl2pPr algn="l" defTabSz="457200" rtl="0" eaLnBrk="0" fontAlgn="base" hangingPunct="0">
        <a:spcBef>
          <a:spcPct val="0"/>
        </a:spcBef>
        <a:spcAft>
          <a:spcPct val="0"/>
        </a:spcAft>
        <a:defRPr sz="3600">
          <a:solidFill>
            <a:schemeClr val="bg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3600">
          <a:solidFill>
            <a:schemeClr val="bg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3600">
          <a:solidFill>
            <a:schemeClr val="bg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3600">
          <a:solidFill>
            <a:schemeClr val="bg1"/>
          </a:solidFill>
          <a:latin typeface="Arial" charset="0"/>
          <a:ea typeface="ＭＳ Ｐゴシック" charset="0"/>
          <a:cs typeface="ＭＳ Ｐゴシック" charset="0"/>
        </a:defRPr>
      </a:lvl5pPr>
      <a:lvl6pPr marL="4572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6pPr>
      <a:lvl7pPr marL="9144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7pPr>
      <a:lvl8pPr marL="13716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8pPr>
      <a:lvl9pPr marL="18288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em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tiff"/></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5706"/>
            <a:ext cx="9144000" cy="6858000"/>
          </a:xfrm>
          <a:prstGeom prst="rect">
            <a:avLst/>
          </a:prstGeom>
          <a:solidFill>
            <a:srgbClr val="D32C1E"/>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sp>
        <p:nvSpPr>
          <p:cNvPr id="13314" name="Title 1"/>
          <p:cNvSpPr>
            <a:spLocks noGrp="1"/>
          </p:cNvSpPr>
          <p:nvPr>
            <p:ph type="ctrTitle"/>
          </p:nvPr>
        </p:nvSpPr>
        <p:spPr>
          <a:xfrm>
            <a:off x="685800" y="2618520"/>
            <a:ext cx="7772400" cy="1888327"/>
          </a:xfrm>
        </p:spPr>
        <p:txBody>
          <a:bodyPr/>
          <a:lstStyle/>
          <a:p>
            <a:pPr algn="ctr" eaLnBrk="1" hangingPunct="1"/>
            <a:r>
              <a:rPr lang="en-GB" b="1" dirty="0" smtClean="0"/>
              <a:t>Coaching Training</a:t>
            </a:r>
            <a:br>
              <a:rPr lang="en-GB" b="1" dirty="0" smtClean="0"/>
            </a:br>
            <a:r>
              <a:rPr lang="en-GB" b="1" dirty="0" smtClean="0"/>
              <a:t>region, country, date(s)</a:t>
            </a:r>
            <a:endParaRPr lang="en-GB" dirty="0">
              <a:latin typeface="Arial" charset="0"/>
            </a:endParaRPr>
          </a:p>
        </p:txBody>
      </p:sp>
      <p:sp>
        <p:nvSpPr>
          <p:cNvPr id="13315" name="Subtitle 2"/>
          <p:cNvSpPr>
            <a:spLocks noGrp="1"/>
          </p:cNvSpPr>
          <p:nvPr>
            <p:ph type="subTitle" idx="1"/>
          </p:nvPr>
        </p:nvSpPr>
        <p:spPr>
          <a:xfrm>
            <a:off x="-1244600" y="5416780"/>
            <a:ext cx="6400800" cy="1752600"/>
          </a:xfrm>
        </p:spPr>
        <p:txBody>
          <a:bodyPr/>
          <a:lstStyle/>
          <a:p>
            <a:pPr eaLnBrk="1" hangingPunct="1"/>
            <a:endParaRPr lang="en-GB" dirty="0">
              <a:solidFill>
                <a:schemeClr val="bg1"/>
              </a:solidFill>
              <a:latin typeface="Arial" charset="0"/>
            </a:endParaRPr>
          </a:p>
          <a:p>
            <a:pPr eaLnBrk="1" hangingPunct="1"/>
            <a:r>
              <a:rPr lang="en-GB" dirty="0" smtClean="0">
                <a:solidFill>
                  <a:schemeClr val="bg1"/>
                </a:solidFill>
                <a:latin typeface="Arial" charset="0"/>
              </a:rPr>
              <a:t>http://techrrt.org</a:t>
            </a:r>
            <a:endParaRPr lang="en-GB" dirty="0">
              <a:solidFill>
                <a:schemeClr val="bg1"/>
              </a:solidFill>
              <a:latin typeface="Arial" charset="0"/>
            </a:endParaRPr>
          </a:p>
        </p:txBody>
      </p:sp>
      <p:pic>
        <p:nvPicPr>
          <p:cNvPr id="13316" name="Picture 5" descr="TRRT_Signature-01.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55800" y="174625"/>
            <a:ext cx="5232400" cy="195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7"/>
          <p:cNvPicPr>
            <a:picLocks noChangeAspect="1"/>
          </p:cNvPicPr>
          <p:nvPr/>
        </p:nvPicPr>
        <p:blipFill>
          <a:blip r:embed="rId4"/>
          <a:stretch>
            <a:fillRect/>
          </a:stretch>
        </p:blipFill>
        <p:spPr>
          <a:xfrm>
            <a:off x="6804248" y="5695566"/>
            <a:ext cx="1920240" cy="954792"/>
          </a:xfrm>
          <a:prstGeom prst="rect">
            <a:avLst/>
          </a:prstGeom>
        </p:spPr>
      </p:pic>
    </p:spTree>
    <p:extLst>
      <p:ext uri="{BB962C8B-B14F-4D97-AF65-F5344CB8AC3E}">
        <p14:creationId xmlns:p14="http://schemas.microsoft.com/office/powerpoint/2010/main" val="29958980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Turning Challenges to Actions </a:t>
            </a:r>
            <a:endParaRPr lang="en-US" dirty="0"/>
          </a:p>
        </p:txBody>
      </p:sp>
      <p:sp>
        <p:nvSpPr>
          <p:cNvPr id="3" name="Content Placeholder 2"/>
          <p:cNvSpPr>
            <a:spLocks noGrp="1"/>
          </p:cNvSpPr>
          <p:nvPr>
            <p:ph idx="1"/>
          </p:nvPr>
        </p:nvSpPr>
        <p:spPr>
          <a:xfrm>
            <a:off x="457200" y="1124744"/>
            <a:ext cx="8229600" cy="5328592"/>
          </a:xfrm>
        </p:spPr>
        <p:txBody>
          <a:bodyPr/>
          <a:lstStyle/>
          <a:p>
            <a:r>
              <a:rPr lang="en-US" sz="2800" b="1" dirty="0" smtClean="0"/>
              <a:t>Challenge:</a:t>
            </a:r>
            <a:r>
              <a:rPr lang="en-US" sz="2800" dirty="0" smtClean="0"/>
              <a:t> hardship </a:t>
            </a:r>
            <a:r>
              <a:rPr lang="en-US" sz="2800" dirty="0"/>
              <a:t>or </a:t>
            </a:r>
            <a:r>
              <a:rPr lang="en-US" sz="2800" dirty="0" smtClean="0"/>
              <a:t>problem; needing </a:t>
            </a:r>
            <a:r>
              <a:rPr lang="en-US" sz="2800" dirty="0"/>
              <a:t>effort or skill to </a:t>
            </a:r>
            <a:r>
              <a:rPr lang="en-US" sz="2800" dirty="0" smtClean="0"/>
              <a:t>overcome</a:t>
            </a:r>
          </a:p>
          <a:p>
            <a:r>
              <a:rPr lang="en-US" sz="2800" b="1" dirty="0" smtClean="0"/>
              <a:t>Goal: </a:t>
            </a:r>
            <a:r>
              <a:rPr lang="en-US" sz="2800" dirty="0" smtClean="0"/>
              <a:t>The desired result</a:t>
            </a:r>
          </a:p>
          <a:p>
            <a:r>
              <a:rPr lang="en-US" sz="2800" b="1" dirty="0" smtClean="0"/>
              <a:t>Action: </a:t>
            </a:r>
            <a:r>
              <a:rPr lang="en-US" sz="2800" dirty="0"/>
              <a:t>the </a:t>
            </a:r>
            <a:r>
              <a:rPr lang="en-US" sz="2800" dirty="0" smtClean="0"/>
              <a:t>process </a:t>
            </a:r>
            <a:r>
              <a:rPr lang="en-US" sz="2800" dirty="0"/>
              <a:t>of doing </a:t>
            </a:r>
            <a:r>
              <a:rPr lang="en-US" sz="2800" dirty="0" smtClean="0"/>
              <a:t>something to </a:t>
            </a:r>
            <a:r>
              <a:rPr lang="en-US" sz="2800" dirty="0"/>
              <a:t>achieve </a:t>
            </a:r>
            <a:r>
              <a:rPr lang="en-US" sz="2800" dirty="0" smtClean="0"/>
              <a:t>the goal </a:t>
            </a:r>
          </a:p>
          <a:p>
            <a:r>
              <a:rPr lang="en-US" sz="2800" b="1" dirty="0" smtClean="0"/>
              <a:t>Look at the challenge</a:t>
            </a:r>
          </a:p>
          <a:p>
            <a:pPr lvl="1"/>
            <a:r>
              <a:rPr lang="en-US" sz="2400" dirty="0"/>
              <a:t>W</a:t>
            </a:r>
            <a:r>
              <a:rPr lang="en-US" sz="2400" dirty="0" smtClean="0"/>
              <a:t>hat change do we want to see? </a:t>
            </a:r>
          </a:p>
          <a:p>
            <a:pPr lvl="1"/>
            <a:r>
              <a:rPr lang="en-US" sz="2400" dirty="0" smtClean="0"/>
              <a:t>What steps need to be taken to see that change?</a:t>
            </a:r>
          </a:p>
        </p:txBody>
      </p:sp>
    </p:spTree>
    <p:extLst>
      <p:ext uri="{BB962C8B-B14F-4D97-AF65-F5344CB8AC3E}">
        <p14:creationId xmlns:p14="http://schemas.microsoft.com/office/powerpoint/2010/main" val="1882589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a:xfrm>
            <a:off x="467544" y="1052736"/>
            <a:ext cx="8229600" cy="5616624"/>
          </a:xfrm>
        </p:spPr>
        <p:txBody>
          <a:bodyPr/>
          <a:lstStyle/>
          <a:p>
            <a:r>
              <a:rPr lang="en-US" b="1" dirty="0" smtClean="0"/>
              <a:t>Difficulty:</a:t>
            </a:r>
          </a:p>
          <a:p>
            <a:pPr lvl="1"/>
            <a:r>
              <a:rPr lang="en-US" dirty="0" smtClean="0"/>
              <a:t>Improper taking of MUAC measurements</a:t>
            </a:r>
          </a:p>
          <a:p>
            <a:r>
              <a:rPr lang="en-US" b="1" dirty="0" smtClean="0"/>
              <a:t>Goal:</a:t>
            </a:r>
          </a:p>
          <a:p>
            <a:pPr lvl="1"/>
            <a:r>
              <a:rPr lang="en-US" dirty="0" smtClean="0"/>
              <a:t>Take MUAC measurements correctly </a:t>
            </a:r>
          </a:p>
          <a:p>
            <a:r>
              <a:rPr lang="en-US" b="1" dirty="0" smtClean="0"/>
              <a:t>Actions: </a:t>
            </a:r>
          </a:p>
          <a:p>
            <a:pPr lvl="1"/>
            <a:r>
              <a:rPr lang="en-US" dirty="0" smtClean="0"/>
              <a:t>Review MUAC measurement techniques in protocol </a:t>
            </a:r>
          </a:p>
          <a:p>
            <a:pPr lvl="1"/>
            <a:r>
              <a:rPr lang="en-US" dirty="0" smtClean="0"/>
              <a:t>Demonstrate how to take MUAC for the </a:t>
            </a:r>
            <a:r>
              <a:rPr lang="en-US" dirty="0" err="1" smtClean="0"/>
              <a:t>Coachee</a:t>
            </a:r>
            <a:r>
              <a:rPr lang="en-US" dirty="0" smtClean="0"/>
              <a:t> </a:t>
            </a:r>
          </a:p>
          <a:p>
            <a:pPr lvl="1"/>
            <a:r>
              <a:rPr lang="en-US" dirty="0" smtClean="0"/>
              <a:t>Have each </a:t>
            </a:r>
            <a:r>
              <a:rPr lang="en-US" dirty="0" err="1" smtClean="0"/>
              <a:t>coachee</a:t>
            </a:r>
            <a:r>
              <a:rPr lang="en-US" dirty="0" smtClean="0"/>
              <a:t> take the MUAC and assist them as they practice  </a:t>
            </a:r>
          </a:p>
          <a:p>
            <a:endParaRPr lang="en-US" dirty="0"/>
          </a:p>
        </p:txBody>
      </p:sp>
    </p:spTree>
    <p:extLst>
      <p:ext uri="{BB962C8B-B14F-4D97-AF65-F5344CB8AC3E}">
        <p14:creationId xmlns:p14="http://schemas.microsoft.com/office/powerpoint/2010/main" val="1883560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a:t>
            </a:r>
            <a:endParaRPr lang="en-US" dirty="0"/>
          </a:p>
        </p:txBody>
      </p:sp>
      <p:sp>
        <p:nvSpPr>
          <p:cNvPr id="3" name="Content Placeholder 2"/>
          <p:cNvSpPr>
            <a:spLocks noGrp="1"/>
          </p:cNvSpPr>
          <p:nvPr>
            <p:ph idx="1"/>
          </p:nvPr>
        </p:nvSpPr>
        <p:spPr/>
        <p:txBody>
          <a:bodyPr/>
          <a:lstStyle/>
          <a:p>
            <a:r>
              <a:rPr lang="en-US" dirty="0" smtClean="0"/>
              <a:t>Look at the Challenges we listed for the OTP program at the start of the training </a:t>
            </a:r>
          </a:p>
          <a:p>
            <a:r>
              <a:rPr lang="en-US" dirty="0" smtClean="0"/>
              <a:t>How can we make these into goals and actions?</a:t>
            </a:r>
          </a:p>
        </p:txBody>
      </p:sp>
    </p:spTree>
    <p:extLst>
      <p:ext uri="{BB962C8B-B14F-4D97-AF65-F5344CB8AC3E}">
        <p14:creationId xmlns:p14="http://schemas.microsoft.com/office/powerpoint/2010/main" val="14111315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an Action Plan</a:t>
            </a:r>
            <a:endParaRPr lang="en-US" dirty="0"/>
          </a:p>
        </p:txBody>
      </p:sp>
      <p:sp>
        <p:nvSpPr>
          <p:cNvPr id="3" name="Content Placeholder 2"/>
          <p:cNvSpPr>
            <a:spLocks noGrp="1"/>
          </p:cNvSpPr>
          <p:nvPr>
            <p:ph idx="1"/>
          </p:nvPr>
        </p:nvSpPr>
        <p:spPr>
          <a:xfrm>
            <a:off x="467544" y="1052736"/>
            <a:ext cx="8229600" cy="4525963"/>
          </a:xfrm>
        </p:spPr>
        <p:txBody>
          <a:bodyPr/>
          <a:lstStyle/>
          <a:p>
            <a:r>
              <a:rPr lang="en-US" dirty="0" smtClean="0"/>
              <a:t>Individual work: </a:t>
            </a:r>
          </a:p>
          <a:p>
            <a:pPr lvl="1"/>
            <a:r>
              <a:rPr lang="en-US" dirty="0" smtClean="0"/>
              <a:t>Using the case study, create action plan with 2-3 action points to complete in an agreed upon time line</a:t>
            </a:r>
          </a:p>
          <a:p>
            <a:pPr lvl="1"/>
            <a:r>
              <a:rPr lang="en-US" dirty="0" smtClean="0"/>
              <a:t>Fill out the Action Planning Worksheet</a:t>
            </a:r>
            <a:endParaRPr lang="en-US" dirty="0"/>
          </a:p>
        </p:txBody>
      </p:sp>
      <p:pic>
        <p:nvPicPr>
          <p:cNvPr id="4" name="Picture 3"/>
          <p:cNvPicPr>
            <a:picLocks noChangeAspect="1"/>
          </p:cNvPicPr>
          <p:nvPr/>
        </p:nvPicPr>
        <p:blipFill>
          <a:blip r:embed="rId3"/>
          <a:stretch>
            <a:fillRect/>
          </a:stretch>
        </p:blipFill>
        <p:spPr>
          <a:xfrm>
            <a:off x="2555776" y="3939092"/>
            <a:ext cx="4536503" cy="2677980"/>
          </a:xfrm>
          <a:prstGeom prst="rect">
            <a:avLst/>
          </a:prstGeom>
        </p:spPr>
      </p:pic>
    </p:spTree>
    <p:extLst>
      <p:ext uri="{BB962C8B-B14F-4D97-AF65-F5344CB8AC3E}">
        <p14:creationId xmlns:p14="http://schemas.microsoft.com/office/powerpoint/2010/main" val="16261219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Case Study Results</a:t>
            </a:r>
            <a:endParaRPr lang="en-US" dirty="0"/>
          </a:p>
        </p:txBody>
      </p:sp>
      <p:sp>
        <p:nvSpPr>
          <p:cNvPr id="3" name="Content Placeholder 2"/>
          <p:cNvSpPr>
            <a:spLocks noGrp="1"/>
          </p:cNvSpPr>
          <p:nvPr>
            <p:ph idx="1"/>
          </p:nvPr>
        </p:nvSpPr>
        <p:spPr>
          <a:xfrm>
            <a:off x="104775" y="980728"/>
            <a:ext cx="8859713" cy="5472608"/>
          </a:xfrm>
        </p:spPr>
        <p:txBody>
          <a:bodyPr numCol="2"/>
          <a:lstStyle/>
          <a:p>
            <a:r>
              <a:rPr lang="en-US" sz="1800" b="1" dirty="0"/>
              <a:t>Strengths</a:t>
            </a:r>
            <a:r>
              <a:rPr lang="en-US" sz="1800" dirty="0"/>
              <a:t>: </a:t>
            </a:r>
            <a:endParaRPr lang="en-US" sz="1800" dirty="0" smtClean="0"/>
          </a:p>
          <a:p>
            <a:pPr lvl="1"/>
            <a:r>
              <a:rPr lang="en-US" sz="1800" dirty="0" smtClean="0"/>
              <a:t>HEW are hard working</a:t>
            </a:r>
          </a:p>
          <a:p>
            <a:pPr lvl="1"/>
            <a:r>
              <a:rPr lang="en-US" sz="1800" dirty="0" smtClean="0"/>
              <a:t>Well kept OTP environment</a:t>
            </a:r>
          </a:p>
          <a:p>
            <a:pPr lvl="1"/>
            <a:r>
              <a:rPr lang="en-US" sz="1800" dirty="0" smtClean="0"/>
              <a:t>take weight well</a:t>
            </a:r>
            <a:endParaRPr lang="en-US" sz="1800" dirty="0"/>
          </a:p>
          <a:p>
            <a:r>
              <a:rPr lang="en-US" sz="1800" b="1" dirty="0"/>
              <a:t>Challenges</a:t>
            </a:r>
            <a:r>
              <a:rPr lang="en-US" sz="1800" dirty="0"/>
              <a:t>: </a:t>
            </a:r>
            <a:endParaRPr lang="en-US" sz="1800" dirty="0" smtClean="0"/>
          </a:p>
          <a:p>
            <a:pPr lvl="1"/>
            <a:r>
              <a:rPr lang="en-US" sz="1800" dirty="0" smtClean="0"/>
              <a:t>Caregivers waiting in hot sun</a:t>
            </a:r>
          </a:p>
          <a:p>
            <a:pPr lvl="1"/>
            <a:r>
              <a:rPr lang="en-US" sz="1800" dirty="0" smtClean="0"/>
              <a:t>only 1 trained HEW</a:t>
            </a:r>
          </a:p>
          <a:p>
            <a:pPr lvl="1"/>
            <a:r>
              <a:rPr lang="en-US" sz="1800" dirty="0" smtClean="0"/>
              <a:t>Poor MUAC measurement</a:t>
            </a:r>
          </a:p>
          <a:p>
            <a:pPr lvl="1"/>
            <a:r>
              <a:rPr lang="en-US" sz="1800" dirty="0" smtClean="0"/>
              <a:t>not all routine medicine given</a:t>
            </a:r>
            <a:endParaRPr lang="en-US" sz="1800" dirty="0"/>
          </a:p>
          <a:p>
            <a:r>
              <a:rPr lang="en-US" sz="1800" b="1" dirty="0"/>
              <a:t>Goals</a:t>
            </a:r>
            <a:r>
              <a:rPr lang="en-US" sz="1800" dirty="0" smtClean="0"/>
              <a:t>:</a:t>
            </a:r>
          </a:p>
          <a:p>
            <a:pPr lvl="1"/>
            <a:r>
              <a:rPr lang="en-US" sz="1800" dirty="0" smtClean="0"/>
              <a:t>Proper waiting area for Caregivers</a:t>
            </a:r>
          </a:p>
          <a:p>
            <a:pPr lvl="1"/>
            <a:r>
              <a:rPr lang="en-US" sz="1800" dirty="0" smtClean="0"/>
              <a:t>Train one additional person to help HEW</a:t>
            </a:r>
          </a:p>
          <a:p>
            <a:pPr lvl="1"/>
            <a:r>
              <a:rPr lang="en-US" sz="1800" dirty="0" smtClean="0"/>
              <a:t>Correct use of MUAC tape</a:t>
            </a:r>
          </a:p>
          <a:p>
            <a:pPr lvl="1"/>
            <a:r>
              <a:rPr lang="en-US" sz="1800" dirty="0" smtClean="0"/>
              <a:t>Improved understanding of routine medication </a:t>
            </a:r>
          </a:p>
          <a:p>
            <a:pPr lvl="1"/>
            <a:endParaRPr lang="en-US" sz="1400" dirty="0"/>
          </a:p>
          <a:p>
            <a:r>
              <a:rPr lang="en-US" sz="1800" b="1" dirty="0"/>
              <a:t>Actions: </a:t>
            </a:r>
          </a:p>
          <a:p>
            <a:pPr lvl="1"/>
            <a:r>
              <a:rPr lang="en-US" sz="1800" dirty="0" smtClean="0"/>
              <a:t>Make a better shaded waiting area for mothers</a:t>
            </a:r>
          </a:p>
          <a:p>
            <a:pPr lvl="1"/>
            <a:r>
              <a:rPr lang="en-US" sz="1800" dirty="0" smtClean="0"/>
              <a:t>Demonstrate how to take MUAC and have HEW practice </a:t>
            </a:r>
          </a:p>
          <a:p>
            <a:pPr lvl="1"/>
            <a:r>
              <a:rPr lang="en-US" sz="1800" dirty="0" smtClean="0"/>
              <a:t>Read section on Routine Medication in the protocol</a:t>
            </a:r>
          </a:p>
          <a:p>
            <a:pPr lvl="1"/>
            <a:r>
              <a:rPr lang="en-US" sz="1800" dirty="0" smtClean="0"/>
              <a:t>review medicine in stock to see if medicine is available</a:t>
            </a:r>
          </a:p>
          <a:p>
            <a:pPr lvl="1"/>
            <a:r>
              <a:rPr lang="en-US" sz="1800" dirty="0" smtClean="0"/>
              <a:t>Make a wall sheet with routine medicine dosage and administration information </a:t>
            </a:r>
          </a:p>
          <a:p>
            <a:pPr lvl="1"/>
            <a:r>
              <a:rPr lang="en-US" sz="1800" dirty="0" smtClean="0"/>
              <a:t>Work with head of health center to see if there is one more person that can be trained to assist on OTP day</a:t>
            </a:r>
            <a:endParaRPr lang="en-US" sz="1800" dirty="0"/>
          </a:p>
          <a:p>
            <a:endParaRPr lang="en-US" dirty="0"/>
          </a:p>
        </p:txBody>
      </p:sp>
    </p:spTree>
    <p:extLst>
      <p:ext uri="{BB962C8B-B14F-4D97-AF65-F5344CB8AC3E}">
        <p14:creationId xmlns:p14="http://schemas.microsoft.com/office/powerpoint/2010/main" val="61993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6" end="1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7" end="17"/>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8" end="18"/>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9" end="19"/>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20" end="20"/>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
                                            <p:txEl>
                                              <p:pRg st="21" end="2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12: Step 4: Follow-up</a:t>
            </a:r>
            <a:endParaRPr lang="en-US" dirty="0"/>
          </a:p>
        </p:txBody>
      </p:sp>
      <p:sp>
        <p:nvSpPr>
          <p:cNvPr id="3" name="Content Placeholder 2"/>
          <p:cNvSpPr>
            <a:spLocks noGrp="1"/>
          </p:cNvSpPr>
          <p:nvPr>
            <p:ph idx="1"/>
          </p:nvPr>
        </p:nvSpPr>
        <p:spPr>
          <a:xfrm>
            <a:off x="467544" y="1052736"/>
            <a:ext cx="8229600" cy="5544616"/>
          </a:xfrm>
        </p:spPr>
        <p:txBody>
          <a:bodyPr/>
          <a:lstStyle/>
          <a:p>
            <a:pPr marL="0" indent="0">
              <a:buNone/>
            </a:pPr>
            <a:r>
              <a:rPr lang="en-US" b="1" dirty="0" smtClean="0"/>
              <a:t>Get a commitment and follow up</a:t>
            </a:r>
          </a:p>
          <a:p>
            <a:r>
              <a:rPr lang="en-US" sz="2800" dirty="0" smtClean="0"/>
              <a:t>Just because a plan is developed doesn’t mean the team will follow through</a:t>
            </a:r>
          </a:p>
          <a:p>
            <a:pPr lvl="1"/>
            <a:r>
              <a:rPr lang="en-US" sz="2400" dirty="0" smtClean="0"/>
              <a:t>Initiate some of the actions with the team</a:t>
            </a:r>
          </a:p>
          <a:p>
            <a:pPr lvl="1"/>
            <a:r>
              <a:rPr lang="en-US" sz="2400" dirty="0" smtClean="0"/>
              <a:t>Set a follow-up meeting and schedule telephone check-in</a:t>
            </a:r>
          </a:p>
          <a:p>
            <a:pPr lvl="1"/>
            <a:r>
              <a:rPr lang="en-US" sz="2400" dirty="0" smtClean="0"/>
              <a:t>Make yourself available for any questions that arise</a:t>
            </a:r>
          </a:p>
          <a:p>
            <a:pPr lvl="1"/>
            <a:r>
              <a:rPr lang="en-US" sz="2400" dirty="0" smtClean="0"/>
              <a:t>Be persistent, put in the time needed and follow through on what you say you will do (establish Confidence) </a:t>
            </a:r>
          </a:p>
          <a:p>
            <a:pPr lvl="1"/>
            <a:r>
              <a:rPr lang="en-US" sz="2400" dirty="0" smtClean="0"/>
              <a:t>Hang completed action plan on the wall of the health facility or health post</a:t>
            </a:r>
            <a:endParaRPr lang="en-US" sz="2400" dirty="0"/>
          </a:p>
        </p:txBody>
      </p:sp>
    </p:spTree>
    <p:extLst>
      <p:ext uri="{BB962C8B-B14F-4D97-AF65-F5344CB8AC3E}">
        <p14:creationId xmlns:p14="http://schemas.microsoft.com/office/powerpoint/2010/main" val="773830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2</a:t>
            </a:r>
            <a:r>
              <a:rPr lang="en-US" dirty="0" smtClean="0"/>
              <a:t>: </a:t>
            </a:r>
            <a:r>
              <a:rPr lang="en-US" dirty="0" smtClean="0"/>
              <a:t>Overview of Day 1</a:t>
            </a:r>
            <a:endParaRPr lang="en-US" dirty="0"/>
          </a:p>
        </p:txBody>
      </p:sp>
      <p:sp>
        <p:nvSpPr>
          <p:cNvPr id="3" name="Content Placeholder 2"/>
          <p:cNvSpPr>
            <a:spLocks noGrp="1"/>
          </p:cNvSpPr>
          <p:nvPr>
            <p:ph idx="1"/>
          </p:nvPr>
        </p:nvSpPr>
        <p:spPr/>
        <p:txBody>
          <a:bodyPr/>
          <a:lstStyle/>
          <a:p>
            <a:r>
              <a:rPr lang="en-US" dirty="0" smtClean="0"/>
              <a:t>Overview of yesterday: What did you learn?</a:t>
            </a:r>
          </a:p>
          <a:p>
            <a:pPr lvl="1"/>
            <a:r>
              <a:rPr lang="en-US" dirty="0"/>
              <a:t>What is Coaching?</a:t>
            </a:r>
          </a:p>
          <a:p>
            <a:pPr lvl="1"/>
            <a:r>
              <a:rPr lang="en-US" dirty="0"/>
              <a:t>What are the qualities of a good coach?</a:t>
            </a:r>
          </a:p>
          <a:p>
            <a:pPr lvl="1"/>
            <a:r>
              <a:rPr lang="en-US" dirty="0"/>
              <a:t>What are the benefits of coaching?</a:t>
            </a:r>
          </a:p>
          <a:p>
            <a:pPr lvl="1"/>
            <a:r>
              <a:rPr lang="en-US" dirty="0"/>
              <a:t>What are some techniques and resources we can use during coaching?</a:t>
            </a:r>
          </a:p>
          <a:p>
            <a:pPr lvl="1"/>
            <a:r>
              <a:rPr lang="en-US" dirty="0"/>
              <a:t>What </a:t>
            </a:r>
            <a:r>
              <a:rPr lang="en-US" dirty="0" smtClean="0"/>
              <a:t>makes a good coach</a:t>
            </a:r>
            <a:endParaRPr lang="en-US" dirty="0"/>
          </a:p>
        </p:txBody>
      </p:sp>
    </p:spTree>
    <p:extLst>
      <p:ext uri="{BB962C8B-B14F-4D97-AF65-F5344CB8AC3E}">
        <p14:creationId xmlns:p14="http://schemas.microsoft.com/office/powerpoint/2010/main" val="143108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Step Coaching Model</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457200" y="1523999"/>
            <a:ext cx="8507288" cy="4870585"/>
          </a:xfrm>
          <a:prstGeom prst="rect">
            <a:avLst/>
          </a:prstGeom>
        </p:spPr>
      </p:pic>
    </p:spTree>
    <p:extLst>
      <p:ext uri="{BB962C8B-B14F-4D97-AF65-F5344CB8AC3E}">
        <p14:creationId xmlns:p14="http://schemas.microsoft.com/office/powerpoint/2010/main" val="8418975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258000" cy="939527"/>
          </a:xfrm>
        </p:spPr>
        <p:txBody>
          <a:bodyPr/>
          <a:lstStyle/>
          <a:p>
            <a:pPr algn="ctr"/>
            <a:r>
              <a:rPr lang="en-US" sz="3500" dirty="0" smtClean="0"/>
              <a:t>Session 8: Overview of the 4step Coaching process</a:t>
            </a:r>
            <a:endParaRPr lang="en-US" sz="35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3284701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330124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Session 9: Step 1: Intro and observation</a:t>
            </a:r>
            <a:endParaRPr lang="en-US" dirty="0"/>
          </a:p>
        </p:txBody>
      </p:sp>
      <p:sp>
        <p:nvSpPr>
          <p:cNvPr id="3" name="Content Placeholder 2"/>
          <p:cNvSpPr>
            <a:spLocks noGrp="1"/>
          </p:cNvSpPr>
          <p:nvPr>
            <p:ph idx="1"/>
          </p:nvPr>
        </p:nvSpPr>
        <p:spPr>
          <a:xfrm>
            <a:off x="251520" y="1101172"/>
            <a:ext cx="8568952" cy="5733256"/>
          </a:xfrm>
        </p:spPr>
        <p:txBody>
          <a:bodyPr/>
          <a:lstStyle/>
          <a:p>
            <a:r>
              <a:rPr lang="en-US" sz="2400" b="1" dirty="0"/>
              <a:t>Purpose: </a:t>
            </a:r>
            <a:r>
              <a:rPr lang="en-US" sz="2400" dirty="0"/>
              <a:t>Create an understanding between the team and the coach about what is </a:t>
            </a:r>
            <a:r>
              <a:rPr lang="en-US" sz="2400" dirty="0" smtClean="0"/>
              <a:t>happening</a:t>
            </a:r>
          </a:p>
          <a:p>
            <a:r>
              <a:rPr lang="en-US" sz="2400" b="1" dirty="0" smtClean="0"/>
              <a:t>Introduction: </a:t>
            </a:r>
            <a:r>
              <a:rPr lang="en-US" sz="2400" dirty="0" smtClean="0"/>
              <a:t>Introduce yourself and the goal of the coaching/supervision visit</a:t>
            </a:r>
            <a:endParaRPr lang="en-US" sz="2400" dirty="0"/>
          </a:p>
          <a:p>
            <a:r>
              <a:rPr lang="en-US" sz="2400" b="1" dirty="0" smtClean="0"/>
              <a:t>TFP </a:t>
            </a:r>
            <a:r>
              <a:rPr lang="en-US" sz="2400" b="1" dirty="0"/>
              <a:t>Score Card:</a:t>
            </a:r>
            <a:r>
              <a:rPr lang="en-US" sz="2400" dirty="0"/>
              <a:t> </a:t>
            </a:r>
            <a:r>
              <a:rPr lang="en-US" sz="2400" dirty="0" smtClean="0"/>
              <a:t>If </a:t>
            </a:r>
            <a:r>
              <a:rPr lang="en-US" sz="2400" dirty="0"/>
              <a:t>this is a supervision visit, use the TFP score card </a:t>
            </a:r>
            <a:r>
              <a:rPr lang="en-US" sz="2400" dirty="0" smtClean="0"/>
              <a:t>while observing the work</a:t>
            </a:r>
          </a:p>
          <a:p>
            <a:r>
              <a:rPr lang="en-US" sz="2400" b="1" dirty="0" smtClean="0"/>
              <a:t>Take time: </a:t>
            </a:r>
          </a:p>
          <a:p>
            <a:pPr lvl="1"/>
            <a:r>
              <a:rPr lang="en-US" sz="2000" dirty="0" smtClean="0"/>
              <a:t>Spend time following the flow of work in the Health Centers/Posts </a:t>
            </a:r>
          </a:p>
          <a:p>
            <a:pPr lvl="1"/>
            <a:r>
              <a:rPr lang="en-US" sz="2000" dirty="0"/>
              <a:t>L</a:t>
            </a:r>
            <a:r>
              <a:rPr lang="en-US" sz="2000" dirty="0" smtClean="0"/>
              <a:t>ook at the children receiving treatment and their individual cards</a:t>
            </a:r>
          </a:p>
          <a:p>
            <a:pPr lvl="1"/>
            <a:r>
              <a:rPr lang="en-US" sz="2000" dirty="0" smtClean="0"/>
              <a:t>observe a feeding and appetite test</a:t>
            </a:r>
          </a:p>
          <a:p>
            <a:pPr lvl="1"/>
            <a:r>
              <a:rPr lang="en-US" sz="2000" dirty="0" smtClean="0"/>
              <a:t>observe the environment </a:t>
            </a:r>
          </a:p>
          <a:p>
            <a:pPr lvl="1"/>
            <a:r>
              <a:rPr lang="en-US" sz="2000" dirty="0" smtClean="0"/>
              <a:t>Talk to the caregivers</a:t>
            </a:r>
          </a:p>
        </p:txBody>
      </p:sp>
    </p:spTree>
    <p:extLst>
      <p:ext uri="{BB962C8B-B14F-4D97-AF65-F5344CB8AC3E}">
        <p14:creationId xmlns:p14="http://schemas.microsoft.com/office/powerpoint/2010/main" val="947087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a:t>
            </a:r>
            <a:endParaRPr lang="en-US" dirty="0"/>
          </a:p>
        </p:txBody>
      </p:sp>
      <p:sp>
        <p:nvSpPr>
          <p:cNvPr id="3" name="Content Placeholder 2"/>
          <p:cNvSpPr>
            <a:spLocks noGrp="1"/>
          </p:cNvSpPr>
          <p:nvPr>
            <p:ph idx="1"/>
          </p:nvPr>
        </p:nvSpPr>
        <p:spPr/>
        <p:txBody>
          <a:bodyPr/>
          <a:lstStyle/>
          <a:p>
            <a:r>
              <a:rPr lang="en-US" dirty="0" smtClean="0"/>
              <a:t>Practice introductions</a:t>
            </a:r>
          </a:p>
          <a:p>
            <a:r>
              <a:rPr lang="en-US" dirty="0" smtClean="0"/>
              <a:t>Does anyone want to give a sample introduction? </a:t>
            </a:r>
            <a:endParaRPr lang="en-US" dirty="0"/>
          </a:p>
        </p:txBody>
      </p:sp>
    </p:spTree>
    <p:extLst>
      <p:ext uri="{BB962C8B-B14F-4D97-AF65-F5344CB8AC3E}">
        <p14:creationId xmlns:p14="http://schemas.microsoft.com/office/powerpoint/2010/main" val="1463598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7" y="79738"/>
            <a:ext cx="7108304" cy="750887"/>
          </a:xfrm>
        </p:spPr>
        <p:txBody>
          <a:bodyPr/>
          <a:lstStyle/>
          <a:p>
            <a:pPr algn="ctr"/>
            <a:r>
              <a:rPr lang="en-US" dirty="0" smtClean="0"/>
              <a:t>Session 10: Step 2: Strengths and challenges</a:t>
            </a:r>
            <a:endParaRPr lang="en-US" dirty="0"/>
          </a:p>
        </p:txBody>
      </p:sp>
      <p:sp>
        <p:nvSpPr>
          <p:cNvPr id="3" name="Content Placeholder 2"/>
          <p:cNvSpPr>
            <a:spLocks noGrp="1"/>
          </p:cNvSpPr>
          <p:nvPr>
            <p:ph idx="1"/>
          </p:nvPr>
        </p:nvSpPr>
        <p:spPr>
          <a:xfrm>
            <a:off x="457200" y="894420"/>
            <a:ext cx="8229600" cy="5486908"/>
          </a:xfrm>
        </p:spPr>
        <p:txBody>
          <a:bodyPr/>
          <a:lstStyle/>
          <a:p>
            <a:pPr marL="0" indent="0">
              <a:buNone/>
            </a:pPr>
            <a:r>
              <a:rPr lang="en-US" b="1" dirty="0" smtClean="0"/>
              <a:t>Identify </a:t>
            </a:r>
            <a:r>
              <a:rPr lang="en-US" b="1" dirty="0"/>
              <a:t>S</a:t>
            </a:r>
            <a:r>
              <a:rPr lang="en-US" b="1" dirty="0" smtClean="0"/>
              <a:t>trengths and Challenges</a:t>
            </a:r>
          </a:p>
          <a:p>
            <a:r>
              <a:rPr lang="en-US" sz="2800" dirty="0" smtClean="0"/>
              <a:t>Complete the TFP score card or spend time observing the work</a:t>
            </a:r>
          </a:p>
          <a:p>
            <a:endParaRPr lang="en-US" sz="800" dirty="0" smtClean="0"/>
          </a:p>
          <a:p>
            <a:r>
              <a:rPr lang="en-US" sz="2800" dirty="0" smtClean="0"/>
              <a:t>Note what is working well and write it in the ‘strengths’ column</a:t>
            </a:r>
          </a:p>
          <a:p>
            <a:endParaRPr lang="en-US" sz="1000" dirty="0" smtClean="0"/>
          </a:p>
          <a:p>
            <a:r>
              <a:rPr lang="en-US" sz="2800" dirty="0" smtClean="0"/>
              <a:t>Note the challenges or difficulties you observe and write it in the ‘challenges’ column</a:t>
            </a:r>
          </a:p>
          <a:p>
            <a:endParaRPr lang="en-US" sz="1000" dirty="0" smtClean="0"/>
          </a:p>
          <a:p>
            <a:r>
              <a:rPr lang="en-US" sz="2800" dirty="0" smtClean="0"/>
              <a:t>Know the </a:t>
            </a:r>
            <a:r>
              <a:rPr lang="en-US" sz="2800" b="1" dirty="0" smtClean="0"/>
              <a:t>‘why’</a:t>
            </a:r>
            <a:endParaRPr lang="en-US" sz="2800" b="1" dirty="0"/>
          </a:p>
        </p:txBody>
      </p:sp>
      <p:pic>
        <p:nvPicPr>
          <p:cNvPr id="4" name="Picture 3"/>
          <p:cNvPicPr>
            <a:picLocks noChangeAspect="1"/>
          </p:cNvPicPr>
          <p:nvPr/>
        </p:nvPicPr>
        <p:blipFill>
          <a:blip r:embed="rId3"/>
          <a:stretch>
            <a:fillRect/>
          </a:stretch>
        </p:blipFill>
        <p:spPr>
          <a:xfrm>
            <a:off x="6444208" y="5662602"/>
            <a:ext cx="2242592" cy="1164423"/>
          </a:xfrm>
          <a:prstGeom prst="rect">
            <a:avLst/>
          </a:prstGeom>
        </p:spPr>
      </p:pic>
    </p:spTree>
    <p:extLst>
      <p:ext uri="{BB962C8B-B14F-4D97-AF65-F5344CB8AC3E}">
        <p14:creationId xmlns:p14="http://schemas.microsoft.com/office/powerpoint/2010/main" val="1227616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a:t>
            </a:r>
            <a:endParaRPr lang="en-US" dirty="0"/>
          </a:p>
        </p:txBody>
      </p:sp>
      <p:sp>
        <p:nvSpPr>
          <p:cNvPr id="3" name="Content Placeholder 2"/>
          <p:cNvSpPr>
            <a:spLocks noGrp="1"/>
          </p:cNvSpPr>
          <p:nvPr>
            <p:ph idx="1"/>
          </p:nvPr>
        </p:nvSpPr>
        <p:spPr>
          <a:xfrm>
            <a:off x="104775" y="1196752"/>
            <a:ext cx="8859713" cy="5661248"/>
          </a:xfrm>
        </p:spPr>
        <p:txBody>
          <a:bodyPr/>
          <a:lstStyle/>
          <a:p>
            <a:r>
              <a:rPr lang="en-US" sz="2200" dirty="0"/>
              <a:t>You arrive at Ola During Health Post and the Health Extension worker is working very hard. A training was completed for 2 people at the health post, but frequent staff turnover has taken its toll. There is now only 1 HEW trained in CMAM </a:t>
            </a:r>
            <a:r>
              <a:rPr lang="en-US" sz="2200" dirty="0" smtClean="0"/>
              <a:t>conducting </a:t>
            </a:r>
            <a:r>
              <a:rPr lang="en-US" sz="2200" dirty="0"/>
              <a:t>all the work. After observing for a while you notice the OTP environment is well kept, the room is neat and the HEW is motivated. </a:t>
            </a:r>
            <a:endParaRPr lang="en-US" sz="2200" dirty="0" smtClean="0"/>
          </a:p>
          <a:p>
            <a:endParaRPr lang="en-US" sz="2000" dirty="0"/>
          </a:p>
          <a:p>
            <a:r>
              <a:rPr lang="en-US" sz="2200" dirty="0"/>
              <a:t>It’s OTP day and a large number of children and caregivers are waiting outside of the health post in the hot sun. They look tired and are trying to fan themselves to keep cool. As the HEW calls the children in, you notice he is taking the weight properly, but not taking MUAC measurements at all. When asked why he does not take the MUAC, he says because the discharge criteria is based on target weight, so the MUAC measurement doesn’t matter. As you review the OTP individual cards, you notice that only antibiotics are given to the children, not deworming medicine.    </a:t>
            </a:r>
          </a:p>
          <a:p>
            <a:endParaRPr lang="en-US" sz="2200" dirty="0"/>
          </a:p>
        </p:txBody>
      </p:sp>
    </p:spTree>
    <p:extLst>
      <p:ext uri="{BB962C8B-B14F-4D97-AF65-F5344CB8AC3E}">
        <p14:creationId xmlns:p14="http://schemas.microsoft.com/office/powerpoint/2010/main" val="1312200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4371"/>
            <a:ext cx="7200510" cy="750887"/>
          </a:xfrm>
        </p:spPr>
        <p:txBody>
          <a:bodyPr/>
          <a:lstStyle/>
          <a:p>
            <a:pPr algn="ctr"/>
            <a:r>
              <a:rPr lang="en-US" sz="3500" dirty="0" smtClean="0"/>
              <a:t>Session 11: Step 3: Develop a Plan</a:t>
            </a:r>
            <a:endParaRPr lang="en-US" sz="3500" dirty="0"/>
          </a:p>
        </p:txBody>
      </p:sp>
      <p:sp>
        <p:nvSpPr>
          <p:cNvPr id="3" name="Content Placeholder 2"/>
          <p:cNvSpPr>
            <a:spLocks noGrp="1"/>
          </p:cNvSpPr>
          <p:nvPr>
            <p:ph idx="1"/>
          </p:nvPr>
        </p:nvSpPr>
        <p:spPr>
          <a:xfrm>
            <a:off x="467544" y="1280220"/>
            <a:ext cx="8229600" cy="4525963"/>
          </a:xfrm>
        </p:spPr>
        <p:txBody>
          <a:bodyPr/>
          <a:lstStyle/>
          <a:p>
            <a:pPr marL="0" indent="0">
              <a:buNone/>
            </a:pPr>
            <a:r>
              <a:rPr lang="en-US" b="1" dirty="0" smtClean="0"/>
              <a:t>Develop a Plan</a:t>
            </a:r>
          </a:p>
          <a:p>
            <a:r>
              <a:rPr lang="en-US" sz="2800" dirty="0" smtClean="0"/>
              <a:t>Work with the team to discuss solutions to the challenges </a:t>
            </a:r>
          </a:p>
          <a:p>
            <a:r>
              <a:rPr lang="en-US" sz="2800" dirty="0" smtClean="0"/>
              <a:t>Explain in depth why these challenges need to be addressed</a:t>
            </a:r>
          </a:p>
          <a:p>
            <a:endParaRPr lang="en-US" sz="1000" dirty="0" smtClean="0"/>
          </a:p>
          <a:p>
            <a:r>
              <a:rPr lang="en-US" sz="2800" dirty="0" smtClean="0"/>
              <a:t>Apply tactics to improve performance using tools, policies and procedures as methods of coaching</a:t>
            </a:r>
            <a:endParaRPr lang="en-US" sz="2800" dirty="0"/>
          </a:p>
        </p:txBody>
      </p:sp>
      <p:pic>
        <p:nvPicPr>
          <p:cNvPr id="4" name="Picture 3"/>
          <p:cNvPicPr>
            <a:picLocks noChangeAspect="1"/>
          </p:cNvPicPr>
          <p:nvPr/>
        </p:nvPicPr>
        <p:blipFill>
          <a:blip r:embed="rId3"/>
          <a:stretch>
            <a:fillRect/>
          </a:stretch>
        </p:blipFill>
        <p:spPr>
          <a:xfrm>
            <a:off x="1259632" y="5445223"/>
            <a:ext cx="6624736" cy="1446809"/>
          </a:xfrm>
          <a:prstGeom prst="rect">
            <a:avLst/>
          </a:prstGeom>
        </p:spPr>
      </p:pic>
    </p:spTree>
    <p:extLst>
      <p:ext uri="{BB962C8B-B14F-4D97-AF65-F5344CB8AC3E}">
        <p14:creationId xmlns:p14="http://schemas.microsoft.com/office/powerpoint/2010/main" val="2082297971"/>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FEBDE5D13C7C844895D4D0785CE1387" ma:contentTypeVersion="13" ma:contentTypeDescription="Create a new document." ma:contentTypeScope="" ma:versionID="bcef926d8af47c3b2016dab529327558">
  <xsd:schema xmlns:xsd="http://www.w3.org/2001/XMLSchema" xmlns:xs="http://www.w3.org/2001/XMLSchema" xmlns:p="http://schemas.microsoft.com/office/2006/metadata/properties" xmlns:ns2="b545358d-e310-4d04-b43f-541cad9994cd" xmlns:ns3="7a9f276f-f162-4cb8-9653-eafef4bd0861" targetNamespace="http://schemas.microsoft.com/office/2006/metadata/properties" ma:root="true" ma:fieldsID="4f427df40378d8e99aaa55ae02853742" ns2:_="" ns3:_="">
    <xsd:import namespace="b545358d-e310-4d04-b43f-541cad9994cd"/>
    <xsd:import namespace="7a9f276f-f162-4cb8-9653-eafef4bd086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545358d-e310-4d04-b43f-541cad9994c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a9f276f-f162-4cb8-9653-eafef4bd0861"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A326FFB-D12B-4E22-BB49-0D4997D4D137}"/>
</file>

<file path=customXml/itemProps2.xml><?xml version="1.0" encoding="utf-8"?>
<ds:datastoreItem xmlns:ds="http://schemas.openxmlformats.org/officeDocument/2006/customXml" ds:itemID="{89CDB10C-B50B-4FA0-9490-6285E9B92F35}"/>
</file>

<file path=customXml/itemProps3.xml><?xml version="1.0" encoding="utf-8"?>
<ds:datastoreItem xmlns:ds="http://schemas.openxmlformats.org/officeDocument/2006/customXml" ds:itemID="{B0F40BC1-E212-46E7-A7DE-8E430A9C469C}"/>
</file>

<file path=docProps/app.xml><?xml version="1.0" encoding="utf-8"?>
<Properties xmlns="http://schemas.openxmlformats.org/officeDocument/2006/extended-properties" xmlns:vt="http://schemas.openxmlformats.org/officeDocument/2006/docPropsVTypes">
  <TotalTime>35481</TotalTime>
  <Words>1172</Words>
  <Application>Microsoft Macintosh PowerPoint</Application>
  <PresentationFormat>On-screen Show (4:3)</PresentationFormat>
  <Paragraphs>124</Paragraphs>
  <Slides>15</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Calibri</vt:lpstr>
      <vt:lpstr>Gill Sans MT</vt:lpstr>
      <vt:lpstr>ＭＳ Ｐゴシック</vt:lpstr>
      <vt:lpstr>Arial</vt:lpstr>
      <vt:lpstr>2_Office Theme</vt:lpstr>
      <vt:lpstr>Coaching Training region, country, date(s)</vt:lpstr>
      <vt:lpstr>Day 2: Overview of Day 1</vt:lpstr>
      <vt:lpstr>4 Step Coaching Model</vt:lpstr>
      <vt:lpstr>Session 8: Overview of the 4step Coaching process</vt:lpstr>
      <vt:lpstr>Session 9: Step 1: Intro and observation</vt:lpstr>
      <vt:lpstr>Exercise #</vt:lpstr>
      <vt:lpstr>Session 10: Step 2: Strengths and challenges</vt:lpstr>
      <vt:lpstr>Case Study</vt:lpstr>
      <vt:lpstr>Session 11: Step 3: Develop a Plan</vt:lpstr>
      <vt:lpstr>Turning Challenges to Actions </vt:lpstr>
      <vt:lpstr>Example</vt:lpstr>
      <vt:lpstr>Discussion </vt:lpstr>
      <vt:lpstr>Creating an Action Plan</vt:lpstr>
      <vt:lpstr>Group Case Study Results</vt:lpstr>
      <vt:lpstr>Session 12: Step 4: Follow-up</vt:lpstr>
    </vt:vector>
  </TitlesOfParts>
  <LinksUpToDate>false</LinksUpToDate>
  <SharedDoc>false</SharedDoc>
  <HyperlinksChanged>false</HyperlinksChanged>
  <AppVersion>15.0041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Content</dc:title>
  <dc:creator>Scott Logue</dc:creator>
  <cp:lastModifiedBy>Microsoft Office User</cp:lastModifiedBy>
  <cp:revision>311</cp:revision>
  <dcterms:created xsi:type="dcterms:W3CDTF">2017-03-28T15:22:04Z</dcterms:created>
  <dcterms:modified xsi:type="dcterms:W3CDTF">2019-06-14T13:02:40Z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0x010100EFEBDE5D13C7C844895D4D0785CE1387</vt:lpwstr>
  </property>
</Properties>
</file>