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06" r:id="rId2"/>
    <p:sldId id="307" r:id="rId3"/>
    <p:sldId id="382" r:id="rId4"/>
    <p:sldId id="411" r:id="rId5"/>
    <p:sldId id="409" r:id="rId6"/>
    <p:sldId id="412" r:id="rId7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yalnesh Megra" initials="A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175D23"/>
    <a:srgbClr val="008000"/>
    <a:srgbClr val="006600"/>
    <a:srgbClr val="387C52"/>
    <a:srgbClr val="085C22"/>
    <a:srgbClr val="2C78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4" autoAdjust="0"/>
    <p:restoredTop sz="94434" autoAdjust="0"/>
  </p:normalViewPr>
  <p:slideViewPr>
    <p:cSldViewPr>
      <p:cViewPr varScale="1">
        <p:scale>
          <a:sx n="61" d="100"/>
          <a:sy n="61" d="100"/>
        </p:scale>
        <p:origin x="16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46247-EF68-4B65-9AE0-443FD8038895}" type="datetimeFigureOut">
              <a:rPr lang="en-IE" smtClean="0"/>
              <a:t>05/08/2019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7395E-AC65-4AB0-A709-3C5D5ECCD67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0476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0C7A3-585D-4231-96D9-ECF4D1346C06}" type="datetimeFigureOut">
              <a:rPr lang="en-IE" smtClean="0"/>
              <a:t>05/08/2019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B6FF3-4CD7-4FEA-92BF-C44781B5F66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87737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file:///\\localhost\Users\Austin\Desktop\Concern%20PPT\Cover%207.wmf" TargetMode="External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6" Type="http://schemas.openxmlformats.org/officeDocument/2006/relationships/image" Target="file:///\\localhost\Macintosh%20HD\Users\Austin\%25E2%2580%25A2%20Current\Concern%20PPT\concern_logo.wmf" TargetMode="External"/><Relationship Id="rId5" Type="http://schemas.openxmlformats.org/officeDocument/2006/relationships/image" Target="../media/image4.wmf"/><Relationship Id="rId4" Type="http://schemas.openxmlformats.org/officeDocument/2006/relationships/image" Target="file:///\\localhost\Users\Austin\Desktop\Concern%20PPT\Background_Panel_Green&amp;Biscuit.wmf" TargetMode="Externa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file:///\\localhost\Users\Austin\Desktop\Concern%20PPT\Background_Panel_Green&amp;Biscuit.wmf" TargetMode="External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Relationship Id="rId5" Type="http://schemas.openxmlformats.org/officeDocument/2006/relationships/image" Target="file:///\\localhost\Macintosh%20HD\Users\Austin\%25E2%2580%25A2%20Current\Concern%20PPT\concern_logo.wmf" TargetMode="External"/><Relationship Id="rId4" Type="http://schemas.openxmlformats.org/officeDocument/2006/relationships/image" Target="../media/image4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9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18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333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ver 7.wmf" descr="/Users/Austin/Desktop/Concern PPT/Cover 7.wmf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6700"/>
            <a:ext cx="86741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635896" y="5301208"/>
            <a:ext cx="3384177" cy="43259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lang="ga-IE" sz="1600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1pPr>
            <a:lvl2pPr>
              <a:defRPr lang="ga-IE" sz="1600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2pPr>
          </a:lstStyle>
          <a:p>
            <a:pPr lvl="0"/>
            <a:r>
              <a:rPr lang="ga-IE" dirty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635896" y="4365104"/>
            <a:ext cx="4536504" cy="360040"/>
          </a:xfrm>
          <a:prstGeom prst="rect">
            <a:avLst/>
          </a:prstGeom>
        </p:spPr>
        <p:txBody>
          <a:bodyPr vert="horz"/>
          <a:lstStyle>
            <a:lvl1pPr marL="0" indent="0" algn="l">
              <a:buFontTx/>
              <a:buNone/>
              <a:defRPr lang="ga-IE" sz="2000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lang="ga-IE" sz="2000" b="1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l">
              <a:buFontTx/>
              <a:buNone/>
              <a:defRPr lang="ga-IE" sz="1600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3pPr>
          </a:lstStyle>
          <a:p>
            <a:pPr lvl="0"/>
            <a:r>
              <a:rPr lang="ga-IE" dirty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635896" y="4725144"/>
            <a:ext cx="4536504" cy="360363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lang="ga-IE" sz="2000" b="1" kern="1200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</a:defRPr>
            </a:lvl1pPr>
          </a:lstStyle>
          <a:p>
            <a:pPr lvl="0"/>
            <a:r>
              <a:rPr lang="ga-IE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7565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oncern_title_bar.wm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5876925"/>
            <a:ext cx="87249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ackground_Panel_Green&amp;Biscuit.wmf" descr="/Users/Austin/Desktop/Concern PPT/Background_Panel_Green&amp;Biscuit.wmf"/>
          <p:cNvPicPr>
            <a:picLocks noChangeAspect="1"/>
          </p:cNvPicPr>
          <p:nvPr userDrawn="1"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15"/>
          <a:stretch>
            <a:fillRect/>
          </a:stretch>
        </p:blipFill>
        <p:spPr bwMode="auto">
          <a:xfrm>
            <a:off x="203200" y="188913"/>
            <a:ext cx="87249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Macintosh HD:Users:Austin:• Current:Concern PPT:concern_logo.wmf"/>
          <p:cNvPicPr>
            <a:picLocks noChangeAspect="1" noChangeArrowheads="1"/>
          </p:cNvPicPr>
          <p:nvPr userDrawn="1"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056313"/>
            <a:ext cx="1597025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066130"/>
          </a:xfrm>
          <a:prstGeom prst="rect">
            <a:avLst/>
          </a:prstGeom>
        </p:spPr>
        <p:txBody>
          <a:bodyPr vert="horz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r>
              <a:rPr lang="ga-IE" dirty="0"/>
              <a:t>Click to edit Master title style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23528" y="1484784"/>
            <a:ext cx="5472608" cy="4320480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lang="ga-IE" sz="2000" b="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86000" indent="-234000">
              <a:lnSpc>
                <a:spcPct val="120000"/>
              </a:lnSpc>
              <a:spcBef>
                <a:spcPts val="0"/>
              </a:spcBef>
              <a:defRPr lang="ga-IE" sz="18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810900" indent="-342900">
              <a:lnSpc>
                <a:spcPct val="120000"/>
              </a:lnSpc>
              <a:spcBef>
                <a:spcPts val="0"/>
              </a:spcBef>
              <a:defRPr lang="ga-IE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206900" indent="-342900">
              <a:lnSpc>
                <a:spcPct val="120000"/>
              </a:lnSpc>
              <a:spcBef>
                <a:spcPts val="0"/>
              </a:spcBef>
              <a:defRPr lang="ga-IE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342800" indent="-234000">
              <a:lnSpc>
                <a:spcPct val="120000"/>
              </a:lnSpc>
              <a:spcBef>
                <a:spcPts val="0"/>
              </a:spcBef>
              <a:buFont typeface="Lucida Grande"/>
              <a:buChar char="-"/>
              <a:defRPr sz="2000"/>
            </a:lvl5pPr>
          </a:lstStyle>
          <a:p>
            <a:pPr lvl="0"/>
            <a:r>
              <a:rPr lang="ga-IE" dirty="0"/>
              <a:t>Click to edit Master text styles</a:t>
            </a:r>
          </a:p>
          <a:p>
            <a:pPr lvl="2"/>
            <a:r>
              <a:rPr lang="ga-IE" dirty="0"/>
              <a:t>Second level</a:t>
            </a:r>
          </a:p>
          <a:p>
            <a:pPr lvl="3"/>
            <a:r>
              <a:rPr lang="ga-IE" dirty="0"/>
              <a:t>Third level</a:t>
            </a:r>
          </a:p>
          <a:p>
            <a:pPr lvl="3"/>
            <a:r>
              <a:rPr lang="ga-IE" dirty="0"/>
              <a:t>Fourth level</a:t>
            </a:r>
          </a:p>
          <a:p>
            <a:pPr lvl="4"/>
            <a:r>
              <a:rPr lang="ga-IE" dirty="0"/>
              <a:t>Fifth level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468313" y="6165850"/>
            <a:ext cx="6480175" cy="3587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lang="ga-IE" sz="1200" kern="1200" dirty="0" smtClean="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</a:lstStyle>
          <a:p>
            <a:pPr lvl="0"/>
            <a:r>
              <a:rPr lang="ga-IE" dirty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206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ckground_Panel_Green&amp;Biscuit.wmf" descr="/Users/Austin/Desktop/Concern PPT/Background_Panel_Green&amp;Biscuit.wmf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88913"/>
            <a:ext cx="8724900" cy="576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Macintosh HD:Users:Austin:• Current:Concern PPT:concern_logo.wmf"/>
          <p:cNvPicPr>
            <a:picLocks noChangeAspect="1" noChangeArrowheads="1"/>
          </p:cNvPicPr>
          <p:nvPr userDrawn="1"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146800"/>
            <a:ext cx="1597025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23528" y="1628800"/>
            <a:ext cx="5472608" cy="4176464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lang="ga-IE" sz="2000" b="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86000" indent="-234000">
              <a:lnSpc>
                <a:spcPct val="120000"/>
              </a:lnSpc>
              <a:spcBef>
                <a:spcPts val="0"/>
              </a:spcBef>
              <a:defRPr lang="ga-IE" sz="18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810900" indent="-342900">
              <a:lnSpc>
                <a:spcPct val="120000"/>
              </a:lnSpc>
              <a:spcBef>
                <a:spcPts val="0"/>
              </a:spcBef>
              <a:defRPr lang="ga-IE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206900" indent="-342900">
              <a:lnSpc>
                <a:spcPct val="120000"/>
              </a:lnSpc>
              <a:spcBef>
                <a:spcPts val="0"/>
              </a:spcBef>
              <a:defRPr lang="ga-IE" sz="20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342800" indent="-234000">
              <a:lnSpc>
                <a:spcPct val="120000"/>
              </a:lnSpc>
              <a:spcBef>
                <a:spcPts val="0"/>
              </a:spcBef>
              <a:buFont typeface="Lucida Grande"/>
              <a:buChar char="-"/>
              <a:defRPr sz="2000"/>
            </a:lvl5pPr>
          </a:lstStyle>
          <a:p>
            <a:pPr lvl="0"/>
            <a:r>
              <a:rPr lang="ga-IE" dirty="0"/>
              <a:t>Click to edit Master text styles</a:t>
            </a:r>
          </a:p>
          <a:p>
            <a:pPr lvl="2"/>
            <a:r>
              <a:rPr lang="ga-IE" dirty="0"/>
              <a:t>Second level</a:t>
            </a:r>
          </a:p>
          <a:p>
            <a:pPr lvl="3"/>
            <a:r>
              <a:rPr lang="ga-IE" dirty="0"/>
              <a:t>Third level</a:t>
            </a:r>
          </a:p>
          <a:p>
            <a:pPr lvl="3"/>
            <a:r>
              <a:rPr lang="ga-IE" dirty="0"/>
              <a:t>Fourth level</a:t>
            </a:r>
          </a:p>
          <a:p>
            <a:pPr lvl="4"/>
            <a:r>
              <a:rPr lang="ga-IE" dirty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r>
              <a:rPr lang="ga-IE" dirty="0"/>
              <a:t>Click to edit Master title style</a:t>
            </a:r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23850" y="6237288"/>
            <a:ext cx="591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</a:lstStyle>
          <a:p>
            <a:pPr>
              <a:defRPr/>
            </a:pPr>
            <a:r>
              <a:rPr lang="en-IE">
                <a:solidFill>
                  <a:prstClr val="black">
                    <a:tint val="75000"/>
                  </a:prstClr>
                </a:solidFill>
              </a:rPr>
              <a:t>A presentation to the Federal Ministry of Ministry of Health Ethiopia</a:t>
            </a:r>
            <a:endParaRPr lang="en-US">
              <a:solidFill>
                <a:prstClr val="black">
                  <a:tint val="75000"/>
                </a:prstClr>
              </a:solidFill>
              <a:latin typeface="Arial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02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039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83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553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861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380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408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441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376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CE7B9-842C-4AC5-A7DB-755B3E5DB930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05/08/2019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4A536-D9A9-4B0C-A6E3-66D4C901F1D3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61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-9382"/>
            <a:ext cx="8712968" cy="65347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03848" y="0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3200" b="1" dirty="0">
                <a:solidFill>
                  <a:srgbClr val="008000"/>
                </a:solidFill>
              </a:rPr>
              <a:t>COACHING/MENTORING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838" y="116632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2C7839"/>
                </a:solidFill>
              </a:rPr>
              <a:t>June 2019</a:t>
            </a:r>
          </a:p>
        </p:txBody>
      </p:sp>
    </p:spTree>
    <p:extLst>
      <p:ext uri="{BB962C8B-B14F-4D97-AF65-F5344CB8AC3E}">
        <p14:creationId xmlns:p14="http://schemas.microsoft.com/office/powerpoint/2010/main" val="2866384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19256" cy="77809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IE" altLang="en-US" sz="2400" b="1" dirty="0">
                <a:ea typeface="ＭＳ Ｐゴシック" pitchFamily="34" charset="-128"/>
              </a:rPr>
              <a:t>Concern Ethiopia Nutrition Strategy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225760" y="1052736"/>
            <a:ext cx="8682136" cy="54259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</a:pPr>
            <a:endParaRPr lang="en-IE" altLang="en-US" sz="3200" b="1" i="1" dirty="0"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endParaRPr lang="en-IE" altLang="en-US" sz="2800" dirty="0"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endParaRPr lang="en-IE" altLang="en-US" sz="2800" dirty="0"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endParaRPr lang="en-IE" altLang="en-US" sz="2800" dirty="0"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endParaRPr lang="en-IE" altLang="en-US" sz="2800" dirty="0"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IE" altLang="en-US" sz="2400" i="1" dirty="0">
                <a:ea typeface="ＭＳ Ｐゴシック" pitchFamily="34" charset="-128"/>
              </a:rPr>
              <a:t>Support capacity building of </a:t>
            </a:r>
            <a:r>
              <a:rPr lang="en-IE" altLang="en-US" sz="2400" i="1" dirty="0" err="1">
                <a:ea typeface="ＭＳ Ｐゴシック" pitchFamily="34" charset="-128"/>
              </a:rPr>
              <a:t>govt</a:t>
            </a:r>
            <a:r>
              <a:rPr lang="en-IE" altLang="en-US" sz="2400" i="1" dirty="0">
                <a:ea typeface="ＭＳ Ｐゴシック" pitchFamily="34" charset="-128"/>
              </a:rPr>
              <a:t> and civil society to achieve stronger H&amp;N services:</a:t>
            </a:r>
          </a:p>
          <a:p>
            <a:pPr>
              <a:spcBef>
                <a:spcPct val="0"/>
              </a:spcBef>
            </a:pPr>
            <a:r>
              <a:rPr lang="en-IE" altLang="en-US" sz="2400" i="1" dirty="0">
                <a:ea typeface="ＭＳ Ｐゴシック" pitchFamily="34" charset="-128"/>
              </a:rPr>
              <a:t>Mentoring and supportive supervision</a:t>
            </a:r>
            <a:endParaRPr lang="en-IE" altLang="en-US" sz="2400" dirty="0"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IE" altLang="en-US" sz="2400" dirty="0">
                <a:ea typeface="ＭＳ Ｐゴシック" pitchFamily="34" charset="-128"/>
              </a:rPr>
              <a:t>Go beyond </a:t>
            </a:r>
            <a:r>
              <a:rPr lang="en-IE" altLang="en-US" sz="2400" i="1" dirty="0">
                <a:ea typeface="ＭＳ Ｐゴシック" pitchFamily="34" charset="-128"/>
              </a:rPr>
              <a:t>“business as usual”</a:t>
            </a:r>
          </a:p>
        </p:txBody>
      </p:sp>
      <p:sp>
        <p:nvSpPr>
          <p:cNvPr id="3" name="Rectangle 2"/>
          <p:cNvSpPr/>
          <p:nvPr/>
        </p:nvSpPr>
        <p:spPr>
          <a:xfrm>
            <a:off x="1547664" y="2348206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/>
          </a:p>
          <a:p>
            <a:endParaRPr lang="en-IE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924402"/>
            <a:ext cx="8219256" cy="2088232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2699792" y="1484784"/>
            <a:ext cx="381642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62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Coaching</a:t>
            </a:r>
            <a:endParaRPr lang="en-IE" i="1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011276"/>
              </p:ext>
            </p:extLst>
          </p:nvPr>
        </p:nvGraphicFramePr>
        <p:xfrm>
          <a:off x="119844" y="1196752"/>
          <a:ext cx="3732076" cy="4929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2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2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6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1520" y="1503355"/>
            <a:ext cx="3359831" cy="4525963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468764"/>
              </p:ext>
            </p:extLst>
          </p:nvPr>
        </p:nvGraphicFramePr>
        <p:xfrm>
          <a:off x="4139952" y="1397000"/>
          <a:ext cx="4752528" cy="2369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693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139952" y="4365104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altLang="en-US" sz="2000" dirty="0">
                <a:ea typeface="ＭＳ Ｐゴシック" pitchFamily="34" charset="-128"/>
              </a:rPr>
              <a:t>CMAM Surge emphasises need for </a:t>
            </a:r>
            <a:r>
              <a:rPr lang="en-IE" altLang="en-US" sz="2000" b="1" i="1" dirty="0">
                <a:ea typeface="ＭＳ Ｐゴシック" pitchFamily="34" charset="-128"/>
              </a:rPr>
              <a:t>“</a:t>
            </a:r>
            <a:r>
              <a:rPr lang="en-IE" altLang="en-US" sz="2000" b="1" i="1" u="sng" dirty="0">
                <a:ea typeface="ＭＳ Ｐゴシック" pitchFamily="34" charset="-128"/>
              </a:rPr>
              <a:t>mentorship</a:t>
            </a:r>
            <a:r>
              <a:rPr lang="en-IE" altLang="en-US" sz="2000" b="1" i="1" dirty="0">
                <a:ea typeface="ＭＳ Ｐゴシック" pitchFamily="34" charset="-128"/>
              </a:rPr>
              <a:t> of health workers” </a:t>
            </a:r>
          </a:p>
        </p:txBody>
      </p:sp>
      <p:pic>
        <p:nvPicPr>
          <p:cNvPr id="22" name="Content Placeholder 21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89502" y="1628800"/>
            <a:ext cx="4189884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altLang="en-US" b="1" i="1" dirty="0">
                <a:ea typeface="ＭＳ Ｐゴシック" pitchFamily="34" charset="-128"/>
              </a:rPr>
              <a:t>Recommendation: </a:t>
            </a:r>
            <a:r>
              <a:rPr lang="en-IE" altLang="en-US" i="1" dirty="0">
                <a:ea typeface="ＭＳ Ｐゴシック" pitchFamily="34" charset="-128"/>
              </a:rPr>
              <a:t>Strengthen mentoring to reinforce capacity and encourage continuous learning</a:t>
            </a:r>
            <a:br>
              <a:rPr lang="en-IE" altLang="en-US" i="1" dirty="0">
                <a:ea typeface="ＭＳ Ｐゴシック" pitchFamily="34" charset="-128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3528" y="1484784"/>
            <a:ext cx="8352928" cy="4320480"/>
          </a:xfrm>
        </p:spPr>
        <p:txBody>
          <a:bodyPr>
            <a:normAutofit fontScale="85000" lnSpcReduction="10000"/>
          </a:bodyPr>
          <a:lstStyle/>
          <a:p>
            <a:r>
              <a:rPr lang="en-IE" i="1" dirty="0"/>
              <a:t>“Proper mentoring requires continuous follow-up post training to </a:t>
            </a:r>
            <a:r>
              <a:rPr lang="en-IE" b="1" i="1" dirty="0">
                <a:solidFill>
                  <a:srgbClr val="002060"/>
                </a:solidFill>
              </a:rPr>
              <a:t>solidify skills learned</a:t>
            </a:r>
            <a:r>
              <a:rPr lang="en-IE" b="1" i="1" dirty="0"/>
              <a:t> </a:t>
            </a:r>
            <a:r>
              <a:rPr lang="en-IE" i="1" dirty="0"/>
              <a:t>during the training period and to </a:t>
            </a:r>
            <a:r>
              <a:rPr lang="en-IE" b="1" i="1" dirty="0">
                <a:solidFill>
                  <a:srgbClr val="002060"/>
                </a:solidFill>
              </a:rPr>
              <a:t>promote continued learning</a:t>
            </a:r>
            <a:r>
              <a:rPr lang="en-IE" i="1" dirty="0"/>
              <a:t>, based on actual experiences.</a:t>
            </a:r>
          </a:p>
          <a:p>
            <a:endParaRPr lang="en-IE" i="1" dirty="0"/>
          </a:p>
          <a:p>
            <a:r>
              <a:rPr lang="en-IE" i="1" dirty="0"/>
              <a:t>Mentoring also </a:t>
            </a:r>
            <a:r>
              <a:rPr lang="en-IE" b="1" i="1" dirty="0">
                <a:solidFill>
                  <a:srgbClr val="002060"/>
                </a:solidFill>
              </a:rPr>
              <a:t>allows for reflection on what does and does not work</a:t>
            </a:r>
            <a:r>
              <a:rPr lang="en-IE" i="1" dirty="0"/>
              <a:t> and </a:t>
            </a:r>
            <a:r>
              <a:rPr lang="en-IE" b="1" i="1" dirty="0">
                <a:solidFill>
                  <a:srgbClr val="002060"/>
                </a:solidFill>
              </a:rPr>
              <a:t>promotes creative thinking </a:t>
            </a:r>
            <a:r>
              <a:rPr lang="en-IE" i="1" dirty="0"/>
              <a:t>to address identified problems.</a:t>
            </a:r>
          </a:p>
          <a:p>
            <a:endParaRPr lang="en-IE" i="1" dirty="0"/>
          </a:p>
          <a:p>
            <a:r>
              <a:rPr lang="en-IE" b="1" i="1" dirty="0">
                <a:solidFill>
                  <a:srgbClr val="002060"/>
                </a:solidFill>
              </a:rPr>
              <a:t>Timely interactive feedback</a:t>
            </a:r>
            <a:r>
              <a:rPr lang="en-IE" i="1" dirty="0"/>
              <a:t>, </a:t>
            </a:r>
            <a:r>
              <a:rPr lang="en-IE" b="1" i="1" dirty="0">
                <a:solidFill>
                  <a:srgbClr val="002060"/>
                </a:solidFill>
              </a:rPr>
              <a:t>participatory problem solving </a:t>
            </a:r>
            <a:r>
              <a:rPr lang="en-IE" i="1" dirty="0"/>
              <a:t>approaches should be developed</a:t>
            </a:r>
          </a:p>
          <a:p>
            <a:endParaRPr lang="en-IE" i="1" dirty="0"/>
          </a:p>
          <a:p>
            <a:r>
              <a:rPr lang="en-IE" b="1" i="1" dirty="0">
                <a:solidFill>
                  <a:srgbClr val="002060"/>
                </a:solidFill>
              </a:rPr>
              <a:t>Different forums </a:t>
            </a:r>
            <a:r>
              <a:rPr lang="en-IE" i="1" dirty="0"/>
              <a:t>for mentoring should be explored such as face to face meetings, on site supportive supervision and mobile platforms </a:t>
            </a:r>
            <a:r>
              <a:rPr lang="en-IE" i="1" dirty="0" err="1"/>
              <a:t>eg.Whats</a:t>
            </a:r>
            <a:r>
              <a:rPr lang="en-IE" i="1" dirty="0"/>
              <a:t> up</a:t>
            </a:r>
          </a:p>
          <a:p>
            <a:endParaRPr lang="en-IE" i="1" dirty="0"/>
          </a:p>
          <a:p>
            <a:r>
              <a:rPr lang="en-IE" i="1" dirty="0"/>
              <a:t>Mentoring can promote the </a:t>
            </a:r>
            <a:r>
              <a:rPr lang="en-IE" b="1" i="1" dirty="0">
                <a:solidFill>
                  <a:srgbClr val="002060"/>
                </a:solidFill>
              </a:rPr>
              <a:t>building of trust </a:t>
            </a:r>
            <a:r>
              <a:rPr lang="en-IE" i="1" dirty="0"/>
              <a:t>between mentors and mentees”</a:t>
            </a:r>
          </a:p>
          <a:p>
            <a:endParaRPr lang="en-IE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74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Technical Rapid Response Team (Tech RTT) Support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517826"/>
              </p:ext>
            </p:extLst>
          </p:nvPr>
        </p:nvGraphicFramePr>
        <p:xfrm>
          <a:off x="323529" y="1397000"/>
          <a:ext cx="8352927" cy="495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Visit 1</a:t>
                      </a:r>
                    </a:p>
                    <a:p>
                      <a:endParaRPr 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General coaching training </a:t>
                      </a:r>
                      <a:br>
                        <a:rPr lang="en-IE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IE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Refine package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June</a:t>
                      </a:r>
                      <a:r>
                        <a:rPr lang="en-IE" sz="18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2019</a:t>
                      </a:r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120">
                <a:tc>
                  <a:txBody>
                    <a:bodyPr/>
                    <a:lstStyle/>
                    <a:p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Visit 2</a:t>
                      </a:r>
                      <a:endParaRPr 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Cascade training at field sites, with practical HF visits: Amhara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Aug/Sept 2019</a:t>
                      </a:r>
                    </a:p>
                    <a:p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160">
                <a:tc>
                  <a:txBody>
                    <a:bodyPr/>
                    <a:lstStyle/>
                    <a:p>
                      <a:endParaRPr lang="en-US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Visit 3</a:t>
                      </a:r>
                      <a:endParaRPr 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cascade training at field sites, with practical HF visits: Gambella or Somali Region 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 2019</a:t>
                      </a:r>
                      <a:endParaRPr lang="en-IE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440">
                <a:tc>
                  <a:txBody>
                    <a:bodyPr/>
                    <a:lstStyle/>
                    <a:p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Visit 4</a:t>
                      </a:r>
                      <a:endParaRPr 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Learning workshop</a:t>
                      </a:r>
                      <a:endParaRPr lang="en-US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Feb/March 2019</a:t>
                      </a:r>
                    </a:p>
                    <a:p>
                      <a:endParaRPr lang="en-US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1240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Objectives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3528" y="1484784"/>
            <a:ext cx="7488832" cy="4320480"/>
          </a:xfrm>
        </p:spPr>
        <p:txBody>
          <a:bodyPr/>
          <a:lstStyle/>
          <a:p>
            <a:r>
              <a:rPr lang="en-IE" dirty="0"/>
              <a:t>1 Raise skills of Concern staff in mentoring</a:t>
            </a:r>
          </a:p>
          <a:p>
            <a:endParaRPr lang="en-IE" dirty="0"/>
          </a:p>
          <a:p>
            <a:r>
              <a:rPr lang="en-IE" dirty="0"/>
              <a:t>2 Raise quality of response </a:t>
            </a:r>
          </a:p>
          <a:p>
            <a:endParaRPr lang="en-IE" dirty="0"/>
          </a:p>
          <a:p>
            <a:r>
              <a:rPr lang="en-IE" dirty="0"/>
              <a:t>3 Refine the coaching package </a:t>
            </a:r>
          </a:p>
          <a:p>
            <a:endParaRPr lang="en-IE" dirty="0"/>
          </a:p>
          <a:p>
            <a:r>
              <a:rPr lang="en-IE" dirty="0"/>
              <a:t>4 Contribute to Nutrition </a:t>
            </a:r>
            <a:r>
              <a:rPr lang="en-IE"/>
              <a:t>strategy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39291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EBDE5D13C7C844895D4D0785CE1387" ma:contentTypeVersion="13" ma:contentTypeDescription="Create a new document." ma:contentTypeScope="" ma:versionID="bcef926d8af47c3b2016dab529327558">
  <xsd:schema xmlns:xsd="http://www.w3.org/2001/XMLSchema" xmlns:xs="http://www.w3.org/2001/XMLSchema" xmlns:p="http://schemas.microsoft.com/office/2006/metadata/properties" xmlns:ns2="b545358d-e310-4d04-b43f-541cad9994cd" xmlns:ns3="7a9f276f-f162-4cb8-9653-eafef4bd0861" targetNamespace="http://schemas.microsoft.com/office/2006/metadata/properties" ma:root="true" ma:fieldsID="4f427df40378d8e99aaa55ae02853742" ns2:_="" ns3:_="">
    <xsd:import namespace="b545358d-e310-4d04-b43f-541cad9994cd"/>
    <xsd:import namespace="7a9f276f-f162-4cb8-9653-eafef4bd08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45358d-e310-4d04-b43f-541cad9994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f276f-f162-4cb8-9653-eafef4bd086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5C374A-E1DB-483F-8632-7D71E450FE65}"/>
</file>

<file path=customXml/itemProps2.xml><?xml version="1.0" encoding="utf-8"?>
<ds:datastoreItem xmlns:ds="http://schemas.openxmlformats.org/officeDocument/2006/customXml" ds:itemID="{842AF178-81F0-438D-9DDA-BF4DE1D129CC}"/>
</file>

<file path=customXml/itemProps3.xml><?xml version="1.0" encoding="utf-8"?>
<ds:datastoreItem xmlns:ds="http://schemas.openxmlformats.org/officeDocument/2006/customXml" ds:itemID="{75D38730-AB9A-4DF9-AA7F-CD4A356E9B99}"/>
</file>

<file path=docProps/app.xml><?xml version="1.0" encoding="utf-8"?>
<Properties xmlns="http://schemas.openxmlformats.org/officeDocument/2006/extended-properties" xmlns:vt="http://schemas.openxmlformats.org/officeDocument/2006/docPropsVTypes">
  <TotalTime>8948</TotalTime>
  <Words>240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Lucida Grande</vt:lpstr>
      <vt:lpstr>Times New Roman</vt:lpstr>
      <vt:lpstr>1_Office Theme</vt:lpstr>
      <vt:lpstr>PowerPoint Presentation</vt:lpstr>
      <vt:lpstr>Concern Ethiopia Nutrition Strategy</vt:lpstr>
      <vt:lpstr>Coaching</vt:lpstr>
      <vt:lpstr>Recommendation: Strengthen mentoring to reinforce capacity and encourage continuous learning </vt:lpstr>
      <vt:lpstr>Technical Rapid Response Team (Tech RTT) Support</vt:lpstr>
      <vt:lpstr>Objectives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Lulseged Tolla</dc:creator>
  <cp:lastModifiedBy>Utilisateur</cp:lastModifiedBy>
  <cp:revision>170</cp:revision>
  <cp:lastPrinted>2018-04-20T05:47:20Z</cp:lastPrinted>
  <dcterms:created xsi:type="dcterms:W3CDTF">2017-06-07T05:43:25Z</dcterms:created>
  <dcterms:modified xsi:type="dcterms:W3CDTF">2019-08-05T21:11:31Z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0x010100EFEBDE5D13C7C844895D4D0785CE1387</vt:lpwstr>
  </property>
</Properties>
</file>