
<file path=[Content_Types].xml><?xml version="1.0" encoding="utf-8"?>
<Types xmlns="http://schemas.openxmlformats.org/package/2006/content-types">
  <Default Extension="png" ContentType="image/png"/>
  <Default Extension="rels" ContentType="application/vnd.openxmlformats-package.relationships+xml"/>
  <Default Extension="emf" ContentType="image/x-e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88" r:id="rId2"/>
    <p:sldId id="311" r:id="rId3"/>
    <p:sldId id="312" r:id="rId4"/>
    <p:sldId id="333" r:id="rId5"/>
    <p:sldId id="313" r:id="rId6"/>
    <p:sldId id="334" r:id="rId7"/>
    <p:sldId id="314" r:id="rId8"/>
    <p:sldId id="335" r:id="rId9"/>
    <p:sldId id="315" r:id="rId10"/>
    <p:sldId id="327" r:id="rId11"/>
    <p:sldId id="368" r:id="rId12"/>
    <p:sldId id="369" r:id="rId13"/>
    <p:sldId id="328" r:id="rId14"/>
    <p:sldId id="329" r:id="rId15"/>
    <p:sldId id="349" r:id="rId16"/>
    <p:sldId id="35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6" autoAdjust="0"/>
    <p:restoredTop sz="80747" autoAdjust="0"/>
  </p:normalViewPr>
  <p:slideViewPr>
    <p:cSldViewPr>
      <p:cViewPr>
        <p:scale>
          <a:sx n="70" d="100"/>
          <a:sy n="70" d="100"/>
        </p:scale>
        <p:origin x="840" y="1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8" Type="http://schemas.openxmlformats.org/officeDocument/2006/relationships/slide" Target="slides/slide7.xml"/><Relationship Id="rId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7" Type="http://schemas.openxmlformats.org/officeDocument/2006/relationships/slide" Target="slides/slide6.xml"/><Relationship Id="rId25" Type="http://schemas.openxmlformats.org/officeDocument/2006/relationships/customXml" Target="../customXml/item3.xml"/><Relationship Id="rId20" Type="http://schemas.openxmlformats.org/officeDocument/2006/relationships/viewProps" Target="viewProps.xml"/><Relationship Id="rId16" Type="http://schemas.openxmlformats.org/officeDocument/2006/relationships/slide" Target="slides/slide15.xml"/><Relationship Id="rId2" Type="http://schemas.openxmlformats.org/officeDocument/2006/relationships/slide" Target="slides/slide1.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24" Type="http://schemas.openxmlformats.org/officeDocument/2006/relationships/customXml" Target="../customXml/item2.xml"/><Relationship Id="rId15" Type="http://schemas.openxmlformats.org/officeDocument/2006/relationships/slide" Target="slides/slide14.xml"/><Relationship Id="rId5" Type="http://schemas.openxmlformats.org/officeDocument/2006/relationships/slide" Target="slides/slide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9" Type="http://schemas.openxmlformats.org/officeDocument/2006/relationships/slide" Target="slides/slide8.xml"/><Relationship Id="rId22" Type="http://schemas.openxmlformats.org/officeDocument/2006/relationships/tableStyles" Target="tableStyles.xml"/><Relationship Id="rId14" Type="http://schemas.openxmlformats.org/officeDocument/2006/relationships/slide" Target="slides/slide13.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F004F-D103-4DBB-8C14-A59E06A0162F}" type="datetimeFigureOut">
              <a:rPr lang="en-US" smtClean="0"/>
              <a:t>6/14/19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85EF9-953D-499D-8BCA-9A5F96E10925}" type="slidenum">
              <a:rPr lang="en-US" smtClean="0"/>
              <a:t>‹#›</a:t>
            </a:fld>
            <a:endParaRPr lang="en-US"/>
          </a:p>
        </p:txBody>
      </p:sp>
    </p:spTree>
    <p:extLst>
      <p:ext uri="{BB962C8B-B14F-4D97-AF65-F5344CB8AC3E}">
        <p14:creationId xmlns:p14="http://schemas.microsoft.com/office/powerpoint/2010/main" val="801197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a:t>
            </a:fld>
            <a:endParaRPr lang="en-US"/>
          </a:p>
        </p:txBody>
      </p:sp>
    </p:spTree>
    <p:extLst>
      <p:ext uri="{BB962C8B-B14F-4D97-AF65-F5344CB8AC3E}">
        <p14:creationId xmlns:p14="http://schemas.microsoft.com/office/powerpoint/2010/main" val="1153026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the process, task the participants</a:t>
            </a:r>
            <a:r>
              <a:rPr lang="en-US" baseline="0" dirty="0" smtClean="0"/>
              <a:t> to be as specific as possible on the activities</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15</a:t>
            </a:fld>
            <a:endParaRPr lang="en-US"/>
          </a:p>
        </p:txBody>
      </p:sp>
    </p:spTree>
    <p:extLst>
      <p:ext uri="{BB962C8B-B14F-4D97-AF65-F5344CB8AC3E}">
        <p14:creationId xmlns:p14="http://schemas.microsoft.com/office/powerpoint/2010/main" val="1307489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 review what was covered over the past 2 days. Look at how many flip chart</a:t>
            </a:r>
            <a:r>
              <a:rPr lang="en-US" baseline="0" dirty="0" smtClean="0"/>
              <a:t> papers are around the room and all the different methodologies that were used during this training. Ask if any topics require further training? </a:t>
            </a:r>
          </a:p>
          <a:p>
            <a:r>
              <a:rPr lang="en-US" baseline="0" dirty="0" smtClean="0"/>
              <a:t>Thank the participants for their work and encourage them to implement their coaching plan and implement these techniques into their work. </a:t>
            </a:r>
          </a:p>
          <a:p>
            <a:r>
              <a:rPr lang="en-US" baseline="0" dirty="0" smtClean="0"/>
              <a:t>Hand out Certificates to participants. </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16</a:t>
            </a:fld>
            <a:endParaRPr lang="en-US"/>
          </a:p>
        </p:txBody>
      </p:sp>
    </p:spTree>
    <p:extLst>
      <p:ext uri="{BB962C8B-B14F-4D97-AF65-F5344CB8AC3E}">
        <p14:creationId xmlns:p14="http://schemas.microsoft.com/office/powerpoint/2010/main" val="1864034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groups</a:t>
            </a:r>
            <a:r>
              <a:rPr lang="en-US" baseline="0" dirty="0" smtClean="0"/>
              <a:t> 30 minutes to complete work and present. </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2</a:t>
            </a:fld>
            <a:endParaRPr lang="en-US"/>
          </a:p>
        </p:txBody>
      </p:sp>
    </p:spTree>
    <p:extLst>
      <p:ext uri="{BB962C8B-B14F-4D97-AF65-F5344CB8AC3E}">
        <p14:creationId xmlns:p14="http://schemas.microsoft.com/office/powerpoint/2010/main" val="1402826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3</a:t>
            </a:fld>
            <a:endParaRPr lang="en-US"/>
          </a:p>
        </p:txBody>
      </p:sp>
    </p:spTree>
    <p:extLst>
      <p:ext uri="{BB962C8B-B14F-4D97-AF65-F5344CB8AC3E}">
        <p14:creationId xmlns:p14="http://schemas.microsoft.com/office/powerpoint/2010/main" val="191512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the caregiver</a:t>
            </a:r>
            <a:r>
              <a:rPr lang="en-US" baseline="0" dirty="0" smtClean="0"/>
              <a:t> finding a wet nurse or </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4</a:t>
            </a:fld>
            <a:endParaRPr lang="en-US"/>
          </a:p>
        </p:txBody>
      </p:sp>
    </p:spTree>
    <p:extLst>
      <p:ext uri="{BB962C8B-B14F-4D97-AF65-F5344CB8AC3E}">
        <p14:creationId xmlns:p14="http://schemas.microsoft.com/office/powerpoint/2010/main" val="1048711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5</a:t>
            </a:fld>
            <a:endParaRPr lang="en-US"/>
          </a:p>
        </p:txBody>
      </p:sp>
    </p:spTree>
    <p:extLst>
      <p:ext uri="{BB962C8B-B14F-4D97-AF65-F5344CB8AC3E}">
        <p14:creationId xmlns:p14="http://schemas.microsoft.com/office/powerpoint/2010/main" val="518394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6</a:t>
            </a:fld>
            <a:endParaRPr lang="en-US"/>
          </a:p>
        </p:txBody>
      </p:sp>
    </p:spTree>
    <p:extLst>
      <p:ext uri="{BB962C8B-B14F-4D97-AF65-F5344CB8AC3E}">
        <p14:creationId xmlns:p14="http://schemas.microsoft.com/office/powerpoint/2010/main" val="648857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9</a:t>
            </a:fld>
            <a:endParaRPr lang="en-US"/>
          </a:p>
        </p:txBody>
      </p:sp>
    </p:spTree>
    <p:extLst>
      <p:ext uri="{BB962C8B-B14F-4D97-AF65-F5344CB8AC3E}">
        <p14:creationId xmlns:p14="http://schemas.microsoft.com/office/powerpoint/2010/main" val="1356886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11</a:t>
            </a:fld>
            <a:endParaRPr lang="en-US"/>
          </a:p>
        </p:txBody>
      </p:sp>
    </p:spTree>
    <p:extLst>
      <p:ext uri="{BB962C8B-B14F-4D97-AF65-F5344CB8AC3E}">
        <p14:creationId xmlns:p14="http://schemas.microsoft.com/office/powerpoint/2010/main" val="1440526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volunteer coach and coachee should have a different scenario played</a:t>
            </a:r>
            <a:r>
              <a:rPr lang="en-US" baseline="0" dirty="0" smtClean="0"/>
              <a:t> out.</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13</a:t>
            </a:fld>
            <a:endParaRPr lang="en-US"/>
          </a:p>
        </p:txBody>
      </p:sp>
    </p:spTree>
    <p:extLst>
      <p:ext uri="{BB962C8B-B14F-4D97-AF65-F5344CB8AC3E}">
        <p14:creationId xmlns:p14="http://schemas.microsoft.com/office/powerpoint/2010/main" val="1463393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E15336-E07C-9743-BFAB-9B818764EF24}"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8791DD5-B1BD-5545-B373-C595666BAFC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1088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5D73B-BD7E-B84A-ADFE-9E110C29F0B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61FD0E1-36F9-FB47-A3B1-B833F91150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1183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1E85EF-D01F-D94D-839B-BA7DB33AA2E1}"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061E7B-5877-6945-AAEB-6025CB75F7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8036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354FE1-E913-6348-98B6-45BD9F47862E}"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6EECD3E-E1AE-FE4A-A202-26905B3DE53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69513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1AC510-D8AF-BD4F-AA17-BFA1A0FD673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43942B6-B5BB-CA4E-B59C-132FDE3D831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1468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606C2AB-33BF-3047-A260-0A1F1AADCEB9}"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94DDCF-43D5-0A46-BE71-F1EEFCA223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000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3D6150-A581-1841-88E7-17B117171470}" type="datetimeFigureOut">
              <a:rPr lang="en-US">
                <a:solidFill>
                  <a:prstClr val="black">
                    <a:tint val="75000"/>
                  </a:prstClr>
                </a:solidFill>
              </a:rPr>
              <a:pPr>
                <a:defRPr/>
              </a:pPr>
              <a:t>6/14/19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FDA927BA-FBCA-DD44-A56E-E880DEA26B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61219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B363F9C-E6C5-574B-AFE3-C50556170C41}" type="datetimeFigureOut">
              <a:rPr lang="en-US">
                <a:solidFill>
                  <a:prstClr val="black">
                    <a:tint val="75000"/>
                  </a:prstClr>
                </a:solidFill>
              </a:rPr>
              <a:pPr>
                <a:defRPr/>
              </a:pPr>
              <a:t>6/14/19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06573D8-31C3-E045-97D5-1DA3DCCD096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749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3CE594-B985-6F4B-8C14-8E1B42EFCC43}" type="datetimeFigureOut">
              <a:rPr lang="en-US">
                <a:solidFill>
                  <a:prstClr val="black">
                    <a:tint val="75000"/>
                  </a:prstClr>
                </a:solidFill>
              </a:rPr>
              <a:pPr>
                <a:defRPr/>
              </a:pPr>
              <a:t>6/14/19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13D0996-726C-314A-9314-8D0E010753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6280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CD2AE9-509D-ED40-8A1A-0A7AD8B302E2}"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68C2087-3A31-7D4D-A4E3-6E11B894E8E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6851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6ADF66-AA8E-B441-B9F1-31450CA666B1}"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4A0B60-07B4-3347-A180-412AC5D96B8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63067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defTabSz="457200">
              <a:defRPr/>
            </a:pPr>
            <a:fld id="{0C49195D-F25F-8749-B2FD-81567F62D6A8}" type="datetimeFigureOut">
              <a:rPr lang="en-US">
                <a:solidFill>
                  <a:prstClr val="black">
                    <a:tint val="75000"/>
                  </a:prstClr>
                </a:solidFill>
              </a:rPr>
              <a:pPr defTabSz="457200">
                <a:defRPr/>
              </a:pPr>
              <a:t>6/14/19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defTabSz="457200">
              <a:defRPr/>
            </a:pPr>
            <a:fld id="{9F02A10A-22FF-5E42-B8A6-08CE8F9B5505}" type="slidenum">
              <a:rPr lang="en-US">
                <a:solidFill>
                  <a:prstClr val="black">
                    <a:tint val="75000"/>
                  </a:prstClr>
                </a:solidFill>
              </a:rPr>
              <a:pPr defTabSz="457200">
                <a:defRPr/>
              </a:pPr>
              <a:t>‹#›</a:t>
            </a:fld>
            <a:endParaRPr lang="en-US">
              <a:solidFill>
                <a:prstClr val="black">
                  <a:tint val="75000"/>
                </a:prstClr>
              </a:solidFill>
            </a:endParaRPr>
          </a:p>
        </p:txBody>
      </p:sp>
      <p:sp>
        <p:nvSpPr>
          <p:cNvPr id="7" name="Rectangle 6"/>
          <p:cNvSpPr/>
          <p:nvPr userDrawn="1"/>
        </p:nvSpPr>
        <p:spPr>
          <a:xfrm>
            <a:off x="0" y="0"/>
            <a:ext cx="9188450" cy="939800"/>
          </a:xfrm>
          <a:prstGeom prst="rect">
            <a:avLst/>
          </a:prstGeom>
          <a:solidFill>
            <a:srgbClr val="D32C1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1031" name="Title Placeholder 1"/>
          <p:cNvSpPr>
            <a:spLocks noGrp="1"/>
          </p:cNvSpPr>
          <p:nvPr>
            <p:ph type="title"/>
          </p:nvPr>
        </p:nvSpPr>
        <p:spPr bwMode="auto">
          <a:xfrm>
            <a:off x="104775" y="74613"/>
            <a:ext cx="8124825" cy="75088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2" name="Picture 1" descr="TRRT_PPT-02.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7062788" y="0"/>
            <a:ext cx="208121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797166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5706"/>
            <a:ext cx="9144000" cy="6858000"/>
          </a:xfrm>
          <a:prstGeom prst="rect">
            <a:avLst/>
          </a:prstGeom>
          <a:solidFill>
            <a:srgbClr val="D32C1E"/>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3314" name="Title 1"/>
          <p:cNvSpPr>
            <a:spLocks noGrp="1"/>
          </p:cNvSpPr>
          <p:nvPr>
            <p:ph type="ctrTitle"/>
          </p:nvPr>
        </p:nvSpPr>
        <p:spPr>
          <a:xfrm>
            <a:off x="685800" y="2618520"/>
            <a:ext cx="7772400" cy="1888327"/>
          </a:xfrm>
        </p:spPr>
        <p:txBody>
          <a:bodyPr/>
          <a:lstStyle/>
          <a:p>
            <a:pPr algn="ctr" eaLnBrk="1" hangingPunct="1"/>
            <a:r>
              <a:rPr lang="en-GB" b="1" dirty="0" smtClean="0"/>
              <a:t>Coaching Training</a:t>
            </a:r>
            <a:br>
              <a:rPr lang="en-GB" b="1" dirty="0" smtClean="0"/>
            </a:br>
            <a:r>
              <a:rPr lang="en-GB" b="1" dirty="0" smtClean="0"/>
              <a:t>region, country, date(s)</a:t>
            </a:r>
            <a:endParaRPr lang="en-GB" dirty="0">
              <a:latin typeface="Arial" charset="0"/>
            </a:endParaRPr>
          </a:p>
        </p:txBody>
      </p:sp>
      <p:sp>
        <p:nvSpPr>
          <p:cNvPr id="13315" name="Subtitle 2"/>
          <p:cNvSpPr>
            <a:spLocks noGrp="1"/>
          </p:cNvSpPr>
          <p:nvPr>
            <p:ph type="subTitle" idx="1"/>
          </p:nvPr>
        </p:nvSpPr>
        <p:spPr>
          <a:xfrm>
            <a:off x="-1244600" y="5416780"/>
            <a:ext cx="6400800" cy="1752600"/>
          </a:xfrm>
        </p:spPr>
        <p:txBody>
          <a:bodyPr/>
          <a:lstStyle/>
          <a:p>
            <a:pPr eaLnBrk="1" hangingPunct="1"/>
            <a:endParaRPr lang="en-GB" dirty="0">
              <a:solidFill>
                <a:schemeClr val="bg1"/>
              </a:solidFill>
              <a:latin typeface="Arial" charset="0"/>
            </a:endParaRPr>
          </a:p>
          <a:p>
            <a:pPr eaLnBrk="1" hangingPunct="1"/>
            <a:r>
              <a:rPr lang="en-GB" dirty="0" smtClean="0">
                <a:solidFill>
                  <a:schemeClr val="bg1"/>
                </a:solidFill>
                <a:latin typeface="Arial" charset="0"/>
              </a:rPr>
              <a:t>http://techrrt.org</a:t>
            </a:r>
            <a:endParaRPr lang="en-GB" dirty="0">
              <a:solidFill>
                <a:schemeClr val="bg1"/>
              </a:solidFill>
              <a:latin typeface="Arial" charset="0"/>
            </a:endParaRPr>
          </a:p>
        </p:txBody>
      </p:sp>
      <p:pic>
        <p:nvPicPr>
          <p:cNvPr id="13316" name="Picture 5" descr="TRRT_Signature-01.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5800" y="174625"/>
            <a:ext cx="5232400" cy="195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4"/>
          <a:stretch>
            <a:fillRect/>
          </a:stretch>
        </p:blipFill>
        <p:spPr>
          <a:xfrm>
            <a:off x="6804248" y="5695566"/>
            <a:ext cx="1920240" cy="954792"/>
          </a:xfrm>
          <a:prstGeom prst="rect">
            <a:avLst/>
          </a:prstGeom>
        </p:spPr>
      </p:pic>
    </p:spTree>
    <p:extLst>
      <p:ext uri="{BB962C8B-B14F-4D97-AF65-F5344CB8AC3E}">
        <p14:creationId xmlns:p14="http://schemas.microsoft.com/office/powerpoint/2010/main" val="299589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 Coaching</a:t>
            </a:r>
            <a:endParaRPr lang="en-US" dirty="0"/>
          </a:p>
        </p:txBody>
      </p:sp>
      <p:sp>
        <p:nvSpPr>
          <p:cNvPr id="3" name="Content Placeholder 2"/>
          <p:cNvSpPr>
            <a:spLocks noGrp="1"/>
          </p:cNvSpPr>
          <p:nvPr>
            <p:ph idx="1"/>
          </p:nvPr>
        </p:nvSpPr>
        <p:spPr>
          <a:xfrm>
            <a:off x="104775" y="1052736"/>
            <a:ext cx="9039225" cy="5805264"/>
          </a:xfrm>
        </p:spPr>
        <p:txBody>
          <a:bodyPr numCol="2"/>
          <a:lstStyle/>
          <a:p>
            <a:r>
              <a:rPr lang="en-US" sz="1800" b="1" dirty="0" smtClean="0"/>
              <a:t>Strengths: </a:t>
            </a:r>
          </a:p>
          <a:p>
            <a:pPr lvl="1"/>
            <a:r>
              <a:rPr lang="en-US" sz="1800" dirty="0" smtClean="0"/>
              <a:t>Well organized OTP</a:t>
            </a:r>
          </a:p>
          <a:p>
            <a:pPr lvl="1"/>
            <a:r>
              <a:rPr lang="en-US" sz="1800" dirty="0" smtClean="0"/>
              <a:t>Shaded waiting area for caregivers</a:t>
            </a:r>
          </a:p>
          <a:p>
            <a:pPr lvl="1"/>
            <a:r>
              <a:rPr lang="en-US" sz="1800" dirty="0" smtClean="0"/>
              <a:t>Properly filled out OTP cards</a:t>
            </a:r>
          </a:p>
          <a:p>
            <a:pPr lvl="1"/>
            <a:r>
              <a:rPr lang="en-US" sz="1800" dirty="0" smtClean="0"/>
              <a:t>Take anthropometric measurements well</a:t>
            </a:r>
          </a:p>
          <a:p>
            <a:pPr lvl="1"/>
            <a:r>
              <a:rPr lang="en-US" sz="1800" dirty="0" smtClean="0"/>
              <a:t>Tell caregivers not to share RUTF</a:t>
            </a:r>
          </a:p>
          <a:p>
            <a:pPr lvl="1"/>
            <a:r>
              <a:rPr lang="en-US" sz="1800" dirty="0" smtClean="0"/>
              <a:t>Reports are well filled out</a:t>
            </a:r>
          </a:p>
          <a:p>
            <a:pPr lvl="1"/>
            <a:r>
              <a:rPr lang="en-US" sz="1800" dirty="0" smtClean="0"/>
              <a:t>proper stock management</a:t>
            </a:r>
          </a:p>
          <a:p>
            <a:r>
              <a:rPr lang="en-US" sz="1800" b="1" dirty="0" smtClean="0"/>
              <a:t>Challenges: </a:t>
            </a:r>
          </a:p>
          <a:p>
            <a:pPr lvl="1"/>
            <a:r>
              <a:rPr lang="en-US" sz="1800" dirty="0" err="1" smtClean="0"/>
              <a:t>ReSoMal</a:t>
            </a:r>
            <a:r>
              <a:rPr lang="en-US" sz="1800" dirty="0" smtClean="0"/>
              <a:t> to AWD patients</a:t>
            </a:r>
          </a:p>
          <a:p>
            <a:pPr lvl="1"/>
            <a:r>
              <a:rPr lang="en-US" sz="1800" dirty="0" smtClean="0"/>
              <a:t>No education on hygiene or nutrition messages</a:t>
            </a:r>
            <a:endParaRPr lang="en-US" sz="1800" b="1" dirty="0" smtClean="0"/>
          </a:p>
          <a:p>
            <a:r>
              <a:rPr lang="en-US" sz="1800" b="1" dirty="0" smtClean="0"/>
              <a:t>Goals</a:t>
            </a:r>
            <a:r>
              <a:rPr lang="en-US" sz="1800" dirty="0" smtClean="0"/>
              <a:t>: </a:t>
            </a:r>
          </a:p>
          <a:p>
            <a:pPr lvl="1"/>
            <a:r>
              <a:rPr lang="en-US" sz="1800" dirty="0" smtClean="0"/>
              <a:t>Improved understanding and administration of AWD treatment</a:t>
            </a:r>
          </a:p>
          <a:p>
            <a:pPr lvl="1"/>
            <a:r>
              <a:rPr lang="en-US" sz="1800" dirty="0" smtClean="0"/>
              <a:t>Provide Hygiene and Nutrition Education </a:t>
            </a:r>
          </a:p>
          <a:p>
            <a:r>
              <a:rPr lang="en-US" sz="1800" b="1" dirty="0" smtClean="0"/>
              <a:t>Actions: </a:t>
            </a:r>
          </a:p>
          <a:p>
            <a:pPr lvl="1"/>
            <a:r>
              <a:rPr lang="en-US" sz="1800" dirty="0" smtClean="0"/>
              <a:t>Discussion on AWD treatment protocols</a:t>
            </a:r>
          </a:p>
          <a:p>
            <a:pPr lvl="1"/>
            <a:r>
              <a:rPr lang="en-US" sz="1800" dirty="0" smtClean="0"/>
              <a:t>Make wall sheet on with AWD treatment </a:t>
            </a:r>
          </a:p>
          <a:p>
            <a:pPr lvl="1"/>
            <a:r>
              <a:rPr lang="en-US" sz="1800" dirty="0" smtClean="0"/>
              <a:t>Discussion on hygiene and nutrition education and why it’s important </a:t>
            </a:r>
          </a:p>
          <a:p>
            <a:pPr lvl="1"/>
            <a:r>
              <a:rPr lang="en-US" sz="1800" dirty="0" smtClean="0"/>
              <a:t>Make wall sheet with Hygiene and nutrition education messages</a:t>
            </a:r>
          </a:p>
          <a:p>
            <a:endParaRPr lang="en-US" sz="1800" dirty="0"/>
          </a:p>
        </p:txBody>
      </p:sp>
    </p:spTree>
    <p:extLst>
      <p:ext uri="{BB962C8B-B14F-4D97-AF65-F5344CB8AC3E}">
        <p14:creationId xmlns:p14="http://schemas.microsoft.com/office/powerpoint/2010/main" val="107908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a:t>
            </a:r>
            <a:r>
              <a:rPr lang="en-US" dirty="0"/>
              <a:t>5</a:t>
            </a:r>
          </a:p>
        </p:txBody>
      </p:sp>
      <p:sp>
        <p:nvSpPr>
          <p:cNvPr id="3" name="Content Placeholder 2"/>
          <p:cNvSpPr>
            <a:spLocks noGrp="1"/>
          </p:cNvSpPr>
          <p:nvPr>
            <p:ph idx="1"/>
          </p:nvPr>
        </p:nvSpPr>
        <p:spPr>
          <a:xfrm>
            <a:off x="251520" y="980728"/>
            <a:ext cx="8712968" cy="5760640"/>
          </a:xfrm>
        </p:spPr>
        <p:txBody>
          <a:bodyPr/>
          <a:lstStyle/>
          <a:p>
            <a:r>
              <a:rPr lang="en-US" sz="2000" dirty="0" smtClean="0"/>
              <a:t>Having planned with the lead mother of </a:t>
            </a:r>
            <a:r>
              <a:rPr lang="en-US" sz="2000" dirty="0" err="1" smtClean="0"/>
              <a:t>kula</a:t>
            </a:r>
            <a:r>
              <a:rPr lang="en-US" sz="2000" dirty="0" smtClean="0"/>
              <a:t> IYCF support group in block 9 of </a:t>
            </a:r>
            <a:r>
              <a:rPr lang="en-US" sz="2000" dirty="0" err="1" smtClean="0"/>
              <a:t>kalma</a:t>
            </a:r>
            <a:r>
              <a:rPr lang="en-US" sz="2000" dirty="0" smtClean="0"/>
              <a:t>, you arrive at the meeting point(the camp management hall) and find only the lead mother outside with 4 group members. The hall is dirty and disorganized as there was a meeting yesterday and is being cleaned at that very moment.</a:t>
            </a:r>
          </a:p>
          <a:p>
            <a:r>
              <a:rPr lang="en-US" sz="2000" dirty="0" smtClean="0"/>
              <a:t>On further discussion with the lead mother, you find out that the in-charge of the hall was informed about the meeting but not the actual day  and some mothers said they would not come because they did not receive soap at the last meeting.</a:t>
            </a:r>
            <a:endParaRPr lang="en-US" sz="2000" dirty="0"/>
          </a:p>
          <a:p>
            <a:r>
              <a:rPr lang="en-US" sz="2000" dirty="0" smtClean="0"/>
              <a:t>The meeting begins with the lead mother as the main facilitator. During the meeting the members are quiet, a few more mothers come in from around the block. You notice that members are not participating but only listening. One mother raises an issue that her 3 months daughter prefers the bottle instead of the breast. The facilitator tells her to stop the bottle with no further explanation. The lead mother closes the meeting, thanks all the mothers present and requests them to come for the next meeting, mentions the date and topic for discussion.</a:t>
            </a:r>
            <a:endParaRPr lang="en-US" sz="2000" dirty="0"/>
          </a:p>
        </p:txBody>
      </p:sp>
    </p:spTree>
    <p:extLst>
      <p:ext uri="{BB962C8B-B14F-4D97-AF65-F5344CB8AC3E}">
        <p14:creationId xmlns:p14="http://schemas.microsoft.com/office/powerpoint/2010/main" val="21142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5: Coaching</a:t>
            </a:r>
            <a:endParaRPr lang="en-US" dirty="0"/>
          </a:p>
        </p:txBody>
      </p:sp>
      <p:sp>
        <p:nvSpPr>
          <p:cNvPr id="3" name="Content Placeholder 2"/>
          <p:cNvSpPr>
            <a:spLocks noGrp="1"/>
          </p:cNvSpPr>
          <p:nvPr>
            <p:ph idx="1"/>
          </p:nvPr>
        </p:nvSpPr>
        <p:spPr>
          <a:xfrm>
            <a:off x="104775" y="1052736"/>
            <a:ext cx="9039225" cy="5805264"/>
          </a:xfrm>
        </p:spPr>
        <p:txBody>
          <a:bodyPr numCol="2"/>
          <a:lstStyle/>
          <a:p>
            <a:r>
              <a:rPr lang="en-US" sz="1800" b="1" dirty="0" smtClean="0"/>
              <a:t>Strengths: </a:t>
            </a:r>
          </a:p>
          <a:p>
            <a:pPr lvl="1"/>
            <a:r>
              <a:rPr lang="en-US" sz="1800" dirty="0" smtClean="0"/>
              <a:t>Established </a:t>
            </a:r>
            <a:r>
              <a:rPr lang="en-US" sz="1800" dirty="0" err="1" smtClean="0"/>
              <a:t>MtM</a:t>
            </a:r>
            <a:r>
              <a:rPr lang="en-US" sz="1800" dirty="0" smtClean="0"/>
              <a:t> support group</a:t>
            </a:r>
          </a:p>
          <a:p>
            <a:pPr lvl="1"/>
            <a:r>
              <a:rPr lang="en-US" sz="1800" dirty="0" smtClean="0"/>
              <a:t>Active lead mother</a:t>
            </a:r>
          </a:p>
          <a:p>
            <a:pPr lvl="1"/>
            <a:r>
              <a:rPr lang="en-US" sz="1800" dirty="0" smtClean="0"/>
              <a:t>Availability of meeting space</a:t>
            </a:r>
          </a:p>
          <a:p>
            <a:pPr lvl="1"/>
            <a:r>
              <a:rPr lang="en-US" sz="1800" dirty="0" smtClean="0"/>
              <a:t>Good closing of the meeting</a:t>
            </a:r>
          </a:p>
          <a:p>
            <a:r>
              <a:rPr lang="en-US" sz="1800" b="1" dirty="0" smtClean="0"/>
              <a:t>Challenges: </a:t>
            </a:r>
          </a:p>
          <a:p>
            <a:pPr lvl="1"/>
            <a:r>
              <a:rPr lang="en-US" sz="1800" dirty="0" smtClean="0"/>
              <a:t>Unclear communication to the in-charge of the hall</a:t>
            </a:r>
          </a:p>
          <a:p>
            <a:pPr lvl="1"/>
            <a:r>
              <a:rPr lang="en-US" sz="1800" dirty="0" smtClean="0"/>
              <a:t>Lack of proper counseling skills on bottle feeding</a:t>
            </a:r>
          </a:p>
          <a:p>
            <a:pPr lvl="1"/>
            <a:r>
              <a:rPr lang="en-US" sz="1800" dirty="0" smtClean="0"/>
              <a:t>Mother don</a:t>
            </a:r>
            <a:r>
              <a:rPr lang="mr-IN" sz="1800" dirty="0" smtClean="0"/>
              <a:t>’</a:t>
            </a:r>
            <a:r>
              <a:rPr lang="en-US" sz="1800" dirty="0" smtClean="0"/>
              <a:t>t know the purpose of the group (no soap=no attendance)</a:t>
            </a:r>
          </a:p>
          <a:p>
            <a:pPr lvl="1"/>
            <a:r>
              <a:rPr lang="en-US" sz="1800" dirty="0" smtClean="0"/>
              <a:t>Limited IYCF support groups facilitation skills.</a:t>
            </a:r>
          </a:p>
          <a:p>
            <a:r>
              <a:rPr lang="en-US" sz="1800" b="1" dirty="0" smtClean="0"/>
              <a:t>Goals</a:t>
            </a:r>
            <a:r>
              <a:rPr lang="en-US" sz="1800" dirty="0" smtClean="0"/>
              <a:t>: </a:t>
            </a:r>
          </a:p>
          <a:p>
            <a:pPr lvl="1"/>
            <a:r>
              <a:rPr lang="en-US" sz="1800" dirty="0" smtClean="0"/>
              <a:t>Improved knowledge on bottle feeding and other IYCF practices</a:t>
            </a:r>
          </a:p>
          <a:p>
            <a:pPr lvl="1"/>
            <a:r>
              <a:rPr lang="en-US" sz="1800" dirty="0" smtClean="0"/>
              <a:t>Improved facilitation skills of the lead mother</a:t>
            </a:r>
          </a:p>
          <a:p>
            <a:pPr lvl="1"/>
            <a:r>
              <a:rPr lang="en-US" sz="1800" dirty="0" smtClean="0"/>
              <a:t>Improved communication the the camp management hall in-charge.</a:t>
            </a:r>
          </a:p>
          <a:p>
            <a:r>
              <a:rPr lang="en-US" sz="1800" b="1" dirty="0" smtClean="0"/>
              <a:t>Actions: </a:t>
            </a:r>
          </a:p>
          <a:p>
            <a:pPr lvl="1"/>
            <a:r>
              <a:rPr lang="en-US" sz="1800" dirty="0" smtClean="0"/>
              <a:t>Inform the in-charge the actual dates of the meetings</a:t>
            </a:r>
          </a:p>
          <a:p>
            <a:pPr lvl="1"/>
            <a:r>
              <a:rPr lang="en-US" sz="1800" dirty="0" smtClean="0"/>
              <a:t>Sessions with the lead mother on </a:t>
            </a:r>
            <a:r>
              <a:rPr lang="en-US" sz="1800" dirty="0" err="1" smtClean="0"/>
              <a:t>botlle</a:t>
            </a:r>
            <a:r>
              <a:rPr lang="en-US" sz="1800" dirty="0" smtClean="0"/>
              <a:t> feeding and other key IYCF messages.</a:t>
            </a:r>
          </a:p>
          <a:p>
            <a:pPr lvl="1"/>
            <a:r>
              <a:rPr lang="en-US" sz="1800" dirty="0" smtClean="0"/>
              <a:t>Session with lead mother on basic counseling and group facilitation skills</a:t>
            </a:r>
          </a:p>
          <a:p>
            <a:pPr lvl="1"/>
            <a:r>
              <a:rPr lang="en-US" sz="1800" dirty="0" smtClean="0"/>
              <a:t>Provision of counseling cards to the lead mother </a:t>
            </a:r>
          </a:p>
          <a:p>
            <a:pPr lvl="1"/>
            <a:r>
              <a:rPr lang="en-US" sz="1800" dirty="0" smtClean="0"/>
              <a:t>Follow up on the mother that needed help with bottle feeding</a:t>
            </a:r>
          </a:p>
          <a:p>
            <a:endParaRPr lang="en-US" sz="1800" dirty="0" smtClean="0"/>
          </a:p>
        </p:txBody>
      </p:sp>
    </p:spTree>
    <p:extLst>
      <p:ext uri="{BB962C8B-B14F-4D97-AF65-F5344CB8AC3E}">
        <p14:creationId xmlns:p14="http://schemas.microsoft.com/office/powerpoint/2010/main" val="177825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8" end="1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14: Mock-up of OTP visit</a:t>
            </a:r>
            <a:endParaRPr lang="en-US" dirty="0"/>
          </a:p>
        </p:txBody>
      </p:sp>
      <p:sp>
        <p:nvSpPr>
          <p:cNvPr id="3" name="Content Placeholder 2"/>
          <p:cNvSpPr>
            <a:spLocks noGrp="1"/>
          </p:cNvSpPr>
          <p:nvPr>
            <p:ph idx="1"/>
          </p:nvPr>
        </p:nvSpPr>
        <p:spPr>
          <a:xfrm>
            <a:off x="457200" y="1196752"/>
            <a:ext cx="8229600" cy="5472608"/>
          </a:xfrm>
        </p:spPr>
        <p:txBody>
          <a:bodyPr/>
          <a:lstStyle/>
          <a:p>
            <a:r>
              <a:rPr lang="en-US" sz="2400" dirty="0" smtClean="0"/>
              <a:t>Create an OTP in a corner of the training room or outside in another room if available and have each. Create different scenarios for the volunteer coach and coachee to do the supervision + coaching</a:t>
            </a:r>
          </a:p>
          <a:p>
            <a:endParaRPr lang="en-US" sz="2400" dirty="0" smtClean="0"/>
          </a:p>
          <a:p>
            <a:r>
              <a:rPr lang="en-US" sz="2400" dirty="0" smtClean="0"/>
              <a:t>The coach: </a:t>
            </a:r>
          </a:p>
          <a:p>
            <a:pPr lvl="1"/>
            <a:r>
              <a:rPr lang="en-US" sz="2400" dirty="0" smtClean="0"/>
              <a:t>Conduct each step of the 4-step coaching process </a:t>
            </a:r>
          </a:p>
          <a:p>
            <a:pPr lvl="1"/>
            <a:r>
              <a:rPr lang="en-US" sz="2400" dirty="0" smtClean="0"/>
              <a:t>Sit with OTP team and develop an action plan</a:t>
            </a:r>
          </a:p>
          <a:p>
            <a:pPr marL="457200" lvl="1" indent="0">
              <a:buNone/>
            </a:pPr>
            <a:endParaRPr lang="en-US" sz="2400" dirty="0" smtClean="0"/>
          </a:p>
          <a:p>
            <a:r>
              <a:rPr lang="en-US" sz="2400" dirty="0" smtClean="0"/>
              <a:t>The rest of the participants, observe and do the plan without interrupting the volunteer coach and coachee </a:t>
            </a:r>
          </a:p>
        </p:txBody>
      </p:sp>
    </p:spTree>
    <p:extLst>
      <p:ext uri="{BB962C8B-B14F-4D97-AF65-F5344CB8AC3E}">
        <p14:creationId xmlns:p14="http://schemas.microsoft.com/office/powerpoint/2010/main" val="387957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Debriefing </a:t>
            </a:r>
            <a:endParaRPr lang="en-US" dirty="0"/>
          </a:p>
        </p:txBody>
      </p:sp>
      <p:sp>
        <p:nvSpPr>
          <p:cNvPr id="3" name="Content Placeholder 2"/>
          <p:cNvSpPr>
            <a:spLocks noGrp="1"/>
          </p:cNvSpPr>
          <p:nvPr>
            <p:ph idx="1"/>
          </p:nvPr>
        </p:nvSpPr>
        <p:spPr>
          <a:xfrm>
            <a:off x="251520" y="1196752"/>
            <a:ext cx="8435280" cy="5400600"/>
          </a:xfrm>
        </p:spPr>
        <p:txBody>
          <a:bodyPr/>
          <a:lstStyle/>
          <a:p>
            <a:r>
              <a:rPr lang="en-US" dirty="0" smtClean="0"/>
              <a:t>What did you notice about the practice session?</a:t>
            </a:r>
          </a:p>
          <a:p>
            <a:r>
              <a:rPr lang="en-US" dirty="0" smtClean="0"/>
              <a:t>What was easy?</a:t>
            </a:r>
          </a:p>
          <a:p>
            <a:r>
              <a:rPr lang="en-US" dirty="0" smtClean="0"/>
              <a:t>What did you find challenging?</a:t>
            </a:r>
          </a:p>
          <a:p>
            <a:r>
              <a:rPr lang="en-US" dirty="0" smtClean="0"/>
              <a:t>How did the health workers respond to the coaching?.</a:t>
            </a:r>
          </a:p>
          <a:p>
            <a:r>
              <a:rPr lang="en-US" dirty="0" smtClean="0"/>
              <a:t>Based on your observations, what other strengths and  challenges were there?</a:t>
            </a:r>
          </a:p>
          <a:p>
            <a:r>
              <a:rPr lang="en-US" dirty="0" smtClean="0"/>
              <a:t>Comments abut the plan presented</a:t>
            </a:r>
            <a:endParaRPr lang="en-US" dirty="0"/>
          </a:p>
        </p:txBody>
      </p:sp>
    </p:spTree>
    <p:extLst>
      <p:ext uri="{BB962C8B-B14F-4D97-AF65-F5344CB8AC3E}">
        <p14:creationId xmlns:p14="http://schemas.microsoft.com/office/powerpoint/2010/main" val="1249171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63" y="188640"/>
            <a:ext cx="8124825" cy="750887"/>
          </a:xfrm>
        </p:spPr>
        <p:txBody>
          <a:bodyPr/>
          <a:lstStyle/>
          <a:p>
            <a:r>
              <a:rPr lang="en-US" sz="3500" dirty="0" smtClean="0"/>
              <a:t>Session 15: Develop a Coaching Plan</a:t>
            </a:r>
            <a:endParaRPr lang="en-US" sz="3500" dirty="0"/>
          </a:p>
        </p:txBody>
      </p:sp>
      <p:sp>
        <p:nvSpPr>
          <p:cNvPr id="3" name="Content Placeholder 2"/>
          <p:cNvSpPr>
            <a:spLocks noGrp="1"/>
          </p:cNvSpPr>
          <p:nvPr>
            <p:ph idx="1"/>
          </p:nvPr>
        </p:nvSpPr>
        <p:spPr>
          <a:xfrm>
            <a:off x="457200" y="1196752"/>
            <a:ext cx="8229600" cy="4929411"/>
          </a:xfrm>
        </p:spPr>
        <p:txBody>
          <a:bodyPr/>
          <a:lstStyle/>
          <a:p>
            <a:r>
              <a:rPr lang="en-US" dirty="0" smtClean="0"/>
              <a:t>Coaching works best if there is a plan to visit all health centers/posts in a zone </a:t>
            </a:r>
          </a:p>
          <a:p>
            <a:pPr lvl="1"/>
            <a:r>
              <a:rPr lang="en-US" dirty="0" smtClean="0"/>
              <a:t>Look at your Zone or </a:t>
            </a:r>
            <a:r>
              <a:rPr lang="en-US" dirty="0" err="1" smtClean="0"/>
              <a:t>Woreda</a:t>
            </a:r>
            <a:endParaRPr lang="en-US" dirty="0" smtClean="0"/>
          </a:p>
          <a:p>
            <a:pPr lvl="1"/>
            <a:r>
              <a:rPr lang="en-US" dirty="0" smtClean="0"/>
              <a:t>How many Health Centers and Health Posts are there/are you in charge of?</a:t>
            </a:r>
          </a:p>
          <a:p>
            <a:pPr lvl="1"/>
            <a:r>
              <a:rPr lang="en-US" dirty="0" smtClean="0"/>
              <a:t>For effective supervision and coaching, each facility should receive </a:t>
            </a:r>
            <a:r>
              <a:rPr lang="en-US" dirty="0" err="1" smtClean="0"/>
              <a:t>atleast</a:t>
            </a:r>
            <a:r>
              <a:rPr lang="en-US" dirty="0" smtClean="0"/>
              <a:t> </a:t>
            </a:r>
            <a:r>
              <a:rPr lang="en-US" dirty="0" smtClean="0">
                <a:solidFill>
                  <a:srgbClr val="FF0000"/>
                </a:solidFill>
              </a:rPr>
              <a:t>???</a:t>
            </a:r>
            <a:r>
              <a:rPr lang="en-US" dirty="0" smtClean="0"/>
              <a:t> visits per year</a:t>
            </a:r>
          </a:p>
          <a:p>
            <a:pPr lvl="1"/>
            <a:r>
              <a:rPr lang="en-US" dirty="0" smtClean="0"/>
              <a:t>Take the Annual Coaching Plan sheet and fill it out for your zone or </a:t>
            </a:r>
            <a:r>
              <a:rPr lang="en-US" dirty="0" err="1" smtClean="0"/>
              <a:t>woreda</a:t>
            </a:r>
            <a:endParaRPr lang="en-US" dirty="0" smtClean="0"/>
          </a:p>
        </p:txBody>
      </p:sp>
    </p:spTree>
    <p:extLst>
      <p:ext uri="{BB962C8B-B14F-4D97-AF65-F5344CB8AC3E}">
        <p14:creationId xmlns:p14="http://schemas.microsoft.com/office/powerpoint/2010/main" val="60575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5: Wrap up</a:t>
            </a:r>
            <a:endParaRPr lang="en-US" dirty="0"/>
          </a:p>
        </p:txBody>
      </p:sp>
      <p:sp>
        <p:nvSpPr>
          <p:cNvPr id="3" name="Content Placeholder 2"/>
          <p:cNvSpPr>
            <a:spLocks noGrp="1"/>
          </p:cNvSpPr>
          <p:nvPr>
            <p:ph idx="1"/>
          </p:nvPr>
        </p:nvSpPr>
        <p:spPr>
          <a:xfrm>
            <a:off x="251520" y="1124744"/>
            <a:ext cx="8712968" cy="5544616"/>
          </a:xfrm>
        </p:spPr>
        <p:txBody>
          <a:bodyPr/>
          <a:lstStyle/>
          <a:p>
            <a:r>
              <a:rPr lang="en-US" dirty="0" smtClean="0"/>
              <a:t>What are the main points we learned over the past 2-days? </a:t>
            </a:r>
          </a:p>
          <a:p>
            <a:endParaRPr lang="en-US" dirty="0" smtClean="0"/>
          </a:p>
          <a:p>
            <a:endParaRPr lang="en-US" dirty="0"/>
          </a:p>
        </p:txBody>
      </p:sp>
      <p:sp>
        <p:nvSpPr>
          <p:cNvPr id="4" name="Rectangle 3"/>
          <p:cNvSpPr/>
          <p:nvPr/>
        </p:nvSpPr>
        <p:spPr>
          <a:xfrm>
            <a:off x="1625745" y="3435387"/>
            <a:ext cx="5964518"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THANK YOU!</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04779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13: Case Studies</a:t>
            </a:r>
            <a:endParaRPr lang="en-US" dirty="0"/>
          </a:p>
        </p:txBody>
      </p:sp>
      <p:sp>
        <p:nvSpPr>
          <p:cNvPr id="3" name="Content Placeholder 2"/>
          <p:cNvSpPr>
            <a:spLocks noGrp="1"/>
          </p:cNvSpPr>
          <p:nvPr>
            <p:ph idx="1"/>
          </p:nvPr>
        </p:nvSpPr>
        <p:spPr>
          <a:xfrm>
            <a:off x="467544" y="1340768"/>
            <a:ext cx="8229600" cy="4525963"/>
          </a:xfrm>
        </p:spPr>
        <p:txBody>
          <a:bodyPr/>
          <a:lstStyle/>
          <a:p>
            <a:r>
              <a:rPr lang="en-US" dirty="0" smtClean="0"/>
              <a:t>Divide into </a:t>
            </a:r>
            <a:r>
              <a:rPr lang="en-US" smtClean="0"/>
              <a:t>4 groups</a:t>
            </a:r>
            <a:endParaRPr lang="en-US" dirty="0" smtClean="0"/>
          </a:p>
          <a:p>
            <a:r>
              <a:rPr lang="en-US" dirty="0" smtClean="0"/>
              <a:t>Each group will receive a different Scenario</a:t>
            </a:r>
          </a:p>
          <a:p>
            <a:r>
              <a:rPr lang="en-US" dirty="0" smtClean="0"/>
              <a:t>Complete the 4 step coaching plan for your scenario </a:t>
            </a:r>
          </a:p>
          <a:p>
            <a:r>
              <a:rPr lang="en-US" dirty="0" smtClean="0"/>
              <a:t>Each group will present to the class</a:t>
            </a:r>
            <a:endParaRPr lang="en-US" dirty="0"/>
          </a:p>
        </p:txBody>
      </p:sp>
    </p:spTree>
    <p:extLst>
      <p:ext uri="{BB962C8B-B14F-4D97-AF65-F5344CB8AC3E}">
        <p14:creationId xmlns:p14="http://schemas.microsoft.com/office/powerpoint/2010/main" val="221364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a:t>
            </a:r>
            <a:endParaRPr lang="en-US" dirty="0"/>
          </a:p>
        </p:txBody>
      </p:sp>
      <p:sp>
        <p:nvSpPr>
          <p:cNvPr id="3" name="Content Placeholder 2"/>
          <p:cNvSpPr>
            <a:spLocks noGrp="1"/>
          </p:cNvSpPr>
          <p:nvPr>
            <p:ph idx="1"/>
          </p:nvPr>
        </p:nvSpPr>
        <p:spPr>
          <a:xfrm>
            <a:off x="104775" y="1124744"/>
            <a:ext cx="8859713" cy="5472608"/>
          </a:xfrm>
        </p:spPr>
        <p:txBody>
          <a:bodyPr/>
          <a:lstStyle/>
          <a:p>
            <a:r>
              <a:rPr lang="en-US" sz="1800" dirty="0"/>
              <a:t>You arrive at Happy Health Center and no one is around. You find the phone number for the HEW and call 3 times before talking to him and asking him to come to the health center. When he arrives, he says that he is the only one doing screening and providing treatment and they haven’t had may new admissions lately. As you are reviewing the register and monthly reports, you see that admissions have been low. </a:t>
            </a:r>
          </a:p>
          <a:p>
            <a:endParaRPr lang="en-US" sz="1800" dirty="0"/>
          </a:p>
          <a:p>
            <a:r>
              <a:rPr lang="en-US" sz="1800" dirty="0"/>
              <a:t>As you continue to review the register and the monthly report, you notice some discrepancies. The number of new admissions on the November monthly report total 11, but when you count in the register, you only see 7 new admissions in November. You ask the HEW to show you the individual OTP cards for the month of November, and there are 11 OTP cards for new admissions in November. The HEW said he is too busy to complete the register as he has so many duties. He said there is no one to screen for malnutrition in the community. You also observe that the OTP individual cards are filled out well and the children who are in the program are evolving nicely. The stock room is in good condition and stock reports are well kept. </a:t>
            </a:r>
          </a:p>
        </p:txBody>
      </p:sp>
    </p:spTree>
    <p:extLst>
      <p:ext uri="{BB962C8B-B14F-4D97-AF65-F5344CB8AC3E}">
        <p14:creationId xmlns:p14="http://schemas.microsoft.com/office/powerpoint/2010/main" val="907942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 Coaching</a:t>
            </a:r>
            <a:endParaRPr lang="en-US" dirty="0"/>
          </a:p>
        </p:txBody>
      </p:sp>
      <p:sp>
        <p:nvSpPr>
          <p:cNvPr id="3" name="Content Placeholder 2"/>
          <p:cNvSpPr>
            <a:spLocks noGrp="1"/>
          </p:cNvSpPr>
          <p:nvPr>
            <p:ph idx="1"/>
          </p:nvPr>
        </p:nvSpPr>
        <p:spPr>
          <a:xfrm>
            <a:off x="467544" y="1124744"/>
            <a:ext cx="8229600" cy="5544616"/>
          </a:xfrm>
        </p:spPr>
        <p:txBody>
          <a:bodyPr numCol="2"/>
          <a:lstStyle/>
          <a:p>
            <a:r>
              <a:rPr lang="en-US" sz="1800" b="1" dirty="0" smtClean="0"/>
              <a:t>Strengths</a:t>
            </a:r>
            <a:r>
              <a:rPr lang="en-US" sz="1800" dirty="0" smtClean="0"/>
              <a:t>: </a:t>
            </a:r>
          </a:p>
          <a:p>
            <a:pPr lvl="1"/>
            <a:r>
              <a:rPr lang="en-US" sz="1800" dirty="0" smtClean="0"/>
              <a:t>OTP individual cards filled out well</a:t>
            </a:r>
          </a:p>
          <a:p>
            <a:pPr lvl="1"/>
            <a:r>
              <a:rPr lang="en-US" sz="1800" dirty="0" smtClean="0"/>
              <a:t>appropriate evolution of children</a:t>
            </a:r>
          </a:p>
          <a:p>
            <a:pPr lvl="1"/>
            <a:r>
              <a:rPr lang="en-US" sz="1800" dirty="0" smtClean="0"/>
              <a:t>Good stock management </a:t>
            </a:r>
          </a:p>
          <a:p>
            <a:r>
              <a:rPr lang="en-US" sz="1800" b="1" dirty="0" smtClean="0"/>
              <a:t>Challenges</a:t>
            </a:r>
            <a:r>
              <a:rPr lang="en-US" sz="1800" dirty="0" smtClean="0"/>
              <a:t>: </a:t>
            </a:r>
          </a:p>
          <a:p>
            <a:pPr lvl="1"/>
            <a:r>
              <a:rPr lang="en-US" sz="1800" dirty="0" smtClean="0"/>
              <a:t>No one present at HC</a:t>
            </a:r>
          </a:p>
          <a:p>
            <a:pPr lvl="1"/>
            <a:r>
              <a:rPr lang="en-US" sz="1800" dirty="0" smtClean="0"/>
              <a:t>Overburden of HEW</a:t>
            </a:r>
          </a:p>
          <a:p>
            <a:pPr lvl="1"/>
            <a:r>
              <a:rPr lang="en-US" sz="1800" dirty="0" smtClean="0"/>
              <a:t>No new admissions</a:t>
            </a:r>
          </a:p>
          <a:p>
            <a:pPr lvl="1"/>
            <a:r>
              <a:rPr lang="en-US" sz="1800" dirty="0" smtClean="0"/>
              <a:t>Discrepancies in monthly report and register</a:t>
            </a:r>
          </a:p>
          <a:p>
            <a:r>
              <a:rPr lang="en-US" sz="1800" b="1" dirty="0" smtClean="0"/>
              <a:t>Goals</a:t>
            </a:r>
            <a:r>
              <a:rPr lang="en-US" sz="1800" dirty="0" smtClean="0"/>
              <a:t>:</a:t>
            </a:r>
          </a:p>
          <a:p>
            <a:pPr lvl="1"/>
            <a:r>
              <a:rPr lang="en-US" sz="1800" dirty="0" smtClean="0"/>
              <a:t>Improve workload of HEW</a:t>
            </a:r>
          </a:p>
          <a:p>
            <a:pPr lvl="1"/>
            <a:r>
              <a:rPr lang="en-US" sz="1800" dirty="0" smtClean="0"/>
              <a:t>Increase community screening to identify children with SAM</a:t>
            </a:r>
          </a:p>
          <a:p>
            <a:pPr lvl="1"/>
            <a:r>
              <a:rPr lang="en-US" sz="1800" dirty="0" smtClean="0"/>
              <a:t>Improve reporting process</a:t>
            </a:r>
          </a:p>
          <a:p>
            <a:pPr lvl="1"/>
            <a:endParaRPr lang="en-US" sz="1800" dirty="0" smtClean="0"/>
          </a:p>
          <a:p>
            <a:r>
              <a:rPr lang="en-US" sz="1800" b="1" dirty="0" smtClean="0"/>
              <a:t>Actions: </a:t>
            </a:r>
          </a:p>
          <a:p>
            <a:pPr lvl="1"/>
            <a:r>
              <a:rPr lang="en-US" sz="1800" dirty="0" smtClean="0"/>
              <a:t>Help HEW make a work plan to clarify duties and better organize workload</a:t>
            </a:r>
          </a:p>
          <a:p>
            <a:pPr lvl="1"/>
            <a:r>
              <a:rPr lang="en-US" sz="1800" dirty="0" smtClean="0"/>
              <a:t>Incorporate routine screening into HEW work plan</a:t>
            </a:r>
          </a:p>
          <a:p>
            <a:pPr lvl="1"/>
            <a:r>
              <a:rPr lang="en-US" sz="1800" dirty="0" smtClean="0"/>
              <a:t>See if HAD can be trained to conduct community screening </a:t>
            </a:r>
          </a:p>
          <a:p>
            <a:pPr lvl="1"/>
            <a:r>
              <a:rPr lang="en-US" sz="1800" dirty="0" smtClean="0"/>
              <a:t>Review reporting process in national nutrition guidelines </a:t>
            </a:r>
          </a:p>
          <a:p>
            <a:pPr lvl="1"/>
            <a:r>
              <a:rPr lang="en-US" sz="1800" dirty="0" smtClean="0"/>
              <a:t>Work with HEW to fix monthly reports and register </a:t>
            </a:r>
          </a:p>
          <a:p>
            <a:pPr lvl="1"/>
            <a:r>
              <a:rPr lang="en-US" sz="1800" dirty="0" smtClean="0"/>
              <a:t>Outline reporting process in a wall sheet so the procedure is posted on a wall and easy to follow </a:t>
            </a:r>
            <a:endParaRPr lang="en-US" sz="1800" dirty="0"/>
          </a:p>
        </p:txBody>
      </p:sp>
    </p:spTree>
    <p:extLst>
      <p:ext uri="{BB962C8B-B14F-4D97-AF65-F5344CB8AC3E}">
        <p14:creationId xmlns:p14="http://schemas.microsoft.com/office/powerpoint/2010/main" val="87371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7" end="1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8" end="1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9" end="1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a:t>
            </a:r>
            <a:endParaRPr lang="en-US" dirty="0"/>
          </a:p>
        </p:txBody>
      </p:sp>
      <p:sp>
        <p:nvSpPr>
          <p:cNvPr id="3" name="Content Placeholder 2"/>
          <p:cNvSpPr>
            <a:spLocks noGrp="1"/>
          </p:cNvSpPr>
          <p:nvPr>
            <p:ph idx="1"/>
          </p:nvPr>
        </p:nvSpPr>
        <p:spPr>
          <a:xfrm>
            <a:off x="323528" y="1124744"/>
            <a:ext cx="8640960" cy="5544616"/>
          </a:xfrm>
        </p:spPr>
        <p:txBody>
          <a:bodyPr/>
          <a:lstStyle/>
          <a:p>
            <a:r>
              <a:rPr lang="en-US" sz="2000" dirty="0"/>
              <a:t>You arrive at Congo Town Health Post and find two Health Extension Workers drinking tea. It’s around 10am on OTP day, but so far none of the caregivers have shown up with their children. You ask where they are and one of the HEW leaves to make some phone calls and go out into the community to find them. While she is gone, you start to review some of the OTP documents. You notice that the room is not well set up and there is nothing on the walls. The register is available and filled out well and it matches up with the monthly report. </a:t>
            </a:r>
            <a:endParaRPr lang="en-US" sz="2000" dirty="0" smtClean="0"/>
          </a:p>
          <a:p>
            <a:endParaRPr lang="en-US" sz="2000" dirty="0"/>
          </a:p>
          <a:p>
            <a:r>
              <a:rPr lang="en-US" sz="2000" dirty="0"/>
              <a:t>Some of the caregivers start to come to the health post for their weekly visit. As the HEW takes the MUAC measurements, you notice that he doesn’t find the midpoint and the MUAC </a:t>
            </a:r>
            <a:r>
              <a:rPr lang="en-US" sz="2000" dirty="0" smtClean="0"/>
              <a:t>tape </a:t>
            </a:r>
            <a:r>
              <a:rPr lang="en-US" sz="2000" dirty="0"/>
              <a:t>is upside-down. He </a:t>
            </a:r>
            <a:r>
              <a:rPr lang="en-US" sz="2000" dirty="0" smtClean="0"/>
              <a:t>takes weight accurately </a:t>
            </a:r>
            <a:r>
              <a:rPr lang="en-US" sz="2000" dirty="0"/>
              <a:t>and gives each caregiver 14 packets of RUTF for the week, noting carefully the amount on the OTP individual card. He doesn’t provide any instructions to the caregiver on how to use the RUTF and provides no nutrition education.   </a:t>
            </a:r>
          </a:p>
        </p:txBody>
      </p:sp>
    </p:spTree>
    <p:extLst>
      <p:ext uri="{BB962C8B-B14F-4D97-AF65-F5344CB8AC3E}">
        <p14:creationId xmlns:p14="http://schemas.microsoft.com/office/powerpoint/2010/main" val="111323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2: Coaching</a:t>
            </a:r>
            <a:endParaRPr lang="en-US" dirty="0"/>
          </a:p>
        </p:txBody>
      </p:sp>
      <p:sp>
        <p:nvSpPr>
          <p:cNvPr id="3" name="Content Placeholder 2"/>
          <p:cNvSpPr>
            <a:spLocks noGrp="1"/>
          </p:cNvSpPr>
          <p:nvPr>
            <p:ph idx="1"/>
          </p:nvPr>
        </p:nvSpPr>
        <p:spPr>
          <a:xfrm>
            <a:off x="251520" y="1124744"/>
            <a:ext cx="8712968" cy="5616624"/>
          </a:xfrm>
        </p:spPr>
        <p:txBody>
          <a:bodyPr numCol="2"/>
          <a:lstStyle/>
          <a:p>
            <a:r>
              <a:rPr lang="en-US" sz="1600" b="1" dirty="0" smtClean="0"/>
              <a:t>Strengths: </a:t>
            </a:r>
          </a:p>
          <a:p>
            <a:pPr lvl="1"/>
            <a:r>
              <a:rPr lang="en-US" sz="1600" dirty="0" smtClean="0"/>
              <a:t>Register well filled out</a:t>
            </a:r>
          </a:p>
          <a:p>
            <a:pPr lvl="1"/>
            <a:r>
              <a:rPr lang="en-US" sz="1600" dirty="0" smtClean="0"/>
              <a:t>matches monthly report</a:t>
            </a:r>
          </a:p>
          <a:p>
            <a:pPr lvl="1"/>
            <a:r>
              <a:rPr lang="en-US" sz="1600" dirty="0" smtClean="0"/>
              <a:t>proper taking of weight</a:t>
            </a:r>
          </a:p>
          <a:p>
            <a:pPr lvl="1"/>
            <a:r>
              <a:rPr lang="en-US" sz="1600" dirty="0" smtClean="0"/>
              <a:t>Fills out OTP card well</a:t>
            </a:r>
          </a:p>
          <a:p>
            <a:r>
              <a:rPr lang="en-US" sz="1600" b="1" dirty="0" smtClean="0"/>
              <a:t>Challenges</a:t>
            </a:r>
            <a:r>
              <a:rPr lang="en-US" sz="1600" dirty="0" smtClean="0"/>
              <a:t>: </a:t>
            </a:r>
          </a:p>
          <a:p>
            <a:pPr lvl="1"/>
            <a:r>
              <a:rPr lang="en-US" sz="1600" dirty="0" smtClean="0"/>
              <a:t>limited involvement with community</a:t>
            </a:r>
          </a:p>
          <a:p>
            <a:pPr lvl="1"/>
            <a:r>
              <a:rPr lang="en-US" sz="1600" dirty="0" smtClean="0"/>
              <a:t>poor OTP set up</a:t>
            </a:r>
          </a:p>
          <a:p>
            <a:pPr lvl="1"/>
            <a:r>
              <a:rPr lang="en-US" sz="1600" dirty="0" smtClean="0"/>
              <a:t>Lack of wall sheets</a:t>
            </a:r>
          </a:p>
          <a:p>
            <a:pPr lvl="1"/>
            <a:r>
              <a:rPr lang="en-US" sz="1600" dirty="0" smtClean="0"/>
              <a:t>Poor MUAC measurement</a:t>
            </a:r>
          </a:p>
          <a:p>
            <a:pPr lvl="1"/>
            <a:r>
              <a:rPr lang="en-US" sz="1600" dirty="0" smtClean="0"/>
              <a:t>Poor dosage of RUTF</a:t>
            </a:r>
          </a:p>
          <a:p>
            <a:pPr lvl="1"/>
            <a:r>
              <a:rPr lang="en-US" sz="1600" dirty="0" smtClean="0"/>
              <a:t>No nutrition education</a:t>
            </a:r>
          </a:p>
          <a:p>
            <a:r>
              <a:rPr lang="en-US" sz="1600" b="1" dirty="0" smtClean="0"/>
              <a:t>Goal: </a:t>
            </a:r>
          </a:p>
          <a:p>
            <a:pPr lvl="1"/>
            <a:r>
              <a:rPr lang="en-US" sz="1600" dirty="0" smtClean="0"/>
              <a:t>Improved coordination with community</a:t>
            </a:r>
          </a:p>
          <a:p>
            <a:pPr lvl="1"/>
            <a:r>
              <a:rPr lang="en-US" sz="1600" dirty="0" smtClean="0"/>
              <a:t> Improved set up of OTP facility</a:t>
            </a:r>
          </a:p>
          <a:p>
            <a:pPr lvl="1"/>
            <a:r>
              <a:rPr lang="en-US" sz="1600" dirty="0" smtClean="0"/>
              <a:t>Hang wall sheets</a:t>
            </a:r>
          </a:p>
          <a:p>
            <a:pPr lvl="1"/>
            <a:r>
              <a:rPr lang="en-US" sz="1600" dirty="0" smtClean="0"/>
              <a:t>Proper MUAC measurement</a:t>
            </a:r>
          </a:p>
          <a:p>
            <a:pPr lvl="1"/>
            <a:r>
              <a:rPr lang="en-US" sz="1600" dirty="0" smtClean="0"/>
              <a:t>Proper RUTF dosage</a:t>
            </a:r>
          </a:p>
          <a:p>
            <a:pPr lvl="1"/>
            <a:r>
              <a:rPr lang="en-US" sz="1600" dirty="0" smtClean="0"/>
              <a:t>Provide Nutrition Education</a:t>
            </a:r>
          </a:p>
          <a:p>
            <a:r>
              <a:rPr lang="en-US" sz="1800" b="1" dirty="0" smtClean="0"/>
              <a:t>Actions: </a:t>
            </a:r>
          </a:p>
          <a:p>
            <a:pPr lvl="1"/>
            <a:r>
              <a:rPr lang="en-US" sz="1800" dirty="0" smtClean="0"/>
              <a:t>Work with community leaders to ensure community is aware of OTP day </a:t>
            </a:r>
          </a:p>
          <a:p>
            <a:pPr lvl="1"/>
            <a:r>
              <a:rPr lang="en-US" sz="1800" dirty="0" smtClean="0"/>
              <a:t>Create Screening schedule for HEW</a:t>
            </a:r>
          </a:p>
          <a:p>
            <a:pPr lvl="1"/>
            <a:r>
              <a:rPr lang="en-US" sz="1800" dirty="0" smtClean="0"/>
              <a:t>Make wall sheets</a:t>
            </a:r>
          </a:p>
          <a:p>
            <a:pPr lvl="1"/>
            <a:r>
              <a:rPr lang="en-US" sz="1800" dirty="0" smtClean="0"/>
              <a:t>Demonstrate MUAC technique and have HEW practice</a:t>
            </a:r>
          </a:p>
          <a:p>
            <a:pPr lvl="1"/>
            <a:r>
              <a:rPr lang="en-US" sz="1800" dirty="0" smtClean="0"/>
              <a:t>Review national protocol on RUTF dosage; make wall sheet on RUTF dosage</a:t>
            </a:r>
          </a:p>
          <a:p>
            <a:pPr lvl="1"/>
            <a:r>
              <a:rPr lang="en-US" sz="1800" dirty="0" smtClean="0"/>
              <a:t>Review education messages in nutrition protocol and make wall sheet with education messages</a:t>
            </a:r>
            <a:endParaRPr lang="en-US" sz="1800" dirty="0"/>
          </a:p>
        </p:txBody>
      </p:sp>
    </p:spTree>
    <p:extLst>
      <p:ext uri="{BB962C8B-B14F-4D97-AF65-F5344CB8AC3E}">
        <p14:creationId xmlns:p14="http://schemas.microsoft.com/office/powerpoint/2010/main" val="971859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20" end="2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21" end="2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22" end="2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23" end="2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24" end="24"/>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
                                            <p:txEl>
                                              <p:pRg st="25" end="2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3</a:t>
            </a:r>
            <a:endParaRPr lang="en-US" dirty="0"/>
          </a:p>
        </p:txBody>
      </p:sp>
      <p:sp>
        <p:nvSpPr>
          <p:cNvPr id="3" name="Content Placeholder 2"/>
          <p:cNvSpPr>
            <a:spLocks noGrp="1"/>
          </p:cNvSpPr>
          <p:nvPr>
            <p:ph idx="1"/>
          </p:nvPr>
        </p:nvSpPr>
        <p:spPr>
          <a:xfrm>
            <a:off x="104775" y="1124744"/>
            <a:ext cx="8859713" cy="5733256"/>
          </a:xfrm>
        </p:spPr>
        <p:txBody>
          <a:bodyPr/>
          <a:lstStyle/>
          <a:p>
            <a:r>
              <a:rPr lang="en-US" sz="2000" dirty="0"/>
              <a:t>You arrive at </a:t>
            </a:r>
            <a:r>
              <a:rPr lang="en-US" sz="2000" dirty="0" err="1"/>
              <a:t>Okakay</a:t>
            </a:r>
            <a:r>
              <a:rPr lang="en-US" sz="2000" dirty="0"/>
              <a:t> Health post and find 1 motivated and </a:t>
            </a:r>
            <a:r>
              <a:rPr lang="en-US" sz="2000" dirty="0" err="1"/>
              <a:t>knowledgable</a:t>
            </a:r>
            <a:r>
              <a:rPr lang="en-US" sz="2000" dirty="0"/>
              <a:t> HEW in the OTP.  There are many posters on the wall with IYCF messages and also sheets that show how to dose RUTF and routine medication to give to children. It is not OTP day, so you start to review the register, monthly reports and OTP individual cards with the HEW</a:t>
            </a:r>
            <a:r>
              <a:rPr lang="en-US" sz="2000" dirty="0" smtClean="0"/>
              <a:t>. </a:t>
            </a:r>
            <a:endParaRPr lang="en-US" sz="2000" dirty="0"/>
          </a:p>
          <a:p>
            <a:endParaRPr lang="en-US" sz="2000" dirty="0"/>
          </a:p>
          <a:p>
            <a:r>
              <a:rPr lang="en-US" sz="2000" dirty="0"/>
              <a:t>You notice boxes of RUTF in the corner of the OTP that have holes in them from rats eating through the boxes. The stock report reflects cartons of RUTF are often thrown away because of rat infestation. This leads to frequent stock shortages.  The OTP individual cards are partially filled out, but you notice the routine medical exam is not completed for any of the children (temperature, respiratory rate, diarrhea and vomiting are not noted on the card). When reviewing the monthly report, you notice a high number of defaulters. The HEW says that no one comes to OTP day when they don’t have RUTF in stock. </a:t>
            </a:r>
          </a:p>
          <a:p>
            <a:pPr marL="0" indent="0">
              <a:buNone/>
            </a:pPr>
            <a:endParaRPr lang="en-US" sz="2800" dirty="0"/>
          </a:p>
        </p:txBody>
      </p:sp>
    </p:spTree>
    <p:extLst>
      <p:ext uri="{BB962C8B-B14F-4D97-AF65-F5344CB8AC3E}">
        <p14:creationId xmlns:p14="http://schemas.microsoft.com/office/powerpoint/2010/main" val="155842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3: Coaching</a:t>
            </a:r>
            <a:endParaRPr lang="en-US" dirty="0"/>
          </a:p>
        </p:txBody>
      </p:sp>
      <p:sp>
        <p:nvSpPr>
          <p:cNvPr id="3" name="Content Placeholder 2"/>
          <p:cNvSpPr>
            <a:spLocks noGrp="1"/>
          </p:cNvSpPr>
          <p:nvPr>
            <p:ph idx="1"/>
          </p:nvPr>
        </p:nvSpPr>
        <p:spPr>
          <a:xfrm>
            <a:off x="104775" y="1124744"/>
            <a:ext cx="8787705" cy="5733256"/>
          </a:xfrm>
        </p:spPr>
        <p:txBody>
          <a:bodyPr numCol="2"/>
          <a:lstStyle/>
          <a:p>
            <a:r>
              <a:rPr lang="en-US" sz="1800" b="1" dirty="0" smtClean="0"/>
              <a:t>Strengths: </a:t>
            </a:r>
          </a:p>
          <a:p>
            <a:pPr lvl="1"/>
            <a:r>
              <a:rPr lang="en-US" sz="1800" dirty="0" smtClean="0"/>
              <a:t>Posters on the wall for IYCF and OTP,</a:t>
            </a:r>
          </a:p>
          <a:p>
            <a:pPr lvl="1"/>
            <a:r>
              <a:rPr lang="en-US" sz="1800" dirty="0" smtClean="0"/>
              <a:t>motivated and trained HEW</a:t>
            </a:r>
          </a:p>
          <a:p>
            <a:r>
              <a:rPr lang="en-US" sz="1800" b="1" dirty="0" smtClean="0"/>
              <a:t>Challenges: </a:t>
            </a:r>
          </a:p>
          <a:p>
            <a:pPr lvl="1"/>
            <a:r>
              <a:rPr lang="en-US" sz="1800" dirty="0" smtClean="0"/>
              <a:t>Rat infestation consuming RUTF</a:t>
            </a:r>
          </a:p>
          <a:p>
            <a:pPr lvl="1"/>
            <a:r>
              <a:rPr lang="en-US" sz="1800" dirty="0" smtClean="0"/>
              <a:t>Stock shortages</a:t>
            </a:r>
          </a:p>
          <a:p>
            <a:pPr lvl="1"/>
            <a:r>
              <a:rPr lang="en-US" sz="1800" dirty="0" smtClean="0"/>
              <a:t>no routine medical exam</a:t>
            </a:r>
          </a:p>
          <a:p>
            <a:pPr lvl="1"/>
            <a:r>
              <a:rPr lang="en-US" sz="1800" dirty="0" smtClean="0"/>
              <a:t>high defaulter rate</a:t>
            </a:r>
          </a:p>
          <a:p>
            <a:r>
              <a:rPr lang="en-US" sz="1800" b="1" dirty="0" smtClean="0"/>
              <a:t>Goals</a:t>
            </a:r>
            <a:r>
              <a:rPr lang="en-US" sz="1800" dirty="0" smtClean="0"/>
              <a:t>: </a:t>
            </a:r>
          </a:p>
          <a:p>
            <a:pPr lvl="1"/>
            <a:r>
              <a:rPr lang="en-US" sz="1800" dirty="0" smtClean="0"/>
              <a:t>Improve stock room to protect RUTF from rats</a:t>
            </a:r>
          </a:p>
          <a:p>
            <a:pPr lvl="1"/>
            <a:r>
              <a:rPr lang="en-US" sz="1800" dirty="0" smtClean="0"/>
              <a:t>Better stock management</a:t>
            </a:r>
          </a:p>
          <a:p>
            <a:pPr lvl="1"/>
            <a:r>
              <a:rPr lang="en-US" sz="1800" dirty="0" smtClean="0"/>
              <a:t>better understanding of routine medical exam</a:t>
            </a:r>
          </a:p>
          <a:p>
            <a:pPr lvl="1"/>
            <a:r>
              <a:rPr lang="en-US" sz="1800" dirty="0" smtClean="0"/>
              <a:t>reduced defaulter rate</a:t>
            </a:r>
          </a:p>
          <a:p>
            <a:pPr lvl="1"/>
            <a:endParaRPr lang="en-US" sz="1800" dirty="0" smtClean="0"/>
          </a:p>
          <a:p>
            <a:r>
              <a:rPr lang="en-US" sz="1800" b="1" dirty="0" smtClean="0"/>
              <a:t>Actions</a:t>
            </a:r>
            <a:r>
              <a:rPr lang="en-US" sz="1800" dirty="0" smtClean="0"/>
              <a:t>: </a:t>
            </a:r>
          </a:p>
          <a:p>
            <a:pPr lvl="1"/>
            <a:r>
              <a:rPr lang="en-US" sz="1800" dirty="0" smtClean="0"/>
              <a:t>Help HEW organize stock and relocate to another area of the Health Post free from rats</a:t>
            </a:r>
          </a:p>
          <a:p>
            <a:pPr lvl="1"/>
            <a:r>
              <a:rPr lang="en-US" sz="1800" dirty="0" smtClean="0"/>
              <a:t>Find pallets to put RUTF on in stock room </a:t>
            </a:r>
          </a:p>
          <a:p>
            <a:pPr lvl="1"/>
            <a:r>
              <a:rPr lang="en-US" sz="1800" dirty="0" smtClean="0"/>
              <a:t>Review when and how to request stock with HEW </a:t>
            </a:r>
          </a:p>
          <a:p>
            <a:pPr lvl="1"/>
            <a:r>
              <a:rPr lang="en-US" sz="1800" dirty="0" smtClean="0"/>
              <a:t>Make stock policy wall sheet to hang up in OTP</a:t>
            </a:r>
          </a:p>
          <a:p>
            <a:pPr lvl="1"/>
            <a:r>
              <a:rPr lang="en-US" sz="1800" dirty="0" smtClean="0"/>
              <a:t>Review routine medical exam section in protocol</a:t>
            </a:r>
          </a:p>
          <a:p>
            <a:pPr lvl="1"/>
            <a:r>
              <a:rPr lang="en-US" sz="1800" dirty="0" smtClean="0"/>
              <a:t>Make routine medical exam wall sheet to hang on wall</a:t>
            </a:r>
            <a:endParaRPr lang="en-US" sz="1800" dirty="0"/>
          </a:p>
        </p:txBody>
      </p:sp>
    </p:spTree>
    <p:extLst>
      <p:ext uri="{BB962C8B-B14F-4D97-AF65-F5344CB8AC3E}">
        <p14:creationId xmlns:p14="http://schemas.microsoft.com/office/powerpoint/2010/main" val="175486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7" end="1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8" end="1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9" end="1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US" dirty="0"/>
          </a:p>
        </p:txBody>
      </p:sp>
      <p:sp>
        <p:nvSpPr>
          <p:cNvPr id="3" name="Content Placeholder 2"/>
          <p:cNvSpPr>
            <a:spLocks noGrp="1"/>
          </p:cNvSpPr>
          <p:nvPr>
            <p:ph idx="1"/>
          </p:nvPr>
        </p:nvSpPr>
        <p:spPr>
          <a:xfrm>
            <a:off x="251520" y="1196752"/>
            <a:ext cx="8712968" cy="5472608"/>
          </a:xfrm>
        </p:spPr>
        <p:txBody>
          <a:bodyPr/>
          <a:lstStyle/>
          <a:p>
            <a:r>
              <a:rPr lang="en-US" sz="2000" dirty="0"/>
              <a:t>You arrive at </a:t>
            </a:r>
            <a:r>
              <a:rPr lang="en-US" sz="2000" dirty="0" err="1"/>
              <a:t>Margibi</a:t>
            </a:r>
            <a:r>
              <a:rPr lang="en-US" sz="2000" dirty="0"/>
              <a:t> Health Post to find 2 HEW present in the OTP. There has been a recent outbreak of AWD in the area and admissions in the OTP have gone up in the past month. The HEW have been handing out </a:t>
            </a:r>
            <a:r>
              <a:rPr lang="en-US" sz="2000" dirty="0" err="1"/>
              <a:t>ReSoMal</a:t>
            </a:r>
            <a:r>
              <a:rPr lang="en-US" sz="2000" dirty="0"/>
              <a:t> to each child with AWD on OTP day. The health post is well organized and there is a nice shaded waiting area for caregivers to wait on OTP day. </a:t>
            </a:r>
            <a:endParaRPr lang="en-US" sz="2000" dirty="0" smtClean="0"/>
          </a:p>
          <a:p>
            <a:endParaRPr lang="en-US" sz="2000" dirty="0"/>
          </a:p>
          <a:p>
            <a:r>
              <a:rPr lang="en-US" sz="2000" dirty="0"/>
              <a:t>You start to look at the OTP cards and the HEW are doing very well filling them out. You find a child and ask the HEW to take their anthropometric measurements and they perform this task well. When you ask what type of education they provide to caregivers before discharge, the HEW say they tell caregivers that RUTF is a medicine and should not be shared with other children who are not malnourished. They don’t provide any other education to the caregivers. The register, monthly report and stock reports are accurately filled out and the stock room is well organized. </a:t>
            </a:r>
          </a:p>
        </p:txBody>
      </p:sp>
    </p:spTree>
    <p:extLst>
      <p:ext uri="{BB962C8B-B14F-4D97-AF65-F5344CB8AC3E}">
        <p14:creationId xmlns:p14="http://schemas.microsoft.com/office/powerpoint/2010/main" val="142009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CCE0B9C-5727-4753-8B73-84337B1C21BF}"/>
</file>

<file path=customXml/itemProps2.xml><?xml version="1.0" encoding="utf-8"?>
<ds:datastoreItem xmlns:ds="http://schemas.openxmlformats.org/officeDocument/2006/customXml" ds:itemID="{D7B1E0D3-B1EA-4022-9C4A-95F0E928E2C0}"/>
</file>

<file path=customXml/itemProps3.xml><?xml version="1.0" encoding="utf-8"?>
<ds:datastoreItem xmlns:ds="http://schemas.openxmlformats.org/officeDocument/2006/customXml" ds:itemID="{392DE6EB-54CA-4573-A851-B3E19BF497A2}"/>
</file>

<file path=docProps/app.xml><?xml version="1.0" encoding="utf-8"?>
<Properties xmlns="http://schemas.openxmlformats.org/officeDocument/2006/extended-properties" xmlns:vt="http://schemas.openxmlformats.org/officeDocument/2006/docPropsVTypes">
  <TotalTime>35480</TotalTime>
  <Words>2020</Words>
  <Application>Microsoft Macintosh PowerPoint</Application>
  <PresentationFormat>On-screen Show (4:3)</PresentationFormat>
  <Paragraphs>182</Paragraphs>
  <Slides>16</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Gill Sans MT</vt:lpstr>
      <vt:lpstr>Mangal</vt:lpstr>
      <vt:lpstr>ＭＳ Ｐゴシック</vt:lpstr>
      <vt:lpstr>Arial</vt:lpstr>
      <vt:lpstr>2_Office Theme</vt:lpstr>
      <vt:lpstr>Coaching Training region, country, date(s)</vt:lpstr>
      <vt:lpstr>Session 13: Case Studies</vt:lpstr>
      <vt:lpstr>Case Study:  1</vt:lpstr>
      <vt:lpstr>Case study 1: Coaching</vt:lpstr>
      <vt:lpstr>Case Study: 2</vt:lpstr>
      <vt:lpstr>Case Study 2: Coaching</vt:lpstr>
      <vt:lpstr>Case Study: 3</vt:lpstr>
      <vt:lpstr>Case Study 3: Coaching</vt:lpstr>
      <vt:lpstr>Scenario 4</vt:lpstr>
      <vt:lpstr>Scenario 4: Coaching</vt:lpstr>
      <vt:lpstr>Scenario 5</vt:lpstr>
      <vt:lpstr>Scenario 5: Coaching</vt:lpstr>
      <vt:lpstr>Session 14: Mock-up of OTP visit</vt:lpstr>
      <vt:lpstr>Debriefing </vt:lpstr>
      <vt:lpstr>Session 15: Develop a Coaching Plan</vt:lpstr>
      <vt:lpstr>Session 5: Wrap up</vt:lpstr>
    </vt:vector>
  </TitlesOfParts>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Scott Logue</dc:creator>
  <cp:lastModifiedBy>Microsoft Office User</cp:lastModifiedBy>
  <cp:revision>311</cp:revision>
  <dcterms:created xsi:type="dcterms:W3CDTF">2017-03-28T15:22:04Z</dcterms:created>
  <dcterms:modified xsi:type="dcterms:W3CDTF">2019-06-14T13:05:18Z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