
<file path=[Content_Types].xml><?xml version="1.0" encoding="utf-8"?>
<Types xmlns="http://schemas.openxmlformats.org/package/2006/content-types">
  <Default Extension="png" ContentType="image/png"/>
  <Default Extension="rels" ContentType="application/vnd.openxmlformats-package.relationships+xml"/>
  <Default Extension="emf" ContentType="image/x-e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88" r:id="rId2"/>
    <p:sldId id="303" r:id="rId3"/>
    <p:sldId id="371" r:id="rId4"/>
    <p:sldId id="367" r:id="rId5"/>
    <p:sldId id="372" r:id="rId6"/>
    <p:sldId id="373" r:id="rId7"/>
    <p:sldId id="374" r:id="rId8"/>
    <p:sldId id="375" r:id="rId9"/>
    <p:sldId id="376" r:id="rId10"/>
    <p:sldId id="377" r:id="rId11"/>
    <p:sldId id="378" r:id="rId12"/>
    <p:sldId id="379" r:id="rId13"/>
    <p:sldId id="380" r:id="rId14"/>
    <p:sldId id="381" r:id="rId15"/>
    <p:sldId id="38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6" autoAdjust="0"/>
    <p:restoredTop sz="80835" autoAdjust="0"/>
  </p:normalViewPr>
  <p:slideViewPr>
    <p:cSldViewPr>
      <p:cViewPr>
        <p:scale>
          <a:sx n="70" d="100"/>
          <a:sy n="70" d="100"/>
        </p:scale>
        <p:origin x="840" y="2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presProps" Target="presProps.xml"/><Relationship Id="rId8" Type="http://schemas.openxmlformats.org/officeDocument/2006/relationships/slide" Target="slides/slide7.xml"/><Relationship Id="rId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notesMaster" Target="notesMasters/notesMaster1.xml"/><Relationship Id="rId7" Type="http://schemas.openxmlformats.org/officeDocument/2006/relationships/slide" Target="slides/slide6.xml"/><Relationship Id="rId20" Type="http://schemas.openxmlformats.org/officeDocument/2006/relationships/theme" Target="theme/theme1.xml"/><Relationship Id="rId16" Type="http://schemas.openxmlformats.org/officeDocument/2006/relationships/slide" Target="slides/slide15.xml"/><Relationship Id="rId2" Type="http://schemas.openxmlformats.org/officeDocument/2006/relationships/slide" Target="slides/slide1.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24" Type="http://schemas.openxmlformats.org/officeDocument/2006/relationships/customXml" Target="../customXml/item3.xml"/><Relationship Id="rId15" Type="http://schemas.openxmlformats.org/officeDocument/2006/relationships/slide" Target="slides/slide14.xml"/><Relationship Id="rId5" Type="http://schemas.openxmlformats.org/officeDocument/2006/relationships/slide" Target="slides/slide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9" Type="http://schemas.openxmlformats.org/officeDocument/2006/relationships/slide" Target="slides/slide8.xml"/><Relationship Id="rId14" Type="http://schemas.openxmlformats.org/officeDocument/2006/relationships/slide" Target="slides/slide13.xml"/><Relationship Id="rId4" Type="http://schemas.openxmlformats.org/officeDocument/2006/relationships/slide" Target="slides/slide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8F004F-D103-4DBB-8C14-A59E06A0162F}" type="datetimeFigureOut">
              <a:rPr lang="en-US" smtClean="0"/>
              <a:t>6/14/19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85EF9-953D-499D-8BCA-9A5F96E10925}" type="slidenum">
              <a:rPr lang="en-US" smtClean="0"/>
              <a:t>‹#›</a:t>
            </a:fld>
            <a:endParaRPr lang="en-US"/>
          </a:p>
        </p:txBody>
      </p:sp>
    </p:spTree>
    <p:extLst>
      <p:ext uri="{BB962C8B-B14F-4D97-AF65-F5344CB8AC3E}">
        <p14:creationId xmlns:p14="http://schemas.microsoft.com/office/powerpoint/2010/main" val="801197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1</a:t>
            </a:fld>
            <a:endParaRPr lang="en-US"/>
          </a:p>
        </p:txBody>
      </p:sp>
    </p:spTree>
    <p:extLst>
      <p:ext uri="{BB962C8B-B14F-4D97-AF65-F5344CB8AC3E}">
        <p14:creationId xmlns:p14="http://schemas.microsoft.com/office/powerpoint/2010/main" val="1153026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a:t>
            </a:r>
            <a:r>
              <a:rPr lang="en-US" baseline="0" dirty="0" smtClean="0"/>
              <a:t> the end of this session; </a:t>
            </a:r>
            <a:r>
              <a:rPr lang="en-US" dirty="0" smtClean="0"/>
              <a:t>Facilitator should aim to have the participants:</a:t>
            </a:r>
          </a:p>
          <a:p>
            <a:r>
              <a:rPr lang="en-US" dirty="0" smtClean="0"/>
              <a:t>To understand what facilitation is, qualities of a</a:t>
            </a:r>
            <a:r>
              <a:rPr lang="en-US" baseline="0" dirty="0" smtClean="0"/>
              <a:t> good facilitator, public speaking and how to lead a discussion and have the confidence to do coaching</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Have each person present and write all answers  down on flip chart paper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2</a:t>
            </a:fld>
            <a:endParaRPr lang="en-US"/>
          </a:p>
        </p:txBody>
      </p:sp>
    </p:spTree>
    <p:extLst>
      <p:ext uri="{BB962C8B-B14F-4D97-AF65-F5344CB8AC3E}">
        <p14:creationId xmlns:p14="http://schemas.microsoft.com/office/powerpoint/2010/main" val="566105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It s a process. A facilitator is</a:t>
            </a:r>
            <a:r>
              <a:rPr lang="en-US" sz="1200" b="0" i="0" kern="1200" baseline="0" dirty="0" smtClean="0">
                <a:solidFill>
                  <a:schemeClr val="tx1"/>
                </a:solidFill>
                <a:effectLst/>
                <a:latin typeface="+mn-lt"/>
                <a:ea typeface="+mn-ea"/>
                <a:cs typeface="+mn-cs"/>
              </a:rPr>
              <a:t> there to</a:t>
            </a:r>
            <a:r>
              <a:rPr lang="en-US" sz="1200" b="0" i="0" kern="1200" dirty="0" smtClean="0">
                <a:solidFill>
                  <a:schemeClr val="tx1"/>
                </a:solidFill>
                <a:effectLst/>
                <a:latin typeface="+mn-lt"/>
                <a:ea typeface="+mn-ea"/>
                <a:cs typeface="+mn-cs"/>
              </a:rPr>
              <a:t> ‘make things easier’ for people who participate in a facilitated discussion:</a:t>
            </a:r>
          </a:p>
          <a:p>
            <a:r>
              <a:rPr lang="en-US" sz="1200" b="0" i="0" kern="1200" dirty="0" smtClean="0">
                <a:solidFill>
                  <a:schemeClr val="tx1"/>
                </a:solidFill>
                <a:effectLst/>
                <a:latin typeface="+mn-lt"/>
                <a:ea typeface="+mn-ea"/>
                <a:cs typeface="+mn-cs"/>
              </a:rPr>
              <a:t>Support health</a:t>
            </a:r>
            <a:r>
              <a:rPr lang="en-US" sz="1200" b="0" i="0" kern="1200" baseline="0" dirty="0" smtClean="0">
                <a:solidFill>
                  <a:schemeClr val="tx1"/>
                </a:solidFill>
                <a:effectLst/>
                <a:latin typeface="+mn-lt"/>
                <a:ea typeface="+mn-ea"/>
                <a:cs typeface="+mn-cs"/>
              </a:rPr>
              <a:t> workers as a tem to create/ </a:t>
            </a:r>
            <a:r>
              <a:rPr lang="en-US" sz="1200" b="0" i="0" kern="1200" dirty="0" smtClean="0">
                <a:solidFill>
                  <a:schemeClr val="tx1"/>
                </a:solidFill>
                <a:effectLst/>
                <a:latin typeface="+mn-lt"/>
                <a:ea typeface="+mn-ea"/>
                <a:cs typeface="+mn-cs"/>
              </a:rPr>
              <a:t>understand their common objectives/desired outcomes.</a:t>
            </a:r>
          </a:p>
          <a:p>
            <a:r>
              <a:rPr lang="en-US" sz="1200" b="0" i="0" kern="1200" dirty="0" smtClean="0">
                <a:solidFill>
                  <a:schemeClr val="tx1"/>
                </a:solidFill>
                <a:effectLst/>
                <a:latin typeface="+mn-lt"/>
                <a:ea typeface="+mn-ea"/>
                <a:cs typeface="+mn-cs"/>
              </a:rPr>
              <a:t>Helps</a:t>
            </a:r>
            <a:r>
              <a:rPr lang="en-US" sz="1200" b="0" i="0" kern="1200" baseline="0" dirty="0" smtClean="0">
                <a:solidFill>
                  <a:schemeClr val="tx1"/>
                </a:solidFill>
                <a:effectLst/>
                <a:latin typeface="+mn-lt"/>
                <a:ea typeface="+mn-ea"/>
                <a:cs typeface="+mn-cs"/>
              </a:rPr>
              <a:t> the staff to go through the coaching process. </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He</a:t>
            </a:r>
            <a:r>
              <a:rPr lang="en-US" sz="1200" b="0" i="0" kern="1200" baseline="0" dirty="0" smtClean="0">
                <a:solidFill>
                  <a:schemeClr val="tx1"/>
                </a:solidFill>
                <a:effectLst/>
                <a:latin typeface="+mn-lt"/>
                <a:ea typeface="+mn-ea"/>
                <a:cs typeface="+mn-cs"/>
              </a:rPr>
              <a:t> supports the team to ensure</a:t>
            </a:r>
            <a:r>
              <a:rPr lang="en-US" sz="1200" b="0" i="0" kern="1200" dirty="0" smtClean="0">
                <a:solidFill>
                  <a:schemeClr val="tx1"/>
                </a:solidFill>
                <a:effectLst/>
                <a:latin typeface="+mn-lt"/>
                <a:ea typeface="+mn-ea"/>
                <a:cs typeface="+mn-cs"/>
              </a:rPr>
              <a:t> all discussions and engagements are effective.</a:t>
            </a:r>
          </a:p>
          <a:p>
            <a:r>
              <a:rPr lang="en-US" sz="1200" b="0" i="0" kern="1200" dirty="0" smtClean="0">
                <a:solidFill>
                  <a:schemeClr val="tx1"/>
                </a:solidFill>
                <a:effectLst/>
                <a:latin typeface="+mn-lt"/>
                <a:ea typeface="+mn-ea"/>
                <a:cs typeface="+mn-cs"/>
              </a:rPr>
              <a:t>Encourages</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participation, innovative ideas, thorough provocation and diversity of perspective.</a:t>
            </a:r>
          </a:p>
          <a:p>
            <a:r>
              <a:rPr lang="en-US" sz="1200" b="0" i="0" kern="1200" dirty="0" smtClean="0">
                <a:solidFill>
                  <a:schemeClr val="tx1"/>
                </a:solidFill>
                <a:effectLst/>
                <a:latin typeface="+mn-lt"/>
                <a:ea typeface="+mn-ea"/>
                <a:cs typeface="+mn-cs"/>
              </a:rPr>
              <a:t>Buy-in: make</a:t>
            </a:r>
            <a:r>
              <a:rPr lang="en-US" sz="1200" b="0" i="0" kern="1200" baseline="0" dirty="0" smtClean="0">
                <a:solidFill>
                  <a:schemeClr val="tx1"/>
                </a:solidFill>
                <a:effectLst/>
                <a:latin typeface="+mn-lt"/>
                <a:ea typeface="+mn-ea"/>
                <a:cs typeface="+mn-cs"/>
              </a:rPr>
              <a:t> the members of the discussion or coaching process feel they are all part of the discussion and all aim to reach the desired outcomes.</a:t>
            </a:r>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3</a:t>
            </a:fld>
            <a:endParaRPr lang="en-US"/>
          </a:p>
        </p:txBody>
      </p:sp>
    </p:spTree>
    <p:extLst>
      <p:ext uri="{BB962C8B-B14F-4D97-AF65-F5344CB8AC3E}">
        <p14:creationId xmlns:p14="http://schemas.microsoft.com/office/powerpoint/2010/main" val="996718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Have each person present and write all answers  down on flip chart paper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u="sng" dirty="0" smtClean="0"/>
              <a:t>Qualities of a good</a:t>
            </a:r>
            <a:r>
              <a:rPr lang="en-US" u="sng" baseline="0" dirty="0" smtClean="0"/>
              <a:t> facilitator</a:t>
            </a:r>
          </a:p>
          <a:p>
            <a:r>
              <a:rPr lang="en-US" dirty="0" smtClean="0"/>
              <a:t>Listens to each each</a:t>
            </a:r>
            <a:r>
              <a:rPr lang="en-US" baseline="0" dirty="0" smtClean="0"/>
              <a:t> </a:t>
            </a:r>
            <a:r>
              <a:rPr lang="en-US" dirty="0" smtClean="0"/>
              <a:t>,</a:t>
            </a:r>
          </a:p>
          <a:p>
            <a:r>
              <a:rPr lang="en-US" dirty="0" smtClean="0"/>
              <a:t>Looks at the</a:t>
            </a:r>
            <a:r>
              <a:rPr lang="en-US" baseline="0" dirty="0" smtClean="0"/>
              <a:t> coachee </a:t>
            </a:r>
            <a:r>
              <a:rPr lang="en-US" dirty="0" smtClean="0"/>
              <a:t>as</a:t>
            </a:r>
            <a:r>
              <a:rPr lang="en-US" baseline="0" dirty="0" smtClean="0"/>
              <a:t> he/she </a:t>
            </a:r>
            <a:r>
              <a:rPr lang="en-US" dirty="0" smtClean="0"/>
              <a:t>speaks,</a:t>
            </a:r>
          </a:p>
          <a:p>
            <a:r>
              <a:rPr lang="en-US" dirty="0" smtClean="0"/>
              <a:t>Ensures that  doubts, concerns and questions are understood by repeating doubts, concerns and questions,</a:t>
            </a:r>
          </a:p>
          <a:p>
            <a:r>
              <a:rPr lang="en-US" dirty="0" smtClean="0"/>
              <a:t>Sharing the proper experience to move the discussion along, but is brief,</a:t>
            </a:r>
          </a:p>
          <a:p>
            <a:r>
              <a:rPr lang="en-US" dirty="0" smtClean="0"/>
              <a:t>Ask others to participate.</a:t>
            </a:r>
          </a:p>
          <a:p>
            <a:r>
              <a:rPr lang="en-US" dirty="0" smtClean="0"/>
              <a:t>When there is a question, the facilitator directs it to the group to see if another member can answer it.</a:t>
            </a:r>
          </a:p>
          <a:p>
            <a:r>
              <a:rPr lang="en-US" dirty="0" smtClean="0"/>
              <a:t>Should as</a:t>
            </a:r>
            <a:r>
              <a:rPr lang="en-US" baseline="0" dirty="0" smtClean="0"/>
              <a:t> much as possible </a:t>
            </a:r>
            <a:r>
              <a:rPr lang="en-US" dirty="0" smtClean="0"/>
              <a:t> when there are questions that the group can not answer or to offer an explanation or correct information to clarify some confusion.</a:t>
            </a:r>
          </a:p>
          <a:p>
            <a:r>
              <a:rPr lang="en-US" dirty="0" smtClean="0"/>
              <a:t>Is</a:t>
            </a:r>
            <a:r>
              <a:rPr lang="en-US" baseline="0" dirty="0" smtClean="0"/>
              <a:t> understanding</a:t>
            </a:r>
          </a:p>
          <a:p>
            <a:r>
              <a:rPr lang="en-US" baseline="0" dirty="0" smtClean="0"/>
              <a:t>Is open, willing to learn, mention if he/she does not know</a:t>
            </a:r>
          </a:p>
          <a:p>
            <a:r>
              <a:rPr lang="en-US" baseline="0" dirty="0" smtClean="0"/>
              <a:t>Is flexible</a:t>
            </a:r>
          </a:p>
          <a:p>
            <a:r>
              <a:rPr lang="en-US" baseline="0" dirty="0" smtClean="0"/>
              <a:t>Is respectful</a:t>
            </a:r>
          </a:p>
          <a:p>
            <a:r>
              <a:rPr lang="en-US" baseline="0" dirty="0" smtClean="0"/>
              <a:t>Should ensure that at all points of the coaching process, there is productive participation</a:t>
            </a:r>
          </a:p>
          <a:p>
            <a:r>
              <a:rPr lang="en-US" baseline="0" dirty="0" smtClean="0"/>
              <a:t>Is prepared</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4</a:t>
            </a:fld>
            <a:endParaRPr lang="en-US"/>
          </a:p>
        </p:txBody>
      </p:sp>
    </p:spTree>
    <p:extLst>
      <p:ext uri="{BB962C8B-B14F-4D97-AF65-F5344CB8AC3E}">
        <p14:creationId xmlns:p14="http://schemas.microsoft.com/office/powerpoint/2010/main" val="443580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Practice these techniques as you explain them, and ask participants to watch closely. This allows the group to see how theory of good public speaking is actually applied. Then ask for feedback: </a:t>
            </a:r>
            <a:r>
              <a:rPr lang="en-US" sz="1200" i="1" kern="1200" dirty="0" smtClean="0">
                <a:solidFill>
                  <a:schemeClr val="tx1"/>
                </a:solidFill>
                <a:effectLst/>
                <a:latin typeface="+mn-lt"/>
                <a:ea typeface="+mn-ea"/>
                <a:cs typeface="+mn-cs"/>
              </a:rPr>
              <a:t>‘How would you describe what I’m doing at this moment?’ </a:t>
            </a:r>
            <a:r>
              <a:rPr lang="en-US" sz="1200" kern="1200" dirty="0" smtClean="0">
                <a:solidFill>
                  <a:schemeClr val="tx1"/>
                </a:solidFill>
                <a:effectLst/>
                <a:latin typeface="+mn-lt"/>
                <a:ea typeface="+mn-ea"/>
                <a:cs typeface="+mn-cs"/>
              </a:rPr>
              <a:t>Make sure the main components of good public speaking are mentioned.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Do the</a:t>
            </a:r>
            <a:r>
              <a:rPr lang="en-US" sz="1200" kern="1200" baseline="0" dirty="0" smtClean="0">
                <a:solidFill>
                  <a:schemeClr val="tx1"/>
                </a:solidFill>
                <a:effectLst/>
                <a:latin typeface="+mn-lt"/>
                <a:ea typeface="+mn-ea"/>
                <a:cs typeface="+mn-cs"/>
              </a:rPr>
              <a:t> 60 minutes of fame exercise</a:t>
            </a: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5</a:t>
            </a:fld>
            <a:endParaRPr lang="en-US"/>
          </a:p>
        </p:txBody>
      </p:sp>
    </p:spTree>
    <p:extLst>
      <p:ext uri="{BB962C8B-B14F-4D97-AF65-F5344CB8AC3E}">
        <p14:creationId xmlns:p14="http://schemas.microsoft.com/office/powerpoint/2010/main" val="596196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 of positive feedback:</a:t>
            </a:r>
            <a:r>
              <a:rPr lang="en-US" baseline="0" dirty="0" smtClean="0"/>
              <a:t> </a:t>
            </a:r>
            <a:r>
              <a:rPr lang="en-US" i="1" dirty="0" smtClean="0"/>
              <a:t>“You did a good job turning the challenges into goals. You addressed each challenge.”</a:t>
            </a:r>
            <a:endParaRPr lang="en-US" dirty="0" smtClean="0"/>
          </a:p>
          <a:p>
            <a:r>
              <a:rPr lang="en-US" b="1" dirty="0" smtClean="0"/>
              <a:t>Be specific. Avoid general comments. </a:t>
            </a:r>
            <a:endParaRPr lang="en-US" dirty="0" smtClean="0"/>
          </a:p>
          <a:p>
            <a:r>
              <a:rPr lang="en-US" i="1" dirty="0" err="1" smtClean="0"/>
              <a:t>e.g</a:t>
            </a:r>
            <a:r>
              <a:rPr lang="en-US" i="1" dirty="0" smtClean="0"/>
              <a:t>:</a:t>
            </a:r>
            <a:r>
              <a:rPr lang="en-US" i="1" baseline="0" dirty="0" smtClean="0"/>
              <a:t> </a:t>
            </a:r>
            <a:r>
              <a:rPr lang="en-US" i="1" dirty="0" smtClean="0"/>
              <a:t>Not, “Your actions don’t address the challenges.” </a:t>
            </a:r>
          </a:p>
          <a:p>
            <a:r>
              <a:rPr lang="en-US" i="1" dirty="0" smtClean="0"/>
              <a:t>Instead: “Let’s review the types of coaching techniques we discussed that can be used as actions, remembering to be as specific as possible.” </a:t>
            </a:r>
            <a:endParaRPr lang="en-US" dirty="0" smtClean="0"/>
          </a:p>
          <a:p>
            <a:endParaRPr lang="en-US" dirty="0"/>
          </a:p>
        </p:txBody>
      </p:sp>
      <p:sp>
        <p:nvSpPr>
          <p:cNvPr id="4" name="Slide Number Placeholder 3"/>
          <p:cNvSpPr>
            <a:spLocks noGrp="1"/>
          </p:cNvSpPr>
          <p:nvPr>
            <p:ph type="sldNum" sz="quarter" idx="10"/>
          </p:nvPr>
        </p:nvSpPr>
        <p:spPr/>
        <p:txBody>
          <a:bodyPr/>
          <a:lstStyle/>
          <a:p>
            <a:fld id="{3A385EF9-953D-499D-8BCA-9A5F96E10925}" type="slidenum">
              <a:rPr lang="en-US" smtClean="0"/>
              <a:t>9</a:t>
            </a:fld>
            <a:endParaRPr lang="en-US"/>
          </a:p>
        </p:txBody>
      </p:sp>
    </p:spTree>
    <p:extLst>
      <p:ext uri="{BB962C8B-B14F-4D97-AF65-F5344CB8AC3E}">
        <p14:creationId xmlns:p14="http://schemas.microsoft.com/office/powerpoint/2010/main" val="559612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FE15336-E07C-9743-BFAB-9B818764EF24}"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8791DD5-B1BD-5545-B373-C595666BAFC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10886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35D73B-BD7E-B84A-ADFE-9E110C29F0B7}"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61FD0E1-36F9-FB47-A3B1-B833F911508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11833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F1E85EF-D01F-D94D-839B-BA7DB33AA2E1}"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D061E7B-5877-6945-AAEB-6025CB75F7C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8036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354FE1-E913-6348-98B6-45BD9F47862E}"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6EECD3E-E1AE-FE4A-A202-26905B3DE53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69513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61AC510-D8AF-BD4F-AA17-BFA1A0FD6737}" type="datetimeFigureOut">
              <a:rPr lang="en-US">
                <a:solidFill>
                  <a:prstClr val="black">
                    <a:tint val="75000"/>
                  </a:prstClr>
                </a:solidFill>
              </a:rPr>
              <a:pPr>
                <a:defRPr/>
              </a:pPr>
              <a:t>6/14/19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43942B6-B5BB-CA4E-B59C-132FDE3D831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14680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606C2AB-33BF-3047-A260-0A1F1AADCEB9}"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F94DDCF-43D5-0A46-BE71-F1EEFCA223B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1000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83D6150-A581-1841-88E7-17B117171470}" type="datetimeFigureOut">
              <a:rPr lang="en-US">
                <a:solidFill>
                  <a:prstClr val="black">
                    <a:tint val="75000"/>
                  </a:prstClr>
                </a:solidFill>
              </a:rPr>
              <a:pPr>
                <a:defRPr/>
              </a:pPr>
              <a:t>6/14/19</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FDA927BA-FBCA-DD44-A56E-E880DEA26BE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61219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B363F9C-E6C5-574B-AFE3-C50556170C41}" type="datetimeFigureOut">
              <a:rPr lang="en-US">
                <a:solidFill>
                  <a:prstClr val="black">
                    <a:tint val="75000"/>
                  </a:prstClr>
                </a:solidFill>
              </a:rPr>
              <a:pPr>
                <a:defRPr/>
              </a:pPr>
              <a:t>6/14/19</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C06573D8-31C3-E045-97D5-1DA3DCCD096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6749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63CE594-B985-6F4B-8C14-8E1B42EFCC43}" type="datetimeFigureOut">
              <a:rPr lang="en-US">
                <a:solidFill>
                  <a:prstClr val="black">
                    <a:tint val="75000"/>
                  </a:prstClr>
                </a:solidFill>
              </a:rPr>
              <a:pPr>
                <a:defRPr/>
              </a:pPr>
              <a:t>6/14/19</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13D0996-726C-314A-9314-8D0E0107539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62806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CD2AE9-509D-ED40-8A1A-0A7AD8B302E2}"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68C2087-3A31-7D4D-A4E3-6E11B894E8E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68514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E6ADF66-AA8E-B441-B9F1-31450CA666B1}" type="datetimeFigureOut">
              <a:rPr lang="en-US">
                <a:solidFill>
                  <a:prstClr val="black">
                    <a:tint val="75000"/>
                  </a:prstClr>
                </a:solidFill>
              </a:rPr>
              <a:pPr>
                <a:defRPr/>
              </a:pPr>
              <a:t>6/14/19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B4A0B60-07B4-3347-A180-412AC5D96B8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630675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600200"/>
            <a:ext cx="8229600" cy="4525963"/>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defTabSz="457200">
              <a:defRPr/>
            </a:pPr>
            <a:fld id="{0C49195D-F25F-8749-B2FD-81567F62D6A8}" type="datetimeFigureOut">
              <a:rPr lang="en-US">
                <a:solidFill>
                  <a:prstClr val="black">
                    <a:tint val="75000"/>
                  </a:prstClr>
                </a:solidFill>
              </a:rPr>
              <a:pPr defTabSz="457200">
                <a:defRPr/>
              </a:pPr>
              <a:t>6/14/19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defTabSz="4572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defTabSz="457200">
              <a:defRPr/>
            </a:pPr>
            <a:fld id="{9F02A10A-22FF-5E42-B8A6-08CE8F9B5505}" type="slidenum">
              <a:rPr lang="en-US">
                <a:solidFill>
                  <a:prstClr val="black">
                    <a:tint val="75000"/>
                  </a:prstClr>
                </a:solidFill>
              </a:rPr>
              <a:pPr defTabSz="457200">
                <a:defRPr/>
              </a:pPr>
              <a:t>‹#›</a:t>
            </a:fld>
            <a:endParaRPr lang="en-US">
              <a:solidFill>
                <a:prstClr val="black">
                  <a:tint val="75000"/>
                </a:prstClr>
              </a:solidFill>
            </a:endParaRPr>
          </a:p>
        </p:txBody>
      </p:sp>
      <p:sp>
        <p:nvSpPr>
          <p:cNvPr id="7" name="Rectangle 6"/>
          <p:cNvSpPr/>
          <p:nvPr userDrawn="1"/>
        </p:nvSpPr>
        <p:spPr>
          <a:xfrm>
            <a:off x="0" y="0"/>
            <a:ext cx="9188450" cy="939800"/>
          </a:xfrm>
          <a:prstGeom prst="rect">
            <a:avLst/>
          </a:prstGeom>
          <a:solidFill>
            <a:srgbClr val="D32C1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prstClr val="white"/>
              </a:solidFill>
            </a:endParaRPr>
          </a:p>
        </p:txBody>
      </p:sp>
      <p:sp>
        <p:nvSpPr>
          <p:cNvPr id="1031" name="Title Placeholder 1"/>
          <p:cNvSpPr>
            <a:spLocks noGrp="1"/>
          </p:cNvSpPr>
          <p:nvPr>
            <p:ph type="title"/>
          </p:nvPr>
        </p:nvSpPr>
        <p:spPr bwMode="auto">
          <a:xfrm>
            <a:off x="104775" y="74613"/>
            <a:ext cx="8124825" cy="750887"/>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32" name="Picture 1" descr="TRRT_PPT-02.png"/>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7062788" y="0"/>
            <a:ext cx="2081212"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797166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0" fontAlgn="base" hangingPunct="0">
        <a:spcBef>
          <a:spcPct val="0"/>
        </a:spcBef>
        <a:spcAft>
          <a:spcPct val="0"/>
        </a:spcAft>
        <a:defRPr sz="3600" kern="1200">
          <a:solidFill>
            <a:schemeClr val="bg1"/>
          </a:solidFill>
          <a:latin typeface="+mj-lt"/>
          <a:ea typeface="ＭＳ Ｐゴシック" charset="0"/>
          <a:cs typeface="ＭＳ Ｐゴシック" charset="0"/>
        </a:defRPr>
      </a:lvl1pPr>
      <a:lvl2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3600">
          <a:solidFill>
            <a:schemeClr val="bg1"/>
          </a:solidFill>
          <a:latin typeface="Arial" charset="0"/>
          <a:ea typeface="ＭＳ Ｐゴシック" charset="0"/>
          <a:cs typeface="ＭＳ Ｐゴシック" charset="0"/>
        </a:defRPr>
      </a:lvl5pPr>
      <a:lvl6pPr marL="4572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6pPr>
      <a:lvl7pPr marL="9144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7pPr>
      <a:lvl8pPr marL="13716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8pPr>
      <a:lvl9pPr marL="18288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5706"/>
            <a:ext cx="9144000" cy="6858000"/>
          </a:xfrm>
          <a:prstGeom prst="rect">
            <a:avLst/>
          </a:prstGeom>
          <a:solidFill>
            <a:srgbClr val="D32C1E"/>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13314" name="Title 1"/>
          <p:cNvSpPr>
            <a:spLocks noGrp="1"/>
          </p:cNvSpPr>
          <p:nvPr>
            <p:ph type="ctrTitle"/>
          </p:nvPr>
        </p:nvSpPr>
        <p:spPr>
          <a:xfrm>
            <a:off x="685800" y="2618520"/>
            <a:ext cx="7772400" cy="1888327"/>
          </a:xfrm>
        </p:spPr>
        <p:txBody>
          <a:bodyPr/>
          <a:lstStyle/>
          <a:p>
            <a:pPr algn="ctr" eaLnBrk="1" hangingPunct="1"/>
            <a:r>
              <a:rPr lang="en-GB" b="1" dirty="0" smtClean="0"/>
              <a:t>Coaching Training</a:t>
            </a:r>
            <a:br>
              <a:rPr lang="en-GB" b="1" dirty="0" smtClean="0"/>
            </a:br>
            <a:r>
              <a:rPr lang="en-GB" b="1" dirty="0" smtClean="0"/>
              <a:t>region, country, date(s)</a:t>
            </a:r>
            <a:endParaRPr lang="en-GB" dirty="0">
              <a:latin typeface="Arial" charset="0"/>
            </a:endParaRPr>
          </a:p>
        </p:txBody>
      </p:sp>
      <p:sp>
        <p:nvSpPr>
          <p:cNvPr id="13315" name="Subtitle 2"/>
          <p:cNvSpPr>
            <a:spLocks noGrp="1"/>
          </p:cNvSpPr>
          <p:nvPr>
            <p:ph type="subTitle" idx="1"/>
          </p:nvPr>
        </p:nvSpPr>
        <p:spPr>
          <a:xfrm>
            <a:off x="-1244600" y="5416780"/>
            <a:ext cx="6400800" cy="1752600"/>
          </a:xfrm>
        </p:spPr>
        <p:txBody>
          <a:bodyPr/>
          <a:lstStyle/>
          <a:p>
            <a:pPr eaLnBrk="1" hangingPunct="1"/>
            <a:endParaRPr lang="en-GB" dirty="0">
              <a:solidFill>
                <a:schemeClr val="bg1"/>
              </a:solidFill>
              <a:latin typeface="Arial" charset="0"/>
            </a:endParaRPr>
          </a:p>
          <a:p>
            <a:pPr eaLnBrk="1" hangingPunct="1"/>
            <a:r>
              <a:rPr lang="en-GB" dirty="0" smtClean="0">
                <a:solidFill>
                  <a:schemeClr val="bg1"/>
                </a:solidFill>
                <a:latin typeface="Arial" charset="0"/>
              </a:rPr>
              <a:t>http://techrrt.org</a:t>
            </a:r>
            <a:endParaRPr lang="en-GB" dirty="0">
              <a:solidFill>
                <a:schemeClr val="bg1"/>
              </a:solidFill>
              <a:latin typeface="Arial" charset="0"/>
            </a:endParaRPr>
          </a:p>
        </p:txBody>
      </p:sp>
      <p:pic>
        <p:nvPicPr>
          <p:cNvPr id="13316" name="Picture 5" descr="TRRT_Signature-01.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55800" y="174625"/>
            <a:ext cx="5232400" cy="195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p:cNvPicPr>
            <a:picLocks noChangeAspect="1"/>
          </p:cNvPicPr>
          <p:nvPr/>
        </p:nvPicPr>
        <p:blipFill>
          <a:blip r:embed="rId4"/>
          <a:stretch>
            <a:fillRect/>
          </a:stretch>
        </p:blipFill>
        <p:spPr>
          <a:xfrm>
            <a:off x="6804248" y="5695566"/>
            <a:ext cx="1920240" cy="954792"/>
          </a:xfrm>
          <a:prstGeom prst="rect">
            <a:avLst/>
          </a:prstGeom>
        </p:spPr>
      </p:pic>
    </p:spTree>
    <p:extLst>
      <p:ext uri="{BB962C8B-B14F-4D97-AF65-F5344CB8AC3E}">
        <p14:creationId xmlns:p14="http://schemas.microsoft.com/office/powerpoint/2010/main" val="2995898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Dealing with incorrect responses</a:t>
            </a:r>
            <a:endParaRPr lang="en-US" dirty="0"/>
          </a:p>
        </p:txBody>
      </p:sp>
      <p:sp>
        <p:nvSpPr>
          <p:cNvPr id="3" name="Content Placeholder 2"/>
          <p:cNvSpPr>
            <a:spLocks noGrp="1"/>
          </p:cNvSpPr>
          <p:nvPr>
            <p:ph idx="1"/>
          </p:nvPr>
        </p:nvSpPr>
        <p:spPr>
          <a:xfrm>
            <a:off x="467544" y="1340768"/>
            <a:ext cx="8229600" cy="5069160"/>
          </a:xfrm>
        </p:spPr>
        <p:txBody>
          <a:bodyPr/>
          <a:lstStyle/>
          <a:p>
            <a:r>
              <a:rPr lang="en-US" dirty="0" smtClean="0"/>
              <a:t>Sometimes participants will provide an answer that is incorrect</a:t>
            </a:r>
          </a:p>
          <a:p>
            <a:r>
              <a:rPr lang="en-US" dirty="0" smtClean="0"/>
              <a:t>For example: ‘</a:t>
            </a:r>
            <a:r>
              <a:rPr lang="en-US" i="1" dirty="0" smtClean="0"/>
              <a:t>HEW are not going to be responsive to coaching’ </a:t>
            </a:r>
          </a:p>
          <a:p>
            <a:r>
              <a:rPr lang="en-US" dirty="0" smtClean="0"/>
              <a:t>How would you respond to this statement?</a:t>
            </a:r>
          </a:p>
          <a:p>
            <a:pPr lvl="1"/>
            <a:r>
              <a:rPr lang="en-US" i="1" dirty="0" smtClean="0"/>
              <a:t>Does everyone else agree with that?</a:t>
            </a:r>
          </a:p>
          <a:p>
            <a:pPr lvl="1"/>
            <a:r>
              <a:rPr lang="en-US" i="1" dirty="0" smtClean="0"/>
              <a:t>Why do you think that?</a:t>
            </a:r>
          </a:p>
          <a:p>
            <a:pPr lvl="1"/>
            <a:r>
              <a:rPr lang="en-US" i="1" dirty="0" smtClean="0"/>
              <a:t>Do you think on the job training is an effective training technique? </a:t>
            </a:r>
            <a:endParaRPr lang="en-US" i="1" dirty="0"/>
          </a:p>
        </p:txBody>
      </p:sp>
    </p:spTree>
    <p:extLst>
      <p:ext uri="{BB962C8B-B14F-4D97-AF65-F5344CB8AC3E}">
        <p14:creationId xmlns:p14="http://schemas.microsoft.com/office/powerpoint/2010/main" val="157308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
            </a:r>
            <a:br>
              <a:rPr lang="en-US" sz="3200" dirty="0" smtClean="0"/>
            </a:br>
            <a:r>
              <a:rPr lang="en-US" sz="3200" dirty="0" smtClean="0">
                <a:solidFill>
                  <a:schemeClr val="tx1"/>
                </a:solidFill>
              </a:rPr>
              <a:t>Dealing </a:t>
            </a:r>
            <a:r>
              <a:rPr lang="en-US" sz="3200" dirty="0">
                <a:solidFill>
                  <a:schemeClr val="tx1"/>
                </a:solidFill>
              </a:rPr>
              <a:t>with different types of </a:t>
            </a:r>
            <a:r>
              <a:rPr lang="en-US" sz="3200" dirty="0" smtClean="0">
                <a:solidFill>
                  <a:schemeClr val="tx1"/>
                </a:solidFill>
              </a:rPr>
              <a:t>participants</a:t>
            </a:r>
            <a:r>
              <a:rPr lang="en-US" dirty="0"/>
              <a:t/>
            </a:r>
            <a:br>
              <a:rPr lang="en-US" dirty="0"/>
            </a:br>
            <a:endParaRPr lang="en-US" dirty="0"/>
          </a:p>
        </p:txBody>
      </p:sp>
      <p:sp>
        <p:nvSpPr>
          <p:cNvPr id="3" name="Content Placeholder 2"/>
          <p:cNvSpPr>
            <a:spLocks noGrp="1"/>
          </p:cNvSpPr>
          <p:nvPr>
            <p:ph idx="4294967295"/>
          </p:nvPr>
        </p:nvSpPr>
        <p:spPr>
          <a:xfrm>
            <a:off x="467544" y="1052736"/>
            <a:ext cx="8229600" cy="5400675"/>
          </a:xfrm>
        </p:spPr>
        <p:txBody>
          <a:bodyPr/>
          <a:lstStyle/>
          <a:p>
            <a:pPr marL="0" indent="0">
              <a:buNone/>
            </a:pPr>
            <a:endParaRPr lang="en-US" sz="2800" dirty="0" smtClean="0"/>
          </a:p>
          <a:p>
            <a:r>
              <a:rPr lang="en-US" sz="2800" dirty="0" smtClean="0"/>
              <a:t>Quiet participants</a:t>
            </a:r>
          </a:p>
          <a:p>
            <a:r>
              <a:rPr lang="en-US" sz="2800" dirty="0" smtClean="0"/>
              <a:t>Dominant participants</a:t>
            </a:r>
          </a:p>
          <a:p>
            <a:r>
              <a:rPr lang="en-US" sz="2800" dirty="0" smtClean="0"/>
              <a:t>Self-appointed expert</a:t>
            </a:r>
          </a:p>
          <a:p>
            <a:r>
              <a:rPr lang="en-US" sz="2800" dirty="0" smtClean="0"/>
              <a:t>Rambling participants</a:t>
            </a:r>
          </a:p>
          <a:p>
            <a:r>
              <a:rPr lang="en-US" sz="2800" dirty="0" smtClean="0"/>
              <a:t>Others</a:t>
            </a:r>
            <a:r>
              <a:rPr lang="mr-IN" sz="2800" dirty="0" smtClean="0"/>
              <a:t>……</a:t>
            </a:r>
            <a:r>
              <a:rPr lang="en-US" sz="2800" dirty="0" smtClean="0"/>
              <a:t>..the clown, the distracted/absent</a:t>
            </a:r>
          </a:p>
          <a:p>
            <a:pPr marL="0" indent="0">
              <a:buNone/>
            </a:pPr>
            <a:endParaRPr lang="en-US" dirty="0"/>
          </a:p>
        </p:txBody>
      </p:sp>
    </p:spTree>
    <p:extLst>
      <p:ext uri="{BB962C8B-B14F-4D97-AF65-F5344CB8AC3E}">
        <p14:creationId xmlns:p14="http://schemas.microsoft.com/office/powerpoint/2010/main" val="11904003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1.Quiet </a:t>
            </a:r>
            <a:r>
              <a:rPr lang="en-US" b="1" dirty="0"/>
              <a:t>Participants</a:t>
            </a:r>
            <a:r>
              <a:rPr lang="en-US" dirty="0"/>
              <a:t> </a:t>
            </a:r>
          </a:p>
        </p:txBody>
      </p:sp>
      <p:sp>
        <p:nvSpPr>
          <p:cNvPr id="3" name="Content Placeholder 2"/>
          <p:cNvSpPr>
            <a:spLocks noGrp="1"/>
          </p:cNvSpPr>
          <p:nvPr>
            <p:ph idx="1"/>
          </p:nvPr>
        </p:nvSpPr>
        <p:spPr>
          <a:xfrm>
            <a:off x="457200" y="1052736"/>
            <a:ext cx="8229600" cy="5400600"/>
          </a:xfrm>
        </p:spPr>
        <p:txBody>
          <a:bodyPr/>
          <a:lstStyle/>
          <a:p>
            <a:r>
              <a:rPr lang="en-US" sz="2800" dirty="0"/>
              <a:t>Some participants will remain silent during the </a:t>
            </a:r>
            <a:r>
              <a:rPr lang="en-US" sz="2800" dirty="0" smtClean="0"/>
              <a:t>discussion. </a:t>
            </a:r>
            <a:r>
              <a:rPr lang="en-US" sz="2800" dirty="0"/>
              <a:t>Quiet participants can be easily overlooked by a </a:t>
            </a:r>
            <a:r>
              <a:rPr lang="en-US" sz="2800" dirty="0" smtClean="0"/>
              <a:t>facilitator but their opinions </a:t>
            </a:r>
            <a:r>
              <a:rPr lang="en-US" sz="2800" dirty="0"/>
              <a:t>are equally important. </a:t>
            </a:r>
            <a:endParaRPr lang="en-US" sz="2800" dirty="0" smtClean="0"/>
          </a:p>
          <a:p>
            <a:pPr lvl="0"/>
            <a:r>
              <a:rPr lang="en-US" sz="2800" b="1" dirty="0"/>
              <a:t>Strategy: </a:t>
            </a:r>
            <a:endParaRPr lang="en-US" sz="2800" b="1" dirty="0" smtClean="0"/>
          </a:p>
          <a:p>
            <a:pPr lvl="1">
              <a:buFont typeface="Wingdings" charset="2"/>
              <a:buChar char="Ø"/>
            </a:pPr>
            <a:r>
              <a:rPr lang="en-US" sz="2400" i="1" dirty="0" smtClean="0"/>
              <a:t>Use eye </a:t>
            </a:r>
            <a:r>
              <a:rPr lang="en-US" sz="2400" i="1" dirty="0"/>
              <a:t>contact to welcome their contributions. </a:t>
            </a:r>
            <a:endParaRPr lang="en-US" sz="2400" i="1" dirty="0" smtClean="0"/>
          </a:p>
          <a:p>
            <a:pPr lvl="1">
              <a:buFont typeface="Wingdings" charset="2"/>
              <a:buChar char="Ø"/>
            </a:pPr>
            <a:r>
              <a:rPr lang="en-US" sz="2400" i="1" dirty="0" smtClean="0"/>
              <a:t>Reinforce </a:t>
            </a:r>
            <a:r>
              <a:rPr lang="en-US" sz="2400" i="1" dirty="0"/>
              <a:t>the value of their views by saying, for example, </a:t>
            </a:r>
            <a:r>
              <a:rPr lang="en-US" sz="2400" i="1" dirty="0" smtClean="0"/>
              <a:t>‘Bashir, </a:t>
            </a:r>
            <a:r>
              <a:rPr lang="en-US" sz="2400" i="1" dirty="0"/>
              <a:t>we also value your views: do you have an opinion about this issue?’ </a:t>
            </a:r>
          </a:p>
          <a:p>
            <a:endParaRPr lang="en-US" dirty="0"/>
          </a:p>
        </p:txBody>
      </p:sp>
    </p:spTree>
    <p:extLst>
      <p:ext uri="{BB962C8B-B14F-4D97-AF65-F5344CB8AC3E}">
        <p14:creationId xmlns:p14="http://schemas.microsoft.com/office/powerpoint/2010/main" val="1100842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2.Dominant </a:t>
            </a:r>
            <a:r>
              <a:rPr lang="en-US" b="1" dirty="0"/>
              <a:t>Participants</a:t>
            </a:r>
            <a:r>
              <a:rPr lang="en-US" dirty="0"/>
              <a:t> </a:t>
            </a:r>
          </a:p>
        </p:txBody>
      </p:sp>
      <p:sp>
        <p:nvSpPr>
          <p:cNvPr id="3" name="Content Placeholder 2"/>
          <p:cNvSpPr>
            <a:spLocks noGrp="1"/>
          </p:cNvSpPr>
          <p:nvPr>
            <p:ph idx="1"/>
          </p:nvPr>
        </p:nvSpPr>
        <p:spPr>
          <a:xfrm>
            <a:off x="457200" y="1052736"/>
            <a:ext cx="8229600" cy="5805264"/>
          </a:xfrm>
        </p:spPr>
        <p:txBody>
          <a:bodyPr/>
          <a:lstStyle/>
          <a:p>
            <a:pPr lvl="0"/>
            <a:r>
              <a:rPr lang="en-US" dirty="0"/>
              <a:t>Dominant </a:t>
            </a:r>
            <a:r>
              <a:rPr lang="en-US" dirty="0" smtClean="0"/>
              <a:t>participants monopolize </a:t>
            </a:r>
            <a:r>
              <a:rPr lang="en-US" dirty="0"/>
              <a:t>the discussion </a:t>
            </a:r>
            <a:r>
              <a:rPr lang="en-US" dirty="0" smtClean="0"/>
              <a:t>they are the first </a:t>
            </a:r>
            <a:r>
              <a:rPr lang="en-US" dirty="0"/>
              <a:t>to respond to </a:t>
            </a:r>
            <a:r>
              <a:rPr lang="en-US" dirty="0" smtClean="0"/>
              <a:t>questions </a:t>
            </a:r>
            <a:r>
              <a:rPr lang="en-US" dirty="0"/>
              <a:t>or </a:t>
            </a:r>
            <a:r>
              <a:rPr lang="en-US" dirty="0" smtClean="0"/>
              <a:t>take a lot of time contribute </a:t>
            </a:r>
            <a:r>
              <a:rPr lang="en-US" dirty="0"/>
              <a:t>their views. </a:t>
            </a:r>
            <a:endParaRPr lang="en-US" dirty="0" smtClean="0"/>
          </a:p>
          <a:p>
            <a:pPr lvl="0"/>
            <a:r>
              <a:rPr lang="en-US" sz="2400" b="1" dirty="0" smtClean="0"/>
              <a:t>Strategy</a:t>
            </a:r>
          </a:p>
          <a:p>
            <a:pPr lvl="1"/>
            <a:r>
              <a:rPr lang="en-US" sz="2400" dirty="0"/>
              <a:t>U</a:t>
            </a:r>
            <a:r>
              <a:rPr lang="en-US" sz="2400" dirty="0" smtClean="0"/>
              <a:t>se </a:t>
            </a:r>
            <a:r>
              <a:rPr lang="en-US" sz="2400" dirty="0"/>
              <a:t>body language to signal reduced interest once they have made their point, by reducing eye contact or turning a shoulder towards them. </a:t>
            </a:r>
            <a:endParaRPr lang="en-US" sz="2400" dirty="0" smtClean="0"/>
          </a:p>
          <a:p>
            <a:pPr lvl="1"/>
            <a:r>
              <a:rPr lang="en-US" sz="2400" dirty="0" smtClean="0"/>
              <a:t>Give </a:t>
            </a:r>
            <a:r>
              <a:rPr lang="en-US" sz="2400" dirty="0"/>
              <a:t>verbal cues to redirect the discussion to allow others to contribute to the discussion. </a:t>
            </a:r>
            <a:endParaRPr lang="en-US" sz="2400" dirty="0" smtClean="0"/>
          </a:p>
          <a:p>
            <a:pPr lvl="2"/>
            <a:r>
              <a:rPr lang="en-US" dirty="0" smtClean="0"/>
              <a:t>For </a:t>
            </a:r>
            <a:r>
              <a:rPr lang="en-US" dirty="0"/>
              <a:t>example, ‘</a:t>
            </a:r>
            <a:r>
              <a:rPr lang="en-US" i="1" dirty="0"/>
              <a:t>Thank you for your opinion, John.’ (Then turn to the rest of the group). ‘Does anyone else have a different opinion?’ </a:t>
            </a:r>
          </a:p>
        </p:txBody>
      </p:sp>
    </p:spTree>
    <p:extLst>
      <p:ext uri="{BB962C8B-B14F-4D97-AF65-F5344CB8AC3E}">
        <p14:creationId xmlns:p14="http://schemas.microsoft.com/office/powerpoint/2010/main" val="1281908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3.Self-Appointed </a:t>
            </a:r>
            <a:r>
              <a:rPr lang="en-US" b="1" dirty="0"/>
              <a:t>Expert </a:t>
            </a:r>
            <a:endParaRPr lang="en-US" dirty="0"/>
          </a:p>
        </p:txBody>
      </p:sp>
      <p:sp>
        <p:nvSpPr>
          <p:cNvPr id="3" name="Content Placeholder 2"/>
          <p:cNvSpPr>
            <a:spLocks noGrp="1"/>
          </p:cNvSpPr>
          <p:nvPr>
            <p:ph idx="1"/>
          </p:nvPr>
        </p:nvSpPr>
        <p:spPr>
          <a:xfrm>
            <a:off x="457200" y="1052736"/>
            <a:ext cx="8229600" cy="5073427"/>
          </a:xfrm>
        </p:spPr>
        <p:txBody>
          <a:bodyPr/>
          <a:lstStyle/>
          <a:p>
            <a:r>
              <a:rPr lang="en-US" dirty="0"/>
              <a:t>Some participants </a:t>
            </a:r>
            <a:r>
              <a:rPr lang="en-US" dirty="0" smtClean="0"/>
              <a:t>feel they </a:t>
            </a:r>
            <a:r>
              <a:rPr lang="en-US" dirty="0"/>
              <a:t>are </a:t>
            </a:r>
            <a:r>
              <a:rPr lang="en-US" i="1" dirty="0"/>
              <a:t>experts </a:t>
            </a:r>
            <a:r>
              <a:rPr lang="en-US" dirty="0"/>
              <a:t>on the discussion topic, proclaim more knowledge than others </a:t>
            </a:r>
            <a:r>
              <a:rPr lang="en-US" dirty="0" smtClean="0"/>
              <a:t>and </a:t>
            </a:r>
            <a:r>
              <a:rPr lang="en-US" dirty="0"/>
              <a:t>offer their opinions as facts. </a:t>
            </a:r>
            <a:endParaRPr lang="en-US" dirty="0" smtClean="0"/>
          </a:p>
          <a:p>
            <a:r>
              <a:rPr lang="en-US" b="1" dirty="0" smtClean="0"/>
              <a:t>Strategy</a:t>
            </a:r>
            <a:r>
              <a:rPr lang="en-US" dirty="0" smtClean="0"/>
              <a:t> </a:t>
            </a:r>
          </a:p>
          <a:p>
            <a:pPr lvl="1"/>
            <a:r>
              <a:rPr lang="en-US" dirty="0"/>
              <a:t>The </a:t>
            </a:r>
            <a:r>
              <a:rPr lang="en-US" dirty="0" smtClean="0"/>
              <a:t>facilitator </a:t>
            </a:r>
            <a:r>
              <a:rPr lang="en-US" dirty="0"/>
              <a:t>should disempower the self-appointed expert by stressing that everyone in the group is an expert and that this is why they have been invited to participate </a:t>
            </a:r>
          </a:p>
        </p:txBody>
      </p:sp>
    </p:spTree>
    <p:extLst>
      <p:ext uri="{BB962C8B-B14F-4D97-AF65-F5344CB8AC3E}">
        <p14:creationId xmlns:p14="http://schemas.microsoft.com/office/powerpoint/2010/main" val="148428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4.Rambling </a:t>
            </a:r>
            <a:r>
              <a:rPr lang="en-US" b="1" dirty="0"/>
              <a:t>Participants</a:t>
            </a:r>
            <a:r>
              <a:rPr lang="en-US" dirty="0"/>
              <a:t> </a:t>
            </a:r>
          </a:p>
        </p:txBody>
      </p:sp>
      <p:sp>
        <p:nvSpPr>
          <p:cNvPr id="3" name="Content Placeholder 2"/>
          <p:cNvSpPr>
            <a:spLocks noGrp="1"/>
          </p:cNvSpPr>
          <p:nvPr>
            <p:ph idx="1"/>
          </p:nvPr>
        </p:nvSpPr>
        <p:spPr>
          <a:xfrm>
            <a:off x="104775" y="1196752"/>
            <a:ext cx="8859713" cy="5328592"/>
          </a:xfrm>
        </p:spPr>
        <p:txBody>
          <a:bodyPr/>
          <a:lstStyle/>
          <a:p>
            <a:r>
              <a:rPr lang="en-US" dirty="0"/>
              <a:t>Often feel comfortable in the group environment and will monopolize the discussion time by giving overly long accounts of their experiences, which are often </a:t>
            </a:r>
            <a:r>
              <a:rPr lang="en-US" dirty="0" smtClean="0"/>
              <a:t>not relevant</a:t>
            </a:r>
          </a:p>
          <a:p>
            <a:r>
              <a:rPr lang="en-US" b="1" dirty="0" smtClean="0"/>
              <a:t>Strategy</a:t>
            </a:r>
            <a:r>
              <a:rPr lang="en-US" dirty="0" smtClean="0"/>
              <a:t>:</a:t>
            </a:r>
          </a:p>
          <a:p>
            <a:pPr lvl="1"/>
            <a:r>
              <a:rPr lang="en-US" dirty="0" smtClean="0"/>
              <a:t>The facilitator can manage </a:t>
            </a:r>
            <a:r>
              <a:rPr lang="en-US" dirty="0"/>
              <a:t>a rambling participant by </a:t>
            </a:r>
            <a:r>
              <a:rPr lang="en-US" dirty="0" smtClean="0"/>
              <a:t>redirecting </a:t>
            </a:r>
            <a:r>
              <a:rPr lang="en-US" dirty="0"/>
              <a:t>the discussion, or by interrupting them to enable others to also contribute to allow everyone in the discussion to contribute</a:t>
            </a:r>
          </a:p>
        </p:txBody>
      </p:sp>
    </p:spTree>
    <p:extLst>
      <p:ext uri="{BB962C8B-B14F-4D97-AF65-F5344CB8AC3E}">
        <p14:creationId xmlns:p14="http://schemas.microsoft.com/office/powerpoint/2010/main" val="112542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00" y="0"/>
            <a:ext cx="7772400" cy="939527"/>
          </a:xfrm>
        </p:spPr>
        <p:txBody>
          <a:bodyPr/>
          <a:lstStyle/>
          <a:p>
            <a:pPr algn="ctr"/>
            <a:r>
              <a:rPr lang="en-US" sz="3500" dirty="0" smtClean="0"/>
              <a:t>Session 4: Characteristics of a </a:t>
            </a:r>
            <a:br>
              <a:rPr lang="en-US" sz="3500" dirty="0" smtClean="0"/>
            </a:br>
            <a:r>
              <a:rPr lang="en-US" sz="3500" dirty="0" smtClean="0"/>
              <a:t>Good Coach-Facilitation skills</a:t>
            </a:r>
            <a:endParaRPr lang="en-US" sz="3500" dirty="0"/>
          </a:p>
        </p:txBody>
      </p:sp>
      <p:sp>
        <p:nvSpPr>
          <p:cNvPr id="3" name="Content Placeholder 2"/>
          <p:cNvSpPr>
            <a:spLocks noGrp="1"/>
          </p:cNvSpPr>
          <p:nvPr>
            <p:ph idx="1"/>
          </p:nvPr>
        </p:nvSpPr>
        <p:spPr>
          <a:xfrm>
            <a:off x="457200" y="1600200"/>
            <a:ext cx="8229600" cy="4997152"/>
          </a:xfrm>
        </p:spPr>
        <p:txBody>
          <a:bodyPr/>
          <a:lstStyle/>
          <a:p>
            <a:r>
              <a:rPr lang="en-US" dirty="0" smtClean="0"/>
              <a:t>Think of a person who did a good job teaching you a skill. List 3 things that made them successful</a:t>
            </a:r>
          </a:p>
          <a:p>
            <a:r>
              <a:rPr lang="en-US" dirty="0" smtClean="0"/>
              <a:t>Think of a person who did a poor job teaching you a skill? List 3 things that person did that made them a poor coach or teacher</a:t>
            </a:r>
          </a:p>
        </p:txBody>
      </p:sp>
    </p:spTree>
    <p:extLst>
      <p:ext uri="{BB962C8B-B14F-4D97-AF65-F5344CB8AC3E}">
        <p14:creationId xmlns:p14="http://schemas.microsoft.com/office/powerpoint/2010/main" val="1391096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facilitation?</a:t>
            </a:r>
            <a:endParaRPr lang="en-US" dirty="0"/>
          </a:p>
        </p:txBody>
      </p:sp>
      <p:sp>
        <p:nvSpPr>
          <p:cNvPr id="3" name="Content Placeholder 2"/>
          <p:cNvSpPr>
            <a:spLocks noGrp="1"/>
          </p:cNvSpPr>
          <p:nvPr>
            <p:ph idx="1"/>
          </p:nvPr>
        </p:nvSpPr>
        <p:spPr>
          <a:xfrm>
            <a:off x="467544" y="1124744"/>
            <a:ext cx="8229600" cy="5616624"/>
          </a:xfrm>
        </p:spPr>
        <p:txBody>
          <a:bodyPr/>
          <a:lstStyle/>
          <a:p>
            <a:r>
              <a:rPr lang="en-US" dirty="0" smtClean="0"/>
              <a:t>Definition: "</a:t>
            </a:r>
            <a:r>
              <a:rPr lang="en-US" dirty="0"/>
              <a:t>to make easy" or "ease a </a:t>
            </a:r>
            <a:r>
              <a:rPr lang="en-US" dirty="0" smtClean="0"/>
              <a:t>process”</a:t>
            </a:r>
          </a:p>
          <a:p>
            <a:pPr lvl="1">
              <a:buFont typeface="Wingdings" charset="2"/>
              <a:buChar char="Ø"/>
            </a:pPr>
            <a:r>
              <a:rPr lang="en-US" dirty="0"/>
              <a:t>P</a:t>
            </a:r>
            <a:r>
              <a:rPr lang="en-US" dirty="0" smtClean="0"/>
              <a:t>lan</a:t>
            </a:r>
            <a:r>
              <a:rPr lang="en-US" dirty="0"/>
              <a:t>, guide and manage a </a:t>
            </a:r>
            <a:r>
              <a:rPr lang="en-US" dirty="0" smtClean="0"/>
              <a:t>training/session</a:t>
            </a:r>
          </a:p>
          <a:p>
            <a:pPr lvl="1">
              <a:buFont typeface="Wingdings" charset="2"/>
              <a:buChar char="Ø"/>
            </a:pPr>
            <a:r>
              <a:rPr lang="en-US" dirty="0" smtClean="0"/>
              <a:t>To ensure </a:t>
            </a:r>
            <a:r>
              <a:rPr lang="en-US" dirty="0"/>
              <a:t>that </a:t>
            </a:r>
            <a:r>
              <a:rPr lang="en-US" dirty="0" smtClean="0"/>
              <a:t>the </a:t>
            </a:r>
            <a:r>
              <a:rPr lang="en-US" dirty="0"/>
              <a:t>objectives are met </a:t>
            </a:r>
            <a:r>
              <a:rPr lang="en-US" dirty="0" smtClean="0"/>
              <a:t>effectively </a:t>
            </a:r>
          </a:p>
          <a:p>
            <a:pPr lvl="1">
              <a:buFont typeface="Wingdings" charset="2"/>
              <a:buChar char="Ø"/>
            </a:pPr>
            <a:r>
              <a:rPr lang="en-US" dirty="0" smtClean="0"/>
              <a:t>Ensure good </a:t>
            </a:r>
            <a:r>
              <a:rPr lang="en-US" dirty="0"/>
              <a:t>participation and full buy-in from everyone who is involved </a:t>
            </a:r>
            <a:endParaRPr lang="en-US" dirty="0" smtClean="0"/>
          </a:p>
          <a:p>
            <a:pPr lvl="1">
              <a:buFont typeface="Wingdings" charset="2"/>
              <a:buChar char="Ø"/>
            </a:pPr>
            <a:r>
              <a:rPr lang="en-US" dirty="0" smtClean="0"/>
              <a:t>Be objective: Focus on the group process</a:t>
            </a:r>
          </a:p>
          <a:p>
            <a:endParaRPr lang="en-US" dirty="0"/>
          </a:p>
        </p:txBody>
      </p:sp>
    </p:spTree>
    <p:extLst>
      <p:ext uri="{BB962C8B-B14F-4D97-AF65-F5344CB8AC3E}">
        <p14:creationId xmlns:p14="http://schemas.microsoft.com/office/powerpoint/2010/main" val="176000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00" y="0"/>
            <a:ext cx="7772400" cy="939527"/>
          </a:xfrm>
        </p:spPr>
        <p:txBody>
          <a:bodyPr/>
          <a:lstStyle/>
          <a:p>
            <a:pPr algn="ctr"/>
            <a:r>
              <a:rPr lang="en-US" sz="3500" dirty="0" smtClean="0"/>
              <a:t>Characteristics of a </a:t>
            </a:r>
            <a:br>
              <a:rPr lang="en-US" sz="3500" dirty="0" smtClean="0"/>
            </a:br>
            <a:r>
              <a:rPr lang="en-US" sz="3500" dirty="0" smtClean="0"/>
              <a:t>Good Coach </a:t>
            </a:r>
            <a:r>
              <a:rPr lang="en-US" sz="3500" dirty="0" err="1" smtClean="0"/>
              <a:t>i.e</a:t>
            </a:r>
            <a:r>
              <a:rPr lang="en-US" sz="3500" dirty="0" smtClean="0"/>
              <a:t> a good facilitator</a:t>
            </a:r>
            <a:endParaRPr lang="en-US" sz="3500" dirty="0"/>
          </a:p>
        </p:txBody>
      </p:sp>
      <p:sp>
        <p:nvSpPr>
          <p:cNvPr id="3" name="Content Placeholder 2"/>
          <p:cNvSpPr>
            <a:spLocks noGrp="1"/>
          </p:cNvSpPr>
          <p:nvPr>
            <p:ph idx="1"/>
          </p:nvPr>
        </p:nvSpPr>
        <p:spPr>
          <a:xfrm>
            <a:off x="457200" y="1052736"/>
            <a:ext cx="8229600" cy="5544616"/>
          </a:xfrm>
        </p:spPr>
        <p:txBody>
          <a:bodyPr/>
          <a:lstStyle/>
          <a:p>
            <a:r>
              <a:rPr lang="en-US" sz="2400" dirty="0" smtClean="0"/>
              <a:t>Willing to share: skills, knowledge, expertise, time</a:t>
            </a:r>
          </a:p>
          <a:p>
            <a:r>
              <a:rPr lang="en-US" sz="2400" dirty="0" smtClean="0"/>
              <a:t>Personal interest in the staff to be coached and Commitment</a:t>
            </a:r>
          </a:p>
          <a:p>
            <a:r>
              <a:rPr lang="en-US" sz="2400" dirty="0" smtClean="0"/>
              <a:t>Positive attitude (positive outlook, approachable, available)</a:t>
            </a:r>
          </a:p>
          <a:p>
            <a:r>
              <a:rPr lang="en-US" sz="2400" dirty="0" smtClean="0"/>
              <a:t>Enthusiasm. Is objective, compassionate</a:t>
            </a:r>
          </a:p>
          <a:p>
            <a:r>
              <a:rPr lang="en-US" sz="2400" dirty="0" smtClean="0"/>
              <a:t>Ongoing learning and support</a:t>
            </a:r>
          </a:p>
          <a:p>
            <a:r>
              <a:rPr lang="en-US" sz="2400" dirty="0" smtClean="0"/>
              <a:t>Provide constructive feedback</a:t>
            </a:r>
          </a:p>
          <a:p>
            <a:r>
              <a:rPr lang="en-US" sz="2400" dirty="0" smtClean="0"/>
              <a:t>Respected and respectful</a:t>
            </a:r>
          </a:p>
          <a:p>
            <a:r>
              <a:rPr lang="en-US" sz="2400" dirty="0" smtClean="0"/>
              <a:t>Values opinions and initiatives</a:t>
            </a:r>
          </a:p>
          <a:p>
            <a:r>
              <a:rPr lang="en-US" sz="2400" dirty="0" smtClean="0"/>
              <a:t>Consistent</a:t>
            </a:r>
          </a:p>
          <a:p>
            <a:r>
              <a:rPr lang="en-US" sz="2400" dirty="0" smtClean="0"/>
              <a:t>Communication skills</a:t>
            </a:r>
          </a:p>
          <a:p>
            <a:r>
              <a:rPr lang="en-US" sz="2400" dirty="0" smtClean="0"/>
              <a:t>Preparedness</a:t>
            </a:r>
          </a:p>
          <a:p>
            <a:endParaRPr lang="en-US" dirty="0" smtClean="0"/>
          </a:p>
          <a:p>
            <a:endParaRPr lang="en-US" dirty="0" smtClean="0"/>
          </a:p>
        </p:txBody>
      </p:sp>
    </p:spTree>
    <p:extLst>
      <p:ext uri="{BB962C8B-B14F-4D97-AF65-F5344CB8AC3E}">
        <p14:creationId xmlns:p14="http://schemas.microsoft.com/office/powerpoint/2010/main" val="970335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Speaking Skills </a:t>
            </a:r>
            <a:endParaRPr lang="en-US" dirty="0"/>
          </a:p>
        </p:txBody>
      </p:sp>
      <p:sp>
        <p:nvSpPr>
          <p:cNvPr id="3" name="Content Placeholder 2"/>
          <p:cNvSpPr>
            <a:spLocks noGrp="1"/>
          </p:cNvSpPr>
          <p:nvPr>
            <p:ph idx="1"/>
          </p:nvPr>
        </p:nvSpPr>
        <p:spPr>
          <a:xfrm>
            <a:off x="104775" y="1124744"/>
            <a:ext cx="8859713" cy="5544616"/>
          </a:xfrm>
        </p:spPr>
        <p:txBody>
          <a:bodyPr/>
          <a:lstStyle/>
          <a:p>
            <a:r>
              <a:rPr lang="en-US" dirty="0" smtClean="0"/>
              <a:t>What makes an effective and engaging public speaker? </a:t>
            </a:r>
          </a:p>
          <a:p>
            <a:pPr lvl="1">
              <a:buFont typeface="Wingdings" charset="2"/>
              <a:buChar char="Ø"/>
            </a:pPr>
            <a:r>
              <a:rPr lang="en-US" dirty="0"/>
              <a:t>Use of engaging and interactive techniques </a:t>
            </a:r>
          </a:p>
          <a:p>
            <a:pPr lvl="1">
              <a:buFont typeface="Wingdings" charset="2"/>
              <a:buChar char="Ø"/>
            </a:pPr>
            <a:r>
              <a:rPr lang="en-US" dirty="0"/>
              <a:t>Movement into and out of the audience </a:t>
            </a:r>
          </a:p>
          <a:p>
            <a:pPr lvl="1">
              <a:buFont typeface="Wingdings" charset="2"/>
              <a:buChar char="Ø"/>
            </a:pPr>
            <a:r>
              <a:rPr lang="en-US" dirty="0"/>
              <a:t>Use of gestures </a:t>
            </a:r>
          </a:p>
          <a:p>
            <a:pPr lvl="1">
              <a:buFont typeface="Wingdings" charset="2"/>
              <a:buChar char="Ø"/>
            </a:pPr>
            <a:r>
              <a:rPr lang="en-US" dirty="0"/>
              <a:t>Eye contact (of appropriate duration) </a:t>
            </a:r>
          </a:p>
          <a:p>
            <a:pPr lvl="1">
              <a:buFont typeface="Wingdings" charset="2"/>
              <a:buChar char="Ø"/>
            </a:pPr>
            <a:r>
              <a:rPr lang="en-US" dirty="0"/>
              <a:t>Modulation of intonation </a:t>
            </a:r>
          </a:p>
          <a:p>
            <a:pPr lvl="1">
              <a:buFont typeface="Wingdings" charset="2"/>
              <a:buChar char="Ø"/>
            </a:pPr>
            <a:r>
              <a:rPr lang="en-US" dirty="0"/>
              <a:t>Appropriate use of humor </a:t>
            </a:r>
            <a:endParaRPr lang="en-US" dirty="0" smtClean="0"/>
          </a:p>
          <a:p>
            <a:pPr lvl="1">
              <a:buFont typeface="Wingdings" charset="2"/>
              <a:buChar char="Ø"/>
            </a:pPr>
            <a:r>
              <a:rPr lang="en-US" dirty="0" smtClean="0"/>
              <a:t>Clarity</a:t>
            </a:r>
          </a:p>
          <a:p>
            <a:pPr lvl="1">
              <a:buFont typeface="Wingdings" charset="2"/>
              <a:buChar char="Ø"/>
            </a:pPr>
            <a:r>
              <a:rPr lang="en-US" dirty="0" smtClean="0"/>
              <a:t>Presence: Energy, confidence and enthusiasm</a:t>
            </a:r>
            <a:endParaRPr lang="en-US" dirty="0"/>
          </a:p>
          <a:p>
            <a:endParaRPr lang="en-US" dirty="0"/>
          </a:p>
        </p:txBody>
      </p:sp>
    </p:spTree>
    <p:extLst>
      <p:ext uri="{BB962C8B-B14F-4D97-AF65-F5344CB8AC3E}">
        <p14:creationId xmlns:p14="http://schemas.microsoft.com/office/powerpoint/2010/main" val="1710534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Leading a Discussion- questions</a:t>
            </a:r>
          </a:p>
        </p:txBody>
      </p:sp>
      <p:sp>
        <p:nvSpPr>
          <p:cNvPr id="3" name="Content Placeholder 2"/>
          <p:cNvSpPr>
            <a:spLocks noGrp="1"/>
          </p:cNvSpPr>
          <p:nvPr>
            <p:ph idx="1"/>
          </p:nvPr>
        </p:nvSpPr>
        <p:spPr>
          <a:xfrm>
            <a:off x="104775" y="1124744"/>
            <a:ext cx="8859713" cy="5733256"/>
          </a:xfrm>
        </p:spPr>
        <p:txBody>
          <a:bodyPr/>
          <a:lstStyle/>
          <a:p>
            <a:r>
              <a:rPr lang="en-US" sz="2800" dirty="0"/>
              <a:t>Questions help get the participants talking.</a:t>
            </a:r>
          </a:p>
          <a:p>
            <a:pPr lvl="1"/>
            <a:r>
              <a:rPr lang="en-US" dirty="0"/>
              <a:t>If asked appropriately, questions make people think and </a:t>
            </a:r>
            <a:r>
              <a:rPr lang="en-US" dirty="0" smtClean="0"/>
              <a:t>participate</a:t>
            </a:r>
            <a:endParaRPr lang="en-US" b="1" dirty="0" smtClean="0"/>
          </a:p>
          <a:p>
            <a:pPr marL="0" indent="0">
              <a:buNone/>
            </a:pPr>
            <a:r>
              <a:rPr lang="en-US" b="1" dirty="0" smtClean="0"/>
              <a:t>Closed-Ended </a:t>
            </a:r>
            <a:r>
              <a:rPr lang="en-US" b="1" dirty="0"/>
              <a:t>Questions </a:t>
            </a:r>
            <a:endParaRPr lang="en-US" dirty="0"/>
          </a:p>
          <a:p>
            <a:r>
              <a:rPr lang="en-US" dirty="0" smtClean="0"/>
              <a:t>Usually </a:t>
            </a:r>
            <a:r>
              <a:rPr lang="en-US" dirty="0"/>
              <a:t>result in a straight </a:t>
            </a:r>
            <a:r>
              <a:rPr lang="en-US" i="1" dirty="0"/>
              <a:t>yes </a:t>
            </a:r>
            <a:r>
              <a:rPr lang="en-US" dirty="0"/>
              <a:t>or </a:t>
            </a:r>
            <a:r>
              <a:rPr lang="en-US" i="1" dirty="0"/>
              <a:t>no </a:t>
            </a:r>
            <a:r>
              <a:rPr lang="en-US" dirty="0"/>
              <a:t>answer.  </a:t>
            </a:r>
            <a:endParaRPr lang="en-US" dirty="0" smtClean="0"/>
          </a:p>
          <a:p>
            <a:r>
              <a:rPr lang="en-US" dirty="0" smtClean="0"/>
              <a:t>Begin </a:t>
            </a:r>
            <a:r>
              <a:rPr lang="en-US" dirty="0"/>
              <a:t>with </a:t>
            </a:r>
            <a:r>
              <a:rPr lang="en-US" b="1" dirty="0"/>
              <a:t>do, is, can, could, would, should, will, </a:t>
            </a:r>
            <a:r>
              <a:rPr lang="en-US" dirty="0"/>
              <a:t>or </a:t>
            </a:r>
            <a:r>
              <a:rPr lang="en-US" b="1" dirty="0"/>
              <a:t>shall. </a:t>
            </a:r>
            <a:r>
              <a:rPr lang="en-US" dirty="0"/>
              <a:t> </a:t>
            </a:r>
            <a:endParaRPr lang="en-US" dirty="0" smtClean="0"/>
          </a:p>
          <a:p>
            <a:pPr lvl="1"/>
            <a:r>
              <a:rPr lang="en-US" i="1" dirty="0" smtClean="0"/>
              <a:t>Example</a:t>
            </a:r>
            <a:r>
              <a:rPr lang="en-US" i="1" dirty="0"/>
              <a:t>: </a:t>
            </a:r>
            <a:r>
              <a:rPr lang="en-US" i="1" dirty="0" smtClean="0"/>
              <a:t>Did you learn something from this activity?</a:t>
            </a:r>
            <a:r>
              <a:rPr lang="en-US" dirty="0" smtClean="0"/>
              <a:t> </a:t>
            </a:r>
          </a:p>
          <a:p>
            <a:r>
              <a:rPr lang="en-US" dirty="0"/>
              <a:t>What are your concerns regarding the use of this type of question?</a:t>
            </a:r>
          </a:p>
        </p:txBody>
      </p:sp>
    </p:spTree>
    <p:extLst>
      <p:ext uri="{BB962C8B-B14F-4D97-AF65-F5344CB8AC3E}">
        <p14:creationId xmlns:p14="http://schemas.microsoft.com/office/powerpoint/2010/main" val="12314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Leading a Discussion- questions</a:t>
            </a:r>
          </a:p>
        </p:txBody>
      </p:sp>
      <p:sp>
        <p:nvSpPr>
          <p:cNvPr id="3" name="Content Placeholder 2"/>
          <p:cNvSpPr>
            <a:spLocks noGrp="1"/>
          </p:cNvSpPr>
          <p:nvPr>
            <p:ph idx="1"/>
          </p:nvPr>
        </p:nvSpPr>
        <p:spPr>
          <a:xfrm>
            <a:off x="104775" y="1124744"/>
            <a:ext cx="8859713" cy="5544616"/>
          </a:xfrm>
        </p:spPr>
        <p:txBody>
          <a:bodyPr/>
          <a:lstStyle/>
          <a:p>
            <a:pPr marL="0" indent="0">
              <a:buNone/>
            </a:pPr>
            <a:r>
              <a:rPr lang="en-US" b="1" dirty="0" smtClean="0"/>
              <a:t>Open-Ended </a:t>
            </a:r>
            <a:r>
              <a:rPr lang="en-US" b="1" dirty="0"/>
              <a:t>Questions </a:t>
            </a:r>
            <a:endParaRPr lang="en-US" dirty="0" smtClean="0"/>
          </a:p>
          <a:p>
            <a:r>
              <a:rPr lang="en-US" dirty="0" smtClean="0"/>
              <a:t>Help </a:t>
            </a:r>
            <a:r>
              <a:rPr lang="en-US" dirty="0"/>
              <a:t>evaluate trainee understanding and establish strengths and concerns of the trainee. </a:t>
            </a:r>
          </a:p>
          <a:p>
            <a:r>
              <a:rPr lang="en-US" dirty="0"/>
              <a:t>Begin with </a:t>
            </a:r>
            <a:r>
              <a:rPr lang="en-US" b="1" dirty="0"/>
              <a:t>how, why, when, where, what, who, which, </a:t>
            </a:r>
            <a:r>
              <a:rPr lang="en-US" dirty="0"/>
              <a:t>or </a:t>
            </a:r>
            <a:r>
              <a:rPr lang="en-US" b="1" dirty="0"/>
              <a:t>if. </a:t>
            </a:r>
          </a:p>
          <a:p>
            <a:pPr lvl="1"/>
            <a:r>
              <a:rPr lang="en-US" i="1" dirty="0"/>
              <a:t>Example: </a:t>
            </a:r>
            <a:r>
              <a:rPr lang="en-US" i="1" dirty="0" smtClean="0"/>
              <a:t>What did you learn from this activity? </a:t>
            </a:r>
          </a:p>
          <a:p>
            <a:pPr>
              <a:buFont typeface="Wingdings" charset="2"/>
              <a:buChar char="Ø"/>
            </a:pPr>
            <a:r>
              <a:rPr lang="en-US" dirty="0" smtClean="0"/>
              <a:t>What is the advantage of open-ended questions?</a:t>
            </a:r>
            <a:endParaRPr lang="en-US" dirty="0"/>
          </a:p>
          <a:p>
            <a:endParaRPr lang="en-US" dirty="0"/>
          </a:p>
        </p:txBody>
      </p:sp>
    </p:spTree>
    <p:extLst>
      <p:ext uri="{BB962C8B-B14F-4D97-AF65-F5344CB8AC3E}">
        <p14:creationId xmlns:p14="http://schemas.microsoft.com/office/powerpoint/2010/main" val="81372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Translate closed into open ended questions </a:t>
            </a:r>
          </a:p>
        </p:txBody>
      </p:sp>
      <p:sp>
        <p:nvSpPr>
          <p:cNvPr id="3" name="Content Placeholder 2"/>
          <p:cNvSpPr>
            <a:spLocks noGrp="1"/>
          </p:cNvSpPr>
          <p:nvPr>
            <p:ph idx="1"/>
          </p:nvPr>
        </p:nvSpPr>
        <p:spPr/>
        <p:txBody>
          <a:bodyPr/>
          <a:lstStyle/>
          <a:p>
            <a:r>
              <a:rPr lang="en-US" dirty="0" smtClean="0"/>
              <a:t>Can you tell me some qualities of a good teacher or coach? </a:t>
            </a:r>
          </a:p>
          <a:p>
            <a:pPr lvl="1"/>
            <a:r>
              <a:rPr lang="en-US" i="1" dirty="0" smtClean="0"/>
              <a:t>What are the qualities of a good coach?</a:t>
            </a:r>
            <a:endParaRPr lang="en-US" i="1" dirty="0"/>
          </a:p>
          <a:p>
            <a:r>
              <a:rPr lang="en-US" dirty="0"/>
              <a:t>Is coaching beneficial</a:t>
            </a:r>
            <a:r>
              <a:rPr lang="en-US" dirty="0" smtClean="0"/>
              <a:t>?</a:t>
            </a:r>
            <a:endParaRPr lang="en-US" dirty="0"/>
          </a:p>
          <a:p>
            <a:pPr lvl="1"/>
            <a:r>
              <a:rPr lang="en-US" i="1" dirty="0"/>
              <a:t>What are the benefits of coaching?</a:t>
            </a:r>
          </a:p>
          <a:p>
            <a:r>
              <a:rPr lang="en-US" dirty="0"/>
              <a:t>Did you enjoy this </a:t>
            </a:r>
            <a:r>
              <a:rPr lang="en-US" dirty="0" smtClean="0"/>
              <a:t>activity?</a:t>
            </a:r>
          </a:p>
          <a:p>
            <a:pPr lvl="1"/>
            <a:r>
              <a:rPr lang="en-US" i="1" dirty="0" smtClean="0"/>
              <a:t>How </a:t>
            </a:r>
            <a:r>
              <a:rPr lang="en-US" i="1" dirty="0"/>
              <a:t>did this activity make you feel? </a:t>
            </a:r>
          </a:p>
          <a:p>
            <a:endParaRPr lang="en-US" i="1" dirty="0"/>
          </a:p>
        </p:txBody>
      </p:sp>
    </p:spTree>
    <p:extLst>
      <p:ext uri="{BB962C8B-B14F-4D97-AF65-F5344CB8AC3E}">
        <p14:creationId xmlns:p14="http://schemas.microsoft.com/office/powerpoint/2010/main" val="108958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Leading a discussion-Giving Feedback </a:t>
            </a:r>
            <a:endParaRPr lang="en-US" dirty="0">
              <a:solidFill>
                <a:schemeClr val="tx1"/>
              </a:solidFill>
            </a:endParaRPr>
          </a:p>
        </p:txBody>
      </p:sp>
      <p:sp>
        <p:nvSpPr>
          <p:cNvPr id="3" name="Content Placeholder 2"/>
          <p:cNvSpPr>
            <a:spLocks noGrp="1"/>
          </p:cNvSpPr>
          <p:nvPr>
            <p:ph idx="1"/>
          </p:nvPr>
        </p:nvSpPr>
        <p:spPr>
          <a:xfrm>
            <a:off x="457200" y="1196752"/>
            <a:ext cx="8229600" cy="4929411"/>
          </a:xfrm>
        </p:spPr>
        <p:txBody>
          <a:bodyPr/>
          <a:lstStyle/>
          <a:p>
            <a:r>
              <a:rPr lang="en-US" dirty="0"/>
              <a:t>The purpose of feedback is to reinforce correct </a:t>
            </a:r>
            <a:r>
              <a:rPr lang="en-US" dirty="0" smtClean="0"/>
              <a:t>actions/answers </a:t>
            </a:r>
            <a:r>
              <a:rPr lang="en-US" dirty="0"/>
              <a:t>and point out </a:t>
            </a:r>
            <a:r>
              <a:rPr lang="en-US" dirty="0" smtClean="0"/>
              <a:t>what needs </a:t>
            </a:r>
            <a:r>
              <a:rPr lang="en-US" dirty="0"/>
              <a:t>to be corrected through further practice </a:t>
            </a:r>
            <a:r>
              <a:rPr lang="en-US" dirty="0" smtClean="0"/>
              <a:t>or discussion </a:t>
            </a:r>
          </a:p>
          <a:p>
            <a:r>
              <a:rPr lang="en-US" dirty="0" smtClean="0"/>
              <a:t>Provide positive feedback clearly</a:t>
            </a:r>
          </a:p>
          <a:p>
            <a:r>
              <a:rPr lang="en-US" dirty="0" smtClean="0"/>
              <a:t>Be specific-avoid general comments</a:t>
            </a:r>
          </a:p>
          <a:p>
            <a:r>
              <a:rPr lang="en-US" dirty="0" smtClean="0"/>
              <a:t>Focus on a concrete behavior that needs to be changed</a:t>
            </a:r>
          </a:p>
          <a:p>
            <a:r>
              <a:rPr lang="en-US" dirty="0" smtClean="0"/>
              <a:t>Do not be judgmental</a:t>
            </a:r>
          </a:p>
          <a:p>
            <a:r>
              <a:rPr lang="en-US" dirty="0" smtClean="0"/>
              <a:t>Clarify</a:t>
            </a:r>
            <a:endParaRPr lang="en-US" dirty="0"/>
          </a:p>
        </p:txBody>
      </p:sp>
    </p:spTree>
    <p:extLst>
      <p:ext uri="{BB962C8B-B14F-4D97-AF65-F5344CB8AC3E}">
        <p14:creationId xmlns:p14="http://schemas.microsoft.com/office/powerpoint/2010/main" val="112724819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EBDE5D13C7C844895D4D0785CE1387" ma:contentTypeVersion="13" ma:contentTypeDescription="Create a new document." ma:contentTypeScope="" ma:versionID="bcef926d8af47c3b2016dab529327558">
  <xsd:schema xmlns:xsd="http://www.w3.org/2001/XMLSchema" xmlns:xs="http://www.w3.org/2001/XMLSchema" xmlns:p="http://schemas.microsoft.com/office/2006/metadata/properties" xmlns:ns2="b545358d-e310-4d04-b43f-541cad9994cd" xmlns:ns3="7a9f276f-f162-4cb8-9653-eafef4bd0861" targetNamespace="http://schemas.microsoft.com/office/2006/metadata/properties" ma:root="true" ma:fieldsID="4f427df40378d8e99aaa55ae02853742" ns2:_="" ns3:_="">
    <xsd:import namespace="b545358d-e310-4d04-b43f-541cad9994cd"/>
    <xsd:import namespace="7a9f276f-f162-4cb8-9653-eafef4bd086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45358d-e310-4d04-b43f-541cad999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a9f276f-f162-4cb8-9653-eafef4bd0861"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B69E9F6-5647-4C23-A29A-AAC04794A51A}"/>
</file>

<file path=customXml/itemProps2.xml><?xml version="1.0" encoding="utf-8"?>
<ds:datastoreItem xmlns:ds="http://schemas.openxmlformats.org/officeDocument/2006/customXml" ds:itemID="{80074896-6790-4BCA-A449-2B36864C78E7}"/>
</file>

<file path=customXml/itemProps3.xml><?xml version="1.0" encoding="utf-8"?>
<ds:datastoreItem xmlns:ds="http://schemas.openxmlformats.org/officeDocument/2006/customXml" ds:itemID="{DF4EB213-3168-43DE-9334-A9386352F1BE}"/>
</file>

<file path=docProps/app.xml><?xml version="1.0" encoding="utf-8"?>
<Properties xmlns="http://schemas.openxmlformats.org/officeDocument/2006/extended-properties" xmlns:vt="http://schemas.openxmlformats.org/officeDocument/2006/docPropsVTypes">
  <TotalTime>35480</TotalTime>
  <Words>1219</Words>
  <Application>Microsoft Macintosh PowerPoint</Application>
  <PresentationFormat>On-screen Show (4:3)</PresentationFormat>
  <Paragraphs>133</Paragraphs>
  <Slides>15</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Calibri</vt:lpstr>
      <vt:lpstr>Gill Sans MT</vt:lpstr>
      <vt:lpstr>ＭＳ Ｐゴシック</vt:lpstr>
      <vt:lpstr>Wingdings</vt:lpstr>
      <vt:lpstr>Arial</vt:lpstr>
      <vt:lpstr>2_Office Theme</vt:lpstr>
      <vt:lpstr>Coaching Training region, country, date(s)</vt:lpstr>
      <vt:lpstr>Session 4: Characteristics of a  Good Coach-Facilitation skills</vt:lpstr>
      <vt:lpstr>What is facilitation?</vt:lpstr>
      <vt:lpstr>Characteristics of a  Good Coach i.e a good facilitator</vt:lpstr>
      <vt:lpstr>Public Speaking Skills </vt:lpstr>
      <vt:lpstr>Leading a Discussion- questions</vt:lpstr>
      <vt:lpstr>Leading a Discussion- questions</vt:lpstr>
      <vt:lpstr>Translate closed into open ended questions </vt:lpstr>
      <vt:lpstr>Leading a discussion-Giving Feedback </vt:lpstr>
      <vt:lpstr>Dealing with incorrect responses</vt:lpstr>
      <vt:lpstr> Dealing with different types of participants </vt:lpstr>
      <vt:lpstr>1.Quiet Participants </vt:lpstr>
      <vt:lpstr>2.Dominant Participants </vt:lpstr>
      <vt:lpstr>3.Self-Appointed Expert </vt:lpstr>
      <vt:lpstr>4.Rambling Participants </vt:lpstr>
    </vt:vector>
  </TitlesOfParts>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dc:title>
  <dc:creator>Scott Logue</dc:creator>
  <cp:lastModifiedBy>Microsoft Office User</cp:lastModifiedBy>
  <cp:revision>311</cp:revision>
  <dcterms:created xsi:type="dcterms:W3CDTF">2017-03-28T15:22:04Z</dcterms:created>
  <dcterms:modified xsi:type="dcterms:W3CDTF">2019-06-14T12:53:15Z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0x010100EFEBDE5D13C7C844895D4D0785CE1387</vt:lpwstr>
  </property>
</Properties>
</file>