
<file path=[Content_Types].xml><?xml version="1.0" encoding="utf-8"?>
<Types xmlns="http://schemas.openxmlformats.org/package/2006/content-types">
  <Default Extension="png" ContentType="image/png"/>
  <Default Extension="rels" ContentType="application/vnd.openxmlformats-package.relationships+xml"/>
  <Default Extension="emf" ContentType="image/x-emf"/>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slideLayouts/slideLayout3.xml" ContentType="application/vnd.openxmlformats-officedocument.presentationml.slideLayout+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8.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88" r:id="rId2"/>
    <p:sldId id="383" r:id="rId3"/>
    <p:sldId id="385" r:id="rId4"/>
    <p:sldId id="386" r:id="rId5"/>
    <p:sldId id="387" r:id="rId6"/>
    <p:sldId id="388" r:id="rId7"/>
    <p:sldId id="389" r:id="rId8"/>
    <p:sldId id="390" r:id="rId9"/>
    <p:sldId id="391" r:id="rId10"/>
    <p:sldId id="3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6" autoAdjust="0"/>
    <p:restoredTop sz="80665" autoAdjust="0"/>
  </p:normalViewPr>
  <p:slideViewPr>
    <p:cSldViewPr>
      <p:cViewPr>
        <p:scale>
          <a:sx n="70" d="100"/>
          <a:sy n="70" d="100"/>
        </p:scale>
        <p:origin x="840" y="-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presProps" Target="presProps.xml"/><Relationship Id="rId8" Type="http://schemas.openxmlformats.org/officeDocument/2006/relationships/slide" Target="slides/slide7.xml"/><Relationship Id="rId18"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notesMaster" Target="notesMasters/notesMaster1.xml"/><Relationship Id="rId7" Type="http://schemas.openxmlformats.org/officeDocument/2006/relationships/slide" Target="slides/slide6.xml"/><Relationship Id="rId17" Type="http://schemas.openxmlformats.org/officeDocument/2006/relationships/customXml" Target="../customXml/item1.xml"/><Relationship Id="rId16" Type="http://schemas.openxmlformats.org/officeDocument/2006/relationships/tableStyles" Target="tableStyles.xml"/><Relationship Id="rId2" Type="http://schemas.openxmlformats.org/officeDocument/2006/relationships/slide" Target="slides/slide1.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customXml" Target="../customXml/item3.xml"/><Relationship Id="rId1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F004F-D103-4DBB-8C14-A59E06A0162F}" type="datetimeFigureOut">
              <a:rPr lang="en-US" smtClean="0"/>
              <a:t>6/14/19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85EF9-953D-499D-8BCA-9A5F96E10925}" type="slidenum">
              <a:rPr lang="en-US" smtClean="0"/>
              <a:t>‹#›</a:t>
            </a:fld>
            <a:endParaRPr lang="en-US"/>
          </a:p>
        </p:txBody>
      </p:sp>
    </p:spTree>
    <p:extLst>
      <p:ext uri="{BB962C8B-B14F-4D97-AF65-F5344CB8AC3E}">
        <p14:creationId xmlns:p14="http://schemas.microsoft.com/office/powerpoint/2010/main" val="801197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a:t>
            </a:fld>
            <a:endParaRPr lang="en-US"/>
          </a:p>
        </p:txBody>
      </p:sp>
    </p:spTree>
    <p:extLst>
      <p:ext uri="{BB962C8B-B14F-4D97-AF65-F5344CB8AC3E}">
        <p14:creationId xmlns:p14="http://schemas.microsoft.com/office/powerpoint/2010/main" val="1153026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a:t>
            </a:r>
            <a:r>
              <a:rPr lang="en-US" smtClean="0"/>
              <a:t>the participants</a:t>
            </a:r>
            <a:r>
              <a:rPr lang="en-US" baseline="0" smtClean="0"/>
              <a:t> </a:t>
            </a:r>
            <a:r>
              <a:rPr lang="en-US" smtClean="0"/>
              <a:t> </a:t>
            </a:r>
            <a:r>
              <a:rPr lang="en-US" dirty="0" smtClean="0"/>
              <a:t>know we will discus more on communication skills</a:t>
            </a:r>
            <a:r>
              <a:rPr lang="en-US" baseline="0" dirty="0" smtClean="0"/>
              <a:t> on day 3</a:t>
            </a:r>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10</a:t>
            </a:fld>
            <a:endParaRPr lang="en-US"/>
          </a:p>
        </p:txBody>
      </p:sp>
    </p:spTree>
    <p:extLst>
      <p:ext uri="{BB962C8B-B14F-4D97-AF65-F5344CB8AC3E}">
        <p14:creationId xmlns:p14="http://schemas.microsoft.com/office/powerpoint/2010/main" val="936502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Give one sheet of letter size/A4 paper to each</a:t>
            </a:r>
          </a:p>
          <a:p>
            <a:pPr lvl="0"/>
            <a:r>
              <a:rPr lang="en-US" sz="1200" kern="1200" dirty="0" smtClean="0">
                <a:solidFill>
                  <a:schemeClr val="tx1"/>
                </a:solidFill>
                <a:effectLst/>
                <a:latin typeface="+mn-lt"/>
                <a:ea typeface="+mn-ea"/>
                <a:cs typeface="+mn-cs"/>
              </a:rPr>
              <a:t>Tell the group that you will start giving them all instructions on how to fold the paper to create an origami shape.</a:t>
            </a:r>
          </a:p>
          <a:p>
            <a:pPr lvl="0"/>
            <a:r>
              <a:rPr lang="en-US" sz="1200" kern="1200" dirty="0" smtClean="0">
                <a:solidFill>
                  <a:schemeClr val="tx1"/>
                </a:solidFill>
                <a:effectLst/>
                <a:latin typeface="+mn-lt"/>
                <a:ea typeface="+mn-ea"/>
                <a:cs typeface="+mn-cs"/>
              </a:rPr>
              <a:t>Tell the group that while you give them the instructions, they must keep their eyes closed and cannot ask any questions</a:t>
            </a:r>
          </a:p>
          <a:p>
            <a:pPr lvl="0"/>
            <a:r>
              <a:rPr lang="en-US" sz="1200" kern="1200" dirty="0" smtClean="0">
                <a:solidFill>
                  <a:schemeClr val="tx1"/>
                </a:solidFill>
                <a:effectLst/>
                <a:latin typeface="+mn-lt"/>
                <a:ea typeface="+mn-ea"/>
                <a:cs typeface="+mn-cs"/>
              </a:rPr>
              <a:t>Start giving the group several instructions to fold and rip their paper several times then ask them to unfold their paper and compare how it looks like.</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Make the point that each paper looks different even though you have given the same instructions to everybody. What does this mean?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Ask the group if you think the results would have been better if they kept their eyes open or were allowed to ask questions.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Communicating clearly is not easy, we all interpret the information we get differently that’s why it’s very important to ask questions and confirm understanding to ensure the communicated message is not distorted.</a:t>
            </a:r>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2</a:t>
            </a:fld>
            <a:endParaRPr lang="en-US"/>
          </a:p>
        </p:txBody>
      </p:sp>
    </p:spTree>
    <p:extLst>
      <p:ext uri="{BB962C8B-B14F-4D97-AF65-F5344CB8AC3E}">
        <p14:creationId xmlns:p14="http://schemas.microsoft.com/office/powerpoint/2010/main" val="2138155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a:t>
            </a:r>
            <a:r>
              <a:rPr lang="en-US" dirty="0" smtClean="0"/>
              <a:t>Facilitator should ensure that participants understand key concepts</a:t>
            </a:r>
            <a:r>
              <a:rPr lang="en-US" baseline="0" dirty="0" smtClean="0"/>
              <a:t> of adult learning, the adult learning process and barriers to adult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a:t>
            </a:r>
            <a:r>
              <a:rPr lang="en-US" sz="1200" kern="1200" baseline="0" dirty="0" smtClean="0">
                <a:solidFill>
                  <a:schemeClr val="tx1"/>
                </a:solidFill>
                <a:effectLst/>
                <a:latin typeface="+mn-lt"/>
                <a:ea typeface="+mn-ea"/>
                <a:cs typeface="+mn-cs"/>
              </a:rPr>
              <a:t> are many definitions of adult learning: key is to note that it should contribute to the person’s growth-personal , professional and social/communal</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3</a:t>
            </a:fld>
            <a:endParaRPr lang="en-US"/>
          </a:p>
        </p:txBody>
      </p:sp>
    </p:spTree>
    <p:extLst>
      <p:ext uri="{BB962C8B-B14F-4D97-AF65-F5344CB8AC3E}">
        <p14:creationId xmlns:p14="http://schemas.microsoft.com/office/powerpoint/2010/main" val="1415051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Adults are different</a:t>
            </a:r>
            <a:r>
              <a:rPr lang="en-US" sz="1200" kern="1200" baseline="0" dirty="0" smtClean="0">
                <a:solidFill>
                  <a:schemeClr val="tx1"/>
                </a:solidFill>
                <a:effectLst/>
                <a:latin typeface="+mn-lt"/>
                <a:ea typeface="+mn-ea"/>
                <a:cs typeface="+mn-cs"/>
              </a:rPr>
              <a:t> from children and so should not be treated as children: Children come with a blank slate and need direction.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During supervision if </a:t>
            </a:r>
            <a:r>
              <a:rPr lang="en-US" sz="1200" kern="1200" baseline="0" smtClean="0">
                <a:solidFill>
                  <a:schemeClr val="tx1"/>
                </a:solidFill>
                <a:effectLst/>
                <a:latin typeface="+mn-lt"/>
                <a:ea typeface="+mn-ea"/>
                <a:cs typeface="+mn-cs"/>
              </a:rPr>
              <a:t>not encouraged </a:t>
            </a:r>
            <a:r>
              <a:rPr lang="en-US" sz="1200" kern="1200" baseline="0" dirty="0" smtClean="0">
                <a:solidFill>
                  <a:schemeClr val="tx1"/>
                </a:solidFill>
                <a:effectLst/>
                <a:latin typeface="+mn-lt"/>
                <a:ea typeface="+mn-ea"/>
                <a:cs typeface="+mn-cs"/>
              </a:rPr>
              <a:t>to share, </a:t>
            </a:r>
            <a:r>
              <a:rPr lang="en-US" sz="1200" kern="1200" baseline="0" smtClean="0">
                <a:solidFill>
                  <a:schemeClr val="tx1"/>
                </a:solidFill>
                <a:effectLst/>
                <a:latin typeface="+mn-lt"/>
                <a:ea typeface="+mn-ea"/>
                <a:cs typeface="+mn-cs"/>
              </a:rPr>
              <a:t>staff will </a:t>
            </a:r>
            <a:r>
              <a:rPr lang="en-US" sz="1200" kern="1200" baseline="0" dirty="0" smtClean="0">
                <a:solidFill>
                  <a:schemeClr val="tx1"/>
                </a:solidFill>
                <a:effectLst/>
                <a:latin typeface="+mn-lt"/>
                <a:ea typeface="+mn-ea"/>
                <a:cs typeface="+mn-cs"/>
              </a:rPr>
              <a:t>not discuss or even learn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4</a:t>
            </a:fld>
            <a:endParaRPr lang="en-US"/>
          </a:p>
        </p:txBody>
      </p:sp>
    </p:spTree>
    <p:extLst>
      <p:ext uri="{BB962C8B-B14F-4D97-AF65-F5344CB8AC3E}">
        <p14:creationId xmlns:p14="http://schemas.microsoft.com/office/powerpoint/2010/main" val="422203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Compare/relate the adult learning process</a:t>
            </a:r>
            <a:r>
              <a:rPr lang="en-US" baseline="0" dirty="0" smtClean="0"/>
              <a:t> to the 4 coaching steps. In a brain storming session, ask the participants where each of the above fall with in the 4 steps of coaching</a:t>
            </a:r>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5</a:t>
            </a:fld>
            <a:endParaRPr lang="en-US"/>
          </a:p>
        </p:txBody>
      </p:sp>
    </p:spTree>
    <p:extLst>
      <p:ext uri="{BB962C8B-B14F-4D97-AF65-F5344CB8AC3E}">
        <p14:creationId xmlns:p14="http://schemas.microsoft.com/office/powerpoint/2010/main" val="1069613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a:t>
            </a:r>
            <a:r>
              <a:rPr lang="en-US" baseline="0" dirty="0" smtClean="0"/>
              <a:t> to add based on their context: Ask participants to narrate actual experiences and solutions</a:t>
            </a:r>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6</a:t>
            </a:fld>
            <a:endParaRPr lang="en-US"/>
          </a:p>
        </p:txBody>
      </p:sp>
    </p:spTree>
    <p:extLst>
      <p:ext uri="{BB962C8B-B14F-4D97-AF65-F5344CB8AC3E}">
        <p14:creationId xmlns:p14="http://schemas.microsoft.com/office/powerpoint/2010/main" val="957768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7</a:t>
            </a:fld>
            <a:endParaRPr lang="en-US"/>
          </a:p>
        </p:txBody>
      </p:sp>
    </p:spTree>
    <p:extLst>
      <p:ext uri="{BB962C8B-B14F-4D97-AF65-F5344CB8AC3E}">
        <p14:creationId xmlns:p14="http://schemas.microsoft.com/office/powerpoint/2010/main" val="406210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can</a:t>
            </a:r>
            <a:r>
              <a:rPr lang="en-US" baseline="0" dirty="0" smtClean="0"/>
              <a:t> each barrier be </a:t>
            </a:r>
            <a:r>
              <a:rPr lang="en-US" baseline="0" dirty="0" err="1" smtClean="0"/>
              <a:t>oercome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8</a:t>
            </a:fld>
            <a:endParaRPr lang="en-US"/>
          </a:p>
        </p:txBody>
      </p:sp>
    </p:spTree>
    <p:extLst>
      <p:ext uri="{BB962C8B-B14F-4D97-AF65-F5344CB8AC3E}">
        <p14:creationId xmlns:p14="http://schemas.microsoft.com/office/powerpoint/2010/main" val="1901945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9</a:t>
            </a:fld>
            <a:endParaRPr lang="en-US"/>
          </a:p>
        </p:txBody>
      </p:sp>
    </p:spTree>
    <p:extLst>
      <p:ext uri="{BB962C8B-B14F-4D97-AF65-F5344CB8AC3E}">
        <p14:creationId xmlns:p14="http://schemas.microsoft.com/office/powerpoint/2010/main" val="2037617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E15336-E07C-9743-BFAB-9B818764EF24}"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8791DD5-B1BD-5545-B373-C595666BAFC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1088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5D73B-BD7E-B84A-ADFE-9E110C29F0B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61FD0E1-36F9-FB47-A3B1-B833F91150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1183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1E85EF-D01F-D94D-839B-BA7DB33AA2E1}"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061E7B-5877-6945-AAEB-6025CB75F7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8036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354FE1-E913-6348-98B6-45BD9F47862E}"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6EECD3E-E1AE-FE4A-A202-26905B3DE53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69513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1AC510-D8AF-BD4F-AA17-BFA1A0FD673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43942B6-B5BB-CA4E-B59C-132FDE3D831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1468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606C2AB-33BF-3047-A260-0A1F1AADCEB9}"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94DDCF-43D5-0A46-BE71-F1EEFCA223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000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3D6150-A581-1841-88E7-17B117171470}" type="datetimeFigureOut">
              <a:rPr lang="en-US">
                <a:solidFill>
                  <a:prstClr val="black">
                    <a:tint val="75000"/>
                  </a:prstClr>
                </a:solidFill>
              </a:rPr>
              <a:pPr>
                <a:defRPr/>
              </a:pPr>
              <a:t>6/14/19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FDA927BA-FBCA-DD44-A56E-E880DEA26B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61219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B363F9C-E6C5-574B-AFE3-C50556170C41}" type="datetimeFigureOut">
              <a:rPr lang="en-US">
                <a:solidFill>
                  <a:prstClr val="black">
                    <a:tint val="75000"/>
                  </a:prstClr>
                </a:solidFill>
              </a:rPr>
              <a:pPr>
                <a:defRPr/>
              </a:pPr>
              <a:t>6/14/19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06573D8-31C3-E045-97D5-1DA3DCCD096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749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3CE594-B985-6F4B-8C14-8E1B42EFCC43}" type="datetimeFigureOut">
              <a:rPr lang="en-US">
                <a:solidFill>
                  <a:prstClr val="black">
                    <a:tint val="75000"/>
                  </a:prstClr>
                </a:solidFill>
              </a:rPr>
              <a:pPr>
                <a:defRPr/>
              </a:pPr>
              <a:t>6/14/19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13D0996-726C-314A-9314-8D0E010753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6280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CD2AE9-509D-ED40-8A1A-0A7AD8B302E2}"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68C2087-3A31-7D4D-A4E3-6E11B894E8E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6851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6ADF66-AA8E-B441-B9F1-31450CA666B1}"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4A0B60-07B4-3347-A180-412AC5D96B8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63067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defTabSz="457200">
              <a:defRPr/>
            </a:pPr>
            <a:fld id="{0C49195D-F25F-8749-B2FD-81567F62D6A8}" type="datetimeFigureOut">
              <a:rPr lang="en-US">
                <a:solidFill>
                  <a:prstClr val="black">
                    <a:tint val="75000"/>
                  </a:prstClr>
                </a:solidFill>
              </a:rPr>
              <a:pPr defTabSz="457200">
                <a:defRPr/>
              </a:pPr>
              <a:t>6/14/19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defTabSz="457200">
              <a:defRPr/>
            </a:pPr>
            <a:fld id="{9F02A10A-22FF-5E42-B8A6-08CE8F9B5505}" type="slidenum">
              <a:rPr lang="en-US">
                <a:solidFill>
                  <a:prstClr val="black">
                    <a:tint val="75000"/>
                  </a:prstClr>
                </a:solidFill>
              </a:rPr>
              <a:pPr defTabSz="457200">
                <a:defRPr/>
              </a:pPr>
              <a:t>‹#›</a:t>
            </a:fld>
            <a:endParaRPr lang="en-US">
              <a:solidFill>
                <a:prstClr val="black">
                  <a:tint val="75000"/>
                </a:prstClr>
              </a:solidFill>
            </a:endParaRPr>
          </a:p>
        </p:txBody>
      </p:sp>
      <p:sp>
        <p:nvSpPr>
          <p:cNvPr id="7" name="Rectangle 6"/>
          <p:cNvSpPr/>
          <p:nvPr userDrawn="1"/>
        </p:nvSpPr>
        <p:spPr>
          <a:xfrm>
            <a:off x="0" y="0"/>
            <a:ext cx="9188450" cy="939800"/>
          </a:xfrm>
          <a:prstGeom prst="rect">
            <a:avLst/>
          </a:prstGeom>
          <a:solidFill>
            <a:srgbClr val="D32C1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1031" name="Title Placeholder 1"/>
          <p:cNvSpPr>
            <a:spLocks noGrp="1"/>
          </p:cNvSpPr>
          <p:nvPr>
            <p:ph type="title"/>
          </p:nvPr>
        </p:nvSpPr>
        <p:spPr bwMode="auto">
          <a:xfrm>
            <a:off x="104775" y="74613"/>
            <a:ext cx="8124825" cy="75088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2" name="Picture 1" descr="TRRT_PPT-02.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7062788" y="0"/>
            <a:ext cx="208121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797166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5706"/>
            <a:ext cx="9144000" cy="6858000"/>
          </a:xfrm>
          <a:prstGeom prst="rect">
            <a:avLst/>
          </a:prstGeom>
          <a:solidFill>
            <a:srgbClr val="D32C1E"/>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3314" name="Title 1"/>
          <p:cNvSpPr>
            <a:spLocks noGrp="1"/>
          </p:cNvSpPr>
          <p:nvPr>
            <p:ph type="ctrTitle"/>
          </p:nvPr>
        </p:nvSpPr>
        <p:spPr>
          <a:xfrm>
            <a:off x="685800" y="2618520"/>
            <a:ext cx="7772400" cy="1888327"/>
          </a:xfrm>
        </p:spPr>
        <p:txBody>
          <a:bodyPr/>
          <a:lstStyle/>
          <a:p>
            <a:pPr algn="ctr" eaLnBrk="1" hangingPunct="1"/>
            <a:r>
              <a:rPr lang="en-GB" b="1" dirty="0" smtClean="0"/>
              <a:t>Coaching Training</a:t>
            </a:r>
            <a:br>
              <a:rPr lang="en-GB" b="1" dirty="0" smtClean="0"/>
            </a:br>
            <a:r>
              <a:rPr lang="en-GB" b="1" dirty="0" smtClean="0"/>
              <a:t>region, country, date(s)</a:t>
            </a:r>
            <a:endParaRPr lang="en-GB" dirty="0">
              <a:latin typeface="Arial" charset="0"/>
            </a:endParaRPr>
          </a:p>
        </p:txBody>
      </p:sp>
      <p:sp>
        <p:nvSpPr>
          <p:cNvPr id="13315" name="Subtitle 2"/>
          <p:cNvSpPr>
            <a:spLocks noGrp="1"/>
          </p:cNvSpPr>
          <p:nvPr>
            <p:ph type="subTitle" idx="1"/>
          </p:nvPr>
        </p:nvSpPr>
        <p:spPr>
          <a:xfrm>
            <a:off x="-1244600" y="5416780"/>
            <a:ext cx="6400800" cy="1752600"/>
          </a:xfrm>
        </p:spPr>
        <p:txBody>
          <a:bodyPr/>
          <a:lstStyle/>
          <a:p>
            <a:pPr eaLnBrk="1" hangingPunct="1"/>
            <a:endParaRPr lang="en-GB" dirty="0">
              <a:solidFill>
                <a:schemeClr val="bg1"/>
              </a:solidFill>
              <a:latin typeface="Arial" charset="0"/>
            </a:endParaRPr>
          </a:p>
          <a:p>
            <a:pPr eaLnBrk="1" hangingPunct="1"/>
            <a:r>
              <a:rPr lang="en-GB" dirty="0" smtClean="0">
                <a:solidFill>
                  <a:schemeClr val="bg1"/>
                </a:solidFill>
                <a:latin typeface="Arial" charset="0"/>
              </a:rPr>
              <a:t>http://techrrt.org</a:t>
            </a:r>
            <a:endParaRPr lang="en-GB" dirty="0">
              <a:solidFill>
                <a:schemeClr val="bg1"/>
              </a:solidFill>
              <a:latin typeface="Arial" charset="0"/>
            </a:endParaRPr>
          </a:p>
        </p:txBody>
      </p:sp>
      <p:pic>
        <p:nvPicPr>
          <p:cNvPr id="13316" name="Picture 5" descr="TRRT_Signature-01.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5800" y="174625"/>
            <a:ext cx="5232400" cy="195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4"/>
          <a:stretch>
            <a:fillRect/>
          </a:stretch>
        </p:blipFill>
        <p:spPr>
          <a:xfrm>
            <a:off x="6804248" y="5695566"/>
            <a:ext cx="1920240" cy="954792"/>
          </a:xfrm>
          <a:prstGeom prst="rect">
            <a:avLst/>
          </a:prstGeom>
        </p:spPr>
      </p:pic>
    </p:spTree>
    <p:extLst>
      <p:ext uri="{BB962C8B-B14F-4D97-AF65-F5344CB8AC3E}">
        <p14:creationId xmlns:p14="http://schemas.microsoft.com/office/powerpoint/2010/main" val="299589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Communication </a:t>
            </a:r>
            <a:endParaRPr lang="en-US" dirty="0"/>
          </a:p>
        </p:txBody>
      </p:sp>
      <p:sp>
        <p:nvSpPr>
          <p:cNvPr id="3" name="Content Placeholder 2"/>
          <p:cNvSpPr>
            <a:spLocks noGrp="1"/>
          </p:cNvSpPr>
          <p:nvPr>
            <p:ph idx="1"/>
          </p:nvPr>
        </p:nvSpPr>
        <p:spPr>
          <a:xfrm>
            <a:off x="467544" y="1052736"/>
            <a:ext cx="8229600" cy="5544616"/>
          </a:xfrm>
        </p:spPr>
        <p:txBody>
          <a:bodyPr/>
          <a:lstStyle/>
          <a:p>
            <a:r>
              <a:rPr lang="en-US" sz="2400" b="1" dirty="0" smtClean="0"/>
              <a:t>Listening:</a:t>
            </a:r>
            <a:r>
              <a:rPr lang="en-US" sz="2400" dirty="0" smtClean="0"/>
              <a:t> </a:t>
            </a:r>
            <a:r>
              <a:rPr lang="en-US" sz="2400" dirty="0"/>
              <a:t>It is important to focus on what the trainee is saying in order to understand his or her perspective. </a:t>
            </a:r>
          </a:p>
          <a:p>
            <a:r>
              <a:rPr lang="en-US" sz="2400" b="1" dirty="0" smtClean="0"/>
              <a:t>Observing:</a:t>
            </a:r>
            <a:r>
              <a:rPr lang="en-US" sz="2400" dirty="0" smtClean="0"/>
              <a:t> </a:t>
            </a:r>
            <a:r>
              <a:rPr lang="en-US" sz="2400" dirty="0"/>
              <a:t>Coaching involves watching. Sometimes a trainee’s body language may tell a lot about what he or she feels or understands. </a:t>
            </a:r>
          </a:p>
          <a:p>
            <a:r>
              <a:rPr lang="en-US" sz="2400" b="1" dirty="0" smtClean="0"/>
              <a:t>Questioning:</a:t>
            </a:r>
            <a:r>
              <a:rPr lang="en-US" sz="2400" dirty="0" smtClean="0"/>
              <a:t> </a:t>
            </a:r>
            <a:r>
              <a:rPr lang="en-US" sz="2400" dirty="0"/>
              <a:t>Ask questions to find out what is important to the trainee. Be careful to ask questions in a constructive way. </a:t>
            </a:r>
          </a:p>
          <a:p>
            <a:r>
              <a:rPr lang="en-US" sz="2400" b="1" dirty="0" smtClean="0"/>
              <a:t>Rephrasing:</a:t>
            </a:r>
            <a:r>
              <a:rPr lang="en-US" sz="2400" dirty="0" smtClean="0"/>
              <a:t> </a:t>
            </a:r>
            <a:r>
              <a:rPr lang="en-US" sz="2400" dirty="0"/>
              <a:t>After a trainee makes a statement, it is sometimes useful to restate what you think the trainee meant. This clarifies the trainee’s ideas or feelings and shows you are listening. </a:t>
            </a:r>
          </a:p>
          <a:p>
            <a:endParaRPr lang="en-US" dirty="0"/>
          </a:p>
        </p:txBody>
      </p:sp>
    </p:spTree>
    <p:extLst>
      <p:ext uri="{BB962C8B-B14F-4D97-AF65-F5344CB8AC3E}">
        <p14:creationId xmlns:p14="http://schemas.microsoft.com/office/powerpoint/2010/main" val="213693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 y="74613"/>
            <a:ext cx="7563569" cy="750887"/>
          </a:xfrm>
        </p:spPr>
        <p:txBody>
          <a:bodyPr/>
          <a:lstStyle/>
          <a:p>
            <a:r>
              <a:rPr lang="en-US" sz="3400" dirty="0" smtClean="0"/>
              <a:t>Session 5: Adult learning skills and effective Communication</a:t>
            </a:r>
            <a:endParaRPr lang="en-US" sz="3400" dirty="0"/>
          </a:p>
        </p:txBody>
      </p:sp>
      <p:sp>
        <p:nvSpPr>
          <p:cNvPr id="3" name="Content Placeholder 2"/>
          <p:cNvSpPr>
            <a:spLocks noGrp="1"/>
          </p:cNvSpPr>
          <p:nvPr>
            <p:ph idx="1"/>
          </p:nvPr>
        </p:nvSpPr>
        <p:spPr/>
        <p:txBody>
          <a:bodyPr/>
          <a:lstStyle/>
          <a:p>
            <a:r>
              <a:rPr lang="en-US" dirty="0" smtClean="0"/>
              <a:t>Group Activity: Communication Origami </a:t>
            </a:r>
            <a:endParaRPr lang="en-US" dirty="0"/>
          </a:p>
        </p:txBody>
      </p:sp>
    </p:spTree>
    <p:extLst>
      <p:ext uri="{BB962C8B-B14F-4D97-AF65-F5344CB8AC3E}">
        <p14:creationId xmlns:p14="http://schemas.microsoft.com/office/powerpoint/2010/main" val="832952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Session 5: Adult learning skills and effective Communication</a:t>
            </a:r>
          </a:p>
        </p:txBody>
      </p:sp>
      <p:sp>
        <p:nvSpPr>
          <p:cNvPr id="10" name="Content Placeholder 9"/>
          <p:cNvSpPr>
            <a:spLocks noGrp="1"/>
          </p:cNvSpPr>
          <p:nvPr>
            <p:ph idx="1"/>
          </p:nvPr>
        </p:nvSpPr>
        <p:spPr>
          <a:xfrm>
            <a:off x="457200" y="980728"/>
            <a:ext cx="8229600" cy="5145435"/>
          </a:xfrm>
        </p:spPr>
        <p:txBody>
          <a:bodyPr/>
          <a:lstStyle/>
          <a:p>
            <a:pPr marL="0" indent="0">
              <a:buNone/>
            </a:pPr>
            <a:r>
              <a:rPr lang="en-GB" b="1" dirty="0" smtClean="0"/>
              <a:t>The </a:t>
            </a:r>
            <a:r>
              <a:rPr lang="en-GB" b="1" dirty="0"/>
              <a:t>Adult Learning Theory – Andragogy, </a:t>
            </a:r>
            <a:endParaRPr lang="en-GB" b="1" dirty="0" smtClean="0"/>
          </a:p>
          <a:p>
            <a:pPr marL="0" indent="0">
              <a:buNone/>
            </a:pPr>
            <a:endParaRPr lang="en-GB" dirty="0"/>
          </a:p>
          <a:p>
            <a:pPr marL="0" indent="0">
              <a:buNone/>
            </a:pPr>
            <a:r>
              <a:rPr lang="en-GB" b="1" dirty="0"/>
              <a:t>Definition:</a:t>
            </a:r>
            <a:r>
              <a:rPr lang="en-GB" dirty="0"/>
              <a:t> </a:t>
            </a:r>
            <a:endParaRPr lang="en-GB" dirty="0" smtClean="0"/>
          </a:p>
          <a:p>
            <a:r>
              <a:rPr lang="en-GB" dirty="0"/>
              <a:t>the art and science of helping adults learn</a:t>
            </a:r>
          </a:p>
          <a:p>
            <a:r>
              <a:rPr lang="en-GB" dirty="0" smtClean="0"/>
              <a:t>practice </a:t>
            </a:r>
            <a:r>
              <a:rPr lang="en-GB" dirty="0"/>
              <a:t>in which adults engage in systematic and sustained self-educating activities in order to gain new forms of knowledge, skills, attitudes, or values</a:t>
            </a:r>
            <a:r>
              <a:rPr lang="en-GB" dirty="0" smtClean="0"/>
              <a:t>.</a:t>
            </a:r>
            <a:r>
              <a:rPr lang="en-GB" baseline="30000" dirty="0"/>
              <a:t> </a:t>
            </a:r>
            <a:endParaRPr lang="en-GB" dirty="0"/>
          </a:p>
          <a:p>
            <a:endParaRPr lang="en-US" dirty="0"/>
          </a:p>
        </p:txBody>
      </p:sp>
    </p:spTree>
    <p:extLst>
      <p:ext uri="{BB962C8B-B14F-4D97-AF65-F5344CB8AC3E}">
        <p14:creationId xmlns:p14="http://schemas.microsoft.com/office/powerpoint/2010/main" val="339960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Principles of adult learning</a:t>
            </a:r>
            <a:endParaRPr lang="en-US" dirty="0"/>
          </a:p>
        </p:txBody>
      </p:sp>
      <p:sp>
        <p:nvSpPr>
          <p:cNvPr id="10" name="Content Placeholder 9"/>
          <p:cNvSpPr>
            <a:spLocks noGrp="1"/>
          </p:cNvSpPr>
          <p:nvPr>
            <p:ph idx="1"/>
          </p:nvPr>
        </p:nvSpPr>
        <p:spPr>
          <a:xfrm>
            <a:off x="457200" y="1124744"/>
            <a:ext cx="8229600" cy="5400600"/>
          </a:xfrm>
        </p:spPr>
        <p:txBody>
          <a:bodyPr/>
          <a:lstStyle/>
          <a:p>
            <a:pPr marL="0" indent="0">
              <a:buNone/>
            </a:pPr>
            <a:endParaRPr lang="en-GB" dirty="0"/>
          </a:p>
          <a:p>
            <a:pPr lvl="0"/>
            <a:r>
              <a:rPr lang="en-GB" sz="2400" dirty="0"/>
              <a:t>have accumulated knowledge and work experience to draw from</a:t>
            </a:r>
          </a:p>
          <a:p>
            <a:pPr lvl="0"/>
            <a:r>
              <a:rPr lang="en-GB" sz="2400" dirty="0"/>
              <a:t>participants are generally self-motivated/voluntary, </a:t>
            </a:r>
          </a:p>
          <a:p>
            <a:pPr lvl="0"/>
            <a:r>
              <a:rPr lang="en-GB" sz="2400" dirty="0"/>
              <a:t>Self-direction and control</a:t>
            </a:r>
          </a:p>
          <a:p>
            <a:pPr lvl="0"/>
            <a:r>
              <a:rPr lang="en-GB" sz="2400" dirty="0"/>
              <a:t>problem-</a:t>
            </a:r>
            <a:r>
              <a:rPr lang="en-GB" sz="2400" dirty="0" err="1"/>
              <a:t>centered</a:t>
            </a:r>
            <a:r>
              <a:rPr lang="en-GB" sz="2400" dirty="0"/>
              <a:t> rather than subject-</a:t>
            </a:r>
            <a:r>
              <a:rPr lang="en-GB" sz="2400" dirty="0" err="1"/>
              <a:t>centered</a:t>
            </a:r>
            <a:r>
              <a:rPr lang="en-GB" sz="2400" dirty="0"/>
              <a:t>. </a:t>
            </a:r>
            <a:r>
              <a:rPr lang="en-GB" sz="2000" i="1" dirty="0"/>
              <a:t>Will the knowledge provide a solution or add to knowledge? </a:t>
            </a:r>
            <a:r>
              <a:rPr lang="en-GB" sz="2400" i="1" dirty="0"/>
              <a:t>What is the purpose?</a:t>
            </a:r>
          </a:p>
          <a:p>
            <a:pPr lvl="0"/>
            <a:r>
              <a:rPr lang="en-GB" sz="2400" dirty="0"/>
              <a:t>Practical</a:t>
            </a:r>
          </a:p>
          <a:p>
            <a:pPr lvl="0"/>
            <a:r>
              <a:rPr lang="en-GB" sz="2400" dirty="0"/>
              <a:t>Need opportunities to share</a:t>
            </a:r>
          </a:p>
          <a:p>
            <a:pPr lvl="0"/>
            <a:r>
              <a:rPr lang="en-GB" sz="2400" dirty="0"/>
              <a:t>Show respect</a:t>
            </a:r>
          </a:p>
          <a:p>
            <a:pPr lvl="0"/>
            <a:r>
              <a:rPr lang="en-GB" sz="2400" dirty="0"/>
              <a:t>Have pre-conceived notions</a:t>
            </a:r>
          </a:p>
          <a:p>
            <a:endParaRPr lang="en-US" dirty="0"/>
          </a:p>
        </p:txBody>
      </p:sp>
    </p:spTree>
    <p:extLst>
      <p:ext uri="{BB962C8B-B14F-4D97-AF65-F5344CB8AC3E}">
        <p14:creationId xmlns:p14="http://schemas.microsoft.com/office/powerpoint/2010/main" val="1530619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Adult education process</a:t>
            </a:r>
            <a:endParaRPr lang="en-US" dirty="0"/>
          </a:p>
        </p:txBody>
      </p:sp>
      <p:sp>
        <p:nvSpPr>
          <p:cNvPr id="10" name="Content Placeholder 9"/>
          <p:cNvSpPr>
            <a:spLocks noGrp="1"/>
          </p:cNvSpPr>
          <p:nvPr>
            <p:ph idx="1"/>
          </p:nvPr>
        </p:nvSpPr>
        <p:spPr>
          <a:xfrm>
            <a:off x="104775" y="980728"/>
            <a:ext cx="8787705" cy="5877272"/>
          </a:xfrm>
        </p:spPr>
        <p:txBody>
          <a:bodyPr/>
          <a:lstStyle/>
          <a:p>
            <a:pPr>
              <a:lnSpc>
                <a:spcPct val="150000"/>
              </a:lnSpc>
              <a:buFont typeface="+mj-lt"/>
              <a:buAutoNum type="arabicPeriod"/>
            </a:pPr>
            <a:r>
              <a:rPr lang="en-GB" sz="2400" dirty="0"/>
              <a:t>Set a cooperative climate for learning </a:t>
            </a:r>
          </a:p>
          <a:p>
            <a:pPr>
              <a:lnSpc>
                <a:spcPct val="150000"/>
              </a:lnSpc>
              <a:buFont typeface="+mj-lt"/>
              <a:buAutoNum type="arabicPeriod"/>
            </a:pPr>
            <a:r>
              <a:rPr lang="en-GB" sz="2400" dirty="0"/>
              <a:t>Assess the </a:t>
            </a:r>
            <a:r>
              <a:rPr lang="en-GB" sz="2400" dirty="0" smtClean="0"/>
              <a:t>HW’s </a:t>
            </a:r>
            <a:r>
              <a:rPr lang="en-GB" sz="2400" dirty="0"/>
              <a:t>specific needs and interests; </a:t>
            </a:r>
          </a:p>
          <a:p>
            <a:pPr>
              <a:lnSpc>
                <a:spcPct val="150000"/>
              </a:lnSpc>
              <a:buFont typeface="+mj-lt"/>
              <a:buAutoNum type="arabicPeriod"/>
            </a:pPr>
            <a:r>
              <a:rPr lang="en-GB" sz="2400" dirty="0"/>
              <a:t>Develop learning objectives based on </a:t>
            </a:r>
            <a:r>
              <a:rPr lang="en-GB" sz="2400" dirty="0" smtClean="0"/>
              <a:t>the needs</a:t>
            </a:r>
            <a:r>
              <a:rPr lang="en-GB" sz="2400" dirty="0"/>
              <a:t>, interests, and skill levels;  </a:t>
            </a:r>
          </a:p>
          <a:p>
            <a:pPr>
              <a:lnSpc>
                <a:spcPct val="150000"/>
              </a:lnSpc>
              <a:buFont typeface="+mj-lt"/>
              <a:buAutoNum type="arabicPeriod"/>
            </a:pPr>
            <a:r>
              <a:rPr lang="en-GB" sz="2400" dirty="0"/>
              <a:t>Design sequential activities to achieve the objectives;  </a:t>
            </a:r>
          </a:p>
          <a:p>
            <a:pPr>
              <a:lnSpc>
                <a:spcPct val="150000"/>
              </a:lnSpc>
              <a:buFont typeface="+mj-lt"/>
              <a:buAutoNum type="arabicPeriod"/>
            </a:pPr>
            <a:r>
              <a:rPr lang="en-GB" sz="2400" dirty="0"/>
              <a:t>Work </a:t>
            </a:r>
            <a:r>
              <a:rPr lang="en-GB" sz="2400" dirty="0" smtClean="0"/>
              <a:t>with </a:t>
            </a:r>
            <a:r>
              <a:rPr lang="en-GB" sz="2400" dirty="0"/>
              <a:t>the learner-methods to use, materials, and resources </a:t>
            </a:r>
          </a:p>
          <a:p>
            <a:pPr>
              <a:lnSpc>
                <a:spcPct val="150000"/>
              </a:lnSpc>
              <a:buFont typeface="+mj-lt"/>
              <a:buAutoNum type="arabicPeriod"/>
            </a:pPr>
            <a:r>
              <a:rPr lang="en-GB" sz="2400" dirty="0"/>
              <a:t>Evaluate the quality of the learning experience and make adjustments, as needed, while assessing needs for further learning. </a:t>
            </a:r>
          </a:p>
          <a:p>
            <a:endParaRPr lang="en-US" sz="2400" dirty="0"/>
          </a:p>
        </p:txBody>
      </p:sp>
    </p:spTree>
    <p:extLst>
      <p:ext uri="{BB962C8B-B14F-4D97-AF65-F5344CB8AC3E}">
        <p14:creationId xmlns:p14="http://schemas.microsoft.com/office/powerpoint/2010/main" val="682372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Coaching and self-directed learning</a:t>
            </a:r>
            <a:endParaRPr lang="en-US" dirty="0"/>
          </a:p>
        </p:txBody>
      </p:sp>
      <p:sp>
        <p:nvSpPr>
          <p:cNvPr id="10" name="Content Placeholder 9"/>
          <p:cNvSpPr>
            <a:spLocks noGrp="1"/>
          </p:cNvSpPr>
          <p:nvPr>
            <p:ph idx="1"/>
          </p:nvPr>
        </p:nvSpPr>
        <p:spPr>
          <a:xfrm>
            <a:off x="323528" y="1052736"/>
            <a:ext cx="8363272" cy="5616624"/>
          </a:xfrm>
        </p:spPr>
        <p:txBody>
          <a:bodyPr/>
          <a:lstStyle/>
          <a:p>
            <a:pPr marL="0" indent="0">
              <a:buNone/>
            </a:pPr>
            <a:r>
              <a:rPr lang="en-GB" sz="2400" b="1" dirty="0" smtClean="0"/>
              <a:t>Coaching </a:t>
            </a:r>
            <a:r>
              <a:rPr lang="en-GB" sz="2400" b="1" dirty="0"/>
              <a:t>and self-directed </a:t>
            </a:r>
            <a:r>
              <a:rPr lang="en-GB" sz="2400" b="1" dirty="0" smtClean="0"/>
              <a:t>learning</a:t>
            </a:r>
            <a:r>
              <a:rPr lang="en-GB" sz="2400" dirty="0"/>
              <a:t> </a:t>
            </a:r>
          </a:p>
          <a:p>
            <a:pPr marL="0" indent="0">
              <a:lnSpc>
                <a:spcPct val="150000"/>
              </a:lnSpc>
              <a:buNone/>
            </a:pPr>
            <a:r>
              <a:rPr lang="en-GB" sz="2400" dirty="0"/>
              <a:t>Coaching should encourage self-directed learning where individuals take the initiative “without the help of others”</a:t>
            </a:r>
          </a:p>
          <a:p>
            <a:pPr marL="0" indent="0">
              <a:lnSpc>
                <a:spcPct val="150000"/>
              </a:lnSpc>
              <a:buNone/>
            </a:pPr>
            <a:r>
              <a:rPr lang="en-GB" sz="2400" b="1" dirty="0"/>
              <a:t>Challenges to Self-directed learning:</a:t>
            </a:r>
          </a:p>
          <a:p>
            <a:pPr lvl="1">
              <a:lnSpc>
                <a:spcPct val="150000"/>
              </a:lnSpc>
            </a:pPr>
            <a:r>
              <a:rPr lang="en-GB" sz="2000" dirty="0"/>
              <a:t>Low literacy or skills, </a:t>
            </a:r>
          </a:p>
          <a:p>
            <a:pPr lvl="1">
              <a:lnSpc>
                <a:spcPct val="150000"/>
              </a:lnSpc>
            </a:pPr>
            <a:r>
              <a:rPr lang="en-GB" sz="2000" dirty="0"/>
              <a:t>lack of confidence, </a:t>
            </a:r>
          </a:p>
          <a:p>
            <a:pPr lvl="1">
              <a:lnSpc>
                <a:spcPct val="150000"/>
              </a:lnSpc>
            </a:pPr>
            <a:r>
              <a:rPr lang="en-GB" sz="2000" dirty="0"/>
              <a:t>no decision-making power, </a:t>
            </a:r>
          </a:p>
          <a:p>
            <a:pPr lvl="1">
              <a:lnSpc>
                <a:spcPct val="150000"/>
              </a:lnSpc>
            </a:pPr>
            <a:r>
              <a:rPr lang="en-GB" sz="2000" dirty="0"/>
              <a:t>lack of motivation, </a:t>
            </a:r>
          </a:p>
          <a:p>
            <a:pPr lvl="1">
              <a:lnSpc>
                <a:spcPct val="150000"/>
              </a:lnSpc>
            </a:pPr>
            <a:r>
              <a:rPr lang="en-GB" sz="2000" dirty="0"/>
              <a:t>limited resources</a:t>
            </a:r>
            <a:r>
              <a:rPr lang="mr-IN" sz="2000" dirty="0"/>
              <a:t>……</a:t>
            </a:r>
            <a:r>
              <a:rPr lang="en-US" sz="2000" dirty="0"/>
              <a:t>..</a:t>
            </a:r>
            <a:endParaRPr lang="en-GB" sz="2000" dirty="0"/>
          </a:p>
          <a:p>
            <a:pPr lvl="1"/>
            <a:endParaRPr lang="en-GB" sz="1400" dirty="0"/>
          </a:p>
          <a:p>
            <a:pPr marL="0" indent="0">
              <a:buNone/>
            </a:pPr>
            <a:endParaRPr lang="en-US" dirty="0"/>
          </a:p>
        </p:txBody>
      </p:sp>
    </p:spTree>
    <p:extLst>
      <p:ext uri="{BB962C8B-B14F-4D97-AF65-F5344CB8AC3E}">
        <p14:creationId xmlns:p14="http://schemas.microsoft.com/office/powerpoint/2010/main" val="402670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Coaching and Self learning</a:t>
            </a:r>
            <a:r>
              <a:rPr lang="mr-IN" dirty="0" smtClean="0"/>
              <a:t>…</a:t>
            </a:r>
            <a:endParaRPr lang="en-US" dirty="0"/>
          </a:p>
        </p:txBody>
      </p:sp>
      <p:sp>
        <p:nvSpPr>
          <p:cNvPr id="10" name="Content Placeholder 9"/>
          <p:cNvSpPr>
            <a:spLocks noGrp="1"/>
          </p:cNvSpPr>
          <p:nvPr>
            <p:ph idx="1"/>
          </p:nvPr>
        </p:nvSpPr>
        <p:spPr>
          <a:xfrm>
            <a:off x="457200" y="1196752"/>
            <a:ext cx="8229600" cy="4929411"/>
          </a:xfrm>
        </p:spPr>
        <p:txBody>
          <a:bodyPr/>
          <a:lstStyle/>
          <a:p>
            <a:pPr marL="0" indent="0">
              <a:buNone/>
            </a:pPr>
            <a:r>
              <a:rPr lang="en-GB" sz="2400" b="1" dirty="0" smtClean="0"/>
              <a:t>How </a:t>
            </a:r>
            <a:r>
              <a:rPr lang="en-GB" sz="2400" b="1" dirty="0"/>
              <a:t>to support </a:t>
            </a:r>
            <a:r>
              <a:rPr lang="en-GB" sz="2400" b="1" dirty="0" smtClean="0"/>
              <a:t>HWs </a:t>
            </a:r>
            <a:r>
              <a:rPr lang="en-GB" sz="2400" b="1" dirty="0"/>
              <a:t>to engage in self-directed learning:</a:t>
            </a:r>
          </a:p>
          <a:p>
            <a:pPr lvl="1"/>
            <a:r>
              <a:rPr lang="en-GB" sz="2400" dirty="0"/>
              <a:t>Capacity assessment</a:t>
            </a:r>
          </a:p>
          <a:p>
            <a:pPr lvl="1"/>
            <a:r>
              <a:rPr lang="en-GB" sz="2400" dirty="0"/>
              <a:t>Identify a starting point.</a:t>
            </a:r>
          </a:p>
          <a:p>
            <a:pPr lvl="1"/>
            <a:r>
              <a:rPr lang="en-GB" sz="2400" dirty="0"/>
              <a:t>Resource allocation (what is available)</a:t>
            </a:r>
          </a:p>
          <a:p>
            <a:pPr lvl="1"/>
            <a:r>
              <a:rPr lang="en-GB" sz="2400" dirty="0"/>
              <a:t>Create a learning plan.</a:t>
            </a:r>
          </a:p>
          <a:p>
            <a:pPr lvl="1"/>
            <a:r>
              <a:rPr lang="en-GB" sz="2400" dirty="0"/>
              <a:t>Ways  to allow HWs to make decisions</a:t>
            </a:r>
          </a:p>
          <a:p>
            <a:pPr lvl="1"/>
            <a:r>
              <a:rPr lang="en-GB" sz="2400" dirty="0"/>
              <a:t>Create an atmosphere for positive attitudes and independence</a:t>
            </a:r>
          </a:p>
          <a:p>
            <a:pPr lvl="1"/>
            <a:r>
              <a:rPr lang="en-GB" sz="2400" dirty="0"/>
              <a:t>Evaluation of the process and sharing learning outcomes</a:t>
            </a:r>
            <a:r>
              <a:rPr lang="en-GB" sz="2000" dirty="0"/>
              <a:t>.</a:t>
            </a:r>
            <a:endParaRPr lang="en-US" sz="2000" dirty="0"/>
          </a:p>
        </p:txBody>
      </p:sp>
    </p:spTree>
    <p:extLst>
      <p:ext uri="{BB962C8B-B14F-4D97-AF65-F5344CB8AC3E}">
        <p14:creationId xmlns:p14="http://schemas.microsoft.com/office/powerpoint/2010/main" val="1830119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Barriers to adult learning</a:t>
            </a:r>
            <a:endParaRPr lang="en-US" dirty="0"/>
          </a:p>
        </p:txBody>
      </p:sp>
      <p:sp>
        <p:nvSpPr>
          <p:cNvPr id="10" name="Content Placeholder 9"/>
          <p:cNvSpPr>
            <a:spLocks noGrp="1"/>
          </p:cNvSpPr>
          <p:nvPr>
            <p:ph idx="1"/>
          </p:nvPr>
        </p:nvSpPr>
        <p:spPr>
          <a:xfrm>
            <a:off x="457200" y="1196753"/>
            <a:ext cx="8229600" cy="4680520"/>
          </a:xfrm>
        </p:spPr>
        <p:txBody>
          <a:bodyPr/>
          <a:lstStyle/>
          <a:p>
            <a:r>
              <a:rPr lang="en-US" sz="2800" dirty="0" smtClean="0"/>
              <a:t>Lack of time</a:t>
            </a:r>
          </a:p>
          <a:p>
            <a:pPr>
              <a:lnSpc>
                <a:spcPct val="150000"/>
              </a:lnSpc>
            </a:pPr>
            <a:r>
              <a:rPr lang="en-GB" sz="2800" dirty="0"/>
              <a:t>Lack of time</a:t>
            </a:r>
          </a:p>
          <a:p>
            <a:pPr>
              <a:lnSpc>
                <a:spcPct val="150000"/>
              </a:lnSpc>
            </a:pPr>
            <a:r>
              <a:rPr lang="en-GB" sz="2800" dirty="0" err="1"/>
              <a:t>Mindset</a:t>
            </a:r>
            <a:r>
              <a:rPr lang="en-GB" sz="2800" dirty="0"/>
              <a:t>/confidence</a:t>
            </a:r>
          </a:p>
          <a:p>
            <a:pPr>
              <a:lnSpc>
                <a:spcPct val="150000"/>
              </a:lnSpc>
            </a:pPr>
            <a:r>
              <a:rPr lang="en-GB" sz="2800" dirty="0"/>
              <a:t>Value for money</a:t>
            </a:r>
          </a:p>
          <a:p>
            <a:pPr>
              <a:lnSpc>
                <a:spcPct val="150000"/>
              </a:lnSpc>
            </a:pPr>
            <a:r>
              <a:rPr lang="en-GB" sz="2800" dirty="0"/>
              <a:t>Lack of support</a:t>
            </a:r>
          </a:p>
          <a:p>
            <a:pPr>
              <a:lnSpc>
                <a:spcPct val="150000"/>
              </a:lnSpc>
            </a:pPr>
            <a:r>
              <a:rPr lang="en-GB" sz="2800" dirty="0"/>
              <a:t>Financial barriers</a:t>
            </a:r>
          </a:p>
          <a:p>
            <a:pPr>
              <a:lnSpc>
                <a:spcPct val="150000"/>
              </a:lnSpc>
            </a:pPr>
            <a:r>
              <a:rPr lang="en-GB" sz="2800" dirty="0"/>
              <a:t>Flexibility (needs and priorities change)</a:t>
            </a:r>
            <a:endParaRPr lang="en-US" sz="2800" dirty="0"/>
          </a:p>
          <a:p>
            <a:pPr marL="0" indent="0">
              <a:lnSpc>
                <a:spcPct val="150000"/>
              </a:lnSpc>
              <a:buNone/>
            </a:pPr>
            <a:r>
              <a:rPr lang="en-US" sz="2800" dirty="0"/>
              <a:t>How can each barrier be overcome?</a:t>
            </a:r>
            <a:endParaRPr lang="en-GB" sz="2800" dirty="0"/>
          </a:p>
        </p:txBody>
      </p:sp>
    </p:spTree>
    <p:extLst>
      <p:ext uri="{BB962C8B-B14F-4D97-AF65-F5344CB8AC3E}">
        <p14:creationId xmlns:p14="http://schemas.microsoft.com/office/powerpoint/2010/main" val="335645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to motivate adults to learn</a:t>
            </a:r>
            <a:endParaRPr lang="en-US" dirty="0"/>
          </a:p>
        </p:txBody>
      </p:sp>
      <p:sp>
        <p:nvSpPr>
          <p:cNvPr id="10" name="Content Placeholder 9"/>
          <p:cNvSpPr>
            <a:spLocks noGrp="1"/>
          </p:cNvSpPr>
          <p:nvPr>
            <p:ph idx="1"/>
          </p:nvPr>
        </p:nvSpPr>
        <p:spPr>
          <a:xfrm>
            <a:off x="457200" y="980728"/>
            <a:ext cx="8435280" cy="5544616"/>
          </a:xfrm>
        </p:spPr>
        <p:txBody>
          <a:bodyPr/>
          <a:lstStyle/>
          <a:p>
            <a:pPr lvl="0">
              <a:lnSpc>
                <a:spcPct val="150000"/>
              </a:lnSpc>
            </a:pPr>
            <a:r>
              <a:rPr lang="en-GB" sz="2400" dirty="0"/>
              <a:t>Focus on practical knowledge and skills</a:t>
            </a:r>
          </a:p>
          <a:p>
            <a:pPr lvl="0">
              <a:lnSpc>
                <a:spcPct val="150000"/>
              </a:lnSpc>
            </a:pPr>
            <a:r>
              <a:rPr lang="en-GB" sz="2400" dirty="0"/>
              <a:t>Provide alternatives</a:t>
            </a:r>
          </a:p>
          <a:p>
            <a:pPr lvl="0">
              <a:lnSpc>
                <a:spcPct val="150000"/>
              </a:lnSpc>
            </a:pPr>
            <a:r>
              <a:rPr lang="en-GB" sz="2400" dirty="0"/>
              <a:t>Allow for explorations, initiative…</a:t>
            </a:r>
          </a:p>
          <a:p>
            <a:pPr lvl="0">
              <a:lnSpc>
                <a:spcPct val="150000"/>
              </a:lnSpc>
            </a:pPr>
            <a:r>
              <a:rPr lang="en-GB" sz="2400" dirty="0"/>
              <a:t>Make it relevant</a:t>
            </a:r>
          </a:p>
          <a:p>
            <a:pPr lvl="0">
              <a:lnSpc>
                <a:spcPct val="150000"/>
              </a:lnSpc>
            </a:pPr>
            <a:r>
              <a:rPr lang="en-GB" sz="2400" dirty="0"/>
              <a:t>Be respectful</a:t>
            </a:r>
          </a:p>
          <a:p>
            <a:pPr lvl="0">
              <a:lnSpc>
                <a:spcPct val="150000"/>
              </a:lnSpc>
            </a:pPr>
            <a:r>
              <a:rPr lang="en-GB" sz="2400" dirty="0"/>
              <a:t>Accommodation of individual interests, personalities</a:t>
            </a:r>
            <a:r>
              <a:rPr lang="en-GB" sz="2400" dirty="0" smtClean="0"/>
              <a:t>, </a:t>
            </a:r>
            <a:r>
              <a:rPr lang="en-GB" sz="2400" dirty="0"/>
              <a:t>preferred learning styles-auditory, visual, print, </a:t>
            </a:r>
            <a:r>
              <a:rPr lang="en-GB" sz="2400" dirty="0" err="1"/>
              <a:t>kinesthetic</a:t>
            </a:r>
            <a:endParaRPr lang="en-GB" sz="2400" dirty="0"/>
          </a:p>
          <a:p>
            <a:pPr lvl="0">
              <a:lnSpc>
                <a:spcPct val="150000"/>
              </a:lnSpc>
            </a:pPr>
            <a:r>
              <a:rPr lang="en-GB" sz="2400" dirty="0"/>
              <a:t>Use participatory methods</a:t>
            </a:r>
            <a:r>
              <a:rPr lang="en-GB" sz="2400" b="1" dirty="0"/>
              <a:t> </a:t>
            </a:r>
            <a:endParaRPr lang="en-GB" sz="2400" dirty="0"/>
          </a:p>
          <a:p>
            <a:endParaRPr lang="en-US" dirty="0"/>
          </a:p>
        </p:txBody>
      </p:sp>
    </p:spTree>
    <p:extLst>
      <p:ext uri="{BB962C8B-B14F-4D97-AF65-F5344CB8AC3E}">
        <p14:creationId xmlns:p14="http://schemas.microsoft.com/office/powerpoint/2010/main" val="70415139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6AC606-8B8C-4519-97B1-F92953B447BC}"/>
</file>

<file path=customXml/itemProps2.xml><?xml version="1.0" encoding="utf-8"?>
<ds:datastoreItem xmlns:ds="http://schemas.openxmlformats.org/officeDocument/2006/customXml" ds:itemID="{7F93E2DD-343A-4B1D-A527-5B6615509F8D}"/>
</file>

<file path=customXml/itemProps3.xml><?xml version="1.0" encoding="utf-8"?>
<ds:datastoreItem xmlns:ds="http://schemas.openxmlformats.org/officeDocument/2006/customXml" ds:itemID="{B32784FD-F3E5-4614-B1E0-1B9DCCFA4166}"/>
</file>

<file path=docProps/app.xml><?xml version="1.0" encoding="utf-8"?>
<Properties xmlns="http://schemas.openxmlformats.org/officeDocument/2006/extended-properties" xmlns:vt="http://schemas.openxmlformats.org/officeDocument/2006/docPropsVTypes">
  <TotalTime>35480</TotalTime>
  <Words>744</Words>
  <Application>Microsoft Macintosh PowerPoint</Application>
  <PresentationFormat>On-screen Show (4:3)</PresentationFormat>
  <Paragraphs>100</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Gill Sans MT</vt:lpstr>
      <vt:lpstr>Mangal</vt:lpstr>
      <vt:lpstr>ＭＳ Ｐゴシック</vt:lpstr>
      <vt:lpstr>Arial</vt:lpstr>
      <vt:lpstr>2_Office Theme</vt:lpstr>
      <vt:lpstr>Coaching Training region, country, date(s)</vt:lpstr>
      <vt:lpstr>Session 5: Adult learning skills and effective Communication</vt:lpstr>
      <vt:lpstr>Session 5: Adult learning skills and effective Communication</vt:lpstr>
      <vt:lpstr>Principles of adult learning</vt:lpstr>
      <vt:lpstr>Adult education process</vt:lpstr>
      <vt:lpstr>Coaching and self-directed learning</vt:lpstr>
      <vt:lpstr>Coaching and Self learning…</vt:lpstr>
      <vt:lpstr>Barriers to adult learning</vt:lpstr>
      <vt:lpstr>How to motivate adults to learn</vt:lpstr>
      <vt:lpstr>Effective Communication </vt:lpstr>
    </vt:vector>
  </TitlesOfParts>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Scott Logue</dc:creator>
  <cp:lastModifiedBy>Microsoft Office User</cp:lastModifiedBy>
  <cp:revision>311</cp:revision>
  <dcterms:created xsi:type="dcterms:W3CDTF">2017-03-28T15:22:04Z</dcterms:created>
  <dcterms:modified xsi:type="dcterms:W3CDTF">2019-06-14T12:55:06Z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