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 id="2147483661" r:id="rId8"/>
  </p:sldMasterIdLst>
  <p:notesMasterIdLst>
    <p:notesMasterId r:id="rId40"/>
  </p:notesMasterIdLst>
  <p:sldIdLst>
    <p:sldId id="256" r:id="rId9"/>
    <p:sldId id="257" r:id="rId10"/>
    <p:sldId id="259" r:id="rId11"/>
    <p:sldId id="260" r:id="rId12"/>
    <p:sldId id="726" r:id="rId13"/>
    <p:sldId id="261" r:id="rId14"/>
    <p:sldId id="262" r:id="rId15"/>
    <p:sldId id="263" r:id="rId16"/>
    <p:sldId id="265" r:id="rId17"/>
    <p:sldId id="266" r:id="rId18"/>
    <p:sldId id="267" r:id="rId19"/>
    <p:sldId id="268" r:id="rId20"/>
    <p:sldId id="270" r:id="rId21"/>
    <p:sldId id="989" r:id="rId22"/>
    <p:sldId id="275" r:id="rId23"/>
    <p:sldId id="991" r:id="rId24"/>
    <p:sldId id="995" r:id="rId25"/>
    <p:sldId id="269" r:id="rId26"/>
    <p:sldId id="990" r:id="rId27"/>
    <p:sldId id="278" r:id="rId28"/>
    <p:sldId id="279" r:id="rId29"/>
    <p:sldId id="984" r:id="rId30"/>
    <p:sldId id="985" r:id="rId31"/>
    <p:sldId id="986" r:id="rId32"/>
    <p:sldId id="280" r:id="rId33"/>
    <p:sldId id="281" r:id="rId34"/>
    <p:sldId id="282" r:id="rId35"/>
    <p:sldId id="993" r:id="rId36"/>
    <p:sldId id="983" r:id="rId37"/>
    <p:sldId id="284" r:id="rId38"/>
    <p:sldId id="258" r:id="rId39"/>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ith Nzioka" initials="FN" lastIdx="2" clrIdx="0">
    <p:extLst>
      <p:ext uri="{19B8F6BF-5375-455C-9EA6-DF929625EA0E}">
        <p15:presenceInfo xmlns:p15="http://schemas.microsoft.com/office/powerpoint/2012/main" userId="S::fnzioka@unicef.org::cee605f1-feee-44d8-9924-0c63599cc308" providerId="AD"/>
      </p:ext>
    </p:extLst>
  </p:cmAuthor>
  <p:cmAuthor id="2" name="Caroline Abla" initials="CA" lastIdx="1" clrIdx="1">
    <p:extLst>
      <p:ext uri="{19B8F6BF-5375-455C-9EA6-DF929625EA0E}">
        <p15:presenceInfo xmlns:p15="http://schemas.microsoft.com/office/powerpoint/2012/main" userId="8294fe494a8ed7a6" providerId="Windows Live"/>
      </p:ext>
    </p:extLst>
  </p:cmAuthor>
  <p:cmAuthor id="3" name="Uta Filz" initials="UF" lastIdx="1" clrIdx="2">
    <p:extLst>
      <p:ext uri="{19B8F6BF-5375-455C-9EA6-DF929625EA0E}">
        <p15:presenceInfo xmlns:p15="http://schemas.microsoft.com/office/powerpoint/2012/main" userId="Uta Fil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7637"/>
  </p:normalViewPr>
  <p:slideViewPr>
    <p:cSldViewPr snapToGrid="0">
      <p:cViewPr varScale="1">
        <p:scale>
          <a:sx n="90" d="100"/>
          <a:sy n="90" d="100"/>
        </p:scale>
        <p:origin x="232" y="408"/>
      </p:cViewPr>
      <p:guideLst/>
    </p:cSldViewPr>
  </p:slideViewPr>
  <p:notesTextViewPr>
    <p:cViewPr>
      <p:scale>
        <a:sx n="1" d="1"/>
        <a:sy n="1" d="1"/>
      </p:scale>
      <p:origin x="0" y="-164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ssessments.hpc.tools/km/hno-hrp-step-step-guidance-202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file:///C:\Users\carol\Downloads\05.HPC_2021-ResponseAnalysisPrioritization_Guide-Final%20draft.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indent="-342900">
              <a:buFont typeface="Arial"/>
              <a:buChar char="•"/>
            </a:pPr>
            <a:r>
              <a:rPr lang="en-CH" i="1"/>
              <a:t>Welcome participants to the webinar.</a:t>
            </a:r>
            <a:endParaRPr lang="en-CH" i="1">
              <a:solidFill>
                <a:srgbClr val="000000"/>
              </a:solidFill>
            </a:endParaRPr>
          </a:p>
          <a:p>
            <a:pPr marL="342900" indent="-342900">
              <a:buFont typeface="Arial"/>
              <a:buChar char="•"/>
            </a:pPr>
            <a:r>
              <a:rPr lang="en-CH" i="1"/>
              <a:t>Introduce speakers </a:t>
            </a:r>
            <a:r>
              <a:rPr lang="en-CH"/>
              <a:t>– self, Faith Nzioka – GNC RRT, Uta Filz from OCHA, Briony Stevens – GNC Coordination Helpdesk, and CAroline Abla – ISC Helpdesk.</a:t>
            </a:r>
          </a:p>
          <a:p>
            <a:pPr marL="342900" indent="-342900">
              <a:buFont typeface="Arial"/>
              <a:buChar char="•"/>
            </a:pPr>
            <a:r>
              <a:rPr lang="en-CH" i="1"/>
              <a:t>Share purpose of webinar</a:t>
            </a:r>
            <a:r>
              <a:rPr lang="en-CH"/>
              <a:t> – to disseminate latest updates and guidance on the 2022 HPC process, and to reiterate the GNCs ongoing support to country-level coordiantion teams in this process.</a:t>
            </a:r>
          </a:p>
          <a:p>
            <a:pPr marL="342900" indent="-342900">
              <a:buFont typeface="Arial"/>
              <a:buChar char="•"/>
            </a:pPr>
            <a:r>
              <a:rPr lang="en-CH" i="1"/>
              <a:t>Highlight</a:t>
            </a:r>
            <a:r>
              <a:rPr lang="en-CH"/>
              <a:t> that the 2022 HRP process is very similar to the 2021 HRP process, with no significant changes. </a:t>
            </a:r>
          </a:p>
          <a:p>
            <a:pPr marL="342900" indent="-342900">
              <a:buFont typeface="Arial"/>
              <a:buChar char="•"/>
            </a:pPr>
            <a:r>
              <a:rPr lang="en-CH" i="1"/>
              <a:t>Highlight </a:t>
            </a:r>
            <a:r>
              <a:rPr lang="en-CH"/>
              <a:t>that while we recognise that the 2022 Global Humanitarian Overview is still under development, and therefore the determination of which countries will have active HPCs in 2022, this does not matter, as the processes completed by nutrition coordination teams towards the HNO and HRP can be used for their annual planning.</a:t>
            </a:r>
          </a:p>
          <a:p>
            <a:pPr marL="342900" indent="-342900">
              <a:buFont typeface="Arial"/>
              <a:buChar char="•"/>
            </a:pPr>
            <a:r>
              <a:rPr lang="en-CH"/>
              <a:t>Disseminate information on new CCCs and how they better articulate UNICEFs commitment to coordination.</a:t>
            </a:r>
          </a:p>
          <a:p>
            <a:pPr marL="342900" indent="-342900">
              <a:buFont typeface="Arial"/>
              <a:buChar char="•"/>
            </a:pPr>
            <a:r>
              <a:rPr lang="en-CH" i="1"/>
              <a:t>Advocate </a:t>
            </a:r>
            <a:r>
              <a:rPr lang="en-CH"/>
              <a:t>the need for Nutrition Cluster colleauges to work together with their UNICEF Programme colleagues; particularly on the methodology used to determine the SAM PiNs, to ensure that HRP and HAC PiNs align.</a:t>
            </a:r>
          </a:p>
          <a:p>
            <a:pPr marL="342900" indent="-342900">
              <a:buFont typeface="Arial"/>
              <a:buChar char="•"/>
            </a:pPr>
            <a:r>
              <a:rPr lang="en-CH" i="1"/>
              <a:t>Highlight </a:t>
            </a:r>
            <a:r>
              <a:rPr lang="en-CH"/>
              <a:t>the importance of including both humanitarian and development partners into HRP cluster-level discussions, to ensure malnutrition is addressed in all its forms. </a:t>
            </a:r>
          </a:p>
        </p:txBody>
      </p:sp>
    </p:spTree>
    <p:extLst>
      <p:ext uri="{BB962C8B-B14F-4D97-AF65-F5344CB8AC3E}">
        <p14:creationId xmlns:p14="http://schemas.microsoft.com/office/powerpoint/2010/main" val="104988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220779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indent="-342900">
              <a:buFontTx/>
              <a:buChar char="-"/>
            </a:pPr>
            <a:endParaRPr lang="en-US" dirty="0"/>
          </a:p>
          <a:p>
            <a:pPr marL="342900" indent="-342900">
              <a:buFontTx/>
              <a:buChar char="-"/>
            </a:pPr>
            <a:endParaRPr lang="en-US" dirty="0"/>
          </a:p>
          <a:p>
            <a:endParaRPr lang="en-US" dirty="0"/>
          </a:p>
          <a:p>
            <a:endParaRPr lang="en-US" dirty="0"/>
          </a:p>
        </p:txBody>
      </p:sp>
    </p:spTree>
    <p:extLst>
      <p:ext uri="{BB962C8B-B14F-4D97-AF65-F5344CB8AC3E}">
        <p14:creationId xmlns:p14="http://schemas.microsoft.com/office/powerpoint/2010/main" val="115859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075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54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 </a:t>
            </a:r>
          </a:p>
          <a:p>
            <a:endParaRPr lang="en-US" dirty="0"/>
          </a:p>
        </p:txBody>
      </p:sp>
    </p:spTree>
    <p:extLst>
      <p:ext uri="{BB962C8B-B14F-4D97-AF65-F5344CB8AC3E}">
        <p14:creationId xmlns:p14="http://schemas.microsoft.com/office/powerpoint/2010/main" val="374420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357683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CH" dirty="0">
              <a:solidFill>
                <a:srgbClr val="000000"/>
              </a:solidFill>
            </a:endParaRPr>
          </a:p>
        </p:txBody>
      </p:sp>
    </p:spTree>
    <p:extLst>
      <p:ext uri="{BB962C8B-B14F-4D97-AF65-F5344CB8AC3E}">
        <p14:creationId xmlns:p14="http://schemas.microsoft.com/office/powerpoint/2010/main" val="2500062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314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Tree>
    <p:extLst>
      <p:ext uri="{BB962C8B-B14F-4D97-AF65-F5344CB8AC3E}">
        <p14:creationId xmlns:p14="http://schemas.microsoft.com/office/powerpoint/2010/main" val="2418138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CH" dirty="0"/>
              <a:t> Two of the main thematic issues that we need to consider for the HRP development include GBV and disability. Both GBV and disbility need to be integrated throughout the HRP including the intersectoral nd sectoral specific chapters. </a:t>
            </a:r>
            <a:r>
              <a:rPr lang="en-GB" dirty="0"/>
              <a:t>F</a:t>
            </a:r>
            <a:r>
              <a:rPr lang="en-CH" dirty="0"/>
              <a:t>or the intersectoral chpters, this process will be guided by OCHA, however, for the sectoral, we will need to ensure that we adequately address these two thematic issues in the cluster objectives, PIN calculations, response modalities and even the monitoring plan.</a:t>
            </a:r>
          </a:p>
        </p:txBody>
      </p:sp>
    </p:spTree>
    <p:extLst>
      <p:ext uri="{BB962C8B-B14F-4D97-AF65-F5344CB8AC3E}">
        <p14:creationId xmlns:p14="http://schemas.microsoft.com/office/powerpoint/2010/main" val="54737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spcBef>
                <a:spcPct val="20000"/>
              </a:spcBef>
            </a:pPr>
            <a:r>
              <a:rPr lang="en-GB" dirty="0"/>
              <a:t>Run through the webinar overview:</a:t>
            </a:r>
            <a:endParaRPr lang="en-US" dirty="0"/>
          </a:p>
          <a:p>
            <a:pPr marL="171450" indent="-171450">
              <a:spcBef>
                <a:spcPct val="20000"/>
              </a:spcBef>
              <a:buFont typeface="Arial"/>
              <a:buChar char="•"/>
            </a:pPr>
            <a:endParaRPr lang="en-GB" dirty="0"/>
          </a:p>
          <a:p>
            <a:pPr>
              <a:spcBef>
                <a:spcPct val="20000"/>
              </a:spcBef>
            </a:pPr>
            <a:r>
              <a:rPr lang="en-US" i="1" dirty="0"/>
              <a:t>Timing: </a:t>
            </a:r>
          </a:p>
          <a:p>
            <a:pPr marL="342900" indent="-342900">
              <a:spcBef>
                <a:spcPct val="20000"/>
              </a:spcBef>
              <a:buFont typeface="Arial" panose="020B0604020202020204" pitchFamily="34" charset="0"/>
              <a:buChar char="•"/>
            </a:pPr>
            <a:r>
              <a:rPr lang="en-US" i="1" dirty="0"/>
              <a:t>Welcome and introduction (5 min)</a:t>
            </a:r>
          </a:p>
          <a:p>
            <a:pPr marL="342900" indent="-342900">
              <a:spcBef>
                <a:spcPct val="20000"/>
              </a:spcBef>
              <a:buFont typeface="Arial" panose="020B0604020202020204" pitchFamily="34" charset="0"/>
              <a:buChar char="•"/>
            </a:pPr>
            <a:r>
              <a:rPr lang="en-US" i="1" dirty="0"/>
              <a:t>Overview (OCHA) (20 min)</a:t>
            </a:r>
          </a:p>
          <a:p>
            <a:pPr marL="342900" indent="-342900">
              <a:spcBef>
                <a:spcPct val="20000"/>
              </a:spcBef>
              <a:buFont typeface="Arial" panose="020B0604020202020204" pitchFamily="34" charset="0"/>
              <a:buChar char="•"/>
            </a:pPr>
            <a:r>
              <a:rPr lang="en-US" i="1" dirty="0"/>
              <a:t>Nutrition and HRP (20 min)</a:t>
            </a:r>
          </a:p>
          <a:p>
            <a:pPr marL="342900" indent="-342900">
              <a:spcBef>
                <a:spcPct val="20000"/>
              </a:spcBef>
              <a:buFont typeface="Arial" panose="020B0604020202020204" pitchFamily="34" charset="0"/>
              <a:buChar char="•"/>
            </a:pPr>
            <a:r>
              <a:rPr lang="en-US" i="1" dirty="0"/>
              <a:t>Key considerations (20)</a:t>
            </a:r>
          </a:p>
          <a:p>
            <a:pPr marL="342900" indent="-342900">
              <a:spcBef>
                <a:spcPct val="20000"/>
              </a:spcBef>
              <a:buFont typeface="Arial" panose="020B0604020202020204" pitchFamily="34" charset="0"/>
              <a:buChar char="•"/>
            </a:pPr>
            <a:r>
              <a:rPr lang="en-US" i="1" dirty="0"/>
              <a:t>R&amp;R (10)</a:t>
            </a:r>
          </a:p>
          <a:p>
            <a:pPr marL="342900" indent="-342900">
              <a:spcBef>
                <a:spcPct val="20000"/>
              </a:spcBef>
              <a:buFont typeface="Arial" panose="020B0604020202020204" pitchFamily="34" charset="0"/>
              <a:buChar char="•"/>
            </a:pPr>
            <a:r>
              <a:rPr lang="en-US" i="1" dirty="0"/>
              <a:t>Q&amp;A (15)</a:t>
            </a:r>
            <a:endParaRPr lang="en-GB" i="1" dirty="0"/>
          </a:p>
        </p:txBody>
      </p:sp>
    </p:spTree>
    <p:extLst>
      <p:ext uri="{BB962C8B-B14F-4D97-AF65-F5344CB8AC3E}">
        <p14:creationId xmlns:p14="http://schemas.microsoft.com/office/powerpoint/2010/main" val="523065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This slide lists tangible examples of how disability can be addressed in your respective response plan. Disability can be integrated in the response options, in monitoring, and should be considered in costing and resource mobilization. Further, people with disabilities need to be involved in program design and delivery.  </a:t>
            </a:r>
          </a:p>
        </p:txBody>
      </p:sp>
    </p:spTree>
    <p:extLst>
      <p:ext uri="{BB962C8B-B14F-4D97-AF65-F5344CB8AC3E}">
        <p14:creationId xmlns:p14="http://schemas.microsoft.com/office/powerpoint/2010/main" val="246112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dirty="0">
                <a:cs typeface="Calibri"/>
              </a:rPr>
              <a:t>GBV must </a:t>
            </a:r>
            <a:r>
              <a:rPr lang="fr-FR" dirty="0" err="1">
                <a:cs typeface="Calibri"/>
              </a:rPr>
              <a:t>be</a:t>
            </a:r>
            <a:r>
              <a:rPr lang="fr-FR" dirty="0">
                <a:cs typeface="Calibri"/>
              </a:rPr>
              <a:t> </a:t>
            </a:r>
            <a:r>
              <a:rPr lang="fr-FR" dirty="0" err="1">
                <a:cs typeface="Calibri"/>
              </a:rPr>
              <a:t>recognised</a:t>
            </a:r>
            <a:r>
              <a:rPr lang="fr-FR" dirty="0">
                <a:cs typeface="Calibri"/>
              </a:rPr>
              <a:t> and </a:t>
            </a:r>
            <a:r>
              <a:rPr lang="fr-FR" dirty="0" err="1">
                <a:cs typeface="Calibri"/>
              </a:rPr>
              <a:t>addressed</a:t>
            </a:r>
            <a:r>
              <a:rPr lang="fr-FR" dirty="0">
                <a:cs typeface="Calibri"/>
              </a:rPr>
              <a:t> in the HRP, </a:t>
            </a:r>
            <a:r>
              <a:rPr lang="fr-FR" dirty="0" err="1">
                <a:cs typeface="Calibri"/>
              </a:rPr>
              <a:t>with</a:t>
            </a:r>
            <a:r>
              <a:rPr lang="fr-FR" dirty="0">
                <a:cs typeface="Calibri"/>
              </a:rPr>
              <a:t> GBV </a:t>
            </a:r>
            <a:r>
              <a:rPr lang="fr-FR" dirty="0" err="1">
                <a:cs typeface="Calibri"/>
              </a:rPr>
              <a:t>related</a:t>
            </a:r>
            <a:r>
              <a:rPr lang="fr-FR" dirty="0">
                <a:cs typeface="Calibri"/>
              </a:rPr>
              <a:t> </a:t>
            </a:r>
            <a:r>
              <a:rPr lang="fr-FR" dirty="0" err="1">
                <a:cs typeface="Calibri"/>
              </a:rPr>
              <a:t>needs</a:t>
            </a:r>
            <a:r>
              <a:rPr lang="fr-FR" dirty="0">
                <a:cs typeface="Calibri"/>
              </a:rPr>
              <a:t> </a:t>
            </a:r>
            <a:r>
              <a:rPr lang="fr-FR" dirty="0" err="1">
                <a:cs typeface="Calibri"/>
              </a:rPr>
              <a:t>identified</a:t>
            </a:r>
            <a:r>
              <a:rPr lang="fr-FR" dirty="0">
                <a:cs typeface="Calibri"/>
              </a:rPr>
              <a:t> in the HNO </a:t>
            </a:r>
            <a:r>
              <a:rPr lang="fr-FR" dirty="0" err="1">
                <a:cs typeface="Calibri"/>
              </a:rPr>
              <a:t>addressed</a:t>
            </a:r>
            <a:r>
              <a:rPr lang="fr-FR" dirty="0">
                <a:cs typeface="Calibri"/>
              </a:rPr>
              <a:t> in the HRP </a:t>
            </a:r>
            <a:r>
              <a:rPr lang="fr-FR" dirty="0" err="1">
                <a:cs typeface="Calibri"/>
              </a:rPr>
              <a:t>under</a:t>
            </a:r>
            <a:r>
              <a:rPr lang="fr-FR" dirty="0">
                <a:cs typeface="Calibri"/>
              </a:rPr>
              <a:t> respective cluster </a:t>
            </a:r>
            <a:r>
              <a:rPr lang="fr-FR" dirty="0" err="1">
                <a:cs typeface="Calibri"/>
              </a:rPr>
              <a:t>response</a:t>
            </a:r>
            <a:r>
              <a:rPr lang="fr-FR" dirty="0">
                <a:cs typeface="Calibri"/>
              </a:rPr>
              <a:t> plans and </a:t>
            </a:r>
            <a:r>
              <a:rPr lang="fr-FR" dirty="0" err="1">
                <a:cs typeface="Calibri"/>
              </a:rPr>
              <a:t>indicators</a:t>
            </a:r>
            <a:r>
              <a:rPr lang="fr-FR" dirty="0">
                <a:cs typeface="Calibri"/>
              </a:rPr>
              <a:t>. </a:t>
            </a:r>
            <a:endParaRPr lang="fr-FR" dirty="0"/>
          </a:p>
          <a:p>
            <a:r>
              <a:rPr lang="en-US" dirty="0"/>
              <a:t>In 2021, only one HRP fully met the GBV grading criteria (Burkina Faso), and four partially met this criteria (CAR, South Sudan, DRC and Zimbabwe). However, three partially met plans had a solid narrative but did not incorporate corresponding indicators, (Mali, Sudan and Yemen). </a:t>
            </a:r>
          </a:p>
          <a:p>
            <a:endParaRPr lang="en-US" dirty="0"/>
          </a:p>
          <a:p>
            <a:pPr algn="just"/>
            <a:r>
              <a:rPr lang="en-US" dirty="0"/>
              <a:t>That said, we have seen significant improvement in terms of addressing GBV in HRPs. And in 2021, the NC conducted the most number of safety audits globally </a:t>
            </a:r>
            <a:r>
              <a:rPr lang="en-US" dirty="0" err="1"/>
              <a:t>compated</a:t>
            </a:r>
            <a:r>
              <a:rPr lang="en-US" dirty="0"/>
              <a:t> to other clusters. And Overall, nutrition is the sector demonstrating the strongest improvement in terms of GBV measure.</a:t>
            </a:r>
            <a:br>
              <a:rPr lang="en-US" dirty="0"/>
            </a:br>
            <a:br>
              <a:rPr lang="en-US" dirty="0"/>
            </a:br>
            <a:r>
              <a:rPr lang="en-US" dirty="0"/>
              <a:t>However, as identified through this years GBV stocktaking and review, there are a few key areas that we need to better address. For example, </a:t>
            </a:r>
          </a:p>
          <a:p>
            <a:pPr algn="just"/>
            <a:r>
              <a:rPr lang="en-US" dirty="0"/>
              <a:t>Capacity-building of women-led organizations remained very low and should be prioritized in the 2022 HPC to ensure a more localized and gender-sensitive approach, and to guarantee that risks and vulnerabilities are effectively tackled. </a:t>
            </a:r>
          </a:p>
          <a:p>
            <a:r>
              <a:rPr lang="en-US" dirty="0"/>
              <a:t>With regards to HRP indicators, despite a relatively good narrative overall (and improvement from previous year), only 4 countries (and 3 partially) included relevant indicators (and only 1 corresponded to that GBVRM narrative).  </a:t>
            </a:r>
          </a:p>
        </p:txBody>
      </p:sp>
    </p:spTree>
    <p:extLst>
      <p:ext uri="{BB962C8B-B14F-4D97-AF65-F5344CB8AC3E}">
        <p14:creationId xmlns:p14="http://schemas.microsoft.com/office/powerpoint/2010/main" val="288446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This slide illustrates additional tangible examples of how we can better address GBV in our HRPs. </a:t>
            </a:r>
          </a:p>
          <a:p>
            <a:endParaRPr lang="en-US" dirty="0"/>
          </a:p>
          <a:p>
            <a:r>
              <a:rPr lang="en-US" dirty="0"/>
              <a:t>Regarding guidance:</a:t>
            </a:r>
          </a:p>
          <a:p>
            <a:r>
              <a:rPr lang="en-US" dirty="0"/>
              <a:t>Finally there are lots of resources for GBV risk mitigation. Please visit GNC’s website and search for GBV for more resources or simply contact the helpdesk. Who can link you with our GBV </a:t>
            </a:r>
            <a:r>
              <a:rPr lang="en-US" dirty="0" err="1"/>
              <a:t>colleugs</a:t>
            </a:r>
            <a:r>
              <a:rPr lang="en-US" dirty="0"/>
              <a:t> for specific guidance and support.</a:t>
            </a:r>
          </a:p>
          <a:p>
            <a:endParaRPr lang="en-US" dirty="0"/>
          </a:p>
        </p:txBody>
      </p:sp>
    </p:spTree>
    <p:extLst>
      <p:ext uri="{BB962C8B-B14F-4D97-AF65-F5344CB8AC3E}">
        <p14:creationId xmlns:p14="http://schemas.microsoft.com/office/powerpoint/2010/main" val="312069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For AAP, Whenever possible, the cluster/sector should make use of civil society to test and validate assumptions made in the response plan. Relevant key actors who may be able to represent the interests of affected populations should be identified and means to facilitate feedback and discussion at sub-national level should be explored. In addition, the response plan should identify key activities (which can then be resourced) that can enhance the accountability of the nutrition response for affected populations. This should include activities related to setting up feedback and complaints mechanisms and community consultations, at a minimum.</a:t>
            </a:r>
          </a:p>
          <a:p>
            <a:endParaRPr lang="en-US" dirty="0"/>
          </a:p>
          <a:p>
            <a:r>
              <a:rPr lang="en-US" dirty="0"/>
              <a:t>One of the tools included in the AAP toolkit, which is found on the GNC website, is the Tip Sheet to Monitoring AAP Performance in Clusters. This tool specifically looks at monitoring AAP performance in clusters, using the CCPM as a framework. This tool could be useful when developing HRPs as it provides tangible examples of how AAP can be addressed across cluster core functions. For example, have local key informants been engaged in the development and validation of the nutrition cluster/sector response plan? Does the Cluster/Sector carry out regular peer reviews and field monitoring exercises? </a:t>
            </a:r>
          </a:p>
          <a:p>
            <a:r>
              <a:rPr lang="en-US" dirty="0"/>
              <a:t>Another useful resource is the document to the right of the slide – the nutrition cluster operational preparedness on AAP.</a:t>
            </a:r>
          </a:p>
          <a:p>
            <a:endParaRPr lang="en-US" dirty="0"/>
          </a:p>
        </p:txBody>
      </p:sp>
    </p:spTree>
    <p:extLst>
      <p:ext uri="{BB962C8B-B14F-4D97-AF65-F5344CB8AC3E}">
        <p14:creationId xmlns:p14="http://schemas.microsoft.com/office/powerpoint/2010/main" val="342332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When considering response modalities, we must consider CVA. Cash or vouchers are distributed to address economic barriers to goods and services related to underlying determinants of nutrition. In the HNO you have already assessed if CVA is a viable intervention option in your context (market analysis of availability of goods, population access to markets, </a:t>
            </a:r>
            <a:r>
              <a:rPr lang="en-US" dirty="0" err="1"/>
              <a:t>etc</a:t>
            </a:r>
            <a:r>
              <a:rPr lang="en-US" dirty="0"/>
              <a:t>). If it is, there are several entry points for Cash and voucher assistance in nutrition programs. In the prevention and treatment of malnutrition.</a:t>
            </a:r>
          </a:p>
          <a:p>
            <a:endParaRPr lang="en-US" dirty="0">
              <a:solidFill>
                <a:srgbClr val="000000"/>
              </a:solidFill>
            </a:endParaRPr>
          </a:p>
          <a:p>
            <a:endParaRPr lang="en-US" dirty="0">
              <a:solidFill>
                <a:srgbClr val="000000"/>
              </a:solidFill>
              <a:latin typeface="Calibri"/>
              <a:cs typeface="Calibri"/>
            </a:endParaRPr>
          </a:p>
          <a:p>
            <a:r>
              <a:rPr lang="en-US" dirty="0">
                <a:solidFill>
                  <a:srgbClr val="000000"/>
                </a:solidFill>
                <a:latin typeface="Calibri"/>
                <a:cs typeface="Calibri"/>
              </a:rPr>
              <a:t>Consider for the Prevention of malnutrition to </a:t>
            </a:r>
          </a:p>
          <a:p>
            <a:pPr marL="285750" indent="-285750" algn="l">
              <a:lnSpc>
                <a:spcPct val="100000"/>
              </a:lnSpc>
              <a:buFont typeface="Arial,Sans-Serif"/>
              <a:buChar char="•"/>
            </a:pPr>
            <a:r>
              <a:rPr lang="en-US" dirty="0"/>
              <a:t>Combine household assistance with individual feeding assistance </a:t>
            </a:r>
            <a:r>
              <a:rPr lang="en-US" b="1" dirty="0"/>
              <a:t>(cash or vouchers can be considered for both components) </a:t>
            </a:r>
          </a:p>
          <a:p>
            <a:pPr marL="285750" indent="-285750" algn="l">
              <a:lnSpc>
                <a:spcPct val="100000"/>
              </a:lnSpc>
              <a:buFont typeface="Arial,Sans-Serif"/>
              <a:buChar char="•"/>
            </a:pPr>
            <a:r>
              <a:rPr lang="en-US" dirty="0"/>
              <a:t>Combine household cash or vouchers with SBC interventions</a:t>
            </a:r>
          </a:p>
          <a:p>
            <a:pPr marL="285750" indent="-285750" algn="l">
              <a:lnSpc>
                <a:spcPct val="100000"/>
              </a:lnSpc>
              <a:buFont typeface="Arial,Sans-Serif"/>
              <a:buChar char="•"/>
            </a:pPr>
            <a:r>
              <a:rPr lang="en-US" dirty="0"/>
              <a:t>Provide conditional cash transfers to incentivize attendance to priority preventative health services</a:t>
            </a:r>
          </a:p>
          <a:p>
            <a:pPr marL="285750" indent="-285750" algn="l">
              <a:lnSpc>
                <a:spcPct val="100000"/>
              </a:lnSpc>
              <a:buFont typeface="Arial,Sans-Serif"/>
              <a:buChar char="•"/>
            </a:pPr>
            <a:endParaRPr lang="en-US" dirty="0">
              <a:solidFill>
                <a:srgbClr val="000000"/>
              </a:solidFill>
              <a:cs typeface="Calibri"/>
            </a:endParaRPr>
          </a:p>
          <a:p>
            <a:pPr algn="l">
              <a:lnSpc>
                <a:spcPct val="100000"/>
              </a:lnSpc>
            </a:pPr>
            <a:r>
              <a:rPr lang="en-US" dirty="0">
                <a:solidFill>
                  <a:srgbClr val="000000"/>
                </a:solidFill>
                <a:cs typeface="Calibri"/>
              </a:rPr>
              <a:t>There are many uses for cash and vouchers to assist with treatment of malnutrition:</a:t>
            </a:r>
          </a:p>
          <a:p>
            <a:pPr marL="285750" indent="-285750" algn="l">
              <a:lnSpc>
                <a:spcPct val="100000"/>
              </a:lnSpc>
              <a:buFont typeface="Arial,Sans-Serif"/>
              <a:buChar char="•"/>
            </a:pPr>
            <a:r>
              <a:rPr lang="en-US" dirty="0"/>
              <a:t>Provide cash or vouchers to facilitate access to treatment of malnutrition- such as for transport</a:t>
            </a:r>
          </a:p>
          <a:p>
            <a:pPr marL="285750" indent="-285750" algn="l">
              <a:lnSpc>
                <a:spcPct val="100000"/>
              </a:lnSpc>
              <a:buFont typeface="Arial,Sans-Serif"/>
              <a:buChar char="•"/>
            </a:pPr>
            <a:r>
              <a:rPr lang="en-US" dirty="0"/>
              <a:t>Provide household cash or vouchers assistance to caregivers of children with SAM- for food purchase for the child and family to decrease RUTF sharing</a:t>
            </a:r>
          </a:p>
          <a:p>
            <a:pPr marL="285750" indent="-285750" algn="l">
              <a:lnSpc>
                <a:spcPct val="100000"/>
              </a:lnSpc>
              <a:buFont typeface="Arial,Sans-Serif"/>
              <a:buChar char="•"/>
            </a:pPr>
            <a:endParaRPr lang="en-US" dirty="0"/>
          </a:p>
          <a:p>
            <a:pPr algn="l">
              <a:lnSpc>
                <a:spcPct val="100000"/>
              </a:lnSpc>
            </a:pPr>
            <a:endParaRPr lang="en-US" dirty="0">
              <a:solidFill>
                <a:srgbClr val="000000"/>
              </a:solidFill>
              <a:cs typeface="Calibri"/>
            </a:endParaRPr>
          </a:p>
          <a:p>
            <a:pPr algn="l">
              <a:lnSpc>
                <a:spcPct val="100000"/>
              </a:lnSpc>
            </a:pPr>
            <a:endParaRPr lang="en-US" dirty="0">
              <a:solidFill>
                <a:srgbClr val="000000"/>
              </a:solidFill>
              <a:cs typeface="Calibri"/>
            </a:endParaRPr>
          </a:p>
          <a:p>
            <a:endParaRPr lang="en-US" dirty="0">
              <a:solidFill>
                <a:srgbClr val="000000"/>
              </a:solidFill>
              <a:latin typeface="Calibri"/>
              <a:cs typeface="Calibri"/>
            </a:endParaRPr>
          </a:p>
        </p:txBody>
      </p:sp>
    </p:spTree>
    <p:extLst>
      <p:ext uri="{BB962C8B-B14F-4D97-AF65-F5344CB8AC3E}">
        <p14:creationId xmlns:p14="http://schemas.microsoft.com/office/powerpoint/2010/main" val="122700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285750" indent="-285750" algn="l">
              <a:lnSpc>
                <a:spcPct val="100000"/>
              </a:lnSpc>
              <a:buFont typeface="Arial,Sans-Serif"/>
              <a:buChar char="•"/>
            </a:pPr>
            <a:r>
              <a:rPr lang="en-GB" dirty="0"/>
              <a:t>Clarify whether CVA will be used to deliver planned programmes</a:t>
            </a:r>
            <a:endParaRPr lang="en-US" dirty="0"/>
          </a:p>
          <a:p>
            <a:pPr marL="285750" indent="-285750" algn="l">
              <a:lnSpc>
                <a:spcPct val="100000"/>
              </a:lnSpc>
              <a:buFont typeface="Arial,Sans-Serif"/>
              <a:buChar char="•"/>
            </a:pPr>
            <a:endParaRPr lang="en-GB" dirty="0"/>
          </a:p>
          <a:p>
            <a:pPr marL="285750" indent="-285750" algn="l">
              <a:lnSpc>
                <a:spcPct val="100000"/>
              </a:lnSpc>
              <a:buFont typeface="Arial,Sans-Serif"/>
              <a:buChar char="•"/>
            </a:pPr>
            <a:r>
              <a:rPr lang="en-GB" dirty="0"/>
              <a:t>Include information on evidence used to determine use of CVA </a:t>
            </a:r>
            <a:r>
              <a:rPr lang="en-GB" b="1" dirty="0"/>
              <a:t>(i.e. market functionality, financial barriers encountered when accessing nutritious food, safe water and hygiene items, transportation to reach health and nutrition services)</a:t>
            </a:r>
            <a:endParaRPr lang="en-US" b="1" dirty="0"/>
          </a:p>
          <a:p>
            <a:pPr marL="285750" indent="-285750" algn="l">
              <a:lnSpc>
                <a:spcPct val="100000"/>
              </a:lnSpc>
              <a:buFont typeface="Arial,Sans-Serif"/>
              <a:buChar char="•"/>
            </a:pPr>
            <a:endParaRPr lang="en-GB" b="1" dirty="0"/>
          </a:p>
          <a:p>
            <a:pPr marL="285750" indent="-285750" algn="l">
              <a:lnSpc>
                <a:spcPct val="100000"/>
              </a:lnSpc>
              <a:buFont typeface="Arial,Sans-Serif"/>
              <a:buChar char="•"/>
            </a:pPr>
            <a:r>
              <a:rPr lang="en-GB" dirty="0"/>
              <a:t>State the percentage of the response delivered by using CVA and number of people targeted with CVA:</a:t>
            </a:r>
            <a:r>
              <a:rPr lang="en-GB" b="1" dirty="0"/>
              <a:t> </a:t>
            </a:r>
            <a:r>
              <a:rPr lang="en-US" b="1" dirty="0"/>
              <a:t>Percentage of the response delivered by using CVA; Percentage of targeted groups that receives CVA for nutrition outcomes</a:t>
            </a:r>
          </a:p>
          <a:p>
            <a:pPr marL="285750" indent="-285750" algn="l">
              <a:lnSpc>
                <a:spcPct val="100000"/>
              </a:lnSpc>
              <a:buFont typeface="Arial,Sans-Serif"/>
              <a:buChar char="•"/>
            </a:pPr>
            <a:endParaRPr lang="en-US" dirty="0"/>
          </a:p>
          <a:p>
            <a:pPr marL="285750" indent="-285750" algn="l">
              <a:lnSpc>
                <a:spcPct val="100000"/>
              </a:lnSpc>
              <a:buFont typeface="Arial,Sans-Serif"/>
              <a:buChar char="•"/>
            </a:pPr>
            <a:r>
              <a:rPr lang="en-GB" dirty="0"/>
              <a:t>Include outcome-based, non-CVA specific indicators for the monitoring of sector-level objectives.</a:t>
            </a:r>
            <a:endParaRPr lang="en-US" dirty="0"/>
          </a:p>
          <a:p>
            <a:pPr marL="0" marR="0" lvl="0" indent="0" algn="l" defTabSz="457200" eaLnBrk="1" fontAlgn="auto" latinLnBrk="0" hangingPunct="1">
              <a:lnSpc>
                <a:spcPct val="117999"/>
              </a:lnSpc>
              <a:spcBef>
                <a:spcPts val="0"/>
              </a:spcBef>
              <a:spcAft>
                <a:spcPts val="0"/>
              </a:spcAft>
              <a:buClrTx/>
              <a:buSzTx/>
              <a:buFontTx/>
              <a:buNone/>
              <a:tabLst/>
              <a:defRPr/>
            </a:pPr>
            <a:r>
              <a:rPr lang="en-US" dirty="0"/>
              <a:t>Further guidance can be found in the CVA guidance published last </a:t>
            </a:r>
            <a:r>
              <a:rPr lang="en-US" dirty="0" err="1"/>
              <a:t>yearé</a:t>
            </a:r>
            <a:endParaRPr lang="en-US" dirty="0"/>
          </a:p>
          <a:p>
            <a:endParaRPr lang="en-US" dirty="0">
              <a:latin typeface="Calibri"/>
              <a:cs typeface="Calibri"/>
            </a:endParaRPr>
          </a:p>
        </p:txBody>
      </p:sp>
    </p:spTree>
    <p:extLst>
      <p:ext uri="{BB962C8B-B14F-4D97-AF65-F5344CB8AC3E}">
        <p14:creationId xmlns:p14="http://schemas.microsoft.com/office/powerpoint/2010/main" val="1814824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a:rPr>
              <a:t>https://assessments.hpc.tools/km/hno-hrp-step-step-guidance-2021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4"/>
              </a:rPr>
              <a:t>file:///C:/Users/carol/Downloads/05.HPC_2021-ResponseAnalysisPrioritization_Guide-Final%20draft.pdf</a:t>
            </a:r>
            <a:endParaRPr lang="en-US" sz="1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endParaRPr>
          </a:p>
          <a:p>
            <a:pPr marL="0" marR="0">
              <a:spcBef>
                <a:spcPts val="0"/>
              </a:spcBef>
              <a:spcAft>
                <a:spcPts val="0"/>
              </a:spcAft>
            </a:pPr>
            <a:endParaRPr lang="en-US" sz="1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endParaRPr>
          </a:p>
          <a:p>
            <a:r>
              <a:rPr lang="en-US" dirty="0"/>
              <a:t>ISCP are the joint actions taken by different sectors to improve outcomes for disaster affected populations.</a:t>
            </a:r>
            <a:r>
              <a:rPr lang="en-US" b="1" dirty="0"/>
              <a:t> </a:t>
            </a:r>
            <a:endParaRPr lang="en-US" dirty="0"/>
          </a:p>
          <a:p>
            <a:endParaRPr lang="en-US" sz="1800" dirty="0">
              <a:solidFill>
                <a:srgbClr val="0563C1"/>
              </a:solidFill>
              <a:latin typeface="Times New Roman"/>
              <a:ea typeface="Calibri" panose="020F0502020204030204" pitchFamily="34" charset="0"/>
              <a:cs typeface="Times New Roman"/>
            </a:endParaRPr>
          </a:p>
          <a:p>
            <a:pPr marL="0" marR="0">
              <a:spcBef>
                <a:spcPts val="0"/>
              </a:spcBef>
              <a:spcAft>
                <a:spcPts val="0"/>
              </a:spcAft>
            </a:pPr>
            <a:r>
              <a:rPr lang="en-US" sz="1800" u="none" dirty="0">
                <a:solidFill>
                  <a:srgbClr val="0563C1"/>
                </a:solidFill>
                <a:effectLst/>
                <a:latin typeface="Times New Roman"/>
                <a:ea typeface="Calibri" panose="020F0502020204030204" pitchFamily="34" charset="0"/>
                <a:cs typeface="Times New Roman"/>
              </a:rPr>
              <a:t>The Food Security, Health, Nutrition, and WASH clusters need to jointly work on the following before joining the OCHA led inter sectoral (ICCG) needs analysis meeting.</a:t>
            </a:r>
            <a:endParaRPr lang="en-US" dirty="0">
              <a:latin typeface="Times New Roman"/>
              <a:cs typeface="Times New Roman"/>
            </a:endParaRPr>
          </a:p>
          <a:p>
            <a:pPr marL="342900" marR="0" lvl="0" indent="-342900" rtl="0">
              <a:lnSpc>
                <a:spcPct val="115000"/>
              </a:lnSpc>
              <a:spcBef>
                <a:spcPts val="0"/>
              </a:spcBef>
              <a:spcAft>
                <a:spcPts val="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Jointly analyse the results of the HNO joint needs assessment </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GB" sz="1100" dirty="0">
                <a:effectLst/>
                <a:latin typeface="Calibri" panose="020F0502020204030204" pitchFamily="34" charset="0"/>
                <a:ea typeface="Calibri" panose="020F0502020204030204" pitchFamily="34" charset="0"/>
                <a:cs typeface="Arial" panose="020B0604020202020204" pitchFamily="34" charset="0"/>
              </a:rPr>
              <a:t>Jointly identify and target affected populations with inter sectoral programs that are delivered at the same place and at the same time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l" rtl="0">
              <a:lnSpc>
                <a:spcPct val="115000"/>
              </a:lnSpc>
              <a:buFont typeface="Symbol" panose="05050102010706020507" pitchFamily="18" charset="2"/>
              <a:buChar char=""/>
              <a:tabLst>
                <a:tab pos="4914900" algn="l"/>
              </a:tabLst>
            </a:pPr>
            <a:r>
              <a:rPr lang="en-GB" sz="1100" dirty="0">
                <a:solidFill>
                  <a:srgbClr val="313537"/>
                </a:solidFill>
                <a:effectLst/>
                <a:latin typeface="Calibri"/>
                <a:ea typeface="Calibri" panose="020F0502020204030204" pitchFamily="34" charset="0"/>
                <a:cs typeface="Calibri"/>
              </a:rPr>
              <a:t>Jointly identify inter sectoral technical interventions in response to agreed and prioritized needs</a:t>
            </a:r>
            <a:r>
              <a:rPr lang="en-GB" sz="1100" dirty="0">
                <a:solidFill>
                  <a:srgbClr val="313537"/>
                </a:solidFill>
                <a:latin typeface="Calibri"/>
                <a:ea typeface="Calibri" panose="020F0502020204030204" pitchFamily="34" charset="0"/>
                <a:cs typeface="Calibri"/>
              </a:rPr>
              <a:t> and </a:t>
            </a:r>
            <a:r>
              <a:rPr lang="en-GB" dirty="0"/>
              <a:t>delivered at the same place/same time</a:t>
            </a:r>
            <a:r>
              <a:rPr lang="en-US" dirty="0"/>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15000"/>
              </a:lnSpc>
              <a:spcBef>
                <a:spcPts val="0"/>
              </a:spcBef>
              <a:spcAft>
                <a:spcPts val="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Decide on delivery modalities of specific technical inter sectoral interventions at community, household and health facility levels, a minimum package of inter sectoral interventions where appropriate.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90000"/>
              </a:lnSpc>
              <a:spcBef>
                <a:spcPts val="0"/>
              </a:spcBef>
              <a:spcAft>
                <a:spcPts val="10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Decide on where and how to resource share (community health workers salaries, community health volunteer incentives)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Jointly decide on what specific indicators to collect for inter-sectoral programming (who will collect what indicators, and how often)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1800" dirty="0">
                <a:effectLst/>
                <a:latin typeface="Calibri" panose="020F0502020204030204" pitchFamily="34" charset="0"/>
                <a:ea typeface="Yu Mincho" panose="02020400000000000000" pitchFamily="18" charset="-128"/>
                <a:cs typeface="Arial" panose="020B0604020202020204" pitchFamily="34" charset="0"/>
              </a:rPr>
              <a:t>Jointly discuss an inter sectoral monitoring plan (when and who from each cluster will conduct joint monitoring visits using agreed upon monitoring check list)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Jointly discuss and agree on a simple easy to use inter-sectoral reporting system that is accessible to all clusters and partners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18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77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r>
              <a:rPr lang="en-US">
                <a:cs typeface="Calibri"/>
              </a:rPr>
              <a:t>Slides 3-9 to be led by OCHA (Uta)</a:t>
            </a:r>
          </a:p>
          <a:p>
            <a:endParaRPr lang="en-US"/>
          </a:p>
        </p:txBody>
      </p:sp>
    </p:spTree>
    <p:extLst>
      <p:ext uri="{BB962C8B-B14F-4D97-AF65-F5344CB8AC3E}">
        <p14:creationId xmlns:p14="http://schemas.microsoft.com/office/powerpoint/2010/main" val="425149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400" b="0" i="0" kern="1200">
                <a:solidFill>
                  <a:schemeClr val="tx1"/>
                </a:solidFill>
                <a:effectLst/>
                <a:latin typeface="Helvetica Neue"/>
                <a:ea typeface="Helvetica Neue"/>
                <a:cs typeface="Helvetica Neue"/>
                <a:sym typeface="Helvetica Neue"/>
              </a:rPr>
              <a:t>Same as for the entire HPC package, only limited modifications were made </a:t>
            </a:r>
            <a:r>
              <a:rPr lang="en-GB"/>
              <a:t>for </a:t>
            </a:r>
            <a:r>
              <a:rPr lang="en-GB" sz="2400" b="0" i="0" kern="1200">
                <a:solidFill>
                  <a:schemeClr val="tx1"/>
                </a:solidFill>
                <a:effectLst/>
                <a:latin typeface="Helvetica Neue"/>
                <a:ea typeface="Helvetica Neue"/>
                <a:cs typeface="Helvetica Neue"/>
                <a:sym typeface="Helvetica Neue"/>
              </a:rPr>
              <a:t>the</a:t>
            </a:r>
            <a:r>
              <a:rPr lang="en-GB"/>
              <a:t> HRP template and instructions for 2022</a:t>
            </a:r>
            <a:r>
              <a:rPr lang="en-US" sz="2400" b="0" i="0" kern="1200">
                <a:solidFill>
                  <a:schemeClr val="tx1"/>
                </a:solidFill>
                <a:effectLst/>
                <a:latin typeface="Helvetica Neue"/>
                <a:ea typeface="Helvetica Neue"/>
                <a:cs typeface="Helvetica Neue"/>
                <a:sym typeface="Helvetica Neue"/>
              </a:rPr>
              <a:t>. </a:t>
            </a:r>
            <a:endParaRPr lang="en-US" sz="2400" b="0" i="0" kern="1200">
              <a:solidFill>
                <a:schemeClr val="tx1"/>
              </a:solidFill>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60508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As discussed earlier, the HRPs build on the HNO which provides the evidence base and analysis of the magnitude of the crisis and </a:t>
            </a:r>
            <a:r>
              <a:rPr lang="en-US" err="1"/>
              <a:t>identifes</a:t>
            </a:r>
            <a:r>
              <a:rPr lang="en-US"/>
              <a:t> the most pressing humanitarian needs. These needs inform the strategic objectives in the HRP, as well as the specific objectives, and the Cluster plans follow from these strategic objectives. While the HRPs are primarily recognized as management tools, they also act as a resource mobilization tool.</a:t>
            </a:r>
          </a:p>
          <a:p>
            <a:r>
              <a:rPr lang="en-US"/>
              <a:t>In terms of the structuring of the HRP, good news -  there are no significant changes in the 2022 HRP template compared to last years. So, for those that participated in this process last year – the HRP template and process will be somewhat familiar. The document consists of an executive summary and 5 parts. While the Cluster and Sector Plans are listed under Part 3, its important to highlight that the other sections are inter-sectoral, and the inputs of the nutrition cluster/sector are required to ensure that nutrition is adequately addressed in the inter-sectoral parts of the document. `How` to do this exactly, will be discussed by GNC colleagues during this webinar.</a:t>
            </a:r>
          </a:p>
          <a:p>
            <a:pPr>
              <a:defRPr/>
            </a:pPr>
            <a:endParaRPr lang="en-US"/>
          </a:p>
          <a:p>
            <a:pPr>
              <a:defRPr/>
            </a:pPr>
            <a:r>
              <a:rPr lang="en-US"/>
              <a:t>So for 2022, the main adjustments – besides corrections, line edits, updating reference documents and formatting issues -  include the following: </a:t>
            </a:r>
            <a:endParaRPr lang="en-US">
              <a:cs typeface="Calibri"/>
            </a:endParaRPr>
          </a:p>
          <a:p>
            <a:pPr>
              <a:defRPr/>
            </a:pPr>
            <a:endParaRPr lang="en-US"/>
          </a:p>
          <a:p>
            <a:pPr>
              <a:defRPr/>
            </a:pPr>
            <a:r>
              <a:rPr lang="en-US"/>
              <a:t>-   T</a:t>
            </a:r>
            <a:r>
              <a:rPr lang="en-US" sz="1200" b="0" i="0" kern="1200">
                <a:solidFill>
                  <a:schemeClr val="tx1"/>
                </a:solidFill>
                <a:effectLst/>
                <a:latin typeface="+mn-lt"/>
                <a:ea typeface="+mn-ea"/>
                <a:cs typeface="+mn-cs"/>
              </a:rPr>
              <a:t>here </a:t>
            </a:r>
            <a:r>
              <a:rPr lang="en-US"/>
              <a:t>is a </a:t>
            </a:r>
            <a:r>
              <a:rPr lang="en-US" b="1"/>
              <a:t>separate chapter on Protection from Sexual Exploitation and Abuse </a:t>
            </a:r>
            <a:r>
              <a:rPr lang="en-US"/>
              <a:t>in the updated HRP guidance. Many of the current HRPs already include such a separate chapter, under Accountability to Affected Populations. </a:t>
            </a:r>
            <a:endParaRPr lang="en-US">
              <a:cs typeface="Calibri"/>
            </a:endParaRPr>
          </a:p>
          <a:p>
            <a:pPr marL="171450" indent="-171450">
              <a:buFontTx/>
              <a:buChar char="-"/>
              <a:defRPr/>
            </a:pPr>
            <a:r>
              <a:rPr lang="en-US"/>
              <a:t>The </a:t>
            </a:r>
            <a:r>
              <a:rPr lang="en-US" b="1"/>
              <a:t>monitoring chapter </a:t>
            </a:r>
            <a:r>
              <a:rPr lang="en-US"/>
              <a:t>was reviewed for improved guidance and clarity. The full monitoring framework has to be provided in the annex, which comes with a suggested template. </a:t>
            </a:r>
            <a:endParaRPr lang="en-US">
              <a:cs typeface="Calibri"/>
            </a:endParaRPr>
          </a:p>
          <a:p>
            <a:pPr marL="171450" indent="-171450">
              <a:buFontTx/>
              <a:buChar char="-"/>
              <a:defRPr/>
            </a:pPr>
            <a:r>
              <a:rPr lang="en-US"/>
              <a:t>Further, the </a:t>
            </a:r>
            <a:r>
              <a:rPr lang="en-US" b="1"/>
              <a:t>response analysis chapter annex 5.1 </a:t>
            </a:r>
            <a:r>
              <a:rPr lang="en-US"/>
              <a:t>was updated for improved guidance on what needs to be documented in this chapter. It serves to document the response analysis process undertaken from the HNO to the HRP, as well as the outputs of the response analysis. </a:t>
            </a:r>
          </a:p>
          <a:p>
            <a:pP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2FDBB-2E20-4CAB-828D-0FA0EF219F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98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defRPr/>
            </a:pPr>
            <a:r>
              <a:rPr lang="en-US"/>
              <a:t>Here you see the three key guidance documents for the development of the HRP:</a:t>
            </a:r>
            <a:endParaRPr lang="en-US">
              <a:cs typeface="Calibri"/>
            </a:endParaRPr>
          </a:p>
          <a:p>
            <a:pPr>
              <a:defRPr/>
            </a:pPr>
            <a:endParaRPr lang="en-US"/>
          </a:p>
          <a:p>
            <a:pPr marL="228600" indent="-228600">
              <a:buFont typeface="+mj-lt"/>
              <a:buAutoNum type="arabicPeriod"/>
              <a:defRPr/>
            </a:pPr>
            <a:r>
              <a:rPr lang="en-US"/>
              <a:t>The first document is the Step-by-Step Guide. </a:t>
            </a:r>
            <a:endParaRPr lang="en-US">
              <a:cs typeface="Calibri"/>
            </a:endParaRPr>
          </a:p>
          <a:p>
            <a:pPr marL="228600" indent="-228600">
              <a:buFont typeface="+mj-lt"/>
              <a:buAutoNum type="arabicPeriod"/>
              <a:defRPr/>
            </a:pPr>
            <a:endParaRPr lang="en-US"/>
          </a:p>
          <a:p>
            <a:pPr marL="228600" indent="-228600">
              <a:buFont typeface="+mj-lt"/>
              <a:buAutoNum type="arabicPeriod"/>
              <a:defRPr/>
            </a:pPr>
            <a:r>
              <a:rPr lang="en-US"/>
              <a:t>The 2nd document is the HRP guidance and template, which indicates what information to present and how to present it.</a:t>
            </a:r>
            <a:endParaRPr lang="en-US">
              <a:cs typeface="Calibri"/>
            </a:endParaRPr>
          </a:p>
          <a:p>
            <a:pPr marL="228600" indent="-228600">
              <a:buFont typeface="+mj-lt"/>
              <a:buAutoNum type="arabicPeriod"/>
              <a:defRPr/>
            </a:pPr>
            <a:endParaRPr lang="en-US"/>
          </a:p>
          <a:p>
            <a:pPr marL="228600" indent="-228600">
              <a:buFont typeface="+mj-lt"/>
              <a:buAutoNum type="arabicPeriod"/>
              <a:defRPr/>
            </a:pPr>
            <a:r>
              <a:rPr lang="en-US"/>
              <a:t>The 3rd document is the HRP response analysis and prioritization document. </a:t>
            </a:r>
            <a:endParaRPr lang="en-US">
              <a:cs typeface="Calibri"/>
            </a:endParaRPr>
          </a:p>
          <a:p>
            <a:pPr marL="228600" indent="-228600">
              <a:buFont typeface="+mj-lt"/>
              <a:buAutoNum type="arabicPeriod"/>
              <a:defRPr/>
            </a:pPr>
            <a:endParaRPr lang="en-US"/>
          </a:p>
          <a:p>
            <a:pPr marL="0" indent="0">
              <a:buFont typeface="+mj-lt"/>
              <a:buNone/>
              <a:defRPr/>
            </a:pPr>
            <a:r>
              <a:rPr lang="en-US"/>
              <a:t>The documents are published on the Knowledge Management website, under the link indicated on the slide.</a:t>
            </a:r>
            <a:endParaRPr lang="en-US">
              <a:cs typeface="Calibri"/>
            </a:endParaRPr>
          </a:p>
          <a:p>
            <a:endParaRPr lang="en-US"/>
          </a:p>
        </p:txBody>
      </p:sp>
    </p:spTree>
    <p:extLst>
      <p:ext uri="{BB962C8B-B14F-4D97-AF65-F5344CB8AC3E}">
        <p14:creationId xmlns:p14="http://schemas.microsoft.com/office/powerpoint/2010/main" val="330272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This slide follows the Step-by-Step guide. </a:t>
            </a:r>
          </a:p>
          <a:p>
            <a:endParaRPr lang="en-US"/>
          </a:p>
          <a:p>
            <a:r>
              <a:rPr lang="en-US"/>
              <a:t>The webinar on the development of HRPs follows on from the earlier GNC webinar on the development of HNOs, which discussed Steps 1 to 4 of the 2022 HPC process. As for the HNOs, the development of HRPs consist of 4 steps which corresponds to steps 5 to 8 of the HPC process. This webinar will focus on each of these steps in detail. </a:t>
            </a:r>
          </a:p>
          <a:p>
            <a:endParaRPr lang="en-US"/>
          </a:p>
          <a:p>
            <a:r>
              <a:rPr lang="en-US"/>
              <a:t>Step 5:  `Define the Scope of the HRP and formulate initial Objectives` includes the initial scoping of the HRP based on the results of the HNO, as well as the drafting of the preliminary inter-sectoral strategic and specific objectives, </a:t>
            </a:r>
          </a:p>
          <a:p>
            <a:endParaRPr lang="en-US"/>
          </a:p>
          <a:p>
            <a:r>
              <a:rPr lang="en-US"/>
              <a:t>Step 6: `Conduct Response Analysis` consists of a review of possible responses options and estimation of target population number</a:t>
            </a:r>
          </a:p>
          <a:p>
            <a:endParaRPr lang="en-US"/>
          </a:p>
          <a:p>
            <a:r>
              <a:rPr lang="en-US"/>
              <a:t>Step 7: `</a:t>
            </a:r>
            <a:r>
              <a:rPr lang="en-US" err="1"/>
              <a:t>finalise</a:t>
            </a:r>
            <a:r>
              <a:rPr lang="en-US"/>
              <a:t> strategic and specific objectives and indicators` includes the finalization of the strategic and specific objectives, the identification of indicators to monitor the response and the development of the cluster response plans</a:t>
            </a:r>
          </a:p>
          <a:p>
            <a:endParaRPr lang="en-US"/>
          </a:p>
          <a:p>
            <a:r>
              <a:rPr lang="en-US"/>
              <a:t>And lastly, Step 8 includes the drafting of the HRP, project development and costing.</a:t>
            </a:r>
          </a:p>
          <a:p>
            <a:endParaRPr lang="en-US"/>
          </a:p>
        </p:txBody>
      </p:sp>
    </p:spTree>
    <p:extLst>
      <p:ext uri="{BB962C8B-B14F-4D97-AF65-F5344CB8AC3E}">
        <p14:creationId xmlns:p14="http://schemas.microsoft.com/office/powerpoint/2010/main" val="255282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Poll will be launched with this slide.</a:t>
            </a:r>
          </a:p>
          <a:p>
            <a:endParaRPr lang="en-US"/>
          </a:p>
          <a:p>
            <a:endParaRPr lang="en-US"/>
          </a:p>
          <a:p>
            <a:endParaRPr lang="en-US"/>
          </a:p>
        </p:txBody>
      </p:sp>
    </p:spTree>
    <p:extLst>
      <p:ext uri="{BB962C8B-B14F-4D97-AF65-F5344CB8AC3E}">
        <p14:creationId xmlns:p14="http://schemas.microsoft.com/office/powerpoint/2010/main" val="155901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On this website (copy into chat) you’ll find the full HPC 2022 facilitation package, including the SBS and the HRP instructions which we just discussed. </a:t>
            </a:r>
          </a:p>
        </p:txBody>
      </p:sp>
    </p:spTree>
    <p:extLst>
      <p:ext uri="{BB962C8B-B14F-4D97-AF65-F5344CB8AC3E}">
        <p14:creationId xmlns:p14="http://schemas.microsoft.com/office/powerpoint/2010/main" val="78023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B9AE1-3141-4112-82EE-CFC512425D71}"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979066" y="5762625"/>
            <a:ext cx="216406" cy="207749"/>
          </a:xfrm>
        </p:spPr>
        <p:txBody>
          <a:bodyPr/>
          <a:lstStyle/>
          <a:p>
            <a:fld id="{68DA4731-E420-4592-9F86-B7F1A4ED60D7}" type="slidenum">
              <a:rPr lang="en-US" smtClean="0"/>
              <a:t>‹#›</a:t>
            </a:fld>
            <a:endParaRPr lang="en-US"/>
          </a:p>
        </p:txBody>
      </p:sp>
    </p:spTree>
    <p:extLst>
      <p:ext uri="{BB962C8B-B14F-4D97-AF65-F5344CB8AC3E}">
        <p14:creationId xmlns:p14="http://schemas.microsoft.com/office/powerpoint/2010/main" val="2361464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C1D150"/>
        </a:solidFill>
        <a:effectLst/>
      </p:bgPr>
    </p:bg>
    <p:spTree>
      <p:nvGrpSpPr>
        <p:cNvPr id="1" name=""/>
        <p:cNvGrpSpPr/>
        <p:nvPr/>
      </p:nvGrpSpPr>
      <p:grpSpPr>
        <a:xfrm>
          <a:off x="0" y="0"/>
          <a:ext cx="0" cy="0"/>
          <a:chOff x="0" y="0"/>
          <a:chExt cx="0" cy="0"/>
        </a:xfrm>
      </p:grpSpPr>
      <p:sp>
        <p:nvSpPr>
          <p:cNvPr id="8" name="Title 4"/>
          <p:cNvSpPr>
            <a:spLocks noGrp="1"/>
          </p:cNvSpPr>
          <p:nvPr>
            <p:ph type="ctrTitle"/>
          </p:nvPr>
        </p:nvSpPr>
        <p:spPr>
          <a:xfrm>
            <a:off x="910475" y="1700808"/>
            <a:ext cx="10352405" cy="2088232"/>
          </a:xfrm>
          <a:noFill/>
        </p:spPr>
        <p:txBody>
          <a:bodyPr/>
          <a:lstStyle>
            <a:lvl1pPr>
              <a:defRPr sz="6000" b="1">
                <a:solidFill>
                  <a:schemeClr val="bg1"/>
                </a:solidFill>
                <a:latin typeface="+mn-lt"/>
              </a:defRPr>
            </a:lvl1pPr>
          </a:lstStyle>
          <a:p>
            <a:r>
              <a:rPr lang="es-ES_tradnl"/>
              <a:t>Clic para editar título</a:t>
            </a:r>
            <a:endParaRPr lang="en-US"/>
          </a:p>
        </p:txBody>
      </p:sp>
      <p:sp>
        <p:nvSpPr>
          <p:cNvPr id="3" name="Slide Number Placeholder 5"/>
          <p:cNvSpPr>
            <a:spLocks noGrp="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2D79131-3CCA-644F-A040-A57ECB0EFE2D}" type="slidenum">
              <a:rPr lang="fr-FR" altLang="x-none"/>
              <a:pPr>
                <a:defRPr/>
              </a:pPr>
              <a:t>‹#›</a:t>
            </a:fld>
            <a:endParaRPr lang="fr-FR" altLang="x-none"/>
          </a:p>
        </p:txBody>
      </p:sp>
    </p:spTree>
    <p:extLst>
      <p:ext uri="{BB962C8B-B14F-4D97-AF65-F5344CB8AC3E}">
        <p14:creationId xmlns:p14="http://schemas.microsoft.com/office/powerpoint/2010/main" val="2155318435"/>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sz="5400" b="1">
                <a:solidFill>
                  <a:schemeClr val="tx1"/>
                </a:solidFill>
                <a:effectLst/>
              </a:defRPr>
            </a:lvl1pPr>
          </a:lstStyle>
          <a:p>
            <a:r>
              <a:rPr lang="es-ES_tradnl"/>
              <a:t>Clic para editar título</a:t>
            </a:r>
            <a:endParaRPr lang="fr-F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Footer Placeholder 4"/>
          <p:cNvSpPr>
            <a:spLocks noGrp="1"/>
          </p:cNvSpPr>
          <p:nvPr>
            <p:ph type="ftr" sz="quarter" idx="10"/>
          </p:nvPr>
        </p:nvSpPr>
        <p:spPr/>
        <p:txBody>
          <a:bodyPr/>
          <a:lstStyle>
            <a:lvl1pPr>
              <a:defRPr/>
            </a:lvl1pPr>
          </a:lstStyle>
          <a:p>
            <a:pPr>
              <a:defRPr/>
            </a:pPr>
            <a:r>
              <a:rPr lang="fr-FR"/>
              <a:t>HNO webinar 2021</a:t>
            </a:r>
          </a:p>
        </p:txBody>
      </p:sp>
      <p:sp>
        <p:nvSpPr>
          <p:cNvPr id="5" name="Slide Number Placeholder 5"/>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AFF3221-7134-F141-8B59-BC98AAB4A08B}" type="slidenum">
              <a:rPr lang="fr-FR" altLang="x-none"/>
              <a:pPr>
                <a:defRPr/>
              </a:pPr>
              <a:t>‹#›</a:t>
            </a:fld>
            <a:endParaRPr lang="fr-FR" altLang="x-none"/>
          </a:p>
        </p:txBody>
      </p:sp>
    </p:spTree>
    <p:extLst>
      <p:ext uri="{BB962C8B-B14F-4D97-AF65-F5344CB8AC3E}">
        <p14:creationId xmlns:p14="http://schemas.microsoft.com/office/powerpoint/2010/main" val="312679230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3"/>
          <p:cNvSpPr/>
          <p:nvPr/>
        </p:nvSpPr>
        <p:spPr>
          <a:xfrm>
            <a:off x="1389202" y="647700"/>
            <a:ext cx="10589225" cy="5734050"/>
          </a:xfrm>
          <a:prstGeom prst="roundRect">
            <a:avLst>
              <a:gd name="adj" fmla="val 232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p>
        </p:txBody>
      </p:sp>
      <p:pic>
        <p:nvPicPr>
          <p:cNvPr id="5"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5" y="163513"/>
            <a:ext cx="124964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1402" y="980728"/>
            <a:ext cx="9495155" cy="1143000"/>
          </a:xfrm>
          <a:noFill/>
        </p:spPr>
        <p:txBody>
          <a:bodyPr/>
          <a:lstStyle>
            <a:lvl1pPr>
              <a:defRPr sz="5400" b="1">
                <a:solidFill>
                  <a:schemeClr val="tx1"/>
                </a:solidFill>
                <a:effectLst>
                  <a:outerShdw blurRad="38100" dist="38100" dir="2700000" algn="tl">
                    <a:srgbClr val="000000">
                      <a:alpha val="43137"/>
                    </a:srgbClr>
                  </a:outerShdw>
                </a:effectLst>
              </a:defRPr>
            </a:lvl1pPr>
          </a:lstStyle>
          <a:p>
            <a:r>
              <a:rPr lang="es-ES_tradnl"/>
              <a:t>Clic para editar título</a:t>
            </a:r>
            <a:endParaRPr lang="fr-FR"/>
          </a:p>
        </p:txBody>
      </p:sp>
      <p:sp>
        <p:nvSpPr>
          <p:cNvPr id="3" name="Content Placeholder 2"/>
          <p:cNvSpPr>
            <a:spLocks noGrp="1"/>
          </p:cNvSpPr>
          <p:nvPr>
            <p:ph idx="1"/>
          </p:nvPr>
        </p:nvSpPr>
        <p:spPr>
          <a:xfrm>
            <a:off x="1965492" y="2204864"/>
            <a:ext cx="9782887" cy="305720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247747954"/>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18" y="6165850"/>
            <a:ext cx="2446433"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66985" y="363538"/>
            <a:ext cx="7480966"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2081" y="4406901"/>
            <a:ext cx="10352405" cy="1362075"/>
          </a:xfrm>
        </p:spPr>
        <p:txBody>
          <a:bodyPr anchor="t"/>
          <a:lstStyle>
            <a:lvl1pPr algn="l">
              <a:defRPr sz="4000" b="0" cap="all">
                <a:effectLst>
                  <a:outerShdw blurRad="38100" dist="38100" dir="2700000" algn="tl">
                    <a:srgbClr val="000000">
                      <a:alpha val="43137"/>
                    </a:srgbClr>
                  </a:outerShdw>
                </a:effectLst>
              </a:defRPr>
            </a:lvl1pPr>
          </a:lstStyle>
          <a:p>
            <a:r>
              <a:rPr lang="es-ES_tradnl"/>
              <a:t>Clic para editar título</a:t>
            </a:r>
            <a:endParaRPr lang="fr-FR"/>
          </a:p>
        </p:txBody>
      </p:sp>
      <p:sp>
        <p:nvSpPr>
          <p:cNvPr id="3" name="Text Placeholder 2"/>
          <p:cNvSpPr>
            <a:spLocks noGrp="1"/>
          </p:cNvSpPr>
          <p:nvPr>
            <p:ph type="body" idx="1"/>
          </p:nvPr>
        </p:nvSpPr>
        <p:spPr>
          <a:xfrm>
            <a:off x="962081" y="2906713"/>
            <a:ext cx="1035240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30FC55AE-A76F-0A4E-877E-73E86F2226A7}" type="datetime1">
              <a:rPr lang="fr-FR" altLang="x-none"/>
              <a:pPr>
                <a:defRPr/>
              </a:pPr>
              <a:t>08/10/2021</a:t>
            </a:fld>
            <a:endParaRPr lang="fr-FR" altLang="x-none"/>
          </a:p>
        </p:txBody>
      </p:sp>
      <p:sp>
        <p:nvSpPr>
          <p:cNvPr id="7" name="Footer Placeholder 4"/>
          <p:cNvSpPr>
            <a:spLocks noGrp="1"/>
          </p:cNvSpPr>
          <p:nvPr>
            <p:ph type="ftr" sz="quarter" idx="11"/>
          </p:nvPr>
        </p:nvSpPr>
        <p:spPr/>
        <p:txBody>
          <a:bodyPr/>
          <a:lstStyle>
            <a:lvl1pPr>
              <a:defRPr/>
            </a:lvl1pPr>
          </a:lstStyle>
          <a:p>
            <a:pPr>
              <a:defRPr/>
            </a:pPr>
            <a:r>
              <a:rPr lang="fr-FR"/>
              <a:t>HNO webinar 2021</a:t>
            </a:r>
          </a:p>
        </p:txBody>
      </p:sp>
      <p:sp>
        <p:nvSpPr>
          <p:cNvPr id="8" name="Slide Number Placeholder 5"/>
          <p:cNvSpPr>
            <a:spLocks noGrp="1"/>
          </p:cNvSpPr>
          <p:nvPr>
            <p:ph type="sldNum" sz="quarter" idx="12"/>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5EFFCE8-CAC7-854C-A78D-3E78B3E13DBA}" type="slidenum">
              <a:rPr lang="fr-FR" altLang="x-none"/>
              <a:pPr>
                <a:defRPr/>
              </a:pPr>
              <a:t>‹#›</a:t>
            </a:fld>
            <a:endParaRPr lang="fr-FR" altLang="x-none"/>
          </a:p>
        </p:txBody>
      </p:sp>
    </p:spTree>
    <p:extLst>
      <p:ext uri="{BB962C8B-B14F-4D97-AF65-F5344CB8AC3E}">
        <p14:creationId xmlns:p14="http://schemas.microsoft.com/office/powerpoint/2010/main" val="2122555203"/>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Content Placeholder 2"/>
          <p:cNvSpPr>
            <a:spLocks noGrp="1"/>
          </p:cNvSpPr>
          <p:nvPr>
            <p:ph sz="half" idx="1"/>
          </p:nvPr>
        </p:nvSpPr>
        <p:spPr>
          <a:xfrm>
            <a:off x="608965"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1144" y="1600201"/>
            <a:ext cx="5379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43F078E-D39C-634D-A4C4-E3FE1A83E837}" type="slidenum">
              <a:rPr lang="fr-FR" altLang="x-none"/>
              <a:pPr>
                <a:defRPr/>
              </a:pPr>
              <a:t>‹#›</a:t>
            </a:fld>
            <a:endParaRPr lang="fr-FR" altLang="x-none"/>
          </a:p>
        </p:txBody>
      </p:sp>
    </p:spTree>
    <p:extLst>
      <p:ext uri="{BB962C8B-B14F-4D97-AF65-F5344CB8AC3E}">
        <p14:creationId xmlns:p14="http://schemas.microsoft.com/office/powerpoint/2010/main" val="2831661785"/>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Text Placeholder 2"/>
          <p:cNvSpPr>
            <a:spLocks noGrp="1"/>
          </p:cNvSpPr>
          <p:nvPr>
            <p:ph type="body" idx="1"/>
          </p:nvPr>
        </p:nvSpPr>
        <p:spPr>
          <a:xfrm>
            <a:off x="608965" y="1535113"/>
            <a:ext cx="538130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965" y="2174875"/>
            <a:ext cx="538130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86916" y="1535113"/>
            <a:ext cx="53834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6916" y="2174875"/>
            <a:ext cx="53834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Footer Placeholder 7"/>
          <p:cNvSpPr>
            <a:spLocks noGrp="1"/>
          </p:cNvSpPr>
          <p:nvPr>
            <p:ph type="ftr" sz="quarter" idx="10"/>
          </p:nvPr>
        </p:nvSpPr>
        <p:spPr/>
        <p:txBody>
          <a:bodyPr/>
          <a:lstStyle>
            <a:lvl1pPr>
              <a:defRPr/>
            </a:lvl1pPr>
          </a:lstStyle>
          <a:p>
            <a:pPr>
              <a:defRPr/>
            </a:pPr>
            <a:r>
              <a:rPr lang="fr-FR"/>
              <a:t>HNO webinar 2021</a:t>
            </a:r>
          </a:p>
        </p:txBody>
      </p:sp>
      <p:sp>
        <p:nvSpPr>
          <p:cNvPr id="8" name="Slide Number Placeholder 8"/>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76CB63A-9F1A-A44F-AC0C-E69B9E877A16}" type="slidenum">
              <a:rPr lang="fr-FR" altLang="x-none"/>
              <a:pPr>
                <a:defRPr/>
              </a:pPr>
              <a:t>‹#›</a:t>
            </a:fld>
            <a:endParaRPr lang="fr-FR" altLang="x-none"/>
          </a:p>
        </p:txBody>
      </p:sp>
    </p:spTree>
    <p:extLst>
      <p:ext uri="{BB962C8B-B14F-4D97-AF65-F5344CB8AC3E}">
        <p14:creationId xmlns:p14="http://schemas.microsoft.com/office/powerpoint/2010/main" val="406580621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lvl1pPr>
              <a:defRPr b="1">
                <a:effectLst/>
              </a:defRPr>
            </a:lvl1pPr>
          </a:lstStyle>
          <a:p>
            <a:r>
              <a:rPr lang="en-US"/>
              <a:t>Click to edit Master title style</a:t>
            </a:r>
            <a:endParaRPr lang="fr-FR"/>
          </a:p>
        </p:txBody>
      </p:sp>
      <p:sp>
        <p:nvSpPr>
          <p:cNvPr id="3" name="Footer Placeholder 3"/>
          <p:cNvSpPr>
            <a:spLocks noGrp="1"/>
          </p:cNvSpPr>
          <p:nvPr>
            <p:ph type="ftr" sz="quarter" idx="10"/>
          </p:nvPr>
        </p:nvSpPr>
        <p:spPr/>
        <p:txBody>
          <a:bodyPr/>
          <a:lstStyle>
            <a:lvl1pPr>
              <a:defRPr/>
            </a:lvl1pPr>
          </a:lstStyle>
          <a:p>
            <a:pPr>
              <a:defRPr/>
            </a:pPr>
            <a:r>
              <a:rPr lang="fr-FR"/>
              <a:t>HNO webinar 2021</a:t>
            </a:r>
          </a:p>
        </p:txBody>
      </p:sp>
      <p:sp>
        <p:nvSpPr>
          <p:cNvPr id="4" name="Slide Number Placeholder 4"/>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3F522F5-C7FD-0F49-AF9A-77DCBECF9CAD}" type="slidenum">
              <a:rPr lang="fr-FR" altLang="x-none"/>
              <a:pPr>
                <a:defRPr/>
              </a:pPr>
              <a:t>‹#›</a:t>
            </a:fld>
            <a:endParaRPr lang="fr-FR" altLang="x-none"/>
          </a:p>
        </p:txBody>
      </p:sp>
    </p:spTree>
    <p:extLst>
      <p:ext uri="{BB962C8B-B14F-4D97-AF65-F5344CB8AC3E}">
        <p14:creationId xmlns:p14="http://schemas.microsoft.com/office/powerpoint/2010/main" val="166295624"/>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fr-FR"/>
              <a:t>HNO webinar 2021</a:t>
            </a:r>
          </a:p>
        </p:txBody>
      </p:sp>
      <p:sp>
        <p:nvSpPr>
          <p:cNvPr id="3" name="Slide Number Placeholder 3"/>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E499158-E1B7-5F4B-8094-DC398604CCC4}" type="slidenum">
              <a:rPr lang="fr-FR" altLang="x-none"/>
              <a:pPr>
                <a:defRPr/>
              </a:pPr>
              <a:t>‹#›</a:t>
            </a:fld>
            <a:endParaRPr lang="fr-FR" altLang="x-none"/>
          </a:p>
        </p:txBody>
      </p:sp>
    </p:spTree>
    <p:extLst>
      <p:ext uri="{BB962C8B-B14F-4D97-AF65-F5344CB8AC3E}">
        <p14:creationId xmlns:p14="http://schemas.microsoft.com/office/powerpoint/2010/main" val="165064281"/>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6" y="273050"/>
            <a:ext cx="4006906" cy="1162050"/>
          </a:xfrm>
          <a:solidFill>
            <a:schemeClr val="accent3">
              <a:lumMod val="40000"/>
              <a:lumOff val="60000"/>
            </a:schemeClr>
          </a:solidFill>
        </p:spPr>
        <p:txBody>
          <a:bodyPr anchor="b"/>
          <a:lstStyle>
            <a:lvl1pPr algn="l">
              <a:defRPr sz="2000" b="1">
                <a:effectLst/>
              </a:defRPr>
            </a:lvl1pPr>
          </a:lstStyle>
          <a:p>
            <a:r>
              <a:rPr lang="en-US"/>
              <a:t>Click to edit Master title style</a:t>
            </a:r>
            <a:endParaRPr lang="fr-FR"/>
          </a:p>
        </p:txBody>
      </p:sp>
      <p:sp>
        <p:nvSpPr>
          <p:cNvPr id="3" name="Content Placeholder 2"/>
          <p:cNvSpPr>
            <a:spLocks noGrp="1"/>
          </p:cNvSpPr>
          <p:nvPr>
            <p:ph idx="1"/>
          </p:nvPr>
        </p:nvSpPr>
        <p:spPr>
          <a:xfrm>
            <a:off x="4761768" y="273051"/>
            <a:ext cx="68085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608966" y="1435101"/>
            <a:ext cx="40069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E7B6314-4170-CC49-B526-36D97C1271C3}" type="slidenum">
              <a:rPr lang="fr-FR" altLang="x-none"/>
              <a:pPr>
                <a:defRPr/>
              </a:pPr>
              <a:t>‹#›</a:t>
            </a:fld>
            <a:endParaRPr lang="fr-FR" altLang="x-none"/>
          </a:p>
        </p:txBody>
      </p:sp>
    </p:spTree>
    <p:extLst>
      <p:ext uri="{BB962C8B-B14F-4D97-AF65-F5344CB8AC3E}">
        <p14:creationId xmlns:p14="http://schemas.microsoft.com/office/powerpoint/2010/main" val="3712837208"/>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4800600"/>
            <a:ext cx="7307580" cy="566738"/>
          </a:xfrm>
          <a:solidFill>
            <a:schemeClr val="accent3">
              <a:lumMod val="40000"/>
              <a:lumOff val="60000"/>
            </a:schemeClr>
          </a:solidFill>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2387228" y="612775"/>
            <a:ext cx="730758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FR" noProof="0"/>
          </a:p>
        </p:txBody>
      </p:sp>
      <p:sp>
        <p:nvSpPr>
          <p:cNvPr id="4" name="Text Placeholder 3"/>
          <p:cNvSpPr>
            <a:spLocks noGrp="1"/>
          </p:cNvSpPr>
          <p:nvPr>
            <p:ph type="body" sz="half" idx="2"/>
          </p:nvPr>
        </p:nvSpPr>
        <p:spPr>
          <a:xfrm>
            <a:off x="2387228" y="5367338"/>
            <a:ext cx="73075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0"/>
          </p:nvPr>
        </p:nvSpPr>
        <p:spPr/>
        <p:txBody>
          <a:bodyPr/>
          <a:lstStyle>
            <a:lvl1pPr>
              <a:defRPr/>
            </a:lvl1pPr>
          </a:lstStyle>
          <a:p>
            <a:pPr>
              <a:defRPr/>
            </a:pPr>
            <a:r>
              <a:rPr lang="fr-FR"/>
              <a:t>HNO webinar 2021</a:t>
            </a:r>
          </a:p>
        </p:txBody>
      </p:sp>
      <p:sp>
        <p:nvSpPr>
          <p:cNvPr id="6" name="Slide Number Placeholder 6"/>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58436FE-0112-3C43-A84A-6345E9191E18}" type="slidenum">
              <a:rPr lang="fr-FR" altLang="x-none"/>
              <a:pPr>
                <a:defRPr/>
              </a:pPr>
              <a:t>‹#›</a:t>
            </a:fld>
            <a:endParaRPr lang="fr-FR" altLang="x-none"/>
          </a:p>
        </p:txBody>
      </p:sp>
    </p:spTree>
    <p:extLst>
      <p:ext uri="{BB962C8B-B14F-4D97-AF65-F5344CB8AC3E}">
        <p14:creationId xmlns:p14="http://schemas.microsoft.com/office/powerpoint/2010/main" val="209035559"/>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8965" y="274638"/>
            <a:ext cx="10961370" cy="1143000"/>
          </a:xfrm>
          <a:solidFill>
            <a:schemeClr val="accent3">
              <a:lumMod val="40000"/>
              <a:lumOff val="60000"/>
            </a:schemeClr>
          </a:solidFill>
        </p:spPr>
        <p:txBody>
          <a:bodyPr/>
          <a:lstStyle>
            <a:lvl1pPr>
              <a:defRPr b="1"/>
            </a:lvl1pPr>
          </a:lstStyle>
          <a:p>
            <a:r>
              <a:rPr lang="en-US"/>
              <a:t>Click to edit Master title style</a:t>
            </a:r>
            <a:endParaRPr lang="en-GB"/>
          </a:p>
        </p:txBody>
      </p:sp>
      <p:sp>
        <p:nvSpPr>
          <p:cNvPr id="3" name="Table Placeholder 2"/>
          <p:cNvSpPr>
            <a:spLocks noGrp="1"/>
          </p:cNvSpPr>
          <p:nvPr>
            <p:ph type="tbl" idx="1"/>
          </p:nvPr>
        </p:nvSpPr>
        <p:spPr>
          <a:xfrm>
            <a:off x="608965" y="1600200"/>
            <a:ext cx="10961370" cy="4495800"/>
          </a:xfrm>
        </p:spPr>
        <p:txBody>
          <a:bodyPr rtlCol="0">
            <a:normAutofit/>
          </a:bodyPr>
          <a:lstStyle/>
          <a:p>
            <a:pPr lvl="0"/>
            <a:r>
              <a:rPr lang="en-US" noProof="0"/>
              <a:t>Click icon to add table</a:t>
            </a:r>
            <a:endParaRPr lang="en-GB" noProof="0"/>
          </a:p>
        </p:txBody>
      </p:sp>
      <p:sp>
        <p:nvSpPr>
          <p:cNvPr id="4" name="Footer Placeholder 4"/>
          <p:cNvSpPr>
            <a:spLocks noGrp="1"/>
          </p:cNvSpPr>
          <p:nvPr>
            <p:ph type="ftr" sz="quarter" idx="10"/>
          </p:nvPr>
        </p:nvSpPr>
        <p:spPr>
          <a:xfrm>
            <a:off x="4161261" y="6248400"/>
            <a:ext cx="3856778" cy="457200"/>
          </a:xfrm>
        </p:spPr>
        <p:txBody>
          <a:bodyPr/>
          <a:lstStyle>
            <a:lvl1pPr>
              <a:defRPr/>
            </a:lvl1pPr>
          </a:lstStyle>
          <a:p>
            <a:pPr>
              <a:defRPr/>
            </a:pPr>
            <a:r>
              <a:rPr lang="fr-FR"/>
              <a:t>HNO webinar 2021</a:t>
            </a:r>
          </a:p>
        </p:txBody>
      </p:sp>
      <p:sp>
        <p:nvSpPr>
          <p:cNvPr id="5" name="Slide Number Placeholder 5"/>
          <p:cNvSpPr>
            <a:spLocks noGrp="1"/>
          </p:cNvSpPr>
          <p:nvPr>
            <p:ph type="sldNum" sz="quarter" idx="11"/>
          </p:nvPr>
        </p:nvSpPr>
        <p:spPr>
          <a:xfrm>
            <a:off x="8728498" y="6248400"/>
            <a:ext cx="2841837"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2CB5C02-CA12-2344-9A86-5F8778AD0FD4}" type="slidenum">
              <a:rPr lang="fr-FR" altLang="x-none"/>
              <a:pPr>
                <a:defRPr/>
              </a:pPr>
              <a:t>‹#›</a:t>
            </a:fld>
            <a:endParaRPr lang="fr-FR" altLang="x-none"/>
          </a:p>
        </p:txBody>
      </p:sp>
    </p:spTree>
    <p:extLst>
      <p:ext uri="{BB962C8B-B14F-4D97-AF65-F5344CB8AC3E}">
        <p14:creationId xmlns:p14="http://schemas.microsoft.com/office/powerpoint/2010/main" val="3444979075"/>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7471" y="152400"/>
            <a:ext cx="11265853" cy="1219200"/>
          </a:xfrm>
        </p:spPr>
        <p:txBody>
          <a:bodyPr/>
          <a:lstStyle>
            <a:lvl1pPr>
              <a:defRPr b="1">
                <a:effectLst/>
              </a:defRPr>
            </a:lvl1pPr>
          </a:lstStyle>
          <a:p>
            <a:r>
              <a:rPr lang="en-US"/>
              <a:t>Click to edit Master title style</a:t>
            </a:r>
            <a:endParaRPr lang="en-CA"/>
          </a:p>
        </p:txBody>
      </p:sp>
      <p:sp>
        <p:nvSpPr>
          <p:cNvPr id="3" name="Chart Placeholder 2"/>
          <p:cNvSpPr>
            <a:spLocks noGrp="1"/>
          </p:cNvSpPr>
          <p:nvPr>
            <p:ph type="chart" idx="1"/>
          </p:nvPr>
        </p:nvSpPr>
        <p:spPr>
          <a:xfrm>
            <a:off x="507471" y="1752600"/>
            <a:ext cx="11367347" cy="4876800"/>
          </a:xfrm>
        </p:spPr>
        <p:txBody>
          <a:bodyPr rtlCol="0">
            <a:normAutofit/>
          </a:bodyPr>
          <a:lstStyle/>
          <a:p>
            <a:pPr lvl="0"/>
            <a:r>
              <a:rPr lang="en-US" noProof="0"/>
              <a:t>Click icon to add chart</a:t>
            </a:r>
            <a:endParaRPr lang="en-CA" noProof="0"/>
          </a:p>
        </p:txBody>
      </p:sp>
      <p:sp>
        <p:nvSpPr>
          <p:cNvPr id="4" name="Rectangle 1030"/>
          <p:cNvSpPr>
            <a:spLocks noGrp="1" noChangeArrowheads="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292844B-FC0B-7643-B76F-A66603F18430}" type="slidenum">
              <a:rPr lang="fr-FR" altLang="x-none"/>
              <a:pPr>
                <a:defRPr/>
              </a:pPr>
              <a:t>‹#›</a:t>
            </a:fld>
            <a:endParaRPr lang="fr-FR" altLang="x-none"/>
          </a:p>
        </p:txBody>
      </p:sp>
    </p:spTree>
    <p:extLst>
      <p:ext uri="{BB962C8B-B14F-4D97-AF65-F5344CB8AC3E}">
        <p14:creationId xmlns:p14="http://schemas.microsoft.com/office/powerpoint/2010/main" val="3798542722"/>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4117" y="381000"/>
            <a:ext cx="10479206" cy="685800"/>
          </a:xfrm>
        </p:spPr>
        <p:txBody>
          <a:bodyPr/>
          <a:lstStyle>
            <a:lvl1pPr>
              <a:defRPr b="1"/>
            </a:lvl1pPr>
          </a:lstStyle>
          <a:p>
            <a:r>
              <a:rPr lang="en-US"/>
              <a:t>Click to edit Master title style</a:t>
            </a:r>
            <a:endParaRPr lang="en-CA"/>
          </a:p>
        </p:txBody>
      </p:sp>
      <p:sp>
        <p:nvSpPr>
          <p:cNvPr id="3" name="Text Placeholder 2"/>
          <p:cNvSpPr>
            <a:spLocks noGrp="1"/>
          </p:cNvSpPr>
          <p:nvPr>
            <p:ph type="body" sz="half" idx="1"/>
          </p:nvPr>
        </p:nvSpPr>
        <p:spPr>
          <a:xfrm>
            <a:off x="710459" y="1447800"/>
            <a:ext cx="548068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394133" y="1447800"/>
            <a:ext cx="548068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0"/>
          <p:cNvSpPr>
            <a:spLocks noGrp="1" noChangeArrowheads="1"/>
          </p:cNvSpPr>
          <p:nvPr>
            <p:ph type="sldNum" sz="quarter" idx="10"/>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A4157E1-AD41-BC45-9228-5D33BBFF3B0A}" type="slidenum">
              <a:rPr lang="fr-FR" altLang="x-none"/>
              <a:pPr>
                <a:defRPr/>
              </a:pPr>
              <a:t>‹#›</a:t>
            </a:fld>
            <a:endParaRPr lang="fr-FR" altLang="x-none"/>
          </a:p>
        </p:txBody>
      </p:sp>
      <p:sp>
        <p:nvSpPr>
          <p:cNvPr id="6" name="Footer Placeholder 11"/>
          <p:cNvSpPr>
            <a:spLocks noGrp="1"/>
          </p:cNvSpPr>
          <p:nvPr>
            <p:ph type="ftr" sz="quarter" idx="11"/>
          </p:nvPr>
        </p:nvSpPr>
        <p:spPr>
          <a:xfrm>
            <a:off x="4161261" y="6597651"/>
            <a:ext cx="3856778" cy="123825"/>
          </a:xfrm>
        </p:spPr>
        <p:txBody>
          <a:bodyPr/>
          <a:lstStyle>
            <a:lvl1pPr algn="ctr">
              <a:defRPr>
                <a:solidFill>
                  <a:srgbClr val="898FA0"/>
                </a:solidFill>
                <a:ea typeface="ＭＳ Ｐゴシック" pitchFamily="34" charset="-128"/>
                <a:cs typeface="+mn-cs"/>
              </a:defRPr>
            </a:lvl1pPr>
          </a:lstStyle>
          <a:p>
            <a:pPr>
              <a:defRPr/>
            </a:pPr>
            <a:r>
              <a:rPr lang="fr-FR"/>
              <a:t>HNO webinar 2021</a:t>
            </a:r>
          </a:p>
        </p:txBody>
      </p:sp>
    </p:spTree>
    <p:extLst>
      <p:ext uri="{BB962C8B-B14F-4D97-AF65-F5344CB8AC3E}">
        <p14:creationId xmlns:p14="http://schemas.microsoft.com/office/powerpoint/2010/main" val="2466638943"/>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8"/>
          <p:cNvSpPr txBox="1">
            <a:spLocks noChangeArrowheads="1"/>
          </p:cNvSpPr>
          <p:nvPr userDrawn="1"/>
        </p:nvSpPr>
        <p:spPr>
          <a:xfrm>
            <a:off x="0" y="-14288"/>
            <a:ext cx="12179300" cy="1143001"/>
          </a:xfrm>
          <a:prstGeom prst="rect">
            <a:avLst/>
          </a:prstGeom>
          <a:solidFill>
            <a:srgbClr val="C1D150"/>
          </a:solidFill>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891760" fontAlgn="auto">
              <a:spcAft>
                <a:spcPts val="0"/>
              </a:spcAft>
              <a:defRPr/>
            </a:pPr>
            <a:endParaRPr lang="en-GB" sz="3848" b="1">
              <a:solidFill>
                <a:schemeClr val="bg1"/>
              </a:solidFill>
              <a:latin typeface="Century Gothic" pitchFamily="34" charset="0"/>
            </a:endParaRPr>
          </a:p>
        </p:txBody>
      </p:sp>
      <p:sp>
        <p:nvSpPr>
          <p:cNvPr id="3" name="Footer Placeholder 3"/>
          <p:cNvSpPr>
            <a:spLocks noGrp="1"/>
          </p:cNvSpPr>
          <p:nvPr>
            <p:ph type="ftr" sz="quarter" idx="10"/>
          </p:nvPr>
        </p:nvSpPr>
        <p:spPr/>
        <p:txBody>
          <a:bodyPr/>
          <a:lstStyle>
            <a:lvl1pPr>
              <a:defRPr/>
            </a:lvl1pPr>
          </a:lstStyle>
          <a:p>
            <a:pPr>
              <a:defRPr/>
            </a:pPr>
            <a:r>
              <a:rPr lang="fr-FR"/>
              <a:t>HNO webinar 2021</a:t>
            </a:r>
          </a:p>
        </p:txBody>
      </p:sp>
      <p:sp>
        <p:nvSpPr>
          <p:cNvPr id="4" name="Slide Number Placeholder 4"/>
          <p:cNvSpPr>
            <a:spLocks noGrp="1"/>
          </p:cNvSpPr>
          <p:nvPr>
            <p:ph type="sldNum" sz="quarter" idx="11"/>
          </p:nvPr>
        </p:nvSpPr>
        <p:spPr>
          <a:xfrm>
            <a:off x="8728498" y="6356351"/>
            <a:ext cx="284183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3A3E799-13D4-4C4D-85E2-9D62D3FCF6EE}" type="slidenum">
              <a:rPr lang="fr-FR" altLang="x-none"/>
              <a:pPr>
                <a:defRPr/>
              </a:pPr>
              <a:t>‹#›</a:t>
            </a:fld>
            <a:endParaRPr lang="fr-FR" altLang="x-none"/>
          </a:p>
        </p:txBody>
      </p:sp>
    </p:spTree>
    <p:extLst>
      <p:ext uri="{BB962C8B-B14F-4D97-AF65-F5344CB8AC3E}">
        <p14:creationId xmlns:p14="http://schemas.microsoft.com/office/powerpoint/2010/main" val="257968134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122363"/>
            <a:ext cx="9134475"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2413" y="3602038"/>
            <a:ext cx="9134475"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168EA390-6662-0A45-8DA9-6C1F7581264E}" type="datetime1">
              <a:rPr lang="en-US" altLang="x-none"/>
              <a:pPr>
                <a:defRPr/>
              </a:pPr>
              <a:t>10/8/2021</a:t>
            </a:fld>
            <a:endParaRPr lang="en-US" altLang="x-none"/>
          </a:p>
        </p:txBody>
      </p:sp>
      <p:sp>
        <p:nvSpPr>
          <p:cNvPr id="5" name="Footer Placeholder 4"/>
          <p:cNvSpPr>
            <a:spLocks noGrp="1"/>
          </p:cNvSpPr>
          <p:nvPr>
            <p:ph type="ftr" sz="quarter" idx="11"/>
          </p:nvPr>
        </p:nvSpPr>
        <p:spPr/>
        <p:txBody>
          <a:bodyPr/>
          <a:lstStyle>
            <a:lvl1pPr>
              <a:defRPr/>
            </a:lvl1pPr>
          </a:lstStyle>
          <a:p>
            <a:pPr>
              <a:defRPr/>
            </a:pPr>
            <a:r>
              <a:rPr lang="en-US"/>
              <a:t>HNO webinar 2021</a:t>
            </a:r>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BCB02772-A1F7-6A42-9BC1-7978A0056B5F}" type="slidenum">
              <a:rPr lang="en-US" altLang="x-none"/>
              <a:pPr>
                <a:defRPr/>
              </a:pPr>
              <a:t>‹#›</a:t>
            </a:fld>
            <a:endParaRPr lang="en-US" altLang="x-none"/>
          </a:p>
        </p:txBody>
      </p:sp>
    </p:spTree>
    <p:extLst>
      <p:ext uri="{BB962C8B-B14F-4D97-AF65-F5344CB8AC3E}">
        <p14:creationId xmlns:p14="http://schemas.microsoft.com/office/powerpoint/2010/main" val="411521242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965" y="274638"/>
            <a:ext cx="10961370" cy="1143000"/>
          </a:xfrm>
          <a:prstGeom prst="rect">
            <a:avLst/>
          </a:prstGeom>
          <a:solidFill>
            <a:schemeClr val="accent3">
              <a:lumMod val="40000"/>
              <a:lumOff val="60000"/>
            </a:schemeClr>
          </a:solidFill>
        </p:spPr>
        <p:txBody>
          <a:bodyPr vert="horz" lIns="91440" tIns="45720" rIns="91440" bIns="45720" rtlCol="0" anchor="ctr">
            <a:normAutofit/>
          </a:bodyPr>
          <a:lstStyle/>
          <a:p>
            <a:r>
              <a:rPr lang="en-US"/>
              <a:t>Click to edit Master title style</a:t>
            </a:r>
            <a:endParaRPr lang="fr-FR"/>
          </a:p>
        </p:txBody>
      </p:sp>
      <p:sp>
        <p:nvSpPr>
          <p:cNvPr id="1027" name="Text Placeholder 2"/>
          <p:cNvSpPr>
            <a:spLocks noGrp="1"/>
          </p:cNvSpPr>
          <p:nvPr>
            <p:ph type="body" idx="1"/>
          </p:nvPr>
        </p:nvSpPr>
        <p:spPr bwMode="auto">
          <a:xfrm>
            <a:off x="608965" y="1600201"/>
            <a:ext cx="1096137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endParaRPr lang="fr-FR" altLang="x-none"/>
          </a:p>
        </p:txBody>
      </p:sp>
      <p:sp>
        <p:nvSpPr>
          <p:cNvPr id="4" name="Date Placeholder 3"/>
          <p:cNvSpPr>
            <a:spLocks noGrp="1"/>
          </p:cNvSpPr>
          <p:nvPr>
            <p:ph type="dt" sz="half" idx="2"/>
          </p:nvPr>
        </p:nvSpPr>
        <p:spPr>
          <a:xfrm>
            <a:off x="608965" y="6356351"/>
            <a:ext cx="284183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D24C59F4-3C3A-8645-88A2-00FB27B6A177}" type="datetime1">
              <a:rPr lang="fr-FR" altLang="x-none"/>
              <a:pPr>
                <a:defRPr/>
              </a:pPr>
              <a:t>08/10/2021</a:t>
            </a:fld>
            <a:endParaRPr lang="fr-FR" altLang="x-none"/>
          </a:p>
        </p:txBody>
      </p:sp>
      <p:sp>
        <p:nvSpPr>
          <p:cNvPr id="5" name="Footer Placeholder 4"/>
          <p:cNvSpPr>
            <a:spLocks noGrp="1"/>
          </p:cNvSpPr>
          <p:nvPr>
            <p:ph type="ftr" sz="quarter" idx="3"/>
          </p:nvPr>
        </p:nvSpPr>
        <p:spPr>
          <a:xfrm>
            <a:off x="4161261" y="6356351"/>
            <a:ext cx="385677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r>
              <a:rPr lang="fr-FR"/>
              <a:t>HNO webinar 2021</a:t>
            </a:r>
          </a:p>
        </p:txBody>
      </p:sp>
      <p:pic>
        <p:nvPicPr>
          <p:cNvPr id="1030" name="Picture 3"/>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341834" y="6375401"/>
            <a:ext cx="122850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866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rtl="0" eaLnBrk="0" fontAlgn="base" hangingPunct="0">
        <a:spcBef>
          <a:spcPct val="0"/>
        </a:spcBef>
        <a:spcAft>
          <a:spcPct val="0"/>
        </a:spcAft>
        <a:defRPr sz="4400">
          <a:solidFill>
            <a:schemeClr val="tx1"/>
          </a:solidFill>
          <a:latin typeface="Cambria" charset="0"/>
          <a:ea typeface="ＭＳ Ｐゴシック" charset="-128"/>
        </a:defRPr>
      </a:lvl2pPr>
      <a:lvl3pPr algn="ctr" rtl="0" eaLnBrk="0" fontAlgn="base" hangingPunct="0">
        <a:spcBef>
          <a:spcPct val="0"/>
        </a:spcBef>
        <a:spcAft>
          <a:spcPct val="0"/>
        </a:spcAft>
        <a:defRPr sz="4400">
          <a:solidFill>
            <a:schemeClr val="tx1"/>
          </a:solidFill>
          <a:latin typeface="Cambria" charset="0"/>
          <a:ea typeface="ＭＳ Ｐゴシック" charset="-128"/>
        </a:defRPr>
      </a:lvl3pPr>
      <a:lvl4pPr algn="ctr" rtl="0" eaLnBrk="0" fontAlgn="base" hangingPunct="0">
        <a:spcBef>
          <a:spcPct val="0"/>
        </a:spcBef>
        <a:spcAft>
          <a:spcPct val="0"/>
        </a:spcAft>
        <a:defRPr sz="4400">
          <a:solidFill>
            <a:schemeClr val="tx1"/>
          </a:solidFill>
          <a:latin typeface="Cambria" charset="0"/>
          <a:ea typeface="ＭＳ Ｐゴシック" charset="-128"/>
        </a:defRPr>
      </a:lvl4pPr>
      <a:lvl5pPr algn="ctr" rtl="0" eaLnBrk="0" fontAlgn="base" hangingPunct="0">
        <a:spcBef>
          <a:spcPct val="0"/>
        </a:spcBef>
        <a:spcAft>
          <a:spcPct val="0"/>
        </a:spcAft>
        <a:defRPr sz="4400">
          <a:solidFill>
            <a:schemeClr val="tx1"/>
          </a:solidFill>
          <a:latin typeface="Cambria" charset="0"/>
          <a:ea typeface="ＭＳ Ｐゴシック" charset="-128"/>
        </a:defRPr>
      </a:lvl5pPr>
      <a:lvl6pPr marL="457200" algn="ctr" rtl="0" fontAlgn="base">
        <a:spcBef>
          <a:spcPct val="0"/>
        </a:spcBef>
        <a:spcAft>
          <a:spcPct val="0"/>
        </a:spcAft>
        <a:defRPr sz="4400">
          <a:solidFill>
            <a:schemeClr val="tx1"/>
          </a:solidFill>
          <a:latin typeface="Cambria" charset="0"/>
          <a:ea typeface="ＭＳ Ｐゴシック" charset="-128"/>
        </a:defRPr>
      </a:lvl6pPr>
      <a:lvl7pPr marL="914400" algn="ctr" rtl="0" fontAlgn="base">
        <a:spcBef>
          <a:spcPct val="0"/>
        </a:spcBef>
        <a:spcAft>
          <a:spcPct val="0"/>
        </a:spcAft>
        <a:defRPr sz="4400">
          <a:solidFill>
            <a:schemeClr val="tx1"/>
          </a:solidFill>
          <a:latin typeface="Cambria" charset="0"/>
          <a:ea typeface="ＭＳ Ｐゴシック" charset="-128"/>
        </a:defRPr>
      </a:lvl7pPr>
      <a:lvl8pPr marL="1371600" algn="ctr" rtl="0" fontAlgn="base">
        <a:spcBef>
          <a:spcPct val="0"/>
        </a:spcBef>
        <a:spcAft>
          <a:spcPct val="0"/>
        </a:spcAft>
        <a:defRPr sz="4400">
          <a:solidFill>
            <a:schemeClr val="tx1"/>
          </a:solidFill>
          <a:latin typeface="Cambria" charset="0"/>
          <a:ea typeface="ＭＳ Ｐゴシック" charset="-128"/>
        </a:defRPr>
      </a:lvl8pPr>
      <a:lvl9pPr marL="1828800" algn="ctr" rtl="0" fontAlgn="base">
        <a:spcBef>
          <a:spcPct val="0"/>
        </a:spcBef>
        <a:spcAft>
          <a:spcPct val="0"/>
        </a:spcAft>
        <a:defRPr sz="4400">
          <a:solidFill>
            <a:schemeClr val="tx1"/>
          </a:solidFill>
          <a:latin typeface="Cambria"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tiff"/><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knowledgeagainsthunger.org/wp-content/uploads/2019/09/Nutrition-Site-Safety-Audit-Tool-EN.pdf"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gbvguidelines.org/" TargetMode="External"/><Relationship Id="rId5" Type="http://schemas.openxmlformats.org/officeDocument/2006/relationships/image" Target="../media/image34.em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s://educationcluster.box.com/s/eyykra40g71yxuup7bggj7a503mmobm9" TargetMode="External"/><Relationship Id="rId3" Type="http://schemas.openxmlformats.org/officeDocument/2006/relationships/image" Target="../media/image5.png"/><Relationship Id="rId7" Type="http://schemas.openxmlformats.org/officeDocument/2006/relationships/hyperlink" Target="https://www.nutritioncluster.net/resource_Evidence%20and%20Guidance%20Note"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nutritioncluster.net/resource/The_Guidance_Brief_on_Cash_and_Vouchers_for_NIE"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nutritioncluster.net/Coordination_Toolkit"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hyperlink" Target="mailto:bstevens@unicef.org" TargetMode="External"/><Relationship Id="rId5" Type="http://schemas.openxmlformats.org/officeDocument/2006/relationships/hyperlink" Target="mailto:cabla@unicef.org" TargetMode="External"/><Relationship Id="rId4" Type="http://schemas.openxmlformats.org/officeDocument/2006/relationships/hyperlink" Target="mailto:vsauveplane@unicef.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hyperlink" Target="https://kmp.hpc.tools/content/hpc-2022-facilitation-package" TargetMode="External"/><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kmp.hpc.tools/content/hpc-2022-facilitation-package"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15516" y="2024048"/>
            <a:ext cx="12364746" cy="5089410"/>
          </a:xfrm>
          <a:prstGeom prst="rect">
            <a:avLst/>
          </a:prstGeom>
          <a:solidFill>
            <a:srgbClr val="A4D233"/>
          </a:solidFill>
          <a:ln w="3175">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0" name="Session Title"/>
          <p:cNvSpPr txBox="1">
            <a:spLocks noGrp="1"/>
          </p:cNvSpPr>
          <p:nvPr>
            <p:ph type="subTitle" sz="quarter" idx="1"/>
          </p:nvPr>
        </p:nvSpPr>
        <p:spPr>
          <a:xfrm>
            <a:off x="707327" y="2699344"/>
            <a:ext cx="7732496" cy="724600"/>
          </a:xfrm>
          <a:prstGeom prst="rect">
            <a:avLst/>
          </a:prstGeom>
        </p:spPr>
        <p:txBody>
          <a:bodyPr lIns="0" tIns="0" rIns="0" bIns="0">
            <a:noAutofit/>
          </a:bodyPr>
          <a:lstStyle>
            <a:lvl1pPr algn="l" defTabSz="304746">
              <a:lnSpc>
                <a:spcPct val="70000"/>
              </a:lnSpc>
              <a:spcBef>
                <a:spcPts val="600"/>
              </a:spcBef>
              <a:defRPr sz="5000">
                <a:solidFill>
                  <a:srgbClr val="A4D233"/>
                </a:solidFill>
                <a:latin typeface="Arial"/>
                <a:ea typeface="Arial"/>
                <a:cs typeface="Arial"/>
                <a:sym typeface="Arial"/>
              </a:defRPr>
            </a:lvl1pPr>
          </a:lstStyle>
          <a:p>
            <a:r>
              <a:t>Session Title</a:t>
            </a:r>
          </a:p>
        </p:txBody>
      </p:sp>
      <p:sp>
        <p:nvSpPr>
          <p:cNvPr id="121" name="Text Placeholder 2"/>
          <p:cNvSpPr txBox="1"/>
          <p:nvPr/>
        </p:nvSpPr>
        <p:spPr>
          <a:xfrm>
            <a:off x="854945" y="5058818"/>
            <a:ext cx="4168311" cy="525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609492">
              <a:lnSpc>
                <a:spcPct val="80000"/>
              </a:lnSpc>
              <a:spcBef>
                <a:spcPts val="700"/>
              </a:spcBef>
              <a:defRPr sz="3000" b="0">
                <a:solidFill>
                  <a:srgbClr val="FFFFFF"/>
                </a:solidFill>
                <a:latin typeface="Arial"/>
                <a:ea typeface="Arial"/>
                <a:cs typeface="Arial"/>
                <a:sym typeface="Arial"/>
              </a:defRPr>
            </a:lvl1pPr>
          </a:lstStyle>
          <a:p>
            <a:r>
              <a:rPr lang="en-US"/>
              <a:t>October  2022</a:t>
            </a:r>
            <a:endParaRPr/>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sp>
        <p:nvSpPr>
          <p:cNvPr id="123" name="Text Placeholder 2"/>
          <p:cNvSpPr txBox="1"/>
          <p:nvPr/>
        </p:nvSpPr>
        <p:spPr>
          <a:xfrm>
            <a:off x="703137" y="2483147"/>
            <a:ext cx="6817546" cy="94585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609492">
              <a:lnSpc>
                <a:spcPct val="80000"/>
              </a:lnSpc>
              <a:spcBef>
                <a:spcPts val="700"/>
              </a:spcBef>
              <a:defRPr sz="5000" b="0">
                <a:solidFill>
                  <a:srgbClr val="FFFFFF"/>
                </a:solidFill>
                <a:latin typeface="Arial"/>
                <a:ea typeface="Arial"/>
                <a:cs typeface="Arial"/>
                <a:sym typeface="Arial"/>
              </a:defRPr>
            </a:lvl1pPr>
          </a:lstStyle>
          <a:p>
            <a:r>
              <a:rPr lang="en-US"/>
              <a:t>Global Nutrition Cluster Webinar on 2022 HRP process​</a:t>
            </a:r>
            <a:br>
              <a:rPr lang="en-US"/>
            </a:br>
            <a:r>
              <a:rPr lang="en-US"/>
              <a:t>​</a:t>
            </a:r>
            <a:endParaRPr/>
          </a:p>
        </p:txBody>
      </p:sp>
      <p:pic>
        <p:nvPicPr>
          <p:cNvPr id="124" name="GNC logo box.png" descr="GNC logo box.png"/>
          <p:cNvPicPr>
            <a:picLocks noChangeAspect="1"/>
          </p:cNvPicPr>
          <p:nvPr/>
        </p:nvPicPr>
        <p:blipFill>
          <a:blip r:embed="rId3"/>
          <a:stretch>
            <a:fillRect/>
          </a:stretch>
        </p:blipFill>
        <p:spPr>
          <a:xfrm>
            <a:off x="10250430" y="145979"/>
            <a:ext cx="1527713" cy="1527714"/>
          </a:xfrm>
          <a:prstGeom prst="rect">
            <a:avLst/>
          </a:prstGeom>
          <a:ln w="3175">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259593" y="2483189"/>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Questions</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2"/>
            <a:stretch>
              <a:fillRect/>
            </a:stretch>
          </p:blipFill>
          <p:spPr>
            <a:xfrm>
              <a:off x="73900" y="0"/>
              <a:ext cx="1527713" cy="1527713"/>
            </a:xfrm>
            <a:prstGeom prst="rect">
              <a:avLst/>
            </a:prstGeom>
            <a:ln w="3175" cap="flat">
              <a:noFill/>
              <a:miter lim="400000"/>
            </a:ln>
            <a:effectLst/>
          </p:spPr>
        </p:pic>
      </p:grpSp>
      <p:sp>
        <p:nvSpPr>
          <p:cNvPr id="10" name="TextBox 17">
            <a:extLst>
              <a:ext uri="{FF2B5EF4-FFF2-40B4-BE49-F238E27FC236}">
                <a16:creationId xmlns:a16="http://schemas.microsoft.com/office/drawing/2014/main" id="{AC25CCDB-4A8C-1A41-AE1C-62BD5E749C84}"/>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19369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123464" y="1550855"/>
            <a:ext cx="7418916" cy="3232022"/>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en-US" b="1"/>
              <a:t>Development of 2022 Humanitarian Response Plans through a nutrition lens</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32AAA8AD-46E8-054A-8D56-BD82FCDF7DBB}"/>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147177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522224" y="117914"/>
            <a:ext cx="11444425" cy="585220"/>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en-US" sz="3600" b="1"/>
              <a:t>Role of the Nutrition Cluster in the development of the HRP</a:t>
            </a:r>
            <a:endParaRPr sz="3600"/>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graphicFrame>
        <p:nvGraphicFramePr>
          <p:cNvPr id="6" name="Table 5">
            <a:extLst>
              <a:ext uri="{FF2B5EF4-FFF2-40B4-BE49-F238E27FC236}">
                <a16:creationId xmlns:a16="http://schemas.microsoft.com/office/drawing/2014/main" id="{C98588CF-187E-4D9E-94C2-0FDD204F3F25}"/>
              </a:ext>
            </a:extLst>
          </p:cNvPr>
          <p:cNvGraphicFramePr>
            <a:graphicFrameLocks noGrp="1"/>
          </p:cNvGraphicFramePr>
          <p:nvPr>
            <p:extLst>
              <p:ext uri="{D42A27DB-BD31-4B8C-83A1-F6EECF244321}">
                <p14:modId xmlns:p14="http://schemas.microsoft.com/office/powerpoint/2010/main" val="1375936780"/>
              </p:ext>
            </p:extLst>
          </p:nvPr>
        </p:nvGraphicFramePr>
        <p:xfrm>
          <a:off x="436572" y="895079"/>
          <a:ext cx="11285220" cy="4736414"/>
        </p:xfrm>
        <a:graphic>
          <a:graphicData uri="http://schemas.openxmlformats.org/drawingml/2006/table">
            <a:tbl>
              <a:tblPr>
                <a:tableStyleId>{8EC20E35-A176-4012-BC5E-935CFFF8708E}</a:tableStyleId>
              </a:tblPr>
              <a:tblGrid>
                <a:gridCol w="3883968">
                  <a:extLst>
                    <a:ext uri="{9D8B030D-6E8A-4147-A177-3AD203B41FA5}">
                      <a16:colId xmlns:a16="http://schemas.microsoft.com/office/drawing/2014/main" val="2043476633"/>
                    </a:ext>
                  </a:extLst>
                </a:gridCol>
                <a:gridCol w="3907432">
                  <a:extLst>
                    <a:ext uri="{9D8B030D-6E8A-4147-A177-3AD203B41FA5}">
                      <a16:colId xmlns:a16="http://schemas.microsoft.com/office/drawing/2014/main" val="2005249201"/>
                    </a:ext>
                  </a:extLst>
                </a:gridCol>
                <a:gridCol w="3493820">
                  <a:extLst>
                    <a:ext uri="{9D8B030D-6E8A-4147-A177-3AD203B41FA5}">
                      <a16:colId xmlns:a16="http://schemas.microsoft.com/office/drawing/2014/main" val="1252041376"/>
                    </a:ext>
                  </a:extLst>
                </a:gridCol>
              </a:tblGrid>
              <a:tr h="499280">
                <a:tc>
                  <a:txBody>
                    <a:bodyPr/>
                    <a:lstStyle/>
                    <a:p>
                      <a:pPr algn="l" fontAlgn="base"/>
                      <a:r>
                        <a:rPr lang="en-US" sz="1800" b="1">
                          <a:solidFill>
                            <a:sysClr val="windowText" lastClr="000000"/>
                          </a:solidFill>
                          <a:effectLst/>
                        </a:rPr>
                        <a:t>HPC Step</a:t>
                      </a:r>
                      <a:endParaRPr lang="en-US" sz="1800" b="1" i="0">
                        <a:solidFill>
                          <a:sysClr val="windowText" lastClr="000000"/>
                        </a:solidFill>
                        <a:effectLst/>
                      </a:endParaRPr>
                    </a:p>
                  </a:txBody>
                  <a:tcPr marL="6542" marR="6542" marT="3271" marB="3271">
                    <a:lnB w="12700" cap="flat" cmpd="sng" algn="ctr">
                      <a:solidFill>
                        <a:schemeClr val="tx1"/>
                      </a:solidFill>
                      <a:prstDash val="solid"/>
                      <a:round/>
                      <a:headEnd type="none" w="med" len="med"/>
                      <a:tailEnd type="none" w="med" len="med"/>
                    </a:lnB>
                    <a:noFill/>
                  </a:tcPr>
                </a:tc>
                <a:tc>
                  <a:txBody>
                    <a:bodyPr/>
                    <a:lstStyle/>
                    <a:p>
                      <a:pPr algn="l" fontAlgn="base"/>
                      <a:r>
                        <a:rPr lang="en-US" sz="1800" b="1">
                          <a:solidFill>
                            <a:sysClr val="windowText" lastClr="000000"/>
                          </a:solidFill>
                          <a:effectLst/>
                        </a:rPr>
                        <a:t>Cluster-level action</a:t>
                      </a:r>
                      <a:endParaRPr lang="en-US" sz="1800" b="1" i="0">
                        <a:solidFill>
                          <a:sysClr val="windowText" lastClr="000000"/>
                        </a:solidFill>
                        <a:effectLst/>
                      </a:endParaRPr>
                    </a:p>
                  </a:txBody>
                  <a:tcPr marL="6542" marR="6542" marT="3271" marB="3271">
                    <a:lnB w="12700" cap="flat" cmpd="sng" algn="ctr">
                      <a:solidFill>
                        <a:schemeClr val="tx1"/>
                      </a:solidFill>
                      <a:prstDash val="solid"/>
                      <a:round/>
                      <a:headEnd type="none" w="med" len="med"/>
                      <a:tailEnd type="none" w="med" len="med"/>
                    </a:lnB>
                    <a:noFill/>
                  </a:tcPr>
                </a:tc>
                <a:tc>
                  <a:txBody>
                    <a:bodyPr/>
                    <a:lstStyle/>
                    <a:p>
                      <a:pPr algn="l" fontAlgn="base"/>
                      <a:r>
                        <a:rPr lang="en-US" sz="1800" b="1">
                          <a:solidFill>
                            <a:sysClr val="windowText" lastClr="000000"/>
                          </a:solidFill>
                          <a:effectLst/>
                        </a:rPr>
                        <a:t>Inter-Cluster Action</a:t>
                      </a:r>
                      <a:endParaRPr lang="en-US" sz="1800" b="1" i="0">
                        <a:solidFill>
                          <a:sysClr val="windowText" lastClr="000000"/>
                        </a:solidFill>
                        <a:effectLst/>
                      </a:endParaRPr>
                    </a:p>
                  </a:txBody>
                  <a:tcPr marL="6542" marR="6542" marT="3271" marB="3271">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0150684"/>
                  </a:ext>
                </a:extLst>
              </a:tr>
              <a:tr h="1177258">
                <a:tc>
                  <a:txBody>
                    <a:bodyPr/>
                    <a:lstStyle/>
                    <a:p>
                      <a:pPr algn="l" fontAlgn="base"/>
                      <a:r>
                        <a:rPr lang="en-US" sz="1600" b="1">
                          <a:solidFill>
                            <a:schemeClr val="tx1"/>
                          </a:solidFill>
                          <a:effectLst/>
                        </a:rPr>
                        <a:t>5. Define scope of the HRP and formulate initial objectives</a:t>
                      </a:r>
                      <a:endParaRPr lang="en-US" sz="1600" b="1" i="0">
                        <a:solidFill>
                          <a:schemeClr val="tx1"/>
                        </a:solidFill>
                        <a:effectLst/>
                      </a:endParaRPr>
                    </a:p>
                  </a:txBody>
                  <a:tcPr marL="6542" marR="6542" marT="3271" marB="3271">
                    <a:lnT w="12700" cap="flat" cmpd="sng" algn="ctr">
                      <a:solidFill>
                        <a:schemeClr val="tx1"/>
                      </a:solidFill>
                      <a:prstDash val="solid"/>
                      <a:round/>
                      <a:headEnd type="none" w="med" len="med"/>
                      <a:tailEnd type="none" w="med" len="med"/>
                    </a:lnT>
                    <a:noFill/>
                  </a:tcPr>
                </a:tc>
                <a:tc>
                  <a:txBody>
                    <a:bodyPr/>
                    <a:lstStyle/>
                    <a:p>
                      <a:pPr algn="l" fontAlgn="base"/>
                      <a:r>
                        <a:rPr lang="en-US" sz="1400" b="0">
                          <a:solidFill>
                            <a:srgbClr val="000000"/>
                          </a:solidFill>
                          <a:effectLst/>
                        </a:rPr>
                        <a:t>Consult Cluster members on Cluster priorities and possible interventions that could contribute to strategic objective; develop prioritisation matrix/heat map.</a:t>
                      </a:r>
                      <a:endParaRPr lang="en-US" sz="1400" b="0" i="0">
                        <a:solidFill>
                          <a:srgbClr val="000000"/>
                        </a:solidFill>
                        <a:effectLst/>
                      </a:endParaRPr>
                    </a:p>
                  </a:txBody>
                  <a:tcPr marL="6542" marR="6542" marT="3271" marB="3271">
                    <a:lnT w="12700" cap="flat" cmpd="sng" algn="ctr">
                      <a:solidFill>
                        <a:schemeClr val="tx1"/>
                      </a:solidFill>
                      <a:prstDash val="solid"/>
                      <a:round/>
                      <a:headEnd type="none" w="med" len="med"/>
                      <a:tailEnd type="none" w="med" len="med"/>
                    </a:lnT>
                    <a:noFill/>
                  </a:tcPr>
                </a:tc>
                <a:tc>
                  <a:txBody>
                    <a:bodyPr/>
                    <a:lstStyle/>
                    <a:p>
                      <a:pPr algn="l" fontAlgn="base"/>
                      <a:r>
                        <a:rPr lang="en-US" sz="1400" b="0">
                          <a:solidFill>
                            <a:srgbClr val="000000"/>
                          </a:solidFill>
                          <a:effectLst/>
                        </a:rPr>
                        <a:t>NCC to contribute to intersectoral discussions on priorities by sharing nutrition priorities ​ and potential interventions, identifying complementarities and synergies across sectors.</a:t>
                      </a:r>
                      <a:endParaRPr lang="en-US" sz="1400" b="0" i="0">
                        <a:solidFill>
                          <a:srgbClr val="000000"/>
                        </a:solidFill>
                        <a:effectLst/>
                      </a:endParaRPr>
                    </a:p>
                  </a:txBody>
                  <a:tcPr marL="6542" marR="6542" marT="3271" marB="3271">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65426399"/>
                  </a:ext>
                </a:extLst>
              </a:tr>
              <a:tr h="982046">
                <a:tc>
                  <a:txBody>
                    <a:bodyPr/>
                    <a:lstStyle/>
                    <a:p>
                      <a:pPr algn="l" fontAlgn="base"/>
                      <a:r>
                        <a:rPr lang="en-US" sz="1600" b="1">
                          <a:solidFill>
                            <a:schemeClr val="tx1"/>
                          </a:solidFill>
                          <a:effectLst/>
                        </a:rPr>
                        <a:t>6. Conduct response analysis</a:t>
                      </a:r>
                      <a:endParaRPr lang="en-US" sz="1600" b="1" i="0">
                        <a:solidFill>
                          <a:schemeClr val="tx1"/>
                        </a:solidFill>
                        <a:effectLst/>
                      </a:endParaRPr>
                    </a:p>
                  </a:txBody>
                  <a:tcPr marL="6542" marR="6542" marT="3271" marB="3271">
                    <a:noFill/>
                  </a:tcPr>
                </a:tc>
                <a:tc>
                  <a:txBody>
                    <a:bodyPr/>
                    <a:lstStyle/>
                    <a:p>
                      <a:pPr algn="l" fontAlgn="base"/>
                      <a:r>
                        <a:rPr lang="en-US" sz="1400" b="0">
                          <a:solidFill>
                            <a:srgbClr val="000000"/>
                          </a:solidFill>
                          <a:effectLst/>
                        </a:rPr>
                        <a:t>Consult Cluster members on proposed interventions based on appropriateness, relevance and feasibility​</a:t>
                      </a:r>
                      <a:endParaRPr lang="en-US" sz="1400" b="0" i="0">
                        <a:solidFill>
                          <a:srgbClr val="000000"/>
                        </a:solidFill>
                        <a:effectLst/>
                      </a:endParaRPr>
                    </a:p>
                  </a:txBody>
                  <a:tcPr marL="6542" marR="6542" marT="3271" marB="3271">
                    <a:noFill/>
                  </a:tcPr>
                </a:tc>
                <a:tc>
                  <a:txBody>
                    <a:bodyPr/>
                    <a:lstStyle/>
                    <a:p>
                      <a:pPr algn="l" fontAlgn="base"/>
                      <a:r>
                        <a:rPr lang="en-US" sz="1400" b="0">
                          <a:solidFill>
                            <a:srgbClr val="000000"/>
                          </a:solidFill>
                          <a:effectLst/>
                        </a:rPr>
                        <a:t>NCC to participate in inter-sectoral review of proposed interventions and critically </a:t>
                      </a:r>
                      <a:r>
                        <a:rPr lang="en-US" sz="1400" b="0" err="1">
                          <a:solidFill>
                            <a:srgbClr val="000000"/>
                          </a:solidFill>
                          <a:effectLst/>
                        </a:rPr>
                        <a:t>analyse</a:t>
                      </a:r>
                      <a:r>
                        <a:rPr lang="en-US" sz="1400" b="0">
                          <a:solidFill>
                            <a:srgbClr val="000000"/>
                          </a:solidFill>
                          <a:effectLst/>
                        </a:rPr>
                        <a:t> based on appropriateness, relevance and feasibility​</a:t>
                      </a:r>
                      <a:endParaRPr lang="en-US" sz="1400" b="0" i="0">
                        <a:solidFill>
                          <a:srgbClr val="000000"/>
                        </a:solidFill>
                        <a:effectLst/>
                      </a:endParaRPr>
                    </a:p>
                  </a:txBody>
                  <a:tcPr marL="6542" marR="6542" marT="3271" marB="3271">
                    <a:noFill/>
                  </a:tcPr>
                </a:tc>
                <a:extLst>
                  <a:ext uri="{0D108BD9-81ED-4DB2-BD59-A6C34878D82A}">
                    <a16:rowId xmlns:a16="http://schemas.microsoft.com/office/drawing/2014/main" val="490561938"/>
                  </a:ext>
                </a:extLst>
              </a:tr>
              <a:tr h="786834">
                <a:tc>
                  <a:txBody>
                    <a:bodyPr/>
                    <a:lstStyle/>
                    <a:p>
                      <a:pPr algn="l" fontAlgn="base"/>
                      <a:r>
                        <a:rPr lang="en-US" sz="1600" b="1">
                          <a:solidFill>
                            <a:schemeClr val="tx1"/>
                          </a:solidFill>
                          <a:effectLst/>
                        </a:rPr>
                        <a:t>7. </a:t>
                      </a:r>
                      <a:r>
                        <a:rPr lang="en-US" sz="1600" b="1" err="1">
                          <a:solidFill>
                            <a:schemeClr val="tx1"/>
                          </a:solidFill>
                          <a:effectLst/>
                        </a:rPr>
                        <a:t>Finalise</a:t>
                      </a:r>
                      <a:r>
                        <a:rPr lang="en-US" sz="1600" b="1">
                          <a:solidFill>
                            <a:schemeClr val="tx1"/>
                          </a:solidFill>
                          <a:effectLst/>
                        </a:rPr>
                        <a:t> strategic and specific objectives and indicators, and </a:t>
                      </a:r>
                      <a:r>
                        <a:rPr lang="en-US" sz="1600" b="1" err="1">
                          <a:solidFill>
                            <a:schemeClr val="tx1"/>
                          </a:solidFill>
                          <a:effectLst/>
                        </a:rPr>
                        <a:t>prioritise</a:t>
                      </a:r>
                      <a:endParaRPr lang="en-US" sz="1600" b="1" i="0">
                        <a:solidFill>
                          <a:schemeClr val="tx1"/>
                        </a:solidFill>
                        <a:effectLst/>
                      </a:endParaRPr>
                    </a:p>
                  </a:txBody>
                  <a:tcPr marL="6542" marR="6542" marT="3271" marB="3271">
                    <a:lnB>
                      <a:noFill/>
                    </a:lnB>
                    <a:noFill/>
                  </a:tcPr>
                </a:tc>
                <a:tc>
                  <a:txBody>
                    <a:bodyPr/>
                    <a:lstStyle/>
                    <a:p>
                      <a:pPr algn="l" fontAlgn="base"/>
                      <a:r>
                        <a:rPr lang="en-US" sz="1400" b="0">
                          <a:solidFill>
                            <a:srgbClr val="000000"/>
                          </a:solidFill>
                          <a:effectLst/>
                        </a:rPr>
                        <a:t>Clusters/sectors to develop response plans and identify cluster objectives and quantify number of people targeted​</a:t>
                      </a:r>
                      <a:endParaRPr lang="en-US" sz="1400" b="0" i="0">
                        <a:solidFill>
                          <a:srgbClr val="000000"/>
                        </a:solidFill>
                        <a:effectLst/>
                      </a:endParaRPr>
                    </a:p>
                  </a:txBody>
                  <a:tcPr marL="6542" marR="6542" marT="3271" marB="3271">
                    <a:lnB>
                      <a:noFill/>
                    </a:lnB>
                    <a:noFill/>
                  </a:tcPr>
                </a:tc>
                <a:tc>
                  <a:txBody>
                    <a:bodyPr/>
                    <a:lstStyle/>
                    <a:p>
                      <a:pPr algn="l" fontAlgn="base">
                        <a:buFont typeface="Arial" panose="020B0604020202020204" pitchFamily="34" charset="0"/>
                        <a:buNone/>
                      </a:pPr>
                      <a:r>
                        <a:rPr lang="en-US" sz="1400" b="0">
                          <a:solidFill>
                            <a:srgbClr val="000000"/>
                          </a:solidFill>
                          <a:effectLst/>
                        </a:rPr>
                        <a:t>NCC to participate in Intersectoral level discussion to </a:t>
                      </a:r>
                      <a:r>
                        <a:rPr lang="en-US" sz="1400" b="0" err="1">
                          <a:solidFill>
                            <a:srgbClr val="000000"/>
                          </a:solidFill>
                          <a:effectLst/>
                        </a:rPr>
                        <a:t>finalise</a:t>
                      </a:r>
                      <a:r>
                        <a:rPr lang="en-US" sz="1400" b="0">
                          <a:solidFill>
                            <a:srgbClr val="000000"/>
                          </a:solidFill>
                          <a:effectLst/>
                        </a:rPr>
                        <a:t> intersectoral and specific objectives ​</a:t>
                      </a:r>
                    </a:p>
                  </a:txBody>
                  <a:tcPr marL="6542" marR="6542" marT="3271" marB="3271">
                    <a:lnB>
                      <a:noFill/>
                    </a:lnB>
                    <a:noFill/>
                  </a:tcPr>
                </a:tc>
                <a:extLst>
                  <a:ext uri="{0D108BD9-81ED-4DB2-BD59-A6C34878D82A}">
                    <a16:rowId xmlns:a16="http://schemas.microsoft.com/office/drawing/2014/main" val="1762808968"/>
                  </a:ext>
                </a:extLst>
              </a:tr>
              <a:tr h="1290996">
                <a:tc>
                  <a:txBody>
                    <a:bodyPr/>
                    <a:lstStyle/>
                    <a:p>
                      <a:pPr algn="l" fontAlgn="base"/>
                      <a:r>
                        <a:rPr lang="en-US" sz="1600" b="1">
                          <a:solidFill>
                            <a:schemeClr val="tx1"/>
                          </a:solidFill>
                          <a:effectLst/>
                        </a:rPr>
                        <a:t>8. Formulate projects/activities and estimate cost of response plan</a:t>
                      </a:r>
                    </a:p>
                    <a:p>
                      <a:pPr algn="l" fontAlgn="base"/>
                      <a:endParaRPr lang="en-US" sz="1600" b="1" i="0">
                        <a:solidFill>
                          <a:schemeClr val="tx1"/>
                        </a:solidFill>
                        <a:effectLst/>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tc>
                  <a:txBody>
                    <a:bodyPr/>
                    <a:lstStyle/>
                    <a:p>
                      <a:pPr algn="l" fontAlgn="base"/>
                      <a:r>
                        <a:rPr lang="en-US" sz="1400" b="0">
                          <a:solidFill>
                            <a:srgbClr val="000000"/>
                          </a:solidFill>
                          <a:effectLst/>
                        </a:rPr>
                        <a:t>Cluster to support partners to develop project sheets and subsequent costing</a:t>
                      </a:r>
                      <a:endParaRPr lang="en-US" sz="1400" b="0" i="0">
                        <a:solidFill>
                          <a:srgbClr val="000000"/>
                        </a:solidFill>
                        <a:effectLst/>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tc>
                  <a:txBody>
                    <a:bodyPr/>
                    <a:lstStyle/>
                    <a:p>
                      <a:pPr algn="l" fontAlgn="base">
                        <a:buFont typeface="Arial" panose="020B0604020202020204" pitchFamily="34" charset="0"/>
                        <a:buNone/>
                      </a:pPr>
                      <a:r>
                        <a:rPr lang="en-US" sz="1400" b="0">
                          <a:solidFill>
                            <a:srgbClr val="000000"/>
                          </a:solidFill>
                          <a:effectLst/>
                        </a:rPr>
                        <a:t>No additional action.</a:t>
                      </a:r>
                      <a:endParaRPr lang="en-US" sz="1400" b="0" i="0">
                        <a:solidFill>
                          <a:srgbClr val="000000"/>
                        </a:solidFill>
                        <a:effectLst/>
                        <a:latin typeface="Arial" panose="020B0604020202020204" pitchFamily="34" charset="0"/>
                      </a:endParaRPr>
                    </a:p>
                  </a:txBody>
                  <a:tcPr marL="6542" marR="6542" marT="3271" marB="3271">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865387"/>
                  </a:ext>
                </a:extLst>
              </a:tr>
            </a:tbl>
          </a:graphicData>
        </a:graphic>
      </p:graphicFrame>
      <p:sp>
        <p:nvSpPr>
          <p:cNvPr id="13" name="TextBox 17">
            <a:extLst>
              <a:ext uri="{FF2B5EF4-FFF2-40B4-BE49-F238E27FC236}">
                <a16:creationId xmlns:a16="http://schemas.microsoft.com/office/drawing/2014/main" id="{C9C0B009-3271-FE49-8A49-342D622E55F9}"/>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289072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45281" y="13329"/>
            <a:ext cx="11488737"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b="1"/>
              <a:t>Nutrition Cluster/Sector Response Plans - Outline</a:t>
            </a:r>
            <a:r>
              <a:rPr lang="en-US"/>
              <a:t>​</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pic>
        <p:nvPicPr>
          <p:cNvPr id="6" name="Picture 5">
            <a:extLst>
              <a:ext uri="{FF2B5EF4-FFF2-40B4-BE49-F238E27FC236}">
                <a16:creationId xmlns:a16="http://schemas.microsoft.com/office/drawing/2014/main" id="{B878DC82-C25C-4294-9DAF-A868ACA02362}"/>
              </a:ext>
            </a:extLst>
          </p:cNvPr>
          <p:cNvPicPr>
            <a:picLocks noChangeAspect="1"/>
          </p:cNvPicPr>
          <p:nvPr/>
        </p:nvPicPr>
        <p:blipFill>
          <a:blip r:embed="rId4"/>
          <a:stretch>
            <a:fillRect/>
          </a:stretch>
        </p:blipFill>
        <p:spPr>
          <a:xfrm>
            <a:off x="219478" y="1047282"/>
            <a:ext cx="5208630" cy="1340683"/>
          </a:xfrm>
          <a:prstGeom prst="rect">
            <a:avLst/>
          </a:prstGeom>
        </p:spPr>
      </p:pic>
      <p:sp>
        <p:nvSpPr>
          <p:cNvPr id="7" name="Rectangle 6">
            <a:extLst>
              <a:ext uri="{FF2B5EF4-FFF2-40B4-BE49-F238E27FC236}">
                <a16:creationId xmlns:a16="http://schemas.microsoft.com/office/drawing/2014/main" id="{A6AB39D8-D8F9-43ED-9A2A-805EFD308B35}"/>
              </a:ext>
            </a:extLst>
          </p:cNvPr>
          <p:cNvSpPr/>
          <p:nvPr/>
        </p:nvSpPr>
        <p:spPr>
          <a:xfrm>
            <a:off x="218967" y="585617"/>
            <a:ext cx="1484705" cy="461665"/>
          </a:xfrm>
          <a:prstGeom prst="rect">
            <a:avLst/>
          </a:prstGeom>
        </p:spPr>
        <p:txBody>
          <a:bodyPr wrap="square">
            <a:spAutoFit/>
          </a:bodyPr>
          <a:lstStyle/>
          <a:p>
            <a:r>
              <a:rPr lang="en-US">
                <a:latin typeface="Times New Roman" panose="02020603050405020304" pitchFamily="18" charset="0"/>
              </a:rPr>
              <a:t> </a:t>
            </a:r>
            <a:r>
              <a:rPr lang="en-US" sz="2400">
                <a:latin typeface="Times New Roman" panose="02020603050405020304" pitchFamily="18" charset="0"/>
              </a:rPr>
              <a:t>Nutrition</a:t>
            </a:r>
            <a:endParaRPr lang="en-US" sz="2400"/>
          </a:p>
        </p:txBody>
      </p:sp>
      <p:pic>
        <p:nvPicPr>
          <p:cNvPr id="2050" name="Picture 2">
            <a:extLst>
              <a:ext uri="{FF2B5EF4-FFF2-40B4-BE49-F238E27FC236}">
                <a16:creationId xmlns:a16="http://schemas.microsoft.com/office/drawing/2014/main" id="{765CCFF5-029A-4166-ADC8-FF199B6E3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40" y="527109"/>
            <a:ext cx="514350" cy="533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2B917A-DA02-4D1B-A5DC-174852723B62}"/>
              </a:ext>
            </a:extLst>
          </p:cNvPr>
          <p:cNvSpPr/>
          <p:nvPr/>
        </p:nvSpPr>
        <p:spPr>
          <a:xfrm>
            <a:off x="218967" y="2432598"/>
            <a:ext cx="7076982" cy="3108543"/>
          </a:xfrm>
          <a:prstGeom prst="rect">
            <a:avLst/>
          </a:prstGeom>
          <a:ln>
            <a:noFill/>
          </a:ln>
        </p:spPr>
        <p:txBody>
          <a:bodyPr wrap="square">
            <a:spAutoFit/>
          </a:bodyPr>
          <a:lstStyle/>
          <a:p>
            <a:pPr algn="just" fontAlgn="base"/>
            <a:r>
              <a:rPr lang="fr-CH">
                <a:latin typeface="Calibri" panose="020F0502020204030204" pitchFamily="34" charset="0"/>
              </a:rPr>
              <a:t>Objectives</a:t>
            </a:r>
            <a:r>
              <a:rPr lang="en-US" b="0">
                <a:latin typeface="Calibri" panose="020F0502020204030204" pitchFamily="34" charset="0"/>
              </a:rPr>
              <a:t>​</a:t>
            </a:r>
            <a:endParaRPr lang="en-US" b="0">
              <a:latin typeface="Segoe UI" panose="020B0502040204020203" pitchFamily="34" charset="0"/>
            </a:endParaRPr>
          </a:p>
          <a:p>
            <a:pPr algn="just" fontAlgn="base"/>
            <a:r>
              <a:rPr lang="fr-CH" b="0" i="1">
                <a:latin typeface="Calibri" panose="020F0502020204030204" pitchFamily="34" charset="0"/>
              </a:rPr>
              <a:t>Insert </a:t>
            </a:r>
            <a:r>
              <a:rPr lang="fr-CH" b="0" i="1" err="1">
                <a:latin typeface="Calibri" panose="020F0502020204030204" pitchFamily="34" charset="0"/>
              </a:rPr>
              <a:t>text</a:t>
            </a:r>
            <a:r>
              <a:rPr lang="fr-CH" b="0" i="1">
                <a:latin typeface="Calibri" panose="020F0502020204030204" pitchFamily="34" charset="0"/>
              </a:rPr>
              <a:t> on nutrition objectives, </a:t>
            </a:r>
            <a:r>
              <a:rPr lang="fr-CH" b="0" i="1" err="1">
                <a:latin typeface="Calibri" panose="020F0502020204030204" pitchFamily="34" charset="0"/>
              </a:rPr>
              <a:t>based</a:t>
            </a:r>
            <a:r>
              <a:rPr lang="fr-CH" b="0" i="1">
                <a:latin typeface="Calibri" panose="020F0502020204030204" pitchFamily="34" charset="0"/>
              </a:rPr>
              <a:t> on nutrition </a:t>
            </a:r>
            <a:r>
              <a:rPr lang="fr-CH" b="0" i="1" err="1">
                <a:latin typeface="Calibri" panose="020F0502020204030204" pitchFamily="34" charset="0"/>
              </a:rPr>
              <a:t>needs</a:t>
            </a:r>
            <a:r>
              <a:rPr lang="fr-CH" b="0" i="1">
                <a:latin typeface="Calibri" panose="020F0502020204030204" pitchFamily="34" charset="0"/>
              </a:rPr>
              <a:t> </a:t>
            </a:r>
            <a:r>
              <a:rPr lang="fr-CH" b="0" i="1" err="1">
                <a:latin typeface="Calibri" panose="020F0502020204030204" pitchFamily="34" charset="0"/>
              </a:rPr>
              <a:t>analysis</a:t>
            </a:r>
            <a:r>
              <a:rPr lang="fr-CH" b="0" i="1">
                <a:latin typeface="Calibri" panose="020F0502020204030204" pitchFamily="34" charset="0"/>
              </a:rPr>
              <a:t>, </a:t>
            </a:r>
            <a:r>
              <a:rPr lang="fr-CH" b="0" i="1" err="1">
                <a:latin typeface="Calibri" panose="020F0502020204030204" pitchFamily="34" charset="0"/>
              </a:rPr>
              <a:t>linking</a:t>
            </a:r>
            <a:r>
              <a:rPr lang="fr-CH" b="0" i="1">
                <a:latin typeface="Calibri" panose="020F0502020204030204" pitchFamily="34" charset="0"/>
              </a:rPr>
              <a:t> </a:t>
            </a:r>
            <a:r>
              <a:rPr lang="fr-CH" b="0" i="1" err="1">
                <a:latin typeface="Calibri" panose="020F0502020204030204" pitchFamily="34" charset="0"/>
              </a:rPr>
              <a:t>with</a:t>
            </a:r>
            <a:r>
              <a:rPr lang="fr-CH" b="0" i="1">
                <a:latin typeface="Calibri" panose="020F0502020204030204" pitchFamily="34" charset="0"/>
              </a:rPr>
              <a:t> </a:t>
            </a:r>
            <a:r>
              <a:rPr lang="fr-CH" b="0" i="1" err="1">
                <a:latin typeface="Calibri" panose="020F0502020204030204" pitchFamily="34" charset="0"/>
              </a:rPr>
              <a:t>specific</a:t>
            </a:r>
            <a:r>
              <a:rPr lang="fr-CH" b="0" i="1">
                <a:latin typeface="Calibri" panose="020F0502020204030204" pitchFamily="34" charset="0"/>
              </a:rPr>
              <a:t> objectives and </a:t>
            </a:r>
            <a:r>
              <a:rPr lang="fr-CH" b="0" i="1" err="1">
                <a:latin typeface="Calibri" panose="020F0502020204030204" pitchFamily="34" charset="0"/>
              </a:rPr>
              <a:t>strategic</a:t>
            </a:r>
            <a:r>
              <a:rPr lang="fr-CH" b="0" i="1">
                <a:latin typeface="Calibri" panose="020F0502020204030204" pitchFamily="34" charset="0"/>
              </a:rPr>
              <a:t> objectives. </a:t>
            </a:r>
            <a:r>
              <a:rPr lang="fr-CH" b="0" i="1" err="1">
                <a:latin typeface="Calibri" panose="020F0502020204030204" pitchFamily="34" charset="0"/>
              </a:rPr>
              <a:t>Include</a:t>
            </a:r>
            <a:r>
              <a:rPr lang="fr-CH" b="0" i="1">
                <a:latin typeface="Calibri" panose="020F0502020204030204" pitchFamily="34" charset="0"/>
              </a:rPr>
              <a:t> </a:t>
            </a:r>
            <a:r>
              <a:rPr lang="fr-CH" b="0" i="1" err="1">
                <a:latin typeface="Calibri" panose="020F0502020204030204" pitchFamily="34" charset="0"/>
              </a:rPr>
              <a:t>text</a:t>
            </a:r>
            <a:r>
              <a:rPr lang="fr-CH" b="0" i="1">
                <a:latin typeface="Calibri" panose="020F0502020204030204" pitchFamily="34" charset="0"/>
              </a:rPr>
              <a:t> on </a:t>
            </a:r>
            <a:r>
              <a:rPr lang="fr-CH" b="0" i="1" err="1">
                <a:latin typeface="Calibri" panose="020F0502020204030204" pitchFamily="34" charset="0"/>
              </a:rPr>
              <a:t>geographic</a:t>
            </a:r>
            <a:r>
              <a:rPr lang="fr-CH" b="0" i="1">
                <a:latin typeface="Calibri" panose="020F0502020204030204" pitchFamily="34" charset="0"/>
              </a:rPr>
              <a:t> location, cross </a:t>
            </a:r>
            <a:r>
              <a:rPr lang="fr-CH" b="0" i="1" err="1">
                <a:latin typeface="Calibri" panose="020F0502020204030204" pitchFamily="34" charset="0"/>
              </a:rPr>
              <a:t>cutting</a:t>
            </a:r>
            <a:r>
              <a:rPr lang="fr-CH" b="0" i="1">
                <a:latin typeface="Calibri" panose="020F0502020204030204" pitchFamily="34" charset="0"/>
              </a:rPr>
              <a:t> issues (</a:t>
            </a:r>
            <a:r>
              <a:rPr lang="fr-CH" b="0" i="1" err="1">
                <a:latin typeface="Calibri" panose="020F0502020204030204" pitchFamily="34" charset="0"/>
              </a:rPr>
              <a:t>such</a:t>
            </a:r>
            <a:r>
              <a:rPr lang="fr-CH" b="0" i="1">
                <a:latin typeface="Calibri" panose="020F0502020204030204" pitchFamily="34" charset="0"/>
              </a:rPr>
              <a:t> as </a:t>
            </a:r>
            <a:r>
              <a:rPr lang="fr-CH" b="0" i="1" err="1">
                <a:latin typeface="Calibri" panose="020F0502020204030204" pitchFamily="34" charset="0"/>
              </a:rPr>
              <a:t>gender</a:t>
            </a:r>
            <a:r>
              <a:rPr lang="fr-CH" b="0" i="1">
                <a:latin typeface="Calibri" panose="020F0502020204030204" pitchFamily="34" charset="0"/>
              </a:rPr>
              <a:t> ad </a:t>
            </a:r>
            <a:r>
              <a:rPr lang="fr-CH" b="0" i="1" err="1">
                <a:latin typeface="Calibri" panose="020F0502020204030204" pitchFamily="34" charset="0"/>
              </a:rPr>
              <a:t>disability</a:t>
            </a:r>
            <a:r>
              <a:rPr lang="fr-CH" b="0" i="1">
                <a:latin typeface="Calibri" panose="020F0502020204030204" pitchFamily="34" charset="0"/>
              </a:rPr>
              <a:t>, and </a:t>
            </a:r>
            <a:r>
              <a:rPr lang="fr-CH" b="0" i="1" err="1">
                <a:latin typeface="Calibri" panose="020F0502020204030204" pitchFamily="34" charset="0"/>
              </a:rPr>
              <a:t>their</a:t>
            </a:r>
            <a:r>
              <a:rPr lang="fr-CH" b="0" i="1">
                <a:latin typeface="Calibri" panose="020F0502020204030204" pitchFamily="34" charset="0"/>
              </a:rPr>
              <a:t> impacts no </a:t>
            </a:r>
            <a:r>
              <a:rPr lang="fr-CH" b="0" i="1" err="1">
                <a:latin typeface="Calibri" panose="020F0502020204030204" pitchFamily="34" charset="0"/>
              </a:rPr>
              <a:t>sector</a:t>
            </a:r>
            <a:r>
              <a:rPr lang="fr-CH" b="0" i="1">
                <a:latin typeface="Calibri" panose="020F0502020204030204" pitchFamily="34" charset="0"/>
              </a:rPr>
              <a:t> services and </a:t>
            </a:r>
            <a:r>
              <a:rPr lang="fr-CH" b="0" i="1" err="1">
                <a:latin typeface="Calibri" panose="020F0502020204030204" pitchFamily="34" charset="0"/>
              </a:rPr>
              <a:t>context</a:t>
            </a:r>
            <a:r>
              <a:rPr lang="fr-CH" b="0" i="1">
                <a:latin typeface="Calibri" panose="020F0502020204030204" pitchFamily="34" charset="0"/>
              </a:rPr>
              <a:t>) and </a:t>
            </a:r>
            <a:r>
              <a:rPr lang="fr-CH" b="0" i="1" err="1">
                <a:latin typeface="Calibri" panose="020F0502020204030204" pitchFamily="34" charset="0"/>
              </a:rPr>
              <a:t>intended</a:t>
            </a:r>
            <a:r>
              <a:rPr lang="fr-CH" b="0" i="1">
                <a:latin typeface="Calibri" panose="020F0502020204030204" pitchFamily="34" charset="0"/>
              </a:rPr>
              <a:t> </a:t>
            </a:r>
            <a:r>
              <a:rPr lang="fr-CH" b="0" i="1" err="1">
                <a:latin typeface="Calibri" panose="020F0502020204030204" pitchFamily="34" charset="0"/>
              </a:rPr>
              <a:t>achievement</a:t>
            </a:r>
            <a:r>
              <a:rPr lang="fr-CH" b="0" i="1">
                <a:latin typeface="Calibri" panose="020F0502020204030204" pitchFamily="34" charset="0"/>
              </a:rPr>
              <a:t>.</a:t>
            </a:r>
            <a:r>
              <a:rPr lang="en-US" b="0">
                <a:latin typeface="Calibri" panose="020F0502020204030204" pitchFamily="34" charset="0"/>
              </a:rPr>
              <a:t>​</a:t>
            </a:r>
            <a:endParaRPr lang="en-US" b="0">
              <a:latin typeface="Segoe UI" panose="020B0502040204020203" pitchFamily="34" charset="0"/>
            </a:endParaRPr>
          </a:p>
          <a:p>
            <a:pPr algn="just" fontAlgn="base"/>
            <a:r>
              <a:rPr lang="en-US" b="0">
                <a:latin typeface="Calibri" panose="020F0502020204030204" pitchFamily="34" charset="0"/>
              </a:rPr>
              <a:t>​</a:t>
            </a:r>
            <a:endParaRPr lang="en-US" b="0">
              <a:latin typeface="Segoe UI" panose="020B0502040204020203" pitchFamily="34" charset="0"/>
            </a:endParaRPr>
          </a:p>
          <a:p>
            <a:pPr algn="just" fontAlgn="base"/>
            <a:r>
              <a:rPr lang="en-US" i="1">
                <a:latin typeface="Calibri" panose="020F0502020204030204" pitchFamily="34" charset="0"/>
              </a:rPr>
              <a:t>Response</a:t>
            </a:r>
            <a:r>
              <a:rPr lang="en-US" b="0">
                <a:latin typeface="Calibri" panose="020F0502020204030204" pitchFamily="34" charset="0"/>
              </a:rPr>
              <a:t>​</a:t>
            </a:r>
            <a:endParaRPr lang="en-US" b="0">
              <a:latin typeface="Segoe UI" panose="020B0502040204020203" pitchFamily="34" charset="0"/>
            </a:endParaRPr>
          </a:p>
          <a:p>
            <a:pPr algn="just" fontAlgn="base"/>
            <a:r>
              <a:rPr lang="en-US" b="0" i="1">
                <a:latin typeface="Calibri" panose="020F0502020204030204" pitchFamily="34" charset="0"/>
              </a:rPr>
              <a:t>Insert text on subgroups targeted for nutrition response with geographical locations. Include data on number targeted (disaggregated by sex, age and disability). Insert data on main response strategies and modalities. Consider the humanitarian development nexus, and programming adaptations in light of COVID-19. Highlight intersectoral activities and explicitly link with respective Clusters. Expand beyond data disaggregation for sex, age and disability and discuss these cross-cutting issues.</a:t>
            </a:r>
            <a:r>
              <a:rPr lang="en-US" b="0">
                <a:latin typeface="Calibri" panose="020F0502020204030204" pitchFamily="34" charset="0"/>
              </a:rPr>
              <a:t>​</a:t>
            </a:r>
            <a:endParaRPr lang="en-US" b="0">
              <a:latin typeface="Segoe UI" panose="020B0502040204020203" pitchFamily="34" charset="0"/>
            </a:endParaRPr>
          </a:p>
        </p:txBody>
      </p:sp>
      <p:sp>
        <p:nvSpPr>
          <p:cNvPr id="11" name="Rectangle 10">
            <a:extLst>
              <a:ext uri="{FF2B5EF4-FFF2-40B4-BE49-F238E27FC236}">
                <a16:creationId xmlns:a16="http://schemas.microsoft.com/office/drawing/2014/main" id="{7DFFF339-968C-4128-A6B7-41E80C5D7CF3}"/>
              </a:ext>
            </a:extLst>
          </p:cNvPr>
          <p:cNvSpPr/>
          <p:nvPr/>
        </p:nvSpPr>
        <p:spPr>
          <a:xfrm>
            <a:off x="7811744" y="2222583"/>
            <a:ext cx="4418463" cy="2893100"/>
          </a:xfrm>
          <a:prstGeom prst="rect">
            <a:avLst/>
          </a:prstGeom>
          <a:ln>
            <a:noFill/>
          </a:ln>
        </p:spPr>
        <p:txBody>
          <a:bodyPr wrap="square">
            <a:spAutoFit/>
          </a:bodyPr>
          <a:lstStyle/>
          <a:p>
            <a:pPr algn="l" fontAlgn="base"/>
            <a:r>
              <a:rPr lang="en-US" b="0" i="1">
                <a:latin typeface="Calibri" panose="020F0502020204030204" pitchFamily="34" charset="0"/>
              </a:rPr>
              <a:t>malnutrition in children under 5, treatment of acute malnutrition in children and pregnant women, community engagement and mobilization activities etc.</a:t>
            </a:r>
            <a:r>
              <a:rPr lang="en-US" b="0">
                <a:latin typeface="Calibri" panose="020F0502020204030204" pitchFamily="34" charset="0"/>
              </a:rPr>
              <a:t>​</a:t>
            </a:r>
            <a:endParaRPr lang="en-US" b="0">
              <a:latin typeface="Segoe UI" panose="020B0502040204020203" pitchFamily="34" charset="0"/>
            </a:endParaRPr>
          </a:p>
          <a:p>
            <a:pPr algn="l" fontAlgn="base"/>
            <a:r>
              <a:rPr lang="en-US">
                <a:latin typeface="Calibri" panose="020F0502020204030204" pitchFamily="34" charset="0"/>
              </a:rPr>
              <a:t> </a:t>
            </a:r>
            <a:r>
              <a:rPr lang="en-US" b="0">
                <a:latin typeface="Calibri" panose="020F0502020204030204" pitchFamily="34" charset="0"/>
              </a:rPr>
              <a:t>​</a:t>
            </a:r>
            <a:endParaRPr lang="en-US" b="0">
              <a:latin typeface="Segoe UI" panose="020B0502040204020203" pitchFamily="34" charset="0"/>
            </a:endParaRPr>
          </a:p>
          <a:p>
            <a:pPr algn="l" fontAlgn="base"/>
            <a:r>
              <a:rPr lang="en-US">
                <a:latin typeface="Calibri" panose="020F0502020204030204" pitchFamily="34" charset="0"/>
              </a:rPr>
              <a:t>Cost of response</a:t>
            </a:r>
            <a:r>
              <a:rPr lang="en-US" b="0">
                <a:latin typeface="Calibri" panose="020F0502020204030204" pitchFamily="34" charset="0"/>
              </a:rPr>
              <a:t>​</a:t>
            </a:r>
            <a:endParaRPr lang="en-US" b="0">
              <a:latin typeface="Segoe UI" panose="020B0502040204020203" pitchFamily="34" charset="0"/>
            </a:endParaRPr>
          </a:p>
          <a:p>
            <a:pPr algn="l" fontAlgn="base"/>
            <a:r>
              <a:rPr lang="en-US" b="0" i="1">
                <a:latin typeface="Calibri" panose="020F0502020204030204" pitchFamily="34" charset="0"/>
              </a:rPr>
              <a:t>Discuss cost parameters and cluster estimates</a:t>
            </a:r>
            <a:r>
              <a:rPr lang="en-US" b="0">
                <a:latin typeface="Calibri" panose="020F0502020204030204" pitchFamily="34" charset="0"/>
              </a:rPr>
              <a:t>.​</a:t>
            </a:r>
            <a:endParaRPr lang="en-US" b="0">
              <a:latin typeface="Segoe UI" panose="020B0502040204020203" pitchFamily="34" charset="0"/>
            </a:endParaRPr>
          </a:p>
          <a:p>
            <a:pPr algn="l" fontAlgn="base"/>
            <a:r>
              <a:rPr lang="en-US" b="0">
                <a:latin typeface="Calibri" panose="020F0502020204030204" pitchFamily="34" charset="0"/>
              </a:rPr>
              <a:t> ​</a:t>
            </a:r>
            <a:endParaRPr lang="en-US" b="0">
              <a:latin typeface="Segoe UI" panose="020B0502040204020203" pitchFamily="34" charset="0"/>
            </a:endParaRPr>
          </a:p>
          <a:p>
            <a:pPr algn="l" fontAlgn="base"/>
            <a:r>
              <a:rPr lang="en-US">
                <a:latin typeface="Calibri" panose="020F0502020204030204" pitchFamily="34" charset="0"/>
              </a:rPr>
              <a:t>Monitoring</a:t>
            </a:r>
            <a:r>
              <a:rPr lang="en-US" b="0">
                <a:latin typeface="Calibri" panose="020F0502020204030204" pitchFamily="34" charset="0"/>
              </a:rPr>
              <a:t>​</a:t>
            </a:r>
            <a:endParaRPr lang="en-US" b="0">
              <a:latin typeface="Segoe UI" panose="020B0502040204020203" pitchFamily="34" charset="0"/>
            </a:endParaRPr>
          </a:p>
          <a:p>
            <a:pPr algn="l" fontAlgn="base"/>
            <a:r>
              <a:rPr lang="en-US" b="0" i="1">
                <a:latin typeface="Calibri" panose="020F0502020204030204" pitchFamily="34" charset="0"/>
              </a:rPr>
              <a:t>Discuss routine and ad hoc monitoring. Consider SPHERE standards, routine monitoring through prevention and treatment </a:t>
            </a:r>
            <a:r>
              <a:rPr lang="en-US" b="0" i="1" err="1">
                <a:latin typeface="Calibri" panose="020F0502020204030204" pitchFamily="34" charset="0"/>
              </a:rPr>
              <a:t>programmes</a:t>
            </a:r>
            <a:r>
              <a:rPr lang="en-US" b="0" i="1">
                <a:latin typeface="Calibri" panose="020F0502020204030204" pitchFamily="34" charset="0"/>
              </a:rPr>
              <a:t> and various assessments and partner surveys including SMART, KAP and SQUEAC/SLEAC etc. </a:t>
            </a:r>
            <a:r>
              <a:rPr lang="en-US" b="0">
                <a:latin typeface="Calibri" panose="020F0502020204030204" pitchFamily="34" charset="0"/>
              </a:rPr>
              <a:t>​</a:t>
            </a:r>
            <a:endParaRPr lang="en-US" b="0">
              <a:latin typeface="Segoe UI" panose="020B0502040204020203" pitchFamily="34" charset="0"/>
            </a:endParaRPr>
          </a:p>
        </p:txBody>
      </p:sp>
      <p:pic>
        <p:nvPicPr>
          <p:cNvPr id="2052" name="Picture 4">
            <a:extLst>
              <a:ext uri="{FF2B5EF4-FFF2-40B4-BE49-F238E27FC236}">
                <a16:creationId xmlns:a16="http://schemas.microsoft.com/office/drawing/2014/main" id="{34F105D3-D0C7-426D-A757-37F1AEE54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362" y="659423"/>
            <a:ext cx="1622409" cy="14609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B877866-7F20-4F57-BE74-077368471D36}"/>
              </a:ext>
            </a:extLst>
          </p:cNvPr>
          <p:cNvSpPr/>
          <p:nvPr/>
        </p:nvSpPr>
        <p:spPr>
          <a:xfrm>
            <a:off x="3385448" y="5245512"/>
            <a:ext cx="6005170" cy="307777"/>
          </a:xfrm>
          <a:prstGeom prst="rect">
            <a:avLst/>
          </a:prstGeom>
        </p:spPr>
        <p:txBody>
          <a:bodyPr wrap="none">
            <a:spAutoFit/>
          </a:bodyPr>
          <a:lstStyle/>
          <a:p>
            <a:r>
              <a:rPr lang="en-US"/>
              <a:t>Early recovery must be addressed in Nutrition Cluster/Sector Plans. </a:t>
            </a:r>
          </a:p>
        </p:txBody>
      </p:sp>
      <p:sp>
        <p:nvSpPr>
          <p:cNvPr id="18" name="TextBox 17">
            <a:extLst>
              <a:ext uri="{FF2B5EF4-FFF2-40B4-BE49-F238E27FC236}">
                <a16:creationId xmlns:a16="http://schemas.microsoft.com/office/drawing/2014/main" id="{789189E0-086E-AA43-A28C-F53C91BBE5E6}"/>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54456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69449" y="259367"/>
            <a:ext cx="11584990" cy="127000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b="1"/>
              <a:t>Nutrition Cluster/Sector Response Plans - Outline</a:t>
            </a:r>
            <a:r>
              <a:rPr lang="en-US"/>
              <a:t>​</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5" name="TextBox 17">
            <a:extLst>
              <a:ext uri="{FF2B5EF4-FFF2-40B4-BE49-F238E27FC236}">
                <a16:creationId xmlns:a16="http://schemas.microsoft.com/office/drawing/2014/main" id="{B9036287-4A33-3849-841D-8FF415A3ACD5}"/>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pic>
        <p:nvPicPr>
          <p:cNvPr id="3" name="Picture 2">
            <a:extLst>
              <a:ext uri="{FF2B5EF4-FFF2-40B4-BE49-F238E27FC236}">
                <a16:creationId xmlns:a16="http://schemas.microsoft.com/office/drawing/2014/main" id="{A537C483-FCF8-9A4C-B3E2-CFE41B8833A2}"/>
              </a:ext>
            </a:extLst>
          </p:cNvPr>
          <p:cNvPicPr>
            <a:picLocks noChangeAspect="1"/>
          </p:cNvPicPr>
          <p:nvPr/>
        </p:nvPicPr>
        <p:blipFill>
          <a:blip r:embed="rId4"/>
          <a:stretch>
            <a:fillRect/>
          </a:stretch>
        </p:blipFill>
        <p:spPr>
          <a:xfrm>
            <a:off x="1183421" y="1494634"/>
            <a:ext cx="8674551" cy="4105792"/>
          </a:xfrm>
          <a:prstGeom prst="rect">
            <a:avLst/>
          </a:prstGeom>
        </p:spPr>
      </p:pic>
      <p:pic>
        <p:nvPicPr>
          <p:cNvPr id="16" name="Picture 4">
            <a:extLst>
              <a:ext uri="{FF2B5EF4-FFF2-40B4-BE49-F238E27FC236}">
                <a16:creationId xmlns:a16="http://schemas.microsoft.com/office/drawing/2014/main" id="{B7DC8AA9-1693-1846-99E6-7AC3F436E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8552" y="1315660"/>
            <a:ext cx="14478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577EC27-E456-3B42-9D79-EC78365EB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2364" y="1301330"/>
            <a:ext cx="13620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B66AF77-F522-2043-A05F-204CF5E507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063" y="1423375"/>
            <a:ext cx="2835621" cy="207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40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46589" y="213647"/>
            <a:ext cx="11584990" cy="127000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b="1"/>
              <a:t>Nutrition Cluster/Sector Response Plans - COSTING</a:t>
            </a:r>
            <a:r>
              <a:rPr lang="en-US"/>
              <a:t>​</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sp>
        <p:nvSpPr>
          <p:cNvPr id="2" name="Rectangle 1">
            <a:extLst>
              <a:ext uri="{FF2B5EF4-FFF2-40B4-BE49-F238E27FC236}">
                <a16:creationId xmlns:a16="http://schemas.microsoft.com/office/drawing/2014/main" id="{F30DB393-E11F-4B58-B8E9-D4046605A7AD}"/>
              </a:ext>
            </a:extLst>
          </p:cNvPr>
          <p:cNvSpPr/>
          <p:nvPr/>
        </p:nvSpPr>
        <p:spPr>
          <a:xfrm>
            <a:off x="551881" y="1537344"/>
            <a:ext cx="4545899" cy="461665"/>
          </a:xfrm>
          <a:prstGeom prst="rect">
            <a:avLst/>
          </a:prstGeom>
          <a:ln>
            <a:noFill/>
          </a:ln>
        </p:spPr>
        <p:txBody>
          <a:bodyPr wrap="square">
            <a:spAutoFit/>
          </a:bodyPr>
          <a:lstStyle/>
          <a:p>
            <a:pPr algn="l" fontAlgn="base"/>
            <a:r>
              <a:rPr lang="en-US" sz="2400" b="0">
                <a:latin typeface="Calibri" panose="020F0502020204030204" pitchFamily="34" charset="0"/>
              </a:rPr>
              <a:t>​</a:t>
            </a:r>
            <a:endParaRPr lang="en-US" sz="2400" b="0">
              <a:latin typeface="Segoe UI" panose="020B0502040204020203" pitchFamily="34" charset="0"/>
            </a:endParaRPr>
          </a:p>
        </p:txBody>
      </p:sp>
      <p:pic>
        <p:nvPicPr>
          <p:cNvPr id="7170" name="Picture 2">
            <a:extLst>
              <a:ext uri="{FF2B5EF4-FFF2-40B4-BE49-F238E27FC236}">
                <a16:creationId xmlns:a16="http://schemas.microsoft.com/office/drawing/2014/main" id="{620910B0-4994-4745-8B8A-DA818CA8B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11" y="2045379"/>
            <a:ext cx="2943225" cy="27714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7">
            <a:extLst>
              <a:ext uri="{FF2B5EF4-FFF2-40B4-BE49-F238E27FC236}">
                <a16:creationId xmlns:a16="http://schemas.microsoft.com/office/drawing/2014/main" id="{7DD8C18D-D978-8F4C-9101-0F30A57B17FC}"/>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pic>
        <p:nvPicPr>
          <p:cNvPr id="6" name="Picture 5">
            <a:extLst>
              <a:ext uri="{FF2B5EF4-FFF2-40B4-BE49-F238E27FC236}">
                <a16:creationId xmlns:a16="http://schemas.microsoft.com/office/drawing/2014/main" id="{A39EF266-03FB-FC49-A161-5917624DC8ED}"/>
              </a:ext>
            </a:extLst>
          </p:cNvPr>
          <p:cNvPicPr>
            <a:picLocks noChangeAspect="1"/>
          </p:cNvPicPr>
          <p:nvPr/>
        </p:nvPicPr>
        <p:blipFill>
          <a:blip r:embed="rId5"/>
          <a:stretch>
            <a:fillRect/>
          </a:stretch>
        </p:blipFill>
        <p:spPr>
          <a:xfrm>
            <a:off x="5665319" y="2175962"/>
            <a:ext cx="4400117" cy="2488642"/>
          </a:xfrm>
          <a:prstGeom prst="rect">
            <a:avLst/>
          </a:prstGeom>
        </p:spPr>
      </p:pic>
    </p:spTree>
    <p:extLst>
      <p:ext uri="{BB962C8B-B14F-4D97-AF65-F5344CB8AC3E}">
        <p14:creationId xmlns:p14="http://schemas.microsoft.com/office/powerpoint/2010/main" val="41852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585AA-1360-5E47-94BA-F43EE14CE269}"/>
              </a:ext>
            </a:extLst>
          </p:cNvPr>
          <p:cNvPicPr>
            <a:picLocks noChangeAspect="1"/>
          </p:cNvPicPr>
          <p:nvPr/>
        </p:nvPicPr>
        <p:blipFill>
          <a:blip r:embed="rId3"/>
          <a:stretch>
            <a:fillRect/>
          </a:stretch>
        </p:blipFill>
        <p:spPr>
          <a:xfrm>
            <a:off x="2757805" y="1233782"/>
            <a:ext cx="6663690" cy="4345463"/>
          </a:xfrm>
          <a:prstGeom prst="rect">
            <a:avLst/>
          </a:prstGeom>
        </p:spPr>
      </p:pic>
      <p:sp>
        <p:nvSpPr>
          <p:cNvPr id="4" name="Background">
            <a:extLst>
              <a:ext uri="{FF2B5EF4-FFF2-40B4-BE49-F238E27FC236}">
                <a16:creationId xmlns:a16="http://schemas.microsoft.com/office/drawing/2014/main" id="{36ECC80E-56FD-D043-9F09-BDF061A9E764}"/>
              </a:ext>
            </a:extLst>
          </p:cNvPr>
          <p:cNvSpPr txBox="1">
            <a:spLocks/>
          </p:cNvSpPr>
          <p:nvPr/>
        </p:nvSpPr>
        <p:spPr>
          <a:xfrm>
            <a:off x="446589" y="213647"/>
            <a:ext cx="11584990" cy="8465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b="1"/>
              <a:t>Developing a nutrition cluster workplan</a:t>
            </a:r>
          </a:p>
        </p:txBody>
      </p:sp>
      <p:sp>
        <p:nvSpPr>
          <p:cNvPr id="5" name="Rectangle">
            <a:extLst>
              <a:ext uri="{FF2B5EF4-FFF2-40B4-BE49-F238E27FC236}">
                <a16:creationId xmlns:a16="http://schemas.microsoft.com/office/drawing/2014/main" id="{105E6DF4-1750-F24C-82B4-745C520B232B}"/>
              </a:ext>
            </a:extLst>
          </p:cNvPr>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6" name="Group">
            <a:extLst>
              <a:ext uri="{FF2B5EF4-FFF2-40B4-BE49-F238E27FC236}">
                <a16:creationId xmlns:a16="http://schemas.microsoft.com/office/drawing/2014/main" id="{A2B79C32-6576-4344-9616-0B9B331664D9}"/>
              </a:ext>
            </a:extLst>
          </p:cNvPr>
          <p:cNvGrpSpPr/>
          <p:nvPr/>
        </p:nvGrpSpPr>
        <p:grpSpPr>
          <a:xfrm>
            <a:off x="10188757" y="5086177"/>
            <a:ext cx="1675516" cy="1596029"/>
            <a:chOff x="0" y="0"/>
            <a:chExt cx="1675514" cy="1596028"/>
          </a:xfrm>
        </p:grpSpPr>
        <p:sp>
          <p:nvSpPr>
            <p:cNvPr id="7" name="Rectangle">
              <a:extLst>
                <a:ext uri="{FF2B5EF4-FFF2-40B4-BE49-F238E27FC236}">
                  <a16:creationId xmlns:a16="http://schemas.microsoft.com/office/drawing/2014/main" id="{6F56A350-E2A1-4C41-A207-49A23BA1BA58}"/>
                </a:ext>
              </a:extLst>
            </p:cNvPr>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8" name="GNC logo box.png" descr="GNC logo box.png">
              <a:extLst>
                <a:ext uri="{FF2B5EF4-FFF2-40B4-BE49-F238E27FC236}">
                  <a16:creationId xmlns:a16="http://schemas.microsoft.com/office/drawing/2014/main" id="{7C32DC1C-446E-C74C-AEE3-5C4EED67CB8F}"/>
                </a:ext>
              </a:extLst>
            </p:cNvPr>
            <p:cNvPicPr>
              <a:picLocks noChangeAspect="1"/>
            </p:cNvPicPr>
            <p:nvPr/>
          </p:nvPicPr>
          <p:blipFill>
            <a:blip r:embed="rId4"/>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C4DFEC62-7C7A-154A-AB0C-1812EC4CAF9A}"/>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43303064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36ECC80E-56FD-D043-9F09-BDF061A9E764}"/>
              </a:ext>
            </a:extLst>
          </p:cNvPr>
          <p:cNvSpPr txBox="1">
            <a:spLocks/>
          </p:cNvSpPr>
          <p:nvPr/>
        </p:nvSpPr>
        <p:spPr>
          <a:xfrm>
            <a:off x="446589" y="213647"/>
            <a:ext cx="11584990" cy="84656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en-GB" b="1"/>
              <a:t>CCC1 Leadership and coordination </a:t>
            </a:r>
          </a:p>
        </p:txBody>
      </p:sp>
      <p:sp>
        <p:nvSpPr>
          <p:cNvPr id="5" name="Rectangle">
            <a:extLst>
              <a:ext uri="{FF2B5EF4-FFF2-40B4-BE49-F238E27FC236}">
                <a16:creationId xmlns:a16="http://schemas.microsoft.com/office/drawing/2014/main" id="{105E6DF4-1750-F24C-82B4-745C520B232B}"/>
              </a:ext>
            </a:extLst>
          </p:cNvPr>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6" name="Group">
            <a:extLst>
              <a:ext uri="{FF2B5EF4-FFF2-40B4-BE49-F238E27FC236}">
                <a16:creationId xmlns:a16="http://schemas.microsoft.com/office/drawing/2014/main" id="{A2B79C32-6576-4344-9616-0B9B331664D9}"/>
              </a:ext>
            </a:extLst>
          </p:cNvPr>
          <p:cNvGrpSpPr/>
          <p:nvPr/>
        </p:nvGrpSpPr>
        <p:grpSpPr>
          <a:xfrm>
            <a:off x="10188757" y="5086177"/>
            <a:ext cx="1675516" cy="1596029"/>
            <a:chOff x="0" y="0"/>
            <a:chExt cx="1675514" cy="1596028"/>
          </a:xfrm>
        </p:grpSpPr>
        <p:sp>
          <p:nvSpPr>
            <p:cNvPr id="7" name="Rectangle">
              <a:extLst>
                <a:ext uri="{FF2B5EF4-FFF2-40B4-BE49-F238E27FC236}">
                  <a16:creationId xmlns:a16="http://schemas.microsoft.com/office/drawing/2014/main" id="{6F56A350-E2A1-4C41-A207-49A23BA1BA58}"/>
                </a:ext>
              </a:extLst>
            </p:cNvPr>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8" name="GNC logo box.png" descr="GNC logo box.png">
              <a:extLst>
                <a:ext uri="{FF2B5EF4-FFF2-40B4-BE49-F238E27FC236}">
                  <a16:creationId xmlns:a16="http://schemas.microsoft.com/office/drawing/2014/main" id="{7C32DC1C-446E-C74C-AEE3-5C4EED67CB8F}"/>
                </a:ext>
              </a:extLst>
            </p:cNvPr>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C4DFEC62-7C7A-154A-AB0C-1812EC4CAF9A}"/>
              </a:ext>
            </a:extLst>
          </p:cNvPr>
          <p:cNvSpPr txBox="1"/>
          <p:nvPr/>
        </p:nvSpPr>
        <p:spPr>
          <a:xfrm>
            <a:off x="315026" y="6005331"/>
            <a:ext cx="5354775" cy="43088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
        <p:nvSpPr>
          <p:cNvPr id="2" name="Title 1">
            <a:extLst>
              <a:ext uri="{FF2B5EF4-FFF2-40B4-BE49-F238E27FC236}">
                <a16:creationId xmlns:a16="http://schemas.microsoft.com/office/drawing/2014/main" id="{1C0D8B16-BDE1-4C92-BBF3-EF815D3539E4}"/>
              </a:ext>
            </a:extLst>
          </p:cNvPr>
          <p:cNvSpPr>
            <a:spLocks noGrp="1"/>
          </p:cNvSpPr>
          <p:nvPr>
            <p:ph type="title"/>
          </p:nvPr>
        </p:nvSpPr>
        <p:spPr>
          <a:xfrm>
            <a:off x="581228" y="1551943"/>
            <a:ext cx="10509409" cy="3697154"/>
          </a:xfrm>
        </p:spPr>
        <p:txBody>
          <a:bodyPr lIns="19050" tIns="19050" rIns="19050" bIns="19050" anchor="b">
            <a:noAutofit/>
          </a:bodyPr>
          <a:lstStyle/>
          <a:p>
            <a:pPr algn="l"/>
            <a:r>
              <a:rPr lang="en-US" sz="2800" b="1"/>
              <a:t>Commitment: </a:t>
            </a:r>
            <a:r>
              <a:rPr lang="en-US" sz="2800"/>
              <a:t>Effective leadership and coordination are established and functional</a:t>
            </a:r>
            <a:br>
              <a:rPr lang="en-US" sz="2800"/>
            </a:br>
            <a:br>
              <a:rPr lang="en-US" sz="2800" b="1"/>
            </a:br>
            <a:r>
              <a:rPr lang="en-US" sz="2600" b="1">
                <a:ea typeface="+mn-lt"/>
                <a:cs typeface="+mn-lt"/>
              </a:rPr>
              <a:t>Benchmarks</a:t>
            </a:r>
            <a:br>
              <a:rPr lang="en-US" sz="2600" b="1">
                <a:ea typeface="+mn-lt"/>
                <a:cs typeface="+mn-lt"/>
              </a:rPr>
            </a:br>
            <a:br>
              <a:rPr lang="en-US" sz="2600" b="1">
                <a:ea typeface="+mn-lt"/>
                <a:cs typeface="+mn-lt"/>
              </a:rPr>
            </a:br>
            <a:r>
              <a:rPr lang="en-US" sz="2600">
                <a:ea typeface="+mn-lt"/>
                <a:cs typeface="+mn-lt"/>
              </a:rPr>
              <a:t>1. Nutrition cluster/sector coordination and leadership functions are adequately staffed and skilled at national and sub-national levels.</a:t>
            </a:r>
            <a:br>
              <a:rPr lang="en-US" sz="2600">
                <a:ea typeface="+mn-lt"/>
                <a:cs typeface="+mn-lt"/>
              </a:rPr>
            </a:br>
            <a:br>
              <a:rPr lang="en-US" sz="2600">
                <a:ea typeface="+mn-lt"/>
                <a:cs typeface="+mn-lt"/>
              </a:rPr>
            </a:br>
            <a:r>
              <a:rPr lang="en-US" sz="2600">
                <a:ea typeface="+mn-lt"/>
                <a:cs typeface="+mn-lt"/>
              </a:rPr>
              <a:t>2. Core leadership and coordination accountabilities are delivered</a:t>
            </a:r>
            <a:endParaRPr lang="en-US"/>
          </a:p>
        </p:txBody>
      </p:sp>
    </p:spTree>
    <p:extLst>
      <p:ext uri="{BB962C8B-B14F-4D97-AF65-F5344CB8AC3E}">
        <p14:creationId xmlns:p14="http://schemas.microsoft.com/office/powerpoint/2010/main" val="32791563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446589" y="213647"/>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Available Guidance​</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4" name="Picture 3">
            <a:extLst>
              <a:ext uri="{FF2B5EF4-FFF2-40B4-BE49-F238E27FC236}">
                <a16:creationId xmlns:a16="http://schemas.microsoft.com/office/drawing/2014/main" id="{6E645909-32FB-48EA-B892-B051C22F7D89}"/>
              </a:ext>
            </a:extLst>
          </p:cNvPr>
          <p:cNvPicPr>
            <a:picLocks noChangeAspect="1"/>
          </p:cNvPicPr>
          <p:nvPr/>
        </p:nvPicPr>
        <p:blipFill>
          <a:blip r:embed="rId4"/>
          <a:stretch>
            <a:fillRect/>
          </a:stretch>
        </p:blipFill>
        <p:spPr>
          <a:xfrm>
            <a:off x="315026" y="1570559"/>
            <a:ext cx="3122220" cy="3285809"/>
          </a:xfrm>
          <a:prstGeom prst="rect">
            <a:avLst/>
          </a:prstGeom>
          <a:ln>
            <a:solidFill>
              <a:schemeClr val="tx1"/>
            </a:solidFill>
          </a:ln>
        </p:spPr>
      </p:pic>
      <p:sp>
        <p:nvSpPr>
          <p:cNvPr id="5" name="Rectangle 4">
            <a:extLst>
              <a:ext uri="{FF2B5EF4-FFF2-40B4-BE49-F238E27FC236}">
                <a16:creationId xmlns:a16="http://schemas.microsoft.com/office/drawing/2014/main" id="{EE6C891C-C97B-4B19-9D8D-E6E10331FBD0}"/>
              </a:ext>
            </a:extLst>
          </p:cNvPr>
          <p:cNvSpPr/>
          <p:nvPr/>
        </p:nvSpPr>
        <p:spPr>
          <a:xfrm>
            <a:off x="5972470" y="3275112"/>
            <a:ext cx="234360" cy="307777"/>
          </a:xfrm>
          <a:prstGeom prst="rect">
            <a:avLst/>
          </a:prstGeom>
        </p:spPr>
        <p:txBody>
          <a:bodyPr wrap="none">
            <a:spAutoFit/>
          </a:bodyPr>
          <a:lstStyle/>
          <a:p>
            <a:r>
              <a:rPr lang="en-US"/>
              <a:t> </a:t>
            </a:r>
          </a:p>
        </p:txBody>
      </p:sp>
      <p:pic>
        <p:nvPicPr>
          <p:cNvPr id="1026" name="Picture 2">
            <a:extLst>
              <a:ext uri="{FF2B5EF4-FFF2-40B4-BE49-F238E27FC236}">
                <a16:creationId xmlns:a16="http://schemas.microsoft.com/office/drawing/2014/main" id="{1D89C45C-14CD-4E3E-9FEB-4A507AA1A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156" y="445960"/>
            <a:ext cx="3185466" cy="22491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7">
            <a:extLst>
              <a:ext uri="{FF2B5EF4-FFF2-40B4-BE49-F238E27FC236}">
                <a16:creationId xmlns:a16="http://schemas.microsoft.com/office/drawing/2014/main" id="{9A2531DD-4AD4-3543-AF94-68A44ADA9C2B}"/>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dirty="0">
                <a:latin typeface="Arial" panose="020B0604020202020204" pitchFamily="34" charset="0"/>
              </a:rPr>
              <a:t>Global </a:t>
            </a:r>
            <a:r>
              <a:rPr lang="es-ES" b="0" dirty="0" err="1">
                <a:latin typeface="Arial" panose="020B0604020202020204" pitchFamily="34" charset="0"/>
              </a:rPr>
              <a:t>Nutrition</a:t>
            </a:r>
            <a:r>
              <a:rPr lang="es-ES" b="0" dirty="0">
                <a:latin typeface="Arial" panose="020B0604020202020204" pitchFamily="34" charset="0"/>
              </a:rPr>
              <a:t> </a:t>
            </a:r>
            <a:r>
              <a:rPr lang="es-ES" b="0" dirty="0" err="1">
                <a:latin typeface="Arial" panose="020B0604020202020204" pitchFamily="34" charset="0"/>
              </a:rPr>
              <a:t>Cluster</a:t>
            </a:r>
            <a:r>
              <a:rPr lang="es-ES" b="0" dirty="0">
                <a:latin typeface="Arial" panose="020B0604020202020204" pitchFamily="34" charset="0"/>
              </a:rPr>
              <a:t> </a:t>
            </a:r>
            <a:r>
              <a:rPr lang="es-ES" b="0" dirty="0" err="1">
                <a:latin typeface="Arial" panose="020B0604020202020204" pitchFamily="34" charset="0"/>
              </a:rPr>
              <a:t>Webinar</a:t>
            </a:r>
            <a:r>
              <a:rPr lang="es-ES" b="0" dirty="0">
                <a:latin typeface="Arial" panose="020B0604020202020204" pitchFamily="34" charset="0"/>
              </a:rPr>
              <a:t> </a:t>
            </a:r>
            <a:r>
              <a:rPr lang="en-US" b="0" dirty="0">
                <a:latin typeface="Arial" panose="020B0604020202020204" pitchFamily="34" charset="0"/>
              </a:rPr>
              <a:t>​</a:t>
            </a:r>
            <a:r>
              <a:rPr lang="es-ES" b="0" dirty="0" err="1">
                <a:latin typeface="Arial" panose="020B0604020202020204" pitchFamily="34" charset="0"/>
              </a:rPr>
              <a:t>on</a:t>
            </a:r>
            <a:r>
              <a:rPr lang="es-ES" b="0" dirty="0">
                <a:latin typeface="Arial" panose="020B0604020202020204" pitchFamily="34" charset="0"/>
              </a:rPr>
              <a:t> </a:t>
            </a:r>
            <a:r>
              <a:rPr lang="es-ES" b="0" dirty="0" err="1">
                <a:latin typeface="Arial" panose="020B0604020202020204" pitchFamily="34" charset="0"/>
              </a:rPr>
              <a:t>the</a:t>
            </a:r>
            <a:r>
              <a:rPr lang="es-ES" b="0" dirty="0">
                <a:latin typeface="Arial" panose="020B0604020202020204" pitchFamily="34" charset="0"/>
              </a:rPr>
              <a:t> 2022 HRP </a:t>
            </a:r>
            <a:r>
              <a:rPr lang="es-ES" b="0" dirty="0" err="1">
                <a:latin typeface="Arial" panose="020B0604020202020204" pitchFamily="34" charset="0"/>
              </a:rPr>
              <a:t>process</a:t>
            </a:r>
            <a:r>
              <a:rPr lang="en-US" b="0" dirty="0">
                <a:latin typeface="Arial" panose="020B0604020202020204" pitchFamily="34" charset="0"/>
              </a:rPr>
              <a:t>​</a:t>
            </a:r>
            <a:endParaRPr lang="en-US" b="0" dirty="0">
              <a:latin typeface="Segoe UI" panose="020B0502040204020203" pitchFamily="34" charset="0"/>
            </a:endParaRPr>
          </a:p>
          <a:p>
            <a:pPr algn="l" fontAlgn="base"/>
            <a:r>
              <a:rPr lang="es-ES" b="0" dirty="0" err="1">
                <a:latin typeface="Arial" panose="020B0604020202020204" pitchFamily="34" charset="0"/>
              </a:rPr>
              <a:t>October</a:t>
            </a:r>
            <a:r>
              <a:rPr lang="es-ES" b="0" dirty="0">
                <a:latin typeface="Arial" panose="020B0604020202020204" pitchFamily="34" charset="0"/>
              </a:rPr>
              <a:t> 2022</a:t>
            </a:r>
            <a:endParaRPr lang="es-ES" b="0" dirty="0">
              <a:latin typeface="Segoe UI" panose="020B0502040204020203" pitchFamily="34" charset="0"/>
            </a:endParaRPr>
          </a:p>
        </p:txBody>
      </p:sp>
      <p:pic>
        <p:nvPicPr>
          <p:cNvPr id="15" name="Picture 6">
            <a:extLst>
              <a:ext uri="{FF2B5EF4-FFF2-40B4-BE49-F238E27FC236}">
                <a16:creationId xmlns:a16="http://schemas.microsoft.com/office/drawing/2014/main" id="{318357CC-C831-6F4B-A66B-25F693476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6649" y="1315798"/>
            <a:ext cx="2620181" cy="36279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FF0D026-C065-F04A-867F-93BB7395CFD4}"/>
              </a:ext>
            </a:extLst>
          </p:cNvPr>
          <p:cNvPicPr>
            <a:picLocks noChangeAspect="1"/>
          </p:cNvPicPr>
          <p:nvPr/>
        </p:nvPicPr>
        <p:blipFill>
          <a:blip r:embed="rId7"/>
          <a:stretch>
            <a:fillRect/>
          </a:stretch>
        </p:blipFill>
        <p:spPr>
          <a:xfrm>
            <a:off x="6375753" y="2825175"/>
            <a:ext cx="5755206" cy="2692283"/>
          </a:xfrm>
          <a:prstGeom prst="rect">
            <a:avLst/>
          </a:prstGeom>
        </p:spPr>
      </p:pic>
    </p:spTree>
    <p:extLst>
      <p:ext uri="{BB962C8B-B14F-4D97-AF65-F5344CB8AC3E}">
        <p14:creationId xmlns:p14="http://schemas.microsoft.com/office/powerpoint/2010/main" val="264137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DE85A-BEDA-2142-876B-0C8C2B058A55}"/>
              </a:ext>
            </a:extLst>
          </p:cNvPr>
          <p:cNvPicPr>
            <a:picLocks noChangeAspect="1"/>
          </p:cNvPicPr>
          <p:nvPr/>
        </p:nvPicPr>
        <p:blipFill>
          <a:blip r:embed="rId3"/>
          <a:stretch>
            <a:fillRect/>
          </a:stretch>
        </p:blipFill>
        <p:spPr>
          <a:xfrm>
            <a:off x="289749" y="643750"/>
            <a:ext cx="5462040" cy="5602693"/>
          </a:xfrm>
          <a:prstGeom prst="rect">
            <a:avLst/>
          </a:prstGeom>
        </p:spPr>
      </p:pic>
      <p:pic>
        <p:nvPicPr>
          <p:cNvPr id="4" name="Picture 3">
            <a:extLst>
              <a:ext uri="{FF2B5EF4-FFF2-40B4-BE49-F238E27FC236}">
                <a16:creationId xmlns:a16="http://schemas.microsoft.com/office/drawing/2014/main" id="{EFC9A9F0-A6DC-064D-858D-6448A4D5B3F0}"/>
              </a:ext>
            </a:extLst>
          </p:cNvPr>
          <p:cNvPicPr>
            <a:picLocks noChangeAspect="1"/>
          </p:cNvPicPr>
          <p:nvPr/>
        </p:nvPicPr>
        <p:blipFill>
          <a:blip r:embed="rId4"/>
          <a:stretch>
            <a:fillRect/>
          </a:stretch>
        </p:blipFill>
        <p:spPr>
          <a:xfrm>
            <a:off x="5955551" y="1019889"/>
            <a:ext cx="5938866" cy="4385624"/>
          </a:xfrm>
          <a:prstGeom prst="rect">
            <a:avLst/>
          </a:prstGeom>
        </p:spPr>
      </p:pic>
      <p:sp>
        <p:nvSpPr>
          <p:cNvPr id="5" name="Oval 4">
            <a:extLst>
              <a:ext uri="{FF2B5EF4-FFF2-40B4-BE49-F238E27FC236}">
                <a16:creationId xmlns:a16="http://schemas.microsoft.com/office/drawing/2014/main" id="{058D6EC4-3288-5A44-87EA-5F79B343FCD1}"/>
              </a:ext>
            </a:extLst>
          </p:cNvPr>
          <p:cNvSpPr/>
          <p:nvPr/>
        </p:nvSpPr>
        <p:spPr>
          <a:xfrm>
            <a:off x="7381934" y="1771823"/>
            <a:ext cx="3086100" cy="1577340"/>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CH"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a:extLst>
              <a:ext uri="{FF2B5EF4-FFF2-40B4-BE49-F238E27FC236}">
                <a16:creationId xmlns:a16="http://schemas.microsoft.com/office/drawing/2014/main" id="{86E3953C-9495-2142-BAEE-72FAB154038D}"/>
              </a:ext>
            </a:extLst>
          </p:cNvPr>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7" name="Group">
            <a:extLst>
              <a:ext uri="{FF2B5EF4-FFF2-40B4-BE49-F238E27FC236}">
                <a16:creationId xmlns:a16="http://schemas.microsoft.com/office/drawing/2014/main" id="{CF15DF0C-4473-4440-9DD6-C22782104AF2}"/>
              </a:ext>
            </a:extLst>
          </p:cNvPr>
          <p:cNvGrpSpPr/>
          <p:nvPr/>
        </p:nvGrpSpPr>
        <p:grpSpPr>
          <a:xfrm>
            <a:off x="10188757" y="5086177"/>
            <a:ext cx="1675516" cy="1596029"/>
            <a:chOff x="0" y="0"/>
            <a:chExt cx="1675514" cy="1596028"/>
          </a:xfrm>
        </p:grpSpPr>
        <p:sp>
          <p:nvSpPr>
            <p:cNvPr id="8" name="Rectangle">
              <a:extLst>
                <a:ext uri="{FF2B5EF4-FFF2-40B4-BE49-F238E27FC236}">
                  <a16:creationId xmlns:a16="http://schemas.microsoft.com/office/drawing/2014/main" id="{998CD50B-A071-884E-B9F4-A96B7DB5D136}"/>
                </a:ext>
              </a:extLst>
            </p:cNvPr>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9" name="GNC logo box.png" descr="GNC logo box.png">
              <a:extLst>
                <a:ext uri="{FF2B5EF4-FFF2-40B4-BE49-F238E27FC236}">
                  <a16:creationId xmlns:a16="http://schemas.microsoft.com/office/drawing/2014/main" id="{299CAC94-B6C3-A249-AF7D-C0B64468D3C9}"/>
                </a:ext>
              </a:extLst>
            </p:cNvPr>
            <p:cNvPicPr>
              <a:picLocks noChangeAspect="1"/>
            </p:cNvPicPr>
            <p:nvPr/>
          </p:nvPicPr>
          <p:blipFill>
            <a:blip r:embed="rId5"/>
            <a:stretch>
              <a:fillRect/>
            </a:stretch>
          </p:blipFill>
          <p:spPr>
            <a:xfrm>
              <a:off x="73900" y="0"/>
              <a:ext cx="1527713" cy="1527713"/>
            </a:xfrm>
            <a:prstGeom prst="rect">
              <a:avLst/>
            </a:prstGeom>
            <a:ln w="3175" cap="flat">
              <a:noFill/>
              <a:miter lim="400000"/>
            </a:ln>
            <a:effectLst/>
          </p:spPr>
        </p:pic>
      </p:grpSp>
      <p:sp>
        <p:nvSpPr>
          <p:cNvPr id="10" name="TextBox 17">
            <a:extLst>
              <a:ext uri="{FF2B5EF4-FFF2-40B4-BE49-F238E27FC236}">
                <a16:creationId xmlns:a16="http://schemas.microsoft.com/office/drawing/2014/main" id="{E7718E34-8880-AF4C-9833-9D7E290ED474}"/>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dirty="0">
                <a:latin typeface="Arial" panose="020B0604020202020204" pitchFamily="34" charset="0"/>
              </a:rPr>
              <a:t>Global </a:t>
            </a:r>
            <a:r>
              <a:rPr lang="es-ES" b="0" dirty="0" err="1">
                <a:latin typeface="Arial" panose="020B0604020202020204" pitchFamily="34" charset="0"/>
              </a:rPr>
              <a:t>Nutrition</a:t>
            </a:r>
            <a:r>
              <a:rPr lang="es-ES" b="0" dirty="0">
                <a:latin typeface="Arial" panose="020B0604020202020204" pitchFamily="34" charset="0"/>
              </a:rPr>
              <a:t> </a:t>
            </a:r>
            <a:r>
              <a:rPr lang="es-ES" b="0" dirty="0" err="1">
                <a:latin typeface="Arial" panose="020B0604020202020204" pitchFamily="34" charset="0"/>
              </a:rPr>
              <a:t>Cluster</a:t>
            </a:r>
            <a:r>
              <a:rPr lang="es-ES" b="0" dirty="0">
                <a:latin typeface="Arial" panose="020B0604020202020204" pitchFamily="34" charset="0"/>
              </a:rPr>
              <a:t> </a:t>
            </a:r>
            <a:r>
              <a:rPr lang="es-ES" b="0" dirty="0" err="1">
                <a:latin typeface="Arial" panose="020B0604020202020204" pitchFamily="34" charset="0"/>
              </a:rPr>
              <a:t>Webinar</a:t>
            </a:r>
            <a:r>
              <a:rPr lang="es-ES" b="0" dirty="0">
                <a:latin typeface="Arial" panose="020B0604020202020204" pitchFamily="34" charset="0"/>
              </a:rPr>
              <a:t> </a:t>
            </a:r>
            <a:r>
              <a:rPr lang="en-US" b="0" dirty="0">
                <a:latin typeface="Arial" panose="020B0604020202020204" pitchFamily="34" charset="0"/>
              </a:rPr>
              <a:t>​</a:t>
            </a:r>
            <a:r>
              <a:rPr lang="es-ES" b="0" dirty="0" err="1">
                <a:latin typeface="Arial" panose="020B0604020202020204" pitchFamily="34" charset="0"/>
              </a:rPr>
              <a:t>on</a:t>
            </a:r>
            <a:r>
              <a:rPr lang="es-ES" b="0" dirty="0">
                <a:latin typeface="Arial" panose="020B0604020202020204" pitchFamily="34" charset="0"/>
              </a:rPr>
              <a:t> </a:t>
            </a:r>
            <a:r>
              <a:rPr lang="es-ES" b="0" dirty="0" err="1">
                <a:latin typeface="Arial" panose="020B0604020202020204" pitchFamily="34" charset="0"/>
              </a:rPr>
              <a:t>the</a:t>
            </a:r>
            <a:r>
              <a:rPr lang="es-ES" b="0" dirty="0">
                <a:latin typeface="Arial" panose="020B0604020202020204" pitchFamily="34" charset="0"/>
              </a:rPr>
              <a:t> 2022 HRP </a:t>
            </a:r>
            <a:r>
              <a:rPr lang="es-ES" b="0" dirty="0" err="1">
                <a:latin typeface="Arial" panose="020B0604020202020204" pitchFamily="34" charset="0"/>
              </a:rPr>
              <a:t>process</a:t>
            </a:r>
            <a:r>
              <a:rPr lang="en-US" b="0" dirty="0">
                <a:latin typeface="Arial" panose="020B0604020202020204" pitchFamily="34" charset="0"/>
              </a:rPr>
              <a:t>​</a:t>
            </a:r>
            <a:endParaRPr lang="en-US" b="0" dirty="0">
              <a:latin typeface="Segoe UI" panose="020B0502040204020203" pitchFamily="34" charset="0"/>
            </a:endParaRPr>
          </a:p>
          <a:p>
            <a:pPr algn="l" fontAlgn="base"/>
            <a:r>
              <a:rPr lang="es-ES" b="0" dirty="0" err="1">
                <a:latin typeface="Arial" panose="020B0604020202020204" pitchFamily="34" charset="0"/>
              </a:rPr>
              <a:t>October</a:t>
            </a:r>
            <a:r>
              <a:rPr lang="es-ES" b="0" dirty="0">
                <a:latin typeface="Arial" panose="020B0604020202020204" pitchFamily="34" charset="0"/>
              </a:rPr>
              <a:t> 2022</a:t>
            </a:r>
            <a:endParaRPr lang="es-ES" b="0" dirty="0">
              <a:latin typeface="Segoe UI" panose="020B0502040204020203" pitchFamily="34" charset="0"/>
            </a:endParaRPr>
          </a:p>
        </p:txBody>
      </p:sp>
    </p:spTree>
    <p:extLst>
      <p:ext uri="{BB962C8B-B14F-4D97-AF65-F5344CB8AC3E}">
        <p14:creationId xmlns:p14="http://schemas.microsoft.com/office/powerpoint/2010/main" val="15230385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718216" y="476948"/>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a:t>Overview of the Session</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718216" y="1338457"/>
            <a:ext cx="10949852" cy="42473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457200" indent="-457200" algn="l" defTabSz="609492">
              <a:buFont typeface="Wingdings" pitchFamily="2" charset="2"/>
              <a:buChar char="Ø"/>
              <a:defRPr sz="2400" b="0">
                <a:latin typeface="Arial"/>
                <a:ea typeface="Arial"/>
                <a:cs typeface="Arial"/>
                <a:sym typeface="Arial"/>
              </a:defRPr>
            </a:pPr>
            <a:r>
              <a:rPr lang="en-US" sz="2300"/>
              <a:t>Welcome and Introduction (GNC-CT)​</a:t>
            </a:r>
          </a:p>
          <a:p>
            <a:pPr marL="457200" indent="-457200" algn="l" defTabSz="609492">
              <a:buFont typeface="Wingdings" pitchFamily="2" charset="2"/>
              <a:buChar char="Ø"/>
              <a:defRPr sz="2400" b="0">
                <a:latin typeface="Arial"/>
                <a:ea typeface="Arial"/>
                <a:cs typeface="Arial"/>
                <a:sym typeface="Arial"/>
              </a:defRPr>
            </a:pPr>
            <a:endParaRPr lang="en-US" sz="2300"/>
          </a:p>
          <a:p>
            <a:pPr marL="457200" indent="-457200" algn="l" defTabSz="609492">
              <a:buFont typeface="Wingdings" pitchFamily="2" charset="2"/>
              <a:buChar char="Ø"/>
              <a:defRPr sz="2400" b="0">
                <a:latin typeface="Arial"/>
                <a:ea typeface="Arial"/>
                <a:cs typeface="Arial"/>
                <a:sym typeface="Arial"/>
              </a:defRPr>
            </a:pPr>
            <a:r>
              <a:rPr lang="en-US" sz="2300"/>
              <a:t>Overview of 2022 HPC and HRP Process (OCHA) ​</a:t>
            </a:r>
          </a:p>
          <a:p>
            <a:pPr marL="457200" indent="-457200" algn="l" defTabSz="609492">
              <a:buFont typeface="Wingdings" pitchFamily="2" charset="2"/>
              <a:buChar char="Ø"/>
              <a:defRPr sz="2400" b="0">
                <a:latin typeface="Arial"/>
                <a:ea typeface="Arial"/>
                <a:cs typeface="Arial"/>
                <a:sym typeface="Arial"/>
              </a:defRPr>
            </a:pPr>
            <a:endParaRPr lang="en-US" sz="2300"/>
          </a:p>
          <a:p>
            <a:pPr marL="457200" indent="-457200" algn="l" defTabSz="609492">
              <a:buFont typeface="Wingdings" pitchFamily="2" charset="2"/>
              <a:buChar char="Ø"/>
              <a:defRPr sz="2400" b="0">
                <a:latin typeface="Arial"/>
                <a:ea typeface="Arial"/>
                <a:cs typeface="Arial"/>
                <a:sym typeface="Arial"/>
              </a:defRPr>
            </a:pPr>
            <a:r>
              <a:rPr lang="en-US" sz="2300"/>
              <a:t>Development of 2022 Humanitarian Response Plans by NC coordination teams (GNC-CT) ​</a:t>
            </a:r>
          </a:p>
          <a:p>
            <a:pPr marL="457200" indent="-457200" algn="l" defTabSz="609492">
              <a:buFont typeface="Wingdings" pitchFamily="2" charset="2"/>
              <a:buChar char="Ø"/>
              <a:defRPr sz="2400" b="0">
                <a:latin typeface="Arial"/>
                <a:ea typeface="Arial"/>
                <a:cs typeface="Arial"/>
                <a:sym typeface="Arial"/>
              </a:defRPr>
            </a:pPr>
            <a:endParaRPr lang="en-US" sz="2300"/>
          </a:p>
          <a:p>
            <a:pPr marL="457200" indent="-457200" algn="l" defTabSz="609492">
              <a:buFont typeface="Wingdings" pitchFamily="2" charset="2"/>
              <a:buChar char="Ø"/>
              <a:defRPr sz="2400" b="0">
                <a:latin typeface="Arial"/>
                <a:ea typeface="Arial"/>
                <a:cs typeface="Arial"/>
                <a:sym typeface="Arial"/>
              </a:defRPr>
            </a:pPr>
            <a:r>
              <a:rPr lang="en-US" sz="2300"/>
              <a:t>Key considerations:​ GBV, Gender, Disability, AAP, &amp; ISC  (GNC-CT) ​</a:t>
            </a:r>
          </a:p>
          <a:p>
            <a:pPr marL="457200" indent="-457200" algn="l" defTabSz="609492">
              <a:buFont typeface="Wingdings" pitchFamily="2" charset="2"/>
              <a:buChar char="Ø"/>
              <a:defRPr sz="2400" b="0">
                <a:latin typeface="Arial"/>
                <a:ea typeface="Arial"/>
                <a:cs typeface="Arial"/>
                <a:sym typeface="Arial"/>
              </a:defRPr>
            </a:pPr>
            <a:endParaRPr lang="en-US" sz="2300"/>
          </a:p>
          <a:p>
            <a:pPr marL="457200" indent="-457200" algn="l" defTabSz="609492">
              <a:buFont typeface="Wingdings" pitchFamily="2" charset="2"/>
              <a:buChar char="Ø"/>
              <a:defRPr sz="2400" b="0">
                <a:latin typeface="Arial"/>
                <a:ea typeface="Arial"/>
                <a:cs typeface="Arial"/>
                <a:sym typeface="Arial"/>
              </a:defRPr>
            </a:pPr>
            <a:r>
              <a:rPr lang="en-US" sz="2300"/>
              <a:t>Available support from the GNC (GNC-CT) ​</a:t>
            </a:r>
          </a:p>
          <a:p>
            <a:pPr marL="457200" indent="-457200" algn="l" defTabSz="609492">
              <a:buFont typeface="Wingdings" pitchFamily="2" charset="2"/>
              <a:buChar char="Ø"/>
              <a:defRPr sz="2400" b="0">
                <a:latin typeface="Arial"/>
                <a:ea typeface="Arial"/>
                <a:cs typeface="Arial"/>
                <a:sym typeface="Arial"/>
              </a:defRPr>
            </a:pPr>
            <a:endParaRPr lang="en-US" sz="2300"/>
          </a:p>
          <a:p>
            <a:pPr marL="457200" indent="-457200" algn="l" defTabSz="609492">
              <a:buFont typeface="Wingdings" pitchFamily="2" charset="2"/>
              <a:buChar char="Ø"/>
              <a:defRPr sz="2400" b="0">
                <a:latin typeface="Arial"/>
                <a:ea typeface="Arial"/>
                <a:cs typeface="Arial"/>
                <a:sym typeface="Arial"/>
              </a:defRPr>
            </a:pPr>
            <a:r>
              <a:rPr lang="en-US" sz="2300"/>
              <a:t>Q&amp;A</a:t>
            </a:r>
            <a:endParaRPr sz="2300"/>
          </a:p>
        </p:txBody>
      </p:sp>
      <p:sp>
        <p:nvSpPr>
          <p:cNvPr id="129" name="TextBox 17"/>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740621" y="2483189"/>
            <a:ext cx="11173346"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en-AU" b="1"/>
              <a:t>Key Considerations and Practical Tips </a:t>
            </a:r>
            <a:endParaRPr lang="en-US"/>
          </a:p>
          <a:p>
            <a:pPr algn="ctr"/>
            <a:r>
              <a:rPr lang="en-AU" b="1"/>
              <a:t>for Cross-Cutting Themes</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2"/>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B0DBA4AC-E524-4849-8ADB-5A1E6D860CDB}"/>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153716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8" name="Picture 2">
            <a:extLst>
              <a:ext uri="{FF2B5EF4-FFF2-40B4-BE49-F238E27FC236}">
                <a16:creationId xmlns:a16="http://schemas.microsoft.com/office/drawing/2014/main" id="{E14AD93D-3EDE-4966-AED3-51F48483B1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79"/>
          <a:stretch/>
        </p:blipFill>
        <p:spPr bwMode="auto">
          <a:xfrm>
            <a:off x="0" y="31697"/>
            <a:ext cx="8866598" cy="5554077"/>
          </a:xfrm>
          <a:prstGeom prst="rect">
            <a:avLst/>
          </a:prstGeom>
          <a:noFill/>
          <a:extLst>
            <a:ext uri="{909E8E84-426E-40DD-AFC4-6F175D3DCCD1}">
              <a14:hiddenFill xmlns:a14="http://schemas.microsoft.com/office/drawing/2010/main">
                <a:solidFill>
                  <a:srgbClr val="FFFFFF"/>
                </a:solidFill>
              </a14:hiddenFill>
            </a:ext>
          </a:extLst>
        </p:spPr>
      </p:pic>
      <p:sp>
        <p:nvSpPr>
          <p:cNvPr id="10" name="Background">
            <a:extLst>
              <a:ext uri="{FF2B5EF4-FFF2-40B4-BE49-F238E27FC236}">
                <a16:creationId xmlns:a16="http://schemas.microsoft.com/office/drawing/2014/main" id="{2AD8F2A8-8D0F-44D2-B5B8-B8797EB608E1}"/>
              </a:ext>
            </a:extLst>
          </p:cNvPr>
          <p:cNvSpPr txBox="1">
            <a:spLocks/>
          </p:cNvSpPr>
          <p:nvPr/>
        </p:nvSpPr>
        <p:spPr>
          <a:xfrm>
            <a:off x="8899692" y="695485"/>
            <a:ext cx="2964582" cy="3691580"/>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en-AU" b="1"/>
              <a:t>Where and how can you integrate GBV &amp; Disability?</a:t>
            </a:r>
            <a:endParaRPr lang="en-AU"/>
          </a:p>
        </p:txBody>
      </p:sp>
      <p:sp>
        <p:nvSpPr>
          <p:cNvPr id="11" name="TextBox 17">
            <a:extLst>
              <a:ext uri="{FF2B5EF4-FFF2-40B4-BE49-F238E27FC236}">
                <a16:creationId xmlns:a16="http://schemas.microsoft.com/office/drawing/2014/main" id="{0E815822-3DEF-7746-9996-A6CD57AA6CA8}"/>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66730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448656" y="27665"/>
            <a:ext cx="9236467"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Practical Tips for Disability</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2" name="Picture 1">
            <a:extLst>
              <a:ext uri="{FF2B5EF4-FFF2-40B4-BE49-F238E27FC236}">
                <a16:creationId xmlns:a16="http://schemas.microsoft.com/office/drawing/2014/main" id="{7ED815BB-F75F-4672-A5B9-08D2762D3BDF}"/>
              </a:ext>
            </a:extLst>
          </p:cNvPr>
          <p:cNvPicPr>
            <a:picLocks noChangeAspect="1"/>
          </p:cNvPicPr>
          <p:nvPr/>
        </p:nvPicPr>
        <p:blipFill rotWithShape="1">
          <a:blip r:embed="rId4"/>
          <a:srcRect t="16629" b="7084"/>
          <a:stretch/>
        </p:blipFill>
        <p:spPr>
          <a:xfrm>
            <a:off x="310905" y="631468"/>
            <a:ext cx="11305310" cy="4864518"/>
          </a:xfrm>
          <a:prstGeom prst="rect">
            <a:avLst/>
          </a:prstGeom>
        </p:spPr>
      </p:pic>
      <p:sp>
        <p:nvSpPr>
          <p:cNvPr id="10" name="TextBox 17">
            <a:extLst>
              <a:ext uri="{FF2B5EF4-FFF2-40B4-BE49-F238E27FC236}">
                <a16:creationId xmlns:a16="http://schemas.microsoft.com/office/drawing/2014/main" id="{D94E9CD1-CEED-1A46-9C43-CD2B42763039}"/>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422845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448656" y="27665"/>
            <a:ext cx="9236467"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Practical Tips for GBV </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Right Arrow Callout 9">
            <a:extLst>
              <a:ext uri="{FF2B5EF4-FFF2-40B4-BE49-F238E27FC236}">
                <a16:creationId xmlns:a16="http://schemas.microsoft.com/office/drawing/2014/main" id="{76BD7700-5D6B-40F0-8BE3-726B8AD47070}"/>
              </a:ext>
            </a:extLst>
          </p:cNvPr>
          <p:cNvSpPr/>
          <p:nvPr/>
        </p:nvSpPr>
        <p:spPr>
          <a:xfrm>
            <a:off x="379287" y="1202925"/>
            <a:ext cx="3889094" cy="1143000"/>
          </a:xfrm>
          <a:prstGeom prst="right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a:t>GBV risks and barriers related to nutrition are identified and included in the HNO</a:t>
            </a:r>
          </a:p>
        </p:txBody>
      </p:sp>
      <p:sp>
        <p:nvSpPr>
          <p:cNvPr id="10" name="TextBox 9">
            <a:extLst>
              <a:ext uri="{FF2B5EF4-FFF2-40B4-BE49-F238E27FC236}">
                <a16:creationId xmlns:a16="http://schemas.microsoft.com/office/drawing/2014/main" id="{C23BBCF2-E46B-4156-B500-8E111BD51741}"/>
              </a:ext>
            </a:extLst>
          </p:cNvPr>
          <p:cNvSpPr txBox="1"/>
          <p:nvPr/>
        </p:nvSpPr>
        <p:spPr>
          <a:xfrm>
            <a:off x="4912712" y="1035761"/>
            <a:ext cx="3883306" cy="1477328"/>
          </a:xfrm>
          <a:prstGeom prst="rect">
            <a:avLst/>
          </a:prstGeom>
          <a:noFill/>
          <a:ln>
            <a:solidFill>
              <a:srgbClr val="92D050"/>
            </a:solidFill>
          </a:ln>
        </p:spPr>
        <p:txBody>
          <a:bodyPr wrap="square" rtlCol="0">
            <a:spAutoFit/>
          </a:bodyPr>
          <a:lstStyle/>
          <a:p>
            <a:pPr marL="285750" indent="-285750" algn="l" defTabSz="914400" hangingPunct="1">
              <a:buFont typeface="Arial" panose="020B0604020202020204" pitchFamily="34" charset="0"/>
              <a:buChar char="•"/>
            </a:pPr>
            <a:r>
              <a:rPr lang="en-JP" sz="1800" b="0" kern="1200">
                <a:solidFill>
                  <a:prstClr val="black"/>
                </a:solidFill>
                <a:latin typeface="Calibri"/>
                <a:ea typeface="+mn-ea"/>
                <a:cs typeface="+mn-cs"/>
              </a:rPr>
              <a:t>Include at least one response strategy and indicator that address identified risks and barriers. </a:t>
            </a:r>
          </a:p>
          <a:p>
            <a:pPr marL="285750" indent="-285750" algn="l" defTabSz="914400" hangingPunct="1">
              <a:buFont typeface="Arial" panose="020B0604020202020204" pitchFamily="34" charset="0"/>
              <a:buChar char="•"/>
            </a:pPr>
            <a:r>
              <a:rPr lang="en-JP" sz="1800" b="0" kern="1200">
                <a:solidFill>
                  <a:prstClr val="black"/>
                </a:solidFill>
                <a:latin typeface="Calibri"/>
                <a:ea typeface="+mn-ea"/>
                <a:cs typeface="+mn-cs"/>
              </a:rPr>
              <a:t>Include standards GBV risk mitigation response and indicators.</a:t>
            </a:r>
          </a:p>
        </p:txBody>
      </p:sp>
      <p:sp>
        <p:nvSpPr>
          <p:cNvPr id="11" name="TextBox 10">
            <a:extLst>
              <a:ext uri="{FF2B5EF4-FFF2-40B4-BE49-F238E27FC236}">
                <a16:creationId xmlns:a16="http://schemas.microsoft.com/office/drawing/2014/main" id="{0E349148-9343-419D-8CFC-D74491DDBD23}"/>
              </a:ext>
            </a:extLst>
          </p:cNvPr>
          <p:cNvSpPr txBox="1"/>
          <p:nvPr/>
        </p:nvSpPr>
        <p:spPr>
          <a:xfrm>
            <a:off x="0" y="2586023"/>
            <a:ext cx="3645061" cy="954107"/>
          </a:xfrm>
          <a:prstGeom prst="rect">
            <a:avLst/>
          </a:prstGeom>
          <a:noFill/>
        </p:spPr>
        <p:txBody>
          <a:bodyPr wrap="square" rtlCol="0">
            <a:spAutoFit/>
          </a:bodyPr>
          <a:lstStyle/>
          <a:p>
            <a:r>
              <a:rPr lang="en-JP"/>
              <a:t>Some women cannot go to nutrition services because their husbands don’t approve because they don’t understand the importance of nutrition service. </a:t>
            </a:r>
            <a:endParaRPr lang="en-US"/>
          </a:p>
        </p:txBody>
      </p:sp>
      <p:sp>
        <p:nvSpPr>
          <p:cNvPr id="12" name="Right Arrow 13">
            <a:extLst>
              <a:ext uri="{FF2B5EF4-FFF2-40B4-BE49-F238E27FC236}">
                <a16:creationId xmlns:a16="http://schemas.microsoft.com/office/drawing/2014/main" id="{9DBB13D7-7C40-4099-9697-EE0F554A661A}"/>
              </a:ext>
            </a:extLst>
          </p:cNvPr>
          <p:cNvSpPr/>
          <p:nvPr/>
        </p:nvSpPr>
        <p:spPr>
          <a:xfrm>
            <a:off x="3645061" y="2923521"/>
            <a:ext cx="498676" cy="251128"/>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TextBox 12">
            <a:extLst>
              <a:ext uri="{FF2B5EF4-FFF2-40B4-BE49-F238E27FC236}">
                <a16:creationId xmlns:a16="http://schemas.microsoft.com/office/drawing/2014/main" id="{295C6403-F0E0-47BC-991C-30DF65D74CE4}"/>
              </a:ext>
            </a:extLst>
          </p:cNvPr>
          <p:cNvSpPr txBox="1"/>
          <p:nvPr/>
        </p:nvSpPr>
        <p:spPr>
          <a:xfrm>
            <a:off x="4912712" y="2689663"/>
            <a:ext cx="3768524" cy="923330"/>
          </a:xfrm>
          <a:prstGeom prst="rect">
            <a:avLst/>
          </a:prstGeom>
          <a:noFill/>
        </p:spPr>
        <p:txBody>
          <a:bodyPr wrap="square" lIns="91440" tIns="45720" rIns="91440" bIns="45720" rtlCol="0" anchor="t">
            <a:spAutoFit/>
          </a:bodyPr>
          <a:lstStyle/>
          <a:p>
            <a:pPr algn="l" defTabSz="914400" hangingPunct="1"/>
            <a:r>
              <a:rPr lang="en-JP" sz="1800" b="0" kern="1200">
                <a:solidFill>
                  <a:prstClr val="black"/>
                </a:solidFill>
                <a:latin typeface="Calibri"/>
                <a:ea typeface="+mn-ea"/>
                <a:cs typeface="+mn-cs"/>
              </a:rPr>
              <a:t>Conduct specific nutrition outreach or education targeting men and community leaders. </a:t>
            </a:r>
          </a:p>
        </p:txBody>
      </p:sp>
      <p:sp>
        <p:nvSpPr>
          <p:cNvPr id="14" name="Right Arrow Callout 14">
            <a:extLst>
              <a:ext uri="{FF2B5EF4-FFF2-40B4-BE49-F238E27FC236}">
                <a16:creationId xmlns:a16="http://schemas.microsoft.com/office/drawing/2014/main" id="{55D8AF62-08F1-4F3C-8545-68D9DDC42886}"/>
              </a:ext>
            </a:extLst>
          </p:cNvPr>
          <p:cNvSpPr/>
          <p:nvPr/>
        </p:nvSpPr>
        <p:spPr>
          <a:xfrm>
            <a:off x="379287" y="3997217"/>
            <a:ext cx="3889094" cy="1143000"/>
          </a:xfrm>
          <a:prstGeom prst="right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JP"/>
              <a:t>No data related to GBV risks and barriers to nutrition services. </a:t>
            </a:r>
          </a:p>
        </p:txBody>
      </p:sp>
      <p:sp>
        <p:nvSpPr>
          <p:cNvPr id="15" name="TextBox 14">
            <a:extLst>
              <a:ext uri="{FF2B5EF4-FFF2-40B4-BE49-F238E27FC236}">
                <a16:creationId xmlns:a16="http://schemas.microsoft.com/office/drawing/2014/main" id="{2DCA7807-2437-4C9C-B6A2-7DA61993ADF7}"/>
              </a:ext>
            </a:extLst>
          </p:cNvPr>
          <p:cNvSpPr txBox="1"/>
          <p:nvPr/>
        </p:nvSpPr>
        <p:spPr>
          <a:xfrm>
            <a:off x="4912712" y="3724861"/>
            <a:ext cx="3883306" cy="1754326"/>
          </a:xfrm>
          <a:prstGeom prst="rect">
            <a:avLst/>
          </a:prstGeom>
          <a:noFill/>
          <a:ln>
            <a:solidFill>
              <a:srgbClr val="92D050"/>
            </a:solidFill>
          </a:ln>
        </p:spPr>
        <p:txBody>
          <a:bodyPr wrap="square" lIns="91440" tIns="45720" rIns="91440" bIns="45720" rtlCol="0" anchor="t">
            <a:spAutoFit/>
          </a:bodyPr>
          <a:lstStyle/>
          <a:p>
            <a:pPr marL="285750" indent="-285750" algn="l" defTabSz="914400" hangingPunct="1">
              <a:buFont typeface="Arial" panose="020B0604020202020204" pitchFamily="34" charset="0"/>
              <a:buChar char="•"/>
            </a:pPr>
            <a:r>
              <a:rPr lang="en-JP" sz="1800" b="0" kern="1200">
                <a:solidFill>
                  <a:prstClr val="black"/>
                </a:solidFill>
                <a:latin typeface="Calibri"/>
                <a:ea typeface="+mn-ea"/>
                <a:cs typeface="+mn-cs"/>
              </a:rPr>
              <a:t>Include at least one standard GBV risk mitigation responses and indicators.</a:t>
            </a:r>
            <a:endParaRPr lang="en-US" sz="1800" b="0" kern="1200">
              <a:solidFill>
                <a:prstClr val="black"/>
              </a:solidFill>
              <a:latin typeface="Calibri"/>
              <a:ea typeface="+mn-ea"/>
              <a:cs typeface="Calibri"/>
            </a:endParaRPr>
          </a:p>
          <a:p>
            <a:pPr marL="285750" indent="-285750" algn="l" defTabSz="914400" hangingPunct="1">
              <a:buFont typeface="Arial" panose="020B0604020202020204" pitchFamily="34" charset="0"/>
              <a:buChar char="•"/>
            </a:pPr>
            <a:r>
              <a:rPr lang="en-JP" sz="1800" b="0" kern="1200">
                <a:solidFill>
                  <a:prstClr val="black"/>
                </a:solidFill>
                <a:latin typeface="Calibri"/>
                <a:ea typeface="+mn-ea"/>
                <a:cs typeface="+mn-cs"/>
              </a:rPr>
              <a:t>Address the data gaps (safety audit, include questions re. barriers in nutrition monitoring, assessments)</a:t>
            </a:r>
            <a:endParaRPr lang="en-JP" sz="1800" b="0" kern="1200">
              <a:solidFill>
                <a:prstClr val="black"/>
              </a:solidFill>
              <a:latin typeface="Calibri"/>
              <a:ea typeface="+mn-ea"/>
              <a:cs typeface="Calibri"/>
            </a:endParaRPr>
          </a:p>
        </p:txBody>
      </p:sp>
      <p:sp>
        <p:nvSpPr>
          <p:cNvPr id="16" name="TextBox 15">
            <a:extLst>
              <a:ext uri="{FF2B5EF4-FFF2-40B4-BE49-F238E27FC236}">
                <a16:creationId xmlns:a16="http://schemas.microsoft.com/office/drawing/2014/main" id="{BE5C5D65-DC29-4CC3-A0A0-7900ACB99D3C}"/>
              </a:ext>
            </a:extLst>
          </p:cNvPr>
          <p:cNvSpPr txBox="1"/>
          <p:nvPr/>
        </p:nvSpPr>
        <p:spPr>
          <a:xfrm>
            <a:off x="9092629" y="2644170"/>
            <a:ext cx="2918526" cy="1200329"/>
          </a:xfrm>
          <a:prstGeom prst="rect">
            <a:avLst/>
          </a:prstGeom>
          <a:solidFill>
            <a:schemeClr val="bg1"/>
          </a:solidFill>
          <a:ln>
            <a:solidFill>
              <a:srgbClr val="C1D150"/>
            </a:solidFill>
          </a:ln>
        </p:spPr>
        <p:txBody>
          <a:bodyPr wrap="square" lIns="91440" tIns="45720" rIns="91440" bIns="45720" rtlCol="0" anchor="t">
            <a:spAutoFit/>
          </a:bodyPr>
          <a:lstStyle/>
          <a:p>
            <a:r>
              <a:rPr lang="en-JP" sz="2400"/>
              <a:t>Improved </a:t>
            </a:r>
            <a:r>
              <a:rPr lang="en-JP" sz="2400" b="1"/>
              <a:t>GBV risk mitigation in HRP in nutrition.</a:t>
            </a:r>
          </a:p>
        </p:txBody>
      </p:sp>
      <p:sp>
        <p:nvSpPr>
          <p:cNvPr id="18" name="TextBox 17">
            <a:extLst>
              <a:ext uri="{FF2B5EF4-FFF2-40B4-BE49-F238E27FC236}">
                <a16:creationId xmlns:a16="http://schemas.microsoft.com/office/drawing/2014/main" id="{2FD8EE26-3143-6042-871F-398E244ADF36}"/>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639308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448656" y="27665"/>
            <a:ext cx="9236467" cy="601461"/>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Practical Tips for GBV  </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Content Placeholder 2">
            <a:extLst>
              <a:ext uri="{FF2B5EF4-FFF2-40B4-BE49-F238E27FC236}">
                <a16:creationId xmlns:a16="http://schemas.microsoft.com/office/drawing/2014/main" id="{F01A7BFD-AD1C-4C33-8728-B36C67508F1A}"/>
              </a:ext>
            </a:extLst>
          </p:cNvPr>
          <p:cNvSpPr txBox="1">
            <a:spLocks/>
          </p:cNvSpPr>
          <p:nvPr/>
        </p:nvSpPr>
        <p:spPr>
          <a:xfrm>
            <a:off x="697735" y="955421"/>
            <a:ext cx="4214977" cy="4779376"/>
          </a:xfrm>
          <a:prstGeom prst="rect">
            <a:avLst/>
          </a:prstGeom>
        </p:spPr>
        <p:txBody>
          <a:bodyPr>
            <a:normAutofit fontScale="92500" lnSpcReduction="20000"/>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sz="1800" b="1"/>
              <a:t>Standard GBV risk mitigation measures for nutrition:</a:t>
            </a:r>
            <a:endParaRPr lang="en-US" sz="1800">
              <a:cs typeface="Calibri"/>
            </a:endParaRPr>
          </a:p>
          <a:p>
            <a:pPr marL="285750" indent="-285750" algn="l" hangingPunct="1">
              <a:buFont typeface="Arial" panose="020B0604020202020204" pitchFamily="34" charset="0"/>
              <a:buChar char="•"/>
            </a:pPr>
            <a:r>
              <a:rPr lang="en-US" sz="1800">
                <a:cs typeface="Calibri"/>
              </a:rPr>
              <a:t>Training of nutrition frontline workers on GBV referral/disclosure </a:t>
            </a:r>
          </a:p>
          <a:p>
            <a:pPr marL="285750" indent="-285750" algn="l" hangingPunct="1">
              <a:buFont typeface="Arial"/>
              <a:buChar char="•"/>
            </a:pPr>
            <a:r>
              <a:rPr lang="en-US" sz="1800">
                <a:cs typeface="Calibri"/>
              </a:rPr>
              <a:t>Safety audit – multisectoral or nutrition specific</a:t>
            </a:r>
          </a:p>
          <a:p>
            <a:pPr algn="l" hangingPunct="1"/>
            <a:endParaRPr lang="en-US" sz="1800" b="1"/>
          </a:p>
          <a:p>
            <a:pPr algn="l" hangingPunct="1"/>
            <a:r>
              <a:rPr lang="en-CH" sz="1800" b="1"/>
              <a:t>Examples of indicators related to GBV risk mitigation in Nutrition:</a:t>
            </a:r>
          </a:p>
          <a:p>
            <a:pPr marL="285750" indent="-285750" algn="l" hangingPunct="1">
              <a:buFont typeface="Arial" panose="020B0604020202020204" pitchFamily="34" charset="0"/>
              <a:buChar char="•"/>
            </a:pPr>
            <a:r>
              <a:rPr lang="en-US" sz="1800"/>
              <a:t>Number of nutrition sites with GBV safety audits conducted at least once (South Sudan) </a:t>
            </a:r>
          </a:p>
          <a:p>
            <a:pPr algn="l" hangingPunct="1"/>
            <a:endParaRPr lang="en-US" sz="1800"/>
          </a:p>
          <a:p>
            <a:pPr marL="285750" indent="-285750" algn="l" hangingPunct="1">
              <a:buFont typeface="Arial" panose="020B0604020202020204" pitchFamily="34" charset="0"/>
              <a:buChar char="•"/>
            </a:pPr>
            <a:r>
              <a:rPr lang="en-US" sz="1800"/>
              <a:t>Percent of nutrition staff who have received orientation on the GBV referral pathway and can refer survivors to appropriate care (Nigeria)</a:t>
            </a:r>
          </a:p>
          <a:p>
            <a:pPr algn="l" hangingPunct="1"/>
            <a:endParaRPr lang="en-US" sz="1800"/>
          </a:p>
          <a:p>
            <a:pPr marL="285750" indent="-285750" algn="l" hangingPunct="1">
              <a:buFont typeface="Arial" panose="020B0604020202020204" pitchFamily="34" charset="0"/>
              <a:buChar char="•"/>
            </a:pPr>
            <a:r>
              <a:rPr lang="en-US" sz="1800"/>
              <a:t>% of women and girls who feel safe when accessing nutrition services (outcome level)</a:t>
            </a:r>
          </a:p>
          <a:p>
            <a:pPr hangingPunct="1"/>
            <a:endParaRPr lang="en-CH" sz="1800"/>
          </a:p>
          <a:p>
            <a:pPr hangingPunct="1"/>
            <a:endParaRPr lang="en-US" sz="1800"/>
          </a:p>
        </p:txBody>
      </p:sp>
      <p:pic>
        <p:nvPicPr>
          <p:cNvPr id="10" name="Content Placeholder 17">
            <a:extLst>
              <a:ext uri="{FF2B5EF4-FFF2-40B4-BE49-F238E27FC236}">
                <a16:creationId xmlns:a16="http://schemas.microsoft.com/office/drawing/2014/main" id="{BF40226F-F782-480A-BF0C-FAD67ECEA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2163" y="739822"/>
            <a:ext cx="1871043" cy="2562257"/>
          </a:xfrm>
          <a:prstGeom prst="rect">
            <a:avLst/>
          </a:prstGeom>
          <a:ln w="3175">
            <a:miter lim="400000"/>
          </a:ln>
        </p:spPr>
      </p:pic>
      <p:pic>
        <p:nvPicPr>
          <p:cNvPr id="11" name="Content Placeholder 5">
            <a:extLst>
              <a:ext uri="{FF2B5EF4-FFF2-40B4-BE49-F238E27FC236}">
                <a16:creationId xmlns:a16="http://schemas.microsoft.com/office/drawing/2014/main" id="{012461CC-8507-4A8D-AD7B-5EE8B3D04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896" y="696794"/>
            <a:ext cx="1907618" cy="2648315"/>
          </a:xfrm>
          <a:prstGeom prst="rect">
            <a:avLst/>
          </a:prstGeom>
        </p:spPr>
      </p:pic>
      <p:sp>
        <p:nvSpPr>
          <p:cNvPr id="12" name="TextBox 11">
            <a:extLst>
              <a:ext uri="{FF2B5EF4-FFF2-40B4-BE49-F238E27FC236}">
                <a16:creationId xmlns:a16="http://schemas.microsoft.com/office/drawing/2014/main" id="{6529D623-EB6F-4650-A659-92C453EDB87F}"/>
              </a:ext>
            </a:extLst>
          </p:cNvPr>
          <p:cNvSpPr txBox="1"/>
          <p:nvPr/>
        </p:nvSpPr>
        <p:spPr>
          <a:xfrm>
            <a:off x="5388098" y="3541710"/>
            <a:ext cx="4399172" cy="2308324"/>
          </a:xfrm>
          <a:prstGeom prst="rect">
            <a:avLst/>
          </a:prstGeom>
          <a:noFill/>
        </p:spPr>
        <p:txBody>
          <a:bodyPr wrap="square" rtlCol="0">
            <a:spAutoFit/>
          </a:bodyPr>
          <a:lstStyle/>
          <a:p>
            <a:r>
              <a:rPr lang="en-US">
                <a:hlinkClick r:id="rId6"/>
              </a:rPr>
              <a:t>https://gbvguidelines.org</a:t>
            </a:r>
            <a:endParaRPr lang="en-US"/>
          </a:p>
          <a:p>
            <a:endParaRPr lang="en-JP"/>
          </a:p>
          <a:p>
            <a:r>
              <a:rPr lang="en-JP"/>
              <a:t>Nutrition site safety audit tool (S. Sudan)</a:t>
            </a:r>
          </a:p>
          <a:p>
            <a:r>
              <a:rPr lang="en-US">
                <a:hlinkClick r:id="rId7"/>
              </a:rPr>
              <a:t>https://knowledgeagainsthunger.org/wp-content/uploads/2019/09/Nutrition-Site-Safety-Audit-Tool-EN.pdf</a:t>
            </a:r>
            <a:endParaRPr lang="en-US"/>
          </a:p>
          <a:p>
            <a:endParaRPr lang="en-JP"/>
          </a:p>
          <a:p>
            <a:r>
              <a:rPr lang="en-JP"/>
              <a:t>GNV website (GBV)</a:t>
            </a:r>
          </a:p>
        </p:txBody>
      </p:sp>
      <p:sp>
        <p:nvSpPr>
          <p:cNvPr id="14" name="TextBox 17">
            <a:extLst>
              <a:ext uri="{FF2B5EF4-FFF2-40B4-BE49-F238E27FC236}">
                <a16:creationId xmlns:a16="http://schemas.microsoft.com/office/drawing/2014/main" id="{07C5B0E5-462B-714A-9329-EA13A0178612}"/>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9348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580641" y="175793"/>
            <a:ext cx="11616588" cy="868216"/>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r>
              <a:rPr lang="en-US" sz="4000" b="1"/>
              <a:t>Practical Tips for AAP</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8" name="Picture 7">
            <a:extLst>
              <a:ext uri="{FF2B5EF4-FFF2-40B4-BE49-F238E27FC236}">
                <a16:creationId xmlns:a16="http://schemas.microsoft.com/office/drawing/2014/main" id="{506400C0-1930-4375-9A14-A1186A2B5A27}"/>
              </a:ext>
            </a:extLst>
          </p:cNvPr>
          <p:cNvPicPr>
            <a:picLocks noChangeAspect="1"/>
          </p:cNvPicPr>
          <p:nvPr/>
        </p:nvPicPr>
        <p:blipFill>
          <a:blip r:embed="rId4"/>
          <a:stretch>
            <a:fillRect/>
          </a:stretch>
        </p:blipFill>
        <p:spPr>
          <a:xfrm>
            <a:off x="320804" y="901147"/>
            <a:ext cx="6280250" cy="4682310"/>
          </a:xfrm>
          <a:prstGeom prst="rect">
            <a:avLst/>
          </a:prstGeom>
        </p:spPr>
      </p:pic>
      <p:pic>
        <p:nvPicPr>
          <p:cNvPr id="9" name="Picture 8">
            <a:extLst>
              <a:ext uri="{FF2B5EF4-FFF2-40B4-BE49-F238E27FC236}">
                <a16:creationId xmlns:a16="http://schemas.microsoft.com/office/drawing/2014/main" id="{E824DBE0-295D-4877-8AEA-6E37C134182E}"/>
              </a:ext>
            </a:extLst>
          </p:cNvPr>
          <p:cNvPicPr>
            <a:picLocks noChangeAspect="1"/>
          </p:cNvPicPr>
          <p:nvPr/>
        </p:nvPicPr>
        <p:blipFill rotWithShape="1">
          <a:blip r:embed="rId5"/>
          <a:srcRect l="35281" t="14966" r="36786" b="15374"/>
          <a:stretch/>
        </p:blipFill>
        <p:spPr>
          <a:xfrm>
            <a:off x="7580265" y="1058178"/>
            <a:ext cx="2792181" cy="3916704"/>
          </a:xfrm>
          <a:prstGeom prst="rect">
            <a:avLst/>
          </a:prstGeom>
          <a:ln>
            <a:solidFill>
              <a:schemeClr val="tx1"/>
            </a:solidFill>
          </a:ln>
        </p:spPr>
      </p:pic>
      <p:sp>
        <p:nvSpPr>
          <p:cNvPr id="11" name="TextBox 17">
            <a:extLst>
              <a:ext uri="{FF2B5EF4-FFF2-40B4-BE49-F238E27FC236}">
                <a16:creationId xmlns:a16="http://schemas.microsoft.com/office/drawing/2014/main" id="{AD500B91-74A2-A14A-B7A6-564A7E5FAE0E}"/>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4159084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782797" y="152933"/>
            <a:ext cx="6976113" cy="882385"/>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sz="4400" b="1"/>
              <a:t>Practical Tips for CVA</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0" name="Right Arrow Callout 9">
            <a:extLst>
              <a:ext uri="{FF2B5EF4-FFF2-40B4-BE49-F238E27FC236}">
                <a16:creationId xmlns:a16="http://schemas.microsoft.com/office/drawing/2014/main" id="{6DE5D39C-8D7F-42BD-9E59-7A8CA75D3736}"/>
              </a:ext>
            </a:extLst>
          </p:cNvPr>
          <p:cNvSpPr/>
          <p:nvPr/>
        </p:nvSpPr>
        <p:spPr>
          <a:xfrm>
            <a:off x="774154" y="1146970"/>
            <a:ext cx="3889094" cy="1143000"/>
          </a:xfrm>
          <a:prstGeom prst="right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JP" sz="2000"/>
              <a:t>Prevention of malnutrition</a:t>
            </a:r>
            <a:endParaRPr lang="en-US" sz="2000"/>
          </a:p>
        </p:txBody>
      </p:sp>
      <p:sp>
        <p:nvSpPr>
          <p:cNvPr id="11" name="Right Arrow Callout 14">
            <a:extLst>
              <a:ext uri="{FF2B5EF4-FFF2-40B4-BE49-F238E27FC236}">
                <a16:creationId xmlns:a16="http://schemas.microsoft.com/office/drawing/2014/main" id="{DA487BC8-C009-450E-A955-3DB83C328E2D}"/>
              </a:ext>
            </a:extLst>
          </p:cNvPr>
          <p:cNvSpPr/>
          <p:nvPr/>
        </p:nvSpPr>
        <p:spPr>
          <a:xfrm>
            <a:off x="706514" y="3765530"/>
            <a:ext cx="3889094" cy="1143000"/>
          </a:xfrm>
          <a:prstGeom prst="right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JP" sz="2000"/>
              <a:t>Treatment of malnutrition </a:t>
            </a:r>
          </a:p>
        </p:txBody>
      </p:sp>
      <p:sp>
        <p:nvSpPr>
          <p:cNvPr id="12" name="TextBox 11">
            <a:extLst>
              <a:ext uri="{FF2B5EF4-FFF2-40B4-BE49-F238E27FC236}">
                <a16:creationId xmlns:a16="http://schemas.microsoft.com/office/drawing/2014/main" id="{3F05B6AD-F13C-48DF-B9FB-383EA150DCC0}"/>
              </a:ext>
            </a:extLst>
          </p:cNvPr>
          <p:cNvSpPr txBox="1"/>
          <p:nvPr/>
        </p:nvSpPr>
        <p:spPr>
          <a:xfrm>
            <a:off x="5405316" y="826384"/>
            <a:ext cx="6250889" cy="1938992"/>
          </a:xfrm>
          <a:prstGeom prst="rect">
            <a:avLst/>
          </a:prstGeom>
          <a:noFill/>
          <a:ln>
            <a:solidFill>
              <a:srgbClr val="92D050"/>
            </a:solidFill>
          </a:ln>
        </p:spPr>
        <p:txBody>
          <a:bodyPr wrap="square" lIns="91440" tIns="45720" rIns="91440" bIns="45720" rtlCol="0" anchor="t">
            <a:spAutoFit/>
          </a:bodyPr>
          <a:lstStyle/>
          <a:p>
            <a:pPr marL="285750" indent="-285750" algn="l">
              <a:buFont typeface="Arial" panose="020B0604020202020204" pitchFamily="34" charset="0"/>
              <a:buChar char="•"/>
            </a:pPr>
            <a:r>
              <a:rPr lang="en-JP" sz="2000" b="0"/>
              <a:t>Combine household assistance with individual feeding assistance </a:t>
            </a:r>
            <a:endParaRPr lang="en-US" sz="2000" b="0"/>
          </a:p>
          <a:p>
            <a:pPr marL="285750" indent="-285750" algn="l">
              <a:buFont typeface="Arial" panose="020B0604020202020204" pitchFamily="34" charset="0"/>
              <a:buChar char="•"/>
            </a:pPr>
            <a:r>
              <a:rPr lang="en-JP" sz="2000" b="0"/>
              <a:t>Combine household cash or vouchers with SBC interventions</a:t>
            </a:r>
            <a:endParaRPr lang="en-JP" sz="2000" b="0">
              <a:cs typeface="Calibri"/>
            </a:endParaRPr>
          </a:p>
          <a:p>
            <a:pPr marL="285750" indent="-285750" algn="l">
              <a:buFont typeface="Arial" panose="020B0604020202020204" pitchFamily="34" charset="0"/>
              <a:buChar char="•"/>
            </a:pPr>
            <a:r>
              <a:rPr lang="en-JP" sz="2000" b="0">
                <a:cs typeface="Calibri"/>
              </a:rPr>
              <a:t>Provide conditional cash transfers to incentivize attendance to priority preventative health services</a:t>
            </a:r>
          </a:p>
        </p:txBody>
      </p:sp>
      <p:sp>
        <p:nvSpPr>
          <p:cNvPr id="13" name="TextBox 12">
            <a:extLst>
              <a:ext uri="{FF2B5EF4-FFF2-40B4-BE49-F238E27FC236}">
                <a16:creationId xmlns:a16="http://schemas.microsoft.com/office/drawing/2014/main" id="{FC5781AC-08DE-4C96-9920-E558660A87C1}"/>
              </a:ext>
            </a:extLst>
          </p:cNvPr>
          <p:cNvSpPr txBox="1"/>
          <p:nvPr/>
        </p:nvSpPr>
        <p:spPr>
          <a:xfrm>
            <a:off x="5348668" y="3761431"/>
            <a:ext cx="6477480" cy="1323439"/>
          </a:xfrm>
          <a:prstGeom prst="rect">
            <a:avLst/>
          </a:prstGeom>
          <a:noFill/>
          <a:ln>
            <a:solidFill>
              <a:srgbClr val="92D050"/>
            </a:solidFill>
          </a:ln>
        </p:spPr>
        <p:txBody>
          <a:bodyPr wrap="square" lIns="91440" tIns="45720" rIns="91440" bIns="45720" rtlCol="0" anchor="t">
            <a:spAutoFit/>
          </a:bodyPr>
          <a:lstStyle/>
          <a:p>
            <a:pPr marL="285750" indent="-285750">
              <a:buFont typeface="Arial" panose="020B0604020202020204" pitchFamily="34" charset="0"/>
              <a:buChar char="•"/>
            </a:pPr>
            <a:r>
              <a:rPr lang="en-JP" sz="2000" b="0"/>
              <a:t>Provide cash or vouchers to facilitate access to treatment of malnutrition</a:t>
            </a:r>
            <a:endParaRPr lang="en-US" sz="2000" b="0">
              <a:cs typeface="Calibri"/>
            </a:endParaRPr>
          </a:p>
          <a:p>
            <a:pPr marL="285750" indent="-285750">
              <a:buFont typeface="Arial" panose="020B0604020202020204" pitchFamily="34" charset="0"/>
              <a:buChar char="•"/>
            </a:pPr>
            <a:r>
              <a:rPr lang="en-JP" sz="2000" b="0"/>
              <a:t>Provide household cash or vouchers assistance to caregivers of children with SAM</a:t>
            </a:r>
            <a:endParaRPr lang="en-JP" sz="2000" b="0">
              <a:cs typeface="Calibri"/>
            </a:endParaRPr>
          </a:p>
        </p:txBody>
      </p:sp>
      <p:sp>
        <p:nvSpPr>
          <p:cNvPr id="15" name="TextBox 17">
            <a:extLst>
              <a:ext uri="{FF2B5EF4-FFF2-40B4-BE49-F238E27FC236}">
                <a16:creationId xmlns:a16="http://schemas.microsoft.com/office/drawing/2014/main" id="{9987CC94-3970-A942-94E2-2E70066402E6}"/>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155397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1634269" y="175793"/>
            <a:ext cx="9246064" cy="882385"/>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sz="4400" b="1"/>
              <a:t>Practical Tips for CVA</a:t>
            </a: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5" name="Content Placeholder 2">
            <a:extLst>
              <a:ext uri="{FF2B5EF4-FFF2-40B4-BE49-F238E27FC236}">
                <a16:creationId xmlns:a16="http://schemas.microsoft.com/office/drawing/2014/main" id="{5C52BA29-21C2-47D9-AA3B-FEDF794C016E}"/>
              </a:ext>
            </a:extLst>
          </p:cNvPr>
          <p:cNvSpPr txBox="1">
            <a:spLocks/>
          </p:cNvSpPr>
          <p:nvPr/>
        </p:nvSpPr>
        <p:spPr>
          <a:xfrm>
            <a:off x="189708" y="905915"/>
            <a:ext cx="4791251" cy="4679859"/>
          </a:xfrm>
          <a:prstGeom prst="rect">
            <a:avLst/>
          </a:prstGeom>
        </p:spPr>
        <p:txBody>
          <a:bodyPr vert="horz" lIns="91440" tIns="45720" rIns="91440" bIns="45720" rtlCol="0" anchor="t">
            <a:no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sz="2200" b="1">
                <a:cs typeface="Calibri"/>
              </a:rPr>
              <a:t>HRPs:</a:t>
            </a:r>
          </a:p>
          <a:p>
            <a:pPr marL="285750" indent="-285750" algn="l" hangingPunct="1">
              <a:buFont typeface="Arial" panose="020B0604020202020204" pitchFamily="34" charset="0"/>
              <a:buChar char="•"/>
            </a:pPr>
            <a:r>
              <a:rPr lang="en-GB" sz="2200">
                <a:ea typeface="+mn-lt"/>
                <a:cs typeface="+mn-lt"/>
              </a:rPr>
              <a:t>Clarify whether CVA will be used to deliver planned programmes</a:t>
            </a:r>
          </a:p>
          <a:p>
            <a:pPr marL="285750" indent="-285750" algn="l" hangingPunct="1">
              <a:buFont typeface="Arial" panose="020B0604020202020204" pitchFamily="34" charset="0"/>
              <a:buChar char="•"/>
            </a:pPr>
            <a:r>
              <a:rPr lang="en-GB" sz="2200">
                <a:ea typeface="+mn-lt"/>
                <a:cs typeface="+mn-lt"/>
              </a:rPr>
              <a:t>Include information on evidence used to determine use of CVA</a:t>
            </a:r>
            <a:endParaRPr lang="en-US" sz="2200">
              <a:ea typeface="+mn-lt"/>
              <a:cs typeface="+mn-lt"/>
            </a:endParaRPr>
          </a:p>
          <a:p>
            <a:pPr marL="285750" indent="-285750" algn="l" hangingPunct="1">
              <a:buFont typeface="Arial" panose="020B0604020202020204" pitchFamily="34" charset="0"/>
              <a:buChar char="•"/>
            </a:pPr>
            <a:r>
              <a:rPr lang="en-GB" sz="2200">
                <a:ea typeface="+mn-lt"/>
                <a:cs typeface="+mn-lt"/>
              </a:rPr>
              <a:t>State the percentage of the response delivered by using CVA and number of people targeted with CVA</a:t>
            </a:r>
          </a:p>
          <a:p>
            <a:pPr marL="285750" indent="-285750" algn="l" hangingPunct="1">
              <a:buFont typeface="Arial" panose="020B0604020202020204" pitchFamily="34" charset="0"/>
              <a:buChar char="•"/>
            </a:pPr>
            <a:r>
              <a:rPr lang="en-GB" sz="2200">
                <a:ea typeface="+mn-lt"/>
                <a:cs typeface="+mn-lt"/>
              </a:rPr>
              <a:t>Include outcome-based, non-CVA specific indicators for the monitoring of sector-level objectives.</a:t>
            </a:r>
            <a:endParaRPr lang="en-US" sz="2200"/>
          </a:p>
          <a:p>
            <a:pPr hangingPunct="1"/>
            <a:endParaRPr lang="en-US" sz="2200">
              <a:cs typeface="Calibri"/>
            </a:endParaRPr>
          </a:p>
          <a:p>
            <a:pPr hangingPunct="1"/>
            <a:endParaRPr lang="en-CH" sz="2200">
              <a:cs typeface="Calibri"/>
            </a:endParaRPr>
          </a:p>
          <a:p>
            <a:pPr hangingPunct="1"/>
            <a:endParaRPr lang="en-US" sz="2200">
              <a:cs typeface="Calibri"/>
            </a:endParaRPr>
          </a:p>
        </p:txBody>
      </p:sp>
      <p:pic>
        <p:nvPicPr>
          <p:cNvPr id="16" name="Picture 7" descr="A picture containing text, person, indoor&#10;&#10;Description automatically generated">
            <a:extLst>
              <a:ext uri="{FF2B5EF4-FFF2-40B4-BE49-F238E27FC236}">
                <a16:creationId xmlns:a16="http://schemas.microsoft.com/office/drawing/2014/main" id="{5874B14D-FE4F-406E-A33F-E36A3DFF6769}"/>
              </a:ext>
            </a:extLst>
          </p:cNvPr>
          <p:cNvPicPr>
            <a:picLocks noChangeAspect="1"/>
          </p:cNvPicPr>
          <p:nvPr/>
        </p:nvPicPr>
        <p:blipFill>
          <a:blip r:embed="rId4"/>
          <a:stretch>
            <a:fillRect/>
          </a:stretch>
        </p:blipFill>
        <p:spPr>
          <a:xfrm>
            <a:off x="5364068" y="1149136"/>
            <a:ext cx="1950565" cy="2757036"/>
          </a:xfrm>
          <a:prstGeom prst="rect">
            <a:avLst/>
          </a:prstGeom>
          <a:ln w="3175">
            <a:miter lim="400000"/>
          </a:ln>
        </p:spPr>
      </p:pic>
      <p:pic>
        <p:nvPicPr>
          <p:cNvPr id="17" name="Picture 8" descr="A picture containing text, person&#10;&#10;Description automatically generated">
            <a:extLst>
              <a:ext uri="{FF2B5EF4-FFF2-40B4-BE49-F238E27FC236}">
                <a16:creationId xmlns:a16="http://schemas.microsoft.com/office/drawing/2014/main" id="{90CF7974-81FC-445F-BB11-4CF8504B8730}"/>
              </a:ext>
            </a:extLst>
          </p:cNvPr>
          <p:cNvPicPr>
            <a:picLocks noChangeAspect="1"/>
          </p:cNvPicPr>
          <p:nvPr/>
        </p:nvPicPr>
        <p:blipFill>
          <a:blip r:embed="rId5"/>
          <a:stretch>
            <a:fillRect/>
          </a:stretch>
        </p:blipFill>
        <p:spPr>
          <a:xfrm>
            <a:off x="8208459" y="1234544"/>
            <a:ext cx="2407558" cy="2203879"/>
          </a:xfrm>
          <a:prstGeom prst="rect">
            <a:avLst/>
          </a:prstGeom>
        </p:spPr>
      </p:pic>
      <p:sp>
        <p:nvSpPr>
          <p:cNvPr id="18" name="TextBox 17">
            <a:extLst>
              <a:ext uri="{FF2B5EF4-FFF2-40B4-BE49-F238E27FC236}">
                <a16:creationId xmlns:a16="http://schemas.microsoft.com/office/drawing/2014/main" id="{42A037EA-F35C-42BB-BB5E-88E33538081E}"/>
              </a:ext>
            </a:extLst>
          </p:cNvPr>
          <p:cNvSpPr txBox="1"/>
          <p:nvPr/>
        </p:nvSpPr>
        <p:spPr>
          <a:xfrm>
            <a:off x="5312031" y="4132463"/>
            <a:ext cx="4950626" cy="1384995"/>
          </a:xfrm>
          <a:prstGeom prst="rect">
            <a:avLst/>
          </a:prstGeom>
          <a:noFill/>
        </p:spPr>
        <p:txBody>
          <a:bodyPr wrap="square" lIns="91440" tIns="45720" rIns="91440" bIns="45720" rtlCol="0" anchor="t">
            <a:spAutoFit/>
          </a:bodyPr>
          <a:lstStyle/>
          <a:p>
            <a:r>
              <a:rPr lang="en-US">
                <a:ea typeface="+mn-lt"/>
                <a:cs typeface="+mn-lt"/>
                <a:hlinkClick r:id="rId6"/>
              </a:rPr>
              <a:t>Guidance Brief</a:t>
            </a:r>
            <a:endParaRPr lang="en-US"/>
          </a:p>
          <a:p>
            <a:r>
              <a:rPr lang="en-US">
                <a:ea typeface="+mn-lt"/>
                <a:cs typeface="+mn-lt"/>
                <a:hlinkClick r:id="rId7"/>
              </a:rPr>
              <a:t>Evidence and Guidance Note</a:t>
            </a:r>
            <a:r>
              <a:rPr lang="en-US">
                <a:ea typeface="+mn-lt"/>
                <a:cs typeface="+mn-lt"/>
              </a:rPr>
              <a:t> </a:t>
            </a:r>
            <a:endParaRPr lang="en-US">
              <a:cs typeface="Calibri"/>
            </a:endParaRPr>
          </a:p>
          <a:p>
            <a:endParaRPr lang="en-US">
              <a:cs typeface="Calibri"/>
            </a:endParaRPr>
          </a:p>
          <a:p>
            <a:r>
              <a:rPr lang="en-US">
                <a:ea typeface="+mn-lt"/>
                <a:cs typeface="+mn-lt"/>
                <a:hlinkClick r:id="rId8"/>
              </a:rPr>
              <a:t>OCHA Guidelines for cash inclusion into the 2020 HPC</a:t>
            </a:r>
            <a:r>
              <a:rPr lang="en-US">
                <a:ea typeface="+mn-lt"/>
                <a:cs typeface="+mn-lt"/>
              </a:rPr>
              <a:t> (and 2021, 2022)</a:t>
            </a:r>
            <a:endParaRPr lang="en-JP"/>
          </a:p>
          <a:p>
            <a:endParaRPr lang="en-JP">
              <a:cs typeface="Calibri"/>
            </a:endParaRPr>
          </a:p>
        </p:txBody>
      </p:sp>
      <p:sp>
        <p:nvSpPr>
          <p:cNvPr id="13" name="TextBox 17">
            <a:extLst>
              <a:ext uri="{FF2B5EF4-FFF2-40B4-BE49-F238E27FC236}">
                <a16:creationId xmlns:a16="http://schemas.microsoft.com/office/drawing/2014/main" id="{C730AE25-3A32-2543-9E77-F55252222010}"/>
              </a:ext>
            </a:extLst>
          </p:cNvPr>
          <p:cNvSpPr txBox="1"/>
          <p:nvPr/>
        </p:nvSpPr>
        <p:spPr>
          <a:xfrm>
            <a:off x="315026" y="6005331"/>
            <a:ext cx="5354775" cy="43088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34929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94290" y="175793"/>
            <a:ext cx="11569984" cy="1422057"/>
          </a:xfrm>
          <a:prstGeom prst="rect">
            <a:avLst/>
          </a:prstGeom>
        </p:spPr>
        <p:txBody>
          <a:bodyPr lIns="0" tIns="0" rIns="0" bIns="0" anchor="t">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br>
              <a:rPr lang="en-US" sz="4400" b="1"/>
            </a:br>
            <a:endParaRPr lang="en-US" sz="4400" b="1"/>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3" name="TextBox 12">
            <a:extLst>
              <a:ext uri="{FF2B5EF4-FFF2-40B4-BE49-F238E27FC236}">
                <a16:creationId xmlns:a16="http://schemas.microsoft.com/office/drawing/2014/main" id="{ECD9707F-CC61-40B4-8A19-EA02628FF7B2}"/>
              </a:ext>
            </a:extLst>
          </p:cNvPr>
          <p:cNvSpPr txBox="1"/>
          <p:nvPr/>
        </p:nvSpPr>
        <p:spPr>
          <a:xfrm>
            <a:off x="294290" y="1726766"/>
            <a:ext cx="112070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600">
              <a:effectLst/>
              <a:ea typeface="Calibri" panose="020F0502020204030204" pitchFamily="34" charset="0"/>
              <a:cs typeface="Calibri" panose="020F0502020204030204" pitchFamily="34" charset="0"/>
            </a:endParaRPr>
          </a:p>
        </p:txBody>
      </p:sp>
      <p:sp>
        <p:nvSpPr>
          <p:cNvPr id="10" name="TextBox 17">
            <a:extLst>
              <a:ext uri="{FF2B5EF4-FFF2-40B4-BE49-F238E27FC236}">
                <a16:creationId xmlns:a16="http://schemas.microsoft.com/office/drawing/2014/main" id="{15EDDA15-F016-A840-A9C2-CC2C29877149}"/>
              </a:ext>
            </a:extLst>
          </p:cNvPr>
          <p:cNvSpPr txBox="1"/>
          <p:nvPr/>
        </p:nvSpPr>
        <p:spPr>
          <a:xfrm>
            <a:off x="315026" y="6005331"/>
            <a:ext cx="5354775" cy="43088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
        <p:nvSpPr>
          <p:cNvPr id="2" name="TextBox 1">
            <a:extLst>
              <a:ext uri="{FF2B5EF4-FFF2-40B4-BE49-F238E27FC236}">
                <a16:creationId xmlns:a16="http://schemas.microsoft.com/office/drawing/2014/main" id="{56ACF875-ACDE-4BFA-AFE6-BC3D06228001}"/>
              </a:ext>
            </a:extLst>
          </p:cNvPr>
          <p:cNvSpPr txBox="1"/>
          <p:nvPr/>
        </p:nvSpPr>
        <p:spPr>
          <a:xfrm>
            <a:off x="285061" y="228600"/>
            <a:ext cx="11780558"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3600" dirty="0">
                <a:solidFill>
                  <a:srgbClr val="A4D233"/>
                </a:solidFill>
                <a:latin typeface="Bebas Neue Regular"/>
                <a:cs typeface="Segoe UI"/>
              </a:rPr>
              <a:t>Practical Tips for Inter Sectoral Collaboration </a:t>
            </a:r>
            <a:endParaRPr lang="en-US" dirty="0">
              <a:cs typeface="Segoe UI"/>
            </a:endParaRPr>
          </a:p>
          <a:p>
            <a:r>
              <a:rPr lang="en-US" sz="3600" dirty="0">
                <a:solidFill>
                  <a:srgbClr val="A4D233"/>
                </a:solidFill>
                <a:latin typeface="Bebas Neue Regular"/>
                <a:cs typeface="Segoe UI"/>
              </a:rPr>
              <a:t>and Programming (ISCP)</a:t>
            </a:r>
            <a:endParaRPr lang="en-US" sz="3600" dirty="0">
              <a:latin typeface="Bebas Neue Regular"/>
              <a:cs typeface="Segoe UI"/>
            </a:endParaRPr>
          </a:p>
        </p:txBody>
      </p:sp>
      <p:sp>
        <p:nvSpPr>
          <p:cNvPr id="3" name="Text Placeholder 3">
            <a:extLst>
              <a:ext uri="{FF2B5EF4-FFF2-40B4-BE49-F238E27FC236}">
                <a16:creationId xmlns:a16="http://schemas.microsoft.com/office/drawing/2014/main" id="{52BF9ED5-2ED1-4F55-8FE7-41369254CCD6}"/>
              </a:ext>
            </a:extLst>
          </p:cNvPr>
          <p:cNvSpPr txBox="1">
            <a:spLocks/>
          </p:cNvSpPr>
          <p:nvPr/>
        </p:nvSpPr>
        <p:spPr>
          <a:xfrm>
            <a:off x="171634" y="1293495"/>
            <a:ext cx="3290240" cy="3917744"/>
          </a:xfrm>
          <a:prstGeom prst="rect">
            <a:avLst/>
          </a:prstGeom>
        </p:spPr>
        <p:txBody>
          <a:bodyPr lIns="19050" tIns="19050" rIns="19050" bIns="19050" anchor="t">
            <a:norm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l"/>
            <a:r>
              <a:rPr lang="en-US" sz="2400"/>
              <a:t>It is the </a:t>
            </a:r>
            <a:r>
              <a:rPr lang="en-US" sz="2400" b="1"/>
              <a:t>convergence </a:t>
            </a:r>
            <a:r>
              <a:rPr lang="en-US" sz="2400"/>
              <a:t>of effort, at the</a:t>
            </a:r>
            <a:r>
              <a:rPr lang="en-US" sz="2400" b="1"/>
              <a:t> same time </a:t>
            </a:r>
            <a:r>
              <a:rPr lang="en-US" sz="2400"/>
              <a:t>and in the </a:t>
            </a:r>
            <a:r>
              <a:rPr lang="en-US" sz="2400" b="1"/>
              <a:t>same geographic locations </a:t>
            </a:r>
            <a:r>
              <a:rPr lang="en-US" sz="2400"/>
              <a:t>built on </a:t>
            </a:r>
            <a:r>
              <a:rPr lang="en-US" sz="2400" b="1"/>
              <a:t>severity ranking </a:t>
            </a:r>
            <a:r>
              <a:rPr lang="en-US" sz="2400"/>
              <a:t>and </a:t>
            </a:r>
            <a:r>
              <a:rPr lang="en-US" sz="2400" b="1"/>
              <a:t>prioritized needs</a:t>
            </a:r>
            <a:r>
              <a:rPr lang="en-US" sz="2400"/>
              <a:t>, to </a:t>
            </a:r>
            <a:r>
              <a:rPr lang="en-US" sz="2400" b="1"/>
              <a:t>achieve an agreed upon outcome </a:t>
            </a:r>
            <a:r>
              <a:rPr lang="en-US" sz="2400"/>
              <a:t>based on agreed </a:t>
            </a:r>
            <a:r>
              <a:rPr lang="en-US" sz="2400" b="1"/>
              <a:t>standards</a:t>
            </a:r>
            <a:r>
              <a:rPr lang="en-US" sz="2400"/>
              <a:t>. </a:t>
            </a:r>
          </a:p>
          <a:p>
            <a:pPr hangingPunct="1"/>
            <a:endParaRPr lang="en-US" sz="2400"/>
          </a:p>
        </p:txBody>
      </p:sp>
      <p:sp>
        <p:nvSpPr>
          <p:cNvPr id="4" name="TextBox 3">
            <a:extLst>
              <a:ext uri="{FF2B5EF4-FFF2-40B4-BE49-F238E27FC236}">
                <a16:creationId xmlns:a16="http://schemas.microsoft.com/office/drawing/2014/main" id="{7BDD9F34-19EF-4922-857A-2538360019FE}"/>
              </a:ext>
            </a:extLst>
          </p:cNvPr>
          <p:cNvSpPr txBox="1"/>
          <p:nvPr/>
        </p:nvSpPr>
        <p:spPr>
          <a:xfrm>
            <a:off x="4062349" y="1430184"/>
            <a:ext cx="8003270" cy="33624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342900" indent="-342900" algn="l">
              <a:buFont typeface="Arial"/>
              <a:buChar char="•"/>
            </a:pPr>
            <a:r>
              <a:rPr lang="en-GB" sz="2400" b="0" dirty="0">
                <a:cs typeface="Arial"/>
              </a:rPr>
              <a:t>Jointly analyse the results of the HNO joint NA </a:t>
            </a:r>
            <a:endParaRPr lang="en-US" dirty="0"/>
          </a:p>
          <a:p>
            <a:pPr marL="342900" indent="-342900" algn="l">
              <a:buFont typeface="Arial"/>
              <a:buChar char="•"/>
            </a:pPr>
            <a:r>
              <a:rPr lang="en-GB" sz="2400" b="0" dirty="0">
                <a:cs typeface="Arial"/>
              </a:rPr>
              <a:t>Together identify and target affected populations </a:t>
            </a:r>
            <a:endParaRPr lang="en-US" sz="2400" b="0" dirty="0">
              <a:cs typeface="Arial"/>
            </a:endParaRPr>
          </a:p>
          <a:p>
            <a:pPr marL="342900" indent="-342900" algn="l">
              <a:buFont typeface="Arial"/>
              <a:buChar char="•"/>
            </a:pPr>
            <a:r>
              <a:rPr lang="en-GB" sz="2400" b="0" dirty="0">
                <a:solidFill>
                  <a:srgbClr val="313537"/>
                </a:solidFill>
                <a:cs typeface="Arial"/>
              </a:rPr>
              <a:t>Jointly identify IS technical interventions  and </a:t>
            </a:r>
            <a:r>
              <a:rPr lang="en-GB" sz="2400" b="0" dirty="0">
                <a:cs typeface="Arial"/>
              </a:rPr>
              <a:t>a minimum package of inter sectoral interventions </a:t>
            </a:r>
            <a:r>
              <a:rPr lang="en-US" sz="2400" b="0" dirty="0">
                <a:cs typeface="Arial"/>
              </a:rPr>
              <a:t>​</a:t>
            </a:r>
          </a:p>
          <a:p>
            <a:pPr marL="342900" indent="-342900" algn="l">
              <a:buFont typeface="Arial"/>
              <a:buChar char="•"/>
            </a:pPr>
            <a:r>
              <a:rPr lang="en-GB" sz="2400" b="0" dirty="0">
                <a:cs typeface="Arial"/>
              </a:rPr>
              <a:t>Decide on delivery modalities of specific technical ISP </a:t>
            </a:r>
            <a:endParaRPr lang="en-US" sz="2400" b="0" dirty="0">
              <a:cs typeface="Arial"/>
            </a:endParaRPr>
          </a:p>
          <a:p>
            <a:pPr marL="342900" indent="-342900" algn="l">
              <a:buFont typeface="Arial"/>
              <a:buChar char="•"/>
            </a:pPr>
            <a:r>
              <a:rPr lang="en-GB" sz="2400" b="0" dirty="0">
                <a:cs typeface="Arial"/>
              </a:rPr>
              <a:t>Decide on where and how to resource share</a:t>
            </a:r>
          </a:p>
          <a:p>
            <a:pPr marL="342900" indent="-342900" algn="l">
              <a:buFont typeface="Arial"/>
              <a:buChar char="•"/>
            </a:pPr>
            <a:r>
              <a:rPr lang="en-GB" sz="2400" b="0" dirty="0">
                <a:cs typeface="Arial"/>
              </a:rPr>
              <a:t>Jointly decide on specific indicators to collect for ISP</a:t>
            </a:r>
            <a:r>
              <a:rPr lang="en-US" sz="2400" b="0" dirty="0">
                <a:cs typeface="Arial"/>
              </a:rPr>
              <a:t>​</a:t>
            </a:r>
            <a:endParaRPr lang="en-US" sz="2400" dirty="0"/>
          </a:p>
          <a:p>
            <a:pPr marL="342900" indent="-342900" algn="l">
              <a:buFont typeface="Arial"/>
              <a:buChar char="•"/>
            </a:pPr>
            <a:r>
              <a:rPr lang="en-GB" sz="2400" b="0" dirty="0">
                <a:cs typeface="Arial"/>
              </a:rPr>
              <a:t>Jointly discuss an inter sectoral monitoring plan</a:t>
            </a:r>
            <a:r>
              <a:rPr lang="en-US" sz="2400" b="0" dirty="0">
                <a:cs typeface="Arial"/>
              </a:rPr>
              <a:t>​</a:t>
            </a:r>
          </a:p>
          <a:p>
            <a:pPr marL="342900" indent="-342900" algn="l">
              <a:buFont typeface="Arial"/>
              <a:buChar char="•"/>
            </a:pPr>
            <a:r>
              <a:rPr lang="en-GB" sz="2400" b="0" dirty="0">
                <a:cs typeface="Arial"/>
              </a:rPr>
              <a:t>Jointly agree on inter-sectoral reporting system </a:t>
            </a:r>
            <a:endParaRPr lang="en-US" sz="2400" b="0" dirty="0">
              <a:cs typeface="Arial"/>
            </a:endParaRPr>
          </a:p>
        </p:txBody>
      </p:sp>
    </p:spTree>
    <p:extLst>
      <p:ext uri="{BB962C8B-B14F-4D97-AF65-F5344CB8AC3E}">
        <p14:creationId xmlns:p14="http://schemas.microsoft.com/office/powerpoint/2010/main" val="1892096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Background"/>
          <p:cNvSpPr>
            <a:spLocks noGrp="1"/>
          </p:cNvSpPr>
          <p:nvPr>
            <p:ph type="body" sz="quarter" idx="4294967295"/>
          </p:nvPr>
        </p:nvSpPr>
        <p:spPr>
          <a:xfrm>
            <a:off x="474346" y="224929"/>
            <a:ext cx="8604250" cy="777875"/>
          </a:xfrm>
        </p:spPr>
        <p:txBody>
          <a:bodyPr vert="horz" wrap="square" lIns="0" tIns="0" rIns="0" bIns="0" numCol="1" anchor="t" anchorCtr="0" compatLnSpc="1">
            <a:prstTxWarp prst="textNoShape">
              <a:avLst/>
            </a:prstTxWarp>
          </a:bodyPr>
          <a:lstStyle/>
          <a:p>
            <a:pPr marL="0" indent="0" defTabSz="608013" eaLnBrk="1" hangingPunct="1">
              <a:spcBef>
                <a:spcPts val="1000"/>
              </a:spcBef>
              <a:buNone/>
            </a:pPr>
            <a:r>
              <a:rPr lang="es-ES" altLang="x-none" sz="4300">
                <a:solidFill>
                  <a:srgbClr val="A4D233"/>
                </a:solidFill>
                <a:latin typeface="Bebas Neue Regular"/>
                <a:ea typeface="ＭＳ Ｐゴシック"/>
              </a:rPr>
              <a:t>Available Support (virtual)</a:t>
            </a:r>
            <a:endParaRPr lang="es-ES" altLang="x-none" sz="4300" dirty="0">
              <a:solidFill>
                <a:srgbClr val="A4D233"/>
              </a:solidFill>
              <a:latin typeface="Bebas Neue Regular" charset="0"/>
            </a:endParaRPr>
          </a:p>
        </p:txBody>
      </p:sp>
      <p:sp>
        <p:nvSpPr>
          <p:cNvPr id="127" name="Rectangle"/>
          <p:cNvSpPr>
            <a:spLocks noChangeArrowheads="1"/>
          </p:cNvSpPr>
          <p:nvPr/>
        </p:nvSpPr>
        <p:spPr bwMode="auto">
          <a:xfrm>
            <a:off x="0" y="5537201"/>
            <a:ext cx="12179300" cy="1319212"/>
          </a:xfrm>
          <a:prstGeom prst="rect">
            <a:avLst/>
          </a:prstGeom>
          <a:solidFill>
            <a:srgbClr val="A4D233"/>
          </a:solidFill>
          <a:ln>
            <a:noFill/>
          </a:ln>
          <a:effectLst>
            <a:outerShdw blurRad="38100" dist="23000" dir="5400000" rotWithShape="0">
              <a:srgbClr val="000000">
                <a:alpha val="34998"/>
              </a:srgbClr>
            </a:outerShdw>
          </a:effectLst>
          <a:extLst>
            <a:ext uri="{91240B29-F687-4F45-9708-019B960494DF}">
              <a14:hiddenLine xmlns:a14="http://schemas.microsoft.com/office/drawing/2010/main" w="3175">
                <a:solidFill>
                  <a:srgbClr val="000000"/>
                </a:solidFill>
                <a:miter lim="400000"/>
                <a:headEnd/>
                <a:tailEnd/>
              </a14:hiddenLine>
            </a:ext>
          </a:extLst>
        </p:spPr>
        <p:txBody>
          <a:bodyPr lIns="0" tIns="0" rIns="0" bIns="0" anchor="ctr"/>
          <a:lstStyle>
            <a:lvl1pPr defTabSz="608013">
              <a:defRPr>
                <a:solidFill>
                  <a:schemeClr val="tx1"/>
                </a:solidFill>
                <a:latin typeface="Calibri" charset="0"/>
                <a:ea typeface="ＭＳ Ｐゴシック" charset="-128"/>
              </a:defRPr>
            </a:lvl1pPr>
            <a:lvl2pPr marL="742950" indent="-285750" defTabSz="608013">
              <a:defRPr>
                <a:solidFill>
                  <a:schemeClr val="tx1"/>
                </a:solidFill>
                <a:latin typeface="Calibri" charset="0"/>
                <a:ea typeface="ＭＳ Ｐゴシック" charset="-128"/>
              </a:defRPr>
            </a:lvl2pPr>
            <a:lvl3pPr marL="1143000" indent="-228600" defTabSz="608013">
              <a:defRPr>
                <a:solidFill>
                  <a:schemeClr val="tx1"/>
                </a:solidFill>
                <a:latin typeface="Calibri" charset="0"/>
                <a:ea typeface="ＭＳ Ｐゴシック" charset="-128"/>
              </a:defRPr>
            </a:lvl3pPr>
            <a:lvl4pPr marL="1600200" indent="-228600" defTabSz="608013">
              <a:defRPr>
                <a:solidFill>
                  <a:schemeClr val="tx1"/>
                </a:solidFill>
                <a:latin typeface="Calibri" charset="0"/>
                <a:ea typeface="ＭＳ Ｐゴシック" charset="-128"/>
              </a:defRPr>
            </a:lvl4pPr>
            <a:lvl5pPr marL="2057400" indent="-228600" defTabSz="608013">
              <a:defRPr>
                <a:solidFill>
                  <a:schemeClr val="tx1"/>
                </a:solidFill>
                <a:latin typeface="Calibri" charset="0"/>
                <a:ea typeface="ＭＳ Ｐゴシック" charset="-128"/>
              </a:defRPr>
            </a:lvl5pPr>
            <a:lvl6pPr marL="2514600" indent="-228600" defTabSz="608013" fontAlgn="base">
              <a:spcBef>
                <a:spcPct val="0"/>
              </a:spcBef>
              <a:spcAft>
                <a:spcPct val="0"/>
              </a:spcAft>
              <a:defRPr>
                <a:solidFill>
                  <a:schemeClr val="tx1"/>
                </a:solidFill>
                <a:latin typeface="Calibri" charset="0"/>
                <a:ea typeface="ＭＳ Ｐゴシック" charset="-128"/>
              </a:defRPr>
            </a:lvl6pPr>
            <a:lvl7pPr marL="2971800" indent="-228600" defTabSz="608013" fontAlgn="base">
              <a:spcBef>
                <a:spcPct val="0"/>
              </a:spcBef>
              <a:spcAft>
                <a:spcPct val="0"/>
              </a:spcAft>
              <a:defRPr>
                <a:solidFill>
                  <a:schemeClr val="tx1"/>
                </a:solidFill>
                <a:latin typeface="Calibri" charset="0"/>
                <a:ea typeface="ＭＳ Ｐゴシック" charset="-128"/>
              </a:defRPr>
            </a:lvl7pPr>
            <a:lvl8pPr marL="3429000" indent="-228600" defTabSz="608013" fontAlgn="base">
              <a:spcBef>
                <a:spcPct val="0"/>
              </a:spcBef>
              <a:spcAft>
                <a:spcPct val="0"/>
              </a:spcAft>
              <a:defRPr>
                <a:solidFill>
                  <a:schemeClr val="tx1"/>
                </a:solidFill>
                <a:latin typeface="Calibri" charset="0"/>
                <a:ea typeface="ＭＳ Ｐゴシック" charset="-128"/>
              </a:defRPr>
            </a:lvl8pPr>
            <a:lvl9pPr marL="3886200" indent="-228600" defTabSz="608013" fontAlgn="base">
              <a:spcBef>
                <a:spcPct val="0"/>
              </a:spcBef>
              <a:spcAft>
                <a:spcPct val="0"/>
              </a:spcAft>
              <a:defRPr>
                <a:solidFill>
                  <a:schemeClr val="tx1"/>
                </a:solidFill>
                <a:latin typeface="Calibri" charset="0"/>
                <a:ea typeface="ＭＳ Ｐゴシック" charset="-128"/>
              </a:defRPr>
            </a:lvl9pPr>
          </a:lstStyle>
          <a:p>
            <a:pPr algn="l" hangingPunct="1">
              <a:defRPr/>
            </a:pPr>
            <a:endParaRPr lang="es-ES" altLang="x-none" sz="2400" b="0" kern="1200">
              <a:solidFill>
                <a:prstClr val="black"/>
              </a:solidFill>
              <a:cs typeface="+mn-cs"/>
              <a:sym typeface="Calibri" charset="0"/>
            </a:endParaRPr>
          </a:p>
        </p:txBody>
      </p:sp>
      <p:sp>
        <p:nvSpPr>
          <p:cNvPr id="128" name="TextBox 6"/>
          <p:cNvSpPr txBox="1"/>
          <p:nvPr/>
        </p:nvSpPr>
        <p:spPr>
          <a:xfrm>
            <a:off x="578067" y="1102294"/>
            <a:ext cx="8221662" cy="92333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t">
            <a:spAutoFit/>
          </a:bodyPr>
          <a:lstStyle>
            <a:lvl1pPr defTabSz="608013">
              <a:defRPr>
                <a:solidFill>
                  <a:schemeClr val="tx1"/>
                </a:solidFill>
                <a:latin typeface="Calibri" charset="0"/>
                <a:ea typeface="ＭＳ Ｐゴシック" charset="-128"/>
              </a:defRPr>
            </a:lvl1pPr>
            <a:lvl2pPr marL="742950" indent="-285750" defTabSz="608013">
              <a:defRPr>
                <a:solidFill>
                  <a:schemeClr val="tx1"/>
                </a:solidFill>
                <a:latin typeface="Calibri" charset="0"/>
                <a:ea typeface="ＭＳ Ｐゴシック" charset="-128"/>
              </a:defRPr>
            </a:lvl2pPr>
            <a:lvl3pPr marL="1143000" indent="-228600" defTabSz="608013">
              <a:defRPr>
                <a:solidFill>
                  <a:schemeClr val="tx1"/>
                </a:solidFill>
                <a:latin typeface="Calibri" charset="0"/>
                <a:ea typeface="ＭＳ Ｐゴシック" charset="-128"/>
              </a:defRPr>
            </a:lvl3pPr>
            <a:lvl4pPr marL="1600200" indent="-228600" defTabSz="608013">
              <a:defRPr>
                <a:solidFill>
                  <a:schemeClr val="tx1"/>
                </a:solidFill>
                <a:latin typeface="Calibri" charset="0"/>
                <a:ea typeface="ＭＳ Ｐゴシック" charset="-128"/>
              </a:defRPr>
            </a:lvl4pPr>
            <a:lvl5pPr marL="2057400" indent="-228600" defTabSz="608013">
              <a:defRPr>
                <a:solidFill>
                  <a:schemeClr val="tx1"/>
                </a:solidFill>
                <a:latin typeface="Calibri" charset="0"/>
                <a:ea typeface="ＭＳ Ｐゴシック" charset="-128"/>
              </a:defRPr>
            </a:lvl5pPr>
            <a:lvl6pPr marL="2514600" indent="-228600" defTabSz="6080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6080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6080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608013" eaLnBrk="0" fontAlgn="base" hangingPunct="0">
              <a:spcBef>
                <a:spcPct val="0"/>
              </a:spcBef>
              <a:spcAft>
                <a:spcPct val="0"/>
              </a:spcAft>
              <a:defRPr>
                <a:solidFill>
                  <a:schemeClr val="tx1"/>
                </a:solidFill>
                <a:latin typeface="Calibri" charset="0"/>
                <a:ea typeface="ＭＳ Ｐゴシック" charset="-128"/>
              </a:defRPr>
            </a:lvl9pPr>
          </a:lstStyle>
          <a:p>
            <a:pPr marL="342900" indent="-342900" algn="l" hangingPunct="1">
              <a:buFont typeface="Arial"/>
              <a:buChar char="•"/>
            </a:pPr>
            <a:endParaRPr lang="en-US" altLang="x-none" sz="2000" b="0" kern="1200" dirty="0">
              <a:latin typeface="Arial" charset="0"/>
              <a:cs typeface="Arial"/>
            </a:endParaRPr>
          </a:p>
          <a:p>
            <a:pPr marL="342900" indent="-342900" algn="l" hangingPunct="1">
              <a:buFont typeface="Arial"/>
              <a:buChar char="•"/>
            </a:pPr>
            <a:r>
              <a:rPr lang="en-US" altLang="x-none" sz="2000" b="0" kern="1200">
                <a:latin typeface="Arial"/>
                <a:ea typeface="ＭＳ Ｐゴシック"/>
                <a:cs typeface="Arial"/>
                <a:sym typeface="Arial" charset="0"/>
              </a:rPr>
              <a:t>Bilateral support calls (continuous throughout process)</a:t>
            </a:r>
            <a:endParaRPr lang="en-US" altLang="x-none" sz="2000" b="0" kern="1200">
              <a:latin typeface="Arial"/>
              <a:ea typeface="ＭＳ Ｐゴシック"/>
              <a:cs typeface="Arial"/>
            </a:endParaRPr>
          </a:p>
          <a:p>
            <a:pPr marL="342900" indent="-342900" algn="l" hangingPunct="1">
              <a:buFont typeface="Arial"/>
              <a:buChar char="•"/>
            </a:pPr>
            <a:r>
              <a:rPr lang="en-US" altLang="x-none" sz="2000" b="0" kern="1200">
                <a:latin typeface="Arial"/>
                <a:ea typeface="ＭＳ Ｐゴシック"/>
                <a:cs typeface="Arial"/>
                <a:sym typeface="Arial" charset="0"/>
              </a:rPr>
              <a:t>Review of draft HNO and HRP document</a:t>
            </a:r>
            <a:endParaRPr lang="en-US" altLang="x-none" sz="2000" b="0" kern="1200">
              <a:latin typeface="Arial" charset="0"/>
              <a:cs typeface="Arial" charset="0"/>
            </a:endParaRPr>
          </a:p>
        </p:txBody>
      </p:sp>
      <p:grpSp>
        <p:nvGrpSpPr>
          <p:cNvPr id="117765" name="Group"/>
          <p:cNvGrpSpPr>
            <a:grpSpLocks/>
          </p:cNvGrpSpPr>
          <p:nvPr/>
        </p:nvGrpSpPr>
        <p:grpSpPr bwMode="auto">
          <a:xfrm>
            <a:off x="9167813" y="5086350"/>
            <a:ext cx="1257300" cy="1595438"/>
            <a:chOff x="0" y="0"/>
            <a:chExt cx="1675514" cy="1596028"/>
          </a:xfrm>
        </p:grpSpPr>
        <p:sp>
          <p:nvSpPr>
            <p:cNvPr id="117790" name="Rectangle"/>
            <p:cNvSpPr>
              <a:spLocks noChangeArrowheads="1"/>
            </p:cNvSpPr>
            <p:nvPr/>
          </p:nvSpPr>
          <p:spPr bwMode="auto">
            <a:xfrm>
              <a:off x="0" y="173973"/>
              <a:ext cx="1675515" cy="1422056"/>
            </a:xfrm>
            <a:prstGeom prst="rect">
              <a:avLst/>
            </a:prstGeom>
            <a:solidFill>
              <a:srgbClr val="FFFFFF"/>
            </a:solidFill>
            <a:ln>
              <a:noFill/>
            </a:ln>
            <a:extLst>
              <a:ext uri="{91240B29-F687-4F45-9708-019B960494DF}">
                <a14:hiddenLine xmlns:a14="http://schemas.microsoft.com/office/drawing/2010/main" w="3175">
                  <a:solidFill>
                    <a:srgbClr val="000000"/>
                  </a:solidFill>
                  <a:miter lim="400000"/>
                  <a:headEnd/>
                  <a:tailEnd/>
                </a14:hiddenLine>
              </a:ext>
            </a:extLst>
          </p:spPr>
          <p:txBody>
            <a:bodyPr lIns="0" tIns="0" rIns="0" bIns="0" anchor="ctr"/>
            <a:lstStyle>
              <a:lvl1pPr defTabSz="608013">
                <a:spcBef>
                  <a:spcPct val="20000"/>
                </a:spcBef>
                <a:buFont typeface="Arial" charset="0"/>
                <a:buChar char="•"/>
                <a:defRPr sz="3200">
                  <a:solidFill>
                    <a:schemeClr val="tx1"/>
                  </a:solidFill>
                  <a:latin typeface="Calibri" charset="0"/>
                  <a:ea typeface="ＭＳ Ｐゴシック" charset="-128"/>
                </a:defRPr>
              </a:lvl1pPr>
              <a:lvl2pPr marL="742950" indent="-285750" defTabSz="608013">
                <a:spcBef>
                  <a:spcPct val="20000"/>
                </a:spcBef>
                <a:buFont typeface="Arial" charset="0"/>
                <a:buChar char="–"/>
                <a:defRPr sz="2800">
                  <a:solidFill>
                    <a:schemeClr val="tx1"/>
                  </a:solidFill>
                  <a:latin typeface="Calibri" charset="0"/>
                  <a:ea typeface="ＭＳ Ｐゴシック" charset="-128"/>
                </a:defRPr>
              </a:lvl2pPr>
              <a:lvl3pPr marL="1143000" indent="-228600" defTabSz="608013">
                <a:spcBef>
                  <a:spcPct val="20000"/>
                </a:spcBef>
                <a:buFont typeface="Arial" charset="0"/>
                <a:buChar char="•"/>
                <a:defRPr sz="2400">
                  <a:solidFill>
                    <a:schemeClr val="tx1"/>
                  </a:solidFill>
                  <a:latin typeface="Calibri" charset="0"/>
                  <a:ea typeface="ＭＳ Ｐゴシック" charset="-128"/>
                </a:defRPr>
              </a:lvl3pPr>
              <a:lvl4pPr marL="1600200" indent="-228600" defTabSz="608013">
                <a:spcBef>
                  <a:spcPct val="20000"/>
                </a:spcBef>
                <a:buFont typeface="Arial" charset="0"/>
                <a:buChar char="–"/>
                <a:defRPr sz="2000">
                  <a:solidFill>
                    <a:schemeClr val="tx1"/>
                  </a:solidFill>
                  <a:latin typeface="Calibri" charset="0"/>
                  <a:ea typeface="ＭＳ Ｐゴシック" charset="-128"/>
                </a:defRPr>
              </a:lvl4pPr>
              <a:lvl5pPr marL="2057400" indent="-228600" defTabSz="608013">
                <a:spcBef>
                  <a:spcPct val="20000"/>
                </a:spcBef>
                <a:buFont typeface="Arial" charset="0"/>
                <a:buChar char="»"/>
                <a:defRPr sz="2000">
                  <a:solidFill>
                    <a:schemeClr val="tx1"/>
                  </a:solidFill>
                  <a:latin typeface="Calibri" charset="0"/>
                  <a:ea typeface="ＭＳ Ｐゴシック" charset="-128"/>
                </a:defRPr>
              </a:lvl5pPr>
              <a:lvl6pPr marL="25146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608013"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l" hangingPunct="1">
                <a:spcBef>
                  <a:spcPct val="0"/>
                </a:spcBef>
                <a:buNone/>
              </a:pPr>
              <a:endParaRPr lang="es-ES" altLang="x-none" sz="2400" b="0" kern="1200">
                <a:solidFill>
                  <a:prstClr val="black"/>
                </a:solidFill>
                <a:cs typeface="+mn-cs"/>
                <a:sym typeface="Calibri" charset="0"/>
              </a:endParaRPr>
            </a:p>
          </p:txBody>
        </p:sp>
        <p:pic>
          <p:nvPicPr>
            <p:cNvPr id="117791" name="GNC logo box.png" descr="GNC logo bo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00" y="0"/>
              <a:ext cx="1527713" cy="15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grpSp>
      <p:graphicFrame>
        <p:nvGraphicFramePr>
          <p:cNvPr id="9" name="Table 8"/>
          <p:cNvGraphicFramePr>
            <a:graphicFrameLocks noGrp="1"/>
          </p:cNvGraphicFramePr>
          <p:nvPr>
            <p:extLst>
              <p:ext uri="{D42A27DB-BD31-4B8C-83A1-F6EECF244321}">
                <p14:modId xmlns:p14="http://schemas.microsoft.com/office/powerpoint/2010/main" val="4164510812"/>
              </p:ext>
            </p:extLst>
          </p:nvPr>
        </p:nvGraphicFramePr>
        <p:xfrm>
          <a:off x="595796" y="2523647"/>
          <a:ext cx="10841405" cy="2467507"/>
        </p:xfrm>
        <a:graphic>
          <a:graphicData uri="http://schemas.openxmlformats.org/drawingml/2006/table">
            <a:tbl>
              <a:tblPr/>
              <a:tblGrid>
                <a:gridCol w="3133269">
                  <a:extLst>
                    <a:ext uri="{9D8B030D-6E8A-4147-A177-3AD203B41FA5}">
                      <a16:colId xmlns:a16="http://schemas.microsoft.com/office/drawing/2014/main" val="20000"/>
                    </a:ext>
                  </a:extLst>
                </a:gridCol>
                <a:gridCol w="3854068">
                  <a:extLst>
                    <a:ext uri="{9D8B030D-6E8A-4147-A177-3AD203B41FA5}">
                      <a16:colId xmlns:a16="http://schemas.microsoft.com/office/drawing/2014/main" val="20001"/>
                    </a:ext>
                  </a:extLst>
                </a:gridCol>
                <a:gridCol w="3854068">
                  <a:extLst>
                    <a:ext uri="{9D8B030D-6E8A-4147-A177-3AD203B41FA5}">
                      <a16:colId xmlns:a16="http://schemas.microsoft.com/office/drawing/2014/main" val="20002"/>
                    </a:ext>
                  </a:extLst>
                </a:gridCol>
              </a:tblGrid>
              <a:tr h="27383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rgbClr val="FFFFFF"/>
                          </a:solidFill>
                          <a:effectLst/>
                          <a:latin typeface="Calibri" charset="0"/>
                          <a:ea typeface="ＭＳ Ｐゴシック" charset="-128"/>
                        </a:rPr>
                        <a:t>HNO</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gridSpan="2">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x-none" sz="1500" b="1" i="0" u="none" strike="noStrike" cap="none" normalizeH="0" baseline="0">
                          <a:ln>
                            <a:noFill/>
                          </a:ln>
                          <a:solidFill>
                            <a:srgbClr val="FFFFFF"/>
                          </a:solidFill>
                          <a:effectLst/>
                          <a:latin typeface="Calibri"/>
                          <a:ea typeface="ＭＳ Ｐゴシック"/>
                        </a:rPr>
                        <a:t>Inter-sectoral</a:t>
                      </a:r>
                      <a:r>
                        <a:rPr kumimoji="0" lang="en-US" altLang="x-none" sz="1500" b="1" i="0" u="none" strike="noStrike" cap="none" normalizeH="0" baseline="0" dirty="0">
                          <a:ln>
                            <a:noFill/>
                          </a:ln>
                          <a:solidFill>
                            <a:srgbClr val="FFFFFF"/>
                          </a:solidFill>
                          <a:effectLst/>
                          <a:latin typeface="Calibri"/>
                          <a:ea typeface="ＭＳ Ｐゴシック"/>
                        </a:rPr>
                        <a:t> (HNO and HRP)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hMerge="1">
                  <a:txBody>
                    <a:bodyPr/>
                    <a:lstStyle/>
                    <a:p>
                      <a:endParaRPr lang="en-US"/>
                    </a:p>
                  </a:txBody>
                  <a:tcPr/>
                </a:tc>
                <a:extLst>
                  <a:ext uri="{0D108BD9-81ED-4DB2-BD59-A6C34878D82A}">
                    <a16:rowId xmlns:a16="http://schemas.microsoft.com/office/drawing/2014/main" val="10000"/>
                  </a:ext>
                </a:extLst>
              </a:tr>
              <a:tr h="63894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Núria Salse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a:ea typeface="ＭＳ Ｐゴシック"/>
                          <a:hlinkClick r:id="rId4"/>
                        </a:rPr>
                        <a:t>nsalse@unicef.org</a:t>
                      </a:r>
                      <a:r>
                        <a:rPr kumimoji="0" lang="en-US" altLang="x-none" sz="1500" b="0" i="0" u="none" strike="noStrike" cap="none" normalizeH="0" baseline="0" dirty="0">
                          <a:ln>
                            <a:noFill/>
                          </a:ln>
                          <a:solidFill>
                            <a:srgbClr val="000000"/>
                          </a:solidFill>
                          <a:effectLst/>
                          <a:latin typeface="Calibri"/>
                          <a:ea typeface="ＭＳ Ｐゴシック"/>
                        </a:rPr>
                        <a:t> </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gridSpan="2">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Caroline Abla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a:ea typeface="ＭＳ Ｐゴシック"/>
                          <a:hlinkClick r:id="rId5"/>
                        </a:rPr>
                        <a:t>cabla@unicef.org</a:t>
                      </a:r>
                      <a:endParaRPr kumimoji="0" lang="en-US" altLang="x-none" sz="1500" b="0" i="0" u="none" strike="noStrike" cap="none" normalizeH="0" baseline="0" dirty="0">
                        <a:ln>
                          <a:noFill/>
                        </a:ln>
                        <a:solidFill>
                          <a:srgbClr val="000000"/>
                        </a:solidFill>
                        <a:effectLst/>
                        <a:latin typeface="Calibri"/>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500" b="0" i="0" u="none" strike="noStrike" cap="none" normalizeH="0" baseline="0">
                        <a:ln>
                          <a:noFill/>
                        </a:ln>
                        <a:solidFill>
                          <a:srgbClr val="000000"/>
                        </a:solidFill>
                        <a:effectLst/>
                        <a:latin typeface="Calibri" charset="0"/>
                        <a:ea typeface="ＭＳ Ｐゴシック" charset="-128"/>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hMerge="1">
                  <a:txBody>
                    <a:bodyPr/>
                    <a:lstStyle/>
                    <a:p>
                      <a:endParaRPr lang="en-US"/>
                    </a:p>
                  </a:txBody>
                  <a:tcPr/>
                </a:tc>
                <a:extLst>
                  <a:ext uri="{0D108BD9-81ED-4DB2-BD59-A6C34878D82A}">
                    <a16:rowId xmlns:a16="http://schemas.microsoft.com/office/drawing/2014/main" val="10001"/>
                  </a:ext>
                </a:extLst>
              </a:tr>
              <a:tr h="273835">
                <a:tc gridSpan="3">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Calibri" charset="0"/>
                          <a:ea typeface="ＭＳ Ｐゴシック" charset="-128"/>
                        </a:rPr>
                        <a:t>HRP</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BBB5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383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lang="en-US" altLang="x-none" sz="1500" b="0" i="0" u="none" strike="noStrike" cap="none" normalizeH="0" baseline="0" dirty="0">
                          <a:ln>
                            <a:noFill/>
                          </a:ln>
                          <a:solidFill>
                            <a:srgbClr val="000000"/>
                          </a:solidFill>
                          <a:effectLst/>
                          <a:latin typeface="Calibri"/>
                          <a:ea typeface="ＭＳ Ｐゴシック"/>
                        </a:rPr>
                        <a:t>English-speaking</a:t>
                      </a:r>
                      <a:r>
                        <a:rPr lang="en-US" altLang="x-none" sz="1500" b="0" i="0" u="none" strike="noStrike" cap="none" normalizeH="0" baseline="0">
                          <a:ln>
                            <a:noFill/>
                          </a:ln>
                          <a:solidFill>
                            <a:srgbClr val="000000"/>
                          </a:solidFill>
                          <a:effectLst/>
                          <a:latin typeface="Calibri"/>
                          <a:ea typeface="ＭＳ Ｐゴシック"/>
                        </a:rPr>
                        <a:t> countries</a:t>
                      </a:r>
                      <a:endParaRPr kumimoji="0" lang="en-US" altLang="x-none" sz="1500" b="0" i="0" u="none" strike="noStrike" cap="none" normalizeH="0" baseline="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lang="en-US" altLang="x-none" sz="1500" b="0" i="0" u="none" strike="noStrike" cap="none" normalizeH="0" baseline="0" dirty="0">
                          <a:ln>
                            <a:noFill/>
                          </a:ln>
                          <a:solidFill>
                            <a:srgbClr val="000000"/>
                          </a:solidFill>
                          <a:effectLst/>
                          <a:latin typeface="Calibri"/>
                          <a:ea typeface="ＭＳ Ｐゴシック"/>
                        </a:rPr>
                        <a:t>French-speaking</a:t>
                      </a:r>
                      <a:r>
                        <a:rPr lang="en-US" altLang="x-none" sz="1500" b="0" i="0" u="none" strike="noStrike" cap="none" normalizeH="0" baseline="0">
                          <a:ln>
                            <a:noFill/>
                          </a:ln>
                          <a:solidFill>
                            <a:srgbClr val="000000"/>
                          </a:solidFill>
                          <a:effectLst/>
                          <a:latin typeface="Calibri"/>
                          <a:ea typeface="ＭＳ Ｐゴシック"/>
                        </a:rPr>
                        <a:t> countries</a:t>
                      </a:r>
                      <a:endParaRPr kumimoji="0" lang="en-US" altLang="x-none" sz="1500" b="0" i="0" u="none" strike="noStrike" cap="none" normalizeH="0" baseline="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rtl="0" eaLnBrk="1" fontAlgn="base" latinLnBrk="0" hangingPunct="1">
                        <a:lnSpc>
                          <a:spcPct val="100000"/>
                        </a:lnSpc>
                        <a:spcBef>
                          <a:spcPct val="0"/>
                        </a:spcBef>
                        <a:spcAft>
                          <a:spcPct val="0"/>
                        </a:spcAft>
                        <a:buClrTx/>
                        <a:buSzTx/>
                        <a:buFontTx/>
                        <a:buNone/>
                      </a:pPr>
                      <a:r>
                        <a:rPr lang="en-US" altLang="x-none" sz="1500" b="0" i="0" u="none" strike="noStrike" cap="none" normalizeH="0" baseline="0">
                          <a:ln>
                            <a:noFill/>
                          </a:ln>
                          <a:solidFill>
                            <a:srgbClr val="000000"/>
                          </a:solidFill>
                          <a:effectLst/>
                          <a:latin typeface="Calibri"/>
                          <a:ea typeface="ＭＳ Ｐゴシック"/>
                        </a:rPr>
                        <a:t>Spanish- speaking countries</a:t>
                      </a:r>
                      <a:endParaRPr kumimoji="0" lang="en-US" altLang="x-none" sz="1500" b="0" i="0" u="none" strike="noStrike" cap="none" normalizeH="0" baseline="0" dirty="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3"/>
                  </a:ext>
                </a:extLst>
              </a:tr>
              <a:tr h="730227">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Briony Stevens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a:ea typeface="ＭＳ Ｐゴシック"/>
                          <a:hlinkClick r:id="rId6"/>
                        </a:rPr>
                        <a:t>bstevens@unicef.org</a:t>
                      </a:r>
                      <a:endParaRPr kumimoji="0" lang="en-US" altLang="x-none" sz="1500" b="0" i="0" u="none" strike="noStrike" cap="none" normalizeH="0" baseline="0" dirty="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Angeline Grant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a:ea typeface="ＭＳ Ｐゴシック"/>
                          <a:hlinkClick r:id="rId4"/>
                        </a:rPr>
                        <a:t>agrant@unicef.org</a:t>
                      </a:r>
                      <a:r>
                        <a:rPr kumimoji="0" lang="en-US" altLang="x-none" sz="1500" b="0" i="0" u="none" strike="noStrike" cap="none" normalizeH="0" baseline="0" dirty="0">
                          <a:ln>
                            <a:noFill/>
                          </a:ln>
                          <a:solidFill>
                            <a:srgbClr val="000000"/>
                          </a:solidFill>
                          <a:effectLst/>
                          <a:latin typeface="Calibri"/>
                          <a:ea typeface="ＭＳ Ｐゴシック"/>
                        </a:rPr>
                        <a:t> </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err="1">
                          <a:ln>
                            <a:noFill/>
                          </a:ln>
                          <a:solidFill>
                            <a:srgbClr val="000000"/>
                          </a:solidFill>
                          <a:effectLst/>
                          <a:latin typeface="Calibri"/>
                          <a:ea typeface="ＭＳ Ｐゴシック"/>
                        </a:rPr>
                        <a:t>Núria</a:t>
                      </a:r>
                      <a:r>
                        <a:rPr kumimoji="0" lang="en-US" altLang="x-none" sz="1500" b="0" i="0" u="none" strike="noStrike" cap="none" normalizeH="0" baseline="0">
                          <a:ln>
                            <a:noFill/>
                          </a:ln>
                          <a:solidFill>
                            <a:srgbClr val="000000"/>
                          </a:solidFill>
                          <a:effectLst/>
                          <a:latin typeface="Calibri"/>
                          <a:ea typeface="ＭＳ Ｐゴシック"/>
                        </a:rPr>
                        <a:t> Salse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a:ea typeface="ＭＳ Ｐゴシック"/>
                          <a:hlinkClick r:id="rId4"/>
                        </a:rPr>
                        <a:t>nsalse@unicef.org</a:t>
                      </a:r>
                      <a:endParaRPr kumimoji="0" lang="en-US" altLang="x-none" sz="1500" b="0" i="0" u="none" strike="noStrike" cap="none" normalizeH="0" baseline="0" dirty="0">
                        <a:ln>
                          <a:noFill/>
                        </a:ln>
                        <a:solidFill>
                          <a:srgbClr val="000000"/>
                        </a:solidFill>
                        <a:effectLst/>
                        <a:latin typeface="Calibri"/>
                        <a:ea typeface="ＭＳ Ｐゴシック"/>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bl>
          </a:graphicData>
        </a:graphic>
      </p:graphicFrame>
      <p:sp>
        <p:nvSpPr>
          <p:cNvPr id="117789" name="TextBox 1"/>
          <p:cNvSpPr txBox="1">
            <a:spLocks noChangeArrowheads="1"/>
          </p:cNvSpPr>
          <p:nvPr/>
        </p:nvSpPr>
        <p:spPr bwMode="auto">
          <a:xfrm>
            <a:off x="2103438" y="5013326"/>
            <a:ext cx="797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l" defTabSz="914400" hangingPunct="1">
              <a:spcBef>
                <a:spcPct val="0"/>
              </a:spcBef>
              <a:buNone/>
            </a:pPr>
            <a:r>
              <a:rPr lang="en-US" altLang="x-none" sz="1400" b="0" kern="1200">
                <a:solidFill>
                  <a:prstClr val="black"/>
                </a:solidFill>
                <a:cs typeface="+mn-cs"/>
              </a:rPr>
              <a:t>    </a:t>
            </a:r>
            <a:r>
              <a:rPr lang="en-US" altLang="x-none" sz="1400" kern="1200">
                <a:solidFill>
                  <a:prstClr val="black"/>
                </a:solidFill>
                <a:cs typeface="+mn-cs"/>
              </a:rPr>
              <a:t>Reference tools and guidance </a:t>
            </a:r>
          </a:p>
          <a:p>
            <a:pPr algn="l" defTabSz="914400" hangingPunct="1">
              <a:spcBef>
                <a:spcPct val="0"/>
              </a:spcBef>
              <a:buNone/>
            </a:pPr>
            <a:r>
              <a:rPr lang="en-US" altLang="x-none" sz="1400" b="0" kern="1200">
                <a:solidFill>
                  <a:prstClr val="black"/>
                </a:solidFill>
                <a:cs typeface="+mn-cs"/>
                <a:hlinkClick r:id="rId7"/>
              </a:rPr>
              <a:t>https://www.nutritioncluster.net/Coordination_Toolkit</a:t>
            </a:r>
            <a:r>
              <a:rPr lang="en-US" altLang="x-none" sz="1400" b="0" kern="1200">
                <a:solidFill>
                  <a:prstClr val="black"/>
                </a:solidFill>
                <a:cs typeface="+mn-cs"/>
              </a:rPr>
              <a:t> </a:t>
            </a:r>
          </a:p>
        </p:txBody>
      </p:sp>
      <p:sp>
        <p:nvSpPr>
          <p:cNvPr id="12" name="TextBox 17">
            <a:extLst>
              <a:ext uri="{FF2B5EF4-FFF2-40B4-BE49-F238E27FC236}">
                <a16:creationId xmlns:a16="http://schemas.microsoft.com/office/drawing/2014/main" id="{887C8B82-D0F7-C045-A602-34B5BB8C1465}"/>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56442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2228517" y="2059169"/>
            <a:ext cx="6997676" cy="2009397"/>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a:t>Overview of 2022 HPC and HRP Process</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11" name="TextBox 17">
            <a:extLst>
              <a:ext uri="{FF2B5EF4-FFF2-40B4-BE49-F238E27FC236}">
                <a16:creationId xmlns:a16="http://schemas.microsoft.com/office/drawing/2014/main" id="{CA1BCFF8-C672-5F41-BA33-8F515FF2E691}"/>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205543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3226085" y="1614175"/>
            <a:ext cx="4613097" cy="2413295"/>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pPr algn="ctr"/>
            <a:br>
              <a:rPr lang="en-US" sz="4400" b="1"/>
            </a:br>
            <a:r>
              <a:rPr lang="en-US" sz="4400" b="1"/>
              <a:t>Questions?</a:t>
            </a:r>
            <a:br>
              <a:rPr lang="en-US" sz="4400"/>
            </a:br>
            <a:br>
              <a:rPr lang="en-US" sz="4400"/>
            </a:br>
            <a:endParaRPr lang="en-US" sz="4400" b="1"/>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2"/>
            <a:stretch>
              <a:fillRect/>
            </a:stretch>
          </p:blipFill>
          <p:spPr>
            <a:xfrm>
              <a:off x="73900" y="0"/>
              <a:ext cx="1527713" cy="1527713"/>
            </a:xfrm>
            <a:prstGeom prst="rect">
              <a:avLst/>
            </a:prstGeom>
            <a:ln w="3175" cap="flat">
              <a:noFill/>
              <a:miter lim="400000"/>
            </a:ln>
            <a:effectLst/>
          </p:spPr>
        </p:pic>
      </p:grpSp>
      <p:sp>
        <p:nvSpPr>
          <p:cNvPr id="9" name="TextBox 17">
            <a:extLst>
              <a:ext uri="{FF2B5EF4-FFF2-40B4-BE49-F238E27FC236}">
                <a16:creationId xmlns:a16="http://schemas.microsoft.com/office/drawing/2014/main" id="{7CEE659A-B324-5A40-8D17-4538F2522A7E}"/>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278736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p:cNvSpPr/>
          <p:nvPr/>
        </p:nvSpPr>
        <p:spPr>
          <a:xfrm>
            <a:off x="-15516" y="2874466"/>
            <a:ext cx="12364746" cy="4018124"/>
          </a:xfrm>
          <a:prstGeom prst="rect">
            <a:avLst/>
          </a:prstGeom>
          <a:solidFill>
            <a:srgbClr val="A4D233"/>
          </a:solidFill>
          <a:ln w="3175">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35" name="TextBox 6"/>
          <p:cNvSpPr txBox="1"/>
          <p:nvPr/>
        </p:nvSpPr>
        <p:spPr>
          <a:xfrm>
            <a:off x="724140" y="3003314"/>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t>Thank you</a:t>
            </a:r>
          </a:p>
        </p:txBody>
      </p:sp>
      <p:sp>
        <p:nvSpPr>
          <p:cNvPr id="136" name="TextBox 6"/>
          <p:cNvSpPr txBox="1"/>
          <p:nvPr/>
        </p:nvSpPr>
        <p:spPr>
          <a:xfrm>
            <a:off x="734629" y="6105878"/>
            <a:ext cx="2156503" cy="2592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1800" b="0">
                <a:solidFill>
                  <a:srgbClr val="FFFFFF"/>
                </a:solidFill>
                <a:latin typeface="Arial"/>
                <a:ea typeface="Arial"/>
                <a:cs typeface="Arial"/>
                <a:sym typeface="Arial"/>
              </a:defRPr>
            </a:lvl1pPr>
          </a:lstStyle>
          <a:p>
            <a:r>
              <a:t>nutritioncluster.net</a:t>
            </a:r>
          </a:p>
        </p:txBody>
      </p:sp>
      <p:pic>
        <p:nvPicPr>
          <p:cNvPr id="137" name="GNC logo box.png" descr="GNC logo box.png"/>
          <p:cNvPicPr>
            <a:picLocks noChangeAspect="1"/>
          </p:cNvPicPr>
          <p:nvPr/>
        </p:nvPicPr>
        <p:blipFill>
          <a:blip r:embed="rId2"/>
          <a:stretch>
            <a:fillRect/>
          </a:stretch>
        </p:blipFill>
        <p:spPr>
          <a:xfrm>
            <a:off x="736880" y="732933"/>
            <a:ext cx="1671586" cy="1671587"/>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976045" y="35161"/>
            <a:ext cx="9113177" cy="868966"/>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b="1"/>
              <a:t>Updates to the 2022 HPC</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1028" name="Picture 4">
            <a:extLst>
              <a:ext uri="{FF2B5EF4-FFF2-40B4-BE49-F238E27FC236}">
                <a16:creationId xmlns:a16="http://schemas.microsoft.com/office/drawing/2014/main" id="{9C734097-E947-4934-9EB0-9A8872ECD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040" y="749564"/>
            <a:ext cx="6524859" cy="4873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2E7DB3-C25E-40CA-A706-787078D195B7}"/>
              </a:ext>
            </a:extLst>
          </p:cNvPr>
          <p:cNvSpPr/>
          <p:nvPr/>
        </p:nvSpPr>
        <p:spPr>
          <a:xfrm>
            <a:off x="5972470" y="3275112"/>
            <a:ext cx="234360" cy="307777"/>
          </a:xfrm>
          <a:prstGeom prst="rect">
            <a:avLst/>
          </a:prstGeom>
        </p:spPr>
        <p:txBody>
          <a:bodyPr wrap="none">
            <a:spAutoFit/>
          </a:bodyPr>
          <a:lstStyle/>
          <a:p>
            <a:r>
              <a:rPr lang="en-US"/>
              <a:t> </a:t>
            </a:r>
          </a:p>
        </p:txBody>
      </p:sp>
      <p:sp>
        <p:nvSpPr>
          <p:cNvPr id="4" name="Rectangle 3">
            <a:extLst>
              <a:ext uri="{FF2B5EF4-FFF2-40B4-BE49-F238E27FC236}">
                <a16:creationId xmlns:a16="http://schemas.microsoft.com/office/drawing/2014/main" id="{9A4A05DF-C98E-42DC-BDDA-AD791582BD6D}"/>
              </a:ext>
            </a:extLst>
          </p:cNvPr>
          <p:cNvSpPr/>
          <p:nvPr/>
        </p:nvSpPr>
        <p:spPr>
          <a:xfrm>
            <a:off x="8900605" y="1781842"/>
            <a:ext cx="1288152" cy="307777"/>
          </a:xfrm>
          <a:prstGeom prst="rect">
            <a:avLst/>
          </a:prstGeom>
        </p:spPr>
        <p:txBody>
          <a:bodyPr wrap="square">
            <a:spAutoFit/>
          </a:bodyPr>
          <a:lstStyle/>
          <a:p>
            <a:r>
              <a:rPr lang="en-US"/>
              <a:t> </a:t>
            </a:r>
          </a:p>
        </p:txBody>
      </p:sp>
      <p:sp>
        <p:nvSpPr>
          <p:cNvPr id="8" name="Oval 7">
            <a:extLst>
              <a:ext uri="{FF2B5EF4-FFF2-40B4-BE49-F238E27FC236}">
                <a16:creationId xmlns:a16="http://schemas.microsoft.com/office/drawing/2014/main" id="{68B19370-5F31-42DC-A933-7DFE2CB6165B}"/>
              </a:ext>
            </a:extLst>
          </p:cNvPr>
          <p:cNvSpPr/>
          <p:nvPr/>
        </p:nvSpPr>
        <p:spPr>
          <a:xfrm>
            <a:off x="6339155" y="3275112"/>
            <a:ext cx="1141670" cy="670164"/>
          </a:xfrm>
          <a:prstGeom prst="ellipse">
            <a:avLst/>
          </a:prstGeom>
          <a:noFill/>
          <a:ln w="190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Box 17">
            <a:extLst>
              <a:ext uri="{FF2B5EF4-FFF2-40B4-BE49-F238E27FC236}">
                <a16:creationId xmlns:a16="http://schemas.microsoft.com/office/drawing/2014/main" id="{75CDE87E-C643-2F40-8729-14212EDCD616}"/>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350672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05850-888C-4D33-9DFD-C946FEA38DEA}"/>
              </a:ext>
            </a:extLst>
          </p:cNvPr>
          <p:cNvPicPr>
            <a:picLocks noChangeAspect="1"/>
          </p:cNvPicPr>
          <p:nvPr/>
        </p:nvPicPr>
        <p:blipFill rotWithShape="1">
          <a:blip r:embed="rId3"/>
          <a:srcRect l="15677" t="16531" r="52288" b="18146"/>
          <a:stretch/>
        </p:blipFill>
        <p:spPr>
          <a:xfrm>
            <a:off x="0" y="207323"/>
            <a:ext cx="5794527" cy="6642819"/>
          </a:xfrm>
          <a:prstGeom prst="rect">
            <a:avLst/>
          </a:prstGeom>
        </p:spPr>
      </p:pic>
      <p:sp>
        <p:nvSpPr>
          <p:cNvPr id="3" name="Rectangle 2">
            <a:extLst>
              <a:ext uri="{FF2B5EF4-FFF2-40B4-BE49-F238E27FC236}">
                <a16:creationId xmlns:a16="http://schemas.microsoft.com/office/drawing/2014/main" id="{2A49CB1E-F6A2-413E-9F11-2BECDD869A0C}"/>
              </a:ext>
            </a:extLst>
          </p:cNvPr>
          <p:cNvSpPr/>
          <p:nvPr/>
        </p:nvSpPr>
        <p:spPr>
          <a:xfrm>
            <a:off x="854514" y="3038575"/>
            <a:ext cx="2445683" cy="69541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5" name="Rectangle 4">
            <a:extLst>
              <a:ext uri="{FF2B5EF4-FFF2-40B4-BE49-F238E27FC236}">
                <a16:creationId xmlns:a16="http://schemas.microsoft.com/office/drawing/2014/main" id="{6FAD6EFC-3753-4D07-8909-6164054DAF57}"/>
              </a:ext>
            </a:extLst>
          </p:cNvPr>
          <p:cNvSpPr/>
          <p:nvPr/>
        </p:nvSpPr>
        <p:spPr>
          <a:xfrm>
            <a:off x="854515" y="5852583"/>
            <a:ext cx="2445683" cy="22099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6" name="Rectangle 5">
            <a:extLst>
              <a:ext uri="{FF2B5EF4-FFF2-40B4-BE49-F238E27FC236}">
                <a16:creationId xmlns:a16="http://schemas.microsoft.com/office/drawing/2014/main" id="{7B0BA56E-7C8D-4FC1-B9C2-D0125182ACEB}"/>
              </a:ext>
            </a:extLst>
          </p:cNvPr>
          <p:cNvSpPr/>
          <p:nvPr/>
        </p:nvSpPr>
        <p:spPr>
          <a:xfrm>
            <a:off x="854515" y="5336927"/>
            <a:ext cx="2445683" cy="21178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8" name="Rectangle 7">
            <a:extLst>
              <a:ext uri="{FF2B5EF4-FFF2-40B4-BE49-F238E27FC236}">
                <a16:creationId xmlns:a16="http://schemas.microsoft.com/office/drawing/2014/main" id="{D0DC68E7-D93F-42AF-B4FC-30871D9B6F81}"/>
              </a:ext>
            </a:extLst>
          </p:cNvPr>
          <p:cNvSpPr/>
          <p:nvPr/>
        </p:nvSpPr>
        <p:spPr>
          <a:xfrm>
            <a:off x="854514" y="2644265"/>
            <a:ext cx="3795764" cy="18252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7" name="Arrow: Right 16">
            <a:extLst>
              <a:ext uri="{FF2B5EF4-FFF2-40B4-BE49-F238E27FC236}">
                <a16:creationId xmlns:a16="http://schemas.microsoft.com/office/drawing/2014/main" id="{BB895A7F-3E24-47AF-AEC2-86D2620E5424}"/>
              </a:ext>
            </a:extLst>
          </p:cNvPr>
          <p:cNvSpPr/>
          <p:nvPr/>
        </p:nvSpPr>
        <p:spPr>
          <a:xfrm>
            <a:off x="5600956" y="2493464"/>
            <a:ext cx="977389" cy="48412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TextBox 17">
            <a:extLst>
              <a:ext uri="{FF2B5EF4-FFF2-40B4-BE49-F238E27FC236}">
                <a16:creationId xmlns:a16="http://schemas.microsoft.com/office/drawing/2014/main" id="{D9A7DCFC-DD73-4001-A0EE-5E2E36329E22}"/>
              </a:ext>
            </a:extLst>
          </p:cNvPr>
          <p:cNvSpPr txBox="1"/>
          <p:nvPr/>
        </p:nvSpPr>
        <p:spPr>
          <a:xfrm>
            <a:off x="7357405" y="2274344"/>
            <a:ext cx="3967381" cy="1014605"/>
          </a:xfrm>
          <a:prstGeom prst="rect">
            <a:avLst/>
          </a:prstGeom>
          <a:noFill/>
        </p:spPr>
        <p:txBody>
          <a:bodyPr wrap="square" rtlCol="0">
            <a:spAutoFit/>
          </a:bodyPr>
          <a:lstStyle/>
          <a:p>
            <a:pPr marL="285464" indent="-285464" algn="l">
              <a:buFontTx/>
              <a:buChar char="-"/>
            </a:pPr>
            <a:r>
              <a:rPr lang="en-US" sz="1998">
                <a:solidFill>
                  <a:schemeClr val="accent6"/>
                </a:solidFill>
              </a:rPr>
              <a:t>PSEA</a:t>
            </a:r>
          </a:p>
          <a:p>
            <a:pPr marL="285464" indent="-285464" algn="l">
              <a:buFontTx/>
              <a:buChar char="-"/>
            </a:pPr>
            <a:r>
              <a:rPr lang="en-US" sz="1998">
                <a:solidFill>
                  <a:schemeClr val="accent6"/>
                </a:solidFill>
              </a:rPr>
              <a:t>Monitoring</a:t>
            </a:r>
          </a:p>
          <a:p>
            <a:pPr marL="285464" indent="-285464" algn="l">
              <a:buFontTx/>
              <a:buChar char="-"/>
            </a:pPr>
            <a:r>
              <a:rPr lang="en-US" sz="1998">
                <a:solidFill>
                  <a:schemeClr val="accent6"/>
                </a:solidFill>
              </a:rPr>
              <a:t>Response Analysis</a:t>
            </a:r>
          </a:p>
        </p:txBody>
      </p:sp>
    </p:spTree>
    <p:extLst>
      <p:ext uri="{BB962C8B-B14F-4D97-AF65-F5344CB8AC3E}">
        <p14:creationId xmlns:p14="http://schemas.microsoft.com/office/powerpoint/2010/main" val="2311865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718216" y="476948"/>
            <a:ext cx="11282000"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US"/>
              <a:t>Linking the needs analysis to the response analysis</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718216" y="1338457"/>
            <a:ext cx="10949852" cy="3539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609492">
              <a:defRPr sz="2400" b="0">
                <a:latin typeface="Arial"/>
                <a:ea typeface="Arial"/>
                <a:cs typeface="Arial"/>
                <a:sym typeface="Arial"/>
              </a:defRPr>
            </a:pPr>
            <a:endParaRPr sz="2300"/>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pic>
        <p:nvPicPr>
          <p:cNvPr id="12" name="Picture 11">
            <a:extLst>
              <a:ext uri="{FF2B5EF4-FFF2-40B4-BE49-F238E27FC236}">
                <a16:creationId xmlns:a16="http://schemas.microsoft.com/office/drawing/2014/main" id="{F6DCDDA0-933E-4DAE-8471-B8C1BE962557}"/>
              </a:ext>
            </a:extLst>
          </p:cNvPr>
          <p:cNvPicPr>
            <a:picLocks noChangeAspect="1"/>
          </p:cNvPicPr>
          <p:nvPr/>
        </p:nvPicPr>
        <p:blipFill rotWithShape="1">
          <a:blip r:embed="rId4"/>
          <a:srcRect l="24464" t="21256" r="54286" b="27314"/>
          <a:stretch/>
        </p:blipFill>
        <p:spPr>
          <a:xfrm>
            <a:off x="0" y="4"/>
            <a:ext cx="3600000" cy="4898567"/>
          </a:xfrm>
          <a:prstGeom prst="rect">
            <a:avLst/>
          </a:prstGeom>
        </p:spPr>
      </p:pic>
      <p:pic>
        <p:nvPicPr>
          <p:cNvPr id="13" name="Picture 12">
            <a:extLst>
              <a:ext uri="{FF2B5EF4-FFF2-40B4-BE49-F238E27FC236}">
                <a16:creationId xmlns:a16="http://schemas.microsoft.com/office/drawing/2014/main" id="{A879BC87-8D8D-4006-9EA7-8FD4F488A942}"/>
              </a:ext>
            </a:extLst>
          </p:cNvPr>
          <p:cNvPicPr>
            <a:picLocks noChangeAspect="1"/>
          </p:cNvPicPr>
          <p:nvPr/>
        </p:nvPicPr>
        <p:blipFill rotWithShape="1">
          <a:blip r:embed="rId5"/>
          <a:srcRect l="23393" t="20756" r="53036" b="20364"/>
          <a:stretch/>
        </p:blipFill>
        <p:spPr>
          <a:xfrm>
            <a:off x="2728687" y="-5970"/>
            <a:ext cx="3600000" cy="5055883"/>
          </a:xfrm>
          <a:prstGeom prst="rect">
            <a:avLst/>
          </a:prstGeom>
        </p:spPr>
      </p:pic>
      <p:pic>
        <p:nvPicPr>
          <p:cNvPr id="14" name="Picture 13">
            <a:extLst>
              <a:ext uri="{FF2B5EF4-FFF2-40B4-BE49-F238E27FC236}">
                <a16:creationId xmlns:a16="http://schemas.microsoft.com/office/drawing/2014/main" id="{680D00B8-143D-477B-941C-3F9F4AF59307}"/>
              </a:ext>
            </a:extLst>
          </p:cNvPr>
          <p:cNvPicPr>
            <a:picLocks noChangeAspect="1"/>
          </p:cNvPicPr>
          <p:nvPr/>
        </p:nvPicPr>
        <p:blipFill rotWithShape="1">
          <a:blip r:embed="rId6"/>
          <a:srcRect l="24343" t="20457" r="54785" b="26795"/>
          <a:stretch/>
        </p:blipFill>
        <p:spPr>
          <a:xfrm>
            <a:off x="8744400" y="-216540"/>
            <a:ext cx="3600000" cy="5115111"/>
          </a:xfrm>
          <a:prstGeom prst="rect">
            <a:avLst/>
          </a:prstGeom>
        </p:spPr>
      </p:pic>
      <p:pic>
        <p:nvPicPr>
          <p:cNvPr id="15" name="Picture 14">
            <a:extLst>
              <a:ext uri="{FF2B5EF4-FFF2-40B4-BE49-F238E27FC236}">
                <a16:creationId xmlns:a16="http://schemas.microsoft.com/office/drawing/2014/main" id="{55EF09CE-B70B-48BA-837F-16AA0E95BB88}"/>
              </a:ext>
            </a:extLst>
          </p:cNvPr>
          <p:cNvPicPr>
            <a:picLocks noChangeAspect="1"/>
          </p:cNvPicPr>
          <p:nvPr/>
        </p:nvPicPr>
        <p:blipFill rotWithShape="1">
          <a:blip r:embed="rId7"/>
          <a:srcRect l="22321" t="15538" r="52143" b="19351"/>
          <a:stretch/>
        </p:blipFill>
        <p:spPr>
          <a:xfrm>
            <a:off x="5868088" y="0"/>
            <a:ext cx="3113314" cy="4463143"/>
          </a:xfrm>
          <a:prstGeom prst="rect">
            <a:avLst/>
          </a:prstGeom>
        </p:spPr>
      </p:pic>
      <p:sp>
        <p:nvSpPr>
          <p:cNvPr id="16" name="TextBox 15">
            <a:extLst>
              <a:ext uri="{FF2B5EF4-FFF2-40B4-BE49-F238E27FC236}">
                <a16:creationId xmlns:a16="http://schemas.microsoft.com/office/drawing/2014/main" id="{4CAC52DD-9056-4EF3-9BF4-D568A7FA1271}"/>
              </a:ext>
            </a:extLst>
          </p:cNvPr>
          <p:cNvSpPr txBox="1"/>
          <p:nvPr/>
        </p:nvSpPr>
        <p:spPr>
          <a:xfrm>
            <a:off x="3345" y="5131321"/>
            <a:ext cx="12192000" cy="830997"/>
          </a:xfrm>
          <a:prstGeom prst="rect">
            <a:avLst/>
          </a:prstGeom>
          <a:noFill/>
        </p:spPr>
        <p:txBody>
          <a:bodyPr wrap="square" rtlCol="0">
            <a:spAutoFit/>
          </a:bodyPr>
          <a:lstStyle/>
          <a:p>
            <a:pPr algn="l"/>
            <a:r>
              <a:rPr lang="en-US" sz="2400" u="sng">
                <a:hlinkClick r:id="rId8"/>
              </a:rPr>
              <a:t>https://kmp.hpc.tools/content/hpc-2022-facilitation-package</a:t>
            </a:r>
            <a:endParaRPr lang="en-US" sz="2400"/>
          </a:p>
          <a:p>
            <a:pPr algn="ctr"/>
            <a:endParaRPr lang="en-US" sz="2400"/>
          </a:p>
        </p:txBody>
      </p:sp>
      <p:sp>
        <p:nvSpPr>
          <p:cNvPr id="17" name="TextBox 17">
            <a:extLst>
              <a:ext uri="{FF2B5EF4-FFF2-40B4-BE49-F238E27FC236}">
                <a16:creationId xmlns:a16="http://schemas.microsoft.com/office/drawing/2014/main" id="{46424788-89DA-6B46-B8A7-DE3E60A32545}"/>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191366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2" name="Rectangle 1">
            <a:extLst>
              <a:ext uri="{FF2B5EF4-FFF2-40B4-BE49-F238E27FC236}">
                <a16:creationId xmlns:a16="http://schemas.microsoft.com/office/drawing/2014/main" id="{625A964F-BC82-4B43-9112-707C3C3D3CE6}"/>
              </a:ext>
            </a:extLst>
          </p:cNvPr>
          <p:cNvSpPr/>
          <p:nvPr/>
        </p:nvSpPr>
        <p:spPr>
          <a:xfrm>
            <a:off x="5972470" y="3275112"/>
            <a:ext cx="234360" cy="307777"/>
          </a:xfrm>
          <a:prstGeom prst="rect">
            <a:avLst/>
          </a:prstGeom>
        </p:spPr>
        <p:txBody>
          <a:bodyPr wrap="none">
            <a:spAutoFit/>
          </a:bodyPr>
          <a:lstStyle/>
          <a:p>
            <a:r>
              <a:rPr lang="en-US"/>
              <a:t> </a:t>
            </a:r>
          </a:p>
        </p:txBody>
      </p:sp>
      <p:pic>
        <p:nvPicPr>
          <p:cNvPr id="3078" name="Picture 6">
            <a:extLst>
              <a:ext uri="{FF2B5EF4-FFF2-40B4-BE49-F238E27FC236}">
                <a16:creationId xmlns:a16="http://schemas.microsoft.com/office/drawing/2014/main" id="{07C44043-F333-4FCC-81D8-CE622F127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752" y="0"/>
            <a:ext cx="7373920" cy="5530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332E5F-FE0B-4691-B6E1-C5E733F3764E}"/>
              </a:ext>
            </a:extLst>
          </p:cNvPr>
          <p:cNvSpPr/>
          <p:nvPr/>
        </p:nvSpPr>
        <p:spPr>
          <a:xfrm>
            <a:off x="6773333" y="3962400"/>
            <a:ext cx="829734" cy="152400"/>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TextBox 17">
            <a:extLst>
              <a:ext uri="{FF2B5EF4-FFF2-40B4-BE49-F238E27FC236}">
                <a16:creationId xmlns:a16="http://schemas.microsoft.com/office/drawing/2014/main" id="{751DCC5E-B50F-8B49-9E4F-C537B06BF399}"/>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2835260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718216" y="476948"/>
            <a:ext cx="5929164"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2022 HPC TIMELINE</a:t>
            </a:r>
            <a:r>
              <a:rPr lang="en-AU"/>
              <a:t>​</a:t>
            </a:r>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8" name="TextBox 6"/>
          <p:cNvSpPr txBox="1"/>
          <p:nvPr/>
        </p:nvSpPr>
        <p:spPr>
          <a:xfrm>
            <a:off x="718216" y="1338457"/>
            <a:ext cx="10949852" cy="3539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609492">
              <a:defRPr sz="2400" b="0">
                <a:latin typeface="Arial"/>
                <a:ea typeface="Arial"/>
                <a:cs typeface="Arial"/>
                <a:sym typeface="Arial"/>
              </a:defRPr>
            </a:pPr>
            <a:r>
              <a:rPr lang="en-US" sz="2300"/>
              <a:t>The HPC timeline differs across countries.</a:t>
            </a:r>
            <a:endParaRPr sz="2300"/>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3"/>
            <a:stretch>
              <a:fillRect/>
            </a:stretch>
          </p:blipFill>
          <p:spPr>
            <a:xfrm>
              <a:off x="73900" y="0"/>
              <a:ext cx="1527713" cy="1527713"/>
            </a:xfrm>
            <a:prstGeom prst="rect">
              <a:avLst/>
            </a:prstGeom>
            <a:ln w="3175" cap="flat">
              <a:noFill/>
              <a:miter lim="400000"/>
            </a:ln>
            <a:effectLst/>
          </p:spPr>
        </p:pic>
      </p:grpSp>
      <p:sp>
        <p:nvSpPr>
          <p:cNvPr id="9" name="TextBox 6">
            <a:extLst>
              <a:ext uri="{FF2B5EF4-FFF2-40B4-BE49-F238E27FC236}">
                <a16:creationId xmlns:a16="http://schemas.microsoft.com/office/drawing/2014/main" id="{14BFABD9-E12A-413D-A860-9D54680423FE}"/>
              </a:ext>
            </a:extLst>
          </p:cNvPr>
          <p:cNvSpPr txBox="1"/>
          <p:nvPr/>
        </p:nvSpPr>
        <p:spPr>
          <a:xfrm>
            <a:off x="734875" y="1866373"/>
            <a:ext cx="10949852" cy="347787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609492">
              <a:defRPr sz="2400" b="0">
                <a:latin typeface="Arial"/>
                <a:ea typeface="Arial"/>
                <a:cs typeface="Arial"/>
                <a:sym typeface="Arial"/>
              </a:defRPr>
            </a:pPr>
            <a:r>
              <a:rPr lang="en-US" sz="2300" dirty="0"/>
              <a:t>POLL: What step of the HPC are you at?​</a:t>
            </a:r>
          </a:p>
          <a:p>
            <a:pPr algn="l" defTabSz="609492">
              <a:defRPr sz="2400" b="0">
                <a:latin typeface="Arial"/>
                <a:ea typeface="Arial"/>
                <a:cs typeface="Arial"/>
                <a:sym typeface="Arial"/>
              </a:defRPr>
            </a:pPr>
            <a:endParaRPr lang="en-US" sz="2300" dirty="0"/>
          </a:p>
          <a:p>
            <a:pPr algn="l" defTabSz="609492">
              <a:defRPr sz="2400" b="0">
                <a:latin typeface="Arial"/>
                <a:ea typeface="Arial"/>
                <a:cs typeface="Arial"/>
                <a:sym typeface="Arial"/>
              </a:defRPr>
            </a:pPr>
            <a:r>
              <a:rPr lang="en-US" sz="1200" dirty="0"/>
              <a:t>Step 1. Agreed on the scope of the analysis and costing approach​</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2. Secondary data review completed​</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3. Primary data collected​ </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4. Joint inter-sectoral needs analysis completed​</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5. Defined scope of the HRP and formulated draft strategic objectives​</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6. Response analysis conducted​</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7. Strategic and specific objectives and indicators </a:t>
            </a:r>
            <a:r>
              <a:rPr lang="en-US" sz="1200" dirty="0" err="1"/>
              <a:t>finalised</a:t>
            </a:r>
            <a:r>
              <a:rPr lang="en-US" sz="1200" dirty="0"/>
              <a:t> and </a:t>
            </a:r>
            <a:r>
              <a:rPr lang="en-US" sz="1200" dirty="0" err="1"/>
              <a:t>prioritised</a:t>
            </a:r>
            <a:r>
              <a:rPr lang="en-US" sz="1200" dirty="0"/>
              <a:t>​</a:t>
            </a:r>
          </a:p>
          <a:p>
            <a:pPr algn="l" defTabSz="609492">
              <a:defRPr sz="2400" b="0">
                <a:latin typeface="Arial"/>
                <a:ea typeface="Arial"/>
                <a:cs typeface="Arial"/>
                <a:sym typeface="Arial"/>
              </a:defRPr>
            </a:pPr>
            <a:endParaRPr lang="en-US" sz="1200" dirty="0"/>
          </a:p>
          <a:p>
            <a:pPr algn="l" defTabSz="609492">
              <a:defRPr sz="2400" b="0">
                <a:latin typeface="Arial"/>
                <a:ea typeface="Arial"/>
                <a:cs typeface="Arial"/>
                <a:sym typeface="Arial"/>
              </a:defRPr>
            </a:pPr>
            <a:r>
              <a:rPr lang="en-US" sz="1200" dirty="0"/>
              <a:t>Step 8. Projects formulated and HRP costed​</a:t>
            </a:r>
            <a:endParaRPr sz="1200" dirty="0"/>
          </a:p>
        </p:txBody>
      </p:sp>
      <p:sp>
        <p:nvSpPr>
          <p:cNvPr id="10" name="TextBox 17">
            <a:extLst>
              <a:ext uri="{FF2B5EF4-FFF2-40B4-BE49-F238E27FC236}">
                <a16:creationId xmlns:a16="http://schemas.microsoft.com/office/drawing/2014/main" id="{72FEBA2A-8F83-1C4F-90EE-707389EDB50A}"/>
              </a:ext>
            </a:extLst>
          </p:cNvPr>
          <p:cNvSpPr txBox="1"/>
          <p:nvPr/>
        </p:nvSpPr>
        <p:spPr>
          <a:xfrm>
            <a:off x="315026" y="6005331"/>
            <a:ext cx="5354775" cy="43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fontAlgn="base"/>
            <a:r>
              <a:rPr lang="es-ES" b="0">
                <a:latin typeface="Arial" panose="020B0604020202020204" pitchFamily="34" charset="0"/>
              </a:rPr>
              <a:t>Global </a:t>
            </a:r>
            <a:r>
              <a:rPr lang="es-ES" b="0" err="1">
                <a:latin typeface="Arial" panose="020B0604020202020204" pitchFamily="34" charset="0"/>
              </a:rPr>
              <a:t>Nutrition</a:t>
            </a:r>
            <a:r>
              <a:rPr lang="es-ES" b="0">
                <a:latin typeface="Arial" panose="020B0604020202020204" pitchFamily="34" charset="0"/>
              </a:rPr>
              <a:t> </a:t>
            </a:r>
            <a:r>
              <a:rPr lang="es-ES" b="0" err="1">
                <a:latin typeface="Arial" panose="020B0604020202020204" pitchFamily="34" charset="0"/>
              </a:rPr>
              <a:t>Cluster</a:t>
            </a:r>
            <a:r>
              <a:rPr lang="es-ES" b="0">
                <a:latin typeface="Arial" panose="020B0604020202020204" pitchFamily="34" charset="0"/>
              </a:rPr>
              <a:t>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r>
              <a:rPr lang="es-ES" b="0" err="1">
                <a:latin typeface="Arial" panose="020B0604020202020204" pitchFamily="34" charset="0"/>
              </a:rPr>
              <a:t>on</a:t>
            </a:r>
            <a:r>
              <a:rPr lang="es-ES" b="0">
                <a:latin typeface="Arial" panose="020B0604020202020204" pitchFamily="34" charset="0"/>
              </a:rPr>
              <a:t> </a:t>
            </a:r>
            <a:r>
              <a:rPr lang="es-ES" b="0" err="1">
                <a:latin typeface="Arial" panose="020B0604020202020204" pitchFamily="34" charset="0"/>
              </a:rPr>
              <a:t>the</a:t>
            </a:r>
            <a:r>
              <a:rPr lang="es-ES" b="0">
                <a:latin typeface="Arial" panose="020B0604020202020204" pitchFamily="34" charset="0"/>
              </a:rPr>
              <a:t> 2022 HRP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October</a:t>
            </a:r>
            <a:r>
              <a:rPr lang="es-ES" b="0">
                <a:latin typeface="Arial" panose="020B0604020202020204" pitchFamily="34" charset="0"/>
              </a:rPr>
              <a:t> 2022</a:t>
            </a:r>
            <a:endParaRPr lang="es-ES" b="0">
              <a:latin typeface="Segoe UI" panose="020B0502040204020203" pitchFamily="34" charset="0"/>
            </a:endParaRPr>
          </a:p>
        </p:txBody>
      </p:sp>
    </p:spTree>
    <p:extLst>
      <p:ext uri="{BB962C8B-B14F-4D97-AF65-F5344CB8AC3E}">
        <p14:creationId xmlns:p14="http://schemas.microsoft.com/office/powerpoint/2010/main" val="20063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ackground"/>
          <p:cNvSpPr txBox="1">
            <a:spLocks noGrp="1"/>
          </p:cNvSpPr>
          <p:nvPr>
            <p:ph type="body" sz="quarter" idx="4294967295"/>
          </p:nvPr>
        </p:nvSpPr>
        <p:spPr>
          <a:xfrm>
            <a:off x="6089650" y="-34186"/>
            <a:ext cx="7063689" cy="601461"/>
          </a:xfrm>
          <a:prstGeom prst="rect">
            <a:avLst/>
          </a:prstGeom>
        </p:spPr>
        <p:txBody>
          <a:bodyPr lIns="0" tIns="0" rIns="0" bIns="0">
            <a:noAutofit/>
          </a:bodyPr>
          <a:lstStyle>
            <a:lvl1pPr algn="l" defTabSz="609492">
              <a:spcBef>
                <a:spcPts val="1000"/>
              </a:spcBef>
              <a:defRPr sz="4300">
                <a:solidFill>
                  <a:srgbClr val="A4D233"/>
                </a:solidFill>
                <a:latin typeface="Bebas Neue Regular"/>
                <a:ea typeface="Bebas Neue Regular"/>
                <a:cs typeface="Bebas Neue Regular"/>
                <a:sym typeface="Bebas Neue Regular"/>
              </a:defRPr>
            </a:lvl1pPr>
          </a:lstStyle>
          <a:p>
            <a:r>
              <a:rPr lang="en-AU" b="1"/>
              <a:t>Available guidance</a:t>
            </a:r>
          </a:p>
          <a:p>
            <a:r>
              <a:rPr lang="en-US" sz="2800" u="sng">
                <a:hlinkClick r:id="rId3"/>
              </a:rPr>
              <a:t>https://kmp.hpc.tools/content/hpc-2022-facilitation-package</a:t>
            </a:r>
            <a:endParaRPr lang="en-US" sz="2800"/>
          </a:p>
          <a:p>
            <a:endParaRPr/>
          </a:p>
        </p:txBody>
      </p:sp>
      <p:sp>
        <p:nvSpPr>
          <p:cNvPr id="127" name="Rectangle"/>
          <p:cNvSpPr/>
          <p:nvPr/>
        </p:nvSpPr>
        <p:spPr>
          <a:xfrm>
            <a:off x="-16045" y="5585774"/>
            <a:ext cx="12211390" cy="1270001"/>
          </a:xfrm>
          <a:prstGeom prst="rect">
            <a:avLst/>
          </a:prstGeom>
          <a:solidFill>
            <a:srgbClr val="A4D233"/>
          </a:solidFill>
          <a:ln w="3175">
            <a:miter lim="400000"/>
          </a:ln>
          <a:effectLst>
            <a:outerShdw blurRad="38100" dist="23000" dir="5400000" rotWithShape="0">
              <a:srgbClr val="000000">
                <a:alpha val="35000"/>
              </a:srgbClr>
            </a:outerShdw>
          </a:effectLst>
        </p:spPr>
        <p:txBody>
          <a:bodyPr lIns="0" tIns="0" rIns="0" bIns="0" anchor="ctr"/>
          <a:lstStyle/>
          <a:p>
            <a:pPr algn="l" defTabSz="609492">
              <a:defRPr sz="2400" b="0">
                <a:latin typeface="Calibri"/>
                <a:ea typeface="Calibri"/>
                <a:cs typeface="Calibri"/>
                <a:sym typeface="Calibri"/>
              </a:defRPr>
            </a:pPr>
            <a:endParaRPr/>
          </a:p>
        </p:txBody>
      </p:sp>
      <p:sp>
        <p:nvSpPr>
          <p:cNvPr id="129" name="TextBox 17"/>
          <p:cNvSpPr txBox="1"/>
          <p:nvPr/>
        </p:nvSpPr>
        <p:spPr>
          <a:xfrm>
            <a:off x="734875" y="5897609"/>
            <a:ext cx="4177837" cy="64633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fontAlgn="base"/>
            <a:r>
              <a:rPr lang="es-ES" b="0">
                <a:latin typeface="Arial" panose="020B0604020202020204" pitchFamily="34" charset="0"/>
              </a:rPr>
              <a:t>Global Nutrition Cluster  </a:t>
            </a:r>
            <a:r>
              <a:rPr lang="es-ES" b="0" err="1">
                <a:latin typeface="Arial" panose="020B0604020202020204" pitchFamily="34" charset="0"/>
              </a:rPr>
              <a:t>Webinar</a:t>
            </a:r>
            <a:r>
              <a:rPr lang="es-ES" b="0">
                <a:latin typeface="Arial" panose="020B0604020202020204" pitchFamily="34" charset="0"/>
              </a:rPr>
              <a:t> </a:t>
            </a:r>
            <a:r>
              <a:rPr lang="en-US" b="0">
                <a:latin typeface="Arial" panose="020B0604020202020204" pitchFamily="34" charset="0"/>
              </a:rPr>
              <a:t>​</a:t>
            </a:r>
            <a:endParaRPr lang="en-US" b="0">
              <a:latin typeface="Segoe UI" panose="020B0502040204020203" pitchFamily="34" charset="0"/>
            </a:endParaRPr>
          </a:p>
          <a:p>
            <a:pPr algn="l" fontAlgn="base"/>
            <a:r>
              <a:rPr lang="es-ES" b="0" err="1">
                <a:latin typeface="Arial" panose="020B0604020202020204" pitchFamily="34" charset="0"/>
              </a:rPr>
              <a:t>on</a:t>
            </a:r>
            <a:r>
              <a:rPr lang="es-ES" b="0">
                <a:latin typeface="Arial" panose="020B0604020202020204" pitchFamily="34" charset="0"/>
              </a:rPr>
              <a:t> 2022 HNO </a:t>
            </a:r>
            <a:r>
              <a:rPr lang="es-ES" b="0" err="1">
                <a:latin typeface="Arial" panose="020B0604020202020204" pitchFamily="34" charset="0"/>
              </a:rPr>
              <a:t>process</a:t>
            </a:r>
            <a:r>
              <a:rPr lang="en-US" b="0">
                <a:latin typeface="Arial" panose="020B0604020202020204" pitchFamily="34" charset="0"/>
              </a:rPr>
              <a:t>​</a:t>
            </a:r>
            <a:endParaRPr lang="en-US" b="0">
              <a:latin typeface="Segoe UI" panose="020B0502040204020203" pitchFamily="34" charset="0"/>
            </a:endParaRPr>
          </a:p>
          <a:p>
            <a:pPr algn="l" fontAlgn="base"/>
            <a:r>
              <a:rPr lang="es-ES" b="0">
                <a:latin typeface="Arial" panose="020B0604020202020204" pitchFamily="34" charset="0"/>
              </a:rPr>
              <a:t>Date: 10.08.21​</a:t>
            </a:r>
            <a:endParaRPr lang="es-ES" b="0">
              <a:latin typeface="Segoe UI" panose="020B0502040204020203" pitchFamily="34" charset="0"/>
            </a:endParaRPr>
          </a:p>
        </p:txBody>
      </p:sp>
      <p:grpSp>
        <p:nvGrpSpPr>
          <p:cNvPr id="132" name="Group"/>
          <p:cNvGrpSpPr/>
          <p:nvPr/>
        </p:nvGrpSpPr>
        <p:grpSpPr>
          <a:xfrm>
            <a:off x="10188757" y="5086177"/>
            <a:ext cx="1675516" cy="1596029"/>
            <a:chOff x="0" y="0"/>
            <a:chExt cx="1675514" cy="1596028"/>
          </a:xfrm>
        </p:grpSpPr>
        <p:sp>
          <p:nvSpPr>
            <p:cNvPr id="130" name="Rectangle"/>
            <p:cNvSpPr/>
            <p:nvPr/>
          </p:nvSpPr>
          <p:spPr>
            <a:xfrm>
              <a:off x="0" y="173973"/>
              <a:ext cx="1675515" cy="1422056"/>
            </a:xfrm>
            <a:prstGeom prst="rect">
              <a:avLst/>
            </a:prstGeom>
            <a:solidFill>
              <a:srgbClr val="FFFFFF"/>
            </a:solidFill>
            <a:ln w="3175" cap="flat">
              <a:noFill/>
              <a:miter lim="400000"/>
            </a:ln>
            <a:effectLst/>
          </p:spPr>
          <p:txBody>
            <a:bodyPr wrap="square" lIns="0" tIns="0" rIns="0" bIns="0" numCol="1" anchor="ctr">
              <a:noAutofit/>
            </a:bodyPr>
            <a:lstStyle/>
            <a:p>
              <a:pPr algn="l" defTabSz="609492">
                <a:defRPr sz="2400" b="0">
                  <a:latin typeface="Calibri"/>
                  <a:ea typeface="Calibri"/>
                  <a:cs typeface="Calibri"/>
                  <a:sym typeface="Calibri"/>
                </a:defRPr>
              </a:pPr>
              <a:endParaRPr/>
            </a:p>
          </p:txBody>
        </p:sp>
        <p:pic>
          <p:nvPicPr>
            <p:cNvPr id="131" name="GNC logo box.png" descr="GNC logo box.png"/>
            <p:cNvPicPr>
              <a:picLocks noChangeAspect="1"/>
            </p:cNvPicPr>
            <p:nvPr/>
          </p:nvPicPr>
          <p:blipFill>
            <a:blip r:embed="rId4"/>
            <a:stretch>
              <a:fillRect/>
            </a:stretch>
          </p:blipFill>
          <p:spPr>
            <a:xfrm>
              <a:off x="73900" y="0"/>
              <a:ext cx="1527713" cy="1527713"/>
            </a:xfrm>
            <a:prstGeom prst="rect">
              <a:avLst/>
            </a:prstGeom>
            <a:ln w="3175" cap="flat">
              <a:noFill/>
              <a:miter lim="400000"/>
            </a:ln>
            <a:effectLst/>
          </p:spPr>
        </p:pic>
      </p:grpSp>
      <p:pic>
        <p:nvPicPr>
          <p:cNvPr id="9" name="Picture 8" descr="Table&#10;&#10;Description automatically generated">
            <a:extLst>
              <a:ext uri="{FF2B5EF4-FFF2-40B4-BE49-F238E27FC236}">
                <a16:creationId xmlns:a16="http://schemas.microsoft.com/office/drawing/2014/main" id="{79E07C89-3035-4BF5-AAB4-AD611B565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9" y="0"/>
            <a:ext cx="5739124" cy="6858000"/>
          </a:xfrm>
          <a:prstGeom prst="rect">
            <a:avLst/>
          </a:prstGeom>
          <a:ln>
            <a:solidFill>
              <a:schemeClr val="tx1"/>
            </a:solidFill>
          </a:ln>
        </p:spPr>
      </p:pic>
      <p:pic>
        <p:nvPicPr>
          <p:cNvPr id="11" name="Picture 10">
            <a:extLst>
              <a:ext uri="{FF2B5EF4-FFF2-40B4-BE49-F238E27FC236}">
                <a16:creationId xmlns:a16="http://schemas.microsoft.com/office/drawing/2014/main" id="{D2E5B701-9A85-441E-80C8-E65541FEAF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8416" y="1721629"/>
            <a:ext cx="6095005" cy="3260892"/>
          </a:xfrm>
          <a:prstGeom prst="rect">
            <a:avLst/>
          </a:prstGeom>
          <a:ln>
            <a:solidFill>
              <a:schemeClr val="tx1"/>
            </a:solidFill>
          </a:ln>
        </p:spPr>
      </p:pic>
    </p:spTree>
    <p:extLst>
      <p:ext uri="{BB962C8B-B14F-4D97-AF65-F5344CB8AC3E}">
        <p14:creationId xmlns:p14="http://schemas.microsoft.com/office/powerpoint/2010/main" val="145248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haredContentType xmlns="Microsoft.SharePoint.Taxonomy.ContentTypeSync" SourceId="73f51738-d318-4883-9d64-4f0bd0ccc55e" ContentTypeId="0x0101009BA85F8052A6DA4FA3E31FF9F74C6970" PreviousValue="false"/>
</file>

<file path=customXml/item5.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76" ma:contentTypeDescription="" ma:contentTypeScope="" ma:versionID="f4859b155344f1afd6dd86834ef8614c">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d04d13db745a4be7754ccad7630a4fcb"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4" nillable="true" ma:displayName="Declared Record" ma:hidden="true" ma:internalName="_vti_ItemDeclaredRecord" ma:readOnly="true">
      <xsd:simpleType>
        <xsd:restriction base="dms:DateTime"/>
      </xsd:simpleType>
    </xsd:element>
    <xsd:element name="_vti_ItemHoldRecordStatus" ma:index="45"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element name="TaxKeywordTaxHTField" ma:index="46"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7" nillable="true" ma:displayName="Document ID Value" ma:description="The value of the document ID assigned to this item." ma:internalName="_dlc_DocId" ma:readOnly="true">
      <xsd:simpleType>
        <xsd:restriction base="dms:Text"/>
      </xsd:simpleType>
    </xsd:element>
    <xsd:element name="_dlc_DocIdUrl" ma:index="4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9" nillable="true" ma:displayName="Persist ID" ma:description="Keep ID on add." ma:hidden="true" ma:internalName="_dlc_DocIdPersistId" ma:readOnly="true">
      <xsd:simpleType>
        <xsd:restriction base="dms:Boolean"/>
      </xsd:simpleType>
    </xsd:element>
    <xsd:element name="SemaphoreItemMetadata" ma:index="50"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5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SemaphoreItemMetadata xmlns="5858627f-d058-4b92-9b52-677b5fd7d454" xsi:nil="true"/>
    <TaxCatchAll xmlns="ca283e0b-db31-4043-a2ef-b80661bf084a">
      <Value>3</Value>
    </TaxCatchAll>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k8c968e8c72a4eda96b7e8fdbe192be2 xmlns="ca283e0b-db31-4043-a2ef-b80661bf084a">
      <Terms xmlns="http://schemas.microsoft.com/office/infopath/2007/PartnerControls"/>
    </k8c968e8c72a4eda96b7e8fdbe192be2>
    <j169e817e0ee4eb8974e6fc4a2762909 xmlns="ca283e0b-db31-4043-a2ef-b80661bf084a">
      <Terms xmlns="http://schemas.microsoft.com/office/infopath/2007/PartnerControls"/>
    </j169e817e0ee4eb8974e6fc4a2762909>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j048a4f9aaad4a8990a1d5e5f53cb451 xmlns="ca283e0b-db31-4043-a2ef-b80661bf084a">
      <Terms xmlns="http://schemas.microsoft.com/office/infopath/2007/PartnerControls"/>
    </j048a4f9aaad4a8990a1d5e5f53cb451>
    <h6a71f3e574e4344bc34f3fc9dd20054 xmlns="ca283e0b-db31-4043-a2ef-b80661bf084a">
      <Terms xmlns="http://schemas.microsoft.com/office/infopath/2007/PartnerControls"/>
    </h6a71f3e574e4344bc34f3fc9dd20054>
    <TaxKeywordTaxHTField xmlns="5858627f-d058-4b92-9b52-677b5fd7d454">
      <Terms xmlns="http://schemas.microsoft.com/office/infopath/2007/PartnerControls"/>
    </TaxKeywordTaxHTField>
    <CategoryDescription xmlns="http://schemas.microsoft.com/sharepoint.v3" xsi:nil="true"/>
    <RecipientsEmail xmlns="ca283e0b-db31-4043-a2ef-b80661bf084a" xsi:nil="true"/>
    <mda26ace941f4791a7314a339fee829c xmlns="ca283e0b-db31-4043-a2ef-b80661bf084a">
      <Terms xmlns="http://schemas.microsoft.com/office/infopath/2007/PartnerControls"/>
    </mda26ace941f4791a7314a339fee829c>
    <WrittenBy xmlns="ca283e0b-db31-4043-a2ef-b80661bf084a">
      <UserInfo>
        <DisplayName/>
        <AccountId xsi:nil="true"/>
        <AccountType/>
      </UserInfo>
    </WrittenBy>
    <_dlc_DocId xmlns="5858627f-d058-4b92-9b52-677b5fd7d454">EMOPSGCCU-1435067120-36885</_dlc_DocId>
    <_dlc_DocIdUrl xmlns="5858627f-d058-4b92-9b52-677b5fd7d454">
      <Url>https://unicef.sharepoint.com/teams/EMOPS-GCCU/_layouts/15/DocIdRedir.aspx?ID=EMOPSGCCU-1435067120-36885</Url>
      <Description>EMOPSGCCU-1435067120-36885</Description>
    </_dlc_DocIdUrl>
  </documentManagement>
</p:properties>
</file>

<file path=customXml/itemProps1.xml><?xml version="1.0" encoding="utf-8"?>
<ds:datastoreItem xmlns:ds="http://schemas.openxmlformats.org/officeDocument/2006/customXml" ds:itemID="{612ADA81-1E67-4E01-B6DB-EFA891CAD798}">
  <ds:schemaRefs>
    <ds:schemaRef ds:uri="http://schemas.microsoft.com/sharepoint/events"/>
  </ds:schemaRefs>
</ds:datastoreItem>
</file>

<file path=customXml/itemProps2.xml><?xml version="1.0" encoding="utf-8"?>
<ds:datastoreItem xmlns:ds="http://schemas.openxmlformats.org/officeDocument/2006/customXml" ds:itemID="{C388DD70-9947-404F-BCCB-EC202D60B8E4}">
  <ds:schemaRefs>
    <ds:schemaRef ds:uri="http://schemas.microsoft.com/sharepoint/v3/contenttype/forms"/>
  </ds:schemaRefs>
</ds:datastoreItem>
</file>

<file path=customXml/itemProps3.xml><?xml version="1.0" encoding="utf-8"?>
<ds:datastoreItem xmlns:ds="http://schemas.openxmlformats.org/officeDocument/2006/customXml" ds:itemID="{929F9822-02D4-46E0-B596-CF4BA3D3C3EE}">
  <ds:schemaRefs>
    <ds:schemaRef ds:uri="http://schemas.microsoft.com/office/2006/metadata/customXsn"/>
  </ds:schemaRefs>
</ds:datastoreItem>
</file>

<file path=customXml/itemProps4.xml><?xml version="1.0" encoding="utf-8"?>
<ds:datastoreItem xmlns:ds="http://schemas.openxmlformats.org/officeDocument/2006/customXml" ds:itemID="{680997D5-E29F-4A97-8FEE-F2BEF6FA9B73}">
  <ds:schemaRefs>
    <ds:schemaRef ds:uri="Microsoft.SharePoint.Taxonomy.ContentTypeSync"/>
  </ds:schemaRefs>
</ds:datastoreItem>
</file>

<file path=customXml/itemProps5.xml><?xml version="1.0" encoding="utf-8"?>
<ds:datastoreItem xmlns:ds="http://schemas.openxmlformats.org/officeDocument/2006/customXml" ds:itemID="{35E961F0-76E5-4CA1-9524-EF3D0402F489}">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D3EEE045-1590-4B15-9587-633DEE8B9F39}">
  <ds:schemaRefs>
    <ds:schemaRef ds:uri="http://purl.org/dc/terms/"/>
    <ds:schemaRef ds:uri="http://www.w3.org/XML/1998/namespace"/>
    <ds:schemaRef ds:uri="http://schemas.microsoft.com/office/infopath/2007/PartnerControls"/>
    <ds:schemaRef ds:uri="a438dd15-07ca-4cdc-82a3-f2206b92025e"/>
    <ds:schemaRef ds:uri="http://schemas.openxmlformats.org/package/2006/metadata/core-properties"/>
    <ds:schemaRef ds:uri="ca283e0b-db31-4043-a2ef-b80661bf084a"/>
    <ds:schemaRef ds:uri="http://purl.org/dc/dcmitype/"/>
    <ds:schemaRef ds:uri="http://purl.org/dc/elements/1.1/"/>
    <ds:schemaRef ds:uri="http://schemas.microsoft.com/office/2006/documentManagement/types"/>
    <ds:schemaRef ds:uri="http://schemas.microsoft.com/sharepoint/v4"/>
    <ds:schemaRef ds:uri="http://schemas.microsoft.com/sharepoint/v3"/>
    <ds:schemaRef ds:uri="5858627f-d058-4b92-9b52-677b5fd7d454"/>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2560</TotalTime>
  <Words>3846</Words>
  <Application>Microsoft Office PowerPoint</Application>
  <PresentationFormat>Custom</PresentationFormat>
  <Paragraphs>340</Paragraphs>
  <Slides>31</Slides>
  <Notes>27</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White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Commitment: Effective leadership and coordination are established and functional  Benchmarks  1. Nutrition cluster/sector coordination and leadership functions are adequately staffed and skilled at national and sub-national levels.  2. Core leadership and coordination accountabilities are delivered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Faith Nzioka</dc:creator>
  <cp:lastModifiedBy>Briony Stevens</cp:lastModifiedBy>
  <cp:revision>51</cp:revision>
  <dcterms:modified xsi:type="dcterms:W3CDTF">2021-10-08T09:02:01Z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08d05197-1ced-4b25-8e07-076b7e91a82b</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CriticalForLongTermRetention">
    <vt:lpwstr/>
  </property>
  <property fmtid="{D5CDD505-2E9C-101B-9397-08002B2CF9AE}" pid="9" name="DocumentType">
    <vt:lpwstr/>
  </property>
  <property fmtid="{D5CDD505-2E9C-101B-9397-08002B2CF9AE}" pid="10" name="GeographicScope">
    <vt:lpwstr/>
  </property>
</Properties>
</file>