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  <p:sldMasterId id="2147483661" r:id="rId8"/>
    <p:sldMasterId id="2147483678" r:id="rId9"/>
  </p:sldMasterIdLst>
  <p:notesMasterIdLst>
    <p:notesMasterId r:id="rId44"/>
  </p:notesMasterIdLst>
  <p:handoutMasterIdLst>
    <p:handoutMasterId r:id="rId45"/>
  </p:handoutMasterIdLst>
  <p:sldIdLst>
    <p:sldId id="256" r:id="rId10"/>
    <p:sldId id="257" r:id="rId11"/>
    <p:sldId id="997" r:id="rId12"/>
    <p:sldId id="998" r:id="rId13"/>
    <p:sldId id="999" r:id="rId14"/>
    <p:sldId id="1000" r:id="rId15"/>
    <p:sldId id="1001" r:id="rId16"/>
    <p:sldId id="1002" r:id="rId17"/>
    <p:sldId id="1007" r:id="rId18"/>
    <p:sldId id="1003" r:id="rId19"/>
    <p:sldId id="1004" r:id="rId20"/>
    <p:sldId id="1008" r:id="rId21"/>
    <p:sldId id="1009" r:id="rId22"/>
    <p:sldId id="1006" r:id="rId23"/>
    <p:sldId id="270" r:id="rId24"/>
    <p:sldId id="275" r:id="rId25"/>
    <p:sldId id="1017" r:id="rId26"/>
    <p:sldId id="989" r:id="rId27"/>
    <p:sldId id="991" r:id="rId28"/>
    <p:sldId id="995" r:id="rId29"/>
    <p:sldId id="1010" r:id="rId30"/>
    <p:sldId id="1011" r:id="rId31"/>
    <p:sldId id="278" r:id="rId32"/>
    <p:sldId id="1014" r:id="rId33"/>
    <p:sldId id="1015" r:id="rId34"/>
    <p:sldId id="985" r:id="rId35"/>
    <p:sldId id="986" r:id="rId36"/>
    <p:sldId id="1016" r:id="rId37"/>
    <p:sldId id="281" r:id="rId38"/>
    <p:sldId id="282" r:id="rId39"/>
    <p:sldId id="993" r:id="rId40"/>
    <p:sldId id="996" r:id="rId41"/>
    <p:sldId id="284" r:id="rId42"/>
    <p:sldId id="258" r:id="rId43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ith Nzioka" initials="FN" lastIdx="2" clrIdx="0">
    <p:extLst/>
  </p:cmAuthor>
  <p:cmAuthor id="2" name="Caroline Abla" initials="CA" lastIdx="1" clrIdx="1">
    <p:extLst/>
  </p:cmAuthor>
  <p:cmAuthor id="3" name="Uta Filz" initials="UF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/>
    <p:restoredTop sz="74035"/>
  </p:normalViewPr>
  <p:slideViewPr>
    <p:cSldViewPr snapToGrid="0">
      <p:cViewPr>
        <p:scale>
          <a:sx n="114" d="100"/>
          <a:sy n="114" d="100"/>
        </p:scale>
        <p:origin x="8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3.xml"/><Relationship Id="rId6" Type="http://schemas.openxmlformats.org/officeDocument/2006/relationships/customXml" Target="../customXml/item6.xml"/><Relationship Id="rId7" Type="http://schemas.openxmlformats.org/officeDocument/2006/relationships/slideMaster" Target="slideMasters/slideMaster1.xml"/><Relationship Id="rId8" Type="http://schemas.openxmlformats.org/officeDocument/2006/relationships/slideMaster" Target="slideMasters/slideMaster2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E5178-59FB-F742-9E3F-297F84A723E0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D99580E9-F983-6F46-9C3B-9E9F06E85120}">
      <dgm:prSet phldrT="[Text]" custT="1"/>
      <dgm:spPr/>
      <dgm:t>
        <a:bodyPr/>
        <a:lstStyle/>
        <a:p>
          <a:r>
            <a:rPr lang="fr-FR" sz="1800" dirty="0" err="1" smtClean="0">
              <a:solidFill>
                <a:schemeClr val="tx1"/>
              </a:solidFill>
              <a:latin typeface="Calibri"/>
              <a:cs typeface="Calibri"/>
            </a:rPr>
            <a:t>Objetivos</a:t>
          </a:r>
          <a:r>
            <a:rPr lang="fr-FR" sz="18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dirty="0" err="1" smtClean="0">
              <a:solidFill>
                <a:schemeClr val="tx1"/>
              </a:solidFill>
              <a:latin typeface="Calibri"/>
              <a:cs typeface="Calibri"/>
            </a:rPr>
            <a:t>del</a:t>
          </a:r>
          <a:r>
            <a:rPr lang="fr-FR" sz="18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dirty="0" err="1" smtClean="0">
              <a:solidFill>
                <a:schemeClr val="tx1"/>
              </a:solidFill>
              <a:latin typeface="Calibri"/>
              <a:cs typeface="Calibri"/>
            </a:rPr>
            <a:t>clúster</a:t>
          </a:r>
          <a:endParaRPr lang="fr-FR" sz="1800" b="0" i="0" u="none" strike="noStrike" cap="none" baseline="0" noProof="0" dirty="0">
            <a:solidFill>
              <a:schemeClr val="tx1"/>
            </a:solidFill>
            <a:latin typeface="Calibri"/>
            <a:cs typeface="Calibri"/>
          </a:endParaRPr>
        </a:p>
      </dgm:t>
    </dgm:pt>
    <dgm:pt modelId="{A0748C73-99E7-B54F-8DE7-D80BBC6A5556}" type="parTrans" cxnId="{8D6DAE69-8B66-F241-B30B-72CCCD3879ED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8B626A6-2FD8-A04A-9D93-76D17ED17A01}" type="sibTrans" cxnId="{8D6DAE69-8B66-F241-B30B-72CCCD3879ED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45ED6BF-41A3-4649-AAB4-C8A3342A2764}">
      <dgm:prSet phldrT="[Text]" custT="1"/>
      <dgm:spPr/>
      <dgm:t>
        <a:bodyPr/>
        <a:lstStyle/>
        <a:p>
          <a:r>
            <a:rPr lang="fr-FR" sz="1800" dirty="0" err="1">
              <a:solidFill>
                <a:schemeClr val="tx1"/>
              </a:solidFill>
              <a:latin typeface="Calibri"/>
              <a:cs typeface="Calibri"/>
            </a:rPr>
            <a:t>PiN</a:t>
          </a:r>
          <a:r>
            <a:rPr lang="fr-FR" sz="180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dirty="0" smtClean="0">
              <a:solidFill>
                <a:schemeClr val="tx1"/>
              </a:solidFill>
              <a:latin typeface="Calibri"/>
              <a:cs typeface="Calibri"/>
            </a:rPr>
            <a:t>(</a:t>
          </a:r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personas</a:t>
          </a:r>
          <a:r>
            <a:rPr lang="fr-FR" sz="1600" dirty="0" smtClean="0">
              <a:solidFill>
                <a:schemeClr val="tx1"/>
              </a:solidFill>
              <a:latin typeface="Calibri"/>
              <a:cs typeface="Calibri"/>
            </a:rPr>
            <a:t> en </a:t>
          </a:r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necesidad</a:t>
          </a:r>
          <a:r>
            <a:rPr lang="fr-FR" sz="1600" dirty="0" smtClean="0">
              <a:solidFill>
                <a:schemeClr val="tx1"/>
              </a:solidFill>
              <a:latin typeface="Calibri"/>
              <a:cs typeface="Calibri"/>
            </a:rPr>
            <a:t>)</a:t>
          </a:r>
          <a:endParaRPr lang="fr-FR" sz="1600" dirty="0">
            <a:solidFill>
              <a:schemeClr val="tx1"/>
            </a:solidFill>
            <a:latin typeface="Calibri"/>
            <a:cs typeface="Calibri"/>
          </a:endParaRPr>
        </a:p>
      </dgm:t>
    </dgm:pt>
    <dgm:pt modelId="{C74B10B2-F841-EA48-8350-338AEEE0EE0C}" type="parTrans" cxnId="{91CCC4B9-A139-3E4F-A604-01974BE1A7F8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50AB09E4-E209-084A-85B9-CCDD119D032F}" type="sibTrans" cxnId="{91CCC4B9-A139-3E4F-A604-01974BE1A7F8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71D0C14-B055-1749-9203-14A1EA781E9F}">
      <dgm:prSet phldrT="[Text]" custT="1"/>
      <dgm:spPr/>
      <dgm:t>
        <a:bodyPr/>
        <a:lstStyle/>
        <a:p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Acciones</a:t>
          </a:r>
          <a:r>
            <a:rPr lang="fr-FR" sz="16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prioritarias</a:t>
          </a:r>
          <a:endParaRPr lang="fr-FR" sz="1600" dirty="0">
            <a:solidFill>
              <a:schemeClr val="tx1"/>
            </a:solidFill>
            <a:latin typeface="Calibri"/>
            <a:cs typeface="Calibri"/>
          </a:endParaRPr>
        </a:p>
      </dgm:t>
    </dgm:pt>
    <dgm:pt modelId="{CB3D8A22-4525-F546-B87A-59ECBBC65553}" type="parTrans" cxnId="{D9E57186-3B17-DE4C-9C40-B45950590D98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50F0F97-9C0F-9B46-BB07-EB3D289945B6}" type="sibTrans" cxnId="{D9E57186-3B17-DE4C-9C40-B45950590D98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6C8692C-63C8-3645-A1D6-9A5175086431}">
      <dgm:prSet phldrT="[Text]" custT="1"/>
      <dgm:spPr/>
      <dgm:t>
        <a:bodyPr/>
        <a:lstStyle/>
        <a:p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Actividades</a:t>
          </a:r>
          <a:endParaRPr lang="fr-FR" sz="1600" dirty="0">
            <a:solidFill>
              <a:schemeClr val="tx1"/>
            </a:solidFill>
            <a:latin typeface="Calibri"/>
            <a:cs typeface="Calibri"/>
          </a:endParaRPr>
        </a:p>
      </dgm:t>
    </dgm:pt>
    <dgm:pt modelId="{173F2944-0B2E-8242-BE0E-48F32AEE6BB2}" type="parTrans" cxnId="{B610FDE2-2341-DE4B-B17C-FB44036FD8F5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4123F13-FE09-C648-B526-825626D82A01}" type="sibTrans" cxnId="{B610FDE2-2341-DE4B-B17C-FB44036FD8F5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D159065-506D-A14B-9A5C-A262923685BA}">
      <dgm:prSet phldrT="[Text]" custT="1"/>
      <dgm:spPr/>
      <dgm:t>
        <a:bodyPr/>
        <a:lstStyle/>
        <a:p>
          <a:r>
            <a:rPr lang="fr-FR" sz="1800" dirty="0" smtClean="0">
              <a:solidFill>
                <a:schemeClr val="tx1"/>
              </a:solidFill>
              <a:latin typeface="Calibri"/>
              <a:cs typeface="Calibri"/>
            </a:rPr>
            <a:t>Coste de la </a:t>
          </a:r>
          <a:r>
            <a:rPr lang="fr-FR" sz="1800" dirty="0" err="1" smtClean="0">
              <a:solidFill>
                <a:schemeClr val="tx1"/>
              </a:solidFill>
              <a:latin typeface="Calibri"/>
              <a:cs typeface="Calibri"/>
            </a:rPr>
            <a:t>respuesta</a:t>
          </a:r>
          <a:endParaRPr lang="fr-FR" sz="1800" dirty="0">
            <a:solidFill>
              <a:schemeClr val="tx1"/>
            </a:solidFill>
            <a:latin typeface="Calibri"/>
            <a:cs typeface="Calibri"/>
          </a:endParaRPr>
        </a:p>
      </dgm:t>
    </dgm:pt>
    <dgm:pt modelId="{27A35917-608C-A24C-8DB0-981F5007122E}" type="parTrans" cxnId="{70610A32-77B6-8249-B72B-9DCDB1ACF8C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A6763B6-55FB-1849-ADCA-4170B6A50E3E}" type="sibTrans" cxnId="{70610A32-77B6-8249-B72B-9DCDB1ACF8C4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DDB3C2B6-99D7-364F-B260-A3D391D29F34}">
      <dgm:prSet phldrT="[Text]" custT="1"/>
      <dgm:spPr/>
      <dgm:t>
        <a:bodyPr/>
        <a:lstStyle/>
        <a:p>
          <a:r>
            <a:rPr lang="fr-FR" sz="1600" dirty="0" err="1" smtClean="0">
              <a:solidFill>
                <a:schemeClr val="tx1"/>
              </a:solidFill>
              <a:latin typeface="Calibri"/>
              <a:cs typeface="Calibri"/>
            </a:rPr>
            <a:t>Monitoreo</a:t>
          </a:r>
          <a:endParaRPr lang="fr-FR" sz="1600" dirty="0">
            <a:solidFill>
              <a:schemeClr val="tx1"/>
            </a:solidFill>
            <a:latin typeface="Calibri"/>
            <a:cs typeface="Calibri"/>
          </a:endParaRPr>
        </a:p>
      </dgm:t>
    </dgm:pt>
    <dgm:pt modelId="{710A4BD5-84DD-334B-85AB-C3EBCAC7E247}" type="parTrans" cxnId="{6FCAC0F3-9C31-B948-A769-23B53F5160F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F15EDE6-4BED-3B4B-A5BC-8CDE3EB7EB64}" type="sibTrans" cxnId="{6FCAC0F3-9C31-B948-A769-23B53F5160F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11CC313-0D53-394F-94BA-1CD211912A10}" type="pres">
      <dgm:prSet presAssocID="{FAFE5178-59FB-F742-9E3F-297F84A723E0}" presName="Name0" presStyleCnt="0">
        <dgm:presLayoutVars>
          <dgm:dir/>
          <dgm:resizeHandles val="exact"/>
        </dgm:presLayoutVars>
      </dgm:prSet>
      <dgm:spPr/>
    </dgm:pt>
    <dgm:pt modelId="{6747CA79-D02E-5A41-A091-22C8338A0298}" type="pres">
      <dgm:prSet presAssocID="{D99580E9-F983-6F46-9C3B-9E9F06E85120}" presName="node" presStyleLbl="node1" presStyleIdx="0" presStyleCnt="6" custScaleY="167076" custLinFactNeighborX="-2541" custLinFactNeighborY="-28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055F7-26E9-F34F-B050-F3A33334906F}" type="pres">
      <dgm:prSet presAssocID="{E8B626A6-2FD8-A04A-9D93-76D17ED17A0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941F8FE7-0BDA-5D40-948A-5A59994BC725}" type="pres">
      <dgm:prSet presAssocID="{E8B626A6-2FD8-A04A-9D93-76D17ED17A0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AE6794CF-6CB7-D443-843E-6ABE40319EA2}" type="pres">
      <dgm:prSet presAssocID="{645ED6BF-41A3-4649-AAB4-C8A3342A2764}" presName="node" presStyleLbl="node1" presStyleIdx="1" presStyleCnt="6" custScaleY="167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0DE18-8227-124C-BF65-88C68010D48B}" type="pres">
      <dgm:prSet presAssocID="{50AB09E4-E209-084A-85B9-CCDD119D032F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12B5298-7C8C-E048-A579-97BF4C1D1FFE}" type="pres">
      <dgm:prSet presAssocID="{50AB09E4-E209-084A-85B9-CCDD119D032F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102E531-464E-9247-90A5-79227F50A774}" type="pres">
      <dgm:prSet presAssocID="{471D0C14-B055-1749-9203-14A1EA781E9F}" presName="node" presStyleLbl="node1" presStyleIdx="2" presStyleCnt="6" custScaleY="167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C75AF-CC9E-F341-9FE9-0832305EC14C}" type="pres">
      <dgm:prSet presAssocID="{750F0F97-9C0F-9B46-BB07-EB3D289945B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1906F5-BC70-AE45-8676-5FA143D2F729}" type="pres">
      <dgm:prSet presAssocID="{750F0F97-9C0F-9B46-BB07-EB3D289945B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1D68699-7264-D14A-A37D-61E2639DB640}" type="pres">
      <dgm:prSet presAssocID="{E6C8692C-63C8-3645-A1D6-9A5175086431}" presName="node" presStyleLbl="node1" presStyleIdx="3" presStyleCnt="6" custScaleY="167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B22EF-DF41-A44F-84C9-C84C20504183}" type="pres">
      <dgm:prSet presAssocID="{74123F13-FE09-C648-B526-825626D82A0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E3A76AC-9C3F-974A-8AF9-1125BDD49F4F}" type="pres">
      <dgm:prSet presAssocID="{74123F13-FE09-C648-B526-825626D82A0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AC78D5B-AED3-994A-B1F0-13455E64D991}" type="pres">
      <dgm:prSet presAssocID="{AD159065-506D-A14B-9A5C-A262923685BA}" presName="node" presStyleLbl="node1" presStyleIdx="4" presStyleCnt="6" custScaleY="167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149A0E-95F1-104D-8735-0EC5D8C6C8A7}" type="pres">
      <dgm:prSet presAssocID="{FA6763B6-55FB-1849-ADCA-4170B6A50E3E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68FF6B4-5DCA-544A-806E-60C32C524676}" type="pres">
      <dgm:prSet presAssocID="{FA6763B6-55FB-1849-ADCA-4170B6A50E3E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F048A55-5716-B34D-A192-21CC304D283C}" type="pres">
      <dgm:prSet presAssocID="{DDB3C2B6-99D7-364F-B260-A3D391D29F34}" presName="node" presStyleLbl="node1" presStyleIdx="5" presStyleCnt="6" custScaleY="167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1963DE-817A-1249-B6BF-60A89B6774CF}" type="presOf" srcId="{E6C8692C-63C8-3645-A1D6-9A5175086431}" destId="{91D68699-7264-D14A-A37D-61E2639DB640}" srcOrd="0" destOrd="0" presId="urn:microsoft.com/office/officeart/2005/8/layout/process1"/>
    <dgm:cxn modelId="{CE76D8BF-9B3E-9D47-8138-57F2A0D7B299}" type="presOf" srcId="{750F0F97-9C0F-9B46-BB07-EB3D289945B6}" destId="{5B9C75AF-CC9E-F341-9FE9-0832305EC14C}" srcOrd="0" destOrd="0" presId="urn:microsoft.com/office/officeart/2005/8/layout/process1"/>
    <dgm:cxn modelId="{B610FDE2-2341-DE4B-B17C-FB44036FD8F5}" srcId="{FAFE5178-59FB-F742-9E3F-297F84A723E0}" destId="{E6C8692C-63C8-3645-A1D6-9A5175086431}" srcOrd="3" destOrd="0" parTransId="{173F2944-0B2E-8242-BE0E-48F32AEE6BB2}" sibTransId="{74123F13-FE09-C648-B526-825626D82A01}"/>
    <dgm:cxn modelId="{2C0F1802-DD12-214E-A733-12143B55A1DF}" type="presOf" srcId="{FAFE5178-59FB-F742-9E3F-297F84A723E0}" destId="{611CC313-0D53-394F-94BA-1CD211912A10}" srcOrd="0" destOrd="0" presId="urn:microsoft.com/office/officeart/2005/8/layout/process1"/>
    <dgm:cxn modelId="{63D28C18-9AB2-844A-BC9E-70C971F473EF}" type="presOf" srcId="{FA6763B6-55FB-1849-ADCA-4170B6A50E3E}" destId="{768FF6B4-5DCA-544A-806E-60C32C524676}" srcOrd="1" destOrd="0" presId="urn:microsoft.com/office/officeart/2005/8/layout/process1"/>
    <dgm:cxn modelId="{91CCC4B9-A139-3E4F-A604-01974BE1A7F8}" srcId="{FAFE5178-59FB-F742-9E3F-297F84A723E0}" destId="{645ED6BF-41A3-4649-AAB4-C8A3342A2764}" srcOrd="1" destOrd="0" parTransId="{C74B10B2-F841-EA48-8350-338AEEE0EE0C}" sibTransId="{50AB09E4-E209-084A-85B9-CCDD119D032F}"/>
    <dgm:cxn modelId="{11EE68DB-B70F-E14E-A375-12CF4744079E}" type="presOf" srcId="{D99580E9-F983-6F46-9C3B-9E9F06E85120}" destId="{6747CA79-D02E-5A41-A091-22C8338A0298}" srcOrd="0" destOrd="0" presId="urn:microsoft.com/office/officeart/2005/8/layout/process1"/>
    <dgm:cxn modelId="{8D6DAE69-8B66-F241-B30B-72CCCD3879ED}" srcId="{FAFE5178-59FB-F742-9E3F-297F84A723E0}" destId="{D99580E9-F983-6F46-9C3B-9E9F06E85120}" srcOrd="0" destOrd="0" parTransId="{A0748C73-99E7-B54F-8DE7-D80BBC6A5556}" sibTransId="{E8B626A6-2FD8-A04A-9D93-76D17ED17A01}"/>
    <dgm:cxn modelId="{CB4F1F05-BCFE-414E-BFAD-323A8F86BE8E}" type="presOf" srcId="{74123F13-FE09-C648-B526-825626D82A01}" destId="{995B22EF-DF41-A44F-84C9-C84C20504183}" srcOrd="0" destOrd="0" presId="urn:microsoft.com/office/officeart/2005/8/layout/process1"/>
    <dgm:cxn modelId="{B609013A-386A-A541-9A9C-FC33E895984E}" type="presOf" srcId="{471D0C14-B055-1749-9203-14A1EA781E9F}" destId="{8102E531-464E-9247-90A5-79227F50A774}" srcOrd="0" destOrd="0" presId="urn:microsoft.com/office/officeart/2005/8/layout/process1"/>
    <dgm:cxn modelId="{1F0F3F1D-E3E4-974E-8304-575B2F682559}" type="presOf" srcId="{645ED6BF-41A3-4649-AAB4-C8A3342A2764}" destId="{AE6794CF-6CB7-D443-843E-6ABE40319EA2}" srcOrd="0" destOrd="0" presId="urn:microsoft.com/office/officeart/2005/8/layout/process1"/>
    <dgm:cxn modelId="{888C56F6-7824-C84A-9927-66A941F125E6}" type="presOf" srcId="{E8B626A6-2FD8-A04A-9D93-76D17ED17A01}" destId="{0F4055F7-26E9-F34F-B050-F3A33334906F}" srcOrd="0" destOrd="0" presId="urn:microsoft.com/office/officeart/2005/8/layout/process1"/>
    <dgm:cxn modelId="{CFA1FDF8-93A7-0B45-9C31-656555883EC5}" type="presOf" srcId="{AD159065-506D-A14B-9A5C-A262923685BA}" destId="{8AC78D5B-AED3-994A-B1F0-13455E64D991}" srcOrd="0" destOrd="0" presId="urn:microsoft.com/office/officeart/2005/8/layout/process1"/>
    <dgm:cxn modelId="{EF0841BE-916C-834A-8500-E99BBB5D07D8}" type="presOf" srcId="{750F0F97-9C0F-9B46-BB07-EB3D289945B6}" destId="{331906F5-BC70-AE45-8676-5FA143D2F729}" srcOrd="1" destOrd="0" presId="urn:microsoft.com/office/officeart/2005/8/layout/process1"/>
    <dgm:cxn modelId="{B3676963-9B6A-2147-9CA2-41991FF90D97}" type="presOf" srcId="{FA6763B6-55FB-1849-ADCA-4170B6A50E3E}" destId="{59149A0E-95F1-104D-8735-0EC5D8C6C8A7}" srcOrd="0" destOrd="0" presId="urn:microsoft.com/office/officeart/2005/8/layout/process1"/>
    <dgm:cxn modelId="{59F4B6D8-3084-004A-A620-677F773434BC}" type="presOf" srcId="{74123F13-FE09-C648-B526-825626D82A01}" destId="{3E3A76AC-9C3F-974A-8AF9-1125BDD49F4F}" srcOrd="1" destOrd="0" presId="urn:microsoft.com/office/officeart/2005/8/layout/process1"/>
    <dgm:cxn modelId="{A8BA4FE6-827F-E34D-A2C2-8615FC5A50B5}" type="presOf" srcId="{50AB09E4-E209-084A-85B9-CCDD119D032F}" destId="{E12B5298-7C8C-E048-A579-97BF4C1D1FFE}" srcOrd="1" destOrd="0" presId="urn:microsoft.com/office/officeart/2005/8/layout/process1"/>
    <dgm:cxn modelId="{D9E57186-3B17-DE4C-9C40-B45950590D98}" srcId="{FAFE5178-59FB-F742-9E3F-297F84A723E0}" destId="{471D0C14-B055-1749-9203-14A1EA781E9F}" srcOrd="2" destOrd="0" parTransId="{CB3D8A22-4525-F546-B87A-59ECBBC65553}" sibTransId="{750F0F97-9C0F-9B46-BB07-EB3D289945B6}"/>
    <dgm:cxn modelId="{8026F871-60D3-E54D-8304-5574320835E9}" type="presOf" srcId="{E8B626A6-2FD8-A04A-9D93-76D17ED17A01}" destId="{941F8FE7-0BDA-5D40-948A-5A59994BC725}" srcOrd="1" destOrd="0" presId="urn:microsoft.com/office/officeart/2005/8/layout/process1"/>
    <dgm:cxn modelId="{6FCAC0F3-9C31-B948-A769-23B53F5160F2}" srcId="{FAFE5178-59FB-F742-9E3F-297F84A723E0}" destId="{DDB3C2B6-99D7-364F-B260-A3D391D29F34}" srcOrd="5" destOrd="0" parTransId="{710A4BD5-84DD-334B-85AB-C3EBCAC7E247}" sibTransId="{EF15EDE6-4BED-3B4B-A5BC-8CDE3EB7EB64}"/>
    <dgm:cxn modelId="{50AFC8CD-1A78-A542-B01B-70086BCC4D9A}" type="presOf" srcId="{DDB3C2B6-99D7-364F-B260-A3D391D29F34}" destId="{5F048A55-5716-B34D-A192-21CC304D283C}" srcOrd="0" destOrd="0" presId="urn:microsoft.com/office/officeart/2005/8/layout/process1"/>
    <dgm:cxn modelId="{70610A32-77B6-8249-B72B-9DCDB1ACF8C4}" srcId="{FAFE5178-59FB-F742-9E3F-297F84A723E0}" destId="{AD159065-506D-A14B-9A5C-A262923685BA}" srcOrd="4" destOrd="0" parTransId="{27A35917-608C-A24C-8DB0-981F5007122E}" sibTransId="{FA6763B6-55FB-1849-ADCA-4170B6A50E3E}"/>
    <dgm:cxn modelId="{9EF784EC-5901-F741-921D-1C87BF958BE7}" type="presOf" srcId="{50AB09E4-E209-084A-85B9-CCDD119D032F}" destId="{AE60DE18-8227-124C-BF65-88C68010D48B}" srcOrd="0" destOrd="0" presId="urn:microsoft.com/office/officeart/2005/8/layout/process1"/>
    <dgm:cxn modelId="{86BAF636-BE4D-F74B-BF43-17DE49F82025}" type="presParOf" srcId="{611CC313-0D53-394F-94BA-1CD211912A10}" destId="{6747CA79-D02E-5A41-A091-22C8338A0298}" srcOrd="0" destOrd="0" presId="urn:microsoft.com/office/officeart/2005/8/layout/process1"/>
    <dgm:cxn modelId="{48BA0EC8-4482-984F-8B67-A92F2505843C}" type="presParOf" srcId="{611CC313-0D53-394F-94BA-1CD211912A10}" destId="{0F4055F7-26E9-F34F-B050-F3A33334906F}" srcOrd="1" destOrd="0" presId="urn:microsoft.com/office/officeart/2005/8/layout/process1"/>
    <dgm:cxn modelId="{428AA0E2-77EF-6C4B-BE09-544DAAFA71C7}" type="presParOf" srcId="{0F4055F7-26E9-F34F-B050-F3A33334906F}" destId="{941F8FE7-0BDA-5D40-948A-5A59994BC725}" srcOrd="0" destOrd="0" presId="urn:microsoft.com/office/officeart/2005/8/layout/process1"/>
    <dgm:cxn modelId="{8DD01FB2-7352-D84B-BEB5-22E2E620315B}" type="presParOf" srcId="{611CC313-0D53-394F-94BA-1CD211912A10}" destId="{AE6794CF-6CB7-D443-843E-6ABE40319EA2}" srcOrd="2" destOrd="0" presId="urn:microsoft.com/office/officeart/2005/8/layout/process1"/>
    <dgm:cxn modelId="{1E1FBAD6-85D4-CC4E-A362-63414312B06E}" type="presParOf" srcId="{611CC313-0D53-394F-94BA-1CD211912A10}" destId="{AE60DE18-8227-124C-BF65-88C68010D48B}" srcOrd="3" destOrd="0" presId="urn:microsoft.com/office/officeart/2005/8/layout/process1"/>
    <dgm:cxn modelId="{1EDCB192-97E2-CF47-9AE8-A391FBCBD0C6}" type="presParOf" srcId="{AE60DE18-8227-124C-BF65-88C68010D48B}" destId="{E12B5298-7C8C-E048-A579-97BF4C1D1FFE}" srcOrd="0" destOrd="0" presId="urn:microsoft.com/office/officeart/2005/8/layout/process1"/>
    <dgm:cxn modelId="{98E6CCD6-3EF2-7E46-AF3D-A98D4AD41748}" type="presParOf" srcId="{611CC313-0D53-394F-94BA-1CD211912A10}" destId="{8102E531-464E-9247-90A5-79227F50A774}" srcOrd="4" destOrd="0" presId="urn:microsoft.com/office/officeart/2005/8/layout/process1"/>
    <dgm:cxn modelId="{A4032899-1029-BC4B-8DE0-4568CFF599CE}" type="presParOf" srcId="{611CC313-0D53-394F-94BA-1CD211912A10}" destId="{5B9C75AF-CC9E-F341-9FE9-0832305EC14C}" srcOrd="5" destOrd="0" presId="urn:microsoft.com/office/officeart/2005/8/layout/process1"/>
    <dgm:cxn modelId="{6177544B-9454-F945-BCDD-DE127A03772E}" type="presParOf" srcId="{5B9C75AF-CC9E-F341-9FE9-0832305EC14C}" destId="{331906F5-BC70-AE45-8676-5FA143D2F729}" srcOrd="0" destOrd="0" presId="urn:microsoft.com/office/officeart/2005/8/layout/process1"/>
    <dgm:cxn modelId="{48BA4E09-2ABE-9947-BB8C-70724A7DB13E}" type="presParOf" srcId="{611CC313-0D53-394F-94BA-1CD211912A10}" destId="{91D68699-7264-D14A-A37D-61E2639DB640}" srcOrd="6" destOrd="0" presId="urn:microsoft.com/office/officeart/2005/8/layout/process1"/>
    <dgm:cxn modelId="{463BBA6D-AB60-CB45-B2C2-0CC1E2CF163C}" type="presParOf" srcId="{611CC313-0D53-394F-94BA-1CD211912A10}" destId="{995B22EF-DF41-A44F-84C9-C84C20504183}" srcOrd="7" destOrd="0" presId="urn:microsoft.com/office/officeart/2005/8/layout/process1"/>
    <dgm:cxn modelId="{BC57E673-8FDE-F042-83C1-5F53B7BD9326}" type="presParOf" srcId="{995B22EF-DF41-A44F-84C9-C84C20504183}" destId="{3E3A76AC-9C3F-974A-8AF9-1125BDD49F4F}" srcOrd="0" destOrd="0" presId="urn:microsoft.com/office/officeart/2005/8/layout/process1"/>
    <dgm:cxn modelId="{BCA975D7-6D1E-D747-9AE9-545D1E04769C}" type="presParOf" srcId="{611CC313-0D53-394F-94BA-1CD211912A10}" destId="{8AC78D5B-AED3-994A-B1F0-13455E64D991}" srcOrd="8" destOrd="0" presId="urn:microsoft.com/office/officeart/2005/8/layout/process1"/>
    <dgm:cxn modelId="{93E83AA4-7FC9-7749-A983-8F485B5E5956}" type="presParOf" srcId="{611CC313-0D53-394F-94BA-1CD211912A10}" destId="{59149A0E-95F1-104D-8735-0EC5D8C6C8A7}" srcOrd="9" destOrd="0" presId="urn:microsoft.com/office/officeart/2005/8/layout/process1"/>
    <dgm:cxn modelId="{3B8B38CD-F5A1-7745-9982-E6824A12D12C}" type="presParOf" srcId="{59149A0E-95F1-104D-8735-0EC5D8C6C8A7}" destId="{768FF6B4-5DCA-544A-806E-60C32C524676}" srcOrd="0" destOrd="0" presId="urn:microsoft.com/office/officeart/2005/8/layout/process1"/>
    <dgm:cxn modelId="{770B3C07-976F-6E4E-9A03-544D2CBAC40B}" type="presParOf" srcId="{611CC313-0D53-394F-94BA-1CD211912A10}" destId="{5F048A55-5716-B34D-A192-21CC304D283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62A93F-63F2-40FA-84D5-4C781F8B41B3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B663F78-7258-408C-B809-AA601E2C9E6A}">
      <dgm:prSet phldrT="[Text]"/>
      <dgm:spPr>
        <a:solidFill>
          <a:srgbClr val="A4D233"/>
        </a:solidFill>
      </dgm:spPr>
      <dgm:t>
        <a:bodyPr/>
        <a:lstStyle/>
        <a:p>
          <a:pPr rtl="0"/>
          <a:r>
            <a:rPr lang="fr-FR" dirty="0" err="1" smtClean="0">
              <a:latin typeface="Calibri"/>
              <a:cs typeface="Calibri"/>
            </a:rPr>
            <a:t>Participación</a:t>
          </a:r>
          <a:r>
            <a:rPr lang="fr-FR" dirty="0">
              <a:latin typeface="Calibri"/>
              <a:cs typeface="Calibri"/>
            </a:rPr>
            <a:t> </a:t>
          </a:r>
          <a:endParaRPr lang="fr-FR" b="0" i="0" u="none" strike="noStrike" cap="none" baseline="0" noProof="0" dirty="0">
            <a:latin typeface="Calibri"/>
            <a:cs typeface="Calibri"/>
          </a:endParaRPr>
        </a:p>
      </dgm:t>
    </dgm:pt>
    <dgm:pt modelId="{18BF423B-9E30-4FA1-A5CE-94BFCE6DF339}" type="parTrans" cxnId="{0CAD385F-5F6A-46B8-87CE-27BBBE01C122}">
      <dgm:prSet/>
      <dgm:spPr/>
      <dgm:t>
        <a:bodyPr/>
        <a:lstStyle/>
        <a:p>
          <a:endParaRPr lang="en-US"/>
        </a:p>
      </dgm:t>
    </dgm:pt>
    <dgm:pt modelId="{CF812268-EF70-4352-AD55-F5342C4D1211}" type="sibTrans" cxnId="{0CAD385F-5F6A-46B8-87CE-27BBBE01C122}">
      <dgm:prSet/>
      <dgm:spPr/>
      <dgm:t>
        <a:bodyPr/>
        <a:lstStyle/>
        <a:p>
          <a:endParaRPr lang="en-US"/>
        </a:p>
      </dgm:t>
    </dgm:pt>
    <dgm:pt modelId="{22C1883D-4EC0-4E6D-AF4F-998DA8056569}">
      <dgm:prSet/>
      <dgm:spPr/>
      <dgm:t>
        <a:bodyPr/>
        <a:lstStyle/>
        <a:p>
          <a:r>
            <a:rPr lang="en-US" dirty="0" err="1" smtClean="0">
              <a:latin typeface="Calibri"/>
              <a:cs typeface="Calibri"/>
            </a:rPr>
            <a:t>Involucrar</a:t>
          </a:r>
          <a:r>
            <a:rPr lang="en-US" dirty="0" smtClean="0">
              <a:latin typeface="Calibri"/>
              <a:cs typeface="Calibri"/>
            </a:rPr>
            <a:t> a las personas con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sus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organizaciones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en</a:t>
          </a:r>
          <a:r>
            <a:rPr lang="en-US" dirty="0" smtClean="0">
              <a:latin typeface="Calibri"/>
              <a:cs typeface="Calibri"/>
            </a:rPr>
            <a:t> el </a:t>
          </a:r>
          <a:r>
            <a:rPr lang="en-US" dirty="0" err="1" smtClean="0">
              <a:latin typeface="Calibri"/>
              <a:cs typeface="Calibri"/>
            </a:rPr>
            <a:t>diseño</a:t>
          </a:r>
          <a:r>
            <a:rPr lang="en-US" dirty="0" smtClean="0">
              <a:latin typeface="Calibri"/>
              <a:cs typeface="Calibri"/>
            </a:rPr>
            <a:t> e </a:t>
          </a:r>
          <a:r>
            <a:rPr lang="en-US" dirty="0" err="1" smtClean="0">
              <a:latin typeface="Calibri"/>
              <a:cs typeface="Calibri"/>
            </a:rPr>
            <a:t>implementación</a:t>
          </a:r>
          <a:r>
            <a:rPr lang="en-US" dirty="0" smtClean="0">
              <a:latin typeface="Calibri"/>
              <a:cs typeface="Calibri"/>
            </a:rPr>
            <a:t> de un plan de </a:t>
          </a:r>
          <a:r>
            <a:rPr lang="en-US" dirty="0" err="1" smtClean="0">
              <a:latin typeface="Calibri"/>
              <a:cs typeface="Calibri"/>
            </a:rPr>
            <a:t>acción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inclusivo</a:t>
          </a:r>
          <a:r>
            <a:rPr lang="en-US" dirty="0" smtClean="0">
              <a:latin typeface="Calibri"/>
              <a:cs typeface="Calibri"/>
            </a:rPr>
            <a:t> para la </a:t>
          </a:r>
          <a:r>
            <a:rPr lang="en-US" dirty="0" err="1" smtClean="0">
              <a:latin typeface="Calibri"/>
              <a:cs typeface="Calibri"/>
            </a:rPr>
            <a:t>seguridad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alimentaria</a:t>
          </a:r>
          <a:r>
            <a:rPr lang="en-US" dirty="0" smtClean="0">
              <a:latin typeface="Calibri"/>
              <a:cs typeface="Calibri"/>
            </a:rPr>
            <a:t> y la </a:t>
          </a:r>
          <a:r>
            <a:rPr lang="en-US" dirty="0" err="1" smtClean="0">
              <a:latin typeface="Calibri"/>
              <a:cs typeface="Calibri"/>
            </a:rPr>
            <a:t>nutrición</a:t>
          </a:r>
          <a:r>
            <a:rPr lang="en-US" dirty="0" smtClean="0">
              <a:latin typeface="Calibri"/>
              <a:cs typeface="Calibri"/>
            </a:rPr>
            <a:t>.
</a:t>
          </a:r>
          <a:r>
            <a:rPr lang="en-US" dirty="0" err="1" smtClean="0">
              <a:latin typeface="Calibri"/>
              <a:cs typeface="Calibri"/>
            </a:rPr>
            <a:t>Asegurar</a:t>
          </a:r>
          <a:r>
            <a:rPr lang="en-US" dirty="0" smtClean="0">
              <a:latin typeface="Calibri"/>
              <a:cs typeface="Calibri"/>
            </a:rPr>
            <a:t> que </a:t>
          </a:r>
          <a:r>
            <a:rPr lang="en-US" dirty="0" err="1" smtClean="0">
              <a:latin typeface="Calibri"/>
              <a:cs typeface="Calibri"/>
            </a:rPr>
            <a:t>los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mecanismos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retroalimentación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quejas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sean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accesibles</a:t>
          </a:r>
          <a:r>
            <a:rPr lang="en-US" dirty="0" smtClean="0">
              <a:latin typeface="Calibri"/>
              <a:cs typeface="Calibri"/>
            </a:rPr>
            <a:t> e </a:t>
          </a:r>
          <a:r>
            <a:rPr lang="en-US" dirty="0" err="1" smtClean="0">
              <a:latin typeface="Calibri"/>
              <a:cs typeface="Calibri"/>
            </a:rPr>
            <a:t>incluyan</a:t>
          </a:r>
          <a:r>
            <a:rPr lang="en-US" dirty="0" smtClean="0">
              <a:latin typeface="Calibri"/>
              <a:cs typeface="Calibri"/>
            </a:rPr>
            <a:t> a personas con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.</a:t>
          </a:r>
          <a:endParaRPr lang="fr-FR" dirty="0">
            <a:latin typeface="Calibri"/>
            <a:cs typeface="Calibri"/>
          </a:endParaRPr>
        </a:p>
      </dgm:t>
    </dgm:pt>
    <dgm:pt modelId="{C73C4353-EE59-4469-9069-438BC4FDA1A2}" type="parTrans" cxnId="{10E91F5D-E896-446F-965B-40E1EB7F2A69}">
      <dgm:prSet/>
      <dgm:spPr/>
      <dgm:t>
        <a:bodyPr/>
        <a:lstStyle/>
        <a:p>
          <a:endParaRPr lang="en-US"/>
        </a:p>
      </dgm:t>
    </dgm:pt>
    <dgm:pt modelId="{31568084-4145-4731-9DAC-F4221240FF5F}" type="sibTrans" cxnId="{10E91F5D-E896-446F-965B-40E1EB7F2A69}">
      <dgm:prSet/>
      <dgm:spPr/>
      <dgm:t>
        <a:bodyPr/>
        <a:lstStyle/>
        <a:p>
          <a:endParaRPr lang="en-US"/>
        </a:p>
      </dgm:t>
    </dgm:pt>
    <dgm:pt modelId="{D6C48A21-5099-46CB-A759-9F097D6E45DE}">
      <dgm:prSet/>
      <dgm:spPr>
        <a:solidFill>
          <a:srgbClr val="A4D233"/>
        </a:solidFill>
      </dgm:spPr>
      <dgm:t>
        <a:bodyPr/>
        <a:lstStyle/>
        <a:p>
          <a:pPr rtl="0"/>
          <a:r>
            <a:rPr lang="fr-FR" dirty="0" err="1" smtClean="0">
              <a:latin typeface="Calibri"/>
              <a:cs typeface="Calibri"/>
            </a:rPr>
            <a:t>Opciones</a:t>
          </a:r>
          <a:r>
            <a:rPr lang="fr-FR" dirty="0" smtClean="0">
              <a:latin typeface="Calibri"/>
              <a:cs typeface="Calibri"/>
            </a:rPr>
            <a:t> de </a:t>
          </a:r>
          <a:r>
            <a:rPr lang="fr-FR" dirty="0" err="1" smtClean="0">
              <a:latin typeface="Calibri"/>
              <a:cs typeface="Calibri"/>
            </a:rPr>
            <a:t>respuesta</a:t>
          </a:r>
          <a:r>
            <a:rPr lang="fr-FR" dirty="0">
              <a:latin typeface="Calibri"/>
              <a:cs typeface="Calibri"/>
            </a:rPr>
            <a:t> </a:t>
          </a:r>
        </a:p>
      </dgm:t>
    </dgm:pt>
    <dgm:pt modelId="{B730164E-3AA6-4240-9C36-7BBC82D48CB2}" type="parTrans" cxnId="{096D68FE-5EE6-4D82-9E7D-4A57362FBC9A}">
      <dgm:prSet/>
      <dgm:spPr/>
      <dgm:t>
        <a:bodyPr/>
        <a:lstStyle/>
        <a:p>
          <a:endParaRPr lang="en-US"/>
        </a:p>
      </dgm:t>
    </dgm:pt>
    <dgm:pt modelId="{98F36EC4-A63D-4A37-A706-5E264E7F49F6}" type="sibTrans" cxnId="{096D68FE-5EE6-4D82-9E7D-4A57362FBC9A}">
      <dgm:prSet/>
      <dgm:spPr/>
      <dgm:t>
        <a:bodyPr/>
        <a:lstStyle/>
        <a:p>
          <a:endParaRPr lang="en-US"/>
        </a:p>
      </dgm:t>
    </dgm:pt>
    <dgm:pt modelId="{7389D74D-6BF7-4EED-8BFA-32842F52E4C8}">
      <dgm:prSet/>
      <dgm:spPr/>
      <dgm:t>
        <a:bodyPr/>
        <a:lstStyle/>
        <a:p>
          <a:pPr rtl="0"/>
          <a:r>
            <a:rPr lang="fr-FR" dirty="0">
              <a:latin typeface="Calibri"/>
              <a:cs typeface="Calibri"/>
            </a:rPr>
            <a:t> </a:t>
          </a:r>
          <a:r>
            <a:rPr lang="en-US" dirty="0" err="1" smtClean="0">
              <a:latin typeface="Calibri"/>
              <a:cs typeface="Calibri"/>
            </a:rPr>
            <a:t>Respuestas</a:t>
          </a:r>
          <a:r>
            <a:rPr lang="en-US" dirty="0" smtClean="0">
              <a:latin typeface="Calibri"/>
              <a:cs typeface="Calibri"/>
            </a:rPr>
            <a:t> para </a:t>
          </a:r>
          <a:r>
            <a:rPr lang="en-US" dirty="0" err="1" smtClean="0">
              <a:latin typeface="Calibri"/>
              <a:cs typeface="Calibri"/>
            </a:rPr>
            <a:t>llegar</a:t>
          </a:r>
          <a:r>
            <a:rPr lang="en-US" dirty="0" smtClean="0">
              <a:latin typeface="Calibri"/>
              <a:cs typeface="Calibri"/>
            </a:rPr>
            <a:t> a las </a:t>
          </a:r>
          <a:r>
            <a:rPr lang="en-US" dirty="0" err="1" smtClean="0">
              <a:latin typeface="Calibri"/>
              <a:cs typeface="Calibri"/>
            </a:rPr>
            <a:t>poblaciones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afectadas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marginadas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aisladas</a:t>
          </a:r>
          <a:r>
            <a:rPr lang="en-US" dirty="0" smtClean="0">
              <a:latin typeface="Calibri"/>
              <a:cs typeface="Calibri"/>
            </a:rPr>
            <a:t>
</a:t>
          </a:r>
          <a:r>
            <a:rPr lang="en-US" dirty="0" err="1" smtClean="0">
              <a:latin typeface="Calibri"/>
              <a:cs typeface="Calibri"/>
            </a:rPr>
            <a:t>Asegúrese</a:t>
          </a:r>
          <a:r>
            <a:rPr lang="en-US" dirty="0" smtClean="0">
              <a:latin typeface="Calibri"/>
              <a:cs typeface="Calibri"/>
            </a:rPr>
            <a:t> de que </a:t>
          </a:r>
          <a:r>
            <a:rPr lang="en-US" dirty="0" err="1" smtClean="0">
              <a:latin typeface="Calibri"/>
              <a:cs typeface="Calibri"/>
            </a:rPr>
            <a:t>los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servicios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nutrición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otras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instalaciones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cumplan</a:t>
          </a:r>
          <a:r>
            <a:rPr lang="en-US" dirty="0" smtClean="0">
              <a:latin typeface="Calibri"/>
              <a:cs typeface="Calibri"/>
            </a:rPr>
            <a:t> con </a:t>
          </a:r>
          <a:r>
            <a:rPr lang="en-US" dirty="0" err="1" smtClean="0">
              <a:latin typeface="Calibri"/>
              <a:cs typeface="Calibri"/>
            </a:rPr>
            <a:t>los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criterios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accesibilidad</a:t>
          </a:r>
          <a:r>
            <a:rPr lang="en-US" dirty="0" smtClean="0">
              <a:latin typeface="Calibri"/>
              <a:cs typeface="Calibri"/>
            </a:rPr>
            <a:t>.</a:t>
          </a:r>
          <a:r>
            <a:rPr lang="en-US" dirty="0" smtClean="0">
              <a:latin typeface="Calibri"/>
              <a:cs typeface="Calibri"/>
            </a:rPr>
            <a:t>
</a:t>
          </a:r>
          <a:r>
            <a:rPr lang="en-US" dirty="0" err="1" smtClean="0">
              <a:latin typeface="Calibri"/>
              <a:cs typeface="Calibri"/>
            </a:rPr>
            <a:t>Incluir</a:t>
          </a:r>
          <a:r>
            <a:rPr lang="en-US" dirty="0" smtClean="0">
              <a:latin typeface="Calibri"/>
              <a:cs typeface="Calibri"/>
            </a:rPr>
            <a:t> el </a:t>
          </a:r>
          <a:r>
            <a:rPr lang="en-US" dirty="0" err="1" smtClean="0">
              <a:latin typeface="Calibri"/>
              <a:cs typeface="Calibri"/>
            </a:rPr>
            <a:t>desarrollo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capacidades</a:t>
          </a:r>
          <a:r>
            <a:rPr lang="en-US" dirty="0" smtClean="0">
              <a:latin typeface="Calibri"/>
              <a:cs typeface="Calibri"/>
            </a:rPr>
            <a:t> del personal local y </a:t>
          </a:r>
          <a:r>
            <a:rPr lang="en-US" dirty="0" err="1" smtClean="0">
              <a:latin typeface="Calibri"/>
              <a:cs typeface="Calibri"/>
            </a:rPr>
            <a:t>nacional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relevante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sobre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buenas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prácticas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nutricionales</a:t>
          </a:r>
          <a:r>
            <a:rPr lang="en-US" dirty="0" smtClean="0">
              <a:latin typeface="Calibri"/>
              <a:cs typeface="Calibri"/>
            </a:rPr>
            <a:t> para personas con </a:t>
          </a:r>
          <a:r>
            <a:rPr lang="en-US" dirty="0" err="1" smtClean="0">
              <a:latin typeface="Calibri"/>
              <a:cs typeface="Calibri"/>
            </a:rPr>
            <a:t>discapacidades</a:t>
          </a:r>
          <a:r>
            <a:rPr lang="en-US" dirty="0" smtClean="0">
              <a:latin typeface="Calibri"/>
              <a:cs typeface="Calibri"/>
            </a:rPr>
            <a:t>.</a:t>
          </a:r>
          <a:endParaRPr lang="fr-FR" dirty="0">
            <a:latin typeface="Calibri"/>
            <a:cs typeface="Calibri"/>
          </a:endParaRPr>
        </a:p>
      </dgm:t>
    </dgm:pt>
    <dgm:pt modelId="{E46C0F93-FBD0-44C4-BBAF-4A8B302CF273}" type="parTrans" cxnId="{60195699-3C19-46AA-9883-9B057A77EBCD}">
      <dgm:prSet/>
      <dgm:spPr/>
      <dgm:t>
        <a:bodyPr/>
        <a:lstStyle/>
        <a:p>
          <a:endParaRPr lang="en-US"/>
        </a:p>
      </dgm:t>
    </dgm:pt>
    <dgm:pt modelId="{9215F1B9-8A01-4861-AFFF-FB00FB1DC254}" type="sibTrans" cxnId="{60195699-3C19-46AA-9883-9B057A77EBCD}">
      <dgm:prSet/>
      <dgm:spPr/>
      <dgm:t>
        <a:bodyPr/>
        <a:lstStyle/>
        <a:p>
          <a:endParaRPr lang="en-US"/>
        </a:p>
      </dgm:t>
    </dgm:pt>
    <dgm:pt modelId="{AFEA37E1-057C-4965-B62A-C41031B242AF}">
      <dgm:prSet phldr="0"/>
      <dgm:spPr>
        <a:solidFill>
          <a:srgbClr val="A4D233"/>
        </a:solidFill>
      </dgm:spPr>
      <dgm:t>
        <a:bodyPr/>
        <a:lstStyle/>
        <a:p>
          <a:pPr rtl="0"/>
          <a:r>
            <a:rPr lang="fr-FR" dirty="0" err="1" smtClean="0">
              <a:latin typeface="Calibri"/>
              <a:cs typeface="Calibri"/>
            </a:rPr>
            <a:t>Monitoreo</a:t>
          </a:r>
          <a:endParaRPr lang="fr-FR" dirty="0">
            <a:latin typeface="Calibri"/>
            <a:cs typeface="Calibri"/>
          </a:endParaRPr>
        </a:p>
      </dgm:t>
    </dgm:pt>
    <dgm:pt modelId="{F05022C5-607B-4DC8-A36A-2C4B5505B9E7}" type="parTrans" cxnId="{61648272-BB02-45E8-95B7-559E619A4ED5}">
      <dgm:prSet/>
      <dgm:spPr/>
      <dgm:t>
        <a:bodyPr/>
        <a:lstStyle/>
        <a:p>
          <a:endParaRPr lang="en-US"/>
        </a:p>
      </dgm:t>
    </dgm:pt>
    <dgm:pt modelId="{DB44DF3C-1F7B-4790-980F-BFCCFC6F3ED3}" type="sibTrans" cxnId="{61648272-BB02-45E8-95B7-559E619A4ED5}">
      <dgm:prSet/>
      <dgm:spPr/>
      <dgm:t>
        <a:bodyPr/>
        <a:lstStyle/>
        <a:p>
          <a:endParaRPr lang="en-US"/>
        </a:p>
      </dgm:t>
    </dgm:pt>
    <dgm:pt modelId="{1D89C754-3364-45D8-AA57-51D0CA68F061}">
      <dgm:prSet/>
      <dgm:spPr/>
      <dgm:t>
        <a:bodyPr/>
        <a:lstStyle/>
        <a:p>
          <a:r>
            <a:rPr lang="en-US" dirty="0" err="1" smtClean="0">
              <a:latin typeface="Calibri"/>
              <a:cs typeface="Calibri"/>
            </a:rPr>
            <a:t>Identificar</a:t>
          </a:r>
          <a:r>
            <a:rPr lang="en-US" dirty="0" smtClean="0">
              <a:latin typeface="Calibri"/>
              <a:cs typeface="Calibri"/>
            </a:rPr>
            <a:t> o </a:t>
          </a:r>
          <a:r>
            <a:rPr lang="en-US" dirty="0" err="1" smtClean="0">
              <a:latin typeface="Calibri"/>
              <a:cs typeface="Calibri"/>
            </a:rPr>
            <a:t>desarrollar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indicadores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específicos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 para </a:t>
          </a:r>
          <a:r>
            <a:rPr lang="en-US" dirty="0" err="1" smtClean="0">
              <a:latin typeface="Calibri"/>
              <a:cs typeface="Calibri"/>
            </a:rPr>
            <a:t>monitorear</a:t>
          </a:r>
          <a:r>
            <a:rPr lang="en-US" dirty="0" smtClean="0">
              <a:latin typeface="Calibri"/>
              <a:cs typeface="Calibri"/>
            </a:rPr>
            <a:t> la </a:t>
          </a:r>
          <a:r>
            <a:rPr lang="en-US" dirty="0" err="1" smtClean="0">
              <a:latin typeface="Calibri"/>
              <a:cs typeface="Calibri"/>
            </a:rPr>
            <a:t>seguridad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alimentaria</a:t>
          </a:r>
          <a:r>
            <a:rPr lang="en-US" dirty="0" smtClean="0">
              <a:latin typeface="Calibri"/>
              <a:cs typeface="Calibri"/>
            </a:rPr>
            <a:t> y el </a:t>
          </a:r>
          <a:r>
            <a:rPr lang="en-US" dirty="0" err="1" smtClean="0">
              <a:latin typeface="Calibri"/>
              <a:cs typeface="Calibri"/>
            </a:rPr>
            <a:t>estado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nutricional</a:t>
          </a:r>
          <a:r>
            <a:rPr lang="en-US" dirty="0" smtClean="0">
              <a:latin typeface="Calibri"/>
              <a:cs typeface="Calibri"/>
            </a:rPr>
            <a:t> de las personas con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.
</a:t>
          </a:r>
          <a:r>
            <a:rPr lang="en-US" dirty="0" err="1" smtClean="0">
              <a:latin typeface="Calibri"/>
              <a:cs typeface="Calibri"/>
            </a:rPr>
            <a:t>Incluir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indicadores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generales</a:t>
          </a:r>
          <a:r>
            <a:rPr lang="en-US" dirty="0" smtClean="0">
              <a:latin typeface="Calibri"/>
              <a:cs typeface="Calibri"/>
            </a:rPr>
            <a:t> para </a:t>
          </a:r>
          <a:r>
            <a:rPr lang="en-US" dirty="0" err="1" smtClean="0">
              <a:latin typeface="Calibri"/>
              <a:cs typeface="Calibri"/>
            </a:rPr>
            <a:t>evaluar</a:t>
          </a:r>
          <a:r>
            <a:rPr lang="en-US" dirty="0" smtClean="0">
              <a:latin typeface="Calibri"/>
              <a:cs typeface="Calibri"/>
            </a:rPr>
            <a:t> hasta </a:t>
          </a:r>
          <a:r>
            <a:rPr lang="en-US" dirty="0" err="1" smtClean="0">
              <a:latin typeface="Calibri"/>
              <a:cs typeface="Calibri"/>
            </a:rPr>
            <a:t>qué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punto</a:t>
          </a:r>
          <a:r>
            <a:rPr lang="en-US" dirty="0" smtClean="0">
              <a:latin typeface="Calibri"/>
              <a:cs typeface="Calibri"/>
            </a:rPr>
            <a:t> las </a:t>
          </a:r>
          <a:r>
            <a:rPr lang="en-US" dirty="0" err="1" smtClean="0">
              <a:latin typeface="Calibri"/>
              <a:cs typeface="Calibri"/>
            </a:rPr>
            <a:t>intervenciones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los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sitios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nutricionales</a:t>
          </a:r>
          <a:r>
            <a:rPr lang="en-US" dirty="0" smtClean="0">
              <a:latin typeface="Calibri"/>
              <a:cs typeface="Calibri"/>
            </a:rPr>
            <a:t> son </a:t>
          </a:r>
          <a:r>
            <a:rPr lang="en-US" dirty="0" err="1" smtClean="0">
              <a:latin typeface="Calibri"/>
              <a:cs typeface="Calibri"/>
            </a:rPr>
            <a:t>accesibles</a:t>
          </a:r>
          <a:r>
            <a:rPr lang="en-US" dirty="0" smtClean="0">
              <a:latin typeface="Calibri"/>
              <a:cs typeface="Calibri"/>
            </a:rPr>
            <a:t> para las personas con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.</a:t>
          </a:r>
          <a:endParaRPr lang="fr-FR" dirty="0">
            <a:latin typeface="Calibri"/>
            <a:cs typeface="Calibri"/>
          </a:endParaRPr>
        </a:p>
      </dgm:t>
    </dgm:pt>
    <dgm:pt modelId="{56C73352-CA13-485C-B39E-F7A803EB27CE}" type="parTrans" cxnId="{B8CD9EE8-9237-4273-B2FE-870231050437}">
      <dgm:prSet/>
      <dgm:spPr/>
      <dgm:t>
        <a:bodyPr/>
        <a:lstStyle/>
        <a:p>
          <a:endParaRPr lang="en-US"/>
        </a:p>
      </dgm:t>
    </dgm:pt>
    <dgm:pt modelId="{4BBB5FA1-8B22-426F-8C60-57B0E93ABB03}" type="sibTrans" cxnId="{B8CD9EE8-9237-4273-B2FE-870231050437}">
      <dgm:prSet/>
      <dgm:spPr/>
      <dgm:t>
        <a:bodyPr/>
        <a:lstStyle/>
        <a:p>
          <a:endParaRPr lang="en-US"/>
        </a:p>
      </dgm:t>
    </dgm:pt>
    <dgm:pt modelId="{EFE06ADC-30CE-4D49-B659-E79CAF40756D}">
      <dgm:prSet/>
      <dgm:spPr>
        <a:solidFill>
          <a:srgbClr val="A4D233"/>
        </a:solidFill>
      </dgm:spPr>
      <dgm:t>
        <a:bodyPr/>
        <a:lstStyle/>
        <a:p>
          <a:pPr rtl="0"/>
          <a:r>
            <a:rPr lang="fr-FR" smtClean="0">
              <a:latin typeface="Calibri"/>
              <a:cs typeface="Calibri"/>
            </a:rPr>
            <a:t>Mobilización</a:t>
          </a:r>
          <a:r>
            <a:rPr lang="fr-FR" dirty="0" smtClean="0">
              <a:latin typeface="Calibri"/>
              <a:cs typeface="Calibri"/>
            </a:rPr>
            <a:t> de </a:t>
          </a:r>
          <a:r>
            <a:rPr lang="fr-FR" dirty="0" err="1" smtClean="0">
              <a:latin typeface="Calibri"/>
              <a:cs typeface="Calibri"/>
            </a:rPr>
            <a:t>recursos</a:t>
          </a:r>
          <a:endParaRPr lang="fr-FR" dirty="0">
            <a:latin typeface="Calibri"/>
            <a:cs typeface="Calibri"/>
          </a:endParaRPr>
        </a:p>
      </dgm:t>
    </dgm:pt>
    <dgm:pt modelId="{011A07C3-9DDB-4B87-A696-CDD191AE6AB9}" type="parTrans" cxnId="{1D50ED52-E82D-40CA-BE5F-516A5A5A2CA9}">
      <dgm:prSet/>
      <dgm:spPr/>
      <dgm:t>
        <a:bodyPr/>
        <a:lstStyle/>
        <a:p>
          <a:endParaRPr lang="en-US"/>
        </a:p>
      </dgm:t>
    </dgm:pt>
    <dgm:pt modelId="{B9472480-2971-48B2-B702-600F0291B9E2}" type="sibTrans" cxnId="{1D50ED52-E82D-40CA-BE5F-516A5A5A2CA9}">
      <dgm:prSet/>
      <dgm:spPr/>
      <dgm:t>
        <a:bodyPr/>
        <a:lstStyle/>
        <a:p>
          <a:endParaRPr lang="en-US"/>
        </a:p>
      </dgm:t>
    </dgm:pt>
    <dgm:pt modelId="{975069BF-60A9-448B-9931-A8233697CBF7}">
      <dgm:prSet/>
      <dgm:spPr/>
      <dgm:t>
        <a:bodyPr/>
        <a:lstStyle/>
        <a:p>
          <a:pPr rtl="0"/>
          <a:r>
            <a:rPr lang="en-US" dirty="0" err="1" smtClean="0">
              <a:latin typeface="Calibri"/>
              <a:cs typeface="Calibri"/>
            </a:rPr>
            <a:t>Asignar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movilizar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recursos</a:t>
          </a:r>
          <a:r>
            <a:rPr lang="en-US" dirty="0" smtClean="0">
              <a:latin typeface="Calibri"/>
              <a:cs typeface="Calibri"/>
            </a:rPr>
            <a:t> para </a:t>
          </a:r>
          <a:r>
            <a:rPr lang="en-US" dirty="0" err="1" smtClean="0">
              <a:latin typeface="Calibri"/>
              <a:cs typeface="Calibri"/>
            </a:rPr>
            <a:t>intervenciones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nutricionales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inclusivas</a:t>
          </a:r>
          <a:r>
            <a:rPr lang="en-US" dirty="0" smtClean="0">
              <a:latin typeface="Calibri"/>
              <a:cs typeface="Calibri"/>
            </a:rPr>
            <a:t> que </a:t>
          </a:r>
          <a:r>
            <a:rPr lang="en-US" dirty="0" err="1" smtClean="0">
              <a:latin typeface="Calibri"/>
              <a:cs typeface="Calibri"/>
            </a:rPr>
            <a:t>sean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accesibles</a:t>
          </a:r>
          <a:r>
            <a:rPr lang="en-US" dirty="0" smtClean="0">
              <a:latin typeface="Calibri"/>
              <a:cs typeface="Calibri"/>
            </a:rPr>
            <a:t> y </a:t>
          </a:r>
          <a:r>
            <a:rPr lang="en-US" dirty="0" err="1" smtClean="0">
              <a:latin typeface="Calibri"/>
              <a:cs typeface="Calibri"/>
            </a:rPr>
            <a:t>estén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dirigidas</a:t>
          </a:r>
          <a:r>
            <a:rPr lang="en-US" dirty="0" smtClean="0">
              <a:latin typeface="Calibri"/>
              <a:cs typeface="Calibri"/>
            </a:rPr>
            <a:t> a personas con </a:t>
          </a:r>
          <a:r>
            <a:rPr lang="en-US" dirty="0" err="1" smtClean="0">
              <a:latin typeface="Calibri"/>
              <a:cs typeface="Calibri"/>
            </a:rPr>
            <a:t>discapacidad</a:t>
          </a:r>
          <a:r>
            <a:rPr lang="en-US" dirty="0" smtClean="0">
              <a:latin typeface="Calibri"/>
              <a:cs typeface="Calibri"/>
            </a:rPr>
            <a:t>. </a:t>
          </a:r>
          <a:endParaRPr lang="fr-FR" dirty="0">
            <a:latin typeface="Calibri"/>
            <a:cs typeface="Calibri"/>
          </a:endParaRPr>
        </a:p>
      </dgm:t>
    </dgm:pt>
    <dgm:pt modelId="{4453C03D-B7DE-4553-AAB6-4A2D1788F1FB}" type="parTrans" cxnId="{074E52F2-4731-413B-8E74-089EFF7EC35F}">
      <dgm:prSet/>
      <dgm:spPr/>
      <dgm:t>
        <a:bodyPr/>
        <a:lstStyle/>
        <a:p>
          <a:endParaRPr lang="en-US"/>
        </a:p>
      </dgm:t>
    </dgm:pt>
    <dgm:pt modelId="{3882B138-3B2F-4518-AF2D-38F733698660}" type="sibTrans" cxnId="{074E52F2-4731-413B-8E74-089EFF7EC35F}">
      <dgm:prSet/>
      <dgm:spPr/>
      <dgm:t>
        <a:bodyPr/>
        <a:lstStyle/>
        <a:p>
          <a:endParaRPr lang="en-US"/>
        </a:p>
      </dgm:t>
    </dgm:pt>
    <dgm:pt modelId="{E5953F54-96F9-174E-9E7F-5651A20C8479}">
      <dgm:prSet/>
      <dgm:spPr/>
      <dgm:t>
        <a:bodyPr/>
        <a:lstStyle/>
        <a:p>
          <a:pPr rtl="0"/>
          <a:r>
            <a:rPr lang="en-US" smtClean="0">
              <a:latin typeface="Calibri"/>
              <a:cs typeface="Calibri"/>
            </a:rPr>
            <a:t>Asignar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recursos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suficientes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en</a:t>
          </a:r>
          <a:r>
            <a:rPr lang="en-US" dirty="0" smtClean="0">
              <a:latin typeface="Calibri"/>
              <a:cs typeface="Calibri"/>
            </a:rPr>
            <a:t> el </a:t>
          </a:r>
          <a:r>
            <a:rPr lang="en-US" dirty="0" err="1" smtClean="0">
              <a:latin typeface="Calibri"/>
              <a:cs typeface="Calibri"/>
            </a:rPr>
            <a:t>presupuesto</a:t>
          </a:r>
          <a:r>
            <a:rPr lang="en-US" dirty="0" smtClean="0">
              <a:latin typeface="Calibri"/>
              <a:cs typeface="Calibri"/>
            </a:rPr>
            <a:t> para </a:t>
          </a:r>
          <a:r>
            <a:rPr lang="en-US" dirty="0" err="1" smtClean="0">
              <a:latin typeface="Calibri"/>
              <a:cs typeface="Calibri"/>
            </a:rPr>
            <a:t>cubrir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los</a:t>
          </a:r>
          <a:r>
            <a:rPr lang="en-US" dirty="0" smtClean="0">
              <a:latin typeface="Calibri"/>
              <a:cs typeface="Calibri"/>
            </a:rPr>
            <a:t> </a:t>
          </a:r>
          <a:r>
            <a:rPr lang="en-US" dirty="0" err="1" smtClean="0">
              <a:latin typeface="Calibri"/>
              <a:cs typeface="Calibri"/>
            </a:rPr>
            <a:t>costos</a:t>
          </a:r>
          <a:r>
            <a:rPr lang="en-US" dirty="0" smtClean="0">
              <a:latin typeface="Calibri"/>
              <a:cs typeface="Calibri"/>
            </a:rPr>
            <a:t> de </a:t>
          </a:r>
          <a:r>
            <a:rPr lang="en-US" dirty="0" err="1" smtClean="0">
              <a:latin typeface="Calibri"/>
              <a:cs typeface="Calibri"/>
            </a:rPr>
            <a:t>accesibilidad</a:t>
          </a:r>
          <a:r>
            <a:rPr lang="en-US" dirty="0" smtClean="0">
              <a:latin typeface="Calibri"/>
              <a:cs typeface="Calibri"/>
            </a:rPr>
            <a:t> e </a:t>
          </a:r>
          <a:r>
            <a:rPr lang="en-US" dirty="0" err="1" smtClean="0">
              <a:latin typeface="Calibri"/>
              <a:cs typeface="Calibri"/>
            </a:rPr>
            <a:t>inclusión</a:t>
          </a:r>
          <a:r>
            <a:rPr lang="en-US" dirty="0" smtClean="0">
              <a:latin typeface="Calibri"/>
              <a:cs typeface="Calibri"/>
            </a:rPr>
            <a:t>.</a:t>
          </a:r>
          <a:endParaRPr lang="fr-FR" dirty="0">
            <a:latin typeface="Calibri"/>
            <a:cs typeface="Calibri"/>
          </a:endParaRPr>
        </a:p>
      </dgm:t>
    </dgm:pt>
    <dgm:pt modelId="{62F2BBB4-2241-D34B-A8BF-3968CB3ED8B4}" type="parTrans" cxnId="{0289F797-A0DE-254E-A30B-60F958F22846}">
      <dgm:prSet/>
      <dgm:spPr/>
    </dgm:pt>
    <dgm:pt modelId="{F45C059C-1D29-804F-874B-32427A3AF269}" type="sibTrans" cxnId="{0289F797-A0DE-254E-A30B-60F958F22846}">
      <dgm:prSet/>
      <dgm:spPr/>
    </dgm:pt>
    <dgm:pt modelId="{18262C04-B381-4258-8F71-AEEAD7951133}" type="pres">
      <dgm:prSet presAssocID="{9E62A93F-63F2-40FA-84D5-4C781F8B41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018BEE-117F-4147-8636-F77CC4C4216D}" type="pres">
      <dgm:prSet presAssocID="{6B663F78-7258-408C-B809-AA601E2C9E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A5992-63CF-4CAF-ACEA-2D4051AE2DDD}" type="pres">
      <dgm:prSet presAssocID="{6B663F78-7258-408C-B809-AA601E2C9E6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F930B-BC07-4942-83FC-339E69A483B3}" type="pres">
      <dgm:prSet presAssocID="{D6C48A21-5099-46CB-A759-9F097D6E45D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0D294-50CA-41F3-BD02-BBD58222637B}" type="pres">
      <dgm:prSet presAssocID="{D6C48A21-5099-46CB-A759-9F097D6E45DE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21D5A-D4AA-4D0F-99CD-39D27662443E}" type="pres">
      <dgm:prSet presAssocID="{AFEA37E1-057C-4965-B62A-C41031B242AF}" presName="parentText" presStyleLbl="node1" presStyleIdx="2" presStyleCnt="4" custLinFactNeighborX="-4606" custLinFactNeighborY="-26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3C72D-4A7C-4964-90A1-B52E159B222B}" type="pres">
      <dgm:prSet presAssocID="{AFEA37E1-057C-4965-B62A-C41031B242A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ACA6A-E4FB-4486-B1C1-2809E61E709B}" type="pres">
      <dgm:prSet presAssocID="{EFE06ADC-30CE-4D49-B659-E79CAF40756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74B89-43CF-4A95-AAEB-255F1D10B9EA}" type="pres">
      <dgm:prSet presAssocID="{EFE06ADC-30CE-4D49-B659-E79CAF40756D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195699-3C19-46AA-9883-9B057A77EBCD}" srcId="{D6C48A21-5099-46CB-A759-9F097D6E45DE}" destId="{7389D74D-6BF7-4EED-8BFA-32842F52E4C8}" srcOrd="0" destOrd="0" parTransId="{E46C0F93-FBD0-44C4-BBAF-4A8B302CF273}" sibTransId="{9215F1B9-8A01-4861-AFFF-FB00FB1DC254}"/>
    <dgm:cxn modelId="{40075FF9-A851-CC43-94F1-C18B6A0CB2F6}" type="presOf" srcId="{D6C48A21-5099-46CB-A759-9F097D6E45DE}" destId="{1CEF930B-BC07-4942-83FC-339E69A483B3}" srcOrd="0" destOrd="0" presId="urn:microsoft.com/office/officeart/2005/8/layout/vList2"/>
    <dgm:cxn modelId="{DD2A1C47-A565-504A-AC1C-A2DAEE959A0B}" type="presOf" srcId="{1D89C754-3364-45D8-AA57-51D0CA68F061}" destId="{55C3C72D-4A7C-4964-90A1-B52E159B222B}" srcOrd="0" destOrd="0" presId="urn:microsoft.com/office/officeart/2005/8/layout/vList2"/>
    <dgm:cxn modelId="{679B223F-EAF0-BF4C-8457-2BAB6D0FF819}" type="presOf" srcId="{E5953F54-96F9-174E-9E7F-5651A20C8479}" destId="{53674B89-43CF-4A95-AAEB-255F1D10B9EA}" srcOrd="0" destOrd="1" presId="urn:microsoft.com/office/officeart/2005/8/layout/vList2"/>
    <dgm:cxn modelId="{28729425-A28B-8345-BC48-E0505699BBC7}" type="presOf" srcId="{9E62A93F-63F2-40FA-84D5-4C781F8B41B3}" destId="{18262C04-B381-4258-8F71-AEEAD7951133}" srcOrd="0" destOrd="0" presId="urn:microsoft.com/office/officeart/2005/8/layout/vList2"/>
    <dgm:cxn modelId="{0FDFDD6B-2F52-1242-9679-402B85970FC2}" type="presOf" srcId="{22C1883D-4EC0-4E6D-AF4F-998DA8056569}" destId="{0C5A5992-63CF-4CAF-ACEA-2D4051AE2DDD}" srcOrd="0" destOrd="0" presId="urn:microsoft.com/office/officeart/2005/8/layout/vList2"/>
    <dgm:cxn modelId="{0289F797-A0DE-254E-A30B-60F958F22846}" srcId="{EFE06ADC-30CE-4D49-B659-E79CAF40756D}" destId="{E5953F54-96F9-174E-9E7F-5651A20C8479}" srcOrd="1" destOrd="0" parTransId="{62F2BBB4-2241-D34B-A8BF-3968CB3ED8B4}" sibTransId="{F45C059C-1D29-804F-874B-32427A3AF269}"/>
    <dgm:cxn modelId="{44341259-E6FC-B14C-AB2E-554DCBA298BD}" type="presOf" srcId="{EFE06ADC-30CE-4D49-B659-E79CAF40756D}" destId="{E47ACA6A-E4FB-4486-B1C1-2809E61E709B}" srcOrd="0" destOrd="0" presId="urn:microsoft.com/office/officeart/2005/8/layout/vList2"/>
    <dgm:cxn modelId="{73479AE7-E782-CE49-AFBA-C4B901B96310}" type="presOf" srcId="{7389D74D-6BF7-4EED-8BFA-32842F52E4C8}" destId="{B5C0D294-50CA-41F3-BD02-BBD58222637B}" srcOrd="0" destOrd="0" presId="urn:microsoft.com/office/officeart/2005/8/layout/vList2"/>
    <dgm:cxn modelId="{10E91F5D-E896-446F-965B-40E1EB7F2A69}" srcId="{6B663F78-7258-408C-B809-AA601E2C9E6A}" destId="{22C1883D-4EC0-4E6D-AF4F-998DA8056569}" srcOrd="0" destOrd="0" parTransId="{C73C4353-EE59-4469-9069-438BC4FDA1A2}" sibTransId="{31568084-4145-4731-9DAC-F4221240FF5F}"/>
    <dgm:cxn modelId="{0CAD385F-5F6A-46B8-87CE-27BBBE01C122}" srcId="{9E62A93F-63F2-40FA-84D5-4C781F8B41B3}" destId="{6B663F78-7258-408C-B809-AA601E2C9E6A}" srcOrd="0" destOrd="0" parTransId="{18BF423B-9E30-4FA1-A5CE-94BFCE6DF339}" sibTransId="{CF812268-EF70-4352-AD55-F5342C4D1211}"/>
    <dgm:cxn modelId="{3F58172F-16D3-FE4F-BB5C-C8D0DD50F730}" type="presOf" srcId="{AFEA37E1-057C-4965-B62A-C41031B242AF}" destId="{62E21D5A-D4AA-4D0F-99CD-39D27662443E}" srcOrd="0" destOrd="0" presId="urn:microsoft.com/office/officeart/2005/8/layout/vList2"/>
    <dgm:cxn modelId="{096D68FE-5EE6-4D82-9E7D-4A57362FBC9A}" srcId="{9E62A93F-63F2-40FA-84D5-4C781F8B41B3}" destId="{D6C48A21-5099-46CB-A759-9F097D6E45DE}" srcOrd="1" destOrd="0" parTransId="{B730164E-3AA6-4240-9C36-7BBC82D48CB2}" sibTransId="{98F36EC4-A63D-4A37-A706-5E264E7F49F6}"/>
    <dgm:cxn modelId="{074E52F2-4731-413B-8E74-089EFF7EC35F}" srcId="{EFE06ADC-30CE-4D49-B659-E79CAF40756D}" destId="{975069BF-60A9-448B-9931-A8233697CBF7}" srcOrd="0" destOrd="0" parTransId="{4453C03D-B7DE-4553-AAB6-4A2D1788F1FB}" sibTransId="{3882B138-3B2F-4518-AF2D-38F733698660}"/>
    <dgm:cxn modelId="{87A85433-B19D-1B41-8562-C835B8C5CD6C}" type="presOf" srcId="{6B663F78-7258-408C-B809-AA601E2C9E6A}" destId="{61018BEE-117F-4147-8636-F77CC4C4216D}" srcOrd="0" destOrd="0" presId="urn:microsoft.com/office/officeart/2005/8/layout/vList2"/>
    <dgm:cxn modelId="{61648272-BB02-45E8-95B7-559E619A4ED5}" srcId="{9E62A93F-63F2-40FA-84D5-4C781F8B41B3}" destId="{AFEA37E1-057C-4965-B62A-C41031B242AF}" srcOrd="2" destOrd="0" parTransId="{F05022C5-607B-4DC8-A36A-2C4B5505B9E7}" sibTransId="{DB44DF3C-1F7B-4790-980F-BFCCFC6F3ED3}"/>
    <dgm:cxn modelId="{B8CD9EE8-9237-4273-B2FE-870231050437}" srcId="{AFEA37E1-057C-4965-B62A-C41031B242AF}" destId="{1D89C754-3364-45D8-AA57-51D0CA68F061}" srcOrd="0" destOrd="0" parTransId="{56C73352-CA13-485C-B39E-F7A803EB27CE}" sibTransId="{4BBB5FA1-8B22-426F-8C60-57B0E93ABB03}"/>
    <dgm:cxn modelId="{2D3FAE40-AB44-6E47-97CA-208792749D1B}" type="presOf" srcId="{975069BF-60A9-448B-9931-A8233697CBF7}" destId="{53674B89-43CF-4A95-AAEB-255F1D10B9EA}" srcOrd="0" destOrd="0" presId="urn:microsoft.com/office/officeart/2005/8/layout/vList2"/>
    <dgm:cxn modelId="{1D50ED52-E82D-40CA-BE5F-516A5A5A2CA9}" srcId="{9E62A93F-63F2-40FA-84D5-4C781F8B41B3}" destId="{EFE06ADC-30CE-4D49-B659-E79CAF40756D}" srcOrd="3" destOrd="0" parTransId="{011A07C3-9DDB-4B87-A696-CDD191AE6AB9}" sibTransId="{B9472480-2971-48B2-B702-600F0291B9E2}"/>
    <dgm:cxn modelId="{D87132B9-BEFC-8F4E-A7A7-7215A6090D08}" type="presParOf" srcId="{18262C04-B381-4258-8F71-AEEAD7951133}" destId="{61018BEE-117F-4147-8636-F77CC4C4216D}" srcOrd="0" destOrd="0" presId="urn:microsoft.com/office/officeart/2005/8/layout/vList2"/>
    <dgm:cxn modelId="{3B188E3C-1EB2-7047-9A83-4F605C8340ED}" type="presParOf" srcId="{18262C04-B381-4258-8F71-AEEAD7951133}" destId="{0C5A5992-63CF-4CAF-ACEA-2D4051AE2DDD}" srcOrd="1" destOrd="0" presId="urn:microsoft.com/office/officeart/2005/8/layout/vList2"/>
    <dgm:cxn modelId="{42935448-A5FD-8E4D-95D6-C9E5CCDE0670}" type="presParOf" srcId="{18262C04-B381-4258-8F71-AEEAD7951133}" destId="{1CEF930B-BC07-4942-83FC-339E69A483B3}" srcOrd="2" destOrd="0" presId="urn:microsoft.com/office/officeart/2005/8/layout/vList2"/>
    <dgm:cxn modelId="{D753ABA9-0AC1-CC4C-8BD3-C314123DEFB9}" type="presParOf" srcId="{18262C04-B381-4258-8F71-AEEAD7951133}" destId="{B5C0D294-50CA-41F3-BD02-BBD58222637B}" srcOrd="3" destOrd="0" presId="urn:microsoft.com/office/officeart/2005/8/layout/vList2"/>
    <dgm:cxn modelId="{883F605C-D032-0545-928C-9AD7CC7086D9}" type="presParOf" srcId="{18262C04-B381-4258-8F71-AEEAD7951133}" destId="{62E21D5A-D4AA-4D0F-99CD-39D27662443E}" srcOrd="4" destOrd="0" presId="urn:microsoft.com/office/officeart/2005/8/layout/vList2"/>
    <dgm:cxn modelId="{D4B3A792-ABDB-2341-9235-2284C25353E0}" type="presParOf" srcId="{18262C04-B381-4258-8F71-AEEAD7951133}" destId="{55C3C72D-4A7C-4964-90A1-B52E159B222B}" srcOrd="5" destOrd="0" presId="urn:microsoft.com/office/officeart/2005/8/layout/vList2"/>
    <dgm:cxn modelId="{6FC5220C-23AD-4349-93DB-46985CDE19A0}" type="presParOf" srcId="{18262C04-B381-4258-8F71-AEEAD7951133}" destId="{E47ACA6A-E4FB-4486-B1C1-2809E61E709B}" srcOrd="6" destOrd="0" presId="urn:microsoft.com/office/officeart/2005/8/layout/vList2"/>
    <dgm:cxn modelId="{E9AB80B4-7D87-B94B-B730-3A6BED491324}" type="presParOf" srcId="{18262C04-B381-4258-8F71-AEEAD7951133}" destId="{53674B89-43CF-4A95-AAEB-255F1D10B9E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7CA79-D02E-5A41-A091-22C8338A0298}">
      <dsp:nvSpPr>
        <dsp:cNvPr id="0" name=""/>
        <dsp:cNvSpPr/>
      </dsp:nvSpPr>
      <dsp:spPr>
        <a:xfrm>
          <a:off x="0" y="0"/>
          <a:ext cx="1139220" cy="1944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>
              <a:solidFill>
                <a:schemeClr val="tx1"/>
              </a:solidFill>
              <a:latin typeface="Calibri"/>
              <a:cs typeface="Calibri"/>
            </a:rPr>
            <a:t>Objetivos</a:t>
          </a:r>
          <a:r>
            <a:rPr lang="fr-FR" sz="1800" kern="12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kern="1200" dirty="0" err="1" smtClean="0">
              <a:solidFill>
                <a:schemeClr val="tx1"/>
              </a:solidFill>
              <a:latin typeface="Calibri"/>
              <a:cs typeface="Calibri"/>
            </a:rPr>
            <a:t>del</a:t>
          </a:r>
          <a:r>
            <a:rPr lang="fr-FR" sz="1800" kern="12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kern="1200" dirty="0" err="1" smtClean="0">
              <a:solidFill>
                <a:schemeClr val="tx1"/>
              </a:solidFill>
              <a:latin typeface="Calibri"/>
              <a:cs typeface="Calibri"/>
            </a:rPr>
            <a:t>clúster</a:t>
          </a:r>
          <a:endParaRPr lang="fr-FR" sz="1800" b="0" i="0" u="none" strike="noStrike" kern="1200" cap="none" baseline="0" noProof="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33367" y="33367"/>
        <a:ext cx="1072486" cy="1878265"/>
      </dsp:txXfrm>
    </dsp:sp>
    <dsp:sp modelId="{0F4055F7-26E9-F34F-B050-F3A33334906F}">
      <dsp:nvSpPr>
        <dsp:cNvPr id="0" name=""/>
        <dsp:cNvSpPr/>
      </dsp:nvSpPr>
      <dsp:spPr>
        <a:xfrm rot="206824">
          <a:off x="1252923" y="879683"/>
          <a:ext cx="241952" cy="282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1252989" y="934006"/>
        <a:ext cx="169366" cy="169516"/>
      </dsp:txXfrm>
    </dsp:sp>
    <dsp:sp modelId="{AE6794CF-6CB7-D443-843E-6ABE40319EA2}">
      <dsp:nvSpPr>
        <dsp:cNvPr id="0" name=""/>
        <dsp:cNvSpPr/>
      </dsp:nvSpPr>
      <dsp:spPr>
        <a:xfrm>
          <a:off x="1594908" y="96069"/>
          <a:ext cx="1139220" cy="19449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>
              <a:solidFill>
                <a:schemeClr val="tx1"/>
              </a:solidFill>
              <a:latin typeface="Calibri"/>
              <a:cs typeface="Calibri"/>
            </a:rPr>
            <a:t>PiN</a:t>
          </a:r>
          <a:r>
            <a:rPr lang="fr-FR" sz="1800" kern="120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800" kern="1200" dirty="0" smtClean="0">
              <a:solidFill>
                <a:schemeClr val="tx1"/>
              </a:solidFill>
              <a:latin typeface="Calibri"/>
              <a:cs typeface="Calibri"/>
            </a:rPr>
            <a:t>(</a:t>
          </a: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personas</a:t>
          </a:r>
          <a:r>
            <a:rPr lang="fr-FR" sz="1600" kern="1200" dirty="0" smtClean="0">
              <a:solidFill>
                <a:schemeClr val="tx1"/>
              </a:solidFill>
              <a:latin typeface="Calibri"/>
              <a:cs typeface="Calibri"/>
            </a:rPr>
            <a:t> en </a:t>
          </a: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necesidad</a:t>
          </a:r>
          <a:r>
            <a:rPr lang="fr-FR" sz="1600" kern="1200" dirty="0" smtClean="0">
              <a:solidFill>
                <a:schemeClr val="tx1"/>
              </a:solidFill>
              <a:latin typeface="Calibri"/>
              <a:cs typeface="Calibri"/>
            </a:rPr>
            <a:t>)</a:t>
          </a:r>
          <a:endParaRPr lang="fr-FR" sz="1600" kern="120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1628275" y="129436"/>
        <a:ext cx="1072486" cy="1878265"/>
      </dsp:txXfrm>
    </dsp:sp>
    <dsp:sp modelId="{AE60DE18-8227-124C-BF65-88C68010D48B}">
      <dsp:nvSpPr>
        <dsp:cNvPr id="0" name=""/>
        <dsp:cNvSpPr/>
      </dsp:nvSpPr>
      <dsp:spPr>
        <a:xfrm>
          <a:off x="2848050" y="927306"/>
          <a:ext cx="241514" cy="282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2848050" y="983811"/>
        <a:ext cx="169060" cy="169516"/>
      </dsp:txXfrm>
    </dsp:sp>
    <dsp:sp modelId="{8102E531-464E-9247-90A5-79227F50A774}">
      <dsp:nvSpPr>
        <dsp:cNvPr id="0" name=""/>
        <dsp:cNvSpPr/>
      </dsp:nvSpPr>
      <dsp:spPr>
        <a:xfrm>
          <a:off x="3189816" y="96069"/>
          <a:ext cx="1139220" cy="19449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Acciones</a:t>
          </a:r>
          <a:r>
            <a:rPr lang="fr-FR" sz="1600" kern="12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prioritarias</a:t>
          </a:r>
          <a:endParaRPr lang="fr-FR" sz="1600" kern="120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3223183" y="129436"/>
        <a:ext cx="1072486" cy="1878265"/>
      </dsp:txXfrm>
    </dsp:sp>
    <dsp:sp modelId="{5B9C75AF-CC9E-F341-9FE9-0832305EC14C}">
      <dsp:nvSpPr>
        <dsp:cNvPr id="0" name=""/>
        <dsp:cNvSpPr/>
      </dsp:nvSpPr>
      <dsp:spPr>
        <a:xfrm>
          <a:off x="4442958" y="927306"/>
          <a:ext cx="241514" cy="282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4442958" y="983811"/>
        <a:ext cx="169060" cy="169516"/>
      </dsp:txXfrm>
    </dsp:sp>
    <dsp:sp modelId="{91D68699-7264-D14A-A37D-61E2639DB640}">
      <dsp:nvSpPr>
        <dsp:cNvPr id="0" name=""/>
        <dsp:cNvSpPr/>
      </dsp:nvSpPr>
      <dsp:spPr>
        <a:xfrm>
          <a:off x="4784725" y="96069"/>
          <a:ext cx="1139220" cy="19449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Actividades</a:t>
          </a:r>
          <a:endParaRPr lang="fr-FR" sz="1600" kern="120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4818092" y="129436"/>
        <a:ext cx="1072486" cy="1878265"/>
      </dsp:txXfrm>
    </dsp:sp>
    <dsp:sp modelId="{995B22EF-DF41-A44F-84C9-C84C20504183}">
      <dsp:nvSpPr>
        <dsp:cNvPr id="0" name=""/>
        <dsp:cNvSpPr/>
      </dsp:nvSpPr>
      <dsp:spPr>
        <a:xfrm>
          <a:off x="6037867" y="927306"/>
          <a:ext cx="241514" cy="282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6037867" y="983811"/>
        <a:ext cx="169060" cy="169516"/>
      </dsp:txXfrm>
    </dsp:sp>
    <dsp:sp modelId="{8AC78D5B-AED3-994A-B1F0-13455E64D991}">
      <dsp:nvSpPr>
        <dsp:cNvPr id="0" name=""/>
        <dsp:cNvSpPr/>
      </dsp:nvSpPr>
      <dsp:spPr>
        <a:xfrm>
          <a:off x="6379633" y="96069"/>
          <a:ext cx="1139220" cy="19449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  <a:latin typeface="Calibri"/>
              <a:cs typeface="Calibri"/>
            </a:rPr>
            <a:t>Coste de la </a:t>
          </a:r>
          <a:r>
            <a:rPr lang="fr-FR" sz="1800" kern="1200" dirty="0" err="1" smtClean="0">
              <a:solidFill>
                <a:schemeClr val="tx1"/>
              </a:solidFill>
              <a:latin typeface="Calibri"/>
              <a:cs typeface="Calibri"/>
            </a:rPr>
            <a:t>respuesta</a:t>
          </a:r>
          <a:endParaRPr lang="fr-FR" sz="1800" kern="120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6413000" y="129436"/>
        <a:ext cx="1072486" cy="1878265"/>
      </dsp:txXfrm>
    </dsp:sp>
    <dsp:sp modelId="{59149A0E-95F1-104D-8735-0EC5D8C6C8A7}">
      <dsp:nvSpPr>
        <dsp:cNvPr id="0" name=""/>
        <dsp:cNvSpPr/>
      </dsp:nvSpPr>
      <dsp:spPr>
        <a:xfrm>
          <a:off x="7632775" y="927306"/>
          <a:ext cx="241514" cy="282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7632775" y="983811"/>
        <a:ext cx="169060" cy="169516"/>
      </dsp:txXfrm>
    </dsp:sp>
    <dsp:sp modelId="{5F048A55-5716-B34D-A192-21CC304D283C}">
      <dsp:nvSpPr>
        <dsp:cNvPr id="0" name=""/>
        <dsp:cNvSpPr/>
      </dsp:nvSpPr>
      <dsp:spPr>
        <a:xfrm>
          <a:off x="7974541" y="96069"/>
          <a:ext cx="1139220" cy="1944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  <a:latin typeface="Calibri"/>
              <a:cs typeface="Calibri"/>
            </a:rPr>
            <a:t>Monitoreo</a:t>
          </a:r>
          <a:endParaRPr lang="fr-FR" sz="1600" kern="1200" dirty="0">
            <a:solidFill>
              <a:schemeClr val="tx1"/>
            </a:solidFill>
            <a:latin typeface="Calibri"/>
            <a:cs typeface="Calibri"/>
          </a:endParaRPr>
        </a:p>
      </dsp:txBody>
      <dsp:txXfrm>
        <a:off x="8007908" y="129436"/>
        <a:ext cx="1072486" cy="1878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18BEE-117F-4147-8636-F77CC4C4216D}">
      <dsp:nvSpPr>
        <dsp:cNvPr id="0" name=""/>
        <dsp:cNvSpPr/>
      </dsp:nvSpPr>
      <dsp:spPr>
        <a:xfrm>
          <a:off x="0" y="58736"/>
          <a:ext cx="11029244" cy="455715"/>
        </a:xfrm>
        <a:prstGeom prst="roundRect">
          <a:avLst/>
        </a:prstGeom>
        <a:solidFill>
          <a:srgbClr val="A4D2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latin typeface="Calibri"/>
              <a:cs typeface="Calibri"/>
            </a:rPr>
            <a:t>Participación</a:t>
          </a:r>
          <a:r>
            <a:rPr lang="fr-FR" sz="1900" kern="1200" dirty="0">
              <a:latin typeface="Calibri"/>
              <a:cs typeface="Calibri"/>
            </a:rPr>
            <a:t> </a:t>
          </a:r>
          <a:endParaRPr lang="fr-FR" sz="1900" b="0" i="0" u="none" strike="noStrike" kern="1200" cap="none" baseline="0" noProof="0" dirty="0">
            <a:latin typeface="Calibri"/>
            <a:cs typeface="Calibri"/>
          </a:endParaRPr>
        </a:p>
      </dsp:txBody>
      <dsp:txXfrm>
        <a:off x="22246" y="80982"/>
        <a:ext cx="10984752" cy="411223"/>
      </dsp:txXfrm>
    </dsp:sp>
    <dsp:sp modelId="{0C5A5992-63CF-4CAF-ACEA-2D4051AE2DDD}">
      <dsp:nvSpPr>
        <dsp:cNvPr id="0" name=""/>
        <dsp:cNvSpPr/>
      </dsp:nvSpPr>
      <dsp:spPr>
        <a:xfrm>
          <a:off x="0" y="514451"/>
          <a:ext cx="11029244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7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 smtClean="0">
              <a:latin typeface="Calibri"/>
              <a:cs typeface="Calibri"/>
            </a:rPr>
            <a:t>Involucrar</a:t>
          </a:r>
          <a:r>
            <a:rPr lang="en-US" sz="1500" kern="1200" dirty="0" smtClean="0">
              <a:latin typeface="Calibri"/>
              <a:cs typeface="Calibri"/>
            </a:rPr>
            <a:t> a las personas con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sus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organizaciones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en</a:t>
          </a:r>
          <a:r>
            <a:rPr lang="en-US" sz="1500" kern="1200" dirty="0" smtClean="0">
              <a:latin typeface="Calibri"/>
              <a:cs typeface="Calibri"/>
            </a:rPr>
            <a:t> el </a:t>
          </a:r>
          <a:r>
            <a:rPr lang="en-US" sz="1500" kern="1200" dirty="0" err="1" smtClean="0">
              <a:latin typeface="Calibri"/>
              <a:cs typeface="Calibri"/>
            </a:rPr>
            <a:t>diseño</a:t>
          </a:r>
          <a:r>
            <a:rPr lang="en-US" sz="1500" kern="1200" dirty="0" smtClean="0">
              <a:latin typeface="Calibri"/>
              <a:cs typeface="Calibri"/>
            </a:rPr>
            <a:t> e </a:t>
          </a:r>
          <a:r>
            <a:rPr lang="en-US" sz="1500" kern="1200" dirty="0" err="1" smtClean="0">
              <a:latin typeface="Calibri"/>
              <a:cs typeface="Calibri"/>
            </a:rPr>
            <a:t>implementación</a:t>
          </a:r>
          <a:r>
            <a:rPr lang="en-US" sz="1500" kern="1200" dirty="0" smtClean="0">
              <a:latin typeface="Calibri"/>
              <a:cs typeface="Calibri"/>
            </a:rPr>
            <a:t> de un plan de </a:t>
          </a:r>
          <a:r>
            <a:rPr lang="en-US" sz="1500" kern="1200" dirty="0" err="1" smtClean="0">
              <a:latin typeface="Calibri"/>
              <a:cs typeface="Calibri"/>
            </a:rPr>
            <a:t>acción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inclusivo</a:t>
          </a:r>
          <a:r>
            <a:rPr lang="en-US" sz="1500" kern="1200" dirty="0" smtClean="0">
              <a:latin typeface="Calibri"/>
              <a:cs typeface="Calibri"/>
            </a:rPr>
            <a:t> para la </a:t>
          </a:r>
          <a:r>
            <a:rPr lang="en-US" sz="1500" kern="1200" dirty="0" err="1" smtClean="0">
              <a:latin typeface="Calibri"/>
              <a:cs typeface="Calibri"/>
            </a:rPr>
            <a:t>seguridad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alimentaria</a:t>
          </a:r>
          <a:r>
            <a:rPr lang="en-US" sz="1500" kern="1200" dirty="0" smtClean="0">
              <a:latin typeface="Calibri"/>
              <a:cs typeface="Calibri"/>
            </a:rPr>
            <a:t> y la </a:t>
          </a:r>
          <a:r>
            <a:rPr lang="en-US" sz="1500" kern="1200" dirty="0" err="1" smtClean="0">
              <a:latin typeface="Calibri"/>
              <a:cs typeface="Calibri"/>
            </a:rPr>
            <a:t>nutrición</a:t>
          </a:r>
          <a:r>
            <a:rPr lang="en-US" sz="1500" kern="1200" dirty="0" smtClean="0">
              <a:latin typeface="Calibri"/>
              <a:cs typeface="Calibri"/>
            </a:rPr>
            <a:t>.
</a:t>
          </a:r>
          <a:r>
            <a:rPr lang="en-US" sz="1500" kern="1200" dirty="0" err="1" smtClean="0">
              <a:latin typeface="Calibri"/>
              <a:cs typeface="Calibri"/>
            </a:rPr>
            <a:t>Asegurar</a:t>
          </a:r>
          <a:r>
            <a:rPr lang="en-US" sz="1500" kern="1200" dirty="0" smtClean="0">
              <a:latin typeface="Calibri"/>
              <a:cs typeface="Calibri"/>
            </a:rPr>
            <a:t> que </a:t>
          </a:r>
          <a:r>
            <a:rPr lang="en-US" sz="1500" kern="1200" dirty="0" err="1" smtClean="0">
              <a:latin typeface="Calibri"/>
              <a:cs typeface="Calibri"/>
            </a:rPr>
            <a:t>los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mecanismos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retroalimentación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quejas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sean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accesibles</a:t>
          </a:r>
          <a:r>
            <a:rPr lang="en-US" sz="1500" kern="1200" dirty="0" smtClean="0">
              <a:latin typeface="Calibri"/>
              <a:cs typeface="Calibri"/>
            </a:rPr>
            <a:t> e </a:t>
          </a:r>
          <a:r>
            <a:rPr lang="en-US" sz="1500" kern="1200" dirty="0" err="1" smtClean="0">
              <a:latin typeface="Calibri"/>
              <a:cs typeface="Calibri"/>
            </a:rPr>
            <a:t>incluyan</a:t>
          </a:r>
          <a:r>
            <a:rPr lang="en-US" sz="1500" kern="1200" dirty="0" smtClean="0">
              <a:latin typeface="Calibri"/>
              <a:cs typeface="Calibri"/>
            </a:rPr>
            <a:t> a personas con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.</a:t>
          </a:r>
          <a:endParaRPr lang="fr-FR" sz="1500" kern="1200" dirty="0">
            <a:latin typeface="Calibri"/>
            <a:cs typeface="Calibri"/>
          </a:endParaRPr>
        </a:p>
      </dsp:txBody>
      <dsp:txXfrm>
        <a:off x="0" y="514451"/>
        <a:ext cx="11029244" cy="727605"/>
      </dsp:txXfrm>
    </dsp:sp>
    <dsp:sp modelId="{1CEF930B-BC07-4942-83FC-339E69A483B3}">
      <dsp:nvSpPr>
        <dsp:cNvPr id="0" name=""/>
        <dsp:cNvSpPr/>
      </dsp:nvSpPr>
      <dsp:spPr>
        <a:xfrm>
          <a:off x="0" y="1242056"/>
          <a:ext cx="11029244" cy="455715"/>
        </a:xfrm>
        <a:prstGeom prst="roundRect">
          <a:avLst/>
        </a:prstGeom>
        <a:solidFill>
          <a:srgbClr val="A4D2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latin typeface="Calibri"/>
              <a:cs typeface="Calibri"/>
            </a:rPr>
            <a:t>Opciones</a:t>
          </a:r>
          <a:r>
            <a:rPr lang="fr-FR" sz="1900" kern="1200" dirty="0" smtClean="0">
              <a:latin typeface="Calibri"/>
              <a:cs typeface="Calibri"/>
            </a:rPr>
            <a:t> de </a:t>
          </a:r>
          <a:r>
            <a:rPr lang="fr-FR" sz="1900" kern="1200" dirty="0" err="1" smtClean="0">
              <a:latin typeface="Calibri"/>
              <a:cs typeface="Calibri"/>
            </a:rPr>
            <a:t>respuesta</a:t>
          </a:r>
          <a:r>
            <a:rPr lang="fr-FR" sz="1900" kern="1200" dirty="0">
              <a:latin typeface="Calibri"/>
              <a:cs typeface="Calibri"/>
            </a:rPr>
            <a:t> </a:t>
          </a:r>
        </a:p>
      </dsp:txBody>
      <dsp:txXfrm>
        <a:off x="22246" y="1264302"/>
        <a:ext cx="10984752" cy="411223"/>
      </dsp:txXfrm>
    </dsp:sp>
    <dsp:sp modelId="{B5C0D294-50CA-41F3-BD02-BBD58222637B}">
      <dsp:nvSpPr>
        <dsp:cNvPr id="0" name=""/>
        <dsp:cNvSpPr/>
      </dsp:nvSpPr>
      <dsp:spPr>
        <a:xfrm>
          <a:off x="0" y="1697771"/>
          <a:ext cx="1102924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7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>
              <a:latin typeface="Calibri"/>
              <a:cs typeface="Calibri"/>
            </a:rPr>
            <a:t> </a:t>
          </a:r>
          <a:r>
            <a:rPr lang="en-US" sz="1500" kern="1200" dirty="0" err="1" smtClean="0">
              <a:latin typeface="Calibri"/>
              <a:cs typeface="Calibri"/>
            </a:rPr>
            <a:t>Respuestas</a:t>
          </a:r>
          <a:r>
            <a:rPr lang="en-US" sz="1500" kern="1200" dirty="0" smtClean="0">
              <a:latin typeface="Calibri"/>
              <a:cs typeface="Calibri"/>
            </a:rPr>
            <a:t> para </a:t>
          </a:r>
          <a:r>
            <a:rPr lang="en-US" sz="1500" kern="1200" dirty="0" err="1" smtClean="0">
              <a:latin typeface="Calibri"/>
              <a:cs typeface="Calibri"/>
            </a:rPr>
            <a:t>llegar</a:t>
          </a:r>
          <a:r>
            <a:rPr lang="en-US" sz="1500" kern="1200" dirty="0" smtClean="0">
              <a:latin typeface="Calibri"/>
              <a:cs typeface="Calibri"/>
            </a:rPr>
            <a:t> a las </a:t>
          </a:r>
          <a:r>
            <a:rPr lang="en-US" sz="1500" kern="1200" dirty="0" err="1" smtClean="0">
              <a:latin typeface="Calibri"/>
              <a:cs typeface="Calibri"/>
            </a:rPr>
            <a:t>poblaciones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afectadas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marginadas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aisladas</a:t>
          </a:r>
          <a:r>
            <a:rPr lang="en-US" sz="1500" kern="1200" dirty="0" smtClean="0">
              <a:latin typeface="Calibri"/>
              <a:cs typeface="Calibri"/>
            </a:rPr>
            <a:t>
</a:t>
          </a:r>
          <a:r>
            <a:rPr lang="en-US" sz="1500" kern="1200" dirty="0" err="1" smtClean="0">
              <a:latin typeface="Calibri"/>
              <a:cs typeface="Calibri"/>
            </a:rPr>
            <a:t>Asegúrese</a:t>
          </a:r>
          <a:r>
            <a:rPr lang="en-US" sz="1500" kern="1200" dirty="0" smtClean="0">
              <a:latin typeface="Calibri"/>
              <a:cs typeface="Calibri"/>
            </a:rPr>
            <a:t> de que </a:t>
          </a:r>
          <a:r>
            <a:rPr lang="en-US" sz="1500" kern="1200" dirty="0" err="1" smtClean="0">
              <a:latin typeface="Calibri"/>
              <a:cs typeface="Calibri"/>
            </a:rPr>
            <a:t>los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servicios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nutrición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otras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instalaciones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cumplan</a:t>
          </a:r>
          <a:r>
            <a:rPr lang="en-US" sz="1500" kern="1200" dirty="0" smtClean="0">
              <a:latin typeface="Calibri"/>
              <a:cs typeface="Calibri"/>
            </a:rPr>
            <a:t> con </a:t>
          </a:r>
          <a:r>
            <a:rPr lang="en-US" sz="1500" kern="1200" dirty="0" err="1" smtClean="0">
              <a:latin typeface="Calibri"/>
              <a:cs typeface="Calibri"/>
            </a:rPr>
            <a:t>los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criterios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accesibilidad</a:t>
          </a:r>
          <a:r>
            <a:rPr lang="en-US" sz="1500" kern="1200" dirty="0" smtClean="0">
              <a:latin typeface="Calibri"/>
              <a:cs typeface="Calibri"/>
            </a:rPr>
            <a:t>.</a:t>
          </a:r>
          <a:r>
            <a:rPr lang="en-US" sz="1500" kern="1200" dirty="0" smtClean="0">
              <a:latin typeface="Calibri"/>
              <a:cs typeface="Calibri"/>
            </a:rPr>
            <a:t>
</a:t>
          </a:r>
          <a:r>
            <a:rPr lang="en-US" sz="1500" kern="1200" dirty="0" err="1" smtClean="0">
              <a:latin typeface="Calibri"/>
              <a:cs typeface="Calibri"/>
            </a:rPr>
            <a:t>Incluir</a:t>
          </a:r>
          <a:r>
            <a:rPr lang="en-US" sz="1500" kern="1200" dirty="0" smtClean="0">
              <a:latin typeface="Calibri"/>
              <a:cs typeface="Calibri"/>
            </a:rPr>
            <a:t> el </a:t>
          </a:r>
          <a:r>
            <a:rPr lang="en-US" sz="1500" kern="1200" dirty="0" err="1" smtClean="0">
              <a:latin typeface="Calibri"/>
              <a:cs typeface="Calibri"/>
            </a:rPr>
            <a:t>desarrollo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capacidades</a:t>
          </a:r>
          <a:r>
            <a:rPr lang="en-US" sz="1500" kern="1200" dirty="0" smtClean="0">
              <a:latin typeface="Calibri"/>
              <a:cs typeface="Calibri"/>
            </a:rPr>
            <a:t> del personal local y </a:t>
          </a:r>
          <a:r>
            <a:rPr lang="en-US" sz="1500" kern="1200" dirty="0" err="1" smtClean="0">
              <a:latin typeface="Calibri"/>
              <a:cs typeface="Calibri"/>
            </a:rPr>
            <a:t>nacional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relevante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sobre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buenas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prácticas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nutricionales</a:t>
          </a:r>
          <a:r>
            <a:rPr lang="en-US" sz="1500" kern="1200" dirty="0" smtClean="0">
              <a:latin typeface="Calibri"/>
              <a:cs typeface="Calibri"/>
            </a:rPr>
            <a:t> para personas con </a:t>
          </a:r>
          <a:r>
            <a:rPr lang="en-US" sz="1500" kern="1200" dirty="0" err="1" smtClean="0">
              <a:latin typeface="Calibri"/>
              <a:cs typeface="Calibri"/>
            </a:rPr>
            <a:t>discapacidades</a:t>
          </a:r>
          <a:r>
            <a:rPr lang="en-US" sz="1500" kern="1200" dirty="0" smtClean="0">
              <a:latin typeface="Calibri"/>
              <a:cs typeface="Calibri"/>
            </a:rPr>
            <a:t>.</a:t>
          </a:r>
          <a:endParaRPr lang="fr-FR" sz="1500" kern="1200" dirty="0">
            <a:latin typeface="Calibri"/>
            <a:cs typeface="Calibri"/>
          </a:endParaRPr>
        </a:p>
      </dsp:txBody>
      <dsp:txXfrm>
        <a:off x="0" y="1697771"/>
        <a:ext cx="11029244" cy="983250"/>
      </dsp:txXfrm>
    </dsp:sp>
    <dsp:sp modelId="{62E21D5A-D4AA-4D0F-99CD-39D27662443E}">
      <dsp:nvSpPr>
        <dsp:cNvPr id="0" name=""/>
        <dsp:cNvSpPr/>
      </dsp:nvSpPr>
      <dsp:spPr>
        <a:xfrm>
          <a:off x="0" y="2655620"/>
          <a:ext cx="11029244" cy="455715"/>
        </a:xfrm>
        <a:prstGeom prst="roundRect">
          <a:avLst/>
        </a:prstGeom>
        <a:solidFill>
          <a:srgbClr val="A4D2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latin typeface="Calibri"/>
              <a:cs typeface="Calibri"/>
            </a:rPr>
            <a:t>Monitoreo</a:t>
          </a:r>
          <a:endParaRPr lang="fr-FR" sz="1900" kern="1200" dirty="0">
            <a:latin typeface="Calibri"/>
            <a:cs typeface="Calibri"/>
          </a:endParaRPr>
        </a:p>
      </dsp:txBody>
      <dsp:txXfrm>
        <a:off x="22246" y="2677866"/>
        <a:ext cx="10984752" cy="411223"/>
      </dsp:txXfrm>
    </dsp:sp>
    <dsp:sp modelId="{55C3C72D-4A7C-4964-90A1-B52E159B222B}">
      <dsp:nvSpPr>
        <dsp:cNvPr id="0" name=""/>
        <dsp:cNvSpPr/>
      </dsp:nvSpPr>
      <dsp:spPr>
        <a:xfrm>
          <a:off x="0" y="3136736"/>
          <a:ext cx="11029244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7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 smtClean="0">
              <a:latin typeface="Calibri"/>
              <a:cs typeface="Calibri"/>
            </a:rPr>
            <a:t>Identificar</a:t>
          </a:r>
          <a:r>
            <a:rPr lang="en-US" sz="1500" kern="1200" dirty="0" smtClean="0">
              <a:latin typeface="Calibri"/>
              <a:cs typeface="Calibri"/>
            </a:rPr>
            <a:t> o </a:t>
          </a:r>
          <a:r>
            <a:rPr lang="en-US" sz="1500" kern="1200" dirty="0" err="1" smtClean="0">
              <a:latin typeface="Calibri"/>
              <a:cs typeface="Calibri"/>
            </a:rPr>
            <a:t>desarrollar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indicadores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específicos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 para </a:t>
          </a:r>
          <a:r>
            <a:rPr lang="en-US" sz="1500" kern="1200" dirty="0" err="1" smtClean="0">
              <a:latin typeface="Calibri"/>
              <a:cs typeface="Calibri"/>
            </a:rPr>
            <a:t>monitorear</a:t>
          </a:r>
          <a:r>
            <a:rPr lang="en-US" sz="1500" kern="1200" dirty="0" smtClean="0">
              <a:latin typeface="Calibri"/>
              <a:cs typeface="Calibri"/>
            </a:rPr>
            <a:t> la </a:t>
          </a:r>
          <a:r>
            <a:rPr lang="en-US" sz="1500" kern="1200" dirty="0" err="1" smtClean="0">
              <a:latin typeface="Calibri"/>
              <a:cs typeface="Calibri"/>
            </a:rPr>
            <a:t>seguridad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alimentaria</a:t>
          </a:r>
          <a:r>
            <a:rPr lang="en-US" sz="1500" kern="1200" dirty="0" smtClean="0">
              <a:latin typeface="Calibri"/>
              <a:cs typeface="Calibri"/>
            </a:rPr>
            <a:t> y el </a:t>
          </a:r>
          <a:r>
            <a:rPr lang="en-US" sz="1500" kern="1200" dirty="0" err="1" smtClean="0">
              <a:latin typeface="Calibri"/>
              <a:cs typeface="Calibri"/>
            </a:rPr>
            <a:t>estado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nutricional</a:t>
          </a:r>
          <a:r>
            <a:rPr lang="en-US" sz="1500" kern="1200" dirty="0" smtClean="0">
              <a:latin typeface="Calibri"/>
              <a:cs typeface="Calibri"/>
            </a:rPr>
            <a:t> de las personas con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.
</a:t>
          </a:r>
          <a:r>
            <a:rPr lang="en-US" sz="1500" kern="1200" dirty="0" err="1" smtClean="0">
              <a:latin typeface="Calibri"/>
              <a:cs typeface="Calibri"/>
            </a:rPr>
            <a:t>Incluir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indicadores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generales</a:t>
          </a:r>
          <a:r>
            <a:rPr lang="en-US" sz="1500" kern="1200" dirty="0" smtClean="0">
              <a:latin typeface="Calibri"/>
              <a:cs typeface="Calibri"/>
            </a:rPr>
            <a:t> para </a:t>
          </a:r>
          <a:r>
            <a:rPr lang="en-US" sz="1500" kern="1200" dirty="0" err="1" smtClean="0">
              <a:latin typeface="Calibri"/>
              <a:cs typeface="Calibri"/>
            </a:rPr>
            <a:t>evaluar</a:t>
          </a:r>
          <a:r>
            <a:rPr lang="en-US" sz="1500" kern="1200" dirty="0" smtClean="0">
              <a:latin typeface="Calibri"/>
              <a:cs typeface="Calibri"/>
            </a:rPr>
            <a:t> hasta </a:t>
          </a:r>
          <a:r>
            <a:rPr lang="en-US" sz="1500" kern="1200" dirty="0" err="1" smtClean="0">
              <a:latin typeface="Calibri"/>
              <a:cs typeface="Calibri"/>
            </a:rPr>
            <a:t>qué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punto</a:t>
          </a:r>
          <a:r>
            <a:rPr lang="en-US" sz="1500" kern="1200" dirty="0" smtClean="0">
              <a:latin typeface="Calibri"/>
              <a:cs typeface="Calibri"/>
            </a:rPr>
            <a:t> las </a:t>
          </a:r>
          <a:r>
            <a:rPr lang="en-US" sz="1500" kern="1200" dirty="0" err="1" smtClean="0">
              <a:latin typeface="Calibri"/>
              <a:cs typeface="Calibri"/>
            </a:rPr>
            <a:t>intervenciones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los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sitios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nutricionales</a:t>
          </a:r>
          <a:r>
            <a:rPr lang="en-US" sz="1500" kern="1200" dirty="0" smtClean="0">
              <a:latin typeface="Calibri"/>
              <a:cs typeface="Calibri"/>
            </a:rPr>
            <a:t> son </a:t>
          </a:r>
          <a:r>
            <a:rPr lang="en-US" sz="1500" kern="1200" dirty="0" err="1" smtClean="0">
              <a:latin typeface="Calibri"/>
              <a:cs typeface="Calibri"/>
            </a:rPr>
            <a:t>accesibles</a:t>
          </a:r>
          <a:r>
            <a:rPr lang="en-US" sz="1500" kern="1200" dirty="0" smtClean="0">
              <a:latin typeface="Calibri"/>
              <a:cs typeface="Calibri"/>
            </a:rPr>
            <a:t> para las personas con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.</a:t>
          </a:r>
          <a:endParaRPr lang="fr-FR" sz="1500" kern="1200" dirty="0">
            <a:latin typeface="Calibri"/>
            <a:cs typeface="Calibri"/>
          </a:endParaRPr>
        </a:p>
      </dsp:txBody>
      <dsp:txXfrm>
        <a:off x="0" y="3136736"/>
        <a:ext cx="11029244" cy="943920"/>
      </dsp:txXfrm>
    </dsp:sp>
    <dsp:sp modelId="{E47ACA6A-E4FB-4486-B1C1-2809E61E709B}">
      <dsp:nvSpPr>
        <dsp:cNvPr id="0" name=""/>
        <dsp:cNvSpPr/>
      </dsp:nvSpPr>
      <dsp:spPr>
        <a:xfrm>
          <a:off x="0" y="4080656"/>
          <a:ext cx="11029244" cy="455715"/>
        </a:xfrm>
        <a:prstGeom prst="roundRect">
          <a:avLst/>
        </a:prstGeom>
        <a:solidFill>
          <a:srgbClr val="A4D2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smtClean="0">
              <a:latin typeface="Calibri"/>
              <a:cs typeface="Calibri"/>
            </a:rPr>
            <a:t>Mobilización</a:t>
          </a:r>
          <a:r>
            <a:rPr lang="fr-FR" sz="1900" kern="1200" dirty="0" smtClean="0">
              <a:latin typeface="Calibri"/>
              <a:cs typeface="Calibri"/>
            </a:rPr>
            <a:t> de </a:t>
          </a:r>
          <a:r>
            <a:rPr lang="fr-FR" sz="1900" kern="1200" dirty="0" err="1" smtClean="0">
              <a:latin typeface="Calibri"/>
              <a:cs typeface="Calibri"/>
            </a:rPr>
            <a:t>recursos</a:t>
          </a:r>
          <a:endParaRPr lang="fr-FR" sz="1900" kern="1200" dirty="0">
            <a:latin typeface="Calibri"/>
            <a:cs typeface="Calibri"/>
          </a:endParaRPr>
        </a:p>
      </dsp:txBody>
      <dsp:txXfrm>
        <a:off x="22246" y="4102902"/>
        <a:ext cx="10984752" cy="411223"/>
      </dsp:txXfrm>
    </dsp:sp>
    <dsp:sp modelId="{53674B89-43CF-4A95-AAEB-255F1D10B9EA}">
      <dsp:nvSpPr>
        <dsp:cNvPr id="0" name=""/>
        <dsp:cNvSpPr/>
      </dsp:nvSpPr>
      <dsp:spPr>
        <a:xfrm>
          <a:off x="0" y="4536371"/>
          <a:ext cx="11029244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7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 smtClean="0">
              <a:latin typeface="Calibri"/>
              <a:cs typeface="Calibri"/>
            </a:rPr>
            <a:t>Asignar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movilizar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recursos</a:t>
          </a:r>
          <a:r>
            <a:rPr lang="en-US" sz="1500" kern="1200" dirty="0" smtClean="0">
              <a:latin typeface="Calibri"/>
              <a:cs typeface="Calibri"/>
            </a:rPr>
            <a:t> para </a:t>
          </a:r>
          <a:r>
            <a:rPr lang="en-US" sz="1500" kern="1200" dirty="0" err="1" smtClean="0">
              <a:latin typeface="Calibri"/>
              <a:cs typeface="Calibri"/>
            </a:rPr>
            <a:t>intervenciones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nutricionales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inclusivas</a:t>
          </a:r>
          <a:r>
            <a:rPr lang="en-US" sz="1500" kern="1200" dirty="0" smtClean="0">
              <a:latin typeface="Calibri"/>
              <a:cs typeface="Calibri"/>
            </a:rPr>
            <a:t> que </a:t>
          </a:r>
          <a:r>
            <a:rPr lang="en-US" sz="1500" kern="1200" dirty="0" err="1" smtClean="0">
              <a:latin typeface="Calibri"/>
              <a:cs typeface="Calibri"/>
            </a:rPr>
            <a:t>sean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accesibles</a:t>
          </a:r>
          <a:r>
            <a:rPr lang="en-US" sz="1500" kern="1200" dirty="0" smtClean="0">
              <a:latin typeface="Calibri"/>
              <a:cs typeface="Calibri"/>
            </a:rPr>
            <a:t> y </a:t>
          </a:r>
          <a:r>
            <a:rPr lang="en-US" sz="1500" kern="1200" dirty="0" err="1" smtClean="0">
              <a:latin typeface="Calibri"/>
              <a:cs typeface="Calibri"/>
            </a:rPr>
            <a:t>estén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dirigidas</a:t>
          </a:r>
          <a:r>
            <a:rPr lang="en-US" sz="1500" kern="1200" dirty="0" smtClean="0">
              <a:latin typeface="Calibri"/>
              <a:cs typeface="Calibri"/>
            </a:rPr>
            <a:t> a personas con </a:t>
          </a:r>
          <a:r>
            <a:rPr lang="en-US" sz="1500" kern="1200" dirty="0" err="1" smtClean="0">
              <a:latin typeface="Calibri"/>
              <a:cs typeface="Calibri"/>
            </a:rPr>
            <a:t>discapacidad</a:t>
          </a:r>
          <a:r>
            <a:rPr lang="en-US" sz="1500" kern="1200" dirty="0" smtClean="0">
              <a:latin typeface="Calibri"/>
              <a:cs typeface="Calibri"/>
            </a:rPr>
            <a:t>. </a:t>
          </a:r>
          <a:endParaRPr lang="fr-FR" sz="1500" kern="1200" dirty="0">
            <a:latin typeface="Calibri"/>
            <a:cs typeface="Calibri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smtClean="0">
              <a:latin typeface="Calibri"/>
              <a:cs typeface="Calibri"/>
            </a:rPr>
            <a:t>Asignar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recursos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suficientes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en</a:t>
          </a:r>
          <a:r>
            <a:rPr lang="en-US" sz="1500" kern="1200" dirty="0" smtClean="0">
              <a:latin typeface="Calibri"/>
              <a:cs typeface="Calibri"/>
            </a:rPr>
            <a:t> el </a:t>
          </a:r>
          <a:r>
            <a:rPr lang="en-US" sz="1500" kern="1200" dirty="0" err="1" smtClean="0">
              <a:latin typeface="Calibri"/>
              <a:cs typeface="Calibri"/>
            </a:rPr>
            <a:t>presupuesto</a:t>
          </a:r>
          <a:r>
            <a:rPr lang="en-US" sz="1500" kern="1200" dirty="0" smtClean="0">
              <a:latin typeface="Calibri"/>
              <a:cs typeface="Calibri"/>
            </a:rPr>
            <a:t> para </a:t>
          </a:r>
          <a:r>
            <a:rPr lang="en-US" sz="1500" kern="1200" dirty="0" err="1" smtClean="0">
              <a:latin typeface="Calibri"/>
              <a:cs typeface="Calibri"/>
            </a:rPr>
            <a:t>cubrir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los</a:t>
          </a:r>
          <a:r>
            <a:rPr lang="en-US" sz="1500" kern="1200" dirty="0" smtClean="0">
              <a:latin typeface="Calibri"/>
              <a:cs typeface="Calibri"/>
            </a:rPr>
            <a:t> </a:t>
          </a:r>
          <a:r>
            <a:rPr lang="en-US" sz="1500" kern="1200" dirty="0" err="1" smtClean="0">
              <a:latin typeface="Calibri"/>
              <a:cs typeface="Calibri"/>
            </a:rPr>
            <a:t>costos</a:t>
          </a:r>
          <a:r>
            <a:rPr lang="en-US" sz="1500" kern="1200" dirty="0" smtClean="0">
              <a:latin typeface="Calibri"/>
              <a:cs typeface="Calibri"/>
            </a:rPr>
            <a:t> de </a:t>
          </a:r>
          <a:r>
            <a:rPr lang="en-US" sz="1500" kern="1200" dirty="0" err="1" smtClean="0">
              <a:latin typeface="Calibri"/>
              <a:cs typeface="Calibri"/>
            </a:rPr>
            <a:t>accesibilidad</a:t>
          </a:r>
          <a:r>
            <a:rPr lang="en-US" sz="1500" kern="1200" dirty="0" smtClean="0">
              <a:latin typeface="Calibri"/>
              <a:cs typeface="Calibri"/>
            </a:rPr>
            <a:t> e </a:t>
          </a:r>
          <a:r>
            <a:rPr lang="en-US" sz="1500" kern="1200" dirty="0" err="1" smtClean="0">
              <a:latin typeface="Calibri"/>
              <a:cs typeface="Calibri"/>
            </a:rPr>
            <a:t>inclusión</a:t>
          </a:r>
          <a:r>
            <a:rPr lang="en-US" sz="1500" kern="1200" dirty="0" smtClean="0">
              <a:latin typeface="Calibri"/>
              <a:cs typeface="Calibri"/>
            </a:rPr>
            <a:t>.</a:t>
          </a:r>
          <a:endParaRPr lang="fr-FR" sz="1500" kern="1200" dirty="0">
            <a:latin typeface="Calibri"/>
            <a:cs typeface="Calibri"/>
          </a:endParaRPr>
        </a:p>
      </dsp:txBody>
      <dsp:txXfrm>
        <a:off x="0" y="4536371"/>
        <a:ext cx="11029244" cy="727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BA4E3-9A60-E444-808E-4134472F7E9B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1601A-916E-3F4B-80B4-5ED9F8FF2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74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ssments.hpc.tools/km/hno-hrp-step-step-guidance-2021" TargetMode="External"/><Relationship Id="rId4" Type="http://schemas.openxmlformats.org/officeDocument/2006/relationships/hyperlink" Target="file:///C:/Users/carol/Downloads/05.HPC_2021-ResponseAnalysisPrioritization_Guide-Final%20draft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i="0" dirty="0" err="1" smtClean="0"/>
              <a:t>Dé</a:t>
            </a:r>
            <a:r>
              <a:rPr lang="en-US" i="0" dirty="0" smtClean="0"/>
              <a:t> la </a:t>
            </a:r>
            <a:r>
              <a:rPr lang="en-US" i="0" dirty="0" err="1" smtClean="0"/>
              <a:t>bienvenida</a:t>
            </a:r>
            <a:r>
              <a:rPr lang="en-US" i="0" dirty="0" smtClean="0"/>
              <a:t> a </a:t>
            </a:r>
            <a:r>
              <a:rPr lang="en-US" i="0" dirty="0" err="1" smtClean="0"/>
              <a:t>los</a:t>
            </a:r>
            <a:r>
              <a:rPr lang="en-US" i="0" dirty="0" smtClean="0"/>
              <a:t> </a:t>
            </a:r>
            <a:r>
              <a:rPr lang="en-US" i="0" dirty="0" err="1" smtClean="0"/>
              <a:t>participantes</a:t>
            </a:r>
            <a:r>
              <a:rPr lang="en-US" i="0" dirty="0" smtClean="0"/>
              <a:t> al webinar.</a:t>
            </a:r>
          </a:p>
          <a:p>
            <a:pPr marL="342900" indent="-342900">
              <a:buFont typeface="Arial"/>
              <a:buChar char="•"/>
            </a:pPr>
            <a:r>
              <a:rPr lang="en-US" i="0" dirty="0" smtClean="0"/>
              <a:t>Les </a:t>
            </a:r>
            <a:r>
              <a:rPr lang="en-US" i="0" dirty="0" err="1" smtClean="0"/>
              <a:t>invitamos</a:t>
            </a:r>
            <a:r>
              <a:rPr lang="en-US" i="0" dirty="0" smtClean="0"/>
              <a:t> a que </a:t>
            </a:r>
            <a:r>
              <a:rPr lang="en-US" i="0" dirty="0" err="1" smtClean="0"/>
              <a:t>por</a:t>
            </a:r>
            <a:r>
              <a:rPr lang="en-US" i="0" dirty="0" smtClean="0"/>
              <a:t> favor se </a:t>
            </a:r>
            <a:r>
              <a:rPr lang="en-US" i="0" dirty="0" err="1" smtClean="0"/>
              <a:t>presenten</a:t>
            </a:r>
            <a:r>
              <a:rPr lang="en-US" i="0" dirty="0" smtClean="0"/>
              <a:t> </a:t>
            </a:r>
            <a:r>
              <a:rPr lang="en-US" i="0" dirty="0" err="1" smtClean="0"/>
              <a:t>en</a:t>
            </a:r>
            <a:r>
              <a:rPr lang="en-US" i="0" dirty="0" smtClean="0"/>
              <a:t> el chat (</a:t>
            </a:r>
            <a:r>
              <a:rPr lang="en-US" i="0" dirty="0" err="1" smtClean="0"/>
              <a:t>su</a:t>
            </a:r>
            <a:r>
              <a:rPr lang="en-US" i="0" dirty="0" smtClean="0"/>
              <a:t> </a:t>
            </a:r>
            <a:r>
              <a:rPr lang="en-US" i="0" dirty="0" err="1" smtClean="0"/>
              <a:t>nombre</a:t>
            </a:r>
            <a:r>
              <a:rPr lang="en-US" i="0" dirty="0" smtClean="0"/>
              <a:t> y </a:t>
            </a:r>
            <a:r>
              <a:rPr lang="en-US" i="0" dirty="0" err="1" smtClean="0"/>
              <a:t>posición</a:t>
            </a:r>
            <a:r>
              <a:rPr lang="en-US" i="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i="0" dirty="0" err="1" smtClean="0"/>
              <a:t>Presente</a:t>
            </a:r>
            <a:r>
              <a:rPr lang="en-US" i="0" dirty="0" smtClean="0"/>
              <a:t> </a:t>
            </a:r>
            <a:r>
              <a:rPr lang="en-US" i="0" dirty="0" smtClean="0"/>
              <a:t>a </a:t>
            </a:r>
            <a:r>
              <a:rPr lang="en-US" i="0" dirty="0" err="1" smtClean="0"/>
              <a:t>los</a:t>
            </a:r>
            <a:r>
              <a:rPr lang="en-US" i="0" dirty="0" smtClean="0"/>
              <a:t> </a:t>
            </a:r>
            <a:r>
              <a:rPr lang="en-US" i="0" dirty="0" err="1" smtClean="0"/>
              <a:t>oradores</a:t>
            </a:r>
            <a:r>
              <a:rPr lang="en-US" i="0" dirty="0" smtClean="0"/>
              <a:t> (</a:t>
            </a:r>
            <a:r>
              <a:rPr lang="en-US" i="0" dirty="0" err="1" smtClean="0"/>
              <a:t>Núria</a:t>
            </a:r>
            <a:r>
              <a:rPr lang="en-US" i="0" dirty="0" smtClean="0"/>
              <a:t>, Marisa,</a:t>
            </a:r>
            <a:r>
              <a:rPr lang="en-US" i="0" baseline="0" dirty="0" smtClean="0"/>
              <a:t> Luigi y </a:t>
            </a:r>
            <a:r>
              <a:rPr lang="en-US" i="0" baseline="0" dirty="0" err="1" smtClean="0"/>
              <a:t>Shabib</a:t>
            </a:r>
            <a:r>
              <a:rPr lang="en-US" i="0" baseline="0" dirty="0" smtClean="0"/>
              <a:t>)</a:t>
            </a:r>
          </a:p>
          <a:p>
            <a:pPr marL="342900" lvl="6" indent="-342900">
              <a:buFont typeface="Arial" charset="0"/>
              <a:buChar char="•"/>
            </a:pPr>
            <a:r>
              <a:rPr lang="en-US" sz="2200" b="0" i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Shabib</a:t>
            </a:r>
            <a:r>
              <a:rPr lang="en-US" sz="22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IM at GNC</a:t>
            </a:r>
          </a:p>
          <a:p>
            <a:pPr marL="342900" lvl="6" indent="-342900">
              <a:buFont typeface="Arial" charset="0"/>
              <a:buChar char="•"/>
            </a:pPr>
            <a:r>
              <a:rPr lang="en-US" sz="22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Marisa Lopez Gonzalez, Humanitarian Affairs Intern, NARAS (</a:t>
            </a:r>
            <a:r>
              <a:rPr lang="en-US" sz="2200" b="0" i="0" u="none" strike="noStrike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Needs and Response Analysis </a:t>
            </a:r>
            <a:r>
              <a:rPr lang="en-US" sz="2200" b="0" i="0" u="none" strike="noStrike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Sectio</a:t>
            </a:r>
            <a:r>
              <a:rPr lang="en-US" sz="2200" b="0" i="0" u="none" strike="noStrike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22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OCHA </a:t>
            </a:r>
          </a:p>
          <a:p>
            <a:pPr marL="342900" lvl="6" indent="-342900">
              <a:buFont typeface="Arial" charset="0"/>
              <a:buChar char="•"/>
            </a:pPr>
            <a:r>
              <a:rPr lang="en-US" sz="22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Luigi </a:t>
            </a:r>
            <a:r>
              <a:rPr lang="en-US" sz="2200" b="0" i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Nicoletti</a:t>
            </a:r>
            <a:r>
              <a:rPr lang="en-US" sz="22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Humanitarian Affairs Officer, NARAS, OCHA</a:t>
            </a:r>
          </a:p>
          <a:p>
            <a:pPr marL="342900" indent="-342900">
              <a:buFont typeface="Arial"/>
              <a:buChar char="•"/>
            </a:pPr>
            <a:endParaRPr lang="en-US" i="0" baseline="0" dirty="0" smtClean="0"/>
          </a:p>
          <a:p>
            <a:pPr marL="342900" indent="-342900">
              <a:buFont typeface="Arial"/>
              <a:buChar char="•"/>
            </a:pPr>
            <a:r>
              <a:rPr lang="en-US" i="0" baseline="0" dirty="0" err="1" smtClean="0"/>
              <a:t>Esta</a:t>
            </a:r>
            <a:r>
              <a:rPr lang="en-US" i="0" baseline="0" dirty="0" smtClean="0"/>
              <a:t> webinar </a:t>
            </a:r>
            <a:r>
              <a:rPr lang="en-US" i="0" baseline="0" dirty="0" err="1" smtClean="0"/>
              <a:t>es</a:t>
            </a:r>
            <a:r>
              <a:rPr lang="en-US" i="0" baseline="0" dirty="0" smtClean="0"/>
              <a:t> la </a:t>
            </a:r>
            <a:r>
              <a:rPr lang="en-US" i="0" baseline="0" dirty="0" err="1" smtClean="0"/>
              <a:t>segunda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en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relación</a:t>
            </a:r>
            <a:r>
              <a:rPr lang="en-US" i="0" baseline="0" dirty="0" smtClean="0"/>
              <a:t> al </a:t>
            </a:r>
            <a:r>
              <a:rPr lang="en-US" i="0" baseline="0" dirty="0" err="1" smtClean="0"/>
              <a:t>proceso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Ciclo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programa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humanitario</a:t>
            </a:r>
            <a:r>
              <a:rPr lang="en-US" i="0" baseline="0" dirty="0" smtClean="0"/>
              <a:t> (</a:t>
            </a:r>
            <a:r>
              <a:rPr lang="en-US" i="0" baseline="0" dirty="0" err="1" smtClean="0"/>
              <a:t>hicimos</a:t>
            </a:r>
            <a:r>
              <a:rPr lang="en-US" i="0" baseline="0" dirty="0" smtClean="0"/>
              <a:t> la webinar del HNO </a:t>
            </a:r>
            <a:r>
              <a:rPr lang="en-US" i="0" baseline="0" dirty="0" err="1" smtClean="0"/>
              <a:t>en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agosto</a:t>
            </a:r>
            <a:r>
              <a:rPr lang="en-US" i="0" baseline="0" dirty="0" smtClean="0"/>
              <a:t>)</a:t>
            </a:r>
            <a:endParaRPr lang="en-US" i="0" dirty="0" smtClean="0"/>
          </a:p>
          <a:p>
            <a:pPr marL="342900" indent="-342900">
              <a:buFont typeface="Arial"/>
              <a:buChar char="•"/>
            </a:pPr>
            <a:r>
              <a:rPr lang="en-US" i="0" dirty="0" smtClean="0"/>
              <a:t>El </a:t>
            </a:r>
            <a:r>
              <a:rPr lang="en-US" i="0" dirty="0" err="1" smtClean="0"/>
              <a:t>objetivo</a:t>
            </a:r>
            <a:r>
              <a:rPr lang="en-US" i="0" baseline="0" dirty="0" smtClean="0"/>
              <a:t> de </a:t>
            </a:r>
            <a:r>
              <a:rPr lang="en-US" i="0" baseline="0" dirty="0" err="1" smtClean="0"/>
              <a:t>este</a:t>
            </a:r>
            <a:r>
              <a:rPr lang="en-US" i="0" baseline="0" dirty="0" smtClean="0"/>
              <a:t> </a:t>
            </a:r>
            <a:r>
              <a:rPr lang="en-US" i="0" dirty="0" smtClean="0"/>
              <a:t>webinar </a:t>
            </a:r>
            <a:r>
              <a:rPr lang="en-US" i="0" dirty="0" err="1" smtClean="0"/>
              <a:t>es</a:t>
            </a:r>
            <a:r>
              <a:rPr lang="en-US" i="0" dirty="0" smtClean="0"/>
              <a:t> de </a:t>
            </a:r>
            <a:r>
              <a:rPr lang="en-US" i="0" dirty="0" err="1" smtClean="0"/>
              <a:t>difundir</a:t>
            </a:r>
            <a:r>
              <a:rPr lang="en-US" i="0" dirty="0" smtClean="0"/>
              <a:t> las </a:t>
            </a:r>
            <a:r>
              <a:rPr lang="en-US" i="0" dirty="0" err="1" smtClean="0"/>
              <a:t>últimas</a:t>
            </a:r>
            <a:r>
              <a:rPr lang="en-US" i="0" dirty="0" smtClean="0"/>
              <a:t> </a:t>
            </a:r>
            <a:r>
              <a:rPr lang="en-US" i="0" dirty="0" err="1" smtClean="0"/>
              <a:t>actualizaciones</a:t>
            </a:r>
            <a:r>
              <a:rPr lang="en-US" i="0" dirty="0" smtClean="0"/>
              <a:t> y </a:t>
            </a:r>
            <a:r>
              <a:rPr lang="en-US" i="0" dirty="0" err="1" smtClean="0"/>
              <a:t>orientación</a:t>
            </a:r>
            <a:r>
              <a:rPr lang="en-US" i="0" dirty="0" smtClean="0"/>
              <a:t> </a:t>
            </a:r>
            <a:r>
              <a:rPr lang="en-US" i="0" dirty="0" err="1" smtClean="0"/>
              <a:t>sobre</a:t>
            </a:r>
            <a:r>
              <a:rPr lang="en-US" i="0" dirty="0" smtClean="0"/>
              <a:t> el </a:t>
            </a:r>
            <a:r>
              <a:rPr lang="en-US" i="0" dirty="0" err="1" smtClean="0"/>
              <a:t>proceso</a:t>
            </a:r>
            <a:r>
              <a:rPr lang="en-US" i="0" dirty="0" smtClean="0"/>
              <a:t> de CPH de 2022,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así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como</a:t>
            </a:r>
            <a:r>
              <a:rPr lang="en-US" i="0" baseline="0" dirty="0" smtClean="0"/>
              <a:t> </a:t>
            </a:r>
            <a:r>
              <a:rPr lang="en-US" i="0" dirty="0" err="1" smtClean="0"/>
              <a:t>ofrecer</a:t>
            </a:r>
            <a:r>
              <a:rPr lang="en-US" i="0" baseline="0" dirty="0" smtClean="0"/>
              <a:t> </a:t>
            </a:r>
            <a:r>
              <a:rPr lang="en-US" i="0" dirty="0" smtClean="0"/>
              <a:t>el </a:t>
            </a:r>
            <a:r>
              <a:rPr lang="en-US" i="0" dirty="0" err="1" smtClean="0"/>
              <a:t>apoyo</a:t>
            </a:r>
            <a:r>
              <a:rPr lang="en-US" i="0" dirty="0" smtClean="0"/>
              <a:t> continuo de </a:t>
            </a:r>
            <a:r>
              <a:rPr lang="en-US" i="0" dirty="0" err="1" smtClean="0"/>
              <a:t>los</a:t>
            </a:r>
            <a:r>
              <a:rPr lang="en-US" i="0" dirty="0" smtClean="0"/>
              <a:t> GNC a </a:t>
            </a:r>
            <a:r>
              <a:rPr lang="en-US" i="0" dirty="0" err="1" smtClean="0"/>
              <a:t>los</a:t>
            </a:r>
            <a:r>
              <a:rPr lang="en-US" i="0" dirty="0" smtClean="0"/>
              <a:t> </a:t>
            </a:r>
            <a:r>
              <a:rPr lang="en-US" i="0" dirty="0" err="1" smtClean="0"/>
              <a:t>equipos</a:t>
            </a:r>
            <a:r>
              <a:rPr lang="en-US" i="0" dirty="0" smtClean="0"/>
              <a:t> de </a:t>
            </a:r>
            <a:r>
              <a:rPr lang="en-US" i="0" dirty="0" err="1" smtClean="0"/>
              <a:t>coordinación</a:t>
            </a:r>
            <a:r>
              <a:rPr lang="en-US" i="0" dirty="0" smtClean="0"/>
              <a:t> a </a:t>
            </a:r>
            <a:r>
              <a:rPr lang="en-US" i="0" dirty="0" err="1" smtClean="0"/>
              <a:t>nivel</a:t>
            </a:r>
            <a:r>
              <a:rPr lang="en-US" i="0" dirty="0" smtClean="0"/>
              <a:t> de </a:t>
            </a:r>
            <a:r>
              <a:rPr lang="en-US" i="0" dirty="0" err="1" smtClean="0"/>
              <a:t>país</a:t>
            </a:r>
            <a:r>
              <a:rPr lang="en-US" i="0" dirty="0" smtClean="0"/>
              <a:t> </a:t>
            </a:r>
            <a:r>
              <a:rPr lang="en-US" i="0" dirty="0" err="1" smtClean="0"/>
              <a:t>en</a:t>
            </a:r>
            <a:r>
              <a:rPr lang="en-US" i="0" dirty="0" smtClean="0"/>
              <a:t> </a:t>
            </a:r>
            <a:r>
              <a:rPr lang="en-US" i="0" dirty="0" err="1" smtClean="0"/>
              <a:t>este</a:t>
            </a:r>
            <a:r>
              <a:rPr lang="en-US" i="0" dirty="0" smtClean="0"/>
              <a:t> </a:t>
            </a:r>
            <a:r>
              <a:rPr lang="en-US" i="0" dirty="0" err="1" smtClean="0"/>
              <a:t>proceso</a:t>
            </a:r>
            <a:r>
              <a:rPr lang="en-US" i="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i="0" dirty="0" err="1" smtClean="0"/>
              <a:t>Sabemos</a:t>
            </a:r>
            <a:r>
              <a:rPr lang="en-US" i="0" baseline="0" dirty="0" smtClean="0"/>
              <a:t> que </a:t>
            </a:r>
            <a:r>
              <a:rPr lang="en-US" i="0" baseline="0" dirty="0" err="1" smtClean="0"/>
              <a:t>en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este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caso</a:t>
            </a:r>
            <a:r>
              <a:rPr lang="en-US" i="0" baseline="0" dirty="0" smtClean="0"/>
              <a:t> Honduras, Guatemala y El Salvador </a:t>
            </a:r>
            <a:r>
              <a:rPr lang="en-US" i="0" baseline="0" dirty="0" err="1" smtClean="0"/>
              <a:t>han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sido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muy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avanzados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en</a:t>
            </a:r>
            <a:r>
              <a:rPr lang="en-US" i="0" baseline="0" dirty="0" smtClean="0"/>
              <a:t> el </a:t>
            </a:r>
            <a:r>
              <a:rPr lang="en-US" i="0" baseline="0" dirty="0" err="1" smtClean="0"/>
              <a:t>proceso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este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año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pero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esperemos</a:t>
            </a:r>
            <a:r>
              <a:rPr lang="en-US" i="0" baseline="0" dirty="0" smtClean="0"/>
              <a:t> que se </a:t>
            </a:r>
            <a:r>
              <a:rPr lang="en-US" i="0" baseline="0" dirty="0" err="1" smtClean="0"/>
              <a:t>puedan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beneficiar</a:t>
            </a:r>
            <a:r>
              <a:rPr lang="en-US" i="0" baseline="0" dirty="0" smtClean="0"/>
              <a:t> de </a:t>
            </a:r>
            <a:r>
              <a:rPr lang="en-US" i="0" baseline="0" dirty="0" err="1" smtClean="0"/>
              <a:t>alguna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manera</a:t>
            </a:r>
            <a:r>
              <a:rPr lang="en-US" i="0" baseline="0" dirty="0" smtClean="0"/>
              <a:t> para </a:t>
            </a:r>
            <a:r>
              <a:rPr lang="en-US" i="0" baseline="0" dirty="0" err="1" smtClean="0"/>
              <a:t>proximos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ejercicios</a:t>
            </a:r>
            <a:r>
              <a:rPr lang="en-US" i="0" baseline="0" dirty="0" smtClean="0"/>
              <a:t>. </a:t>
            </a:r>
            <a:endParaRPr lang="en-US" i="0" dirty="0" smtClean="0"/>
          </a:p>
          <a:p>
            <a:pPr marL="342900" indent="-342900">
              <a:buFont typeface="Arial"/>
              <a:buChar char="•"/>
            </a:pPr>
            <a:r>
              <a:rPr lang="en-US" i="0" dirty="0" smtClean="0"/>
              <a:t>Como </a:t>
            </a:r>
            <a:r>
              <a:rPr lang="en-US" i="0" dirty="0" err="1" smtClean="0"/>
              <a:t>nos</a:t>
            </a:r>
            <a:r>
              <a:rPr lang="en-US" i="0" dirty="0" smtClean="0"/>
              <a:t> </a:t>
            </a:r>
            <a:r>
              <a:rPr lang="en-US" i="0" dirty="0" err="1" smtClean="0"/>
              <a:t>expliacran</a:t>
            </a:r>
            <a:r>
              <a:rPr lang="en-US" i="0" dirty="0" smtClean="0"/>
              <a:t> </a:t>
            </a:r>
            <a:r>
              <a:rPr lang="en-US" i="0" dirty="0" err="1" smtClean="0"/>
              <a:t>en</a:t>
            </a:r>
            <a:r>
              <a:rPr lang="en-US" i="0" dirty="0" smtClean="0"/>
              <a:t> </a:t>
            </a:r>
            <a:r>
              <a:rPr lang="en-US" i="0" dirty="0" err="1" smtClean="0"/>
              <a:t>más</a:t>
            </a:r>
            <a:r>
              <a:rPr lang="en-US" i="0" dirty="0" smtClean="0"/>
              <a:t> </a:t>
            </a:r>
            <a:r>
              <a:rPr lang="en-US" i="0" dirty="0" err="1" smtClean="0"/>
              <a:t>detalle</a:t>
            </a:r>
            <a:r>
              <a:rPr lang="en-US" i="0" dirty="0" smtClean="0"/>
              <a:t> Luigi y</a:t>
            </a:r>
            <a:r>
              <a:rPr lang="en-US" i="0" baseline="0" dirty="0" smtClean="0"/>
              <a:t> Marisa, </a:t>
            </a:r>
            <a:r>
              <a:rPr lang="en-US" i="0" dirty="0" smtClean="0"/>
              <a:t>el </a:t>
            </a:r>
            <a:r>
              <a:rPr lang="en-US" i="0" dirty="0" err="1" smtClean="0"/>
              <a:t>proceso</a:t>
            </a:r>
            <a:r>
              <a:rPr lang="en-US" i="0" dirty="0" smtClean="0"/>
              <a:t> HRP 2022 </a:t>
            </a:r>
            <a:r>
              <a:rPr lang="en-US" i="0" dirty="0" err="1" smtClean="0"/>
              <a:t>es</a:t>
            </a:r>
            <a:r>
              <a:rPr lang="en-US" i="0" dirty="0" smtClean="0"/>
              <a:t> </a:t>
            </a:r>
            <a:r>
              <a:rPr lang="en-US" i="0" dirty="0" err="1" smtClean="0"/>
              <a:t>muy</a:t>
            </a:r>
            <a:r>
              <a:rPr lang="en-US" i="0" dirty="0" smtClean="0"/>
              <a:t> similar al </a:t>
            </a:r>
            <a:r>
              <a:rPr lang="en-US" i="0" dirty="0" err="1" smtClean="0"/>
              <a:t>proceso</a:t>
            </a:r>
            <a:r>
              <a:rPr lang="en-US" i="0" dirty="0" smtClean="0"/>
              <a:t> HRP 2021, sin </a:t>
            </a:r>
            <a:r>
              <a:rPr lang="en-US" i="0" dirty="0" err="1" smtClean="0"/>
              <a:t>cambios</a:t>
            </a:r>
            <a:r>
              <a:rPr lang="en-US" i="0" dirty="0" smtClean="0"/>
              <a:t> </a:t>
            </a:r>
            <a:r>
              <a:rPr lang="en-US" i="0" dirty="0" err="1" smtClean="0"/>
              <a:t>significativos</a:t>
            </a:r>
            <a:r>
              <a:rPr lang="en-US" i="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i="0" dirty="0" err="1" smtClean="0"/>
              <a:t>Vamos</a:t>
            </a:r>
            <a:r>
              <a:rPr lang="en-US" i="0" baseline="0" dirty="0" smtClean="0"/>
              <a:t> a </a:t>
            </a:r>
            <a:r>
              <a:rPr lang="en-US" i="0" baseline="0" dirty="0" err="1" smtClean="0"/>
              <a:t>grabar</a:t>
            </a:r>
            <a:r>
              <a:rPr lang="en-US" i="0" baseline="0" dirty="0" smtClean="0"/>
              <a:t> la webinar y la </a:t>
            </a:r>
            <a:r>
              <a:rPr lang="en-US" i="0" baseline="0" dirty="0" err="1" smtClean="0"/>
              <a:t>compartiremos</a:t>
            </a:r>
            <a:r>
              <a:rPr lang="en-US" i="0" baseline="0" dirty="0" smtClean="0"/>
              <a:t> con </a:t>
            </a:r>
            <a:r>
              <a:rPr lang="en-US" i="0" baseline="0" dirty="0" err="1" smtClean="0"/>
              <a:t>todos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los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participantes</a:t>
            </a:r>
            <a:endParaRPr lang="x-none" i="0" dirty="0"/>
          </a:p>
        </p:txBody>
      </p:sp>
    </p:spTree>
    <p:extLst>
      <p:ext uri="{BB962C8B-B14F-4D97-AF65-F5344CB8AC3E}">
        <p14:creationId xmlns:p14="http://schemas.microsoft.com/office/powerpoint/2010/main" val="104988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will be launched with this slide.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0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this website (copy into chat) you’ll find the full HPC 2022 facilitation package, including the SBS and the HRP instructions which we just discussed. </a:t>
            </a:r>
          </a:p>
        </p:txBody>
      </p:sp>
    </p:spTree>
    <p:extLst>
      <p:ext uri="{BB962C8B-B14F-4D97-AF65-F5344CB8AC3E}">
        <p14:creationId xmlns:p14="http://schemas.microsoft.com/office/powerpoint/2010/main" val="68414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available guidance.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Agradecer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contribución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precedentes</a:t>
            </a:r>
            <a:endParaRPr lang="en-US" baseline="0" dirty="0" smtClean="0"/>
          </a:p>
          <a:p>
            <a:r>
              <a:rPr lang="en-US" baseline="0" dirty="0" smtClean="0"/>
              <a:t>Y </a:t>
            </a:r>
            <a:r>
              <a:rPr lang="en-US" baseline="0" dirty="0" err="1" smtClean="0"/>
              <a:t>ahora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presentamos</a:t>
            </a:r>
            <a:r>
              <a:rPr lang="en-US" baseline="0" dirty="0" smtClean="0"/>
              <a:t> las </a:t>
            </a:r>
            <a:r>
              <a:rPr lang="en-US" baseline="0" dirty="0" err="1" smtClean="0"/>
              <a:t>recomendaciones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concretas</a:t>
            </a:r>
            <a:r>
              <a:rPr lang="en-US" baseline="0" dirty="0" smtClean="0"/>
              <a:t> del sector de </a:t>
            </a:r>
            <a:r>
              <a:rPr lang="en-US" baseline="0" dirty="0" err="1" smtClean="0"/>
              <a:t>nutrición</a:t>
            </a:r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82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ilustra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componentes</a:t>
            </a:r>
            <a:r>
              <a:rPr lang="en-US" dirty="0" smtClean="0"/>
              <a:t> </a:t>
            </a:r>
            <a:r>
              <a:rPr lang="en-US" dirty="0" err="1" smtClean="0"/>
              <a:t>principales</a:t>
            </a:r>
            <a:r>
              <a:rPr lang="en-US" dirty="0" smtClean="0"/>
              <a:t> del plan de </a:t>
            </a:r>
            <a:r>
              <a:rPr lang="en-US" dirty="0" err="1" smtClean="0"/>
              <a:t>respuesta</a:t>
            </a:r>
            <a:r>
              <a:rPr lang="en-US" dirty="0" smtClean="0"/>
              <a:t> del sector. </a:t>
            </a:r>
          </a:p>
          <a:p>
            <a:r>
              <a:rPr lang="en-US" dirty="0" smtClean="0"/>
              <a:t>No hay </a:t>
            </a:r>
            <a:r>
              <a:rPr lang="en-US" dirty="0" err="1" smtClean="0"/>
              <a:t>diferencia</a:t>
            </a:r>
            <a:r>
              <a:rPr lang="en-US" dirty="0" smtClean="0"/>
              <a:t> con el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err="1" smtClean="0"/>
              <a:t>pasado</a:t>
            </a:r>
            <a:r>
              <a:rPr lang="en-US" dirty="0" smtClean="0"/>
              <a:t>.  Como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ver</a:t>
            </a:r>
            <a:r>
              <a:rPr lang="en-US" dirty="0" smtClean="0"/>
              <a:t>, </a:t>
            </a:r>
            <a:r>
              <a:rPr lang="en-US" dirty="0" err="1" smtClean="0"/>
              <a:t>tenemos</a:t>
            </a:r>
            <a:r>
              <a:rPr lang="en-US" dirty="0" smtClean="0"/>
              <a:t> </a:t>
            </a:r>
            <a:r>
              <a:rPr lang="en-US" dirty="0" smtClean="0"/>
              <a:t>que </a:t>
            </a:r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n-US" dirty="0" smtClean="0"/>
              <a:t>el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mujeres</a:t>
            </a:r>
            <a:r>
              <a:rPr lang="en-US" dirty="0" smtClean="0"/>
              <a:t> y </a:t>
            </a:r>
            <a:r>
              <a:rPr lang="en-US" dirty="0" err="1" smtClean="0"/>
              <a:t>niños</a:t>
            </a:r>
            <a:r>
              <a:rPr lang="en-US" dirty="0" smtClean="0"/>
              <a:t>/as </a:t>
            </a:r>
            <a:r>
              <a:rPr lang="en-US" dirty="0" smtClean="0"/>
              <a:t>meta, </a:t>
            </a:r>
            <a:r>
              <a:rPr lang="en-US" dirty="0" err="1" smtClean="0"/>
              <a:t>además</a:t>
            </a:r>
            <a:r>
              <a:rPr lang="en-US" dirty="0" smtClean="0"/>
              <a:t> de personas con </a:t>
            </a:r>
            <a:r>
              <a:rPr lang="en-US" dirty="0" err="1" smtClean="0"/>
              <a:t>discapacidad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Los </a:t>
            </a:r>
            <a:r>
              <a:rPr lang="en-US" dirty="0" err="1" smtClean="0"/>
              <a:t>principales</a:t>
            </a:r>
            <a:r>
              <a:rPr lang="en-US" dirty="0" smtClean="0"/>
              <a:t> </a:t>
            </a:r>
            <a:r>
              <a:rPr lang="en-US" dirty="0" err="1" smtClean="0"/>
              <a:t>puntos</a:t>
            </a:r>
            <a:r>
              <a:rPr lang="en-US" dirty="0" smtClean="0"/>
              <a:t> a </a:t>
            </a:r>
            <a:r>
              <a:rPr lang="en-US" dirty="0" err="1" smtClean="0"/>
              <a:t>considerar</a:t>
            </a:r>
            <a:r>
              <a:rPr lang="en-US" dirty="0" smtClean="0"/>
              <a:t> al </a:t>
            </a:r>
            <a:r>
              <a:rPr lang="en-US" dirty="0" err="1" smtClean="0"/>
              <a:t>desarrollar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sección</a:t>
            </a:r>
            <a:r>
              <a:rPr lang="en-US" dirty="0" smtClean="0"/>
              <a:t> son:</a:t>
            </a:r>
          </a:p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/>
              <a:t>Asegurar</a:t>
            </a:r>
            <a:r>
              <a:rPr lang="en-US" b="1" dirty="0" smtClean="0"/>
              <a:t> que </a:t>
            </a:r>
            <a:r>
              <a:rPr lang="en-US" b="1" dirty="0" err="1" smtClean="0"/>
              <a:t>los</a:t>
            </a:r>
            <a:r>
              <a:rPr lang="en-US" b="1" dirty="0" smtClean="0"/>
              <a:t> </a:t>
            </a:r>
            <a:r>
              <a:rPr lang="en-US" b="1" dirty="0" err="1" smtClean="0"/>
              <a:t>objetivos</a:t>
            </a:r>
            <a:r>
              <a:rPr lang="en-US" b="1" dirty="0" smtClean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basen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nutricionales</a:t>
            </a:r>
            <a:r>
              <a:rPr lang="en-US" dirty="0" smtClean="0"/>
              <a:t> y </a:t>
            </a:r>
            <a:r>
              <a:rPr lang="en-US" dirty="0" err="1" smtClean="0"/>
              <a:t>estén</a:t>
            </a:r>
            <a:r>
              <a:rPr lang="en-US" dirty="0" smtClean="0"/>
              <a:t> </a:t>
            </a:r>
            <a:r>
              <a:rPr lang="en-US" dirty="0" err="1" smtClean="0"/>
              <a:t>vinculados</a:t>
            </a:r>
            <a:r>
              <a:rPr lang="en-US" dirty="0" smtClean="0"/>
              <a:t> a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 y </a:t>
            </a:r>
            <a:r>
              <a:rPr lang="en-US" dirty="0" err="1" smtClean="0"/>
              <a:t>estratégicos</a:t>
            </a:r>
            <a:r>
              <a:rPr lang="en-US" dirty="0" smtClean="0"/>
              <a:t>.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asegurarse</a:t>
            </a:r>
            <a:r>
              <a:rPr lang="en-US" dirty="0" smtClean="0"/>
              <a:t> de que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 smtClean="0"/>
              <a:t>destaquen</a:t>
            </a:r>
            <a:r>
              <a:rPr lang="en-US" dirty="0" smtClean="0"/>
              <a:t> las </a:t>
            </a:r>
            <a:r>
              <a:rPr lang="en-US" dirty="0" err="1" smtClean="0"/>
              <a:t>colaboraciones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con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sectores</a:t>
            </a:r>
            <a:r>
              <a:rPr lang="en-US" dirty="0" smtClean="0"/>
              <a:t>. </a:t>
            </a:r>
            <a:r>
              <a:rPr lang="en-US" dirty="0" err="1" smtClean="0"/>
              <a:t>Teniendo</a:t>
            </a:r>
            <a:r>
              <a:rPr lang="en-US" dirty="0" smtClean="0"/>
              <a:t> </a:t>
            </a:r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,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trabajar</a:t>
            </a:r>
            <a:r>
              <a:rPr lang="en-US" dirty="0" smtClean="0"/>
              <a:t> con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sectores</a:t>
            </a:r>
            <a:r>
              <a:rPr lang="en-US" dirty="0" smtClean="0"/>
              <a:t> para </a:t>
            </a:r>
            <a:r>
              <a:rPr lang="en-US" dirty="0" err="1" smtClean="0"/>
              <a:t>asegurarnos</a:t>
            </a:r>
            <a:r>
              <a:rPr lang="en-US" dirty="0" smtClean="0"/>
              <a:t> de que </a:t>
            </a:r>
            <a:r>
              <a:rPr lang="en-US" dirty="0" err="1" smtClean="0"/>
              <a:t>aborden</a:t>
            </a:r>
            <a:r>
              <a:rPr lang="en-US" dirty="0" smtClean="0"/>
              <a:t> </a:t>
            </a:r>
            <a:r>
              <a:rPr lang="en-US" dirty="0" err="1" smtClean="0"/>
              <a:t>adecuadamente</a:t>
            </a:r>
            <a:r>
              <a:rPr lang="en-US" dirty="0" smtClean="0"/>
              <a:t> la </a:t>
            </a:r>
            <a:r>
              <a:rPr lang="en-US" dirty="0" err="1" smtClean="0"/>
              <a:t>nutrición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respectivos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.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0" lvl="4" indent="0">
              <a:buFontTx/>
              <a:buNone/>
            </a:pPr>
            <a:r>
              <a:rPr lang="en-US" dirty="0" err="1" smtClean="0"/>
              <a:t>Además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tener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</a:t>
            </a:r>
            <a:r>
              <a:rPr lang="en-US" dirty="0" err="1" smtClean="0"/>
              <a:t>cuestiones</a:t>
            </a:r>
            <a:r>
              <a:rPr lang="en-US" dirty="0" smtClean="0"/>
              <a:t> </a:t>
            </a:r>
            <a:r>
              <a:rPr lang="en-US" dirty="0" err="1" smtClean="0"/>
              <a:t>transversales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el </a:t>
            </a:r>
            <a:r>
              <a:rPr lang="en-US" dirty="0" err="1" smtClean="0"/>
              <a:t>género</a:t>
            </a:r>
            <a:r>
              <a:rPr lang="en-US" dirty="0" smtClean="0"/>
              <a:t>, la </a:t>
            </a:r>
            <a:r>
              <a:rPr lang="en-US" dirty="0" err="1" smtClean="0"/>
              <a:t>violencia</a:t>
            </a:r>
            <a:r>
              <a:rPr lang="en-US" dirty="0" smtClean="0"/>
              <a:t> de </a:t>
            </a:r>
            <a:r>
              <a:rPr lang="en-US" dirty="0" err="1" smtClean="0"/>
              <a:t>género</a:t>
            </a:r>
            <a:r>
              <a:rPr lang="en-US" dirty="0" smtClean="0"/>
              <a:t> y la </a:t>
            </a:r>
            <a:r>
              <a:rPr lang="en-US" dirty="0" err="1" smtClean="0"/>
              <a:t>discapacidad</a:t>
            </a:r>
            <a:r>
              <a:rPr lang="en-US" dirty="0" smtClean="0"/>
              <a:t>.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caso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de la </a:t>
            </a:r>
            <a:r>
              <a:rPr lang="en-US" dirty="0" err="1" smtClean="0"/>
              <a:t>vía</a:t>
            </a:r>
            <a:r>
              <a:rPr lang="en-US" dirty="0" smtClean="0"/>
              <a:t> </a:t>
            </a:r>
            <a:r>
              <a:rPr lang="en-US" dirty="0" err="1" smtClean="0"/>
              <a:t>rápida</a:t>
            </a:r>
            <a:r>
              <a:rPr lang="en-US" dirty="0" smtClean="0"/>
              <a:t> de ONUSIDA,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considerar</a:t>
            </a:r>
            <a:r>
              <a:rPr lang="en-US" dirty="0" smtClean="0"/>
              <a:t> el VIH.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Al </a:t>
            </a:r>
            <a:r>
              <a:rPr lang="en-US" b="1" dirty="0" err="1" smtClean="0"/>
              <a:t>considerar</a:t>
            </a:r>
            <a:r>
              <a:rPr lang="en-US" b="1" dirty="0" smtClean="0"/>
              <a:t> </a:t>
            </a:r>
            <a:r>
              <a:rPr lang="en-US" b="1" dirty="0" err="1" smtClean="0"/>
              <a:t>modalidades</a:t>
            </a:r>
            <a:r>
              <a:rPr lang="en-US" b="1" dirty="0" smtClean="0"/>
              <a:t> de </a:t>
            </a:r>
            <a:r>
              <a:rPr lang="en-US" b="1" dirty="0" err="1" smtClean="0"/>
              <a:t>respu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la </a:t>
            </a:r>
            <a:r>
              <a:rPr lang="en-US" dirty="0" err="1" smtClean="0"/>
              <a:t>prestación</a:t>
            </a:r>
            <a:r>
              <a:rPr lang="en-US" dirty="0" smtClean="0"/>
              <a:t> de </a:t>
            </a:r>
            <a:r>
              <a:rPr lang="en-US" dirty="0" err="1" smtClean="0"/>
              <a:t>servicios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transferencias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monetarias</a:t>
            </a:r>
            <a:r>
              <a:rPr lang="en-US" dirty="0" smtClean="0"/>
              <a:t>, </a:t>
            </a:r>
            <a:r>
              <a:rPr lang="en-US" dirty="0" err="1" smtClean="0"/>
              <a:t>estas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consideradas</a:t>
            </a:r>
            <a:r>
              <a:rPr lang="en-US" dirty="0" smtClean="0"/>
              <a:t> de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complementaria</a:t>
            </a:r>
            <a:r>
              <a:rPr lang="en-US" dirty="0" smtClean="0"/>
              <a:t>, no solo </a:t>
            </a:r>
            <a:r>
              <a:rPr lang="en-US" dirty="0" err="1" smtClean="0"/>
              <a:t>desde</a:t>
            </a:r>
            <a:r>
              <a:rPr lang="en-US" dirty="0" smtClean="0"/>
              <a:t> un </a:t>
            </a:r>
            <a:r>
              <a:rPr lang="en-US" dirty="0" err="1" smtClean="0"/>
              <a:t>punto</a:t>
            </a:r>
            <a:r>
              <a:rPr lang="en-US" dirty="0" smtClean="0"/>
              <a:t> de vista </a:t>
            </a:r>
            <a:r>
              <a:rPr lang="en-US" dirty="0" err="1" smtClean="0"/>
              <a:t>nutricional</a:t>
            </a:r>
            <a:r>
              <a:rPr lang="en-US" dirty="0" smtClean="0"/>
              <a:t>, </a:t>
            </a:r>
            <a:r>
              <a:rPr lang="en-US" dirty="0" err="1" smtClean="0"/>
              <a:t>sino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perspectiva</a:t>
            </a:r>
            <a:r>
              <a:rPr lang="en-US" dirty="0" smtClean="0"/>
              <a:t> </a:t>
            </a:r>
            <a:r>
              <a:rPr lang="en-US" dirty="0" err="1" smtClean="0"/>
              <a:t>multisectorial</a:t>
            </a:r>
            <a:r>
              <a:rPr lang="en-US" dirty="0" smtClean="0"/>
              <a:t>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verdad</a:t>
            </a:r>
            <a:r>
              <a:rPr lang="en-US" dirty="0" smtClean="0"/>
              <a:t> que el </a:t>
            </a:r>
            <a:r>
              <a:rPr lang="en-US" dirty="0" err="1" smtClean="0"/>
              <a:t>número</a:t>
            </a:r>
            <a:r>
              <a:rPr lang="en-US" dirty="0" smtClean="0"/>
              <a:t> de palabras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documento</a:t>
            </a:r>
            <a:r>
              <a:rPr lang="en-US" dirty="0" smtClean="0"/>
              <a:t> del HRP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limitado</a:t>
            </a:r>
            <a:r>
              <a:rPr lang="en-US" dirty="0" smtClean="0"/>
              <a:t>, al </a:t>
            </a:r>
            <a:r>
              <a:rPr lang="en-US" dirty="0" err="1" smtClean="0"/>
              <a:t>formular</a:t>
            </a:r>
            <a:r>
              <a:rPr lang="en-US" dirty="0" smtClean="0"/>
              <a:t> las  </a:t>
            </a:r>
            <a:r>
              <a:rPr lang="en-US" dirty="0" err="1" smtClean="0"/>
              <a:t>modalidades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respuesta</a:t>
            </a:r>
            <a:r>
              <a:rPr lang="en-US" dirty="0" smtClean="0"/>
              <a:t>, se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vincular</a:t>
            </a:r>
            <a:r>
              <a:rPr lang="en-US" dirty="0" smtClean="0"/>
              <a:t> las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 con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sectores</a:t>
            </a:r>
            <a:r>
              <a:rPr lang="en-US" dirty="0" smtClean="0"/>
              <a:t> y </a:t>
            </a:r>
            <a:r>
              <a:rPr lang="en-US" dirty="0" err="1" smtClean="0"/>
              <a:t>enfatizar</a:t>
            </a:r>
            <a:r>
              <a:rPr lang="en-US" dirty="0" smtClean="0"/>
              <a:t> el </a:t>
            </a:r>
            <a:r>
              <a:rPr lang="en-US" b="1" dirty="0" err="1" smtClean="0"/>
              <a:t>carácter</a:t>
            </a:r>
            <a:r>
              <a:rPr lang="en-US" b="1" dirty="0" smtClean="0"/>
              <a:t> </a:t>
            </a:r>
            <a:r>
              <a:rPr lang="en-US" b="1" dirty="0" err="1" smtClean="0"/>
              <a:t>intersectorial</a:t>
            </a:r>
            <a:r>
              <a:rPr lang="en-US" b="1" dirty="0" smtClean="0"/>
              <a:t> del </a:t>
            </a:r>
            <a:r>
              <a:rPr lang="en-US" b="1" dirty="0" err="1" smtClean="0"/>
              <a:t>trabajo</a:t>
            </a:r>
            <a:r>
              <a:rPr lang="en-US" dirty="0" smtClean="0"/>
              <a:t>. </a:t>
            </a:r>
            <a:r>
              <a:rPr lang="en-US" dirty="0" smtClean="0"/>
              <a:t>Como se ha </a:t>
            </a:r>
            <a:r>
              <a:rPr lang="en-US" dirty="0" err="1" smtClean="0"/>
              <a:t>compartido</a:t>
            </a:r>
            <a:r>
              <a:rPr lang="en-US" dirty="0" smtClean="0"/>
              <a:t> </a:t>
            </a:r>
            <a:r>
              <a:rPr lang="en-US" dirty="0" err="1" smtClean="0"/>
              <a:t>anteriormente</a:t>
            </a:r>
            <a:r>
              <a:rPr lang="en-US" dirty="0" smtClean="0"/>
              <a:t>, el GNC </a:t>
            </a:r>
            <a:r>
              <a:rPr lang="en-US" dirty="0" smtClean="0"/>
              <a:t>dispone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guía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orientación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el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transferencias</a:t>
            </a:r>
            <a:r>
              <a:rPr lang="en-US" dirty="0" smtClean="0"/>
              <a:t> </a:t>
            </a:r>
            <a:r>
              <a:rPr lang="en-US" dirty="0" err="1" smtClean="0"/>
              <a:t>monetarias</a:t>
            </a:r>
            <a:r>
              <a:rPr lang="en-US" dirty="0" smtClean="0"/>
              <a:t> para </a:t>
            </a:r>
            <a:r>
              <a:rPr lang="en-US" dirty="0" err="1" smtClean="0"/>
              <a:t>respuestas</a:t>
            </a:r>
            <a:r>
              <a:rPr lang="en-US" dirty="0" smtClean="0"/>
              <a:t> </a:t>
            </a:r>
            <a:r>
              <a:rPr lang="en-US" dirty="0" err="1" smtClean="0"/>
              <a:t>nutricionales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emergencias</a:t>
            </a:r>
            <a:r>
              <a:rPr lang="en-US" dirty="0" smtClean="0"/>
              <a:t> (FOTO), </a:t>
            </a:r>
            <a:r>
              <a:rPr lang="en-US" dirty="0" smtClean="0"/>
              <a:t>que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 al </a:t>
            </a:r>
            <a:r>
              <a:rPr lang="en-US" dirty="0" err="1" smtClean="0"/>
              <a:t>considerar</a:t>
            </a:r>
            <a:r>
              <a:rPr lang="en-US" dirty="0" smtClean="0"/>
              <a:t> las </a:t>
            </a:r>
            <a:r>
              <a:rPr lang="en-US" dirty="0" err="1" smtClean="0"/>
              <a:t>modalidades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r>
              <a:rPr lang="en-US" dirty="0" smtClean="0"/>
              <a:t>.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www.nutritioncluster.net</a:t>
            </a:r>
            <a:r>
              <a:rPr lang="en-US" dirty="0" smtClean="0"/>
              <a:t>/sites/</a:t>
            </a:r>
            <a:r>
              <a:rPr lang="en-US" dirty="0" err="1" smtClean="0"/>
              <a:t>nutritioncluster.com</a:t>
            </a:r>
            <a:r>
              <a:rPr lang="en-US" dirty="0" smtClean="0"/>
              <a:t>/files/2021-06/Cash-</a:t>
            </a:r>
            <a:r>
              <a:rPr lang="en-US" dirty="0" err="1" smtClean="0"/>
              <a:t>Voucher_Guidance_ES_RGB.pdf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Además</a:t>
            </a:r>
            <a:r>
              <a:rPr lang="en-US" dirty="0" smtClean="0"/>
              <a:t>, </a:t>
            </a:r>
            <a:r>
              <a:rPr lang="en-US" dirty="0" err="1" smtClean="0"/>
              <a:t>como</a:t>
            </a:r>
            <a:r>
              <a:rPr lang="en-US" dirty="0" smtClean="0"/>
              <a:t> el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err="1" smtClean="0"/>
              <a:t>pasado</a:t>
            </a:r>
            <a:r>
              <a:rPr lang="en-US" dirty="0" smtClean="0"/>
              <a:t>, el HRP 2022 </a:t>
            </a:r>
            <a:r>
              <a:rPr lang="en-US" dirty="0" err="1" smtClean="0"/>
              <a:t>pondrá</a:t>
            </a:r>
            <a:r>
              <a:rPr lang="en-US" dirty="0" smtClean="0"/>
              <a:t> un </a:t>
            </a:r>
            <a:r>
              <a:rPr lang="en-US" dirty="0" err="1" smtClean="0"/>
              <a:t>fuerte</a:t>
            </a:r>
            <a:r>
              <a:rPr lang="en-US" dirty="0" smtClean="0"/>
              <a:t> </a:t>
            </a:r>
            <a:r>
              <a:rPr lang="en-US" dirty="0" err="1" smtClean="0"/>
              <a:t>énfasis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b="1" dirty="0" err="1" smtClean="0"/>
              <a:t>nexo</a:t>
            </a:r>
            <a:r>
              <a:rPr lang="en-US" b="1" dirty="0" smtClean="0"/>
              <a:t> </a:t>
            </a:r>
            <a:r>
              <a:rPr lang="en-US" b="1" dirty="0" err="1" smtClean="0"/>
              <a:t>humanitario-desarrollo</a:t>
            </a:r>
            <a:r>
              <a:rPr lang="en-US" dirty="0" smtClean="0"/>
              <a:t>, y </a:t>
            </a:r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abordado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respectivos</a:t>
            </a:r>
            <a:r>
              <a:rPr lang="en-US" dirty="0" smtClean="0"/>
              <a:t> planes </a:t>
            </a:r>
            <a:r>
              <a:rPr lang="en-US" dirty="0" err="1" smtClean="0"/>
              <a:t>sectoriales</a:t>
            </a:r>
            <a:r>
              <a:rPr lang="en-US" dirty="0" smtClean="0"/>
              <a:t>. </a:t>
            </a:r>
            <a:r>
              <a:rPr lang="en-US" dirty="0" err="1" smtClean="0"/>
              <a:t>Recomendamos</a:t>
            </a:r>
            <a:r>
              <a:rPr lang="en-US" dirty="0" smtClean="0"/>
              <a:t> </a:t>
            </a:r>
            <a:r>
              <a:rPr lang="en-US" dirty="0" err="1" smtClean="0"/>
              <a:t>encarecidamente</a:t>
            </a:r>
            <a:r>
              <a:rPr lang="en-US" dirty="0" smtClean="0"/>
              <a:t> que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equipos</a:t>
            </a:r>
            <a:r>
              <a:rPr lang="en-US" dirty="0" smtClean="0"/>
              <a:t> de </a:t>
            </a:r>
            <a:r>
              <a:rPr lang="en-US" dirty="0" err="1" smtClean="0"/>
              <a:t>coordinación</a:t>
            </a:r>
            <a:r>
              <a:rPr lang="en-US" dirty="0" smtClean="0"/>
              <a:t> </a:t>
            </a:r>
            <a:r>
              <a:rPr lang="en-US" dirty="0" err="1" smtClean="0"/>
              <a:t>trabajen</a:t>
            </a:r>
            <a:r>
              <a:rPr lang="en-US" dirty="0" smtClean="0"/>
              <a:t> con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colegas</a:t>
            </a:r>
            <a:r>
              <a:rPr lang="en-US" dirty="0" smtClean="0"/>
              <a:t> de SUN a </a:t>
            </a:r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país</a:t>
            </a:r>
            <a:r>
              <a:rPr lang="en-US" dirty="0" smtClean="0"/>
              <a:t> para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posibles</a:t>
            </a:r>
            <a:r>
              <a:rPr lang="en-US" dirty="0" smtClean="0"/>
              <a:t> </a:t>
            </a:r>
            <a:r>
              <a:rPr lang="en-US" dirty="0" err="1" smtClean="0"/>
              <a:t>puntos</a:t>
            </a:r>
            <a:r>
              <a:rPr lang="en-US" dirty="0" smtClean="0"/>
              <a:t> de entrada que </a:t>
            </a:r>
            <a:r>
              <a:rPr lang="en-US" dirty="0" err="1" smtClean="0"/>
              <a:t>quizás</a:t>
            </a:r>
            <a:r>
              <a:rPr lang="en-US" dirty="0" smtClean="0"/>
              <a:t> no se </a:t>
            </a:r>
            <a:r>
              <a:rPr lang="en-US" dirty="0" err="1" smtClean="0"/>
              <a:t>hayan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, </a:t>
            </a:r>
            <a:r>
              <a:rPr lang="en-US" dirty="0" err="1" smtClean="0"/>
              <a:t>especialmente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lo que </a:t>
            </a:r>
            <a:r>
              <a:rPr lang="en-US" dirty="0" err="1" smtClean="0"/>
              <a:t>respecta</a:t>
            </a:r>
            <a:r>
              <a:rPr lang="en-US" dirty="0" smtClean="0"/>
              <a:t> a la </a:t>
            </a:r>
            <a:r>
              <a:rPr lang="en-US" dirty="0" err="1" smtClean="0"/>
              <a:t>recuperación</a:t>
            </a:r>
            <a:r>
              <a:rPr lang="en-US" baseline="0" dirty="0" smtClean="0"/>
              <a:t> o a </a:t>
            </a:r>
            <a:r>
              <a:rPr lang="en-US" dirty="0" smtClean="0"/>
              <a:t>las </a:t>
            </a:r>
            <a:r>
              <a:rPr lang="en-US" dirty="0" err="1" smtClean="0"/>
              <a:t>estrategias</a:t>
            </a:r>
            <a:r>
              <a:rPr lang="en-US" dirty="0" smtClean="0"/>
              <a:t> de </a:t>
            </a:r>
            <a:r>
              <a:rPr lang="en-US" dirty="0" err="1" smtClean="0"/>
              <a:t>transición</a:t>
            </a:r>
            <a:r>
              <a:rPr lang="en-US" dirty="0" smtClean="0"/>
              <a:t>.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A </a:t>
            </a:r>
            <a:r>
              <a:rPr lang="en-US" dirty="0" err="1" smtClean="0"/>
              <a:t>considerar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, </a:t>
            </a:r>
            <a:r>
              <a:rPr lang="en-US" dirty="0" smtClean="0"/>
              <a:t>y </a:t>
            </a:r>
            <a:r>
              <a:rPr lang="en-US" dirty="0" err="1" smtClean="0"/>
              <a:t>esto</a:t>
            </a:r>
            <a:r>
              <a:rPr lang="en-US" dirty="0" smtClean="0"/>
              <a:t> no lo </a:t>
            </a:r>
            <a:r>
              <a:rPr lang="en-US" dirty="0" err="1" smtClean="0"/>
              <a:t>hemos</a:t>
            </a:r>
            <a:r>
              <a:rPr lang="en-US" dirty="0" smtClean="0"/>
              <a:t> </a:t>
            </a:r>
            <a:r>
              <a:rPr lang="en-US" dirty="0" err="1" smtClean="0"/>
              <a:t>cubierto</a:t>
            </a:r>
            <a:r>
              <a:rPr lang="en-US" dirty="0" smtClean="0"/>
              <a:t> mucho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smtClean="0"/>
              <a:t>webinar, </a:t>
            </a:r>
            <a:r>
              <a:rPr lang="en-US" b="1" dirty="0" err="1" smtClean="0"/>
              <a:t>pero</a:t>
            </a:r>
            <a:r>
              <a:rPr lang="en-US" b="1" dirty="0" smtClean="0"/>
              <a:t> COVID-19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incorporarse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respectivos</a:t>
            </a:r>
            <a:r>
              <a:rPr lang="en-US" dirty="0" smtClean="0"/>
              <a:t> planes de </a:t>
            </a:r>
            <a:r>
              <a:rPr lang="en-US" dirty="0" err="1" smtClean="0"/>
              <a:t>respuesta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se </a:t>
            </a:r>
            <a:r>
              <a:rPr lang="en-US" dirty="0" err="1" smtClean="0"/>
              <a:t>identifica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vulnerabilidad</a:t>
            </a:r>
            <a:r>
              <a:rPr lang="en-US" dirty="0" smtClean="0"/>
              <a:t>, lo que </a:t>
            </a:r>
            <a:r>
              <a:rPr lang="en-US" dirty="0" err="1" smtClean="0"/>
              <a:t>probablemente</a:t>
            </a:r>
            <a:r>
              <a:rPr lang="en-US" dirty="0" smtClean="0"/>
              <a:t> </a:t>
            </a:r>
            <a:r>
              <a:rPr lang="en-US" dirty="0" err="1" smtClean="0"/>
              <a:t>siga</a:t>
            </a:r>
            <a:r>
              <a:rPr lang="en-US" dirty="0" smtClean="0"/>
              <a:t> </a:t>
            </a:r>
            <a:r>
              <a:rPr lang="en-US" dirty="0" err="1" smtClean="0"/>
              <a:t>siendo</a:t>
            </a:r>
            <a:r>
              <a:rPr lang="en-US" dirty="0" smtClean="0"/>
              <a:t> el </a:t>
            </a:r>
            <a:r>
              <a:rPr lang="en-US" dirty="0" err="1" smtClean="0"/>
              <a:t>caso</a:t>
            </a:r>
            <a:r>
              <a:rPr lang="en-US" dirty="0" smtClean="0"/>
              <a:t> de la </a:t>
            </a:r>
            <a:r>
              <a:rPr lang="en-US" dirty="0" err="1" smtClean="0"/>
              <a:t>mayoría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no de </a:t>
            </a:r>
            <a:r>
              <a:rPr lang="en-US" dirty="0" err="1" smtClean="0"/>
              <a:t>todos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. </a:t>
            </a: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disponen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orientaciones</a:t>
            </a:r>
            <a:r>
              <a:rPr lang="en-US" baseline="0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nutrición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emergencias</a:t>
            </a:r>
            <a:r>
              <a:rPr lang="en-US" dirty="0" smtClean="0"/>
              <a:t> y COVID-19 que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usarse</a:t>
            </a:r>
            <a:r>
              <a:rPr lang="en-US" dirty="0" smtClean="0"/>
              <a:t> para </a:t>
            </a:r>
            <a:r>
              <a:rPr lang="en-US" dirty="0" err="1" smtClean="0"/>
              <a:t>desarrollar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planes de </a:t>
            </a:r>
            <a:r>
              <a:rPr lang="en-US" dirty="0" err="1" smtClean="0"/>
              <a:t>respuesta</a:t>
            </a:r>
            <a:r>
              <a:rPr lang="en-US" dirty="0" smtClean="0"/>
              <a:t>,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sitio</a:t>
            </a:r>
            <a:r>
              <a:rPr lang="en-US" dirty="0" smtClean="0"/>
              <a:t> web de GNC. </a:t>
            </a:r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err="1" smtClean="0"/>
              <a:t>dicho</a:t>
            </a:r>
            <a:r>
              <a:rPr lang="en-US" dirty="0" smtClean="0"/>
              <a:t> </a:t>
            </a:r>
            <a:r>
              <a:rPr lang="en-US" dirty="0" err="1" smtClean="0"/>
              <a:t>esto</a:t>
            </a:r>
            <a:r>
              <a:rPr lang="en-US" dirty="0" smtClean="0"/>
              <a:t>, la </a:t>
            </a:r>
            <a:r>
              <a:rPr lang="en-US" dirty="0" err="1" smtClean="0"/>
              <a:t>mayoría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programas</a:t>
            </a:r>
            <a:r>
              <a:rPr lang="en-US" dirty="0" smtClean="0"/>
              <a:t>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 err="1" smtClean="0"/>
              <a:t>vuelto</a:t>
            </a:r>
            <a:r>
              <a:rPr lang="en-US" dirty="0" smtClean="0"/>
              <a:t> a la </a:t>
            </a:r>
            <a:r>
              <a:rPr lang="en-US" dirty="0" err="1" smtClean="0"/>
              <a:t>normalidad</a:t>
            </a:r>
            <a:r>
              <a:rPr lang="en-US" dirty="0" smtClean="0"/>
              <a:t> con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ajustes</a:t>
            </a:r>
            <a:r>
              <a:rPr lang="en-US" dirty="0" smtClean="0"/>
              <a:t> </a:t>
            </a:r>
            <a:r>
              <a:rPr lang="en-US" dirty="0" err="1" smtClean="0"/>
              <a:t>necesarios</a:t>
            </a:r>
            <a:r>
              <a:rPr lang="en-US" dirty="0" smtClean="0"/>
              <a:t>.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51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 </a:t>
            </a:r>
            <a:r>
              <a:rPr lang="en-US" dirty="0" err="1" smtClean="0"/>
              <a:t>último</a:t>
            </a:r>
            <a:r>
              <a:rPr lang="en-US" dirty="0" smtClean="0"/>
              <a:t> </a:t>
            </a:r>
            <a:r>
              <a:rPr lang="en-US" dirty="0" err="1" smtClean="0"/>
              <a:t>paso</a:t>
            </a:r>
            <a:r>
              <a:rPr lang="en-US" dirty="0" smtClean="0"/>
              <a:t> del </a:t>
            </a:r>
            <a:r>
              <a:rPr lang="en-US" dirty="0" err="1" smtClean="0"/>
              <a:t>proceso</a:t>
            </a:r>
            <a:r>
              <a:rPr lang="en-US" dirty="0" smtClean="0"/>
              <a:t> PRH, que </a:t>
            </a:r>
            <a:r>
              <a:rPr lang="en-US" dirty="0" err="1" smtClean="0"/>
              <a:t>corresponde</a:t>
            </a:r>
            <a:r>
              <a:rPr lang="en-US" dirty="0" smtClean="0"/>
              <a:t> al </a:t>
            </a:r>
            <a:r>
              <a:rPr lang="en-US" dirty="0" err="1" smtClean="0"/>
              <a:t>paso</a:t>
            </a:r>
            <a:r>
              <a:rPr lang="en-US" dirty="0" smtClean="0"/>
              <a:t> </a:t>
            </a:r>
            <a:r>
              <a:rPr lang="en-US" dirty="0" smtClean="0"/>
              <a:t>8</a:t>
            </a:r>
            <a:r>
              <a:rPr lang="en-US" baseline="0" dirty="0" smtClean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proceso</a:t>
            </a:r>
            <a:r>
              <a:rPr lang="en-US" dirty="0" smtClean="0"/>
              <a:t> </a:t>
            </a:r>
            <a:r>
              <a:rPr lang="en-US" dirty="0" smtClean="0"/>
              <a:t>HPC (</a:t>
            </a:r>
            <a:r>
              <a:rPr lang="en-US" dirty="0" err="1" smtClean="0"/>
              <a:t>formular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/</a:t>
            </a:r>
            <a:r>
              <a:rPr lang="en-US" dirty="0" err="1" smtClean="0"/>
              <a:t>actividades</a:t>
            </a:r>
            <a:r>
              <a:rPr lang="en-US" dirty="0" smtClean="0"/>
              <a:t> y </a:t>
            </a:r>
            <a:r>
              <a:rPr lang="en-US" dirty="0" err="1" smtClean="0"/>
              <a:t>costes</a:t>
            </a:r>
            <a:r>
              <a:rPr lang="en-US" dirty="0" smtClean="0"/>
              <a:t> del</a:t>
            </a:r>
            <a:r>
              <a:rPr lang="en-US" baseline="0" dirty="0" smtClean="0"/>
              <a:t> plan de </a:t>
            </a:r>
            <a:r>
              <a:rPr lang="en-US" baseline="0" dirty="0" err="1" smtClean="0"/>
              <a:t>respuesta</a:t>
            </a:r>
            <a:r>
              <a:rPr lang="en-US" baseline="0" dirty="0" smtClean="0"/>
              <a:t>)</a:t>
            </a:r>
            <a:r>
              <a:rPr lang="en-US" dirty="0" smtClean="0"/>
              <a:t> , </a:t>
            </a:r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formulación</a:t>
            </a:r>
            <a:r>
              <a:rPr lang="en-US" dirty="0" smtClean="0"/>
              <a:t> de </a:t>
            </a:r>
            <a:r>
              <a:rPr lang="en-US" dirty="0" err="1" smtClean="0"/>
              <a:t>proyectos</a:t>
            </a:r>
            <a:r>
              <a:rPr lang="en-US" dirty="0" smtClean="0"/>
              <a:t> / </a:t>
            </a:r>
            <a:r>
              <a:rPr lang="en-US" dirty="0" err="1" smtClean="0"/>
              <a:t>actividades</a:t>
            </a:r>
            <a:r>
              <a:rPr lang="en-US" dirty="0" smtClean="0"/>
              <a:t> y la </a:t>
            </a:r>
            <a:r>
              <a:rPr lang="en-US" dirty="0" err="1" smtClean="0"/>
              <a:t>estimación</a:t>
            </a:r>
            <a:r>
              <a:rPr lang="en-US" dirty="0" smtClean="0"/>
              <a:t> del </a:t>
            </a:r>
            <a:r>
              <a:rPr lang="en-US" dirty="0" err="1" smtClean="0"/>
              <a:t>costo</a:t>
            </a:r>
            <a:r>
              <a:rPr lang="en-US" dirty="0" smtClean="0"/>
              <a:t> del plan de </a:t>
            </a:r>
            <a:r>
              <a:rPr lang="en-US" dirty="0" err="1" smtClean="0"/>
              <a:t>respuesta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Hay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las que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estimación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costes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err="1" smtClean="0"/>
              <a:t>proyectos</a:t>
            </a:r>
            <a:r>
              <a:rPr lang="en-US" dirty="0" smtClean="0"/>
              <a:t> o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combinación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1)</a:t>
            </a:r>
            <a:r>
              <a:rPr lang="en-US" baseline="0" dirty="0" smtClean="0"/>
              <a:t> </a:t>
            </a:r>
            <a:r>
              <a:rPr lang="en-US" dirty="0" smtClean="0"/>
              <a:t>Para </a:t>
            </a:r>
            <a:r>
              <a:rPr lang="en-US" dirty="0" err="1" smtClean="0"/>
              <a:t>realizar</a:t>
            </a:r>
            <a:r>
              <a:rPr lang="en-US" dirty="0" smtClean="0"/>
              <a:t> el </a:t>
            </a:r>
            <a:r>
              <a:rPr lang="en-US" dirty="0" err="1" smtClean="0"/>
              <a:t>cálculo</a:t>
            </a:r>
            <a:r>
              <a:rPr lang="en-US" dirty="0" smtClean="0"/>
              <a:t> de </a:t>
            </a:r>
            <a:r>
              <a:rPr lang="en-US" dirty="0" err="1" smtClean="0"/>
              <a:t>costos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costos</a:t>
            </a:r>
            <a:r>
              <a:rPr lang="en-US" dirty="0" smtClean="0"/>
              <a:t> </a:t>
            </a:r>
            <a:r>
              <a:rPr lang="en-US" dirty="0" err="1" smtClean="0"/>
              <a:t>estándar</a:t>
            </a:r>
            <a:r>
              <a:rPr lang="en-US" dirty="0" smtClean="0"/>
              <a:t> para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actividad</a:t>
            </a:r>
            <a:r>
              <a:rPr lang="en-US" dirty="0" smtClean="0"/>
              <a:t> (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ejemplo</a:t>
            </a:r>
            <a:r>
              <a:rPr lang="en-US" dirty="0" smtClean="0"/>
              <a:t>, el </a:t>
            </a:r>
            <a:r>
              <a:rPr lang="en-US" dirty="0" err="1" smtClean="0"/>
              <a:t>tratamiento</a:t>
            </a:r>
            <a:r>
              <a:rPr lang="en-US" dirty="0" smtClean="0"/>
              <a:t> de la </a:t>
            </a:r>
            <a:r>
              <a:rPr lang="en-US" dirty="0" err="1" smtClean="0"/>
              <a:t>desnutrición</a:t>
            </a:r>
            <a:r>
              <a:rPr lang="en-US" dirty="0" smtClean="0"/>
              <a:t> o al </a:t>
            </a:r>
            <a:r>
              <a:rPr lang="en-US" dirty="0" err="1" smtClean="0"/>
              <a:t>suplementación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vitamina</a:t>
            </a:r>
            <a:r>
              <a:rPr lang="en-US" dirty="0" smtClean="0"/>
              <a:t> A)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desarrollarse</a:t>
            </a:r>
            <a:r>
              <a:rPr lang="en-US" dirty="0" smtClean="0"/>
              <a:t> </a:t>
            </a:r>
            <a:r>
              <a:rPr lang="en-US" dirty="0" err="1" smtClean="0"/>
              <a:t>dentro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Los </a:t>
            </a:r>
            <a:r>
              <a:rPr lang="en-US" dirty="0" err="1" smtClean="0"/>
              <a:t>costes</a:t>
            </a:r>
            <a:r>
              <a:rPr lang="en-US" dirty="0" smtClean="0"/>
              <a:t> </a:t>
            </a:r>
            <a:r>
              <a:rPr lang="en-US" dirty="0" err="1" smtClean="0"/>
              <a:t>estándar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solicitados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ciertos</a:t>
            </a:r>
            <a:r>
              <a:rPr lang="en-US" dirty="0" smtClean="0"/>
              <a:t> </a:t>
            </a:r>
            <a:r>
              <a:rPr lang="en-US" dirty="0" err="1" smtClean="0"/>
              <a:t>actores</a:t>
            </a:r>
            <a:r>
              <a:rPr lang="en-US" dirty="0" smtClean="0"/>
              <a:t> clave,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ejemplo</a:t>
            </a:r>
            <a:r>
              <a:rPr lang="en-US" dirty="0" smtClean="0"/>
              <a:t>, </a:t>
            </a:r>
            <a:r>
              <a:rPr lang="en-US" dirty="0" err="1" smtClean="0"/>
              <a:t>aquellos</a:t>
            </a:r>
            <a:r>
              <a:rPr lang="en-US" dirty="0" smtClean="0"/>
              <a:t> </a:t>
            </a:r>
            <a:r>
              <a:rPr lang="en-US" dirty="0" err="1" smtClean="0"/>
              <a:t>involucrados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tratamiento</a:t>
            </a:r>
            <a:r>
              <a:rPr lang="en-US" dirty="0" smtClean="0"/>
              <a:t> la </a:t>
            </a:r>
            <a:r>
              <a:rPr lang="en-US" dirty="0" err="1" smtClean="0"/>
              <a:t>denutrición</a:t>
            </a:r>
            <a:r>
              <a:rPr lang="en-US" dirty="0" smtClean="0"/>
              <a:t>.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costes</a:t>
            </a:r>
            <a:r>
              <a:rPr lang="en-US" dirty="0" smtClean="0"/>
              <a:t> </a:t>
            </a:r>
            <a:r>
              <a:rPr lang="en-US" dirty="0" err="1" smtClean="0"/>
              <a:t>deberán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acordados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y </a:t>
            </a:r>
            <a:r>
              <a:rPr lang="en-US" dirty="0" err="1" smtClean="0"/>
              <a:t>armonizados</a:t>
            </a:r>
            <a:r>
              <a:rPr lang="en-US" dirty="0" smtClean="0"/>
              <a:t>. El </a:t>
            </a:r>
            <a:r>
              <a:rPr lang="en-US" dirty="0" err="1" smtClean="0"/>
              <a:t>cálculo</a:t>
            </a:r>
            <a:r>
              <a:rPr lang="en-US" dirty="0" smtClean="0"/>
              <a:t> de </a:t>
            </a:r>
            <a:r>
              <a:rPr lang="en-US" dirty="0" err="1" smtClean="0"/>
              <a:t>costes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ventajoso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proporciona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estimación</a:t>
            </a:r>
            <a:r>
              <a:rPr lang="en-US" dirty="0" smtClean="0"/>
              <a:t> del </a:t>
            </a:r>
            <a:r>
              <a:rPr lang="en-US" dirty="0" err="1" smtClean="0"/>
              <a:t>coste</a:t>
            </a:r>
            <a:r>
              <a:rPr lang="en-US" dirty="0" smtClean="0"/>
              <a:t> de las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totales</a:t>
            </a:r>
            <a:r>
              <a:rPr lang="en-US" dirty="0" smtClean="0"/>
              <a:t>,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del </a:t>
            </a:r>
            <a:r>
              <a:rPr lang="en-US" dirty="0" err="1" smtClean="0"/>
              <a:t>coste</a:t>
            </a:r>
            <a:r>
              <a:rPr lang="en-US" dirty="0" smtClean="0"/>
              <a:t> de lo que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socios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disponer</a:t>
            </a:r>
            <a:r>
              <a:rPr lang="en-US" dirty="0" smtClean="0"/>
              <a:t>. Sin embargo,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ejercicio</a:t>
            </a:r>
            <a:r>
              <a:rPr lang="en-US" dirty="0" smtClean="0"/>
              <a:t> </a:t>
            </a:r>
            <a:r>
              <a:rPr lang="en-US" dirty="0" err="1" smtClean="0"/>
              <a:t>complejo</a:t>
            </a:r>
            <a:r>
              <a:rPr lang="en-US" dirty="0" smtClean="0"/>
              <a:t> y que </a:t>
            </a:r>
            <a:r>
              <a:rPr lang="en-US" dirty="0" err="1" smtClean="0"/>
              <a:t>requiere</a:t>
            </a:r>
            <a:r>
              <a:rPr lang="en-US" dirty="0" smtClean="0"/>
              <a:t> mucho </a:t>
            </a:r>
            <a:r>
              <a:rPr lang="en-US" dirty="0" err="1" smtClean="0"/>
              <a:t>tiempo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2) Para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Cálculo</a:t>
            </a:r>
            <a:r>
              <a:rPr lang="en-US" dirty="0" smtClean="0"/>
              <a:t> de </a:t>
            </a:r>
            <a:r>
              <a:rPr lang="en-US" dirty="0" err="1" smtClean="0"/>
              <a:t>costes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proyectos</a:t>
            </a:r>
            <a:r>
              <a:rPr lang="en-US" dirty="0" smtClean="0"/>
              <a:t>: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proyectos</a:t>
            </a:r>
            <a:r>
              <a:rPr lang="en-US" dirty="0" smtClean="0"/>
              <a:t> se </a:t>
            </a:r>
            <a:r>
              <a:rPr lang="en-US" dirty="0" err="1" smtClean="0"/>
              <a:t>cargan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Módulo</a:t>
            </a:r>
            <a:r>
              <a:rPr lang="en-US" dirty="0" smtClean="0"/>
              <a:t> de </a:t>
            </a:r>
            <a:r>
              <a:rPr lang="en-US" dirty="0" err="1" smtClean="0"/>
              <a:t>proyectos</a:t>
            </a:r>
            <a:r>
              <a:rPr lang="en-US" dirty="0" smtClean="0"/>
              <a:t> de HPC (</a:t>
            </a:r>
            <a:r>
              <a:rPr lang="en-US" dirty="0" err="1" smtClean="0"/>
              <a:t>anteriormente</a:t>
            </a:r>
            <a:r>
              <a:rPr lang="en-US" dirty="0" smtClean="0"/>
              <a:t> OPS) para </a:t>
            </a:r>
            <a:r>
              <a:rPr lang="en-US" dirty="0" err="1" smtClean="0"/>
              <a:t>compilar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costos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 err="1" smtClean="0"/>
              <a:t>involucrado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respuesta</a:t>
            </a:r>
            <a:r>
              <a:rPr lang="en-US" dirty="0" smtClean="0"/>
              <a:t> </a:t>
            </a:r>
            <a:r>
              <a:rPr lang="en-US" dirty="0" err="1" smtClean="0"/>
              <a:t>nutricional</a:t>
            </a:r>
            <a:r>
              <a:rPr lang="en-US" dirty="0" smtClean="0"/>
              <a:t>. El </a:t>
            </a:r>
            <a:r>
              <a:rPr lang="en-US" dirty="0" err="1" smtClean="0"/>
              <a:t>cálculo</a:t>
            </a:r>
            <a:r>
              <a:rPr lang="en-US" dirty="0" smtClean="0"/>
              <a:t> de </a:t>
            </a:r>
            <a:r>
              <a:rPr lang="en-US" dirty="0" err="1" smtClean="0"/>
              <a:t>costos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proyectos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ayuda</a:t>
            </a:r>
            <a:r>
              <a:rPr lang="en-US" dirty="0" smtClean="0"/>
              <a:t> a </a:t>
            </a:r>
            <a:r>
              <a:rPr lang="en-US" dirty="0" err="1" smtClean="0"/>
              <a:t>mapear</a:t>
            </a:r>
            <a:r>
              <a:rPr lang="en-US" dirty="0" smtClean="0"/>
              <a:t> la </a:t>
            </a:r>
            <a:r>
              <a:rPr lang="en-US" dirty="0" err="1" smtClean="0"/>
              <a:t>contribución</a:t>
            </a:r>
            <a:r>
              <a:rPr lang="en-US" dirty="0" smtClean="0"/>
              <a:t> </a:t>
            </a:r>
            <a:r>
              <a:rPr lang="en-US" dirty="0" err="1" smtClean="0"/>
              <a:t>financiera</a:t>
            </a:r>
            <a:r>
              <a:rPr lang="en-US" dirty="0" smtClean="0"/>
              <a:t> </a:t>
            </a:r>
            <a:r>
              <a:rPr lang="en-US" dirty="0" err="1" smtClean="0"/>
              <a:t>planificada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socio a la </a:t>
            </a:r>
            <a:r>
              <a:rPr lang="en-US" dirty="0" err="1" smtClean="0"/>
              <a:t>respuesta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Para </a:t>
            </a:r>
            <a:r>
              <a:rPr lang="en-US" dirty="0" err="1" smtClean="0"/>
              <a:t>algunos</a:t>
            </a:r>
            <a:r>
              <a:rPr lang="en-US" dirty="0" smtClean="0"/>
              <a:t> </a:t>
            </a:r>
            <a:r>
              <a:rPr lang="en-US" dirty="0" err="1" smtClean="0"/>
              <a:t>clusteres</a:t>
            </a:r>
            <a:r>
              <a:rPr lang="en-US" dirty="0" smtClean="0"/>
              <a:t> o </a:t>
            </a:r>
            <a:r>
              <a:rPr lang="en-US" dirty="0" err="1" smtClean="0"/>
              <a:t>secuores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, </a:t>
            </a:r>
            <a:r>
              <a:rPr lang="en-US" dirty="0" err="1" smtClean="0"/>
              <a:t>incluso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posible</a:t>
            </a:r>
            <a:r>
              <a:rPr lang="en-US" dirty="0" smtClean="0"/>
              <a:t> </a:t>
            </a:r>
            <a:r>
              <a:rPr lang="en-US" dirty="0" err="1" smtClean="0"/>
              <a:t>realizar</a:t>
            </a:r>
            <a:r>
              <a:rPr lang="en-US" dirty="0" smtClean="0"/>
              <a:t> ambos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costos</a:t>
            </a:r>
            <a:r>
              <a:rPr lang="en-US" dirty="0" smtClean="0"/>
              <a:t>, </a:t>
            </a:r>
            <a:r>
              <a:rPr lang="en-US" dirty="0" err="1" smtClean="0"/>
              <a:t>realizar</a:t>
            </a:r>
            <a:r>
              <a:rPr lang="en-US" dirty="0" smtClean="0"/>
              <a:t> un </a:t>
            </a:r>
            <a:r>
              <a:rPr lang="en-US" dirty="0" err="1" smtClean="0"/>
              <a:t>ejercicio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r>
              <a:rPr lang="en-US" dirty="0" smtClean="0"/>
              <a:t> de </a:t>
            </a:r>
            <a:r>
              <a:rPr lang="en-US" dirty="0" err="1" smtClean="0"/>
              <a:t>costos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, al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que se </a:t>
            </a:r>
            <a:r>
              <a:rPr lang="en-US" dirty="0" err="1" smtClean="0"/>
              <a:t>requiere</a:t>
            </a:r>
            <a:r>
              <a:rPr lang="en-US" dirty="0" smtClean="0"/>
              <a:t> que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socios</a:t>
            </a:r>
            <a:r>
              <a:rPr lang="en-US" dirty="0" smtClean="0"/>
              <a:t> </a:t>
            </a:r>
            <a:r>
              <a:rPr lang="en-US" dirty="0" err="1" smtClean="0"/>
              <a:t>envíen</a:t>
            </a:r>
            <a:r>
              <a:rPr lang="en-US" dirty="0" smtClean="0"/>
              <a:t> </a:t>
            </a:r>
            <a:r>
              <a:rPr lang="en-US" dirty="0" err="1" smtClean="0"/>
              <a:t>hojas</a:t>
            </a:r>
            <a:r>
              <a:rPr lang="en-US" dirty="0" smtClean="0"/>
              <a:t> de </a:t>
            </a:r>
            <a:r>
              <a:rPr lang="en-US" dirty="0" err="1" smtClean="0"/>
              <a:t>proyectos</a:t>
            </a:r>
            <a:r>
              <a:rPr lang="en-US" dirty="0" smtClean="0"/>
              <a:t> para </a:t>
            </a:r>
            <a:r>
              <a:rPr lang="en-US" dirty="0" err="1" smtClean="0"/>
              <a:t>rastrear</a:t>
            </a:r>
            <a:r>
              <a:rPr lang="en-US" dirty="0" smtClean="0"/>
              <a:t> las </a:t>
            </a:r>
            <a:r>
              <a:rPr lang="en-US" dirty="0" err="1" smtClean="0"/>
              <a:t>contribuciones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socios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informarles</a:t>
            </a:r>
            <a:r>
              <a:rPr lang="en-US" dirty="0" smtClean="0"/>
              <a:t> </a:t>
            </a:r>
            <a:r>
              <a:rPr lang="en-US" dirty="0" smtClean="0"/>
              <a:t>que OCHA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trabajando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guía</a:t>
            </a:r>
            <a:r>
              <a:rPr lang="en-US" dirty="0" smtClean="0"/>
              <a:t> para </a:t>
            </a:r>
            <a:r>
              <a:rPr lang="en-US" dirty="0" err="1" smtClean="0"/>
              <a:t>estandarizar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proceso</a:t>
            </a:r>
            <a:r>
              <a:rPr lang="en-US" dirty="0" smtClean="0"/>
              <a:t>. </a:t>
            </a:r>
            <a:r>
              <a:rPr lang="en-US" dirty="0" err="1" smtClean="0"/>
              <a:t>Desafortunadamente</a:t>
            </a:r>
            <a:r>
              <a:rPr lang="en-US" dirty="0" smtClean="0"/>
              <a:t>,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guía</a:t>
            </a:r>
            <a:r>
              <a:rPr lang="en-US" dirty="0" smtClean="0"/>
              <a:t> </a:t>
            </a:r>
            <a:r>
              <a:rPr lang="en-US" dirty="0" err="1" smtClean="0"/>
              <a:t>aún</a:t>
            </a:r>
            <a:r>
              <a:rPr lang="en-US" dirty="0" smtClean="0"/>
              <a:t> no se ha </a:t>
            </a:r>
            <a:r>
              <a:rPr lang="en-US" dirty="0" err="1" smtClean="0"/>
              <a:t>publicado</a:t>
            </a:r>
            <a:r>
              <a:rPr lang="en-US" dirty="0" smtClean="0"/>
              <a:t> y no </a:t>
            </a:r>
            <a:r>
              <a:rPr lang="en-US" dirty="0" err="1" smtClean="0"/>
              <a:t>estará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para el </a:t>
            </a:r>
            <a:r>
              <a:rPr lang="en-US" dirty="0" err="1" smtClean="0"/>
              <a:t>proceso</a:t>
            </a:r>
            <a:r>
              <a:rPr lang="en-US" dirty="0" smtClean="0"/>
              <a:t> HPC 2022. Pero </a:t>
            </a:r>
            <a:r>
              <a:rPr lang="en-US" dirty="0" err="1" smtClean="0"/>
              <a:t>debería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para 2023.Para </a:t>
            </a:r>
            <a:r>
              <a:rPr lang="en-US" dirty="0" err="1" smtClean="0"/>
              <a:t>obtener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elaboración</a:t>
            </a:r>
            <a:r>
              <a:rPr lang="en-US" dirty="0" smtClean="0"/>
              <a:t> de </a:t>
            </a:r>
            <a:r>
              <a:rPr lang="en-US" dirty="0" err="1" smtClean="0"/>
              <a:t>presupuestos</a:t>
            </a:r>
            <a:r>
              <a:rPr lang="en-US" dirty="0" smtClean="0"/>
              <a:t>, lo </a:t>
            </a:r>
            <a:r>
              <a:rPr lang="en-US" dirty="0" err="1" smtClean="0"/>
              <a:t>invitamos</a:t>
            </a:r>
            <a:r>
              <a:rPr lang="en-US" dirty="0" smtClean="0"/>
              <a:t> a </a:t>
            </a:r>
            <a:r>
              <a:rPr lang="en-US" dirty="0" err="1" smtClean="0"/>
              <a:t>navegar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módulo</a:t>
            </a:r>
            <a:r>
              <a:rPr lang="en-US" dirty="0" smtClean="0"/>
              <a:t> de </a:t>
            </a:r>
            <a:r>
              <a:rPr lang="en-US" dirty="0" err="1" smtClean="0"/>
              <a:t>aprendizaje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línea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,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sitio</a:t>
            </a:r>
            <a:r>
              <a:rPr lang="en-US" dirty="0" smtClean="0"/>
              <a:t> web de GNC o </a:t>
            </a:r>
            <a:r>
              <a:rPr lang="en-US" dirty="0" err="1" smtClean="0"/>
              <a:t>en</a:t>
            </a:r>
            <a:r>
              <a:rPr lang="en-US" dirty="0" smtClean="0"/>
              <a:t> Agora. </a:t>
            </a:r>
          </a:p>
          <a:p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módulo</a:t>
            </a:r>
            <a:r>
              <a:rPr lang="en-US" dirty="0" smtClean="0"/>
              <a:t>,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encontrar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pros y </a:t>
            </a:r>
            <a:r>
              <a:rPr lang="en-US" dirty="0" err="1" smtClean="0"/>
              <a:t>los</a:t>
            </a:r>
            <a:r>
              <a:rPr lang="en-US" dirty="0" smtClean="0"/>
              <a:t> contras de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metodologías</a:t>
            </a:r>
            <a:r>
              <a:rPr lang="en-US" dirty="0" smtClean="0"/>
              <a:t>, </a:t>
            </a:r>
            <a:r>
              <a:rPr lang="en-US" dirty="0" err="1" smtClean="0"/>
              <a:t>así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ejemplos</a:t>
            </a:r>
            <a:r>
              <a:rPr lang="en-US" dirty="0" smtClean="0"/>
              <a:t> de </a:t>
            </a:r>
            <a:r>
              <a:rPr lang="en-US" dirty="0" err="1" smtClean="0"/>
              <a:t>países</a:t>
            </a:r>
            <a:r>
              <a:rPr lang="en-US" dirty="0" smtClean="0"/>
              <a:t>.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encontrar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Lista</a:t>
            </a:r>
            <a:r>
              <a:rPr lang="en-US" dirty="0" smtClean="0"/>
              <a:t> de </a:t>
            </a:r>
            <a:r>
              <a:rPr lang="en-US" dirty="0" err="1" smtClean="0"/>
              <a:t>verificación</a:t>
            </a:r>
            <a:r>
              <a:rPr lang="en-US" dirty="0" smtClean="0"/>
              <a:t> del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y la </a:t>
            </a:r>
            <a:r>
              <a:rPr lang="en-US" dirty="0" err="1" smtClean="0"/>
              <a:t>Grabación</a:t>
            </a:r>
            <a:r>
              <a:rPr lang="en-US" dirty="0" smtClean="0"/>
              <a:t> del </a:t>
            </a:r>
            <a:r>
              <a:rPr lang="en-US" dirty="0" err="1" smtClean="0"/>
              <a:t>seminario</a:t>
            </a:r>
            <a:r>
              <a:rPr lang="en-US" dirty="0" smtClean="0"/>
              <a:t> web PRH 2021, que se </a:t>
            </a:r>
            <a:r>
              <a:rPr lang="en-US" dirty="0" err="1" smtClean="0"/>
              <a:t>encuentra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línea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nuestro</a:t>
            </a:r>
            <a:r>
              <a:rPr lang="en-US" dirty="0" smtClean="0"/>
              <a:t> </a:t>
            </a:r>
            <a:r>
              <a:rPr lang="en-US" dirty="0" err="1" smtClean="0"/>
              <a:t>sitio</a:t>
            </a:r>
            <a:r>
              <a:rPr lang="en-US" dirty="0" smtClean="0"/>
              <a:t> web.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0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vamos</a:t>
            </a:r>
            <a:r>
              <a:rPr lang="en-US" dirty="0" smtClean="0"/>
              <a:t> a </a:t>
            </a:r>
            <a:r>
              <a:rPr lang="en-US" dirty="0" err="1" smtClean="0"/>
              <a:t>desarrollar</a:t>
            </a:r>
            <a:r>
              <a:rPr lang="en-US" dirty="0" smtClean="0"/>
              <a:t> el </a:t>
            </a:r>
            <a:r>
              <a:rPr lang="en-US" dirty="0" err="1" smtClean="0"/>
              <a:t>componente</a:t>
            </a:r>
            <a:r>
              <a:rPr lang="en-US" dirty="0" smtClean="0"/>
              <a:t> de </a:t>
            </a:r>
            <a:r>
              <a:rPr lang="en-US" dirty="0" err="1" smtClean="0"/>
              <a:t>monitoreo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Los planes de sector / </a:t>
            </a:r>
            <a:r>
              <a:rPr lang="en-US" dirty="0" err="1" smtClean="0"/>
              <a:t>clúster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b="1" dirty="0" smtClean="0"/>
              <a:t>planes de </a:t>
            </a:r>
            <a:r>
              <a:rPr lang="en-US" b="1" dirty="0" err="1" smtClean="0"/>
              <a:t>monitoreo</a:t>
            </a:r>
            <a:endParaRPr lang="en-US" b="0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Dichos</a:t>
            </a:r>
            <a:r>
              <a:rPr lang="en-US" dirty="0" smtClean="0"/>
              <a:t> planes </a:t>
            </a:r>
            <a:r>
              <a:rPr lang="en-US" dirty="0" err="1" smtClean="0"/>
              <a:t>diferirán</a:t>
            </a:r>
            <a:r>
              <a:rPr lang="en-US" dirty="0" smtClean="0"/>
              <a:t> de un </a:t>
            </a:r>
            <a:r>
              <a:rPr lang="en-US" dirty="0" err="1" smtClean="0"/>
              <a:t>país</a:t>
            </a:r>
            <a:r>
              <a:rPr lang="en-US" dirty="0" smtClean="0"/>
              <a:t> a </a:t>
            </a:r>
            <a:r>
              <a:rPr lang="en-US" dirty="0" err="1" smtClean="0"/>
              <a:t>otro</a:t>
            </a:r>
            <a:r>
              <a:rPr lang="en-US" dirty="0" smtClean="0"/>
              <a:t> y </a:t>
            </a:r>
            <a:r>
              <a:rPr lang="en-US" dirty="0" err="1" smtClean="0"/>
              <a:t>dependerán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</a:t>
            </a:r>
            <a:r>
              <a:rPr lang="en-US" dirty="0" err="1" smtClean="0"/>
              <a:t>seleccionados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cuales</a:t>
            </a:r>
            <a:r>
              <a:rPr lang="en-US" baseline="0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relacionarse</a:t>
            </a:r>
            <a:r>
              <a:rPr lang="en-US" dirty="0" smtClean="0"/>
              <a:t> con la </a:t>
            </a:r>
            <a:r>
              <a:rPr lang="en-US" dirty="0" err="1" smtClean="0"/>
              <a:t>respuesta</a:t>
            </a:r>
            <a:r>
              <a:rPr lang="en-US" dirty="0" smtClean="0"/>
              <a:t> </a:t>
            </a:r>
            <a:r>
              <a:rPr lang="en-US" dirty="0" err="1" smtClean="0"/>
              <a:t>planificada</a:t>
            </a:r>
            <a:r>
              <a:rPr lang="en-US" dirty="0" smtClean="0"/>
              <a:t> y la </a:t>
            </a:r>
            <a:r>
              <a:rPr lang="en-US" dirty="0" err="1" smtClean="0"/>
              <a:t>capacidad</a:t>
            </a:r>
            <a:r>
              <a:rPr lang="en-US" dirty="0" smtClean="0"/>
              <a:t> de </a:t>
            </a:r>
            <a:r>
              <a:rPr lang="en-US" dirty="0" err="1" smtClean="0"/>
              <a:t>seguimiento</a:t>
            </a:r>
            <a:r>
              <a:rPr lang="en-US" dirty="0" smtClean="0"/>
              <a:t>.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 err="1" smtClean="0">
                <a:latin typeface="Calibri" panose="020F0502020204030204" pitchFamily="34" charset="0"/>
              </a:rPr>
              <a:t>Considere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los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estándares</a:t>
            </a:r>
            <a:r>
              <a:rPr lang="en-US" b="0" i="1" dirty="0" smtClean="0">
                <a:latin typeface="Calibri" panose="020F0502020204030204" pitchFamily="34" charset="0"/>
              </a:rPr>
              <a:t> ESFERA, el </a:t>
            </a:r>
            <a:r>
              <a:rPr lang="en-US" b="0" i="1" dirty="0" err="1" smtClean="0">
                <a:latin typeface="Calibri" panose="020F0502020204030204" pitchFamily="34" charset="0"/>
              </a:rPr>
              <a:t>monitoreo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rutina</a:t>
            </a:r>
            <a:r>
              <a:rPr lang="en-US" b="0" i="1" dirty="0" smtClean="0">
                <a:latin typeface="Calibri" panose="020F0502020204030204" pitchFamily="34" charset="0"/>
              </a:rPr>
              <a:t> a </a:t>
            </a:r>
            <a:r>
              <a:rPr lang="en-US" b="0" i="1" dirty="0" err="1" smtClean="0">
                <a:latin typeface="Calibri" panose="020F0502020204030204" pitchFamily="34" charset="0"/>
              </a:rPr>
              <a:t>través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programas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prevención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tratamiento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varias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evaluaciones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encuestas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los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socios</a:t>
            </a:r>
            <a:r>
              <a:rPr lang="en-US" b="0" i="1" dirty="0" smtClean="0">
                <a:latin typeface="Calibri" panose="020F0502020204030204" pitchFamily="34" charset="0"/>
              </a:rPr>
              <a:t>, </a:t>
            </a:r>
            <a:r>
              <a:rPr lang="en-US" b="0" i="1" dirty="0" err="1" smtClean="0">
                <a:latin typeface="Calibri" panose="020F0502020204030204" pitchFamily="34" charset="0"/>
              </a:rPr>
              <a:t>incluidas</a:t>
            </a:r>
            <a:r>
              <a:rPr lang="en-US" b="0" i="1" dirty="0" smtClean="0">
                <a:latin typeface="Calibri" panose="020F0502020204030204" pitchFamily="34" charset="0"/>
              </a:rPr>
              <a:t> SMART, KAP y SQUEAC / SLEAC, etc.</a:t>
            </a:r>
            <a:endParaRPr lang="en-US" b="0" dirty="0" smtClean="0">
              <a:latin typeface="Segoe U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queremos</a:t>
            </a:r>
            <a:r>
              <a:rPr lang="en-US" dirty="0" smtClean="0"/>
              <a:t> </a:t>
            </a:r>
            <a:r>
              <a:rPr lang="en-US" dirty="0" err="1" smtClean="0"/>
              <a:t>enfatizar</a:t>
            </a:r>
            <a:r>
              <a:rPr lang="en-US" dirty="0" smtClean="0"/>
              <a:t> que la </a:t>
            </a:r>
            <a:r>
              <a:rPr lang="en-US" dirty="0" err="1" smtClean="0"/>
              <a:t>rendición</a:t>
            </a:r>
            <a:r>
              <a:rPr lang="en-US" dirty="0" smtClean="0"/>
              <a:t> de </a:t>
            </a:r>
            <a:r>
              <a:rPr lang="en-US" dirty="0" err="1" smtClean="0"/>
              <a:t>cuentas</a:t>
            </a:r>
            <a:r>
              <a:rPr lang="en-US" dirty="0" smtClean="0"/>
              <a:t> a las </a:t>
            </a:r>
            <a:r>
              <a:rPr lang="en-US" dirty="0" err="1" smtClean="0"/>
              <a:t>poblaciones</a:t>
            </a:r>
            <a:r>
              <a:rPr lang="en-US" dirty="0" smtClean="0"/>
              <a:t> </a:t>
            </a:r>
            <a:r>
              <a:rPr lang="en-US" dirty="0" err="1" smtClean="0"/>
              <a:t>afectadas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abordarse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monitoreo</a:t>
            </a:r>
            <a:r>
              <a:rPr lang="en-US" dirty="0" smtClean="0"/>
              <a:t>..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Para </a:t>
            </a:r>
            <a:r>
              <a:rPr lang="en-US" dirty="0" err="1" smtClean="0"/>
              <a:t>obtener</a:t>
            </a:r>
            <a:r>
              <a:rPr lang="en-US" dirty="0" smtClean="0"/>
              <a:t> </a:t>
            </a:r>
            <a:r>
              <a:rPr lang="en-US" dirty="0" err="1" smtClean="0"/>
              <a:t>orientación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indicadores</a:t>
            </a:r>
            <a:r>
              <a:rPr lang="en-US" dirty="0" smtClean="0"/>
              <a:t>,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consultar</a:t>
            </a:r>
            <a:r>
              <a:rPr lang="en-US" dirty="0" smtClean="0"/>
              <a:t> la </a:t>
            </a:r>
            <a:r>
              <a:rPr lang="en-US" dirty="0" err="1" smtClean="0"/>
              <a:t>Tabla</a:t>
            </a:r>
            <a:r>
              <a:rPr lang="en-US" dirty="0" smtClean="0"/>
              <a:t> 1 de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Orientación</a:t>
            </a:r>
            <a:r>
              <a:rPr lang="en-US" baseline="0" dirty="0" smtClean="0"/>
              <a:t> </a:t>
            </a:r>
            <a:r>
              <a:rPr lang="en-US" dirty="0" smtClean="0"/>
              <a:t>para el </a:t>
            </a:r>
            <a:r>
              <a:rPr lang="en-US" dirty="0" err="1" smtClean="0"/>
              <a:t>análisis</a:t>
            </a:r>
            <a:r>
              <a:rPr lang="en-US" dirty="0" smtClean="0"/>
              <a:t> de las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nutricionales</a:t>
            </a:r>
            <a:r>
              <a:rPr lang="en-US" dirty="0" smtClean="0"/>
              <a:t> </a:t>
            </a:r>
            <a:r>
              <a:rPr lang="en-US" dirty="0" err="1" smtClean="0"/>
              <a:t>humanitarias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nutrición</a:t>
            </a:r>
            <a:r>
              <a:rPr lang="en-US" dirty="0" smtClean="0"/>
              <a:t>, que </a:t>
            </a:r>
            <a:r>
              <a:rPr lang="en-US" dirty="0" err="1" smtClean="0"/>
              <a:t>enumera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</a:t>
            </a:r>
            <a:r>
              <a:rPr lang="en-US" dirty="0" err="1" smtClean="0"/>
              <a:t>nutricionales</a:t>
            </a:r>
            <a:r>
              <a:rPr lang="en-US" dirty="0" smtClean="0"/>
              <a:t> </a:t>
            </a:r>
            <a:r>
              <a:rPr lang="en-US" dirty="0" err="1" smtClean="0"/>
              <a:t>básicos</a:t>
            </a:r>
            <a:r>
              <a:rPr lang="en-US" dirty="0" smtClean="0"/>
              <a:t> y el </a:t>
            </a:r>
            <a:r>
              <a:rPr lang="en-US" dirty="0" err="1" smtClean="0"/>
              <a:t>repositorio</a:t>
            </a:r>
            <a:r>
              <a:rPr lang="en-US" dirty="0" smtClean="0"/>
              <a:t> de </a:t>
            </a:r>
            <a:r>
              <a:rPr lang="en-US" dirty="0" err="1" smtClean="0"/>
              <a:t>indicadores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guía</a:t>
            </a:r>
            <a:r>
              <a:rPr lang="en-US" dirty="0" smtClean="0"/>
              <a:t>.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Del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mismo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modo</a:t>
            </a:r>
            <a:r>
              <a:rPr lang="en-US" baseline="0" dirty="0" smtClean="0"/>
              <a:t>,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herramienta</a:t>
            </a:r>
            <a:r>
              <a:rPr lang="en-US" dirty="0" smtClean="0"/>
              <a:t> de </a:t>
            </a: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nutricionales</a:t>
            </a:r>
            <a:r>
              <a:rPr lang="en-US" dirty="0" smtClean="0"/>
              <a:t> </a:t>
            </a:r>
            <a:r>
              <a:rPr lang="en-US" dirty="0" err="1" smtClean="0"/>
              <a:t>humanitarias</a:t>
            </a:r>
            <a:r>
              <a:rPr lang="en-US" dirty="0" smtClean="0"/>
              <a:t>, </a:t>
            </a:r>
            <a:r>
              <a:rPr lang="en-US" dirty="0" err="1" smtClean="0"/>
              <a:t>verán</a:t>
            </a:r>
            <a:r>
              <a:rPr lang="en-US" dirty="0" smtClean="0"/>
              <a:t>  que se ha </a:t>
            </a:r>
            <a:r>
              <a:rPr lang="en-US" dirty="0" err="1" smtClean="0"/>
              <a:t>agregado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hoja</a:t>
            </a:r>
            <a:r>
              <a:rPr lang="en-US" baseline="0" dirty="0" smtClean="0"/>
              <a:t> </a:t>
            </a:r>
            <a:r>
              <a:rPr lang="en-US" dirty="0" smtClean="0"/>
              <a:t>de "</a:t>
            </a:r>
            <a:r>
              <a:rPr lang="en-US" dirty="0" err="1" smtClean="0"/>
              <a:t>monitoreo</a:t>
            </a:r>
            <a:r>
              <a:rPr lang="en-US" dirty="0" smtClean="0"/>
              <a:t>" para </a:t>
            </a:r>
            <a:r>
              <a:rPr lang="en-US" dirty="0" err="1" smtClean="0"/>
              <a:t>brindarle</a:t>
            </a:r>
            <a:r>
              <a:rPr lang="en-US" dirty="0" smtClean="0"/>
              <a:t> un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apoyo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proceso</a:t>
            </a:r>
            <a:r>
              <a:rPr lang="en-US" dirty="0" smtClean="0"/>
              <a:t> (</a:t>
            </a:r>
            <a:r>
              <a:rPr lang="en-US" dirty="0" err="1" smtClean="0"/>
              <a:t>ya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tenemos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disponible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español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1575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segunda</a:t>
            </a:r>
            <a:r>
              <a:rPr lang="en-US" dirty="0" smtClean="0"/>
              <a:t> parte del plan de </a:t>
            </a:r>
            <a:r>
              <a:rPr lang="en-US" dirty="0" err="1" smtClean="0"/>
              <a:t>respuesta</a:t>
            </a:r>
            <a:r>
              <a:rPr lang="en-US" dirty="0" smtClean="0"/>
              <a:t> sectorial </a:t>
            </a:r>
            <a:r>
              <a:rPr lang="en-US" dirty="0" err="1" smtClean="0"/>
              <a:t>enumera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, </a:t>
            </a:r>
            <a:r>
              <a:rPr lang="en-US" dirty="0" err="1" smtClean="0"/>
              <a:t>indicadores</a:t>
            </a:r>
            <a:r>
              <a:rPr lang="en-US" dirty="0" smtClean="0"/>
              <a:t> y </a:t>
            </a:r>
            <a:r>
              <a:rPr lang="en-US" dirty="0" err="1" smtClean="0"/>
              <a:t>cifras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.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sección</a:t>
            </a:r>
            <a:r>
              <a:rPr lang="en-US" dirty="0" smtClean="0"/>
              <a:t> </a:t>
            </a:r>
            <a:r>
              <a:rPr lang="en-US" dirty="0" err="1" smtClean="0"/>
              <a:t>tampoco</a:t>
            </a:r>
            <a:r>
              <a:rPr lang="en-US" dirty="0" smtClean="0"/>
              <a:t> hay </a:t>
            </a:r>
            <a:r>
              <a:rPr lang="en-US" dirty="0" err="1" smtClean="0"/>
              <a:t>cambios</a:t>
            </a:r>
            <a:r>
              <a:rPr lang="en-US" dirty="0" smtClean="0"/>
              <a:t> </a:t>
            </a:r>
            <a:r>
              <a:rPr lang="en-US" dirty="0" err="1" smtClean="0"/>
              <a:t>significativos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comparación</a:t>
            </a:r>
            <a:r>
              <a:rPr lang="en-US" dirty="0" smtClean="0"/>
              <a:t> con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Aquí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grupos</a:t>
            </a:r>
            <a:r>
              <a:rPr lang="en-US" dirty="0" smtClean="0"/>
              <a:t> / </a:t>
            </a:r>
            <a:r>
              <a:rPr lang="en-US" dirty="0" err="1" smtClean="0"/>
              <a:t>sectores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indicar</a:t>
            </a:r>
            <a:r>
              <a:rPr lang="en-US" dirty="0" smtClean="0"/>
              <a:t> el </a:t>
            </a:r>
            <a:r>
              <a:rPr lang="en-US" dirty="0" err="1" smtClean="0"/>
              <a:t>número</a:t>
            </a:r>
            <a:r>
              <a:rPr lang="en-US" dirty="0" smtClean="0"/>
              <a:t> de personas </a:t>
            </a:r>
            <a:r>
              <a:rPr lang="en-US" dirty="0" smtClean="0"/>
              <a:t>META (o</a:t>
            </a:r>
            <a:r>
              <a:rPr lang="en-US" baseline="0" dirty="0" smtClean="0"/>
              <a:t> Diana) </a:t>
            </a:r>
            <a:r>
              <a:rPr lang="en-US" dirty="0" smtClean="0"/>
              <a:t>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nutricional</a:t>
            </a:r>
            <a:r>
              <a:rPr lang="en-US" dirty="0" smtClean="0"/>
              <a:t>. Para </a:t>
            </a:r>
            <a:r>
              <a:rPr lang="en-US" dirty="0" err="1" smtClean="0"/>
              <a:t>llevar</a:t>
            </a:r>
            <a:r>
              <a:rPr lang="en-US" dirty="0" smtClean="0"/>
              <a:t> a </a:t>
            </a:r>
            <a:r>
              <a:rPr lang="en-US" dirty="0" err="1" smtClean="0"/>
              <a:t>cabo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proceso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socios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 </a:t>
            </a:r>
            <a:r>
              <a:rPr lang="en-US" dirty="0" err="1" smtClean="0"/>
              <a:t>deberán</a:t>
            </a:r>
            <a:r>
              <a:rPr lang="en-US" dirty="0" smtClean="0"/>
              <a:t> </a:t>
            </a:r>
            <a:r>
              <a:rPr lang="en-US" dirty="0" err="1" smtClean="0"/>
              <a:t>acordar</a:t>
            </a:r>
            <a:r>
              <a:rPr lang="en-US" dirty="0" smtClean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cobertura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nutricional</a:t>
            </a:r>
            <a:r>
              <a:rPr lang="en-US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se </a:t>
            </a:r>
            <a:r>
              <a:rPr lang="en-US" dirty="0" err="1" smtClean="0"/>
              <a:t>reflejarán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plan de </a:t>
            </a:r>
            <a:r>
              <a:rPr lang="en-US" dirty="0" err="1" smtClean="0"/>
              <a:t>respuesta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 y </a:t>
            </a:r>
            <a:r>
              <a:rPr lang="en-US" dirty="0" err="1" smtClean="0"/>
              <a:t>contribuirán</a:t>
            </a:r>
            <a:r>
              <a:rPr lang="en-US" dirty="0" smtClean="0"/>
              <a:t> al </a:t>
            </a:r>
            <a:r>
              <a:rPr lang="en-US" dirty="0" err="1" smtClean="0"/>
              <a:t>número</a:t>
            </a:r>
            <a:r>
              <a:rPr lang="en-US" dirty="0" smtClean="0"/>
              <a:t> total de personas </a:t>
            </a:r>
            <a:r>
              <a:rPr lang="en-US" dirty="0" smtClean="0"/>
              <a:t>META (o Diana) que </a:t>
            </a:r>
            <a:r>
              <a:rPr lang="en-US" dirty="0" smtClean="0"/>
              <a:t>se </a:t>
            </a:r>
            <a:r>
              <a:rPr lang="en-US" dirty="0" err="1" smtClean="0"/>
              <a:t>presentarán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secciones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del </a:t>
            </a:r>
            <a:r>
              <a:rPr lang="en-US" dirty="0" smtClean="0"/>
              <a:t>HRP</a:t>
            </a:r>
          </a:p>
          <a:p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lineas</a:t>
            </a:r>
            <a:r>
              <a:rPr lang="en-US" dirty="0" smtClean="0"/>
              <a:t> </a:t>
            </a:r>
            <a:r>
              <a:rPr lang="en-US" dirty="0" err="1" smtClean="0"/>
              <a:t>generales</a:t>
            </a:r>
            <a:r>
              <a:rPr lang="en-US" dirty="0" smtClean="0"/>
              <a:t>,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población</a:t>
            </a:r>
            <a:r>
              <a:rPr lang="en-US" baseline="0" dirty="0" smtClean="0"/>
              <a:t> META </a:t>
            </a:r>
            <a:r>
              <a:rPr lang="en-US" baseline="0" dirty="0" err="1" smtClean="0"/>
              <a:t>responde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proceso</a:t>
            </a:r>
            <a:r>
              <a:rPr lang="en-US" baseline="0" dirty="0" smtClean="0"/>
              <a:t> de </a:t>
            </a:r>
            <a:r>
              <a:rPr lang="en-US" dirty="0" err="1" smtClean="0"/>
              <a:t>selección</a:t>
            </a:r>
            <a:r>
              <a:rPr lang="en-US" dirty="0" smtClean="0"/>
              <a:t> e </a:t>
            </a:r>
            <a:r>
              <a:rPr lang="en-US" dirty="0" err="1" smtClean="0"/>
              <a:t>identificación</a:t>
            </a:r>
            <a:r>
              <a:rPr lang="en-US" dirty="0" smtClean="0"/>
              <a:t> de las personas que </a:t>
            </a:r>
            <a:r>
              <a:rPr lang="en-US" dirty="0" err="1" smtClean="0"/>
              <a:t>serán</a:t>
            </a:r>
            <a:r>
              <a:rPr lang="en-US" dirty="0" smtClean="0"/>
              <a:t> </a:t>
            </a:r>
            <a:r>
              <a:rPr lang="en-US" dirty="0" err="1" smtClean="0"/>
              <a:t>asistidas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parte de la </a:t>
            </a:r>
            <a:r>
              <a:rPr lang="en-US" dirty="0" err="1" smtClean="0"/>
              <a:t>respuesta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El </a:t>
            </a:r>
            <a:r>
              <a:rPr lang="en-US" dirty="0" err="1" smtClean="0"/>
              <a:t>proceso</a:t>
            </a:r>
            <a:r>
              <a:rPr lang="en-US" dirty="0" smtClean="0"/>
              <a:t> se </a:t>
            </a:r>
            <a:r>
              <a:rPr lang="en-US" dirty="0" err="1" smtClean="0"/>
              <a:t>basa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del HNO y el </a:t>
            </a: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r>
              <a:rPr lang="en-US" dirty="0" smtClean="0"/>
              <a:t>, que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última</a:t>
            </a:r>
            <a:r>
              <a:rPr lang="en-US" dirty="0" smtClean="0"/>
              <a:t> </a:t>
            </a:r>
            <a:r>
              <a:rPr lang="en-US" dirty="0" err="1" smtClean="0"/>
              <a:t>instancia</a:t>
            </a:r>
            <a:r>
              <a:rPr lang="en-US" dirty="0" smtClean="0"/>
              <a:t> define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criterios</a:t>
            </a:r>
            <a:r>
              <a:rPr lang="en-US" dirty="0" smtClean="0"/>
              <a:t> de </a:t>
            </a:r>
            <a:r>
              <a:rPr lang="en-US" dirty="0" err="1" smtClean="0"/>
              <a:t>elegibilidad</a:t>
            </a:r>
            <a:r>
              <a:rPr lang="en-US" dirty="0" smtClean="0"/>
              <a:t> y las personas </a:t>
            </a:r>
            <a:r>
              <a:rPr lang="en-US" dirty="0" err="1" smtClean="0"/>
              <a:t>elegibles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Las personas META son un </a:t>
            </a:r>
            <a:r>
              <a:rPr lang="en-US" dirty="0" err="1" smtClean="0"/>
              <a:t>subconjunto</a:t>
            </a:r>
            <a:r>
              <a:rPr lang="en-US" dirty="0" smtClean="0"/>
              <a:t> del </a:t>
            </a:r>
            <a:r>
              <a:rPr lang="en-US" dirty="0" err="1" smtClean="0"/>
              <a:t>PiN</a:t>
            </a:r>
            <a:r>
              <a:rPr lang="en-US" dirty="0" smtClean="0"/>
              <a:t> y </a:t>
            </a:r>
            <a:r>
              <a:rPr lang="en-US" dirty="0" err="1" smtClean="0"/>
              <a:t>representan</a:t>
            </a:r>
            <a:r>
              <a:rPr lang="en-US" dirty="0" smtClean="0"/>
              <a:t> la </a:t>
            </a:r>
            <a:r>
              <a:rPr lang="en-US" dirty="0" err="1" smtClean="0"/>
              <a:t>cantidad</a:t>
            </a:r>
            <a:r>
              <a:rPr lang="en-US" dirty="0" smtClean="0"/>
              <a:t> de personas a las que se </a:t>
            </a:r>
            <a:r>
              <a:rPr lang="en-US" dirty="0" err="1" smtClean="0"/>
              <a:t>llegará</a:t>
            </a:r>
            <a:r>
              <a:rPr lang="en-US" dirty="0" smtClean="0"/>
              <a:t> a </a:t>
            </a:r>
            <a:r>
              <a:rPr lang="en-US" dirty="0" err="1" smtClean="0"/>
              <a:t>través</a:t>
            </a:r>
            <a:r>
              <a:rPr lang="en-US" dirty="0" smtClean="0"/>
              <a:t> de las </a:t>
            </a:r>
            <a:r>
              <a:rPr lang="en-US" dirty="0" err="1" smtClean="0"/>
              <a:t>intervenciones</a:t>
            </a:r>
            <a:r>
              <a:rPr lang="en-US" dirty="0" smtClean="0"/>
              <a:t> </a:t>
            </a:r>
            <a:r>
              <a:rPr lang="en-US" dirty="0" err="1" smtClean="0"/>
              <a:t>propuestas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Se </a:t>
            </a:r>
            <a:r>
              <a:rPr lang="en-US" dirty="0" err="1" smtClean="0"/>
              <a:t>recomienda</a:t>
            </a:r>
            <a:r>
              <a:rPr lang="en-US" dirty="0" smtClean="0"/>
              <a:t> </a:t>
            </a:r>
            <a:r>
              <a:rPr lang="en-US" dirty="0" err="1" smtClean="0"/>
              <a:t>estimar</a:t>
            </a:r>
            <a:r>
              <a:rPr lang="en-US" dirty="0" smtClean="0"/>
              <a:t> un </a:t>
            </a:r>
            <a:r>
              <a:rPr lang="en-US" dirty="0" err="1" smtClean="0"/>
              <a:t>objetivo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humanitarias</a:t>
            </a:r>
            <a:r>
              <a:rPr lang="en-US" dirty="0" smtClean="0"/>
              <a:t> que se </a:t>
            </a:r>
            <a:r>
              <a:rPr lang="en-US" dirty="0" err="1" smtClean="0"/>
              <a:t>esfuerce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alcanzar</a:t>
            </a:r>
            <a:r>
              <a:rPr lang="en-US" dirty="0" smtClean="0"/>
              <a:t> el 100%, </a:t>
            </a:r>
            <a:r>
              <a:rPr lang="en-US" dirty="0" err="1" smtClean="0"/>
              <a:t>teniendo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la </a:t>
            </a:r>
            <a:r>
              <a:rPr lang="en-US" dirty="0" err="1" smtClean="0"/>
              <a:t>accesibilidad</a:t>
            </a:r>
            <a:r>
              <a:rPr lang="en-US" dirty="0" smtClean="0"/>
              <a:t> y las </a:t>
            </a:r>
            <a:r>
              <a:rPr lang="en-US" dirty="0" err="1" smtClean="0"/>
              <a:t>posibles</a:t>
            </a:r>
            <a:r>
              <a:rPr lang="en-US" dirty="0" smtClean="0"/>
              <a:t> </a:t>
            </a:r>
            <a:r>
              <a:rPr lang="en-US" dirty="0" err="1" smtClean="0"/>
              <a:t>limitaciones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señalar</a:t>
            </a:r>
            <a:r>
              <a:rPr lang="en-US" dirty="0" smtClean="0"/>
              <a:t> que la </a:t>
            </a:r>
            <a:r>
              <a:rPr lang="en-US" dirty="0" err="1" smtClean="0"/>
              <a:t>capacidad</a:t>
            </a:r>
            <a:r>
              <a:rPr lang="en-US" dirty="0" smtClean="0"/>
              <a:t> </a:t>
            </a:r>
            <a:r>
              <a:rPr lang="en-US" dirty="0" err="1" smtClean="0"/>
              <a:t>operativa</a:t>
            </a:r>
            <a:r>
              <a:rPr lang="en-US" dirty="0" smtClean="0"/>
              <a:t> y las </a:t>
            </a:r>
            <a:r>
              <a:rPr lang="en-US" dirty="0" err="1" smtClean="0"/>
              <a:t>tendencias</a:t>
            </a:r>
            <a:r>
              <a:rPr lang="en-US" dirty="0" smtClean="0"/>
              <a:t> de </a:t>
            </a:r>
            <a:r>
              <a:rPr lang="en-US" dirty="0" err="1" smtClean="0"/>
              <a:t>financiación</a:t>
            </a:r>
            <a:r>
              <a:rPr lang="en-US" dirty="0" smtClean="0"/>
              <a:t> para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situación</a:t>
            </a:r>
            <a:r>
              <a:rPr lang="en-US" dirty="0" smtClean="0"/>
              <a:t> </a:t>
            </a:r>
            <a:r>
              <a:rPr lang="en-US" dirty="0" err="1" smtClean="0"/>
              <a:t>humanitaria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no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tenerse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al </a:t>
            </a:r>
            <a:r>
              <a:rPr lang="en-US" dirty="0" err="1" smtClean="0"/>
              <a:t>determinar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. Al </a:t>
            </a:r>
            <a:r>
              <a:rPr lang="en-US" dirty="0" err="1" smtClean="0"/>
              <a:t>determinar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,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considerar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estándares</a:t>
            </a:r>
            <a:r>
              <a:rPr lang="en-US" dirty="0" smtClean="0"/>
              <a:t> ESFERA.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ejemplo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programas</a:t>
            </a:r>
            <a:r>
              <a:rPr lang="en-US" dirty="0" smtClean="0"/>
              <a:t> de </a:t>
            </a:r>
            <a:r>
              <a:rPr lang="en-US" dirty="0" err="1" smtClean="0"/>
              <a:t>desnutrición</a:t>
            </a:r>
            <a:r>
              <a:rPr lang="en-US" dirty="0" smtClean="0"/>
              <a:t> </a:t>
            </a:r>
            <a:r>
              <a:rPr lang="en-US" dirty="0" err="1" smtClean="0"/>
              <a:t>aguda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tener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objetivo</a:t>
            </a:r>
            <a:r>
              <a:rPr lang="en-US" dirty="0" smtClean="0"/>
              <a:t> al </a:t>
            </a:r>
            <a:r>
              <a:rPr lang="en-US" dirty="0" err="1" smtClean="0"/>
              <a:t>menos</a:t>
            </a:r>
            <a:r>
              <a:rPr lang="en-US" dirty="0" smtClean="0"/>
              <a:t> el 50% </a:t>
            </a:r>
            <a:r>
              <a:rPr lang="en-US" dirty="0" err="1" smtClean="0"/>
              <a:t>en</a:t>
            </a:r>
            <a:r>
              <a:rPr lang="en-US" dirty="0" smtClean="0"/>
              <a:t> las zonas </a:t>
            </a:r>
            <a:r>
              <a:rPr lang="en-US" dirty="0" err="1" smtClean="0"/>
              <a:t>rurales</a:t>
            </a:r>
            <a:r>
              <a:rPr lang="en-US" dirty="0" smtClean="0"/>
              <a:t>, el 70% </a:t>
            </a:r>
            <a:r>
              <a:rPr lang="en-US" dirty="0" err="1" smtClean="0"/>
              <a:t>en</a:t>
            </a:r>
            <a:r>
              <a:rPr lang="en-US" dirty="0" smtClean="0"/>
              <a:t> las zonas </a:t>
            </a:r>
            <a:r>
              <a:rPr lang="en-US" dirty="0" err="1" smtClean="0"/>
              <a:t>urbanas</a:t>
            </a:r>
            <a:r>
              <a:rPr lang="en-US" dirty="0" smtClean="0"/>
              <a:t> y el 90%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campamentos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454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fuera</a:t>
            </a:r>
            <a:r>
              <a:rPr lang="en-US" dirty="0" smtClean="0"/>
              <a:t> del </a:t>
            </a:r>
            <a:r>
              <a:rPr lang="en-US" dirty="0" err="1" smtClean="0"/>
              <a:t>alcance</a:t>
            </a:r>
            <a:r>
              <a:rPr lang="en-US" dirty="0" smtClean="0"/>
              <a:t> del </a:t>
            </a:r>
            <a:r>
              <a:rPr lang="en-US" dirty="0" err="1" smtClean="0"/>
              <a:t>seminario</a:t>
            </a:r>
            <a:r>
              <a:rPr lang="en-US" dirty="0" smtClean="0"/>
              <a:t> web de hoy </a:t>
            </a:r>
            <a:r>
              <a:rPr lang="en-US" dirty="0" err="1" smtClean="0"/>
              <a:t>sobre</a:t>
            </a:r>
            <a:r>
              <a:rPr lang="en-US" dirty="0" smtClean="0"/>
              <a:t> el </a:t>
            </a:r>
            <a:r>
              <a:rPr lang="en-US" dirty="0" err="1" smtClean="0"/>
              <a:t>proceso</a:t>
            </a:r>
            <a:r>
              <a:rPr lang="en-US" dirty="0" smtClean="0"/>
              <a:t> de PRH, </a:t>
            </a:r>
            <a:r>
              <a:rPr lang="en-US" dirty="0" err="1" smtClean="0"/>
              <a:t>pensamos</a:t>
            </a:r>
            <a:r>
              <a:rPr lang="en-US" dirty="0" smtClean="0"/>
              <a:t> que </a:t>
            </a:r>
            <a:r>
              <a:rPr lang="en-US" dirty="0" err="1" smtClean="0"/>
              <a:t>podría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 </a:t>
            </a:r>
            <a:r>
              <a:rPr lang="en-US" dirty="0" err="1" smtClean="0"/>
              <a:t>abordar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vínculos</a:t>
            </a:r>
            <a:r>
              <a:rPr lang="en-US" dirty="0" smtClean="0"/>
              <a:t> entre el PRH y el plan de </a:t>
            </a:r>
            <a:r>
              <a:rPr lang="en-US" dirty="0" err="1" smtClean="0"/>
              <a:t>trabajo</a:t>
            </a:r>
            <a:r>
              <a:rPr lang="en-US" dirty="0" smtClean="0"/>
              <a:t> del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smtClean="0"/>
              <a:t>lo </a:t>
            </a:r>
            <a:r>
              <a:rPr lang="en-US" dirty="0" err="1" smtClean="0"/>
              <a:t>tanto</a:t>
            </a:r>
            <a:r>
              <a:rPr lang="en-US" dirty="0" smtClean="0"/>
              <a:t>,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que se ha </a:t>
            </a:r>
            <a:r>
              <a:rPr lang="en-US" dirty="0" err="1" smtClean="0"/>
              <a:t>elaborado</a:t>
            </a:r>
            <a:r>
              <a:rPr lang="en-US" dirty="0" smtClean="0"/>
              <a:t> el plan de </a:t>
            </a:r>
            <a:r>
              <a:rPr lang="en-US" dirty="0" err="1" smtClean="0"/>
              <a:t>respuesta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nutrición</a:t>
            </a:r>
            <a:r>
              <a:rPr lang="en-US" dirty="0" smtClean="0"/>
              <a:t>,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traducirse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un plan de </a:t>
            </a:r>
            <a:r>
              <a:rPr lang="en-US" dirty="0" err="1" smtClean="0"/>
              <a:t>trabajo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nutrición</a:t>
            </a:r>
            <a:r>
              <a:rPr lang="en-US" dirty="0" smtClean="0"/>
              <a:t> que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incluir</a:t>
            </a:r>
            <a:r>
              <a:rPr lang="en-US" dirty="0" smtClean="0"/>
              <a:t> </a:t>
            </a:r>
            <a:r>
              <a:rPr lang="en-US" dirty="0" err="1" smtClean="0"/>
              <a:t>detalles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las </a:t>
            </a:r>
            <a:r>
              <a:rPr lang="en-US" dirty="0" err="1" smtClean="0"/>
              <a:t>actividades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,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plazos</a:t>
            </a:r>
            <a:r>
              <a:rPr lang="en-US" dirty="0" smtClean="0"/>
              <a:t> y las </a:t>
            </a:r>
            <a:r>
              <a:rPr lang="en-US" dirty="0" err="1" smtClean="0"/>
              <a:t>responsabilidades</a:t>
            </a:r>
            <a:r>
              <a:rPr lang="en-US" dirty="0" smtClean="0"/>
              <a:t> del 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temático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El plan de </a:t>
            </a:r>
            <a:r>
              <a:rPr lang="en-US" dirty="0" err="1" smtClean="0"/>
              <a:t>trabajo</a:t>
            </a:r>
            <a:r>
              <a:rPr lang="en-US" dirty="0" smtClean="0"/>
              <a:t> </a:t>
            </a:r>
            <a:r>
              <a:rPr lang="en-US" dirty="0" err="1" smtClean="0"/>
              <a:t>apoyará</a:t>
            </a:r>
            <a:r>
              <a:rPr lang="en-US" dirty="0" smtClean="0"/>
              <a:t> la </a:t>
            </a:r>
            <a:r>
              <a:rPr lang="en-US" dirty="0" err="1" smtClean="0"/>
              <a:t>planificación</a:t>
            </a:r>
            <a:r>
              <a:rPr lang="en-US" dirty="0" smtClean="0"/>
              <a:t> </a:t>
            </a:r>
            <a:r>
              <a:rPr lang="en-US" dirty="0" err="1" smtClean="0"/>
              <a:t>anual</a:t>
            </a:r>
            <a:r>
              <a:rPr lang="en-US" dirty="0" smtClean="0"/>
              <a:t> y </a:t>
            </a:r>
            <a:r>
              <a:rPr lang="en-US" dirty="0" err="1" smtClean="0"/>
              <a:t>guiará</a:t>
            </a:r>
            <a:r>
              <a:rPr lang="en-US" dirty="0" smtClean="0"/>
              <a:t> las </a:t>
            </a:r>
            <a:r>
              <a:rPr lang="en-US" dirty="0" err="1" smtClean="0"/>
              <a:t>actividades</a:t>
            </a:r>
            <a:r>
              <a:rPr lang="en-US" dirty="0" smtClean="0"/>
              <a:t> </a:t>
            </a:r>
            <a:r>
              <a:rPr lang="en-US" dirty="0" smtClean="0"/>
              <a:t>para</a:t>
            </a:r>
            <a:r>
              <a:rPr lang="en-US" baseline="0" dirty="0" smtClean="0"/>
              <a:t> l</a:t>
            </a:r>
            <a:r>
              <a:rPr lang="en-US" dirty="0" smtClean="0"/>
              <a:t>a </a:t>
            </a:r>
            <a:r>
              <a:rPr lang="en-US" dirty="0" err="1" smtClean="0"/>
              <a:t>implementación</a:t>
            </a:r>
            <a:r>
              <a:rPr lang="en-US" dirty="0" smtClean="0"/>
              <a:t> de la </a:t>
            </a:r>
            <a:r>
              <a:rPr lang="en-US" dirty="0" err="1" smtClean="0"/>
              <a:t>respuesta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nutrición</a:t>
            </a:r>
            <a:r>
              <a:rPr lang="en-US" dirty="0" smtClean="0"/>
              <a:t> y </a:t>
            </a:r>
            <a:r>
              <a:rPr lang="en-US" dirty="0" err="1" smtClean="0"/>
              <a:t>contribuirá</a:t>
            </a:r>
            <a:r>
              <a:rPr lang="en-US" dirty="0" smtClean="0"/>
              <a:t> a </a:t>
            </a:r>
            <a:r>
              <a:rPr lang="en-US" dirty="0" err="1" smtClean="0"/>
              <a:t>mejorar</a:t>
            </a:r>
            <a:r>
              <a:rPr lang="en-US" dirty="0" smtClean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eficacia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smtClean="0"/>
              <a:t>la </a:t>
            </a:r>
            <a:r>
              <a:rPr lang="en-US" dirty="0" err="1" smtClean="0"/>
              <a:t>programación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Los </a:t>
            </a:r>
            <a:r>
              <a:rPr lang="en-US" dirty="0" err="1" smtClean="0"/>
              <a:t>resultados</a:t>
            </a:r>
            <a:r>
              <a:rPr lang="en-US" dirty="0" smtClean="0"/>
              <a:t> de un </a:t>
            </a:r>
            <a:r>
              <a:rPr lang="en-US" dirty="0" err="1" smtClean="0"/>
              <a:t>ejercicio</a:t>
            </a:r>
            <a:r>
              <a:rPr lang="en-US" dirty="0" smtClean="0"/>
              <a:t> de </a:t>
            </a:r>
            <a:r>
              <a:rPr lang="en-US" dirty="0" err="1" smtClean="0"/>
              <a:t>seguimiento</a:t>
            </a:r>
            <a:r>
              <a:rPr lang="en-US" dirty="0" smtClean="0"/>
              <a:t> del </a:t>
            </a:r>
            <a:r>
              <a:rPr lang="en-US" dirty="0" err="1" smtClean="0"/>
              <a:t>desempeño</a:t>
            </a:r>
            <a:r>
              <a:rPr lang="en-US" dirty="0" smtClean="0"/>
              <a:t> de la </a:t>
            </a:r>
            <a:r>
              <a:rPr lang="en-US" dirty="0" err="1" smtClean="0"/>
              <a:t>coordinación</a:t>
            </a:r>
            <a:r>
              <a:rPr lang="en-US" dirty="0" smtClean="0"/>
              <a:t> del </a:t>
            </a:r>
            <a:r>
              <a:rPr lang="en-US" dirty="0" smtClean="0"/>
              <a:t>cluster/sector (CCPM</a:t>
            </a:r>
            <a:r>
              <a:rPr lang="en-US" dirty="0" smtClean="0"/>
              <a:t>)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ayudar</a:t>
            </a:r>
            <a:r>
              <a:rPr lang="en-US" dirty="0" smtClean="0"/>
              <a:t> a </a:t>
            </a:r>
            <a:r>
              <a:rPr lang="en-US" dirty="0" err="1" smtClean="0"/>
              <a:t>informar</a:t>
            </a:r>
            <a:r>
              <a:rPr lang="en-US" dirty="0" smtClean="0"/>
              <a:t> el plan de </a:t>
            </a:r>
            <a:r>
              <a:rPr lang="en-US" dirty="0" err="1" smtClean="0"/>
              <a:t>trabajo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el GNC hay </a:t>
            </a:r>
            <a:r>
              <a:rPr lang="en-US" dirty="0" err="1" smtClean="0"/>
              <a:t>ejemplos</a:t>
            </a:r>
            <a:r>
              <a:rPr lang="en-US" dirty="0" smtClean="0"/>
              <a:t> de planes de </a:t>
            </a:r>
            <a:r>
              <a:rPr lang="en-US" dirty="0" err="1" smtClean="0"/>
              <a:t>trabajo</a:t>
            </a:r>
            <a:r>
              <a:rPr lang="en-US" dirty="0" smtClean="0"/>
              <a:t> del 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temático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</a:t>
            </a:r>
            <a:r>
              <a:rPr lang="en-US" dirty="0" err="1" smtClean="0"/>
              <a:t>sitio</a:t>
            </a:r>
            <a:r>
              <a:rPr lang="en-US" dirty="0" smtClean="0"/>
              <a:t> web y </a:t>
            </a:r>
            <a:r>
              <a:rPr lang="en-US" dirty="0" err="1" smtClean="0"/>
              <a:t>en</a:t>
            </a:r>
            <a:r>
              <a:rPr lang="en-US" dirty="0" smtClean="0"/>
              <a:t> Agora,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módulo</a:t>
            </a:r>
            <a:r>
              <a:rPr lang="en-US" dirty="0" smtClean="0"/>
              <a:t> de </a:t>
            </a:r>
            <a:r>
              <a:rPr lang="en-US" dirty="0" err="1" smtClean="0"/>
              <a:t>aprendizaje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línea</a:t>
            </a:r>
            <a:r>
              <a:rPr lang="en-US" dirty="0" smtClean="0"/>
              <a:t> .</a:t>
            </a:r>
            <a:r>
              <a:rPr lang="en-US" dirty="0" err="1" smtClean="0"/>
              <a:t>línea</a:t>
            </a:r>
            <a:r>
              <a:rPr lang="en-US" dirty="0" smtClean="0"/>
              <a:t> para el </a:t>
            </a:r>
            <a:r>
              <a:rPr lang="en-US" dirty="0" err="1" smtClean="0"/>
              <a:t>desarrollo</a:t>
            </a:r>
            <a:r>
              <a:rPr lang="en-US" dirty="0" smtClean="0"/>
              <a:t> de la PRH, para Somalia y Yemen</a:t>
            </a:r>
            <a:r>
              <a:rPr lang="en-US" dirty="0" smtClean="0"/>
              <a:t>. </a:t>
            </a:r>
            <a:r>
              <a:rPr lang="en-US" dirty="0" err="1" smtClean="0"/>
              <a:t>Ahora</a:t>
            </a:r>
            <a:r>
              <a:rPr lang="en-US" dirty="0" smtClean="0"/>
              <a:t> solo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inglés</a:t>
            </a:r>
            <a:r>
              <a:rPr lang="en-US" dirty="0" smtClean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la </a:t>
            </a:r>
            <a:r>
              <a:rPr lang="en-US" dirty="0" err="1" smtClean="0"/>
              <a:t>totalidad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baseline="0" dirty="0" smtClean="0"/>
              <a:t> 109 </a:t>
            </a:r>
            <a:r>
              <a:rPr lang="en-US" baseline="0" dirty="0" err="1" smtClean="0"/>
              <a:t>módulos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traducidos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español</a:t>
            </a:r>
            <a:r>
              <a:rPr lang="en-US" baseline="0" dirty="0" smtClean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6831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Una </a:t>
            </a:r>
            <a:r>
              <a:rPr lang="en-US" dirty="0" err="1" smtClean="0">
                <a:solidFill>
                  <a:srgbClr val="000000"/>
                </a:solidFill>
              </a:rPr>
              <a:t>vez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más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esto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está</a:t>
            </a:r>
            <a:r>
              <a:rPr lang="en-US" dirty="0" smtClean="0">
                <a:solidFill>
                  <a:srgbClr val="000000"/>
                </a:solidFill>
              </a:rPr>
              <a:t> un </a:t>
            </a:r>
            <a:r>
              <a:rPr lang="en-US" dirty="0" err="1" smtClean="0">
                <a:solidFill>
                  <a:srgbClr val="000000"/>
                </a:solidFill>
              </a:rPr>
              <a:t>poco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fuera</a:t>
            </a:r>
            <a:r>
              <a:rPr lang="en-US" dirty="0" smtClean="0">
                <a:solidFill>
                  <a:srgbClr val="000000"/>
                </a:solidFill>
              </a:rPr>
              <a:t> del </a:t>
            </a:r>
            <a:r>
              <a:rPr lang="en-US" dirty="0" err="1" smtClean="0">
                <a:solidFill>
                  <a:srgbClr val="000000"/>
                </a:solidFill>
              </a:rPr>
              <a:t>alcance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este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seminario</a:t>
            </a:r>
            <a:r>
              <a:rPr lang="en-US" dirty="0" smtClean="0">
                <a:solidFill>
                  <a:srgbClr val="000000"/>
                </a:solidFill>
              </a:rPr>
              <a:t> web, </a:t>
            </a:r>
            <a:r>
              <a:rPr lang="en-US" dirty="0" err="1" smtClean="0">
                <a:solidFill>
                  <a:srgbClr val="000000"/>
                </a:solidFill>
              </a:rPr>
              <a:t>pero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algo</a:t>
            </a:r>
            <a:r>
              <a:rPr lang="en-US" dirty="0" smtClean="0">
                <a:solidFill>
                  <a:srgbClr val="000000"/>
                </a:solidFill>
              </a:rPr>
              <a:t> que </a:t>
            </a:r>
            <a:r>
              <a:rPr lang="en-US" dirty="0" err="1" smtClean="0">
                <a:solidFill>
                  <a:srgbClr val="000000"/>
                </a:solidFill>
              </a:rPr>
              <a:t>todos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debemos</a:t>
            </a:r>
            <a:r>
              <a:rPr lang="en-US" dirty="0" smtClean="0">
                <a:solidFill>
                  <a:srgbClr val="000000"/>
                </a:solidFill>
              </a:rPr>
              <a:t> saber;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CAC </a:t>
            </a:r>
            <a:r>
              <a:rPr lang="en-US" dirty="0" err="1" smtClean="0">
                <a:solidFill>
                  <a:srgbClr val="000000"/>
                </a:solidFill>
              </a:rPr>
              <a:t>actualizados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Compromisos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principales</a:t>
            </a:r>
            <a:r>
              <a:rPr lang="en-US" dirty="0" smtClean="0">
                <a:solidFill>
                  <a:srgbClr val="000000"/>
                </a:solidFill>
              </a:rPr>
              <a:t> para la </a:t>
            </a:r>
            <a:r>
              <a:rPr lang="en-US" dirty="0" err="1" smtClean="0">
                <a:solidFill>
                  <a:srgbClr val="000000"/>
                </a:solidFill>
              </a:rPr>
              <a:t>infancia</a:t>
            </a:r>
            <a:r>
              <a:rPr lang="en-US" dirty="0" smtClean="0">
                <a:solidFill>
                  <a:srgbClr val="000000"/>
                </a:solidFill>
              </a:rPr>
              <a:t>), </a:t>
            </a:r>
            <a:r>
              <a:rPr lang="en-US" dirty="0" err="1" smtClean="0">
                <a:solidFill>
                  <a:srgbClr val="000000"/>
                </a:solidFill>
              </a:rPr>
              <a:t>en</a:t>
            </a:r>
            <a:r>
              <a:rPr lang="en-US" dirty="0" smtClean="0">
                <a:solidFill>
                  <a:srgbClr val="000000"/>
                </a:solidFill>
              </a:rPr>
              <a:t> particular. CCC1: </a:t>
            </a:r>
            <a:r>
              <a:rPr lang="en-US" dirty="0" err="1" smtClean="0">
                <a:solidFill>
                  <a:srgbClr val="000000"/>
                </a:solidFill>
              </a:rPr>
              <a:t>Liderazgo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Los CCC </a:t>
            </a:r>
            <a:r>
              <a:rPr lang="en-US" dirty="0" err="1" smtClean="0">
                <a:solidFill>
                  <a:srgbClr val="000000"/>
                </a:solidFill>
              </a:rPr>
              <a:t>actualizados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reflejan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ahora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adecuadamente</a:t>
            </a:r>
            <a:r>
              <a:rPr lang="en-US" dirty="0" smtClean="0">
                <a:solidFill>
                  <a:srgbClr val="000000"/>
                </a:solidFill>
              </a:rPr>
              <a:t> el </a:t>
            </a:r>
            <a:r>
              <a:rPr lang="en-US" dirty="0" err="1" smtClean="0">
                <a:solidFill>
                  <a:srgbClr val="000000"/>
                </a:solidFill>
              </a:rPr>
              <a:t>compromiso</a:t>
            </a:r>
            <a:r>
              <a:rPr lang="en-US" dirty="0" smtClean="0">
                <a:solidFill>
                  <a:srgbClr val="000000"/>
                </a:solidFill>
              </a:rPr>
              <a:t> de UNICEF con la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, y el primer CCC </a:t>
            </a:r>
            <a:r>
              <a:rPr lang="en-US" dirty="0" err="1" smtClean="0">
                <a:solidFill>
                  <a:srgbClr val="000000"/>
                </a:solidFill>
              </a:rPr>
              <a:t>destaca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específicamente</a:t>
            </a:r>
            <a:r>
              <a:rPr lang="en-US" dirty="0" smtClean="0">
                <a:solidFill>
                  <a:srgbClr val="000000"/>
                </a:solidFill>
              </a:rPr>
              <a:t> el </a:t>
            </a:r>
            <a:r>
              <a:rPr lang="en-US" dirty="0" err="1" smtClean="0">
                <a:solidFill>
                  <a:srgbClr val="000000"/>
                </a:solidFill>
              </a:rPr>
              <a:t>compromiso</a:t>
            </a:r>
            <a:r>
              <a:rPr lang="en-US" dirty="0" smtClean="0">
                <a:solidFill>
                  <a:srgbClr val="000000"/>
                </a:solidFill>
              </a:rPr>
              <a:t> de UNICEF de </a:t>
            </a:r>
            <a:r>
              <a:rPr lang="en-US" dirty="0" err="1" smtClean="0">
                <a:solidFill>
                  <a:srgbClr val="000000"/>
                </a:solidFill>
              </a:rPr>
              <a:t>garantizar</a:t>
            </a:r>
            <a:r>
              <a:rPr lang="en-US" dirty="0" smtClean="0">
                <a:solidFill>
                  <a:srgbClr val="000000"/>
                </a:solidFill>
              </a:rPr>
              <a:t> que se </a:t>
            </a:r>
            <a:r>
              <a:rPr lang="en-US" dirty="0" err="1" smtClean="0">
                <a:solidFill>
                  <a:srgbClr val="000000"/>
                </a:solidFill>
              </a:rPr>
              <a:t>establezca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funcione</a:t>
            </a:r>
            <a:r>
              <a:rPr lang="en-US" dirty="0" smtClean="0">
                <a:solidFill>
                  <a:srgbClr val="000000"/>
                </a:solidFill>
              </a:rPr>
              <a:t> un </a:t>
            </a:r>
            <a:r>
              <a:rPr lang="en-US" dirty="0" err="1" smtClean="0">
                <a:solidFill>
                  <a:srgbClr val="000000"/>
                </a:solidFill>
              </a:rPr>
              <a:t>liderazgo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una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humanitarios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efectivos</a:t>
            </a:r>
            <a:r>
              <a:rPr lang="en-US" dirty="0" smtClean="0">
                <a:solidFill>
                  <a:srgbClr val="000000"/>
                </a:solidFill>
              </a:rPr>
              <a:t>. Este </a:t>
            </a:r>
            <a:r>
              <a:rPr lang="en-US" dirty="0" err="1" smtClean="0">
                <a:solidFill>
                  <a:srgbClr val="000000"/>
                </a:solidFill>
              </a:rPr>
              <a:t>compromiso</a:t>
            </a:r>
            <a:r>
              <a:rPr lang="en-US" dirty="0" smtClean="0">
                <a:solidFill>
                  <a:srgbClr val="000000"/>
                </a:solidFill>
              </a:rPr>
              <a:t> se </a:t>
            </a:r>
            <a:r>
              <a:rPr lang="en-US" dirty="0" err="1" smtClean="0">
                <a:solidFill>
                  <a:srgbClr val="000000"/>
                </a:solidFill>
              </a:rPr>
              <a:t>mide</a:t>
            </a:r>
            <a:r>
              <a:rPr lang="en-US" dirty="0" smtClean="0">
                <a:solidFill>
                  <a:srgbClr val="000000"/>
                </a:solidFill>
              </a:rPr>
              <a:t> con dos </a:t>
            </a:r>
            <a:r>
              <a:rPr lang="en-US" dirty="0" err="1" smtClean="0">
                <a:solidFill>
                  <a:srgbClr val="000000"/>
                </a:solidFill>
              </a:rPr>
              <a:t>criterios</a:t>
            </a:r>
            <a:r>
              <a:rPr lang="en-US" dirty="0" smtClean="0">
                <a:solidFill>
                  <a:srgbClr val="000000"/>
                </a:solidFill>
              </a:rPr>
              <a:t>: 1. Que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mecanismos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clústeres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err="1" smtClean="0">
                <a:solidFill>
                  <a:srgbClr val="000000"/>
                </a:solidFill>
              </a:rPr>
              <a:t>sectores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nutrición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cuenten</a:t>
            </a:r>
            <a:r>
              <a:rPr lang="en-US" dirty="0" smtClean="0">
                <a:solidFill>
                  <a:srgbClr val="000000"/>
                </a:solidFill>
              </a:rPr>
              <a:t> con el personal y el </a:t>
            </a:r>
            <a:r>
              <a:rPr lang="en-US" dirty="0" err="1" smtClean="0">
                <a:solidFill>
                  <a:srgbClr val="000000"/>
                </a:solidFill>
              </a:rPr>
              <a:t>equipamiento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adecuados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nivel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nacional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subnacional</a:t>
            </a:r>
            <a:r>
              <a:rPr lang="en-US" dirty="0" smtClean="0">
                <a:solidFill>
                  <a:srgbClr val="000000"/>
                </a:solidFill>
              </a:rPr>
              <a:t>, y 2. Que se </a:t>
            </a:r>
            <a:r>
              <a:rPr lang="en-US" dirty="0" err="1" smtClean="0">
                <a:solidFill>
                  <a:srgbClr val="000000"/>
                </a:solidFill>
              </a:rPr>
              <a:t>aseguren</a:t>
            </a:r>
            <a:r>
              <a:rPr lang="en-US" dirty="0" smtClean="0">
                <a:solidFill>
                  <a:srgbClr val="000000"/>
                </a:solidFill>
              </a:rPr>
              <a:t> las </a:t>
            </a:r>
            <a:r>
              <a:rPr lang="en-US" dirty="0" err="1" smtClean="0">
                <a:solidFill>
                  <a:srgbClr val="000000"/>
                </a:solidFill>
              </a:rPr>
              <a:t>responsabilidades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esenciales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liderazgo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GNC y GCCU </a:t>
            </a:r>
            <a:r>
              <a:rPr lang="en-US" dirty="0" err="1" smtClean="0">
                <a:solidFill>
                  <a:srgbClr val="000000"/>
                </a:solidFill>
              </a:rPr>
              <a:t>han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trabajado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juntos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desarrollar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guía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respaldar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estos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puntos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referencia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incluido</a:t>
            </a:r>
            <a:r>
              <a:rPr lang="en-US" dirty="0" smtClean="0">
                <a:solidFill>
                  <a:srgbClr val="000000"/>
                </a:solidFill>
              </a:rPr>
              <a:t> un </a:t>
            </a:r>
            <a:r>
              <a:rPr lang="en-US" dirty="0" err="1" smtClean="0">
                <a:solidFill>
                  <a:srgbClr val="000000"/>
                </a:solidFill>
              </a:rPr>
              <a:t>árbol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decisiones</a:t>
            </a:r>
            <a:r>
              <a:rPr lang="en-US" dirty="0" smtClean="0">
                <a:solidFill>
                  <a:srgbClr val="000000"/>
                </a:solidFill>
              </a:rPr>
              <a:t> de personal, </a:t>
            </a:r>
            <a:r>
              <a:rPr lang="en-US" dirty="0" err="1" smtClean="0">
                <a:solidFill>
                  <a:srgbClr val="000000"/>
                </a:solidFill>
              </a:rPr>
              <a:t>desarrollado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brindar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apoyo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equipos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país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proporcionar</a:t>
            </a:r>
            <a:r>
              <a:rPr lang="en-US" dirty="0" smtClean="0">
                <a:solidFill>
                  <a:srgbClr val="000000"/>
                </a:solidFill>
              </a:rPr>
              <a:t> "</a:t>
            </a:r>
            <a:r>
              <a:rPr lang="en-US" dirty="0" err="1" smtClean="0">
                <a:solidFill>
                  <a:srgbClr val="000000"/>
                </a:solidFill>
              </a:rPr>
              <a:t>métricas</a:t>
            </a:r>
            <a:r>
              <a:rPr lang="en-US" dirty="0" smtClean="0">
                <a:solidFill>
                  <a:srgbClr val="000000"/>
                </a:solidFill>
              </a:rPr>
              <a:t>" hasta el final. "</a:t>
            </a:r>
            <a:r>
              <a:rPr lang="en-US" dirty="0" err="1" smtClean="0">
                <a:solidFill>
                  <a:srgbClr val="000000"/>
                </a:solidFill>
              </a:rPr>
              <a:t>Apropiadamente</a:t>
            </a:r>
            <a:r>
              <a:rPr lang="en-US" dirty="0" smtClean="0">
                <a:solidFill>
                  <a:srgbClr val="000000"/>
                </a:solidFill>
              </a:rPr>
              <a:t>", que se </a:t>
            </a:r>
            <a:r>
              <a:rPr lang="en-US" dirty="0" err="1" smtClean="0">
                <a:solidFill>
                  <a:srgbClr val="000000"/>
                </a:solidFill>
              </a:rPr>
              <a:t>menciona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</a:t>
            </a:r>
            <a:r>
              <a:rPr lang="en-US" dirty="0" smtClean="0">
                <a:solidFill>
                  <a:srgbClr val="000000"/>
                </a:solidFill>
              </a:rPr>
              <a:t> el </a:t>
            </a:r>
            <a:r>
              <a:rPr lang="en-US" dirty="0" err="1" smtClean="0">
                <a:solidFill>
                  <a:srgbClr val="000000"/>
                </a:solidFill>
              </a:rPr>
              <a:t>criterio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sí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como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así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como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marcos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competencias</a:t>
            </a:r>
            <a:r>
              <a:rPr lang="en-US" dirty="0" smtClean="0">
                <a:solidFill>
                  <a:srgbClr val="000000"/>
                </a:solidFill>
              </a:rPr>
              <a:t> para la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 de clusters y la </a:t>
            </a:r>
            <a:r>
              <a:rPr lang="en-US" dirty="0" err="1" smtClean="0">
                <a:solidFill>
                  <a:srgbClr val="000000"/>
                </a:solidFill>
              </a:rPr>
              <a:t>gestión</a:t>
            </a:r>
            <a:r>
              <a:rPr lang="en-US" dirty="0" smtClean="0">
                <a:solidFill>
                  <a:srgbClr val="000000"/>
                </a:solidFill>
              </a:rPr>
              <a:t> de la </a:t>
            </a:r>
            <a:r>
              <a:rPr lang="en-US" dirty="0" err="1" smtClean="0">
                <a:solidFill>
                  <a:srgbClr val="000000"/>
                </a:solidFill>
              </a:rPr>
              <a:t>información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así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como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módulos</a:t>
            </a:r>
            <a:r>
              <a:rPr lang="en-US" dirty="0" smtClean="0">
                <a:solidFill>
                  <a:srgbClr val="000000"/>
                </a:solidFill>
              </a:rPr>
              <a:t> de e-learning. Si </a:t>
            </a:r>
            <a:r>
              <a:rPr lang="en-US" dirty="0" err="1" smtClean="0">
                <a:solidFill>
                  <a:srgbClr val="000000"/>
                </a:solidFill>
              </a:rPr>
              <a:t>bien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CCC no </a:t>
            </a:r>
            <a:r>
              <a:rPr lang="en-US" dirty="0" err="1" smtClean="0">
                <a:solidFill>
                  <a:srgbClr val="000000"/>
                </a:solidFill>
              </a:rPr>
              <a:t>respaldan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específicamente</a:t>
            </a:r>
            <a:r>
              <a:rPr lang="en-US" dirty="0" smtClean="0">
                <a:solidFill>
                  <a:srgbClr val="000000"/>
                </a:solidFill>
              </a:rPr>
              <a:t> el </a:t>
            </a:r>
            <a:r>
              <a:rPr lang="en-US" dirty="0" err="1" smtClean="0">
                <a:solidFill>
                  <a:srgbClr val="000000"/>
                </a:solidFill>
              </a:rPr>
              <a:t>desarrollo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sus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respectivos</a:t>
            </a:r>
            <a:r>
              <a:rPr lang="en-US" dirty="0" smtClean="0">
                <a:solidFill>
                  <a:srgbClr val="000000"/>
                </a:solidFill>
              </a:rPr>
              <a:t> PRH, </a:t>
            </a:r>
            <a:r>
              <a:rPr lang="en-US" dirty="0" err="1" smtClean="0">
                <a:solidFill>
                  <a:srgbClr val="000000"/>
                </a:solidFill>
              </a:rPr>
              <a:t>sí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respaldarán</a:t>
            </a:r>
            <a:r>
              <a:rPr lang="en-US" dirty="0" smtClean="0">
                <a:solidFill>
                  <a:srgbClr val="000000"/>
                </a:solidFill>
              </a:rPr>
              <a:t> el plan de </a:t>
            </a:r>
            <a:r>
              <a:rPr lang="en-US" dirty="0" err="1" smtClean="0">
                <a:solidFill>
                  <a:srgbClr val="000000"/>
                </a:solidFill>
              </a:rPr>
              <a:t>trabajo</a:t>
            </a:r>
            <a:r>
              <a:rPr lang="en-US" dirty="0" smtClean="0">
                <a:solidFill>
                  <a:srgbClr val="000000"/>
                </a:solidFill>
              </a:rPr>
              <a:t> y la </a:t>
            </a:r>
            <a:r>
              <a:rPr lang="en-US" dirty="0" err="1" smtClean="0">
                <a:solidFill>
                  <a:srgbClr val="000000"/>
                </a:solidFill>
              </a:rPr>
              <a:t>dotación</a:t>
            </a:r>
            <a:r>
              <a:rPr lang="en-US" dirty="0" smtClean="0">
                <a:solidFill>
                  <a:srgbClr val="000000"/>
                </a:solidFill>
              </a:rPr>
              <a:t> de personal de </a:t>
            </a:r>
            <a:r>
              <a:rPr lang="en-US" dirty="0" err="1" smtClean="0">
                <a:solidFill>
                  <a:srgbClr val="000000"/>
                </a:solidFill>
              </a:rPr>
              <a:t>su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clúster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Además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los</a:t>
            </a:r>
            <a:r>
              <a:rPr lang="en-US" dirty="0" smtClean="0">
                <a:solidFill>
                  <a:srgbClr val="000000"/>
                </a:solidFill>
              </a:rPr>
              <a:t> CCC se </a:t>
            </a:r>
            <a:r>
              <a:rPr lang="en-US" dirty="0" err="1" smtClean="0">
                <a:solidFill>
                  <a:srgbClr val="000000"/>
                </a:solidFill>
              </a:rPr>
              <a:t>pueden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utilizar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apoyar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esfuerzos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promoción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nivel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país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tener</a:t>
            </a:r>
            <a:r>
              <a:rPr lang="en-US" dirty="0" smtClean="0">
                <a:solidFill>
                  <a:srgbClr val="000000"/>
                </a:solidFill>
              </a:rPr>
              <a:t> el personal </a:t>
            </a:r>
            <a:r>
              <a:rPr lang="en-US" dirty="0" err="1" smtClean="0">
                <a:solidFill>
                  <a:srgbClr val="000000"/>
                </a:solidFill>
              </a:rPr>
              <a:t>adecuado</a:t>
            </a:r>
            <a:r>
              <a:rPr lang="en-US" dirty="0" smtClean="0">
                <a:solidFill>
                  <a:srgbClr val="000000"/>
                </a:solidFill>
              </a:rPr>
              <a:t> para la </a:t>
            </a:r>
            <a:r>
              <a:rPr lang="en-US" dirty="0" err="1" smtClean="0">
                <a:solidFill>
                  <a:srgbClr val="000000"/>
                </a:solidFill>
              </a:rPr>
              <a:t>coordinación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x-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6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23065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términos</a:t>
            </a:r>
            <a:r>
              <a:rPr lang="en-US" dirty="0" smtClean="0"/>
              <a:t> de la </a:t>
            </a:r>
            <a:r>
              <a:rPr lang="en-US" dirty="0" err="1" smtClean="0"/>
              <a:t>orientación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para </a:t>
            </a:r>
            <a:r>
              <a:rPr lang="en-US" dirty="0" err="1" smtClean="0"/>
              <a:t>apoyar</a:t>
            </a:r>
            <a:r>
              <a:rPr lang="en-US" dirty="0" smtClean="0"/>
              <a:t> el </a:t>
            </a:r>
            <a:r>
              <a:rPr lang="en-US" dirty="0" err="1" smtClean="0"/>
              <a:t>proceso</a:t>
            </a:r>
            <a:r>
              <a:rPr lang="en-US" dirty="0" smtClean="0"/>
              <a:t> de PRH, </a:t>
            </a:r>
            <a:r>
              <a:rPr lang="en-US" dirty="0" err="1" smtClean="0"/>
              <a:t>además</a:t>
            </a:r>
            <a:r>
              <a:rPr lang="en-US" dirty="0" smtClean="0"/>
              <a:t> de lo que ha </a:t>
            </a:r>
            <a:r>
              <a:rPr lang="en-US" dirty="0" err="1" smtClean="0"/>
              <a:t>sido</a:t>
            </a:r>
            <a:r>
              <a:rPr lang="en-US" dirty="0" smtClean="0"/>
              <a:t> </a:t>
            </a:r>
            <a:r>
              <a:rPr lang="en-US" dirty="0" err="1" smtClean="0"/>
              <a:t>compartido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OCHA, el GNC ha </a:t>
            </a:r>
            <a:r>
              <a:rPr lang="en-US" dirty="0" err="1" smtClean="0"/>
              <a:t>actualizado</a:t>
            </a:r>
            <a:r>
              <a:rPr lang="en-US" dirty="0" smtClean="0"/>
              <a:t> </a:t>
            </a:r>
            <a:r>
              <a:rPr lang="en-US" dirty="0" err="1" smtClean="0"/>
              <a:t>nuevamente</a:t>
            </a:r>
            <a:r>
              <a:rPr lang="en-US" dirty="0" smtClean="0"/>
              <a:t> la </a:t>
            </a:r>
            <a:r>
              <a:rPr lang="en-US" dirty="0" err="1" smtClean="0"/>
              <a:t>guía</a:t>
            </a:r>
            <a:r>
              <a:rPr lang="en-US" dirty="0" smtClean="0"/>
              <a:t> </a:t>
            </a:r>
            <a:r>
              <a:rPr lang="en-US" dirty="0" err="1" smtClean="0"/>
              <a:t>específica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para </a:t>
            </a:r>
            <a:r>
              <a:rPr lang="en-US" dirty="0" err="1" smtClean="0"/>
              <a:t>reflejar</a:t>
            </a:r>
            <a:r>
              <a:rPr lang="en-US" dirty="0" smtClean="0"/>
              <a:t> el </a:t>
            </a:r>
            <a:r>
              <a:rPr lang="en-US" dirty="0" err="1" smtClean="0"/>
              <a:t>proceso</a:t>
            </a:r>
            <a:r>
              <a:rPr lang="en-US" dirty="0" smtClean="0"/>
              <a:t> de PRH 2022. 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Lista</a:t>
            </a:r>
            <a:r>
              <a:rPr lang="en-US" dirty="0" smtClean="0"/>
              <a:t> de </a:t>
            </a:r>
            <a:r>
              <a:rPr lang="en-US" dirty="0" err="1" smtClean="0"/>
              <a:t>verificación</a:t>
            </a:r>
            <a:r>
              <a:rPr lang="en-US" dirty="0" smtClean="0"/>
              <a:t> para </a:t>
            </a:r>
            <a:r>
              <a:rPr lang="en-US" dirty="0" err="1" smtClean="0"/>
              <a:t>garantizar</a:t>
            </a:r>
            <a:r>
              <a:rPr lang="en-US" dirty="0" smtClean="0"/>
              <a:t> la </a:t>
            </a:r>
            <a:r>
              <a:rPr lang="en-US" dirty="0" err="1" smtClean="0"/>
              <a:t>calidad</a:t>
            </a:r>
            <a:r>
              <a:rPr lang="en-US" dirty="0" smtClean="0"/>
              <a:t> del HRP (Checklist) 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el </a:t>
            </a:r>
            <a:r>
              <a:rPr lang="en-US" dirty="0" err="1" smtClean="0"/>
              <a:t>documento</a:t>
            </a:r>
            <a:r>
              <a:rPr lang="en-US" dirty="0" smtClean="0"/>
              <a:t> GNC HRP Tips,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la </a:t>
            </a:r>
            <a:r>
              <a:rPr lang="en-US" dirty="0" err="1" smtClean="0"/>
              <a:t>lista</a:t>
            </a:r>
            <a:r>
              <a:rPr lang="en-US" dirty="0" smtClean="0"/>
              <a:t> de </a:t>
            </a:r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coordinación</a:t>
            </a:r>
            <a:r>
              <a:rPr lang="en-US" dirty="0" smtClean="0"/>
              <a:t> del </a:t>
            </a:r>
            <a:r>
              <a:rPr lang="en-US" dirty="0" err="1" smtClean="0"/>
              <a:t>clúster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y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módulos</a:t>
            </a:r>
            <a:r>
              <a:rPr lang="en-US" dirty="0" smtClean="0"/>
              <a:t> de </a:t>
            </a:r>
            <a:r>
              <a:rPr lang="en-US" dirty="0" err="1" smtClean="0"/>
              <a:t>aprendizaje</a:t>
            </a:r>
            <a:r>
              <a:rPr lang="en-US" dirty="0" smtClean="0"/>
              <a:t> </a:t>
            </a:r>
            <a:r>
              <a:rPr lang="en-US" dirty="0" err="1" smtClean="0"/>
              <a:t>electrónico</a:t>
            </a:r>
            <a:r>
              <a:rPr lang="en-US" dirty="0" smtClean="0"/>
              <a:t> de GNC </a:t>
            </a:r>
            <a:r>
              <a:rPr lang="en-US" dirty="0" err="1" smtClean="0"/>
              <a:t>disponibles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sitio</a:t>
            </a:r>
            <a:r>
              <a:rPr lang="en-US" dirty="0" smtClean="0"/>
              <a:t> web de GNC o </a:t>
            </a:r>
            <a:r>
              <a:rPr lang="en-US" dirty="0" err="1" smtClean="0"/>
              <a:t>en</a:t>
            </a:r>
            <a:r>
              <a:rPr lang="en-US" dirty="0" smtClean="0"/>
              <a:t> Agora.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23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Calibri"/>
                <a:cs typeface="Calibri"/>
              </a:rPr>
              <a:t>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cuanto</a:t>
            </a:r>
            <a:r>
              <a:rPr lang="en-US" dirty="0" smtClean="0">
                <a:latin typeface="Calibri"/>
                <a:cs typeface="Calibri"/>
              </a:rPr>
              <a:t> a </a:t>
            </a:r>
            <a:r>
              <a:rPr lang="en-US" dirty="0" err="1" smtClean="0">
                <a:latin typeface="Calibri"/>
                <a:cs typeface="Calibri"/>
              </a:rPr>
              <a:t>los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módulos</a:t>
            </a:r>
            <a:r>
              <a:rPr lang="en-US" dirty="0" smtClean="0">
                <a:latin typeface="Calibri"/>
                <a:cs typeface="Calibri"/>
              </a:rPr>
              <a:t> de e-learning, </a:t>
            </a:r>
            <a:r>
              <a:rPr lang="en-US" dirty="0" err="1" smtClean="0">
                <a:latin typeface="Calibri"/>
                <a:cs typeface="Calibri"/>
              </a:rPr>
              <a:t>tenemos</a:t>
            </a:r>
            <a:r>
              <a:rPr lang="en-US" dirty="0" smtClean="0">
                <a:latin typeface="Calibri"/>
                <a:cs typeface="Calibri"/>
              </a:rPr>
              <a:t> dos </a:t>
            </a:r>
            <a:r>
              <a:rPr lang="en-US" dirty="0" err="1" smtClean="0">
                <a:latin typeface="Calibri"/>
                <a:cs typeface="Calibri"/>
              </a:rPr>
              <a:t>módulos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específicamente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dedicados</a:t>
            </a:r>
            <a:r>
              <a:rPr lang="en-US" dirty="0" smtClean="0">
                <a:latin typeface="Calibri"/>
                <a:cs typeface="Calibri"/>
              </a:rPr>
              <a:t> al </a:t>
            </a:r>
            <a:r>
              <a:rPr lang="en-US" dirty="0" err="1" smtClean="0">
                <a:latin typeface="Calibri"/>
                <a:cs typeface="Calibri"/>
              </a:rPr>
              <a:t>proceso</a:t>
            </a:r>
            <a:r>
              <a:rPr lang="en-US" dirty="0" smtClean="0">
                <a:latin typeface="Calibri"/>
                <a:cs typeface="Calibri"/>
              </a:rPr>
              <a:t> de </a:t>
            </a:r>
            <a:r>
              <a:rPr lang="en-US" dirty="0" smtClean="0">
                <a:latin typeface="Calibri"/>
                <a:cs typeface="Calibri"/>
              </a:rPr>
              <a:t>PRH: 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un </a:t>
            </a:r>
            <a:r>
              <a:rPr lang="en-US" dirty="0" err="1" smtClean="0">
                <a:latin typeface="Calibri"/>
                <a:cs typeface="Calibri"/>
              </a:rPr>
              <a:t>módulo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sobre</a:t>
            </a:r>
            <a:r>
              <a:rPr lang="en-US" dirty="0" smtClean="0">
                <a:latin typeface="Calibri"/>
                <a:cs typeface="Calibri"/>
              </a:rPr>
              <a:t> el </a:t>
            </a:r>
            <a:r>
              <a:rPr lang="en-US" dirty="0" err="1" smtClean="0">
                <a:latin typeface="Calibri"/>
                <a:cs typeface="Calibri"/>
              </a:rPr>
              <a:t>desarrollo</a:t>
            </a:r>
            <a:r>
              <a:rPr lang="en-US" dirty="0" smtClean="0">
                <a:latin typeface="Calibri"/>
                <a:cs typeface="Calibri"/>
              </a:rPr>
              <a:t> de la PRH de </a:t>
            </a:r>
            <a:r>
              <a:rPr lang="en-US" dirty="0" err="1" smtClean="0">
                <a:latin typeface="Calibri"/>
                <a:cs typeface="Calibri"/>
              </a:rPr>
              <a:t>manera</a:t>
            </a:r>
            <a:r>
              <a:rPr lang="en-US" dirty="0" smtClean="0">
                <a:latin typeface="Calibri"/>
                <a:cs typeface="Calibri"/>
              </a:rPr>
              <a:t> global </a:t>
            </a:r>
            <a:endParaRPr lang="en-US" dirty="0" smtClean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y </a:t>
            </a:r>
            <a:r>
              <a:rPr lang="en-US" dirty="0" smtClean="0">
                <a:latin typeface="Calibri"/>
                <a:cs typeface="Calibri"/>
              </a:rPr>
              <a:t>el </a:t>
            </a:r>
            <a:r>
              <a:rPr lang="en-US" dirty="0" err="1" smtClean="0">
                <a:latin typeface="Calibri"/>
                <a:cs typeface="Calibri"/>
              </a:rPr>
              <a:t>otro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sobre</a:t>
            </a:r>
            <a:r>
              <a:rPr lang="en-US" dirty="0" smtClean="0">
                <a:latin typeface="Calibri"/>
                <a:cs typeface="Calibri"/>
              </a:rPr>
              <a:t> el </a:t>
            </a:r>
            <a:r>
              <a:rPr lang="en-US" dirty="0" err="1" smtClean="0">
                <a:latin typeface="Calibri"/>
                <a:cs typeface="Calibri"/>
              </a:rPr>
              <a:t>desarrollo</a:t>
            </a:r>
            <a:r>
              <a:rPr lang="en-US" dirty="0" smtClean="0">
                <a:latin typeface="Calibri"/>
                <a:cs typeface="Calibri"/>
              </a:rPr>
              <a:t> del plan de </a:t>
            </a:r>
            <a:r>
              <a:rPr lang="en-US" dirty="0" err="1" smtClean="0">
                <a:latin typeface="Calibri"/>
                <a:cs typeface="Calibri"/>
              </a:rPr>
              <a:t>respuesta</a:t>
            </a:r>
            <a:r>
              <a:rPr lang="en-US" dirty="0" smtClean="0">
                <a:latin typeface="Calibri"/>
                <a:cs typeface="Calibri"/>
              </a:rPr>
              <a:t> del </a:t>
            </a:r>
            <a:r>
              <a:rPr lang="en-US" dirty="0" err="1" smtClean="0">
                <a:latin typeface="Calibri"/>
                <a:cs typeface="Calibri"/>
              </a:rPr>
              <a:t>clúster</a:t>
            </a:r>
            <a:r>
              <a:rPr lang="en-US" dirty="0" smtClean="0">
                <a:latin typeface="Calibri"/>
                <a:cs typeface="Calibri"/>
              </a:rPr>
              <a:t> de </a:t>
            </a:r>
            <a:r>
              <a:rPr lang="en-US" dirty="0" err="1" smtClean="0">
                <a:latin typeface="Calibri"/>
                <a:cs typeface="Calibri"/>
              </a:rPr>
              <a:t>nutrición</a:t>
            </a:r>
            <a:r>
              <a:rPr lang="en-US" dirty="0" smtClean="0">
                <a:latin typeface="Calibri"/>
                <a:cs typeface="Calibri"/>
              </a:rPr>
              <a:t>. 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Como se </a:t>
            </a:r>
            <a:r>
              <a:rPr lang="en-US" dirty="0" err="1" smtClean="0">
                <a:latin typeface="Calibri"/>
                <a:cs typeface="Calibri"/>
              </a:rPr>
              <a:t>mencionó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anteriormente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estos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módulos</a:t>
            </a:r>
            <a:r>
              <a:rPr lang="en-US" dirty="0" smtClean="0">
                <a:latin typeface="Calibri"/>
                <a:cs typeface="Calibri"/>
              </a:rPr>
              <a:t> se </a:t>
            </a:r>
            <a:r>
              <a:rPr lang="en-US" dirty="0" err="1" smtClean="0">
                <a:latin typeface="Calibri"/>
                <a:cs typeface="Calibri"/>
              </a:rPr>
              <a:t>pueden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encontrar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en</a:t>
            </a:r>
            <a:r>
              <a:rPr lang="en-US" dirty="0" smtClean="0">
                <a:latin typeface="Calibri"/>
                <a:cs typeface="Calibri"/>
              </a:rPr>
              <a:t> el </a:t>
            </a:r>
            <a:r>
              <a:rPr lang="en-US" dirty="0" err="1" smtClean="0">
                <a:latin typeface="Calibri"/>
                <a:cs typeface="Calibri"/>
              </a:rPr>
              <a:t>sitio</a:t>
            </a:r>
            <a:r>
              <a:rPr lang="en-US" dirty="0" smtClean="0">
                <a:latin typeface="Calibri"/>
                <a:cs typeface="Calibri"/>
              </a:rPr>
              <a:t> web de GNC o </a:t>
            </a:r>
            <a:r>
              <a:rPr lang="en-US" dirty="0" err="1" smtClean="0">
                <a:latin typeface="Calibri"/>
                <a:cs typeface="Calibri"/>
              </a:rPr>
              <a:t>en</a:t>
            </a:r>
            <a:r>
              <a:rPr lang="en-US" dirty="0" smtClean="0">
                <a:latin typeface="Calibri"/>
                <a:cs typeface="Calibri"/>
              </a:rPr>
              <a:t> Agora.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678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La </a:t>
            </a:r>
            <a:r>
              <a:rPr lang="en-US" dirty="0" err="1" smtClean="0"/>
              <a:t>integración</a:t>
            </a:r>
            <a:r>
              <a:rPr lang="en-US" dirty="0" smtClean="0"/>
              <a:t> de la VG y la </a:t>
            </a:r>
            <a:r>
              <a:rPr lang="en-US" dirty="0" err="1" smtClean="0"/>
              <a:t>discapacidad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incluirse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partes</a:t>
            </a:r>
            <a:r>
              <a:rPr lang="en-US" dirty="0" smtClean="0"/>
              <a:t> del HRP.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de </a:t>
            </a:r>
            <a:r>
              <a:rPr lang="en-US" dirty="0" err="1" smtClean="0"/>
              <a:t>clúster</a:t>
            </a:r>
            <a:r>
              <a:rPr lang="en-US" dirty="0" smtClean="0"/>
              <a:t>, </a:t>
            </a:r>
            <a:r>
              <a:rPr lang="en-US" dirty="0" err="1" smtClean="0"/>
              <a:t>cálculos</a:t>
            </a:r>
            <a:r>
              <a:rPr lang="en-US" dirty="0" smtClean="0"/>
              <a:t> de PIN, etc.</a:t>
            </a:r>
          </a:p>
          <a:p>
            <a:pPr algn="l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80F91-3A68-4157-8F1A-C375103DD50B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8754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 err="1" smtClean="0"/>
              <a:t>Esta</a:t>
            </a:r>
            <a:r>
              <a:rPr lang="en-GB" dirty="0" smtClean="0"/>
              <a:t> </a:t>
            </a:r>
            <a:r>
              <a:rPr lang="en-GB" dirty="0" err="1" smtClean="0"/>
              <a:t>diapositiva</a:t>
            </a:r>
            <a:r>
              <a:rPr lang="en-GB" dirty="0" smtClean="0"/>
              <a:t> </a:t>
            </a:r>
            <a:r>
              <a:rPr lang="en-GB" dirty="0" err="1" smtClean="0"/>
              <a:t>enumera</a:t>
            </a:r>
            <a:r>
              <a:rPr lang="en-GB" dirty="0" smtClean="0"/>
              <a:t> </a:t>
            </a:r>
            <a:r>
              <a:rPr lang="en-GB" dirty="0" err="1" smtClean="0"/>
              <a:t>ejemplos</a:t>
            </a:r>
            <a:r>
              <a:rPr lang="en-GB" dirty="0" smtClean="0"/>
              <a:t> tangibles de </a:t>
            </a:r>
            <a:r>
              <a:rPr lang="en-GB" dirty="0" err="1" smtClean="0"/>
              <a:t>cómo</a:t>
            </a:r>
            <a:r>
              <a:rPr lang="en-GB" dirty="0" smtClean="0"/>
              <a:t> se </a:t>
            </a:r>
            <a:r>
              <a:rPr lang="en-GB" dirty="0" err="1" smtClean="0"/>
              <a:t>puede</a:t>
            </a:r>
            <a:r>
              <a:rPr lang="en-GB" dirty="0" smtClean="0"/>
              <a:t> </a:t>
            </a:r>
            <a:r>
              <a:rPr lang="en-GB" dirty="0" err="1" smtClean="0"/>
              <a:t>abordar</a:t>
            </a:r>
            <a:r>
              <a:rPr lang="en-GB" dirty="0" smtClean="0"/>
              <a:t> la </a:t>
            </a:r>
            <a:r>
              <a:rPr lang="en-GB" dirty="0" err="1" smtClean="0"/>
              <a:t>discapacidad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respectivo</a:t>
            </a:r>
            <a:r>
              <a:rPr lang="en-GB" dirty="0" smtClean="0"/>
              <a:t> plan de </a:t>
            </a:r>
            <a:r>
              <a:rPr lang="en-GB" dirty="0" err="1" smtClean="0"/>
              <a:t>respuesta</a:t>
            </a:r>
            <a:r>
              <a:rPr lang="en-GB" dirty="0" smtClean="0"/>
              <a:t>. La </a:t>
            </a:r>
            <a:r>
              <a:rPr lang="en-GB" dirty="0" err="1" smtClean="0"/>
              <a:t>discapacidad</a:t>
            </a:r>
            <a:r>
              <a:rPr lang="en-GB" dirty="0" smtClean="0"/>
              <a:t> </a:t>
            </a:r>
            <a:r>
              <a:rPr lang="en-GB" dirty="0" err="1" smtClean="0"/>
              <a:t>puede</a:t>
            </a:r>
            <a:r>
              <a:rPr lang="en-GB" dirty="0" smtClean="0"/>
              <a:t> </a:t>
            </a:r>
            <a:r>
              <a:rPr lang="en-GB" dirty="0" err="1" smtClean="0"/>
              <a:t>integrarse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las </a:t>
            </a:r>
            <a:r>
              <a:rPr lang="en-GB" dirty="0" err="1" smtClean="0"/>
              <a:t>opciones</a:t>
            </a:r>
            <a:r>
              <a:rPr lang="en-GB" dirty="0" smtClean="0"/>
              <a:t> de </a:t>
            </a:r>
            <a:r>
              <a:rPr lang="en-GB" dirty="0" err="1" smtClean="0"/>
              <a:t>respuesta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seguimiento</a:t>
            </a:r>
            <a:r>
              <a:rPr lang="en-GB" dirty="0" smtClean="0"/>
              <a:t>, y </a:t>
            </a:r>
            <a:r>
              <a:rPr lang="en-GB" dirty="0" err="1" smtClean="0"/>
              <a:t>debe</a:t>
            </a:r>
            <a:r>
              <a:rPr lang="en-GB" dirty="0" smtClean="0"/>
              <a:t> </a:t>
            </a:r>
            <a:r>
              <a:rPr lang="en-GB" dirty="0" err="1" smtClean="0"/>
              <a:t>tenerse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cuenta</a:t>
            </a:r>
            <a:r>
              <a:rPr lang="en-GB" dirty="0" smtClean="0"/>
              <a:t> al </a:t>
            </a:r>
            <a:r>
              <a:rPr lang="en-GB" dirty="0" err="1" smtClean="0"/>
              <a:t>calcular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costos</a:t>
            </a:r>
            <a:r>
              <a:rPr lang="en-GB" dirty="0" smtClean="0"/>
              <a:t> y la </a:t>
            </a:r>
            <a:r>
              <a:rPr lang="en-GB" dirty="0" err="1" smtClean="0"/>
              <a:t>movilización</a:t>
            </a:r>
            <a:r>
              <a:rPr lang="en-GB" dirty="0" smtClean="0"/>
              <a:t> de </a:t>
            </a:r>
            <a:r>
              <a:rPr lang="en-GB" dirty="0" err="1" smtClean="0"/>
              <a:t>recursos</a:t>
            </a:r>
            <a:r>
              <a:rPr lang="en-GB" dirty="0" smtClean="0"/>
              <a:t>. </a:t>
            </a:r>
          </a:p>
          <a:p>
            <a:pPr algn="l"/>
            <a:endParaRPr lang="en-GB" dirty="0" smtClean="0"/>
          </a:p>
          <a:p>
            <a:pPr algn="l"/>
            <a:r>
              <a:rPr lang="en-GB" dirty="0" err="1" smtClean="0"/>
              <a:t>Además</a:t>
            </a:r>
            <a:r>
              <a:rPr lang="en-GB" dirty="0" smtClean="0"/>
              <a:t>, las personas con </a:t>
            </a:r>
            <a:r>
              <a:rPr lang="en-GB" dirty="0" err="1" smtClean="0"/>
              <a:t>discapacidad</a:t>
            </a:r>
            <a:r>
              <a:rPr lang="en-GB" dirty="0" smtClean="0"/>
              <a:t> </a:t>
            </a:r>
            <a:r>
              <a:rPr lang="en-GB" dirty="0" err="1" smtClean="0"/>
              <a:t>deben</a:t>
            </a:r>
            <a:r>
              <a:rPr lang="en-GB" dirty="0" smtClean="0"/>
              <a:t> </a:t>
            </a:r>
            <a:r>
              <a:rPr lang="en-GB" dirty="0" err="1" smtClean="0"/>
              <a:t>participar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diseño</a:t>
            </a:r>
            <a:r>
              <a:rPr lang="en-GB" dirty="0" smtClean="0"/>
              <a:t> y la </a:t>
            </a:r>
            <a:r>
              <a:rPr lang="en-GB" dirty="0" err="1" smtClean="0"/>
              <a:t>ejecución</a:t>
            </a:r>
            <a:r>
              <a:rPr lang="en-GB" dirty="0" smtClean="0"/>
              <a:t> del </a:t>
            </a:r>
            <a:r>
              <a:rPr lang="en-GB" dirty="0" err="1" smtClean="0"/>
              <a:t>programa</a:t>
            </a:r>
            <a:r>
              <a:rPr lang="en-GB" dirty="0" smtClean="0"/>
              <a:t>.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0" dirty="0" smtClean="0">
                <a:solidFill>
                  <a:schemeClr val="tx1"/>
                </a:solidFill>
                <a:latin typeface="Calibri"/>
                <a:cs typeface="Calibri"/>
              </a:rPr>
              <a:t>Integrado: los programas de nutrición están diseñados y adaptados para garantizar que incluyan y sean accesibles para todos, incluidas las personas con discapacidades.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0" dirty="0" smtClean="0">
                <a:solidFill>
                  <a:schemeClr val="tx1"/>
                </a:solidFill>
                <a:latin typeface="Calibri"/>
                <a:cs typeface="Calibri"/>
              </a:rPr>
              <a:t>Desagregar los indicadores relevantes por género, edad y discapacidad.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0" dirty="0" smtClean="0">
                <a:solidFill>
                  <a:schemeClr val="tx1"/>
                </a:solidFill>
                <a:latin typeface="Calibri"/>
                <a:cs typeface="Calibri"/>
              </a:rPr>
              <a:t>Dirigido: Los programas de nutrición deben satisfacer las necesidades individuales de las personas con discapacidad, en términos de sensibilización, infraestructura, comunicaciones, raciones</a:t>
            </a:r>
          </a:p>
          <a:p>
            <a:pPr algn="l"/>
            <a:endParaRPr lang="en-GB" dirty="0" smtClean="0"/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Ejemplo</a:t>
            </a:r>
            <a:r>
              <a:rPr lang="en-GB" dirty="0" smtClean="0"/>
              <a:t>: </a:t>
            </a:r>
            <a:r>
              <a:rPr lang="es-ES" sz="2000" b="0" dirty="0" smtClean="0">
                <a:solidFill>
                  <a:schemeClr val="tx1"/>
                </a:solidFill>
                <a:latin typeface="Calibri"/>
                <a:cs typeface="Calibri"/>
              </a:rPr>
              <a:t>Distribución alimentaria  debe estar diseñada para incluir personas con discapacidad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065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cs typeface="Calibri"/>
              </a:rPr>
              <a:t>La VG </a:t>
            </a:r>
            <a:r>
              <a:rPr lang="fr-FR" dirty="0" err="1" smtClean="0">
                <a:cs typeface="Calibri"/>
              </a:rPr>
              <a:t>debe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ser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reconocida</a:t>
            </a:r>
            <a:r>
              <a:rPr lang="fr-FR" dirty="0" smtClean="0">
                <a:cs typeface="Calibri"/>
              </a:rPr>
              <a:t> y </a:t>
            </a:r>
            <a:r>
              <a:rPr lang="fr-FR" dirty="0" err="1" smtClean="0">
                <a:cs typeface="Calibri"/>
              </a:rPr>
              <a:t>abordada</a:t>
            </a:r>
            <a:r>
              <a:rPr lang="fr-FR" dirty="0" smtClean="0">
                <a:cs typeface="Calibri"/>
              </a:rPr>
              <a:t> en el HRP, y las </a:t>
            </a:r>
            <a:r>
              <a:rPr lang="fr-FR" dirty="0" err="1" smtClean="0">
                <a:cs typeface="Calibri"/>
              </a:rPr>
              <a:t>necesidades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relacionadas</a:t>
            </a:r>
            <a:r>
              <a:rPr lang="fr-FR" dirty="0" smtClean="0">
                <a:cs typeface="Calibri"/>
              </a:rPr>
              <a:t> con la VG </a:t>
            </a:r>
            <a:r>
              <a:rPr lang="fr-FR" dirty="0" err="1" smtClean="0">
                <a:cs typeface="Calibri"/>
              </a:rPr>
              <a:t>identificadas</a:t>
            </a:r>
            <a:r>
              <a:rPr lang="fr-FR" dirty="0" smtClean="0">
                <a:cs typeface="Calibri"/>
              </a:rPr>
              <a:t> en el HNO </a:t>
            </a:r>
            <a:r>
              <a:rPr lang="fr-FR" dirty="0" err="1" smtClean="0">
                <a:cs typeface="Calibri"/>
              </a:rPr>
              <a:t>deben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ser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tratadas</a:t>
            </a:r>
            <a:r>
              <a:rPr lang="fr-FR" dirty="0" smtClean="0">
                <a:cs typeface="Calibri"/>
              </a:rPr>
              <a:t> en el HRP </a:t>
            </a:r>
            <a:r>
              <a:rPr lang="fr-FR" dirty="0" err="1" smtClean="0">
                <a:cs typeface="Calibri"/>
              </a:rPr>
              <a:t>bajo</a:t>
            </a:r>
            <a:r>
              <a:rPr lang="fr-FR" dirty="0" smtClean="0">
                <a:cs typeface="Calibri"/>
              </a:rPr>
              <a:t> los </a:t>
            </a:r>
            <a:r>
              <a:rPr lang="fr-FR" dirty="0" err="1" smtClean="0">
                <a:cs typeface="Calibri"/>
              </a:rPr>
              <a:t>respectivos</a:t>
            </a:r>
            <a:r>
              <a:rPr lang="fr-FR" dirty="0" smtClean="0">
                <a:cs typeface="Calibri"/>
              </a:rPr>
              <a:t> planes e </a:t>
            </a:r>
            <a:r>
              <a:rPr lang="fr-FR" dirty="0" err="1" smtClean="0">
                <a:cs typeface="Calibri"/>
              </a:rPr>
              <a:t>indicadores</a:t>
            </a:r>
            <a:r>
              <a:rPr lang="fr-FR" dirty="0" smtClean="0">
                <a:cs typeface="Calibri"/>
              </a:rPr>
              <a:t> de </a:t>
            </a:r>
            <a:r>
              <a:rPr lang="fr-FR" dirty="0" err="1" smtClean="0">
                <a:cs typeface="Calibri"/>
              </a:rPr>
              <a:t>respuesta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del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clúster</a:t>
            </a:r>
            <a:r>
              <a:rPr lang="fr-FR" dirty="0" smtClean="0">
                <a:cs typeface="Calibri"/>
              </a:rPr>
              <a:t>.</a:t>
            </a:r>
          </a:p>
          <a:p>
            <a:endParaRPr lang="fr-FR" dirty="0" smtClean="0">
              <a:cs typeface="Calibri"/>
            </a:endParaRPr>
          </a:p>
          <a:p>
            <a:r>
              <a:rPr lang="fr-FR" dirty="0" smtClean="0">
                <a:cs typeface="Calibri"/>
              </a:rPr>
              <a:t>En </a:t>
            </a:r>
            <a:r>
              <a:rPr lang="fr-FR" dirty="0" err="1" smtClean="0">
                <a:cs typeface="Calibri"/>
              </a:rPr>
              <a:t>general</a:t>
            </a:r>
            <a:r>
              <a:rPr lang="fr-FR" baseline="0" dirty="0" smtClean="0">
                <a:cs typeface="Calibri"/>
              </a:rPr>
              <a:t> el el </a:t>
            </a:r>
            <a:r>
              <a:rPr lang="fr-FR" baseline="0" dirty="0" err="1" smtClean="0">
                <a:cs typeface="Calibri"/>
              </a:rPr>
              <a:t>ejercicio</a:t>
            </a:r>
            <a:r>
              <a:rPr lang="fr-FR" baseline="0" dirty="0" smtClean="0">
                <a:cs typeface="Calibri"/>
              </a:rPr>
              <a:t> </a:t>
            </a:r>
            <a:r>
              <a:rPr lang="fr-FR" baseline="0" dirty="0" err="1" smtClean="0">
                <a:cs typeface="Calibri"/>
              </a:rPr>
              <a:t>del</a:t>
            </a:r>
            <a:r>
              <a:rPr lang="fr-FR" baseline="0" dirty="0" smtClean="0">
                <a:cs typeface="Calibri"/>
              </a:rPr>
              <a:t> HRP </a:t>
            </a:r>
            <a:r>
              <a:rPr lang="fr-FR" baseline="0" dirty="0" err="1" smtClean="0">
                <a:cs typeface="Calibri"/>
              </a:rPr>
              <a:t>del</a:t>
            </a:r>
            <a:r>
              <a:rPr lang="fr-FR" baseline="0" dirty="0" smtClean="0">
                <a:cs typeface="Calibri"/>
              </a:rPr>
              <a:t> 2021, </a:t>
            </a:r>
            <a:r>
              <a:rPr lang="fr-FR" baseline="0" dirty="0" err="1" smtClean="0">
                <a:cs typeface="Calibri"/>
              </a:rPr>
              <a:t>h</a:t>
            </a:r>
            <a:r>
              <a:rPr lang="fr-FR" dirty="0" err="1" smtClean="0">
                <a:cs typeface="Calibri"/>
              </a:rPr>
              <a:t>emos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visto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una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mejora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significativa</a:t>
            </a:r>
            <a:r>
              <a:rPr lang="fr-FR" dirty="0" smtClean="0">
                <a:cs typeface="Calibri"/>
              </a:rPr>
              <a:t> en </a:t>
            </a:r>
            <a:r>
              <a:rPr lang="fr-FR" dirty="0" err="1" smtClean="0">
                <a:cs typeface="Calibri"/>
              </a:rPr>
              <a:t>términos</a:t>
            </a:r>
            <a:r>
              <a:rPr lang="fr-FR" dirty="0" smtClean="0">
                <a:cs typeface="Calibri"/>
              </a:rPr>
              <a:t> de </a:t>
            </a:r>
            <a:r>
              <a:rPr lang="fr-FR" dirty="0" err="1" smtClean="0">
                <a:cs typeface="Calibri"/>
              </a:rPr>
              <a:t>abordar</a:t>
            </a:r>
            <a:r>
              <a:rPr lang="fr-FR" dirty="0" smtClean="0">
                <a:cs typeface="Calibri"/>
              </a:rPr>
              <a:t> la VBG en los </a:t>
            </a:r>
            <a:r>
              <a:rPr lang="fr-FR" dirty="0" smtClean="0">
                <a:cs typeface="Calibri"/>
              </a:rPr>
              <a:t>HRP de </a:t>
            </a:r>
            <a:r>
              <a:rPr lang="fr-FR" dirty="0" err="1" smtClean="0">
                <a:cs typeface="Calibri"/>
              </a:rPr>
              <a:t>nutrición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pero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todavía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existen</a:t>
            </a:r>
            <a:r>
              <a:rPr lang="fr-FR" dirty="0" smtClean="0">
                <a:cs typeface="Calibri"/>
              </a:rPr>
              <a:t> areas de </a:t>
            </a:r>
            <a:r>
              <a:rPr lang="fr-FR" dirty="0" err="1" smtClean="0">
                <a:cs typeface="Calibri"/>
              </a:rPr>
              <a:t>mejora</a:t>
            </a:r>
            <a:r>
              <a:rPr lang="fr-FR" dirty="0" smtClean="0">
                <a:cs typeface="Calibri"/>
              </a:rPr>
              <a:t>.</a:t>
            </a:r>
            <a:endParaRPr lang="fr-FR" dirty="0" smtClean="0">
              <a:cs typeface="Calibri"/>
            </a:endParaRPr>
          </a:p>
          <a:p>
            <a:endParaRPr lang="fr-FR" dirty="0" smtClean="0">
              <a:cs typeface="Calibri"/>
            </a:endParaRPr>
          </a:p>
          <a:p>
            <a:r>
              <a:rPr lang="fr-FR" dirty="0" smtClean="0">
                <a:cs typeface="Calibri"/>
              </a:rPr>
              <a:t> </a:t>
            </a:r>
          </a:p>
          <a:p>
            <a:r>
              <a:rPr lang="fr-FR" dirty="0" err="1" smtClean="0">
                <a:cs typeface="Calibri"/>
              </a:rPr>
              <a:t>Por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ejemplo</a:t>
            </a:r>
            <a:r>
              <a:rPr lang="fr-FR" dirty="0" smtClean="0">
                <a:cs typeface="Calibri"/>
              </a:rPr>
              <a:t>,</a:t>
            </a:r>
          </a:p>
          <a:p>
            <a:r>
              <a:rPr lang="fr-FR" dirty="0" smtClean="0">
                <a:cs typeface="Calibri"/>
              </a:rPr>
              <a:t>El </a:t>
            </a:r>
            <a:r>
              <a:rPr lang="fr-FR" dirty="0" err="1" smtClean="0">
                <a:cs typeface="Calibri"/>
              </a:rPr>
              <a:t>desarrollo</a:t>
            </a:r>
            <a:r>
              <a:rPr lang="fr-FR" dirty="0" smtClean="0">
                <a:cs typeface="Calibri"/>
              </a:rPr>
              <a:t> de </a:t>
            </a:r>
            <a:r>
              <a:rPr lang="fr-FR" dirty="0" err="1" smtClean="0">
                <a:cs typeface="Calibri"/>
              </a:rPr>
              <a:t>capacidades</a:t>
            </a:r>
            <a:r>
              <a:rPr lang="fr-FR" dirty="0" smtClean="0">
                <a:cs typeface="Calibri"/>
              </a:rPr>
              <a:t> de las </a:t>
            </a:r>
            <a:r>
              <a:rPr lang="fr-FR" dirty="0" err="1" smtClean="0">
                <a:cs typeface="Calibri"/>
              </a:rPr>
              <a:t>organizaciones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dirigidas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por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mujeres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siguió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siendo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muy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bajo</a:t>
            </a:r>
            <a:r>
              <a:rPr lang="fr-FR" dirty="0" smtClean="0">
                <a:cs typeface="Calibri"/>
              </a:rPr>
              <a:t> y </a:t>
            </a:r>
            <a:r>
              <a:rPr lang="fr-FR" dirty="0" err="1" smtClean="0">
                <a:cs typeface="Calibri"/>
              </a:rPr>
              <a:t>debería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priorizarse</a:t>
            </a:r>
            <a:r>
              <a:rPr lang="fr-FR" dirty="0" smtClean="0">
                <a:cs typeface="Calibri"/>
              </a:rPr>
              <a:t> en el HPC de 2022 para </a:t>
            </a:r>
            <a:r>
              <a:rPr lang="fr-FR" dirty="0" err="1" smtClean="0">
                <a:cs typeface="Calibri"/>
              </a:rPr>
              <a:t>asegurar</a:t>
            </a:r>
            <a:r>
              <a:rPr lang="fr-FR" dirty="0" smtClean="0">
                <a:cs typeface="Calibri"/>
              </a:rPr>
              <a:t> un </a:t>
            </a:r>
            <a:r>
              <a:rPr lang="fr-FR" dirty="0" err="1" smtClean="0">
                <a:cs typeface="Calibri"/>
              </a:rPr>
              <a:t>enfoque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más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localizado</a:t>
            </a:r>
            <a:r>
              <a:rPr lang="fr-FR" dirty="0" smtClean="0">
                <a:cs typeface="Calibri"/>
              </a:rPr>
              <a:t> y sensible al </a:t>
            </a:r>
            <a:r>
              <a:rPr lang="fr-FR" dirty="0" err="1" smtClean="0">
                <a:cs typeface="Calibri"/>
              </a:rPr>
              <a:t>género</a:t>
            </a:r>
            <a:r>
              <a:rPr lang="fr-FR" dirty="0" smtClean="0">
                <a:cs typeface="Calibri"/>
              </a:rPr>
              <a:t>, y para </a:t>
            </a:r>
            <a:r>
              <a:rPr lang="fr-FR" dirty="0" err="1" smtClean="0">
                <a:cs typeface="Calibri"/>
              </a:rPr>
              <a:t>garantizar</a:t>
            </a:r>
            <a:r>
              <a:rPr lang="fr-FR" dirty="0" smtClean="0">
                <a:cs typeface="Calibri"/>
              </a:rPr>
              <a:t> que los </a:t>
            </a:r>
            <a:r>
              <a:rPr lang="fr-FR" dirty="0" err="1" smtClean="0">
                <a:cs typeface="Calibri"/>
              </a:rPr>
              <a:t>riesgos</a:t>
            </a:r>
            <a:r>
              <a:rPr lang="fr-FR" dirty="0" smtClean="0">
                <a:cs typeface="Calibri"/>
              </a:rPr>
              <a:t> y </a:t>
            </a:r>
            <a:r>
              <a:rPr lang="fr-FR" dirty="0" err="1" smtClean="0">
                <a:cs typeface="Calibri"/>
              </a:rPr>
              <a:t>vulnerabilidades</a:t>
            </a:r>
            <a:r>
              <a:rPr lang="fr-FR" dirty="0" smtClean="0">
                <a:cs typeface="Calibri"/>
              </a:rPr>
              <a:t> se </a:t>
            </a:r>
            <a:r>
              <a:rPr lang="fr-FR" dirty="0" err="1" smtClean="0">
                <a:cs typeface="Calibri"/>
              </a:rPr>
              <a:t>aborden</a:t>
            </a:r>
            <a:r>
              <a:rPr lang="fr-FR" dirty="0" smtClean="0">
                <a:cs typeface="Calibri"/>
              </a:rPr>
              <a:t> de </a:t>
            </a:r>
            <a:r>
              <a:rPr lang="fr-FR" dirty="0" err="1" smtClean="0">
                <a:cs typeface="Calibri"/>
              </a:rPr>
              <a:t>manera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efectiva</a:t>
            </a:r>
            <a:r>
              <a:rPr lang="fr-FR" dirty="0" smtClean="0">
                <a:cs typeface="Calibri"/>
              </a:rPr>
              <a:t>.</a:t>
            </a:r>
          </a:p>
          <a:p>
            <a:endParaRPr lang="fr-FR" dirty="0" smtClean="0">
              <a:cs typeface="Calibri"/>
            </a:endParaRPr>
          </a:p>
          <a:p>
            <a:r>
              <a:rPr lang="fr-FR" dirty="0" smtClean="0">
                <a:cs typeface="Calibri"/>
              </a:rPr>
              <a:t>Con </a:t>
            </a:r>
            <a:r>
              <a:rPr lang="fr-FR" dirty="0" err="1" smtClean="0">
                <a:cs typeface="Calibri"/>
              </a:rPr>
              <a:t>respecto</a:t>
            </a:r>
            <a:r>
              <a:rPr lang="fr-FR" dirty="0" smtClean="0">
                <a:cs typeface="Calibri"/>
              </a:rPr>
              <a:t> a los </a:t>
            </a:r>
            <a:r>
              <a:rPr lang="fr-FR" dirty="0" err="1" smtClean="0">
                <a:cs typeface="Calibri"/>
              </a:rPr>
              <a:t>indicadores</a:t>
            </a:r>
            <a:r>
              <a:rPr lang="fr-FR" dirty="0" smtClean="0">
                <a:cs typeface="Calibri"/>
              </a:rPr>
              <a:t> de HRP, a </a:t>
            </a:r>
            <a:r>
              <a:rPr lang="fr-FR" dirty="0" err="1" smtClean="0">
                <a:cs typeface="Calibri"/>
              </a:rPr>
              <a:t>pesar</a:t>
            </a:r>
            <a:r>
              <a:rPr lang="fr-FR" dirty="0" smtClean="0">
                <a:cs typeface="Calibri"/>
              </a:rPr>
              <a:t> de </a:t>
            </a:r>
            <a:r>
              <a:rPr lang="fr-FR" dirty="0" err="1" smtClean="0">
                <a:cs typeface="Calibri"/>
              </a:rPr>
              <a:t>una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narrativa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relativamente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buena</a:t>
            </a:r>
            <a:r>
              <a:rPr lang="fr-FR" dirty="0" smtClean="0">
                <a:cs typeface="Calibri"/>
              </a:rPr>
              <a:t> en </a:t>
            </a:r>
            <a:r>
              <a:rPr lang="fr-FR" dirty="0" err="1" smtClean="0">
                <a:cs typeface="Calibri"/>
              </a:rPr>
              <a:t>general</a:t>
            </a:r>
            <a:r>
              <a:rPr lang="fr-FR" dirty="0" smtClean="0">
                <a:cs typeface="Calibri"/>
              </a:rPr>
              <a:t> (y </a:t>
            </a:r>
            <a:r>
              <a:rPr lang="fr-FR" dirty="0" err="1" smtClean="0">
                <a:cs typeface="Calibri"/>
              </a:rPr>
              <a:t>una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mejora</a:t>
            </a:r>
            <a:r>
              <a:rPr lang="fr-FR" dirty="0" smtClean="0">
                <a:cs typeface="Calibri"/>
              </a:rPr>
              <a:t> con </a:t>
            </a:r>
            <a:r>
              <a:rPr lang="fr-FR" dirty="0" err="1" smtClean="0">
                <a:cs typeface="Calibri"/>
              </a:rPr>
              <a:t>respecto</a:t>
            </a:r>
            <a:r>
              <a:rPr lang="fr-FR" dirty="0" smtClean="0">
                <a:cs typeface="Calibri"/>
              </a:rPr>
              <a:t> al </a:t>
            </a:r>
            <a:r>
              <a:rPr lang="fr-FR" dirty="0" err="1" smtClean="0">
                <a:cs typeface="Calibri"/>
              </a:rPr>
              <a:t>año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anterior</a:t>
            </a:r>
            <a:r>
              <a:rPr lang="fr-FR" dirty="0" smtClean="0">
                <a:cs typeface="Calibri"/>
              </a:rPr>
              <a:t>), solo 4 </a:t>
            </a:r>
            <a:r>
              <a:rPr lang="fr-FR" dirty="0" err="1" smtClean="0">
                <a:cs typeface="Calibri"/>
              </a:rPr>
              <a:t>países</a:t>
            </a:r>
            <a:r>
              <a:rPr lang="fr-FR" dirty="0" smtClean="0">
                <a:cs typeface="Calibri"/>
              </a:rPr>
              <a:t> (y 3 </a:t>
            </a:r>
            <a:r>
              <a:rPr lang="fr-FR" dirty="0" err="1" smtClean="0">
                <a:cs typeface="Calibri"/>
              </a:rPr>
              <a:t>parcialmente</a:t>
            </a:r>
            <a:r>
              <a:rPr lang="fr-FR" dirty="0" smtClean="0">
                <a:cs typeface="Calibri"/>
              </a:rPr>
              <a:t>) </a:t>
            </a:r>
            <a:r>
              <a:rPr lang="fr-FR" dirty="0" err="1" smtClean="0">
                <a:cs typeface="Calibri"/>
              </a:rPr>
              <a:t>incluyeron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indicadores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relevantes</a:t>
            </a:r>
            <a:r>
              <a:rPr lang="fr-FR" dirty="0" smtClean="0">
                <a:cs typeface="Calibri"/>
              </a:rPr>
              <a:t> (y solo 1 </a:t>
            </a:r>
            <a:r>
              <a:rPr lang="fr-FR" dirty="0" err="1" smtClean="0">
                <a:cs typeface="Calibri"/>
              </a:rPr>
              <a:t>correspondió</a:t>
            </a:r>
            <a:r>
              <a:rPr lang="fr-FR" dirty="0" smtClean="0">
                <a:cs typeface="Calibri"/>
              </a:rPr>
              <a:t> a </a:t>
            </a:r>
            <a:r>
              <a:rPr lang="fr-FR" dirty="0" err="1" smtClean="0">
                <a:cs typeface="Calibri"/>
              </a:rPr>
              <a:t>esa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cs typeface="Calibri"/>
              </a:rPr>
              <a:t>narrativa</a:t>
            </a:r>
            <a:r>
              <a:rPr lang="fr-FR" dirty="0" smtClean="0">
                <a:cs typeface="Calibri"/>
              </a:rPr>
              <a:t> de GBVRM).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63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ilustra</a:t>
            </a:r>
            <a:r>
              <a:rPr lang="en-US" dirty="0" smtClean="0"/>
              <a:t> </a:t>
            </a:r>
            <a:r>
              <a:rPr lang="en-US" dirty="0" err="1" smtClean="0"/>
              <a:t>ejemplos</a:t>
            </a:r>
            <a:r>
              <a:rPr lang="en-US" dirty="0" smtClean="0"/>
              <a:t> tangibles </a:t>
            </a:r>
            <a:r>
              <a:rPr lang="en-US" dirty="0" err="1" smtClean="0"/>
              <a:t>adicionales</a:t>
            </a:r>
            <a:r>
              <a:rPr lang="en-US" dirty="0" smtClean="0"/>
              <a:t> de 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abordar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la VG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nuestros</a:t>
            </a:r>
            <a:r>
              <a:rPr lang="en-US" dirty="0" smtClean="0"/>
              <a:t> PRH.</a:t>
            </a:r>
          </a:p>
          <a:p>
            <a:endParaRPr lang="en-US" dirty="0" smtClean="0"/>
          </a:p>
          <a:p>
            <a:r>
              <a:rPr lang="en-US" dirty="0" err="1" smtClean="0"/>
              <a:t>Respecto</a:t>
            </a:r>
            <a:r>
              <a:rPr lang="en-US" dirty="0" smtClean="0"/>
              <a:t> a la </a:t>
            </a:r>
            <a:r>
              <a:rPr lang="en-US" dirty="0" err="1" smtClean="0"/>
              <a:t>orientación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último</a:t>
            </a:r>
            <a:r>
              <a:rPr lang="en-US" dirty="0" smtClean="0"/>
              <a:t>, </a:t>
            </a:r>
            <a:r>
              <a:rPr lang="en-US" dirty="0" err="1" smtClean="0"/>
              <a:t>existen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para la </a:t>
            </a:r>
            <a:r>
              <a:rPr lang="en-US" dirty="0" err="1" smtClean="0"/>
              <a:t>mitigación</a:t>
            </a:r>
            <a:r>
              <a:rPr lang="en-US" dirty="0" smtClean="0"/>
              <a:t> del </a:t>
            </a:r>
            <a:r>
              <a:rPr lang="en-US" dirty="0" err="1" smtClean="0"/>
              <a:t>riesgo</a:t>
            </a:r>
            <a:r>
              <a:rPr lang="en-US" dirty="0" smtClean="0"/>
              <a:t> de VG. </a:t>
            </a:r>
            <a:r>
              <a:rPr lang="en-US" dirty="0" err="1" smtClean="0"/>
              <a:t>Visite</a:t>
            </a:r>
            <a:r>
              <a:rPr lang="en-US" dirty="0" smtClean="0"/>
              <a:t> el </a:t>
            </a:r>
            <a:r>
              <a:rPr lang="en-US" dirty="0" err="1" smtClean="0"/>
              <a:t>sitio</a:t>
            </a:r>
            <a:r>
              <a:rPr lang="en-US" dirty="0" smtClean="0"/>
              <a:t> web de GNC y </a:t>
            </a:r>
            <a:r>
              <a:rPr lang="en-US" dirty="0" err="1" smtClean="0"/>
              <a:t>busque</a:t>
            </a:r>
            <a:r>
              <a:rPr lang="en-US" dirty="0" smtClean="0"/>
              <a:t> GBV para </a:t>
            </a:r>
            <a:r>
              <a:rPr lang="en-US" dirty="0" err="1" smtClean="0"/>
              <a:t>obtener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o </a:t>
            </a:r>
            <a:r>
              <a:rPr lang="en-US" dirty="0" err="1" smtClean="0"/>
              <a:t>simplemente</a:t>
            </a:r>
            <a:r>
              <a:rPr lang="en-US" dirty="0" smtClean="0"/>
              <a:t> </a:t>
            </a:r>
            <a:r>
              <a:rPr lang="en-US" dirty="0" err="1" smtClean="0"/>
              <a:t>comuníquese</a:t>
            </a:r>
            <a:r>
              <a:rPr lang="en-US" dirty="0" smtClean="0"/>
              <a:t> con el </a:t>
            </a:r>
            <a:r>
              <a:rPr lang="en-US" dirty="0" err="1" smtClean="0"/>
              <a:t>servicio</a:t>
            </a:r>
            <a:r>
              <a:rPr lang="en-US" dirty="0" smtClean="0"/>
              <a:t> de </a:t>
            </a:r>
            <a:r>
              <a:rPr lang="en-US" dirty="0" err="1" smtClean="0"/>
              <a:t>asistencia</a:t>
            </a:r>
            <a:r>
              <a:rPr lang="en-US" dirty="0" smtClean="0"/>
              <a:t> </a:t>
            </a:r>
            <a:r>
              <a:rPr lang="en-US" dirty="0" err="1" smtClean="0"/>
              <a:t>técnica</a:t>
            </a:r>
            <a:r>
              <a:rPr lang="en-US" dirty="0" smtClean="0"/>
              <a:t>. ¿</a:t>
            </a:r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ponerlo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contacto</a:t>
            </a:r>
            <a:r>
              <a:rPr lang="en-US" dirty="0" smtClean="0"/>
              <a:t> con </a:t>
            </a:r>
            <a:r>
              <a:rPr lang="en-US" dirty="0" err="1" smtClean="0"/>
              <a:t>nuestros</a:t>
            </a:r>
            <a:r>
              <a:rPr lang="en-US" dirty="0" smtClean="0"/>
              <a:t> </a:t>
            </a:r>
            <a:r>
              <a:rPr lang="en-US" dirty="0" err="1" smtClean="0"/>
              <a:t>colegas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violencia</a:t>
            </a:r>
            <a:r>
              <a:rPr lang="en-US" dirty="0" smtClean="0"/>
              <a:t> de </a:t>
            </a:r>
            <a:r>
              <a:rPr lang="en-US" dirty="0" err="1" smtClean="0"/>
              <a:t>género</a:t>
            </a:r>
            <a:r>
              <a:rPr lang="en-US" dirty="0" smtClean="0"/>
              <a:t> para </a:t>
            </a:r>
            <a:r>
              <a:rPr lang="en-US" dirty="0" err="1" smtClean="0"/>
              <a:t>obtener</a:t>
            </a:r>
            <a:r>
              <a:rPr lang="en-US" dirty="0" smtClean="0"/>
              <a:t> </a:t>
            </a:r>
            <a:r>
              <a:rPr lang="en-US" dirty="0" err="1" smtClean="0"/>
              <a:t>orientación</a:t>
            </a:r>
            <a:r>
              <a:rPr lang="en-US" dirty="0" smtClean="0"/>
              <a:t> y </a:t>
            </a:r>
            <a:r>
              <a:rPr lang="en-US" dirty="0" err="1" smtClean="0"/>
              <a:t>apoyo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91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 smtClean="0"/>
              <a:t>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continuación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abordaremos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algunos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consejos</a:t>
            </a:r>
            <a:r>
              <a:rPr lang="fr-FR" baseline="0" dirty="0" smtClean="0"/>
              <a:t> para </a:t>
            </a:r>
            <a:r>
              <a:rPr lang="fr-FR" baseline="0" dirty="0" err="1" smtClean="0"/>
              <a:t>integrar</a:t>
            </a:r>
            <a:r>
              <a:rPr lang="fr-FR" baseline="0" dirty="0" smtClean="0"/>
              <a:t> la </a:t>
            </a:r>
            <a:r>
              <a:rPr lang="fr-FR" baseline="0" dirty="0" err="1" smtClean="0"/>
              <a:t>rendición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cuentras</a:t>
            </a:r>
            <a:r>
              <a:rPr lang="fr-FR" baseline="0" dirty="0" smtClean="0"/>
              <a:t> de las </a:t>
            </a:r>
            <a:r>
              <a:rPr lang="fr-FR" baseline="0" dirty="0" err="1" smtClean="0"/>
              <a:t>personas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afectadas</a:t>
            </a:r>
            <a:r>
              <a:rPr lang="fr-FR" baseline="0" dirty="0" smtClean="0"/>
              <a:t> en el Plan de </a:t>
            </a:r>
            <a:r>
              <a:rPr lang="fr-FR" baseline="0" dirty="0" err="1" smtClean="0"/>
              <a:t>Respuestra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Humanitario</a:t>
            </a:r>
            <a:endParaRPr lang="fr-FR" baseline="0" dirty="0" smtClean="0"/>
          </a:p>
          <a:p>
            <a:pPr algn="l"/>
            <a:endParaRPr lang="fr-FR" dirty="0" smtClean="0"/>
          </a:p>
          <a:p>
            <a:pPr algn="l"/>
            <a:r>
              <a:rPr lang="fr-FR" dirty="0" smtClean="0"/>
              <a:t>Se </a:t>
            </a:r>
            <a:r>
              <a:rPr lang="fr-FR" dirty="0" err="1" smtClean="0"/>
              <a:t>deben</a:t>
            </a:r>
            <a:r>
              <a:rPr lang="fr-FR" dirty="0" smtClean="0"/>
              <a:t> </a:t>
            </a:r>
            <a:r>
              <a:rPr lang="fr-FR" dirty="0" err="1" smtClean="0"/>
              <a:t>identificar</a:t>
            </a:r>
            <a:r>
              <a:rPr lang="fr-FR" dirty="0" smtClean="0"/>
              <a:t> los </a:t>
            </a:r>
            <a:r>
              <a:rPr lang="fr-FR" dirty="0" err="1" smtClean="0"/>
              <a:t>actores</a:t>
            </a:r>
            <a:r>
              <a:rPr lang="fr-FR" dirty="0" smtClean="0"/>
              <a:t> clave </a:t>
            </a:r>
            <a:r>
              <a:rPr lang="fr-FR" dirty="0" err="1" smtClean="0"/>
              <a:t>relevantes</a:t>
            </a:r>
            <a:r>
              <a:rPr lang="fr-FR" dirty="0" smtClean="0"/>
              <a:t> que </a:t>
            </a:r>
            <a:r>
              <a:rPr lang="fr-FR" dirty="0" err="1" smtClean="0"/>
              <a:t>puedan</a:t>
            </a:r>
            <a:r>
              <a:rPr lang="fr-FR" dirty="0" smtClean="0"/>
              <a:t> </a:t>
            </a:r>
            <a:r>
              <a:rPr lang="fr-FR" dirty="0" err="1" smtClean="0"/>
              <a:t>representar</a:t>
            </a:r>
            <a:r>
              <a:rPr lang="fr-FR" dirty="0" smtClean="0"/>
              <a:t> los </a:t>
            </a:r>
            <a:r>
              <a:rPr lang="fr-FR" dirty="0" err="1" smtClean="0"/>
              <a:t>intereses</a:t>
            </a:r>
            <a:r>
              <a:rPr lang="fr-FR" dirty="0" smtClean="0"/>
              <a:t> de las </a:t>
            </a:r>
            <a:r>
              <a:rPr lang="fr-FR" dirty="0" err="1" smtClean="0"/>
              <a:t>poblaciones</a:t>
            </a:r>
            <a:r>
              <a:rPr lang="fr-FR" dirty="0" smtClean="0"/>
              <a:t> </a:t>
            </a:r>
            <a:r>
              <a:rPr lang="fr-FR" dirty="0" err="1" smtClean="0"/>
              <a:t>afectadas</a:t>
            </a:r>
            <a:r>
              <a:rPr lang="fr-FR" dirty="0" smtClean="0"/>
              <a:t> y se </a:t>
            </a:r>
            <a:r>
              <a:rPr lang="fr-FR" dirty="0" err="1" smtClean="0"/>
              <a:t>deben</a:t>
            </a:r>
            <a:r>
              <a:rPr lang="fr-FR" dirty="0" smtClean="0"/>
              <a:t> </a:t>
            </a:r>
            <a:r>
              <a:rPr lang="fr-FR" dirty="0" err="1" smtClean="0"/>
              <a:t>explorar</a:t>
            </a:r>
            <a:r>
              <a:rPr lang="fr-FR" dirty="0" smtClean="0"/>
              <a:t> los </a:t>
            </a:r>
            <a:r>
              <a:rPr lang="fr-FR" dirty="0" err="1" smtClean="0"/>
              <a:t>medios</a:t>
            </a:r>
            <a:r>
              <a:rPr lang="fr-FR" dirty="0" smtClean="0"/>
              <a:t> para </a:t>
            </a:r>
            <a:r>
              <a:rPr lang="fr-FR" dirty="0" err="1" smtClean="0"/>
              <a:t>facilitar</a:t>
            </a:r>
            <a:r>
              <a:rPr lang="fr-FR" dirty="0" smtClean="0"/>
              <a:t> la </a:t>
            </a:r>
            <a:r>
              <a:rPr lang="fr-FR" dirty="0" err="1" smtClean="0"/>
              <a:t>retroalimentación</a:t>
            </a:r>
            <a:r>
              <a:rPr lang="fr-FR" dirty="0" smtClean="0"/>
              <a:t> y el </a:t>
            </a:r>
            <a:r>
              <a:rPr lang="fr-FR" dirty="0" err="1" smtClean="0"/>
              <a:t>debate</a:t>
            </a:r>
            <a:r>
              <a:rPr lang="fr-FR" dirty="0" smtClean="0"/>
              <a:t> a </a:t>
            </a:r>
            <a:r>
              <a:rPr lang="fr-FR" dirty="0" err="1" smtClean="0"/>
              <a:t>nivel</a:t>
            </a:r>
            <a:r>
              <a:rPr lang="fr-FR" dirty="0" smtClean="0"/>
              <a:t> </a:t>
            </a:r>
            <a:r>
              <a:rPr lang="fr-FR" dirty="0" err="1" smtClean="0"/>
              <a:t>subnacional</a:t>
            </a:r>
            <a:r>
              <a:rPr lang="fr-FR" dirty="0" smtClean="0"/>
              <a:t>. </a:t>
            </a:r>
          </a:p>
          <a:p>
            <a:pPr algn="l"/>
            <a:endParaRPr lang="fr-FR" dirty="0" smtClean="0"/>
          </a:p>
          <a:p>
            <a:pPr algn="l"/>
            <a:r>
              <a:rPr lang="fr-FR" dirty="0" err="1" smtClean="0"/>
              <a:t>Además</a:t>
            </a:r>
            <a:r>
              <a:rPr lang="fr-FR" dirty="0" smtClean="0"/>
              <a:t>, el plan de </a:t>
            </a:r>
            <a:r>
              <a:rPr lang="fr-FR" dirty="0" err="1" smtClean="0"/>
              <a:t>respuesta</a:t>
            </a:r>
            <a:r>
              <a:rPr lang="fr-FR" dirty="0" smtClean="0"/>
              <a:t> </a:t>
            </a:r>
            <a:r>
              <a:rPr lang="fr-FR" dirty="0" err="1" smtClean="0"/>
              <a:t>debe</a:t>
            </a:r>
            <a:r>
              <a:rPr lang="fr-FR" dirty="0" smtClean="0"/>
              <a:t> </a:t>
            </a:r>
            <a:r>
              <a:rPr lang="fr-FR" dirty="0" err="1" smtClean="0"/>
              <a:t>identificar</a:t>
            </a:r>
            <a:r>
              <a:rPr lang="fr-FR" dirty="0" smtClean="0"/>
              <a:t> las </a:t>
            </a:r>
            <a:r>
              <a:rPr lang="fr-FR" dirty="0" err="1" smtClean="0"/>
              <a:t>actividades</a:t>
            </a:r>
            <a:r>
              <a:rPr lang="fr-FR" dirty="0" smtClean="0"/>
              <a:t> clave (que </a:t>
            </a:r>
            <a:r>
              <a:rPr lang="fr-FR" dirty="0" err="1" smtClean="0"/>
              <a:t>luego</a:t>
            </a:r>
            <a:r>
              <a:rPr lang="fr-FR" dirty="0" smtClean="0"/>
              <a:t> se </a:t>
            </a:r>
            <a:r>
              <a:rPr lang="fr-FR" dirty="0" err="1" smtClean="0"/>
              <a:t>pueden</a:t>
            </a:r>
            <a:r>
              <a:rPr lang="fr-FR" dirty="0" smtClean="0"/>
              <a:t> </a:t>
            </a:r>
            <a:r>
              <a:rPr lang="fr-FR" dirty="0" err="1" smtClean="0"/>
              <a:t>dotar</a:t>
            </a:r>
            <a:r>
              <a:rPr lang="fr-FR" dirty="0" smtClean="0"/>
              <a:t> de </a:t>
            </a:r>
            <a:r>
              <a:rPr lang="fr-FR" dirty="0" err="1" smtClean="0"/>
              <a:t>recursos</a:t>
            </a:r>
            <a:r>
              <a:rPr lang="fr-FR" dirty="0" smtClean="0"/>
              <a:t>) que </a:t>
            </a:r>
            <a:r>
              <a:rPr lang="fr-FR" dirty="0" err="1" smtClean="0"/>
              <a:t>pueden</a:t>
            </a:r>
            <a:r>
              <a:rPr lang="fr-FR" dirty="0" smtClean="0"/>
              <a:t> </a:t>
            </a:r>
            <a:r>
              <a:rPr lang="fr-FR" dirty="0" err="1" smtClean="0"/>
              <a:t>mejorar</a:t>
            </a:r>
            <a:r>
              <a:rPr lang="fr-FR" dirty="0" smtClean="0"/>
              <a:t> la </a:t>
            </a:r>
            <a:r>
              <a:rPr lang="fr-FR" dirty="0" err="1" smtClean="0"/>
              <a:t>responsabilidad</a:t>
            </a:r>
            <a:r>
              <a:rPr lang="fr-FR" dirty="0" smtClean="0"/>
              <a:t> de la </a:t>
            </a:r>
            <a:r>
              <a:rPr lang="fr-FR" dirty="0" err="1" smtClean="0"/>
              <a:t>respuesta</a:t>
            </a:r>
            <a:r>
              <a:rPr lang="fr-FR" dirty="0" smtClean="0"/>
              <a:t> </a:t>
            </a:r>
            <a:r>
              <a:rPr lang="fr-FR" dirty="0" err="1" smtClean="0"/>
              <a:t>nutricional</a:t>
            </a:r>
            <a:r>
              <a:rPr lang="fr-FR" dirty="0" smtClean="0"/>
              <a:t> para las </a:t>
            </a:r>
            <a:r>
              <a:rPr lang="fr-FR" dirty="0" err="1" smtClean="0"/>
              <a:t>poblaciones</a:t>
            </a:r>
            <a:r>
              <a:rPr lang="fr-FR" dirty="0" smtClean="0"/>
              <a:t> </a:t>
            </a:r>
            <a:r>
              <a:rPr lang="fr-FR" dirty="0" err="1" smtClean="0"/>
              <a:t>afectadas</a:t>
            </a:r>
            <a:r>
              <a:rPr lang="fr-FR" dirty="0" smtClean="0"/>
              <a:t>. </a:t>
            </a:r>
          </a:p>
          <a:p>
            <a:pPr algn="l"/>
            <a:endParaRPr lang="fr-FR" dirty="0" smtClean="0"/>
          </a:p>
          <a:p>
            <a:pPr algn="l"/>
            <a:r>
              <a:rPr lang="fr-FR" dirty="0" err="1" smtClean="0"/>
              <a:t>Esto</a:t>
            </a:r>
            <a:r>
              <a:rPr lang="fr-FR" dirty="0" smtClean="0"/>
              <a:t> </a:t>
            </a:r>
            <a:r>
              <a:rPr lang="fr-FR" dirty="0" err="1" smtClean="0"/>
              <a:t>debe</a:t>
            </a:r>
            <a:r>
              <a:rPr lang="fr-FR" dirty="0" smtClean="0"/>
              <a:t> </a:t>
            </a:r>
            <a:r>
              <a:rPr lang="fr-FR" dirty="0" err="1" smtClean="0"/>
              <a:t>incluir</a:t>
            </a:r>
            <a:r>
              <a:rPr lang="fr-FR" dirty="0" smtClean="0"/>
              <a:t> </a:t>
            </a:r>
            <a:r>
              <a:rPr lang="fr-FR" dirty="0" err="1" smtClean="0"/>
              <a:t>actividades</a:t>
            </a:r>
            <a:r>
              <a:rPr lang="fr-FR" dirty="0" smtClean="0"/>
              <a:t> </a:t>
            </a:r>
            <a:r>
              <a:rPr lang="fr-FR" dirty="0" err="1" smtClean="0"/>
              <a:t>relacionadas</a:t>
            </a:r>
            <a:r>
              <a:rPr lang="fr-FR" dirty="0" smtClean="0"/>
              <a:t> con el </a:t>
            </a:r>
            <a:r>
              <a:rPr lang="fr-FR" dirty="0" err="1" smtClean="0"/>
              <a:t>establecimiento</a:t>
            </a:r>
            <a:r>
              <a:rPr lang="fr-FR" dirty="0" smtClean="0"/>
              <a:t> de </a:t>
            </a:r>
            <a:r>
              <a:rPr lang="fr-FR" dirty="0" err="1" smtClean="0"/>
              <a:t>mecanismos</a:t>
            </a:r>
            <a:r>
              <a:rPr lang="fr-FR" dirty="0" smtClean="0"/>
              <a:t> de </a:t>
            </a:r>
            <a:r>
              <a:rPr lang="fr-FR" dirty="0" err="1" smtClean="0"/>
              <a:t>retroalimentación</a:t>
            </a:r>
            <a:r>
              <a:rPr lang="fr-FR" dirty="0" smtClean="0"/>
              <a:t> y </a:t>
            </a:r>
            <a:r>
              <a:rPr lang="fr-FR" dirty="0" err="1" smtClean="0"/>
              <a:t>quejas</a:t>
            </a:r>
            <a:r>
              <a:rPr lang="fr-FR" dirty="0" smtClean="0"/>
              <a:t> y consultas </a:t>
            </a:r>
            <a:r>
              <a:rPr lang="fr-FR" dirty="0" err="1" smtClean="0"/>
              <a:t>comunitarias</a:t>
            </a:r>
            <a:r>
              <a:rPr lang="fr-FR" dirty="0" smtClean="0"/>
              <a:t>, </a:t>
            </a:r>
            <a:r>
              <a:rPr lang="fr-FR" dirty="0" err="1" smtClean="0"/>
              <a:t>como</a:t>
            </a:r>
            <a:r>
              <a:rPr lang="fr-FR" dirty="0" smtClean="0"/>
              <a:t> </a:t>
            </a:r>
            <a:r>
              <a:rPr lang="fr-FR" dirty="0" err="1" smtClean="0"/>
              <a:t>mínimo</a:t>
            </a:r>
            <a:r>
              <a:rPr lang="fr-FR" dirty="0" smtClean="0"/>
              <a:t>.</a:t>
            </a:r>
          </a:p>
          <a:p>
            <a:pPr algn="l"/>
            <a:endParaRPr lang="fr-FR" dirty="0" smtClean="0"/>
          </a:p>
          <a:p>
            <a:pPr algn="l"/>
            <a:r>
              <a:rPr lang="fr-FR" dirty="0" smtClean="0"/>
              <a:t>Una de las </a:t>
            </a:r>
            <a:r>
              <a:rPr lang="fr-FR" dirty="0" err="1" smtClean="0"/>
              <a:t>herramientas</a:t>
            </a:r>
            <a:r>
              <a:rPr lang="fr-FR" dirty="0" smtClean="0"/>
              <a:t> </a:t>
            </a:r>
            <a:r>
              <a:rPr lang="fr-FR" dirty="0" err="1" smtClean="0"/>
              <a:t>incluidas</a:t>
            </a:r>
            <a:r>
              <a:rPr lang="fr-FR" dirty="0" smtClean="0"/>
              <a:t> en el kit de </a:t>
            </a:r>
            <a:r>
              <a:rPr lang="fr-FR" dirty="0" err="1" smtClean="0"/>
              <a:t>herramientas</a:t>
            </a:r>
            <a:r>
              <a:rPr lang="fr-FR" dirty="0" smtClean="0"/>
              <a:t> de AAP, que se </a:t>
            </a:r>
            <a:r>
              <a:rPr lang="fr-FR" dirty="0" err="1" smtClean="0"/>
              <a:t>encuentra</a:t>
            </a:r>
            <a:r>
              <a:rPr lang="fr-FR" dirty="0" smtClean="0"/>
              <a:t> en el </a:t>
            </a:r>
            <a:r>
              <a:rPr lang="fr-FR" dirty="0" err="1" smtClean="0"/>
              <a:t>sitio</a:t>
            </a:r>
            <a:r>
              <a:rPr lang="fr-FR" dirty="0" smtClean="0"/>
              <a:t> web de GNC, es la </a:t>
            </a:r>
            <a:r>
              <a:rPr lang="fr-FR" dirty="0" err="1" smtClean="0"/>
              <a:t>hoja</a:t>
            </a:r>
            <a:r>
              <a:rPr lang="fr-FR" dirty="0" smtClean="0"/>
              <a:t> de </a:t>
            </a:r>
            <a:r>
              <a:rPr lang="fr-FR" dirty="0" err="1" smtClean="0"/>
              <a:t>consejos</a:t>
            </a:r>
            <a:r>
              <a:rPr lang="fr-FR" dirty="0" smtClean="0"/>
              <a:t> para </a:t>
            </a:r>
            <a:r>
              <a:rPr lang="fr-FR" dirty="0" err="1" smtClean="0"/>
              <a:t>monitorear</a:t>
            </a:r>
            <a:r>
              <a:rPr lang="fr-FR" dirty="0" smtClean="0"/>
              <a:t> el </a:t>
            </a:r>
            <a:r>
              <a:rPr lang="fr-FR" dirty="0" err="1" smtClean="0"/>
              <a:t>desempeño</a:t>
            </a:r>
            <a:r>
              <a:rPr lang="fr-FR" dirty="0" smtClean="0"/>
              <a:t> de </a:t>
            </a:r>
            <a:r>
              <a:rPr lang="fr-FR" dirty="0" smtClean="0"/>
              <a:t>la </a:t>
            </a:r>
            <a:r>
              <a:rPr lang="fr-FR" dirty="0" err="1" smtClean="0"/>
              <a:t>rendición</a:t>
            </a:r>
            <a:r>
              <a:rPr lang="fr-FR" dirty="0" smtClean="0"/>
              <a:t> de </a:t>
            </a:r>
            <a:r>
              <a:rPr lang="fr-FR" dirty="0" err="1" smtClean="0"/>
              <a:t>cuentas</a:t>
            </a:r>
            <a:r>
              <a:rPr lang="fr-FR" dirty="0" smtClean="0"/>
              <a:t> en los </a:t>
            </a:r>
            <a:r>
              <a:rPr lang="fr-FR" dirty="0" err="1" smtClean="0"/>
              <a:t>clústeres</a:t>
            </a:r>
            <a:r>
              <a:rPr lang="fr-FR" dirty="0" smtClean="0"/>
              <a:t>. </a:t>
            </a:r>
          </a:p>
          <a:p>
            <a:pPr algn="l"/>
            <a:endParaRPr lang="fr-FR" dirty="0" smtClean="0"/>
          </a:p>
          <a:p>
            <a:pPr algn="l"/>
            <a:r>
              <a:rPr lang="fr-FR" dirty="0" err="1" smtClean="0"/>
              <a:t>Esta</a:t>
            </a:r>
            <a:r>
              <a:rPr lang="fr-FR" dirty="0" smtClean="0"/>
              <a:t> </a:t>
            </a:r>
            <a:r>
              <a:rPr lang="fr-FR" dirty="0" err="1" smtClean="0"/>
              <a:t>herramienta</a:t>
            </a:r>
            <a:r>
              <a:rPr lang="fr-FR" dirty="0" smtClean="0"/>
              <a:t> </a:t>
            </a:r>
            <a:r>
              <a:rPr lang="fr-FR" dirty="0" err="1" smtClean="0"/>
              <a:t>podría</a:t>
            </a:r>
            <a:r>
              <a:rPr lang="fr-FR" dirty="0" smtClean="0"/>
              <a:t> </a:t>
            </a:r>
            <a:r>
              <a:rPr lang="fr-FR" dirty="0" err="1" smtClean="0"/>
              <a:t>ser</a:t>
            </a:r>
            <a:r>
              <a:rPr lang="fr-FR" dirty="0" smtClean="0"/>
              <a:t> </a:t>
            </a:r>
            <a:r>
              <a:rPr lang="fr-FR" dirty="0" err="1" smtClean="0"/>
              <a:t>útil</a:t>
            </a:r>
            <a:r>
              <a:rPr lang="fr-FR" dirty="0" smtClean="0"/>
              <a:t> al </a:t>
            </a:r>
            <a:r>
              <a:rPr lang="fr-FR" dirty="0" err="1" smtClean="0"/>
              <a:t>desarrollar</a:t>
            </a:r>
            <a:r>
              <a:rPr lang="fr-FR" dirty="0" smtClean="0"/>
              <a:t> HRP, </a:t>
            </a:r>
            <a:r>
              <a:rPr lang="fr-FR" dirty="0" err="1" smtClean="0"/>
              <a:t>ya</a:t>
            </a:r>
            <a:r>
              <a:rPr lang="fr-FR" dirty="0" smtClean="0"/>
              <a:t> que </a:t>
            </a:r>
            <a:r>
              <a:rPr lang="fr-FR" dirty="0" err="1" smtClean="0"/>
              <a:t>proporciona</a:t>
            </a:r>
            <a:r>
              <a:rPr lang="fr-FR" dirty="0" smtClean="0"/>
              <a:t> </a:t>
            </a:r>
            <a:r>
              <a:rPr lang="fr-FR" dirty="0" err="1" smtClean="0"/>
              <a:t>ejemplos</a:t>
            </a:r>
            <a:r>
              <a:rPr lang="fr-FR" dirty="0" smtClean="0"/>
              <a:t> tangibles de </a:t>
            </a:r>
            <a:r>
              <a:rPr lang="fr-FR" dirty="0" err="1" smtClean="0"/>
              <a:t>cómo</a:t>
            </a:r>
            <a:r>
              <a:rPr lang="fr-FR" dirty="0" smtClean="0"/>
              <a:t> se </a:t>
            </a:r>
            <a:r>
              <a:rPr lang="fr-FR" dirty="0" err="1" smtClean="0"/>
              <a:t>puede</a:t>
            </a:r>
            <a:r>
              <a:rPr lang="fr-FR" dirty="0" smtClean="0"/>
              <a:t> </a:t>
            </a:r>
            <a:r>
              <a:rPr lang="fr-FR" dirty="0" err="1" smtClean="0"/>
              <a:t>abordar</a:t>
            </a:r>
            <a:r>
              <a:rPr lang="fr-FR" dirty="0" smtClean="0"/>
              <a:t> la AAP en </a:t>
            </a:r>
            <a:r>
              <a:rPr lang="fr-FR" dirty="0" err="1" smtClean="0"/>
              <a:t>todas</a:t>
            </a:r>
            <a:r>
              <a:rPr lang="fr-FR" dirty="0" smtClean="0"/>
              <a:t> las </a:t>
            </a:r>
            <a:r>
              <a:rPr lang="fr-FR" dirty="0" err="1" smtClean="0"/>
              <a:t>funciones</a:t>
            </a:r>
            <a:r>
              <a:rPr lang="fr-FR" dirty="0" smtClean="0"/>
              <a:t> centrales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clúster</a:t>
            </a:r>
            <a:r>
              <a:rPr lang="fr-FR" dirty="0" smtClean="0"/>
              <a:t>. </a:t>
            </a:r>
          </a:p>
          <a:p>
            <a:pPr algn="l"/>
            <a:endParaRPr lang="fr-FR" dirty="0" smtClean="0"/>
          </a:p>
          <a:p>
            <a:pPr algn="l"/>
            <a:r>
              <a:rPr lang="fr-FR" dirty="0" err="1" smtClean="0"/>
              <a:t>Por</a:t>
            </a:r>
            <a:r>
              <a:rPr lang="fr-FR" dirty="0" smtClean="0"/>
              <a:t> </a:t>
            </a:r>
            <a:r>
              <a:rPr lang="fr-FR" dirty="0" err="1" smtClean="0"/>
              <a:t>ejemplo</a:t>
            </a:r>
            <a:r>
              <a:rPr lang="fr-FR" dirty="0" smtClean="0"/>
              <a:t>, </a:t>
            </a:r>
            <a:endParaRPr lang="fr-FR" dirty="0" smtClean="0"/>
          </a:p>
          <a:p>
            <a:pPr algn="l"/>
            <a:endParaRPr lang="fr-FR" dirty="0" smtClean="0"/>
          </a:p>
          <a:p>
            <a:pPr algn="l"/>
            <a:r>
              <a:rPr lang="fr-FR" dirty="0" smtClean="0"/>
              <a:t>¿</a:t>
            </a:r>
            <a:r>
              <a:rPr lang="fr-FR" dirty="0" smtClean="0"/>
              <a:t>se ha </a:t>
            </a:r>
            <a:r>
              <a:rPr lang="fr-FR" dirty="0" err="1" smtClean="0"/>
              <a:t>involucrado</a:t>
            </a:r>
            <a:r>
              <a:rPr lang="fr-FR" dirty="0" smtClean="0"/>
              <a:t> a </a:t>
            </a:r>
            <a:r>
              <a:rPr lang="fr-FR" dirty="0" err="1" smtClean="0"/>
              <a:t>informantes</a:t>
            </a:r>
            <a:r>
              <a:rPr lang="fr-FR" dirty="0" smtClean="0"/>
              <a:t> clave locales en el </a:t>
            </a:r>
            <a:r>
              <a:rPr lang="fr-FR" dirty="0" err="1" smtClean="0"/>
              <a:t>desarrollo</a:t>
            </a:r>
            <a:r>
              <a:rPr lang="fr-FR" dirty="0" smtClean="0"/>
              <a:t> y </a:t>
            </a:r>
            <a:r>
              <a:rPr lang="fr-FR" dirty="0" err="1" smtClean="0"/>
              <a:t>validación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plan de </a:t>
            </a:r>
            <a:r>
              <a:rPr lang="fr-FR" dirty="0" err="1" smtClean="0"/>
              <a:t>respuesta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sector</a:t>
            </a:r>
            <a:r>
              <a:rPr lang="fr-FR" dirty="0" smtClean="0"/>
              <a:t> </a:t>
            </a:r>
            <a:r>
              <a:rPr lang="fr-FR" dirty="0" smtClean="0"/>
              <a:t>o</a:t>
            </a:r>
            <a:r>
              <a:rPr lang="fr-FR" baseline="0" dirty="0" smtClean="0"/>
              <a:t> cluster </a:t>
            </a:r>
            <a:r>
              <a:rPr lang="fr-FR" dirty="0" smtClean="0"/>
              <a:t>de </a:t>
            </a:r>
            <a:r>
              <a:rPr lang="fr-FR" dirty="0" err="1" smtClean="0"/>
              <a:t>nutrición</a:t>
            </a:r>
            <a:r>
              <a:rPr lang="fr-FR" dirty="0" smtClean="0"/>
              <a:t>? </a:t>
            </a:r>
            <a:endParaRPr lang="fr-FR" dirty="0" smtClean="0"/>
          </a:p>
          <a:p>
            <a:pPr algn="l"/>
            <a:endParaRPr lang="fr-FR" dirty="0" smtClean="0"/>
          </a:p>
          <a:p>
            <a:pPr algn="l"/>
            <a:r>
              <a:rPr lang="fr-FR" dirty="0" smtClean="0"/>
              <a:t>Las </a:t>
            </a:r>
            <a:r>
              <a:rPr lang="fr-FR" dirty="0" err="1" smtClean="0"/>
              <a:t>evaluaciones</a:t>
            </a:r>
            <a:r>
              <a:rPr lang="fr-FR" dirty="0" smtClean="0"/>
              <a:t> </a:t>
            </a:r>
            <a:r>
              <a:rPr lang="fr-FR" dirty="0" err="1" smtClean="0"/>
              <a:t>incluyenb</a:t>
            </a:r>
            <a:r>
              <a:rPr lang="fr-FR" dirty="0" smtClean="0"/>
              <a:t> </a:t>
            </a:r>
            <a:r>
              <a:rPr lang="fr-FR" dirty="0" err="1" smtClean="0"/>
              <a:t>preguntas</a:t>
            </a:r>
            <a:r>
              <a:rPr lang="fr-FR" dirty="0" smtClean="0"/>
              <a:t> </a:t>
            </a:r>
            <a:r>
              <a:rPr lang="fr-FR" dirty="0" err="1" smtClean="0"/>
              <a:t>abiertas</a:t>
            </a:r>
            <a:r>
              <a:rPr lang="fr-FR" dirty="0" smtClean="0"/>
              <a:t> sobre las </a:t>
            </a:r>
            <a:r>
              <a:rPr lang="fr-FR" dirty="0" err="1" smtClean="0"/>
              <a:t>percepcciones</a:t>
            </a:r>
            <a:r>
              <a:rPr lang="fr-FR" dirty="0" smtClean="0"/>
              <a:t> de las </a:t>
            </a:r>
            <a:r>
              <a:rPr lang="fr-FR" dirty="0" err="1" smtClean="0"/>
              <a:t>poblaciones</a:t>
            </a:r>
            <a:r>
              <a:rPr lang="fr-FR" dirty="0" smtClean="0"/>
              <a:t> y sobre sus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prioridades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respuesta</a:t>
            </a:r>
            <a:r>
              <a:rPr lang="fr-FR" baseline="0" dirty="0" smtClean="0"/>
              <a:t>?</a:t>
            </a:r>
            <a:endParaRPr lang="fr-FR" dirty="0" smtClean="0"/>
          </a:p>
          <a:p>
            <a:pPr algn="l"/>
            <a:endParaRPr lang="fr-FR" dirty="0" smtClean="0"/>
          </a:p>
          <a:p>
            <a:pPr algn="l"/>
            <a:endParaRPr lang="fr-FR" dirty="0" smtClean="0"/>
          </a:p>
          <a:p>
            <a:pPr algn="l"/>
            <a:r>
              <a:rPr lang="fr-FR" dirty="0" err="1" smtClean="0"/>
              <a:t>Otro</a:t>
            </a:r>
            <a:r>
              <a:rPr lang="fr-FR" dirty="0" smtClean="0"/>
              <a:t> </a:t>
            </a:r>
            <a:r>
              <a:rPr lang="fr-FR" dirty="0" err="1" smtClean="0"/>
              <a:t>recurso</a:t>
            </a:r>
            <a:r>
              <a:rPr lang="fr-FR" dirty="0" smtClean="0"/>
              <a:t> </a:t>
            </a:r>
            <a:r>
              <a:rPr lang="fr-FR" dirty="0" err="1" smtClean="0"/>
              <a:t>útil</a:t>
            </a:r>
            <a:r>
              <a:rPr lang="fr-FR" dirty="0" smtClean="0"/>
              <a:t> es el </a:t>
            </a:r>
            <a:r>
              <a:rPr lang="fr-FR" dirty="0" err="1" smtClean="0"/>
              <a:t>documento</a:t>
            </a:r>
            <a:r>
              <a:rPr lang="fr-FR" dirty="0" smtClean="0"/>
              <a:t> a la </a:t>
            </a:r>
            <a:r>
              <a:rPr lang="fr-FR" dirty="0" err="1" smtClean="0"/>
              <a:t>derecha</a:t>
            </a:r>
            <a:r>
              <a:rPr lang="fr-FR" dirty="0" smtClean="0"/>
              <a:t> de la </a:t>
            </a:r>
            <a:r>
              <a:rPr lang="fr-FR" dirty="0" err="1" smtClean="0"/>
              <a:t>diapositiva</a:t>
            </a:r>
            <a:r>
              <a:rPr lang="fr-FR" dirty="0" smtClean="0"/>
              <a:t>: la </a:t>
            </a:r>
            <a:r>
              <a:rPr lang="fr-FR" dirty="0" err="1" smtClean="0"/>
              <a:t>preparación</a:t>
            </a:r>
            <a:r>
              <a:rPr lang="fr-FR" dirty="0" smtClean="0"/>
              <a:t> </a:t>
            </a:r>
            <a:r>
              <a:rPr lang="fr-FR" dirty="0" err="1" smtClean="0"/>
              <a:t>operativa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smtClean="0"/>
              <a:t>cluster </a:t>
            </a:r>
            <a:r>
              <a:rPr lang="fr-FR" dirty="0" smtClean="0"/>
              <a:t>de </a:t>
            </a:r>
            <a:r>
              <a:rPr lang="fr-FR" dirty="0" err="1" smtClean="0"/>
              <a:t>nutrición</a:t>
            </a:r>
            <a:r>
              <a:rPr lang="fr-FR" dirty="0" smtClean="0"/>
              <a:t> sobre </a:t>
            </a:r>
            <a:r>
              <a:rPr lang="fr-FR" dirty="0" smtClean="0"/>
              <a:t>la </a:t>
            </a:r>
            <a:r>
              <a:rPr lang="fr-FR" dirty="0" err="1" smtClean="0"/>
              <a:t>rendición</a:t>
            </a:r>
            <a:r>
              <a:rPr lang="fr-FR" dirty="0" smtClean="0"/>
              <a:t> de </a:t>
            </a:r>
            <a:r>
              <a:rPr lang="fr-FR" dirty="0" err="1" smtClean="0"/>
              <a:t>cuentas</a:t>
            </a:r>
            <a:r>
              <a:rPr lang="fr-FR" dirty="0" smtClean="0"/>
              <a:t> a las </a:t>
            </a:r>
            <a:r>
              <a:rPr lang="fr-FR" dirty="0" err="1" smtClean="0"/>
              <a:t>poblaciones</a:t>
            </a:r>
            <a:r>
              <a:rPr lang="fr-FR" dirty="0" smtClean="0"/>
              <a:t> </a:t>
            </a:r>
            <a:r>
              <a:rPr lang="fr-FR" dirty="0" err="1" smtClean="0"/>
              <a:t>afectadas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18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 </a:t>
            </a:r>
            <a:r>
              <a:rPr lang="en-US" dirty="0" err="1" smtClean="0"/>
              <a:t>considerar</a:t>
            </a:r>
            <a:r>
              <a:rPr lang="en-US" dirty="0" smtClean="0"/>
              <a:t> las </a:t>
            </a:r>
            <a:r>
              <a:rPr lang="en-US" dirty="0" err="1" smtClean="0"/>
              <a:t>modalidades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r>
              <a:rPr lang="en-US" dirty="0" smtClean="0"/>
              <a:t>, </a:t>
            </a:r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considerar</a:t>
            </a:r>
            <a:r>
              <a:rPr lang="en-US" dirty="0" smtClean="0"/>
              <a:t> las </a:t>
            </a:r>
            <a:r>
              <a:rPr lang="en-US" dirty="0" err="1" smtClean="0"/>
              <a:t>transferencias</a:t>
            </a:r>
            <a:r>
              <a:rPr lang="en-US" dirty="0" smtClean="0"/>
              <a:t> </a:t>
            </a:r>
            <a:r>
              <a:rPr lang="en-US" dirty="0" err="1" smtClean="0"/>
              <a:t>monetarias</a:t>
            </a:r>
            <a:r>
              <a:rPr lang="en-US" dirty="0" smtClean="0"/>
              <a:t>. Se </a:t>
            </a:r>
            <a:r>
              <a:rPr lang="en-US" dirty="0" err="1" smtClean="0"/>
              <a:t>distribuyen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o </a:t>
            </a:r>
            <a:r>
              <a:rPr lang="en-US" dirty="0" err="1" smtClean="0"/>
              <a:t>cupones</a:t>
            </a:r>
            <a:r>
              <a:rPr lang="en-US" dirty="0" smtClean="0"/>
              <a:t> para </a:t>
            </a:r>
            <a:r>
              <a:rPr lang="en-US" dirty="0" err="1" smtClean="0"/>
              <a:t>abordar</a:t>
            </a:r>
            <a:r>
              <a:rPr lang="en-US" dirty="0" smtClean="0"/>
              <a:t> las </a:t>
            </a:r>
            <a:r>
              <a:rPr lang="en-US" dirty="0" err="1" smtClean="0"/>
              <a:t>barreras</a:t>
            </a:r>
            <a:r>
              <a:rPr lang="en-US" dirty="0" smtClean="0"/>
              <a:t> </a:t>
            </a:r>
            <a:r>
              <a:rPr lang="en-US" dirty="0" err="1" smtClean="0"/>
              <a:t>económicas</a:t>
            </a:r>
            <a:r>
              <a:rPr lang="en-US" dirty="0" smtClean="0"/>
              <a:t> a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bienes</a:t>
            </a:r>
            <a:r>
              <a:rPr lang="en-US" dirty="0" smtClean="0"/>
              <a:t> y </a:t>
            </a:r>
            <a:r>
              <a:rPr lang="en-US" dirty="0" err="1" smtClean="0"/>
              <a:t>servicios</a:t>
            </a:r>
            <a:r>
              <a:rPr lang="en-US" dirty="0" smtClean="0"/>
              <a:t> </a:t>
            </a:r>
            <a:r>
              <a:rPr lang="en-US" dirty="0" err="1" smtClean="0"/>
              <a:t>relacionados</a:t>
            </a:r>
            <a:r>
              <a:rPr lang="en-US" dirty="0" smtClean="0"/>
              <a:t> con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determinantes</a:t>
            </a:r>
            <a:r>
              <a:rPr lang="en-US" dirty="0" smtClean="0"/>
              <a:t> </a:t>
            </a:r>
            <a:r>
              <a:rPr lang="en-US" dirty="0" err="1" smtClean="0"/>
              <a:t>subyacentes</a:t>
            </a:r>
            <a:r>
              <a:rPr lang="en-US" dirty="0" smtClean="0"/>
              <a:t> de la </a:t>
            </a:r>
            <a:r>
              <a:rPr lang="en-US" dirty="0" err="1" smtClean="0"/>
              <a:t>nutrición</a:t>
            </a:r>
            <a:r>
              <a:rPr lang="en-US" dirty="0" smtClean="0"/>
              <a:t>. </a:t>
            </a:r>
            <a:r>
              <a:rPr lang="en-US" dirty="0" err="1" smtClean="0"/>
              <a:t>En</a:t>
            </a:r>
            <a:r>
              <a:rPr lang="en-US" dirty="0" smtClean="0"/>
              <a:t> el HNO </a:t>
            </a:r>
            <a:r>
              <a:rPr lang="en-US" dirty="0" err="1" smtClean="0"/>
              <a:t>ya</a:t>
            </a:r>
            <a:r>
              <a:rPr lang="en-US" dirty="0" smtClean="0"/>
              <a:t> ha </a:t>
            </a:r>
            <a:r>
              <a:rPr lang="en-US" dirty="0" err="1" smtClean="0"/>
              <a:t>evaluado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las </a:t>
            </a:r>
            <a:r>
              <a:rPr lang="en-US" dirty="0" err="1" smtClean="0"/>
              <a:t>transferencias</a:t>
            </a:r>
            <a:r>
              <a:rPr lang="en-US" dirty="0" smtClean="0"/>
              <a:t> </a:t>
            </a:r>
            <a:r>
              <a:rPr lang="en-US" dirty="0" err="1" smtClean="0"/>
              <a:t>monetarias</a:t>
            </a:r>
            <a:r>
              <a:rPr lang="en-US" dirty="0" smtClean="0"/>
              <a:t> son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opción</a:t>
            </a:r>
            <a:r>
              <a:rPr lang="en-US" dirty="0" smtClean="0"/>
              <a:t> de </a:t>
            </a:r>
            <a:r>
              <a:rPr lang="en-US" dirty="0" err="1" smtClean="0"/>
              <a:t>intervención</a:t>
            </a:r>
            <a:r>
              <a:rPr lang="en-US" dirty="0" smtClean="0"/>
              <a:t> viable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contexto</a:t>
            </a:r>
            <a:r>
              <a:rPr lang="en-US" dirty="0" smtClean="0"/>
              <a:t> (</a:t>
            </a: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mercado</a:t>
            </a:r>
            <a:r>
              <a:rPr lang="en-US" dirty="0" smtClean="0"/>
              <a:t> de la </a:t>
            </a:r>
            <a:r>
              <a:rPr lang="en-US" dirty="0" err="1" smtClean="0"/>
              <a:t>disponibilidad</a:t>
            </a:r>
            <a:r>
              <a:rPr lang="en-US" dirty="0" smtClean="0"/>
              <a:t> de </a:t>
            </a:r>
            <a:r>
              <a:rPr lang="en-US" dirty="0" err="1" smtClean="0"/>
              <a:t>bienes</a:t>
            </a:r>
            <a:r>
              <a:rPr lang="en-US" dirty="0" smtClean="0"/>
              <a:t>, </a:t>
            </a:r>
            <a:r>
              <a:rPr lang="en-US" dirty="0" err="1" smtClean="0"/>
              <a:t>acceso</a:t>
            </a:r>
            <a:r>
              <a:rPr lang="en-US" dirty="0" smtClean="0"/>
              <a:t> de la </a:t>
            </a:r>
            <a:r>
              <a:rPr lang="en-US" dirty="0" err="1" smtClean="0"/>
              <a:t>población</a:t>
            </a:r>
            <a:r>
              <a:rPr lang="en-US" dirty="0" smtClean="0"/>
              <a:t> a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mercados</a:t>
            </a:r>
            <a:r>
              <a:rPr lang="en-US" dirty="0" smtClean="0"/>
              <a:t>, etc.). </a:t>
            </a:r>
          </a:p>
          <a:p>
            <a:endParaRPr lang="en-US" dirty="0" smtClean="0"/>
          </a:p>
          <a:p>
            <a:r>
              <a:rPr lang="en-US" dirty="0" smtClean="0"/>
              <a:t>Si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así</a:t>
            </a:r>
            <a:r>
              <a:rPr lang="en-US" dirty="0" smtClean="0"/>
              <a:t>, </a:t>
            </a:r>
            <a:r>
              <a:rPr lang="en-US" dirty="0" err="1" smtClean="0"/>
              <a:t>existen</a:t>
            </a:r>
            <a:r>
              <a:rPr lang="en-US" dirty="0" smtClean="0"/>
              <a:t>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puntos</a:t>
            </a:r>
            <a:r>
              <a:rPr lang="en-US" dirty="0" smtClean="0"/>
              <a:t> de entrada para la </a:t>
            </a:r>
            <a:r>
              <a:rPr lang="en-US" dirty="0" err="1" smtClean="0"/>
              <a:t>asistencia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y con </a:t>
            </a:r>
            <a:r>
              <a:rPr lang="en-US" dirty="0" err="1" smtClean="0"/>
              <a:t>cupones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programas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prevención</a:t>
            </a:r>
            <a:r>
              <a:rPr lang="en-US" dirty="0" smtClean="0"/>
              <a:t> y </a:t>
            </a:r>
            <a:r>
              <a:rPr lang="en-US" dirty="0" err="1" smtClean="0"/>
              <a:t>tratamiento</a:t>
            </a:r>
            <a:r>
              <a:rPr lang="en-US" dirty="0" smtClean="0"/>
              <a:t> de la </a:t>
            </a:r>
            <a:r>
              <a:rPr lang="en-US" dirty="0" err="1" smtClean="0"/>
              <a:t>desnutrición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Considerar</a:t>
            </a:r>
            <a:r>
              <a:rPr lang="en-US" dirty="0" smtClean="0"/>
              <a:t> para la </a:t>
            </a:r>
            <a:r>
              <a:rPr lang="en-US" dirty="0" err="1" smtClean="0"/>
              <a:t>Prevención</a:t>
            </a:r>
            <a:r>
              <a:rPr lang="en-US" dirty="0" smtClean="0"/>
              <a:t> de la </a:t>
            </a:r>
            <a:r>
              <a:rPr lang="en-US" dirty="0" err="1" smtClean="0"/>
              <a:t>desnutrición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Combine la </a:t>
            </a:r>
            <a:r>
              <a:rPr lang="en-US" dirty="0" err="1" smtClean="0"/>
              <a:t>ayuda</a:t>
            </a:r>
            <a:r>
              <a:rPr lang="en-US" dirty="0" smtClean="0"/>
              <a:t> del </a:t>
            </a:r>
            <a:r>
              <a:rPr lang="en-US" dirty="0" err="1" smtClean="0"/>
              <a:t>hogar</a:t>
            </a:r>
            <a:r>
              <a:rPr lang="en-US" dirty="0" smtClean="0"/>
              <a:t> con la </a:t>
            </a:r>
            <a:r>
              <a:rPr lang="en-US" dirty="0" err="1" smtClean="0"/>
              <a:t>ayuda</a:t>
            </a:r>
            <a:r>
              <a:rPr lang="en-US" dirty="0" smtClean="0"/>
              <a:t> individual para la </a:t>
            </a:r>
            <a:r>
              <a:rPr lang="en-US" dirty="0" err="1" smtClean="0"/>
              <a:t>alimentación</a:t>
            </a:r>
            <a:r>
              <a:rPr lang="en-US" dirty="0" smtClean="0"/>
              <a:t> (se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considerar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o </a:t>
            </a:r>
            <a:r>
              <a:rPr lang="en-US" dirty="0" err="1" smtClean="0"/>
              <a:t>cupones</a:t>
            </a:r>
            <a:r>
              <a:rPr lang="en-US" dirty="0" smtClean="0"/>
              <a:t> para ambos </a:t>
            </a:r>
            <a:r>
              <a:rPr lang="en-US" dirty="0" err="1" smtClean="0"/>
              <a:t>componentes</a:t>
            </a:r>
            <a:r>
              <a:rPr lang="en-US" dirty="0" smtClean="0"/>
              <a:t>)</a:t>
            </a:r>
            <a:r>
              <a:rPr lang="en-US" dirty="0" err="1" smtClean="0"/>
              <a:t>Combinar</a:t>
            </a:r>
            <a:r>
              <a:rPr lang="en-US" dirty="0" smtClean="0"/>
              <a:t> </a:t>
            </a:r>
            <a:r>
              <a:rPr lang="en-US" dirty="0" err="1" smtClean="0"/>
              <a:t>dinero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o vales del </a:t>
            </a:r>
            <a:r>
              <a:rPr lang="en-US" dirty="0" err="1" smtClean="0"/>
              <a:t>hogar</a:t>
            </a:r>
            <a:r>
              <a:rPr lang="en-US" dirty="0" smtClean="0"/>
              <a:t> con </a:t>
            </a:r>
            <a:r>
              <a:rPr lang="en-US" dirty="0" err="1" smtClean="0"/>
              <a:t>intervenciones</a:t>
            </a:r>
            <a:r>
              <a:rPr lang="en-US" dirty="0" smtClean="0"/>
              <a:t> de SBC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n-US" dirty="0" err="1" smtClean="0"/>
              <a:t>transferencias</a:t>
            </a:r>
            <a:r>
              <a:rPr lang="en-US" dirty="0" smtClean="0"/>
              <a:t> </a:t>
            </a:r>
            <a:r>
              <a:rPr lang="en-US" dirty="0" err="1" smtClean="0"/>
              <a:t>monetarias</a:t>
            </a:r>
            <a:r>
              <a:rPr lang="en-US" dirty="0" smtClean="0"/>
              <a:t> </a:t>
            </a:r>
            <a:r>
              <a:rPr lang="en-US" dirty="0" err="1" smtClean="0"/>
              <a:t>condicionadas</a:t>
            </a:r>
            <a:r>
              <a:rPr lang="en-US" dirty="0" smtClean="0"/>
              <a:t> para </a:t>
            </a:r>
            <a:r>
              <a:rPr lang="en-US" dirty="0" err="1" smtClean="0"/>
              <a:t>incentivar</a:t>
            </a:r>
            <a:r>
              <a:rPr lang="en-US" dirty="0" smtClean="0"/>
              <a:t> la </a:t>
            </a:r>
            <a:r>
              <a:rPr lang="en-US" dirty="0" err="1" smtClean="0"/>
              <a:t>asistencia</a:t>
            </a:r>
            <a:r>
              <a:rPr lang="en-US" dirty="0" smtClean="0"/>
              <a:t> a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servicios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r>
              <a:rPr lang="en-US" dirty="0" err="1" smtClean="0"/>
              <a:t>preventivos</a:t>
            </a:r>
            <a:r>
              <a:rPr lang="en-US" dirty="0" smtClean="0"/>
              <a:t> </a:t>
            </a:r>
            <a:r>
              <a:rPr lang="en-US" dirty="0" err="1" smtClean="0"/>
              <a:t>prioritarios</a:t>
            </a:r>
            <a:r>
              <a:rPr lang="en-US" dirty="0" smtClean="0"/>
              <a:t>.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usos</a:t>
            </a:r>
            <a:r>
              <a:rPr lang="en-US" dirty="0" smtClean="0"/>
              <a:t> para el </a:t>
            </a:r>
            <a:r>
              <a:rPr lang="en-US" dirty="0" err="1" smtClean="0"/>
              <a:t>efectivo</a:t>
            </a:r>
            <a:r>
              <a:rPr lang="en-US" dirty="0" smtClean="0"/>
              <a:t> y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cupones</a:t>
            </a:r>
            <a:r>
              <a:rPr lang="en-US" dirty="0" smtClean="0"/>
              <a:t> para </a:t>
            </a:r>
            <a:r>
              <a:rPr lang="en-US" dirty="0" err="1" smtClean="0"/>
              <a:t>ayudar</a:t>
            </a:r>
            <a:r>
              <a:rPr lang="en-US" dirty="0" smtClean="0"/>
              <a:t> con el </a:t>
            </a:r>
            <a:r>
              <a:rPr lang="en-US" dirty="0" err="1" smtClean="0"/>
              <a:t>tratamiento</a:t>
            </a:r>
            <a:r>
              <a:rPr lang="en-US" dirty="0" smtClean="0"/>
              <a:t> de la </a:t>
            </a:r>
            <a:r>
              <a:rPr lang="en-US" dirty="0" err="1" smtClean="0"/>
              <a:t>desnutrición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n-US" dirty="0" err="1" smtClean="0"/>
              <a:t>dinero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o </a:t>
            </a:r>
            <a:r>
              <a:rPr lang="en-US" dirty="0" err="1" smtClean="0"/>
              <a:t>cupones</a:t>
            </a:r>
            <a:r>
              <a:rPr lang="en-US" dirty="0" smtClean="0"/>
              <a:t> para </a:t>
            </a:r>
            <a:r>
              <a:rPr lang="en-US" dirty="0" err="1" smtClean="0"/>
              <a:t>facilitar</a:t>
            </a:r>
            <a:r>
              <a:rPr lang="en-US" dirty="0" smtClean="0"/>
              <a:t> el </a:t>
            </a:r>
            <a:r>
              <a:rPr lang="en-US" dirty="0" err="1" smtClean="0"/>
              <a:t>acceso</a:t>
            </a:r>
            <a:r>
              <a:rPr lang="en-US" dirty="0" smtClean="0"/>
              <a:t> al </a:t>
            </a:r>
            <a:r>
              <a:rPr lang="en-US" dirty="0" err="1" smtClean="0"/>
              <a:t>tratamiento</a:t>
            </a:r>
            <a:r>
              <a:rPr lang="en-US" dirty="0" smtClean="0"/>
              <a:t> de la </a:t>
            </a:r>
            <a:r>
              <a:rPr lang="en-US" dirty="0" err="1" smtClean="0"/>
              <a:t>desnutrición</a:t>
            </a:r>
            <a:r>
              <a:rPr lang="en-US" dirty="0" smtClean="0"/>
              <a:t>, </a:t>
            </a:r>
            <a:r>
              <a:rPr lang="en-US" dirty="0" err="1" smtClean="0"/>
              <a:t>como</a:t>
            </a:r>
            <a:r>
              <a:rPr lang="en-US" dirty="0" smtClean="0"/>
              <a:t> el </a:t>
            </a:r>
            <a:r>
              <a:rPr lang="en-US" dirty="0" err="1" smtClean="0"/>
              <a:t>transporte</a:t>
            </a:r>
            <a:r>
              <a:rPr lang="en-US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n-US" dirty="0" err="1" smtClean="0"/>
              <a:t>asistencia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efectivo</a:t>
            </a:r>
            <a:r>
              <a:rPr lang="en-US" dirty="0" smtClean="0"/>
              <a:t> o con vales a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cuidadores</a:t>
            </a:r>
            <a:r>
              <a:rPr lang="en-US" dirty="0" smtClean="0"/>
              <a:t> de </a:t>
            </a:r>
            <a:r>
              <a:rPr lang="en-US" dirty="0" err="1" smtClean="0"/>
              <a:t>niños</a:t>
            </a:r>
            <a:r>
              <a:rPr lang="en-US" dirty="0" smtClean="0"/>
              <a:t> con SAM- para la </a:t>
            </a:r>
            <a:r>
              <a:rPr lang="en-US" dirty="0" err="1" smtClean="0"/>
              <a:t>compra</a:t>
            </a:r>
            <a:r>
              <a:rPr lang="en-US" dirty="0" smtClean="0"/>
              <a:t> de </a:t>
            </a:r>
            <a:r>
              <a:rPr lang="en-US" dirty="0" err="1" smtClean="0"/>
              <a:t>alimentos</a:t>
            </a:r>
            <a:r>
              <a:rPr lang="en-US" dirty="0" smtClean="0"/>
              <a:t> para el </a:t>
            </a:r>
            <a:r>
              <a:rPr lang="en-US" dirty="0" err="1" smtClean="0"/>
              <a:t>niño</a:t>
            </a:r>
            <a:r>
              <a:rPr lang="en-US" dirty="0" smtClean="0"/>
              <a:t> y la </a:t>
            </a:r>
            <a:r>
              <a:rPr lang="en-US" dirty="0" err="1" smtClean="0"/>
              <a:t>familia</a:t>
            </a:r>
            <a:r>
              <a:rPr lang="en-US" dirty="0" smtClean="0"/>
              <a:t> a fin de </a:t>
            </a:r>
            <a:r>
              <a:rPr lang="en-US" dirty="0" err="1" smtClean="0"/>
              <a:t>reducir</a:t>
            </a:r>
            <a:r>
              <a:rPr lang="en-US" dirty="0" smtClean="0"/>
              <a:t> el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compartido</a:t>
            </a:r>
            <a:r>
              <a:rPr lang="en-US" dirty="0" smtClean="0"/>
              <a:t> de RUTF</a:t>
            </a:r>
            <a:endParaRPr lang="en-US" dirty="0"/>
          </a:p>
          <a:p>
            <a:pPr algn="l">
              <a:lnSpc>
                <a:spcPct val="100000"/>
              </a:lnSpc>
            </a:pPr>
            <a:endParaRPr lang="en-US" dirty="0">
              <a:solidFill>
                <a:srgbClr val="000000"/>
              </a:solidFill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dirty="0">
              <a:solidFill>
                <a:srgbClr val="000000"/>
              </a:solidFill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007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Font typeface="Arial" charset="0"/>
              <a:buChar char="•"/>
            </a:pPr>
            <a:endParaRPr lang="es-ES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Incluir información sobre la evidencia utilizada para determinar el uso de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transferencias monetarias 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(es decir, la funcionalidad del mercado, las barreras financieras encontradas al acceder a alimentos nutritivos,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 agua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potable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 a artículos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 higiene,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así como el transporte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para llegar a los servicios de salud y nutrición). </a:t>
            </a:r>
          </a:p>
          <a:p>
            <a:pPr marL="342900" indent="-342900" rtl="0">
              <a:buFont typeface="Arial" charset="0"/>
              <a:buChar char="•"/>
            </a:pPr>
            <a:endParaRPr lang="es-ES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Indique el porcentaje de respuesta entregada mediante el uso de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transferencias monetarias y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 número de personas a las que se dirigió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 transferencia monetaria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Porcentaje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 la respuesta entregada mediante el uso de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transferencias monetarias; 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Porcentaje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 grupos destinatarios que reciben transferencias monetarias por resultados nutricionales </a:t>
            </a:r>
            <a:endParaRPr lang="es-ES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 rtl="0">
              <a:buFont typeface="Arial" charset="0"/>
              <a:buChar char="•"/>
            </a:pPr>
            <a:endParaRPr lang="es-ES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 rtl="0">
              <a:buFont typeface="Arial" charset="0"/>
              <a:buChar char="•"/>
            </a:pP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Incluir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indicadores no específicos de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transferencias monetarias </a:t>
            </a:r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basados ​​en resultados para el seguimiento de los objetivos a nivel sectorial. </a:t>
            </a:r>
          </a:p>
          <a:p>
            <a:pPr marL="342900" indent="-342900" rtl="0">
              <a:buFont typeface="Arial" charset="0"/>
              <a:buChar char="•"/>
            </a:pPr>
            <a:endParaRPr lang="es-ES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rtl="0"/>
            <a:r>
              <a:rPr lang="es-E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 puede encontrar más orientación en la guía de transferencias monetarias publicada el año pasado. 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824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https://assessments.hpc.tools/km/hno-hrp-step-step-guidance-2021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file:///C:/Users/carol/Downloads/05.HPC_2021-ResponseAnalysisPrioritization_Guide-Final%20draft.pdf</a:t>
            </a:r>
            <a:endParaRPr lang="en-US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La </a:t>
            </a:r>
            <a:r>
              <a:rPr lang="en-US" dirty="0" err="1" smtClean="0"/>
              <a:t>colaboración</a:t>
            </a:r>
            <a:r>
              <a:rPr lang="en-US" dirty="0" smtClean="0"/>
              <a:t> </a:t>
            </a:r>
            <a:r>
              <a:rPr lang="en-US" dirty="0" err="1" smtClean="0"/>
              <a:t>intersectorial</a:t>
            </a:r>
            <a:r>
              <a:rPr lang="en-US" dirty="0" smtClean="0"/>
              <a:t> son </a:t>
            </a:r>
            <a:r>
              <a:rPr lang="en-US" dirty="0" smtClean="0"/>
              <a:t>las </a:t>
            </a:r>
            <a:r>
              <a:rPr lang="en-US" dirty="0" err="1" smtClean="0"/>
              <a:t>acciones</a:t>
            </a:r>
            <a:r>
              <a:rPr lang="en-US" dirty="0" smtClean="0"/>
              <a:t> </a:t>
            </a:r>
            <a:r>
              <a:rPr lang="en-US" dirty="0" err="1" smtClean="0"/>
              <a:t>conjuntas</a:t>
            </a:r>
            <a:r>
              <a:rPr lang="en-US" dirty="0" smtClean="0"/>
              <a:t> </a:t>
            </a:r>
            <a:r>
              <a:rPr lang="en-US" dirty="0" err="1" smtClean="0"/>
              <a:t>tomadas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sectores</a:t>
            </a:r>
            <a:r>
              <a:rPr lang="en-US" dirty="0" smtClean="0"/>
              <a:t> para </a:t>
            </a:r>
            <a:r>
              <a:rPr lang="en-US" dirty="0" err="1" smtClean="0"/>
              <a:t>mejorar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para las </a:t>
            </a:r>
            <a:r>
              <a:rPr lang="en-US" dirty="0" err="1" smtClean="0"/>
              <a:t>poblaciones</a:t>
            </a:r>
            <a:r>
              <a:rPr lang="en-US" dirty="0" smtClean="0"/>
              <a:t> </a:t>
            </a:r>
            <a:r>
              <a:rPr lang="en-US" dirty="0" err="1" smtClean="0"/>
              <a:t>afectadas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desastres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convergencia</a:t>
            </a:r>
            <a:r>
              <a:rPr lang="en-US" dirty="0" smtClean="0"/>
              <a:t> de </a:t>
            </a:r>
            <a:r>
              <a:rPr lang="en-US" dirty="0" err="1" smtClean="0"/>
              <a:t>esfuerzos</a:t>
            </a:r>
            <a:r>
              <a:rPr lang="en-US" dirty="0" smtClean="0"/>
              <a:t>, al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y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mismas</a:t>
            </a:r>
            <a:r>
              <a:rPr lang="en-US" dirty="0" smtClean="0"/>
              <a:t> </a:t>
            </a:r>
            <a:r>
              <a:rPr lang="en-US" dirty="0" err="1" smtClean="0"/>
              <a:t>ubicaciones</a:t>
            </a:r>
            <a:r>
              <a:rPr lang="en-US" dirty="0" smtClean="0"/>
              <a:t> </a:t>
            </a:r>
            <a:r>
              <a:rPr lang="en-US" dirty="0" err="1" smtClean="0"/>
              <a:t>geográficas</a:t>
            </a:r>
            <a:r>
              <a:rPr lang="en-US" dirty="0" smtClean="0"/>
              <a:t>, </a:t>
            </a:r>
            <a:r>
              <a:rPr lang="en-US" dirty="0" err="1" smtClean="0"/>
              <a:t>construida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clasificación</a:t>
            </a:r>
            <a:r>
              <a:rPr lang="en-US" dirty="0" smtClean="0"/>
              <a:t> de la </a:t>
            </a:r>
            <a:r>
              <a:rPr lang="en-US" dirty="0" err="1" smtClean="0"/>
              <a:t>gravedad</a:t>
            </a:r>
            <a:r>
              <a:rPr lang="en-US" dirty="0" smtClean="0"/>
              <a:t> y las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priorizadas</a:t>
            </a:r>
            <a:r>
              <a:rPr lang="en-US" dirty="0" smtClean="0"/>
              <a:t>, para </a:t>
            </a:r>
            <a:r>
              <a:rPr lang="en-US" dirty="0" err="1" smtClean="0"/>
              <a:t>lograr</a:t>
            </a:r>
            <a:r>
              <a:rPr lang="en-US" dirty="0" smtClean="0"/>
              <a:t> un </a:t>
            </a:r>
            <a:r>
              <a:rPr lang="en-US" dirty="0" err="1" smtClean="0"/>
              <a:t>resultado</a:t>
            </a:r>
            <a:r>
              <a:rPr lang="en-US" dirty="0" smtClean="0"/>
              <a:t> </a:t>
            </a:r>
            <a:r>
              <a:rPr lang="en-US" dirty="0" err="1" smtClean="0"/>
              <a:t>acordado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estándares</a:t>
            </a:r>
            <a:r>
              <a:rPr lang="en-US" dirty="0" smtClean="0"/>
              <a:t> </a:t>
            </a:r>
            <a:r>
              <a:rPr lang="en-US" dirty="0" err="1" smtClean="0"/>
              <a:t>acordados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Los </a:t>
            </a:r>
            <a:r>
              <a:rPr lang="en-US" dirty="0" err="1" smtClean="0"/>
              <a:t>clusteres</a:t>
            </a:r>
            <a:r>
              <a:rPr lang="en-US" dirty="0" smtClean="0"/>
              <a:t> o </a:t>
            </a:r>
            <a:r>
              <a:rPr lang="en-US" dirty="0" err="1" smtClean="0"/>
              <a:t>sectores</a:t>
            </a:r>
            <a:r>
              <a:rPr lang="en-US" dirty="0" smtClean="0"/>
              <a:t>  </a:t>
            </a:r>
            <a:r>
              <a:rPr lang="en-US" dirty="0" smtClean="0"/>
              <a:t>de </a:t>
            </a:r>
            <a:r>
              <a:rPr lang="en-US" dirty="0" err="1" smtClean="0"/>
              <a:t>Seguridad</a:t>
            </a:r>
            <a:r>
              <a:rPr lang="en-US" dirty="0" smtClean="0"/>
              <a:t> </a:t>
            </a:r>
            <a:r>
              <a:rPr lang="en-US" dirty="0" err="1" smtClean="0"/>
              <a:t>Alimentaria</a:t>
            </a:r>
            <a:r>
              <a:rPr lang="en-US" dirty="0" smtClean="0"/>
              <a:t>, </a:t>
            </a:r>
            <a:r>
              <a:rPr lang="en-US" dirty="0" err="1" smtClean="0"/>
              <a:t>Salud</a:t>
            </a:r>
            <a:r>
              <a:rPr lang="en-US" dirty="0" smtClean="0"/>
              <a:t>, </a:t>
            </a:r>
            <a:r>
              <a:rPr lang="en-US" dirty="0" err="1" smtClean="0"/>
              <a:t>Nutrición</a:t>
            </a:r>
            <a:r>
              <a:rPr lang="en-US" dirty="0" smtClean="0"/>
              <a:t> y WASH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trabajar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lo </a:t>
            </a:r>
            <a:r>
              <a:rPr lang="en-US" dirty="0" err="1" smtClean="0"/>
              <a:t>siguiente</a:t>
            </a:r>
            <a:r>
              <a:rPr lang="en-US" dirty="0" smtClean="0"/>
              <a:t> antes de </a:t>
            </a:r>
            <a:r>
              <a:rPr lang="en-US" dirty="0" err="1" smtClean="0"/>
              <a:t>unirse</a:t>
            </a:r>
            <a:r>
              <a:rPr lang="en-US" dirty="0" smtClean="0"/>
              <a:t> a la </a:t>
            </a:r>
            <a:r>
              <a:rPr lang="en-US" dirty="0" err="1" smtClean="0"/>
              <a:t>reunión</a:t>
            </a:r>
            <a:r>
              <a:rPr lang="en-US" dirty="0" smtClean="0"/>
              <a:t> de </a:t>
            </a: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intersectorial</a:t>
            </a:r>
            <a:r>
              <a:rPr lang="en-US" dirty="0" smtClean="0"/>
              <a:t> (ICCG) </a:t>
            </a:r>
            <a:r>
              <a:rPr lang="en-US" dirty="0" err="1" smtClean="0"/>
              <a:t>dirigida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OCHA.</a:t>
            </a:r>
          </a:p>
          <a:p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Analiza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de la </a:t>
            </a:r>
            <a:r>
              <a:rPr lang="en-US" dirty="0" err="1" smtClean="0"/>
              <a:t>evaluación</a:t>
            </a:r>
            <a:r>
              <a:rPr lang="en-US" dirty="0" smtClean="0"/>
              <a:t> </a:t>
            </a:r>
            <a:r>
              <a:rPr lang="en-US" dirty="0" err="1" smtClean="0"/>
              <a:t>conjunta</a:t>
            </a:r>
            <a:r>
              <a:rPr lang="en-US" dirty="0" smtClean="0"/>
              <a:t> de </a:t>
            </a:r>
            <a:r>
              <a:rPr lang="en-US" dirty="0" err="1" smtClean="0"/>
              <a:t>necesidades</a:t>
            </a:r>
            <a:r>
              <a:rPr lang="en-US" dirty="0" smtClean="0"/>
              <a:t> de HNO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Identificar</a:t>
            </a:r>
            <a:r>
              <a:rPr lang="en-US" dirty="0" smtClean="0"/>
              <a:t> y </a:t>
            </a:r>
            <a:r>
              <a:rPr lang="en-US" dirty="0" err="1" smtClean="0"/>
              <a:t>focalizar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las </a:t>
            </a:r>
            <a:r>
              <a:rPr lang="en-US" dirty="0" err="1" smtClean="0"/>
              <a:t>poblaciones</a:t>
            </a:r>
            <a:r>
              <a:rPr lang="en-US" dirty="0" smtClean="0"/>
              <a:t> </a:t>
            </a:r>
            <a:r>
              <a:rPr lang="en-US" dirty="0" err="1" smtClean="0"/>
              <a:t>afectadas</a:t>
            </a:r>
            <a:r>
              <a:rPr lang="en-US" dirty="0" smtClean="0"/>
              <a:t> con </a:t>
            </a:r>
            <a:r>
              <a:rPr lang="en-US" dirty="0" err="1" smtClean="0"/>
              <a:t>programas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que se </a:t>
            </a:r>
            <a:r>
              <a:rPr lang="en-US" dirty="0" err="1" smtClean="0"/>
              <a:t>ejecutan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y al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</a:t>
            </a:r>
            <a:r>
              <a:rPr lang="en-US" dirty="0" err="1" smtClean="0"/>
              <a:t>intervenciones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respuesta</a:t>
            </a:r>
            <a:r>
              <a:rPr lang="en-US" dirty="0" smtClean="0"/>
              <a:t> a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acordadas</a:t>
            </a:r>
            <a:r>
              <a:rPr lang="en-US" dirty="0" smtClean="0"/>
              <a:t> y </a:t>
            </a:r>
            <a:r>
              <a:rPr lang="en-US" dirty="0" err="1" smtClean="0"/>
              <a:t>priorizadas</a:t>
            </a:r>
            <a:r>
              <a:rPr lang="en-US" dirty="0" smtClean="0"/>
              <a:t> y </a:t>
            </a:r>
            <a:r>
              <a:rPr lang="en-US" dirty="0" err="1" smtClean="0"/>
              <a:t>entregadas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/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momento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Decidir</a:t>
            </a:r>
            <a:r>
              <a:rPr lang="en-US" dirty="0" smtClean="0"/>
              <a:t> las </a:t>
            </a:r>
            <a:r>
              <a:rPr lang="en-US" dirty="0" err="1" smtClean="0"/>
              <a:t>modalidades</a:t>
            </a:r>
            <a:r>
              <a:rPr lang="en-US" dirty="0" smtClean="0"/>
              <a:t> de </a:t>
            </a:r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intervenciones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</a:t>
            </a:r>
            <a:r>
              <a:rPr lang="en-US" dirty="0" err="1" smtClean="0"/>
              <a:t>específicas</a:t>
            </a:r>
            <a:r>
              <a:rPr lang="en-US" dirty="0" smtClean="0"/>
              <a:t> a </a:t>
            </a:r>
            <a:r>
              <a:rPr lang="en-US" dirty="0" err="1" smtClean="0"/>
              <a:t>nivel</a:t>
            </a:r>
            <a:r>
              <a:rPr lang="en-US" dirty="0" smtClean="0"/>
              <a:t> de la </a:t>
            </a:r>
            <a:r>
              <a:rPr lang="en-US" dirty="0" err="1" smtClean="0"/>
              <a:t>comunidad</a:t>
            </a:r>
            <a:r>
              <a:rPr lang="en-US" dirty="0" smtClean="0"/>
              <a:t>, el </a:t>
            </a:r>
            <a:r>
              <a:rPr lang="en-US" dirty="0" err="1" smtClean="0"/>
              <a:t>hogar</a:t>
            </a:r>
            <a:r>
              <a:rPr lang="en-US" dirty="0" smtClean="0"/>
              <a:t> y </a:t>
            </a:r>
            <a:r>
              <a:rPr lang="en-US" dirty="0" smtClean="0"/>
              <a:t>las </a:t>
            </a:r>
            <a:r>
              <a:rPr lang="en-US" dirty="0" err="1" smtClean="0"/>
              <a:t>estructuras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, un </a:t>
            </a:r>
            <a:r>
              <a:rPr lang="en-US" dirty="0" err="1" smtClean="0"/>
              <a:t>paquete</a:t>
            </a:r>
            <a:r>
              <a:rPr lang="en-US" dirty="0" smtClean="0"/>
              <a:t> </a:t>
            </a:r>
            <a:r>
              <a:rPr lang="en-US" dirty="0" err="1" smtClean="0"/>
              <a:t>mínimo</a:t>
            </a:r>
            <a:r>
              <a:rPr lang="en-US" dirty="0" smtClean="0"/>
              <a:t> de </a:t>
            </a:r>
            <a:r>
              <a:rPr lang="en-US" dirty="0" err="1" smtClean="0"/>
              <a:t>intervenciones</a:t>
            </a:r>
            <a:r>
              <a:rPr lang="en-US" dirty="0" smtClean="0"/>
              <a:t> </a:t>
            </a:r>
            <a:r>
              <a:rPr lang="en-US" dirty="0" err="1" smtClean="0"/>
              <a:t>intersectoriales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sea </a:t>
            </a:r>
            <a:r>
              <a:rPr lang="en-US" dirty="0" err="1" smtClean="0"/>
              <a:t>apropiado</a:t>
            </a:r>
            <a:r>
              <a:rPr lang="en-US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Decidir</a:t>
            </a:r>
            <a:r>
              <a:rPr lang="en-US" dirty="0" smtClean="0"/>
              <a:t> </a:t>
            </a:r>
            <a:r>
              <a:rPr lang="en-US" dirty="0" err="1" smtClean="0"/>
              <a:t>dónde</a:t>
            </a:r>
            <a:r>
              <a:rPr lang="en-US" dirty="0" smtClean="0"/>
              <a:t> y 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compartir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(</a:t>
            </a:r>
            <a:r>
              <a:rPr lang="en-US" dirty="0" err="1" smtClean="0"/>
              <a:t>salarios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trabajadores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r>
              <a:rPr lang="en-US" dirty="0" err="1" smtClean="0"/>
              <a:t>comunitarios</a:t>
            </a:r>
            <a:r>
              <a:rPr lang="en-US" dirty="0" smtClean="0"/>
              <a:t>, </a:t>
            </a:r>
            <a:r>
              <a:rPr lang="en-US" dirty="0" err="1" smtClean="0"/>
              <a:t>incentivos</a:t>
            </a:r>
            <a:r>
              <a:rPr lang="en-US" dirty="0" smtClean="0"/>
              <a:t> para </a:t>
            </a:r>
            <a:r>
              <a:rPr lang="en-US" dirty="0" err="1" smtClean="0"/>
              <a:t>voluntarios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r>
              <a:rPr lang="en-US" dirty="0" err="1" smtClean="0"/>
              <a:t>comunitaria</a:t>
            </a:r>
            <a:r>
              <a:rPr lang="en-US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Decidir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 </a:t>
            </a:r>
            <a:r>
              <a:rPr lang="en-US" dirty="0" err="1" smtClean="0"/>
              <a:t>recopilar</a:t>
            </a:r>
            <a:r>
              <a:rPr lang="en-US" dirty="0" smtClean="0"/>
              <a:t> para la </a:t>
            </a:r>
            <a:r>
              <a:rPr lang="en-US" dirty="0" err="1" smtClean="0"/>
              <a:t>programación</a:t>
            </a:r>
            <a:r>
              <a:rPr lang="en-US" dirty="0" smtClean="0"/>
              <a:t> </a:t>
            </a:r>
            <a:r>
              <a:rPr lang="en-US" dirty="0" err="1" smtClean="0"/>
              <a:t>intersectorial</a:t>
            </a:r>
            <a:r>
              <a:rPr lang="en-US" dirty="0" smtClean="0"/>
              <a:t> (</a:t>
            </a:r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recopilará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y con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frecuencia</a:t>
            </a:r>
            <a:r>
              <a:rPr lang="en-US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Discutir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un plan de </a:t>
            </a:r>
            <a:r>
              <a:rPr lang="en-US" dirty="0" err="1" smtClean="0"/>
              <a:t>seguimiento</a:t>
            </a:r>
            <a:r>
              <a:rPr lang="en-US" dirty="0" smtClean="0"/>
              <a:t> </a:t>
            </a:r>
            <a:r>
              <a:rPr lang="en-US" dirty="0" err="1" smtClean="0"/>
              <a:t>intersectorial</a:t>
            </a:r>
            <a:r>
              <a:rPr lang="en-US" dirty="0" smtClean="0"/>
              <a:t> (</a:t>
            </a:r>
            <a:r>
              <a:rPr lang="en-US" dirty="0" err="1" smtClean="0"/>
              <a:t>cuándo</a:t>
            </a:r>
            <a:r>
              <a:rPr lang="en-US" dirty="0" smtClean="0"/>
              <a:t> y </a:t>
            </a:r>
            <a:r>
              <a:rPr lang="en-US" dirty="0" err="1" smtClean="0"/>
              <a:t>quién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realizará</a:t>
            </a:r>
            <a:r>
              <a:rPr lang="en-US" dirty="0" smtClean="0"/>
              <a:t> </a:t>
            </a:r>
            <a:r>
              <a:rPr lang="en-US" dirty="0" err="1" smtClean="0"/>
              <a:t>visitas</a:t>
            </a:r>
            <a:r>
              <a:rPr lang="en-US" dirty="0" smtClean="0"/>
              <a:t> de </a:t>
            </a:r>
            <a:r>
              <a:rPr lang="en-US" dirty="0" err="1" smtClean="0"/>
              <a:t>seguimiento</a:t>
            </a:r>
            <a:r>
              <a:rPr lang="en-US" dirty="0" smtClean="0"/>
              <a:t> </a:t>
            </a:r>
            <a:r>
              <a:rPr lang="en-US" dirty="0" err="1" smtClean="0"/>
              <a:t>conjuntas</a:t>
            </a:r>
            <a:r>
              <a:rPr lang="en-US" dirty="0" smtClean="0"/>
              <a:t> </a:t>
            </a:r>
            <a:r>
              <a:rPr lang="en-US" dirty="0" err="1" smtClean="0"/>
              <a:t>utilizando</a:t>
            </a:r>
            <a:r>
              <a:rPr lang="en-US" dirty="0" smtClean="0"/>
              <a:t> la </a:t>
            </a:r>
            <a:r>
              <a:rPr lang="en-US" dirty="0" err="1" smtClean="0"/>
              <a:t>lista</a:t>
            </a:r>
            <a:r>
              <a:rPr lang="en-US" dirty="0" smtClean="0"/>
              <a:t> de control de </a:t>
            </a:r>
            <a:r>
              <a:rPr lang="en-US" dirty="0" err="1" smtClean="0"/>
              <a:t>seguimiento</a:t>
            </a:r>
            <a:r>
              <a:rPr lang="en-US" dirty="0" smtClean="0"/>
              <a:t> </a:t>
            </a:r>
            <a:r>
              <a:rPr lang="en-US" dirty="0" err="1" smtClean="0"/>
              <a:t>acordada</a:t>
            </a:r>
            <a:r>
              <a:rPr lang="en-US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Discuta</a:t>
            </a:r>
            <a:r>
              <a:rPr lang="en-US" dirty="0" smtClean="0"/>
              <a:t> y </a:t>
            </a:r>
            <a:r>
              <a:rPr lang="en-US" dirty="0" err="1" smtClean="0"/>
              <a:t>acuerde</a:t>
            </a:r>
            <a:r>
              <a:rPr lang="en-US" dirty="0" smtClean="0"/>
              <a:t> </a:t>
            </a:r>
            <a:r>
              <a:rPr lang="en-US" dirty="0" err="1" smtClean="0"/>
              <a:t>conjuntamente</a:t>
            </a:r>
            <a:r>
              <a:rPr lang="en-US" dirty="0" smtClean="0"/>
              <a:t> un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presentación</a:t>
            </a:r>
            <a:r>
              <a:rPr lang="en-US" dirty="0" smtClean="0"/>
              <a:t> de </a:t>
            </a:r>
            <a:r>
              <a:rPr lang="en-US" dirty="0" err="1" smtClean="0"/>
              <a:t>informes</a:t>
            </a:r>
            <a:r>
              <a:rPr lang="en-US" dirty="0" smtClean="0"/>
              <a:t> </a:t>
            </a:r>
            <a:r>
              <a:rPr lang="en-US" dirty="0" err="1" smtClean="0"/>
              <a:t>intersectorial</a:t>
            </a:r>
            <a:r>
              <a:rPr lang="en-US" dirty="0" smtClean="0"/>
              <a:t> </a:t>
            </a:r>
            <a:r>
              <a:rPr lang="en-US" dirty="0" err="1" smtClean="0"/>
              <a:t>sencillo</a:t>
            </a:r>
            <a:r>
              <a:rPr lang="en-US" dirty="0" smtClean="0"/>
              <a:t> y </a:t>
            </a:r>
            <a:r>
              <a:rPr lang="en-US" dirty="0" err="1" smtClean="0"/>
              <a:t>fácil</a:t>
            </a:r>
            <a:r>
              <a:rPr lang="en-US" dirty="0" smtClean="0"/>
              <a:t> de </a:t>
            </a:r>
            <a:r>
              <a:rPr lang="en-US" dirty="0" err="1" smtClean="0"/>
              <a:t>usar</a:t>
            </a:r>
            <a:r>
              <a:rPr lang="en-US" dirty="0" smtClean="0"/>
              <a:t> que sea </a:t>
            </a:r>
            <a:r>
              <a:rPr lang="en-US" dirty="0" err="1" smtClean="0"/>
              <a:t>accesible</a:t>
            </a:r>
            <a:r>
              <a:rPr lang="en-US" dirty="0" smtClean="0"/>
              <a:t> para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clusteres</a:t>
            </a:r>
            <a:r>
              <a:rPr lang="en-US" dirty="0" smtClean="0"/>
              <a:t>  </a:t>
            </a:r>
            <a:r>
              <a:rPr lang="en-US" dirty="0" smtClean="0"/>
              <a:t>y </a:t>
            </a:r>
            <a:r>
              <a:rPr lang="en-US" dirty="0" err="1" smtClean="0"/>
              <a:t>socios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Calibri"/>
              </a:rPr>
              <a:t>DIAPOS 3-13 </a:t>
            </a:r>
            <a:r>
              <a:rPr lang="en-US" dirty="0" err="1" smtClean="0">
                <a:cs typeface="Calibri"/>
              </a:rPr>
              <a:t>dirigidas</a:t>
            </a:r>
            <a:r>
              <a:rPr lang="en-US" baseline="0" dirty="0" smtClean="0">
                <a:cs typeface="Calibri"/>
              </a:rPr>
              <a:t> </a:t>
            </a:r>
            <a:r>
              <a:rPr lang="en-US" baseline="0" dirty="0" err="1" smtClean="0">
                <a:cs typeface="Calibri"/>
              </a:rPr>
              <a:t>por</a:t>
            </a:r>
            <a:r>
              <a:rPr lang="en-US" baseline="0" dirty="0" smtClean="0">
                <a:cs typeface="Calibri"/>
              </a:rPr>
              <a:t> OCHA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4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96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kern="1200"/>
              <a:t>Tal y </a:t>
            </a:r>
            <a:r>
              <a:rPr lang="en-US" kern="1200" err="1"/>
              <a:t>como</a:t>
            </a:r>
            <a:r>
              <a:rPr lang="en-US" kern="1200"/>
              <a:t> </a:t>
            </a:r>
            <a:r>
              <a:rPr lang="en-US" kern="1200" err="1"/>
              <a:t>vimos</a:t>
            </a:r>
            <a:r>
              <a:rPr lang="en-US" kern="1200"/>
              <a:t> con </a:t>
            </a:r>
            <a:r>
              <a:rPr lang="en-US" kern="1200" err="1"/>
              <a:t>el</a:t>
            </a:r>
            <a:r>
              <a:rPr lang="en-US" kern="1200"/>
              <a:t> </a:t>
            </a:r>
            <a:r>
              <a:rPr lang="en-US" kern="1200" err="1"/>
              <a:t>paquete</a:t>
            </a:r>
            <a:r>
              <a:rPr lang="en-US" kern="1200"/>
              <a:t> </a:t>
            </a:r>
            <a:r>
              <a:rPr lang="en-US" b="0" i="0" kern="1200">
                <a:effectLst/>
                <a:sym typeface="Helvetica Neue"/>
              </a:rPr>
              <a:t>HPC, </a:t>
            </a:r>
            <a:r>
              <a:rPr lang="en-US" kern="1200" err="1"/>
              <a:t>sólo</a:t>
            </a:r>
            <a:r>
              <a:rPr lang="en-US" kern="1200"/>
              <a:t> se </a:t>
            </a:r>
            <a:r>
              <a:rPr lang="en-US" kern="1200" err="1"/>
              <a:t>han</a:t>
            </a:r>
            <a:r>
              <a:rPr lang="en-US" kern="1200"/>
              <a:t> </a:t>
            </a:r>
            <a:r>
              <a:rPr lang="en-US" kern="1200" err="1"/>
              <a:t>hecho</a:t>
            </a:r>
            <a:r>
              <a:rPr lang="en-US" kern="1200"/>
              <a:t> </a:t>
            </a:r>
            <a:r>
              <a:rPr lang="en-US" kern="1200" err="1"/>
              <a:t>modificaciones</a:t>
            </a:r>
            <a:r>
              <a:rPr lang="en-US" kern="1200"/>
              <a:t> </a:t>
            </a:r>
            <a:r>
              <a:rPr lang="en-US" kern="1200" err="1"/>
              <a:t>limitadas</a:t>
            </a:r>
            <a:r>
              <a:rPr lang="en-US" kern="1200"/>
              <a:t> para la </a:t>
            </a:r>
            <a:r>
              <a:rPr lang="en-US" kern="1200" err="1"/>
              <a:t>plantilla</a:t>
            </a:r>
            <a:r>
              <a:rPr lang="en-US" kern="1200"/>
              <a:t> y las </a:t>
            </a:r>
            <a:r>
              <a:rPr lang="en-US" kern="1200" err="1"/>
              <a:t>instrucciones</a:t>
            </a:r>
            <a:r>
              <a:rPr lang="en-US" kern="1200"/>
              <a:t> del HRP de 2022</a:t>
            </a:r>
            <a:r>
              <a:rPr lang="en-US" b="0" i="0" kern="1200">
                <a:effectLst/>
                <a:sym typeface="Helvetica Neue"/>
              </a:rPr>
              <a:t>.</a:t>
            </a:r>
            <a:r>
              <a:rPr lang="en-US" kern="1200"/>
              <a:t> </a:t>
            </a:r>
            <a:endParaRPr lang="en-US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3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Como se </a:t>
            </a:r>
            <a:r>
              <a:rPr lang="en-US" err="1"/>
              <a:t>acaba</a:t>
            </a:r>
            <a:r>
              <a:rPr lang="en-US"/>
              <a:t> de </a:t>
            </a:r>
            <a:r>
              <a:rPr lang="en-US" err="1"/>
              <a:t>comentar</a:t>
            </a:r>
            <a:r>
              <a:rPr lang="en-US"/>
              <a:t>, los HRP se </a:t>
            </a:r>
            <a:r>
              <a:rPr lang="en-US" err="1"/>
              <a:t>basan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los </a:t>
            </a:r>
            <a:r>
              <a:rPr lang="en-US" err="1"/>
              <a:t>resultados</a:t>
            </a:r>
            <a:r>
              <a:rPr lang="en-US"/>
              <a:t> </a:t>
            </a:r>
            <a:r>
              <a:rPr lang="en-US" err="1"/>
              <a:t>obtenidos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HNO, que </a:t>
            </a:r>
            <a:r>
              <a:rPr lang="en-US" err="1"/>
              <a:t>proporciona</a:t>
            </a:r>
            <a:r>
              <a:rPr lang="en-US"/>
              <a:t> tanto la </a:t>
            </a:r>
            <a:r>
              <a:rPr lang="en-US" err="1"/>
              <a:t>evidencia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análisis</a:t>
            </a:r>
            <a:r>
              <a:rPr lang="en-US"/>
              <a:t> para </a:t>
            </a:r>
            <a:r>
              <a:rPr lang="en-US" err="1"/>
              <a:t>entender</a:t>
            </a:r>
            <a:r>
              <a:rPr lang="en-US"/>
              <a:t> la </a:t>
            </a:r>
            <a:r>
              <a:rPr lang="en-US" err="1"/>
              <a:t>magnitud</a:t>
            </a:r>
            <a:r>
              <a:rPr lang="en-US"/>
              <a:t> de la crisis. </a:t>
            </a:r>
            <a:r>
              <a:rPr lang="en-US" err="1"/>
              <a:t>Ademas</a:t>
            </a:r>
            <a:r>
              <a:rPr lang="en-US"/>
              <a:t>, </a:t>
            </a:r>
            <a:r>
              <a:rPr lang="en-US" err="1"/>
              <a:t>identifica</a:t>
            </a:r>
            <a:r>
              <a:rPr lang="en-US"/>
              <a:t> las </a:t>
            </a:r>
            <a:r>
              <a:rPr lang="en-US" err="1"/>
              <a:t>necesidades</a:t>
            </a:r>
            <a:r>
              <a:rPr lang="en-US"/>
              <a:t> </a:t>
            </a:r>
            <a:r>
              <a:rPr lang="en-US" err="1"/>
              <a:t>humanitarias</a:t>
            </a:r>
            <a:r>
              <a:rPr lang="en-US"/>
              <a:t> </a:t>
            </a:r>
            <a:r>
              <a:rPr lang="en-US" err="1"/>
              <a:t>más</a:t>
            </a:r>
            <a:r>
              <a:rPr lang="en-US"/>
              <a:t> </a:t>
            </a:r>
            <a:r>
              <a:rPr lang="en-US" err="1"/>
              <a:t>urgentes</a:t>
            </a:r>
            <a:r>
              <a:rPr lang="en-US"/>
              <a:t>. </a:t>
            </a:r>
            <a:r>
              <a:rPr lang="en-US" err="1"/>
              <a:t>Estas</a:t>
            </a:r>
            <a:r>
              <a:rPr lang="en-US"/>
              <a:t> </a:t>
            </a:r>
            <a:r>
              <a:rPr lang="en-US" err="1"/>
              <a:t>necesidades</a:t>
            </a:r>
            <a:r>
              <a:rPr lang="en-US"/>
              <a:t> </a:t>
            </a:r>
            <a:r>
              <a:rPr lang="en-US" err="1"/>
              <a:t>sirven</a:t>
            </a:r>
            <a:r>
              <a:rPr lang="en-US"/>
              <a:t> para </a:t>
            </a:r>
            <a:r>
              <a:rPr lang="en-US" err="1"/>
              <a:t>elaborar</a:t>
            </a:r>
            <a:r>
              <a:rPr lang="en-US"/>
              <a:t> </a:t>
            </a:r>
            <a:r>
              <a:rPr lang="en-US" err="1"/>
              <a:t>unos</a:t>
            </a:r>
            <a:r>
              <a:rPr lang="en-US"/>
              <a:t>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estratégicos</a:t>
            </a:r>
            <a:r>
              <a:rPr lang="en-US"/>
              <a:t> del HRP </a:t>
            </a:r>
            <a:r>
              <a:rPr lang="en-US" err="1"/>
              <a:t>informados</a:t>
            </a:r>
            <a:r>
              <a:rPr lang="en-US"/>
              <a:t>, </a:t>
            </a:r>
            <a:r>
              <a:rPr lang="en-US" err="1"/>
              <a:t>así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los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específicos</a:t>
            </a:r>
            <a:r>
              <a:rPr lang="en-US"/>
              <a:t>. A </a:t>
            </a:r>
            <a:r>
              <a:rPr lang="en-US" err="1"/>
              <a:t>partir</a:t>
            </a:r>
            <a:r>
              <a:rPr lang="en-US"/>
              <a:t> de ahi,  los planes de los </a:t>
            </a:r>
            <a:r>
              <a:rPr lang="en-US" err="1"/>
              <a:t>clusteres</a:t>
            </a:r>
            <a:r>
              <a:rPr lang="en-US"/>
              <a:t> se </a:t>
            </a:r>
            <a:r>
              <a:rPr lang="en-US" err="1"/>
              <a:t>derivan</a:t>
            </a:r>
            <a:r>
              <a:rPr lang="en-US"/>
              <a:t> de </a:t>
            </a:r>
            <a:r>
              <a:rPr lang="en-US" err="1"/>
              <a:t>estos</a:t>
            </a:r>
            <a:r>
              <a:rPr lang="en-US"/>
              <a:t>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estratégicos</a:t>
            </a:r>
            <a:r>
              <a:rPr lang="en-US"/>
              <a:t>. </a:t>
            </a:r>
            <a:r>
              <a:rPr lang="en-US" err="1"/>
              <a:t>Aunque</a:t>
            </a:r>
            <a:r>
              <a:rPr lang="en-US"/>
              <a:t> los HRP son </a:t>
            </a:r>
            <a:r>
              <a:rPr lang="en-US" err="1"/>
              <a:t>reconocidos</a:t>
            </a:r>
            <a:r>
              <a:rPr lang="en-US"/>
              <a:t> </a:t>
            </a:r>
            <a:r>
              <a:rPr lang="en-US" err="1"/>
              <a:t>principalmente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herramientas</a:t>
            </a:r>
            <a:r>
              <a:rPr lang="en-US"/>
              <a:t> de </a:t>
            </a:r>
            <a:r>
              <a:rPr lang="en-US" err="1"/>
              <a:t>gestión</a:t>
            </a:r>
            <a:r>
              <a:rPr lang="en-US"/>
              <a:t>, </a:t>
            </a:r>
            <a:r>
              <a:rPr lang="en-US" err="1"/>
              <a:t>también</a:t>
            </a:r>
            <a:r>
              <a:rPr lang="en-US"/>
              <a:t> </a:t>
            </a:r>
            <a:r>
              <a:rPr lang="en-US" err="1"/>
              <a:t>actúan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una </a:t>
            </a:r>
            <a:r>
              <a:rPr lang="en-US" err="1"/>
              <a:t>herramienta</a:t>
            </a:r>
            <a:r>
              <a:rPr lang="en-US"/>
              <a:t> de </a:t>
            </a:r>
            <a:r>
              <a:rPr lang="en-US" err="1"/>
              <a:t>movilización</a:t>
            </a:r>
            <a:r>
              <a:rPr lang="en-US"/>
              <a:t> de </a:t>
            </a:r>
            <a:r>
              <a:rPr lang="en-US" err="1"/>
              <a:t>recursos</a:t>
            </a:r>
            <a:r>
              <a:rPr lang="en-US"/>
              <a:t>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/>
              <a:t>En </a:t>
            </a:r>
            <a:r>
              <a:rPr lang="en-US" err="1"/>
              <a:t>cuanto</a:t>
            </a:r>
            <a:r>
              <a:rPr lang="en-US"/>
              <a:t> a la </a:t>
            </a:r>
            <a:r>
              <a:rPr lang="en-US" err="1"/>
              <a:t>estructuración</a:t>
            </a:r>
            <a:r>
              <a:rPr lang="en-US"/>
              <a:t> del HRP, </a:t>
            </a:r>
            <a:r>
              <a:rPr lang="en-US" err="1"/>
              <a:t>tenemos</a:t>
            </a:r>
            <a:r>
              <a:rPr lang="en-US"/>
              <a:t> </a:t>
            </a:r>
            <a:r>
              <a:rPr lang="en-US" err="1"/>
              <a:t>buenas</a:t>
            </a:r>
            <a:r>
              <a:rPr lang="en-US"/>
              <a:t> </a:t>
            </a:r>
            <a:r>
              <a:rPr lang="en-US" err="1"/>
              <a:t>noticias</a:t>
            </a:r>
            <a:r>
              <a:rPr lang="en-US"/>
              <a:t>: no hay </a:t>
            </a:r>
            <a:r>
              <a:rPr lang="en-US" err="1"/>
              <a:t>cambios</a:t>
            </a:r>
            <a:r>
              <a:rPr lang="en-US"/>
              <a:t> </a:t>
            </a:r>
            <a:r>
              <a:rPr lang="en-US" err="1"/>
              <a:t>significativos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plantilla</a:t>
            </a:r>
            <a:r>
              <a:rPr lang="en-US"/>
              <a:t> para </a:t>
            </a:r>
            <a:r>
              <a:rPr lang="en-US" err="1"/>
              <a:t>el</a:t>
            </a:r>
            <a:r>
              <a:rPr lang="en-US"/>
              <a:t> 2022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comparación</a:t>
            </a:r>
            <a:r>
              <a:rPr lang="en-US"/>
              <a:t> con los </a:t>
            </a:r>
            <a:r>
              <a:rPr lang="en-US" err="1"/>
              <a:t>años</a:t>
            </a:r>
            <a:r>
              <a:rPr lang="en-US"/>
              <a:t> </a:t>
            </a:r>
            <a:r>
              <a:rPr lang="en-US" err="1"/>
              <a:t>anteriores</a:t>
            </a:r>
            <a:r>
              <a:rPr lang="en-US"/>
              <a:t>. Por lo tanto, para </a:t>
            </a:r>
            <a:r>
              <a:rPr lang="en-US" err="1"/>
              <a:t>aquellos</a:t>
            </a:r>
            <a:r>
              <a:rPr lang="en-US"/>
              <a:t> que </a:t>
            </a:r>
            <a:r>
              <a:rPr lang="en-US" err="1"/>
              <a:t>participaron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proceso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año</a:t>
            </a:r>
            <a:r>
              <a:rPr lang="en-US"/>
              <a:t> </a:t>
            </a:r>
            <a:r>
              <a:rPr lang="en-US" err="1"/>
              <a:t>pasado</a:t>
            </a:r>
            <a:r>
              <a:rPr lang="en-US"/>
              <a:t>, la </a:t>
            </a:r>
            <a:r>
              <a:rPr lang="en-US" err="1"/>
              <a:t>plantilla</a:t>
            </a:r>
            <a:r>
              <a:rPr lang="en-US"/>
              <a:t> y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proceso</a:t>
            </a:r>
            <a:r>
              <a:rPr lang="en-US"/>
              <a:t> del HRP les </a:t>
            </a:r>
            <a:r>
              <a:rPr lang="en-US" err="1"/>
              <a:t>resultarán</a:t>
            </a:r>
            <a:r>
              <a:rPr lang="en-US"/>
              <a:t> algo </a:t>
            </a:r>
            <a:r>
              <a:rPr lang="en-US" err="1"/>
              <a:t>familiares</a:t>
            </a:r>
            <a:r>
              <a:rPr lang="en-US"/>
              <a:t>. El </a:t>
            </a:r>
            <a:r>
              <a:rPr lang="en-US" err="1"/>
              <a:t>documento</a:t>
            </a:r>
            <a:r>
              <a:rPr lang="en-US"/>
              <a:t> </a:t>
            </a:r>
            <a:r>
              <a:rPr lang="en-US" err="1"/>
              <a:t>consta</a:t>
            </a:r>
            <a:r>
              <a:rPr lang="en-US"/>
              <a:t> de un </a:t>
            </a:r>
            <a:r>
              <a:rPr lang="en-US" err="1"/>
              <a:t>resumen</a:t>
            </a:r>
            <a:r>
              <a:rPr lang="en-US"/>
              <a:t> </a:t>
            </a:r>
            <a:r>
              <a:rPr lang="en-US" err="1"/>
              <a:t>ejecutivo</a:t>
            </a:r>
            <a:r>
              <a:rPr lang="en-US"/>
              <a:t> y 5 </a:t>
            </a:r>
            <a:r>
              <a:rPr lang="en-US" err="1"/>
              <a:t>partes</a:t>
            </a:r>
            <a:r>
              <a:rPr lang="en-US"/>
              <a:t>. Si bien los planes de </a:t>
            </a:r>
            <a:r>
              <a:rPr lang="en-US" err="1"/>
              <a:t>clústeres</a:t>
            </a:r>
            <a:r>
              <a:rPr lang="en-US"/>
              <a:t> y </a:t>
            </a:r>
            <a:r>
              <a:rPr lang="en-US" err="1"/>
              <a:t>sectores</a:t>
            </a:r>
            <a:r>
              <a:rPr lang="en-US"/>
              <a:t> se </a:t>
            </a:r>
            <a:r>
              <a:rPr lang="en-US" err="1"/>
              <a:t>enumeran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</a:t>
            </a:r>
            <a:r>
              <a:rPr lang="en-US" err="1"/>
              <a:t>parte</a:t>
            </a:r>
            <a:r>
              <a:rPr lang="en-US"/>
              <a:t> 3, es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destacar</a:t>
            </a:r>
            <a:r>
              <a:rPr lang="en-US"/>
              <a:t> que las </a:t>
            </a:r>
            <a:r>
              <a:rPr lang="en-US" err="1"/>
              <a:t>otras</a:t>
            </a:r>
            <a:r>
              <a:rPr lang="en-US"/>
              <a:t> </a:t>
            </a:r>
            <a:r>
              <a:rPr lang="en-US" err="1"/>
              <a:t>secciones</a:t>
            </a:r>
            <a:r>
              <a:rPr lang="en-US"/>
              <a:t> son </a:t>
            </a:r>
            <a:r>
              <a:rPr lang="en-US" err="1"/>
              <a:t>intersectoriales</a:t>
            </a:r>
            <a:r>
              <a:rPr lang="en-US"/>
              <a:t> y se </a:t>
            </a:r>
            <a:r>
              <a:rPr lang="en-US" err="1"/>
              <a:t>requieren</a:t>
            </a:r>
            <a:r>
              <a:rPr lang="en-US"/>
              <a:t> los </a:t>
            </a:r>
            <a:r>
              <a:rPr lang="en-US" err="1"/>
              <a:t>aportes</a:t>
            </a:r>
            <a:r>
              <a:rPr lang="en-US"/>
              <a:t> del </a:t>
            </a:r>
            <a:r>
              <a:rPr lang="en-US" err="1"/>
              <a:t>clúster</a:t>
            </a:r>
            <a:r>
              <a:rPr lang="en-US"/>
              <a:t>/sector de </a:t>
            </a:r>
            <a:r>
              <a:rPr lang="en-US" err="1"/>
              <a:t>nutrición</a:t>
            </a:r>
            <a:r>
              <a:rPr lang="en-US"/>
              <a:t> para </a:t>
            </a:r>
            <a:r>
              <a:rPr lang="en-US" err="1"/>
              <a:t>garantizar</a:t>
            </a:r>
            <a:r>
              <a:rPr lang="en-US"/>
              <a:t> que la </a:t>
            </a:r>
            <a:r>
              <a:rPr lang="en-US" err="1"/>
              <a:t>nutrición</a:t>
            </a:r>
            <a:r>
              <a:rPr lang="en-US"/>
              <a:t> se </a:t>
            </a:r>
            <a:r>
              <a:rPr lang="en-US" err="1"/>
              <a:t>aborde</a:t>
            </a:r>
            <a:r>
              <a:rPr lang="en-US"/>
              <a:t> </a:t>
            </a:r>
            <a:r>
              <a:rPr lang="en-US" err="1"/>
              <a:t>adecuadamente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las </a:t>
            </a:r>
            <a:r>
              <a:rPr lang="en-US" err="1"/>
              <a:t>partes</a:t>
            </a:r>
            <a:r>
              <a:rPr lang="en-US"/>
              <a:t> </a:t>
            </a:r>
            <a:r>
              <a:rPr lang="en-US" err="1"/>
              <a:t>intersectoriales</a:t>
            </a:r>
            <a:r>
              <a:rPr lang="en-US"/>
              <a:t> del </a:t>
            </a:r>
            <a:r>
              <a:rPr lang="en-US" err="1"/>
              <a:t>documento</a:t>
            </a:r>
            <a:r>
              <a:rPr lang="en-US"/>
              <a:t>. Los </a:t>
            </a:r>
            <a:r>
              <a:rPr lang="en-US" err="1"/>
              <a:t>colegas</a:t>
            </a:r>
            <a:r>
              <a:rPr lang="en-US"/>
              <a:t> de GNC </a:t>
            </a:r>
            <a:r>
              <a:rPr lang="en-US" err="1"/>
              <a:t>debatirán</a:t>
            </a:r>
            <a:r>
              <a:rPr lang="en-US"/>
              <a:t> </a:t>
            </a:r>
            <a:r>
              <a:rPr lang="en-US" err="1"/>
              <a:t>durante</a:t>
            </a:r>
            <a:r>
              <a:rPr lang="en-US"/>
              <a:t>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seminario</a:t>
            </a:r>
            <a:r>
              <a:rPr lang="en-US"/>
              <a:t> web </a:t>
            </a:r>
            <a:r>
              <a:rPr lang="en-US" err="1"/>
              <a:t>cómo</a:t>
            </a:r>
            <a:r>
              <a:rPr lang="en-US"/>
              <a:t> </a:t>
            </a:r>
            <a:r>
              <a:rPr lang="en-US" err="1"/>
              <a:t>hacer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exactamente</a:t>
            </a:r>
            <a:r>
              <a:rPr lang="en-US"/>
              <a:t>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 err="1"/>
              <a:t>Así</a:t>
            </a:r>
            <a:r>
              <a:rPr lang="en-US"/>
              <a:t> </a:t>
            </a:r>
            <a:r>
              <a:rPr lang="en-US" err="1"/>
              <a:t>pues</a:t>
            </a:r>
            <a:r>
              <a:rPr lang="en-US"/>
              <a:t>, para 2022, los </a:t>
            </a:r>
            <a:r>
              <a:rPr lang="en-US" err="1"/>
              <a:t>principales</a:t>
            </a:r>
            <a:r>
              <a:rPr lang="en-US"/>
              <a:t> </a:t>
            </a:r>
            <a:r>
              <a:rPr lang="en-US" err="1"/>
              <a:t>ajustes</a:t>
            </a:r>
            <a:r>
              <a:rPr lang="en-US"/>
              <a:t> -</a:t>
            </a:r>
            <a:r>
              <a:rPr lang="en-US" err="1"/>
              <a:t>además</a:t>
            </a:r>
            <a:r>
              <a:rPr lang="en-US"/>
              <a:t> de las </a:t>
            </a:r>
            <a:r>
              <a:rPr lang="en-US" err="1"/>
              <a:t>correcciones</a:t>
            </a:r>
            <a:r>
              <a:rPr lang="en-US"/>
              <a:t>, la </a:t>
            </a:r>
            <a:r>
              <a:rPr lang="en-US" err="1"/>
              <a:t>edición</a:t>
            </a:r>
            <a:r>
              <a:rPr lang="en-US"/>
              <a:t> de </a:t>
            </a:r>
            <a:r>
              <a:rPr lang="en-US" err="1"/>
              <a:t>líneas</a:t>
            </a:r>
            <a:r>
              <a:rPr lang="en-US"/>
              <a:t>, la </a:t>
            </a:r>
            <a:r>
              <a:rPr lang="en-US" err="1"/>
              <a:t>actualización</a:t>
            </a:r>
            <a:r>
              <a:rPr lang="en-US"/>
              <a:t> de los </a:t>
            </a:r>
            <a:r>
              <a:rPr lang="en-US" err="1"/>
              <a:t>documentos</a:t>
            </a:r>
            <a:r>
              <a:rPr lang="en-US"/>
              <a:t> de </a:t>
            </a:r>
            <a:r>
              <a:rPr lang="en-US" err="1"/>
              <a:t>referencia</a:t>
            </a:r>
            <a:r>
              <a:rPr lang="en-US"/>
              <a:t> y las </a:t>
            </a:r>
            <a:r>
              <a:rPr lang="en-US" err="1"/>
              <a:t>cuestiones</a:t>
            </a:r>
            <a:r>
              <a:rPr lang="en-US"/>
              <a:t> de </a:t>
            </a:r>
            <a:r>
              <a:rPr lang="en-US" err="1"/>
              <a:t>formato</a:t>
            </a:r>
            <a:r>
              <a:rPr lang="en-US"/>
              <a:t>- </a:t>
            </a:r>
            <a:r>
              <a:rPr lang="en-US" err="1"/>
              <a:t>incluyen</a:t>
            </a:r>
            <a:r>
              <a:rPr lang="en-US"/>
              <a:t> lo </a:t>
            </a:r>
            <a:r>
              <a:rPr lang="en-US" err="1"/>
              <a:t>siguiente</a:t>
            </a:r>
            <a:r>
              <a:rPr lang="en-US"/>
              <a:t>: </a:t>
            </a:r>
          </a:p>
          <a:p>
            <a:endParaRPr lang="en-US"/>
          </a:p>
          <a:p>
            <a:pPr algn="l"/>
            <a:r>
              <a:rPr lang="en-US"/>
              <a:t>- Hay un </a:t>
            </a:r>
            <a:r>
              <a:rPr lang="en-US" err="1"/>
              <a:t>capítulo</a:t>
            </a:r>
            <a:r>
              <a:rPr lang="en-US"/>
              <a:t> </a:t>
            </a:r>
            <a:r>
              <a:rPr lang="en-US" err="1"/>
              <a:t>separado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la </a:t>
            </a:r>
            <a:r>
              <a:rPr lang="en-US" err="1"/>
              <a:t>Protección</a:t>
            </a:r>
            <a:r>
              <a:rPr lang="en-US"/>
              <a:t> contra la </a:t>
            </a:r>
            <a:r>
              <a:rPr lang="en-US" err="1"/>
              <a:t>Explotación</a:t>
            </a:r>
            <a:r>
              <a:rPr lang="en-US"/>
              <a:t> y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Abuso</a:t>
            </a:r>
            <a:r>
              <a:rPr lang="en-US"/>
              <a:t> Sexual </a:t>
            </a:r>
            <a:r>
              <a:rPr lang="en-US" err="1"/>
              <a:t>en</a:t>
            </a:r>
            <a:r>
              <a:rPr lang="en-US"/>
              <a:t> la </a:t>
            </a:r>
            <a:r>
              <a:rPr lang="en-US" err="1"/>
              <a:t>guía</a:t>
            </a:r>
            <a:r>
              <a:rPr lang="en-US"/>
              <a:t> </a:t>
            </a:r>
            <a:r>
              <a:rPr lang="en-US" err="1"/>
              <a:t>actualizada</a:t>
            </a:r>
            <a:r>
              <a:rPr lang="en-US"/>
              <a:t> del HRP. Muchos de los </a:t>
            </a:r>
            <a:r>
              <a:rPr lang="en-US" err="1"/>
              <a:t>actuales</a:t>
            </a:r>
            <a:r>
              <a:rPr lang="en-US"/>
              <a:t> HRP </a:t>
            </a:r>
            <a:r>
              <a:rPr lang="en-US" err="1"/>
              <a:t>ya</a:t>
            </a:r>
            <a:r>
              <a:rPr lang="en-US"/>
              <a:t> </a:t>
            </a:r>
            <a:r>
              <a:rPr lang="en-US" err="1"/>
              <a:t>incluyen</a:t>
            </a:r>
            <a:r>
              <a:rPr lang="en-US"/>
              <a:t> ese </a:t>
            </a:r>
            <a:r>
              <a:rPr lang="en-US" err="1"/>
              <a:t>capítulo</a:t>
            </a:r>
            <a:r>
              <a:rPr lang="en-US"/>
              <a:t> </a:t>
            </a:r>
            <a:r>
              <a:rPr lang="en-US" err="1"/>
              <a:t>separado</a:t>
            </a:r>
            <a:r>
              <a:rPr lang="en-US"/>
              <a:t>,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apartado</a:t>
            </a:r>
            <a:r>
              <a:rPr lang="en-US"/>
              <a:t> de </a:t>
            </a:r>
            <a:r>
              <a:rPr lang="en-US" err="1"/>
              <a:t>Responsabilidad</a:t>
            </a:r>
            <a:r>
              <a:rPr lang="en-US"/>
              <a:t> ante las </a:t>
            </a:r>
            <a:r>
              <a:rPr lang="en-US" err="1"/>
              <a:t>poblaciones</a:t>
            </a:r>
            <a:r>
              <a:rPr lang="en-US"/>
              <a:t> </a:t>
            </a:r>
            <a:r>
              <a:rPr lang="en-US" err="1"/>
              <a:t>afectadas</a:t>
            </a:r>
            <a:r>
              <a:rPr lang="en-US"/>
              <a:t>. 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Se </a:t>
            </a:r>
            <a:r>
              <a:rPr lang="en-US" err="1"/>
              <a:t>revisó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capítulo</a:t>
            </a:r>
            <a:r>
              <a:rPr lang="en-US"/>
              <a:t> de </a:t>
            </a:r>
            <a:r>
              <a:rPr lang="en-US" err="1"/>
              <a:t>monitoreo</a:t>
            </a:r>
            <a:r>
              <a:rPr lang="en-US"/>
              <a:t> para </a:t>
            </a:r>
            <a:r>
              <a:rPr lang="en-US" err="1"/>
              <a:t>mejorar</a:t>
            </a:r>
            <a:r>
              <a:rPr lang="en-US"/>
              <a:t> la </a:t>
            </a:r>
            <a:r>
              <a:rPr lang="en-US" err="1"/>
              <a:t>orientación</a:t>
            </a:r>
            <a:r>
              <a:rPr lang="en-US"/>
              <a:t> y la </a:t>
            </a:r>
            <a:r>
              <a:rPr lang="en-US" err="1"/>
              <a:t>claridad</a:t>
            </a:r>
            <a:r>
              <a:rPr lang="en-US"/>
              <a:t>. El </a:t>
            </a:r>
            <a:r>
              <a:rPr lang="en-US" err="1"/>
              <a:t>marco</a:t>
            </a:r>
            <a:r>
              <a:rPr lang="en-US"/>
              <a:t> de </a:t>
            </a:r>
            <a:r>
              <a:rPr lang="en-US" err="1"/>
              <a:t>seguimiento</a:t>
            </a:r>
            <a:r>
              <a:rPr lang="en-US"/>
              <a:t> </a:t>
            </a:r>
            <a:r>
              <a:rPr lang="en-US" err="1"/>
              <a:t>completo</a:t>
            </a:r>
            <a:r>
              <a:rPr lang="en-US"/>
              <a:t> debe </a:t>
            </a:r>
            <a:r>
              <a:rPr lang="en-US" err="1"/>
              <a:t>figurar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anexo</a:t>
            </a:r>
            <a:r>
              <a:rPr lang="en-US"/>
              <a:t>, que </a:t>
            </a:r>
            <a:r>
              <a:rPr lang="en-US" err="1"/>
              <a:t>incluye</a:t>
            </a:r>
            <a:r>
              <a:rPr lang="en-US"/>
              <a:t> una </a:t>
            </a:r>
            <a:r>
              <a:rPr lang="en-US" err="1"/>
              <a:t>plantilla</a:t>
            </a:r>
            <a:r>
              <a:rPr lang="en-US"/>
              <a:t> </a:t>
            </a:r>
            <a:r>
              <a:rPr lang="en-US" err="1"/>
              <a:t>sugerida</a:t>
            </a:r>
            <a:r>
              <a:rPr lang="en-US"/>
              <a:t>. 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 err="1"/>
              <a:t>Además</a:t>
            </a:r>
            <a:r>
              <a:rPr lang="en-US"/>
              <a:t>, se </a:t>
            </a:r>
            <a:r>
              <a:rPr lang="en-US" err="1"/>
              <a:t>actualizó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anexo</a:t>
            </a:r>
            <a:r>
              <a:rPr lang="en-US"/>
              <a:t> 5.1 del </a:t>
            </a:r>
            <a:r>
              <a:rPr lang="en-US" err="1"/>
              <a:t>capítulo</a:t>
            </a:r>
            <a:r>
              <a:rPr lang="en-US"/>
              <a:t> de </a:t>
            </a:r>
            <a:r>
              <a:rPr lang="en-US" err="1"/>
              <a:t>análisis</a:t>
            </a:r>
            <a:r>
              <a:rPr lang="en-US"/>
              <a:t> de la </a:t>
            </a:r>
            <a:r>
              <a:rPr lang="en-US" err="1"/>
              <a:t>respuesta</a:t>
            </a:r>
            <a:r>
              <a:rPr lang="en-US"/>
              <a:t> para </a:t>
            </a:r>
            <a:r>
              <a:rPr lang="en-US" err="1"/>
              <a:t>mejorar</a:t>
            </a:r>
            <a:r>
              <a:rPr lang="en-US"/>
              <a:t> la </a:t>
            </a:r>
            <a:r>
              <a:rPr lang="en-US" err="1"/>
              <a:t>orientación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lo que debe </a:t>
            </a:r>
            <a:r>
              <a:rPr lang="en-US" err="1"/>
              <a:t>documentarse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capítulo</a:t>
            </a:r>
            <a:r>
              <a:rPr lang="en-US"/>
              <a:t>. Sirve para </a:t>
            </a:r>
            <a:r>
              <a:rPr lang="en-US" err="1"/>
              <a:t>documentar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proceso</a:t>
            </a:r>
            <a:r>
              <a:rPr lang="en-US"/>
              <a:t> de </a:t>
            </a:r>
            <a:r>
              <a:rPr lang="en-US" err="1"/>
              <a:t>análisis</a:t>
            </a:r>
            <a:r>
              <a:rPr lang="en-US"/>
              <a:t> de la </a:t>
            </a:r>
            <a:r>
              <a:rPr lang="en-US" err="1"/>
              <a:t>respuesta</a:t>
            </a:r>
            <a:r>
              <a:rPr lang="en-US"/>
              <a:t> </a:t>
            </a:r>
            <a:r>
              <a:rPr lang="en-US" err="1"/>
              <a:t>realizado</a:t>
            </a:r>
            <a:r>
              <a:rPr lang="en-US"/>
              <a:t> </a:t>
            </a:r>
            <a:r>
              <a:rPr lang="en-US" err="1"/>
              <a:t>desde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HNO hasta </a:t>
            </a:r>
            <a:r>
              <a:rPr lang="en-US" err="1"/>
              <a:t>el</a:t>
            </a:r>
            <a:r>
              <a:rPr lang="en-US"/>
              <a:t> HRP, </a:t>
            </a:r>
            <a:r>
              <a:rPr lang="en-US" err="1"/>
              <a:t>así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los </a:t>
            </a:r>
            <a:r>
              <a:rPr lang="en-US" err="1"/>
              <a:t>resultados</a:t>
            </a:r>
            <a:r>
              <a:rPr lang="en-US"/>
              <a:t> del </a:t>
            </a:r>
            <a:r>
              <a:rPr lang="en-US" err="1"/>
              <a:t>análisis</a:t>
            </a:r>
            <a:r>
              <a:rPr lang="en-US"/>
              <a:t> de la </a:t>
            </a:r>
            <a:r>
              <a:rPr lang="en-US" err="1"/>
              <a:t>respuesta</a:t>
            </a:r>
            <a:r>
              <a:rPr lang="en-US"/>
              <a:t>. </a:t>
            </a:r>
          </a:p>
          <a:p>
            <a:pPr algn="l"/>
            <a:r>
              <a:rPr lang="en-US"/>
              <a:t> </a:t>
            </a: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 defTabSz="914400" hangingPunct="1">
              <a:defRPr/>
            </a:pPr>
            <a:fld id="{3F42FDBB-2E20-4CAB-828D-0FA0EF219F73}" type="slidenum">
              <a:rPr lang="en-US" sz="1200" b="0" kern="1200" smtClean="0">
                <a:solidFill>
                  <a:prstClr val="black"/>
                </a:solidFill>
                <a:latin typeface="Calibri" panose="020F0502020204030204"/>
                <a:ea typeface="Helvetica Neue Medium"/>
                <a:cs typeface="Helvetica Neue Medium"/>
              </a:rPr>
              <a:pPr algn="r" defTabSz="914400" hangingPunct="1">
                <a:defRPr/>
              </a:pPr>
              <a:t>6</a:t>
            </a:fld>
            <a:endParaRPr lang="en-US" sz="1200" b="0" kern="1200">
              <a:solidFill>
                <a:prstClr val="black"/>
              </a:solidFill>
              <a:latin typeface="Calibri" panose="020F0502020204030204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1872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err="1"/>
              <a:t>Aquí</a:t>
            </a:r>
            <a:r>
              <a:rPr lang="en-US"/>
              <a:t> </a:t>
            </a:r>
            <a:r>
              <a:rPr lang="en-US" err="1"/>
              <a:t>puede</a:t>
            </a:r>
            <a:r>
              <a:rPr lang="en-US"/>
              <a:t> </a:t>
            </a:r>
            <a:r>
              <a:rPr lang="en-US" err="1"/>
              <a:t>ver</a:t>
            </a:r>
            <a:r>
              <a:rPr lang="en-US"/>
              <a:t> los </a:t>
            </a:r>
            <a:r>
              <a:rPr lang="en-US" err="1"/>
              <a:t>tres</a:t>
            </a:r>
            <a:r>
              <a:rPr lang="en-US"/>
              <a:t> </a:t>
            </a:r>
            <a:r>
              <a:rPr lang="en-US" err="1"/>
              <a:t>documentos</a:t>
            </a:r>
            <a:r>
              <a:rPr lang="en-US"/>
              <a:t> de </a:t>
            </a:r>
            <a:r>
              <a:rPr lang="en-US" err="1"/>
              <a:t>orientación</a:t>
            </a:r>
            <a:r>
              <a:rPr lang="en-US"/>
              <a:t> clave para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del HRP.</a:t>
            </a:r>
          </a:p>
          <a:p>
            <a:pPr algn="l">
              <a:defRPr/>
            </a:pPr>
            <a:r>
              <a:rPr lang="en-US"/>
              <a:t> </a:t>
            </a:r>
          </a:p>
          <a:p>
            <a:pPr algn="l">
              <a:defRPr/>
            </a:pPr>
            <a:r>
              <a:rPr lang="en-US"/>
              <a:t>El primer </a:t>
            </a:r>
            <a:r>
              <a:rPr lang="en-US" err="1"/>
              <a:t>documento</a:t>
            </a:r>
            <a:r>
              <a:rPr lang="en-US"/>
              <a:t> es la </a:t>
            </a:r>
            <a:r>
              <a:rPr lang="en-US" err="1"/>
              <a:t>Guía</a:t>
            </a:r>
            <a:r>
              <a:rPr lang="en-US"/>
              <a:t> Paso a Paso. </a:t>
            </a:r>
          </a:p>
          <a:p>
            <a:pPr algn="l">
              <a:defRPr/>
            </a:pPr>
            <a:r>
              <a:rPr lang="en-US"/>
              <a:t> </a:t>
            </a:r>
          </a:p>
          <a:p>
            <a:pPr algn="l">
              <a:defRPr/>
            </a:pPr>
            <a:r>
              <a:rPr lang="en-US"/>
              <a:t>El </a:t>
            </a:r>
            <a:r>
              <a:rPr lang="en-US" err="1"/>
              <a:t>segundo</a:t>
            </a:r>
            <a:r>
              <a:rPr lang="en-US"/>
              <a:t> </a:t>
            </a:r>
            <a:r>
              <a:rPr lang="en-US" err="1"/>
              <a:t>documento</a:t>
            </a:r>
            <a:r>
              <a:rPr lang="en-US"/>
              <a:t> es la </a:t>
            </a:r>
            <a:r>
              <a:rPr lang="en-US" err="1"/>
              <a:t>guía</a:t>
            </a:r>
            <a:r>
              <a:rPr lang="en-US"/>
              <a:t> y </a:t>
            </a:r>
            <a:r>
              <a:rPr lang="en-US" err="1"/>
              <a:t>plantilla</a:t>
            </a:r>
            <a:r>
              <a:rPr lang="en-US"/>
              <a:t> del HRP, que indica </a:t>
            </a:r>
            <a:r>
              <a:rPr lang="en-US" err="1"/>
              <a:t>qué</a:t>
            </a:r>
            <a:r>
              <a:rPr lang="en-US"/>
              <a:t> </a:t>
            </a:r>
            <a:r>
              <a:rPr lang="en-US" err="1"/>
              <a:t>información</a:t>
            </a:r>
            <a:r>
              <a:rPr lang="en-US"/>
              <a:t> </a:t>
            </a:r>
            <a:r>
              <a:rPr lang="en-US" err="1"/>
              <a:t>presentar</a:t>
            </a:r>
            <a:r>
              <a:rPr lang="en-US"/>
              <a:t> y </a:t>
            </a:r>
            <a:r>
              <a:rPr lang="en-US" err="1"/>
              <a:t>cómo</a:t>
            </a:r>
            <a:r>
              <a:rPr lang="en-US"/>
              <a:t> </a:t>
            </a:r>
            <a:r>
              <a:rPr lang="en-US" err="1"/>
              <a:t>presentarla</a:t>
            </a:r>
            <a:r>
              <a:rPr lang="en-US"/>
              <a:t>.</a:t>
            </a:r>
          </a:p>
          <a:p>
            <a:pPr algn="l">
              <a:defRPr/>
            </a:pPr>
            <a:r>
              <a:rPr lang="en-US"/>
              <a:t> </a:t>
            </a:r>
          </a:p>
          <a:p>
            <a:pPr algn="l">
              <a:defRPr/>
            </a:pPr>
            <a:r>
              <a:rPr lang="en-US"/>
              <a:t>El </a:t>
            </a:r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documento</a:t>
            </a:r>
            <a:r>
              <a:rPr lang="en-US"/>
              <a:t> es la </a:t>
            </a:r>
            <a:r>
              <a:rPr lang="en-US" err="1"/>
              <a:t>guia</a:t>
            </a:r>
            <a:r>
              <a:rPr lang="en-US"/>
              <a:t> de </a:t>
            </a:r>
            <a:r>
              <a:rPr lang="en-US" err="1"/>
              <a:t>análisis</a:t>
            </a:r>
            <a:r>
              <a:rPr lang="en-US"/>
              <a:t> y </a:t>
            </a:r>
            <a:r>
              <a:rPr lang="en-US" err="1"/>
              <a:t>priorización</a:t>
            </a:r>
            <a:r>
              <a:rPr lang="en-US"/>
              <a:t> de la </a:t>
            </a:r>
            <a:r>
              <a:rPr lang="en-US" err="1"/>
              <a:t>respuesta</a:t>
            </a:r>
            <a:r>
              <a:rPr lang="en-US"/>
              <a:t> del HRP. </a:t>
            </a:r>
          </a:p>
          <a:p>
            <a:pPr algn="l">
              <a:defRPr/>
            </a:pPr>
            <a:r>
              <a:rPr lang="en-US"/>
              <a:t> </a:t>
            </a:r>
          </a:p>
          <a:p>
            <a:pPr algn="l">
              <a:defRPr/>
            </a:pPr>
            <a:r>
              <a:rPr lang="en-US"/>
              <a:t>Los </a:t>
            </a:r>
            <a:r>
              <a:rPr lang="en-US" err="1"/>
              <a:t>documentos</a:t>
            </a:r>
            <a:r>
              <a:rPr lang="en-US"/>
              <a:t> </a:t>
            </a:r>
            <a:r>
              <a:rPr lang="en-US" err="1"/>
              <a:t>están</a:t>
            </a:r>
            <a:r>
              <a:rPr lang="en-US"/>
              <a:t> </a:t>
            </a:r>
            <a:r>
              <a:rPr lang="en-US" err="1"/>
              <a:t>publicados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sitio web de </a:t>
            </a:r>
            <a:r>
              <a:rPr lang="en-US" err="1"/>
              <a:t>Gestión</a:t>
            </a:r>
            <a:r>
              <a:rPr lang="en-US"/>
              <a:t> del </a:t>
            </a:r>
            <a:r>
              <a:rPr lang="en-US" err="1"/>
              <a:t>Conocimiento</a:t>
            </a:r>
            <a:r>
              <a:rPr lang="en-US"/>
              <a:t> (Knowledge </a:t>
            </a:r>
            <a:r>
              <a:rPr lang="en-US" err="1"/>
              <a:t>Manegement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ingles),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enlace </a:t>
            </a:r>
            <a:r>
              <a:rPr lang="en-US" err="1"/>
              <a:t>indicado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</a:t>
            </a:r>
            <a:r>
              <a:rPr lang="en-US" err="1"/>
              <a:t>diapositiva</a:t>
            </a:r>
            <a:r>
              <a:rPr lang="en-US"/>
              <a:t>.</a:t>
            </a:r>
          </a:p>
          <a:p>
            <a:pPr algn="l">
              <a:defRPr/>
            </a:pPr>
            <a:r>
              <a:rPr lang="en-US"/>
              <a:t> 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6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err="1"/>
              <a:t>Esta</a:t>
            </a:r>
            <a:r>
              <a:rPr lang="en-US"/>
              <a:t> </a:t>
            </a:r>
            <a:r>
              <a:rPr lang="en-US" err="1"/>
              <a:t>diapositiva</a:t>
            </a:r>
            <a:r>
              <a:rPr lang="en-US"/>
              <a:t> </a:t>
            </a:r>
            <a:r>
              <a:rPr lang="en-US" err="1"/>
              <a:t>sigue</a:t>
            </a:r>
            <a:r>
              <a:rPr lang="en-US"/>
              <a:t> la </a:t>
            </a:r>
            <a:r>
              <a:rPr lang="en-US" err="1"/>
              <a:t>Guía</a:t>
            </a:r>
            <a:r>
              <a:rPr lang="en-US"/>
              <a:t> Paso a Paso. 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El webinar </a:t>
            </a:r>
            <a:r>
              <a:rPr lang="en-US" err="1"/>
              <a:t>sobre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 los HRP es la </a:t>
            </a:r>
            <a:r>
              <a:rPr lang="en-US" err="1"/>
              <a:t>continuación</a:t>
            </a:r>
            <a:r>
              <a:rPr lang="en-US"/>
              <a:t> del anterior webinar del GNC </a:t>
            </a:r>
            <a:r>
              <a:rPr lang="en-US" err="1"/>
              <a:t>sobre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 las HNO,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que se </a:t>
            </a:r>
            <a:r>
              <a:rPr lang="en-US" err="1"/>
              <a:t>trataron</a:t>
            </a:r>
            <a:r>
              <a:rPr lang="en-US"/>
              <a:t> los pasos 1 a 4 del </a:t>
            </a:r>
            <a:r>
              <a:rPr lang="en-US" err="1"/>
              <a:t>proceso</a:t>
            </a:r>
            <a:r>
              <a:rPr lang="en-US"/>
              <a:t> HPC 2022. Al </a:t>
            </a:r>
            <a:r>
              <a:rPr lang="en-US" err="1"/>
              <a:t>igual</a:t>
            </a:r>
            <a:r>
              <a:rPr lang="en-US"/>
              <a:t> que para </a:t>
            </a:r>
            <a:r>
              <a:rPr lang="en-US" err="1"/>
              <a:t>el</a:t>
            </a:r>
            <a:r>
              <a:rPr lang="en-US"/>
              <a:t> HNO,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 los HRP </a:t>
            </a:r>
            <a:r>
              <a:rPr lang="en-US" err="1"/>
              <a:t>consta</a:t>
            </a:r>
            <a:r>
              <a:rPr lang="en-US"/>
              <a:t> de 4 pasos que </a:t>
            </a:r>
            <a:r>
              <a:rPr lang="en-US" err="1"/>
              <a:t>corresponden</a:t>
            </a:r>
            <a:r>
              <a:rPr lang="en-US"/>
              <a:t> a los pasos 5 a 8 del </a:t>
            </a:r>
            <a:r>
              <a:rPr lang="en-US" err="1"/>
              <a:t>proceso</a:t>
            </a:r>
            <a:r>
              <a:rPr lang="en-US"/>
              <a:t> HPC. Este webinar se </a:t>
            </a:r>
            <a:r>
              <a:rPr lang="en-US" err="1"/>
              <a:t>centrará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cada</a:t>
            </a:r>
            <a:r>
              <a:rPr lang="en-US"/>
              <a:t> uno de </a:t>
            </a:r>
            <a:r>
              <a:rPr lang="en-US" err="1"/>
              <a:t>estos</a:t>
            </a:r>
            <a:r>
              <a:rPr lang="en-US"/>
              <a:t> pasos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detalle</a:t>
            </a:r>
            <a:r>
              <a:rPr lang="en-US"/>
              <a:t>. 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Paso 5: `</a:t>
            </a:r>
            <a:r>
              <a:rPr lang="en-US" err="1"/>
              <a:t>Definir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alcance</a:t>
            </a:r>
            <a:r>
              <a:rPr lang="en-US"/>
              <a:t> del HRP y formular los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iniciales</a:t>
            </a:r>
            <a:r>
              <a:rPr lang="en-US"/>
              <a:t>` </a:t>
            </a:r>
            <a:r>
              <a:rPr lang="en-US" err="1"/>
              <a:t>incluye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alcance</a:t>
            </a:r>
            <a:r>
              <a:rPr lang="en-US"/>
              <a:t> </a:t>
            </a:r>
            <a:r>
              <a:rPr lang="en-US" err="1"/>
              <a:t>inicial</a:t>
            </a:r>
            <a:r>
              <a:rPr lang="en-US"/>
              <a:t> del HRP </a:t>
            </a:r>
            <a:r>
              <a:rPr lang="en-US" err="1"/>
              <a:t>basado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los </a:t>
            </a:r>
            <a:r>
              <a:rPr lang="en-US" err="1"/>
              <a:t>resultados</a:t>
            </a:r>
            <a:r>
              <a:rPr lang="en-US"/>
              <a:t> del HNO, </a:t>
            </a:r>
            <a:r>
              <a:rPr lang="en-US" err="1"/>
              <a:t>así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la </a:t>
            </a:r>
            <a:r>
              <a:rPr lang="en-US" err="1"/>
              <a:t>redacción</a:t>
            </a:r>
            <a:r>
              <a:rPr lang="en-US"/>
              <a:t> de los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estratégicos</a:t>
            </a:r>
            <a:r>
              <a:rPr lang="en-US"/>
              <a:t> y </a:t>
            </a:r>
            <a:r>
              <a:rPr lang="en-US" err="1"/>
              <a:t>específicos</a:t>
            </a:r>
            <a:r>
              <a:rPr lang="en-US"/>
              <a:t> </a:t>
            </a:r>
            <a:r>
              <a:rPr lang="en-US" err="1"/>
              <a:t>intersectoriales</a:t>
            </a:r>
            <a:r>
              <a:rPr lang="en-US"/>
              <a:t> </a:t>
            </a:r>
            <a:r>
              <a:rPr lang="en-US" err="1"/>
              <a:t>preliminares</a:t>
            </a:r>
            <a:r>
              <a:rPr lang="en-US"/>
              <a:t>.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Paso 6: `</a:t>
            </a:r>
            <a:r>
              <a:rPr lang="en-US" err="1"/>
              <a:t>Realizar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análisis</a:t>
            </a:r>
            <a:r>
              <a:rPr lang="en-US"/>
              <a:t> de la </a:t>
            </a:r>
            <a:r>
              <a:rPr lang="en-US" err="1"/>
              <a:t>respuesta</a:t>
            </a:r>
            <a:r>
              <a:rPr lang="en-US"/>
              <a:t>` </a:t>
            </a:r>
            <a:r>
              <a:rPr lang="en-US" err="1"/>
              <a:t>consiste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una </a:t>
            </a:r>
            <a:r>
              <a:rPr lang="en-US" err="1"/>
              <a:t>revisión</a:t>
            </a:r>
            <a:r>
              <a:rPr lang="en-US"/>
              <a:t> de las </a:t>
            </a:r>
            <a:r>
              <a:rPr lang="en-US" err="1"/>
              <a:t>posibles</a:t>
            </a:r>
            <a:r>
              <a:rPr lang="en-US"/>
              <a:t> </a:t>
            </a:r>
            <a:r>
              <a:rPr lang="en-US" err="1"/>
              <a:t>opciones</a:t>
            </a:r>
            <a:r>
              <a:rPr lang="en-US"/>
              <a:t> de </a:t>
            </a:r>
            <a:r>
              <a:rPr lang="en-US" err="1"/>
              <a:t>respuesta</a:t>
            </a:r>
            <a:r>
              <a:rPr lang="en-US"/>
              <a:t> y la </a:t>
            </a:r>
            <a:r>
              <a:rPr lang="en-US" err="1"/>
              <a:t>estimación</a:t>
            </a:r>
            <a:r>
              <a:rPr lang="en-US"/>
              <a:t> del </a:t>
            </a:r>
            <a:r>
              <a:rPr lang="en-US" err="1"/>
              <a:t>número</a:t>
            </a:r>
            <a:r>
              <a:rPr lang="en-US"/>
              <a:t> de población </a:t>
            </a:r>
            <a:r>
              <a:rPr lang="en-US" err="1"/>
              <a:t>objetivo</a:t>
            </a:r>
            <a:endParaRPr lang="en-US"/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Paso 7: `</a:t>
            </a:r>
            <a:r>
              <a:rPr lang="en-US" err="1"/>
              <a:t>finalizar</a:t>
            </a:r>
            <a:r>
              <a:rPr lang="en-US"/>
              <a:t> los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estratégicos</a:t>
            </a:r>
            <a:r>
              <a:rPr lang="en-US"/>
              <a:t> y </a:t>
            </a:r>
            <a:r>
              <a:rPr lang="en-US" err="1"/>
              <a:t>específicos</a:t>
            </a:r>
            <a:r>
              <a:rPr lang="en-US"/>
              <a:t> y los </a:t>
            </a:r>
            <a:r>
              <a:rPr lang="en-US" err="1"/>
              <a:t>indicadores</a:t>
            </a:r>
            <a:r>
              <a:rPr lang="en-US"/>
              <a:t>` </a:t>
            </a:r>
            <a:r>
              <a:rPr lang="en-US" err="1"/>
              <a:t>incluye</a:t>
            </a:r>
            <a:r>
              <a:rPr lang="en-US"/>
              <a:t> la </a:t>
            </a:r>
            <a:r>
              <a:rPr lang="en-US" err="1"/>
              <a:t>finalización</a:t>
            </a:r>
            <a:r>
              <a:rPr lang="en-US"/>
              <a:t> de los </a:t>
            </a:r>
            <a:r>
              <a:rPr lang="en-US" err="1"/>
              <a:t>objetivos</a:t>
            </a:r>
            <a:r>
              <a:rPr lang="en-US"/>
              <a:t> </a:t>
            </a:r>
            <a:r>
              <a:rPr lang="en-US" err="1"/>
              <a:t>estratégicos</a:t>
            </a:r>
            <a:r>
              <a:rPr lang="en-US"/>
              <a:t> y </a:t>
            </a:r>
            <a:r>
              <a:rPr lang="en-US" err="1"/>
              <a:t>específicos</a:t>
            </a:r>
            <a:r>
              <a:rPr lang="en-US"/>
              <a:t>, la </a:t>
            </a:r>
            <a:r>
              <a:rPr lang="en-US" err="1"/>
              <a:t>identificación</a:t>
            </a:r>
            <a:r>
              <a:rPr lang="en-US"/>
              <a:t> de los </a:t>
            </a:r>
            <a:r>
              <a:rPr lang="en-US" err="1"/>
              <a:t>indicadores</a:t>
            </a:r>
            <a:r>
              <a:rPr lang="en-US"/>
              <a:t> para </a:t>
            </a:r>
            <a:r>
              <a:rPr lang="en-US" err="1"/>
              <a:t>supervisar</a:t>
            </a:r>
            <a:r>
              <a:rPr lang="en-US"/>
              <a:t> la </a:t>
            </a:r>
            <a:r>
              <a:rPr lang="en-US" err="1"/>
              <a:t>respuesta</a:t>
            </a:r>
            <a:r>
              <a:rPr lang="en-US"/>
              <a:t> y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 los planes de </a:t>
            </a:r>
            <a:r>
              <a:rPr lang="en-US" err="1"/>
              <a:t>respuesta</a:t>
            </a:r>
            <a:r>
              <a:rPr lang="en-US"/>
              <a:t> de los clusters</a:t>
            </a:r>
          </a:p>
          <a:p>
            <a:pPr algn="l"/>
            <a:r>
              <a:rPr lang="en-US"/>
              <a:t> </a:t>
            </a:r>
          </a:p>
          <a:p>
            <a:pPr algn="l"/>
            <a:r>
              <a:rPr lang="en-US"/>
              <a:t>Y por </a:t>
            </a:r>
            <a:r>
              <a:rPr lang="en-US" err="1"/>
              <a:t>último</a:t>
            </a:r>
            <a:r>
              <a:rPr lang="en-US"/>
              <a:t>, la </a:t>
            </a:r>
            <a:r>
              <a:rPr lang="en-US" err="1"/>
              <a:t>etapa</a:t>
            </a:r>
            <a:r>
              <a:rPr lang="en-US"/>
              <a:t> 8 </a:t>
            </a:r>
            <a:r>
              <a:rPr lang="en-US" err="1"/>
              <a:t>incluye</a:t>
            </a:r>
            <a:r>
              <a:rPr lang="en-US"/>
              <a:t> la </a:t>
            </a:r>
            <a:r>
              <a:rPr lang="en-US" err="1"/>
              <a:t>redacción</a:t>
            </a:r>
            <a:r>
              <a:rPr lang="en-US"/>
              <a:t> del HRP,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desarrollo</a:t>
            </a:r>
            <a:r>
              <a:rPr lang="en-US"/>
              <a:t> del </a:t>
            </a:r>
            <a:r>
              <a:rPr lang="en-US" err="1"/>
              <a:t>proyecto</a:t>
            </a:r>
            <a:r>
              <a:rPr lang="en-US"/>
              <a:t> y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cálculo</a:t>
            </a:r>
            <a:r>
              <a:rPr lang="en-US"/>
              <a:t> de los </a:t>
            </a:r>
            <a:r>
              <a:rPr lang="en-US" err="1"/>
              <a:t>costes</a:t>
            </a:r>
            <a:r>
              <a:rPr lang="en-US"/>
              <a:t>.</a:t>
            </a:r>
          </a:p>
          <a:p>
            <a:pPr algn="l"/>
            <a:r>
              <a:rPr lang="en-US"/>
              <a:t>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Highlight that </a:t>
            </a:r>
            <a:r>
              <a:rPr lang="en-US" err="1"/>
              <a:t>prioritisation</a:t>
            </a:r>
            <a:r>
              <a:rPr lang="en-US"/>
              <a:t> occurs throughout each step and specifically refers to focusing efforts to ensure that those most affected are targeted, sequencing responses so that time-critical interventions take place first and lastly, ensuring that interventions are part of a package and not stand alone, and ensuring complementarity of efforts across the response.</a:t>
            </a:r>
          </a:p>
          <a:p>
            <a:r>
              <a:rPr lang="en-US"/>
              <a:t>Highlight that inter sectoral interventions need to be at the same place and at the same time.</a:t>
            </a:r>
          </a:p>
          <a:p>
            <a:r>
              <a:rPr lang="en-US"/>
              <a:t>_______________</a:t>
            </a:r>
          </a:p>
          <a:p>
            <a:r>
              <a:rPr lang="en-US" err="1"/>
              <a:t>Ouputs</a:t>
            </a:r>
            <a:r>
              <a:rPr lang="en-US"/>
              <a:t> 1 and 2, align with Step 5 of the HPC process and the timeline is roughly August to September. Outputs 3 and 4 align with Step 6 of the HPC and the timeline is roughly September to October. Output 4 also aligns with Step 7 of the HPC process.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7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412999" y="4214812"/>
            <a:ext cx="7358064" cy="23632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412999" y="3106737"/>
            <a:ext cx="7358064" cy="3683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1498599" y="380999"/>
            <a:ext cx="9182102" cy="6121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9AE1-3141-4112-82EE-CFC512425D71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9066" y="5762625"/>
            <a:ext cx="216406" cy="207749"/>
          </a:xfrm>
        </p:spPr>
        <p:txBody>
          <a:bodyPr/>
          <a:lstStyle/>
          <a:p>
            <a:fld id="{68DA4731-E420-4592-9F86-B7F1A4ED6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NCC Training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41214" y="6356351"/>
            <a:ext cx="216405" cy="207749"/>
          </a:xfrm>
          <a:prstGeom prst="rect">
            <a:avLst/>
          </a:prstGeom>
        </p:spPr>
        <p:txBody>
          <a:bodyPr/>
          <a:lstStyle/>
          <a:p>
            <a:fld id="{463A8DF2-A33D-47C5-8292-C15D51C2C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576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C1D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ctrTitle"/>
          </p:nvPr>
        </p:nvSpPr>
        <p:spPr>
          <a:xfrm>
            <a:off x="910475" y="1700808"/>
            <a:ext cx="10352405" cy="2088232"/>
          </a:xfrm>
          <a:noFill/>
        </p:spPr>
        <p:txBody>
          <a:bodyPr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2D79131-3CCA-644F-A040-A57ECB0EFE2D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15531843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sz="54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AFF3221-7134-F141-8B59-BC98AAB4A08B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12679230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89202" y="647700"/>
            <a:ext cx="10589225" cy="5734050"/>
          </a:xfrm>
          <a:prstGeom prst="roundRect">
            <a:avLst>
              <a:gd name="adj" fmla="val 232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/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5" y="163513"/>
            <a:ext cx="124964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402" y="980728"/>
            <a:ext cx="9495155" cy="1143000"/>
          </a:xfrm>
          <a:noFill/>
        </p:spPr>
        <p:txBody>
          <a:bodyPr/>
          <a:lstStyle>
            <a:lvl1pPr>
              <a:def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492" y="2204864"/>
            <a:ext cx="9782887" cy="305720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47954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" y="6165850"/>
            <a:ext cx="2446433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85" y="363538"/>
            <a:ext cx="7480966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4000" b="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FC55AE-A76F-0A4E-877E-73E86F2226A7}" type="datetime1">
              <a:rPr lang="fr-FR" altLang="x-none"/>
              <a:pPr>
                <a:defRPr/>
              </a:pPr>
              <a:t>18/10/2021</a:t>
            </a:fld>
            <a:endParaRPr lang="fr-FR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5EFFCE8-CAC7-854C-A78D-3E78B3E13DBA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12255520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965" y="1600201"/>
            <a:ext cx="5379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1600201"/>
            <a:ext cx="5379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43F078E-D39C-634D-A4C4-E3FE1A83E837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83166178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sz="half" idx="21"/>
          </p:nvPr>
        </p:nvSpPr>
        <p:spPr>
          <a:xfrm>
            <a:off x="2689888" y="709612"/>
            <a:ext cx="6800851" cy="4533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755774" y="4424362"/>
            <a:ext cx="8667752" cy="7524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55774" y="5148262"/>
            <a:ext cx="8667752" cy="5953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1535113"/>
            <a:ext cx="538130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2174875"/>
            <a:ext cx="538130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16" y="1535113"/>
            <a:ext cx="5383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16" y="2174875"/>
            <a:ext cx="5383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76CB63A-9F1A-A44F-AC0C-E69B9E877A16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4065806214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3F522F5-C7FD-0F49-AF9A-77DCBECF9CAD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66295624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E499158-E1B7-5F4B-8094-DC398604CCC4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65064281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6" y="273050"/>
            <a:ext cx="4006906" cy="116205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273051"/>
            <a:ext cx="68085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66" y="1435101"/>
            <a:ext cx="40069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E7B6314-4170-CC49-B526-36D97C1271C3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71283720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0"/>
            <a:ext cx="7307580" cy="566738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612775"/>
            <a:ext cx="730758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8"/>
            <a:ext cx="73075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58436FE-0112-3C43-A84A-6345E9191E18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09035559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5" y="274638"/>
            <a:ext cx="1096137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8965" y="1600200"/>
            <a:ext cx="1096137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1261" y="6248400"/>
            <a:ext cx="385677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28498" y="6248400"/>
            <a:ext cx="2841837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2CB5C02-CA12-2344-9A86-5F8778AD0FD4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444979075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71" y="152400"/>
            <a:ext cx="11265853" cy="1219200"/>
          </a:xfrm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7471" y="1752600"/>
            <a:ext cx="11367347" cy="4876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en-CA" noProof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292844B-FC0B-7643-B76F-A66603F18430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79854272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17" y="381000"/>
            <a:ext cx="10479206" cy="6858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0459" y="1447800"/>
            <a:ext cx="548068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4133" y="1447800"/>
            <a:ext cx="548068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A4157E1-AD41-BC45-9228-5D33BBFF3B0A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161261" y="6597651"/>
            <a:ext cx="3856778" cy="123825"/>
          </a:xfrm>
        </p:spPr>
        <p:txBody>
          <a:bodyPr/>
          <a:lstStyle>
            <a:lvl1pPr algn="ctr">
              <a:defRPr>
                <a:solidFill>
                  <a:srgbClr val="898FA0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</p:spTree>
    <p:extLst>
      <p:ext uri="{BB962C8B-B14F-4D97-AF65-F5344CB8AC3E}">
        <p14:creationId xmlns:p14="http://schemas.microsoft.com/office/powerpoint/2010/main" val="2466638943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 txBox="1">
            <a:spLocks noChangeArrowheads="1"/>
          </p:cNvSpPr>
          <p:nvPr userDrawn="1"/>
        </p:nvSpPr>
        <p:spPr>
          <a:xfrm>
            <a:off x="0" y="-14288"/>
            <a:ext cx="12179300" cy="1143001"/>
          </a:xfrm>
          <a:prstGeom prst="rect">
            <a:avLst/>
          </a:prstGeom>
          <a:solidFill>
            <a:srgbClr val="C1D150"/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891760" fontAlgn="auto">
              <a:spcAft>
                <a:spcPts val="0"/>
              </a:spcAft>
              <a:defRPr/>
            </a:pPr>
            <a:endParaRPr lang="en-GB" sz="3848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3A3E799-13D4-4C4D-85E2-9D62D3FCF6EE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579681340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122363"/>
            <a:ext cx="9134475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3602038"/>
            <a:ext cx="913447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EA390-6662-0A45-8DA9-6C1F7581264E}" type="datetime1">
              <a:rPr lang="en-US" altLang="x-none"/>
              <a:pPr>
                <a:defRPr/>
              </a:pPr>
              <a:t>10/18/21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HNO webinar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CB02772-A1F7-6A42-9BC1-7978A0056B5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15212423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184399" y="2557462"/>
            <a:ext cx="7810502" cy="174307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C1D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ctrTitle"/>
          </p:nvPr>
        </p:nvSpPr>
        <p:spPr>
          <a:xfrm>
            <a:off x="910475" y="1700808"/>
            <a:ext cx="10352405" cy="2088232"/>
          </a:xfrm>
          <a:noFill/>
        </p:spPr>
        <p:txBody>
          <a:bodyPr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2D79131-3CCA-644F-A040-A57ECB0EFE2D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sz="54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FF3221-7134-F141-8B59-BC98AAB4A08B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89202" y="647700"/>
            <a:ext cx="10589225" cy="5734050"/>
          </a:xfrm>
          <a:prstGeom prst="roundRect">
            <a:avLst>
              <a:gd name="adj" fmla="val 232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hangingPunct="1">
              <a:defRPr/>
            </a:pPr>
            <a:endParaRPr lang="fr-FR" sz="1800" b="0" kern="1200">
              <a:solidFill>
                <a:prstClr val="white"/>
              </a:solidFill>
            </a:endParaRPr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5" y="163513"/>
            <a:ext cx="124964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402" y="980728"/>
            <a:ext cx="9495155" cy="1143000"/>
          </a:xfrm>
          <a:noFill/>
        </p:spPr>
        <p:txBody>
          <a:bodyPr/>
          <a:lstStyle>
            <a:lvl1pPr>
              <a:def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492" y="2204864"/>
            <a:ext cx="9782887" cy="305720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/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" y="6165850"/>
            <a:ext cx="2446433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85" y="363538"/>
            <a:ext cx="7480966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4000" b="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_tradnl"/>
              <a:t>Clic para editar título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FC55AE-A76F-0A4E-877E-73E86F2226A7}" type="datetime1">
              <a:rPr lang="fr-FR" altLang="x-none"/>
              <a:pPr>
                <a:defRPr/>
              </a:pPr>
              <a:t>18/10/2021</a:t>
            </a:fld>
            <a:endParaRPr lang="fr-FR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EFFCE8-CAC7-854C-A78D-3E78B3E13DBA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965" y="1600201"/>
            <a:ext cx="5379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1600201"/>
            <a:ext cx="5379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43F078E-D39C-634D-A4C4-E3FE1A83E837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1535113"/>
            <a:ext cx="538130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2174875"/>
            <a:ext cx="538130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16" y="1535113"/>
            <a:ext cx="5383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16" y="2174875"/>
            <a:ext cx="5383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76CB63A-9F1A-A44F-AC0C-E69B9E877A16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F522F5-C7FD-0F49-AF9A-77DCBECF9CAD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499158-E1B7-5F4B-8094-DC398604CCC4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6" y="273050"/>
            <a:ext cx="4006906" cy="116205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273051"/>
            <a:ext cx="68085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66" y="1435101"/>
            <a:ext cx="40069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E7B6314-4170-CC49-B526-36D97C1271C3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0"/>
            <a:ext cx="7307580" cy="566738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612775"/>
            <a:ext cx="730758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8"/>
            <a:ext cx="73075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8436FE-0112-3C43-A84A-6345E9191E18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327775" y="1214437"/>
            <a:ext cx="4300538" cy="4300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136774" y="1214437"/>
            <a:ext cx="3833814" cy="208121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36774" y="3305175"/>
            <a:ext cx="3833814" cy="21478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5" y="274638"/>
            <a:ext cx="1096137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8965" y="1600200"/>
            <a:ext cx="1096137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1261" y="6248400"/>
            <a:ext cx="385677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28498" y="6248400"/>
            <a:ext cx="2841837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CB5C02-CA12-2344-9A86-5F8778AD0FD4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71" y="152400"/>
            <a:ext cx="11265853" cy="1219200"/>
          </a:xfrm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7471" y="1752600"/>
            <a:ext cx="11367347" cy="4876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en-CA" noProof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292844B-FC0B-7643-B76F-A66603F18430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17" y="381000"/>
            <a:ext cx="10479206" cy="6858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0459" y="1447800"/>
            <a:ext cx="548068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4133" y="1447800"/>
            <a:ext cx="548068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4157E1-AD41-BC45-9228-5D33BBFF3B0A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161261" y="6597651"/>
            <a:ext cx="3856778" cy="123825"/>
          </a:xfrm>
        </p:spPr>
        <p:txBody>
          <a:bodyPr/>
          <a:lstStyle>
            <a:lvl1pPr algn="ctr">
              <a:defRPr>
                <a:solidFill>
                  <a:srgbClr val="898FA0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</p:spTree>
    <p:extLst/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 txBox="1">
            <a:spLocks noChangeArrowheads="1"/>
          </p:cNvSpPr>
          <p:nvPr userDrawn="1"/>
        </p:nvSpPr>
        <p:spPr>
          <a:xfrm>
            <a:off x="0" y="-14288"/>
            <a:ext cx="12179300" cy="1143001"/>
          </a:xfrm>
          <a:prstGeom prst="rect">
            <a:avLst/>
          </a:prstGeom>
          <a:solidFill>
            <a:srgbClr val="C1D150"/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891760">
              <a:defRPr/>
            </a:pPr>
            <a:endParaRPr lang="en-GB" sz="3848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28498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A3E799-13D4-4C4D-85E2-9D62D3FCF6EE}" type="slidenum">
              <a:rPr lang="fr-FR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122363"/>
            <a:ext cx="9134475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3602038"/>
            <a:ext cx="913447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EA390-6662-0A45-8DA9-6C1F7581264E}" type="datetime1">
              <a:rPr lang="en-US" altLang="x-none"/>
              <a:pPr>
                <a:defRPr/>
              </a:pPr>
              <a:t>10/18/21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HNO webinar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CB02772-A1F7-6A42-9BC1-7978A0056B5F}" type="slidenum">
              <a:rPr lang="en-US" altLang="x-none" sz="1800" b="0" kern="1200" smtClean="0">
                <a:solidFill>
                  <a:prstClr val="black"/>
                </a:solidFill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sz="1800" b="0" kern="1200">
              <a:solidFill>
                <a:prstClr val="black"/>
              </a:solidFill>
              <a:latin typeface="Calibri" charset="0"/>
              <a:ea typeface="ＭＳ Ｐゴシック" charset="-128"/>
              <a:cs typeface="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151062" y="990599"/>
            <a:ext cx="7877177" cy="857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51062" y="990599"/>
            <a:ext cx="7877177" cy="857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1062" y="2038350"/>
            <a:ext cx="7877177" cy="3486150"/>
          </a:xfrm>
          <a:prstGeom prst="rect">
            <a:avLst/>
          </a:prstGeom>
        </p:spPr>
        <p:txBody>
          <a:bodyPr anchor="ctr"/>
          <a:lstStyle>
            <a:lvl1pPr marL="291041" indent="-291041" algn="l">
              <a:spcBef>
                <a:spcPts val="2900"/>
              </a:spcBef>
              <a:buSzPct val="125000"/>
              <a:buChar char="•"/>
              <a:defRPr sz="2200"/>
            </a:lvl1pPr>
            <a:lvl2pPr marL="926041" indent="-291041" algn="l">
              <a:spcBef>
                <a:spcPts val="2900"/>
              </a:spcBef>
              <a:buSzPct val="125000"/>
              <a:buChar char="•"/>
              <a:defRPr sz="2200"/>
            </a:lvl2pPr>
            <a:lvl3pPr marL="1561041" indent="-291041" algn="l">
              <a:spcBef>
                <a:spcPts val="2900"/>
              </a:spcBef>
              <a:buSzPct val="125000"/>
              <a:buChar char="•"/>
              <a:defRPr sz="2200"/>
            </a:lvl3pPr>
            <a:lvl4pPr marL="2196041" indent="-291041" algn="l">
              <a:spcBef>
                <a:spcPts val="2900"/>
              </a:spcBef>
              <a:buSzPct val="125000"/>
              <a:buChar char="•"/>
              <a:defRPr sz="2200"/>
            </a:lvl4pPr>
            <a:lvl5pPr marL="2831041" indent="-291041" algn="l">
              <a:spcBef>
                <a:spcPts val="2900"/>
              </a:spcBef>
              <a:buSzPct val="125000"/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627687" y="2038350"/>
            <a:ext cx="5229226" cy="34861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151062" y="990599"/>
            <a:ext cx="7877177" cy="857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1062" y="2038350"/>
            <a:ext cx="3833814" cy="3486150"/>
          </a:xfrm>
          <a:prstGeom prst="rect">
            <a:avLst/>
          </a:prstGeom>
        </p:spPr>
        <p:txBody>
          <a:bodyPr anchor="ctr"/>
          <a:lstStyle>
            <a:lvl1pPr marL="264694" indent="-264694" algn="l">
              <a:spcBef>
                <a:spcPts val="2200"/>
              </a:spcBef>
              <a:buSzPct val="125000"/>
              <a:buChar char="•"/>
              <a:defRPr sz="1800"/>
            </a:lvl1pPr>
            <a:lvl2pPr marL="823494" indent="-264694" algn="l">
              <a:spcBef>
                <a:spcPts val="2200"/>
              </a:spcBef>
              <a:buSzPct val="125000"/>
              <a:buChar char="•"/>
              <a:defRPr sz="1800"/>
            </a:lvl2pPr>
            <a:lvl3pPr marL="1382294" indent="-264694" algn="l">
              <a:spcBef>
                <a:spcPts val="2200"/>
              </a:spcBef>
              <a:buSzPct val="125000"/>
              <a:buChar char="•"/>
              <a:defRPr sz="1800"/>
            </a:lvl3pPr>
            <a:lvl4pPr marL="1941094" indent="-264694" algn="l">
              <a:spcBef>
                <a:spcPts val="2200"/>
              </a:spcBef>
              <a:buSzPct val="125000"/>
              <a:buChar char="•"/>
              <a:defRPr sz="1800"/>
            </a:lvl4pPr>
            <a:lvl5pPr marL="2499894" indent="-264694" algn="l">
              <a:spcBef>
                <a:spcPts val="2200"/>
              </a:spcBef>
              <a:buSzPct val="125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1062" y="1523999"/>
            <a:ext cx="7877177" cy="3810002"/>
          </a:xfrm>
          <a:prstGeom prst="rect">
            <a:avLst/>
          </a:prstGeom>
        </p:spPr>
        <p:txBody>
          <a:bodyPr anchor="ctr"/>
          <a:lstStyle>
            <a:lvl1pPr marL="291041" indent="-291041" algn="l">
              <a:spcBef>
                <a:spcPts val="2900"/>
              </a:spcBef>
              <a:buSzPct val="125000"/>
              <a:buChar char="•"/>
              <a:defRPr sz="2200"/>
            </a:lvl1pPr>
            <a:lvl2pPr marL="926041" indent="-291041" algn="l">
              <a:spcBef>
                <a:spcPts val="2900"/>
              </a:spcBef>
              <a:buSzPct val="125000"/>
              <a:buChar char="•"/>
              <a:defRPr sz="2200"/>
            </a:lvl2pPr>
            <a:lvl3pPr marL="1561041" indent="-291041" algn="l">
              <a:spcBef>
                <a:spcPts val="2900"/>
              </a:spcBef>
              <a:buSzPct val="125000"/>
              <a:buChar char="•"/>
              <a:defRPr sz="2200"/>
            </a:lvl3pPr>
            <a:lvl4pPr marL="2196041" indent="-291041" algn="l">
              <a:spcBef>
                <a:spcPts val="2900"/>
              </a:spcBef>
              <a:buSzPct val="125000"/>
              <a:buChar char="•"/>
              <a:defRPr sz="2200"/>
            </a:lvl4pPr>
            <a:lvl5pPr marL="2831041" indent="-291041" algn="l">
              <a:spcBef>
                <a:spcPts val="2900"/>
              </a:spcBef>
              <a:buSzPct val="125000"/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255271" y="3500437"/>
            <a:ext cx="3121820" cy="20812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427912" y="1181099"/>
            <a:ext cx="2776539" cy="2776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sz="half" idx="23"/>
          </p:nvPr>
        </p:nvSpPr>
        <p:spPr>
          <a:xfrm>
            <a:off x="1146174" y="1281112"/>
            <a:ext cx="6450808" cy="43005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84399" y="1719262"/>
            <a:ext cx="7810502" cy="1743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184399" y="3509962"/>
            <a:ext cx="7810502" cy="595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4195" y="5762625"/>
            <a:ext cx="206147" cy="199148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  <p:sldLayoutId id="2147483694" r:id="rId14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965" y="274638"/>
            <a:ext cx="10961370" cy="1143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965" y="1600201"/>
            <a:ext cx="109613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fr-FR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65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4C59F4-3C3A-8645-88A2-00FB27B6A177}" type="datetime1">
              <a:rPr lang="fr-FR" altLang="x-none"/>
              <a:pPr>
                <a:defRPr/>
              </a:pPr>
              <a:t>18/10/2021</a:t>
            </a:fld>
            <a:endParaRPr lang="fr-F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1261" y="6356351"/>
            <a:ext cx="3856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fr-FR"/>
              <a:t>HNO webinar 2021</a:t>
            </a:r>
          </a:p>
        </p:txBody>
      </p:sp>
      <p:pic>
        <p:nvPicPr>
          <p:cNvPr id="1030" name="Picture 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834" y="6375401"/>
            <a:ext cx="122850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86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965" y="274638"/>
            <a:ext cx="10961370" cy="1143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965" y="1600201"/>
            <a:ext cx="109613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fr-FR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65" y="6356351"/>
            <a:ext cx="28418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24C59F4-3C3A-8645-88A2-00FB27B6A177}" type="datetime1">
              <a:rPr lang="fr-FR" altLang="x-none" b="0" kern="1200" smtClean="0">
                <a:latin typeface="Calibri" charset="0"/>
                <a:ea typeface="ＭＳ Ｐゴシック" charset="-128"/>
                <a:cs typeface=""/>
              </a:rPr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18/10/2021</a:t>
            </a:fld>
            <a:endParaRPr lang="fr-FR" altLang="x-none" b="0" kern="1200"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1261" y="6356351"/>
            <a:ext cx="3856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fr-FR" b="0" kern="1200" smtClean="0">
                <a:solidFill>
                  <a:prstClr val="black">
                    <a:tint val="75000"/>
                  </a:prstClr>
                </a:solidFill>
                <a:cs typeface=""/>
              </a:rPr>
              <a:t>HNO webinar 2021</a:t>
            </a:r>
            <a:endParaRPr lang="fr-FR" b="0" kern="1200">
              <a:solidFill>
                <a:prstClr val="black">
                  <a:tint val="75000"/>
                </a:prstClr>
              </a:solidFill>
              <a:cs typeface=""/>
            </a:endParaRPr>
          </a:p>
        </p:txBody>
      </p:sp>
      <p:pic>
        <p:nvPicPr>
          <p:cNvPr id="1030" name="Picture 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834" y="6375401"/>
            <a:ext cx="122850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9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mp.hpc.tools/content/hpc-2022-facilitation-package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jpeg"/><Relationship Id="rId5" Type="http://schemas.openxmlformats.org/officeDocument/2006/relationships/image" Target="../media/image22.tif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8.tif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gbvguidelines.org/" TargetMode="External"/><Relationship Id="rId5" Type="http://schemas.openxmlformats.org/officeDocument/2006/relationships/hyperlink" Target="https://knowledgeagainsthunger.org/wp-content/uploads/2019/09/Nutrition-Site-Safety-Audit-Tool-EN.pdf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6.tif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nutritioncluster.net/resource/The_Guidance_Brief_on_Cash_and_Vouchers_for_NIE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https://educationcluster.box.com/s/eyykra40g71yxuup7bggj7a503mmobm9" TargetMode="External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vsauveplane@unicef.org" TargetMode="External"/><Relationship Id="rId4" Type="http://schemas.openxmlformats.org/officeDocument/2006/relationships/hyperlink" Target="mailto:cabla@unicef.org" TargetMode="External"/><Relationship Id="rId5" Type="http://schemas.openxmlformats.org/officeDocument/2006/relationships/hyperlink" Target="mailto:bstevens@unicef.org" TargetMode="External"/><Relationship Id="rId6" Type="http://schemas.openxmlformats.org/officeDocument/2006/relationships/hyperlink" Target="https://www.nutritioncluster.net/Coordination_Toolkit" TargetMode="External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kmp.hpc.tools/content/hpc-2022-facilitation-package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15516" y="2024048"/>
            <a:ext cx="12364746" cy="5089410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A4D23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Session Title"/>
          <p:cNvSpPr txBox="1">
            <a:spLocks noGrp="1"/>
          </p:cNvSpPr>
          <p:nvPr>
            <p:ph type="subTitle" sz="quarter" idx="1"/>
          </p:nvPr>
        </p:nvSpPr>
        <p:spPr>
          <a:xfrm>
            <a:off x="707327" y="2699344"/>
            <a:ext cx="7732496" cy="724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304746">
              <a:lnSpc>
                <a:spcPct val="70000"/>
              </a:lnSpc>
              <a:spcBef>
                <a:spcPts val="600"/>
              </a:spcBef>
              <a:defRPr sz="5000">
                <a:solidFill>
                  <a:srgbClr val="A4D2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Session Title</a:t>
            </a:r>
          </a:p>
        </p:txBody>
      </p:sp>
      <p:sp>
        <p:nvSpPr>
          <p:cNvPr id="121" name="Text Placeholder 2"/>
          <p:cNvSpPr txBox="1"/>
          <p:nvPr/>
        </p:nvSpPr>
        <p:spPr>
          <a:xfrm>
            <a:off x="854945" y="5058818"/>
            <a:ext cx="4168311" cy="5259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609492">
              <a:lnSpc>
                <a:spcPct val="80000"/>
              </a:lnSpc>
              <a:spcBef>
                <a:spcPts val="700"/>
              </a:spcBef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 smtClean="0"/>
              <a:t>Octubre</a:t>
            </a:r>
            <a:r>
              <a:rPr lang="en-US" dirty="0"/>
              <a:t> </a:t>
            </a:r>
            <a:r>
              <a:rPr lang="en-US" dirty="0" smtClean="0"/>
              <a:t>2022</a:t>
            </a:r>
            <a:endParaRPr dirty="0"/>
          </a:p>
        </p:txBody>
      </p:sp>
      <p:sp>
        <p:nvSpPr>
          <p:cNvPr id="122" name="TextBox 6"/>
          <p:cNvSpPr txBox="1"/>
          <p:nvPr/>
        </p:nvSpPr>
        <p:spPr>
          <a:xfrm>
            <a:off x="782598" y="835518"/>
            <a:ext cx="2156503" cy="5259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09492">
              <a:defRPr sz="1800" b="0">
                <a:solidFill>
                  <a:srgbClr val="ACCF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nutritioncluster.net</a:t>
            </a:r>
          </a:p>
        </p:txBody>
      </p:sp>
      <p:sp>
        <p:nvSpPr>
          <p:cNvPr id="123" name="Text Placeholder 2"/>
          <p:cNvSpPr txBox="1"/>
          <p:nvPr/>
        </p:nvSpPr>
        <p:spPr>
          <a:xfrm>
            <a:off x="703137" y="2483147"/>
            <a:ext cx="9109936" cy="9458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609492">
              <a:lnSpc>
                <a:spcPct val="80000"/>
              </a:lnSpc>
              <a:spcBef>
                <a:spcPts val="700"/>
              </a:spcBef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Webinar del </a:t>
            </a:r>
            <a:r>
              <a:rPr lang="en-US" dirty="0" err="1" smtClean="0"/>
              <a:t>Clúster</a:t>
            </a:r>
            <a:r>
              <a:rPr lang="en-US" dirty="0" smtClean="0"/>
              <a:t> de </a:t>
            </a:r>
            <a:r>
              <a:rPr lang="en-US" dirty="0" err="1" smtClean="0"/>
              <a:t>Nutrición</a:t>
            </a:r>
            <a:r>
              <a:rPr lang="en-US" dirty="0" smtClean="0"/>
              <a:t> Global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proceso</a:t>
            </a:r>
            <a:r>
              <a:rPr lang="en-US" dirty="0" smtClean="0"/>
              <a:t> del Plan de </a:t>
            </a:r>
            <a:r>
              <a:rPr lang="en-US" dirty="0" err="1" smtClean="0"/>
              <a:t>Respuesta</a:t>
            </a:r>
            <a:r>
              <a:rPr lang="en-US" dirty="0" smtClean="0"/>
              <a:t> </a:t>
            </a:r>
            <a:r>
              <a:rPr lang="en-US" dirty="0" err="1" smtClean="0"/>
              <a:t>Humanitaria</a:t>
            </a:r>
            <a:r>
              <a:rPr lang="en-US" dirty="0" smtClean="0"/>
              <a:t> (HRP) 2022</a:t>
            </a:r>
            <a:r>
              <a:rPr lang="en-US" dirty="0"/>
              <a:t>​</a:t>
            </a:r>
            <a:br>
              <a:rPr lang="en-US" dirty="0"/>
            </a:br>
            <a:r>
              <a:rPr lang="en-US" dirty="0"/>
              <a:t>​</a:t>
            </a:r>
            <a:endParaRPr dirty="0"/>
          </a:p>
        </p:txBody>
      </p:sp>
      <p:pic>
        <p:nvPicPr>
          <p:cNvPr id="124" name="GNC logo box.png" descr="GNC logo 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430" y="145979"/>
            <a:ext cx="1527713" cy="152771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718227" y="476948"/>
            <a:ext cx="7684822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/>
              <a:t>CALENDARIO DEL HPC 2022</a:t>
            </a:r>
            <a:endParaRPr lang="es-ES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TextBox 6"/>
          <p:cNvSpPr txBox="1"/>
          <p:nvPr/>
        </p:nvSpPr>
        <p:spPr>
          <a:xfrm>
            <a:off x="718216" y="1338457"/>
            <a:ext cx="10949852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/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300" b="0">
                <a:latin typeface="Arial"/>
                <a:ea typeface="Arial"/>
                <a:cs typeface="Arial"/>
                <a:sym typeface="Arial"/>
              </a:rPr>
              <a:t>El calendario del HPC varía según el país del que se trate</a:t>
            </a:r>
            <a:endParaRPr lang="es-ES" sz="2400" b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14BFABD9-E12A-413D-A860-9D54680423FE}"/>
              </a:ext>
            </a:extLst>
          </p:cNvPr>
          <p:cNvSpPr txBox="1"/>
          <p:nvPr/>
        </p:nvSpPr>
        <p:spPr>
          <a:xfrm>
            <a:off x="707317" y="1866373"/>
            <a:ext cx="10949852" cy="38472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/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0" dirty="0">
                <a:latin typeface="Arial"/>
                <a:ea typeface="Arial"/>
                <a:cs typeface="Arial"/>
                <a:sym typeface="Arial"/>
              </a:rPr>
              <a:t>ENCUESTA: ¿</a:t>
            </a:r>
            <a:r>
              <a:rPr lang="en-US" sz="2000" b="0" dirty="0" err="1"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0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dirty="0" err="1"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20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dirty="0" err="1">
                <a:latin typeface="Arial"/>
                <a:ea typeface="Arial"/>
                <a:cs typeface="Arial"/>
                <a:sym typeface="Arial"/>
              </a:rPr>
              <a:t>paso</a:t>
            </a:r>
            <a:r>
              <a:rPr lang="en-US" sz="2000" b="0" dirty="0">
                <a:latin typeface="Arial"/>
                <a:ea typeface="Arial"/>
                <a:cs typeface="Arial"/>
                <a:sym typeface="Arial"/>
              </a:rPr>
              <a:t> del HPC </a:t>
            </a:r>
            <a:r>
              <a:rPr lang="en-US" sz="2000" b="0" dirty="0" smtClean="0"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sz="2000" b="0" dirty="0" err="1" smtClean="0">
                <a:latin typeface="Arial"/>
                <a:ea typeface="Arial"/>
                <a:cs typeface="Arial"/>
                <a:sym typeface="Arial"/>
              </a:rPr>
              <a:t>encuentran</a:t>
            </a:r>
            <a:r>
              <a:rPr lang="en-US" sz="2000" b="0" dirty="0" smtClean="0">
                <a:latin typeface="Arial"/>
                <a:ea typeface="Arial"/>
                <a:cs typeface="Arial"/>
                <a:sym typeface="Arial"/>
              </a:rPr>
              <a:t>? ¿</a:t>
            </a:r>
            <a:r>
              <a:rPr lang="en-US" sz="2000" b="0" dirty="0" err="1" smtClean="0">
                <a:latin typeface="Arial"/>
                <a:ea typeface="Arial"/>
                <a:cs typeface="Arial"/>
                <a:sym typeface="Arial"/>
              </a:rPr>
              <a:t>Cuáles</a:t>
            </a:r>
            <a:r>
              <a:rPr lang="en-US" sz="2000" b="0" dirty="0" smtClean="0">
                <a:latin typeface="Arial"/>
                <a:ea typeface="Arial"/>
                <a:cs typeface="Arial"/>
                <a:sym typeface="Arial"/>
              </a:rPr>
              <a:t> son las </a:t>
            </a:r>
            <a:r>
              <a:rPr lang="en-US" sz="2000" b="0" dirty="0" err="1" smtClean="0">
                <a:latin typeface="Arial"/>
                <a:ea typeface="Arial"/>
                <a:cs typeface="Arial"/>
                <a:sym typeface="Arial"/>
              </a:rPr>
              <a:t>dificultades</a:t>
            </a:r>
            <a:r>
              <a:rPr lang="en-US" sz="2000" b="0" dirty="0" smtClean="0">
                <a:latin typeface="Arial"/>
                <a:ea typeface="Arial"/>
                <a:cs typeface="Arial"/>
                <a:sym typeface="Arial"/>
              </a:rPr>
              <a:t>?</a:t>
            </a:r>
            <a:endParaRPr lang="es-ES" sz="20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3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1.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Acordar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análisis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y 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enfoque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costes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2. La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revisión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secundarios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completada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3.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Recogida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primarios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4.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Finalización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análisis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conjunto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las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necesidades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intersectoriales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5.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Definición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HRP y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formulación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objetivos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estratégicos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preliminares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6.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Realización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análisis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respuesta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7.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Finalización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priorización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objetivos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indicadores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estratégicos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específicos</a:t>
            </a: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Paso 8.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Formulación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proyectos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cálculo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latin typeface="Arial"/>
                <a:ea typeface="Arial"/>
                <a:cs typeface="Arial"/>
                <a:sym typeface="Arial"/>
              </a:rPr>
              <a:t>costes</a:t>
            </a:r>
            <a:r>
              <a:rPr lang="en-US" sz="1200" b="0" dirty="0">
                <a:latin typeface="Arial"/>
                <a:ea typeface="Arial"/>
                <a:cs typeface="Arial"/>
                <a:sym typeface="Arial"/>
              </a:rPr>
              <a:t> del HRP</a:t>
            </a: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5B466549-1E7D-44DA-BDD2-B0DAFFF4ED31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87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6089650" y="-34186"/>
            <a:ext cx="7063689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 dirty="0"/>
              <a:t>Available guidance</a:t>
            </a:r>
          </a:p>
          <a:p>
            <a:r>
              <a:rPr lang="en-US" sz="2800" dirty="0">
                <a:hlinkClick r:id="rId3"/>
              </a:rPr>
              <a:t>https://kmp.hpc.tools/content/hpc-2022-facilitation-package</a:t>
            </a:r>
          </a:p>
          <a:p>
            <a:endParaRPr lang="es-ES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TextBox 17"/>
          <p:cNvSpPr txBox="1"/>
          <p:nvPr/>
        </p:nvSpPr>
        <p:spPr>
          <a:xfrm>
            <a:off x="734875" y="5897609"/>
            <a:ext cx="4177837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>
                <a:latin typeface="Arial" panose="020B0604020202020204" pitchFamily="34" charset="0"/>
              </a:rPr>
              <a:t>Global Nutrition Cluster  </a:t>
            </a:r>
            <a:r>
              <a:rPr lang="es-ES" b="0" err="1">
                <a:latin typeface="Arial" panose="020B0604020202020204" pitchFamily="34" charset="0"/>
              </a:rPr>
              <a:t>Webinar</a:t>
            </a:r>
            <a:r>
              <a:rPr lang="es-ES" b="0">
                <a:latin typeface="Arial" panose="020B0604020202020204" pitchFamily="34" charset="0"/>
              </a:rPr>
              <a:t> </a:t>
            </a:r>
            <a:r>
              <a:rPr lang="en-US" b="0">
                <a:latin typeface="Arial" panose="020B0604020202020204" pitchFamily="34" charset="0"/>
              </a:rPr>
              <a:t>​</a:t>
            </a:r>
            <a:endParaRPr lang="en-US" b="0">
              <a:latin typeface="Segoe UI" panose="020B0502040204020203" pitchFamily="34" charset="0"/>
            </a:endParaRPr>
          </a:p>
          <a:p>
            <a:pPr algn="l" fontAlgn="base"/>
            <a:r>
              <a:rPr lang="es-ES" b="0" err="1">
                <a:latin typeface="Arial" panose="020B0604020202020204" pitchFamily="34" charset="0"/>
              </a:rPr>
              <a:t>on</a:t>
            </a:r>
            <a:r>
              <a:rPr lang="es-ES" b="0">
                <a:latin typeface="Arial" panose="020B0604020202020204" pitchFamily="34" charset="0"/>
              </a:rPr>
              <a:t> 2022 HNO </a:t>
            </a:r>
            <a:r>
              <a:rPr lang="es-ES" b="0" err="1">
                <a:latin typeface="Arial" panose="020B0604020202020204" pitchFamily="34" charset="0"/>
              </a:rPr>
              <a:t>process</a:t>
            </a:r>
            <a:r>
              <a:rPr lang="en-US" b="0">
                <a:latin typeface="Arial" panose="020B0604020202020204" pitchFamily="34" charset="0"/>
              </a:rPr>
              <a:t>​</a:t>
            </a:r>
            <a:endParaRPr lang="en-US" b="0">
              <a:latin typeface="Segoe UI" panose="020B0502040204020203" pitchFamily="34" charset="0"/>
            </a:endParaRPr>
          </a:p>
          <a:p>
            <a:pPr algn="l" fontAlgn="base"/>
            <a:r>
              <a:rPr lang="es-ES" b="0">
                <a:latin typeface="Arial" panose="020B0604020202020204" pitchFamily="34" charset="0"/>
              </a:rPr>
              <a:t>Date: 10.08.21​</a:t>
            </a:r>
            <a:endParaRPr lang="es-ES" b="0">
              <a:latin typeface="Segoe UI" panose="020B0502040204020203" pitchFamily="34" charset="0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9" name="Picture 8" descr="Table&#10;&#10;Description automatically generated">
            <a:extLst>
              <a:ext uri="{FF2B5EF4-FFF2-40B4-BE49-F238E27FC236}">
                <a16:creationId xmlns="" xmlns:a16="http://schemas.microsoft.com/office/drawing/2014/main" id="{79E07C89-3035-4BF5-AAB4-AD611B565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69" y="0"/>
            <a:ext cx="573912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5B701-9A85-441E-80C8-E65541FEA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16" y="1721629"/>
            <a:ext cx="6095005" cy="32608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409845" y="535197"/>
            <a:ext cx="6747245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/>
              <a:t>La guía está disponible</a:t>
            </a:r>
            <a:endParaRPr lang="es-ES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FA1C41-FA6C-4DD8-9C43-25C08E53F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85" y="1606935"/>
            <a:ext cx="2167328" cy="3115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45909-32FB-48EA-B892-B051C22F7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706" y="2871536"/>
            <a:ext cx="3620951" cy="3810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6C891C-C97B-4B19-9D8D-E6E10331FBD0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D89C45C-14CD-4E3E-9FEB-4A507AA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75" y="60041"/>
            <a:ext cx="3622295" cy="25576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="" xmlns:a16="http://schemas.microsoft.com/office/drawing/2014/main" id="{4E437D39-6B8F-4693-9BE8-16C3B338CFF9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  <p:pic>
        <p:nvPicPr>
          <p:cNvPr id="7" name="Imagen 7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221B533B-0EFD-4B46-B466-3C903A93A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172" y="1611016"/>
            <a:ext cx="2329234" cy="33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3414478" y="2308634"/>
            <a:ext cx="5929164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/>
              <a:t>¿Dudas, preguntas?</a:t>
            </a:r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89A418C6-9C94-4479-9BFA-EBED05995DF9}"/>
              </a:ext>
            </a:extLst>
          </p:cNvPr>
          <p:cNvSpPr txBox="1"/>
          <p:nvPr/>
        </p:nvSpPr>
        <p:spPr>
          <a:xfrm>
            <a:off x="567903" y="5787013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593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1696209" y="1273775"/>
            <a:ext cx="9275684" cy="32320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/>
              <a:t>Desarrollo de los Planes de Respuesta Humanitaria 2022 a través de la perspectiva de la nutrición</a:t>
            </a:r>
            <a:endParaRPr lang="en-US" b="1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EC16C85D-6331-42EA-8B16-F497254F35AA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558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218967" y="77652"/>
            <a:ext cx="11884926" cy="601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3600" b="1" dirty="0" err="1"/>
              <a:t>Plantilla</a:t>
            </a:r>
            <a:r>
              <a:rPr lang="en-US" sz="3600" b="1" dirty="0"/>
              <a:t> </a:t>
            </a:r>
            <a:r>
              <a:rPr lang="en-US" sz="3600" b="1" dirty="0" smtClean="0"/>
              <a:t>HRP </a:t>
            </a:r>
            <a:r>
              <a:rPr lang="en-US" sz="3600" b="1" dirty="0"/>
              <a:t>sector/</a:t>
            </a:r>
            <a:r>
              <a:rPr lang="en-US" sz="3600" b="1" dirty="0" err="1"/>
              <a:t>Clúster</a:t>
            </a:r>
            <a:r>
              <a:rPr lang="en-US" sz="3600" b="1" dirty="0"/>
              <a:t> de </a:t>
            </a:r>
            <a:r>
              <a:rPr lang="en-US" sz="3600" b="1" dirty="0" err="1"/>
              <a:t>nutrición</a:t>
            </a:r>
            <a:endParaRPr lang="en-US" sz="3600" dirty="0"/>
          </a:p>
          <a:p>
            <a:r>
              <a:rPr lang="en-US" sz="3400" dirty="0"/>
              <a:t>​</a:t>
            </a:r>
            <a:endParaRPr sz="3400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6C891C-C97B-4B19-9D8D-E6E10331FBD0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12B917A-DA02-4D1B-A5DC-174852723B62}"/>
              </a:ext>
            </a:extLst>
          </p:cNvPr>
          <p:cNvSpPr/>
          <p:nvPr/>
        </p:nvSpPr>
        <p:spPr>
          <a:xfrm>
            <a:off x="218967" y="2174200"/>
            <a:ext cx="7076982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fontAlgn="base"/>
            <a:r>
              <a:rPr lang="fr-CH" dirty="0" err="1" smtClean="0">
                <a:latin typeface="Calibri" panose="020F0502020204030204" pitchFamily="34" charset="0"/>
              </a:rPr>
              <a:t>Objetivos</a:t>
            </a:r>
            <a:endParaRPr lang="fr-CH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 smtClean="0">
                <a:latin typeface="Calibri" panose="020F0502020204030204" pitchFamily="34" charset="0"/>
              </a:rPr>
              <a:t>Basados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>
                <a:latin typeface="Calibri" panose="020F0502020204030204" pitchFamily="34" charset="0"/>
              </a:rPr>
              <a:t>en el </a:t>
            </a:r>
            <a:r>
              <a:rPr lang="fr-CH" b="0" i="1" dirty="0" err="1">
                <a:latin typeface="Calibri" panose="020F0502020204030204" pitchFamily="34" charset="0"/>
              </a:rPr>
              <a:t>análisis</a:t>
            </a:r>
            <a:r>
              <a:rPr lang="fr-CH" b="0" i="1" dirty="0">
                <a:latin typeface="Calibri" panose="020F0502020204030204" pitchFamily="34" charset="0"/>
              </a:rPr>
              <a:t> de las </a:t>
            </a:r>
            <a:r>
              <a:rPr lang="fr-CH" b="0" i="1" dirty="0" err="1">
                <a:latin typeface="Calibri" panose="020F0502020204030204" pitchFamily="34" charset="0"/>
              </a:rPr>
              <a:t>necesidades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nutricionales</a:t>
            </a:r>
            <a:r>
              <a:rPr lang="fr-CH" b="0" i="1" dirty="0">
                <a:latin typeface="Calibri" panose="020F0502020204030204" pitchFamily="34" charset="0"/>
              </a:rPr>
              <a:t>, </a:t>
            </a:r>
            <a:r>
              <a:rPr lang="fr-CH" b="0" i="1" dirty="0" err="1">
                <a:latin typeface="Calibri" panose="020F0502020204030204" pitchFamily="34" charset="0"/>
              </a:rPr>
              <a:t>vinculando</a:t>
            </a:r>
            <a:r>
              <a:rPr lang="fr-CH" b="0" i="1" dirty="0">
                <a:latin typeface="Calibri" panose="020F0502020204030204" pitchFamily="34" charset="0"/>
              </a:rPr>
              <a:t> con </a:t>
            </a:r>
            <a:r>
              <a:rPr lang="fr-CH" b="0" i="1" dirty="0" err="1">
                <a:latin typeface="Calibri" panose="020F0502020204030204" pitchFamily="34" charset="0"/>
              </a:rPr>
              <a:t>objetivos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específicos</a:t>
            </a:r>
            <a:r>
              <a:rPr lang="fr-CH" b="0" i="1" dirty="0">
                <a:latin typeface="Calibri" panose="020F0502020204030204" pitchFamily="34" charset="0"/>
              </a:rPr>
              <a:t> y </a:t>
            </a:r>
            <a:r>
              <a:rPr lang="fr-CH" b="0" i="1" dirty="0" err="1">
                <a:latin typeface="Calibri" panose="020F0502020204030204" pitchFamily="34" charset="0"/>
              </a:rPr>
              <a:t>objetivos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estratégicos</a:t>
            </a:r>
            <a:r>
              <a:rPr lang="fr-CH" b="0" i="1" dirty="0">
                <a:latin typeface="Calibri" panose="020F0502020204030204" pitchFamily="34" charset="0"/>
              </a:rPr>
              <a:t>. 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>
                <a:latin typeface="Calibri" panose="020F0502020204030204" pitchFamily="34" charset="0"/>
              </a:rPr>
              <a:t>U</a:t>
            </a:r>
            <a:r>
              <a:rPr lang="fr-CH" b="0" i="1" dirty="0" err="1" smtClean="0">
                <a:latin typeface="Calibri" panose="020F0502020204030204" pitchFamily="34" charset="0"/>
              </a:rPr>
              <a:t>bicación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geográfica</a:t>
            </a:r>
            <a:r>
              <a:rPr lang="fr-CH" b="0" i="1" dirty="0">
                <a:latin typeface="Calibri" panose="020F0502020204030204" pitchFamily="34" charset="0"/>
              </a:rPr>
              <a:t>, </a:t>
            </a:r>
            <a:r>
              <a:rPr lang="fr-CH" b="0" i="1" dirty="0" err="1">
                <a:latin typeface="Calibri" panose="020F0502020204030204" pitchFamily="34" charset="0"/>
              </a:rPr>
              <a:t>cuestiones</a:t>
            </a:r>
            <a:r>
              <a:rPr lang="fr-CH" b="0" i="1" dirty="0">
                <a:latin typeface="Calibri" panose="020F0502020204030204" pitchFamily="34" charset="0"/>
              </a:rPr>
              <a:t> transversales (</a:t>
            </a:r>
            <a:r>
              <a:rPr lang="fr-CH" b="0" i="1" dirty="0" err="1">
                <a:latin typeface="Calibri" panose="020F0502020204030204" pitchFamily="34" charset="0"/>
              </a:rPr>
              <a:t>como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género</a:t>
            </a:r>
            <a:r>
              <a:rPr lang="fr-CH" b="0" i="1" dirty="0">
                <a:latin typeface="Calibri" panose="020F0502020204030204" pitchFamily="34" charset="0"/>
              </a:rPr>
              <a:t> y </a:t>
            </a:r>
            <a:r>
              <a:rPr lang="fr-CH" b="0" i="1" dirty="0" err="1">
                <a:latin typeface="Calibri" panose="020F0502020204030204" pitchFamily="34" charset="0"/>
              </a:rPr>
              <a:t>discapacidad</a:t>
            </a:r>
            <a:r>
              <a:rPr lang="fr-CH" b="0" i="1" dirty="0">
                <a:latin typeface="Calibri" panose="020F0502020204030204" pitchFamily="34" charset="0"/>
              </a:rPr>
              <a:t>, y sus </a:t>
            </a:r>
            <a:r>
              <a:rPr lang="fr-CH" b="0" i="1" dirty="0" err="1">
                <a:latin typeface="Calibri" panose="020F0502020204030204" pitchFamily="34" charset="0"/>
              </a:rPr>
              <a:t>impactos</a:t>
            </a:r>
            <a:r>
              <a:rPr lang="fr-CH" b="0" i="1" dirty="0">
                <a:latin typeface="Calibri" panose="020F0502020204030204" pitchFamily="34" charset="0"/>
              </a:rPr>
              <a:t> en los </a:t>
            </a:r>
            <a:r>
              <a:rPr lang="fr-CH" b="0" i="1" dirty="0" err="1">
                <a:latin typeface="Calibri" panose="020F0502020204030204" pitchFamily="34" charset="0"/>
              </a:rPr>
              <a:t>servicios</a:t>
            </a:r>
            <a:r>
              <a:rPr lang="fr-CH" b="0" i="1" dirty="0">
                <a:latin typeface="Calibri" panose="020F0502020204030204" pitchFamily="34" charset="0"/>
              </a:rPr>
              <a:t> y el </a:t>
            </a:r>
            <a:r>
              <a:rPr lang="fr-CH" b="0" i="1" dirty="0" err="1">
                <a:latin typeface="Calibri" panose="020F0502020204030204" pitchFamily="34" charset="0"/>
              </a:rPr>
              <a:t>contexto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del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sector</a:t>
            </a:r>
            <a:r>
              <a:rPr lang="fr-CH" b="0" i="1" dirty="0">
                <a:latin typeface="Calibri" panose="020F0502020204030204" pitchFamily="34" charset="0"/>
              </a:rPr>
              <a:t>) y los </a:t>
            </a:r>
            <a:r>
              <a:rPr lang="fr-CH" b="0" i="1" dirty="0" err="1">
                <a:latin typeface="Calibri" panose="020F0502020204030204" pitchFamily="34" charset="0"/>
              </a:rPr>
              <a:t>logros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previstos</a:t>
            </a:r>
            <a:r>
              <a:rPr lang="fr-CH" b="0" i="1" dirty="0" smtClean="0">
                <a:latin typeface="Calibri" panose="020F0502020204030204" pitchFamily="34" charset="0"/>
              </a:rPr>
              <a:t>.</a:t>
            </a:r>
          </a:p>
          <a:p>
            <a:pPr algn="just" fontAlgn="base"/>
            <a:endParaRPr lang="fr-CH" dirty="0">
              <a:latin typeface="Calibri" panose="020F0502020204030204" pitchFamily="34" charset="0"/>
            </a:endParaRPr>
          </a:p>
          <a:p>
            <a:pPr algn="just" fontAlgn="base"/>
            <a:r>
              <a:rPr lang="fr-CH" dirty="0" err="1" smtClean="0">
                <a:latin typeface="Calibri" panose="020F0502020204030204" pitchFamily="34" charset="0"/>
              </a:rPr>
              <a:t>Respuesta</a:t>
            </a:r>
            <a:endParaRPr lang="fr-CH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>
                <a:latin typeface="Calibri" panose="020F0502020204030204" pitchFamily="34" charset="0"/>
              </a:rPr>
              <a:t>S</a:t>
            </a:r>
            <a:r>
              <a:rPr lang="fr-CH" b="0" i="1" dirty="0" err="1" smtClean="0">
                <a:latin typeface="Calibri" panose="020F0502020204030204" pitchFamily="34" charset="0"/>
              </a:rPr>
              <a:t>ubgrupos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seleccionados</a:t>
            </a:r>
            <a:r>
              <a:rPr lang="fr-CH" b="0" i="1" dirty="0">
                <a:latin typeface="Calibri" panose="020F0502020204030204" pitchFamily="34" charset="0"/>
              </a:rPr>
              <a:t> para la </a:t>
            </a:r>
            <a:r>
              <a:rPr lang="fr-CH" b="0" i="1" dirty="0" err="1">
                <a:latin typeface="Calibri" panose="020F0502020204030204" pitchFamily="34" charset="0"/>
              </a:rPr>
              <a:t>respuesta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nutricional</a:t>
            </a:r>
            <a:r>
              <a:rPr lang="fr-CH" b="0" i="1" dirty="0">
                <a:latin typeface="Calibri" panose="020F0502020204030204" pitchFamily="34" charset="0"/>
              </a:rPr>
              <a:t> con </a:t>
            </a:r>
            <a:r>
              <a:rPr lang="fr-CH" b="0" i="1" dirty="0" err="1">
                <a:latin typeface="Calibri" panose="020F0502020204030204" pitchFamily="34" charset="0"/>
              </a:rPr>
              <a:t>ubicaciones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geográficas</a:t>
            </a:r>
            <a:r>
              <a:rPr lang="fr-CH" b="0" i="1" dirty="0">
                <a:latin typeface="Calibri" panose="020F0502020204030204" pitchFamily="34" charset="0"/>
              </a:rPr>
              <a:t>. 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>
                <a:latin typeface="Calibri" panose="020F0502020204030204" pitchFamily="34" charset="0"/>
              </a:rPr>
              <a:t>N</a:t>
            </a:r>
            <a:r>
              <a:rPr lang="fr-CH" b="0" i="1" dirty="0" err="1" smtClean="0">
                <a:latin typeface="Calibri" panose="020F0502020204030204" pitchFamily="34" charset="0"/>
              </a:rPr>
              <a:t>úmero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>
                <a:latin typeface="Calibri" panose="020F0502020204030204" pitchFamily="34" charset="0"/>
              </a:rPr>
              <a:t>de </a:t>
            </a:r>
            <a:r>
              <a:rPr lang="fr-CH" b="0" i="1" dirty="0" err="1">
                <a:latin typeface="Calibri" panose="020F0502020204030204" pitchFamily="34" charset="0"/>
              </a:rPr>
              <a:t>beneficiarios</a:t>
            </a:r>
            <a:r>
              <a:rPr lang="fr-CH" b="0" i="1" dirty="0">
                <a:latin typeface="Calibri" panose="020F0502020204030204" pitchFamily="34" charset="0"/>
              </a:rPr>
              <a:t> (</a:t>
            </a:r>
            <a:r>
              <a:rPr lang="fr-CH" b="0" i="1" dirty="0" err="1">
                <a:latin typeface="Calibri" panose="020F0502020204030204" pitchFamily="34" charset="0"/>
              </a:rPr>
              <a:t>desglosados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por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sexo</a:t>
            </a:r>
            <a:r>
              <a:rPr lang="fr-CH" b="0" i="1" dirty="0">
                <a:latin typeface="Calibri" panose="020F0502020204030204" pitchFamily="34" charset="0"/>
              </a:rPr>
              <a:t>, </a:t>
            </a:r>
            <a:r>
              <a:rPr lang="fr-CH" b="0" i="1" dirty="0" err="1">
                <a:latin typeface="Calibri" panose="020F0502020204030204" pitchFamily="34" charset="0"/>
              </a:rPr>
              <a:t>edad</a:t>
            </a:r>
            <a:r>
              <a:rPr lang="fr-CH" b="0" i="1" dirty="0">
                <a:latin typeface="Calibri" panose="020F0502020204030204" pitchFamily="34" charset="0"/>
              </a:rPr>
              <a:t> y </a:t>
            </a:r>
            <a:r>
              <a:rPr lang="fr-CH" b="0" i="1" dirty="0" err="1">
                <a:latin typeface="Calibri" panose="020F0502020204030204" pitchFamily="34" charset="0"/>
              </a:rPr>
              <a:t>discapacidad</a:t>
            </a:r>
            <a:r>
              <a:rPr lang="fr-CH" b="0" i="1" dirty="0">
                <a:latin typeface="Calibri" panose="020F0502020204030204" pitchFamily="34" charset="0"/>
              </a:rPr>
              <a:t>). 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smtClean="0">
                <a:latin typeface="Calibri" panose="020F0502020204030204" pitchFamily="34" charset="0"/>
              </a:rPr>
              <a:t>Principales </a:t>
            </a:r>
            <a:r>
              <a:rPr lang="fr-CH" b="0" i="1" dirty="0" err="1">
                <a:latin typeface="Calibri" panose="020F0502020204030204" pitchFamily="34" charset="0"/>
              </a:rPr>
              <a:t>estrategias</a:t>
            </a:r>
            <a:r>
              <a:rPr lang="fr-CH" b="0" i="1" dirty="0">
                <a:latin typeface="Calibri" panose="020F0502020204030204" pitchFamily="34" charset="0"/>
              </a:rPr>
              <a:t> y </a:t>
            </a:r>
            <a:r>
              <a:rPr lang="fr-CH" b="0" i="1" dirty="0" err="1">
                <a:latin typeface="Calibri" panose="020F0502020204030204" pitchFamily="34" charset="0"/>
              </a:rPr>
              <a:t>modalidades</a:t>
            </a:r>
            <a:r>
              <a:rPr lang="fr-CH" b="0" i="1" dirty="0">
                <a:latin typeface="Calibri" panose="020F0502020204030204" pitchFamily="34" charset="0"/>
              </a:rPr>
              <a:t> de </a:t>
            </a:r>
            <a:r>
              <a:rPr lang="fr-CH" b="0" i="1" dirty="0" err="1">
                <a:latin typeface="Calibri" panose="020F0502020204030204" pitchFamily="34" charset="0"/>
              </a:rPr>
              <a:t>respuesta</a:t>
            </a:r>
            <a:r>
              <a:rPr lang="fr-CH" b="0" i="1" dirty="0">
                <a:latin typeface="Calibri" panose="020F0502020204030204" pitchFamily="34" charset="0"/>
              </a:rPr>
              <a:t>. 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 smtClean="0">
                <a:latin typeface="Calibri" panose="020F0502020204030204" pitchFamily="34" charset="0"/>
              </a:rPr>
              <a:t>Considere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>
                <a:latin typeface="Calibri" panose="020F0502020204030204" pitchFamily="34" charset="0"/>
              </a:rPr>
              <a:t>el </a:t>
            </a:r>
            <a:r>
              <a:rPr lang="fr-CH" b="0" i="1" dirty="0" err="1">
                <a:latin typeface="Calibri" panose="020F0502020204030204" pitchFamily="34" charset="0"/>
              </a:rPr>
              <a:t>nexo</a:t>
            </a:r>
            <a:r>
              <a:rPr lang="fr-CH" b="0" i="1" dirty="0">
                <a:latin typeface="Calibri" panose="020F0502020204030204" pitchFamily="34" charset="0"/>
              </a:rPr>
              <a:t> de </a:t>
            </a:r>
            <a:r>
              <a:rPr lang="fr-CH" b="0" i="1" dirty="0" err="1">
                <a:latin typeface="Calibri" panose="020F0502020204030204" pitchFamily="34" charset="0"/>
              </a:rPr>
              <a:t>desarrollo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humanitario</a:t>
            </a:r>
            <a:r>
              <a:rPr lang="fr-CH" b="0" i="1" dirty="0">
                <a:latin typeface="Calibri" panose="020F0502020204030204" pitchFamily="34" charset="0"/>
              </a:rPr>
              <a:t> y las </a:t>
            </a:r>
            <a:r>
              <a:rPr lang="fr-CH" b="0" i="1" dirty="0" err="1">
                <a:latin typeface="Calibri" panose="020F0502020204030204" pitchFamily="34" charset="0"/>
              </a:rPr>
              <a:t>adaptaciones</a:t>
            </a:r>
            <a:r>
              <a:rPr lang="fr-CH" b="0" i="1" dirty="0">
                <a:latin typeface="Calibri" panose="020F0502020204030204" pitchFamily="34" charset="0"/>
              </a:rPr>
              <a:t> de </a:t>
            </a:r>
            <a:r>
              <a:rPr lang="fr-CH" b="0" i="1" dirty="0" err="1">
                <a:latin typeface="Calibri" panose="020F0502020204030204" pitchFamily="34" charset="0"/>
              </a:rPr>
              <a:t>programación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smtClean="0">
                <a:latin typeface="Calibri" panose="020F0502020204030204" pitchFamily="34" charset="0"/>
              </a:rPr>
              <a:t>en </a:t>
            </a:r>
            <a:r>
              <a:rPr lang="fr-CH" b="0" i="1" dirty="0" err="1" smtClean="0">
                <a:latin typeface="Calibri" panose="020F0502020204030204" pitchFamily="34" charset="0"/>
              </a:rPr>
              <a:t>relación</a:t>
            </a:r>
            <a:r>
              <a:rPr lang="fr-CH" b="0" i="1" dirty="0" smtClean="0">
                <a:latin typeface="Calibri" panose="020F0502020204030204" pitchFamily="34" charset="0"/>
              </a:rPr>
              <a:t> al COVID-19</a:t>
            </a:r>
            <a:r>
              <a:rPr lang="fr-CH" b="0" i="1" dirty="0">
                <a:latin typeface="Calibri" panose="020F0502020204030204" pitchFamily="34" charset="0"/>
              </a:rPr>
              <a:t>. 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 smtClean="0">
                <a:latin typeface="Calibri" panose="020F0502020204030204" pitchFamily="34" charset="0"/>
              </a:rPr>
              <a:t>Destacar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>
                <a:latin typeface="Calibri" panose="020F0502020204030204" pitchFamily="34" charset="0"/>
              </a:rPr>
              <a:t>las </a:t>
            </a:r>
            <a:r>
              <a:rPr lang="fr-CH" b="0" i="1" dirty="0" err="1">
                <a:latin typeface="Calibri" panose="020F0502020204030204" pitchFamily="34" charset="0"/>
              </a:rPr>
              <a:t>actividades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 smtClean="0">
                <a:latin typeface="Calibri" panose="020F0502020204030204" pitchFamily="34" charset="0"/>
              </a:rPr>
              <a:t>intersectoriales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>
                <a:latin typeface="Calibri" panose="020F0502020204030204" pitchFamily="34" charset="0"/>
              </a:rPr>
              <a:t>(</a:t>
            </a:r>
            <a:r>
              <a:rPr lang="fr-CH" b="0" i="1" dirty="0" err="1" smtClean="0">
                <a:latin typeface="Calibri" panose="020F0502020204030204" pitchFamily="34" charset="0"/>
              </a:rPr>
              <a:t>vincularlas</a:t>
            </a:r>
            <a:r>
              <a:rPr lang="fr-CH" b="0" i="1" dirty="0" smtClean="0">
                <a:latin typeface="Calibri" panose="020F0502020204030204" pitchFamily="34" charset="0"/>
              </a:rPr>
              <a:t> con </a:t>
            </a:r>
            <a:r>
              <a:rPr lang="fr-CH" b="0" i="1" dirty="0">
                <a:latin typeface="Calibri" panose="020F0502020204030204" pitchFamily="34" charset="0"/>
              </a:rPr>
              <a:t>los </a:t>
            </a:r>
            <a:r>
              <a:rPr lang="fr-CH" b="0" i="1" dirty="0" err="1">
                <a:latin typeface="Calibri" panose="020F0502020204030204" pitchFamily="34" charset="0"/>
              </a:rPr>
              <a:t>respectivos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 smtClean="0">
                <a:latin typeface="Calibri" panose="020F0502020204030204" pitchFamily="34" charset="0"/>
              </a:rPr>
              <a:t>Clústeres</a:t>
            </a:r>
            <a:r>
              <a:rPr lang="fr-CH" b="0" i="1" dirty="0">
                <a:latin typeface="Calibri" panose="020F0502020204030204" pitchFamily="34" charset="0"/>
              </a:rPr>
              <a:t>)</a:t>
            </a:r>
            <a:endParaRPr lang="fr-CH" b="0" i="1" dirty="0" smtClean="0">
              <a:latin typeface="Calibri" panose="020F0502020204030204" pitchFamily="34" charset="0"/>
            </a:endParaRPr>
          </a:p>
          <a:p>
            <a:pPr algn="just" fontAlgn="base"/>
            <a:r>
              <a:rPr lang="fr-CH" b="0" i="1" dirty="0" err="1">
                <a:latin typeface="Calibri" panose="020F0502020204030204" pitchFamily="34" charset="0"/>
              </a:rPr>
              <a:t>D</a:t>
            </a:r>
            <a:r>
              <a:rPr lang="fr-CH" b="0" i="1" dirty="0" err="1" smtClean="0">
                <a:latin typeface="Calibri" panose="020F0502020204030204" pitchFamily="34" charset="0"/>
              </a:rPr>
              <a:t>atos</a:t>
            </a:r>
            <a:r>
              <a:rPr lang="fr-CH" b="0" i="1" dirty="0" smtClean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por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sexo</a:t>
            </a:r>
            <a:r>
              <a:rPr lang="fr-CH" b="0" i="1" dirty="0">
                <a:latin typeface="Calibri" panose="020F0502020204030204" pitchFamily="34" charset="0"/>
              </a:rPr>
              <a:t>, </a:t>
            </a:r>
            <a:r>
              <a:rPr lang="fr-CH" b="0" i="1" dirty="0" err="1">
                <a:latin typeface="Calibri" panose="020F0502020204030204" pitchFamily="34" charset="0"/>
              </a:rPr>
              <a:t>edad</a:t>
            </a:r>
            <a:r>
              <a:rPr lang="fr-CH" b="0" i="1" dirty="0">
                <a:latin typeface="Calibri" panose="020F0502020204030204" pitchFamily="34" charset="0"/>
              </a:rPr>
              <a:t> y </a:t>
            </a:r>
            <a:r>
              <a:rPr lang="fr-CH" b="0" i="1" dirty="0" err="1">
                <a:latin typeface="Calibri" panose="020F0502020204030204" pitchFamily="34" charset="0"/>
              </a:rPr>
              <a:t>discapacidad</a:t>
            </a:r>
            <a:r>
              <a:rPr lang="fr-CH" b="0" i="1" dirty="0">
                <a:latin typeface="Calibri" panose="020F0502020204030204" pitchFamily="34" charset="0"/>
              </a:rPr>
              <a:t> y discuta </a:t>
            </a:r>
            <a:r>
              <a:rPr lang="fr-CH" b="0" i="1" dirty="0" err="1">
                <a:latin typeface="Calibri" panose="020F0502020204030204" pitchFamily="34" charset="0"/>
              </a:rPr>
              <a:t>estos</a:t>
            </a:r>
            <a:r>
              <a:rPr lang="fr-CH" b="0" i="1" dirty="0">
                <a:latin typeface="Calibri" panose="020F0502020204030204" pitchFamily="34" charset="0"/>
              </a:rPr>
              <a:t> </a:t>
            </a:r>
            <a:r>
              <a:rPr lang="fr-CH" b="0" i="1" dirty="0" err="1">
                <a:latin typeface="Calibri" panose="020F0502020204030204" pitchFamily="34" charset="0"/>
              </a:rPr>
              <a:t>temas</a:t>
            </a:r>
            <a:r>
              <a:rPr lang="fr-CH" b="0" i="1" dirty="0">
                <a:latin typeface="Calibri" panose="020F0502020204030204" pitchFamily="34" charset="0"/>
              </a:rPr>
              <a:t> transversales.</a:t>
            </a:r>
            <a:endParaRPr lang="en-US" b="0" i="1" dirty="0">
              <a:latin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FFF339-968C-4128-A6B7-41E80C5D7CF3}"/>
              </a:ext>
            </a:extLst>
          </p:cNvPr>
          <p:cNvSpPr/>
          <p:nvPr/>
        </p:nvSpPr>
        <p:spPr>
          <a:xfrm>
            <a:off x="7776882" y="3013700"/>
            <a:ext cx="4418463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fontAlgn="base"/>
            <a:endParaRPr lang="en-US" b="0" i="1" dirty="0">
              <a:latin typeface="Calibri" panose="020F0502020204030204" pitchFamily="34" charset="0"/>
            </a:endParaRPr>
          </a:p>
          <a:p>
            <a:pPr algn="l" fontAlgn="base"/>
            <a:r>
              <a:rPr lang="en-US" dirty="0" err="1" smtClean="0">
                <a:latin typeface="Calibri" panose="020F0502020204030204" pitchFamily="34" charset="0"/>
              </a:rPr>
              <a:t>Costes</a:t>
            </a:r>
            <a:r>
              <a:rPr lang="en-US" dirty="0" smtClean="0">
                <a:latin typeface="Calibri" panose="020F0502020204030204" pitchFamily="34" charset="0"/>
              </a:rPr>
              <a:t> de la </a:t>
            </a:r>
            <a:r>
              <a:rPr lang="en-US" dirty="0" err="1" smtClean="0">
                <a:latin typeface="Calibri" panose="020F0502020204030204" pitchFamily="34" charset="0"/>
              </a:rPr>
              <a:t>respuesta</a:t>
            </a:r>
            <a:endParaRPr lang="en-US" dirty="0" smtClean="0">
              <a:latin typeface="Calibri" panose="020F0502020204030204" pitchFamily="34" charset="0"/>
            </a:endParaRPr>
          </a:p>
          <a:p>
            <a:pPr algn="l" fontAlgn="base"/>
            <a:r>
              <a:rPr lang="en-US" b="0" i="1" dirty="0" err="1" smtClean="0">
                <a:latin typeface="Calibri" panose="020F0502020204030204" pitchFamily="34" charset="0"/>
              </a:rPr>
              <a:t>Discutir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los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costes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>
                <a:latin typeface="Calibri" panose="020F0502020204030204" pitchFamily="34" charset="0"/>
              </a:rPr>
              <a:t>y </a:t>
            </a:r>
            <a:r>
              <a:rPr lang="en-US" b="0" i="1" dirty="0" err="1" smtClean="0">
                <a:latin typeface="Calibri" panose="020F0502020204030204" pitchFamily="34" charset="0"/>
              </a:rPr>
              <a:t>realizar</a:t>
            </a:r>
            <a:r>
              <a:rPr lang="en-US" b="0" i="1" dirty="0" smtClean="0">
                <a:latin typeface="Calibri" panose="020F0502020204030204" pitchFamily="34" charset="0"/>
              </a:rPr>
              <a:t> las </a:t>
            </a:r>
            <a:r>
              <a:rPr lang="en-US" b="0" i="1" dirty="0" err="1">
                <a:latin typeface="Calibri" panose="020F0502020204030204" pitchFamily="34" charset="0"/>
              </a:rPr>
              <a:t>estimaciones</a:t>
            </a:r>
            <a:r>
              <a:rPr lang="en-US" b="0" i="1" dirty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dentro</a:t>
            </a:r>
            <a:r>
              <a:rPr lang="en-US" b="0" i="1" dirty="0" smtClean="0">
                <a:latin typeface="Calibri" panose="020F0502020204030204" pitchFamily="34" charset="0"/>
              </a:rPr>
              <a:t> del  </a:t>
            </a:r>
            <a:r>
              <a:rPr lang="en-US" b="0" i="1" dirty="0" err="1" smtClean="0">
                <a:latin typeface="Calibri" panose="020F0502020204030204" pitchFamily="34" charset="0"/>
              </a:rPr>
              <a:t>clúster</a:t>
            </a:r>
            <a:r>
              <a:rPr lang="en-US" b="0" i="1" dirty="0" smtClean="0">
                <a:latin typeface="Calibri" panose="020F0502020204030204" pitchFamily="34" charset="0"/>
              </a:rPr>
              <a:t>.</a:t>
            </a:r>
          </a:p>
          <a:p>
            <a:pPr algn="l" fontAlgn="base"/>
            <a:endParaRPr lang="en-US" dirty="0" smtClean="0">
              <a:latin typeface="Calibri" panose="020F0502020204030204" pitchFamily="34" charset="0"/>
            </a:endParaRPr>
          </a:p>
          <a:p>
            <a:pPr algn="l" fontAlgn="base"/>
            <a:r>
              <a:rPr lang="en-US" dirty="0" err="1" smtClean="0">
                <a:latin typeface="Calibri" panose="020F0502020204030204" pitchFamily="34" charset="0"/>
              </a:rPr>
              <a:t>Monitoreo</a:t>
            </a:r>
          </a:p>
          <a:p>
            <a:pPr algn="l" fontAlgn="base"/>
            <a:r>
              <a:rPr lang="en-US" b="0" i="1" dirty="0" err="1" smtClean="0">
                <a:latin typeface="Calibri" panose="020F0502020204030204" pitchFamily="34" charset="0"/>
              </a:rPr>
              <a:t>Considere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los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estándares</a:t>
            </a:r>
            <a:r>
              <a:rPr lang="en-US" b="0" i="1" dirty="0" smtClean="0">
                <a:latin typeface="Calibri" panose="020F0502020204030204" pitchFamily="34" charset="0"/>
              </a:rPr>
              <a:t> ESFERA, el </a:t>
            </a:r>
            <a:r>
              <a:rPr lang="en-US" b="0" i="1" dirty="0" err="1" smtClean="0">
                <a:latin typeface="Calibri" panose="020F0502020204030204" pitchFamily="34" charset="0"/>
              </a:rPr>
              <a:t>monitoreo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rutina</a:t>
            </a:r>
            <a:r>
              <a:rPr lang="en-US" b="0" i="1" dirty="0" smtClean="0">
                <a:latin typeface="Calibri" panose="020F0502020204030204" pitchFamily="34" charset="0"/>
              </a:rPr>
              <a:t> a </a:t>
            </a:r>
            <a:r>
              <a:rPr lang="en-US" b="0" i="1" dirty="0" err="1" smtClean="0">
                <a:latin typeface="Calibri" panose="020F0502020204030204" pitchFamily="34" charset="0"/>
              </a:rPr>
              <a:t>través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programas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prevención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tratamiento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varias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 smtClean="0">
                <a:latin typeface="Calibri" panose="020F0502020204030204" pitchFamily="34" charset="0"/>
              </a:rPr>
              <a:t>evaluaciones</a:t>
            </a:r>
            <a:r>
              <a:rPr lang="en-US" b="0" i="1" dirty="0" smtClean="0">
                <a:latin typeface="Calibri" panose="020F0502020204030204" pitchFamily="34" charset="0"/>
              </a:rPr>
              <a:t> y </a:t>
            </a:r>
            <a:r>
              <a:rPr lang="en-US" b="0" i="1" dirty="0" err="1" smtClean="0">
                <a:latin typeface="Calibri" panose="020F0502020204030204" pitchFamily="34" charset="0"/>
              </a:rPr>
              <a:t>encuestas</a:t>
            </a:r>
            <a:r>
              <a:rPr lang="en-US" b="0" i="1" dirty="0" smtClean="0">
                <a:latin typeface="Calibri" panose="020F0502020204030204" pitchFamily="34" charset="0"/>
              </a:rPr>
              <a:t> de </a:t>
            </a:r>
            <a:r>
              <a:rPr lang="en-US" b="0" i="1" dirty="0" err="1" smtClean="0">
                <a:latin typeface="Calibri" panose="020F0502020204030204" pitchFamily="34" charset="0"/>
              </a:rPr>
              <a:t>socios</a:t>
            </a:r>
            <a:r>
              <a:rPr lang="en-US" b="0" i="1" dirty="0" smtClean="0">
                <a:latin typeface="Calibri" panose="020F0502020204030204" pitchFamily="34" charset="0"/>
              </a:rPr>
              <a:t>, </a:t>
            </a:r>
            <a:r>
              <a:rPr lang="en-US" b="0" i="1" dirty="0" err="1" smtClean="0">
                <a:latin typeface="Calibri" panose="020F0502020204030204" pitchFamily="34" charset="0"/>
              </a:rPr>
              <a:t>incluidas</a:t>
            </a:r>
            <a:r>
              <a:rPr lang="en-US" b="0" i="1" dirty="0" smtClean="0">
                <a:latin typeface="Calibri" panose="020F0502020204030204" pitchFamily="34" charset="0"/>
              </a:rPr>
              <a:t> SMART, KAP y SQUEAC / SLEAC, etc.</a:t>
            </a:r>
            <a:endParaRPr lang="en-US" b="0" dirty="0">
              <a:latin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89189E0-086E-AA43-A28C-F53C91BBE5E6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26" y="848474"/>
            <a:ext cx="4124433" cy="114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756" y="670292"/>
            <a:ext cx="1675517" cy="2349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C1CBA4-88B0-604C-9942-F75497B5C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684" y="679112"/>
            <a:ext cx="1674429" cy="23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414335" y="267343"/>
            <a:ext cx="11584990" cy="127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4000" b="1" smtClean="0"/>
              <a:t>HRP</a:t>
            </a:r>
            <a:r>
              <a:rPr lang="en-US" sz="4000" b="1" smtClean="0"/>
              <a:t> </a:t>
            </a:r>
            <a:r>
              <a:rPr lang="en-US" sz="4000" b="1" dirty="0" err="1" smtClean="0"/>
              <a:t>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Nutrición</a:t>
            </a:r>
            <a:r>
              <a:rPr lang="en-US" sz="4000" b="1" dirty="0" smtClean="0"/>
              <a:t>-</a:t>
            </a:r>
            <a:r>
              <a:rPr lang="en-US" sz="4000" b="1" dirty="0"/>
              <a:t> </a:t>
            </a:r>
            <a:r>
              <a:rPr lang="en-US" sz="4000" b="1" dirty="0" smtClean="0"/>
              <a:t>COSTES DE LA RESPUESTA</a:t>
            </a:r>
            <a:r>
              <a:rPr lang="en-US" sz="4000" dirty="0"/>
              <a:t>​</a:t>
            </a:r>
            <a:endParaRPr sz="4000" dirty="0"/>
          </a:p>
        </p:txBody>
      </p:sp>
      <p:sp>
        <p:nvSpPr>
          <p:cNvPr id="127" name="Rectangle"/>
          <p:cNvSpPr/>
          <p:nvPr/>
        </p:nvSpPr>
        <p:spPr>
          <a:xfrm>
            <a:off x="0" y="5601538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6C891C-C97B-4B19-9D8D-E6E10331FBD0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0DB393-E11F-4B58-B8E9-D4046605A7AD}"/>
              </a:ext>
            </a:extLst>
          </p:cNvPr>
          <p:cNvSpPr/>
          <p:nvPr/>
        </p:nvSpPr>
        <p:spPr>
          <a:xfrm>
            <a:off x="551881" y="1537344"/>
            <a:ext cx="454589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fontAlgn="base"/>
            <a:r>
              <a:rPr lang="en-US" sz="2400" b="0">
                <a:latin typeface="Calibri" panose="020F0502020204030204" pitchFamily="34" charset="0"/>
              </a:rPr>
              <a:t>​</a:t>
            </a:r>
            <a:endParaRPr lang="en-US" sz="2400" b="0">
              <a:latin typeface="Segoe UI" panose="020B0502040204020203" pitchFamily="34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="" xmlns:a16="http://schemas.microsoft.com/office/drawing/2014/main" id="{7DD8C18D-D978-8F4C-9101-0F30A57B17FC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620910B0-4994-4745-8B8A-DA818CA8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36" y="2193077"/>
            <a:ext cx="2467471" cy="23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39EF266-03FB-FC49-A161-5917624DC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593" y="2585050"/>
            <a:ext cx="3035648" cy="17169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253" y="1999009"/>
            <a:ext cx="3372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3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opciones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para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estimar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el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coste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: </a:t>
            </a:r>
          </a:p>
          <a:p>
            <a:pPr marL="285750" indent="-285750" algn="l">
              <a:buFont typeface="Arial" charset="0"/>
              <a:buChar char="•"/>
            </a:pPr>
            <a:endParaRPr lang="en-US" sz="2400" b="0" dirty="0">
              <a:latin typeface="Arial Hebrew" charset="-79"/>
              <a:ea typeface="Arial Hebrew" charset="-79"/>
              <a:cs typeface="Arial Hebrew" charset="-79"/>
              <a:sym typeface="Helvetica Neue Medium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Basado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en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actividad</a:t>
            </a:r>
            <a:endParaRPr lang="en-US" sz="2400" b="0" dirty="0">
              <a:latin typeface="Arial Hebrew" charset="-79"/>
              <a:ea typeface="Arial Hebrew" charset="-79"/>
              <a:cs typeface="Arial Hebrew" charset="-79"/>
              <a:sym typeface="Helvetica Neue Medium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Basado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en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</a:t>
            </a:r>
            <a:r>
              <a:rPr lang="en-US" sz="2400" b="0" dirty="0" err="1" smtClean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proyectos</a:t>
            </a:r>
            <a:endParaRPr lang="en-US" sz="2400" b="0" dirty="0">
              <a:latin typeface="Arial Hebrew" charset="-79"/>
              <a:ea typeface="Arial Hebrew" charset="-79"/>
              <a:cs typeface="Arial Hebrew" charset="-79"/>
              <a:sym typeface="Helvetica Neue Medium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E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n</a:t>
            </a:r>
            <a:r>
              <a:rPr lang="en-US" sz="2400" b="0" dirty="0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 </a:t>
            </a:r>
            <a:r>
              <a:rPr lang="en-US" sz="2400" b="0" dirty="0" err="1">
                <a:latin typeface="Arial Hebrew" charset="-79"/>
                <a:ea typeface="Arial Hebrew" charset="-79"/>
                <a:cs typeface="Arial Hebrew" charset="-79"/>
                <a:sym typeface="Helvetica Neue Medium"/>
              </a:rPr>
              <a:t>combinación</a:t>
            </a:r>
            <a:endParaRPr lang="en-US" sz="2400" b="0" dirty="0">
              <a:latin typeface="Arial Hebrew" charset="-79"/>
              <a:ea typeface="Arial Hebrew" charset="-79"/>
              <a:cs typeface="Arial Hebrew" charset="-79"/>
              <a:sym typeface="Helvetica Neue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2256" y="4416828"/>
            <a:ext cx="2034210" cy="223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Lista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verificación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del NCC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0512" y="4404941"/>
            <a:ext cx="1978106" cy="223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Formación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linea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del GNC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481" y="2478687"/>
            <a:ext cx="2140670" cy="16100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99079" y="4339186"/>
            <a:ext cx="1954061" cy="223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HRP Webinar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Octubre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2020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85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218967" y="77652"/>
            <a:ext cx="11884926" cy="601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3600" b="1" dirty="0" smtClean="0"/>
              <a:t>HRP </a:t>
            </a:r>
            <a:r>
              <a:rPr lang="en-US" sz="3600" b="1" dirty="0"/>
              <a:t>sector/</a:t>
            </a:r>
            <a:r>
              <a:rPr lang="en-US" sz="3600" b="1" dirty="0" err="1"/>
              <a:t>Clúster</a:t>
            </a:r>
            <a:r>
              <a:rPr lang="en-US" sz="3600" b="1" dirty="0"/>
              <a:t> de </a:t>
            </a:r>
            <a:r>
              <a:rPr lang="en-US" sz="3600" b="1" dirty="0" err="1" smtClean="0"/>
              <a:t>nutrición</a:t>
            </a:r>
            <a:r>
              <a:rPr lang="en-US" sz="3600" b="1" dirty="0" smtClean="0"/>
              <a:t> - </a:t>
            </a:r>
            <a:r>
              <a:rPr lang="en-US" sz="3600" b="1" dirty="0" err="1" smtClean="0"/>
              <a:t>Monitoreo</a:t>
            </a:r>
            <a:endParaRPr lang="en-US" sz="3600" dirty="0"/>
          </a:p>
          <a:p>
            <a:r>
              <a:rPr lang="en-US" sz="3400" dirty="0"/>
              <a:t>​</a:t>
            </a:r>
            <a:endParaRPr sz="3400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6C891C-C97B-4B19-9D8D-E6E10331FBD0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FFF339-968C-4128-A6B7-41E80C5D7CF3}"/>
              </a:ext>
            </a:extLst>
          </p:cNvPr>
          <p:cNvSpPr/>
          <p:nvPr/>
        </p:nvSpPr>
        <p:spPr>
          <a:xfrm>
            <a:off x="539116" y="764048"/>
            <a:ext cx="963627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fontAlgn="base"/>
            <a:endParaRPr lang="en-US" b="0" i="1" dirty="0">
              <a:latin typeface="Calibri" panose="020F0502020204030204" pitchFamily="34" charset="0"/>
            </a:endParaRPr>
          </a:p>
          <a:p>
            <a:pPr algn="l" fontAlgn="base"/>
            <a:endParaRPr lang="en-US" dirty="0" smtClean="0">
              <a:latin typeface="Calibri" panose="020F0502020204030204" pitchFamily="34" charset="0"/>
            </a:endParaRPr>
          </a:p>
          <a:p>
            <a:pPr algn="l" fontAlgn="base"/>
            <a:r>
              <a:rPr lang="en-US" dirty="0" err="1" smtClean="0">
                <a:latin typeface="Calibri" panose="020F0502020204030204" pitchFamily="34" charset="0"/>
              </a:rPr>
              <a:t>Monitoreo</a:t>
            </a:r>
            <a:endParaRPr lang="en-US" dirty="0" smtClean="0">
              <a:latin typeface="Calibri" panose="020F0502020204030204" pitchFamily="34" charset="0"/>
            </a:endParaRPr>
          </a:p>
          <a:p>
            <a:pPr algn="l" fontAlgn="base"/>
            <a:endParaRPr lang="en-US" dirty="0" smtClean="0">
              <a:latin typeface="Calibri" panose="020F0502020204030204" pitchFamily="34" charset="0"/>
            </a:endParaRPr>
          </a:p>
          <a:p>
            <a:pPr algn="l" fontAlgn="base"/>
            <a:r>
              <a:rPr lang="en-US" b="0" i="1" dirty="0" err="1" smtClean="0">
                <a:latin typeface="Calibri" panose="020F0502020204030204" pitchFamily="34" charset="0"/>
              </a:rPr>
              <a:t>Considere</a:t>
            </a:r>
            <a:r>
              <a:rPr lang="en-US" b="0" i="1" dirty="0" smtClean="0">
                <a:latin typeface="Calibri" panose="020F0502020204030204" pitchFamily="34" charset="0"/>
              </a:rPr>
              <a:t> </a:t>
            </a:r>
            <a:r>
              <a:rPr lang="en-US" b="0" i="1" dirty="0" err="1">
                <a:latin typeface="Calibri" panose="020F0502020204030204" pitchFamily="34" charset="0"/>
              </a:rPr>
              <a:t>los</a:t>
            </a:r>
            <a:r>
              <a:rPr lang="en-US" b="0" i="1" dirty="0">
                <a:latin typeface="Calibri" panose="020F0502020204030204" pitchFamily="34" charset="0"/>
              </a:rPr>
              <a:t> </a:t>
            </a:r>
            <a:r>
              <a:rPr lang="en-US" b="0" i="1" dirty="0" err="1">
                <a:latin typeface="Calibri" panose="020F0502020204030204" pitchFamily="34" charset="0"/>
              </a:rPr>
              <a:t>estándares</a:t>
            </a:r>
            <a:r>
              <a:rPr lang="en-US" b="0" i="1" dirty="0">
                <a:latin typeface="Calibri" panose="020F0502020204030204" pitchFamily="34" charset="0"/>
              </a:rPr>
              <a:t> </a:t>
            </a:r>
            <a:r>
              <a:rPr lang="en-US" b="0" i="1" dirty="0" smtClean="0">
                <a:latin typeface="Calibri" panose="020F0502020204030204" pitchFamily="34" charset="0"/>
              </a:rPr>
              <a:t>ESFERA, </a:t>
            </a:r>
            <a:r>
              <a:rPr lang="en-US" b="0" i="1" dirty="0">
                <a:latin typeface="Calibri" panose="020F0502020204030204" pitchFamily="34" charset="0"/>
              </a:rPr>
              <a:t>el </a:t>
            </a:r>
            <a:r>
              <a:rPr lang="en-US" b="0" i="1" dirty="0" err="1">
                <a:latin typeface="Calibri" panose="020F0502020204030204" pitchFamily="34" charset="0"/>
              </a:rPr>
              <a:t>monitoreo</a:t>
            </a:r>
            <a:r>
              <a:rPr lang="en-US" b="0" i="1" dirty="0">
                <a:latin typeface="Calibri" panose="020F0502020204030204" pitchFamily="34" charset="0"/>
              </a:rPr>
              <a:t> de </a:t>
            </a:r>
            <a:r>
              <a:rPr lang="en-US" b="0" i="1" dirty="0" err="1">
                <a:latin typeface="Calibri" panose="020F0502020204030204" pitchFamily="34" charset="0"/>
              </a:rPr>
              <a:t>rutina</a:t>
            </a:r>
            <a:r>
              <a:rPr lang="en-US" b="0" i="1" dirty="0">
                <a:latin typeface="Calibri" panose="020F0502020204030204" pitchFamily="34" charset="0"/>
              </a:rPr>
              <a:t> a </a:t>
            </a:r>
            <a:r>
              <a:rPr lang="en-US" b="0" i="1" dirty="0" err="1">
                <a:latin typeface="Calibri" panose="020F0502020204030204" pitchFamily="34" charset="0"/>
              </a:rPr>
              <a:t>través</a:t>
            </a:r>
            <a:r>
              <a:rPr lang="en-US" b="0" i="1" dirty="0">
                <a:latin typeface="Calibri" panose="020F0502020204030204" pitchFamily="34" charset="0"/>
              </a:rPr>
              <a:t> de </a:t>
            </a:r>
            <a:r>
              <a:rPr lang="en-US" b="0" i="1" dirty="0" err="1">
                <a:latin typeface="Calibri" panose="020F0502020204030204" pitchFamily="34" charset="0"/>
              </a:rPr>
              <a:t>programas</a:t>
            </a:r>
            <a:r>
              <a:rPr lang="en-US" b="0" i="1" dirty="0">
                <a:latin typeface="Calibri" panose="020F0502020204030204" pitchFamily="34" charset="0"/>
              </a:rPr>
              <a:t> de </a:t>
            </a:r>
            <a:r>
              <a:rPr lang="en-US" b="0" i="1" dirty="0" err="1">
                <a:latin typeface="Calibri" panose="020F0502020204030204" pitchFamily="34" charset="0"/>
              </a:rPr>
              <a:t>prevención</a:t>
            </a:r>
            <a:r>
              <a:rPr lang="en-US" b="0" i="1" dirty="0">
                <a:latin typeface="Calibri" panose="020F0502020204030204" pitchFamily="34" charset="0"/>
              </a:rPr>
              <a:t> y </a:t>
            </a:r>
            <a:r>
              <a:rPr lang="en-US" b="0" i="1" dirty="0" err="1">
                <a:latin typeface="Calibri" panose="020F0502020204030204" pitchFamily="34" charset="0"/>
              </a:rPr>
              <a:t>tratamiento</a:t>
            </a:r>
            <a:r>
              <a:rPr lang="en-US" b="0" i="1" dirty="0">
                <a:latin typeface="Calibri" panose="020F0502020204030204" pitchFamily="34" charset="0"/>
              </a:rPr>
              <a:t> y </a:t>
            </a:r>
            <a:r>
              <a:rPr lang="en-US" b="0" i="1" dirty="0" err="1">
                <a:latin typeface="Calibri" panose="020F0502020204030204" pitchFamily="34" charset="0"/>
              </a:rPr>
              <a:t>varias</a:t>
            </a:r>
            <a:r>
              <a:rPr lang="en-US" b="0" i="1" dirty="0">
                <a:latin typeface="Calibri" panose="020F0502020204030204" pitchFamily="34" charset="0"/>
              </a:rPr>
              <a:t> </a:t>
            </a:r>
            <a:r>
              <a:rPr lang="en-US" b="0" i="1" dirty="0" err="1">
                <a:latin typeface="Calibri" panose="020F0502020204030204" pitchFamily="34" charset="0"/>
              </a:rPr>
              <a:t>evaluaciones</a:t>
            </a:r>
            <a:r>
              <a:rPr lang="en-US" b="0" i="1" dirty="0">
                <a:latin typeface="Calibri" panose="020F0502020204030204" pitchFamily="34" charset="0"/>
              </a:rPr>
              <a:t> y </a:t>
            </a:r>
            <a:r>
              <a:rPr lang="en-US" b="0" i="1" dirty="0" err="1">
                <a:latin typeface="Calibri" panose="020F0502020204030204" pitchFamily="34" charset="0"/>
              </a:rPr>
              <a:t>encuestas</a:t>
            </a:r>
            <a:r>
              <a:rPr lang="en-US" b="0" i="1" dirty="0">
                <a:latin typeface="Calibri" panose="020F0502020204030204" pitchFamily="34" charset="0"/>
              </a:rPr>
              <a:t> de </a:t>
            </a:r>
            <a:r>
              <a:rPr lang="en-US" b="0" i="1" dirty="0" err="1">
                <a:latin typeface="Calibri" panose="020F0502020204030204" pitchFamily="34" charset="0"/>
              </a:rPr>
              <a:t>socios</a:t>
            </a:r>
            <a:r>
              <a:rPr lang="en-US" b="0" i="1" dirty="0">
                <a:latin typeface="Calibri" panose="020F0502020204030204" pitchFamily="34" charset="0"/>
              </a:rPr>
              <a:t>, </a:t>
            </a:r>
            <a:r>
              <a:rPr lang="en-US" b="0" i="1" dirty="0" err="1">
                <a:latin typeface="Calibri" panose="020F0502020204030204" pitchFamily="34" charset="0"/>
              </a:rPr>
              <a:t>incluidas</a:t>
            </a:r>
            <a:r>
              <a:rPr lang="en-US" b="0" i="1" dirty="0">
                <a:latin typeface="Calibri" panose="020F0502020204030204" pitchFamily="34" charset="0"/>
              </a:rPr>
              <a:t> SMART, KAP y SQUEAC / SLEAC, etc.</a:t>
            </a:r>
            <a:endParaRPr lang="en-US" b="0" dirty="0">
              <a:latin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89189E0-086E-AA43-A28C-F53C91BBE5E6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390" y="85457"/>
            <a:ext cx="1802963" cy="2559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16" y="2311528"/>
            <a:ext cx="4136533" cy="2786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636" y="3756863"/>
            <a:ext cx="6475574" cy="7955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68296" y="4829263"/>
            <a:ext cx="4518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>
                <a:solidFill>
                  <a:srgbClr val="92D050"/>
                </a:solidFill>
              </a:rPr>
              <a:t>Calculadora para el análisis de necesidades humanitarias sobre nutrición*, v2.0</a:t>
            </a:r>
          </a:p>
        </p:txBody>
      </p:sp>
    </p:spTree>
    <p:extLst>
      <p:ext uri="{BB962C8B-B14F-4D97-AF65-F5344CB8AC3E}">
        <p14:creationId xmlns:p14="http://schemas.microsoft.com/office/powerpoint/2010/main" val="6675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469449" y="259367"/>
            <a:ext cx="11584990" cy="127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4400" b="1" err="1" smtClean="0"/>
              <a:t>Plantilla</a:t>
            </a:r>
            <a:r>
              <a:rPr lang="en-US" sz="4400" b="1" dirty="0" smtClean="0"/>
              <a:t> </a:t>
            </a:r>
            <a:r>
              <a:rPr lang="en-US" sz="4400" b="1" dirty="0" smtClean="0"/>
              <a:t>HRP </a:t>
            </a:r>
            <a:r>
              <a:rPr lang="en-US" sz="4400" b="1" dirty="0" smtClean="0"/>
              <a:t>sector/</a:t>
            </a:r>
            <a:r>
              <a:rPr lang="en-US" sz="4400" b="1" dirty="0" err="1" smtClean="0"/>
              <a:t>Clúster</a:t>
            </a:r>
            <a:r>
              <a:rPr lang="en-US" sz="4400" b="1" dirty="0" smtClean="0"/>
              <a:t> </a:t>
            </a:r>
            <a:r>
              <a:rPr lang="en-US" sz="4400" b="1" dirty="0"/>
              <a:t>de </a:t>
            </a:r>
            <a:r>
              <a:rPr lang="en-US" sz="4400" b="1" dirty="0" err="1"/>
              <a:t>nutrición</a:t>
            </a:r>
            <a:endParaRPr lang="en-US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5" name="TextBox 17">
            <a:extLst>
              <a:ext uri="{FF2B5EF4-FFF2-40B4-BE49-F238E27FC236}">
                <a16:creationId xmlns="" xmlns:a16="http://schemas.microsoft.com/office/drawing/2014/main" id="{B9036287-4A33-3849-841D-8FF415A3ACD5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1" y="1529368"/>
            <a:ext cx="9050393" cy="32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="" xmlns:a16="http://schemas.microsoft.com/office/drawing/2014/main" id="{36ECC80E-56FD-D043-9F09-BDF061A9E764}"/>
              </a:ext>
            </a:extLst>
          </p:cNvPr>
          <p:cNvSpPr txBox="1">
            <a:spLocks/>
          </p:cNvSpPr>
          <p:nvPr/>
        </p:nvSpPr>
        <p:spPr>
          <a:xfrm>
            <a:off x="270338" y="147000"/>
            <a:ext cx="11908962" cy="8465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492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 i="0" u="none" strike="noStrike" cap="none" spc="0" baseline="0">
                <a:solidFill>
                  <a:srgbClr val="A4D233"/>
                </a:solidFill>
                <a:uFillTx/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GB" sz="4000" b="1" dirty="0" err="1" smtClean="0"/>
              <a:t>Desarrollar</a:t>
            </a:r>
            <a:r>
              <a:rPr lang="en-GB" sz="4000" b="1" dirty="0" smtClean="0"/>
              <a:t> un plan de </a:t>
            </a:r>
            <a:r>
              <a:rPr lang="en-GB" sz="4000" b="1" dirty="0" err="1" smtClean="0"/>
              <a:t>trabajo</a:t>
            </a:r>
            <a:r>
              <a:rPr lang="en-GB" sz="4000" b="1" dirty="0" smtClean="0"/>
              <a:t> del </a:t>
            </a:r>
            <a:r>
              <a:rPr lang="en-GB" sz="4000" b="1" dirty="0" err="1" smtClean="0"/>
              <a:t>clúster</a:t>
            </a:r>
            <a:r>
              <a:rPr lang="en-GB" sz="4000" b="1" dirty="0" smtClean="0"/>
              <a:t> de </a:t>
            </a:r>
            <a:r>
              <a:rPr lang="en-GB" sz="4000" b="1" dirty="0" err="1" smtClean="0"/>
              <a:t>nutrición</a:t>
            </a:r>
            <a:endParaRPr lang="en-GB" sz="4000" b="1" dirty="0"/>
          </a:p>
        </p:txBody>
      </p:sp>
      <p:sp>
        <p:nvSpPr>
          <p:cNvPr id="5" name="Rectangle">
            <a:extLst>
              <a:ext uri="{FF2B5EF4-FFF2-40B4-BE49-F238E27FC236}">
                <a16:creationId xmlns="" xmlns:a16="http://schemas.microsoft.com/office/drawing/2014/main" id="{105E6DF4-1750-F24C-82B4-745C520B232B}"/>
              </a:ext>
            </a:extLst>
          </p:cNvPr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" name="Group">
            <a:extLst>
              <a:ext uri="{FF2B5EF4-FFF2-40B4-BE49-F238E27FC236}">
                <a16:creationId xmlns="" xmlns:a16="http://schemas.microsoft.com/office/drawing/2014/main" id="{A2B79C32-6576-4344-9616-0B9B331664D9}"/>
              </a:ext>
            </a:extLst>
          </p:cNvPr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7" name="Rectangle">
              <a:extLst>
                <a:ext uri="{FF2B5EF4-FFF2-40B4-BE49-F238E27FC236}">
                  <a16:creationId xmlns="" xmlns:a16="http://schemas.microsoft.com/office/drawing/2014/main" id="{6F56A350-E2A1-4C41-A207-49A23BA1BA58}"/>
                </a:ext>
              </a:extLst>
            </p:cNvPr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8" name="GNC logo box.png" descr="GNC logo box.png">
              <a:extLst>
                <a:ext uri="{FF2B5EF4-FFF2-40B4-BE49-F238E27FC236}">
                  <a16:creationId xmlns="" xmlns:a16="http://schemas.microsoft.com/office/drawing/2014/main" id="{7C32DC1C-446E-C74C-AEE3-5C4EED6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TextBox 17">
            <a:extLst>
              <a:ext uri="{FF2B5EF4-FFF2-40B4-BE49-F238E27FC236}">
                <a16:creationId xmlns="" xmlns:a16="http://schemas.microsoft.com/office/drawing/2014/main" id="{C4DFEC62-7C7A-154A-AB0C-1812EC4CAF9A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D585AA-1360-5E47-94BA-F43EE14C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805" y="1240311"/>
            <a:ext cx="6663690" cy="4345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0699" y="4208103"/>
            <a:ext cx="8024427" cy="128379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513" y="3666260"/>
            <a:ext cx="9190773" cy="7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30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718216" y="476948"/>
            <a:ext cx="5929164" cy="601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dirty="0" err="1" smtClean="0"/>
              <a:t>Estructura</a:t>
            </a:r>
            <a:r>
              <a:rPr lang="en-US" dirty="0" smtClean="0"/>
              <a:t> de la </a:t>
            </a:r>
            <a:r>
              <a:rPr lang="en-US" dirty="0" err="1" smtClean="0"/>
              <a:t>sesión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8" name="TextBox 6"/>
          <p:cNvSpPr txBox="1"/>
          <p:nvPr/>
        </p:nvSpPr>
        <p:spPr>
          <a:xfrm>
            <a:off x="718215" y="1338457"/>
            <a:ext cx="11302799" cy="4001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Bienvenida</a:t>
            </a:r>
            <a:r>
              <a:rPr lang="en-US" sz="2000" dirty="0" smtClean="0"/>
              <a:t> e </a:t>
            </a:r>
            <a:r>
              <a:rPr lang="en-US" sz="2000" dirty="0" err="1" smtClean="0"/>
              <a:t>introducción</a:t>
            </a:r>
            <a:r>
              <a:rPr lang="en-US" sz="2000" dirty="0" smtClean="0"/>
              <a:t> (</a:t>
            </a:r>
            <a:r>
              <a:rPr lang="en-US" sz="2000" i="1" dirty="0" err="1" smtClean="0"/>
              <a:t>Núria</a:t>
            </a:r>
            <a:r>
              <a:rPr lang="en-US" sz="2000" i="1" dirty="0" smtClean="0"/>
              <a:t> Salse </a:t>
            </a:r>
            <a:r>
              <a:rPr lang="mr-IN" sz="2000" i="1" dirty="0" smtClean="0"/>
              <a:t>–</a:t>
            </a:r>
            <a:r>
              <a:rPr lang="en-US" sz="2000" i="1" dirty="0" smtClean="0"/>
              <a:t> GNC-CT: 5’)</a:t>
            </a:r>
            <a:r>
              <a:rPr lang="en-US" sz="2000" dirty="0"/>
              <a:t>​</a:t>
            </a:r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000" dirty="0"/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Introducción</a:t>
            </a:r>
            <a:r>
              <a:rPr lang="en-US" sz="2000" dirty="0" smtClean="0"/>
              <a:t> al </a:t>
            </a:r>
            <a:r>
              <a:rPr lang="en-US" sz="2000" dirty="0" err="1" smtClean="0"/>
              <a:t>proceso</a:t>
            </a:r>
            <a:r>
              <a:rPr lang="en-US" sz="2000" dirty="0" smtClean="0"/>
              <a:t> del CPH y del HRP 2022 HPC (</a:t>
            </a:r>
            <a:r>
              <a:rPr lang="en-US" sz="2000" i="1" dirty="0" smtClean="0"/>
              <a:t>Luigi </a:t>
            </a:r>
            <a:r>
              <a:rPr lang="en-US" sz="2000" i="1" dirty="0" err="1" smtClean="0"/>
              <a:t>Nicoletti</a:t>
            </a:r>
            <a:r>
              <a:rPr lang="en-US" sz="2000" i="1" dirty="0" smtClean="0"/>
              <a:t> </a:t>
            </a:r>
            <a:r>
              <a:rPr lang="es-ES" sz="2000" i="1" dirty="0" smtClean="0"/>
              <a:t>&amp; </a:t>
            </a:r>
            <a:r>
              <a:rPr lang="en-US" sz="2000" i="1" dirty="0" smtClean="0"/>
              <a:t>Marisa </a:t>
            </a:r>
            <a:r>
              <a:rPr lang="en-US" sz="2000" i="1" dirty="0" err="1" smtClean="0"/>
              <a:t>López</a:t>
            </a:r>
            <a:r>
              <a:rPr lang="en-US" sz="2000" i="1" dirty="0" smtClean="0"/>
              <a:t> </a:t>
            </a:r>
            <a:r>
              <a:rPr lang="mr-IN" sz="2000" i="1" dirty="0" smtClean="0"/>
              <a:t>–</a:t>
            </a:r>
            <a:r>
              <a:rPr lang="en-US" sz="2000" i="1" dirty="0" smtClean="0"/>
              <a:t> OCHA: 20'</a:t>
            </a:r>
            <a:r>
              <a:rPr lang="en-US" sz="2000" dirty="0" smtClean="0"/>
              <a:t>) </a:t>
            </a:r>
            <a:r>
              <a:rPr lang="en-US" sz="2000" dirty="0"/>
              <a:t>​</a:t>
            </a:r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000" dirty="0"/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Desarrollo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Planes de </a:t>
            </a:r>
            <a:r>
              <a:rPr lang="en-US" sz="2000" dirty="0" err="1" smtClean="0"/>
              <a:t>Respuesta</a:t>
            </a:r>
            <a:r>
              <a:rPr lang="en-US" sz="2000" dirty="0" smtClean="0"/>
              <a:t> </a:t>
            </a:r>
            <a:r>
              <a:rPr lang="en-US" sz="2000" dirty="0" err="1" smtClean="0"/>
              <a:t>Humanitaria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nutrición</a:t>
            </a:r>
            <a:r>
              <a:rPr lang="en-US" sz="2000" dirty="0" smtClean="0"/>
              <a:t> (</a:t>
            </a:r>
            <a:r>
              <a:rPr lang="en-US" sz="2000" i="1" dirty="0" err="1" smtClean="0"/>
              <a:t>Núria</a:t>
            </a:r>
            <a:r>
              <a:rPr lang="en-US" sz="2000" i="1" dirty="0" smtClean="0"/>
              <a:t> Salse- GNC-CT: 15’</a:t>
            </a:r>
            <a:r>
              <a:rPr lang="en-US" sz="2000" dirty="0" smtClean="0"/>
              <a:t>) </a:t>
            </a:r>
            <a:r>
              <a:rPr lang="en-US" sz="2000" dirty="0"/>
              <a:t>​</a:t>
            </a:r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000" dirty="0"/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Aspectos</a:t>
            </a:r>
            <a:r>
              <a:rPr lang="en-US" sz="2000" dirty="0" smtClean="0"/>
              <a:t> </a:t>
            </a:r>
            <a:r>
              <a:rPr lang="en-US" sz="2000" dirty="0" err="1" smtClean="0"/>
              <a:t>transversales</a:t>
            </a:r>
            <a:r>
              <a:rPr lang="en-US" sz="2000" dirty="0" smtClean="0"/>
              <a:t>:</a:t>
            </a:r>
            <a:r>
              <a:rPr lang="en-US" sz="2000" dirty="0"/>
              <a:t>​ </a:t>
            </a:r>
            <a:r>
              <a:rPr lang="en-US" sz="2000" dirty="0" smtClean="0"/>
              <a:t>VG, </a:t>
            </a:r>
            <a:r>
              <a:rPr lang="en-US" sz="2000" dirty="0" err="1" smtClean="0"/>
              <a:t>Género</a:t>
            </a:r>
            <a:r>
              <a:rPr lang="en-US" sz="2000" dirty="0" smtClean="0"/>
              <a:t>, </a:t>
            </a:r>
            <a:r>
              <a:rPr lang="en-US" sz="2000" dirty="0" err="1" smtClean="0"/>
              <a:t>Discapacidad</a:t>
            </a:r>
            <a:r>
              <a:rPr lang="en-US" sz="2000" dirty="0" smtClean="0"/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Rendición</a:t>
            </a:r>
            <a:r>
              <a:rPr lang="en-US" sz="2000" dirty="0" smtClean="0">
                <a:solidFill>
                  <a:schemeClr val="tx1"/>
                </a:solidFill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</a:rPr>
              <a:t>cuentas</a:t>
            </a:r>
            <a:r>
              <a:rPr lang="en-US" sz="2000" dirty="0" smtClean="0">
                <a:solidFill>
                  <a:schemeClr val="tx1"/>
                </a:solidFill>
              </a:rPr>
              <a:t>, y </a:t>
            </a:r>
            <a:r>
              <a:rPr lang="en-US" sz="2000" dirty="0" err="1" smtClean="0">
                <a:solidFill>
                  <a:schemeClr val="tx1"/>
                </a:solidFill>
              </a:rPr>
              <a:t>aspectos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 err="1" smtClean="0">
                <a:solidFill>
                  <a:schemeClr val="tx1"/>
                </a:solidFill>
              </a:rPr>
              <a:t>ntersectoriales</a:t>
            </a:r>
            <a:r>
              <a:rPr lang="en-US" sz="2000" dirty="0" smtClean="0">
                <a:solidFill>
                  <a:schemeClr val="tx1"/>
                </a:solidFill>
              </a:rPr>
              <a:t>  (</a:t>
            </a:r>
            <a:r>
              <a:rPr lang="en-US" sz="2000" i="1" dirty="0" err="1" smtClean="0">
                <a:solidFill>
                  <a:schemeClr val="tx1"/>
                </a:solidFill>
              </a:rPr>
              <a:t>Núria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S</a:t>
            </a:r>
            <a:r>
              <a:rPr lang="en-US" sz="2000" i="1" dirty="0" smtClean="0">
                <a:solidFill>
                  <a:schemeClr val="tx1"/>
                </a:solidFill>
              </a:rPr>
              <a:t>alse- GNC-CT: 10’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000" dirty="0"/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Apoyo</a:t>
            </a:r>
            <a:r>
              <a:rPr lang="en-US" sz="2000" dirty="0" smtClean="0"/>
              <a:t> del GNC (</a:t>
            </a:r>
            <a:r>
              <a:rPr lang="en-US" sz="2000" i="1" dirty="0" err="1" smtClean="0"/>
              <a:t>Núria</a:t>
            </a:r>
            <a:r>
              <a:rPr lang="en-US" sz="2000" i="1" dirty="0" smtClean="0"/>
              <a:t> Salse- GNC-CT: 5’</a:t>
            </a:r>
            <a:r>
              <a:rPr lang="en-US" sz="2000" dirty="0" smtClean="0"/>
              <a:t>) </a:t>
            </a:r>
            <a:r>
              <a:rPr lang="en-US" sz="2000" dirty="0"/>
              <a:t>​</a:t>
            </a:r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lang="en-US" sz="2000" dirty="0"/>
          </a:p>
          <a:p>
            <a:pPr marL="457200" indent="-457200" algn="l" defTabSz="609492">
              <a:buFont typeface="Arial" charset="0"/>
              <a:buChar char="•"/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 smtClean="0"/>
              <a:t>Preguntas</a:t>
            </a:r>
            <a:r>
              <a:rPr lang="en-US" sz="2000" dirty="0" smtClean="0"/>
              <a:t> y </a:t>
            </a:r>
            <a:r>
              <a:rPr lang="en-US" sz="2000" dirty="0" err="1" smtClean="0"/>
              <a:t>respuestas</a:t>
            </a:r>
            <a:endParaRPr sz="2000" dirty="0"/>
          </a:p>
        </p:txBody>
      </p:sp>
      <p:sp>
        <p:nvSpPr>
          <p:cNvPr id="129" name="TextBox 17"/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="" xmlns:a16="http://schemas.microsoft.com/office/drawing/2014/main" id="{36ECC80E-56FD-D043-9F09-BDF061A9E764}"/>
              </a:ext>
            </a:extLst>
          </p:cNvPr>
          <p:cNvSpPr txBox="1">
            <a:spLocks/>
          </p:cNvSpPr>
          <p:nvPr/>
        </p:nvSpPr>
        <p:spPr>
          <a:xfrm>
            <a:off x="446589" y="213647"/>
            <a:ext cx="11584990" cy="8465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609492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 i="0" u="none" strike="noStrike" cap="none" spc="0" baseline="0">
                <a:solidFill>
                  <a:srgbClr val="A4D233"/>
                </a:solidFill>
                <a:uFillTx/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GB" b="1" dirty="0"/>
              <a:t>CCC1 </a:t>
            </a:r>
            <a:r>
              <a:rPr lang="en-GB" b="1" dirty="0" err="1" smtClean="0"/>
              <a:t>Liderazgo</a:t>
            </a:r>
            <a:r>
              <a:rPr lang="en-GB" b="1" dirty="0" smtClean="0"/>
              <a:t> </a:t>
            </a:r>
            <a:r>
              <a:rPr lang="en-GB" b="1" dirty="0"/>
              <a:t>y </a:t>
            </a:r>
            <a:r>
              <a:rPr lang="en-GB" b="1" dirty="0" err="1" smtClean="0"/>
              <a:t>coordinación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5" name="Rectangle">
            <a:extLst>
              <a:ext uri="{FF2B5EF4-FFF2-40B4-BE49-F238E27FC236}">
                <a16:creationId xmlns="" xmlns:a16="http://schemas.microsoft.com/office/drawing/2014/main" id="{105E6DF4-1750-F24C-82B4-745C520B232B}"/>
              </a:ext>
            </a:extLst>
          </p:cNvPr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" name="Group">
            <a:extLst>
              <a:ext uri="{FF2B5EF4-FFF2-40B4-BE49-F238E27FC236}">
                <a16:creationId xmlns="" xmlns:a16="http://schemas.microsoft.com/office/drawing/2014/main" id="{A2B79C32-6576-4344-9616-0B9B331664D9}"/>
              </a:ext>
            </a:extLst>
          </p:cNvPr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7" name="Rectangle">
              <a:extLst>
                <a:ext uri="{FF2B5EF4-FFF2-40B4-BE49-F238E27FC236}">
                  <a16:creationId xmlns="" xmlns:a16="http://schemas.microsoft.com/office/drawing/2014/main" id="{6F56A350-E2A1-4C41-A207-49A23BA1BA58}"/>
                </a:ext>
              </a:extLst>
            </p:cNvPr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8" name="GNC logo box.png" descr="GNC logo box.png">
              <a:extLst>
                <a:ext uri="{FF2B5EF4-FFF2-40B4-BE49-F238E27FC236}">
                  <a16:creationId xmlns="" xmlns:a16="http://schemas.microsoft.com/office/drawing/2014/main" id="{7C32DC1C-446E-C74C-AEE3-5C4EED6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TextBox 17">
            <a:extLst>
              <a:ext uri="{FF2B5EF4-FFF2-40B4-BE49-F238E27FC236}">
                <a16:creationId xmlns="" xmlns:a16="http://schemas.microsoft.com/office/drawing/2014/main" id="{C4DFEC62-7C7A-154A-AB0C-1812EC4CAF9A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0D8B16-BDE1-4C92-BBF3-EF815D35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8" y="1551943"/>
            <a:ext cx="11450351" cy="3697154"/>
          </a:xfrm>
        </p:spPr>
        <p:txBody>
          <a:bodyPr lIns="19050" tIns="19050" rIns="19050" bIns="19050" anchor="b">
            <a:noAutofit/>
          </a:bodyPr>
          <a:lstStyle/>
          <a:p>
            <a:pPr algn="l"/>
            <a:r>
              <a:rPr lang="en-US" sz="2600" b="1" dirty="0" err="1"/>
              <a:t>Compromiso</a:t>
            </a:r>
            <a:r>
              <a:rPr lang="en-US" sz="2600" b="1" dirty="0"/>
              <a:t>: </a:t>
            </a:r>
            <a:r>
              <a:rPr lang="en-US" sz="2600" dirty="0"/>
              <a:t>el </a:t>
            </a:r>
            <a:r>
              <a:rPr lang="en-US" sz="2600" dirty="0" err="1"/>
              <a:t>liderazgo</a:t>
            </a:r>
            <a:r>
              <a:rPr lang="en-US" sz="2600" dirty="0"/>
              <a:t> y la </a:t>
            </a:r>
            <a:r>
              <a:rPr lang="en-US" sz="2600" dirty="0" err="1"/>
              <a:t>coordinación</a:t>
            </a:r>
            <a:r>
              <a:rPr lang="en-US" sz="2600" dirty="0"/>
              <a:t> </a:t>
            </a:r>
            <a:r>
              <a:rPr lang="en-US" sz="2600" dirty="0" err="1"/>
              <a:t>efectivos</a:t>
            </a:r>
            <a:r>
              <a:rPr lang="en-US" sz="2600" dirty="0"/>
              <a:t> </a:t>
            </a:r>
            <a:r>
              <a:rPr lang="en-US" sz="2600" dirty="0" err="1"/>
              <a:t>están</a:t>
            </a:r>
            <a:r>
              <a:rPr lang="en-US" sz="2600" dirty="0"/>
              <a:t> </a:t>
            </a:r>
            <a:r>
              <a:rPr lang="en-US" sz="2600" dirty="0" err="1"/>
              <a:t>establecidos</a:t>
            </a:r>
            <a:r>
              <a:rPr lang="en-US" sz="2600" dirty="0"/>
              <a:t> y son </a:t>
            </a:r>
            <a:r>
              <a:rPr lang="en-US" sz="2600" dirty="0" err="1" smtClean="0"/>
              <a:t>funcionales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b="1" dirty="0" smtClean="0"/>
              <a:t>Benchmarks</a:t>
            </a:r>
            <a:br>
              <a:rPr lang="en-US" sz="2600" b="1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1</a:t>
            </a:r>
            <a:r>
              <a:rPr lang="en-US" sz="2600" dirty="0"/>
              <a:t>. Las </a:t>
            </a:r>
            <a:r>
              <a:rPr lang="en-US" sz="2600" dirty="0" err="1"/>
              <a:t>funciones</a:t>
            </a:r>
            <a:r>
              <a:rPr lang="en-US" sz="2600" dirty="0"/>
              <a:t> de </a:t>
            </a:r>
            <a:r>
              <a:rPr lang="en-US" sz="2600" dirty="0" err="1"/>
              <a:t>liderazgo</a:t>
            </a:r>
            <a:r>
              <a:rPr lang="en-US" sz="2600" dirty="0"/>
              <a:t> y </a:t>
            </a:r>
            <a:r>
              <a:rPr lang="en-US" sz="2600" dirty="0" err="1"/>
              <a:t>coordinación</a:t>
            </a:r>
            <a:r>
              <a:rPr lang="en-US" sz="2600" dirty="0"/>
              <a:t> del </a:t>
            </a:r>
            <a:r>
              <a:rPr lang="en-US" sz="2600" dirty="0" err="1"/>
              <a:t>clúster</a:t>
            </a:r>
            <a:r>
              <a:rPr lang="en-US" sz="2600" dirty="0"/>
              <a:t> / sector de </a:t>
            </a:r>
            <a:r>
              <a:rPr lang="en-US" sz="2600" dirty="0" err="1"/>
              <a:t>nutrición</a:t>
            </a:r>
            <a:r>
              <a:rPr lang="en-US" sz="2600" dirty="0"/>
              <a:t> </a:t>
            </a:r>
            <a:r>
              <a:rPr lang="en-US" sz="2600" dirty="0" err="1"/>
              <a:t>cuentan</a:t>
            </a:r>
            <a:r>
              <a:rPr lang="en-US" sz="2600" dirty="0"/>
              <a:t> con el personal y las </a:t>
            </a:r>
            <a:r>
              <a:rPr lang="en-US" sz="2600" dirty="0" err="1"/>
              <a:t>habilidades</a:t>
            </a:r>
            <a:r>
              <a:rPr lang="en-US" sz="2600" dirty="0"/>
              <a:t> </a:t>
            </a:r>
            <a:r>
              <a:rPr lang="en-US" sz="2600" dirty="0" err="1"/>
              <a:t>necesarias</a:t>
            </a:r>
            <a:r>
              <a:rPr lang="en-US" sz="2600" dirty="0"/>
              <a:t> a </a:t>
            </a:r>
            <a:r>
              <a:rPr lang="en-US" sz="2600" dirty="0" err="1"/>
              <a:t>nivel</a:t>
            </a:r>
            <a:r>
              <a:rPr lang="en-US" sz="2600" dirty="0"/>
              <a:t> </a:t>
            </a:r>
            <a:r>
              <a:rPr lang="en-US" sz="2600" dirty="0" err="1"/>
              <a:t>nacional</a:t>
            </a:r>
            <a:r>
              <a:rPr lang="en-US" sz="2600" dirty="0"/>
              <a:t> y </a:t>
            </a:r>
            <a:r>
              <a:rPr lang="en-US" sz="2600" dirty="0" err="1"/>
              <a:t>subnacional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2</a:t>
            </a:r>
            <a:r>
              <a:rPr lang="en-US" sz="2600" dirty="0"/>
              <a:t>. Se </a:t>
            </a:r>
            <a:r>
              <a:rPr lang="en-US" sz="2600" dirty="0" err="1"/>
              <a:t>cumplen</a:t>
            </a:r>
            <a:r>
              <a:rPr lang="en-US" sz="2600" dirty="0"/>
              <a:t> las </a:t>
            </a:r>
            <a:r>
              <a:rPr lang="en-US" sz="2600" dirty="0" err="1"/>
              <a:t>responsabilidades</a:t>
            </a:r>
            <a:r>
              <a:rPr lang="en-US" sz="2600" dirty="0"/>
              <a:t> </a:t>
            </a:r>
            <a:r>
              <a:rPr lang="en-US" sz="2600" dirty="0" err="1"/>
              <a:t>básicas</a:t>
            </a:r>
            <a:r>
              <a:rPr lang="en-US" sz="2600" dirty="0"/>
              <a:t> de </a:t>
            </a:r>
            <a:r>
              <a:rPr lang="en-US" sz="2600" dirty="0" err="1"/>
              <a:t>liderazgo</a:t>
            </a:r>
            <a:r>
              <a:rPr lang="en-US" sz="2600" dirty="0"/>
              <a:t> y </a:t>
            </a:r>
            <a:r>
              <a:rPr lang="en-US" sz="2600" dirty="0" err="1"/>
              <a:t>coordinación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79156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446589" y="213647"/>
            <a:ext cx="5929164" cy="601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 dirty="0" err="1" smtClean="0"/>
              <a:t>Guias</a:t>
            </a:r>
            <a:r>
              <a:rPr lang="en-AU" b="1" dirty="0" smtClean="0"/>
              <a:t> </a:t>
            </a:r>
            <a:r>
              <a:rPr lang="en-AU" b="1" dirty="0" err="1" smtClean="0"/>
              <a:t>disponibles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645909-32FB-48EA-B892-B051C22F7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26" y="1570559"/>
            <a:ext cx="3122220" cy="3285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6C891C-C97B-4B19-9D8D-E6E10331FBD0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D89C45C-14CD-4E3E-9FEB-4A507AA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56" y="445960"/>
            <a:ext cx="3185466" cy="2249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9A2531DD-4AD4-3543-AF94-68A44ADA9C2B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318357CC-C831-6F4B-A66B-25F69347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17" y="1630200"/>
            <a:ext cx="2393113" cy="331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043" y="3166974"/>
            <a:ext cx="3488640" cy="17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CDE85A-BEDA-2142-876B-0C8C2B058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9" y="643750"/>
            <a:ext cx="5462040" cy="5602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C9A9F0-A6DC-064D-858D-6448A4D5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551" y="1019889"/>
            <a:ext cx="5938866" cy="43856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58D6EC4-3288-5A44-87EA-5F79B343FCD1}"/>
              </a:ext>
            </a:extLst>
          </p:cNvPr>
          <p:cNvSpPr/>
          <p:nvPr/>
        </p:nvSpPr>
        <p:spPr>
          <a:xfrm>
            <a:off x="7381934" y="1771823"/>
            <a:ext cx="3086100" cy="1577340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86E3953C-9495-2142-BAEE-72FAB154038D}"/>
              </a:ext>
            </a:extLst>
          </p:cNvPr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xmlns="" id="{CF15DF0C-4473-4440-9DD6-C22782104AF2}"/>
              </a:ext>
            </a:extLst>
          </p:cNvPr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998CD50B-A071-884E-B9F4-A96B7DB5D136}"/>
                </a:ext>
              </a:extLst>
            </p:cNvPr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9" name="GNC logo box.png" descr="GNC logo box.png">
              <a:extLst>
                <a:ext uri="{FF2B5EF4-FFF2-40B4-BE49-F238E27FC236}">
                  <a16:creationId xmlns:a16="http://schemas.microsoft.com/office/drawing/2014/main" xmlns="" id="{299CAC94-B6C3-A249-AF7D-C0B64468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0" name="TextBox 17">
            <a:extLst>
              <a:ext uri="{FF2B5EF4-FFF2-40B4-BE49-F238E27FC236}">
                <a16:creationId xmlns:a16="http://schemas.microsoft.com/office/drawing/2014/main" xmlns="" id="{E7718E34-8880-AF4C-9833-9D7E290ED474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319476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740621" y="2483189"/>
            <a:ext cx="11173346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/>
            <a:r>
              <a:rPr lang="en-AU" b="1" dirty="0" err="1"/>
              <a:t>Consideraciones</a:t>
            </a:r>
            <a:r>
              <a:rPr lang="en-AU" b="1" dirty="0"/>
              <a:t> clave y </a:t>
            </a:r>
            <a:r>
              <a:rPr lang="en-AU" b="1" dirty="0" err="1"/>
              <a:t>consejos</a:t>
            </a:r>
            <a:r>
              <a:rPr lang="en-AU" b="1" dirty="0"/>
              <a:t> </a:t>
            </a:r>
            <a:r>
              <a:rPr lang="en-AU" b="1" dirty="0" err="1" smtClean="0"/>
              <a:t>prácticos</a:t>
            </a:r>
            <a:endParaRPr lang="en-AU" b="1" dirty="0" smtClean="0"/>
          </a:p>
          <a:p>
            <a:pPr algn="ctr"/>
            <a:r>
              <a:rPr lang="en-AU" b="1" dirty="0" smtClean="0"/>
              <a:t>para </a:t>
            </a:r>
            <a:r>
              <a:rPr lang="en-AU" b="1" dirty="0" err="1"/>
              <a:t>temas</a:t>
            </a:r>
            <a:r>
              <a:rPr lang="en-AU" b="1" dirty="0"/>
              <a:t> </a:t>
            </a:r>
            <a:r>
              <a:rPr lang="en-AU" b="1" dirty="0" err="1"/>
              <a:t>transversales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TextBox 17">
            <a:extLst>
              <a:ext uri="{FF2B5EF4-FFF2-40B4-BE49-F238E27FC236}">
                <a16:creationId xmlns="" xmlns:a16="http://schemas.microsoft.com/office/drawing/2014/main" id="{B0DBA4AC-E524-4849-8ADB-5A1E6D860CDB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15371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79299" cy="1037806"/>
          </a:xfrm>
          <a:solidFill>
            <a:srgbClr val="A4D233"/>
          </a:solidFill>
        </p:spPr>
        <p:txBody>
          <a:bodyPr>
            <a:normAutofit/>
          </a:bodyPr>
          <a:lstStyle/>
          <a:p>
            <a:r>
              <a:rPr lang="fr-FR" sz="3800" b="0" dirty="0">
                <a:solidFill>
                  <a:schemeClr val="bg1"/>
                </a:solidFill>
                <a:latin typeface="Bebas Neue Regular"/>
                <a:sym typeface="Bebas Neue Regular"/>
              </a:rPr>
              <a:t>¿</a:t>
            </a:r>
            <a:r>
              <a:rPr lang="fr-FR" sz="3800" b="0" dirty="0" err="1">
                <a:solidFill>
                  <a:schemeClr val="bg1"/>
                </a:solidFill>
                <a:latin typeface="Bebas Neue Regular"/>
                <a:sym typeface="Bebas Neue Regular"/>
              </a:rPr>
              <a:t>Dónde</a:t>
            </a:r>
            <a:r>
              <a:rPr lang="fr-FR" sz="3800" b="0" dirty="0">
                <a:solidFill>
                  <a:schemeClr val="bg1"/>
                </a:solidFill>
                <a:latin typeface="Bebas Neue Regular"/>
                <a:sym typeface="Bebas Neue Regular"/>
              </a:rPr>
              <a:t> y </a:t>
            </a:r>
            <a:r>
              <a:rPr lang="fr-FR" sz="3800" b="0" dirty="0" err="1">
                <a:solidFill>
                  <a:schemeClr val="bg1"/>
                </a:solidFill>
                <a:latin typeface="Bebas Neue Regular"/>
                <a:sym typeface="Bebas Neue Regular"/>
              </a:rPr>
              <a:t>cómo</a:t>
            </a:r>
            <a:r>
              <a:rPr lang="fr-FR" sz="3800" b="0" dirty="0">
                <a:solidFill>
                  <a:schemeClr val="bg1"/>
                </a:solidFill>
                <a:latin typeface="Bebas Neue Regular"/>
                <a:sym typeface="Bebas Neue Regular"/>
              </a:rPr>
              <a:t> </a:t>
            </a:r>
            <a:r>
              <a:rPr lang="fr-FR" sz="3800" b="0" dirty="0" err="1">
                <a:solidFill>
                  <a:schemeClr val="bg1"/>
                </a:solidFill>
                <a:latin typeface="Bebas Neue Regular"/>
                <a:sym typeface="Bebas Neue Regular"/>
              </a:rPr>
              <a:t>integrar</a:t>
            </a:r>
            <a:r>
              <a:rPr lang="fr-FR" sz="3800" b="0" dirty="0">
                <a:solidFill>
                  <a:schemeClr val="bg1"/>
                </a:solidFill>
                <a:latin typeface="Bebas Neue Regular"/>
                <a:sym typeface="Bebas Neue Regular"/>
              </a:rPr>
              <a:t> la VG y la </a:t>
            </a:r>
            <a:r>
              <a:rPr lang="fr-FR" sz="3800" b="0" dirty="0" err="1">
                <a:solidFill>
                  <a:schemeClr val="bg1"/>
                </a:solidFill>
                <a:latin typeface="Bebas Neue Regular"/>
                <a:sym typeface="Bebas Neue Regular"/>
              </a:rPr>
              <a:t>discapacidad</a:t>
            </a:r>
            <a:r>
              <a:rPr lang="fr-FR" sz="3800" b="0" dirty="0">
                <a:solidFill>
                  <a:schemeClr val="bg1"/>
                </a:solidFill>
                <a:latin typeface="Bebas Neue Regular"/>
                <a:sym typeface="Bebas Neue Regular"/>
              </a:rPr>
              <a:t> en </a:t>
            </a:r>
            <a:r>
              <a:rPr lang="fr-FR" sz="3800" b="0" dirty="0" smtClean="0">
                <a:solidFill>
                  <a:schemeClr val="bg1"/>
                </a:solidFill>
                <a:latin typeface="Bebas Neue Regular"/>
                <a:sym typeface="Bebas Neue Regular"/>
              </a:rPr>
              <a:t>el PRH?</a:t>
            </a:r>
            <a:endParaRPr lang="fr-FR" sz="3800" b="0" dirty="0">
              <a:solidFill>
                <a:schemeClr val="bg1"/>
              </a:solidFill>
              <a:latin typeface="Bebas Neue Regular"/>
              <a:sym typeface="Bebas Neue Regular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AE462C7C-4895-344D-96F1-F67826DB84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065405"/>
              </p:ext>
            </p:extLst>
          </p:nvPr>
        </p:nvGraphicFramePr>
        <p:xfrm>
          <a:off x="1526995" y="1102680"/>
          <a:ext cx="9113762" cy="213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094EF780-1F7A-5D46-8D59-68F61AAB048C}"/>
              </a:ext>
            </a:extLst>
          </p:cNvPr>
          <p:cNvCxnSpPr>
            <a:cxnSpLocks/>
          </p:cNvCxnSpPr>
          <p:nvPr/>
        </p:nvCxnSpPr>
        <p:spPr>
          <a:xfrm>
            <a:off x="2041502" y="3307780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Folded Corner 8">
            <a:extLst>
              <a:ext uri="{FF2B5EF4-FFF2-40B4-BE49-F238E27FC236}">
                <a16:creationId xmlns="" xmlns:a16="http://schemas.microsoft.com/office/drawing/2014/main" id="{2FC69165-8E8B-7F46-989E-4CB39C9A8296}"/>
              </a:ext>
            </a:extLst>
          </p:cNvPr>
          <p:cNvSpPr/>
          <p:nvPr/>
        </p:nvSpPr>
        <p:spPr>
          <a:xfrm>
            <a:off x="1515415" y="3882056"/>
            <a:ext cx="1421630" cy="2003050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Centrarse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en la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seguridad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el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acceso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la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inclusión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smtClean="0">
                <a:solidFill>
                  <a:schemeClr val="tx1"/>
                </a:solidFill>
                <a:latin typeface="Calibri"/>
                <a:cs typeface="Calibri"/>
              </a:rPr>
              <a:t>la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aceptabilidad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la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calidad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la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dignidad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etc.</a:t>
            </a:r>
          </a:p>
        </p:txBody>
      </p:sp>
      <p:sp>
        <p:nvSpPr>
          <p:cNvPr id="13" name="Folded Corner 12">
            <a:extLst>
              <a:ext uri="{FF2B5EF4-FFF2-40B4-BE49-F238E27FC236}">
                <a16:creationId xmlns="" xmlns:a16="http://schemas.microsoft.com/office/drawing/2014/main" id="{5EF77EFE-8438-344E-8365-9225C336EB73}"/>
              </a:ext>
            </a:extLst>
          </p:cNvPr>
          <p:cNvSpPr/>
          <p:nvPr/>
        </p:nvSpPr>
        <p:spPr>
          <a:xfrm>
            <a:off x="3163418" y="3858967"/>
            <a:ext cx="1144540" cy="1894133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Como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mínimo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datos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desglosados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​​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por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edad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sexo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discapacidad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590B48F8-61F3-D449-BE78-B6C6DAAE1305}"/>
              </a:ext>
            </a:extLst>
          </p:cNvPr>
          <p:cNvCxnSpPr>
            <a:cxnSpLocks/>
          </p:cNvCxnSpPr>
          <p:nvPr/>
        </p:nvCxnSpPr>
        <p:spPr>
          <a:xfrm>
            <a:off x="3730977" y="3306236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Folded Corner 14">
            <a:extLst>
              <a:ext uri="{FF2B5EF4-FFF2-40B4-BE49-F238E27FC236}">
                <a16:creationId xmlns="" xmlns:a16="http://schemas.microsoft.com/office/drawing/2014/main" id="{977BADE3-397C-3D48-8F16-950B381C41A7}"/>
              </a:ext>
            </a:extLst>
          </p:cNvPr>
          <p:cNvSpPr/>
          <p:nvPr/>
        </p:nvSpPr>
        <p:spPr>
          <a:xfrm>
            <a:off x="4626695" y="3815005"/>
            <a:ext cx="1415978" cy="3031281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No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dañar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reducir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responder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a los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riesgos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de </a:t>
            </a:r>
            <a:r>
              <a:rPr lang="fr" dirty="0" smtClean="0">
                <a:solidFill>
                  <a:schemeClr val="tx1"/>
                </a:solidFill>
                <a:latin typeface="Calibri"/>
                <a:cs typeface="Calibri"/>
              </a:rPr>
              <a:t>VG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satisfacer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las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necesidades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específicas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de las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personas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con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discapacidad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mujeres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niñas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s-ES" dirty="0" smtClean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fr" dirty="0" err="1" smtClean="0">
                <a:solidFill>
                  <a:schemeClr val="tx1"/>
                </a:solidFill>
                <a:latin typeface="Calibri"/>
                <a:cs typeface="Calibri"/>
              </a:rPr>
              <a:t>integrarlas</a:t>
            </a:r>
            <a:r>
              <a:rPr lang="fr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en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todas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las </a:t>
            </a:r>
            <a:r>
              <a:rPr lang="fr" dirty="0" err="1" smtClean="0">
                <a:solidFill>
                  <a:schemeClr val="tx1"/>
                </a:solidFill>
                <a:latin typeface="Calibri"/>
                <a:cs typeface="Calibri"/>
              </a:rPr>
              <a:t>acciones</a:t>
            </a:r>
            <a:r>
              <a:rPr lang="es-ES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  <a:endParaRPr lang="fr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F7FB12B-84C8-AD4A-AAFA-9737D44C19BB}"/>
              </a:ext>
            </a:extLst>
          </p:cNvPr>
          <p:cNvCxnSpPr>
            <a:cxnSpLocks/>
          </p:cNvCxnSpPr>
          <p:nvPr/>
        </p:nvCxnSpPr>
        <p:spPr>
          <a:xfrm>
            <a:off x="5332800" y="3375509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olded Corner 10">
            <a:extLst>
              <a:ext uri="{FF2B5EF4-FFF2-40B4-BE49-F238E27FC236}">
                <a16:creationId xmlns="" xmlns:a16="http://schemas.microsoft.com/office/drawing/2014/main" id="{6AE00546-F817-8F47-A5ED-FB373995988B}"/>
              </a:ext>
            </a:extLst>
          </p:cNvPr>
          <p:cNvSpPr/>
          <p:nvPr/>
        </p:nvSpPr>
        <p:spPr>
          <a:xfrm>
            <a:off x="6413245" y="3881170"/>
            <a:ext cx="1250957" cy="2801039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Involucrar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a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mujeres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niñas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personas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con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discapacidad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 lang="es-E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s-ES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fr" dirty="0" err="1" smtClean="0">
                <a:solidFill>
                  <a:schemeClr val="tx1"/>
                </a:solidFill>
                <a:latin typeface="Calibri"/>
                <a:cs typeface="Calibri"/>
              </a:rPr>
              <a:t>Abordar</a:t>
            </a:r>
            <a:r>
              <a:rPr lang="fr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sus barreras de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acceso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dirty="0" err="1">
                <a:solidFill>
                  <a:schemeClr val="tx1"/>
                </a:solidFill>
                <a:latin typeface="Calibri"/>
                <a:cs typeface="Calibri"/>
              </a:rPr>
              <a:t>necesidades</a:t>
            </a:r>
            <a:r>
              <a:rPr lang="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dirty="0" err="1" smtClean="0">
                <a:solidFill>
                  <a:schemeClr val="tx1"/>
                </a:solidFill>
                <a:latin typeface="Calibri"/>
                <a:cs typeface="Calibri"/>
              </a:rPr>
              <a:t>críticas</a:t>
            </a:r>
            <a:endParaRPr lang="en-US" b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3DF6DC51-1B16-4842-BE9C-BF0C4B219763}"/>
              </a:ext>
            </a:extLst>
          </p:cNvPr>
          <p:cNvCxnSpPr>
            <a:cxnSpLocks/>
          </p:cNvCxnSpPr>
          <p:nvPr/>
        </p:nvCxnSpPr>
        <p:spPr>
          <a:xfrm>
            <a:off x="6957713" y="3397712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olded Corner 16">
            <a:extLst>
              <a:ext uri="{FF2B5EF4-FFF2-40B4-BE49-F238E27FC236}">
                <a16:creationId xmlns="" xmlns:a16="http://schemas.microsoft.com/office/drawing/2014/main" id="{BBD1F951-E1A8-7C4E-8B37-8A9DEE09EACD}"/>
              </a:ext>
            </a:extLst>
          </p:cNvPr>
          <p:cNvSpPr/>
          <p:nvPr/>
        </p:nvSpPr>
        <p:spPr>
          <a:xfrm>
            <a:off x="7948959" y="3881170"/>
            <a:ext cx="1259994" cy="2707321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Incluir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un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presupuesto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para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disminuir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el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riesgo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de VG y la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inclusión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de la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discapacidad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de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acuerdo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con las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actividades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alibri"/>
                <a:cs typeface="Calibri"/>
              </a:rPr>
              <a:t>planificadas</a:t>
            </a:r>
            <a:r>
              <a:rPr lang="fr-FR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EFC78B94-8650-5644-9451-B9FEB8978CF0}"/>
              </a:ext>
            </a:extLst>
          </p:cNvPr>
          <p:cNvCxnSpPr>
            <a:cxnSpLocks/>
          </p:cNvCxnSpPr>
          <p:nvPr/>
        </p:nvCxnSpPr>
        <p:spPr>
          <a:xfrm>
            <a:off x="8493427" y="3397712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olded Corner 18">
            <a:extLst>
              <a:ext uri="{FF2B5EF4-FFF2-40B4-BE49-F238E27FC236}">
                <a16:creationId xmlns="" xmlns:a16="http://schemas.microsoft.com/office/drawing/2014/main" id="{9DB53ED3-EB9E-0A48-9C7B-07F0A13A060F}"/>
              </a:ext>
            </a:extLst>
          </p:cNvPr>
          <p:cNvSpPr/>
          <p:nvPr/>
        </p:nvSpPr>
        <p:spPr>
          <a:xfrm>
            <a:off x="9343690" y="3858079"/>
            <a:ext cx="1294870" cy="2898037"/>
          </a:xfrm>
          <a:prstGeom prst="foldedCorner">
            <a:avLst/>
          </a:prstGeom>
          <a:solidFill>
            <a:srgbClr val="FFDEF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Indicador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específico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relacionado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con el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acceso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seguro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sz="1200" dirty="0" err="1" smtClean="0">
                <a:solidFill>
                  <a:schemeClr val="tx1"/>
                </a:solidFill>
                <a:latin typeface="Calibri"/>
                <a:cs typeface="Calibri"/>
              </a:rPr>
              <a:t>digno</a:t>
            </a:r>
            <a:endParaRPr lang="es-ES" sz="1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s-ES" sz="12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fr" sz="1200" dirty="0" err="1" smtClean="0">
                <a:solidFill>
                  <a:schemeClr val="tx1"/>
                </a:solidFill>
                <a:latin typeface="Calibri"/>
                <a:cs typeface="Calibri"/>
              </a:rPr>
              <a:t>Reducir</a:t>
            </a:r>
            <a:r>
              <a:rPr lang="fr" sz="12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riesgos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y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mejorar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la </a:t>
            </a:r>
            <a:r>
              <a:rPr lang="fr" sz="1200" dirty="0" err="1" smtClean="0">
                <a:solidFill>
                  <a:schemeClr val="tx1"/>
                </a:solidFill>
                <a:latin typeface="Calibri"/>
                <a:cs typeface="Calibri"/>
              </a:rPr>
              <a:t>seguridad</a:t>
            </a:r>
            <a:endParaRPr lang="es-ES" sz="1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s-ES" sz="12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s-ES" sz="1200" dirty="0" smtClean="0">
                <a:solidFill>
                  <a:schemeClr val="tx1"/>
                </a:solidFill>
                <a:latin typeface="Calibri"/>
                <a:cs typeface="Calibri"/>
              </a:rPr>
              <a:t>L</a:t>
            </a:r>
            <a:r>
              <a:rPr lang="fr" sz="1200" dirty="0" err="1" smtClean="0">
                <a:solidFill>
                  <a:schemeClr val="tx1"/>
                </a:solidFill>
                <a:latin typeface="Calibri"/>
                <a:cs typeface="Calibri"/>
              </a:rPr>
              <a:t>ograr</a:t>
            </a:r>
            <a:r>
              <a:rPr lang="fr" sz="12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los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objetivos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clúster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/ 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sector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 (</a:t>
            </a:r>
            <a:r>
              <a:rPr lang="fr" sz="1200" dirty="0" err="1">
                <a:solidFill>
                  <a:schemeClr val="tx1"/>
                </a:solidFill>
                <a:latin typeface="Calibri"/>
                <a:cs typeface="Calibri"/>
              </a:rPr>
              <a:t>desglosados</a:t>
            </a:r>
            <a:r>
              <a:rPr lang="fr" sz="1200" dirty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84615A25-15E2-9A40-A9F7-50991D7DC863}"/>
              </a:ext>
            </a:extLst>
          </p:cNvPr>
          <p:cNvCxnSpPr>
            <a:cxnSpLocks/>
          </p:cNvCxnSpPr>
          <p:nvPr/>
        </p:nvCxnSpPr>
        <p:spPr>
          <a:xfrm>
            <a:off x="10061579" y="3397712"/>
            <a:ext cx="0" cy="4170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5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630F63C9-3BF8-4CF8-BA98-39ABDF8C12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071222"/>
              </p:ext>
            </p:extLst>
          </p:nvPr>
        </p:nvGraphicFramePr>
        <p:xfrm>
          <a:off x="598311" y="1125434"/>
          <a:ext cx="11029245" cy="532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0556B9-7416-4C22-9454-F88CCCAB2C66}"/>
              </a:ext>
            </a:extLst>
          </p:cNvPr>
          <p:cNvSpPr txBox="1"/>
          <p:nvPr/>
        </p:nvSpPr>
        <p:spPr>
          <a:xfrm>
            <a:off x="0" y="456019"/>
            <a:ext cx="12179300" cy="6232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r>
              <a:rPr lang="fr-FR" sz="3800" b="0" dirty="0" err="1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Consejos</a:t>
            </a:r>
            <a:r>
              <a:rPr lang="fr-FR" sz="3800" b="0" dirty="0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 </a:t>
            </a:r>
            <a:r>
              <a:rPr lang="fr-FR" sz="3800" b="0" dirty="0" err="1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prácticos</a:t>
            </a:r>
            <a:r>
              <a:rPr lang="fr-FR" sz="3800" b="0" dirty="0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 para </a:t>
            </a:r>
            <a:r>
              <a:rPr lang="fr-FR" sz="3800" b="0" dirty="0" err="1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tener</a:t>
            </a:r>
            <a:r>
              <a:rPr lang="fr-FR" sz="3800" b="0" dirty="0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 en </a:t>
            </a:r>
            <a:r>
              <a:rPr lang="fr-FR" sz="3800" b="0" dirty="0" err="1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cuenta</a:t>
            </a:r>
            <a:r>
              <a:rPr lang="fr-FR" sz="3800" b="0" dirty="0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 la </a:t>
            </a:r>
            <a:r>
              <a:rPr lang="fr-FR" sz="3800" b="0" dirty="0" err="1">
                <a:solidFill>
                  <a:srgbClr val="A4D233"/>
                </a:solidFill>
                <a:latin typeface="Bebas Neue Regular"/>
                <a:ea typeface="+mn-ea"/>
                <a:cs typeface="+mn-cs"/>
                <a:sym typeface="Helvetica Neue Medium"/>
              </a:rPr>
              <a:t>discapacidad</a:t>
            </a:r>
            <a:endParaRPr lang="en-GB" sz="3800" b="0" dirty="0">
              <a:solidFill>
                <a:srgbClr val="A4D233"/>
              </a:solidFill>
              <a:latin typeface="Bebas Neue Regular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93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1448656" y="27665"/>
            <a:ext cx="9236467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 dirty="0" err="1" smtClean="0"/>
              <a:t>Consejos</a:t>
            </a:r>
            <a:r>
              <a:rPr lang="en-AU" b="1" dirty="0" smtClean="0"/>
              <a:t> </a:t>
            </a:r>
            <a:r>
              <a:rPr lang="en-AU" b="1" dirty="0" err="1" smtClean="0"/>
              <a:t>prácticos</a:t>
            </a:r>
            <a:r>
              <a:rPr lang="en-AU" b="1" dirty="0" smtClean="0"/>
              <a:t> para VG</a:t>
            </a:r>
            <a:r>
              <a:rPr lang="en-AU" b="1" dirty="0"/>
              <a:t> 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Right Arrow Callout 9">
            <a:extLst>
              <a:ext uri="{FF2B5EF4-FFF2-40B4-BE49-F238E27FC236}">
                <a16:creationId xmlns="" xmlns:a16="http://schemas.microsoft.com/office/drawing/2014/main" id="{76BD7700-5D6B-40F0-8BE3-726B8AD47070}"/>
              </a:ext>
            </a:extLst>
          </p:cNvPr>
          <p:cNvSpPr/>
          <p:nvPr/>
        </p:nvSpPr>
        <p:spPr>
          <a:xfrm>
            <a:off x="379287" y="1202925"/>
            <a:ext cx="3889094" cy="1143000"/>
          </a:xfrm>
          <a:prstGeom prst="right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Los </a:t>
            </a:r>
            <a:r>
              <a:rPr lang="en-US" dirty="0" err="1"/>
              <a:t>riesgos</a:t>
            </a:r>
            <a:r>
              <a:rPr lang="en-US" dirty="0"/>
              <a:t> de VG y las </a:t>
            </a:r>
            <a:r>
              <a:rPr lang="en-US" dirty="0" err="1"/>
              <a:t>barreras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con la </a:t>
            </a:r>
            <a:r>
              <a:rPr lang="en-US" dirty="0" err="1"/>
              <a:t>nutrición</a:t>
            </a:r>
            <a:r>
              <a:rPr lang="en-US" dirty="0"/>
              <a:t> se </a:t>
            </a:r>
            <a:r>
              <a:rPr lang="en-US" dirty="0" err="1"/>
              <a:t>identifican</a:t>
            </a:r>
            <a:r>
              <a:rPr lang="en-US" dirty="0"/>
              <a:t> e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HNO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3BBCF2-E46B-4156-B500-8E111BD51741}"/>
              </a:ext>
            </a:extLst>
          </p:cNvPr>
          <p:cNvSpPr txBox="1"/>
          <p:nvPr/>
        </p:nvSpPr>
        <p:spPr>
          <a:xfrm>
            <a:off x="4583569" y="1241608"/>
            <a:ext cx="7206804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l" defTabSz="914400" hangingPunct="1">
              <a:buFont typeface="Arial" panose="020B0604020202020204" pitchFamily="34" charset="0"/>
              <a:buChar char="•"/>
            </a:pP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Incluya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al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menos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estrategia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indicador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respuesta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que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aborden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riesgos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barreras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identificados</a:t>
            </a:r>
            <a:r>
              <a:rPr lang="en-US" sz="1800" b="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marL="285750" indent="-285750" algn="l" defTabSz="914400" hangingPunct="1">
              <a:buFont typeface="Arial" panose="020B0604020202020204" pitchFamily="34" charset="0"/>
              <a:buChar char="•"/>
            </a:pPr>
            <a:r>
              <a:rPr lang="en-US" sz="1800" b="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Incluir</a:t>
            </a:r>
            <a:r>
              <a:rPr lang="en-US" sz="1800" b="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estándares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respuesta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indicadores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mitigación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del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riesgo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VG.</a:t>
            </a:r>
            <a:endParaRPr lang="x-none" sz="18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E349148-9343-419D-8CFC-D74491DDBD23}"/>
              </a:ext>
            </a:extLst>
          </p:cNvPr>
          <p:cNvSpPr txBox="1"/>
          <p:nvPr/>
        </p:nvSpPr>
        <p:spPr>
          <a:xfrm>
            <a:off x="0" y="2586023"/>
            <a:ext cx="3645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Ejemplo</a:t>
            </a:r>
            <a:r>
              <a:rPr lang="en-US" dirty="0" smtClean="0"/>
              <a:t>: </a:t>
            </a:r>
            <a:r>
              <a:rPr lang="en-US" b="0" dirty="0" err="1" smtClean="0"/>
              <a:t>Algunas</a:t>
            </a:r>
            <a:r>
              <a:rPr lang="en-US" b="0" dirty="0" smtClean="0"/>
              <a:t> </a:t>
            </a:r>
            <a:r>
              <a:rPr lang="en-US" b="0" dirty="0" err="1"/>
              <a:t>mujeres</a:t>
            </a:r>
            <a:r>
              <a:rPr lang="en-US" b="0" dirty="0"/>
              <a:t> no </a:t>
            </a:r>
            <a:r>
              <a:rPr lang="en-US" b="0" dirty="0" err="1"/>
              <a:t>pueden</a:t>
            </a:r>
            <a:r>
              <a:rPr lang="en-US" b="0" dirty="0"/>
              <a:t> </a:t>
            </a:r>
            <a:r>
              <a:rPr lang="en-US" b="0" dirty="0" err="1"/>
              <a:t>acudir</a:t>
            </a:r>
            <a:r>
              <a:rPr lang="en-US" b="0" dirty="0"/>
              <a:t> a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servicios</a:t>
            </a:r>
            <a:r>
              <a:rPr lang="en-US" b="0" dirty="0"/>
              <a:t> de </a:t>
            </a:r>
            <a:r>
              <a:rPr lang="en-US" b="0" dirty="0" err="1"/>
              <a:t>nutrición</a:t>
            </a:r>
            <a:r>
              <a:rPr lang="en-US" b="0" dirty="0"/>
              <a:t> </a:t>
            </a:r>
            <a:r>
              <a:rPr lang="en-US" b="0" dirty="0" err="1"/>
              <a:t>porque</a:t>
            </a:r>
            <a:r>
              <a:rPr lang="en-US" b="0" dirty="0"/>
              <a:t> </a:t>
            </a:r>
            <a:r>
              <a:rPr lang="en-US" b="0" dirty="0" err="1"/>
              <a:t>sus</a:t>
            </a:r>
            <a:r>
              <a:rPr lang="en-US" b="0" dirty="0"/>
              <a:t> </a:t>
            </a:r>
            <a:r>
              <a:rPr lang="en-US" b="0" dirty="0" err="1"/>
              <a:t>maridos</a:t>
            </a:r>
            <a:r>
              <a:rPr lang="en-US" b="0" dirty="0"/>
              <a:t> no </a:t>
            </a:r>
            <a:r>
              <a:rPr lang="en-US" b="0" dirty="0" smtClean="0"/>
              <a:t>lo </a:t>
            </a:r>
            <a:r>
              <a:rPr lang="en-US" b="0" dirty="0" err="1" smtClean="0"/>
              <a:t>aprueban</a:t>
            </a:r>
            <a:r>
              <a:rPr lang="en-US" b="0" dirty="0" smtClean="0"/>
              <a:t> </a:t>
            </a:r>
            <a:r>
              <a:rPr lang="en-US" b="0" dirty="0" err="1"/>
              <a:t>porque</a:t>
            </a:r>
            <a:r>
              <a:rPr lang="en-US" b="0" dirty="0"/>
              <a:t> no </a:t>
            </a:r>
            <a:r>
              <a:rPr lang="en-US" b="0" dirty="0" err="1"/>
              <a:t>comprenden</a:t>
            </a:r>
            <a:r>
              <a:rPr lang="en-US" b="0" dirty="0"/>
              <a:t> la </a:t>
            </a:r>
            <a:r>
              <a:rPr lang="en-US" b="0" dirty="0" err="1"/>
              <a:t>importancia</a:t>
            </a:r>
            <a:r>
              <a:rPr lang="en-US" b="0" dirty="0"/>
              <a:t> de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servicios</a:t>
            </a:r>
            <a:r>
              <a:rPr lang="en-US" b="0" dirty="0"/>
              <a:t> de </a:t>
            </a:r>
            <a:r>
              <a:rPr lang="en-US" b="0" dirty="0" err="1"/>
              <a:t>nutrición</a:t>
            </a:r>
            <a:r>
              <a:rPr lang="en-US" dirty="0"/>
              <a:t>.</a:t>
            </a:r>
          </a:p>
        </p:txBody>
      </p:sp>
      <p:sp>
        <p:nvSpPr>
          <p:cNvPr id="12" name="Right Arrow 13">
            <a:extLst>
              <a:ext uri="{FF2B5EF4-FFF2-40B4-BE49-F238E27FC236}">
                <a16:creationId xmlns="" xmlns:a16="http://schemas.microsoft.com/office/drawing/2014/main" id="{9DBB13D7-7C40-4099-9697-EE0F554A661A}"/>
              </a:ext>
            </a:extLst>
          </p:cNvPr>
          <p:cNvSpPr/>
          <p:nvPr/>
        </p:nvSpPr>
        <p:spPr>
          <a:xfrm>
            <a:off x="3645061" y="2923521"/>
            <a:ext cx="498676" cy="25112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95C6403-F0E0-47BC-991C-30DF65D74CE4}"/>
              </a:ext>
            </a:extLst>
          </p:cNvPr>
          <p:cNvSpPr txBox="1"/>
          <p:nvPr/>
        </p:nvSpPr>
        <p:spPr>
          <a:xfrm>
            <a:off x="4583569" y="2638387"/>
            <a:ext cx="455590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defTabSz="914400" hangingPunct="1"/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Llevar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cabo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actividades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divulgación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educación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sobre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nutrición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específicas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dirigidas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 hombres y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líderes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comunitarios</a:t>
            </a:r>
            <a:r>
              <a:rPr lang="en-US" sz="17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x-none" sz="17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4">
            <a:extLst>
              <a:ext uri="{FF2B5EF4-FFF2-40B4-BE49-F238E27FC236}">
                <a16:creationId xmlns="" xmlns:a16="http://schemas.microsoft.com/office/drawing/2014/main" id="{55D8AF62-08F1-4F3C-8545-68D9DDC42886}"/>
              </a:ext>
            </a:extLst>
          </p:cNvPr>
          <p:cNvSpPr/>
          <p:nvPr/>
        </p:nvSpPr>
        <p:spPr>
          <a:xfrm>
            <a:off x="379287" y="3997217"/>
            <a:ext cx="3889094" cy="1143000"/>
          </a:xfrm>
          <a:prstGeom prst="right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dirty="0"/>
              <a:t>No hay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de VG y las </a:t>
            </a:r>
            <a:r>
              <a:rPr lang="en-US" dirty="0" err="1"/>
              <a:t>barreras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nutrición</a:t>
            </a:r>
            <a:r>
              <a:rPr lang="en-US" dirty="0"/>
              <a:t>.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DCA7807-2437-4C9C-B6A2-7DA61993ADF7}"/>
              </a:ext>
            </a:extLst>
          </p:cNvPr>
          <p:cNvSpPr txBox="1"/>
          <p:nvPr/>
        </p:nvSpPr>
        <p:spPr>
          <a:xfrm>
            <a:off x="4583568" y="3935050"/>
            <a:ext cx="7206803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Abordar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las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lagunas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datos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(auditoria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seguridad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incluir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preguntas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sobre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barreras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el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seguimiento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la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nutrición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evaluaciones</a:t>
            </a:r>
            <a:r>
              <a:rPr lang="en-US" sz="1800" b="0" dirty="0"/>
              <a:t>)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b="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Incluya</a:t>
            </a:r>
            <a:r>
              <a:rPr lang="en-US" sz="1800" b="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menos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respuesta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indicadores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estándar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mitigación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del </a:t>
            </a:r>
            <a:r>
              <a:rPr lang="en-US" sz="1800" b="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riesgo</a:t>
            </a:r>
            <a:r>
              <a:rPr lang="en-US" sz="1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 VG. </a:t>
            </a:r>
            <a:endParaRPr lang="en-US" sz="1800" b="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5C5D65-DC29-4CC3-A0A0-7900ACB99D3C}"/>
              </a:ext>
            </a:extLst>
          </p:cNvPr>
          <p:cNvSpPr txBox="1"/>
          <p:nvPr/>
        </p:nvSpPr>
        <p:spPr>
          <a:xfrm>
            <a:off x="8945748" y="2638387"/>
            <a:ext cx="29185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dirty="0" err="1"/>
              <a:t>Mejora</a:t>
            </a:r>
            <a:r>
              <a:rPr lang="en-US" sz="1800" b="0" dirty="0"/>
              <a:t> de la </a:t>
            </a:r>
            <a:r>
              <a:rPr lang="en-US" sz="1800" b="0" dirty="0" err="1"/>
              <a:t>mitigación</a:t>
            </a:r>
            <a:r>
              <a:rPr lang="en-US" sz="1800" b="0" dirty="0"/>
              <a:t> del </a:t>
            </a:r>
            <a:r>
              <a:rPr lang="en-US" sz="1800" b="0" dirty="0" err="1"/>
              <a:t>riesgo</a:t>
            </a:r>
            <a:r>
              <a:rPr lang="en-US" sz="1800" b="0" dirty="0"/>
              <a:t> de VG </a:t>
            </a:r>
            <a:r>
              <a:rPr lang="en-US" sz="1800" b="0" dirty="0" err="1"/>
              <a:t>en</a:t>
            </a:r>
            <a:r>
              <a:rPr lang="en-US" sz="1800" b="0" dirty="0"/>
              <a:t> </a:t>
            </a:r>
            <a:r>
              <a:rPr lang="en-US" sz="1800" b="0" dirty="0" smtClean="0"/>
              <a:t>el PRH </a:t>
            </a:r>
            <a:r>
              <a:rPr lang="en-US" sz="1800" b="0" dirty="0" err="1"/>
              <a:t>en</a:t>
            </a:r>
            <a:r>
              <a:rPr lang="en-US" sz="1800" b="0" dirty="0"/>
              <a:t> </a:t>
            </a:r>
            <a:r>
              <a:rPr lang="en-US" sz="1800" b="0" dirty="0" err="1"/>
              <a:t>nutrición</a:t>
            </a:r>
            <a:r>
              <a:rPr lang="en-US" sz="1800" b="0" dirty="0"/>
              <a:t>.</a:t>
            </a:r>
            <a:endParaRPr lang="x-none" sz="1800" b="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D8EE26-3143-6042-871F-398E244ADF36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363930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1448656" y="27665"/>
            <a:ext cx="9236467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AU" b="1" dirty="0" err="1"/>
              <a:t>Consejos</a:t>
            </a:r>
            <a:r>
              <a:rPr lang="en-AU" b="1" dirty="0"/>
              <a:t> </a:t>
            </a:r>
            <a:r>
              <a:rPr lang="en-AU" b="1" dirty="0" err="1"/>
              <a:t>prácticos</a:t>
            </a:r>
            <a:r>
              <a:rPr lang="en-AU" b="1" dirty="0"/>
              <a:t> para VG   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01A7BFD-AD1C-4C33-8728-B36C67508F1A}"/>
              </a:ext>
            </a:extLst>
          </p:cNvPr>
          <p:cNvSpPr txBox="1">
            <a:spLocks/>
          </p:cNvSpPr>
          <p:nvPr/>
        </p:nvSpPr>
        <p:spPr>
          <a:xfrm>
            <a:off x="315026" y="955421"/>
            <a:ext cx="5354775" cy="47793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/>
            <a:r>
              <a:rPr lang="en-US" sz="1800" b="1" dirty="0" err="1"/>
              <a:t>Medidas</a:t>
            </a:r>
            <a:r>
              <a:rPr lang="en-US" sz="1800" b="1" dirty="0"/>
              <a:t> </a:t>
            </a:r>
            <a:r>
              <a:rPr lang="en-US" sz="1800" b="1" dirty="0" err="1"/>
              <a:t>estándar</a:t>
            </a:r>
            <a:r>
              <a:rPr lang="en-US" sz="1800" b="1" dirty="0"/>
              <a:t> de </a:t>
            </a:r>
            <a:r>
              <a:rPr lang="en-US" sz="1800" b="1" dirty="0" err="1"/>
              <a:t>mitigación</a:t>
            </a:r>
            <a:r>
              <a:rPr lang="en-US" sz="1800" b="1" dirty="0"/>
              <a:t> del </a:t>
            </a:r>
            <a:r>
              <a:rPr lang="en-US" sz="1800" b="1" dirty="0" err="1"/>
              <a:t>riesgo</a:t>
            </a:r>
            <a:r>
              <a:rPr lang="en-US" sz="1800" b="1" dirty="0"/>
              <a:t> de VG para la </a:t>
            </a:r>
            <a:r>
              <a:rPr lang="en-US" sz="1800" b="1" dirty="0" err="1"/>
              <a:t>nutrición</a:t>
            </a:r>
            <a:r>
              <a:rPr lang="en-US" sz="1800" b="1" dirty="0" smtClean="0"/>
              <a:t>:</a:t>
            </a:r>
          </a:p>
          <a:p>
            <a:pPr algn="l" hangingPunct="1"/>
            <a:endParaRPr lang="en-US" sz="1800" b="1" dirty="0" smtClean="0"/>
          </a:p>
          <a:p>
            <a:pPr marL="285750" indent="-285750" algn="l" hangingPunct="1">
              <a:buFont typeface="Arial" charset="0"/>
              <a:buChar char="•"/>
            </a:pPr>
            <a:r>
              <a:rPr lang="en-US" sz="1600" dirty="0" err="1" smtClean="0"/>
              <a:t>Capacitación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trabajadores</a:t>
            </a:r>
            <a:r>
              <a:rPr lang="en-US" sz="1600" dirty="0"/>
              <a:t> de </a:t>
            </a:r>
            <a:r>
              <a:rPr lang="en-US" sz="1600" dirty="0" err="1"/>
              <a:t>primera</a:t>
            </a:r>
            <a:r>
              <a:rPr lang="en-US" sz="1600" dirty="0"/>
              <a:t> </a:t>
            </a:r>
            <a:r>
              <a:rPr lang="en-US" sz="1600" dirty="0" err="1"/>
              <a:t>línea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nutrición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la </a:t>
            </a:r>
            <a:r>
              <a:rPr lang="en-US" sz="1600" dirty="0" err="1" smtClean="0"/>
              <a:t>referencia</a:t>
            </a:r>
            <a:r>
              <a:rPr lang="en-US" sz="1600" dirty="0" smtClean="0"/>
              <a:t> </a:t>
            </a:r>
            <a:r>
              <a:rPr lang="en-US" sz="1600" dirty="0"/>
              <a:t>/ </a:t>
            </a:r>
            <a:r>
              <a:rPr lang="en-US" sz="1600" dirty="0" err="1"/>
              <a:t>divulgación</a:t>
            </a:r>
            <a:r>
              <a:rPr lang="en-US" sz="1600" dirty="0"/>
              <a:t> de la </a:t>
            </a:r>
            <a:r>
              <a:rPr lang="en-US" sz="1600" dirty="0" smtClean="0"/>
              <a:t>VG</a:t>
            </a:r>
            <a:endParaRPr lang="en-US" sz="1600" dirty="0" smtClean="0"/>
          </a:p>
          <a:p>
            <a:pPr marL="285750" indent="-285750" algn="l" hangingPunct="1">
              <a:buFont typeface="Arial" charset="0"/>
              <a:buChar char="•"/>
            </a:pPr>
            <a:endParaRPr lang="en-US" sz="1600" dirty="0" smtClean="0"/>
          </a:p>
          <a:p>
            <a:pPr marL="285750" indent="-285750" algn="l" hangingPunct="1">
              <a:buFont typeface="Arial" charset="0"/>
              <a:buChar char="•"/>
            </a:pPr>
            <a:r>
              <a:rPr lang="en-US" sz="1600" dirty="0" err="1" smtClean="0"/>
              <a:t>Auditoría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seguridad</a:t>
            </a:r>
            <a:r>
              <a:rPr lang="en-US" sz="1600" dirty="0"/>
              <a:t>: </a:t>
            </a:r>
            <a:r>
              <a:rPr lang="en-US" sz="1600" dirty="0" err="1"/>
              <a:t>multisectorial</a:t>
            </a:r>
            <a:r>
              <a:rPr lang="en-US" sz="1600" dirty="0"/>
              <a:t> o </a:t>
            </a:r>
            <a:r>
              <a:rPr lang="en-US" sz="1600" dirty="0" err="1"/>
              <a:t>específica</a:t>
            </a:r>
            <a:r>
              <a:rPr lang="en-US" sz="1600" dirty="0"/>
              <a:t> de </a:t>
            </a:r>
            <a:r>
              <a:rPr lang="en-US" sz="1600" dirty="0" err="1" smtClean="0"/>
              <a:t>nutrición</a:t>
            </a:r>
            <a:endParaRPr lang="en-US" sz="1600" dirty="0" smtClean="0"/>
          </a:p>
          <a:p>
            <a:pPr marL="285750" indent="-285750" algn="l" hangingPunct="1">
              <a:buFont typeface="Arial" charset="0"/>
              <a:buChar char="•"/>
            </a:pPr>
            <a:endParaRPr lang="en-US" sz="1800" dirty="0" smtClean="0"/>
          </a:p>
          <a:p>
            <a:pPr algn="l" hangingPunct="1"/>
            <a:r>
              <a:rPr lang="en-US" sz="1800" b="1" dirty="0" err="1" smtClean="0"/>
              <a:t>Ejemplos</a:t>
            </a:r>
            <a:r>
              <a:rPr lang="en-US" sz="1800" b="1" dirty="0" smtClean="0"/>
              <a:t> </a:t>
            </a:r>
            <a:r>
              <a:rPr lang="en-US" sz="1800" b="1" dirty="0"/>
              <a:t>de </a:t>
            </a:r>
            <a:r>
              <a:rPr lang="en-US" sz="1800" b="1" dirty="0" err="1"/>
              <a:t>indicadores</a:t>
            </a:r>
            <a:r>
              <a:rPr lang="en-US" sz="1800" b="1" dirty="0"/>
              <a:t> </a:t>
            </a:r>
            <a:r>
              <a:rPr lang="en-US" sz="1800" b="1" dirty="0" err="1"/>
              <a:t>relacionados</a:t>
            </a:r>
            <a:r>
              <a:rPr lang="en-US" sz="1800" b="1" dirty="0"/>
              <a:t> con la </a:t>
            </a:r>
            <a:r>
              <a:rPr lang="en-US" sz="1800" b="1" dirty="0" err="1"/>
              <a:t>mitigación</a:t>
            </a:r>
            <a:r>
              <a:rPr lang="en-US" sz="1800" b="1" dirty="0"/>
              <a:t> del </a:t>
            </a:r>
            <a:r>
              <a:rPr lang="en-US" sz="1800" b="1" dirty="0" err="1"/>
              <a:t>riesgo</a:t>
            </a:r>
            <a:r>
              <a:rPr lang="en-US" sz="1800" b="1" dirty="0"/>
              <a:t> de VG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Nutrición</a:t>
            </a:r>
            <a:r>
              <a:rPr lang="en-US" sz="1800" b="1" dirty="0" smtClean="0"/>
              <a:t>:</a:t>
            </a:r>
          </a:p>
          <a:p>
            <a:pPr algn="l" hangingPunct="1"/>
            <a:endParaRPr lang="en-US" sz="1800" b="1" dirty="0" smtClean="0"/>
          </a:p>
          <a:p>
            <a:pPr marL="285750" indent="-285750" algn="l" hangingPunct="1">
              <a:buFont typeface="Arial" charset="0"/>
              <a:buChar char="•"/>
            </a:pPr>
            <a:r>
              <a:rPr lang="en-US" sz="1600" dirty="0" err="1" smtClean="0"/>
              <a:t>Número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sitios</a:t>
            </a:r>
            <a:r>
              <a:rPr lang="en-US" sz="1600" dirty="0"/>
              <a:t> de </a:t>
            </a:r>
            <a:r>
              <a:rPr lang="en-US" sz="1600" dirty="0" err="1"/>
              <a:t>nutrición</a:t>
            </a:r>
            <a:r>
              <a:rPr lang="en-US" sz="1600" dirty="0"/>
              <a:t> con </a:t>
            </a:r>
            <a:r>
              <a:rPr lang="en-US" sz="1600" dirty="0" err="1"/>
              <a:t>auditorías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de VG </a:t>
            </a:r>
            <a:r>
              <a:rPr lang="en-US" sz="1600" dirty="0" err="1"/>
              <a:t>realizadas</a:t>
            </a:r>
            <a:r>
              <a:rPr lang="en-US" sz="1600" dirty="0"/>
              <a:t> al </a:t>
            </a:r>
            <a:r>
              <a:rPr lang="en-US" sz="1600" dirty="0" err="1"/>
              <a:t>menos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(</a:t>
            </a:r>
            <a:r>
              <a:rPr lang="en-US" sz="1600" dirty="0" err="1"/>
              <a:t>Sudán</a:t>
            </a:r>
            <a:r>
              <a:rPr lang="en-US" sz="1600" dirty="0"/>
              <a:t> del Sur</a:t>
            </a:r>
            <a:r>
              <a:rPr lang="en-US" sz="1600" dirty="0" smtClean="0"/>
              <a:t>)</a:t>
            </a:r>
          </a:p>
          <a:p>
            <a:pPr marL="285750" indent="-285750" algn="l" hangingPunct="1">
              <a:buFont typeface="Arial" charset="0"/>
              <a:buChar char="•"/>
            </a:pPr>
            <a:endParaRPr lang="en-US" sz="1600" dirty="0" smtClean="0"/>
          </a:p>
          <a:p>
            <a:pPr marL="285750" indent="-285750" algn="l" hangingPunct="1">
              <a:buFont typeface="Arial" charset="0"/>
              <a:buChar char="•"/>
            </a:pPr>
            <a:r>
              <a:rPr lang="en-US" sz="1600" dirty="0" err="1" smtClean="0"/>
              <a:t>Porcentaje</a:t>
            </a:r>
            <a:r>
              <a:rPr lang="en-US" sz="1600" dirty="0" smtClean="0"/>
              <a:t> </a:t>
            </a:r>
            <a:r>
              <a:rPr lang="en-US" sz="1600" dirty="0"/>
              <a:t>del personal de </a:t>
            </a:r>
            <a:r>
              <a:rPr lang="en-US" sz="1600" dirty="0" err="1"/>
              <a:t>nutrición</a:t>
            </a:r>
            <a:r>
              <a:rPr lang="en-US" sz="1600" dirty="0"/>
              <a:t> que ha </a:t>
            </a:r>
            <a:r>
              <a:rPr lang="en-US" sz="1600" dirty="0" err="1"/>
              <a:t>recibido</a:t>
            </a:r>
            <a:r>
              <a:rPr lang="en-US" sz="1600" dirty="0"/>
              <a:t> </a:t>
            </a:r>
            <a:r>
              <a:rPr lang="en-US" sz="1600" dirty="0" err="1"/>
              <a:t>orientación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la </a:t>
            </a:r>
            <a:r>
              <a:rPr lang="en-US" sz="1600" dirty="0" err="1"/>
              <a:t>vía</a:t>
            </a:r>
            <a:r>
              <a:rPr lang="en-US" sz="1600" dirty="0"/>
              <a:t> de </a:t>
            </a:r>
            <a:r>
              <a:rPr lang="en-US" sz="1600" dirty="0" err="1" smtClean="0"/>
              <a:t>derivación</a:t>
            </a:r>
            <a:r>
              <a:rPr lang="en-US" sz="1600" dirty="0" smtClean="0"/>
              <a:t> </a:t>
            </a:r>
            <a:r>
              <a:rPr lang="en-US" sz="1600" dirty="0" smtClean="0"/>
              <a:t>de </a:t>
            </a:r>
            <a:r>
              <a:rPr lang="en-US" sz="1600" dirty="0"/>
              <a:t>la VG y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derivar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supervivientes</a:t>
            </a:r>
            <a:r>
              <a:rPr lang="en-US" sz="1600" dirty="0"/>
              <a:t> a la </a:t>
            </a:r>
            <a:r>
              <a:rPr lang="en-US" sz="1600" dirty="0" err="1"/>
              <a:t>atención</a:t>
            </a:r>
            <a:r>
              <a:rPr lang="en-US" sz="1600" dirty="0"/>
              <a:t> </a:t>
            </a:r>
            <a:r>
              <a:rPr lang="en-US" sz="1600" dirty="0" err="1"/>
              <a:t>adecuada</a:t>
            </a:r>
            <a:r>
              <a:rPr lang="en-US" sz="1600" dirty="0"/>
              <a:t> (Nigeria</a:t>
            </a:r>
            <a:r>
              <a:rPr lang="en-US" sz="1600" dirty="0" smtClean="0"/>
              <a:t>)</a:t>
            </a:r>
          </a:p>
          <a:p>
            <a:pPr marL="285750" indent="-285750" algn="l" hangingPunct="1">
              <a:buFont typeface="Arial" charset="0"/>
              <a:buChar char="•"/>
            </a:pPr>
            <a:endParaRPr lang="en-US" sz="1600" dirty="0" smtClean="0"/>
          </a:p>
          <a:p>
            <a:pPr marL="285750" indent="-285750" algn="l" hangingPunct="1">
              <a:buFont typeface="Arial" charset="0"/>
              <a:buChar char="•"/>
            </a:pPr>
            <a:r>
              <a:rPr lang="en-US" sz="1600" dirty="0" smtClean="0"/>
              <a:t>% </a:t>
            </a:r>
            <a:r>
              <a:rPr lang="en-US" sz="1600" dirty="0"/>
              <a:t>de </a:t>
            </a:r>
            <a:r>
              <a:rPr lang="en-US" sz="1600" dirty="0" err="1"/>
              <a:t>mujeres</a:t>
            </a:r>
            <a:r>
              <a:rPr lang="en-US" sz="1600" dirty="0"/>
              <a:t> y </a:t>
            </a:r>
            <a:r>
              <a:rPr lang="en-US" sz="1600" dirty="0" err="1"/>
              <a:t>niñas</a:t>
            </a:r>
            <a:r>
              <a:rPr lang="en-US" sz="1600" dirty="0"/>
              <a:t> que se </a:t>
            </a:r>
            <a:r>
              <a:rPr lang="en-US" sz="1600" dirty="0" err="1"/>
              <a:t>sienten</a:t>
            </a:r>
            <a:r>
              <a:rPr lang="en-US" sz="1600" dirty="0"/>
              <a:t> </a:t>
            </a:r>
            <a:r>
              <a:rPr lang="en-US" sz="1600" dirty="0" err="1"/>
              <a:t>seguras</a:t>
            </a:r>
            <a:r>
              <a:rPr lang="en-US" sz="1600" dirty="0"/>
              <a:t> al </a:t>
            </a:r>
            <a:r>
              <a:rPr lang="en-US" sz="1600" dirty="0" err="1"/>
              <a:t>acceder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servicios</a:t>
            </a:r>
            <a:r>
              <a:rPr lang="en-US" sz="1600" dirty="0"/>
              <a:t> de </a:t>
            </a:r>
            <a:r>
              <a:rPr lang="en-US" sz="1600" dirty="0" err="1"/>
              <a:t>nutrición</a:t>
            </a:r>
            <a:r>
              <a:rPr lang="en-US" sz="1600" dirty="0"/>
              <a:t> (</a:t>
            </a:r>
            <a:r>
              <a:rPr lang="en-US" sz="1600" dirty="0" err="1"/>
              <a:t>nivel</a:t>
            </a:r>
            <a:r>
              <a:rPr lang="en-US" sz="1600" dirty="0"/>
              <a:t> de </a:t>
            </a:r>
            <a:r>
              <a:rPr lang="en-US" sz="1600" dirty="0" err="1"/>
              <a:t>resultado</a:t>
            </a:r>
            <a:r>
              <a:rPr lang="en-US" sz="1600" dirty="0"/>
              <a:t>)</a:t>
            </a:r>
            <a:endParaRPr lang="x-none" sz="1600" dirty="0"/>
          </a:p>
          <a:p>
            <a:pPr hangingPunct="1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29D623-EB6F-4650-A659-92C453EDB87F}"/>
              </a:ext>
            </a:extLst>
          </p:cNvPr>
          <p:cNvSpPr txBox="1"/>
          <p:nvPr/>
        </p:nvSpPr>
        <p:spPr>
          <a:xfrm>
            <a:off x="5388098" y="3541710"/>
            <a:ext cx="4399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https://gbvguidelines.org</a:t>
            </a:r>
            <a:endParaRPr lang="en-US" dirty="0"/>
          </a:p>
          <a:p>
            <a:endParaRPr lang="x-none" dirty="0"/>
          </a:p>
          <a:p>
            <a:r>
              <a:rPr lang="es-ES" dirty="0" smtClean="0"/>
              <a:t>Herramientas auditorías de seguridad en nutrición </a:t>
            </a:r>
            <a:r>
              <a:rPr lang="x-none" dirty="0" smtClean="0"/>
              <a:t>(S</a:t>
            </a:r>
            <a:r>
              <a:rPr lang="x-none" dirty="0"/>
              <a:t>. Sudan)</a:t>
            </a:r>
          </a:p>
          <a:p>
            <a:r>
              <a:rPr lang="en-US" dirty="0">
                <a:hlinkClick r:id="rId5"/>
              </a:rPr>
              <a:t>https://knowledgeagainsthunger.org/wp-content/uploads/2019/09/Nutrition-Site-Safety-Audit-Tool-EN.pdf</a:t>
            </a:r>
            <a:endParaRPr lang="en-US" dirty="0"/>
          </a:p>
          <a:p>
            <a:endParaRPr lang="x-none" dirty="0"/>
          </a:p>
          <a:p>
            <a:r>
              <a:rPr lang="x-none" dirty="0"/>
              <a:t>GNV website (GBV)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="" xmlns:a16="http://schemas.microsoft.com/office/drawing/2014/main" id="{07C5B0E5-462B-714A-9329-EA13A0178612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13" name="Content Placeholder 17">
            <a:extLst>
              <a:ext uri="{FF2B5EF4-FFF2-40B4-BE49-F238E27FC236}">
                <a16:creationId xmlns="" xmlns:a16="http://schemas.microsoft.com/office/drawing/2014/main" id="{BF40226F-F782-480A-BF0C-FAD67ECEA7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408" y="991560"/>
            <a:ext cx="1871043" cy="2562257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Content Placeholder 5">
            <a:extLst>
              <a:ext uri="{FF2B5EF4-FFF2-40B4-BE49-F238E27FC236}">
                <a16:creationId xmlns="" xmlns:a16="http://schemas.microsoft.com/office/drawing/2014/main" id="{012461CC-8507-4A8D-AD7B-5EE8B3D04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96" y="948530"/>
            <a:ext cx="1907618" cy="26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260541" y="189962"/>
            <a:ext cx="11693496" cy="8682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fr-FR" sz="3200" dirty="0" err="1">
                <a:ea typeface="+mn-lt"/>
                <a:cs typeface="+mn-lt"/>
              </a:rPr>
              <a:t>Consejos</a:t>
            </a:r>
            <a:r>
              <a:rPr lang="fr-FR" sz="3200" dirty="0">
                <a:ea typeface="+mn-lt"/>
                <a:cs typeface="+mn-lt"/>
              </a:rPr>
              <a:t> </a:t>
            </a:r>
            <a:r>
              <a:rPr lang="fr-FR" sz="3200" dirty="0" smtClean="0">
                <a:ea typeface="+mn-lt"/>
                <a:cs typeface="+mn-lt"/>
              </a:rPr>
              <a:t>para </a:t>
            </a:r>
            <a:r>
              <a:rPr lang="fr-FR" sz="3200" dirty="0" err="1">
                <a:ea typeface="+mn-lt"/>
                <a:cs typeface="+mn-lt"/>
              </a:rPr>
              <a:t>integrar</a:t>
            </a:r>
            <a:r>
              <a:rPr lang="fr-FR" sz="3200" dirty="0">
                <a:ea typeface="+mn-lt"/>
                <a:cs typeface="+mn-lt"/>
              </a:rPr>
              <a:t> la </a:t>
            </a:r>
            <a:r>
              <a:rPr lang="fr-FR" sz="3200" dirty="0" err="1">
                <a:ea typeface="+mn-lt"/>
                <a:cs typeface="+mn-lt"/>
              </a:rPr>
              <a:t>rendición</a:t>
            </a:r>
            <a:r>
              <a:rPr lang="fr-FR" sz="3200" dirty="0">
                <a:ea typeface="+mn-lt"/>
                <a:cs typeface="+mn-lt"/>
              </a:rPr>
              <a:t> de </a:t>
            </a:r>
            <a:r>
              <a:rPr lang="fr-FR" sz="3200" dirty="0" err="1">
                <a:ea typeface="+mn-lt"/>
                <a:cs typeface="+mn-lt"/>
              </a:rPr>
              <a:t>cuentas</a:t>
            </a:r>
            <a:r>
              <a:rPr lang="fr-FR" sz="3200" dirty="0">
                <a:ea typeface="+mn-lt"/>
                <a:cs typeface="+mn-lt"/>
              </a:rPr>
              <a:t> </a:t>
            </a:r>
            <a:r>
              <a:rPr lang="fr-FR" sz="3200" dirty="0" smtClean="0">
                <a:ea typeface="+mn-lt"/>
                <a:cs typeface="+mn-lt"/>
              </a:rPr>
              <a:t>a </a:t>
            </a:r>
            <a:r>
              <a:rPr lang="fr-FR" sz="3200" dirty="0">
                <a:ea typeface="+mn-lt"/>
                <a:cs typeface="+mn-lt"/>
              </a:rPr>
              <a:t>las </a:t>
            </a:r>
            <a:r>
              <a:rPr lang="fr-FR" sz="3200" dirty="0" err="1">
                <a:ea typeface="+mn-lt"/>
                <a:cs typeface="+mn-lt"/>
              </a:rPr>
              <a:t>poblaciones</a:t>
            </a:r>
            <a:r>
              <a:rPr lang="fr-FR" sz="3200" dirty="0">
                <a:ea typeface="+mn-lt"/>
                <a:cs typeface="+mn-lt"/>
              </a:rPr>
              <a:t> </a:t>
            </a:r>
            <a:r>
              <a:rPr lang="fr-FR" sz="3200" dirty="0" err="1" smtClean="0">
                <a:ea typeface="+mn-lt"/>
                <a:cs typeface="+mn-lt"/>
              </a:rPr>
              <a:t>afectadas</a:t>
            </a:r>
            <a:r>
              <a:rPr lang="fr-FR" sz="3200" dirty="0" smtClean="0">
                <a:ea typeface="+mn-lt"/>
                <a:cs typeface="+mn-lt"/>
              </a:rPr>
              <a:t> (AAP)</a:t>
            </a:r>
            <a:endParaRPr lang="fr-FR" sz="3200" b="1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6400C0-1930-4375-9A14-A1186A2B5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7" y="1206593"/>
            <a:ext cx="4699973" cy="407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24DBE0-295D-4877-8AEA-6E37C13418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81" t="14966" r="36786" b="15374"/>
          <a:stretch/>
        </p:blipFill>
        <p:spPr>
          <a:xfrm>
            <a:off x="7141616" y="1343446"/>
            <a:ext cx="2792181" cy="3916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xmlns="" id="{AD500B91-74A2-A14A-B7A6-564A7E5FAE0E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</a:t>
            </a:r>
            <a:endParaRPr lang="fr-FR" b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706514" y="152933"/>
            <a:ext cx="11371185" cy="8823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4000" b="1" dirty="0" err="1" smtClean="0"/>
              <a:t>Consejos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prácticos</a:t>
            </a:r>
            <a:r>
              <a:rPr lang="en-US" sz="4000" b="1" dirty="0" smtClean="0"/>
              <a:t> para </a:t>
            </a:r>
            <a:r>
              <a:rPr lang="en-US" sz="4000" b="1" dirty="0" err="1" smtClean="0"/>
              <a:t>transferencias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monetarias</a:t>
            </a:r>
            <a:endParaRPr lang="en-US" sz="4000" b="1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0" name="Right Arrow Callout 9">
            <a:extLst>
              <a:ext uri="{FF2B5EF4-FFF2-40B4-BE49-F238E27FC236}">
                <a16:creationId xmlns="" xmlns:a16="http://schemas.microsoft.com/office/drawing/2014/main" id="{6DE5D39C-8D7F-42BD-9E59-7A8CA75D3736}"/>
              </a:ext>
            </a:extLst>
          </p:cNvPr>
          <p:cNvSpPr/>
          <p:nvPr/>
        </p:nvSpPr>
        <p:spPr>
          <a:xfrm>
            <a:off x="774154" y="1146970"/>
            <a:ext cx="3889094" cy="1143000"/>
          </a:xfrm>
          <a:prstGeom prst="right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x-none" sz="2000" dirty="0" smtClean="0"/>
              <a:t>Preven</a:t>
            </a:r>
            <a:r>
              <a:rPr lang="es-ES" sz="2000" dirty="0" err="1" smtClean="0"/>
              <a:t>ción</a:t>
            </a:r>
            <a:r>
              <a:rPr lang="es-ES" sz="2000" dirty="0" smtClean="0"/>
              <a:t> de la desnutrición</a:t>
            </a:r>
            <a:endParaRPr lang="en-US" sz="2000" dirty="0"/>
          </a:p>
        </p:txBody>
      </p:sp>
      <p:sp>
        <p:nvSpPr>
          <p:cNvPr id="11" name="Right Arrow Callout 14">
            <a:extLst>
              <a:ext uri="{FF2B5EF4-FFF2-40B4-BE49-F238E27FC236}">
                <a16:creationId xmlns="" xmlns:a16="http://schemas.microsoft.com/office/drawing/2014/main" id="{DA487BC8-C009-450E-A955-3DB83C328E2D}"/>
              </a:ext>
            </a:extLst>
          </p:cNvPr>
          <p:cNvSpPr/>
          <p:nvPr/>
        </p:nvSpPr>
        <p:spPr>
          <a:xfrm>
            <a:off x="706514" y="3765530"/>
            <a:ext cx="3889094" cy="1143000"/>
          </a:xfrm>
          <a:prstGeom prst="right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x-none" sz="2000" dirty="0" smtClean="0"/>
              <a:t>Tr</a:t>
            </a:r>
            <a:r>
              <a:rPr lang="es-ES" sz="2000" dirty="0" smtClean="0"/>
              <a:t>atamiento de la desnutrición </a:t>
            </a:r>
            <a:r>
              <a:rPr lang="x-none" sz="2000" dirty="0"/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05B6AD-F13C-48DF-B9FB-383EA150DCC0}"/>
              </a:ext>
            </a:extLst>
          </p:cNvPr>
          <p:cNvSpPr txBox="1"/>
          <p:nvPr/>
        </p:nvSpPr>
        <p:spPr>
          <a:xfrm>
            <a:off x="5348668" y="826384"/>
            <a:ext cx="6594288" cy="25545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err="1"/>
              <a:t>Utilizar</a:t>
            </a:r>
            <a:r>
              <a:rPr lang="en-US" sz="2000" b="0" dirty="0"/>
              <a:t> </a:t>
            </a:r>
            <a:r>
              <a:rPr lang="en-US" sz="2000" b="0" dirty="0" err="1"/>
              <a:t>efectivo</a:t>
            </a:r>
            <a:r>
              <a:rPr lang="en-US" sz="2000" b="0" dirty="0"/>
              <a:t> o </a:t>
            </a:r>
            <a:r>
              <a:rPr lang="en-US" sz="2000" b="0" dirty="0" err="1"/>
              <a:t>cupones</a:t>
            </a:r>
            <a:r>
              <a:rPr lang="en-US" sz="2000" b="0" dirty="0"/>
              <a:t> para la </a:t>
            </a:r>
            <a:r>
              <a:rPr lang="en-US" sz="2000" b="0" dirty="0" err="1" smtClean="0"/>
              <a:t>asistenciaa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familias</a:t>
            </a:r>
            <a:r>
              <a:rPr lang="en-US" sz="2000" b="0" dirty="0" smtClean="0"/>
              <a:t> o </a:t>
            </a:r>
            <a:r>
              <a:rPr lang="en-US" sz="2000" b="0" dirty="0"/>
              <a:t>para la </a:t>
            </a:r>
            <a:r>
              <a:rPr lang="en-US" sz="2000" b="0" dirty="0" err="1"/>
              <a:t>asistencia</a:t>
            </a:r>
            <a:r>
              <a:rPr lang="en-US" sz="2000" b="0" dirty="0"/>
              <a:t> de </a:t>
            </a:r>
            <a:r>
              <a:rPr lang="en-US" sz="2000" b="0" dirty="0" err="1" smtClean="0"/>
              <a:t>alimentación</a:t>
            </a:r>
            <a:r>
              <a:rPr lang="en-US" sz="2000" b="0" dirty="0" smtClean="0"/>
              <a:t> individual</a:t>
            </a:r>
            <a:r>
              <a:rPr lang="en-US" sz="2000" b="0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/>
              <a:t>Combinar</a:t>
            </a:r>
            <a:r>
              <a:rPr lang="en-US" sz="2000" b="0" dirty="0" smtClean="0"/>
              <a:t> </a:t>
            </a:r>
            <a:r>
              <a:rPr lang="en-US" sz="2000" b="0" dirty="0"/>
              <a:t>las </a:t>
            </a:r>
            <a:r>
              <a:rPr lang="en-US" sz="2000" b="0" dirty="0" err="1"/>
              <a:t>transferencias</a:t>
            </a:r>
            <a:r>
              <a:rPr lang="en-US" sz="2000" b="0" dirty="0"/>
              <a:t> </a:t>
            </a:r>
            <a:r>
              <a:rPr lang="en-US" sz="2000" b="0" dirty="0" err="1"/>
              <a:t>en</a:t>
            </a:r>
            <a:r>
              <a:rPr lang="en-US" sz="2000" b="0" dirty="0"/>
              <a:t> </a:t>
            </a:r>
            <a:r>
              <a:rPr lang="en-US" sz="2000" b="0" dirty="0" err="1"/>
              <a:t>efectivo</a:t>
            </a:r>
            <a:r>
              <a:rPr lang="en-US" sz="2000" b="0" dirty="0"/>
              <a:t> </a:t>
            </a:r>
            <a:r>
              <a:rPr lang="en-US" sz="2000" b="0" dirty="0" smtClean="0"/>
              <a:t>o </a:t>
            </a:r>
            <a:r>
              <a:rPr lang="en-US" sz="2000" b="0" dirty="0" err="1" smtClean="0"/>
              <a:t>los</a:t>
            </a:r>
            <a:r>
              <a:rPr lang="en-US" sz="2000" b="0" dirty="0" smtClean="0"/>
              <a:t> </a:t>
            </a:r>
            <a:r>
              <a:rPr lang="en-US" sz="2000" b="0" dirty="0" err="1"/>
              <a:t>cupones</a:t>
            </a:r>
            <a:r>
              <a:rPr lang="en-US" sz="2000" b="0" dirty="0"/>
              <a:t> </a:t>
            </a:r>
            <a:r>
              <a:rPr lang="en-US" sz="2000" b="0" dirty="0" err="1"/>
              <a:t>destinados</a:t>
            </a:r>
            <a:r>
              <a:rPr lang="en-US" sz="2000" b="0" dirty="0"/>
              <a:t> a las </a:t>
            </a:r>
            <a:r>
              <a:rPr lang="en-US" sz="2000" b="0" dirty="0" err="1"/>
              <a:t>familias</a:t>
            </a:r>
            <a:r>
              <a:rPr lang="en-US" sz="2000" b="0" dirty="0"/>
              <a:t> </a:t>
            </a:r>
            <a:r>
              <a:rPr lang="en-US" sz="2000" b="0" dirty="0" smtClean="0"/>
              <a:t>con </a:t>
            </a:r>
            <a:r>
              <a:rPr lang="en-US" sz="2000" b="0" dirty="0" err="1" smtClean="0"/>
              <a:t>intervenciones</a:t>
            </a:r>
            <a:r>
              <a:rPr lang="en-US" sz="2000" b="0" dirty="0" smtClean="0"/>
              <a:t> </a:t>
            </a:r>
            <a:r>
              <a:rPr lang="en-US" sz="2000" b="0" dirty="0"/>
              <a:t>que </a:t>
            </a:r>
            <a:r>
              <a:rPr lang="en-US" sz="2000" b="0" dirty="0" err="1"/>
              <a:t>promueven</a:t>
            </a:r>
            <a:r>
              <a:rPr lang="en-US" sz="2000" b="0" dirty="0"/>
              <a:t> un </a:t>
            </a:r>
            <a:r>
              <a:rPr lang="en-US" sz="2000" b="0" dirty="0" err="1"/>
              <a:t>cambio</a:t>
            </a:r>
            <a:r>
              <a:rPr lang="en-US" sz="2000" b="0" dirty="0"/>
              <a:t> </a:t>
            </a:r>
            <a:r>
              <a:rPr lang="en-US" sz="2000" b="0" dirty="0" err="1" smtClean="0"/>
              <a:t>socialy</a:t>
            </a:r>
            <a:r>
              <a:rPr lang="en-US" sz="2000" b="0" dirty="0" smtClean="0"/>
              <a:t> </a:t>
            </a:r>
            <a:r>
              <a:rPr lang="en-US" sz="2000" b="0" dirty="0"/>
              <a:t>de </a:t>
            </a:r>
            <a:r>
              <a:rPr lang="en-US" sz="2000" b="0" dirty="0" err="1"/>
              <a:t>conducta</a:t>
            </a:r>
            <a:r>
              <a:rPr lang="en-US" sz="2000" b="0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/>
              <a:t>Ofrecer</a:t>
            </a:r>
            <a:r>
              <a:rPr lang="en-US" sz="2000" b="0" dirty="0" smtClean="0"/>
              <a:t> </a:t>
            </a:r>
            <a:r>
              <a:rPr lang="en-US" sz="2000" b="0" dirty="0" err="1"/>
              <a:t>transferencias</a:t>
            </a:r>
            <a:r>
              <a:rPr lang="en-US" sz="2000" b="0" dirty="0"/>
              <a:t> </a:t>
            </a:r>
            <a:r>
              <a:rPr lang="en-US" sz="2000" b="0" dirty="0" err="1" smtClean="0"/>
              <a:t>monetarias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condicionadas</a:t>
            </a:r>
            <a:r>
              <a:rPr lang="en-US" sz="2000" b="0" dirty="0" smtClean="0"/>
              <a:t> </a:t>
            </a:r>
            <a:r>
              <a:rPr lang="en-US" sz="2000" b="0" dirty="0"/>
              <a:t>para </a:t>
            </a:r>
            <a:r>
              <a:rPr lang="en-US" sz="2000" b="0" dirty="0" err="1"/>
              <a:t>incentivar</a:t>
            </a:r>
            <a:r>
              <a:rPr lang="en-US" sz="2000" b="0" dirty="0"/>
              <a:t> la </a:t>
            </a:r>
            <a:r>
              <a:rPr lang="en-US" sz="2000" b="0" dirty="0" err="1"/>
              <a:t>asistencia</a:t>
            </a:r>
            <a:r>
              <a:rPr lang="en-US" sz="2000" b="0" dirty="0"/>
              <a:t> </a:t>
            </a:r>
            <a:r>
              <a:rPr lang="en-US" sz="2000" b="0" dirty="0" smtClean="0"/>
              <a:t>a </a:t>
            </a:r>
            <a:r>
              <a:rPr lang="en-US" sz="2000" b="0" dirty="0" err="1" smtClean="0"/>
              <a:t>servicios</a:t>
            </a:r>
            <a:r>
              <a:rPr lang="en-US" sz="2000" b="0" dirty="0" smtClean="0"/>
              <a:t> </a:t>
            </a:r>
            <a:r>
              <a:rPr lang="en-US" sz="2000" b="0" dirty="0" err="1"/>
              <a:t>prioritarios</a:t>
            </a:r>
            <a:r>
              <a:rPr lang="en-US" sz="2000" b="0" dirty="0"/>
              <a:t> de </a:t>
            </a:r>
            <a:r>
              <a:rPr lang="en-US" sz="2000" b="0" dirty="0" err="1"/>
              <a:t>salud</a:t>
            </a:r>
            <a:r>
              <a:rPr lang="en-US" sz="2000" b="0" dirty="0"/>
              <a:t>.</a:t>
            </a:r>
            <a:endParaRPr lang="x-none" sz="2000" b="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5781AC-08DE-4C96-9920-E558660A87C1}"/>
              </a:ext>
            </a:extLst>
          </p:cNvPr>
          <p:cNvSpPr txBox="1"/>
          <p:nvPr/>
        </p:nvSpPr>
        <p:spPr>
          <a:xfrm>
            <a:off x="5348668" y="3761431"/>
            <a:ext cx="6477480" cy="13234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/>
              <a:t>Entregar</a:t>
            </a:r>
            <a:r>
              <a:rPr lang="en-US" sz="2000" b="0" dirty="0" smtClean="0"/>
              <a:t> </a:t>
            </a:r>
            <a:r>
              <a:rPr lang="en-US" sz="2000" b="0" dirty="0" err="1"/>
              <a:t>dinero</a:t>
            </a:r>
            <a:r>
              <a:rPr lang="en-US" sz="2000" b="0" dirty="0"/>
              <a:t> </a:t>
            </a:r>
            <a:r>
              <a:rPr lang="en-US" sz="2000" b="0" dirty="0" err="1"/>
              <a:t>en</a:t>
            </a:r>
            <a:r>
              <a:rPr lang="en-US" sz="2000" b="0" dirty="0"/>
              <a:t> </a:t>
            </a:r>
            <a:r>
              <a:rPr lang="en-US" sz="2000" b="0" dirty="0" err="1"/>
              <a:t>efectivo</a:t>
            </a:r>
            <a:r>
              <a:rPr lang="en-US" sz="2000" b="0" dirty="0"/>
              <a:t> o </a:t>
            </a:r>
            <a:r>
              <a:rPr lang="en-US" sz="2000" b="0" dirty="0" err="1"/>
              <a:t>cupones</a:t>
            </a:r>
            <a:r>
              <a:rPr lang="en-US" sz="2000" b="0" dirty="0"/>
              <a:t> para </a:t>
            </a:r>
            <a:r>
              <a:rPr lang="en-US" sz="2000" b="0" dirty="0" err="1"/>
              <a:t>facilitar</a:t>
            </a:r>
            <a:r>
              <a:rPr lang="en-US" sz="2000" b="0" dirty="0"/>
              <a:t> el </a:t>
            </a:r>
            <a:r>
              <a:rPr lang="en-US" sz="2000" b="0" dirty="0" err="1"/>
              <a:t>acceso</a:t>
            </a:r>
            <a:r>
              <a:rPr lang="en-US" sz="2000" b="0" dirty="0"/>
              <a:t> al </a:t>
            </a:r>
            <a:r>
              <a:rPr lang="en-US" sz="2000" b="0" dirty="0" err="1"/>
              <a:t>tratamiento</a:t>
            </a:r>
            <a:r>
              <a:rPr lang="en-US" sz="2000" b="0" dirty="0"/>
              <a:t> de la </a:t>
            </a:r>
            <a:r>
              <a:rPr lang="en-US" sz="2000" b="0" dirty="0" err="1"/>
              <a:t>desnutrición</a:t>
            </a:r>
            <a:r>
              <a:rPr lang="en-US" sz="2000" b="0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/>
              <a:t>Proporcionar</a:t>
            </a:r>
            <a:r>
              <a:rPr lang="en-US" sz="2000" b="0" dirty="0" smtClean="0"/>
              <a:t> </a:t>
            </a:r>
            <a:r>
              <a:rPr lang="en-US" sz="2000" b="0" dirty="0" err="1"/>
              <a:t>asistencia</a:t>
            </a:r>
            <a:r>
              <a:rPr lang="en-US" sz="2000" b="0" dirty="0"/>
              <a:t> </a:t>
            </a:r>
            <a:r>
              <a:rPr lang="en-US" sz="2000" b="0" dirty="0" err="1"/>
              <a:t>en</a:t>
            </a:r>
            <a:r>
              <a:rPr lang="en-US" sz="2000" b="0" dirty="0"/>
              <a:t> </a:t>
            </a:r>
            <a:r>
              <a:rPr lang="en-US" sz="2000" b="0" dirty="0" err="1"/>
              <a:t>efectivo</a:t>
            </a:r>
            <a:r>
              <a:rPr lang="en-US" sz="2000" b="0" dirty="0"/>
              <a:t> o con vales a </a:t>
            </a:r>
            <a:r>
              <a:rPr lang="en-US" sz="2000" b="0" dirty="0" err="1"/>
              <a:t>los</a:t>
            </a:r>
            <a:r>
              <a:rPr lang="en-US" sz="2000" b="0" dirty="0"/>
              <a:t> </a:t>
            </a:r>
            <a:r>
              <a:rPr lang="en-US" sz="2000" b="0" dirty="0" err="1"/>
              <a:t>cuidadores</a:t>
            </a:r>
            <a:r>
              <a:rPr lang="en-US" sz="2000" b="0" dirty="0"/>
              <a:t> de </a:t>
            </a:r>
            <a:r>
              <a:rPr lang="en-US" sz="2000" b="0" dirty="0" err="1"/>
              <a:t>niños</a:t>
            </a:r>
            <a:r>
              <a:rPr lang="en-US" sz="2000" b="0" dirty="0"/>
              <a:t> con </a:t>
            </a:r>
            <a:r>
              <a:rPr lang="en-US" sz="2000" b="0" dirty="0" smtClean="0"/>
              <a:t>DAS</a:t>
            </a:r>
            <a:endParaRPr lang="x-none" sz="2000" b="0" dirty="0">
              <a:cs typeface="Calibri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="" xmlns:a16="http://schemas.microsoft.com/office/drawing/2014/main" id="{9987CC94-3970-A942-94E2-2E70066402E6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15539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923823" y="2083243"/>
            <a:ext cx="9792499" cy="20093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err="1"/>
              <a:t>Visión</a:t>
            </a:r>
            <a:r>
              <a:rPr lang="en-US" dirty="0"/>
              <a:t> general del </a:t>
            </a:r>
            <a:r>
              <a:rPr lang="en-US" dirty="0" err="1"/>
              <a:t>Ciclo</a:t>
            </a:r>
            <a:r>
              <a:rPr lang="en-US" dirty="0"/>
              <a:t> de </a:t>
            </a:r>
            <a:r>
              <a:rPr lang="en-US" dirty="0" err="1"/>
              <a:t>Programacion</a:t>
            </a:r>
            <a:r>
              <a:rPr lang="en-US" dirty="0"/>
              <a:t> </a:t>
            </a:r>
            <a:r>
              <a:rPr lang="en-US" dirty="0" err="1"/>
              <a:t>Humanitario</a:t>
            </a:r>
            <a:r>
              <a:rPr lang="en-US" dirty="0"/>
              <a:t> (HPC) 2022 </a:t>
            </a:r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TextBox 17"/>
          <p:cNvSpPr txBox="1"/>
          <p:nvPr/>
        </p:nvSpPr>
        <p:spPr>
          <a:xfrm>
            <a:off x="734875" y="5897609"/>
            <a:ext cx="4177837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</a:t>
            </a:r>
            <a:r>
              <a:rPr lang="es-ES" b="0" dirty="0" smtClean="0">
                <a:latin typeface="Arial"/>
              </a:rPr>
              <a:t>HRP </a:t>
            </a:r>
            <a:r>
              <a:rPr lang="es-ES" b="0" dirty="0">
                <a:latin typeface="Arial"/>
              </a:rPr>
              <a:t>2022</a:t>
            </a:r>
          </a:p>
          <a:p>
            <a:pPr algn="l" fontAlgn="base"/>
            <a:r>
              <a:rPr lang="es-ES" b="0" dirty="0">
                <a:latin typeface="Arial"/>
              </a:rPr>
              <a:t>Fecha: </a:t>
            </a:r>
            <a:r>
              <a:rPr lang="es-ES" b="0" dirty="0" smtClean="0">
                <a:latin typeface="Arial"/>
              </a:rPr>
              <a:t>19.10.21</a:t>
            </a:r>
            <a:r>
              <a:rPr lang="es-ES" b="0" dirty="0">
                <a:latin typeface="Arial"/>
              </a:rPr>
              <a:t>​</a:t>
            </a: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47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189708" y="175793"/>
            <a:ext cx="12005637" cy="8823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4000" b="1" dirty="0" err="1"/>
              <a:t>Consejos</a:t>
            </a:r>
            <a:r>
              <a:rPr lang="en-US" sz="4000" b="1" dirty="0"/>
              <a:t> </a:t>
            </a:r>
            <a:r>
              <a:rPr lang="en-US" sz="4000" b="1" dirty="0" err="1"/>
              <a:t>prácticos</a:t>
            </a:r>
            <a:r>
              <a:rPr lang="en-US" sz="4000" b="1" dirty="0"/>
              <a:t> para </a:t>
            </a:r>
            <a:r>
              <a:rPr lang="en-US" sz="4000" b="1" dirty="0" err="1"/>
              <a:t>transferencias</a:t>
            </a:r>
            <a:r>
              <a:rPr lang="en-US" sz="4000" b="1" dirty="0"/>
              <a:t> </a:t>
            </a:r>
            <a:r>
              <a:rPr lang="en-US" sz="4000" b="1" dirty="0" err="1"/>
              <a:t>monetarias</a:t>
            </a:r>
            <a:endParaRPr lang="en-US" sz="4000" b="1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5C52BA29-21C2-47D9-AA3B-FEDF794C016E}"/>
              </a:ext>
            </a:extLst>
          </p:cNvPr>
          <p:cNvSpPr txBox="1">
            <a:spLocks/>
          </p:cNvSpPr>
          <p:nvPr/>
        </p:nvSpPr>
        <p:spPr>
          <a:xfrm>
            <a:off x="189708" y="905915"/>
            <a:ext cx="4791251" cy="4679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 algn="l" hangingPunct="1">
              <a:buFont typeface="Arial" panose="020B0604020202020204" pitchFamily="34" charset="0"/>
              <a:buChar char="•"/>
            </a:pPr>
            <a:endParaRPr lang="en-US" sz="1600" dirty="0" smtClean="0">
              <a:ea typeface="+mn-lt"/>
              <a:cs typeface="+mn-lt"/>
            </a:endParaRP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sz="1600" dirty="0" err="1" smtClean="0">
                <a:ea typeface="+mn-lt"/>
                <a:cs typeface="+mn-lt"/>
              </a:rPr>
              <a:t>Incluir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información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sobre</a:t>
            </a:r>
            <a:r>
              <a:rPr lang="en-US" sz="1600" dirty="0">
                <a:ea typeface="+mn-lt"/>
                <a:cs typeface="+mn-lt"/>
              </a:rPr>
              <a:t> la </a:t>
            </a:r>
            <a:r>
              <a:rPr lang="en-US" sz="1600" dirty="0" err="1">
                <a:ea typeface="+mn-lt"/>
                <a:cs typeface="+mn-lt"/>
              </a:rPr>
              <a:t>evidencia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utilizada</a:t>
            </a:r>
            <a:r>
              <a:rPr lang="en-US" sz="1600" dirty="0">
                <a:ea typeface="+mn-lt"/>
                <a:cs typeface="+mn-lt"/>
              </a:rPr>
              <a:t> para </a:t>
            </a:r>
            <a:r>
              <a:rPr lang="en-US" sz="1600" dirty="0" err="1">
                <a:ea typeface="+mn-lt"/>
                <a:cs typeface="+mn-lt"/>
              </a:rPr>
              <a:t>determinar</a:t>
            </a:r>
            <a:r>
              <a:rPr lang="en-US" sz="1600" dirty="0">
                <a:ea typeface="+mn-lt"/>
                <a:cs typeface="+mn-lt"/>
              </a:rPr>
              <a:t> el </a:t>
            </a:r>
            <a:r>
              <a:rPr lang="en-US" sz="1600" dirty="0" err="1">
                <a:ea typeface="+mn-lt"/>
                <a:cs typeface="+mn-lt"/>
              </a:rPr>
              <a:t>uso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 smtClean="0">
                <a:ea typeface="+mn-lt"/>
                <a:cs typeface="+mn-lt"/>
              </a:rPr>
              <a:t>transferencias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 err="1" smtClean="0">
                <a:ea typeface="+mn-lt"/>
                <a:cs typeface="+mn-lt"/>
              </a:rPr>
              <a:t>monetarias</a:t>
            </a:r>
            <a:r>
              <a:rPr lang="en-US" sz="1600" dirty="0" smtClean="0">
                <a:ea typeface="+mn-lt"/>
                <a:cs typeface="+mn-lt"/>
              </a:rPr>
              <a:t>.</a:t>
            </a: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endParaRPr lang="en-US" sz="1600" dirty="0" smtClean="0">
              <a:ea typeface="+mn-lt"/>
              <a:cs typeface="+mn-lt"/>
            </a:endParaRP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endParaRPr lang="en-US" sz="1600" dirty="0" smtClean="0">
              <a:ea typeface="+mn-lt"/>
              <a:cs typeface="+mn-lt"/>
            </a:endParaRP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sz="1600" dirty="0" err="1" smtClean="0">
                <a:ea typeface="+mn-lt"/>
                <a:cs typeface="+mn-lt"/>
              </a:rPr>
              <a:t>Indique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>
                <a:ea typeface="+mn-lt"/>
                <a:cs typeface="+mn-lt"/>
              </a:rPr>
              <a:t>el </a:t>
            </a:r>
            <a:r>
              <a:rPr lang="en-US" sz="1600" dirty="0" err="1">
                <a:ea typeface="+mn-lt"/>
                <a:cs typeface="+mn-lt"/>
              </a:rPr>
              <a:t>porcentaje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>
                <a:ea typeface="+mn-lt"/>
                <a:cs typeface="+mn-lt"/>
              </a:rPr>
              <a:t>respuesta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entregada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mediante</a:t>
            </a:r>
            <a:r>
              <a:rPr lang="en-US" sz="1600" dirty="0">
                <a:ea typeface="+mn-lt"/>
                <a:cs typeface="+mn-lt"/>
              </a:rPr>
              <a:t> el </a:t>
            </a:r>
            <a:r>
              <a:rPr lang="en-US" sz="1600" dirty="0" err="1">
                <a:ea typeface="+mn-lt"/>
                <a:cs typeface="+mn-lt"/>
              </a:rPr>
              <a:t>uso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 smtClean="0">
                <a:ea typeface="+mn-lt"/>
                <a:cs typeface="+mn-lt"/>
              </a:rPr>
              <a:t>transferencias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 err="1" smtClean="0">
                <a:ea typeface="+mn-lt"/>
                <a:cs typeface="+mn-lt"/>
              </a:rPr>
              <a:t>monetarias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>
                <a:ea typeface="+mn-lt"/>
                <a:cs typeface="+mn-lt"/>
              </a:rPr>
              <a:t>y la </a:t>
            </a:r>
            <a:r>
              <a:rPr lang="en-US" sz="1600" dirty="0" err="1">
                <a:ea typeface="+mn-lt"/>
                <a:cs typeface="+mn-lt"/>
              </a:rPr>
              <a:t>cantidad</a:t>
            </a:r>
            <a:r>
              <a:rPr lang="en-US" sz="1600" dirty="0">
                <a:ea typeface="+mn-lt"/>
                <a:cs typeface="+mn-lt"/>
              </a:rPr>
              <a:t> de personas a las que se </a:t>
            </a:r>
            <a:r>
              <a:rPr lang="en-US" sz="1600" dirty="0" err="1">
                <a:ea typeface="+mn-lt"/>
                <a:cs typeface="+mn-lt"/>
              </a:rPr>
              <a:t>dirigió</a:t>
            </a:r>
            <a:r>
              <a:rPr lang="en-US" sz="1600" dirty="0">
                <a:ea typeface="+mn-lt"/>
                <a:cs typeface="+mn-lt"/>
              </a:rPr>
              <a:t> con </a:t>
            </a:r>
            <a:r>
              <a:rPr lang="en-US" sz="1600" dirty="0" err="1" smtClean="0">
                <a:ea typeface="+mn-lt"/>
                <a:cs typeface="+mn-lt"/>
              </a:rPr>
              <a:t>transferencias</a:t>
            </a:r>
            <a:r>
              <a:rPr lang="en-US" sz="1600" dirty="0" smtClean="0">
                <a:ea typeface="+mn-lt"/>
                <a:cs typeface="+mn-lt"/>
              </a:rPr>
              <a:t> </a:t>
            </a:r>
            <a:r>
              <a:rPr lang="en-US" sz="1600" dirty="0" err="1" smtClean="0">
                <a:ea typeface="+mn-lt"/>
                <a:cs typeface="+mn-lt"/>
              </a:rPr>
              <a:t>monetarias</a:t>
            </a:r>
            <a:endParaRPr lang="en-US" sz="1600" dirty="0" smtClean="0">
              <a:ea typeface="+mn-lt"/>
              <a:cs typeface="+mn-lt"/>
            </a:endParaRP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endParaRPr lang="en-US" sz="1600" dirty="0" smtClean="0">
              <a:ea typeface="+mn-lt"/>
              <a:cs typeface="+mn-lt"/>
            </a:endParaRPr>
          </a:p>
          <a:p>
            <a:pPr hangingPunct="1"/>
            <a:endParaRPr lang="x-none" sz="1600" dirty="0">
              <a:cs typeface="Calibri"/>
            </a:endParaRPr>
          </a:p>
          <a:p>
            <a:pPr hangingPunct="1"/>
            <a:endParaRPr lang="en-US" sz="1600" dirty="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2A037EA-F35C-42BB-BB5E-88E33538081E}"/>
              </a:ext>
            </a:extLst>
          </p:cNvPr>
          <p:cNvSpPr txBox="1"/>
          <p:nvPr/>
        </p:nvSpPr>
        <p:spPr>
          <a:xfrm>
            <a:off x="8197364" y="3603504"/>
            <a:ext cx="398688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  <a:hlinkClick r:id="rId4"/>
              </a:rPr>
              <a:t>Guidance </a:t>
            </a:r>
            <a:r>
              <a:rPr lang="en-US" sz="1200" smtClean="0">
                <a:ea typeface="+mn-lt"/>
                <a:cs typeface="+mn-lt"/>
                <a:hlinkClick r:id="rId4"/>
              </a:rPr>
              <a:t>Brief</a:t>
            </a:r>
            <a:endParaRPr lang="en-US" sz="1200" smtClean="0">
              <a:ea typeface="+mn-lt"/>
              <a:cs typeface="+mn-lt"/>
            </a:endParaRP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ea typeface="+mn-lt"/>
                <a:cs typeface="+mn-lt"/>
                <a:hlinkClick r:id="rId5" invalidUrl="https://www.nutritioncluster.net/resource_Evidence and Guidance Note"/>
              </a:rPr>
              <a:t>Evidence and Guidance Note</a:t>
            </a:r>
            <a:r>
              <a:rPr lang="en-US" sz="1200" dirty="0">
                <a:ea typeface="+mn-lt"/>
                <a:cs typeface="+mn-lt"/>
              </a:rPr>
              <a:t> </a:t>
            </a:r>
            <a:endParaRPr lang="en-US" sz="1200" dirty="0">
              <a:cs typeface="Calibri"/>
            </a:endParaRP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ea typeface="+mn-lt"/>
                <a:cs typeface="+mn-lt"/>
                <a:hlinkClick r:id="rId6"/>
              </a:rPr>
              <a:t>OCHA Guidelines for cash inclusion into the 2020 HPC</a:t>
            </a:r>
            <a:r>
              <a:rPr lang="en-US" sz="1200" dirty="0">
                <a:ea typeface="+mn-lt"/>
                <a:cs typeface="+mn-lt"/>
              </a:rPr>
              <a:t> </a:t>
            </a:r>
            <a:endParaRPr lang="en-US" sz="1200" dirty="0" smtClean="0">
              <a:ea typeface="+mn-lt"/>
              <a:cs typeface="+mn-lt"/>
            </a:endParaRPr>
          </a:p>
          <a:p>
            <a:pPr algn="l"/>
            <a:r>
              <a:rPr lang="en-US" sz="1200" dirty="0" smtClean="0">
                <a:ea typeface="+mn-lt"/>
                <a:cs typeface="+mn-lt"/>
              </a:rPr>
              <a:t>(</a:t>
            </a:r>
            <a:r>
              <a:rPr lang="en-US" sz="1200" dirty="0">
                <a:ea typeface="+mn-lt"/>
                <a:cs typeface="+mn-lt"/>
              </a:rPr>
              <a:t>and 2021, 2022)</a:t>
            </a:r>
            <a:endParaRPr lang="x-none" sz="1200" dirty="0"/>
          </a:p>
          <a:p>
            <a:pPr algn="l"/>
            <a:endParaRPr lang="x-none" sz="1200" dirty="0">
              <a:cs typeface="Calibri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="" xmlns:a16="http://schemas.microsoft.com/office/drawing/2014/main" id="{C730AE25-3A32-2543-9E77-F55252222010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038" y="1167451"/>
            <a:ext cx="2157342" cy="2896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6385" y="5070687"/>
            <a:ext cx="4480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/>
              <a:t>https://</a:t>
            </a:r>
            <a:r>
              <a:rPr lang="en-US" sz="1200" b="0" dirty="0" err="1"/>
              <a:t>www.nutritioncluster.net</a:t>
            </a:r>
            <a:r>
              <a:rPr lang="en-US" sz="1200" b="0" dirty="0"/>
              <a:t>/sites/</a:t>
            </a:r>
            <a:r>
              <a:rPr lang="en-US" sz="1200" b="0" dirty="0" err="1"/>
              <a:t>nutritioncluster.com</a:t>
            </a:r>
            <a:r>
              <a:rPr lang="en-US" sz="1200" b="0" dirty="0"/>
              <a:t>/files/2021-06/Cash-</a:t>
            </a:r>
            <a:r>
              <a:rPr lang="en-US" sz="1200" b="0" dirty="0" err="1"/>
              <a:t>Voucher_Guidance_ES_RGB.pdf</a:t>
            </a:r>
            <a:endParaRPr lang="en-US" sz="1200" b="0" dirty="0"/>
          </a:p>
        </p:txBody>
      </p:sp>
      <p:pic>
        <p:nvPicPr>
          <p:cNvPr id="14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90CF7974-81FC-445F-BB11-4CF8504B8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459" y="1234544"/>
            <a:ext cx="2407558" cy="22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294290" y="175793"/>
            <a:ext cx="11569984" cy="14220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4400" b="1"/>
              <a:t/>
            </a:r>
            <a:br>
              <a:rPr lang="en-US" sz="4400" b="1"/>
            </a:br>
            <a:endParaRPr lang="en-US" sz="4400" b="1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D9707F-CC61-40B4-8A19-EA02628FF7B2}"/>
              </a:ext>
            </a:extLst>
          </p:cNvPr>
          <p:cNvSpPr txBox="1"/>
          <p:nvPr/>
        </p:nvSpPr>
        <p:spPr>
          <a:xfrm>
            <a:off x="294290" y="1726766"/>
            <a:ext cx="1120701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6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="" xmlns:a16="http://schemas.microsoft.com/office/drawing/2014/main" id="{15EDDA15-F016-A840-A9C2-CC2C29877149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ACF875-ACDE-4BFA-AFE6-BC3D06228001}"/>
              </a:ext>
            </a:extLst>
          </p:cNvPr>
          <p:cNvSpPr txBox="1"/>
          <p:nvPr/>
        </p:nvSpPr>
        <p:spPr>
          <a:xfrm>
            <a:off x="315026" y="443811"/>
            <a:ext cx="11780558" cy="50013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 err="1" smtClean="0">
                <a:solidFill>
                  <a:srgbClr val="A4D233"/>
                </a:solidFill>
                <a:latin typeface="Bebas Neue Regular"/>
                <a:cs typeface="Segoe UI"/>
              </a:rPr>
              <a:t>Consejos</a:t>
            </a:r>
            <a:r>
              <a:rPr lang="en-US" sz="3000" dirty="0">
                <a:solidFill>
                  <a:srgbClr val="A4D233"/>
                </a:solidFill>
                <a:latin typeface="Bebas Neue Regular"/>
                <a:cs typeface="Segoe UI"/>
              </a:rPr>
              <a:t> </a:t>
            </a:r>
            <a:r>
              <a:rPr lang="en-US" sz="3000" dirty="0" smtClean="0">
                <a:solidFill>
                  <a:srgbClr val="A4D233"/>
                </a:solidFill>
                <a:latin typeface="Bebas Neue Regular"/>
                <a:cs typeface="Segoe UI"/>
              </a:rPr>
              <a:t>para </a:t>
            </a:r>
            <a:r>
              <a:rPr lang="en-US" sz="3000" dirty="0">
                <a:solidFill>
                  <a:srgbClr val="A4D233"/>
                </a:solidFill>
                <a:latin typeface="Bebas Neue Regular"/>
                <a:cs typeface="Segoe UI"/>
              </a:rPr>
              <a:t>la </a:t>
            </a:r>
            <a:r>
              <a:rPr lang="en-US" sz="3000" dirty="0" err="1">
                <a:solidFill>
                  <a:srgbClr val="A4D233"/>
                </a:solidFill>
                <a:latin typeface="Bebas Neue Regular"/>
                <a:cs typeface="Segoe UI"/>
              </a:rPr>
              <a:t>colaboración</a:t>
            </a:r>
            <a:r>
              <a:rPr lang="en-US" sz="3000" dirty="0">
                <a:solidFill>
                  <a:srgbClr val="A4D233"/>
                </a:solidFill>
                <a:latin typeface="Bebas Neue Regular"/>
                <a:cs typeface="Segoe UI"/>
              </a:rPr>
              <a:t> </a:t>
            </a:r>
            <a:r>
              <a:rPr lang="en-US" sz="3000" dirty="0" err="1" smtClean="0">
                <a:solidFill>
                  <a:srgbClr val="A4D233"/>
                </a:solidFill>
                <a:latin typeface="Bebas Neue Regular"/>
                <a:cs typeface="Segoe UI"/>
              </a:rPr>
              <a:t>intersectorial</a:t>
            </a:r>
            <a:r>
              <a:rPr lang="en-US" sz="3000" dirty="0" smtClean="0">
                <a:solidFill>
                  <a:srgbClr val="A4D233"/>
                </a:solidFill>
                <a:latin typeface="Bebas Neue Regular"/>
                <a:cs typeface="Segoe UI"/>
              </a:rPr>
              <a:t> (IS) y la  </a:t>
            </a:r>
            <a:r>
              <a:rPr lang="en-US" sz="3000" dirty="0" err="1" smtClean="0">
                <a:solidFill>
                  <a:srgbClr val="A4D233"/>
                </a:solidFill>
                <a:latin typeface="Bebas Neue Regular"/>
                <a:cs typeface="Segoe UI"/>
              </a:rPr>
              <a:t>programación</a:t>
            </a:r>
            <a:endParaRPr lang="en-US" sz="3000" dirty="0">
              <a:latin typeface="Bebas Neue Regular"/>
              <a:cs typeface="Segoe UI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="" xmlns:a16="http://schemas.microsoft.com/office/drawing/2014/main" id="{52BF9ED5-2ED1-4F55-8FE7-41369254CCD6}"/>
              </a:ext>
            </a:extLst>
          </p:cNvPr>
          <p:cNvSpPr txBox="1">
            <a:spLocks/>
          </p:cNvSpPr>
          <p:nvPr/>
        </p:nvSpPr>
        <p:spPr>
          <a:xfrm>
            <a:off x="207796" y="1453645"/>
            <a:ext cx="3290240" cy="3917744"/>
          </a:xfrm>
          <a:prstGeom prst="rect">
            <a:avLst/>
          </a:prstGeom>
        </p:spPr>
        <p:txBody>
          <a:bodyPr lIns="19050" tIns="19050" rIns="19050" bIns="19050" anchor="t">
            <a:norm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sz="2000" dirty="0"/>
              <a:t> </a:t>
            </a:r>
          </a:p>
          <a:p>
            <a:pPr hangingPunct="1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DD9F34-19EF-4922-857A-2538360019FE}"/>
              </a:ext>
            </a:extLst>
          </p:cNvPr>
          <p:cNvSpPr txBox="1"/>
          <p:nvPr/>
        </p:nvSpPr>
        <p:spPr>
          <a:xfrm>
            <a:off x="535259" y="1379126"/>
            <a:ext cx="11415509" cy="37317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>
                <a:cs typeface="Arial"/>
              </a:rPr>
              <a:t>Analizar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conjuntamente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los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resultados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del </a:t>
            </a:r>
            <a:r>
              <a:rPr lang="en-GB" sz="2000" b="0" dirty="0" smtClean="0">
                <a:cs typeface="Arial"/>
              </a:rPr>
              <a:t>PNH (HNO)</a:t>
            </a:r>
            <a:endParaRPr lang="en-GB" sz="2000" b="0" dirty="0" smtClean="0"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Juntos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identifiquen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a </a:t>
            </a:r>
            <a:r>
              <a:rPr lang="en-GB" sz="2000" b="0" dirty="0">
                <a:cs typeface="Arial"/>
              </a:rPr>
              <a:t>las </a:t>
            </a:r>
            <a:r>
              <a:rPr lang="en-GB" sz="2000" b="0" dirty="0" err="1">
                <a:cs typeface="Arial"/>
              </a:rPr>
              <a:t>poblaciones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 smtClean="0">
                <a:cs typeface="Arial"/>
              </a:rPr>
              <a:t>afectadas</a:t>
            </a:r>
            <a:endParaRPr lang="en-GB" sz="2000" b="0" dirty="0" smtClean="0"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Identificar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conjuntamente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intervenciones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técnicas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IS </a:t>
            </a:r>
            <a:r>
              <a:rPr lang="en-GB" sz="2000" b="0" dirty="0">
                <a:cs typeface="Arial"/>
              </a:rPr>
              <a:t>y un </a:t>
            </a:r>
            <a:r>
              <a:rPr lang="en-GB" sz="2000" b="0" dirty="0" err="1">
                <a:cs typeface="Arial"/>
              </a:rPr>
              <a:t>paquete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mínimo</a:t>
            </a:r>
            <a:r>
              <a:rPr lang="en-GB" sz="2000" b="0" dirty="0">
                <a:cs typeface="Arial"/>
              </a:rPr>
              <a:t> de </a:t>
            </a:r>
            <a:r>
              <a:rPr lang="en-GB" sz="2000" b="0" dirty="0" err="1">
                <a:cs typeface="Arial"/>
              </a:rPr>
              <a:t>intervenciones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IS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>
                <a:cs typeface="Arial"/>
              </a:rPr>
              <a:t>Decidir</a:t>
            </a:r>
            <a:r>
              <a:rPr lang="en-GB" sz="2000" b="0" dirty="0">
                <a:cs typeface="Arial"/>
              </a:rPr>
              <a:t> las </a:t>
            </a:r>
            <a:r>
              <a:rPr lang="en-GB" sz="2000" b="0" dirty="0" err="1">
                <a:cs typeface="Arial"/>
              </a:rPr>
              <a:t>modalidades</a:t>
            </a:r>
            <a:r>
              <a:rPr lang="en-GB" sz="2000" b="0" dirty="0">
                <a:cs typeface="Arial"/>
              </a:rPr>
              <a:t> de </a:t>
            </a:r>
            <a:r>
              <a:rPr lang="en-GB" sz="2000" b="0" dirty="0" err="1">
                <a:cs typeface="Arial"/>
              </a:rPr>
              <a:t>ejecución</a:t>
            </a:r>
            <a:r>
              <a:rPr lang="en-GB" sz="2000" b="0" dirty="0">
                <a:cs typeface="Arial"/>
              </a:rPr>
              <a:t> de </a:t>
            </a:r>
            <a:r>
              <a:rPr lang="en-GB" sz="2000" b="0" dirty="0" err="1">
                <a:cs typeface="Arial"/>
              </a:rPr>
              <a:t>intervenciones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técnicas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IS </a:t>
            </a:r>
            <a:r>
              <a:rPr lang="en-GB" sz="2000" b="0" dirty="0" err="1" smtClean="0">
                <a:cs typeface="Arial"/>
              </a:rPr>
              <a:t>específicas</a:t>
            </a:r>
            <a:r>
              <a:rPr lang="en-GB" sz="2000" b="0" dirty="0" smtClean="0">
                <a:cs typeface="Arial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Decidir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dónde</a:t>
            </a:r>
            <a:r>
              <a:rPr lang="en-GB" sz="2000" b="0" dirty="0">
                <a:cs typeface="Arial"/>
              </a:rPr>
              <a:t> y </a:t>
            </a:r>
            <a:r>
              <a:rPr lang="en-GB" sz="2000" b="0" dirty="0" err="1">
                <a:cs typeface="Arial"/>
              </a:rPr>
              <a:t>cómo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compartir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 smtClean="0">
                <a:cs typeface="Arial"/>
              </a:rPr>
              <a:t>recursos</a:t>
            </a:r>
            <a:endParaRPr lang="en-GB" sz="2000" b="0" dirty="0" smtClean="0"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Decidir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conjuntamente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sobre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indicadores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específicos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IS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Discutir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conjuntamente</a:t>
            </a:r>
            <a:r>
              <a:rPr lang="en-GB" sz="2000" b="0" dirty="0">
                <a:cs typeface="Arial"/>
              </a:rPr>
              <a:t> un plan de </a:t>
            </a:r>
            <a:r>
              <a:rPr lang="en-GB" sz="2000" b="0" dirty="0" err="1">
                <a:cs typeface="Arial"/>
              </a:rPr>
              <a:t>seguimiento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IS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GB" sz="2000" b="0" dirty="0" err="1" smtClean="0">
                <a:cs typeface="Arial"/>
              </a:rPr>
              <a:t>Acordar</a:t>
            </a:r>
            <a:r>
              <a:rPr lang="en-GB" sz="2000" b="0" dirty="0" smtClean="0">
                <a:cs typeface="Arial"/>
              </a:rPr>
              <a:t> </a:t>
            </a:r>
            <a:r>
              <a:rPr lang="en-GB" sz="2000" b="0" dirty="0" err="1">
                <a:cs typeface="Arial"/>
              </a:rPr>
              <a:t>conjuntamente</a:t>
            </a:r>
            <a:r>
              <a:rPr lang="en-GB" sz="2000" b="0" dirty="0">
                <a:cs typeface="Arial"/>
              </a:rPr>
              <a:t> un </a:t>
            </a:r>
            <a:r>
              <a:rPr lang="en-GB" sz="2000" b="0" dirty="0" err="1">
                <a:cs typeface="Arial"/>
              </a:rPr>
              <a:t>sistema</a:t>
            </a:r>
            <a:r>
              <a:rPr lang="en-GB" sz="2000" b="0" dirty="0">
                <a:cs typeface="Arial"/>
              </a:rPr>
              <a:t> de </a:t>
            </a:r>
            <a:r>
              <a:rPr lang="en-GB" sz="2000" b="0" dirty="0" err="1">
                <a:cs typeface="Arial"/>
              </a:rPr>
              <a:t>información</a:t>
            </a:r>
            <a:r>
              <a:rPr lang="en-GB" sz="2000" b="0" dirty="0">
                <a:cs typeface="Arial"/>
              </a:rPr>
              <a:t> </a:t>
            </a:r>
            <a:r>
              <a:rPr lang="en-GB" sz="2000" b="0" dirty="0" smtClean="0">
                <a:cs typeface="Arial"/>
              </a:rPr>
              <a:t>de </a:t>
            </a:r>
            <a:r>
              <a:rPr lang="en-GB" sz="2000" b="0" dirty="0" err="1" smtClean="0">
                <a:cs typeface="Arial"/>
              </a:rPr>
              <a:t>informes</a:t>
            </a:r>
            <a:r>
              <a:rPr lang="en-GB" sz="2000" b="0" dirty="0" smtClean="0">
                <a:cs typeface="Arial"/>
              </a:rPr>
              <a:t> IS</a:t>
            </a:r>
            <a:endParaRPr lang="en-US" sz="2000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0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Background"/>
          <p:cNvSpPr>
            <a:spLocks noGrp="1"/>
          </p:cNvSpPr>
          <p:nvPr>
            <p:ph type="body" sz="quarter" idx="4294967295"/>
          </p:nvPr>
        </p:nvSpPr>
        <p:spPr>
          <a:xfrm>
            <a:off x="2006600" y="33338"/>
            <a:ext cx="8604250" cy="77787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defTabSz="608013" eaLnBrk="1" hangingPunct="1">
              <a:spcBef>
                <a:spcPts val="1000"/>
              </a:spcBef>
              <a:buNone/>
            </a:pPr>
            <a:r>
              <a:rPr lang="es-ES" altLang="x-none" sz="4300">
                <a:solidFill>
                  <a:srgbClr val="A4D233"/>
                </a:solidFill>
                <a:latin typeface="Bebas Neue Regular" charset="0"/>
                <a:sym typeface="Bebas Neue Regular" charset="0"/>
              </a:rPr>
              <a:t>Contactos y recursos</a:t>
            </a:r>
          </a:p>
        </p:txBody>
      </p:sp>
      <p:sp>
        <p:nvSpPr>
          <p:cNvPr id="127" name="Rectangle"/>
          <p:cNvSpPr>
            <a:spLocks noChangeArrowheads="1"/>
          </p:cNvSpPr>
          <p:nvPr/>
        </p:nvSpPr>
        <p:spPr bwMode="auto">
          <a:xfrm>
            <a:off x="0" y="5586413"/>
            <a:ext cx="12179300" cy="1270000"/>
          </a:xfrm>
          <a:prstGeom prst="rect">
            <a:avLst/>
          </a:prstGeom>
          <a:solidFill>
            <a:srgbClr val="A4D233"/>
          </a:solidFill>
          <a:ln>
            <a:noFill/>
          </a:ln>
          <a:effectLst>
            <a:outerShdw blurRad="381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x-none" sz="2400" b="0" kern="1200">
              <a:solidFill>
                <a:prstClr val="black"/>
              </a:solidFill>
              <a:cs typeface=""/>
              <a:sym typeface="Calibri" charset="0"/>
            </a:endParaRPr>
          </a:p>
        </p:txBody>
      </p:sp>
      <p:sp>
        <p:nvSpPr>
          <p:cNvPr id="128" name="TextBox 6"/>
          <p:cNvSpPr txBox="1"/>
          <p:nvPr/>
        </p:nvSpPr>
        <p:spPr>
          <a:xfrm>
            <a:off x="1016000" y="970987"/>
            <a:ext cx="9594850" cy="9848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x-none" sz="1600" b="0" kern="1200" dirty="0">
                <a:solidFill>
                  <a:prstClr val="black"/>
                </a:solidFill>
                <a:ea typeface="Calibri" charset="0"/>
                <a:cs typeface="Calibri" charset="0"/>
                <a:sym typeface="Arial" charset="0"/>
              </a:rPr>
              <a:t>Apoyo para los procesos HNO y HRP:</a:t>
            </a:r>
          </a:p>
          <a:p>
            <a:pPr algn="l" fontAlgn="base" hangingPunct="1">
              <a:spcBef>
                <a:spcPct val="0"/>
              </a:spcBef>
              <a:spcAft>
                <a:spcPct val="0"/>
              </a:spcAft>
            </a:pPr>
            <a:endParaRPr lang="es-ES" altLang="x-none" sz="1600" b="0" kern="1200" dirty="0">
              <a:solidFill>
                <a:prstClr val="black"/>
              </a:solidFill>
              <a:ea typeface="Calibri" charset="0"/>
              <a:cs typeface="Calibri" charset="0"/>
              <a:sym typeface="Arial" charset="0"/>
            </a:endParaRPr>
          </a:p>
          <a:p>
            <a:pPr marL="342900" indent="-342900" algn="l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ES" altLang="x-none" sz="1600" b="0" kern="1200" dirty="0">
                <a:solidFill>
                  <a:prstClr val="black"/>
                </a:solidFill>
                <a:ea typeface="Calibri" charset="0"/>
                <a:cs typeface="Calibri" charset="0"/>
                <a:sym typeface="Arial" charset="0"/>
              </a:rPr>
              <a:t>Reuniones bilaterales según necesidades</a:t>
            </a:r>
          </a:p>
          <a:p>
            <a:pPr marL="342900" indent="-342900" algn="l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ES" altLang="x-none" sz="1600" b="0" kern="1200" dirty="0">
                <a:solidFill>
                  <a:prstClr val="black"/>
                </a:solidFill>
                <a:ea typeface="Calibri" charset="0"/>
                <a:cs typeface="Calibri" charset="0"/>
                <a:sym typeface="Arial" charset="0"/>
              </a:rPr>
              <a:t>Revisión de los documentos de HNO y HRP </a:t>
            </a:r>
            <a:endParaRPr lang="x-none" altLang="x-none" sz="1600" b="0" kern="1200" dirty="0">
              <a:solidFill>
                <a:prstClr val="black"/>
              </a:solidFill>
              <a:ea typeface="Calibri" charset="0"/>
              <a:cs typeface="Calibri" charset="0"/>
              <a:sym typeface="Arial" charset="0"/>
            </a:endParaRPr>
          </a:p>
        </p:txBody>
      </p:sp>
      <p:sp>
        <p:nvSpPr>
          <p:cNvPr id="117764" name="TextBox 17"/>
          <p:cNvSpPr txBox="1">
            <a:spLocks noChangeArrowheads="1"/>
          </p:cNvSpPr>
          <p:nvPr/>
        </p:nvSpPr>
        <p:spPr bwMode="auto">
          <a:xfrm>
            <a:off x="879475" y="5779012"/>
            <a:ext cx="4603750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6080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080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08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08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08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fontAlgn="base">
              <a:buNone/>
            </a:pPr>
            <a:r>
              <a:rPr lang="es-ES" sz="1800" b="0" dirty="0" err="1">
                <a:latin typeface="Arial"/>
              </a:rPr>
              <a:t>Webinar</a:t>
            </a:r>
            <a:r>
              <a:rPr lang="es-ES" sz="1800" b="0" dirty="0">
                <a:latin typeface="Arial"/>
              </a:rPr>
              <a:t> </a:t>
            </a:r>
            <a:r>
              <a:rPr lang="en-US" sz="1800" b="0" dirty="0">
                <a:latin typeface="Arial"/>
              </a:rPr>
              <a:t>​del </a:t>
            </a:r>
            <a:r>
              <a:rPr lang="en-US" sz="1800" b="0" dirty="0" err="1">
                <a:latin typeface="Arial"/>
              </a:rPr>
              <a:t>Clúster</a:t>
            </a:r>
            <a:r>
              <a:rPr lang="en-US" sz="1800" b="0" dirty="0">
                <a:latin typeface="Arial"/>
              </a:rPr>
              <a:t> de </a:t>
            </a:r>
            <a:r>
              <a:rPr lang="en-US" sz="1800" b="0" dirty="0" err="1">
                <a:latin typeface="Arial"/>
              </a:rPr>
              <a:t>Nutrición</a:t>
            </a:r>
            <a:r>
              <a:rPr lang="en-US" sz="1800" b="0" dirty="0">
                <a:latin typeface="Arial"/>
              </a:rPr>
              <a:t> Global </a:t>
            </a:r>
            <a:endParaRPr lang="en-US" sz="1800" b="0" dirty="0">
              <a:latin typeface="Segoe UI" panose="020B0502040204020203" pitchFamily="34" charset="0"/>
            </a:endParaRPr>
          </a:p>
          <a:p>
            <a:pPr algn="l" fontAlgn="base">
              <a:buNone/>
            </a:pPr>
            <a:r>
              <a:rPr lang="es-ES" sz="1800" b="0" dirty="0">
                <a:latin typeface="Arial"/>
              </a:rPr>
              <a:t>Proceso HRP 2022</a:t>
            </a:r>
          </a:p>
          <a:p>
            <a:pPr algn="l" fontAlgn="base">
              <a:buNone/>
            </a:pPr>
            <a:r>
              <a:rPr lang="es-ES" sz="1800" b="0" dirty="0">
                <a:latin typeface="Arial"/>
              </a:rPr>
              <a:t>Fecha: 19.10.21​</a:t>
            </a:r>
          </a:p>
        </p:txBody>
      </p:sp>
      <p:grpSp>
        <p:nvGrpSpPr>
          <p:cNvPr id="117765" name="Group"/>
          <p:cNvGrpSpPr>
            <a:grpSpLocks/>
          </p:cNvGrpSpPr>
          <p:nvPr/>
        </p:nvGrpSpPr>
        <p:grpSpPr bwMode="auto">
          <a:xfrm>
            <a:off x="10806113" y="5162550"/>
            <a:ext cx="1257300" cy="1595438"/>
            <a:chOff x="0" y="0"/>
            <a:chExt cx="1675514" cy="1596028"/>
          </a:xfrm>
        </p:grpSpPr>
        <p:sp>
          <p:nvSpPr>
            <p:cNvPr id="117790" name="Rectangle"/>
            <p:cNvSpPr>
              <a:spLocks noChangeArrowheads="1"/>
            </p:cNvSpPr>
            <p:nvPr/>
          </p:nvSpPr>
          <p:spPr bwMode="auto"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080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080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080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080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080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080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080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080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080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l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s-ES" altLang="x-none" sz="2400" b="0" kern="1200">
                <a:solidFill>
                  <a:prstClr val="black"/>
                </a:solidFill>
                <a:cs typeface=""/>
                <a:sym typeface="Calibri" charset="0"/>
              </a:endParaRPr>
            </a:p>
          </p:txBody>
        </p:sp>
        <p:pic>
          <p:nvPicPr>
            <p:cNvPr id="117791" name="GNC logo box.png" descr="GNC logo bo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0" y="0"/>
              <a:ext cx="1527713" cy="152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2898"/>
              </p:ext>
            </p:extLst>
          </p:nvPr>
        </p:nvGraphicFramePr>
        <p:xfrm>
          <a:off x="1219200" y="2146927"/>
          <a:ext cx="8189913" cy="2687060"/>
        </p:xfrm>
        <a:graphic>
          <a:graphicData uri="http://schemas.openxmlformats.org/drawingml/2006/table">
            <a:tbl>
              <a:tblPr/>
              <a:tblGrid>
                <a:gridCol w="2366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1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11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4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HNO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Inter-sectorial (HNO y HRP)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2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Núria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Salse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hlinkClick r:id="rId3"/>
                        </a:rPr>
                        <a:t>nsalse@unicef.org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Caroline Abla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hlinkClick r:id="rId4"/>
                        </a:rPr>
                        <a:t>cabla@unicef.org</a:t>
                      </a:r>
                      <a:endParaRPr kumimoji="0" lang="en-US" altLang="x-none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089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HRP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Países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de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lengua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inglesa</a:t>
                      </a:r>
                      <a:endParaRPr kumimoji="0" lang="en-US" altLang="x-none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Países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de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lengua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francesa</a:t>
                      </a:r>
                      <a:endParaRPr kumimoji="0" lang="en-US" altLang="x-none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Países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de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lengua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x-none" sz="15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española</a:t>
                      </a:r>
                      <a:endParaRPr kumimoji="0" lang="en-US" altLang="x-none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4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Briony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Stevens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hlinkClick r:id="rId5"/>
                        </a:rPr>
                        <a:t>bstevens@unicef.org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Angeline Grant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hlinkClick r:id="rId3"/>
                        </a:rPr>
                        <a:t>agrant@unicef.org</a:t>
                      </a:r>
                      <a:r>
                        <a:rPr kumimoji="0" lang="en-US" altLang="x-non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Núria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Salse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hlinkClick r:id="rId3"/>
                        </a:rPr>
                        <a:t>nsalse@unicef.org</a:t>
                      </a:r>
                      <a:r>
                        <a:rPr kumimoji="0" lang="en-US" altLang="x-non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7789" name="TextBox 1"/>
          <p:cNvSpPr txBox="1">
            <a:spLocks noChangeArrowheads="1"/>
          </p:cNvSpPr>
          <p:nvPr/>
        </p:nvSpPr>
        <p:spPr bwMode="auto">
          <a:xfrm>
            <a:off x="685800" y="5060950"/>
            <a:ext cx="797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x-none" sz="1400" b="0" kern="1200">
                <a:solidFill>
                  <a:prstClr val="black"/>
                </a:solidFill>
                <a:cs typeface=""/>
              </a:rPr>
              <a:t> </a:t>
            </a:r>
            <a:r>
              <a:rPr lang="en-US" altLang="x-none" sz="1400" b="0" kern="1200" dirty="0" err="1">
                <a:solidFill>
                  <a:prstClr val="black"/>
                </a:solidFill>
                <a:cs typeface=""/>
              </a:rPr>
              <a:t>Herramientas</a:t>
            </a:r>
            <a:r>
              <a:rPr lang="en-US" altLang="x-none" sz="1400" b="0" kern="1200" dirty="0">
                <a:solidFill>
                  <a:prstClr val="black"/>
                </a:solidFill>
                <a:cs typeface=""/>
              </a:rPr>
              <a:t> y </a:t>
            </a:r>
            <a:r>
              <a:rPr lang="en-US" altLang="x-none" sz="1400" b="0" kern="1200" dirty="0" err="1">
                <a:solidFill>
                  <a:prstClr val="black"/>
                </a:solidFill>
                <a:cs typeface=""/>
              </a:rPr>
              <a:t>guías</a:t>
            </a:r>
            <a:r>
              <a:rPr lang="en-US" altLang="x-none" sz="1400" b="0" kern="1200" dirty="0">
                <a:solidFill>
                  <a:prstClr val="black"/>
                </a:solidFill>
                <a:cs typeface=""/>
              </a:rPr>
              <a:t> de </a:t>
            </a:r>
            <a:r>
              <a:rPr lang="en-US" altLang="x-none" sz="1400" b="0" kern="1200" dirty="0" err="1">
                <a:solidFill>
                  <a:prstClr val="black"/>
                </a:solidFill>
                <a:cs typeface=""/>
              </a:rPr>
              <a:t>referencia</a:t>
            </a:r>
            <a:endParaRPr lang="en-US" altLang="x-none" sz="1400" kern="1200" dirty="0">
              <a:solidFill>
                <a:prstClr val="black"/>
              </a:solidFill>
              <a:cs typeface="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x-none" sz="1400" b="0" kern="1200" dirty="0">
                <a:solidFill>
                  <a:prstClr val="black"/>
                </a:solidFill>
                <a:cs typeface=""/>
                <a:hlinkClick r:id="rId6"/>
              </a:rPr>
              <a:t>https://www.nutritioncluster.net/Coordination_Toolkit</a:t>
            </a:r>
            <a:r>
              <a:rPr lang="en-US" altLang="x-none" sz="1400" b="0" kern="1200" dirty="0">
                <a:solidFill>
                  <a:prstClr val="black"/>
                </a:solidFill>
                <a:cs typeface="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50909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3226085" y="1614175"/>
            <a:ext cx="4613097" cy="24132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/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err="1" smtClean="0"/>
              <a:t>Preguntas</a:t>
            </a:r>
            <a:r>
              <a:rPr lang="en-US" sz="4400" b="1" dirty="0" smtClean="0"/>
              <a:t>?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b="1" dirty="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9" name="TextBox 17">
            <a:extLst>
              <a:ext uri="{FF2B5EF4-FFF2-40B4-BE49-F238E27FC236}">
                <a16:creationId xmlns="" xmlns:a16="http://schemas.microsoft.com/office/drawing/2014/main" id="{7CEE659A-B324-5A40-8D17-4538F2522A7E}"/>
              </a:ext>
            </a:extLst>
          </p:cNvPr>
          <p:cNvSpPr txBox="1"/>
          <p:nvPr/>
        </p:nvSpPr>
        <p:spPr>
          <a:xfrm>
            <a:off x="315026" y="5897609"/>
            <a:ext cx="5354775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27873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-15516" y="2874466"/>
            <a:ext cx="12364746" cy="4018124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A4D23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5" name="TextBox 6"/>
          <p:cNvSpPr txBox="1"/>
          <p:nvPr/>
        </p:nvSpPr>
        <p:spPr>
          <a:xfrm>
            <a:off x="724140" y="3003314"/>
            <a:ext cx="12189609" cy="914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09492">
              <a:defRPr sz="6000" b="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s-ES" dirty="0" smtClean="0"/>
              <a:t>Gracias!</a:t>
            </a:r>
            <a:endParaRPr dirty="0"/>
          </a:p>
        </p:txBody>
      </p:sp>
      <p:sp>
        <p:nvSpPr>
          <p:cNvPr id="136" name="TextBox 6"/>
          <p:cNvSpPr txBox="1"/>
          <p:nvPr/>
        </p:nvSpPr>
        <p:spPr>
          <a:xfrm>
            <a:off x="734629" y="6105878"/>
            <a:ext cx="2156503" cy="2592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0949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nutritioncluster.net</a:t>
            </a:r>
          </a:p>
        </p:txBody>
      </p:sp>
      <p:pic>
        <p:nvPicPr>
          <p:cNvPr id="137" name="GNC logo box.png" descr="GNC logo bo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0" y="732933"/>
            <a:ext cx="1671586" cy="167158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5B7DC76C-60B3-4AC3-A204-A3863FA3FDA4}"/>
              </a:ext>
            </a:extLst>
          </p:cNvPr>
          <p:cNvSpPr/>
          <p:nvPr/>
        </p:nvSpPr>
        <p:spPr>
          <a:xfrm>
            <a:off x="1587095" y="5090436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D9946A47-A364-4AE9-A8D8-BBBD9875E51F}"/>
              </a:ext>
            </a:extLst>
          </p:cNvPr>
          <p:cNvSpPr/>
          <p:nvPr/>
        </p:nvSpPr>
        <p:spPr>
          <a:xfrm>
            <a:off x="1586792" y="471367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="" xmlns:a16="http://schemas.microsoft.com/office/drawing/2014/main" id="{B087E1BE-B0F1-44B0-AE38-BAF8B6C148AD}"/>
              </a:ext>
            </a:extLst>
          </p:cNvPr>
          <p:cNvSpPr/>
          <p:nvPr/>
        </p:nvSpPr>
        <p:spPr>
          <a:xfrm>
            <a:off x="9941427" y="3914859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="" xmlns:a16="http://schemas.microsoft.com/office/drawing/2014/main" id="{034B3313-80FE-4844-A52D-23A5505889C8}"/>
              </a:ext>
            </a:extLst>
          </p:cNvPr>
          <p:cNvSpPr/>
          <p:nvPr/>
        </p:nvSpPr>
        <p:spPr>
          <a:xfrm>
            <a:off x="9930931" y="3528905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="" xmlns:a16="http://schemas.microsoft.com/office/drawing/2014/main" id="{A63E65FD-3701-4803-BB7B-3F517172D5EA}"/>
              </a:ext>
            </a:extLst>
          </p:cNvPr>
          <p:cNvSpPr/>
          <p:nvPr/>
        </p:nvSpPr>
        <p:spPr>
          <a:xfrm>
            <a:off x="9929621" y="311539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="" xmlns:a16="http://schemas.microsoft.com/office/drawing/2014/main" id="{DA437181-ED61-4B35-89F0-EC578FA2F111}"/>
              </a:ext>
            </a:extLst>
          </p:cNvPr>
          <p:cNvSpPr/>
          <p:nvPr/>
        </p:nvSpPr>
        <p:spPr>
          <a:xfrm>
            <a:off x="9928311" y="2729437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3CDE0256-2C99-4A9D-B7CB-AE61B730F31B}"/>
              </a:ext>
            </a:extLst>
          </p:cNvPr>
          <p:cNvSpPr/>
          <p:nvPr/>
        </p:nvSpPr>
        <p:spPr>
          <a:xfrm>
            <a:off x="383265" y="2756717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6A9E5A21-71F7-4EC7-907E-3AF7C69FF4C3}"/>
              </a:ext>
            </a:extLst>
          </p:cNvPr>
          <p:cNvSpPr/>
          <p:nvPr/>
        </p:nvSpPr>
        <p:spPr>
          <a:xfrm>
            <a:off x="383107" y="2398325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17C2527F-6A9D-4BED-9CAB-8BA739F6ADEF}"/>
              </a:ext>
            </a:extLst>
          </p:cNvPr>
          <p:cNvSpPr/>
          <p:nvPr/>
        </p:nvSpPr>
        <p:spPr>
          <a:xfrm>
            <a:off x="382949" y="2030746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00C912AC-C373-44E2-A6D5-2F417302B2D6}"/>
              </a:ext>
            </a:extLst>
          </p:cNvPr>
          <p:cNvSpPr/>
          <p:nvPr/>
        </p:nvSpPr>
        <p:spPr>
          <a:xfrm>
            <a:off x="382791" y="165398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5A964F-BC82-4B43-9112-707C3C3D3CE6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="" xmlns:a16="http://schemas.microsoft.com/office/drawing/2014/main" id="{C5107FFA-B22C-44CF-A59F-9B0DA7E9B85F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97883A0-31D0-408C-97B5-632311EC107A}"/>
              </a:ext>
            </a:extLst>
          </p:cNvPr>
          <p:cNvSpPr txBox="1"/>
          <p:nvPr/>
        </p:nvSpPr>
        <p:spPr>
          <a:xfrm>
            <a:off x="583754" y="1145115"/>
            <a:ext cx="4903300" cy="18851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/>
              <a:t>HNO </a:t>
            </a:r>
          </a:p>
          <a:p>
            <a:endParaRPr lang="es-ES" sz="1200"/>
          </a:p>
          <a:p>
            <a:pPr algn="l"/>
            <a:endParaRPr lang="es-ES" sz="1200"/>
          </a:p>
          <a:p>
            <a:pPr algn="l"/>
            <a:r>
              <a:rPr lang="es-ES" sz="1200">
                <a:solidFill>
                  <a:srgbClr val="FFFFFF"/>
                </a:solidFill>
              </a:rPr>
              <a:t>1</a:t>
            </a:r>
            <a:r>
              <a:rPr lang="es-ES" sz="1200" b="0">
                <a:solidFill>
                  <a:srgbClr val="FFFFFF"/>
                </a:solidFill>
              </a:rPr>
              <a:t> </a:t>
            </a:r>
            <a:r>
              <a:rPr lang="es-ES" sz="1200" b="0"/>
              <a:t>     Acordar el alcance del análisis y el enfoque de los costes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2</a:t>
            </a:r>
            <a:r>
              <a:rPr lang="es-ES" sz="1200" b="0">
                <a:solidFill>
                  <a:srgbClr val="FFFFFF"/>
                </a:solidFill>
              </a:rPr>
              <a:t> </a:t>
            </a:r>
            <a:r>
              <a:rPr lang="es-ES" sz="1200" b="0"/>
              <a:t>     Realizar una revisión de los datos secundarios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3 </a:t>
            </a:r>
            <a:r>
              <a:rPr lang="es-ES" sz="1200" b="0"/>
              <a:t>     Recoger datos primarios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4</a:t>
            </a:r>
            <a:r>
              <a:rPr lang="es-ES" sz="1200" b="0"/>
              <a:t>      Realizar un análisis conjunto de las necesidades intersectoriales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03966198-0B94-4380-8A0D-66F2AAA1E0F1}"/>
              </a:ext>
            </a:extLst>
          </p:cNvPr>
          <p:cNvSpPr txBox="1"/>
          <p:nvPr/>
        </p:nvSpPr>
        <p:spPr>
          <a:xfrm>
            <a:off x="4718056" y="1123372"/>
            <a:ext cx="5519158" cy="32701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/>
              <a:t>HRP</a:t>
            </a:r>
          </a:p>
          <a:p>
            <a:endParaRPr lang="es-ES" sz="1200"/>
          </a:p>
          <a:p>
            <a:pPr algn="l"/>
            <a:endParaRPr lang="es-ES" sz="120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r"/>
            <a:r>
              <a:rPr lang="es-ES" sz="1200" b="0"/>
              <a:t>Definir el alcance del HRP y formular los objetivos iniciales        </a:t>
            </a:r>
            <a:r>
              <a:rPr lang="es-ES" sz="1200">
                <a:solidFill>
                  <a:srgbClr val="FFFFFF"/>
                </a:solidFill>
              </a:rPr>
              <a:t>5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Realizar un análisis de la respuesta       </a:t>
            </a:r>
            <a:r>
              <a:rPr lang="es-ES" sz="1200">
                <a:solidFill>
                  <a:srgbClr val="FFFFFF"/>
                </a:solidFill>
              </a:rPr>
              <a:t>6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Finalizar los objetivos e indicadores estratégicos y específicos, y priorizar      </a:t>
            </a:r>
            <a:r>
              <a:rPr lang="es-ES" sz="1200">
                <a:solidFill>
                  <a:srgbClr val="FFFFFF"/>
                </a:solidFill>
              </a:rPr>
              <a:t>7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Formular proyectos/actividades y estimar el coste del plan de respuesta      </a:t>
            </a:r>
            <a:r>
              <a:rPr lang="es-ES" sz="1200">
                <a:solidFill>
                  <a:srgbClr val="FFFFFF"/>
                </a:solidFill>
              </a:rPr>
              <a:t>8</a:t>
            </a:r>
            <a:endParaRPr lang="es-ES">
              <a:solidFill>
                <a:srgbClr val="FFFFFF"/>
              </a:solidFill>
            </a:endParaRPr>
          </a:p>
          <a:p>
            <a:pPr algn="l"/>
            <a:endParaRPr lang="es-ES" sz="120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E8CB3437-8DA9-476E-84A7-E1CCAC32E508}"/>
              </a:ext>
            </a:extLst>
          </p:cNvPr>
          <p:cNvSpPr txBox="1"/>
          <p:nvPr/>
        </p:nvSpPr>
        <p:spPr>
          <a:xfrm>
            <a:off x="1728490" y="4750172"/>
            <a:ext cx="4250674" cy="5924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200" b="0"/>
              <a:t> </a:t>
            </a:r>
            <a:r>
              <a:rPr lang="es-ES" sz="1200">
                <a:solidFill>
                  <a:srgbClr val="FFFFFF"/>
                </a:solidFill>
              </a:rPr>
              <a:t>9       </a:t>
            </a:r>
            <a:r>
              <a:rPr lang="es-ES" sz="1200" b="0"/>
              <a:t>Revisión posterior a la toma de decisiones</a:t>
            </a:r>
            <a:endParaRPr lang="es-ES" sz="1200"/>
          </a:p>
          <a:p>
            <a:pPr algn="l"/>
            <a:endParaRPr lang="es-ES" sz="1200"/>
          </a:p>
          <a:p>
            <a:pPr algn="l"/>
            <a:r>
              <a:rPr lang="es-ES" sz="1200">
                <a:solidFill>
                  <a:srgbClr val="FFFFFF"/>
                </a:solidFill>
              </a:rPr>
              <a:t>10      </a:t>
            </a:r>
            <a:r>
              <a:rPr lang="es-ES" sz="1200" b="0"/>
              <a:t>Finalizar y aplicar el plan de seguimiento</a:t>
            </a:r>
            <a:endParaRPr lang="es-ES" sz="1200"/>
          </a:p>
        </p:txBody>
      </p:sp>
      <p:sp>
        <p:nvSpPr>
          <p:cNvPr id="7" name="Background">
            <a:extLst>
              <a:ext uri="{FF2B5EF4-FFF2-40B4-BE49-F238E27FC236}">
                <a16:creationId xmlns="" xmlns:a16="http://schemas.microsoft.com/office/drawing/2014/main" id="{8E2CF3A7-59B3-487F-BB69-4ED57317AC4F}"/>
              </a:ext>
            </a:extLst>
          </p:cNvPr>
          <p:cNvSpPr txBox="1">
            <a:spLocks/>
          </p:cNvSpPr>
          <p:nvPr/>
        </p:nvSpPr>
        <p:spPr>
          <a:xfrm>
            <a:off x="369767" y="255793"/>
            <a:ext cx="5463983" cy="64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609492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 i="0" u="none" strike="noStrike" cap="none" spc="0" baseline="0">
                <a:solidFill>
                  <a:srgbClr val="A4D233"/>
                </a:solidFill>
                <a:uFillTx/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3600"/>
              <a:t>Proceso HPC 2022</a:t>
            </a:r>
            <a:endParaRPr lang="es-ES" sz="360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9E7F51A-6BF5-465B-B5EC-0A2284F856EA}"/>
              </a:ext>
            </a:extLst>
          </p:cNvPr>
          <p:cNvSpPr/>
          <p:nvPr/>
        </p:nvSpPr>
        <p:spPr>
          <a:xfrm>
            <a:off x="963832" y="1447331"/>
            <a:ext cx="3975310" cy="87028"/>
          </a:xfrm>
          <a:prstGeom prst="rect">
            <a:avLst/>
          </a:prstGeom>
          <a:solidFill>
            <a:srgbClr val="0070C0"/>
          </a:solidFill>
          <a:ln w="3175" cap="flat">
            <a:solidFill>
              <a:srgbClr val="4472C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2C8B39FD-4364-4148-91B1-BF071A289CBB}"/>
              </a:ext>
            </a:extLst>
          </p:cNvPr>
          <p:cNvSpPr/>
          <p:nvPr/>
        </p:nvSpPr>
        <p:spPr>
          <a:xfrm>
            <a:off x="5722422" y="1447425"/>
            <a:ext cx="3975310" cy="87028"/>
          </a:xfrm>
          <a:prstGeom prst="rect">
            <a:avLst/>
          </a:prstGeom>
          <a:solidFill>
            <a:srgbClr val="0070C0"/>
          </a:solidFill>
          <a:ln w="3175" cap="flat">
            <a:solidFill>
              <a:srgbClr val="4472C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91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1582323" y="35161"/>
            <a:ext cx="9113177" cy="8689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err="1"/>
              <a:t>Actualizaciones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HRP 2022</a:t>
            </a:r>
            <a:endParaRPr lang="es-ES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9C734097-E947-4934-9EB0-9A8872EC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40" y="749564"/>
            <a:ext cx="6524859" cy="48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B2E7DB3-C25E-40CA-A706-787078D195B7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4A05DF-C98E-42DC-BDDA-AD791582BD6D}"/>
              </a:ext>
            </a:extLst>
          </p:cNvPr>
          <p:cNvSpPr/>
          <p:nvPr/>
        </p:nvSpPr>
        <p:spPr>
          <a:xfrm>
            <a:off x="8900605" y="1781842"/>
            <a:ext cx="128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68B19370-5F31-42DC-A933-7DFE2CB6165B}"/>
              </a:ext>
            </a:extLst>
          </p:cNvPr>
          <p:cNvSpPr/>
          <p:nvPr/>
        </p:nvSpPr>
        <p:spPr>
          <a:xfrm>
            <a:off x="6339155" y="3275112"/>
            <a:ext cx="1141670" cy="670164"/>
          </a:xfrm>
          <a:prstGeom prst="ellipse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n-U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17">
            <a:extLst>
              <a:ext uri="{FF2B5EF4-FFF2-40B4-BE49-F238E27FC236}">
                <a16:creationId xmlns="" xmlns:a16="http://schemas.microsoft.com/office/drawing/2014/main" id="{026BEEDE-BF5C-4A6C-94A9-3CAC524D2597}"/>
              </a:ext>
            </a:extLst>
          </p:cNvPr>
          <p:cNvSpPr txBox="1"/>
          <p:nvPr/>
        </p:nvSpPr>
        <p:spPr>
          <a:xfrm>
            <a:off x="734875" y="5897609"/>
            <a:ext cx="4177837" cy="646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</p:txBody>
      </p:sp>
    </p:spTree>
    <p:extLst>
      <p:ext uri="{BB962C8B-B14F-4D97-AF65-F5344CB8AC3E}">
        <p14:creationId xmlns:p14="http://schemas.microsoft.com/office/powerpoint/2010/main" val="8178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505850-888C-4D33-9DFD-C946FEA38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7" t="16531" r="52288" b="18146"/>
          <a:stretch/>
        </p:blipFill>
        <p:spPr>
          <a:xfrm>
            <a:off x="0" y="207323"/>
            <a:ext cx="5794527" cy="66428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A49CB1E-F6A2-413E-9F11-2BECDD869A0C}"/>
              </a:ext>
            </a:extLst>
          </p:cNvPr>
          <p:cNvSpPr/>
          <p:nvPr/>
        </p:nvSpPr>
        <p:spPr>
          <a:xfrm>
            <a:off x="854514" y="3038575"/>
            <a:ext cx="2445683" cy="69541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99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AD6EFC-3753-4D07-8909-6164054DAF57}"/>
              </a:ext>
            </a:extLst>
          </p:cNvPr>
          <p:cNvSpPr/>
          <p:nvPr/>
        </p:nvSpPr>
        <p:spPr>
          <a:xfrm>
            <a:off x="854515" y="5852583"/>
            <a:ext cx="2445683" cy="22099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99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0BA56E-7C8D-4FC1-B9C2-D0125182ACEB}"/>
              </a:ext>
            </a:extLst>
          </p:cNvPr>
          <p:cNvSpPr/>
          <p:nvPr/>
        </p:nvSpPr>
        <p:spPr>
          <a:xfrm>
            <a:off x="854515" y="5336927"/>
            <a:ext cx="2445683" cy="21178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99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0DC68E7-D93F-42AF-B4FC-30871D9B6F81}"/>
              </a:ext>
            </a:extLst>
          </p:cNvPr>
          <p:cNvSpPr/>
          <p:nvPr/>
        </p:nvSpPr>
        <p:spPr>
          <a:xfrm>
            <a:off x="854514" y="2644265"/>
            <a:ext cx="3795764" cy="18252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99">
              <a:solidFill>
                <a:srgbClr val="FFFFFF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="" xmlns:a16="http://schemas.microsoft.com/office/drawing/2014/main" id="{BB895A7F-3E24-47AF-AEC2-86D2620E5424}"/>
              </a:ext>
            </a:extLst>
          </p:cNvPr>
          <p:cNvSpPr/>
          <p:nvPr/>
        </p:nvSpPr>
        <p:spPr>
          <a:xfrm>
            <a:off x="5600956" y="2493464"/>
            <a:ext cx="977389" cy="48412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99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A7DCFC-DD73-4001-A0EE-5E2E36329E22}"/>
              </a:ext>
            </a:extLst>
          </p:cNvPr>
          <p:cNvSpPr txBox="1"/>
          <p:nvPr/>
        </p:nvSpPr>
        <p:spPr>
          <a:xfrm>
            <a:off x="6769128" y="2274344"/>
            <a:ext cx="4546472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1950" b="0">
                <a:solidFill>
                  <a:srgbClr val="F5429B"/>
                </a:solidFill>
              </a:rPr>
              <a:t>Protección contra la explotación y los abusos sexuales (</a:t>
            </a:r>
            <a:r>
              <a:rPr lang="en-US" sz="1950">
                <a:solidFill>
                  <a:srgbClr val="F5429B"/>
                </a:solidFill>
              </a:rPr>
              <a:t>PSEA)</a:t>
            </a:r>
            <a:endParaRPr lang="es-ES">
              <a:solidFill>
                <a:srgbClr val="F5429B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1950">
                <a:solidFill>
                  <a:srgbClr val="EF5FA7"/>
                </a:solidFill>
              </a:rPr>
              <a:t>Monitoreo</a:t>
            </a:r>
          </a:p>
          <a:p>
            <a:pPr marL="342900" indent="-342900" algn="l">
              <a:buFont typeface="Arial"/>
              <a:buChar char="•"/>
            </a:pPr>
            <a:r>
              <a:rPr lang="en-US" sz="1950">
                <a:solidFill>
                  <a:srgbClr val="EF5FA7"/>
                </a:solidFill>
              </a:rPr>
              <a:t>Análisis de la respuesta</a:t>
            </a:r>
            <a:endParaRPr lang="en-US">
              <a:solidFill>
                <a:srgbClr val="EF5F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718216" y="476948"/>
            <a:ext cx="11282000" cy="6014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/>
              <a:t>Vinculación del análisis de las necesidades con el análisis de las respuestas</a:t>
            </a:r>
            <a:endParaRPr lang="es-ES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TextBox 6"/>
          <p:cNvSpPr txBox="1"/>
          <p:nvPr/>
        </p:nvSpPr>
        <p:spPr>
          <a:xfrm>
            <a:off x="718216" y="1338457"/>
            <a:ext cx="10949852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60949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 sz="2300" b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AC52DD-9056-4EF3-9BF4-D568A7FA1271}"/>
              </a:ext>
            </a:extLst>
          </p:cNvPr>
          <p:cNvSpPr txBox="1"/>
          <p:nvPr/>
        </p:nvSpPr>
        <p:spPr>
          <a:xfrm>
            <a:off x="3345" y="5131321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 b="0">
                <a:hlinkClick r:id="rId4"/>
              </a:rPr>
              <a:t>https://kmp.hpc.tools/content/hpc-2022-facilitation-package</a:t>
            </a:r>
            <a:endParaRPr lang="es-ES"/>
          </a:p>
        </p:txBody>
      </p:sp>
      <p:pic>
        <p:nvPicPr>
          <p:cNvPr id="3" name="Imagen 3">
            <a:extLst>
              <a:ext uri="{FF2B5EF4-FFF2-40B4-BE49-F238E27FC236}">
                <a16:creationId xmlns="" xmlns:a16="http://schemas.microsoft.com/office/drawing/2014/main" id="{3FD1031E-826A-4858-9D97-FAF7F9D6C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636" y="-4123"/>
            <a:ext cx="3524070" cy="4918562"/>
          </a:xfrm>
          <a:prstGeom prst="rect">
            <a:avLst/>
          </a:prstGeom>
        </p:spPr>
      </p:pic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A61B300A-89AF-4BDE-8A52-04C6EFE63438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  <p:pic>
        <p:nvPicPr>
          <p:cNvPr id="4" name="Imagen 4" descr="Interfaz de usuario gráfica, Texto, Aplicación&#10;&#10;Descripción generada automáticamente">
            <a:extLst>
              <a:ext uri="{FF2B5EF4-FFF2-40B4-BE49-F238E27FC236}">
                <a16:creationId xmlns="" xmlns:a16="http://schemas.microsoft.com/office/drawing/2014/main" id="{D68E3074-14B1-415B-BF20-F0171F46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537" y="2871"/>
            <a:ext cx="3374986" cy="4799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879BC87-8D8D-4006-9EA7-8FD4F488A9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93" t="20756" r="53036" b="20364"/>
          <a:stretch/>
        </p:blipFill>
        <p:spPr>
          <a:xfrm>
            <a:off x="2728687" y="-5970"/>
            <a:ext cx="3600000" cy="5055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5EF09CE-B70B-48BA-837F-16AA0E95BB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321" t="15538" r="52143" b="19351"/>
          <a:stretch/>
        </p:blipFill>
        <p:spPr>
          <a:xfrm>
            <a:off x="5868088" y="0"/>
            <a:ext cx="3113314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5B7DC76C-60B3-4AC3-A204-A3863FA3FDA4}"/>
              </a:ext>
            </a:extLst>
          </p:cNvPr>
          <p:cNvSpPr/>
          <p:nvPr/>
        </p:nvSpPr>
        <p:spPr>
          <a:xfrm>
            <a:off x="1587095" y="5090436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D9946A47-A364-4AE9-A8D8-BBBD9875E51F}"/>
              </a:ext>
            </a:extLst>
          </p:cNvPr>
          <p:cNvSpPr/>
          <p:nvPr/>
        </p:nvSpPr>
        <p:spPr>
          <a:xfrm>
            <a:off x="1586792" y="471367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="" xmlns:a16="http://schemas.microsoft.com/office/drawing/2014/main" id="{B087E1BE-B0F1-44B0-AE38-BAF8B6C148AD}"/>
              </a:ext>
            </a:extLst>
          </p:cNvPr>
          <p:cNvSpPr/>
          <p:nvPr/>
        </p:nvSpPr>
        <p:spPr>
          <a:xfrm>
            <a:off x="9941427" y="3914859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="" xmlns:a16="http://schemas.microsoft.com/office/drawing/2014/main" id="{034B3313-80FE-4844-A52D-23A5505889C8}"/>
              </a:ext>
            </a:extLst>
          </p:cNvPr>
          <p:cNvSpPr/>
          <p:nvPr/>
        </p:nvSpPr>
        <p:spPr>
          <a:xfrm>
            <a:off x="9930931" y="3528905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="" xmlns:a16="http://schemas.microsoft.com/office/drawing/2014/main" id="{A63E65FD-3701-4803-BB7B-3F517172D5EA}"/>
              </a:ext>
            </a:extLst>
          </p:cNvPr>
          <p:cNvSpPr/>
          <p:nvPr/>
        </p:nvSpPr>
        <p:spPr>
          <a:xfrm>
            <a:off x="9929621" y="311539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="" xmlns:a16="http://schemas.microsoft.com/office/drawing/2014/main" id="{DA437181-ED61-4B35-89F0-EC578FA2F111}"/>
              </a:ext>
            </a:extLst>
          </p:cNvPr>
          <p:cNvSpPr/>
          <p:nvPr/>
        </p:nvSpPr>
        <p:spPr>
          <a:xfrm>
            <a:off x="9928311" y="2729437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3CDE0256-2C99-4A9D-B7CB-AE61B730F31B}"/>
              </a:ext>
            </a:extLst>
          </p:cNvPr>
          <p:cNvSpPr/>
          <p:nvPr/>
        </p:nvSpPr>
        <p:spPr>
          <a:xfrm>
            <a:off x="383265" y="2756717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6A9E5A21-71F7-4EC7-907E-3AF7C69FF4C3}"/>
              </a:ext>
            </a:extLst>
          </p:cNvPr>
          <p:cNvSpPr/>
          <p:nvPr/>
        </p:nvSpPr>
        <p:spPr>
          <a:xfrm>
            <a:off x="383107" y="2398325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17C2527F-6A9D-4BED-9CAB-8BA739F6ADEF}"/>
              </a:ext>
            </a:extLst>
          </p:cNvPr>
          <p:cNvSpPr/>
          <p:nvPr/>
        </p:nvSpPr>
        <p:spPr>
          <a:xfrm>
            <a:off x="382949" y="2030746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00C912AC-C373-44E2-A6D5-2F417302B2D6}"/>
              </a:ext>
            </a:extLst>
          </p:cNvPr>
          <p:cNvSpPr/>
          <p:nvPr/>
        </p:nvSpPr>
        <p:spPr>
          <a:xfrm>
            <a:off x="382791" y="1653980"/>
            <a:ext cx="500764" cy="270889"/>
          </a:xfrm>
          <a:prstGeom prst="ellipse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5A964F-BC82-4B43-9112-707C3C3D3CE6}"/>
              </a:ext>
            </a:extLst>
          </p:cNvPr>
          <p:cNvSpPr/>
          <p:nvPr/>
        </p:nvSpPr>
        <p:spPr>
          <a:xfrm>
            <a:off x="597247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="" xmlns:a16="http://schemas.microsoft.com/office/drawing/2014/main" id="{C5107FFA-B22C-44CF-A59F-9B0DA7E9B85F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97883A0-31D0-408C-97B5-632311EC107A}"/>
              </a:ext>
            </a:extLst>
          </p:cNvPr>
          <p:cNvSpPr txBox="1"/>
          <p:nvPr/>
        </p:nvSpPr>
        <p:spPr>
          <a:xfrm>
            <a:off x="583754" y="1145115"/>
            <a:ext cx="4903300" cy="18851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/>
              <a:t>HNO </a:t>
            </a:r>
          </a:p>
          <a:p>
            <a:endParaRPr lang="es-ES" sz="1200"/>
          </a:p>
          <a:p>
            <a:pPr algn="l"/>
            <a:endParaRPr lang="es-ES" sz="1200"/>
          </a:p>
          <a:p>
            <a:pPr algn="l"/>
            <a:r>
              <a:rPr lang="es-ES" sz="1200">
                <a:solidFill>
                  <a:srgbClr val="FFFFFF"/>
                </a:solidFill>
              </a:rPr>
              <a:t>1</a:t>
            </a:r>
            <a:r>
              <a:rPr lang="es-ES" sz="1200" b="0">
                <a:solidFill>
                  <a:srgbClr val="FFFFFF"/>
                </a:solidFill>
              </a:rPr>
              <a:t> </a:t>
            </a:r>
            <a:r>
              <a:rPr lang="es-ES" sz="1200" b="0"/>
              <a:t>     Acordar el alcance del análisis y el enfoque de los costes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2</a:t>
            </a:r>
            <a:r>
              <a:rPr lang="es-ES" sz="1200" b="0">
                <a:solidFill>
                  <a:srgbClr val="FFFFFF"/>
                </a:solidFill>
              </a:rPr>
              <a:t> </a:t>
            </a:r>
            <a:r>
              <a:rPr lang="es-ES" sz="1200" b="0"/>
              <a:t>     Realizar una revisión de los datos secundarios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3 </a:t>
            </a:r>
            <a:r>
              <a:rPr lang="es-ES" sz="1200" b="0"/>
              <a:t>     Recoger datos primarios</a:t>
            </a:r>
          </a:p>
          <a:p>
            <a:pPr algn="l"/>
            <a:endParaRPr lang="es-ES" sz="1200" b="0"/>
          </a:p>
          <a:p>
            <a:pPr algn="l"/>
            <a:r>
              <a:rPr lang="es-ES" sz="1200">
                <a:solidFill>
                  <a:srgbClr val="FFFFFF"/>
                </a:solidFill>
              </a:rPr>
              <a:t>4</a:t>
            </a:r>
            <a:r>
              <a:rPr lang="es-ES" sz="1200" b="0"/>
              <a:t>      Realizar un análisis conjunto de las necesidades intersectoriales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03966198-0B94-4380-8A0D-66F2AAA1E0F1}"/>
              </a:ext>
            </a:extLst>
          </p:cNvPr>
          <p:cNvSpPr txBox="1"/>
          <p:nvPr/>
        </p:nvSpPr>
        <p:spPr>
          <a:xfrm>
            <a:off x="4718056" y="1123372"/>
            <a:ext cx="5519158" cy="32701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/>
              <a:t>HRP</a:t>
            </a:r>
          </a:p>
          <a:p>
            <a:endParaRPr lang="es-ES" sz="1200"/>
          </a:p>
          <a:p>
            <a:pPr algn="l"/>
            <a:endParaRPr lang="es-ES" sz="120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l"/>
            <a:endParaRPr lang="es-ES" sz="1200" b="0"/>
          </a:p>
          <a:p>
            <a:pPr algn="r"/>
            <a:r>
              <a:rPr lang="es-ES" sz="1200" b="0"/>
              <a:t>Definir el alcance del HRP y formular los objetivos iniciales        </a:t>
            </a:r>
            <a:r>
              <a:rPr lang="es-ES" sz="1200">
                <a:solidFill>
                  <a:srgbClr val="FFFFFF"/>
                </a:solidFill>
              </a:rPr>
              <a:t>5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Realizar un análisis de la respuesta       </a:t>
            </a:r>
            <a:r>
              <a:rPr lang="es-ES" sz="1200">
                <a:solidFill>
                  <a:srgbClr val="FFFFFF"/>
                </a:solidFill>
              </a:rPr>
              <a:t>6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Finalizar los objetivos e indicadores estratégicos y específicos, y priorizar      </a:t>
            </a:r>
            <a:r>
              <a:rPr lang="es-ES" sz="1200">
                <a:solidFill>
                  <a:srgbClr val="FFFFFF"/>
                </a:solidFill>
              </a:rPr>
              <a:t>7</a:t>
            </a:r>
            <a:endParaRPr lang="es-ES">
              <a:solidFill>
                <a:srgbClr val="FFFFFF"/>
              </a:solidFill>
            </a:endParaRPr>
          </a:p>
          <a:p>
            <a:pPr algn="r"/>
            <a:endParaRPr lang="es-ES"/>
          </a:p>
          <a:p>
            <a:pPr algn="r"/>
            <a:r>
              <a:rPr lang="es-ES" sz="1200" b="0"/>
              <a:t>Formular proyectos/actividades y estimar el coste del plan de respuesta      </a:t>
            </a:r>
            <a:r>
              <a:rPr lang="es-ES" sz="1200">
                <a:solidFill>
                  <a:srgbClr val="FFFFFF"/>
                </a:solidFill>
              </a:rPr>
              <a:t>8</a:t>
            </a:r>
            <a:endParaRPr lang="es-ES">
              <a:solidFill>
                <a:srgbClr val="FFFFFF"/>
              </a:solidFill>
            </a:endParaRPr>
          </a:p>
          <a:p>
            <a:pPr algn="l"/>
            <a:endParaRPr lang="es-ES" sz="120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E8CB3437-8DA9-476E-84A7-E1CCAC32E508}"/>
              </a:ext>
            </a:extLst>
          </p:cNvPr>
          <p:cNvSpPr txBox="1"/>
          <p:nvPr/>
        </p:nvSpPr>
        <p:spPr>
          <a:xfrm>
            <a:off x="1728490" y="4750172"/>
            <a:ext cx="4250674" cy="5924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200" b="0"/>
              <a:t> </a:t>
            </a:r>
            <a:r>
              <a:rPr lang="es-ES" sz="1200">
                <a:solidFill>
                  <a:srgbClr val="FFFFFF"/>
                </a:solidFill>
              </a:rPr>
              <a:t>9       </a:t>
            </a:r>
            <a:r>
              <a:rPr lang="es-ES" sz="1200" b="0"/>
              <a:t>Revisión posterior a la toma de decisiones</a:t>
            </a:r>
            <a:endParaRPr lang="es-ES" sz="1200"/>
          </a:p>
          <a:p>
            <a:pPr algn="l"/>
            <a:endParaRPr lang="es-ES" sz="1200"/>
          </a:p>
          <a:p>
            <a:pPr algn="l"/>
            <a:r>
              <a:rPr lang="es-ES" sz="1200">
                <a:solidFill>
                  <a:srgbClr val="FFFFFF"/>
                </a:solidFill>
              </a:rPr>
              <a:t>10      </a:t>
            </a:r>
            <a:r>
              <a:rPr lang="es-ES" sz="1200" b="0"/>
              <a:t>Finalizar y aplicar el plan de seguimiento</a:t>
            </a:r>
            <a:endParaRPr lang="es-ES" sz="1200"/>
          </a:p>
        </p:txBody>
      </p:sp>
      <p:sp>
        <p:nvSpPr>
          <p:cNvPr id="7" name="Background">
            <a:extLst>
              <a:ext uri="{FF2B5EF4-FFF2-40B4-BE49-F238E27FC236}">
                <a16:creationId xmlns="" xmlns:a16="http://schemas.microsoft.com/office/drawing/2014/main" id="{8E2CF3A7-59B3-487F-BB69-4ED57317AC4F}"/>
              </a:ext>
            </a:extLst>
          </p:cNvPr>
          <p:cNvSpPr txBox="1">
            <a:spLocks/>
          </p:cNvSpPr>
          <p:nvPr/>
        </p:nvSpPr>
        <p:spPr>
          <a:xfrm>
            <a:off x="369767" y="255793"/>
            <a:ext cx="5463983" cy="64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609492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 i="0" u="none" strike="noStrike" cap="none" spc="0" baseline="0">
                <a:solidFill>
                  <a:srgbClr val="A4D233"/>
                </a:solidFill>
                <a:uFillTx/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3600"/>
              <a:t>Proceso HPC 2022</a:t>
            </a:r>
            <a:endParaRPr lang="es-ES" sz="360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9E7F51A-6BF5-465B-B5EC-0A2284F856EA}"/>
              </a:ext>
            </a:extLst>
          </p:cNvPr>
          <p:cNvSpPr/>
          <p:nvPr/>
        </p:nvSpPr>
        <p:spPr>
          <a:xfrm>
            <a:off x="963832" y="1447331"/>
            <a:ext cx="3975310" cy="87028"/>
          </a:xfrm>
          <a:prstGeom prst="rect">
            <a:avLst/>
          </a:prstGeom>
          <a:solidFill>
            <a:srgbClr val="0070C0"/>
          </a:solidFill>
          <a:ln w="3175" cap="flat">
            <a:solidFill>
              <a:srgbClr val="4472C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2C8B39FD-4364-4148-91B1-BF071A289CBB}"/>
              </a:ext>
            </a:extLst>
          </p:cNvPr>
          <p:cNvSpPr/>
          <p:nvPr/>
        </p:nvSpPr>
        <p:spPr>
          <a:xfrm>
            <a:off x="5722422" y="1447425"/>
            <a:ext cx="3975310" cy="87028"/>
          </a:xfrm>
          <a:prstGeom prst="rect">
            <a:avLst/>
          </a:prstGeom>
          <a:solidFill>
            <a:srgbClr val="0070C0"/>
          </a:solidFill>
          <a:ln w="3175" cap="flat">
            <a:solidFill>
              <a:srgbClr val="4472C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C9CDD515-8754-4D54-8339-C800C6FF56FE}"/>
              </a:ext>
            </a:extLst>
          </p:cNvPr>
          <p:cNvSpPr/>
          <p:nvPr/>
        </p:nvSpPr>
        <p:spPr>
          <a:xfrm>
            <a:off x="4880057" y="744827"/>
            <a:ext cx="5399198" cy="5543120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s-ES" b="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249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ckground"/>
          <p:cNvSpPr txBox="1">
            <a:spLocks noGrp="1"/>
          </p:cNvSpPr>
          <p:nvPr>
            <p:ph type="body" sz="quarter" idx="4294967295"/>
          </p:nvPr>
        </p:nvSpPr>
        <p:spPr>
          <a:xfrm>
            <a:off x="549782" y="136288"/>
            <a:ext cx="11444425" cy="58522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09492">
              <a:spcBef>
                <a:spcPts val="1000"/>
              </a:spcBef>
              <a:defRPr sz="4300">
                <a:solidFill>
                  <a:srgbClr val="A4D23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en-US" sz="3000"/>
              <a:t>Definición del alcance del HRP y del análisis de la respuesta</a:t>
            </a:r>
            <a:endParaRPr lang="es-ES" sz="3000"/>
          </a:p>
        </p:txBody>
      </p:sp>
      <p:sp>
        <p:nvSpPr>
          <p:cNvPr id="127" name="Rectangle"/>
          <p:cNvSpPr/>
          <p:nvPr/>
        </p:nvSpPr>
        <p:spPr>
          <a:xfrm>
            <a:off x="-16045" y="5585774"/>
            <a:ext cx="12211390" cy="1270001"/>
          </a:xfrm>
          <a:prstGeom prst="rect">
            <a:avLst/>
          </a:prstGeom>
          <a:solidFill>
            <a:srgbClr val="A4D233"/>
          </a:solidFill>
          <a:ln w="3175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609492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roup"/>
          <p:cNvGrpSpPr/>
          <p:nvPr/>
        </p:nvGrpSpPr>
        <p:grpSpPr>
          <a:xfrm>
            <a:off x="10188757" y="5086177"/>
            <a:ext cx="1675516" cy="1596029"/>
            <a:chOff x="0" y="0"/>
            <a:chExt cx="1675514" cy="1596028"/>
          </a:xfrm>
        </p:grpSpPr>
        <p:sp>
          <p:nvSpPr>
            <p:cNvPr id="130" name="Rectangle"/>
            <p:cNvSpPr/>
            <p:nvPr/>
          </p:nvSpPr>
          <p:spPr>
            <a:xfrm>
              <a:off x="0" y="173973"/>
              <a:ext cx="1675515" cy="142205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09492">
                <a:defRPr sz="2400" b="0">
                  <a:latin typeface="Calibri"/>
                  <a:ea typeface="Calibri"/>
                  <a:cs typeface="Calibri"/>
                  <a:sym typeface="Calibri"/>
                </a:defRPr>
              </a:pPr>
              <a:endParaRPr sz="2400" b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NC logo box.png" descr="GNC logo bo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00" y="0"/>
              <a:ext cx="1527713" cy="15277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C98588CF-187E-4D9E-94C2-0FDD204F3F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675790"/>
          <a:ext cx="12162709" cy="4736415"/>
        </p:xfrm>
        <a:graphic>
          <a:graphicData uri="http://schemas.openxmlformats.org/drawingml/2006/table">
            <a:tbl>
              <a:tblPr/>
              <a:tblGrid>
                <a:gridCol w="1267823">
                  <a:extLst>
                    <a:ext uri="{9D8B030D-6E8A-4147-A177-3AD203B41FA5}">
                      <a16:colId xmlns="" xmlns:a16="http://schemas.microsoft.com/office/drawing/2014/main" val="1808823464"/>
                    </a:ext>
                  </a:extLst>
                </a:gridCol>
                <a:gridCol w="4189331">
                  <a:extLst>
                    <a:ext uri="{9D8B030D-6E8A-4147-A177-3AD203B41FA5}">
                      <a16:colId xmlns="" xmlns:a16="http://schemas.microsoft.com/office/drawing/2014/main" val="2043476633"/>
                    </a:ext>
                  </a:extLst>
                </a:gridCol>
                <a:gridCol w="3197122">
                  <a:extLst>
                    <a:ext uri="{9D8B030D-6E8A-4147-A177-3AD203B41FA5}">
                      <a16:colId xmlns="" xmlns:a16="http://schemas.microsoft.com/office/drawing/2014/main" val="2005249201"/>
                    </a:ext>
                  </a:extLst>
                </a:gridCol>
                <a:gridCol w="3508433">
                  <a:extLst>
                    <a:ext uri="{9D8B030D-6E8A-4147-A177-3AD203B41FA5}">
                      <a16:colId xmlns="" xmlns:a16="http://schemas.microsoft.com/office/drawing/2014/main" val="1252041376"/>
                    </a:ext>
                  </a:extLst>
                </a:gridCol>
              </a:tblGrid>
              <a:tr h="5456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Pasos del HPC 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Resultados clave</a:t>
                      </a:r>
                      <a:endParaRPr lang="es-ES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Acción a nivel de clúster</a:t>
                      </a:r>
                      <a:endParaRPr lang="es-ES">
                        <a:solidFill>
                          <a:schemeClr val="bg1"/>
                        </a:solidFill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Acción interclúster</a:t>
                      </a:r>
                      <a:endParaRPr lang="es-ES">
                        <a:solidFill>
                          <a:schemeClr val="bg1"/>
                        </a:solidFill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0150684"/>
                  </a:ext>
                </a:extLst>
              </a:tr>
              <a:tr h="101986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Paso 5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1. 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Determinar el alcance del HRP y redactar los objetivos estratégicos preliminares.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effectLst/>
                        </a:rPr>
                        <a:t>Los equipos de los clústeres elaborarán una lista de criterios de priorización y desarrollarán una matriz o mapas de priorización</a:t>
                      </a:r>
                      <a:endParaRPr lang="es-ES" sz="130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effectLst/>
                        </a:rPr>
                        <a:t>Los equipos de los clústeres contribuirán a los debates intersectoriales sobre las prioridades compartiendo las prioridades en materia de nutrición (con el apoyo de la HNO)</a:t>
                      </a:r>
                      <a:endParaRPr lang="es-ES" sz="1300" u="none" strike="noStrike" noProof="0"/>
                    </a:p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3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426399"/>
                  </a:ext>
                </a:extLst>
              </a:tr>
              <a:tr h="101986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Paso 5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2. 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Formular un conjunto inicial de objetivos intersectoriales y objetivos sectoriales específicos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effectLst/>
                        </a:rPr>
                        <a:t>Discutir la variedad de intervenciones que podrían contribuir al objetivo estratégico</a:t>
                      </a:r>
                      <a:endParaRPr lang="es-ES" sz="130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>
                          <a:effectLst/>
                        </a:rPr>
                        <a:t>El equipo del clúster participará en debates a nivel de clúster y planteará posibles respuestas e identificará las complementariedades y sinergias entre los sectores</a:t>
                      </a:r>
                      <a:endParaRPr lang="es-ES" sz="120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0561938"/>
                  </a:ext>
                </a:extLst>
              </a:tr>
              <a:tr h="73998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Paso 6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3. 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Revisar la idoneidad, relevancia y viabilidad de las diferentes intervenciones y de los grupos destinatarios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effectLst/>
                        </a:rPr>
                        <a:t>El clúster revisa las intervenciones propuestas sobre la base de la idoneidad, la relevancia y la viabilidad</a:t>
                      </a:r>
                      <a:endParaRPr lang="es-ES" sz="130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effectLst/>
                        </a:rPr>
                        <a:t>Revisión intersectorial de las intervenciones propuestas en función de su idoneidad, relevancia y viabilidad</a:t>
                      </a:r>
                      <a:endParaRPr lang="es-ES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2808968"/>
                  </a:ext>
                </a:extLst>
              </a:tr>
              <a:tr h="141101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Paso 7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4. 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Finalizar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los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objetivos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estratégicos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y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específicos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incluyendo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el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número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de personas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destinatarias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, la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finalización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los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enfoques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respuesta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inter y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multisectorial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y la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identificación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los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effectLst/>
                        </a:rPr>
                        <a:t>indicadores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  <a:p>
                      <a:pPr algn="l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noProof="0" dirty="0">
                          <a:effectLst/>
                        </a:rPr>
                        <a:t>- Los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clústeres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/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sectores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desarrollarán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planes de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respuesta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e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identificarán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los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objetivos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los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clústeres</a:t>
                      </a:r>
                      <a:endParaRPr lang="es-ES" sz="1300" dirty="0"/>
                    </a:p>
                    <a:p>
                      <a:pPr lvl="0" algn="l">
                        <a:buNone/>
                      </a:pPr>
                      <a:r>
                        <a:rPr lang="en-US" sz="1300" b="0" i="0" u="none" strike="noStrike" noProof="0" dirty="0">
                          <a:effectLst/>
                        </a:rPr>
                        <a:t>- El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clúster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calculará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el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número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 personas a las que se dirige</a:t>
                      </a:r>
                      <a:endParaRPr lang="en-US" sz="1300" dirty="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 dirty="0" err="1">
                          <a:effectLst/>
                        </a:rPr>
                        <a:t>Discusión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nivel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intersectorial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para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finalizar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los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objetivos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intersectoriales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y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específicos</a:t>
                      </a:r>
                      <a:endParaRPr lang="en-US" sz="13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 dirty="0" err="1">
                          <a:effectLst/>
                        </a:rPr>
                        <a:t>Cálculo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del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número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 personas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destinatarias</a:t>
                      </a:r>
                      <a:endParaRPr lang="en-US" sz="1300" dirty="0"/>
                    </a:p>
                    <a:p>
                      <a:pPr lvl="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 dirty="0" err="1">
                          <a:effectLst/>
                        </a:rPr>
                        <a:t>Identificación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indicadores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para el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seguimiento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de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los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objetivos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estratégicos</a:t>
                      </a:r>
                      <a:r>
                        <a:rPr lang="en-US" sz="1300" b="0" i="0" u="none" strike="noStrike" noProof="0" dirty="0">
                          <a:effectLst/>
                        </a:rPr>
                        <a:t> y </a:t>
                      </a:r>
                      <a:r>
                        <a:rPr lang="en-US" sz="1300" b="0" i="0" u="none" strike="noStrike" noProof="0" dirty="0" err="1">
                          <a:effectLst/>
                        </a:rPr>
                        <a:t>específicos</a:t>
                      </a:r>
                      <a:endParaRPr lang="en-US" sz="1300" dirty="0"/>
                    </a:p>
                  </a:txBody>
                  <a:tcPr marL="6542" marR="6542" marT="3271" marB="327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865387"/>
                  </a:ext>
                </a:extLst>
              </a:tr>
            </a:tbl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8E7EF562-274C-4794-90BD-31F6CBE683C4}"/>
              </a:ext>
            </a:extLst>
          </p:cNvPr>
          <p:cNvSpPr/>
          <p:nvPr/>
        </p:nvSpPr>
        <p:spPr>
          <a:xfrm>
            <a:off x="426963" y="1522941"/>
            <a:ext cx="376842" cy="383179"/>
          </a:xfrm>
          <a:prstGeom prst="downArrow">
            <a:avLst/>
          </a:prstGeom>
          <a:solidFill>
            <a:schemeClr val="bg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n-U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986D7DD2-08E7-4F4B-A999-77EAC6F30764}"/>
              </a:ext>
            </a:extLst>
          </p:cNvPr>
          <p:cNvSpPr/>
          <p:nvPr/>
        </p:nvSpPr>
        <p:spPr>
          <a:xfrm>
            <a:off x="422335" y="2598646"/>
            <a:ext cx="376842" cy="383179"/>
          </a:xfrm>
          <a:prstGeom prst="downArrow">
            <a:avLst/>
          </a:prstGeom>
          <a:solidFill>
            <a:schemeClr val="bg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n-U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="" xmlns:a16="http://schemas.microsoft.com/office/drawing/2014/main" id="{B9BBC967-E487-4570-B8E1-DDEACF5026DC}"/>
              </a:ext>
            </a:extLst>
          </p:cNvPr>
          <p:cNvSpPr/>
          <p:nvPr/>
        </p:nvSpPr>
        <p:spPr>
          <a:xfrm>
            <a:off x="424792" y="3537263"/>
            <a:ext cx="376842" cy="383179"/>
          </a:xfrm>
          <a:prstGeom prst="downArrow">
            <a:avLst/>
          </a:prstGeom>
          <a:solidFill>
            <a:schemeClr val="bg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en-US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86BFDFA6-BA28-4162-A51A-7D185447FCC9}"/>
              </a:ext>
            </a:extLst>
          </p:cNvPr>
          <p:cNvSpPr txBox="1"/>
          <p:nvPr/>
        </p:nvSpPr>
        <p:spPr>
          <a:xfrm>
            <a:off x="734875" y="5789888"/>
            <a:ext cx="4177837" cy="86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fontAlgn="base"/>
            <a:r>
              <a:rPr lang="es-ES" b="0" dirty="0" err="1">
                <a:latin typeface="Arial"/>
              </a:rPr>
              <a:t>Webinar</a:t>
            </a:r>
            <a:r>
              <a:rPr lang="es-ES" b="0" dirty="0">
                <a:latin typeface="Arial"/>
              </a:rPr>
              <a:t> </a:t>
            </a:r>
            <a:r>
              <a:rPr lang="en-US" b="0" dirty="0">
                <a:latin typeface="Arial"/>
              </a:rPr>
              <a:t>​del </a:t>
            </a:r>
            <a:r>
              <a:rPr lang="en-US" b="0" dirty="0" err="1">
                <a:latin typeface="Arial"/>
              </a:rPr>
              <a:t>Clúster</a:t>
            </a:r>
            <a:r>
              <a:rPr lang="en-US" b="0" dirty="0">
                <a:latin typeface="Arial"/>
              </a:rPr>
              <a:t> de </a:t>
            </a:r>
            <a:r>
              <a:rPr lang="en-US" b="0" dirty="0" err="1">
                <a:latin typeface="Arial"/>
              </a:rPr>
              <a:t>Nutrición</a:t>
            </a:r>
            <a:r>
              <a:rPr lang="en-US" b="0" dirty="0">
                <a:latin typeface="Arial"/>
              </a:rPr>
              <a:t> Global </a:t>
            </a:r>
            <a:endParaRPr lang="en-US" b="0" dirty="0">
              <a:latin typeface="Segoe UI" panose="020B0502040204020203" pitchFamily="34" charset="0"/>
            </a:endParaRPr>
          </a:p>
          <a:p>
            <a:pPr algn="l" fontAlgn="base"/>
            <a:r>
              <a:rPr lang="es-ES" b="0" dirty="0">
                <a:latin typeface="Arial"/>
              </a:rPr>
              <a:t>Proceso HRP 2022</a:t>
            </a:r>
          </a:p>
          <a:p>
            <a:pPr algn="l" fontAlgn="base"/>
            <a:r>
              <a:rPr lang="es-ES" b="0" dirty="0">
                <a:latin typeface="Arial"/>
              </a:rPr>
              <a:t>Fecha: 19.10.21​</a:t>
            </a:r>
          </a:p>
          <a:p>
            <a:pPr algn="l" fontAlgn="base"/>
            <a:r>
              <a:rPr lang="es-ES" b="0" dirty="0">
                <a:latin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91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6192CA8317E1FF49B6A7FEB870A3A8D6" ma:contentTypeVersion="276" ma:contentTypeDescription="" ma:contentTypeScope="" ma:versionID="f4859b155344f1afd6dd86834ef8614c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http://schemas.microsoft.com/sharepoint.v3" xmlns:ns4="5858627f-d058-4b92-9b52-677b5fd7d454" xmlns:ns5="a438dd15-07ca-4cdc-82a3-f2206b92025e" xmlns:ns6="http://schemas.microsoft.com/sharepoint/v4" targetNamespace="http://schemas.microsoft.com/office/2006/metadata/properties" ma:root="true" ma:fieldsID="d04d13db745a4be7754ccad7630a4fcb" ns1:_="" ns2:_="" ns3:_="" ns4:_="" ns5:_="" ns6:_="">
    <xsd:import namespace="http://schemas.microsoft.com/sharepoint/v3"/>
    <xsd:import namespace="ca283e0b-db31-4043-a2ef-b80661bf084a"/>
    <xsd:import namespace="http://schemas.microsoft.com/sharepoint.v3"/>
    <xsd:import namespace="5858627f-d058-4b92-9b52-677b5fd7d454"/>
    <xsd:import namespace="a438dd15-07ca-4cdc-82a3-f2206b92025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2:j169e817e0ee4eb8974e6fc4a2762909" minOccurs="0"/>
                <xsd:element ref="ns2:j048a4f9aaad4a8990a1d5e5f53cb45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4:SharedWithUsers" minOccurs="0"/>
                <xsd:element ref="ns4:SharedWithDetails" minOccurs="0"/>
                <xsd:element ref="ns5:MediaServiceLocation" minOccurs="0"/>
                <xsd:element ref="ns5:MediaServiceAutoKeyPoints" minOccurs="0"/>
                <xsd:element ref="ns5:MediaServiceKeyPoints" minOccurs="0"/>
                <xsd:element ref="ns6:IconOverlay" minOccurs="0"/>
                <xsd:element ref="ns1:_vti_ItemDeclaredRecord" minOccurs="0"/>
                <xsd:element ref="ns1:_vti_ItemHoldRecordStatus" minOccurs="0"/>
                <xsd:element ref="ns4:TaxKeywordTaxHTField" minOccurs="0"/>
                <xsd:element ref="ns4:_dlc_DocId" minOccurs="0"/>
                <xsd:element ref="ns4:_dlc_DocIdUrl" minOccurs="0"/>
                <xsd:element ref="ns4:_dlc_DocIdPersistId" minOccurs="0"/>
                <xsd:element ref="ns4:SemaphoreItemMetadata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44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45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default="32;#Office of Emergency Prog.-456F|98de697e-6403-48a0-9bce-654c90399d04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e129f4a5-dc42-4d6e-b210-548907d0accc}" ma:internalName="TaxCatchAllLabel" ma:readOnly="true" ma:showField="CatchAllDataLabel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e129f4a5-dc42-4d6e-b210-548907d0accc}" ma:internalName="TaxCatchAll" ma:showField="CatchAllData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j169e817e0ee4eb8974e6fc4a2762909" ma:index="26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8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627f-d058-4b92-9b52-677b5fd7d454" elementFormDefault="qualified">
    <xsd:import namespace="http://schemas.microsoft.com/office/2006/documentManagement/types"/>
    <xsd:import namespace="http://schemas.microsoft.com/office/infopath/2007/PartnerControls"/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46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4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emaphoreItemMetadata" ma:index="50" nillable="true" ma:displayName="Semaphore Status" ma:hidden="true" ma:internalName="SemaphoreItemMeta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8dd15-07ca-4cdc-82a3-f2206b920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MediaServiceAutoKeyPoints" ma:index="4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maphoreItemMetadata xmlns="5858627f-d058-4b92-9b52-677b5fd7d454" xsi:nil="true"/>
    <TaxCatchAll xmlns="ca283e0b-db31-4043-a2ef-b80661bf084a">
      <Value>3</Value>
    </TaxCatchAll>
    <ga975397408f43e4b84ec8e5a598e523 xmlns="ca283e0b-db31-4043-a2ef-b80661bf08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Emergency Prog.-456F</TermName>
          <TermId xmlns="http://schemas.microsoft.com/office/infopath/2007/PartnerControls">98de697e-6403-48a0-9bce-654c90399d04</TermId>
        </TermInfo>
      </Terms>
    </ga975397408f43e4b84ec8e5a598e523>
    <k8c968e8c72a4eda96b7e8fdbe192be2 xmlns="ca283e0b-db31-4043-a2ef-b80661bf084a">
      <Terms xmlns="http://schemas.microsoft.com/office/infopath/2007/PartnerControls"/>
    </k8c968e8c72a4eda96b7e8fdbe192be2>
    <j169e817e0ee4eb8974e6fc4a2762909 xmlns="ca283e0b-db31-4043-a2ef-b80661bf084a">
      <Terms xmlns="http://schemas.microsoft.com/office/infopath/2007/PartnerControls"/>
    </j169e817e0ee4eb8974e6fc4a2762909>
    <DateTransmittedEmail xmlns="ca283e0b-db31-4043-a2ef-b80661bf084a" xsi:nil="true"/>
    <ContentStatus xmlns="ca283e0b-db31-4043-a2ef-b80661bf084a" xsi:nil="true"/>
    <SenderEmail xmlns="ca283e0b-db31-4043-a2ef-b80661bf084a" xsi:nil="true"/>
    <IconOverlay xmlns="http://schemas.microsoft.com/sharepoint/v4" xsi:nil="true"/>
    <ContentLanguage xmlns="ca283e0b-db31-4043-a2ef-b80661bf084a">English</ContentLanguage>
    <j048a4f9aaad4a8990a1d5e5f53cb451 xmlns="ca283e0b-db31-4043-a2ef-b80661bf084a">
      <Terms xmlns="http://schemas.microsoft.com/office/infopath/2007/PartnerControls"/>
    </j048a4f9aaad4a8990a1d5e5f53cb451>
    <h6a71f3e574e4344bc34f3fc9dd20054 xmlns="ca283e0b-db31-4043-a2ef-b80661bf084a">
      <Terms xmlns="http://schemas.microsoft.com/office/infopath/2007/PartnerControls"/>
    </h6a71f3e574e4344bc34f3fc9dd20054>
    <TaxKeywordTaxHTField xmlns="5858627f-d058-4b92-9b52-677b5fd7d454">
      <Terms xmlns="http://schemas.microsoft.com/office/infopath/2007/PartnerControls"/>
    </TaxKeywordTaxHTField>
    <CategoryDescription xmlns="http://schemas.microsoft.com/sharepoint.v3" xsi:nil="true"/>
    <RecipientsEmail xmlns="ca283e0b-db31-4043-a2ef-b80661bf084a" xsi:nil="true"/>
    <mda26ace941f4791a7314a339fee829c xmlns="ca283e0b-db31-4043-a2ef-b80661bf084a">
      <Terms xmlns="http://schemas.microsoft.com/office/infopath/2007/PartnerControls"/>
    </mda26ace941f4791a7314a339fee829c>
    <WrittenBy xmlns="ca283e0b-db31-4043-a2ef-b80661bf084a">
      <UserInfo>
        <DisplayName/>
        <AccountId xsi:nil="true"/>
        <AccountType/>
      </UserInfo>
    </WrittenBy>
    <_dlc_DocId xmlns="5858627f-d058-4b92-9b52-677b5fd7d454">EMOPSGCCU-1435067120-36884</_dlc_DocId>
    <_dlc_DocIdUrl xmlns="5858627f-d058-4b92-9b52-677b5fd7d454">
      <Url>https://unicef.sharepoint.com/teams/EMOPS-GCCU/_layouts/15/DocIdRedir.aspx?ID=EMOPSGCCU-1435067120-36884</Url>
      <Description>EMOPSGCCU-1435067120-36884</Description>
    </_dlc_DocIdUrl>
  </documentManagement>
</p:properties>
</file>

<file path=customXml/itemProps1.xml><?xml version="1.0" encoding="utf-8"?>
<ds:datastoreItem xmlns:ds="http://schemas.openxmlformats.org/officeDocument/2006/customXml" ds:itemID="{35E961F0-76E5-4CA1-9524-EF3D0402F489}">
  <ds:schemaRefs>
    <ds:schemaRef ds:uri="5858627f-d058-4b92-9b52-677b5fd7d454"/>
    <ds:schemaRef ds:uri="a438dd15-07ca-4cdc-82a3-f2206b92025e"/>
    <ds:schemaRef ds:uri="ca283e0b-db31-4043-a2ef-b80661bf0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0997D5-E29F-4A97-8FEE-F2BEF6FA9B7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29F9822-02D4-46E0-B596-CF4BA3D3C3EE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C388DD70-9947-404F-BCCB-EC202D60B8E4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12ADA81-1E67-4E01-B6DB-EFA891CAD798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D3EEE045-1590-4B15-9587-633DEE8B9F39}">
  <ds:schemaRefs>
    <ds:schemaRef ds:uri="http://purl.org/dc/terms/"/>
    <ds:schemaRef ds:uri="http://www.w3.org/XML/1998/namespace"/>
    <ds:schemaRef ds:uri="http://schemas.microsoft.com/office/infopath/2007/PartnerControls"/>
    <ds:schemaRef ds:uri="a438dd15-07ca-4cdc-82a3-f2206b92025e"/>
    <ds:schemaRef ds:uri="http://schemas.openxmlformats.org/package/2006/metadata/core-properties"/>
    <ds:schemaRef ds:uri="ca283e0b-db31-4043-a2ef-b80661bf084a"/>
    <ds:schemaRef ds:uri="http://purl.org/dc/dcmitype/"/>
    <ds:schemaRef ds:uri="http://purl.org/dc/elements/1.1/"/>
    <ds:schemaRef ds:uri="http://schemas.microsoft.com/office/2006/documentManagement/types"/>
    <ds:schemaRef ds:uri="http://schemas.microsoft.com/sharepoint/v4"/>
    <ds:schemaRef ds:uri="http://schemas.microsoft.com/sharepoint/v3"/>
    <ds:schemaRef ds:uri="5858627f-d058-4b92-9b52-677b5fd7d454"/>
    <ds:schemaRef ds:uri="http://schemas.microsoft.com/sharepoint.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5425</TotalTime>
  <Words>5268</Words>
  <Application>Microsoft Macintosh PowerPoint</Application>
  <PresentationFormat>Custom</PresentationFormat>
  <Paragraphs>649</Paragraphs>
  <Slides>34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 Hebrew</vt:lpstr>
      <vt:lpstr>Bebas Neue Regular</vt:lpstr>
      <vt:lpstr>Calibri</vt:lpstr>
      <vt:lpstr>Cambria</vt:lpstr>
      <vt:lpstr>Century Gothic</vt:lpstr>
      <vt:lpstr>Helvetica Neue</vt:lpstr>
      <vt:lpstr>Helvetica Neue Light</vt:lpstr>
      <vt:lpstr>Helvetica Neue Medium</vt:lpstr>
      <vt:lpstr>ＭＳ Ｐゴシック</vt:lpstr>
      <vt:lpstr>Segoe UI</vt:lpstr>
      <vt:lpstr>Times New Roman</vt:lpstr>
      <vt:lpstr>Arial</vt:lpstr>
      <vt:lpstr>White</vt:lpstr>
      <vt:lpstr>1_Theme1</vt:lpstr>
      <vt:lpstr>2_Theme1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Compromiso: el liderazgo y la coordinación efectivos están establecidos y son funcionales  Benchmarks  1. Las funciones de liderazgo y coordinación del clúster / sector de nutrición cuentan con el personal y las habilidades necesarias a nivel nacional y subnacional.  2. Se cumplen las responsabilidades básicas de liderazgo y coordinación</vt:lpstr>
      <vt:lpstr>PowerPoint Presentation</vt:lpstr>
      <vt:lpstr>PowerPoint Presentation</vt:lpstr>
      <vt:lpstr>PowerPoint Presentation</vt:lpstr>
      <vt:lpstr>¿Dónde y cómo integrar la VG y la discapacidad en el PRH?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Faith Nzioka</dc:creator>
  <cp:lastModifiedBy>nuria salse</cp:lastModifiedBy>
  <cp:revision>120</cp:revision>
  <dcterms:modified xsi:type="dcterms:W3CDTF">2021-10-19T13:28:50Z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0x0101009BA85F8052A6DA4FA3E31FF9F74C6970006192CA8317E1FF49B6A7FEB870A3A8D6</vt:lpwstr>
  </property>
  <property fmtid="{D5CDD505-2E9C-101B-9397-08002B2CF9AE}" pid="3" name="OfficeDivision">
    <vt:lpwstr>3;#Office of Emergency Prog.-456F|98de697e-6403-48a0-9bce-654c90399d04</vt:lpwstr>
  </property>
  <property fmtid="{D5CDD505-2E9C-101B-9397-08002B2CF9AE}" pid="4" name="_dlc_DocIdItemGuid">
    <vt:lpwstr>4bac46e7-223f-4b03-a460-a88d4b3b026e</vt:lpwstr>
  </property>
  <property fmtid="{D5CDD505-2E9C-101B-9397-08002B2CF9AE}" pid="5" name="TaxKeyword">
    <vt:lpwstr/>
  </property>
  <property fmtid="{D5CDD505-2E9C-101B-9397-08002B2CF9AE}" pid="6" name="SystemDTAC">
    <vt:lpwstr/>
  </property>
  <property fmtid="{D5CDD505-2E9C-101B-9397-08002B2CF9AE}" pid="7" name="Topic">
    <vt:lpwstr/>
  </property>
  <property fmtid="{D5CDD505-2E9C-101B-9397-08002B2CF9AE}" pid="8" name="CriticalForLongTermRetention">
    <vt:lpwstr/>
  </property>
  <property fmtid="{D5CDD505-2E9C-101B-9397-08002B2CF9AE}" pid="9" name="DocumentType">
    <vt:lpwstr/>
  </property>
  <property fmtid="{D5CDD505-2E9C-101B-9397-08002B2CF9AE}" pid="10" name="GeographicScope">
    <vt:lpwstr/>
  </property>
</Properties>
</file>