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91" r:id="rId4"/>
    <p:sldId id="286" r:id="rId5"/>
    <p:sldId id="282" r:id="rId6"/>
    <p:sldId id="264" r:id="rId7"/>
    <p:sldId id="272" r:id="rId8"/>
    <p:sldId id="287" r:id="rId9"/>
    <p:sldId id="288" r:id="rId10"/>
    <p:sldId id="302" r:id="rId11"/>
    <p:sldId id="301" r:id="rId12"/>
    <p:sldId id="303" r:id="rId13"/>
    <p:sldId id="259" r:id="rId14"/>
    <p:sldId id="290" r:id="rId15"/>
    <p:sldId id="292" r:id="rId16"/>
    <p:sldId id="293" r:id="rId17"/>
    <p:sldId id="298" r:id="rId18"/>
    <p:sldId id="300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31A05-4A0F-4918-A2D5-4105E5A1AF35}" v="3" dt="2021-10-19T09:24:42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623" autoAdjust="0"/>
  </p:normalViewPr>
  <p:slideViewPr>
    <p:cSldViewPr snapToGrid="0">
      <p:cViewPr varScale="1">
        <p:scale>
          <a:sx n="60" d="100"/>
          <a:sy n="60" d="100"/>
        </p:scale>
        <p:origin x="14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ne Grant" userId="4504287e-99a3-498e-91fa-09b0019510e0" providerId="ADAL" clId="{35331A05-4A0F-4918-A2D5-4105E5A1AF35}"/>
    <pc:docChg chg="modSld">
      <pc:chgData name="Angeline Grant" userId="4504287e-99a3-498e-91fa-09b0019510e0" providerId="ADAL" clId="{35331A05-4A0F-4918-A2D5-4105E5A1AF35}" dt="2021-10-19T10:23:55.321" v="34" actId="20577"/>
      <pc:docMkLst>
        <pc:docMk/>
      </pc:docMkLst>
      <pc:sldChg chg="modNotesTx">
        <pc:chgData name="Angeline Grant" userId="4504287e-99a3-498e-91fa-09b0019510e0" providerId="ADAL" clId="{35331A05-4A0F-4918-A2D5-4105E5A1AF35}" dt="2021-10-18T14:27:01.757" v="0" actId="20577"/>
        <pc:sldMkLst>
          <pc:docMk/>
          <pc:sldMk cId="0" sldId="257"/>
        </pc:sldMkLst>
      </pc:sldChg>
      <pc:sldChg chg="modNotesTx">
        <pc:chgData name="Angeline Grant" userId="4504287e-99a3-498e-91fa-09b0019510e0" providerId="ADAL" clId="{35331A05-4A0F-4918-A2D5-4105E5A1AF35}" dt="2021-10-18T14:27:05.952" v="1" actId="20577"/>
        <pc:sldMkLst>
          <pc:docMk/>
          <pc:sldMk cId="0" sldId="258"/>
        </pc:sldMkLst>
      </pc:sldChg>
      <pc:sldChg chg="modNotesTx">
        <pc:chgData name="Angeline Grant" userId="4504287e-99a3-498e-91fa-09b0019510e0" providerId="ADAL" clId="{35331A05-4A0F-4918-A2D5-4105E5A1AF35}" dt="2021-10-18T14:27:52.615" v="13" actId="20577"/>
        <pc:sldMkLst>
          <pc:docMk/>
          <pc:sldMk cId="3993992615" sldId="259"/>
        </pc:sldMkLst>
      </pc:sldChg>
      <pc:sldChg chg="modNotesTx">
        <pc:chgData name="Angeline Grant" userId="4504287e-99a3-498e-91fa-09b0019510e0" providerId="ADAL" clId="{35331A05-4A0F-4918-A2D5-4105E5A1AF35}" dt="2021-10-18T14:27:24.991" v="5" actId="20577"/>
        <pc:sldMkLst>
          <pc:docMk/>
          <pc:sldMk cId="414292687" sldId="264"/>
        </pc:sldMkLst>
      </pc:sldChg>
      <pc:sldChg chg="modNotesTx">
        <pc:chgData name="Angeline Grant" userId="4504287e-99a3-498e-91fa-09b0019510e0" providerId="ADAL" clId="{35331A05-4A0F-4918-A2D5-4105E5A1AF35}" dt="2021-10-18T14:27:28.837" v="6" actId="20577"/>
        <pc:sldMkLst>
          <pc:docMk/>
          <pc:sldMk cId="2586837651" sldId="272"/>
        </pc:sldMkLst>
      </pc:sldChg>
      <pc:sldChg chg="modNotesTx">
        <pc:chgData name="Angeline Grant" userId="4504287e-99a3-498e-91fa-09b0019510e0" providerId="ADAL" clId="{35331A05-4A0F-4918-A2D5-4105E5A1AF35}" dt="2021-10-18T14:27:21.241" v="4" actId="20577"/>
        <pc:sldMkLst>
          <pc:docMk/>
          <pc:sldMk cId="3372928079" sldId="282"/>
        </pc:sldMkLst>
      </pc:sldChg>
      <pc:sldChg chg="modNotesTx">
        <pc:chgData name="Angeline Grant" userId="4504287e-99a3-498e-91fa-09b0019510e0" providerId="ADAL" clId="{35331A05-4A0F-4918-A2D5-4105E5A1AF35}" dt="2021-10-18T14:27:12.888" v="3" actId="20577"/>
        <pc:sldMkLst>
          <pc:docMk/>
          <pc:sldMk cId="1219265273" sldId="286"/>
        </pc:sldMkLst>
      </pc:sldChg>
      <pc:sldChg chg="modNotesTx">
        <pc:chgData name="Angeline Grant" userId="4504287e-99a3-498e-91fa-09b0019510e0" providerId="ADAL" clId="{35331A05-4A0F-4918-A2D5-4105E5A1AF35}" dt="2021-10-18T14:27:34.395" v="8" actId="5793"/>
        <pc:sldMkLst>
          <pc:docMk/>
          <pc:sldMk cId="3458454048" sldId="287"/>
        </pc:sldMkLst>
      </pc:sldChg>
      <pc:sldChg chg="modAnim modNotesTx">
        <pc:chgData name="Angeline Grant" userId="4504287e-99a3-498e-91fa-09b0019510e0" providerId="ADAL" clId="{35331A05-4A0F-4918-A2D5-4105E5A1AF35}" dt="2021-10-19T09:24:42.673" v="21"/>
        <pc:sldMkLst>
          <pc:docMk/>
          <pc:sldMk cId="2944039491" sldId="288"/>
        </pc:sldMkLst>
      </pc:sldChg>
      <pc:sldChg chg="modNotesTx">
        <pc:chgData name="Angeline Grant" userId="4504287e-99a3-498e-91fa-09b0019510e0" providerId="ADAL" clId="{35331A05-4A0F-4918-A2D5-4105E5A1AF35}" dt="2021-10-18T14:27:56.118" v="14" actId="20577"/>
        <pc:sldMkLst>
          <pc:docMk/>
          <pc:sldMk cId="1378459865" sldId="290"/>
        </pc:sldMkLst>
      </pc:sldChg>
      <pc:sldChg chg="modNotesTx">
        <pc:chgData name="Angeline Grant" userId="4504287e-99a3-498e-91fa-09b0019510e0" providerId="ADAL" clId="{35331A05-4A0F-4918-A2D5-4105E5A1AF35}" dt="2021-10-18T14:27:09.622" v="2" actId="20577"/>
        <pc:sldMkLst>
          <pc:docMk/>
          <pc:sldMk cId="180017894" sldId="291"/>
        </pc:sldMkLst>
      </pc:sldChg>
      <pc:sldChg chg="modNotesTx">
        <pc:chgData name="Angeline Grant" userId="4504287e-99a3-498e-91fa-09b0019510e0" providerId="ADAL" clId="{35331A05-4A0F-4918-A2D5-4105E5A1AF35}" dt="2021-10-18T14:28:01.170" v="15" actId="20577"/>
        <pc:sldMkLst>
          <pc:docMk/>
          <pc:sldMk cId="2537681169" sldId="293"/>
        </pc:sldMkLst>
      </pc:sldChg>
      <pc:sldChg chg="modNotesTx">
        <pc:chgData name="Angeline Grant" userId="4504287e-99a3-498e-91fa-09b0019510e0" providerId="ADAL" clId="{35331A05-4A0F-4918-A2D5-4105E5A1AF35}" dt="2021-10-18T14:28:11.644" v="18" actId="20577"/>
        <pc:sldMkLst>
          <pc:docMk/>
          <pc:sldMk cId="646233375" sldId="295"/>
        </pc:sldMkLst>
      </pc:sldChg>
      <pc:sldChg chg="modNotesTx">
        <pc:chgData name="Angeline Grant" userId="4504287e-99a3-498e-91fa-09b0019510e0" providerId="ADAL" clId="{35331A05-4A0F-4918-A2D5-4105E5A1AF35}" dt="2021-10-18T14:28:04.329" v="16" actId="20577"/>
        <pc:sldMkLst>
          <pc:docMk/>
          <pc:sldMk cId="3688757535" sldId="298"/>
        </pc:sldMkLst>
      </pc:sldChg>
      <pc:sldChg chg="modSp mod modNotesTx">
        <pc:chgData name="Angeline Grant" userId="4504287e-99a3-498e-91fa-09b0019510e0" providerId="ADAL" clId="{35331A05-4A0F-4918-A2D5-4105E5A1AF35}" dt="2021-10-19T10:23:55.321" v="34" actId="20577"/>
        <pc:sldMkLst>
          <pc:docMk/>
          <pc:sldMk cId="3826701298" sldId="300"/>
        </pc:sldMkLst>
        <pc:spChg chg="mod">
          <ac:chgData name="Angeline Grant" userId="4504287e-99a3-498e-91fa-09b0019510e0" providerId="ADAL" clId="{35331A05-4A0F-4918-A2D5-4105E5A1AF35}" dt="2021-10-19T10:23:55.321" v="34" actId="20577"/>
          <ac:spMkLst>
            <pc:docMk/>
            <pc:sldMk cId="3826701298" sldId="300"/>
            <ac:spMk id="128" creationId="{00000000-0000-0000-0000-000000000000}"/>
          </ac:spMkLst>
        </pc:spChg>
      </pc:sldChg>
      <pc:sldChg chg="modNotesTx">
        <pc:chgData name="Angeline Grant" userId="4504287e-99a3-498e-91fa-09b0019510e0" providerId="ADAL" clId="{35331A05-4A0F-4918-A2D5-4105E5A1AF35}" dt="2021-10-18T14:27:45.433" v="11" actId="20577"/>
        <pc:sldMkLst>
          <pc:docMk/>
          <pc:sldMk cId="2200525206" sldId="301"/>
        </pc:sldMkLst>
      </pc:sldChg>
      <pc:sldChg chg="modNotesTx">
        <pc:chgData name="Angeline Grant" userId="4504287e-99a3-498e-91fa-09b0019510e0" providerId="ADAL" clId="{35331A05-4A0F-4918-A2D5-4105E5A1AF35}" dt="2021-10-18T14:27:41.457" v="10" actId="20577"/>
        <pc:sldMkLst>
          <pc:docMk/>
          <pc:sldMk cId="982920307" sldId="302"/>
        </pc:sldMkLst>
      </pc:sldChg>
      <pc:sldChg chg="modNotesTx">
        <pc:chgData name="Angeline Grant" userId="4504287e-99a3-498e-91fa-09b0019510e0" providerId="ADAL" clId="{35331A05-4A0F-4918-A2D5-4105E5A1AF35}" dt="2021-10-18T14:27:48.672" v="12" actId="20577"/>
        <pc:sldMkLst>
          <pc:docMk/>
          <pc:sldMk cId="2541591651" sldId="30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6558E-CC9B-4E25-B5F3-375ABD84391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D3B96-A591-4B6D-9B4A-1C925EE2C7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/>
            <a:t>Meet your learning needs &amp; access the latest content relevant to your work</a:t>
          </a:r>
          <a:endParaRPr lang="en-US" sz="2200" dirty="0"/>
        </a:p>
      </dgm:t>
    </dgm:pt>
    <dgm:pt modelId="{270FD366-8601-42B4-BD5A-E325464AB950}" type="parTrans" cxnId="{7FBECDA6-1D51-4C85-9320-68E034E78321}">
      <dgm:prSet/>
      <dgm:spPr/>
      <dgm:t>
        <a:bodyPr/>
        <a:lstStyle/>
        <a:p>
          <a:endParaRPr lang="en-US"/>
        </a:p>
      </dgm:t>
    </dgm:pt>
    <dgm:pt modelId="{79B023BC-79C3-4892-9CCE-42E37B0F8478}" type="sibTrans" cxnId="{7FBECDA6-1D51-4C85-9320-68E034E78321}">
      <dgm:prSet/>
      <dgm:spPr/>
      <dgm:t>
        <a:bodyPr/>
        <a:lstStyle/>
        <a:p>
          <a:endParaRPr lang="en-US"/>
        </a:p>
      </dgm:t>
    </dgm:pt>
    <dgm:pt modelId="{63C1251A-86DE-48C1-A82A-9CF87A8A79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/>
            <a:t>Your ongoing professional development</a:t>
          </a:r>
          <a:endParaRPr lang="en-US" sz="2200" dirty="0"/>
        </a:p>
      </dgm:t>
    </dgm:pt>
    <dgm:pt modelId="{31A08A93-C793-40EB-BBF6-0C7F04A897EF}" type="parTrans" cxnId="{E1EBDA70-E5AC-4DFC-83A0-AFF3CB6873D8}">
      <dgm:prSet/>
      <dgm:spPr/>
      <dgm:t>
        <a:bodyPr/>
        <a:lstStyle/>
        <a:p>
          <a:endParaRPr lang="en-US"/>
        </a:p>
      </dgm:t>
    </dgm:pt>
    <dgm:pt modelId="{39F03592-9B73-4CEE-ABB6-66CD6DD6C6A3}" type="sibTrans" cxnId="{E1EBDA70-E5AC-4DFC-83A0-AFF3CB6873D8}">
      <dgm:prSet/>
      <dgm:spPr/>
      <dgm:t>
        <a:bodyPr/>
        <a:lstStyle/>
        <a:p>
          <a:endParaRPr lang="en-US"/>
        </a:p>
      </dgm:t>
    </dgm:pt>
    <dgm:pt modelId="{6BAB70C1-3F15-415B-ADDE-FBDD8D4AF7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/>
            <a:t>Opportunity to help to shape the GNC learning offer</a:t>
          </a:r>
          <a:endParaRPr lang="en-US" sz="2200" dirty="0"/>
        </a:p>
      </dgm:t>
    </dgm:pt>
    <dgm:pt modelId="{59B7F743-A51A-4054-89DA-5C9489E6E229}" type="parTrans" cxnId="{53ED1B9A-FB32-42B3-8A5A-BFA90F6A7785}">
      <dgm:prSet/>
      <dgm:spPr/>
      <dgm:t>
        <a:bodyPr/>
        <a:lstStyle/>
        <a:p>
          <a:endParaRPr lang="en-US"/>
        </a:p>
      </dgm:t>
    </dgm:pt>
    <dgm:pt modelId="{49A34703-60EA-4F93-95E7-5C9D6B2DB1E0}" type="sibTrans" cxnId="{53ED1B9A-FB32-42B3-8A5A-BFA90F6A7785}">
      <dgm:prSet/>
      <dgm:spPr/>
      <dgm:t>
        <a:bodyPr/>
        <a:lstStyle/>
        <a:p>
          <a:endParaRPr lang="en-US"/>
        </a:p>
      </dgm:t>
    </dgm:pt>
    <dgm:pt modelId="{7882E4BF-46CE-4B4B-9C23-94EA95EE742F}" type="pres">
      <dgm:prSet presAssocID="{81E6558E-CC9B-4E25-B5F3-375ABD843916}" presName="root" presStyleCnt="0">
        <dgm:presLayoutVars>
          <dgm:dir/>
          <dgm:resizeHandles val="exact"/>
        </dgm:presLayoutVars>
      </dgm:prSet>
      <dgm:spPr/>
    </dgm:pt>
    <dgm:pt modelId="{ED93EFC8-A5E1-4AC3-8E88-15C901E88B7C}" type="pres">
      <dgm:prSet presAssocID="{D18D3B96-A591-4B6D-9B4A-1C925EE2C769}" presName="compNode" presStyleCnt="0"/>
      <dgm:spPr/>
    </dgm:pt>
    <dgm:pt modelId="{89B540C0-150E-479A-A66D-B8E5CCE05739}" type="pres">
      <dgm:prSet presAssocID="{D18D3B96-A591-4B6D-9B4A-1C925EE2C769}" presName="iconRect" presStyleLbl="node1" presStyleIdx="0" presStyleCnt="3" custScaleX="109083" custScaleY="10908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outline"/>
        </a:ext>
      </dgm:extLst>
    </dgm:pt>
    <dgm:pt modelId="{E139C353-8610-4297-BF1F-A5F352E83EB6}" type="pres">
      <dgm:prSet presAssocID="{D18D3B96-A591-4B6D-9B4A-1C925EE2C769}" presName="spaceRect" presStyleCnt="0"/>
      <dgm:spPr/>
    </dgm:pt>
    <dgm:pt modelId="{6D59D1D8-2C01-4233-9CB1-6D29A14A6D5D}" type="pres">
      <dgm:prSet presAssocID="{D18D3B96-A591-4B6D-9B4A-1C925EE2C769}" presName="textRect" presStyleLbl="revTx" presStyleIdx="0" presStyleCnt="3">
        <dgm:presLayoutVars>
          <dgm:chMax val="1"/>
          <dgm:chPref val="1"/>
        </dgm:presLayoutVars>
      </dgm:prSet>
      <dgm:spPr/>
    </dgm:pt>
    <dgm:pt modelId="{2AF8B202-A694-4351-AF71-BD65CF503F37}" type="pres">
      <dgm:prSet presAssocID="{79B023BC-79C3-4892-9CCE-42E37B0F8478}" presName="sibTrans" presStyleCnt="0"/>
      <dgm:spPr/>
    </dgm:pt>
    <dgm:pt modelId="{C62D47CE-811F-43FE-A8AD-AC3AF1BB2FE0}" type="pres">
      <dgm:prSet presAssocID="{63C1251A-86DE-48C1-A82A-9CF87A8A79A1}" presName="compNode" presStyleCnt="0"/>
      <dgm:spPr/>
    </dgm:pt>
    <dgm:pt modelId="{B225F1DA-EAC6-4F8D-B4B2-4A98570E66F5}" type="pres">
      <dgm:prSet presAssocID="{63C1251A-86DE-48C1-A82A-9CF87A8A79A1}" presName="iconRect" presStyleLbl="node1" presStyleIdx="1" presStyleCnt="3" custScaleX="109083" custScaleY="10908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ar Graph outline"/>
        </a:ext>
      </dgm:extLst>
    </dgm:pt>
    <dgm:pt modelId="{37C20A56-FB32-4B15-ADE2-8317C056C3A1}" type="pres">
      <dgm:prSet presAssocID="{63C1251A-86DE-48C1-A82A-9CF87A8A79A1}" presName="spaceRect" presStyleCnt="0"/>
      <dgm:spPr/>
    </dgm:pt>
    <dgm:pt modelId="{4AC1BD21-E492-41C0-ADAF-EA3A6E124B76}" type="pres">
      <dgm:prSet presAssocID="{63C1251A-86DE-48C1-A82A-9CF87A8A79A1}" presName="textRect" presStyleLbl="revTx" presStyleIdx="1" presStyleCnt="3">
        <dgm:presLayoutVars>
          <dgm:chMax val="1"/>
          <dgm:chPref val="1"/>
        </dgm:presLayoutVars>
      </dgm:prSet>
      <dgm:spPr/>
    </dgm:pt>
    <dgm:pt modelId="{BAB3DE62-121B-4C64-8CC9-823525D76A7D}" type="pres">
      <dgm:prSet presAssocID="{39F03592-9B73-4CEE-ABB6-66CD6DD6C6A3}" presName="sibTrans" presStyleCnt="0"/>
      <dgm:spPr/>
    </dgm:pt>
    <dgm:pt modelId="{01DB905D-D48E-4D35-A49C-206229706FE7}" type="pres">
      <dgm:prSet presAssocID="{6BAB70C1-3F15-415B-ADDE-FBDD8D4AF76F}" presName="compNode" presStyleCnt="0"/>
      <dgm:spPr/>
    </dgm:pt>
    <dgm:pt modelId="{F9FCCD2B-55B4-48F1-8A47-E8A5652F9777}" type="pres">
      <dgm:prSet presAssocID="{6BAB70C1-3F15-415B-ADDE-FBDD8D4AF76F}" presName="iconRect" presStyleLbl="node1" presStyleIdx="2" presStyleCnt="3" custScaleX="109083" custScaleY="10908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9E06416F-6BD3-456B-946F-55E718BEC871}" type="pres">
      <dgm:prSet presAssocID="{6BAB70C1-3F15-415B-ADDE-FBDD8D4AF76F}" presName="spaceRect" presStyleCnt="0"/>
      <dgm:spPr/>
    </dgm:pt>
    <dgm:pt modelId="{7331107C-04E3-4C7B-9283-74A7343BFCE2}" type="pres">
      <dgm:prSet presAssocID="{6BAB70C1-3F15-415B-ADDE-FBDD8D4AF76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57414D-30CB-4C82-8D2F-49948BFDB1CD}" type="presOf" srcId="{6BAB70C1-3F15-415B-ADDE-FBDD8D4AF76F}" destId="{7331107C-04E3-4C7B-9283-74A7343BFCE2}" srcOrd="0" destOrd="0" presId="urn:microsoft.com/office/officeart/2018/2/layout/IconLabelList"/>
    <dgm:cxn modelId="{E1EBDA70-E5AC-4DFC-83A0-AFF3CB6873D8}" srcId="{81E6558E-CC9B-4E25-B5F3-375ABD843916}" destId="{63C1251A-86DE-48C1-A82A-9CF87A8A79A1}" srcOrd="1" destOrd="0" parTransId="{31A08A93-C793-40EB-BBF6-0C7F04A897EF}" sibTransId="{39F03592-9B73-4CEE-ABB6-66CD6DD6C6A3}"/>
    <dgm:cxn modelId="{0DFD3F75-B7F9-4E8A-B494-0AA6DD6F4F77}" type="presOf" srcId="{81E6558E-CC9B-4E25-B5F3-375ABD843916}" destId="{7882E4BF-46CE-4B4B-9C23-94EA95EE742F}" srcOrd="0" destOrd="0" presId="urn:microsoft.com/office/officeart/2018/2/layout/IconLabelList"/>
    <dgm:cxn modelId="{53ED1B9A-FB32-42B3-8A5A-BFA90F6A7785}" srcId="{81E6558E-CC9B-4E25-B5F3-375ABD843916}" destId="{6BAB70C1-3F15-415B-ADDE-FBDD8D4AF76F}" srcOrd="2" destOrd="0" parTransId="{59B7F743-A51A-4054-89DA-5C9489E6E229}" sibTransId="{49A34703-60EA-4F93-95E7-5C9D6B2DB1E0}"/>
    <dgm:cxn modelId="{7FBECDA6-1D51-4C85-9320-68E034E78321}" srcId="{81E6558E-CC9B-4E25-B5F3-375ABD843916}" destId="{D18D3B96-A591-4B6D-9B4A-1C925EE2C769}" srcOrd="0" destOrd="0" parTransId="{270FD366-8601-42B4-BD5A-E325464AB950}" sibTransId="{79B023BC-79C3-4892-9CCE-42E37B0F8478}"/>
    <dgm:cxn modelId="{7FAA55AC-8AD7-4325-B29A-3B4B96421941}" type="presOf" srcId="{63C1251A-86DE-48C1-A82A-9CF87A8A79A1}" destId="{4AC1BD21-E492-41C0-ADAF-EA3A6E124B76}" srcOrd="0" destOrd="0" presId="urn:microsoft.com/office/officeart/2018/2/layout/IconLabelList"/>
    <dgm:cxn modelId="{704ECFDF-6596-4ED4-9A10-BDA5EFEBB659}" type="presOf" srcId="{D18D3B96-A591-4B6D-9B4A-1C925EE2C769}" destId="{6D59D1D8-2C01-4233-9CB1-6D29A14A6D5D}" srcOrd="0" destOrd="0" presId="urn:microsoft.com/office/officeart/2018/2/layout/IconLabelList"/>
    <dgm:cxn modelId="{76E3A464-561A-486E-9D71-F8DD20E10190}" type="presParOf" srcId="{7882E4BF-46CE-4B4B-9C23-94EA95EE742F}" destId="{ED93EFC8-A5E1-4AC3-8E88-15C901E88B7C}" srcOrd="0" destOrd="0" presId="urn:microsoft.com/office/officeart/2018/2/layout/IconLabelList"/>
    <dgm:cxn modelId="{B15939A9-F09E-416A-BEAC-6FCAAED906A1}" type="presParOf" srcId="{ED93EFC8-A5E1-4AC3-8E88-15C901E88B7C}" destId="{89B540C0-150E-479A-A66D-B8E5CCE05739}" srcOrd="0" destOrd="0" presId="urn:microsoft.com/office/officeart/2018/2/layout/IconLabelList"/>
    <dgm:cxn modelId="{5427973C-9603-46BE-AC06-9640FE2C6C3A}" type="presParOf" srcId="{ED93EFC8-A5E1-4AC3-8E88-15C901E88B7C}" destId="{E139C353-8610-4297-BF1F-A5F352E83EB6}" srcOrd="1" destOrd="0" presId="urn:microsoft.com/office/officeart/2018/2/layout/IconLabelList"/>
    <dgm:cxn modelId="{7EE99E97-F7D1-413C-8233-D534DFA5D859}" type="presParOf" srcId="{ED93EFC8-A5E1-4AC3-8E88-15C901E88B7C}" destId="{6D59D1D8-2C01-4233-9CB1-6D29A14A6D5D}" srcOrd="2" destOrd="0" presId="urn:microsoft.com/office/officeart/2018/2/layout/IconLabelList"/>
    <dgm:cxn modelId="{3EE76CC7-788D-420A-B253-FE6BCFF2D952}" type="presParOf" srcId="{7882E4BF-46CE-4B4B-9C23-94EA95EE742F}" destId="{2AF8B202-A694-4351-AF71-BD65CF503F37}" srcOrd="1" destOrd="0" presId="urn:microsoft.com/office/officeart/2018/2/layout/IconLabelList"/>
    <dgm:cxn modelId="{C262A115-D1B2-483B-B2F8-B5517E84CC93}" type="presParOf" srcId="{7882E4BF-46CE-4B4B-9C23-94EA95EE742F}" destId="{C62D47CE-811F-43FE-A8AD-AC3AF1BB2FE0}" srcOrd="2" destOrd="0" presId="urn:microsoft.com/office/officeart/2018/2/layout/IconLabelList"/>
    <dgm:cxn modelId="{0AB520B1-59BA-4EE4-BA32-E23B2B297398}" type="presParOf" srcId="{C62D47CE-811F-43FE-A8AD-AC3AF1BB2FE0}" destId="{B225F1DA-EAC6-4F8D-B4B2-4A98570E66F5}" srcOrd="0" destOrd="0" presId="urn:microsoft.com/office/officeart/2018/2/layout/IconLabelList"/>
    <dgm:cxn modelId="{A83D3A2F-57E5-422E-A5EA-701E53797676}" type="presParOf" srcId="{C62D47CE-811F-43FE-A8AD-AC3AF1BB2FE0}" destId="{37C20A56-FB32-4B15-ADE2-8317C056C3A1}" srcOrd="1" destOrd="0" presId="urn:microsoft.com/office/officeart/2018/2/layout/IconLabelList"/>
    <dgm:cxn modelId="{F4A0168A-2B8A-420F-93DF-DDBE20CB01E8}" type="presParOf" srcId="{C62D47CE-811F-43FE-A8AD-AC3AF1BB2FE0}" destId="{4AC1BD21-E492-41C0-ADAF-EA3A6E124B76}" srcOrd="2" destOrd="0" presId="urn:microsoft.com/office/officeart/2018/2/layout/IconLabelList"/>
    <dgm:cxn modelId="{FBD8971A-1EA0-4AD6-9866-427E6B7C5245}" type="presParOf" srcId="{7882E4BF-46CE-4B4B-9C23-94EA95EE742F}" destId="{BAB3DE62-121B-4C64-8CC9-823525D76A7D}" srcOrd="3" destOrd="0" presId="urn:microsoft.com/office/officeart/2018/2/layout/IconLabelList"/>
    <dgm:cxn modelId="{9FA41DFC-B565-4AF0-BEEA-90FCD737D0A1}" type="presParOf" srcId="{7882E4BF-46CE-4B4B-9C23-94EA95EE742F}" destId="{01DB905D-D48E-4D35-A49C-206229706FE7}" srcOrd="4" destOrd="0" presId="urn:microsoft.com/office/officeart/2018/2/layout/IconLabelList"/>
    <dgm:cxn modelId="{DC48D5D7-E9FD-4D6C-B9A1-594658F70F97}" type="presParOf" srcId="{01DB905D-D48E-4D35-A49C-206229706FE7}" destId="{F9FCCD2B-55B4-48F1-8A47-E8A5652F9777}" srcOrd="0" destOrd="0" presId="urn:microsoft.com/office/officeart/2018/2/layout/IconLabelList"/>
    <dgm:cxn modelId="{C5E1DB94-B3D6-4E80-AF3B-CC941C8F743E}" type="presParOf" srcId="{01DB905D-D48E-4D35-A49C-206229706FE7}" destId="{9E06416F-6BD3-456B-946F-55E718BEC871}" srcOrd="1" destOrd="0" presId="urn:microsoft.com/office/officeart/2018/2/layout/IconLabelList"/>
    <dgm:cxn modelId="{0CB8D01A-22A3-42BD-97A4-B79DC595BD2A}" type="presParOf" srcId="{01DB905D-D48E-4D35-A49C-206229706FE7}" destId="{7331107C-04E3-4C7B-9283-74A7343BFCE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540C0-150E-479A-A66D-B8E5CCE05739}">
      <dsp:nvSpPr>
        <dsp:cNvPr id="0" name=""/>
        <dsp:cNvSpPr/>
      </dsp:nvSpPr>
      <dsp:spPr>
        <a:xfrm>
          <a:off x="955819" y="545436"/>
          <a:ext cx="1604231" cy="160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D1D8-2C01-4233-9CB1-6D29A14A6D5D}">
      <dsp:nvSpPr>
        <dsp:cNvPr id="0" name=""/>
        <dsp:cNvSpPr/>
      </dsp:nvSpPr>
      <dsp:spPr>
        <a:xfrm>
          <a:off x="123877" y="2525285"/>
          <a:ext cx="3268116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Meet your learning needs &amp; access the latest content relevant to your work</a:t>
          </a:r>
          <a:endParaRPr lang="en-US" sz="2200" kern="1200" dirty="0"/>
        </a:p>
      </dsp:txBody>
      <dsp:txXfrm>
        <a:off x="123877" y="2525285"/>
        <a:ext cx="3268116" cy="1035000"/>
      </dsp:txXfrm>
    </dsp:sp>
    <dsp:sp modelId="{B225F1DA-EAC6-4F8D-B4B2-4A98570E66F5}">
      <dsp:nvSpPr>
        <dsp:cNvPr id="0" name=""/>
        <dsp:cNvSpPr/>
      </dsp:nvSpPr>
      <dsp:spPr>
        <a:xfrm>
          <a:off x="4795856" y="545436"/>
          <a:ext cx="1604231" cy="160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1BD21-E492-41C0-ADAF-EA3A6E124B76}">
      <dsp:nvSpPr>
        <dsp:cNvPr id="0" name=""/>
        <dsp:cNvSpPr/>
      </dsp:nvSpPr>
      <dsp:spPr>
        <a:xfrm>
          <a:off x="3963914" y="2525285"/>
          <a:ext cx="3268116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Your ongoing professional development</a:t>
          </a:r>
          <a:endParaRPr lang="en-US" sz="2200" kern="1200" dirty="0"/>
        </a:p>
      </dsp:txBody>
      <dsp:txXfrm>
        <a:off x="3963914" y="2525285"/>
        <a:ext cx="3268116" cy="1035000"/>
      </dsp:txXfrm>
    </dsp:sp>
    <dsp:sp modelId="{F9FCCD2B-55B4-48F1-8A47-E8A5652F9777}">
      <dsp:nvSpPr>
        <dsp:cNvPr id="0" name=""/>
        <dsp:cNvSpPr/>
      </dsp:nvSpPr>
      <dsp:spPr>
        <a:xfrm>
          <a:off x="8635893" y="545436"/>
          <a:ext cx="1604231" cy="160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107C-04E3-4C7B-9283-74A7343BFCE2}">
      <dsp:nvSpPr>
        <dsp:cNvPr id="0" name=""/>
        <dsp:cNvSpPr/>
      </dsp:nvSpPr>
      <dsp:spPr>
        <a:xfrm>
          <a:off x="7803951" y="2525285"/>
          <a:ext cx="3268116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Opportunity to help to shape the GNC learning offer</a:t>
          </a:r>
          <a:endParaRPr lang="en-US" sz="2200" kern="1200" dirty="0"/>
        </a:p>
      </dsp:txBody>
      <dsp:txXfrm>
        <a:off x="7803951" y="2525285"/>
        <a:ext cx="3268116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8600-D031-4F77-9B7D-B4E1A4BF6B9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A46C-D77C-455A-AA33-056F3095A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4A46C-D77C-455A-AA33-056F3095AB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4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9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1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5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754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233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73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3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5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9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4A46C-D77C-455A-AA33-056F3095AB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0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4A46C-D77C-455A-AA33-056F3095AB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8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4A46C-D77C-455A-AA33-056F3095AB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33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4A46C-D77C-455A-AA33-056F3095AB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8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1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FB3C-E98B-4935-B0BB-FB28613F8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ABBDB-BBEA-425D-916F-5D169B76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8276B-A308-4599-9AAF-531E789D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4335-369F-4ED1-B2DF-1BD37B9D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1099A-A735-4A7E-98C9-E5555A87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6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7C82-44E4-4056-9B03-E83C707D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CB106-0FB6-41D4-A2BF-1C7F5749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82FB2-89BA-4D3E-982D-281C0EE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A944-B53C-4D3E-84B7-C627EFB1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5B6A-7934-4D9B-8AEB-36C79702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919BB-3458-4CA7-A9FA-2CC3E8115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72072-A445-4275-B82C-59A828C6B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0113-5924-4E0D-92A1-BC22E221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7F19-E6D4-42B9-BB00-FAD122AD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4ECB-DD66-43D5-86CE-AB8053E7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B06C-C4C7-4EEE-9AC2-27C976DB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0C6E-8DBE-4209-993E-7BCEB67C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2EF3-A80D-432C-873C-F96E452C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734E2-3297-4984-A026-582F850A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1C37-CAD7-4026-A4C9-95366E7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9AB1-E18D-400A-A3C6-29448D10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3C959-014A-4325-A637-9605AEF5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C21A-16E3-45D5-8E11-70899DB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0348-A94F-4C24-B9B4-7A6EFA72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620C0-7DCB-4336-BBA4-6AFB591E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8DCD-6A14-4ABA-A0A1-39D881E7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1558-C68A-43E3-874C-EC4D9604D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C054-74A9-4DC4-988C-2319BB2F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5D3F2-5DBD-4762-9992-560DA39F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1E94A-AE1E-45D0-B7F2-098415B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94FC4-7498-4D83-8249-BBB43B28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E35-BC31-4F36-AACD-EA1D99D9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EB28E-DF32-4E33-AEA4-29BC7407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E2D0C-5A0D-4AC6-9822-2769B36A1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5692D-30BD-46E6-9525-C9ED9C370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1E6E1-A18B-4E19-94F2-A92C968BF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446DA-50A1-4D4C-B121-32A384D1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0794B-787F-47B5-993A-18A53223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3AF58-9FFA-45E4-A6EB-62EEED55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B569-EF66-4B06-A099-CBEA116F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F3F8A-9167-4F70-AAB7-B3107305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2C01-CD7B-489D-8ACD-C76257CE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8F777-C4E0-4EBF-A8DF-1D2EBEAC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0B9B6-6650-4416-BBCB-4E362871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F358E-D7D5-4EFB-AD61-4314D8A5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3258D-64CB-47C6-8D25-5876F8E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4D43-39B8-44B0-B116-85765AF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7CA7-5D11-4E5B-A589-BC739565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F3CBD-C839-4725-9FC9-1A308A931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7500E-6AEF-48D6-970C-386A2014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5D5C1-491F-4B3E-9832-6323C91E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5428E-9272-4967-ADEF-72D05720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8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2EB0-DFA5-46CD-9F4A-58AD9DA5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53BE1-9A19-419D-8ECB-C85F4A7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38E35-B89B-4037-95E2-4159A838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E83FC-0266-443F-B40D-F2793F57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CAD48-250F-4D15-A22F-6ED9391F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95DC3-8372-4F06-8276-44B8E441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A5FDB-824D-42E1-A88B-D2963FD7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FBD29-923F-46C4-8CEF-BEAED71F4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593F-7C0F-4655-9B03-CC9AA1FD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9368-E4D5-46A5-B68A-B6669BFDBED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2A2A8-4C02-43C5-AF2E-361B62B3C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9C87F-CF07-46C8-8543-B8BEF5C8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112F-E788-457C-BA50-6E5CE4584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9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grant@unicef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2816" y="1948037"/>
            <a:ext cx="12194816" cy="4909963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A4D233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Session Title"/>
          <p:cNvSpPr txBox="1">
            <a:spLocks noGrp="1"/>
          </p:cNvSpPr>
          <p:nvPr>
            <p:ph type="body" sz="quarter" idx="1"/>
          </p:nvPr>
        </p:nvSpPr>
        <p:spPr>
          <a:xfrm>
            <a:off x="713677" y="2699344"/>
            <a:ext cx="7732496" cy="7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304746">
              <a:lnSpc>
                <a:spcPct val="70000"/>
              </a:lnSpc>
              <a:spcBef>
                <a:spcPts val="600"/>
              </a:spcBef>
              <a:defRPr sz="5000">
                <a:solidFill>
                  <a:srgbClr val="A4D2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Session Title</a:t>
            </a:r>
          </a:p>
        </p:txBody>
      </p:sp>
      <p:sp>
        <p:nvSpPr>
          <p:cNvPr id="121" name="Text Placeholder 2"/>
          <p:cNvSpPr txBox="1"/>
          <p:nvPr/>
        </p:nvSpPr>
        <p:spPr>
          <a:xfrm>
            <a:off x="861296" y="4921646"/>
            <a:ext cx="4168311" cy="5259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l" defTabSz="609492">
              <a:lnSpc>
                <a:spcPct val="80000"/>
              </a:lnSpc>
              <a:spcBef>
                <a:spcPts val="700"/>
              </a:spcBef>
              <a:defRPr sz="3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>
                <a:latin typeface="Bebas Neue Regular"/>
              </a:rPr>
              <a:t>Pilot Launch</a:t>
            </a:r>
          </a:p>
          <a:p>
            <a:r>
              <a:rPr lang="en-GB" dirty="0">
                <a:latin typeface="Bebas Neue Regular"/>
              </a:rPr>
              <a:t>October  2021</a:t>
            </a:r>
          </a:p>
        </p:txBody>
      </p:sp>
      <p:sp>
        <p:nvSpPr>
          <p:cNvPr id="122" name="TextBox 6"/>
          <p:cNvSpPr txBox="1"/>
          <p:nvPr/>
        </p:nvSpPr>
        <p:spPr>
          <a:xfrm>
            <a:off x="578885" y="783688"/>
            <a:ext cx="2156503" cy="2769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 defTabSz="609492">
              <a:defRPr sz="1800" b="0">
                <a:solidFill>
                  <a:srgbClr val="ACCF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nutritioncluster.net</a:t>
            </a:r>
          </a:p>
        </p:txBody>
      </p:sp>
      <p:sp>
        <p:nvSpPr>
          <p:cNvPr id="123" name="Text Placeholder 2"/>
          <p:cNvSpPr txBox="1"/>
          <p:nvPr/>
        </p:nvSpPr>
        <p:spPr>
          <a:xfrm>
            <a:off x="861296" y="3184230"/>
            <a:ext cx="5229923" cy="17374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l" defTabSz="609492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6000" dirty="0">
                <a:latin typeface="Bebas Neue Regular"/>
              </a:rPr>
              <a:t>GNC</a:t>
            </a:r>
            <a:r>
              <a:rPr lang="en-US" sz="6000" dirty="0">
                <a:latin typeface="Bebas Neue Regular"/>
                <a:sym typeface="Bebas Neue Regular"/>
              </a:rPr>
              <a:t> E-Learning Platform </a:t>
            </a:r>
            <a:r>
              <a:rPr lang="en-US" sz="6000" dirty="0">
                <a:latin typeface="Bebas Neue Regular"/>
              </a:rPr>
              <a:t>​</a:t>
            </a:r>
            <a:endParaRPr sz="6000" dirty="0">
              <a:latin typeface="Bebas Neue Regular"/>
            </a:endParaRPr>
          </a:p>
        </p:txBody>
      </p:sp>
      <p:pic>
        <p:nvPicPr>
          <p:cNvPr id="124" name="GNC logo box.png" descr="GNC logo 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418" y="158330"/>
            <a:ext cx="1527713" cy="1527714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Picture 2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FEAA985E-AA35-443D-BD73-BBE73D27B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2183" r="12922"/>
          <a:stretch/>
        </p:blipFill>
        <p:spPr>
          <a:xfrm>
            <a:off x="6677741" y="2794402"/>
            <a:ext cx="4652963" cy="3194499"/>
          </a:xfrm>
          <a:prstGeom prst="rect">
            <a:avLst/>
          </a:prstGeom>
          <a:ln>
            <a:solidFill>
              <a:srgbClr val="A4D233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9" y="279400"/>
            <a:ext cx="10756900" cy="5588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Content Creation for GNC E-Learning 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C717D-39FE-4702-B1DC-353AB8B7622F}"/>
              </a:ext>
            </a:extLst>
          </p:cNvPr>
          <p:cNvSpPr txBox="1"/>
          <p:nvPr/>
        </p:nvSpPr>
        <p:spPr>
          <a:xfrm>
            <a:off x="319709" y="9398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CC modules 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IM modules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20+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modules ongoing (ISC+ERP)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HPC &amp; core cluster functions broken down into detailed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Short, bite-size content</a:t>
            </a:r>
            <a:endParaRPr lang="en-GB" sz="24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odules stand alone </a:t>
            </a:r>
            <a:r>
              <a:rPr lang="en-GB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learners can pick &amp; choose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-learning package structured around defined competency areas &amp; cumulative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DFC14-1A6B-4563-8E25-A4C1B70C6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9" t="20741" r="19480" b="11111"/>
          <a:stretch/>
        </p:blipFill>
        <p:spPr>
          <a:xfrm>
            <a:off x="4282109" y="1041400"/>
            <a:ext cx="7846391" cy="51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599408"/>
            <a:ext cx="4585368" cy="86408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GNC Online Learning </a:t>
            </a:r>
            <a:b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</a:br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Platform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4A29A-D85E-4652-9D7F-5EF34537DD70}"/>
              </a:ext>
            </a:extLst>
          </p:cNvPr>
          <p:cNvSpPr txBox="1"/>
          <p:nvPr/>
        </p:nvSpPr>
        <p:spPr>
          <a:xfrm>
            <a:off x="7289802" y="599408"/>
            <a:ext cx="48901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onsultancy to define platform requirements, business case &amp; solutioning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doption of a distinct GNC LMS within UNICEF Agora featuring CC, IM and </a:t>
            </a:r>
            <a:r>
              <a:rPr lang="en-GB" sz="2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learning channels. </a:t>
            </a:r>
            <a:endParaRPr lang="en-GB" sz="2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earning channels broken down into: module catalogue, short courses &amp; learning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odules uploaded to GNC Agora LMS in Jul 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LMS structure and modules tested in Aug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Additional changes based on pilot feedback incorporated in Dec 21</a:t>
            </a:r>
            <a:endParaRPr lang="en-GB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0127D-5248-49C1-8677-E2CB0F14E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" t="4074" r="1975" b="7963"/>
          <a:stretch/>
        </p:blipFill>
        <p:spPr>
          <a:xfrm>
            <a:off x="240632" y="1864996"/>
            <a:ext cx="6795268" cy="35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2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" y="345412"/>
            <a:ext cx="11614388" cy="86408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Quick poll – How do you approach e-learning?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4A29A-D85E-4652-9D7F-5EF34537DD70}"/>
              </a:ext>
            </a:extLst>
          </p:cNvPr>
          <p:cNvSpPr txBox="1"/>
          <p:nvPr/>
        </p:nvSpPr>
        <p:spPr>
          <a:xfrm>
            <a:off x="889961" y="1723105"/>
            <a:ext cx="622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2800" dirty="0"/>
              <a:t>I like to take my time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/>
              <a:t>I like to complete it quickly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/>
              <a:t>I like a defined learning package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/>
              <a:t>I like to pick and choose my learning activities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/>
              <a:t>I access learning content to respond to my day-to-day needs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/>
              <a:t>I access learning content because I enjoy learning</a:t>
            </a:r>
          </a:p>
        </p:txBody>
      </p:sp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DFBBF856-77FE-47AC-BDD5-2D8E74F5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497" y="1402493"/>
            <a:ext cx="4389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653230" y="905965"/>
            <a:ext cx="3165007" cy="38472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09492">
              <a:spcBef>
                <a:spcPts val="1000"/>
              </a:spcBef>
            </a:pPr>
            <a:r>
              <a:rPr lang="en-GB" sz="5000" dirty="0">
                <a:solidFill>
                  <a:srgbClr val="A4D233"/>
                </a:solidFill>
                <a:latin typeface="Bebas Neue Regular"/>
                <a:cs typeface="Arial"/>
                <a:sym typeface="Bebas Neue Regular"/>
              </a:rPr>
              <a:t>Orientation on the new GNC E-Learning </a:t>
            </a:r>
            <a:r>
              <a:rPr lang="en-GB" sz="5000" dirty="0">
                <a:solidFill>
                  <a:srgbClr val="A4D233"/>
                </a:solidFill>
                <a:latin typeface="Bebas Neue Regular"/>
                <a:sym typeface="Bebas Neue Regular"/>
              </a:rPr>
              <a:t>Platform 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4B6414-7BBA-4ED7-81FA-8BB9B75AC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2" t="14054" r="4528" b="11171"/>
          <a:stretch/>
        </p:blipFill>
        <p:spPr>
          <a:xfrm>
            <a:off x="4263083" y="1015147"/>
            <a:ext cx="7422526" cy="3384998"/>
          </a:xfrm>
          <a:prstGeom prst="rect">
            <a:avLst/>
          </a:prstGeom>
          <a:ln w="19050">
            <a:solidFill>
              <a:srgbClr val="A4D233"/>
            </a:solidFill>
          </a:ln>
        </p:spPr>
      </p:pic>
    </p:spTree>
    <p:extLst>
      <p:ext uri="{BB962C8B-B14F-4D97-AF65-F5344CB8AC3E}">
        <p14:creationId xmlns:p14="http://schemas.microsoft.com/office/powerpoint/2010/main" val="39939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7668237" y="1460880"/>
            <a:ext cx="3844041" cy="23083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09492">
              <a:spcBef>
                <a:spcPts val="1000"/>
              </a:spcBef>
            </a:pPr>
            <a:r>
              <a:rPr lang="en-GB" sz="5000" dirty="0">
                <a:solidFill>
                  <a:srgbClr val="A4D233"/>
                </a:solidFill>
                <a:latin typeface="Bebas Neue Regular"/>
                <a:sym typeface="Bebas Neue Regular"/>
              </a:rPr>
              <a:t>Overview of the E-Learning Pilot 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3" name="Picture 2" descr="A person using a computer&#10;&#10;Description automatically generated">
            <a:extLst>
              <a:ext uri="{FF2B5EF4-FFF2-40B4-BE49-F238E27FC236}">
                <a16:creationId xmlns:a16="http://schemas.microsoft.com/office/drawing/2014/main" id="{29DF20EB-5548-400E-987E-80FBAA351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2" y="622587"/>
            <a:ext cx="6278118" cy="4182618"/>
          </a:xfrm>
          <a:prstGeom prst="rect">
            <a:avLst/>
          </a:prstGeom>
          <a:ln w="28575">
            <a:solidFill>
              <a:srgbClr val="A4D233"/>
            </a:solidFill>
          </a:ln>
        </p:spPr>
      </p:pic>
    </p:spTree>
    <p:extLst>
      <p:ext uri="{BB962C8B-B14F-4D97-AF65-F5344CB8AC3E}">
        <p14:creationId xmlns:p14="http://schemas.microsoft.com/office/powerpoint/2010/main" val="13784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570288" y="256611"/>
            <a:ext cx="5929313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>
              <a:buNone/>
            </a:pPr>
            <a:r>
              <a:rPr lang="en-US" dirty="0"/>
              <a:t>GNC E-Learning Pilot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570288" y="1037275"/>
            <a:ext cx="11031162" cy="43856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is it? </a:t>
            </a:r>
            <a:r>
              <a:rPr lang="en-GB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A means to pilot the content and functionality of the GNC E-learning platform before its launch in December 2021</a:t>
            </a:r>
            <a:endParaRPr lang="en-GB" sz="23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Participants: </a:t>
            </a:r>
            <a:r>
              <a:rPr lang="en-GB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GNC NCCs and IMOs with an interest in e-learning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Duration: </a:t>
            </a:r>
            <a:r>
              <a:rPr lang="en-GB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4 weeks 19.10.2021 –12.11.2021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Purpose: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1) Gather feedback on the content and how it is packaged, to finalise content and platform design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2) Use new e-learning content for staff development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Approach: 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Blended: a combination of self-paced learning on the platform and some facilitated sessions to support learning and gather feedback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353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498027" y="572700"/>
            <a:ext cx="7150577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>
              <a:buNone/>
            </a:pPr>
            <a:r>
              <a:rPr lang="en-US" dirty="0"/>
              <a:t>Why Participate in the Pilot?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aphicFrame>
        <p:nvGraphicFramePr>
          <p:cNvPr id="134" name="TextBox 6">
            <a:extLst>
              <a:ext uri="{FF2B5EF4-FFF2-40B4-BE49-F238E27FC236}">
                <a16:creationId xmlns:a16="http://schemas.microsoft.com/office/drawing/2014/main" id="{ECA9E1F2-050F-4057-A43F-75A01D717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387432"/>
              </p:ext>
            </p:extLst>
          </p:nvPr>
        </p:nvGraphicFramePr>
        <p:xfrm>
          <a:off x="498027" y="1276260"/>
          <a:ext cx="11195945" cy="410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76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321377" y="549957"/>
            <a:ext cx="8424735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 algn="ctr">
              <a:buNone/>
            </a:pPr>
            <a:r>
              <a:rPr lang="en-US" dirty="0"/>
              <a:t>How can I participate in the pilot?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2B34B2-DF2A-4ADD-A13B-1FCE4B39D917}"/>
              </a:ext>
            </a:extLst>
          </p:cNvPr>
          <p:cNvSpPr txBox="1"/>
          <p:nvPr/>
        </p:nvSpPr>
        <p:spPr>
          <a:xfrm>
            <a:off x="4534930" y="1502024"/>
            <a:ext cx="6749927" cy="384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Log in to the new GNC Learning platform on Agora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Select and complete at a minimum one e-learning module within the next 4 weeks (1 hour max)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Attend optional learning support workshop if needed (02.11.21)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Attend the end of pilot workshop to discuss your feedback 12.11.2021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Or complete the end of pilot survey</a:t>
            </a:r>
          </a:p>
          <a:p>
            <a:endParaRPr lang="en-GB" sz="2200" dirty="0"/>
          </a:p>
        </p:txBody>
      </p:sp>
      <p:pic>
        <p:nvPicPr>
          <p:cNvPr id="6" name="Graphic 5" descr="Remote learning language outline">
            <a:extLst>
              <a:ext uri="{FF2B5EF4-FFF2-40B4-BE49-F238E27FC236}">
                <a16:creationId xmlns:a16="http://schemas.microsoft.com/office/drawing/2014/main" id="{69699E71-DC2B-4324-9B23-5FF259ACC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751" y="1608828"/>
            <a:ext cx="277063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600999" y="684150"/>
            <a:ext cx="5929313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928780" y="1771822"/>
            <a:ext cx="10677442" cy="2800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/>
              <a:t>Finish pilot and gather feedback on content and functionality from community of NCCs and IMOs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/>
              <a:t>Use feedback to adjust/edit content and functionality of platform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/>
              <a:t>Finalise additional </a:t>
            </a:r>
            <a:r>
              <a:rPr lang="en-GB" sz="2600"/>
              <a:t>modules </a:t>
            </a:r>
            <a:endParaRPr lang="en-GB" sz="2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/>
              <a:t>Translation of all content into French and Spanish – parallel project, to be completed by December 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/>
              <a:t>Public launch December 2021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267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321377" y="378794"/>
            <a:ext cx="5929313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>
              <a:buNone/>
            </a:pPr>
            <a:r>
              <a:rPr lang="en-US" dirty="0"/>
              <a:t>Support available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549056" y="1165123"/>
            <a:ext cx="5701634" cy="40626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2200" dirty="0"/>
              <a:t>Optional learning support workshop on 02.11.2021 </a:t>
            </a:r>
          </a:p>
          <a:p>
            <a:endParaRPr lang="en-GB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/>
              <a:t>Navigating the platform and accessing the learning content you need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/>
              <a:t>Completing and following up learning activities</a:t>
            </a:r>
          </a:p>
          <a:p>
            <a:pPr marL="4572" lvl="1" indent="0">
              <a:buNone/>
            </a:pPr>
            <a:endParaRPr lang="en-GB" sz="2200" dirty="0"/>
          </a:p>
          <a:p>
            <a:pPr marL="4572" lvl="1" indent="0">
              <a:buNone/>
            </a:pPr>
            <a:r>
              <a:rPr lang="en-GB" sz="2200" dirty="0"/>
              <a:t>For ad-hoc queries on content or functionality during the pilot contact : </a:t>
            </a:r>
            <a:r>
              <a:rPr lang="en-GB" sz="2200" dirty="0">
                <a:hlinkClick r:id="rId3"/>
              </a:rPr>
              <a:t>agrant@unicef.org</a:t>
            </a:r>
            <a:endParaRPr lang="en-GB" sz="2200" dirty="0"/>
          </a:p>
          <a:p>
            <a:pPr marL="4572" lvl="1" indent="0">
              <a:buNone/>
            </a:pPr>
            <a:endParaRPr lang="en-GB" sz="2200" dirty="0"/>
          </a:p>
          <a:p>
            <a:pPr marL="4572" lvl="1" indent="0">
              <a:buNone/>
            </a:pPr>
            <a:r>
              <a:rPr lang="en-GB" sz="2200" dirty="0"/>
              <a:t>Happy learning!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3" name="Picture 2" descr="A person sitting in front of a computer&#10;&#10;Description automatically generated with low confidence">
            <a:extLst>
              <a:ext uri="{FF2B5EF4-FFF2-40B4-BE49-F238E27FC236}">
                <a16:creationId xmlns:a16="http://schemas.microsoft.com/office/drawing/2014/main" id="{9C0DB46A-822E-4D7C-BC38-3EFEFB6AD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165123"/>
            <a:ext cx="4938425" cy="3291840"/>
          </a:xfrm>
          <a:prstGeom prst="rect">
            <a:avLst/>
          </a:prstGeom>
          <a:ln w="28575">
            <a:solidFill>
              <a:srgbClr val="A4D233"/>
            </a:solidFill>
          </a:ln>
        </p:spPr>
      </p:pic>
    </p:spTree>
    <p:extLst>
      <p:ext uri="{BB962C8B-B14F-4D97-AF65-F5344CB8AC3E}">
        <p14:creationId xmlns:p14="http://schemas.microsoft.com/office/powerpoint/2010/main" val="6462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321377" y="378794"/>
            <a:ext cx="7809369" cy="60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>
              <a:buNone/>
            </a:pPr>
            <a:r>
              <a:rPr lang="en-US" sz="4800" dirty="0">
                <a:cs typeface="Arial"/>
                <a:sym typeface="Arial"/>
              </a:rPr>
              <a:t>Overview of </a:t>
            </a:r>
            <a:r>
              <a:rPr lang="en-US" sz="4800" dirty="0">
                <a:cs typeface="Arial"/>
              </a:rPr>
              <a:t>the Session</a:t>
            </a:r>
            <a:endParaRPr sz="4800" dirty="0">
              <a:cs typeface="Arial"/>
            </a:endParaRPr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852478" y="1586676"/>
            <a:ext cx="11339522" cy="3141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to the e-learning project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" lvl="1">
              <a:lnSpc>
                <a:spcPct val="107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How the content was developed, structured and hosted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 on e-learning platform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to identify and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content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pilot and how to participate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W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 engagement is needed from the community of NCCs and IMOs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during the pilot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and learning support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ckground"/>
          <p:cNvSpPr txBox="1">
            <a:spLocks noGrp="1"/>
          </p:cNvSpPr>
          <p:nvPr>
            <p:ph type="body" sz="quarter" idx="4294967295"/>
          </p:nvPr>
        </p:nvSpPr>
        <p:spPr>
          <a:xfrm>
            <a:off x="2998764" y="2412131"/>
            <a:ext cx="5929313" cy="1270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609492">
              <a:spcBef>
                <a:spcPts val="1000"/>
              </a:spcBef>
              <a:defRPr sz="4300">
                <a:solidFill>
                  <a:srgbClr val="A4D23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r>
              <a:rPr lang="en-US" dirty="0"/>
              <a:t>&amp; Closing Poll</a:t>
            </a: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611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"/>
          <p:cNvSpPr/>
          <p:nvPr/>
        </p:nvSpPr>
        <p:spPr>
          <a:xfrm>
            <a:off x="-9166" y="2874466"/>
            <a:ext cx="12364746" cy="4018124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A4D233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TextBox 6"/>
          <p:cNvSpPr txBox="1"/>
          <p:nvPr/>
        </p:nvSpPr>
        <p:spPr>
          <a:xfrm>
            <a:off x="740980" y="3575772"/>
            <a:ext cx="12189609" cy="914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09492">
              <a:defRPr sz="60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GB" dirty="0"/>
              <a:t>Thank you!</a:t>
            </a:r>
            <a:endParaRPr dirty="0"/>
          </a:p>
        </p:txBody>
      </p:sp>
      <p:sp>
        <p:nvSpPr>
          <p:cNvPr id="136" name="TextBox 6"/>
          <p:cNvSpPr txBox="1"/>
          <p:nvPr/>
        </p:nvSpPr>
        <p:spPr>
          <a:xfrm>
            <a:off x="740980" y="6105879"/>
            <a:ext cx="2156503" cy="2769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09492">
              <a:defRPr sz="1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nutritioncluster.net</a:t>
            </a:r>
          </a:p>
        </p:txBody>
      </p:sp>
      <p:pic>
        <p:nvPicPr>
          <p:cNvPr id="137" name="GNC logo box.png" descr="GNC logo 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0" y="732934"/>
            <a:ext cx="1671586" cy="167158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9695" y="5585775"/>
            <a:ext cx="12211390" cy="1270001"/>
          </a:xfrm>
          <a:prstGeom prst="rect">
            <a:avLst/>
          </a:prstGeom>
          <a:solidFill>
            <a:srgbClr val="A4D233"/>
          </a:solidFill>
          <a:ln w="3175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defTabSz="609492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TextBox 6"/>
          <p:cNvSpPr txBox="1"/>
          <p:nvPr/>
        </p:nvSpPr>
        <p:spPr>
          <a:xfrm>
            <a:off x="6981569" y="1495252"/>
            <a:ext cx="4605088" cy="2335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4800" dirty="0">
                <a:solidFill>
                  <a:srgbClr val="A4D233"/>
                </a:solidFill>
                <a:latin typeface="Bebas Neue Regular"/>
                <a:cs typeface="Arial"/>
                <a:sym typeface="Bebas Neue Regular"/>
              </a:rPr>
              <a:t>Background to the GNC E-Learning Project</a:t>
            </a:r>
          </a:p>
        </p:txBody>
      </p:sp>
      <p:sp>
        <p:nvSpPr>
          <p:cNvPr id="129" name="TextBox 17"/>
          <p:cNvSpPr txBox="1"/>
          <p:nvPr/>
        </p:nvSpPr>
        <p:spPr>
          <a:xfrm>
            <a:off x="321377" y="5943777"/>
            <a:ext cx="5354775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GNC E-Learning Platform</a:t>
            </a:r>
          </a:p>
          <a:p>
            <a:pPr algn="l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Pilot Launch Workshop</a:t>
            </a:r>
            <a:endParaRPr lang="es-E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10195107" y="5086178"/>
            <a:ext cx="1675516" cy="1596029"/>
            <a:chOff x="0" y="0"/>
            <a:chExt cx="1675514" cy="1596028"/>
          </a:xfrm>
        </p:grpSpPr>
        <p:sp>
          <p:nvSpPr>
            <p:cNvPr id="130" name="Rectangle"/>
            <p:cNvSpPr/>
            <p:nvPr/>
          </p:nvSpPr>
          <p:spPr>
            <a:xfrm>
              <a:off x="0" y="173973"/>
              <a:ext cx="1675515" cy="142205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09492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pic>
          <p:nvPicPr>
            <p:cNvPr id="131" name="GNC logo box.png" descr="GNC logo bo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0" y="0"/>
              <a:ext cx="1527713" cy="1527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3" name="Picture 2" descr="A group of women in a room&#10;&#10;Description automatically generated with low confidence">
            <a:extLst>
              <a:ext uri="{FF2B5EF4-FFF2-40B4-BE49-F238E27FC236}">
                <a16:creationId xmlns:a16="http://schemas.microsoft.com/office/drawing/2014/main" id="{5862C369-D9CF-4968-94B9-751717DB6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3559" b="3559"/>
          <a:stretch/>
        </p:blipFill>
        <p:spPr>
          <a:xfrm>
            <a:off x="782313" y="752817"/>
            <a:ext cx="5528888" cy="3949306"/>
          </a:xfrm>
          <a:prstGeom prst="rect">
            <a:avLst/>
          </a:prstGeom>
          <a:ln w="19050">
            <a:solidFill>
              <a:srgbClr val="A4D233"/>
            </a:solidFill>
          </a:ln>
        </p:spPr>
      </p:pic>
    </p:spTree>
    <p:extLst>
      <p:ext uri="{BB962C8B-B14F-4D97-AF65-F5344CB8AC3E}">
        <p14:creationId xmlns:p14="http://schemas.microsoft.com/office/powerpoint/2010/main" val="1800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03A0-744A-4382-9768-32B28174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39894"/>
            <a:ext cx="10515600" cy="49329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Rationale for the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D4DA3-1B84-46DC-BC37-4F7FAA7A6995}"/>
              </a:ext>
            </a:extLst>
          </p:cNvPr>
          <p:cNvSpPr txBox="1"/>
          <p:nvPr/>
        </p:nvSpPr>
        <p:spPr>
          <a:xfrm>
            <a:off x="414436" y="988513"/>
            <a:ext cx="5357327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High demand: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Large cohort of coordination teams and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COVID-19 crisis increased overall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Local level CB needs not adequately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High staff turnover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DDC1D-2C61-4AF3-8958-D60E28D4F3E3}"/>
              </a:ext>
            </a:extLst>
          </p:cNvPr>
          <p:cNvSpPr txBox="1"/>
          <p:nvPr/>
        </p:nvSpPr>
        <p:spPr>
          <a:xfrm>
            <a:off x="6720372" y="1146238"/>
            <a:ext cx="5057192" cy="178510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F2F training approach needed to be revised: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Costly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Unsafe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Limited reach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25CB3-DB8B-4050-BC6B-5E29A1E4A401}"/>
              </a:ext>
            </a:extLst>
          </p:cNvPr>
          <p:cNvSpPr txBox="1"/>
          <p:nvPr/>
        </p:nvSpPr>
        <p:spPr>
          <a:xfrm>
            <a:off x="905847" y="5686760"/>
            <a:ext cx="1038030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Project built on previous experiences and achievements, i.e. Meeker et al. </a:t>
            </a:r>
            <a:r>
              <a:rPr lang="en-GB" dirty="0" err="1"/>
              <a:t>NiE</a:t>
            </a:r>
            <a:r>
              <a:rPr lang="en-GB" dirty="0"/>
              <a:t> CF; development of HTP; LSHTM/DFID open-access course on programming for nutrition outcomes; NIERTI project (regional </a:t>
            </a:r>
            <a:r>
              <a:rPr lang="en-GB" dirty="0" err="1"/>
              <a:t>NiE</a:t>
            </a:r>
            <a:r>
              <a:rPr lang="en-GB" dirty="0"/>
              <a:t> training); </a:t>
            </a:r>
            <a:r>
              <a:rPr lang="en-GB" dirty="0" err="1"/>
              <a:t>NiE</a:t>
            </a:r>
            <a:r>
              <a:rPr lang="en-GB" dirty="0"/>
              <a:t> pre-service and in-service training (</a:t>
            </a:r>
            <a:r>
              <a:rPr lang="en-GB" dirty="0" err="1"/>
              <a:t>NutritionWorks</a:t>
            </a:r>
            <a:r>
              <a:rPr lang="en-GB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EDB76-E6F9-48D1-A7F0-8433C05B123C}"/>
              </a:ext>
            </a:extLst>
          </p:cNvPr>
          <p:cNvSpPr txBox="1"/>
          <p:nvPr/>
        </p:nvSpPr>
        <p:spPr>
          <a:xfrm>
            <a:off x="905847" y="4292116"/>
            <a:ext cx="5050193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Needs required renewed focus on </a:t>
            </a:r>
            <a:r>
              <a:rPr lang="en-GB" sz="2100" dirty="0" err="1"/>
              <a:t>NiE</a:t>
            </a:r>
            <a:r>
              <a:rPr lang="en-GB" sz="2100" dirty="0"/>
              <a:t>, CC and IM capacity development, starting with development/updating of CFs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514FE-A715-42BE-A113-75185EAA1DE6}"/>
              </a:ext>
            </a:extLst>
          </p:cNvPr>
          <p:cNvSpPr txBox="1"/>
          <p:nvPr/>
        </p:nvSpPr>
        <p:spPr>
          <a:xfrm>
            <a:off x="6310605" y="4430615"/>
            <a:ext cx="461865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Limitations of F2F trainings required online approaches to be increased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DDD5CEDC-FD35-4059-922C-430FD62E495F}"/>
              </a:ext>
            </a:extLst>
          </p:cNvPr>
          <p:cNvSpPr/>
          <p:nvPr/>
        </p:nvSpPr>
        <p:spPr>
          <a:xfrm>
            <a:off x="5891504" y="1662922"/>
            <a:ext cx="709127" cy="636556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3ADC55B-9A83-45AC-AAFB-A87A50BCCBD0}"/>
              </a:ext>
            </a:extLst>
          </p:cNvPr>
          <p:cNvSpPr/>
          <p:nvPr/>
        </p:nvSpPr>
        <p:spPr>
          <a:xfrm rot="19616781">
            <a:off x="3263569" y="3541046"/>
            <a:ext cx="447621" cy="698052"/>
          </a:xfrm>
          <a:prstGeom prst="downArrow">
            <a:avLst>
              <a:gd name="adj1" fmla="val 4786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61179A4-806E-4574-AE56-3A65A670C443}"/>
              </a:ext>
            </a:extLst>
          </p:cNvPr>
          <p:cNvSpPr/>
          <p:nvPr/>
        </p:nvSpPr>
        <p:spPr>
          <a:xfrm rot="2121832">
            <a:off x="7848400" y="3435499"/>
            <a:ext cx="423837" cy="83143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6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93" y="51296"/>
            <a:ext cx="10962692" cy="102740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How the Project Evolved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07" y="1078704"/>
            <a:ext cx="10301662" cy="5037701"/>
          </a:xfrm>
        </p:spPr>
        <p:txBody>
          <a:bodyPr>
            <a:noAutofit/>
          </a:bodyPr>
          <a:lstStyle/>
          <a:p>
            <a:pPr lvl="0"/>
            <a:r>
              <a:rPr lang="en-GB" sz="2500" b="1" dirty="0"/>
              <a:t>May 2019</a:t>
            </a:r>
            <a:r>
              <a:rPr lang="en-GB" sz="2500" dirty="0"/>
              <a:t> – Discussions on need to enhance CB</a:t>
            </a:r>
          </a:p>
          <a:p>
            <a:pPr lvl="0"/>
            <a:r>
              <a:rPr lang="en-GB" sz="2500" b="1" dirty="0"/>
              <a:t>July 2019</a:t>
            </a:r>
            <a:r>
              <a:rPr lang="en-GB" sz="2500" dirty="0"/>
              <a:t> – Consultation on the initial draft strategy (v1)</a:t>
            </a:r>
          </a:p>
          <a:p>
            <a:pPr lvl="0"/>
            <a:r>
              <a:rPr lang="en-GB" sz="2500" b="1" dirty="0"/>
              <a:t>October 2019 – March 2020 </a:t>
            </a:r>
            <a:r>
              <a:rPr lang="en-GB" sz="2500" dirty="0"/>
              <a:t>– Mapping GNC partner and global clusters’ CB initiatives; finalization of CC and IM CFs. </a:t>
            </a:r>
          </a:p>
          <a:p>
            <a:pPr lvl="0"/>
            <a:r>
              <a:rPr lang="en-GB" sz="2500" b="1" dirty="0"/>
              <a:t>August 2020 </a:t>
            </a:r>
            <a:r>
              <a:rPr lang="en-GB" sz="2500" dirty="0"/>
              <a:t>– Creation of NCC &amp; IM CD TF; creation of TF for updating </a:t>
            </a:r>
            <a:r>
              <a:rPr lang="en-GB" sz="2500" dirty="0" err="1"/>
              <a:t>NiE</a:t>
            </a:r>
            <a:r>
              <a:rPr lang="en-GB" sz="2500" dirty="0"/>
              <a:t> CF</a:t>
            </a:r>
          </a:p>
          <a:p>
            <a:pPr lvl="0"/>
            <a:r>
              <a:rPr lang="en-GB" sz="2500" b="1" dirty="0"/>
              <a:t>September 2020 – April 2021 – </a:t>
            </a:r>
            <a:r>
              <a:rPr lang="en-GB" sz="2500" dirty="0"/>
              <a:t>Mapping content and developing storyboards for e-learning</a:t>
            </a:r>
          </a:p>
          <a:p>
            <a:pPr lvl="0"/>
            <a:r>
              <a:rPr lang="en-GB" sz="2500" b="1" dirty="0"/>
              <a:t>April – June 2021 – </a:t>
            </a:r>
            <a:r>
              <a:rPr lang="en-GB" sz="2500" dirty="0"/>
              <a:t>E-learning content on GNC website</a:t>
            </a:r>
          </a:p>
          <a:p>
            <a:pPr lvl="0"/>
            <a:r>
              <a:rPr lang="en-GB" sz="2500" b="1" dirty="0"/>
              <a:t>July – September 2021 – </a:t>
            </a:r>
            <a:r>
              <a:rPr lang="en-GB" sz="2500" dirty="0"/>
              <a:t>Migration of modules to Agora, further testing and customisation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B6108CA-DA1C-42BE-8084-5615AE487818}"/>
              </a:ext>
            </a:extLst>
          </p:cNvPr>
          <p:cNvSpPr/>
          <p:nvPr/>
        </p:nvSpPr>
        <p:spPr>
          <a:xfrm rot="5400000">
            <a:off x="-1761065" y="3383003"/>
            <a:ext cx="5198529" cy="589936"/>
          </a:xfrm>
          <a:prstGeom prst="notchedRightArrow">
            <a:avLst/>
          </a:prstGeom>
          <a:solidFill>
            <a:srgbClr val="94C83D"/>
          </a:solidFill>
          <a:ln>
            <a:solidFill>
              <a:srgbClr val="94C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2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B88810B-148A-440C-961A-75AE048014D4}"/>
              </a:ext>
            </a:extLst>
          </p:cNvPr>
          <p:cNvSpPr txBox="1">
            <a:spLocks/>
          </p:cNvSpPr>
          <p:nvPr/>
        </p:nvSpPr>
        <p:spPr>
          <a:xfrm>
            <a:off x="4173057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NCC helpdesk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tech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checklist	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03A5940A-D7B2-4A62-A548-C6B28145093A}"/>
              </a:ext>
            </a:extLst>
          </p:cNvPr>
          <p:cNvSpPr txBox="1">
            <a:spLocks/>
          </p:cNvSpPr>
          <p:nvPr/>
        </p:nvSpPr>
        <p:spPr>
          <a:xfrm>
            <a:off x="5852450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IMO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checklist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51AFD4A5-F3E6-4792-B086-C0DA2E931F5D}"/>
              </a:ext>
            </a:extLst>
          </p:cNvPr>
          <p:cNvSpPr txBox="1">
            <a:spLocks/>
          </p:cNvSpPr>
          <p:nvPr/>
        </p:nvSpPr>
        <p:spPr>
          <a:xfrm>
            <a:off x="7531842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specific welcome package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minute regular orientations</a:t>
            </a:r>
            <a:endParaRPr lang="en-US" sz="513" spc="-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4683764" y="2453099"/>
            <a:ext cx="3499793" cy="116244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</a:rPr>
              <a:t>optional competencies evaluation by a supervisor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4679196" y="3406427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online test on all competencies with multiple choice questions (graded automatically)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5631831" y="3698659"/>
            <a:ext cx="1434443" cy="142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learnings  identified? 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5641428" y="3959004"/>
            <a:ext cx="519466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488335" y="3960705"/>
            <a:ext cx="573507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4700286" y="4179938"/>
            <a:ext cx="3499793" cy="37739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</a:rPr>
              <a:t>keep access to resources + regular updates when new additional e-learning materials are posted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</a:rPr>
              <a:t>Feedback for NCCs: “light” 360 from supervisor, SAG, OCHA, team, subnational CCs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</a:rPr>
              <a:t>Feedback for IMO: “light” 360  from the NCC, any other partners identified by the NCC/IMO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302164" y="2664616"/>
            <a:ext cx="1074255" cy="1354646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AD0DF6-B870-4969-93A4-62DE69DE2F1E}"/>
              </a:ext>
            </a:extLst>
          </p:cNvPr>
          <p:cNvGrpSpPr/>
          <p:nvPr/>
        </p:nvGrpSpPr>
        <p:grpSpPr>
          <a:xfrm>
            <a:off x="4198988" y="4867299"/>
            <a:ext cx="806114" cy="530119"/>
            <a:chOff x="1174668" y="7426819"/>
            <a:chExt cx="1256941" cy="82659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AA825F-7C2E-44E2-81E6-898BB1F9C689}"/>
                </a:ext>
              </a:extLst>
            </p:cNvPr>
            <p:cNvSpPr/>
            <p:nvPr/>
          </p:nvSpPr>
          <p:spPr>
            <a:xfrm>
              <a:off x="1174668" y="7426819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898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ED9FDE-7729-4015-8DD4-9513A25D5429}"/>
                </a:ext>
              </a:extLst>
            </p:cNvPr>
            <p:cNvSpPr/>
            <p:nvPr/>
          </p:nvSpPr>
          <p:spPr>
            <a:xfrm>
              <a:off x="1244497" y="7488253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Mentoring </a:t>
              </a:r>
            </a:p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(as a mentee)</a:t>
              </a:r>
              <a:endParaRPr lang="fr-FR" sz="57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1829BC-89F4-4615-8786-5671A26F5920}"/>
              </a:ext>
            </a:extLst>
          </p:cNvPr>
          <p:cNvGrpSpPr/>
          <p:nvPr/>
        </p:nvGrpSpPr>
        <p:grpSpPr>
          <a:xfrm>
            <a:off x="5337588" y="4867299"/>
            <a:ext cx="806114" cy="530119"/>
            <a:chOff x="2563927" y="7423457"/>
            <a:chExt cx="1256941" cy="82659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B226FD6-EAA7-494F-A87D-EF4981BBA718}"/>
                </a:ext>
              </a:extLst>
            </p:cNvPr>
            <p:cNvSpPr/>
            <p:nvPr/>
          </p:nvSpPr>
          <p:spPr>
            <a:xfrm>
              <a:off x="2563927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Dot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 to face simulations in the country with other clusters (?)</a:t>
              </a: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FEA1564-FA97-4238-B5EE-DFE11135E8D8}"/>
                </a:ext>
              </a:extLst>
            </p:cNvPr>
            <p:cNvSpPr/>
            <p:nvPr/>
          </p:nvSpPr>
          <p:spPr>
            <a:xfrm>
              <a:off x="2609619" y="7465312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NCC/IMO</a:t>
              </a:r>
              <a:endParaRPr lang="fr-FR" sz="57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CCF8C0-5054-46CF-AB3C-B4D3FEE51840}"/>
              </a:ext>
            </a:extLst>
          </p:cNvPr>
          <p:cNvGrpSpPr/>
          <p:nvPr/>
        </p:nvGrpSpPr>
        <p:grpSpPr>
          <a:xfrm>
            <a:off x="6476189" y="4867299"/>
            <a:ext cx="806114" cy="530119"/>
            <a:chOff x="3896372" y="7423457"/>
            <a:chExt cx="1256941" cy="82659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5F5B3BC-ECF1-4FAB-ADAC-48E27FDCBB4E}"/>
                </a:ext>
              </a:extLst>
            </p:cNvPr>
            <p:cNvSpPr/>
            <p:nvPr/>
          </p:nvSpPr>
          <p:spPr>
            <a:xfrm>
              <a:off x="3896372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 studies and one on one feedback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CD2000-732D-4822-9BCA-87EF8AA34CE8}"/>
                </a:ext>
              </a:extLst>
            </p:cNvPr>
            <p:cNvSpPr/>
            <p:nvPr/>
          </p:nvSpPr>
          <p:spPr>
            <a:xfrm>
              <a:off x="3982157" y="7457791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e-learning</a:t>
              </a:r>
              <a:endParaRPr lang="fr-FR" sz="57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CAA78A-00DC-4F37-8C1A-4A9DECDEB004}"/>
              </a:ext>
            </a:extLst>
          </p:cNvPr>
          <p:cNvGrpSpPr/>
          <p:nvPr/>
        </p:nvGrpSpPr>
        <p:grpSpPr>
          <a:xfrm>
            <a:off x="7614790" y="4867299"/>
            <a:ext cx="806114" cy="530119"/>
            <a:chOff x="5374811" y="7393960"/>
            <a:chExt cx="1256941" cy="826593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723AF7-174C-4ED2-B1E0-679A2FF7FF4F}"/>
                </a:ext>
              </a:extLst>
            </p:cNvPr>
            <p:cNvSpPr/>
            <p:nvPr/>
          </p:nvSpPr>
          <p:spPr>
            <a:xfrm>
              <a:off x="5374811" y="7393960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partners programs</a:t>
              </a: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60BFE9-C325-4C2E-AA45-102D0DDE6C0F}"/>
                </a:ext>
              </a:extLst>
            </p:cNvPr>
            <p:cNvSpPr/>
            <p:nvPr/>
          </p:nvSpPr>
          <p:spPr>
            <a:xfrm>
              <a:off x="5474452" y="7444346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fr-FR" sz="57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8" name="Text Placeholder 30">
            <a:extLst>
              <a:ext uri="{FF2B5EF4-FFF2-40B4-BE49-F238E27FC236}">
                <a16:creationId xmlns:a16="http://schemas.microsoft.com/office/drawing/2014/main" id="{B6C6CBE1-42D5-458B-8E34-364B30C3FC3A}"/>
              </a:ext>
            </a:extLst>
          </p:cNvPr>
          <p:cNvSpPr txBox="1">
            <a:spLocks/>
          </p:cNvSpPr>
          <p:nvPr/>
        </p:nvSpPr>
        <p:spPr>
          <a:xfrm>
            <a:off x="4181281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Mentor’s training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mentees &amp; positive feedback</a:t>
            </a:r>
          </a:p>
        </p:txBody>
      </p:sp>
      <p:sp>
        <p:nvSpPr>
          <p:cNvPr id="99" name="Text Placeholder 30">
            <a:extLst>
              <a:ext uri="{FF2B5EF4-FFF2-40B4-BE49-F238E27FC236}">
                <a16:creationId xmlns:a16="http://schemas.microsoft.com/office/drawing/2014/main" id="{95ADC5E5-0C27-4F67-AFB8-B55E330A305A}"/>
              </a:ext>
            </a:extLst>
          </p:cNvPr>
          <p:cNvSpPr txBox="1">
            <a:spLocks/>
          </p:cNvSpPr>
          <p:nvPr/>
        </p:nvSpPr>
        <p:spPr>
          <a:xfrm>
            <a:off x="5028629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webinar with NCCs/IMOs on sharing experience (GNC helpdesk support) </a:t>
            </a:r>
            <a:r>
              <a:rPr lang="en-US" sz="494" b="1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case studies recordings for online learning platform</a:t>
            </a:r>
          </a:p>
        </p:txBody>
      </p:sp>
      <p:sp>
        <p:nvSpPr>
          <p:cNvPr id="100" name="Text Placeholder 30">
            <a:extLst>
              <a:ext uri="{FF2B5EF4-FFF2-40B4-BE49-F238E27FC236}">
                <a16:creationId xmlns:a16="http://schemas.microsoft.com/office/drawing/2014/main" id="{A1CEDEFA-5DFE-4798-BDAC-8CD93A519CDB}"/>
              </a:ext>
            </a:extLst>
          </p:cNvPr>
          <p:cNvSpPr txBox="1">
            <a:spLocks/>
          </p:cNvSpPr>
          <p:nvPr/>
        </p:nvSpPr>
        <p:spPr>
          <a:xfrm>
            <a:off x="5930186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on the individual e-learning  activities to 2 people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7D383B8-4022-4461-951A-581116D04D92}"/>
              </a:ext>
            </a:extLst>
          </p:cNvPr>
          <p:cNvSpPr/>
          <p:nvPr/>
        </p:nvSpPr>
        <p:spPr>
          <a:xfrm>
            <a:off x="4198988" y="6535021"/>
            <a:ext cx="803298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GNC certified mentor</a:t>
            </a:r>
            <a:endParaRPr lang="fr-FR" sz="5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E493942-DBDA-44F7-9D05-C8BAC157D3AF}"/>
              </a:ext>
            </a:extLst>
          </p:cNvPr>
          <p:cNvSpPr/>
          <p:nvPr/>
        </p:nvSpPr>
        <p:spPr>
          <a:xfrm>
            <a:off x="5154190" y="6541154"/>
            <a:ext cx="2460600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(?)</a:t>
            </a:r>
          </a:p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(pool for the next level jobs (?)</a:t>
            </a:r>
            <a:endParaRPr lang="fr-FR" sz="577" spc="-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6EA30FB9-2C84-43E6-8EAF-AC7BC2214F1B}"/>
              </a:ext>
            </a:extLst>
          </p:cNvPr>
          <p:cNvSpPr txBox="1">
            <a:spLocks/>
          </p:cNvSpPr>
          <p:nvPr/>
        </p:nvSpPr>
        <p:spPr>
          <a:xfrm>
            <a:off x="3730294" y="33346"/>
            <a:ext cx="4717489" cy="242968"/>
          </a:xfrm>
          <a:prstGeom prst="rect">
            <a:avLst/>
          </a:prstGeom>
          <a:solidFill>
            <a:schemeClr val="accent1"/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1539" b="1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FRAMEWORK</a:t>
            </a:r>
            <a:endParaRPr lang="en-US" sz="6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0A7882A-B07F-43EC-9E09-DBDA5311204A}"/>
              </a:ext>
            </a:extLst>
          </p:cNvPr>
          <p:cNvSpPr/>
          <p:nvPr/>
        </p:nvSpPr>
        <p:spPr>
          <a:xfrm>
            <a:off x="4159948" y="390621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6EB812-989B-45AD-87AA-CC743553C2C4}"/>
              </a:ext>
            </a:extLst>
          </p:cNvPr>
          <p:cNvSpPr/>
          <p:nvPr/>
        </p:nvSpPr>
        <p:spPr>
          <a:xfrm>
            <a:off x="5859336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778BFA-BDF3-4872-91C4-1CB81697EDA2}"/>
              </a:ext>
            </a:extLst>
          </p:cNvPr>
          <p:cNvSpPr/>
          <p:nvPr/>
        </p:nvSpPr>
        <p:spPr>
          <a:xfrm>
            <a:off x="7558723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82315CE-854F-4109-ACF1-65F944F6FA6F}"/>
              </a:ext>
            </a:extLst>
          </p:cNvPr>
          <p:cNvSpPr/>
          <p:nvPr/>
        </p:nvSpPr>
        <p:spPr>
          <a:xfrm>
            <a:off x="4161061" y="748645"/>
            <a:ext cx="4286723" cy="1641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orientation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52ECA74-294D-49A9-A535-84A0CDC444CA}"/>
              </a:ext>
            </a:extLst>
          </p:cNvPr>
          <p:cNvSpPr/>
          <p:nvPr/>
        </p:nvSpPr>
        <p:spPr>
          <a:xfrm rot="16200000">
            <a:off x="3383385" y="745346"/>
            <a:ext cx="1048430" cy="33897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LEVEL </a:t>
            </a:r>
          </a:p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1)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3F5653E7-E708-4ED5-B5D1-FDA1D9B4DDA9}"/>
              </a:ext>
            </a:extLst>
          </p:cNvPr>
          <p:cNvSpPr/>
          <p:nvPr/>
        </p:nvSpPr>
        <p:spPr>
          <a:xfrm>
            <a:off x="4449074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C09AEA64-8BD3-45EE-8DB2-FB1C50749132}"/>
              </a:ext>
            </a:extLst>
          </p:cNvPr>
          <p:cNvSpPr/>
          <p:nvPr/>
        </p:nvSpPr>
        <p:spPr>
          <a:xfrm>
            <a:off x="6148462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852EE705-1CD8-4D5F-8D51-AF6D5B18F3B7}"/>
              </a:ext>
            </a:extLst>
          </p:cNvPr>
          <p:cNvSpPr/>
          <p:nvPr/>
        </p:nvSpPr>
        <p:spPr>
          <a:xfrm>
            <a:off x="7860298" y="617726"/>
            <a:ext cx="310809" cy="1195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2406615" y="2921979"/>
            <a:ext cx="3014183" cy="3389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LEVEL </a:t>
            </a:r>
          </a:p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4173057" y="1585863"/>
            <a:ext cx="4280834" cy="19556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e-learning through GNC learning platform</a:t>
            </a:r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0C1355FF-A184-493D-B108-CF3E473B13E1}"/>
              </a:ext>
            </a:extLst>
          </p:cNvPr>
          <p:cNvSpPr/>
          <p:nvPr/>
        </p:nvSpPr>
        <p:spPr>
          <a:xfrm>
            <a:off x="4421787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8271A46D-E1C3-4EB6-B526-B2E757D49E2F}"/>
              </a:ext>
            </a:extLst>
          </p:cNvPr>
          <p:cNvSpPr/>
          <p:nvPr/>
        </p:nvSpPr>
        <p:spPr>
          <a:xfrm>
            <a:off x="6158069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1E702F33-C04A-4530-A096-48BE74AE05FE}"/>
              </a:ext>
            </a:extLst>
          </p:cNvPr>
          <p:cNvSpPr/>
          <p:nvPr/>
        </p:nvSpPr>
        <p:spPr>
          <a:xfrm>
            <a:off x="7860298" y="1451357"/>
            <a:ext cx="310809" cy="119500"/>
          </a:xfrm>
          <a:prstGeom prst="downArrow">
            <a:avLst/>
          </a:prstGeom>
          <a:solidFill>
            <a:schemeClr val="bg2"/>
          </a:solidFill>
          <a:ln>
            <a:solidFill>
              <a:srgbClr val="6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/>
        </p:nvGraphicFramePr>
        <p:xfrm>
          <a:off x="4849036" y="1891443"/>
          <a:ext cx="2688038" cy="451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099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1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/>
        </p:nvGraphicFramePr>
        <p:xfrm>
          <a:off x="4849035" y="2806158"/>
          <a:ext cx="2709685" cy="49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686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E6BA53D-8692-482E-9D3A-C8A477786958}"/>
              </a:ext>
            </a:extLst>
          </p:cNvPr>
          <p:cNvSpPr/>
          <p:nvPr/>
        </p:nvSpPr>
        <p:spPr>
          <a:xfrm rot="16200000">
            <a:off x="3547351" y="4867679"/>
            <a:ext cx="720497" cy="33897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LEVEL </a:t>
            </a:r>
          </a:p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3)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ED78E364-60E5-48BA-839C-A470A85FE693}"/>
              </a:ext>
            </a:extLst>
          </p:cNvPr>
          <p:cNvSpPr/>
          <p:nvPr/>
        </p:nvSpPr>
        <p:spPr>
          <a:xfrm>
            <a:off x="4173057" y="4683974"/>
            <a:ext cx="4280834" cy="16417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learning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0F72733-431C-4D0B-BA34-88889BCDC7A1}"/>
              </a:ext>
            </a:extLst>
          </p:cNvPr>
          <p:cNvSpPr/>
          <p:nvPr/>
        </p:nvSpPr>
        <p:spPr>
          <a:xfrm rot="16200000">
            <a:off x="3291333" y="5985515"/>
            <a:ext cx="1232534" cy="3389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LEVEL </a:t>
            </a:r>
          </a:p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4)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ABB46B0-E24F-4E99-B482-1D5BADE7F792}"/>
              </a:ext>
            </a:extLst>
          </p:cNvPr>
          <p:cNvSpPr/>
          <p:nvPr/>
        </p:nvSpPr>
        <p:spPr>
          <a:xfrm>
            <a:off x="4173056" y="5544324"/>
            <a:ext cx="3441733" cy="1641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/ IMO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5907143" y="2909529"/>
            <a:ext cx="1375160" cy="193657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4683764" y="2667758"/>
            <a:ext cx="3499793" cy="14400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>
                <a:solidFill>
                  <a:prstClr val="black"/>
                </a:solidFill>
              </a:rPr>
              <a:t>report on the recommended learnings (plus access to all learning materials)</a:t>
            </a: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4695741" y="1781616"/>
            <a:ext cx="3499793" cy="101678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513" spc="-3" dirty="0">
                <a:solidFill>
                  <a:prstClr val="black"/>
                </a:solidFill>
              </a:rPr>
              <a:t>Defining recommended learnings as per GNC Competency Framework (self-evaluation)</a:t>
            </a: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6264446" y="2342886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6" name="Arrow: Down 185">
            <a:extLst>
              <a:ext uri="{FF2B5EF4-FFF2-40B4-BE49-F238E27FC236}">
                <a16:creationId xmlns:a16="http://schemas.microsoft.com/office/drawing/2014/main" id="{B7720786-AE5E-4555-B7FA-16F85BDCE4CC}"/>
              </a:ext>
            </a:extLst>
          </p:cNvPr>
          <p:cNvSpPr/>
          <p:nvPr/>
        </p:nvSpPr>
        <p:spPr>
          <a:xfrm>
            <a:off x="6274242" y="2568919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7" name="Arrow: Down 186">
            <a:extLst>
              <a:ext uri="{FF2B5EF4-FFF2-40B4-BE49-F238E27FC236}">
                <a16:creationId xmlns:a16="http://schemas.microsoft.com/office/drawing/2014/main" id="{5008079F-18E9-4AB8-A7C2-DB6559E58B55}"/>
              </a:ext>
            </a:extLst>
          </p:cNvPr>
          <p:cNvSpPr/>
          <p:nvPr/>
        </p:nvSpPr>
        <p:spPr>
          <a:xfrm>
            <a:off x="6274242" y="3298173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8" name="Arrow: Down 187">
            <a:extLst>
              <a:ext uri="{FF2B5EF4-FFF2-40B4-BE49-F238E27FC236}">
                <a16:creationId xmlns:a16="http://schemas.microsoft.com/office/drawing/2014/main" id="{68FF26DA-EB02-4D88-91B2-9D07B888B4EE}"/>
              </a:ext>
            </a:extLst>
          </p:cNvPr>
          <p:cNvSpPr/>
          <p:nvPr/>
        </p:nvSpPr>
        <p:spPr>
          <a:xfrm>
            <a:off x="6280969" y="3541470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9" name="Arrow: Down 188">
            <a:extLst>
              <a:ext uri="{FF2B5EF4-FFF2-40B4-BE49-F238E27FC236}">
                <a16:creationId xmlns:a16="http://schemas.microsoft.com/office/drawing/2014/main" id="{ADF40364-1A5D-40C7-9D0D-C386CE5FEE71}"/>
              </a:ext>
            </a:extLst>
          </p:cNvPr>
          <p:cNvSpPr/>
          <p:nvPr/>
        </p:nvSpPr>
        <p:spPr>
          <a:xfrm>
            <a:off x="5806548" y="386792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6693535" y="3863510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1" name="Arrow: Down 190">
            <a:extLst>
              <a:ext uri="{FF2B5EF4-FFF2-40B4-BE49-F238E27FC236}">
                <a16:creationId xmlns:a16="http://schemas.microsoft.com/office/drawing/2014/main" id="{F93DAEBE-4569-4738-AF8C-02256DB1C50A}"/>
              </a:ext>
            </a:extLst>
          </p:cNvPr>
          <p:cNvSpPr/>
          <p:nvPr/>
        </p:nvSpPr>
        <p:spPr>
          <a:xfrm>
            <a:off x="5797034" y="4098186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E4A1742C-2E2D-4B6F-A84E-A042CF03FCF9}"/>
              </a:ext>
            </a:extLst>
          </p:cNvPr>
          <p:cNvSpPr/>
          <p:nvPr/>
        </p:nvSpPr>
        <p:spPr>
          <a:xfrm>
            <a:off x="4403955" y="6337566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35849319-6078-4A2F-A898-2359D67749C9}"/>
              </a:ext>
            </a:extLst>
          </p:cNvPr>
          <p:cNvSpPr/>
          <p:nvPr/>
        </p:nvSpPr>
        <p:spPr>
          <a:xfrm>
            <a:off x="6165379" y="6341321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A4249C92-2352-4D24-8556-E122C3665E08}"/>
              </a:ext>
            </a:extLst>
          </p:cNvPr>
          <p:cNvSpPr/>
          <p:nvPr/>
        </p:nvSpPr>
        <p:spPr>
          <a:xfrm>
            <a:off x="6992378" y="6346578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98348D12-FC38-410C-80A2-A782B868FE3A}"/>
              </a:ext>
            </a:extLst>
          </p:cNvPr>
          <p:cNvSpPr/>
          <p:nvPr/>
        </p:nvSpPr>
        <p:spPr>
          <a:xfrm rot="16200000">
            <a:off x="4922834" y="6587446"/>
            <a:ext cx="310809" cy="151905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 Placeholder 30">
            <a:extLst>
              <a:ext uri="{FF2B5EF4-FFF2-40B4-BE49-F238E27FC236}">
                <a16:creationId xmlns:a16="http://schemas.microsoft.com/office/drawing/2014/main" id="{2707DA21-4E33-4576-9D18-DBEB434CA3A7}"/>
              </a:ext>
            </a:extLst>
          </p:cNvPr>
          <p:cNvSpPr txBox="1">
            <a:spLocks/>
          </p:cNvSpPr>
          <p:nvPr/>
        </p:nvSpPr>
        <p:spPr>
          <a:xfrm>
            <a:off x="6797338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Documentations and publications of minimum 2 case studies (primary author)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975FF816-46E1-46A9-8581-575521EAC9EA}"/>
              </a:ext>
            </a:extLst>
          </p:cNvPr>
          <p:cNvSpPr/>
          <p:nvPr/>
        </p:nvSpPr>
        <p:spPr>
          <a:xfrm>
            <a:off x="5310922" y="6346579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4644750" y="452258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641" b="1" spc="-3">
                <a:solidFill>
                  <a:prstClr val="black">
                    <a:lumMod val="95000"/>
                    <a:lumOff val="5000"/>
                  </a:prstClr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78847" y="4500120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8" name="Picture 8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8839B-C953-4F72-84A6-9AF1F40C1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" y="6176963"/>
            <a:ext cx="1781438" cy="626975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A280207E-8C56-411B-8A89-80CEE7803452}"/>
              </a:ext>
            </a:extLst>
          </p:cNvPr>
          <p:cNvSpPr/>
          <p:nvPr/>
        </p:nvSpPr>
        <p:spPr>
          <a:xfrm>
            <a:off x="3258804" y="1385146"/>
            <a:ext cx="6011283" cy="3409012"/>
          </a:xfrm>
          <a:prstGeom prst="donut">
            <a:avLst>
              <a:gd name="adj" fmla="val 1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1176405" y="2871801"/>
            <a:ext cx="8241778" cy="219380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>
                <a:solidFill>
                  <a:prstClr val="black"/>
                </a:solidFill>
              </a:rPr>
              <a:t> Optional competencies evaluation by a supervisor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1213595" y="4922450"/>
            <a:ext cx="9507384" cy="367563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</a:rPr>
              <a:t> Online test on all competencies with multiple choice questions (graded automatically)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3781696" y="5431637"/>
            <a:ext cx="3018836" cy="2113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learning  identified? 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4078223" y="5813400"/>
            <a:ext cx="526666" cy="262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033139" y="5841596"/>
            <a:ext cx="573507" cy="28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1294503" y="6297608"/>
            <a:ext cx="8284926" cy="37739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300" spc="-3">
                <a:solidFill>
                  <a:prstClr val="black"/>
                </a:solidFill>
              </a:rPr>
              <a:t>keep access to resources + regular updates when new additional e-learning materials are posted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1300" spc="-3">
                <a:solidFill>
                  <a:prstClr val="black"/>
                </a:solidFill>
              </a:rPr>
              <a:t>Feedback for NCCs: “light” 360 from supervisor, SAG, OCHA, team, subnational CCs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1300" spc="-3">
                <a:solidFill>
                  <a:prstClr val="black"/>
                </a:solidFill>
              </a:rPr>
              <a:t>Feedback for IMO: “light” 360  from the NCC, any other partners identified by the NCC/IMO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183991" y="3288315"/>
            <a:ext cx="1737491" cy="2674163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-2459764" y="3219365"/>
            <a:ext cx="6014928" cy="7180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LEVEL </a:t>
            </a:r>
          </a:p>
          <a:p>
            <a:pPr algn="ctr" defTabSz="293202"/>
            <a:r>
              <a:rPr lang="en-US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1110811" y="588351"/>
            <a:ext cx="10496556" cy="3961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e-learning through GNC learning platform</a:t>
            </a: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/>
        </p:nvGraphicFramePr>
        <p:xfrm>
          <a:off x="1213595" y="1510518"/>
          <a:ext cx="5655435" cy="117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220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65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/>
        </p:nvGraphicFramePr>
        <p:xfrm>
          <a:off x="1221342" y="3587208"/>
          <a:ext cx="5590562" cy="117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473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3668105" y="4178627"/>
            <a:ext cx="2830342" cy="436823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1176405" y="3288315"/>
            <a:ext cx="7049443" cy="11624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>
                <a:solidFill>
                  <a:prstClr val="black"/>
                </a:solidFill>
              </a:rPr>
              <a:t> Report on the recommended learnings (plus access to all learning materials)</a:t>
            </a: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1110811" y="1137563"/>
            <a:ext cx="8241778" cy="11624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1500" spc="-3">
                <a:solidFill>
                  <a:prstClr val="black"/>
                </a:solidFill>
              </a:rPr>
              <a:t> Defining recommended learnings as per GNC Competency Framework (self-evaluation)</a:t>
            </a: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4247720" y="1333914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4262433" y="566457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9236501" y="651969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1500" b="1" spc="-3">
                <a:solidFill>
                  <a:srgbClr val="94C83D"/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81779" y="5708777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B556AAB3-78AD-4163-BBEF-851362D15557}"/>
              </a:ext>
            </a:extLst>
          </p:cNvPr>
          <p:cNvSpPr txBox="1">
            <a:spLocks/>
          </p:cNvSpPr>
          <p:nvPr/>
        </p:nvSpPr>
        <p:spPr>
          <a:xfrm>
            <a:off x="179166" y="80324"/>
            <a:ext cx="10515600" cy="442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Level 2 (General) - How Would it Work?</a:t>
            </a: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86FA11C7-2008-4637-B2B4-9733BC2A63E2}"/>
              </a:ext>
            </a:extLst>
          </p:cNvPr>
          <p:cNvSpPr/>
          <p:nvPr/>
        </p:nvSpPr>
        <p:spPr>
          <a:xfrm>
            <a:off x="4241561" y="2708621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D7F4AB68-04C5-4E77-8C48-1125B1E521B9}"/>
              </a:ext>
            </a:extLst>
          </p:cNvPr>
          <p:cNvSpPr/>
          <p:nvPr/>
        </p:nvSpPr>
        <p:spPr>
          <a:xfrm>
            <a:off x="4241560" y="3097918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4A3FEFA6-AEBC-4476-BC4F-DA3C87BB770D}"/>
              </a:ext>
            </a:extLst>
          </p:cNvPr>
          <p:cNvSpPr/>
          <p:nvPr/>
        </p:nvSpPr>
        <p:spPr>
          <a:xfrm>
            <a:off x="4267933" y="4841935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90BF4377-7F9E-49DD-A307-F8E2BE676B63}"/>
              </a:ext>
            </a:extLst>
          </p:cNvPr>
          <p:cNvSpPr/>
          <p:nvPr/>
        </p:nvSpPr>
        <p:spPr>
          <a:xfrm>
            <a:off x="4267933" y="5260400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Arrow: Down 122">
            <a:extLst>
              <a:ext uri="{FF2B5EF4-FFF2-40B4-BE49-F238E27FC236}">
                <a16:creationId xmlns:a16="http://schemas.microsoft.com/office/drawing/2014/main" id="{2FCA0EE9-B07A-4303-A53B-654EEE73D601}"/>
              </a:ext>
            </a:extLst>
          </p:cNvPr>
          <p:cNvSpPr/>
          <p:nvPr/>
        </p:nvSpPr>
        <p:spPr>
          <a:xfrm rot="16200000">
            <a:off x="9436342" y="6247104"/>
            <a:ext cx="316170" cy="71585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C3F25-FD6F-4C38-9984-C5C6D95828FE}"/>
              </a:ext>
            </a:extLst>
          </p:cNvPr>
          <p:cNvSpPr txBox="1"/>
          <p:nvPr/>
        </p:nvSpPr>
        <p:spPr>
          <a:xfrm>
            <a:off x="8623300" y="1600200"/>
            <a:ext cx="29840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 those not seeking formalised learning process </a:t>
            </a:r>
            <a:r>
              <a:rPr lang="en-GB" dirty="0">
                <a:sym typeface="Wingdings" panose="05000000000000000000" pitchFamily="2" charset="2"/>
              </a:rPr>
              <a:t> dip-in, dip-out learning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83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65" y="341381"/>
            <a:ext cx="7748153" cy="87221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Development of Content for the E-Learning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BEB-957C-4646-A902-D7E74F9A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141" y="927624"/>
            <a:ext cx="3994052" cy="6028361"/>
          </a:xfrm>
        </p:spPr>
        <p:txBody>
          <a:bodyPr>
            <a:noAutofit/>
          </a:bodyPr>
          <a:lstStyle/>
          <a:p>
            <a:r>
              <a:rPr lang="en-GB" sz="2600" dirty="0"/>
              <a:t>Based on the Competency Frameworks for Cluster Coordination and IM</a:t>
            </a:r>
          </a:p>
          <a:p>
            <a:r>
              <a:rPr lang="en-GB" sz="2600" dirty="0"/>
              <a:t>Initial focus on functional competencies</a:t>
            </a:r>
          </a:p>
          <a:p>
            <a:r>
              <a:rPr lang="en-GB" sz="2600" dirty="0"/>
              <a:t>Content created for each functional  competency area</a:t>
            </a:r>
          </a:p>
          <a:p>
            <a:r>
              <a:rPr lang="en-GB" sz="2600" dirty="0"/>
              <a:t>To support flexible learning, content split into smaller, independent, bite-size modules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4E1E8-AA35-4CE5-8231-6D920027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06383"/>
            <a:ext cx="3467520" cy="6270082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00CE4-C7DE-4545-86A6-D35389EFC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65" y="1356399"/>
            <a:ext cx="2639340" cy="3755841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2ED15-4276-4546-9CFB-C8E99D2BD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69" y="2514221"/>
            <a:ext cx="2653014" cy="3755970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5B670965-11FE-4A4C-B011-9D6DF2877E8F}"/>
              </a:ext>
            </a:extLst>
          </p:cNvPr>
          <p:cNvSpPr/>
          <p:nvPr/>
        </p:nvSpPr>
        <p:spPr>
          <a:xfrm>
            <a:off x="247134" y="2866768"/>
            <a:ext cx="3741957" cy="2150075"/>
          </a:xfrm>
          <a:prstGeom prst="donut">
            <a:avLst>
              <a:gd name="adj" fmla="val 1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2" y="344921"/>
            <a:ext cx="6337299" cy="86408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A4D233"/>
                </a:solidFill>
                <a:latin typeface="Bebas Neue Regular"/>
                <a:ea typeface="+mn-ea"/>
                <a:cs typeface="Arial"/>
              </a:rPr>
              <a:t>Content Creation for the E-Learning Platform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4E1E8-AA35-4CE5-8231-6D9200277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" t="44571" r="21537" b="32603"/>
          <a:stretch/>
        </p:blipFill>
        <p:spPr>
          <a:xfrm>
            <a:off x="171453" y="1482081"/>
            <a:ext cx="4597399" cy="2520231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1579D-EEE9-43FC-8318-33EDE117A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" r="2710" b="36892"/>
          <a:stretch/>
        </p:blipFill>
        <p:spPr>
          <a:xfrm>
            <a:off x="5949552" y="680132"/>
            <a:ext cx="5357967" cy="3211736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548A58-3F24-4275-833C-E0C86760974B}"/>
              </a:ext>
            </a:extLst>
          </p:cNvPr>
          <p:cNvSpPr txBox="1"/>
          <p:nvPr/>
        </p:nvSpPr>
        <p:spPr>
          <a:xfrm>
            <a:off x="171453" y="4156132"/>
            <a:ext cx="533864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Each functional competency has definition, behaviours and underlying knowledge &amp;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Behaviours listed at three cumulative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Behaviours translated into online learning modules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281135-B939-4C4B-ADCF-38233B89F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266" y="234504"/>
            <a:ext cx="5357967" cy="346569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8BFB692-E5F2-44EA-82A9-0095369DE125}"/>
              </a:ext>
            </a:extLst>
          </p:cNvPr>
          <p:cNvSpPr/>
          <p:nvPr/>
        </p:nvSpPr>
        <p:spPr>
          <a:xfrm>
            <a:off x="8483153" y="4002312"/>
            <a:ext cx="290763" cy="3076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40E1CF-EFF4-42C5-925B-3EC9A1ECA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17768"/>
              </p:ext>
            </p:extLst>
          </p:nvPr>
        </p:nvGraphicFramePr>
        <p:xfrm>
          <a:off x="5708253" y="4420397"/>
          <a:ext cx="5956299" cy="219367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985839">
                  <a:extLst>
                    <a:ext uri="{9D8B030D-6E8A-4147-A177-3AD203B41FA5}">
                      <a16:colId xmlns:a16="http://schemas.microsoft.com/office/drawing/2014/main" val="3694437434"/>
                    </a:ext>
                  </a:extLst>
                </a:gridCol>
                <a:gridCol w="1985230">
                  <a:extLst>
                    <a:ext uri="{9D8B030D-6E8A-4147-A177-3AD203B41FA5}">
                      <a16:colId xmlns:a16="http://schemas.microsoft.com/office/drawing/2014/main" val="1866248731"/>
                    </a:ext>
                  </a:extLst>
                </a:gridCol>
                <a:gridCol w="1985230">
                  <a:extLst>
                    <a:ext uri="{9D8B030D-6E8A-4147-A177-3AD203B41FA5}">
                      <a16:colId xmlns:a16="http://schemas.microsoft.com/office/drawing/2014/main" val="2433778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>
                          <a:effectLst/>
                        </a:rPr>
                        <a:t>Level 1 Modules</a:t>
                      </a:r>
                      <a:endParaRPr lang="en-GB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>
                          <a:effectLst/>
                        </a:rPr>
                        <a:t>Level 2 Modules</a:t>
                      </a:r>
                      <a:endParaRPr lang="en-GB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Level 3 Modules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84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Introduction to nutrition cluster needs 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Integrating the needs of vulnerable groups into nutrition cluster needs analyses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…etc.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Conducting a nutrition cluster HNO analysis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Establishing a nutrition information systems governance structure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dirty="0">
                          <a:effectLst/>
                        </a:rPr>
                        <a:t>Triangulating and analysing nutrition cluster information and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Aggregating nutrition cluster data and conducting meta-analysis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Identifying nutrition trends and analysing future risks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…etc.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93678"/>
                  </a:ext>
                </a:extLst>
              </a:tr>
            </a:tbl>
          </a:graphicData>
        </a:graphic>
      </p:graphicFrame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5D42466-BF3E-4BC9-8173-CF8532916777}"/>
              </a:ext>
            </a:extLst>
          </p:cNvPr>
          <p:cNvCxnSpPr>
            <a:cxnSpLocks/>
          </p:cNvCxnSpPr>
          <p:nvPr/>
        </p:nvCxnSpPr>
        <p:spPr>
          <a:xfrm flipV="1">
            <a:off x="3817380" y="800549"/>
            <a:ext cx="2082315" cy="2014154"/>
          </a:xfrm>
          <a:prstGeom prst="bentConnector3">
            <a:avLst>
              <a:gd name="adj1" fmla="val 50000"/>
            </a:avLst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028C6EAD-79AB-42AB-8605-3C5CE29F78F4}"/>
              </a:ext>
            </a:extLst>
          </p:cNvPr>
          <p:cNvSpPr/>
          <p:nvPr/>
        </p:nvSpPr>
        <p:spPr>
          <a:xfrm>
            <a:off x="237124" y="2653883"/>
            <a:ext cx="3555328" cy="317917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Widescreen</PresentationFormat>
  <Paragraphs>301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Bebas Neue Regular</vt:lpstr>
      <vt:lpstr>Calibri</vt:lpstr>
      <vt:lpstr>Calibri Light</vt:lpstr>
      <vt:lpstr>Segoe UI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Rationale for the Project</vt:lpstr>
      <vt:lpstr>How the Project Evolved</vt:lpstr>
      <vt:lpstr>PowerPoint Presentation</vt:lpstr>
      <vt:lpstr>PowerPoint Presentation</vt:lpstr>
      <vt:lpstr>Development of Content for the E-Learning Platform</vt:lpstr>
      <vt:lpstr>Content Creation for the E-Learning Platform</vt:lpstr>
      <vt:lpstr>Content Creation for GNC E-Learning Platform</vt:lpstr>
      <vt:lpstr>GNC Online Learning  Platform Development</vt:lpstr>
      <vt:lpstr>Quick poll – How do you approach e-learning?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Angeline Grant</dc:creator>
  <cp:lastModifiedBy>Angeline Grant</cp:lastModifiedBy>
  <cp:revision>34</cp:revision>
  <dcterms:created xsi:type="dcterms:W3CDTF">2021-10-01T10:40:54Z</dcterms:created>
  <dcterms:modified xsi:type="dcterms:W3CDTF">2021-10-19T10:24:04Z</dcterms:modified>
</cp:coreProperties>
</file>