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91" r:id="rId4"/>
    <p:sldMasterId id="2147483654" r:id="rId5"/>
    <p:sldMasterId id="2147483652" r:id="rId6"/>
    <p:sldMasterId id="2147483658" r:id="rId7"/>
    <p:sldMasterId id="2147483674" r:id="rId8"/>
  </p:sldMasterIdLst>
  <p:notesMasterIdLst>
    <p:notesMasterId r:id="rId21"/>
  </p:notesMasterIdLst>
  <p:handoutMasterIdLst>
    <p:handoutMasterId r:id="rId22"/>
  </p:handoutMasterIdLst>
  <p:sldIdLst>
    <p:sldId id="270" r:id="rId9"/>
    <p:sldId id="263" r:id="rId10"/>
    <p:sldId id="264" r:id="rId11"/>
    <p:sldId id="281" r:id="rId12"/>
    <p:sldId id="274" r:id="rId13"/>
    <p:sldId id="275" r:id="rId14"/>
    <p:sldId id="276" r:id="rId15"/>
    <p:sldId id="280" r:id="rId16"/>
    <p:sldId id="265" r:id="rId17"/>
    <p:sldId id="277" r:id="rId18"/>
    <p:sldId id="278" r:id="rId19"/>
    <p:sldId id="26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e" initials="J" lastIdx="2" clrIdx="0">
    <p:extLst>
      <p:ext uri="{19B8F6BF-5375-455C-9EA6-DF929625EA0E}">
        <p15:presenceInfo xmlns:p15="http://schemas.microsoft.com/office/powerpoint/2012/main" userId="Justine" providerId="None"/>
      </p:ext>
    </p:extLst>
  </p:cmAuthor>
  <p:cmAuthor id="2" name="Colleen Emary" initials="CE" lastIdx="1" clrIdx="1">
    <p:extLst>
      <p:ext uri="{19B8F6BF-5375-455C-9EA6-DF929625EA0E}">
        <p15:presenceInfo xmlns:p15="http://schemas.microsoft.com/office/powerpoint/2012/main" userId="Colleen Em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33D"/>
    <a:srgbClr val="E75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" userId="df0d2e3d-3eb4-4867-b7c6-04e5ce17ad7a" providerId="ADAL" clId="{D96B2357-8A0E-4595-AEAA-C249E79FCD37}"/>
    <pc:docChg chg="custSel modSld">
      <pc:chgData name="Justine" userId="df0d2e3d-3eb4-4867-b7c6-04e5ce17ad7a" providerId="ADAL" clId="{D96B2357-8A0E-4595-AEAA-C249E79FCD37}" dt="2021-11-16T10:31:51.642" v="4" actId="20577"/>
      <pc:docMkLst>
        <pc:docMk/>
      </pc:docMkLst>
      <pc:sldChg chg="modSp mod delCm">
        <pc:chgData name="Justine" userId="df0d2e3d-3eb4-4867-b7c6-04e5ce17ad7a" providerId="ADAL" clId="{D96B2357-8A0E-4595-AEAA-C249E79FCD37}" dt="2021-11-16T10:31:51.642" v="4" actId="20577"/>
        <pc:sldMkLst>
          <pc:docMk/>
          <pc:sldMk cId="1358937237" sldId="263"/>
        </pc:sldMkLst>
        <pc:spChg chg="mod">
          <ac:chgData name="Justine" userId="df0d2e3d-3eb4-4867-b7c6-04e5ce17ad7a" providerId="ADAL" clId="{D96B2357-8A0E-4595-AEAA-C249E79FCD37}" dt="2021-11-16T10:31:51.642" v="4" actId="20577"/>
          <ac:spMkLst>
            <pc:docMk/>
            <pc:sldMk cId="1358937237" sldId="263"/>
            <ac:spMk id="7" creationId="{7C73B122-650D-4FC8-9E71-3D0F979CBEF9}"/>
          </ac:spMkLst>
        </pc:spChg>
      </pc:sldChg>
    </pc:docChg>
  </pc:docChgLst>
  <pc:docChgLst>
    <pc:chgData name="Colleen Emary" userId="76b8cad4-e08a-4e72-a7ec-23e576f1339f" providerId="ADAL" clId="{112A2C06-E0DB-4E84-A4FA-AAA1368231A5}"/>
    <pc:docChg chg="custSel modSld">
      <pc:chgData name="Colleen Emary" userId="76b8cad4-e08a-4e72-a7ec-23e576f1339f" providerId="ADAL" clId="{112A2C06-E0DB-4E84-A4FA-AAA1368231A5}" dt="2021-11-08T21:01:19.529" v="33" actId="6549"/>
      <pc:docMkLst>
        <pc:docMk/>
      </pc:docMkLst>
      <pc:sldChg chg="addCm modCm">
        <pc:chgData name="Colleen Emary" userId="76b8cad4-e08a-4e72-a7ec-23e576f1339f" providerId="ADAL" clId="{112A2C06-E0DB-4E84-A4FA-AAA1368231A5}" dt="2021-11-08T20:57:08.906" v="1"/>
        <pc:sldMkLst>
          <pc:docMk/>
          <pc:sldMk cId="1358937237" sldId="263"/>
        </pc:sldMkLst>
      </pc:sldChg>
      <pc:sldChg chg="modSp">
        <pc:chgData name="Colleen Emary" userId="76b8cad4-e08a-4e72-a7ec-23e576f1339f" providerId="ADAL" clId="{112A2C06-E0DB-4E84-A4FA-AAA1368231A5}" dt="2021-11-08T21:01:19.529" v="33" actId="6549"/>
        <pc:sldMkLst>
          <pc:docMk/>
          <pc:sldMk cId="2384821435" sldId="265"/>
        </pc:sldMkLst>
        <pc:spChg chg="mod">
          <ac:chgData name="Colleen Emary" userId="76b8cad4-e08a-4e72-a7ec-23e576f1339f" providerId="ADAL" clId="{112A2C06-E0DB-4E84-A4FA-AAA1368231A5}" dt="2021-11-08T21:01:19.529" v="33" actId="6549"/>
          <ac:spMkLst>
            <pc:docMk/>
            <pc:sldMk cId="2384821435" sldId="265"/>
            <ac:spMk id="3" creationId="{8C332B00-3E38-4DEA-A18B-8E8B8A8D8625}"/>
          </ac:spMkLst>
        </pc:spChg>
      </pc:sldChg>
      <pc:sldChg chg="modSp">
        <pc:chgData name="Colleen Emary" userId="76b8cad4-e08a-4e72-a7ec-23e576f1339f" providerId="ADAL" clId="{112A2C06-E0DB-4E84-A4FA-AAA1368231A5}" dt="2021-11-08T20:59:10.229" v="3" actId="20577"/>
        <pc:sldMkLst>
          <pc:docMk/>
          <pc:sldMk cId="1842370755" sldId="275"/>
        </pc:sldMkLst>
        <pc:spChg chg="mod">
          <ac:chgData name="Colleen Emary" userId="76b8cad4-e08a-4e72-a7ec-23e576f1339f" providerId="ADAL" clId="{112A2C06-E0DB-4E84-A4FA-AAA1368231A5}" dt="2021-11-08T20:59:10.229" v="3" actId="20577"/>
          <ac:spMkLst>
            <pc:docMk/>
            <pc:sldMk cId="1842370755" sldId="275"/>
            <ac:spMk id="5" creationId="{0ABEFE79-308B-4215-8B66-5C3C79646E25}"/>
          </ac:spMkLst>
        </pc:spChg>
      </pc:sldChg>
      <pc:sldChg chg="modSp">
        <pc:chgData name="Colleen Emary" userId="76b8cad4-e08a-4e72-a7ec-23e576f1339f" providerId="ADAL" clId="{112A2C06-E0DB-4E84-A4FA-AAA1368231A5}" dt="2021-11-08T20:59:48.392" v="6" actId="20577"/>
        <pc:sldMkLst>
          <pc:docMk/>
          <pc:sldMk cId="1689410185" sldId="276"/>
        </pc:sldMkLst>
        <pc:spChg chg="mod">
          <ac:chgData name="Colleen Emary" userId="76b8cad4-e08a-4e72-a7ec-23e576f1339f" providerId="ADAL" clId="{112A2C06-E0DB-4E84-A4FA-AAA1368231A5}" dt="2021-11-08T20:59:37.002" v="4" actId="20577"/>
          <ac:spMkLst>
            <pc:docMk/>
            <pc:sldMk cId="1689410185" sldId="276"/>
            <ac:spMk id="2" creationId="{ADB7C75B-9EE7-4135-B4B0-C0DF0EBF6918}"/>
          </ac:spMkLst>
        </pc:spChg>
        <pc:spChg chg="mod">
          <ac:chgData name="Colleen Emary" userId="76b8cad4-e08a-4e72-a7ec-23e576f1339f" providerId="ADAL" clId="{112A2C06-E0DB-4E84-A4FA-AAA1368231A5}" dt="2021-11-08T20:59:48.392" v="6" actId="20577"/>
          <ac:spMkLst>
            <pc:docMk/>
            <pc:sldMk cId="1689410185" sldId="276"/>
            <ac:spMk id="8" creationId="{B98B6AB5-9201-48BC-BE96-A22F981AC0AE}"/>
          </ac:spMkLst>
        </pc:spChg>
      </pc:sldChg>
      <pc:sldChg chg="modSp">
        <pc:chgData name="Colleen Emary" userId="76b8cad4-e08a-4e72-a7ec-23e576f1339f" providerId="ADAL" clId="{112A2C06-E0DB-4E84-A4FA-AAA1368231A5}" dt="2021-11-08T21:00:59.018" v="24" actId="6549"/>
        <pc:sldMkLst>
          <pc:docMk/>
          <pc:sldMk cId="1028372967" sldId="280"/>
        </pc:sldMkLst>
        <pc:spChg chg="mod">
          <ac:chgData name="Colleen Emary" userId="76b8cad4-e08a-4e72-a7ec-23e576f1339f" providerId="ADAL" clId="{112A2C06-E0DB-4E84-A4FA-AAA1368231A5}" dt="2021-11-08T21:00:59.018" v="24" actId="6549"/>
          <ac:spMkLst>
            <pc:docMk/>
            <pc:sldMk cId="1028372967" sldId="280"/>
            <ac:spMk id="3" creationId="{593FDDD3-388A-4365-8737-A4C2967B9141}"/>
          </ac:spMkLst>
        </pc:spChg>
      </pc:sldChg>
    </pc:docChg>
  </pc:docChgLst>
  <pc:docChgLst>
    <pc:chgData name="Ben Allen" userId="ef339e67-6cb6-41d6-94a1-d4ca83416be4" providerId="ADAL" clId="{10AD1860-BDB7-49EB-AA81-ADF405DDE83E}"/>
    <pc:docChg chg="modSld">
      <pc:chgData name="Ben Allen" userId="ef339e67-6cb6-41d6-94a1-d4ca83416be4" providerId="ADAL" clId="{10AD1860-BDB7-49EB-AA81-ADF405DDE83E}" dt="2021-11-08T16:40:50.314" v="2" actId="20577"/>
      <pc:docMkLst>
        <pc:docMk/>
      </pc:docMkLst>
      <pc:sldChg chg="modSp mod">
        <pc:chgData name="Ben Allen" userId="ef339e67-6cb6-41d6-94a1-d4ca83416be4" providerId="ADAL" clId="{10AD1860-BDB7-49EB-AA81-ADF405DDE83E}" dt="2021-11-08T16:40:31.825" v="0" actId="20577"/>
        <pc:sldMkLst>
          <pc:docMk/>
          <pc:sldMk cId="1375039093" sldId="277"/>
        </pc:sldMkLst>
        <pc:spChg chg="mod">
          <ac:chgData name="Ben Allen" userId="ef339e67-6cb6-41d6-94a1-d4ca83416be4" providerId="ADAL" clId="{10AD1860-BDB7-49EB-AA81-ADF405DDE83E}" dt="2021-11-08T16:40:31.825" v="0" actId="20577"/>
          <ac:spMkLst>
            <pc:docMk/>
            <pc:sldMk cId="1375039093" sldId="277"/>
            <ac:spMk id="5" creationId="{3C4CB3DE-52A7-4E68-B8E1-2B18A6244FCD}"/>
          </ac:spMkLst>
        </pc:spChg>
      </pc:sldChg>
      <pc:sldChg chg="modSp mod">
        <pc:chgData name="Ben Allen" userId="ef339e67-6cb6-41d6-94a1-d4ca83416be4" providerId="ADAL" clId="{10AD1860-BDB7-49EB-AA81-ADF405DDE83E}" dt="2021-11-08T16:40:50.314" v="2" actId="20577"/>
        <pc:sldMkLst>
          <pc:docMk/>
          <pc:sldMk cId="1028372967" sldId="280"/>
        </pc:sldMkLst>
        <pc:spChg chg="mod">
          <ac:chgData name="Ben Allen" userId="ef339e67-6cb6-41d6-94a1-d4ca83416be4" providerId="ADAL" clId="{10AD1860-BDB7-49EB-AA81-ADF405DDE83E}" dt="2021-11-08T16:40:50.314" v="2" actId="20577"/>
          <ac:spMkLst>
            <pc:docMk/>
            <pc:sldMk cId="1028372967" sldId="280"/>
            <ac:spMk id="3" creationId="{593FDDD3-388A-4365-8737-A4C2967B914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wvi365.sharepoint.com/sites/GlobalTechnicalAssistanceMechanismforNutritionGTAM/Shared%20Documents/Knowledge%20Management/Quarterly%20Monitoring/GNC%20Tech%20Alliance%20Monitoring_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Website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 graphs '!$B$1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 graphs '!$A$2:$A$3</c:f>
              <c:strCache>
                <c:ptCount val="2"/>
                <c:pt idx="0">
                  <c:v>No. of new users</c:v>
                </c:pt>
                <c:pt idx="1">
                  <c:v>No. of countries of website users</c:v>
                </c:pt>
              </c:strCache>
            </c:strRef>
          </c:cat>
          <c:val>
            <c:numRef>
              <c:f>'Q3 graphs '!$B$2:$B$3</c:f>
              <c:numCache>
                <c:formatCode>General</c:formatCode>
                <c:ptCount val="2"/>
                <c:pt idx="0">
                  <c:v>1613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8-48B8-AAF2-FD5CA4A10E7C}"/>
            </c:ext>
          </c:extLst>
        </c:ser>
        <c:ser>
          <c:idx val="1"/>
          <c:order val="1"/>
          <c:tx>
            <c:strRef>
              <c:f>'Q3 graphs '!$C$1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 graphs '!$A$2:$A$3</c:f>
              <c:strCache>
                <c:ptCount val="2"/>
                <c:pt idx="0">
                  <c:v>No. of new users</c:v>
                </c:pt>
                <c:pt idx="1">
                  <c:v>No. of countries of website users</c:v>
                </c:pt>
              </c:strCache>
            </c:strRef>
          </c:cat>
          <c:val>
            <c:numRef>
              <c:f>'Q3 graphs '!$C$2:$C$3</c:f>
              <c:numCache>
                <c:formatCode>General</c:formatCode>
                <c:ptCount val="2"/>
                <c:pt idx="0">
                  <c:v>2386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8-48B8-AAF2-FD5CA4A10E7C}"/>
            </c:ext>
          </c:extLst>
        </c:ser>
        <c:ser>
          <c:idx val="2"/>
          <c:order val="2"/>
          <c:tx>
            <c:strRef>
              <c:f>'Q3 graphs '!$D$1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 graphs '!$A$2:$A$3</c:f>
              <c:strCache>
                <c:ptCount val="2"/>
                <c:pt idx="0">
                  <c:v>No. of new users</c:v>
                </c:pt>
                <c:pt idx="1">
                  <c:v>No. of countries of website users</c:v>
                </c:pt>
              </c:strCache>
            </c:strRef>
          </c:cat>
          <c:val>
            <c:numRef>
              <c:f>'Q3 graphs '!$D$2:$D$3</c:f>
              <c:numCache>
                <c:formatCode>General</c:formatCode>
                <c:ptCount val="2"/>
                <c:pt idx="0">
                  <c:v>1371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18-48B8-AAF2-FD5CA4A10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6795176"/>
        <c:axId val="626795832"/>
      </c:barChart>
      <c:catAx>
        <c:axId val="62679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6795832"/>
        <c:crosses val="autoZero"/>
        <c:auto val="1"/>
        <c:lblAlgn val="ctr"/>
        <c:lblOffset val="100"/>
        <c:noMultiLvlLbl val="0"/>
      </c:catAx>
      <c:valAx>
        <c:axId val="626795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679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err="1"/>
              <a:t>Requests</a:t>
            </a:r>
            <a:r>
              <a:rPr lang="de-DE" baseline="0"/>
              <a:t> </a:t>
            </a:r>
            <a:r>
              <a:rPr lang="de-DE" baseline="0" err="1"/>
              <a:t>submitted</a:t>
            </a:r>
            <a:r>
              <a:rPr lang="de-DE" baseline="0"/>
              <a:t> </a:t>
            </a:r>
            <a:r>
              <a:rPr lang="de-DE" baseline="0" err="1"/>
              <a:t>by</a:t>
            </a:r>
            <a:r>
              <a:rPr lang="de-DE" baseline="0"/>
              <a:t> Service type </a:t>
            </a:r>
          </a:p>
          <a:p>
            <a:pPr>
              <a:defRPr/>
            </a:pPr>
            <a:r>
              <a:rPr lang="de-DE" baseline="0" err="1"/>
              <a:t>Quarter</a:t>
            </a:r>
            <a:r>
              <a:rPr lang="de-DE" baseline="0"/>
              <a:t> 3 </a:t>
            </a:r>
          </a:p>
          <a:p>
            <a:pPr>
              <a:defRPr/>
            </a:pP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 graphs '!$B$7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 graphs '!$A$8:$A$14</c:f>
              <c:strCache>
                <c:ptCount val="7"/>
                <c:pt idx="0">
                  <c:v>Quick remote support (QRS)</c:v>
                </c:pt>
                <c:pt idx="1">
                  <c:v>In-depth remote support (IRS)</c:v>
                </c:pt>
                <c:pt idx="2">
                  <c:v>In-country support (ICS)</c:v>
                </c:pt>
                <c:pt idx="3">
                  <c:v>Consultant roster (COR)</c:v>
                </c:pt>
                <c:pt idx="4">
                  <c:v>Cluster Coordination (CC)</c:v>
                </c:pt>
                <c:pt idx="5">
                  <c:v>Cluster IM (IM)</c:v>
                </c:pt>
                <c:pt idx="6">
                  <c:v>Unclassified</c:v>
                </c:pt>
              </c:strCache>
            </c:strRef>
          </c:cat>
          <c:val>
            <c:numRef>
              <c:f>'Q3 graphs '!$B$8:$B$14</c:f>
              <c:numCache>
                <c:formatCode>General</c:formatCode>
                <c:ptCount val="7"/>
                <c:pt idx="0">
                  <c:v>23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B-40FA-B403-BD2D7DE58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0793256"/>
        <c:axId val="500797520"/>
      </c:barChart>
      <c:catAx>
        <c:axId val="50079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0797520"/>
        <c:crosses val="autoZero"/>
        <c:auto val="1"/>
        <c:lblAlgn val="ctr"/>
        <c:lblOffset val="100"/>
        <c:noMultiLvlLbl val="0"/>
      </c:catAx>
      <c:valAx>
        <c:axId val="50079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079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err="1"/>
              <a:t>Requests</a:t>
            </a:r>
            <a:r>
              <a:rPr lang="de-DE"/>
              <a:t> </a:t>
            </a:r>
            <a:r>
              <a:rPr lang="de-DE" err="1"/>
              <a:t>Submitted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user</a:t>
            </a:r>
            <a:r>
              <a:rPr lang="de-DE" baseline="0"/>
              <a:t> type Jan –Sept 2021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'Q3 graphs '!$B$7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 graphs '!$A$8:$A$14</c:f>
              <c:strCache>
                <c:ptCount val="7"/>
                <c:pt idx="0">
                  <c:v>Quick remote support (QRS)</c:v>
                </c:pt>
                <c:pt idx="1">
                  <c:v>In-depth remote support (IRS)</c:v>
                </c:pt>
                <c:pt idx="2">
                  <c:v>In-country support (ICS)</c:v>
                </c:pt>
                <c:pt idx="3">
                  <c:v>Consultant roster (COR)</c:v>
                </c:pt>
                <c:pt idx="4">
                  <c:v>Cluster Coordination (CC)</c:v>
                </c:pt>
                <c:pt idx="5">
                  <c:v>Cluster IM (IM)</c:v>
                </c:pt>
                <c:pt idx="6">
                  <c:v>Unclassified</c:v>
                </c:pt>
              </c:strCache>
            </c:strRef>
          </c:cat>
          <c:val>
            <c:numRef>
              <c:f>'Q3 graphs '!$B$8:$B$14</c:f>
              <c:numCache>
                <c:formatCode>General</c:formatCode>
                <c:ptCount val="7"/>
                <c:pt idx="0">
                  <c:v>23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A-4FF1-A48F-5E1BD1159D79}"/>
            </c:ext>
          </c:extLst>
        </c:ser>
        <c:ser>
          <c:idx val="1"/>
          <c:order val="1"/>
          <c:tx>
            <c:strRef>
              <c:f>'Q3 graphs '!$C$7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 graphs '!$A$8:$A$14</c:f>
              <c:strCache>
                <c:ptCount val="7"/>
                <c:pt idx="0">
                  <c:v>Quick remote support (QRS)</c:v>
                </c:pt>
                <c:pt idx="1">
                  <c:v>In-depth remote support (IRS)</c:v>
                </c:pt>
                <c:pt idx="2">
                  <c:v>In-country support (ICS)</c:v>
                </c:pt>
                <c:pt idx="3">
                  <c:v>Consultant roster (COR)</c:v>
                </c:pt>
                <c:pt idx="4">
                  <c:v>Cluster Coordination (CC)</c:v>
                </c:pt>
                <c:pt idx="5">
                  <c:v>Cluster IM (IM)</c:v>
                </c:pt>
                <c:pt idx="6">
                  <c:v>Unclassified</c:v>
                </c:pt>
              </c:strCache>
            </c:strRef>
          </c:cat>
          <c:val>
            <c:numRef>
              <c:f>'Q3 graphs '!$C$8:$C$14</c:f>
              <c:numCache>
                <c:formatCode>General</c:formatCode>
                <c:ptCount val="7"/>
                <c:pt idx="0">
                  <c:v>37</c:v>
                </c:pt>
                <c:pt idx="1">
                  <c:v>4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A-4FF1-A48F-5E1BD1159D79}"/>
            </c:ext>
          </c:extLst>
        </c:ser>
        <c:ser>
          <c:idx val="2"/>
          <c:order val="2"/>
          <c:tx>
            <c:strRef>
              <c:f>'Q3 graphs '!$D$7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 graphs '!$A$8:$A$14</c:f>
              <c:strCache>
                <c:ptCount val="7"/>
                <c:pt idx="0">
                  <c:v>Quick remote support (QRS)</c:v>
                </c:pt>
                <c:pt idx="1">
                  <c:v>In-depth remote support (IRS)</c:v>
                </c:pt>
                <c:pt idx="2">
                  <c:v>In-country support (ICS)</c:v>
                </c:pt>
                <c:pt idx="3">
                  <c:v>Consultant roster (COR)</c:v>
                </c:pt>
                <c:pt idx="4">
                  <c:v>Cluster Coordination (CC)</c:v>
                </c:pt>
                <c:pt idx="5">
                  <c:v>Cluster IM (IM)</c:v>
                </c:pt>
                <c:pt idx="6">
                  <c:v>Unclassified</c:v>
                </c:pt>
              </c:strCache>
            </c:strRef>
          </c:cat>
          <c:val>
            <c:numRef>
              <c:f>'Q3 graphs '!$D$8:$D$14</c:f>
              <c:numCache>
                <c:formatCode>General</c:formatCode>
                <c:ptCount val="7"/>
                <c:pt idx="0">
                  <c:v>24</c:v>
                </c:pt>
                <c:pt idx="1">
                  <c:v>8</c:v>
                </c:pt>
                <c:pt idx="2">
                  <c:v>3</c:v>
                </c:pt>
                <c:pt idx="3">
                  <c:v>10</c:v>
                </c:pt>
                <c:pt idx="4">
                  <c:v>8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A-4FF1-A48F-5E1BD1159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736704"/>
        <c:axId val="500837536"/>
      </c:barChart>
      <c:catAx>
        <c:axId val="50073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0837536"/>
        <c:crosses val="autoZero"/>
        <c:auto val="1"/>
        <c:lblAlgn val="ctr"/>
        <c:lblOffset val="100"/>
        <c:noMultiLvlLbl val="0"/>
      </c:catAx>
      <c:valAx>
        <c:axId val="50083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07367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7-4B07-9D5E-0389493EDA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7-4B07-9D5E-0389493EDA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B7-4B07-9D5E-0389493EDA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B7-4B07-9D5E-0389493EDA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B7-4B07-9D5E-0389493EDA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B7-4B07-9D5E-0389493EDA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B7-4B07-9D5E-0389493EDA4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B7-4B07-9D5E-0389493EDA4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B7-4B07-9D5E-0389493EDA4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5B7-4B07-9D5E-0389493EDA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5B7-4B07-9D5E-0389493EDA46}"/>
              </c:ext>
            </c:extLst>
          </c:dPt>
          <c:dLbls>
            <c:dLbl>
              <c:idx val="0"/>
              <c:layout>
                <c:manualLayout>
                  <c:x val="7.9940921120923686E-2"/>
                  <c:y val="4.49956071280563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B7-4B07-9D5E-0389493EDA46}"/>
                </c:ext>
              </c:extLst>
            </c:dLbl>
            <c:dLbl>
              <c:idx val="1"/>
              <c:layout>
                <c:manualLayout>
                  <c:x val="5.3290304635575207E-2"/>
                  <c:y val="5.27969056499516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B7-4B07-9D5E-0389493EDA46}"/>
                </c:ext>
              </c:extLst>
            </c:dLbl>
            <c:dLbl>
              <c:idx val="2"/>
              <c:layout>
                <c:manualLayout>
                  <c:x val="3.5913802681873321E-3"/>
                  <c:y val="3.58871667357369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B7-4B07-9D5E-0389493EDA46}"/>
                </c:ext>
              </c:extLst>
            </c:dLbl>
            <c:dLbl>
              <c:idx val="3"/>
              <c:layout>
                <c:manualLayout>
                  <c:x val="-1.8111769760247789E-3"/>
                  <c:y val="-1.95450716090985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B7-4B07-9D5E-0389493EDA46}"/>
                </c:ext>
              </c:extLst>
            </c:dLbl>
            <c:dLbl>
              <c:idx val="4"/>
              <c:layout>
                <c:manualLayout>
                  <c:x val="-5.0897142817781073E-3"/>
                  <c:y val="-7.07069366960974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B7-4B07-9D5E-0389493EDA46}"/>
                </c:ext>
              </c:extLst>
            </c:dLbl>
            <c:dLbl>
              <c:idx val="5"/>
              <c:layout>
                <c:manualLayout>
                  <c:x val="6.4991016194190848E-3"/>
                  <c:y val="-1.16446431121458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B7-4B07-9D5E-0389493EDA46}"/>
                </c:ext>
              </c:extLst>
            </c:dLbl>
            <c:dLbl>
              <c:idx val="6"/>
              <c:layout>
                <c:manualLayout>
                  <c:x val="8.4735229735707421E-3"/>
                  <c:y val="3.57127852699962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B7-4B07-9D5E-0389493EDA46}"/>
                </c:ext>
              </c:extLst>
            </c:dLbl>
            <c:dLbl>
              <c:idx val="7"/>
              <c:layout>
                <c:manualLayout>
                  <c:x val="3.4216944110926988E-3"/>
                  <c:y val="6.902422791085402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5B7-4B07-9D5E-0389493EDA46}"/>
                </c:ext>
              </c:extLst>
            </c:dLbl>
            <c:dLbl>
              <c:idx val="8"/>
              <c:layout>
                <c:manualLayout>
                  <c:x val="-5.5331807458304287E-2"/>
                  <c:y val="5.01344384583506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5B7-4B07-9D5E-0389493EDA46}"/>
                </c:ext>
              </c:extLst>
            </c:dLbl>
            <c:dLbl>
              <c:idx val="9"/>
              <c:layout>
                <c:manualLayout>
                  <c:x val="-0.14275863813782372"/>
                  <c:y val="6.13012847078325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5B7-4B07-9D5E-0389493ED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'Q3 graphs '!$A$18:$A$28</c:f>
              <c:strCache>
                <c:ptCount val="11"/>
                <c:pt idx="0">
                  <c:v>Coordination</c:v>
                </c:pt>
                <c:pt idx="1">
                  <c:v>Cross cutting themes</c:v>
                </c:pt>
                <c:pt idx="2">
                  <c:v>Information Management</c:v>
                </c:pt>
                <c:pt idx="3">
                  <c:v>IYCF-E</c:v>
                </c:pt>
                <c:pt idx="4">
                  <c:v>Micronutrients</c:v>
                </c:pt>
                <c:pt idx="5">
                  <c:v>Nutrition Information Systems</c:v>
                </c:pt>
                <c:pt idx="6">
                  <c:v>Other NiE</c:v>
                </c:pt>
                <c:pt idx="7">
                  <c:v>Social Behaviour Change</c:v>
                </c:pt>
                <c:pt idx="8">
                  <c:v>Wasting</c:v>
                </c:pt>
                <c:pt idx="9">
                  <c:v>Nutrition Sensitive Interventions</c:v>
                </c:pt>
                <c:pt idx="10">
                  <c:v>No classification</c:v>
                </c:pt>
              </c:strCache>
            </c:strRef>
          </c:cat>
          <c:val>
            <c:numRef>
              <c:f>'Q3 graphs '!$C$18:$C$28</c:f>
              <c:numCache>
                <c:formatCode>0%</c:formatCode>
                <c:ptCount val="11"/>
                <c:pt idx="0">
                  <c:v>6.6666666666666666E-2</c:v>
                </c:pt>
                <c:pt idx="1">
                  <c:v>8.8888888888888892E-2</c:v>
                </c:pt>
                <c:pt idx="2">
                  <c:v>2.2222222222222223E-2</c:v>
                </c:pt>
                <c:pt idx="3">
                  <c:v>0.28888888888888886</c:v>
                </c:pt>
                <c:pt idx="4">
                  <c:v>2.2222222222222223E-2</c:v>
                </c:pt>
                <c:pt idx="5">
                  <c:v>0.17777777777777778</c:v>
                </c:pt>
                <c:pt idx="6">
                  <c:v>8.8888888888888892E-2</c:v>
                </c:pt>
                <c:pt idx="7">
                  <c:v>2.2222222222222223E-2</c:v>
                </c:pt>
                <c:pt idx="8">
                  <c:v>0.2</c:v>
                </c:pt>
                <c:pt idx="9">
                  <c:v>2.2222222222222223E-2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5B7-4B07-9D5E-0389493EDA4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5B7-4B07-9D5E-0389493EDA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5B7-4B07-9D5E-0389493EDA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5B7-4B07-9D5E-0389493EDA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A5B7-4B07-9D5E-0389493EDA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A5B7-4B07-9D5E-0389493EDA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A5B7-4B07-9D5E-0389493EDA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A5B7-4B07-9D5E-0389493EDA4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A5B7-4B07-9D5E-0389493EDA4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A5B7-4B07-9D5E-0389493EDA4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A5B7-4B07-9D5E-0389493EDA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A5B7-4B07-9D5E-0389493EDA46}"/>
              </c:ext>
            </c:extLst>
          </c:dPt>
          <c:cat>
            <c:strRef>
              <c:f>'Q3 graphs '!$A$18:$A$28</c:f>
              <c:strCache>
                <c:ptCount val="11"/>
                <c:pt idx="0">
                  <c:v>Coordination</c:v>
                </c:pt>
                <c:pt idx="1">
                  <c:v>Cross cutting themes</c:v>
                </c:pt>
                <c:pt idx="2">
                  <c:v>Information Management</c:v>
                </c:pt>
                <c:pt idx="3">
                  <c:v>IYCF-E</c:v>
                </c:pt>
                <c:pt idx="4">
                  <c:v>Micronutrients</c:v>
                </c:pt>
                <c:pt idx="5">
                  <c:v>Nutrition Information Systems</c:v>
                </c:pt>
                <c:pt idx="6">
                  <c:v>Other NiE</c:v>
                </c:pt>
                <c:pt idx="7">
                  <c:v>Social Behaviour Change</c:v>
                </c:pt>
                <c:pt idx="8">
                  <c:v>Wasting</c:v>
                </c:pt>
                <c:pt idx="9">
                  <c:v>Nutrition Sensitive Interventions</c:v>
                </c:pt>
                <c:pt idx="10">
                  <c:v>No classification</c:v>
                </c:pt>
              </c:strCache>
            </c:strRef>
          </c:cat>
          <c:val>
            <c:numRef>
              <c:f>'Q3 graphs '!$C$18:$C$28</c:f>
              <c:numCache>
                <c:formatCode>0%</c:formatCode>
                <c:ptCount val="11"/>
                <c:pt idx="0">
                  <c:v>6.6666666666666666E-2</c:v>
                </c:pt>
                <c:pt idx="1">
                  <c:v>8.8888888888888892E-2</c:v>
                </c:pt>
                <c:pt idx="2">
                  <c:v>2.2222222222222223E-2</c:v>
                </c:pt>
                <c:pt idx="3">
                  <c:v>0.28888888888888886</c:v>
                </c:pt>
                <c:pt idx="4">
                  <c:v>2.2222222222222223E-2</c:v>
                </c:pt>
                <c:pt idx="5">
                  <c:v>0.17777777777777778</c:v>
                </c:pt>
                <c:pt idx="6">
                  <c:v>8.8888888888888892E-2</c:v>
                </c:pt>
                <c:pt idx="7">
                  <c:v>2.2222222222222223E-2</c:v>
                </c:pt>
                <c:pt idx="8">
                  <c:v>0.2</c:v>
                </c:pt>
                <c:pt idx="9">
                  <c:v>2.2222222222222223E-2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A5B7-4B07-9D5E-0389493E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 graphs '!$F$33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 graphs '!$E$34:$E$42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INGO</c:v>
                </c:pt>
                <c:pt idx="3">
                  <c:v>LNGO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'Q3 graphs '!$F$34:$F$42</c:f>
              <c:numCache>
                <c:formatCode>0%</c:formatCode>
                <c:ptCount val="9"/>
                <c:pt idx="0">
                  <c:v>9.0909090909090912E-2</c:v>
                </c:pt>
                <c:pt idx="1">
                  <c:v>1.8181818181818181E-2</c:v>
                </c:pt>
                <c:pt idx="2">
                  <c:v>0.38181818181818183</c:v>
                </c:pt>
                <c:pt idx="3">
                  <c:v>5.4545454545454543E-2</c:v>
                </c:pt>
                <c:pt idx="4">
                  <c:v>1.8181818181818181E-2</c:v>
                </c:pt>
                <c:pt idx="5">
                  <c:v>1.8181818181818181E-2</c:v>
                </c:pt>
                <c:pt idx="6">
                  <c:v>0.41818181818181815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D-46A7-BE03-A5B15E4FD50E}"/>
            </c:ext>
          </c:extLst>
        </c:ser>
        <c:ser>
          <c:idx val="1"/>
          <c:order val="1"/>
          <c:tx>
            <c:strRef>
              <c:f>'Q3 graphs '!$G$33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 graphs '!$E$34:$E$42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INGO</c:v>
                </c:pt>
                <c:pt idx="3">
                  <c:v>LNGO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'Q3 graphs '!$G$34:$G$42</c:f>
              <c:numCache>
                <c:formatCode>0%</c:formatCode>
                <c:ptCount val="9"/>
                <c:pt idx="0">
                  <c:v>0.1206896551724138</c:v>
                </c:pt>
                <c:pt idx="1">
                  <c:v>5.1724137931034482E-2</c:v>
                </c:pt>
                <c:pt idx="2">
                  <c:v>0.13793103448275862</c:v>
                </c:pt>
                <c:pt idx="3">
                  <c:v>0.1206896551724138</c:v>
                </c:pt>
                <c:pt idx="4">
                  <c:v>0</c:v>
                </c:pt>
                <c:pt idx="5">
                  <c:v>0</c:v>
                </c:pt>
                <c:pt idx="6">
                  <c:v>0.51724137931034486</c:v>
                </c:pt>
                <c:pt idx="7">
                  <c:v>3.4482758620689655E-2</c:v>
                </c:pt>
                <c:pt idx="8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D-46A7-BE03-A5B15E4FD50E}"/>
            </c:ext>
          </c:extLst>
        </c:ser>
        <c:ser>
          <c:idx val="2"/>
          <c:order val="2"/>
          <c:tx>
            <c:strRef>
              <c:f>'Q3 graphs '!$H$33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 graphs '!$E$34:$E$42</c:f>
              <c:strCache>
                <c:ptCount val="9"/>
                <c:pt idx="0">
                  <c:v>Cluster/Sector</c:v>
                </c:pt>
                <c:pt idx="1">
                  <c:v>Independent</c:v>
                </c:pt>
                <c:pt idx="2">
                  <c:v>INGO</c:v>
                </c:pt>
                <c:pt idx="3">
                  <c:v>LNGO</c:v>
                </c:pt>
                <c:pt idx="4">
                  <c:v>Government</c:v>
                </c:pt>
                <c:pt idx="5">
                  <c:v>Network</c:v>
                </c:pt>
                <c:pt idx="6">
                  <c:v>UN</c:v>
                </c:pt>
                <c:pt idx="7">
                  <c:v>Other</c:v>
                </c:pt>
                <c:pt idx="8">
                  <c:v>Academia</c:v>
                </c:pt>
              </c:strCache>
            </c:strRef>
          </c:cat>
          <c:val>
            <c:numRef>
              <c:f>'Q3 graphs '!$H$34:$H$42</c:f>
              <c:numCache>
                <c:formatCode>0%</c:formatCode>
                <c:ptCount val="9"/>
                <c:pt idx="0">
                  <c:v>4.4444444444444446E-2</c:v>
                </c:pt>
                <c:pt idx="1">
                  <c:v>2.2222222222222223E-2</c:v>
                </c:pt>
                <c:pt idx="2">
                  <c:v>0.31111111111111112</c:v>
                </c:pt>
                <c:pt idx="3">
                  <c:v>2.2222222222222223E-2</c:v>
                </c:pt>
                <c:pt idx="4">
                  <c:v>0</c:v>
                </c:pt>
                <c:pt idx="5">
                  <c:v>0</c:v>
                </c:pt>
                <c:pt idx="6">
                  <c:v>0.55555555555555558</c:v>
                </c:pt>
                <c:pt idx="7">
                  <c:v>2.2222222222222223E-2</c:v>
                </c:pt>
                <c:pt idx="8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D-46A7-BE03-A5B15E4FD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4880128"/>
        <c:axId val="514875864"/>
      </c:barChart>
      <c:catAx>
        <c:axId val="51488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875864"/>
        <c:crosses val="autoZero"/>
        <c:auto val="1"/>
        <c:lblAlgn val="ctr"/>
        <c:lblOffset val="100"/>
        <c:noMultiLvlLbl val="0"/>
      </c:catAx>
      <c:valAx>
        <c:axId val="51487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8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3805312079519"/>
          <c:y val="3.5273110325805372E-2"/>
          <c:w val="0.75390706657912321"/>
          <c:h val="0.81698583318772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'[GNC Tech Alliance Monitoring_ 2021.xlsx]Q3 graphs '!$F$48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'[GNC Tech Alliance Monitoring_ 2021.xlsx]Q3 graphs '!$E$49:$E$56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East Asia &amp; Pacific</c:v>
                </c:pt>
                <c:pt idx="3">
                  <c:v>Latin America &amp; Carribean</c:v>
                </c:pt>
                <c:pt idx="4">
                  <c:v>Middle East &amp; North Africa</c:v>
                </c:pt>
                <c:pt idx="5">
                  <c:v>South Asia</c:v>
                </c:pt>
                <c:pt idx="6">
                  <c:v>West &amp; Central Africa</c:v>
                </c:pt>
                <c:pt idx="7">
                  <c:v>Other</c:v>
                </c:pt>
              </c:strCache>
            </c:strRef>
          </c:cat>
          <c:val>
            <c:numRef>
              <c:f>'[GNC Tech Alliance Monitoring_ 2021.xlsx]Q3 graphs '!$F$49:$F$56</c:f>
              <c:numCache>
                <c:formatCode>0%</c:formatCode>
                <c:ptCount val="8"/>
                <c:pt idx="0">
                  <c:v>1.8181818181818181E-2</c:v>
                </c:pt>
                <c:pt idx="1">
                  <c:v>0.16363636363636364</c:v>
                </c:pt>
                <c:pt idx="2">
                  <c:v>0</c:v>
                </c:pt>
                <c:pt idx="3">
                  <c:v>0.21818181818181817</c:v>
                </c:pt>
                <c:pt idx="4">
                  <c:v>0.23636363636363636</c:v>
                </c:pt>
                <c:pt idx="5">
                  <c:v>0.16363636363636364</c:v>
                </c:pt>
                <c:pt idx="6">
                  <c:v>7.2727272727272724E-2</c:v>
                </c:pt>
                <c:pt idx="7">
                  <c:v>0.12727272727272726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0-4744-B261-38EE143AD2A2}"/>
            </c:ext>
          </c:extLst>
        </c:ser>
        <c:ser>
          <c:idx val="1"/>
          <c:order val="1"/>
          <c:tx>
            <c:strRef>
              <c:f>'[GNC Tech Alliance Monitoring_ 2021.xlsx]Q3 graphs '!$G$48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'[GNC Tech Alliance Monitoring_ 2021.xlsx]Q3 graphs '!$E$49:$E$56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East Asia &amp; Pacific</c:v>
                </c:pt>
                <c:pt idx="3">
                  <c:v>Latin America &amp; Carribean</c:v>
                </c:pt>
                <c:pt idx="4">
                  <c:v>Middle East &amp; North Africa</c:v>
                </c:pt>
                <c:pt idx="5">
                  <c:v>South Asia</c:v>
                </c:pt>
                <c:pt idx="6">
                  <c:v>West &amp; Central Africa</c:v>
                </c:pt>
                <c:pt idx="7">
                  <c:v>Other</c:v>
                </c:pt>
              </c:strCache>
            </c:strRef>
          </c:cat>
          <c:val>
            <c:numRef>
              <c:f>'[GNC Tech Alliance Monitoring_ 2021.xlsx]Q3 graphs '!$G$49:$G$56</c:f>
              <c:numCache>
                <c:formatCode>0%</c:formatCode>
                <c:ptCount val="8"/>
                <c:pt idx="0">
                  <c:v>0</c:v>
                </c:pt>
                <c:pt idx="1">
                  <c:v>0.32758620689655171</c:v>
                </c:pt>
                <c:pt idx="2">
                  <c:v>3.4482758620689655E-2</c:v>
                </c:pt>
                <c:pt idx="3">
                  <c:v>8.6206896551724144E-2</c:v>
                </c:pt>
                <c:pt idx="4">
                  <c:v>0.17241379310344829</c:v>
                </c:pt>
                <c:pt idx="5">
                  <c:v>0.15517241379310345</c:v>
                </c:pt>
                <c:pt idx="6">
                  <c:v>0.17241379310344829</c:v>
                </c:pt>
                <c:pt idx="7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40-4744-B261-38EE143AD2A2}"/>
            </c:ext>
          </c:extLst>
        </c:ser>
        <c:ser>
          <c:idx val="2"/>
          <c:order val="2"/>
          <c:tx>
            <c:strRef>
              <c:f>'[GNC Tech Alliance Monitoring_ 2021.xlsx]Q3 graphs '!$H$48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'[GNC Tech Alliance Monitoring_ 2021.xlsx]Q3 graphs '!$E$49:$E$56</c:f>
              <c:strCache>
                <c:ptCount val="8"/>
                <c:pt idx="0">
                  <c:v>Central &amp; Eastern Europe</c:v>
                </c:pt>
                <c:pt idx="1">
                  <c:v>Eastern &amp; Southern Africa</c:v>
                </c:pt>
                <c:pt idx="2">
                  <c:v>East Asia &amp; Pacific</c:v>
                </c:pt>
                <c:pt idx="3">
                  <c:v>Latin America &amp; Carribean</c:v>
                </c:pt>
                <c:pt idx="4">
                  <c:v>Middle East &amp; North Africa</c:v>
                </c:pt>
                <c:pt idx="5">
                  <c:v>South Asia</c:v>
                </c:pt>
                <c:pt idx="6">
                  <c:v>West &amp; Central Africa</c:v>
                </c:pt>
                <c:pt idx="7">
                  <c:v>Other</c:v>
                </c:pt>
              </c:strCache>
            </c:strRef>
          </c:cat>
          <c:val>
            <c:numRef>
              <c:f>'[GNC Tech Alliance Monitoring_ 2021.xlsx]Q3 graphs '!$H$49:$H$56</c:f>
              <c:numCache>
                <c:formatCode>0%</c:formatCode>
                <c:ptCount val="8"/>
                <c:pt idx="0">
                  <c:v>2.4390243902439025E-2</c:v>
                </c:pt>
                <c:pt idx="1">
                  <c:v>0.17073170731707318</c:v>
                </c:pt>
                <c:pt idx="2">
                  <c:v>2.4390243902439025E-2</c:v>
                </c:pt>
                <c:pt idx="3">
                  <c:v>0.29268292682926828</c:v>
                </c:pt>
                <c:pt idx="4">
                  <c:v>0.17073170731707318</c:v>
                </c:pt>
                <c:pt idx="5">
                  <c:v>0.12195121951219512</c:v>
                </c:pt>
                <c:pt idx="6">
                  <c:v>7.3170731707317069E-2</c:v>
                </c:pt>
                <c:pt idx="7">
                  <c:v>0.12195121951219512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40-4744-B261-38EE143AD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8108576"/>
        <c:axId val="578107920"/>
      </c:barChart>
      <c:catAx>
        <c:axId val="57810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107920"/>
        <c:crosses val="autoZero"/>
        <c:auto val="1"/>
        <c:lblAlgn val="ctr"/>
        <c:lblOffset val="100"/>
        <c:noMultiLvlLbl val="0"/>
      </c:catAx>
      <c:valAx>
        <c:axId val="57810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1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5-4633-99B4-130DE57301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5-4633-99B4-130DE57301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633-99B4-130DE57301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633-99B4-130DE57301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633-99B4-130DE57301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633-99B4-130DE57301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A5-4633-99B4-130DE57301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A5-4633-99B4-130DE57301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A5-4633-99B4-130DE57301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9A5-4633-99B4-130DE5730147}"/>
              </c:ext>
            </c:extLst>
          </c:dPt>
          <c:dLbls>
            <c:dLbl>
              <c:idx val="0"/>
              <c:layout>
                <c:manualLayout>
                  <c:x val="4.5412669744491922E-2"/>
                  <c:y val="-2.0336163079684254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A5-4633-99B4-130DE5730147}"/>
                </c:ext>
              </c:extLst>
            </c:dLbl>
            <c:dLbl>
              <c:idx val="1"/>
              <c:layout>
                <c:manualLayout>
                  <c:x val="-4.5910865331355299E-3"/>
                  <c:y val="-5.13949846774902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033570688396212"/>
                      <c:h val="5.66352150528407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A5-4633-99B4-130DE5730147}"/>
                </c:ext>
              </c:extLst>
            </c:dLbl>
            <c:dLbl>
              <c:idx val="2"/>
              <c:layout>
                <c:manualLayout>
                  <c:x val="2.6203934550236736E-2"/>
                  <c:y val="-1.286244803742601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A5-4633-99B4-130DE5730147}"/>
                </c:ext>
              </c:extLst>
            </c:dLbl>
            <c:dLbl>
              <c:idx val="3"/>
              <c:layout>
                <c:manualLayout>
                  <c:x val="-1.5513523173040056E-2"/>
                  <c:y val="3.71712840769360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A5-4633-99B4-130DE5730147}"/>
                </c:ext>
              </c:extLst>
            </c:dLbl>
            <c:dLbl>
              <c:idx val="4"/>
              <c:layout>
                <c:manualLayout>
                  <c:x val="-1.5564444351913058E-2"/>
                  <c:y val="-5.82055542474154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A5-4633-99B4-130DE5730147}"/>
                </c:ext>
              </c:extLst>
            </c:dLbl>
            <c:dLbl>
              <c:idx val="5"/>
              <c:layout>
                <c:manualLayout>
                  <c:x val="-4.73714435416851E-3"/>
                  <c:y val="1.64720586139118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A5-4633-99B4-130DE5730147}"/>
                </c:ext>
              </c:extLst>
            </c:dLbl>
            <c:dLbl>
              <c:idx val="6"/>
              <c:layout>
                <c:manualLayout>
                  <c:x val="-1.1473530529285276E-2"/>
                  <c:y val="-8.192018207753634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A5-4633-99B4-130DE5730147}"/>
                </c:ext>
              </c:extLst>
            </c:dLbl>
            <c:dLbl>
              <c:idx val="7"/>
              <c:layout>
                <c:manualLayout>
                  <c:x val="-0.10712680615226984"/>
                  <c:y val="-3.45605068869766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A5-4633-99B4-130DE5730147}"/>
                </c:ext>
              </c:extLst>
            </c:dLbl>
            <c:dLbl>
              <c:idx val="9"/>
              <c:layout>
                <c:manualLayout>
                  <c:x val="0.13854200452754367"/>
                  <c:y val="-4.634507992188009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A5-4633-99B4-130DE57301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'Qummulative stats '!$C$5:$C$14</c:f>
              <c:strCache>
                <c:ptCount val="10"/>
                <c:pt idx="0">
                  <c:v>IYCF-E</c:v>
                </c:pt>
                <c:pt idx="1">
                  <c:v>Nurtion Information Systems </c:v>
                </c:pt>
                <c:pt idx="2">
                  <c:v>Wasting</c:v>
                </c:pt>
                <c:pt idx="3">
                  <c:v>Other NiE uncatagorized</c:v>
                </c:pt>
                <c:pt idx="4">
                  <c:v>Information mangement for cluster/sector </c:v>
                </c:pt>
                <c:pt idx="5">
                  <c:v>Cross cutting themes</c:v>
                </c:pt>
                <c:pt idx="6">
                  <c:v>Social Behaviour Change </c:v>
                </c:pt>
                <c:pt idx="7">
                  <c:v>Micronutrient Supplementation </c:v>
                </c:pt>
                <c:pt idx="8">
                  <c:v>Inter-Cluster coordination </c:v>
                </c:pt>
                <c:pt idx="9">
                  <c:v>Nutrition Sensitive interventions </c:v>
                </c:pt>
              </c:strCache>
            </c:strRef>
          </c:cat>
          <c:val>
            <c:numRef>
              <c:f>'Qummulative stats '!$D$5:$D$14</c:f>
              <c:numCache>
                <c:formatCode>0%</c:formatCode>
                <c:ptCount val="10"/>
                <c:pt idx="0">
                  <c:v>0.20727272727272728</c:v>
                </c:pt>
                <c:pt idx="1">
                  <c:v>0.18181818181818182</c:v>
                </c:pt>
                <c:pt idx="2">
                  <c:v>0.16</c:v>
                </c:pt>
                <c:pt idx="3">
                  <c:v>0.28363636363636363</c:v>
                </c:pt>
                <c:pt idx="4">
                  <c:v>5.4545454545454543E-2</c:v>
                </c:pt>
                <c:pt idx="5">
                  <c:v>0.04</c:v>
                </c:pt>
                <c:pt idx="6">
                  <c:v>3.6363636363636362E-2</c:v>
                </c:pt>
                <c:pt idx="7">
                  <c:v>1.4545454545454545E-2</c:v>
                </c:pt>
                <c:pt idx="8">
                  <c:v>1.090909090909091E-2</c:v>
                </c:pt>
                <c:pt idx="9">
                  <c:v>1.090909090909091E-2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9A5-4633-99B4-130DE5730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7:44:15.4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2C2D-A291-A447-8ECF-D661A2ECCEF6}" type="datetime1">
              <a:rPr lang="en-US" smtClean="0">
                <a:latin typeface="Open Sans" panose="020B0606030504020204" pitchFamily="34" charset="0"/>
              </a:rPr>
              <a:t>11/16/2021</a:t>
            </a:fld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00EE-9817-164B-B558-2953FA777913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46E6977-86F2-654E-97BC-BCA49EA80FC3}" type="datetime1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BD2A0D1-D111-2E44-8581-1AC0FF099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68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6E43C7-14A8-4B5D-8F33-04B690E9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679" y="1815222"/>
            <a:ext cx="5123534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1D7F2-4A43-4165-89D5-A9FDBC97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5223"/>
            <a:ext cx="5082297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758E62-9CAC-42CF-B476-FA84859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1409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808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8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436240-B17C-46CF-B9E8-6D14B5ECF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BF0A66-2E73-436E-8922-2EA9B0489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90" y="2824554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000" b="0" i="0">
                <a:solidFill>
                  <a:srgbClr val="F8F8F8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906D1-7259-7B42-BA2B-40C9E680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51" y="4090193"/>
            <a:ext cx="1920898" cy="10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48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889" y="3937329"/>
            <a:ext cx="7314543" cy="936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5470" y="2168306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24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255BF9-AF75-4761-AB34-B02069439A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506A3BA-54D6-4962-816A-871D9EED3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826" y="2485015"/>
            <a:ext cx="9891656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A37011C-2E4D-4810-B18D-AA555CDEC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635" y="3511689"/>
            <a:ext cx="7756264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93BD6-3F7E-0944-B90D-FD4E5D47D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8" y="311978"/>
            <a:ext cx="2073299" cy="1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C44D04A-09E8-476C-B59B-02249B5A3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56E08F9-6FBC-485E-871C-6B704392F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D1F41-ACEF-4035-9765-D3B5F57D1CFF}"/>
              </a:ext>
            </a:extLst>
          </p:cNvPr>
          <p:cNvSpPr/>
          <p:nvPr userDrawn="1"/>
        </p:nvSpPr>
        <p:spPr>
          <a:xfrm>
            <a:off x="4308041" y="6165033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>
                <a:solidFill>
                  <a:prstClr val="black"/>
                </a:solidFill>
                <a:latin typeface="Open Sans" panose="020B0606030504020204" pitchFamily="34" charset="0"/>
              </a:rPr>
              <a:t>Advice | Guidance | Expertise | Learning</a:t>
            </a:r>
          </a:p>
        </p:txBody>
      </p:sp>
    </p:spTree>
    <p:extLst>
      <p:ext uri="{BB962C8B-B14F-4D97-AF65-F5344CB8AC3E}">
        <p14:creationId xmlns:p14="http://schemas.microsoft.com/office/powerpoint/2010/main" val="21152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9F29CA9A-0B97-49C7-B633-EBDEC1C75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BIG 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C025B9F-AB56-493D-BFEB-F0310E084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1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6F013-4CC2-4F5B-B1B3-6F3138D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0652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0E5E2-E3BF-46FD-A725-602700F4EA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Ut </a:t>
            </a:r>
            <a:r>
              <a:rPr lang="fr-FR" err="1"/>
              <a:t>enim</a:t>
            </a:r>
            <a:r>
              <a:rPr lang="fr-FR"/>
              <a:t> ad </a:t>
            </a:r>
            <a:r>
              <a:rPr lang="fr-FR" err="1"/>
              <a:t>minim</a:t>
            </a:r>
            <a:r>
              <a:rPr lang="fr-FR"/>
              <a:t> </a:t>
            </a:r>
            <a:r>
              <a:rPr lang="fr-FR" err="1"/>
              <a:t>veniam</a:t>
            </a:r>
            <a:r>
              <a:rPr lang="fr-FR"/>
              <a:t>,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nostrud</a:t>
            </a:r>
            <a:r>
              <a:rPr lang="fr-FR"/>
              <a:t> </a:t>
            </a:r>
            <a:r>
              <a:rPr lang="fr-FR" err="1"/>
              <a:t>exercitation</a:t>
            </a:r>
            <a:r>
              <a:rPr lang="fr-FR"/>
              <a:t> </a:t>
            </a:r>
            <a:r>
              <a:rPr lang="fr-FR" err="1"/>
              <a:t>ullamco</a:t>
            </a:r>
            <a:r>
              <a:rPr lang="fr-FR"/>
              <a:t> </a:t>
            </a:r>
            <a:r>
              <a:rPr lang="fr-FR" err="1"/>
              <a:t>laboris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r>
              <a:rPr lang="fr-FR"/>
              <a:t>. Duis </a:t>
            </a:r>
            <a:r>
              <a:rPr lang="fr-FR" err="1"/>
              <a:t>aute</a:t>
            </a:r>
            <a:r>
              <a:rPr lang="fr-FR"/>
              <a:t> </a:t>
            </a:r>
            <a:r>
              <a:rPr lang="fr-FR" err="1"/>
              <a:t>irure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reprehenderit</a:t>
            </a:r>
            <a:r>
              <a:rPr lang="fr-FR"/>
              <a:t> in </a:t>
            </a:r>
            <a:r>
              <a:rPr lang="fr-FR" err="1"/>
              <a:t>voluptate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cillum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fugiat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pariatur</a:t>
            </a:r>
            <a:r>
              <a:rPr lang="fr-FR"/>
              <a:t>.</a:t>
            </a:r>
          </a:p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5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BC405-A977-49C8-B971-08B19AA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3075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97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D3B9E-DDAE-4155-9EDF-22B4BEC8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7419C-8155-44EC-8676-A90652450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15BF7B-E0ED-4064-A9CD-FA3F3546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09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6" r:id="rId2"/>
  </p:sldLayoutIdLst>
  <p:hf hd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5CC0E8"/>
          </a:solidFill>
          <a:latin typeface="The Next Fo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704A21-5A65-4D6D-A9B2-E49D7AA9C908}"/>
              </a:ext>
            </a:extLst>
          </p:cNvPr>
          <p:cNvSpPr/>
          <p:nvPr userDrawn="1"/>
        </p:nvSpPr>
        <p:spPr>
          <a:xfrm>
            <a:off x="4302662" y="6181169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>
                <a:latin typeface="Open Sans" panose="020B0606030504020204" pitchFamily="34" charset="0"/>
              </a:rPr>
              <a:t>Advice | Guidance | Expertise | Learning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AB334-9066-934A-877B-EE4EF4AF92C9}"/>
              </a:ext>
            </a:extLst>
          </p:cNvPr>
          <p:cNvSpPr/>
          <p:nvPr/>
        </p:nvSpPr>
        <p:spPr>
          <a:xfrm>
            <a:off x="0" y="1794509"/>
            <a:ext cx="12192000" cy="3653353"/>
          </a:xfrm>
          <a:prstGeom prst="rect">
            <a:avLst/>
          </a:prstGeom>
          <a:solidFill>
            <a:srgbClr val="EE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8326-B8C9-864A-B0AB-21D056B84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5806284"/>
            <a:ext cx="1873812" cy="7038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5A905C-FCBC-B847-AE45-07289D3E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14" y="5937481"/>
            <a:ext cx="1843174" cy="44146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CFE20C7-4B8F-524F-AAB6-1EED2FFD8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866" y="5606665"/>
            <a:ext cx="993304" cy="993302"/>
          </a:xfrm>
          <a:prstGeom prst="rect">
            <a:avLst/>
          </a:prstGeom>
        </p:spPr>
      </p:pic>
      <p:pic>
        <p:nvPicPr>
          <p:cNvPr id="10" name="Picture 9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D64C6EDF-E53E-254F-BBE1-98BEA4910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00" y="5873428"/>
            <a:ext cx="2546214" cy="66220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5B1EE1E4-83E9-2C44-A6CB-EAF3893D7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938" y="5663893"/>
            <a:ext cx="1510327" cy="91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5025-AB76-4048-B046-369F80F89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41"/>
            <a:ext cx="2400300" cy="1321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7C0A26-BCCF-481B-8067-59CAD2F07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239" y="2557196"/>
            <a:ext cx="628552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FC30-728D-40B7-B160-F4E01004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latin typeface="+mj-lt"/>
              </a:rPr>
              <a:t>The Alliance’s Work to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E744D-F5C4-4183-A56E-F410B3B07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4" b="870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CB3DE-52A7-4E68-B8E1-2B18A6244FCD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Since April 2020 – Sept 2021 the Alliance has: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Received </a:t>
            </a:r>
            <a:r>
              <a:rPr lang="en-US" sz="1900" b="1" dirty="0"/>
              <a:t>210 requests </a:t>
            </a:r>
            <a:r>
              <a:rPr lang="en-US" sz="1900" dirty="0"/>
              <a:t>for support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From </a:t>
            </a:r>
            <a:r>
              <a:rPr lang="en-US" sz="1900" b="1" dirty="0"/>
              <a:t>59 countries </a:t>
            </a:r>
            <a:r>
              <a:rPr lang="en-US" sz="1900" dirty="0"/>
              <a:t>across 9 Regions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39</a:t>
            </a:r>
            <a:r>
              <a:rPr lang="en-US" sz="1900" dirty="0"/>
              <a:t> requests are on-going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AB4CAD5-138F-4ED2-AF91-0DAFB37AE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6172713"/>
            <a:ext cx="1244682" cy="6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8A56-9FB6-40C2-A672-546BE323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5" y="125975"/>
            <a:ext cx="8693075" cy="1325563"/>
          </a:xfrm>
        </p:spPr>
        <p:txBody>
          <a:bodyPr/>
          <a:lstStyle/>
          <a:p>
            <a:r>
              <a:rPr lang="en-GB"/>
              <a:t>Thematic Tags since April 2020: </a:t>
            </a:r>
            <a:endParaRPr lang="de-DE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50263C-1B19-4174-A072-928FE8A27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748180"/>
              </p:ext>
            </p:extLst>
          </p:nvPr>
        </p:nvGraphicFramePr>
        <p:xfrm>
          <a:off x="4080897" y="788756"/>
          <a:ext cx="9018135" cy="582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2777B0-4E58-493B-8874-2E65EACE827A}"/>
              </a:ext>
            </a:extLst>
          </p:cNvPr>
          <p:cNvSpPr txBox="1"/>
          <p:nvPr/>
        </p:nvSpPr>
        <p:spPr>
          <a:xfrm>
            <a:off x="509324" y="1531257"/>
            <a:ext cx="28320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/>
              <a:t>This slide provides an overview of the tagged thematic areas for which technical support has been requested . </a:t>
            </a:r>
          </a:p>
          <a:p>
            <a:endParaRPr lang="en-AU"/>
          </a:p>
          <a:p>
            <a:r>
              <a:rPr lang="en-US" sz="900"/>
              <a:t>*Requests may have multiple thematic tags</a:t>
            </a:r>
            <a:endParaRPr lang="en-CA" sz="900"/>
          </a:p>
          <a:p>
            <a:endParaRPr lang="en-AU"/>
          </a:p>
          <a:p>
            <a:endParaRPr lang="en-AU"/>
          </a:p>
          <a:p>
            <a:endParaRPr lang="de-DE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20E2D39-1F4E-4F5B-AD24-78080253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50263C-1B19-4174-A072-928FE8A27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8099"/>
              </p:ext>
            </p:extLst>
          </p:nvPr>
        </p:nvGraphicFramePr>
        <p:xfrm>
          <a:off x="332190" y="-854010"/>
          <a:ext cx="11527619" cy="856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0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EF448-EEC2-0249-842A-6E583D0ED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097E8C-F73A-4841-9267-D8C764374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421827"/>
              </p:ext>
            </p:extLst>
          </p:nvPr>
        </p:nvGraphicFramePr>
        <p:xfrm>
          <a:off x="743484" y="1092928"/>
          <a:ext cx="6679420" cy="427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70A900-1757-484F-B9B1-3FFB1A384548}"/>
              </a:ext>
            </a:extLst>
          </p:cNvPr>
          <p:cNvSpPr txBox="1"/>
          <p:nvPr/>
        </p:nvSpPr>
        <p:spPr>
          <a:xfrm>
            <a:off x="743484" y="222191"/>
            <a:ext cx="696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latin typeface="Open Sans" panose="020B0606030504020204"/>
              </a:rPr>
              <a:t>Accessing support and Services </a:t>
            </a:r>
            <a:endParaRPr lang="de-DE" sz="3200">
              <a:latin typeface="Open Sans" panose="020B06060305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3B122-650D-4FC8-9E71-3D0F979CBEF9}"/>
              </a:ext>
            </a:extLst>
          </p:cNvPr>
          <p:cNvSpPr txBox="1"/>
          <p:nvPr/>
        </p:nvSpPr>
        <p:spPr>
          <a:xfrm>
            <a:off x="8078638" y="2078285"/>
            <a:ext cx="3623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Since Dec 2020 The Alliance website has had 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6700 Unique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Our website has been viewed 24,000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Users from 153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893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BAC74-A68A-41EF-9272-D7A8A76C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53" y="2103437"/>
            <a:ext cx="8693075" cy="1325563"/>
          </a:xfrm>
        </p:spPr>
        <p:txBody>
          <a:bodyPr/>
          <a:lstStyle/>
          <a:p>
            <a:pPr marL="285750" indent="-285750"/>
            <a:r>
              <a:rPr lang="en-US" sz="2000" b="1"/>
              <a:t>41 requests </a:t>
            </a:r>
            <a:r>
              <a:rPr lang="en-US" sz="2000"/>
              <a:t>for support submitted </a:t>
            </a:r>
            <a:br>
              <a:rPr lang="en-US" sz="2000"/>
            </a:br>
            <a:r>
              <a:rPr lang="en-US" sz="2000"/>
              <a:t>23 -Quick Remote Technical Support</a:t>
            </a:r>
            <a:br>
              <a:rPr lang="en-US" sz="2000"/>
            </a:br>
            <a:r>
              <a:rPr lang="en-US" sz="2000"/>
              <a:t>4-In-depth Remote Support</a:t>
            </a:r>
            <a:br>
              <a:rPr lang="en-US" sz="2000"/>
            </a:br>
            <a:r>
              <a:rPr lang="en-US" sz="2000"/>
              <a:t>5- In-country Support</a:t>
            </a:r>
            <a:br>
              <a:rPr lang="en-US" sz="2000"/>
            </a:br>
            <a:r>
              <a:rPr lang="en-US" sz="2000"/>
              <a:t>6- Consultant roster </a:t>
            </a:r>
            <a:br>
              <a:rPr lang="en-US" sz="2000"/>
            </a:br>
            <a:r>
              <a:rPr lang="en-US" sz="2000"/>
              <a:t>1- Cluster coordination </a:t>
            </a:r>
            <a:br>
              <a:rPr lang="en-US" sz="2000"/>
            </a:br>
            <a:r>
              <a:rPr lang="en-US" sz="2000"/>
              <a:t>2- Cluster IM(new)</a:t>
            </a:r>
            <a:br>
              <a:rPr lang="en-US" sz="2000"/>
            </a:br>
            <a:r>
              <a:rPr lang="en-US" sz="2000"/>
              <a:t>0-Unclassified</a:t>
            </a:r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230B662-3BCC-DE4E-B882-626892B33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51071-A1FA-4621-8870-DFA4E150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0" y="420596"/>
            <a:ext cx="4950381" cy="106689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8DA13B-02B3-4797-9153-32BDD7BE2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97822"/>
              </p:ext>
            </p:extLst>
          </p:nvPr>
        </p:nvGraphicFramePr>
        <p:xfrm>
          <a:off x="5874469" y="1712068"/>
          <a:ext cx="5516619" cy="325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298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DE7B-9A6A-47B5-95A4-C33559FE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Request received since Jan 2021</a:t>
            </a:r>
            <a:endParaRPr lang="de-DE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E9EE31-E9B3-408D-8868-028F0042B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211574"/>
              </p:ext>
            </p:extLst>
          </p:nvPr>
        </p:nvGraphicFramePr>
        <p:xfrm>
          <a:off x="5293896" y="1873568"/>
          <a:ext cx="6120063" cy="311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C6C27F-8E0C-4123-A97A-CB22AAAC7F5C}"/>
              </a:ext>
            </a:extLst>
          </p:cNvPr>
          <p:cNvSpPr/>
          <p:nvPr/>
        </p:nvSpPr>
        <p:spPr>
          <a:xfrm>
            <a:off x="664724" y="18735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/>
              <a:t>154 requests </a:t>
            </a:r>
            <a:r>
              <a:rPr lang="en-US"/>
              <a:t>for support have been submitted</a:t>
            </a:r>
          </a:p>
          <a:p>
            <a:r>
              <a:rPr lang="en-US"/>
              <a:t> </a:t>
            </a:r>
            <a:br>
              <a:rPr lang="en-US"/>
            </a:br>
            <a:r>
              <a:rPr lang="en-US"/>
              <a:t>84 -Quick Remote Technical Support</a:t>
            </a:r>
            <a:br>
              <a:rPr lang="en-US"/>
            </a:br>
            <a:r>
              <a:rPr lang="en-US"/>
              <a:t>16-In-depth Remote Support</a:t>
            </a:r>
            <a:br>
              <a:rPr lang="en-US"/>
            </a:br>
            <a:r>
              <a:rPr lang="en-US"/>
              <a:t>11- In-country Support</a:t>
            </a:r>
            <a:br>
              <a:rPr lang="en-US"/>
            </a:br>
            <a:r>
              <a:rPr lang="en-US"/>
              <a:t>24- Consultant roster </a:t>
            </a:r>
            <a:br>
              <a:rPr lang="en-US"/>
            </a:br>
            <a:r>
              <a:rPr lang="en-US"/>
              <a:t>11- Cluster coordination </a:t>
            </a:r>
            <a:br>
              <a:rPr lang="en-US"/>
            </a:br>
            <a:r>
              <a:rPr lang="en-US"/>
              <a:t>2- Cluster IM(new)</a:t>
            </a:r>
            <a:br>
              <a:rPr lang="en-US"/>
            </a:br>
            <a:r>
              <a:rPr lang="en-US"/>
              <a:t>6-Unclassified</a:t>
            </a:r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5E8067-D8C4-4C62-90B7-2E9747D8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14" y="180754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A6C5-7FD5-42A7-B8EB-21A1AA3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1" y="242100"/>
            <a:ext cx="8693075" cy="1325563"/>
          </a:xfrm>
        </p:spPr>
        <p:txBody>
          <a:bodyPr/>
          <a:lstStyle/>
          <a:p>
            <a:r>
              <a:rPr lang="en-GB"/>
              <a:t>What thematical areas is support being requested for :</a:t>
            </a:r>
            <a:br>
              <a:rPr lang="en-GB"/>
            </a:br>
            <a:endParaRPr lang="de-DE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6C39B6-3AA4-4DDF-BDA2-9CFCBD88E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534033"/>
              </p:ext>
            </p:extLst>
          </p:nvPr>
        </p:nvGraphicFramePr>
        <p:xfrm>
          <a:off x="4772867" y="1367570"/>
          <a:ext cx="6683693" cy="451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077A332-75BD-46E7-9021-E84E262621D9}"/>
              </a:ext>
            </a:extLst>
          </p:cNvPr>
          <p:cNvSpPr/>
          <p:nvPr/>
        </p:nvSpPr>
        <p:spPr>
          <a:xfrm>
            <a:off x="579121" y="1997839"/>
            <a:ext cx="41937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Coordination = 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Cross cutting themes = 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Information management = 1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IYCFE = 13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Micronutrients = 1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NIS = 8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Other NIE = 4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Social Behaviour Change = 1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Wasting = 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Nutrition Sensitive Interventions =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/>
              <a:t>No classification = 0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F49D0AD-4732-43A3-9A1B-4CF495EB1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90" y="179936"/>
            <a:ext cx="1939044" cy="1067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2DF08A-5F1E-4F37-AF49-71D0DC3F3604}"/>
              </a:ext>
            </a:extLst>
          </p:cNvPr>
          <p:cNvSpPr/>
          <p:nvPr/>
        </p:nvSpPr>
        <p:spPr>
          <a:xfrm>
            <a:off x="469391" y="5202965"/>
            <a:ext cx="3657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*Requests may have multiple thematic tags</a:t>
            </a:r>
            <a:endParaRPr lang="en-CA" sz="1400"/>
          </a:p>
        </p:txBody>
      </p:sp>
    </p:spTree>
    <p:extLst>
      <p:ext uri="{BB962C8B-B14F-4D97-AF65-F5344CB8AC3E}">
        <p14:creationId xmlns:p14="http://schemas.microsoft.com/office/powerpoint/2010/main" val="19082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/>
              <a:t>Who is requesting Support? </a:t>
            </a:r>
            <a:endParaRPr lang="de-DE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64B438-AA9D-43F4-AE68-1EB73D938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45631"/>
              </p:ext>
            </p:extLst>
          </p:nvPr>
        </p:nvGraphicFramePr>
        <p:xfrm>
          <a:off x="4434874" y="1611440"/>
          <a:ext cx="717804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EFE79-308B-4215-8B66-5C3C79646E25}"/>
              </a:ext>
            </a:extLst>
          </p:cNvPr>
          <p:cNvSpPr txBox="1"/>
          <p:nvPr/>
        </p:nvSpPr>
        <p:spPr>
          <a:xfrm>
            <a:off x="435428" y="1611794"/>
            <a:ext cx="3396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Alliance receives requests from UN, NGOs, Network agencies, Local NGOs, Governments and more.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This slide provides an overview of who has been requesting support from the Alliance.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3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C75B-9EE7-4135-B4B0-C0DF0EB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285877"/>
            <a:ext cx="8693075" cy="1325563"/>
          </a:xfrm>
        </p:spPr>
        <p:txBody>
          <a:bodyPr/>
          <a:lstStyle/>
          <a:p>
            <a:r>
              <a:rPr lang="en-AU" dirty="0"/>
              <a:t>Where are requests coming from? </a:t>
            </a:r>
            <a:endParaRPr lang="de-DE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70B612-C2E8-44C7-90E2-2B0409C48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124842"/>
            <a:ext cx="1939044" cy="106758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B80B7A-C68A-4911-851D-5E2A26F70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87060"/>
              </p:ext>
            </p:extLst>
          </p:nvPr>
        </p:nvGraphicFramePr>
        <p:xfrm>
          <a:off x="4712353" y="1611440"/>
          <a:ext cx="6792820" cy="396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8B6AB5-9201-48BC-BE96-A22F981AC0AE}"/>
              </a:ext>
            </a:extLst>
          </p:cNvPr>
          <p:cNvSpPr txBox="1"/>
          <p:nvPr/>
        </p:nvSpPr>
        <p:spPr>
          <a:xfrm>
            <a:off x="686827" y="2046869"/>
            <a:ext cx="2960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Alliance Receives requests for support from all over the World. </a:t>
            </a:r>
          </a:p>
          <a:p>
            <a:br>
              <a:rPr lang="en-AU" dirty="0"/>
            </a:br>
            <a:r>
              <a:rPr lang="en-AU" dirty="0"/>
              <a:t>This slide provides an overview of where requests for support come from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41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FBE4-A0D6-42FF-A2BD-1383E4E6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241753"/>
            <a:ext cx="10330543" cy="1325563"/>
          </a:xfrm>
        </p:spPr>
        <p:txBody>
          <a:bodyPr/>
          <a:lstStyle/>
          <a:p>
            <a:r>
              <a:rPr lang="en-US" sz="3200"/>
              <a:t>Communications &amp; Knowledge Management</a:t>
            </a:r>
            <a:br>
              <a:rPr lang="en-US"/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DDD3-388A-4365-8737-A4C2967B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42" y="1012207"/>
            <a:ext cx="10515600" cy="4833585"/>
          </a:xfrm>
        </p:spPr>
        <p:txBody>
          <a:bodyPr/>
          <a:lstStyle/>
          <a:p>
            <a:endParaRPr lang="en-US" sz="1100" dirty="0"/>
          </a:p>
          <a:p>
            <a:r>
              <a:rPr lang="en-US" b="1" dirty="0"/>
              <a:t>Webinars: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 webinar took place </a:t>
            </a:r>
            <a:r>
              <a:rPr lang="en-US" sz="1800" b="1" dirty="0"/>
              <a:t>“</a:t>
            </a:r>
            <a:r>
              <a:rPr lang="en-US" sz="1800" dirty="0"/>
              <a:t>A Learning and Sharing Café: </a:t>
            </a:r>
            <a:r>
              <a:rPr lang="en-US" sz="1800" i="1" dirty="0"/>
              <a:t>Shared Responsibilities for Infant and Young Child Feeding in Emergencies - Experiences implementing the IYCF Multi-sector Framework for Action”. 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was attended by 123 participants, 44 (36%) where from local NGOs</a:t>
            </a:r>
          </a:p>
          <a:p>
            <a:endParaRPr lang="en-US" i="1" dirty="0"/>
          </a:p>
          <a:p>
            <a:r>
              <a:rPr lang="en-US" b="1" dirty="0"/>
              <a:t>Learning Needs &amp;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 technical product need was identified this quarter: Resumption of pre-COVID guidelines for wasting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2 learning needs: LAC learning needs, and Learning on Nutrition Sensitive work Yemen,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Work continues on learning brief and podcast regarding local NGOs using the Alliance to support their technical capacity gaps and needs and guidance on Using MUAC and/or anthropometric classification, Yemen NIS Taskforce evaluation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7EB3F0-B05C-4929-A6B6-7ADCBC4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71" y="1611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7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9B37E-B30A-4D33-B2BF-3A4B2A84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Thought Leadership Updates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32B00-3E38-4DEA-A18B-8E8B8A8D8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4936"/>
            <a:ext cx="10134600" cy="4764852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Work continued during the quarter in each of </a:t>
            </a:r>
            <a:r>
              <a:rPr lang="en-US"/>
              <a:t>the GTWGs </a:t>
            </a:r>
            <a:r>
              <a:rPr lang="en-US" dirty="0"/>
              <a:t>based on needs emerging within the Alliance. </a:t>
            </a:r>
            <a:endParaRPr lang="de-DE" dirty="0"/>
          </a:p>
          <a:p>
            <a:pPr lvl="0"/>
            <a:r>
              <a:rPr lang="en-US" dirty="0"/>
              <a:t>Funding gaps were noted for each of the GTWGs and next steps to fill these gaps outlined.</a:t>
            </a:r>
            <a:endParaRPr lang="de-DE" dirty="0"/>
          </a:p>
          <a:p>
            <a:pPr lvl="0"/>
            <a:r>
              <a:rPr lang="en-US" dirty="0"/>
              <a:t>A cross- chair quarterly call was held in September to explore areas of collaboration across the GTWGs. </a:t>
            </a:r>
            <a:endParaRPr lang="de-DE" dirty="0"/>
          </a:p>
          <a:p>
            <a:pPr lvl="0"/>
            <a:r>
              <a:rPr lang="en-US" dirty="0"/>
              <a:t>Work began to set up a new taskforce on Nutrition guidance for Ebola Treatment Units. This taskforce will be co-chaired by WHO and CDC/ John Hopkins University. </a:t>
            </a: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4F1F1-D9AD-0C4A-941A-F2301259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1435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Option 1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Option 2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White">
  <a:themeElements>
    <a:clrScheme name="Custom 1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FF5C39"/>
      </a:accent1>
      <a:accent2>
        <a:srgbClr val="FFB1BB"/>
      </a:accent2>
      <a:accent3>
        <a:srgbClr val="FDD26E"/>
      </a:accent3>
      <a:accent4>
        <a:srgbClr val="FDD26E"/>
      </a:accent4>
      <a:accent5>
        <a:srgbClr val="97D700"/>
      </a:accent5>
      <a:accent6>
        <a:srgbClr val="00A9E0"/>
      </a:accent6>
      <a:hlink>
        <a:srgbClr val="EE7B08"/>
      </a:hlink>
      <a:folHlink>
        <a:srgbClr val="977B2D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9CF4E58A05C49A9E5EF0268372CC9" ma:contentTypeVersion="13" ma:contentTypeDescription="Create a new document." ma:contentTypeScope="" ma:versionID="23b8b1a90830686c8973679ed6f9cef7">
  <xsd:schema xmlns:xsd="http://www.w3.org/2001/XMLSchema" xmlns:xs="http://www.w3.org/2001/XMLSchema" xmlns:p="http://schemas.microsoft.com/office/2006/metadata/properties" xmlns:ns2="06db83ed-ad51-4498-8213-5c1f3b1855aa" xmlns:ns3="5f8a0c08-5195-4319-a001-00ed987c6d43" targetNamespace="http://schemas.microsoft.com/office/2006/metadata/properties" ma:root="true" ma:fieldsID="eb437584050f43ff0c3d2f2757253b4e" ns2:_="" ns3:_="">
    <xsd:import namespace="06db83ed-ad51-4498-8213-5c1f3b1855aa"/>
    <xsd:import namespace="5f8a0c08-5195-4319-a001-00ed987c6d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b83ed-ad51-4498-8213-5c1f3b18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0c08-5195-4319-a001-00ed987c6d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781E7-114A-426B-A198-05457C8BA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b83ed-ad51-4498-8213-5c1f3b1855aa"/>
    <ds:schemaRef ds:uri="5f8a0c08-5195-4319-a001-00ed987c6d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2D89C-76D1-4F84-935F-31C93675D52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6db83ed-ad51-4498-8213-5c1f3b1855aa"/>
    <ds:schemaRef ds:uri="http://schemas.openxmlformats.org/package/2006/metadata/core-properties"/>
    <ds:schemaRef ds:uri="5f8a0c08-5195-4319-a001-00ed987c6d4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88D6E4-DA1D-4C02-98E9-B383F5FCB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The Next Font</vt:lpstr>
      <vt:lpstr>Tw Cen MT</vt:lpstr>
      <vt:lpstr>Wingdings</vt:lpstr>
      <vt:lpstr>1_Cover Option 1</vt:lpstr>
      <vt:lpstr>Cover Option 2</vt:lpstr>
      <vt:lpstr>Cover White</vt:lpstr>
      <vt:lpstr>Text slides</vt:lpstr>
      <vt:lpstr>Back Cover</vt:lpstr>
      <vt:lpstr>PowerPoint Presentation</vt:lpstr>
      <vt:lpstr>PowerPoint Presentation</vt:lpstr>
      <vt:lpstr>41 requests for support submitted  23 -Quick Remote Technical Support 4-In-depth Remote Support 5- In-country Support 6- Consultant roster  1- Cluster coordination  2- Cluster IM(new) 0-Unclassified  </vt:lpstr>
      <vt:lpstr>Request received since Jan 2021</vt:lpstr>
      <vt:lpstr>What thematical areas is support being requested for : </vt:lpstr>
      <vt:lpstr>Who is requesting Support? </vt:lpstr>
      <vt:lpstr>Where are requests coming from? </vt:lpstr>
      <vt:lpstr>Communications &amp; Knowledge Management </vt:lpstr>
      <vt:lpstr>Thought Leadership Updates</vt:lpstr>
      <vt:lpstr>The Alliance’s Work to date</vt:lpstr>
      <vt:lpstr>Thematic Tags since April 2020: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Aminata Ndjim</dc:creator>
  <cp:lastModifiedBy>Justine Aenishaenslin</cp:lastModifiedBy>
  <cp:revision>1</cp:revision>
  <dcterms:created xsi:type="dcterms:W3CDTF">2019-08-29T14:03:38Z</dcterms:created>
  <dcterms:modified xsi:type="dcterms:W3CDTF">2021-11-16T10:32:01Z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0x01010051E9CF4E58A05C49A9E5EF0268372CC9</vt:lpwstr>
  </property>
</Properties>
</file>