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Bebas Neue" panose="020B0604020202020204" charset="0"/>
      <p:regular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47">
          <p15:clr>
            <a:srgbClr val="A4A3A4"/>
          </p15:clr>
        </p15:guide>
        <p15:guide id="2" orient="horz" pos="3974">
          <p15:clr>
            <a:srgbClr val="A4A3A4"/>
          </p15:clr>
        </p15:guide>
        <p15:guide id="3" pos="347">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zMTV1XWwC8dNki+cfL0MX375P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829D7C-396C-4279-9E56-ADE7BF859DD7}">
  <a:tblStyle styleId="{AC829D7C-396C-4279-9E56-ADE7BF859DD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047"/>
        <p:guide orient="horz" pos="3974"/>
        <p:guide pos="3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
        <p:cNvGrpSpPr/>
        <p:nvPr/>
      </p:nvGrpSpPr>
      <p:grpSpPr>
        <a:xfrm>
          <a:off x="0" y="0"/>
          <a:ext cx="0" cy="0"/>
          <a:chOff x="0" y="0"/>
          <a:chExt cx="0" cy="0"/>
        </a:xfrm>
      </p:grpSpPr>
      <p:sp>
        <p:nvSpPr>
          <p:cNvPr id="13" name="Google Shape;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 name="Google Shape;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02484b8eea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02484b8eea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4" name="Google Shape;314;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 name="Google Shape;2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2" name="Google Shape;322;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0" name="Google Shape;330;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017c75c39f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8" name="Google Shape;338;g1017c75c39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04a64e54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04a64e54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4" name="Google Shape;354;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 name="Google Shape;3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 name="Google Shape;4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 name="Google Shape;4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 name="Google Shape;57;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 name="Google Shape;6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9"/>
        <p:cNvGrpSpPr/>
        <p:nvPr/>
      </p:nvGrpSpPr>
      <p:grpSpPr>
        <a:xfrm>
          <a:off x="0" y="0"/>
          <a:ext cx="0" cy="0"/>
          <a:chOff x="0" y="0"/>
          <a:chExt cx="0" cy="0"/>
        </a:xfrm>
      </p:grpSpPr>
      <p:sp>
        <p:nvSpPr>
          <p:cNvPr id="10" name="Google Shape;10;p34"/>
          <p:cNvSpPr>
            <a:spLocks noGrp="1"/>
          </p:cNvSpPr>
          <p:nvPr>
            <p:ph type="pic" idx="2"/>
          </p:nvPr>
        </p:nvSpPr>
        <p:spPr>
          <a:xfrm>
            <a:off x="6096000" y="0"/>
            <a:ext cx="6096000" cy="6858000"/>
          </a:xfrm>
          <a:prstGeom prst="rect">
            <a:avLst/>
          </a:prstGeom>
          <a:gradFill>
            <a:gsLst>
              <a:gs pos="0">
                <a:schemeClr val="accent1"/>
              </a:gs>
              <a:gs pos="100000">
                <a:schemeClr val="accent5"/>
              </a:gs>
            </a:gsLst>
            <a:lin ang="5400000" scaled="0"/>
          </a:gra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3"/>
          <p:cNvSpPr txBox="1">
            <a:spLocks noGrp="1"/>
          </p:cNvSpPr>
          <p:nvPr>
            <p:ph type="body" idx="1"/>
          </p:nvPr>
        </p:nvSpPr>
        <p:spPr>
          <a:xfrm>
            <a:off x="2202646" y="1690688"/>
            <a:ext cx="10515600" cy="4351338"/>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33"/>
          <p:cNvSpPr txBox="1">
            <a:spLocks noGrp="1"/>
          </p:cNvSpPr>
          <p:nvPr>
            <p:ph type="ftr" idx="11"/>
          </p:nvPr>
        </p:nvSpPr>
        <p:spPr>
          <a:xfrm>
            <a:off x="9869474" y="6342062"/>
            <a:ext cx="1879614" cy="18256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79">
          <p15:clr>
            <a:srgbClr val="F26B43"/>
          </p15:clr>
        </p15:guide>
        <p15:guide id="2" orient="horz" pos="2160">
          <p15:clr>
            <a:srgbClr val="F26B43"/>
          </p15:clr>
        </p15:guide>
        <p15:guide id="3" pos="7401">
          <p15:clr>
            <a:srgbClr val="F26B43"/>
          </p15:clr>
        </p15:guide>
        <p15:guide id="4" orient="horz" pos="4110">
          <p15:clr>
            <a:srgbClr val="F26B43"/>
          </p15:clr>
        </p15:guide>
        <p15:guide id="5" orient="horz" pos="21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
        <p:cNvGrpSpPr/>
        <p:nvPr/>
      </p:nvGrpSpPr>
      <p:grpSpPr>
        <a:xfrm>
          <a:off x="0" y="0"/>
          <a:ext cx="0" cy="0"/>
          <a:chOff x="0" y="0"/>
          <a:chExt cx="0" cy="0"/>
        </a:xfrm>
      </p:grpSpPr>
      <p:pic>
        <p:nvPicPr>
          <p:cNvPr id="16" name="Google Shape;16;p1" descr="Foto en blanco y negro de un grupo de niños posando para una foto&#10;&#10;Descripción generada automáticamente con confianza media"/>
          <p:cNvPicPr preferRelativeResize="0">
            <a:picLocks noGrp="1"/>
          </p:cNvPicPr>
          <p:nvPr>
            <p:ph type="pic" idx="2"/>
          </p:nvPr>
        </p:nvPicPr>
        <p:blipFill rotWithShape="1">
          <a:blip r:embed="rId3">
            <a:alphaModFix/>
          </a:blip>
          <a:srcRect/>
          <a:stretch/>
        </p:blipFill>
        <p:spPr>
          <a:xfrm>
            <a:off x="4683211" y="0"/>
            <a:ext cx="7508789" cy="6858000"/>
          </a:xfrm>
          <a:prstGeom prst="rect">
            <a:avLst/>
          </a:prstGeom>
          <a:gradFill>
            <a:gsLst>
              <a:gs pos="0">
                <a:schemeClr val="accent1"/>
              </a:gs>
              <a:gs pos="100000">
                <a:schemeClr val="accent5"/>
              </a:gs>
            </a:gsLst>
            <a:lin ang="5400000" scaled="0"/>
          </a:gradFill>
          <a:ln>
            <a:noFill/>
          </a:ln>
        </p:spPr>
      </p:pic>
      <p:sp>
        <p:nvSpPr>
          <p:cNvPr id="17" name="Google Shape;17;p1"/>
          <p:cNvSpPr txBox="1"/>
          <p:nvPr/>
        </p:nvSpPr>
        <p:spPr>
          <a:xfrm>
            <a:off x="442914" y="333375"/>
            <a:ext cx="5653086" cy="1126422"/>
          </a:xfrm>
          <a:prstGeom prst="rect">
            <a:avLst/>
          </a:prstGeom>
          <a:noFill/>
          <a:ln>
            <a:noFill/>
          </a:ln>
        </p:spPr>
        <p:txBody>
          <a:bodyPr spcFirstLastPara="1" wrap="square" lIns="91425" tIns="45700" rIns="91425" bIns="45700" anchor="t" anchorCtr="0">
            <a:spAutoFit/>
          </a:bodyPr>
          <a:lstStyle/>
          <a:p>
            <a:pPr marL="0" marR="0" lvl="0" indent="0" algn="l" rtl="0">
              <a:lnSpc>
                <a:spcPct val="111666"/>
              </a:lnSpc>
              <a:spcBef>
                <a:spcPts val="0"/>
              </a:spcBef>
              <a:spcAft>
                <a:spcPts val="0"/>
              </a:spcAft>
              <a:buClr>
                <a:srgbClr val="000000"/>
              </a:buClr>
              <a:buSzPts val="6000"/>
              <a:buFont typeface="Arial"/>
              <a:buNone/>
            </a:pPr>
            <a:r>
              <a:rPr lang="es-CL" sz="6000" b="1" i="0" u="sng" strike="noStrike" cap="none">
                <a:solidFill>
                  <a:srgbClr val="47B2CF"/>
                </a:solidFill>
                <a:latin typeface="Bebas Neue"/>
                <a:ea typeface="Bebas Neue"/>
                <a:cs typeface="Bebas Neue"/>
                <a:sym typeface="Bebas Neue"/>
              </a:rPr>
              <a:t>GNC structure</a:t>
            </a:r>
            <a:endParaRPr sz="1400" b="0" i="0" u="none" strike="noStrike" cap="none">
              <a:solidFill>
                <a:srgbClr val="000000"/>
              </a:solidFill>
              <a:latin typeface="Arial"/>
              <a:ea typeface="Arial"/>
              <a:cs typeface="Arial"/>
              <a:sym typeface="Arial"/>
            </a:endParaRPr>
          </a:p>
        </p:txBody>
      </p:sp>
      <p:sp>
        <p:nvSpPr>
          <p:cNvPr id="18" name="Google Shape;18;p1"/>
          <p:cNvSpPr txBox="1"/>
          <p:nvPr/>
        </p:nvSpPr>
        <p:spPr>
          <a:xfrm>
            <a:off x="10287887" y="6456948"/>
            <a:ext cx="161778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s-CL" sz="800" b="0" i="0" u="none" strike="noStrike" cap="none">
                <a:solidFill>
                  <a:schemeClr val="lt1"/>
                </a:solidFill>
                <a:latin typeface="Arial"/>
                <a:ea typeface="Arial"/>
                <a:cs typeface="Arial"/>
                <a:sym typeface="Arial"/>
              </a:rPr>
              <a:t>© UNICEF/UN0436787/Pedro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sp>
        <p:nvSpPr>
          <p:cNvPr id="19" name="Google Shape;19;p1"/>
          <p:cNvSpPr txBox="1"/>
          <p:nvPr/>
        </p:nvSpPr>
        <p:spPr>
          <a:xfrm>
            <a:off x="442914" y="1459797"/>
            <a:ext cx="5653086" cy="1846619"/>
          </a:xfrm>
          <a:prstGeom prst="rect">
            <a:avLst/>
          </a:prstGeom>
          <a:noFill/>
          <a:ln>
            <a:noFill/>
          </a:ln>
        </p:spPr>
        <p:txBody>
          <a:bodyPr spcFirstLastPara="1" wrap="square" lIns="91425" tIns="45700" rIns="91425" bIns="45700" anchor="t" anchorCtr="0">
            <a:spAutoFit/>
          </a:bodyPr>
          <a:lstStyle/>
          <a:p>
            <a:pPr marL="0" marR="0" lvl="0" indent="0" algn="l" rtl="0">
              <a:lnSpc>
                <a:spcPct val="95000"/>
              </a:lnSpc>
              <a:spcBef>
                <a:spcPts val="0"/>
              </a:spcBef>
              <a:spcAft>
                <a:spcPts val="0"/>
              </a:spcAft>
              <a:buClr>
                <a:srgbClr val="000000"/>
              </a:buClr>
              <a:buSzPts val="6000"/>
              <a:buFont typeface="Arial"/>
              <a:buNone/>
            </a:pPr>
            <a:r>
              <a:rPr lang="es-CL" sz="6000" b="0" i="0" u="none" strike="noStrike" cap="none">
                <a:solidFill>
                  <a:srgbClr val="92D050"/>
                </a:solidFill>
                <a:latin typeface="Bebas Neue"/>
                <a:ea typeface="Bebas Neue"/>
                <a:cs typeface="Bebas Neue"/>
                <a:sym typeface="Bebas Neue"/>
              </a:rPr>
              <a:t>2022–2025 </a:t>
            </a:r>
            <a:br>
              <a:rPr lang="es-CL" sz="6000" b="0" i="0" u="none" strike="noStrike" cap="none">
                <a:solidFill>
                  <a:srgbClr val="92D050"/>
                </a:solidFill>
                <a:latin typeface="Bebas Neue"/>
                <a:ea typeface="Bebas Neue"/>
                <a:cs typeface="Bebas Neue"/>
                <a:sym typeface="Bebas Neue"/>
              </a:rPr>
            </a:br>
            <a:r>
              <a:rPr lang="es-CL" sz="6000" b="0" i="0" u="none" strike="noStrike" cap="none">
                <a:solidFill>
                  <a:srgbClr val="92D050"/>
                </a:solidFill>
                <a:latin typeface="Bebas Neue"/>
                <a:ea typeface="Bebas Neue"/>
                <a:cs typeface="Bebas Neue"/>
                <a:sym typeface="Bebas Neue"/>
              </a:rPr>
              <a:t>GNC Strategy</a:t>
            </a:r>
            <a:endParaRPr sz="1400" b="0" i="0" u="none" strike="noStrike" cap="none">
              <a:solidFill>
                <a:srgbClr val="92D050"/>
              </a:solidFill>
              <a:latin typeface="Arial"/>
              <a:ea typeface="Arial"/>
              <a:cs typeface="Arial"/>
              <a:sym typeface="Arial"/>
            </a:endParaRPr>
          </a:p>
        </p:txBody>
      </p:sp>
      <p:pic>
        <p:nvPicPr>
          <p:cNvPr id="20" name="Google Shape;20;p1" descr="Imagen que contiene Interfaz de usuario gráfica&#10;&#10;Descripción generada automáticamente"/>
          <p:cNvPicPr preferRelativeResize="0"/>
          <p:nvPr/>
        </p:nvPicPr>
        <p:blipFill rotWithShape="1">
          <a:blip r:embed="rId4">
            <a:alphaModFix/>
          </a:blip>
          <a:srcRect/>
          <a:stretch/>
        </p:blipFill>
        <p:spPr>
          <a:xfrm>
            <a:off x="442913" y="5333999"/>
            <a:ext cx="3806358" cy="13311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p:nvPr/>
        </p:nvSpPr>
        <p:spPr>
          <a:xfrm rot="10800000" flipH="1">
            <a:off x="1903575" y="6441475"/>
            <a:ext cx="8741123" cy="36000"/>
          </a:xfrm>
          <a:prstGeom prst="rect">
            <a:avLst/>
          </a:prstGeom>
          <a:gradFill>
            <a:gsLst>
              <a:gs pos="0">
                <a:schemeClr val="accent5"/>
              </a:gs>
              <a:gs pos="28000">
                <a:schemeClr val="accent5"/>
              </a:gs>
              <a:gs pos="56000">
                <a:schemeClr val="accent4"/>
              </a:gs>
              <a:gs pos="100000">
                <a:schemeClr val="accent2"/>
              </a:gs>
            </a:gsLst>
            <a:lin ang="4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6" name="Google Shape;116;p4"/>
          <p:cNvSpPr/>
          <p:nvPr/>
        </p:nvSpPr>
        <p:spPr>
          <a:xfrm>
            <a:off x="322237" y="153700"/>
            <a:ext cx="2229948" cy="672465"/>
          </a:xfrm>
          <a:prstGeom prst="rect">
            <a:avLst/>
          </a:prstGeom>
          <a:solidFill>
            <a:schemeClr val="accent1"/>
          </a:solidFill>
          <a:ln>
            <a:noFill/>
          </a:ln>
        </p:spPr>
        <p:txBody>
          <a:bodyPr spcFirstLastPara="1" wrap="square" lIns="91425" tIns="144000" rIns="91425" bIns="45700" anchor="ctr" anchorCtr="0">
            <a:noAutofit/>
          </a:bodyPr>
          <a:lstStyle/>
          <a:p>
            <a:pPr marL="0" marR="0" lvl="0" indent="0" algn="ctr" rtl="0">
              <a:lnSpc>
                <a:spcPct val="104444"/>
              </a:lnSpc>
              <a:spcBef>
                <a:spcPts val="0"/>
              </a:spcBef>
              <a:spcAft>
                <a:spcPts val="0"/>
              </a:spcAft>
              <a:buClr>
                <a:srgbClr val="000000"/>
              </a:buClr>
              <a:buSzPts val="1800"/>
              <a:buFont typeface="Arial"/>
              <a:buNone/>
            </a:pPr>
            <a:r>
              <a:rPr lang="es-CL" sz="1800" b="1" i="0" u="none" strike="noStrike" cap="none">
                <a:solidFill>
                  <a:schemeClr val="lt1"/>
                </a:solidFill>
                <a:latin typeface="Bebas Neue"/>
                <a:ea typeface="Bebas Neue"/>
                <a:cs typeface="Bebas Neue"/>
                <a:sym typeface="Bebas Neue"/>
              </a:rPr>
              <a:t>GNC strategic objectives</a:t>
            </a:r>
            <a:endParaRPr sz="2000" b="0" i="0" u="none" strike="noStrike" cap="none">
              <a:solidFill>
                <a:schemeClr val="lt1"/>
              </a:solidFill>
              <a:latin typeface="Bebas Neue"/>
              <a:ea typeface="Bebas Neue"/>
              <a:cs typeface="Bebas Neue"/>
              <a:sym typeface="Bebas Neue"/>
            </a:endParaRPr>
          </a:p>
        </p:txBody>
      </p:sp>
      <p:sp>
        <p:nvSpPr>
          <p:cNvPr id="117" name="Google Shape;117;p4"/>
          <p:cNvSpPr/>
          <p:nvPr/>
        </p:nvSpPr>
        <p:spPr>
          <a:xfrm rot="5400000">
            <a:off x="-155855" y="3063292"/>
            <a:ext cx="4080910" cy="2700000"/>
          </a:xfrm>
          <a:custGeom>
            <a:avLst/>
            <a:gdLst/>
            <a:ahLst/>
            <a:cxnLst/>
            <a:rect l="l" t="t" r="r" b="b"/>
            <a:pathLst>
              <a:path w="4080910" h="2700000" extrusionOk="0">
                <a:moveTo>
                  <a:pt x="0" y="0"/>
                </a:moveTo>
                <a:lnTo>
                  <a:pt x="3121054" y="0"/>
                </a:lnTo>
                <a:lnTo>
                  <a:pt x="4080910" y="1313424"/>
                </a:lnTo>
                <a:lnTo>
                  <a:pt x="3121054" y="2700000"/>
                </a:lnTo>
                <a:lnTo>
                  <a:pt x="0" y="2700000"/>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4"/>
          <p:cNvSpPr txBox="1"/>
          <p:nvPr/>
        </p:nvSpPr>
        <p:spPr>
          <a:xfrm>
            <a:off x="534577" y="2372814"/>
            <a:ext cx="2700000" cy="4080910"/>
          </a:xfrm>
          <a:prstGeom prst="rect">
            <a:avLst/>
          </a:prstGeom>
          <a:noFill/>
          <a:ln>
            <a:noFill/>
          </a:ln>
        </p:spPr>
        <p:txBody>
          <a:bodyPr spcFirstLastPara="1" wrap="square" lIns="216000" tIns="251975" rIns="144000" bIns="251975" anchor="t" anchorCtr="0">
            <a:noAutofit/>
          </a:bodyPr>
          <a:lstStyle/>
          <a:p>
            <a:pPr marL="0" marR="0" lvl="0" indent="0" algn="l" rtl="0">
              <a:lnSpc>
                <a:spcPct val="143636"/>
              </a:lnSpc>
              <a:spcBef>
                <a:spcPts val="0"/>
              </a:spcBef>
              <a:spcAft>
                <a:spcPts val="0"/>
              </a:spcAft>
              <a:buClr>
                <a:srgbClr val="000000"/>
              </a:buClr>
              <a:buSzPts val="1100"/>
              <a:buFont typeface="Arial"/>
              <a:buNone/>
            </a:pPr>
            <a:r>
              <a:rPr lang="es-CL" sz="1100" b="0" i="0" u="none" strike="noStrike" cap="none">
                <a:solidFill>
                  <a:schemeClr val="lt1"/>
                </a:solidFill>
                <a:latin typeface="Arial"/>
                <a:ea typeface="Arial"/>
                <a:cs typeface="Arial"/>
                <a:sym typeface="Arial"/>
              </a:rPr>
              <a:t>To support countries, UNICEF as a Cluster Lead Agency, and nutrition partners at subnational, national, regional, and global levels to ensure they are adequately staffed and skilled in order to prepare for, respond to, and recover from, situations of fragility.</a:t>
            </a:r>
            <a:endParaRPr sz="1400" b="0" i="0" u="none" strike="noStrike" cap="none">
              <a:solidFill>
                <a:srgbClr val="000000"/>
              </a:solidFill>
              <a:latin typeface="Arial"/>
              <a:ea typeface="Arial"/>
              <a:cs typeface="Arial"/>
              <a:sym typeface="Arial"/>
            </a:endParaRPr>
          </a:p>
        </p:txBody>
      </p:sp>
      <p:sp>
        <p:nvSpPr>
          <p:cNvPr id="119" name="Google Shape;119;p4"/>
          <p:cNvSpPr/>
          <p:nvPr/>
        </p:nvSpPr>
        <p:spPr>
          <a:xfrm rot="5400000">
            <a:off x="2773113" y="3075485"/>
            <a:ext cx="4105294" cy="2700000"/>
          </a:xfrm>
          <a:custGeom>
            <a:avLst/>
            <a:gdLst/>
            <a:ahLst/>
            <a:cxnLst/>
            <a:rect l="l" t="t" r="r" b="b"/>
            <a:pathLst>
              <a:path w="4105294" h="2700000" extrusionOk="0">
                <a:moveTo>
                  <a:pt x="0" y="0"/>
                </a:moveTo>
                <a:lnTo>
                  <a:pt x="3121054" y="0"/>
                </a:lnTo>
                <a:lnTo>
                  <a:pt x="4105294" y="1337808"/>
                </a:lnTo>
                <a:lnTo>
                  <a:pt x="3121054" y="2700000"/>
                </a:lnTo>
                <a:lnTo>
                  <a:pt x="0" y="2700000"/>
                </a:lnTo>
                <a:lnTo>
                  <a:pt x="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4"/>
          <p:cNvSpPr txBox="1"/>
          <p:nvPr/>
        </p:nvSpPr>
        <p:spPr>
          <a:xfrm>
            <a:off x="3475744" y="2372822"/>
            <a:ext cx="2700000" cy="4105294"/>
          </a:xfrm>
          <a:prstGeom prst="rect">
            <a:avLst/>
          </a:prstGeom>
          <a:noFill/>
          <a:ln>
            <a:noFill/>
          </a:ln>
        </p:spPr>
        <p:txBody>
          <a:bodyPr spcFirstLastPara="1" wrap="square" lIns="216000" tIns="251975" rIns="144000" bIns="251975" anchor="t" anchorCtr="0">
            <a:noAutofit/>
          </a:bodyPr>
          <a:lstStyle/>
          <a:p>
            <a:pPr marL="0" marR="0" lvl="0" indent="0" algn="l" rtl="0">
              <a:lnSpc>
                <a:spcPct val="143636"/>
              </a:lnSpc>
              <a:spcBef>
                <a:spcPts val="0"/>
              </a:spcBef>
              <a:spcAft>
                <a:spcPts val="0"/>
              </a:spcAft>
              <a:buClr>
                <a:srgbClr val="000000"/>
              </a:buClr>
              <a:buSzPts val="1100"/>
              <a:buFont typeface="Arial"/>
              <a:buNone/>
            </a:pPr>
            <a:r>
              <a:rPr lang="es-CL" sz="1100" b="0" i="0" u="none" strike="noStrike" cap="none">
                <a:solidFill>
                  <a:schemeClr val="lt1"/>
                </a:solidFill>
                <a:latin typeface="Arial"/>
                <a:ea typeface="Arial"/>
                <a:cs typeface="Arial"/>
                <a:sym typeface="Arial"/>
              </a:rPr>
              <a:t>To provide adequate NiE coordination, IM, and programme operational and technical support to ensure that decisions at all levels are guided by timely sound technical advice, while documenting experiences and generating new evidence.</a:t>
            </a:r>
            <a:endParaRPr sz="1400" b="0" i="0" u="none" strike="noStrike" cap="none">
              <a:solidFill>
                <a:srgbClr val="000000"/>
              </a:solidFill>
              <a:latin typeface="Arial"/>
              <a:ea typeface="Arial"/>
              <a:cs typeface="Arial"/>
              <a:sym typeface="Arial"/>
            </a:endParaRPr>
          </a:p>
        </p:txBody>
      </p:sp>
      <p:sp>
        <p:nvSpPr>
          <p:cNvPr id="121" name="Google Shape;121;p4"/>
          <p:cNvSpPr/>
          <p:nvPr/>
        </p:nvSpPr>
        <p:spPr>
          <a:xfrm rot="5400000">
            <a:off x="5756681" y="3045004"/>
            <a:ext cx="4044334" cy="2700000"/>
          </a:xfrm>
          <a:custGeom>
            <a:avLst/>
            <a:gdLst/>
            <a:ahLst/>
            <a:cxnLst/>
            <a:rect l="l" t="t" r="r" b="b"/>
            <a:pathLst>
              <a:path w="4044334" h="2700000" extrusionOk="0">
                <a:moveTo>
                  <a:pt x="0" y="0"/>
                </a:moveTo>
                <a:lnTo>
                  <a:pt x="3121054" y="0"/>
                </a:lnTo>
                <a:lnTo>
                  <a:pt x="4044334" y="1350000"/>
                </a:lnTo>
                <a:lnTo>
                  <a:pt x="3121054" y="2700000"/>
                </a:lnTo>
                <a:lnTo>
                  <a:pt x="0" y="2700000"/>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4"/>
          <p:cNvSpPr txBox="1"/>
          <p:nvPr/>
        </p:nvSpPr>
        <p:spPr>
          <a:xfrm>
            <a:off x="6428839" y="2372827"/>
            <a:ext cx="2700000" cy="4044334"/>
          </a:xfrm>
          <a:prstGeom prst="rect">
            <a:avLst/>
          </a:prstGeom>
          <a:noFill/>
          <a:ln>
            <a:noFill/>
          </a:ln>
        </p:spPr>
        <p:txBody>
          <a:bodyPr spcFirstLastPara="1" wrap="square" lIns="216000" tIns="251975" rIns="144000" bIns="251975" anchor="t" anchorCtr="0">
            <a:noAutofit/>
          </a:bodyPr>
          <a:lstStyle/>
          <a:p>
            <a:pPr marL="0" marR="0" lvl="0" indent="0" algn="l" rtl="0">
              <a:lnSpc>
                <a:spcPct val="143636"/>
              </a:lnSpc>
              <a:spcBef>
                <a:spcPts val="0"/>
              </a:spcBef>
              <a:spcAft>
                <a:spcPts val="0"/>
              </a:spcAft>
              <a:buClr>
                <a:srgbClr val="000000"/>
              </a:buClr>
              <a:buSzPts val="1100"/>
              <a:buFont typeface="Arial"/>
              <a:buNone/>
            </a:pPr>
            <a:r>
              <a:rPr lang="es-CL" sz="1100" b="1" i="0" u="none" strike="noStrike" cap="none">
                <a:solidFill>
                  <a:schemeClr val="lt1"/>
                </a:solidFill>
                <a:latin typeface="Arial"/>
                <a:ea typeface="Arial"/>
                <a:cs typeface="Arial"/>
                <a:sym typeface="Arial"/>
              </a:rPr>
              <a:t>To be a driver of change for:</a:t>
            </a:r>
            <a:endParaRPr sz="1400" b="0" i="0" u="none" strike="noStrike" cap="none">
              <a:solidFill>
                <a:srgbClr val="000000"/>
              </a:solidFill>
              <a:latin typeface="Arial"/>
              <a:ea typeface="Arial"/>
              <a:cs typeface="Arial"/>
              <a:sym typeface="Arial"/>
            </a:endParaRPr>
          </a:p>
          <a:p>
            <a:pPr marL="0" marR="0" lvl="0" indent="0" algn="l" rtl="0">
              <a:lnSpc>
                <a:spcPct val="143636"/>
              </a:lnSpc>
              <a:spcBef>
                <a:spcPts val="0"/>
              </a:spcBef>
              <a:spcAft>
                <a:spcPts val="0"/>
              </a:spcAft>
              <a:buClr>
                <a:srgbClr val="000000"/>
              </a:buClr>
              <a:buSzPts val="1100"/>
              <a:buFont typeface="Arial"/>
              <a:buNone/>
            </a:pPr>
            <a:r>
              <a:rPr lang="es-CL" sz="1100" b="0" i="0" u="none" strike="noStrike" cap="none">
                <a:solidFill>
                  <a:schemeClr val="lt1"/>
                </a:solidFill>
                <a:latin typeface="Arial"/>
                <a:ea typeface="Arial"/>
                <a:cs typeface="Arial"/>
                <a:sym typeface="Arial"/>
              </a:rPr>
              <a:t>1) improved collaboration, partnerships, and innovation on nutrition to prepare for, respond to, and recover from, shocks to the nutrition situation at the global, regional, national, and subnational level; and,</a:t>
            </a:r>
            <a:endParaRPr sz="1400" b="0" i="0" u="none" strike="noStrike" cap="none">
              <a:solidFill>
                <a:srgbClr val="000000"/>
              </a:solidFill>
              <a:latin typeface="Arial"/>
              <a:ea typeface="Arial"/>
              <a:cs typeface="Arial"/>
              <a:sym typeface="Arial"/>
            </a:endParaRPr>
          </a:p>
          <a:p>
            <a:pPr marL="0" marR="0" lvl="0" indent="0" algn="l" rtl="0">
              <a:lnSpc>
                <a:spcPct val="143636"/>
              </a:lnSpc>
              <a:spcBef>
                <a:spcPts val="0"/>
              </a:spcBef>
              <a:spcAft>
                <a:spcPts val="0"/>
              </a:spcAft>
              <a:buClr>
                <a:srgbClr val="000000"/>
              </a:buClr>
              <a:buSzPts val="1100"/>
              <a:buFont typeface="Arial"/>
              <a:buNone/>
            </a:pPr>
            <a:r>
              <a:rPr lang="es-CL" sz="1100" b="0" i="0" u="none" strike="noStrike" cap="none">
                <a:solidFill>
                  <a:schemeClr val="lt1"/>
                </a:solidFill>
                <a:latin typeface="Arial"/>
                <a:ea typeface="Arial"/>
                <a:cs typeface="Arial"/>
                <a:sym typeface="Arial"/>
              </a:rPr>
              <a:t>2) creating a supportive financial and policy environment, both internally and externally, for strengthened technical and coordination capacity    for nutrition in situations of fragility.</a:t>
            </a:r>
            <a:endParaRPr sz="1400" b="0" i="0" u="none" strike="noStrike" cap="none">
              <a:solidFill>
                <a:srgbClr val="000000"/>
              </a:solidFill>
              <a:latin typeface="Arial"/>
              <a:ea typeface="Arial"/>
              <a:cs typeface="Arial"/>
              <a:sym typeface="Arial"/>
            </a:endParaRPr>
          </a:p>
        </p:txBody>
      </p:sp>
      <p:pic>
        <p:nvPicPr>
          <p:cNvPr id="123" name="Google Shape;123;p4" descr="Un reloj en el medio&#10;&#10;Descripción generada automáticamente con confianza baja"/>
          <p:cNvPicPr preferRelativeResize="0"/>
          <p:nvPr/>
        </p:nvPicPr>
        <p:blipFill rotWithShape="1">
          <a:blip r:embed="rId3">
            <a:alphaModFix/>
          </a:blip>
          <a:srcRect/>
          <a:stretch/>
        </p:blipFill>
        <p:spPr>
          <a:xfrm>
            <a:off x="1141054" y="589172"/>
            <a:ext cx="1460500" cy="1422400"/>
          </a:xfrm>
          <a:prstGeom prst="rect">
            <a:avLst/>
          </a:prstGeom>
          <a:noFill/>
          <a:ln>
            <a:noFill/>
          </a:ln>
        </p:spPr>
      </p:pic>
      <p:pic>
        <p:nvPicPr>
          <p:cNvPr id="124" name="Google Shape;124;p4" descr="Imagen que contiene dispositivo, medidor, oscuro, cuarto&#10;&#10;Descripción generada automáticamente"/>
          <p:cNvPicPr preferRelativeResize="0"/>
          <p:nvPr/>
        </p:nvPicPr>
        <p:blipFill rotWithShape="1">
          <a:blip r:embed="rId4">
            <a:alphaModFix/>
          </a:blip>
          <a:srcRect/>
          <a:stretch/>
        </p:blipFill>
        <p:spPr>
          <a:xfrm>
            <a:off x="4081937" y="589172"/>
            <a:ext cx="1460500" cy="1422400"/>
          </a:xfrm>
          <a:prstGeom prst="rect">
            <a:avLst/>
          </a:prstGeom>
          <a:noFill/>
          <a:ln>
            <a:noFill/>
          </a:ln>
        </p:spPr>
      </p:pic>
      <p:pic>
        <p:nvPicPr>
          <p:cNvPr id="125" name="Google Shape;125;p4" descr="Imagen de la pantalla de un celular con letras&#10;&#10;Descripción generada automáticamente con confianza baja"/>
          <p:cNvPicPr preferRelativeResize="0"/>
          <p:nvPr/>
        </p:nvPicPr>
        <p:blipFill rotWithShape="1">
          <a:blip r:embed="rId5">
            <a:alphaModFix/>
          </a:blip>
          <a:srcRect/>
          <a:stretch/>
        </p:blipFill>
        <p:spPr>
          <a:xfrm>
            <a:off x="7018187" y="589172"/>
            <a:ext cx="1460500" cy="1422400"/>
          </a:xfrm>
          <a:prstGeom prst="rect">
            <a:avLst/>
          </a:prstGeom>
          <a:noFill/>
          <a:ln>
            <a:noFill/>
          </a:ln>
        </p:spPr>
      </p:pic>
      <p:sp>
        <p:nvSpPr>
          <p:cNvPr id="126" name="Google Shape;126;p4"/>
          <p:cNvSpPr txBox="1"/>
          <p:nvPr/>
        </p:nvSpPr>
        <p:spPr>
          <a:xfrm>
            <a:off x="534943" y="1818471"/>
            <a:ext cx="268291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a:solidFill>
                  <a:schemeClr val="accent5"/>
                </a:solidFill>
                <a:latin typeface="Bebas Neue"/>
                <a:ea typeface="Bebas Neue"/>
                <a:cs typeface="Bebas Neue"/>
                <a:sym typeface="Bebas Neue"/>
              </a:rPr>
              <a:t>people</a:t>
            </a:r>
            <a:endParaRPr sz="2000" b="0" i="0" u="none" strike="noStrike" cap="none">
              <a:solidFill>
                <a:schemeClr val="accent5"/>
              </a:solidFill>
              <a:latin typeface="Bebas Neue"/>
              <a:ea typeface="Bebas Neue"/>
              <a:cs typeface="Bebas Neue"/>
              <a:sym typeface="Bebas Neue"/>
            </a:endParaRPr>
          </a:p>
        </p:txBody>
      </p:sp>
      <p:sp>
        <p:nvSpPr>
          <p:cNvPr id="127" name="Google Shape;127;p4"/>
          <p:cNvSpPr txBox="1"/>
          <p:nvPr/>
        </p:nvSpPr>
        <p:spPr>
          <a:xfrm>
            <a:off x="3227899" y="1805025"/>
            <a:ext cx="318532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a:solidFill>
                  <a:schemeClr val="accent4"/>
                </a:solidFill>
                <a:latin typeface="Bebas Neue"/>
                <a:ea typeface="Bebas Neue"/>
                <a:cs typeface="Bebas Neue"/>
                <a:sym typeface="Bebas Neue"/>
              </a:rPr>
              <a:t>Operational and technical support</a:t>
            </a:r>
            <a:endParaRPr sz="2000" b="0" i="0" u="none" strike="noStrike" cap="none">
              <a:solidFill>
                <a:schemeClr val="accent4"/>
              </a:solidFill>
              <a:latin typeface="Bebas Neue"/>
              <a:ea typeface="Bebas Neue"/>
              <a:cs typeface="Bebas Neue"/>
              <a:sym typeface="Bebas Neue"/>
            </a:endParaRPr>
          </a:p>
        </p:txBody>
      </p:sp>
      <p:sp>
        <p:nvSpPr>
          <p:cNvPr id="128" name="Google Shape;128;p4"/>
          <p:cNvSpPr txBox="1"/>
          <p:nvPr/>
        </p:nvSpPr>
        <p:spPr>
          <a:xfrm>
            <a:off x="6413228" y="1818471"/>
            <a:ext cx="271562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a:solidFill>
                  <a:schemeClr val="accent2"/>
                </a:solidFill>
                <a:latin typeface="Bebas Neue"/>
                <a:ea typeface="Bebas Neue"/>
                <a:cs typeface="Bebas Neue"/>
                <a:sym typeface="Bebas Neue"/>
              </a:rPr>
              <a:t>Enabling environment</a:t>
            </a:r>
            <a:endParaRPr sz="2000" b="0" i="0" u="none" strike="noStrike" cap="none">
              <a:solidFill>
                <a:schemeClr val="accent2"/>
              </a:solidFill>
              <a:latin typeface="Bebas Neue"/>
              <a:ea typeface="Bebas Neue"/>
              <a:cs typeface="Bebas Neue"/>
              <a:sym typeface="Bebas Neue"/>
            </a:endParaRPr>
          </a:p>
        </p:txBody>
      </p:sp>
      <p:sp>
        <p:nvSpPr>
          <p:cNvPr id="129" name="Google Shape;129;p4"/>
          <p:cNvSpPr/>
          <p:nvPr/>
        </p:nvSpPr>
        <p:spPr>
          <a:xfrm>
            <a:off x="7652485" y="6313765"/>
            <a:ext cx="255419" cy="255419"/>
          </a:xfrm>
          <a:prstGeom prst="ellipse">
            <a:avLst/>
          </a:prstGeom>
          <a:solidFill>
            <a:schemeClr val="accent2"/>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0" name="Google Shape;130;p4"/>
          <p:cNvSpPr/>
          <p:nvPr/>
        </p:nvSpPr>
        <p:spPr>
          <a:xfrm>
            <a:off x="4703797" y="6313765"/>
            <a:ext cx="255419" cy="255419"/>
          </a:xfrm>
          <a:prstGeom prst="ellipse">
            <a:avLst/>
          </a:prstGeom>
          <a:solidFill>
            <a:schemeClr val="accent4"/>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1" name="Google Shape;131;p4"/>
          <p:cNvSpPr/>
          <p:nvPr/>
        </p:nvSpPr>
        <p:spPr>
          <a:xfrm>
            <a:off x="1794500" y="6320814"/>
            <a:ext cx="255419" cy="255419"/>
          </a:xfrm>
          <a:prstGeom prst="ellipse">
            <a:avLst/>
          </a:prstGeom>
          <a:solidFill>
            <a:schemeClr val="accent5"/>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2" name="Google Shape;132;p4"/>
          <p:cNvPicPr preferRelativeResize="0"/>
          <p:nvPr/>
        </p:nvPicPr>
        <p:blipFill rotWithShape="1">
          <a:blip r:embed="rId6">
            <a:alphaModFix/>
          </a:blip>
          <a:srcRect/>
          <a:stretch/>
        </p:blipFill>
        <p:spPr>
          <a:xfrm>
            <a:off x="9741722" y="3129438"/>
            <a:ext cx="1524000" cy="1273174"/>
          </a:xfrm>
          <a:prstGeom prst="rect">
            <a:avLst/>
          </a:prstGeom>
          <a:noFill/>
          <a:ln>
            <a:noFill/>
          </a:ln>
        </p:spPr>
      </p:pic>
      <p:sp>
        <p:nvSpPr>
          <p:cNvPr id="133" name="Google Shape;133;p4"/>
          <p:cNvSpPr/>
          <p:nvPr/>
        </p:nvSpPr>
        <p:spPr>
          <a:xfrm rot="-5400000" flipH="1">
            <a:off x="9589266" y="5422044"/>
            <a:ext cx="2074864" cy="36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4" name="Google Shape;134;p4" descr="Imagen que contiene Interfaz de usuario gráfica&#10;&#10;Descripción generada automáticamente"/>
          <p:cNvPicPr preferRelativeResize="0"/>
          <p:nvPr/>
        </p:nvPicPr>
        <p:blipFill rotWithShape="1">
          <a:blip r:embed="rId7">
            <a:alphaModFix/>
          </a:blip>
          <a:srcRect/>
          <a:stretch/>
        </p:blipFill>
        <p:spPr>
          <a:xfrm>
            <a:off x="10950695" y="333375"/>
            <a:ext cx="798393" cy="2809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1"/>
          <p:cNvSpPr txBox="1"/>
          <p:nvPr/>
        </p:nvSpPr>
        <p:spPr>
          <a:xfrm>
            <a:off x="442914" y="373567"/>
            <a:ext cx="3060700" cy="332679"/>
          </a:xfrm>
          <a:prstGeom prst="rect">
            <a:avLst/>
          </a:prstGeom>
          <a:noFill/>
          <a:ln>
            <a:noFill/>
          </a:ln>
        </p:spPr>
        <p:txBody>
          <a:bodyPr spcFirstLastPara="1" wrap="square" lIns="91425" tIns="45700" rIns="91425" bIns="45700" anchor="t" anchorCtr="0">
            <a:spAutoFit/>
          </a:bodyPr>
          <a:lstStyle/>
          <a:p>
            <a:pPr marL="0" marR="0" lvl="0" indent="0" algn="l" rtl="0">
              <a:lnSpc>
                <a:spcPct val="141818"/>
              </a:lnSpc>
              <a:spcBef>
                <a:spcPts val="0"/>
              </a:spcBef>
              <a:spcAft>
                <a:spcPts val="0"/>
              </a:spcAft>
              <a:buClr>
                <a:srgbClr val="000000"/>
              </a:buClr>
              <a:buSzPts val="1100"/>
              <a:buFont typeface="Arial"/>
              <a:buNone/>
            </a:pPr>
            <a:r>
              <a:rPr lang="es-CL" sz="1100" b="1" i="0" u="none" strike="noStrike" cap="none">
                <a:solidFill>
                  <a:schemeClr val="dk2"/>
                </a:solidFill>
                <a:latin typeface="Arial"/>
                <a:ea typeface="Arial"/>
                <a:cs typeface="Arial"/>
                <a:sym typeface="Arial"/>
              </a:rPr>
              <a:t>GNC structure at global level</a:t>
            </a:r>
            <a:endParaRPr sz="1400" b="0" i="0" u="none" strike="noStrike" cap="none">
              <a:solidFill>
                <a:srgbClr val="000000"/>
              </a:solidFill>
              <a:latin typeface="Arial"/>
              <a:ea typeface="Arial"/>
              <a:cs typeface="Arial"/>
              <a:sym typeface="Arial"/>
            </a:endParaRPr>
          </a:p>
        </p:txBody>
      </p:sp>
      <p:cxnSp>
        <p:nvCxnSpPr>
          <p:cNvPr id="140" name="Google Shape;140;p31"/>
          <p:cNvCxnSpPr/>
          <p:nvPr/>
        </p:nvCxnSpPr>
        <p:spPr>
          <a:xfrm>
            <a:off x="0" y="333375"/>
            <a:ext cx="12192000" cy="0"/>
          </a:xfrm>
          <a:prstGeom prst="straightConnector1">
            <a:avLst/>
          </a:prstGeom>
          <a:noFill/>
          <a:ln w="9525" cap="flat" cmpd="sng">
            <a:solidFill>
              <a:schemeClr val="dk2"/>
            </a:solidFill>
            <a:prstDash val="solid"/>
            <a:miter lim="800000"/>
            <a:headEnd type="none" w="sm" len="sm"/>
            <a:tailEnd type="none" w="sm" len="sm"/>
          </a:ln>
        </p:spPr>
      </p:cxnSp>
      <p:cxnSp>
        <p:nvCxnSpPr>
          <p:cNvPr id="141" name="Google Shape;141;p31"/>
          <p:cNvCxnSpPr/>
          <p:nvPr/>
        </p:nvCxnSpPr>
        <p:spPr>
          <a:xfrm>
            <a:off x="0" y="692696"/>
            <a:ext cx="12192000" cy="0"/>
          </a:xfrm>
          <a:prstGeom prst="straightConnector1">
            <a:avLst/>
          </a:prstGeom>
          <a:noFill/>
          <a:ln w="9525" cap="flat" cmpd="sng">
            <a:solidFill>
              <a:schemeClr val="dk2"/>
            </a:solidFill>
            <a:prstDash val="solid"/>
            <a:miter lim="800000"/>
            <a:headEnd type="none" w="sm" len="sm"/>
            <a:tailEnd type="none" w="sm" len="sm"/>
          </a:ln>
        </p:spPr>
      </p:cxnSp>
      <p:pic>
        <p:nvPicPr>
          <p:cNvPr id="142" name="Google Shape;142;p31" descr="Imagen que contiene Interfaz de usuario gráfica&#10;&#10;Descripción generada automáticamente"/>
          <p:cNvPicPr preferRelativeResize="0"/>
          <p:nvPr/>
        </p:nvPicPr>
        <p:blipFill rotWithShape="1">
          <a:blip r:embed="rId3">
            <a:alphaModFix/>
          </a:blip>
          <a:srcRect/>
          <a:stretch/>
        </p:blipFill>
        <p:spPr>
          <a:xfrm>
            <a:off x="10950695" y="6304304"/>
            <a:ext cx="798393" cy="280988"/>
          </a:xfrm>
          <a:prstGeom prst="rect">
            <a:avLst/>
          </a:prstGeom>
          <a:noFill/>
          <a:ln>
            <a:noFill/>
          </a:ln>
        </p:spPr>
      </p:pic>
      <p:grpSp>
        <p:nvGrpSpPr>
          <p:cNvPr id="143" name="Google Shape;143;p31"/>
          <p:cNvGrpSpPr/>
          <p:nvPr/>
        </p:nvGrpSpPr>
        <p:grpSpPr>
          <a:xfrm>
            <a:off x="557106" y="769432"/>
            <a:ext cx="11077788" cy="5272404"/>
            <a:chOff x="442913" y="796486"/>
            <a:chExt cx="11306176" cy="5380003"/>
          </a:xfrm>
        </p:grpSpPr>
        <p:sp>
          <p:nvSpPr>
            <p:cNvPr id="144" name="Google Shape;144;p31"/>
            <p:cNvSpPr/>
            <p:nvPr/>
          </p:nvSpPr>
          <p:spPr>
            <a:xfrm>
              <a:off x="601620" y="2035625"/>
              <a:ext cx="2359294" cy="3918861"/>
            </a:xfrm>
            <a:prstGeom prst="rect">
              <a:avLst/>
            </a:prstGeom>
            <a:solidFill>
              <a:schemeClr val="lt2">
                <a:alpha val="6470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5" name="Google Shape;145;p31"/>
            <p:cNvSpPr/>
            <p:nvPr/>
          </p:nvSpPr>
          <p:spPr>
            <a:xfrm>
              <a:off x="3113314" y="2035625"/>
              <a:ext cx="6222774" cy="3918861"/>
            </a:xfrm>
            <a:prstGeom prst="rect">
              <a:avLst/>
            </a:prstGeom>
            <a:solidFill>
              <a:schemeClr val="lt2">
                <a:alpha val="6470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6" name="Google Shape;146;p31"/>
            <p:cNvSpPr/>
            <p:nvPr/>
          </p:nvSpPr>
          <p:spPr>
            <a:xfrm>
              <a:off x="9503228" y="2035625"/>
              <a:ext cx="2177143" cy="3918861"/>
            </a:xfrm>
            <a:prstGeom prst="rect">
              <a:avLst/>
            </a:prstGeom>
            <a:solidFill>
              <a:schemeClr val="lt2">
                <a:alpha val="6470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7" name="Google Shape;147;p31"/>
            <p:cNvSpPr/>
            <p:nvPr/>
          </p:nvSpPr>
          <p:spPr>
            <a:xfrm>
              <a:off x="5148165" y="796486"/>
              <a:ext cx="1895669" cy="611187"/>
            </a:xfrm>
            <a:prstGeom prst="rect">
              <a:avLst/>
            </a:prstGeom>
            <a:solidFill>
              <a:schemeClr val="dk2"/>
            </a:solidFill>
            <a:ln>
              <a:noFill/>
            </a:ln>
          </p:spPr>
          <p:txBody>
            <a:bodyPr spcFirstLastPara="1" wrap="square" lIns="108000" tIns="72000" rIns="108000" bIns="108000" anchor="ctr" anchorCtr="0">
              <a:noAutofit/>
            </a:bodyPr>
            <a:lstStyle/>
            <a:p>
              <a:pPr marL="0" marR="0" lvl="0" indent="0" algn="ctr" rtl="0">
                <a:lnSpc>
                  <a:spcPct val="141818"/>
                </a:lnSpc>
                <a:spcBef>
                  <a:spcPts val="0"/>
                </a:spcBef>
                <a:spcAft>
                  <a:spcPts val="0"/>
                </a:spcAft>
                <a:buNone/>
              </a:pPr>
              <a:r>
                <a:rPr lang="es-CL" sz="1100" b="0" i="0" u="none" strike="noStrike" cap="none">
                  <a:solidFill>
                    <a:schemeClr val="lt1"/>
                  </a:solidFill>
                  <a:latin typeface="Arial"/>
                  <a:ea typeface="Arial"/>
                  <a:cs typeface="Arial"/>
                  <a:sym typeface="Arial"/>
                </a:rPr>
                <a:t>Strategic Advisory Group</a:t>
              </a:r>
              <a:endParaRPr sz="1400" b="0" i="0" u="none" strike="noStrike" cap="none">
                <a:solidFill>
                  <a:schemeClr val="lt1"/>
                </a:solidFill>
                <a:latin typeface="Arial"/>
                <a:ea typeface="Arial"/>
                <a:cs typeface="Arial"/>
                <a:sym typeface="Arial"/>
              </a:endParaRPr>
            </a:p>
          </p:txBody>
        </p:sp>
        <p:sp>
          <p:nvSpPr>
            <p:cNvPr id="148" name="Google Shape;148;p31"/>
            <p:cNvSpPr/>
            <p:nvPr/>
          </p:nvSpPr>
          <p:spPr>
            <a:xfrm>
              <a:off x="7968208" y="796487"/>
              <a:ext cx="3004592" cy="611187"/>
            </a:xfrm>
            <a:prstGeom prst="rect">
              <a:avLst/>
            </a:prstGeom>
            <a:solidFill>
              <a:schemeClr val="accent6"/>
            </a:solidFill>
            <a:ln>
              <a:noFill/>
            </a:ln>
          </p:spPr>
          <p:txBody>
            <a:bodyPr spcFirstLastPara="1" wrap="square" lIns="108000" tIns="72000" rIns="108000" bIns="108000" anchor="t" anchorCtr="0">
              <a:noAutofit/>
            </a:bodyPr>
            <a:lstStyle/>
            <a:p>
              <a:pPr marL="0" marR="0" lvl="0" indent="0" algn="ctr" rtl="0">
                <a:lnSpc>
                  <a:spcPct val="141818"/>
                </a:lnSpc>
                <a:spcBef>
                  <a:spcPts val="0"/>
                </a:spcBef>
                <a:spcAft>
                  <a:spcPts val="0"/>
                </a:spcAft>
                <a:buNone/>
              </a:pPr>
              <a:r>
                <a:rPr lang="es-CL" sz="1100" b="1" i="0" u="none" strike="noStrike" cap="none">
                  <a:solidFill>
                    <a:schemeClr val="lt1"/>
                  </a:solidFill>
                  <a:latin typeface="Arial"/>
                  <a:ea typeface="Arial"/>
                  <a:cs typeface="Arial"/>
                  <a:sym typeface="Arial"/>
                </a:rPr>
                <a:t>GNC Technical Alliance Leadership Team </a:t>
              </a:r>
              <a:r>
                <a:rPr lang="es-CL" sz="1100" b="0" i="0" u="none" strike="noStrike" cap="none">
                  <a:solidFill>
                    <a:schemeClr val="lt1"/>
                  </a:solidFill>
                  <a:latin typeface="Arial"/>
                  <a:ea typeface="Arial"/>
                  <a:cs typeface="Arial"/>
                  <a:sym typeface="Arial"/>
                </a:rPr>
                <a:t>(UNICEF + NGO co-lead)</a:t>
              </a:r>
              <a:endParaRPr sz="1400" b="0" i="0" u="none" strike="noStrike" cap="none">
                <a:solidFill>
                  <a:schemeClr val="lt1"/>
                </a:solidFill>
                <a:latin typeface="Arial"/>
                <a:ea typeface="Arial"/>
                <a:cs typeface="Arial"/>
                <a:sym typeface="Arial"/>
              </a:endParaRPr>
            </a:p>
          </p:txBody>
        </p:sp>
        <p:sp>
          <p:nvSpPr>
            <p:cNvPr id="149" name="Google Shape;149;p31"/>
            <p:cNvSpPr/>
            <p:nvPr/>
          </p:nvSpPr>
          <p:spPr>
            <a:xfrm>
              <a:off x="983432" y="796487"/>
              <a:ext cx="3004592" cy="611187"/>
            </a:xfrm>
            <a:prstGeom prst="rect">
              <a:avLst/>
            </a:prstGeom>
            <a:solidFill>
              <a:schemeClr val="accent1"/>
            </a:solidFill>
            <a:ln>
              <a:noFill/>
            </a:ln>
          </p:spPr>
          <p:txBody>
            <a:bodyPr spcFirstLastPara="1" wrap="square" lIns="108000" tIns="72000" rIns="108000" bIns="108000" anchor="t" anchorCtr="0">
              <a:noAutofit/>
            </a:bodyPr>
            <a:lstStyle/>
            <a:p>
              <a:pPr marL="0" marR="0" lvl="0" indent="0" algn="ctr" rtl="0">
                <a:lnSpc>
                  <a:spcPct val="141818"/>
                </a:lnSpc>
                <a:spcBef>
                  <a:spcPts val="0"/>
                </a:spcBef>
                <a:spcAft>
                  <a:spcPts val="0"/>
                </a:spcAft>
                <a:buNone/>
              </a:pPr>
              <a:r>
                <a:rPr lang="es-CL" sz="1100" b="1" i="0" u="none" strike="noStrike" cap="none">
                  <a:solidFill>
                    <a:schemeClr val="lt1"/>
                  </a:solidFill>
                  <a:latin typeface="Arial"/>
                  <a:ea typeface="Arial"/>
                  <a:cs typeface="Arial"/>
                  <a:sym typeface="Arial"/>
                </a:rPr>
                <a:t>GNC Coordination Team </a:t>
              </a:r>
              <a:endParaRPr/>
            </a:p>
            <a:p>
              <a:pPr marL="0" marR="0" lvl="0" indent="0" algn="ctr" rtl="0">
                <a:lnSpc>
                  <a:spcPct val="141818"/>
                </a:lnSpc>
                <a:spcBef>
                  <a:spcPts val="0"/>
                </a:spcBef>
                <a:spcAft>
                  <a:spcPts val="0"/>
                </a:spcAft>
                <a:buNone/>
              </a:pPr>
              <a:r>
                <a:rPr lang="es-CL" sz="1100" b="0" i="0" u="none" strike="noStrike" cap="none">
                  <a:solidFill>
                    <a:schemeClr val="lt1"/>
                  </a:solidFill>
                  <a:latin typeface="Arial"/>
                  <a:ea typeface="Arial"/>
                  <a:cs typeface="Arial"/>
                  <a:sym typeface="Arial"/>
                </a:rPr>
                <a:t>(UNICEF-hosted)</a:t>
              </a:r>
              <a:endParaRPr sz="1400" b="0" i="0" u="none" strike="noStrike" cap="none">
                <a:solidFill>
                  <a:schemeClr val="lt1"/>
                </a:solidFill>
                <a:latin typeface="Arial"/>
                <a:ea typeface="Arial"/>
                <a:cs typeface="Arial"/>
                <a:sym typeface="Arial"/>
              </a:endParaRPr>
            </a:p>
          </p:txBody>
        </p:sp>
        <p:cxnSp>
          <p:nvCxnSpPr>
            <p:cNvPr id="150" name="Google Shape;150;p31"/>
            <p:cNvCxnSpPr>
              <a:stCxn id="149" idx="3"/>
              <a:endCxn id="147" idx="1"/>
            </p:cNvCxnSpPr>
            <p:nvPr/>
          </p:nvCxnSpPr>
          <p:spPr>
            <a:xfrm>
              <a:off x="3988024" y="1102081"/>
              <a:ext cx="1160100" cy="0"/>
            </a:xfrm>
            <a:prstGeom prst="straightConnector1">
              <a:avLst/>
            </a:prstGeom>
            <a:noFill/>
            <a:ln w="9525" cap="flat" cmpd="sng">
              <a:solidFill>
                <a:schemeClr val="dk2"/>
              </a:solidFill>
              <a:prstDash val="solid"/>
              <a:round/>
              <a:headEnd type="stealth" w="sm" len="sm"/>
              <a:tailEnd type="stealth" w="sm" len="sm"/>
            </a:ln>
          </p:spPr>
        </p:cxnSp>
        <p:cxnSp>
          <p:nvCxnSpPr>
            <p:cNvPr id="151" name="Google Shape;151;p31"/>
            <p:cNvCxnSpPr>
              <a:stCxn id="147" idx="3"/>
              <a:endCxn id="148" idx="1"/>
            </p:cNvCxnSpPr>
            <p:nvPr/>
          </p:nvCxnSpPr>
          <p:spPr>
            <a:xfrm>
              <a:off x="7043834" y="1102079"/>
              <a:ext cx="924300" cy="0"/>
            </a:xfrm>
            <a:prstGeom prst="straightConnector1">
              <a:avLst/>
            </a:prstGeom>
            <a:noFill/>
            <a:ln w="9525" cap="flat" cmpd="sng">
              <a:solidFill>
                <a:schemeClr val="dk2"/>
              </a:solidFill>
              <a:prstDash val="solid"/>
              <a:round/>
              <a:headEnd type="stealth" w="sm" len="sm"/>
              <a:tailEnd type="stealth" w="sm" len="sm"/>
            </a:ln>
          </p:spPr>
        </p:cxnSp>
        <p:sp>
          <p:nvSpPr>
            <p:cNvPr id="152" name="Google Shape;152;p31"/>
            <p:cNvSpPr/>
            <p:nvPr/>
          </p:nvSpPr>
          <p:spPr>
            <a:xfrm>
              <a:off x="7345287" y="953468"/>
              <a:ext cx="312076" cy="312076"/>
            </a:xfrm>
            <a:prstGeom prst="ellipse">
              <a:avLst/>
            </a:prstGeom>
            <a:solidFill>
              <a:schemeClr val="lt1"/>
            </a:solidFill>
            <a:ln w="12700" cap="flat" cmpd="sng">
              <a:solidFill>
                <a:schemeClr val="accent6"/>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s-CL" sz="900" b="0" i="0" u="none" strike="noStrike" cap="none">
                  <a:solidFill>
                    <a:schemeClr val="accent6"/>
                  </a:solidFill>
                  <a:latin typeface="Bebas Neue"/>
                  <a:ea typeface="Bebas Neue"/>
                  <a:cs typeface="Bebas Neue"/>
                  <a:sym typeface="Bebas Neue"/>
                </a:rPr>
                <a:t>new</a:t>
              </a:r>
              <a:endParaRPr/>
            </a:p>
          </p:txBody>
        </p:sp>
        <p:sp>
          <p:nvSpPr>
            <p:cNvPr id="153" name="Google Shape;153;p31"/>
            <p:cNvSpPr/>
            <p:nvPr/>
          </p:nvSpPr>
          <p:spPr>
            <a:xfrm>
              <a:off x="442913" y="1839625"/>
              <a:ext cx="1008000" cy="1195595"/>
            </a:xfrm>
            <a:prstGeom prst="rect">
              <a:avLst/>
            </a:prstGeom>
            <a:solidFill>
              <a:schemeClr val="accent1"/>
            </a:solidFill>
            <a:ln>
              <a:noFill/>
            </a:ln>
          </p:spPr>
          <p:txBody>
            <a:bodyPr spcFirstLastPara="1" wrap="square" lIns="108000" tIns="72000" rIns="108000" bIns="108000" anchor="t" anchorCtr="0">
              <a:noAutofit/>
            </a:bodyPr>
            <a:lstStyle/>
            <a:p>
              <a:pPr marL="0" marR="0" lvl="0" indent="0" algn="ctr" rtl="0">
                <a:lnSpc>
                  <a:spcPct val="141818"/>
                </a:lnSpc>
                <a:spcBef>
                  <a:spcPts val="0"/>
                </a:spcBef>
                <a:spcAft>
                  <a:spcPts val="0"/>
                </a:spcAft>
                <a:buNone/>
              </a:pPr>
              <a:r>
                <a:rPr lang="es-CL" sz="1100" b="0" i="0" u="none" strike="noStrike" cap="none">
                  <a:solidFill>
                    <a:schemeClr val="lt1"/>
                  </a:solidFill>
                  <a:latin typeface="Arial"/>
                  <a:ea typeface="Arial"/>
                  <a:cs typeface="Arial"/>
                  <a:sym typeface="Arial"/>
                </a:rPr>
                <a:t>Funding WG</a:t>
              </a:r>
              <a:endParaRPr sz="1400" b="0" i="0" u="none" strike="noStrike" cap="none">
                <a:solidFill>
                  <a:schemeClr val="lt1"/>
                </a:solidFill>
                <a:latin typeface="Arial"/>
                <a:ea typeface="Arial"/>
                <a:cs typeface="Arial"/>
                <a:sym typeface="Arial"/>
              </a:endParaRPr>
            </a:p>
          </p:txBody>
        </p:sp>
        <p:sp>
          <p:nvSpPr>
            <p:cNvPr id="154" name="Google Shape;154;p31"/>
            <p:cNvSpPr/>
            <p:nvPr/>
          </p:nvSpPr>
          <p:spPr>
            <a:xfrm>
              <a:off x="1112364" y="1603399"/>
              <a:ext cx="312076" cy="312076"/>
            </a:xfrm>
            <a:prstGeom prst="ellipse">
              <a:avLst/>
            </a:prstGeom>
            <a:solidFill>
              <a:schemeClr val="lt1"/>
            </a:solid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s-CL" sz="900" b="0" i="0" u="none" strike="noStrike" cap="none">
                  <a:solidFill>
                    <a:schemeClr val="accent1"/>
                  </a:solidFill>
                  <a:latin typeface="Bebas Neue"/>
                  <a:ea typeface="Bebas Neue"/>
                  <a:cs typeface="Bebas Neue"/>
                  <a:sym typeface="Bebas Neue"/>
                </a:rPr>
                <a:t>new</a:t>
              </a:r>
              <a:endParaRPr/>
            </a:p>
          </p:txBody>
        </p:sp>
        <p:sp>
          <p:nvSpPr>
            <p:cNvPr id="155" name="Google Shape;155;p31"/>
            <p:cNvSpPr/>
            <p:nvPr/>
          </p:nvSpPr>
          <p:spPr>
            <a:xfrm>
              <a:off x="1523581" y="1839625"/>
              <a:ext cx="1008000" cy="1187587"/>
            </a:xfrm>
            <a:prstGeom prst="rect">
              <a:avLst/>
            </a:prstGeom>
            <a:solidFill>
              <a:schemeClr val="accent1"/>
            </a:solidFill>
            <a:ln>
              <a:noFill/>
            </a:ln>
          </p:spPr>
          <p:txBody>
            <a:bodyPr spcFirstLastPara="1" wrap="square" lIns="108000" tIns="72000" rIns="108000" bIns="108000" anchor="t" anchorCtr="0">
              <a:noAutofit/>
            </a:bodyPr>
            <a:lstStyle/>
            <a:p>
              <a:pPr marL="0" marR="0" lvl="0" indent="0" algn="ctr" rtl="0">
                <a:lnSpc>
                  <a:spcPct val="141818"/>
                </a:lnSpc>
                <a:spcBef>
                  <a:spcPts val="0"/>
                </a:spcBef>
                <a:spcAft>
                  <a:spcPts val="0"/>
                </a:spcAft>
                <a:buNone/>
              </a:pPr>
              <a:r>
                <a:rPr lang="es-CL" sz="1100" b="0" i="0" u="none" strike="noStrike" cap="none">
                  <a:solidFill>
                    <a:schemeClr val="lt1"/>
                  </a:solidFill>
                  <a:latin typeface="Arial"/>
                  <a:ea typeface="Arial"/>
                  <a:cs typeface="Arial"/>
                  <a:sym typeface="Arial"/>
                </a:rPr>
                <a:t>Advocacy and Communications WG</a:t>
              </a:r>
              <a:endParaRPr sz="1400" b="0" i="0" u="none" strike="noStrike" cap="none">
                <a:solidFill>
                  <a:schemeClr val="lt1"/>
                </a:solidFill>
                <a:latin typeface="Arial"/>
                <a:ea typeface="Arial"/>
                <a:cs typeface="Arial"/>
                <a:sym typeface="Arial"/>
              </a:endParaRPr>
            </a:p>
          </p:txBody>
        </p:sp>
        <p:sp>
          <p:nvSpPr>
            <p:cNvPr id="156" name="Google Shape;156;p31"/>
            <p:cNvSpPr/>
            <p:nvPr/>
          </p:nvSpPr>
          <p:spPr>
            <a:xfrm>
              <a:off x="2176098" y="1603399"/>
              <a:ext cx="312076" cy="312076"/>
            </a:xfrm>
            <a:prstGeom prst="ellipse">
              <a:avLst/>
            </a:prstGeom>
            <a:solidFill>
              <a:schemeClr val="lt1"/>
            </a:solid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s-CL" sz="900" b="0" i="0" u="none" strike="noStrike" cap="none">
                  <a:solidFill>
                    <a:schemeClr val="accent1"/>
                  </a:solidFill>
                  <a:latin typeface="Bebas Neue"/>
                  <a:ea typeface="Bebas Neue"/>
                  <a:cs typeface="Bebas Neue"/>
                  <a:sym typeface="Bebas Neue"/>
                </a:rPr>
                <a:t>new</a:t>
              </a:r>
              <a:endParaRPr/>
            </a:p>
          </p:txBody>
        </p:sp>
        <p:sp>
          <p:nvSpPr>
            <p:cNvPr id="157" name="Google Shape;157;p31"/>
            <p:cNvSpPr/>
            <p:nvPr/>
          </p:nvSpPr>
          <p:spPr>
            <a:xfrm>
              <a:off x="2607451" y="1839625"/>
              <a:ext cx="1008000" cy="1195595"/>
            </a:xfrm>
            <a:prstGeom prst="rect">
              <a:avLst/>
            </a:prstGeom>
            <a:solidFill>
              <a:schemeClr val="accent1"/>
            </a:solidFill>
            <a:ln>
              <a:noFill/>
            </a:ln>
          </p:spPr>
          <p:txBody>
            <a:bodyPr spcFirstLastPara="1" wrap="square" lIns="72000" tIns="72000" rIns="72000" bIns="108000" anchor="t" anchorCtr="0">
              <a:noAutofit/>
            </a:bodyPr>
            <a:lstStyle/>
            <a:p>
              <a:pPr marL="0" marR="0" lvl="0" indent="0" algn="ctr" rtl="0">
                <a:lnSpc>
                  <a:spcPct val="141818"/>
                </a:lnSpc>
                <a:spcBef>
                  <a:spcPts val="0"/>
                </a:spcBef>
                <a:spcAft>
                  <a:spcPts val="0"/>
                </a:spcAft>
                <a:buNone/>
              </a:pPr>
              <a:r>
                <a:rPr lang="es-CL" sz="1100" b="0" i="0" u="none" strike="noStrike" cap="none">
                  <a:solidFill>
                    <a:schemeClr val="lt1"/>
                  </a:solidFill>
                  <a:latin typeface="Arial"/>
                  <a:ea typeface="Arial"/>
                  <a:cs typeface="Arial"/>
                  <a:sym typeface="Arial"/>
                </a:rPr>
                <a:t>Intersectoral collaboration</a:t>
              </a:r>
              <a:endParaRPr sz="1400" b="0" i="0" u="none" strike="noStrike" cap="none">
                <a:solidFill>
                  <a:schemeClr val="lt1"/>
                </a:solidFill>
                <a:latin typeface="Arial"/>
                <a:ea typeface="Arial"/>
                <a:cs typeface="Arial"/>
                <a:sym typeface="Arial"/>
              </a:endParaRPr>
            </a:p>
          </p:txBody>
        </p:sp>
        <p:sp>
          <p:nvSpPr>
            <p:cNvPr id="158" name="Google Shape;158;p31"/>
            <p:cNvSpPr/>
            <p:nvPr/>
          </p:nvSpPr>
          <p:spPr>
            <a:xfrm>
              <a:off x="3285369" y="1603399"/>
              <a:ext cx="312076" cy="312076"/>
            </a:xfrm>
            <a:prstGeom prst="ellipse">
              <a:avLst/>
            </a:prstGeom>
            <a:solidFill>
              <a:schemeClr val="lt1"/>
            </a:solid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s-CL" sz="900" b="0" i="0" u="none" strike="noStrike" cap="none">
                  <a:solidFill>
                    <a:schemeClr val="accent1"/>
                  </a:solidFill>
                  <a:latin typeface="Bebas Neue"/>
                  <a:ea typeface="Bebas Neue"/>
                  <a:cs typeface="Bebas Neue"/>
                  <a:sym typeface="Bebas Neue"/>
                </a:rPr>
                <a:t>new</a:t>
              </a:r>
              <a:endParaRPr/>
            </a:p>
          </p:txBody>
        </p:sp>
        <p:sp>
          <p:nvSpPr>
            <p:cNvPr id="159" name="Google Shape;159;p31"/>
            <p:cNvSpPr/>
            <p:nvPr/>
          </p:nvSpPr>
          <p:spPr>
            <a:xfrm>
              <a:off x="3687197" y="1839626"/>
              <a:ext cx="1008000" cy="1187586"/>
            </a:xfrm>
            <a:prstGeom prst="rect">
              <a:avLst/>
            </a:prstGeom>
            <a:solidFill>
              <a:srgbClr val="D9EFF5"/>
            </a:solidFill>
            <a:ln w="12700" cap="flat" cmpd="sng">
              <a:solidFill>
                <a:schemeClr val="accent5"/>
              </a:solidFill>
              <a:prstDash val="dot"/>
              <a:round/>
              <a:headEnd type="none" w="sm" len="sm"/>
              <a:tailEnd type="none" w="sm" len="sm"/>
            </a:ln>
          </p:spPr>
          <p:txBody>
            <a:bodyPr spcFirstLastPara="1" wrap="square" lIns="108000" tIns="72000" rIns="108000" bIns="108000" anchor="t" anchorCtr="0">
              <a:noAutofit/>
            </a:bodyPr>
            <a:lstStyle/>
            <a:p>
              <a:pPr marL="0" marR="0" lvl="0" indent="0" algn="ctr" rtl="0">
                <a:lnSpc>
                  <a:spcPct val="141818"/>
                </a:lnSpc>
                <a:spcBef>
                  <a:spcPts val="0"/>
                </a:spcBef>
                <a:spcAft>
                  <a:spcPts val="0"/>
                </a:spcAft>
                <a:buNone/>
              </a:pPr>
              <a:r>
                <a:rPr lang="es-CL" sz="1100" b="0" i="0" u="none" strike="noStrike" cap="none">
                  <a:solidFill>
                    <a:schemeClr val="accent5"/>
                  </a:solidFill>
                  <a:latin typeface="Arial"/>
                  <a:ea typeface="Arial"/>
                  <a:cs typeface="Arial"/>
                  <a:sym typeface="Arial"/>
                </a:rPr>
                <a:t>Technical Support Team</a:t>
              </a:r>
              <a:endParaRPr sz="1400" b="0" i="0" u="none" strike="noStrike" cap="none">
                <a:solidFill>
                  <a:schemeClr val="accent5"/>
                </a:solidFill>
                <a:latin typeface="Arial"/>
                <a:ea typeface="Arial"/>
                <a:cs typeface="Arial"/>
                <a:sym typeface="Arial"/>
              </a:endParaRPr>
            </a:p>
          </p:txBody>
        </p:sp>
        <p:sp>
          <p:nvSpPr>
            <p:cNvPr id="160" name="Google Shape;160;p31"/>
            <p:cNvSpPr/>
            <p:nvPr/>
          </p:nvSpPr>
          <p:spPr>
            <a:xfrm>
              <a:off x="4763761" y="1839626"/>
              <a:ext cx="1008000" cy="1187586"/>
            </a:xfrm>
            <a:prstGeom prst="rect">
              <a:avLst/>
            </a:prstGeom>
            <a:solidFill>
              <a:schemeClr val="accent5"/>
            </a:solidFill>
            <a:ln>
              <a:noFill/>
            </a:ln>
          </p:spPr>
          <p:txBody>
            <a:bodyPr spcFirstLastPara="1" wrap="square" lIns="108000" tIns="72000" rIns="108000" bIns="108000" anchor="t" anchorCtr="0">
              <a:noAutofit/>
            </a:bodyPr>
            <a:lstStyle/>
            <a:p>
              <a:pPr marL="0" marR="0" lvl="0" indent="0" algn="ctr" rtl="0">
                <a:lnSpc>
                  <a:spcPct val="141818"/>
                </a:lnSpc>
                <a:spcBef>
                  <a:spcPts val="0"/>
                </a:spcBef>
                <a:spcAft>
                  <a:spcPts val="0"/>
                </a:spcAft>
                <a:buNone/>
              </a:pPr>
              <a:r>
                <a:rPr lang="es-CL" sz="1100" b="0" i="0" u="none" strike="noStrike" cap="none">
                  <a:solidFill>
                    <a:schemeClr val="lt1"/>
                  </a:solidFill>
                  <a:latin typeface="Arial"/>
                  <a:ea typeface="Arial"/>
                  <a:cs typeface="Arial"/>
                  <a:sym typeface="Arial"/>
                </a:rPr>
                <a:t>Nutrition Information Systems GTWG</a:t>
              </a:r>
              <a:endParaRPr sz="1400" b="0" i="0" u="none" strike="noStrike" cap="none">
                <a:solidFill>
                  <a:schemeClr val="lt1"/>
                </a:solidFill>
                <a:latin typeface="Arial"/>
                <a:ea typeface="Arial"/>
                <a:cs typeface="Arial"/>
                <a:sym typeface="Arial"/>
              </a:endParaRPr>
            </a:p>
          </p:txBody>
        </p:sp>
        <p:sp>
          <p:nvSpPr>
            <p:cNvPr id="161" name="Google Shape;161;p31"/>
            <p:cNvSpPr/>
            <p:nvPr/>
          </p:nvSpPr>
          <p:spPr>
            <a:xfrm>
              <a:off x="5843472" y="1839625"/>
              <a:ext cx="1336261" cy="1187587"/>
            </a:xfrm>
            <a:prstGeom prst="rect">
              <a:avLst/>
            </a:prstGeom>
            <a:solidFill>
              <a:schemeClr val="accent6"/>
            </a:solidFill>
            <a:ln>
              <a:noFill/>
            </a:ln>
          </p:spPr>
          <p:txBody>
            <a:bodyPr spcFirstLastPara="1" wrap="square" lIns="36000" tIns="108000" rIns="36000" bIns="72000" anchor="t" anchorCtr="0">
              <a:noAutofit/>
            </a:bodyPr>
            <a:lstStyle/>
            <a:p>
              <a:pPr marL="0" marR="0" lvl="0" indent="0" algn="ctr" rtl="0">
                <a:lnSpc>
                  <a:spcPct val="141818"/>
                </a:lnSpc>
                <a:spcBef>
                  <a:spcPts val="0"/>
                </a:spcBef>
                <a:spcAft>
                  <a:spcPts val="0"/>
                </a:spcAft>
                <a:buNone/>
              </a:pPr>
              <a:r>
                <a:rPr lang="es-CL" sz="1100" b="0" i="0" u="none" strike="noStrike" cap="none">
                  <a:solidFill>
                    <a:schemeClr val="lt1"/>
                  </a:solidFill>
                  <a:latin typeface="Arial"/>
                  <a:ea typeface="Arial"/>
                  <a:cs typeface="Arial"/>
                  <a:sym typeface="Arial"/>
                </a:rPr>
                <a:t>Nutrition and Cash and Voucher Assistance GTWG</a:t>
              </a:r>
              <a:endParaRPr sz="1400" b="0" i="0" u="none" strike="noStrike" cap="none">
                <a:solidFill>
                  <a:schemeClr val="lt1"/>
                </a:solidFill>
                <a:latin typeface="Arial"/>
                <a:ea typeface="Arial"/>
                <a:cs typeface="Arial"/>
                <a:sym typeface="Arial"/>
              </a:endParaRPr>
            </a:p>
          </p:txBody>
        </p:sp>
        <p:sp>
          <p:nvSpPr>
            <p:cNvPr id="162" name="Google Shape;162;p31"/>
            <p:cNvSpPr/>
            <p:nvPr/>
          </p:nvSpPr>
          <p:spPr>
            <a:xfrm>
              <a:off x="7257038" y="1839625"/>
              <a:ext cx="1008000" cy="1187587"/>
            </a:xfrm>
            <a:prstGeom prst="rect">
              <a:avLst/>
            </a:prstGeom>
            <a:solidFill>
              <a:schemeClr val="accent6"/>
            </a:solidFill>
            <a:ln>
              <a:noFill/>
            </a:ln>
          </p:spPr>
          <p:txBody>
            <a:bodyPr spcFirstLastPara="1" wrap="square" lIns="108000" tIns="72000" rIns="108000" bIns="108000" anchor="t" anchorCtr="0">
              <a:noAutofit/>
            </a:bodyPr>
            <a:lstStyle/>
            <a:p>
              <a:pPr marL="0" marR="0" lvl="0" indent="0" algn="ctr" rtl="0">
                <a:lnSpc>
                  <a:spcPct val="141818"/>
                </a:lnSpc>
                <a:spcBef>
                  <a:spcPts val="0"/>
                </a:spcBef>
                <a:spcAft>
                  <a:spcPts val="0"/>
                </a:spcAft>
                <a:buNone/>
              </a:pPr>
              <a:r>
                <a:rPr lang="es-CL" sz="1100" b="0" i="0" u="none" strike="noStrike" cap="none">
                  <a:solidFill>
                    <a:schemeClr val="lt1"/>
                  </a:solidFill>
                  <a:latin typeface="Arial"/>
                  <a:ea typeface="Arial"/>
                  <a:cs typeface="Arial"/>
                  <a:sym typeface="Arial"/>
                </a:rPr>
                <a:t>IFE Core Group</a:t>
              </a:r>
              <a:endParaRPr sz="1400" b="0" i="0" u="none" strike="noStrike" cap="none">
                <a:solidFill>
                  <a:schemeClr val="lt1"/>
                </a:solidFill>
                <a:latin typeface="Arial"/>
                <a:ea typeface="Arial"/>
                <a:cs typeface="Arial"/>
                <a:sym typeface="Arial"/>
              </a:endParaRPr>
            </a:p>
          </p:txBody>
        </p:sp>
        <p:sp>
          <p:nvSpPr>
            <p:cNvPr id="163" name="Google Shape;163;p31"/>
            <p:cNvSpPr/>
            <p:nvPr/>
          </p:nvSpPr>
          <p:spPr>
            <a:xfrm>
              <a:off x="8339899" y="1839625"/>
              <a:ext cx="1008000" cy="1187587"/>
            </a:xfrm>
            <a:prstGeom prst="rect">
              <a:avLst/>
            </a:prstGeom>
            <a:solidFill>
              <a:schemeClr val="accent6"/>
            </a:solidFill>
            <a:ln>
              <a:noFill/>
            </a:ln>
          </p:spPr>
          <p:txBody>
            <a:bodyPr spcFirstLastPara="1" wrap="square" lIns="108000" tIns="72000" rIns="108000" bIns="108000" anchor="t" anchorCtr="0">
              <a:noAutofit/>
            </a:bodyPr>
            <a:lstStyle/>
            <a:p>
              <a:pPr marL="0" marR="0" lvl="0" indent="0" algn="ctr" rtl="0">
                <a:lnSpc>
                  <a:spcPct val="141818"/>
                </a:lnSpc>
                <a:spcBef>
                  <a:spcPts val="0"/>
                </a:spcBef>
                <a:spcAft>
                  <a:spcPts val="0"/>
                </a:spcAft>
                <a:buNone/>
              </a:pPr>
              <a:r>
                <a:rPr lang="es-CL" sz="1100" b="0" i="0" u="none" strike="noStrike" cap="none">
                  <a:solidFill>
                    <a:schemeClr val="lt1"/>
                  </a:solidFill>
                  <a:latin typeface="Arial"/>
                  <a:ea typeface="Arial"/>
                  <a:cs typeface="Arial"/>
                  <a:sym typeface="Arial"/>
                </a:rPr>
                <a:t>Wasting GTWG</a:t>
              </a:r>
              <a:endParaRPr sz="1400" b="0" i="0" u="none" strike="noStrike" cap="none">
                <a:solidFill>
                  <a:schemeClr val="lt1"/>
                </a:solidFill>
                <a:latin typeface="Arial"/>
                <a:ea typeface="Arial"/>
                <a:cs typeface="Arial"/>
                <a:sym typeface="Arial"/>
              </a:endParaRPr>
            </a:p>
          </p:txBody>
        </p:sp>
        <p:sp>
          <p:nvSpPr>
            <p:cNvPr id="164" name="Google Shape;164;p31"/>
            <p:cNvSpPr/>
            <p:nvPr/>
          </p:nvSpPr>
          <p:spPr>
            <a:xfrm>
              <a:off x="9421423" y="1839617"/>
              <a:ext cx="1128600" cy="1187700"/>
            </a:xfrm>
            <a:prstGeom prst="rect">
              <a:avLst/>
            </a:prstGeom>
            <a:solidFill>
              <a:schemeClr val="accent5"/>
            </a:solidFill>
            <a:ln>
              <a:noFill/>
            </a:ln>
          </p:spPr>
          <p:txBody>
            <a:bodyPr spcFirstLastPara="1" wrap="square" lIns="72000" tIns="72000" rIns="72000" bIns="108000" anchor="t" anchorCtr="0">
              <a:noAutofit/>
            </a:bodyPr>
            <a:lstStyle/>
            <a:p>
              <a:pPr marL="0" marR="0" lvl="0" indent="0" algn="ctr" rtl="0">
                <a:lnSpc>
                  <a:spcPct val="141818"/>
                </a:lnSpc>
                <a:spcBef>
                  <a:spcPts val="0"/>
                </a:spcBef>
                <a:spcAft>
                  <a:spcPts val="0"/>
                </a:spcAft>
                <a:buNone/>
              </a:pPr>
              <a:r>
                <a:rPr lang="es-CL" sz="1100" b="0" i="0" u="none" strike="noStrike" cap="none">
                  <a:solidFill>
                    <a:schemeClr val="lt1"/>
                  </a:solidFill>
                  <a:latin typeface="Arial"/>
                  <a:ea typeface="Arial"/>
                  <a:cs typeface="Arial"/>
                  <a:sym typeface="Arial"/>
                </a:rPr>
                <a:t>Capacity Strengthening WG</a:t>
              </a:r>
              <a:endParaRPr sz="1400" b="0" i="0" u="none" strike="noStrike" cap="none">
                <a:solidFill>
                  <a:schemeClr val="lt1"/>
                </a:solidFill>
                <a:latin typeface="Arial"/>
                <a:ea typeface="Arial"/>
                <a:cs typeface="Arial"/>
                <a:sym typeface="Arial"/>
              </a:endParaRPr>
            </a:p>
          </p:txBody>
        </p:sp>
        <p:sp>
          <p:nvSpPr>
            <p:cNvPr id="165" name="Google Shape;165;p31"/>
            <p:cNvSpPr/>
            <p:nvPr/>
          </p:nvSpPr>
          <p:spPr>
            <a:xfrm>
              <a:off x="10077402" y="1603399"/>
              <a:ext cx="312076" cy="312076"/>
            </a:xfrm>
            <a:prstGeom prst="ellipse">
              <a:avLst/>
            </a:prstGeom>
            <a:solidFill>
              <a:schemeClr val="lt1"/>
            </a:solidFill>
            <a:ln w="12700" cap="flat" cmpd="sng">
              <a:solidFill>
                <a:schemeClr val="accent5"/>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s-CL" sz="900" b="0" i="0" u="none" strike="noStrike" cap="none">
                  <a:solidFill>
                    <a:schemeClr val="accent5"/>
                  </a:solidFill>
                  <a:latin typeface="Bebas Neue"/>
                  <a:ea typeface="Bebas Neue"/>
                  <a:cs typeface="Bebas Neue"/>
                  <a:sym typeface="Bebas Neue"/>
                </a:rPr>
                <a:t>new</a:t>
              </a:r>
              <a:endParaRPr/>
            </a:p>
          </p:txBody>
        </p:sp>
        <p:sp>
          <p:nvSpPr>
            <p:cNvPr id="166" name="Google Shape;166;p31"/>
            <p:cNvSpPr/>
            <p:nvPr/>
          </p:nvSpPr>
          <p:spPr>
            <a:xfrm>
              <a:off x="10505827" y="1839626"/>
              <a:ext cx="1243262" cy="1187586"/>
            </a:xfrm>
            <a:prstGeom prst="rect">
              <a:avLst/>
            </a:prstGeom>
            <a:solidFill>
              <a:srgbClr val="E9F3D7"/>
            </a:solidFill>
            <a:ln w="12700" cap="flat" cmpd="sng">
              <a:solidFill>
                <a:schemeClr val="accent1"/>
              </a:solidFill>
              <a:prstDash val="dot"/>
              <a:round/>
              <a:headEnd type="none" w="sm" len="sm"/>
              <a:tailEnd type="none" w="sm" len="sm"/>
            </a:ln>
          </p:spPr>
          <p:txBody>
            <a:bodyPr spcFirstLastPara="1" wrap="square" lIns="72000" tIns="72000" rIns="72000" bIns="72000" anchor="t" anchorCtr="0">
              <a:noAutofit/>
            </a:bodyPr>
            <a:lstStyle/>
            <a:p>
              <a:pPr marL="0" marR="0" lvl="0" indent="0" algn="ctr" rtl="0">
                <a:lnSpc>
                  <a:spcPct val="141818"/>
                </a:lnSpc>
                <a:spcBef>
                  <a:spcPts val="0"/>
                </a:spcBef>
                <a:spcAft>
                  <a:spcPts val="0"/>
                </a:spcAft>
                <a:buNone/>
              </a:pPr>
              <a:r>
                <a:rPr lang="es-CL" sz="1100" b="0" i="0" u="none" strike="noStrike" cap="none">
                  <a:solidFill>
                    <a:schemeClr val="accent1"/>
                  </a:solidFill>
                  <a:latin typeface="Arial"/>
                  <a:ea typeface="Arial"/>
                  <a:cs typeface="Arial"/>
                  <a:sym typeface="Arial"/>
                </a:rPr>
                <a:t>Talent pool of Coordinators and IMs</a:t>
              </a:r>
              <a:endParaRPr sz="1400" b="0" i="0" u="none" strike="noStrike" cap="none">
                <a:solidFill>
                  <a:schemeClr val="accent1"/>
                </a:solidFill>
                <a:latin typeface="Arial"/>
                <a:ea typeface="Arial"/>
                <a:cs typeface="Arial"/>
                <a:sym typeface="Arial"/>
              </a:endParaRPr>
            </a:p>
          </p:txBody>
        </p:sp>
        <p:sp>
          <p:nvSpPr>
            <p:cNvPr id="167" name="Google Shape;167;p31"/>
            <p:cNvSpPr/>
            <p:nvPr/>
          </p:nvSpPr>
          <p:spPr>
            <a:xfrm>
              <a:off x="11381516" y="1603399"/>
              <a:ext cx="312076" cy="312076"/>
            </a:xfrm>
            <a:prstGeom prst="ellipse">
              <a:avLst/>
            </a:prstGeom>
            <a:solidFill>
              <a:schemeClr val="lt1"/>
            </a:solid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s-CL" sz="900" b="0" i="0" u="none" strike="noStrike" cap="none">
                  <a:solidFill>
                    <a:schemeClr val="accent1"/>
                  </a:solidFill>
                  <a:latin typeface="Bebas Neue"/>
                  <a:ea typeface="Bebas Neue"/>
                  <a:cs typeface="Bebas Neue"/>
                  <a:sym typeface="Bebas Neue"/>
                </a:rPr>
                <a:t>new</a:t>
              </a:r>
              <a:endParaRPr/>
            </a:p>
          </p:txBody>
        </p:sp>
        <p:sp>
          <p:nvSpPr>
            <p:cNvPr id="168" name="Google Shape;168;p31"/>
            <p:cNvSpPr/>
            <p:nvPr/>
          </p:nvSpPr>
          <p:spPr>
            <a:xfrm>
              <a:off x="10610117" y="3446061"/>
              <a:ext cx="1043768" cy="1260000"/>
            </a:xfrm>
            <a:prstGeom prst="rect">
              <a:avLst/>
            </a:prstGeom>
            <a:solidFill>
              <a:schemeClr val="accent1"/>
            </a:solidFill>
            <a:ln>
              <a:noFill/>
            </a:ln>
          </p:spPr>
          <p:txBody>
            <a:bodyPr spcFirstLastPara="1" wrap="square" lIns="36000" tIns="72000" rIns="36000" bIns="108000" anchor="t" anchorCtr="0">
              <a:noAutofit/>
            </a:bodyPr>
            <a:lstStyle/>
            <a:p>
              <a:pPr marL="0" marR="0" lvl="0" indent="0" algn="ctr" rtl="0">
                <a:lnSpc>
                  <a:spcPct val="141818"/>
                </a:lnSpc>
                <a:spcBef>
                  <a:spcPts val="0"/>
                </a:spcBef>
                <a:spcAft>
                  <a:spcPts val="0"/>
                </a:spcAft>
                <a:buNone/>
              </a:pPr>
              <a:r>
                <a:rPr lang="es-CL" sz="1100" b="0" i="0" u="none" strike="noStrike" cap="none">
                  <a:solidFill>
                    <a:schemeClr val="lt1"/>
                  </a:solidFill>
                  <a:latin typeface="Arial"/>
                  <a:ea typeface="Arial"/>
                  <a:cs typeface="Arial"/>
                  <a:sym typeface="Arial"/>
                </a:rPr>
                <a:t>Coordination and IM sub-WG</a:t>
              </a:r>
              <a:endParaRPr sz="1400" b="0" i="0" u="none" strike="noStrike" cap="none">
                <a:solidFill>
                  <a:schemeClr val="lt1"/>
                </a:solidFill>
                <a:latin typeface="Arial"/>
                <a:ea typeface="Arial"/>
                <a:cs typeface="Arial"/>
                <a:sym typeface="Arial"/>
              </a:endParaRPr>
            </a:p>
          </p:txBody>
        </p:sp>
        <p:sp>
          <p:nvSpPr>
            <p:cNvPr id="169" name="Google Shape;169;p31"/>
            <p:cNvSpPr/>
            <p:nvPr/>
          </p:nvSpPr>
          <p:spPr>
            <a:xfrm>
              <a:off x="9502925" y="3446061"/>
              <a:ext cx="1043768" cy="1260000"/>
            </a:xfrm>
            <a:prstGeom prst="rect">
              <a:avLst/>
            </a:prstGeom>
            <a:solidFill>
              <a:schemeClr val="accent6"/>
            </a:solidFill>
            <a:ln>
              <a:noFill/>
            </a:ln>
          </p:spPr>
          <p:txBody>
            <a:bodyPr spcFirstLastPara="1" wrap="square" lIns="36000" tIns="72000" rIns="36000" bIns="108000" anchor="t" anchorCtr="0">
              <a:noAutofit/>
            </a:bodyPr>
            <a:lstStyle/>
            <a:p>
              <a:pPr marL="0" marR="0" lvl="0" indent="0" algn="ctr" rtl="0">
                <a:lnSpc>
                  <a:spcPct val="141818"/>
                </a:lnSpc>
                <a:spcBef>
                  <a:spcPts val="0"/>
                </a:spcBef>
                <a:spcAft>
                  <a:spcPts val="0"/>
                </a:spcAft>
                <a:buNone/>
              </a:pPr>
              <a:r>
                <a:rPr lang="es-CL" sz="1100" b="0" i="0" u="none" strike="noStrike" cap="none">
                  <a:solidFill>
                    <a:schemeClr val="lt1"/>
                  </a:solidFill>
                  <a:latin typeface="Arial"/>
                  <a:ea typeface="Arial"/>
                  <a:cs typeface="Arial"/>
                  <a:sym typeface="Arial"/>
                </a:rPr>
                <a:t>Nutrition in Emergencies sub- WG</a:t>
              </a:r>
              <a:endParaRPr sz="1400" b="0" i="0" u="none" strike="noStrike" cap="none">
                <a:solidFill>
                  <a:schemeClr val="lt1"/>
                </a:solidFill>
                <a:latin typeface="Arial"/>
                <a:ea typeface="Arial"/>
                <a:cs typeface="Arial"/>
                <a:sym typeface="Arial"/>
              </a:endParaRPr>
            </a:p>
          </p:txBody>
        </p:sp>
        <p:sp>
          <p:nvSpPr>
            <p:cNvPr id="170" name="Google Shape;170;p31"/>
            <p:cNvSpPr/>
            <p:nvPr/>
          </p:nvSpPr>
          <p:spPr>
            <a:xfrm>
              <a:off x="10190618" y="3212663"/>
              <a:ext cx="312076" cy="312076"/>
            </a:xfrm>
            <a:prstGeom prst="ellipse">
              <a:avLst/>
            </a:prstGeom>
            <a:solidFill>
              <a:schemeClr val="lt1"/>
            </a:solidFill>
            <a:ln w="12700" cap="flat" cmpd="sng">
              <a:solidFill>
                <a:schemeClr val="accent6"/>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s-CL" sz="900" b="0" i="0" u="none" strike="noStrike" cap="none">
                  <a:solidFill>
                    <a:schemeClr val="accent6"/>
                  </a:solidFill>
                  <a:latin typeface="Bebas Neue"/>
                  <a:ea typeface="Bebas Neue"/>
                  <a:cs typeface="Bebas Neue"/>
                  <a:sym typeface="Bebas Neue"/>
                </a:rPr>
                <a:t>new</a:t>
              </a:r>
              <a:endParaRPr/>
            </a:p>
          </p:txBody>
        </p:sp>
        <p:sp>
          <p:nvSpPr>
            <p:cNvPr id="171" name="Google Shape;171;p31"/>
            <p:cNvSpPr/>
            <p:nvPr/>
          </p:nvSpPr>
          <p:spPr>
            <a:xfrm>
              <a:off x="7255378" y="3444885"/>
              <a:ext cx="2075933" cy="2071238"/>
            </a:xfrm>
            <a:prstGeom prst="rect">
              <a:avLst/>
            </a:prstGeom>
            <a:solidFill>
              <a:srgbClr val="D9EFF5"/>
            </a:solidFill>
            <a:ln>
              <a:noFill/>
            </a:ln>
          </p:spPr>
          <p:txBody>
            <a:bodyPr spcFirstLastPara="1" wrap="square" lIns="108000" tIns="72000" rIns="108000" bIns="108000" anchor="t" anchorCtr="0">
              <a:noAutofit/>
            </a:bodyPr>
            <a:lstStyle/>
            <a:p>
              <a:pPr marL="0" marR="0" lvl="0" indent="0" algn="l" rtl="0">
                <a:lnSpc>
                  <a:spcPct val="141818"/>
                </a:lnSpc>
                <a:spcBef>
                  <a:spcPts val="0"/>
                </a:spcBef>
                <a:spcAft>
                  <a:spcPts val="0"/>
                </a:spcAft>
                <a:buNone/>
              </a:pPr>
              <a:r>
                <a:rPr lang="es-CL" sz="1100" b="1" i="0" u="none" strike="noStrike" cap="none">
                  <a:solidFill>
                    <a:schemeClr val="accent5"/>
                  </a:solidFill>
                  <a:latin typeface="Arial"/>
                  <a:ea typeface="Arial"/>
                  <a:cs typeface="Arial"/>
                  <a:sym typeface="Arial"/>
                </a:rPr>
                <a:t>Helpdesks:</a:t>
              </a:r>
              <a:endParaRPr/>
            </a:p>
            <a:p>
              <a:pPr marL="0" marR="0" lvl="0" indent="0" algn="l" rtl="0">
                <a:lnSpc>
                  <a:spcPct val="141818"/>
                </a:lnSpc>
                <a:spcBef>
                  <a:spcPts val="0"/>
                </a:spcBef>
                <a:spcAft>
                  <a:spcPts val="0"/>
                </a:spcAft>
                <a:buNone/>
              </a:pPr>
              <a:r>
                <a:rPr lang="es-CL" sz="1100" b="0" i="0" u="none" strike="noStrike" cap="none">
                  <a:solidFill>
                    <a:schemeClr val="accent1"/>
                  </a:solidFill>
                  <a:latin typeface="Arial"/>
                  <a:ea typeface="Arial"/>
                  <a:cs typeface="Arial"/>
                  <a:sym typeface="Arial"/>
                </a:rPr>
                <a:t>Intersectorial coordination</a:t>
              </a:r>
              <a:endParaRPr/>
            </a:p>
            <a:p>
              <a:pPr marL="0" marR="0" lvl="0" indent="0" algn="l" rtl="0">
                <a:lnSpc>
                  <a:spcPct val="141818"/>
                </a:lnSpc>
                <a:spcBef>
                  <a:spcPts val="0"/>
                </a:spcBef>
                <a:spcAft>
                  <a:spcPts val="0"/>
                </a:spcAft>
                <a:buNone/>
              </a:pPr>
              <a:r>
                <a:rPr lang="es-CL" sz="1100" b="0" i="0" u="none" strike="noStrike" cap="none">
                  <a:solidFill>
                    <a:schemeClr val="accent5"/>
                  </a:solidFill>
                  <a:latin typeface="Arial"/>
                  <a:ea typeface="Arial"/>
                  <a:cs typeface="Arial"/>
                  <a:sym typeface="Arial"/>
                </a:rPr>
                <a:t>Nutrition information systems</a:t>
              </a:r>
              <a:endParaRPr/>
            </a:p>
            <a:p>
              <a:pPr marL="0" marR="0" lvl="0" indent="0" algn="l" rtl="0">
                <a:lnSpc>
                  <a:spcPct val="141818"/>
                </a:lnSpc>
                <a:spcBef>
                  <a:spcPts val="0"/>
                </a:spcBef>
                <a:spcAft>
                  <a:spcPts val="0"/>
                </a:spcAft>
                <a:buNone/>
              </a:pPr>
              <a:r>
                <a:rPr lang="es-CL" sz="1100" b="0" i="0" u="none" strike="noStrike" cap="none">
                  <a:solidFill>
                    <a:schemeClr val="accent1"/>
                  </a:solidFill>
                  <a:latin typeface="Arial"/>
                  <a:ea typeface="Arial"/>
                  <a:cs typeface="Arial"/>
                  <a:sym typeface="Arial"/>
                </a:rPr>
                <a:t>Sectorial/cluster coordination</a:t>
              </a:r>
              <a:endParaRPr/>
            </a:p>
            <a:p>
              <a:pPr marL="0" marR="0" lvl="0" indent="0" algn="l" rtl="0">
                <a:lnSpc>
                  <a:spcPct val="141818"/>
                </a:lnSpc>
                <a:spcBef>
                  <a:spcPts val="0"/>
                </a:spcBef>
                <a:spcAft>
                  <a:spcPts val="0"/>
                </a:spcAft>
                <a:buNone/>
              </a:pPr>
              <a:r>
                <a:rPr lang="es-CL" sz="1100" b="0" i="0" u="none" strike="noStrike" cap="none">
                  <a:solidFill>
                    <a:schemeClr val="accent1"/>
                  </a:solidFill>
                  <a:latin typeface="Arial"/>
                  <a:ea typeface="Arial"/>
                  <a:cs typeface="Arial"/>
                  <a:sym typeface="Arial"/>
                </a:rPr>
                <a:t>Information management</a:t>
              </a:r>
              <a:endParaRPr/>
            </a:p>
            <a:p>
              <a:pPr marL="0" marR="0" lvl="0" indent="0" algn="l" rtl="0">
                <a:lnSpc>
                  <a:spcPct val="141818"/>
                </a:lnSpc>
                <a:spcBef>
                  <a:spcPts val="0"/>
                </a:spcBef>
                <a:spcAft>
                  <a:spcPts val="0"/>
                </a:spcAft>
                <a:buNone/>
              </a:pPr>
              <a:r>
                <a:rPr lang="es-CL" sz="1100" b="0" i="0" u="none" strike="noStrike" cap="none">
                  <a:solidFill>
                    <a:schemeClr val="accent6"/>
                  </a:solidFill>
                  <a:latin typeface="Arial"/>
                  <a:ea typeface="Arial"/>
                  <a:cs typeface="Arial"/>
                  <a:sym typeface="Arial"/>
                </a:rPr>
                <a:t>NiE</a:t>
              </a:r>
              <a:endParaRPr/>
            </a:p>
            <a:p>
              <a:pPr marL="0" marR="0" lvl="0" indent="0" algn="l" rtl="0">
                <a:lnSpc>
                  <a:spcPct val="141818"/>
                </a:lnSpc>
                <a:spcBef>
                  <a:spcPts val="0"/>
                </a:spcBef>
                <a:spcAft>
                  <a:spcPts val="0"/>
                </a:spcAft>
                <a:buNone/>
              </a:pPr>
              <a:r>
                <a:rPr lang="es-CL" sz="1100" b="0" i="0" u="none" strike="noStrike" cap="none">
                  <a:solidFill>
                    <a:schemeClr val="accent6"/>
                  </a:solidFill>
                  <a:latin typeface="Arial"/>
                  <a:ea typeface="Arial"/>
                  <a:cs typeface="Arial"/>
                  <a:sym typeface="Arial"/>
                </a:rPr>
                <a:t>Partner technical staff </a:t>
              </a:r>
              <a:br>
                <a:rPr lang="es-CL" sz="1100" b="0" i="0" u="none" strike="noStrike" cap="none">
                  <a:solidFill>
                    <a:schemeClr val="accent6"/>
                  </a:solidFill>
                  <a:latin typeface="Arial"/>
                  <a:ea typeface="Arial"/>
                  <a:cs typeface="Arial"/>
                  <a:sym typeface="Arial"/>
                </a:rPr>
              </a:br>
              <a:r>
                <a:rPr lang="es-CL" sz="1100" b="0" i="0" u="none" strike="noStrike" cap="none">
                  <a:solidFill>
                    <a:schemeClr val="accent6"/>
                  </a:solidFill>
                  <a:latin typeface="Arial"/>
                  <a:ea typeface="Arial"/>
                  <a:cs typeface="Arial"/>
                  <a:sym typeface="Arial"/>
                </a:rPr>
                <a:t>(ad hoc)</a:t>
              </a:r>
              <a:endParaRPr sz="1400" b="0" i="0" u="none" strike="noStrike" cap="none">
                <a:solidFill>
                  <a:schemeClr val="accent6"/>
                </a:solidFill>
                <a:latin typeface="Arial"/>
                <a:ea typeface="Arial"/>
                <a:cs typeface="Arial"/>
                <a:sym typeface="Arial"/>
              </a:endParaRPr>
            </a:p>
          </p:txBody>
        </p:sp>
        <p:sp>
          <p:nvSpPr>
            <p:cNvPr id="172" name="Google Shape;172;p31"/>
            <p:cNvSpPr/>
            <p:nvPr/>
          </p:nvSpPr>
          <p:spPr>
            <a:xfrm>
              <a:off x="5999148" y="3444884"/>
              <a:ext cx="1174448" cy="2071238"/>
            </a:xfrm>
            <a:prstGeom prst="rect">
              <a:avLst/>
            </a:prstGeom>
            <a:solidFill>
              <a:srgbClr val="D9EFF5"/>
            </a:solidFill>
            <a:ln w="12700" cap="flat" cmpd="sng">
              <a:solidFill>
                <a:schemeClr val="accent5"/>
              </a:solidFill>
              <a:prstDash val="dot"/>
              <a:round/>
              <a:headEnd type="none" w="sm" len="sm"/>
              <a:tailEnd type="none" w="sm" len="sm"/>
            </a:ln>
          </p:spPr>
          <p:txBody>
            <a:bodyPr spcFirstLastPara="1" wrap="square" lIns="108000" tIns="72000" rIns="108000" bIns="108000" anchor="t" anchorCtr="0">
              <a:noAutofit/>
            </a:bodyPr>
            <a:lstStyle/>
            <a:p>
              <a:pPr marL="0" marR="0" lvl="0" indent="0" algn="l" rtl="0">
                <a:lnSpc>
                  <a:spcPct val="141818"/>
                </a:lnSpc>
                <a:spcBef>
                  <a:spcPts val="0"/>
                </a:spcBef>
                <a:spcAft>
                  <a:spcPts val="0"/>
                </a:spcAft>
                <a:buNone/>
              </a:pPr>
              <a:r>
                <a:rPr lang="es-CL" sz="1100" b="1" i="0" u="none" strike="noStrike" cap="none">
                  <a:solidFill>
                    <a:schemeClr val="accent5"/>
                  </a:solidFill>
                  <a:latin typeface="Arial"/>
                  <a:ea typeface="Arial"/>
                  <a:cs typeface="Arial"/>
                  <a:sym typeface="Arial"/>
                </a:rPr>
                <a:t>Focal points</a:t>
              </a:r>
              <a:endParaRPr/>
            </a:p>
            <a:p>
              <a:pPr marL="171450" marR="0" lvl="0" indent="-171450" algn="l" rtl="0">
                <a:lnSpc>
                  <a:spcPct val="141818"/>
                </a:lnSpc>
                <a:spcBef>
                  <a:spcPts val="0"/>
                </a:spcBef>
                <a:spcAft>
                  <a:spcPts val="0"/>
                </a:spcAft>
                <a:buClr>
                  <a:srgbClr val="000000"/>
                </a:buClr>
                <a:buSzPts val="1100"/>
                <a:buFont typeface="Arial"/>
                <a:buChar char="•"/>
              </a:pPr>
              <a:r>
                <a:rPr lang="es-CL" sz="1100" b="0" i="0" u="none" strike="noStrike" cap="none">
                  <a:solidFill>
                    <a:schemeClr val="accent5"/>
                  </a:solidFill>
                  <a:latin typeface="Arial"/>
                  <a:ea typeface="Arial"/>
                  <a:cs typeface="Arial"/>
                  <a:sym typeface="Arial"/>
                </a:rPr>
                <a:t>Gender and GBV</a:t>
              </a:r>
              <a:endParaRPr/>
            </a:p>
            <a:p>
              <a:pPr marL="171450" marR="0" lvl="0" indent="-171450" algn="l" rtl="0">
                <a:lnSpc>
                  <a:spcPct val="141818"/>
                </a:lnSpc>
                <a:spcBef>
                  <a:spcPts val="0"/>
                </a:spcBef>
                <a:spcAft>
                  <a:spcPts val="0"/>
                </a:spcAft>
                <a:buClr>
                  <a:srgbClr val="000000"/>
                </a:buClr>
                <a:buSzPts val="1100"/>
                <a:buFont typeface="Arial"/>
                <a:buChar char="•"/>
              </a:pPr>
              <a:r>
                <a:rPr lang="es-CL" sz="1100" b="0" i="0" u="none" strike="noStrike" cap="none">
                  <a:solidFill>
                    <a:schemeClr val="accent5"/>
                  </a:solidFill>
                  <a:latin typeface="Arial"/>
                  <a:ea typeface="Arial"/>
                  <a:cs typeface="Arial"/>
                  <a:sym typeface="Arial"/>
                </a:rPr>
                <a:t>Disability</a:t>
              </a:r>
              <a:endParaRPr/>
            </a:p>
            <a:p>
              <a:pPr marL="171450" marR="0" lvl="0" indent="-171450" algn="l" rtl="0">
                <a:lnSpc>
                  <a:spcPct val="141818"/>
                </a:lnSpc>
                <a:spcBef>
                  <a:spcPts val="0"/>
                </a:spcBef>
                <a:spcAft>
                  <a:spcPts val="0"/>
                </a:spcAft>
                <a:buClr>
                  <a:srgbClr val="000000"/>
                </a:buClr>
                <a:buSzPts val="1100"/>
                <a:buFont typeface="Arial"/>
                <a:buChar char="•"/>
              </a:pPr>
              <a:r>
                <a:rPr lang="es-CL" sz="1100" b="0" i="0" u="none" strike="noStrike" cap="none">
                  <a:solidFill>
                    <a:schemeClr val="accent5"/>
                  </a:solidFill>
                  <a:latin typeface="Arial"/>
                  <a:ea typeface="Arial"/>
                  <a:cs typeface="Arial"/>
                  <a:sym typeface="Arial"/>
                </a:rPr>
                <a:t>HDN</a:t>
              </a:r>
              <a:endParaRPr/>
            </a:p>
            <a:p>
              <a:pPr marL="171450" marR="0" lvl="0" indent="-171450" algn="l" rtl="0">
                <a:lnSpc>
                  <a:spcPct val="141818"/>
                </a:lnSpc>
                <a:spcBef>
                  <a:spcPts val="0"/>
                </a:spcBef>
                <a:spcAft>
                  <a:spcPts val="0"/>
                </a:spcAft>
                <a:buClr>
                  <a:srgbClr val="000000"/>
                </a:buClr>
                <a:buSzPts val="1100"/>
                <a:buFont typeface="Arial"/>
                <a:buChar char="•"/>
              </a:pPr>
              <a:r>
                <a:rPr lang="es-CL" sz="1100" b="0" i="0" u="none" strike="noStrike" cap="none">
                  <a:solidFill>
                    <a:schemeClr val="accent5"/>
                  </a:solidFill>
                  <a:latin typeface="Arial"/>
                  <a:ea typeface="Arial"/>
                  <a:cs typeface="Arial"/>
                  <a:sym typeface="Arial"/>
                </a:rPr>
                <a:t>AAP</a:t>
              </a:r>
              <a:endParaRPr/>
            </a:p>
            <a:p>
              <a:pPr marL="171450" marR="0" lvl="0" indent="-171450" algn="l" rtl="0">
                <a:lnSpc>
                  <a:spcPct val="141818"/>
                </a:lnSpc>
                <a:spcBef>
                  <a:spcPts val="0"/>
                </a:spcBef>
                <a:spcAft>
                  <a:spcPts val="0"/>
                </a:spcAft>
                <a:buClr>
                  <a:srgbClr val="000000"/>
                </a:buClr>
                <a:buSzPts val="1100"/>
                <a:buFont typeface="Arial"/>
                <a:buChar char="•"/>
              </a:pPr>
              <a:r>
                <a:rPr lang="es-CL" sz="1100" b="0" i="0" u="none" strike="noStrike" cap="none">
                  <a:solidFill>
                    <a:schemeClr val="accent5"/>
                  </a:solidFill>
                  <a:latin typeface="Arial"/>
                  <a:ea typeface="Arial"/>
                  <a:cs typeface="Arial"/>
                  <a:sym typeface="Arial"/>
                </a:rPr>
                <a:t>Localization</a:t>
              </a:r>
              <a:endParaRPr sz="1400" b="0" i="0" u="none" strike="noStrike" cap="none">
                <a:solidFill>
                  <a:schemeClr val="accent5"/>
                </a:solidFill>
                <a:latin typeface="Arial"/>
                <a:ea typeface="Arial"/>
                <a:cs typeface="Arial"/>
                <a:sym typeface="Arial"/>
              </a:endParaRPr>
            </a:p>
          </p:txBody>
        </p:sp>
        <p:sp>
          <p:nvSpPr>
            <p:cNvPr id="173" name="Google Shape;173;p31"/>
            <p:cNvSpPr/>
            <p:nvPr/>
          </p:nvSpPr>
          <p:spPr>
            <a:xfrm>
              <a:off x="6787669" y="3212663"/>
              <a:ext cx="312076" cy="312076"/>
            </a:xfrm>
            <a:prstGeom prst="ellipse">
              <a:avLst/>
            </a:prstGeom>
            <a:solidFill>
              <a:schemeClr val="lt1"/>
            </a:solidFill>
            <a:ln w="12700" cap="flat" cmpd="sng">
              <a:solidFill>
                <a:schemeClr val="accent5"/>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s-CL" sz="900" b="0" i="0" u="none" strike="noStrike" cap="none">
                  <a:solidFill>
                    <a:schemeClr val="accent5"/>
                  </a:solidFill>
                  <a:latin typeface="Bebas Neue"/>
                  <a:ea typeface="Bebas Neue"/>
                  <a:cs typeface="Bebas Neue"/>
                  <a:sym typeface="Bebas Neue"/>
                </a:rPr>
                <a:t>new</a:t>
              </a:r>
              <a:endParaRPr/>
            </a:p>
          </p:txBody>
        </p:sp>
        <p:sp>
          <p:nvSpPr>
            <p:cNvPr id="174" name="Google Shape;174;p31"/>
            <p:cNvSpPr/>
            <p:nvPr/>
          </p:nvSpPr>
          <p:spPr>
            <a:xfrm>
              <a:off x="4375447" y="3444885"/>
              <a:ext cx="1546788" cy="2071238"/>
            </a:xfrm>
            <a:prstGeom prst="rect">
              <a:avLst/>
            </a:prstGeom>
            <a:solidFill>
              <a:srgbClr val="D9EFF5"/>
            </a:solidFill>
            <a:ln>
              <a:noFill/>
            </a:ln>
          </p:spPr>
          <p:txBody>
            <a:bodyPr spcFirstLastPara="1" wrap="square" lIns="108000" tIns="72000" rIns="108000" bIns="108000" anchor="t" anchorCtr="0">
              <a:noAutofit/>
            </a:bodyPr>
            <a:lstStyle/>
            <a:p>
              <a:pPr marL="0" marR="0" lvl="0" indent="0" algn="l" rtl="0">
                <a:lnSpc>
                  <a:spcPct val="141818"/>
                </a:lnSpc>
                <a:spcBef>
                  <a:spcPts val="0"/>
                </a:spcBef>
                <a:spcAft>
                  <a:spcPts val="0"/>
                </a:spcAft>
                <a:buNone/>
              </a:pPr>
              <a:r>
                <a:rPr lang="es-CL" sz="1100" b="1" i="0" u="none" strike="noStrike" cap="none">
                  <a:solidFill>
                    <a:schemeClr val="accent5"/>
                  </a:solidFill>
                  <a:latin typeface="Arial"/>
                  <a:ea typeface="Arial"/>
                  <a:cs typeface="Arial"/>
                  <a:sym typeface="Arial"/>
                </a:rPr>
                <a:t>Deployable:</a:t>
              </a:r>
              <a:endParaRPr/>
            </a:p>
            <a:p>
              <a:pPr marL="0" marR="0" lvl="0" indent="0" algn="l" rtl="0">
                <a:lnSpc>
                  <a:spcPct val="141818"/>
                </a:lnSpc>
                <a:spcBef>
                  <a:spcPts val="0"/>
                </a:spcBef>
                <a:spcAft>
                  <a:spcPts val="0"/>
                </a:spcAft>
                <a:buNone/>
              </a:pPr>
              <a:r>
                <a:rPr lang="es-CL" sz="1100" b="0" i="0" u="none" strike="noStrike" cap="none">
                  <a:solidFill>
                    <a:schemeClr val="accent6"/>
                  </a:solidFill>
                  <a:latin typeface="Arial"/>
                  <a:ea typeface="Arial"/>
                  <a:cs typeface="Arial"/>
                  <a:sym typeface="Arial"/>
                </a:rPr>
                <a:t>Nutrition technical advisers</a:t>
              </a:r>
              <a:endParaRPr/>
            </a:p>
            <a:p>
              <a:pPr marL="0" marR="0" lvl="0" indent="0" algn="l" rtl="0">
                <a:lnSpc>
                  <a:spcPct val="141818"/>
                </a:lnSpc>
                <a:spcBef>
                  <a:spcPts val="0"/>
                </a:spcBef>
                <a:spcAft>
                  <a:spcPts val="0"/>
                </a:spcAft>
                <a:buNone/>
              </a:pPr>
              <a:r>
                <a:rPr lang="es-CL" sz="1100" b="0" i="0" u="none" strike="noStrike" cap="none">
                  <a:solidFill>
                    <a:schemeClr val="accent1"/>
                  </a:solidFill>
                  <a:latin typeface="Arial"/>
                  <a:ea typeface="Arial"/>
                  <a:cs typeface="Arial"/>
                  <a:sym typeface="Arial"/>
                </a:rPr>
                <a:t>Rapid-response team (coordination &amp; IM)</a:t>
              </a:r>
              <a:endParaRPr/>
            </a:p>
            <a:p>
              <a:pPr marL="0" marR="0" lvl="0" indent="0" algn="l" rtl="0">
                <a:lnSpc>
                  <a:spcPct val="141818"/>
                </a:lnSpc>
                <a:spcBef>
                  <a:spcPts val="0"/>
                </a:spcBef>
                <a:spcAft>
                  <a:spcPts val="0"/>
                </a:spcAft>
                <a:buNone/>
              </a:pPr>
              <a:r>
                <a:rPr lang="es-CL" sz="1100" b="0" i="0" u="none" strike="noStrike" cap="none">
                  <a:solidFill>
                    <a:schemeClr val="accent6"/>
                  </a:solidFill>
                  <a:latin typeface="Arial"/>
                  <a:ea typeface="Arial"/>
                  <a:cs typeface="Arial"/>
                  <a:sym typeface="Arial"/>
                </a:rPr>
                <a:t>Partner technical staff (ad hoc)</a:t>
              </a:r>
              <a:endParaRPr sz="1400" b="0" i="0" u="none" strike="noStrike" cap="none">
                <a:solidFill>
                  <a:schemeClr val="accent6"/>
                </a:solidFill>
                <a:latin typeface="Arial"/>
                <a:ea typeface="Arial"/>
                <a:cs typeface="Arial"/>
                <a:sym typeface="Arial"/>
              </a:endParaRPr>
            </a:p>
          </p:txBody>
        </p:sp>
        <p:sp>
          <p:nvSpPr>
            <p:cNvPr id="175" name="Google Shape;175;p31"/>
            <p:cNvSpPr/>
            <p:nvPr/>
          </p:nvSpPr>
          <p:spPr>
            <a:xfrm>
              <a:off x="3255948" y="3444885"/>
              <a:ext cx="1031932" cy="2071238"/>
            </a:xfrm>
            <a:prstGeom prst="rect">
              <a:avLst/>
            </a:prstGeom>
            <a:solidFill>
              <a:srgbClr val="FCE2D4"/>
            </a:solidFill>
            <a:ln w="12700" cap="flat" cmpd="sng">
              <a:solidFill>
                <a:schemeClr val="accent6"/>
              </a:solidFill>
              <a:prstDash val="dot"/>
              <a:round/>
              <a:headEnd type="none" w="sm" len="sm"/>
              <a:tailEnd type="none" w="sm" len="sm"/>
            </a:ln>
          </p:spPr>
          <p:txBody>
            <a:bodyPr spcFirstLastPara="1" wrap="square" lIns="108000" tIns="72000" rIns="108000" bIns="108000" anchor="t" anchorCtr="0">
              <a:noAutofit/>
            </a:bodyPr>
            <a:lstStyle/>
            <a:p>
              <a:pPr marL="0" marR="0" lvl="0" indent="0" algn="l" rtl="0">
                <a:lnSpc>
                  <a:spcPct val="141818"/>
                </a:lnSpc>
                <a:spcBef>
                  <a:spcPts val="0"/>
                </a:spcBef>
                <a:spcAft>
                  <a:spcPts val="0"/>
                </a:spcAft>
                <a:buNone/>
              </a:pPr>
              <a:r>
                <a:rPr lang="es-CL" sz="1100" b="0" i="0" u="none" strike="noStrike" cap="none">
                  <a:solidFill>
                    <a:schemeClr val="accent6"/>
                  </a:solidFill>
                  <a:latin typeface="Arial"/>
                  <a:ea typeface="Arial"/>
                  <a:cs typeface="Arial"/>
                  <a:sym typeface="Arial"/>
                </a:rPr>
                <a:t>NiE Sector roster of </a:t>
              </a:r>
              <a:r>
                <a:rPr lang="es-CL" sz="1100" b="1" i="0" u="none" strike="noStrike" cap="none">
                  <a:solidFill>
                    <a:schemeClr val="accent6"/>
                  </a:solidFill>
                  <a:latin typeface="Arial"/>
                  <a:ea typeface="Arial"/>
                  <a:cs typeface="Arial"/>
                  <a:sym typeface="Arial"/>
                </a:rPr>
                <a:t>consultants</a:t>
              </a:r>
              <a:endParaRPr sz="1400" b="0" i="0" u="none" strike="noStrike" cap="none">
                <a:solidFill>
                  <a:schemeClr val="accent6"/>
                </a:solidFill>
                <a:latin typeface="Arial"/>
                <a:ea typeface="Arial"/>
                <a:cs typeface="Arial"/>
                <a:sym typeface="Arial"/>
              </a:endParaRPr>
            </a:p>
          </p:txBody>
        </p:sp>
        <p:cxnSp>
          <p:nvCxnSpPr>
            <p:cNvPr id="176" name="Google Shape;176;p31"/>
            <p:cNvCxnSpPr>
              <a:stCxn id="148" idx="2"/>
            </p:cNvCxnSpPr>
            <p:nvPr/>
          </p:nvCxnSpPr>
          <p:spPr>
            <a:xfrm>
              <a:off x="9470504" y="1407674"/>
              <a:ext cx="0" cy="198600"/>
            </a:xfrm>
            <a:prstGeom prst="straightConnector1">
              <a:avLst/>
            </a:prstGeom>
            <a:noFill/>
            <a:ln w="9525" cap="flat" cmpd="sng">
              <a:solidFill>
                <a:schemeClr val="accent6"/>
              </a:solidFill>
              <a:prstDash val="solid"/>
              <a:round/>
              <a:headEnd type="none" w="sm" len="sm"/>
              <a:tailEnd type="none" w="sm" len="sm"/>
            </a:ln>
          </p:spPr>
        </p:cxnSp>
        <p:cxnSp>
          <p:nvCxnSpPr>
            <p:cNvPr id="177" name="Google Shape;177;p31"/>
            <p:cNvCxnSpPr/>
            <p:nvPr/>
          </p:nvCxnSpPr>
          <p:spPr>
            <a:xfrm rot="10800000">
              <a:off x="4431890" y="1604733"/>
              <a:ext cx="5508524" cy="0"/>
            </a:xfrm>
            <a:prstGeom prst="straightConnector1">
              <a:avLst/>
            </a:prstGeom>
            <a:noFill/>
            <a:ln w="12700" cap="flat" cmpd="sng">
              <a:solidFill>
                <a:schemeClr val="accent6"/>
              </a:solidFill>
              <a:prstDash val="dot"/>
              <a:round/>
              <a:headEnd type="none" w="sm" len="sm"/>
              <a:tailEnd type="none" w="sm" len="sm"/>
            </a:ln>
          </p:spPr>
        </p:cxnSp>
        <p:cxnSp>
          <p:nvCxnSpPr>
            <p:cNvPr id="178" name="Google Shape;178;p31"/>
            <p:cNvCxnSpPr/>
            <p:nvPr/>
          </p:nvCxnSpPr>
          <p:spPr>
            <a:xfrm>
              <a:off x="9938866" y="1604252"/>
              <a:ext cx="0" cy="182075"/>
            </a:xfrm>
            <a:prstGeom prst="straightConnector1">
              <a:avLst/>
            </a:prstGeom>
            <a:noFill/>
            <a:ln w="12700" cap="flat" cmpd="sng">
              <a:solidFill>
                <a:schemeClr val="accent6"/>
              </a:solidFill>
              <a:prstDash val="dot"/>
              <a:round/>
              <a:headEnd type="none" w="med" len="med"/>
              <a:tailEnd type="triangle" w="med" len="med"/>
            </a:ln>
          </p:spPr>
        </p:cxnSp>
        <p:cxnSp>
          <p:nvCxnSpPr>
            <p:cNvPr id="179" name="Google Shape;179;p31"/>
            <p:cNvCxnSpPr/>
            <p:nvPr/>
          </p:nvCxnSpPr>
          <p:spPr>
            <a:xfrm>
              <a:off x="8832304" y="1604252"/>
              <a:ext cx="0" cy="182075"/>
            </a:xfrm>
            <a:prstGeom prst="straightConnector1">
              <a:avLst/>
            </a:prstGeom>
            <a:noFill/>
            <a:ln w="12700" cap="flat" cmpd="sng">
              <a:solidFill>
                <a:schemeClr val="accent6"/>
              </a:solidFill>
              <a:prstDash val="dot"/>
              <a:round/>
              <a:headEnd type="none" w="med" len="med"/>
              <a:tailEnd type="triangle" w="med" len="med"/>
            </a:ln>
          </p:spPr>
        </p:cxnSp>
        <p:cxnSp>
          <p:nvCxnSpPr>
            <p:cNvPr id="180" name="Google Shape;180;p31"/>
            <p:cNvCxnSpPr/>
            <p:nvPr/>
          </p:nvCxnSpPr>
          <p:spPr>
            <a:xfrm>
              <a:off x="7752184" y="1604252"/>
              <a:ext cx="0" cy="182075"/>
            </a:xfrm>
            <a:prstGeom prst="straightConnector1">
              <a:avLst/>
            </a:prstGeom>
            <a:noFill/>
            <a:ln w="12700" cap="flat" cmpd="sng">
              <a:solidFill>
                <a:schemeClr val="accent6"/>
              </a:solidFill>
              <a:prstDash val="dot"/>
              <a:round/>
              <a:headEnd type="none" w="med" len="med"/>
              <a:tailEnd type="triangle" w="med" len="med"/>
            </a:ln>
          </p:spPr>
        </p:cxnSp>
        <p:cxnSp>
          <p:nvCxnSpPr>
            <p:cNvPr id="181" name="Google Shape;181;p31"/>
            <p:cNvCxnSpPr/>
            <p:nvPr/>
          </p:nvCxnSpPr>
          <p:spPr>
            <a:xfrm>
              <a:off x="6528048" y="1604252"/>
              <a:ext cx="0" cy="182075"/>
            </a:xfrm>
            <a:prstGeom prst="straightConnector1">
              <a:avLst/>
            </a:prstGeom>
            <a:noFill/>
            <a:ln w="12700" cap="flat" cmpd="sng">
              <a:solidFill>
                <a:schemeClr val="accent6"/>
              </a:solidFill>
              <a:prstDash val="dot"/>
              <a:round/>
              <a:headEnd type="none" w="med" len="med"/>
              <a:tailEnd type="triangle" w="med" len="med"/>
            </a:ln>
          </p:spPr>
        </p:cxnSp>
        <p:cxnSp>
          <p:nvCxnSpPr>
            <p:cNvPr id="182" name="Google Shape;182;p31"/>
            <p:cNvCxnSpPr/>
            <p:nvPr/>
          </p:nvCxnSpPr>
          <p:spPr>
            <a:xfrm>
              <a:off x="5499174" y="1604252"/>
              <a:ext cx="0" cy="182075"/>
            </a:xfrm>
            <a:prstGeom prst="straightConnector1">
              <a:avLst/>
            </a:prstGeom>
            <a:noFill/>
            <a:ln w="12700" cap="flat" cmpd="sng">
              <a:solidFill>
                <a:schemeClr val="accent6"/>
              </a:solidFill>
              <a:prstDash val="dot"/>
              <a:round/>
              <a:headEnd type="none" w="med" len="med"/>
              <a:tailEnd type="triangle" w="med" len="med"/>
            </a:ln>
          </p:spPr>
        </p:cxnSp>
        <p:cxnSp>
          <p:nvCxnSpPr>
            <p:cNvPr id="183" name="Google Shape;183;p31"/>
            <p:cNvCxnSpPr/>
            <p:nvPr/>
          </p:nvCxnSpPr>
          <p:spPr>
            <a:xfrm>
              <a:off x="4438105" y="1604252"/>
              <a:ext cx="0" cy="182075"/>
            </a:xfrm>
            <a:prstGeom prst="straightConnector1">
              <a:avLst/>
            </a:prstGeom>
            <a:noFill/>
            <a:ln w="12700" cap="flat" cmpd="sng">
              <a:solidFill>
                <a:schemeClr val="accent6"/>
              </a:solidFill>
              <a:prstDash val="dot"/>
              <a:round/>
              <a:headEnd type="none" w="med" len="med"/>
              <a:tailEnd type="triangle" w="med" len="med"/>
            </a:ln>
          </p:spPr>
        </p:cxnSp>
        <p:cxnSp>
          <p:nvCxnSpPr>
            <p:cNvPr id="184" name="Google Shape;184;p31"/>
            <p:cNvCxnSpPr/>
            <p:nvPr/>
          </p:nvCxnSpPr>
          <p:spPr>
            <a:xfrm>
              <a:off x="2423592" y="1407674"/>
              <a:ext cx="0" cy="108853"/>
            </a:xfrm>
            <a:prstGeom prst="straightConnector1">
              <a:avLst/>
            </a:prstGeom>
            <a:noFill/>
            <a:ln w="9525" cap="flat" cmpd="sng">
              <a:solidFill>
                <a:schemeClr val="accent1"/>
              </a:solidFill>
              <a:prstDash val="solid"/>
              <a:round/>
              <a:headEnd type="none" w="sm" len="sm"/>
              <a:tailEnd type="none" w="sm" len="sm"/>
            </a:ln>
          </p:spPr>
        </p:cxnSp>
        <p:cxnSp>
          <p:nvCxnSpPr>
            <p:cNvPr id="185" name="Google Shape;185;p31"/>
            <p:cNvCxnSpPr/>
            <p:nvPr/>
          </p:nvCxnSpPr>
          <p:spPr>
            <a:xfrm rot="10800000">
              <a:off x="907202" y="1504538"/>
              <a:ext cx="8787556" cy="0"/>
            </a:xfrm>
            <a:prstGeom prst="straightConnector1">
              <a:avLst/>
            </a:prstGeom>
            <a:noFill/>
            <a:ln w="12700" cap="flat" cmpd="sng">
              <a:solidFill>
                <a:schemeClr val="accent1"/>
              </a:solidFill>
              <a:prstDash val="dot"/>
              <a:round/>
              <a:headEnd type="none" w="sm" len="sm"/>
              <a:tailEnd type="none" w="sm" len="sm"/>
            </a:ln>
          </p:spPr>
        </p:cxnSp>
        <p:cxnSp>
          <p:nvCxnSpPr>
            <p:cNvPr id="186" name="Google Shape;186;p31"/>
            <p:cNvCxnSpPr/>
            <p:nvPr/>
          </p:nvCxnSpPr>
          <p:spPr>
            <a:xfrm>
              <a:off x="911424" y="1515791"/>
              <a:ext cx="0" cy="270536"/>
            </a:xfrm>
            <a:prstGeom prst="straightConnector1">
              <a:avLst/>
            </a:prstGeom>
            <a:noFill/>
            <a:ln w="12700" cap="flat" cmpd="sng">
              <a:solidFill>
                <a:schemeClr val="accent1"/>
              </a:solidFill>
              <a:prstDash val="dot"/>
              <a:round/>
              <a:headEnd type="none" w="med" len="med"/>
              <a:tailEnd type="triangle" w="med" len="med"/>
            </a:ln>
          </p:spPr>
        </p:cxnSp>
        <p:cxnSp>
          <p:nvCxnSpPr>
            <p:cNvPr id="187" name="Google Shape;187;p31"/>
            <p:cNvCxnSpPr/>
            <p:nvPr/>
          </p:nvCxnSpPr>
          <p:spPr>
            <a:xfrm>
              <a:off x="2063552" y="1515791"/>
              <a:ext cx="0" cy="270536"/>
            </a:xfrm>
            <a:prstGeom prst="straightConnector1">
              <a:avLst/>
            </a:prstGeom>
            <a:noFill/>
            <a:ln w="12700" cap="flat" cmpd="sng">
              <a:solidFill>
                <a:schemeClr val="accent1"/>
              </a:solidFill>
              <a:prstDash val="dot"/>
              <a:round/>
              <a:headEnd type="none" w="med" len="med"/>
              <a:tailEnd type="triangle" w="med" len="med"/>
            </a:ln>
          </p:spPr>
        </p:cxnSp>
        <p:cxnSp>
          <p:nvCxnSpPr>
            <p:cNvPr id="188" name="Google Shape;188;p31"/>
            <p:cNvCxnSpPr/>
            <p:nvPr/>
          </p:nvCxnSpPr>
          <p:spPr>
            <a:xfrm>
              <a:off x="3071664" y="1515791"/>
              <a:ext cx="0" cy="270536"/>
            </a:xfrm>
            <a:prstGeom prst="straightConnector1">
              <a:avLst/>
            </a:prstGeom>
            <a:noFill/>
            <a:ln w="12700" cap="flat" cmpd="sng">
              <a:solidFill>
                <a:schemeClr val="accent1"/>
              </a:solidFill>
              <a:prstDash val="dot"/>
              <a:round/>
              <a:headEnd type="none" w="med" len="med"/>
              <a:tailEnd type="triangle" w="med" len="med"/>
            </a:ln>
          </p:spPr>
        </p:cxnSp>
        <p:cxnSp>
          <p:nvCxnSpPr>
            <p:cNvPr id="189" name="Google Shape;189;p31"/>
            <p:cNvCxnSpPr/>
            <p:nvPr/>
          </p:nvCxnSpPr>
          <p:spPr>
            <a:xfrm>
              <a:off x="3935760" y="1515791"/>
              <a:ext cx="0" cy="270536"/>
            </a:xfrm>
            <a:prstGeom prst="straightConnector1">
              <a:avLst/>
            </a:prstGeom>
            <a:noFill/>
            <a:ln w="12700" cap="flat" cmpd="sng">
              <a:solidFill>
                <a:schemeClr val="accent1"/>
              </a:solidFill>
              <a:prstDash val="dot"/>
              <a:round/>
              <a:headEnd type="none" w="med" len="med"/>
              <a:tailEnd type="triangle" w="med" len="med"/>
            </a:ln>
          </p:spPr>
        </p:cxnSp>
        <p:cxnSp>
          <p:nvCxnSpPr>
            <p:cNvPr id="190" name="Google Shape;190;p31"/>
            <p:cNvCxnSpPr/>
            <p:nvPr/>
          </p:nvCxnSpPr>
          <p:spPr>
            <a:xfrm>
              <a:off x="4987305" y="1515791"/>
              <a:ext cx="0" cy="270536"/>
            </a:xfrm>
            <a:prstGeom prst="straightConnector1">
              <a:avLst/>
            </a:prstGeom>
            <a:noFill/>
            <a:ln w="12700" cap="flat" cmpd="sng">
              <a:solidFill>
                <a:schemeClr val="accent1"/>
              </a:solidFill>
              <a:prstDash val="dot"/>
              <a:round/>
              <a:headEnd type="none" w="med" len="med"/>
              <a:tailEnd type="triangle" w="med" len="med"/>
            </a:ln>
          </p:spPr>
        </p:cxnSp>
        <p:cxnSp>
          <p:nvCxnSpPr>
            <p:cNvPr id="191" name="Google Shape;191;p31"/>
            <p:cNvCxnSpPr/>
            <p:nvPr/>
          </p:nvCxnSpPr>
          <p:spPr>
            <a:xfrm>
              <a:off x="9696400" y="1515791"/>
              <a:ext cx="0" cy="270536"/>
            </a:xfrm>
            <a:prstGeom prst="straightConnector1">
              <a:avLst/>
            </a:prstGeom>
            <a:noFill/>
            <a:ln w="12700" cap="flat" cmpd="sng">
              <a:solidFill>
                <a:schemeClr val="accent1"/>
              </a:solidFill>
              <a:prstDash val="dot"/>
              <a:round/>
              <a:headEnd type="none" w="med" len="med"/>
              <a:tailEnd type="triangle" w="med" len="med"/>
            </a:ln>
          </p:spPr>
        </p:cxnSp>
        <p:cxnSp>
          <p:nvCxnSpPr>
            <p:cNvPr id="192" name="Google Shape;192;p31"/>
            <p:cNvCxnSpPr/>
            <p:nvPr/>
          </p:nvCxnSpPr>
          <p:spPr>
            <a:xfrm rot="10800000">
              <a:off x="9712452" y="1504538"/>
              <a:ext cx="1355054" cy="0"/>
            </a:xfrm>
            <a:prstGeom prst="straightConnector1">
              <a:avLst/>
            </a:prstGeom>
            <a:noFill/>
            <a:ln w="12700" cap="flat" cmpd="sng">
              <a:solidFill>
                <a:schemeClr val="accent1"/>
              </a:solidFill>
              <a:prstDash val="solid"/>
              <a:round/>
              <a:headEnd type="none" w="sm" len="sm"/>
              <a:tailEnd type="none" w="sm" len="sm"/>
            </a:ln>
          </p:spPr>
        </p:cxnSp>
        <p:cxnSp>
          <p:nvCxnSpPr>
            <p:cNvPr id="193" name="Google Shape;193;p31"/>
            <p:cNvCxnSpPr/>
            <p:nvPr/>
          </p:nvCxnSpPr>
          <p:spPr>
            <a:xfrm>
              <a:off x="11064552" y="1499749"/>
              <a:ext cx="0" cy="286578"/>
            </a:xfrm>
            <a:prstGeom prst="straightConnector1">
              <a:avLst/>
            </a:prstGeom>
            <a:noFill/>
            <a:ln w="12700" cap="flat" cmpd="sng">
              <a:solidFill>
                <a:schemeClr val="accent1"/>
              </a:solidFill>
              <a:prstDash val="solid"/>
              <a:round/>
              <a:headEnd type="none" w="med" len="med"/>
              <a:tailEnd type="triangle" w="med" len="med"/>
            </a:ln>
          </p:spPr>
        </p:cxnSp>
        <p:cxnSp>
          <p:nvCxnSpPr>
            <p:cNvPr id="194" name="Google Shape;194;p31"/>
            <p:cNvCxnSpPr/>
            <p:nvPr/>
          </p:nvCxnSpPr>
          <p:spPr>
            <a:xfrm>
              <a:off x="9984432" y="3007485"/>
              <a:ext cx="0" cy="364602"/>
            </a:xfrm>
            <a:prstGeom prst="straightConnector1">
              <a:avLst/>
            </a:prstGeom>
            <a:noFill/>
            <a:ln w="12700" cap="flat" cmpd="sng">
              <a:solidFill>
                <a:schemeClr val="accent5"/>
              </a:solidFill>
              <a:prstDash val="dot"/>
              <a:round/>
              <a:headEnd type="none" w="med" len="med"/>
              <a:tailEnd type="triangle" w="med" len="med"/>
            </a:ln>
          </p:spPr>
        </p:cxnSp>
        <p:cxnSp>
          <p:nvCxnSpPr>
            <p:cNvPr id="195" name="Google Shape;195;p31"/>
            <p:cNvCxnSpPr/>
            <p:nvPr/>
          </p:nvCxnSpPr>
          <p:spPr>
            <a:xfrm>
              <a:off x="11113412" y="3146381"/>
              <a:ext cx="0" cy="225706"/>
            </a:xfrm>
            <a:prstGeom prst="straightConnector1">
              <a:avLst/>
            </a:prstGeom>
            <a:noFill/>
            <a:ln w="12700" cap="flat" cmpd="sng">
              <a:solidFill>
                <a:schemeClr val="accent5"/>
              </a:solidFill>
              <a:prstDash val="dot"/>
              <a:round/>
              <a:headEnd type="none" w="med" len="med"/>
              <a:tailEnd type="triangle" w="med" len="med"/>
            </a:ln>
          </p:spPr>
        </p:cxnSp>
        <p:cxnSp>
          <p:nvCxnSpPr>
            <p:cNvPr id="196" name="Google Shape;196;p31"/>
            <p:cNvCxnSpPr/>
            <p:nvPr/>
          </p:nvCxnSpPr>
          <p:spPr>
            <a:xfrm rot="10800000">
              <a:off x="9977377" y="3140593"/>
              <a:ext cx="1128532" cy="0"/>
            </a:xfrm>
            <a:prstGeom prst="straightConnector1">
              <a:avLst/>
            </a:prstGeom>
            <a:noFill/>
            <a:ln w="12700" cap="flat" cmpd="sng">
              <a:solidFill>
                <a:schemeClr val="accent5"/>
              </a:solidFill>
              <a:prstDash val="dot"/>
              <a:round/>
              <a:headEnd type="none" w="sm" len="sm"/>
              <a:tailEnd type="none" w="sm" len="sm"/>
            </a:ln>
          </p:spPr>
        </p:cxnSp>
        <p:cxnSp>
          <p:nvCxnSpPr>
            <p:cNvPr id="197" name="Google Shape;197;p31"/>
            <p:cNvCxnSpPr/>
            <p:nvPr/>
          </p:nvCxnSpPr>
          <p:spPr>
            <a:xfrm>
              <a:off x="3758036" y="3138051"/>
              <a:ext cx="0" cy="248160"/>
            </a:xfrm>
            <a:prstGeom prst="straightConnector1">
              <a:avLst/>
            </a:prstGeom>
            <a:noFill/>
            <a:ln w="9525" cap="flat" cmpd="sng">
              <a:solidFill>
                <a:schemeClr val="accent5"/>
              </a:solidFill>
              <a:prstDash val="solid"/>
              <a:round/>
              <a:headEnd type="none" w="med" len="med"/>
              <a:tailEnd type="triangle" w="sm" len="sm"/>
            </a:ln>
          </p:spPr>
        </p:cxnSp>
        <p:cxnSp>
          <p:nvCxnSpPr>
            <p:cNvPr id="198" name="Google Shape;198;p31"/>
            <p:cNvCxnSpPr/>
            <p:nvPr/>
          </p:nvCxnSpPr>
          <p:spPr>
            <a:xfrm rot="10800000">
              <a:off x="3754582" y="3140593"/>
              <a:ext cx="4498615" cy="0"/>
            </a:xfrm>
            <a:prstGeom prst="straightConnector1">
              <a:avLst/>
            </a:prstGeom>
            <a:noFill/>
            <a:ln w="9525" cap="flat" cmpd="sng">
              <a:solidFill>
                <a:schemeClr val="accent5"/>
              </a:solidFill>
              <a:prstDash val="solid"/>
              <a:round/>
              <a:headEnd type="none" w="sm" len="sm"/>
              <a:tailEnd type="none" w="sm" len="sm"/>
            </a:ln>
          </p:spPr>
        </p:cxnSp>
        <p:cxnSp>
          <p:nvCxnSpPr>
            <p:cNvPr id="199" name="Google Shape;199;p31"/>
            <p:cNvCxnSpPr/>
            <p:nvPr/>
          </p:nvCxnSpPr>
          <p:spPr>
            <a:xfrm>
              <a:off x="4215052" y="3028436"/>
              <a:ext cx="0" cy="111635"/>
            </a:xfrm>
            <a:prstGeom prst="straightConnector1">
              <a:avLst/>
            </a:prstGeom>
            <a:noFill/>
            <a:ln w="9525" cap="flat" cmpd="sng">
              <a:solidFill>
                <a:schemeClr val="accent5"/>
              </a:solidFill>
              <a:prstDash val="solid"/>
              <a:round/>
              <a:headEnd type="none" w="med" len="med"/>
              <a:tailEnd type="none" w="sm" len="sm"/>
            </a:ln>
          </p:spPr>
        </p:cxnSp>
        <p:cxnSp>
          <p:nvCxnSpPr>
            <p:cNvPr id="200" name="Google Shape;200;p31"/>
            <p:cNvCxnSpPr/>
            <p:nvPr/>
          </p:nvCxnSpPr>
          <p:spPr>
            <a:xfrm>
              <a:off x="5087888" y="3138051"/>
              <a:ext cx="0" cy="248160"/>
            </a:xfrm>
            <a:prstGeom prst="straightConnector1">
              <a:avLst/>
            </a:prstGeom>
            <a:noFill/>
            <a:ln w="9525" cap="flat" cmpd="sng">
              <a:solidFill>
                <a:schemeClr val="accent5"/>
              </a:solidFill>
              <a:prstDash val="solid"/>
              <a:round/>
              <a:headEnd type="none" w="med" len="med"/>
              <a:tailEnd type="triangle" w="sm" len="sm"/>
            </a:ln>
          </p:spPr>
        </p:cxnSp>
        <p:cxnSp>
          <p:nvCxnSpPr>
            <p:cNvPr id="201" name="Google Shape;201;p31"/>
            <p:cNvCxnSpPr/>
            <p:nvPr/>
          </p:nvCxnSpPr>
          <p:spPr>
            <a:xfrm>
              <a:off x="6528048" y="3138051"/>
              <a:ext cx="0" cy="248160"/>
            </a:xfrm>
            <a:prstGeom prst="straightConnector1">
              <a:avLst/>
            </a:prstGeom>
            <a:noFill/>
            <a:ln w="9525" cap="flat" cmpd="sng">
              <a:solidFill>
                <a:schemeClr val="accent5"/>
              </a:solidFill>
              <a:prstDash val="solid"/>
              <a:round/>
              <a:headEnd type="none" w="med" len="med"/>
              <a:tailEnd type="triangle" w="sm" len="sm"/>
            </a:ln>
          </p:spPr>
        </p:cxnSp>
        <p:cxnSp>
          <p:nvCxnSpPr>
            <p:cNvPr id="202" name="Google Shape;202;p31"/>
            <p:cNvCxnSpPr/>
            <p:nvPr/>
          </p:nvCxnSpPr>
          <p:spPr>
            <a:xfrm>
              <a:off x="8256240" y="3138051"/>
              <a:ext cx="0" cy="248160"/>
            </a:xfrm>
            <a:prstGeom prst="straightConnector1">
              <a:avLst/>
            </a:prstGeom>
            <a:noFill/>
            <a:ln w="9525" cap="flat" cmpd="sng">
              <a:solidFill>
                <a:schemeClr val="accent5"/>
              </a:solidFill>
              <a:prstDash val="solid"/>
              <a:round/>
              <a:headEnd type="none" w="med" len="med"/>
              <a:tailEnd type="triangle" w="sm" len="sm"/>
            </a:ln>
          </p:spPr>
        </p:cxnSp>
        <p:sp>
          <p:nvSpPr>
            <p:cNvPr id="203" name="Google Shape;203;p31"/>
            <p:cNvSpPr txBox="1"/>
            <p:nvPr/>
          </p:nvSpPr>
          <p:spPr>
            <a:xfrm>
              <a:off x="601436" y="5925243"/>
              <a:ext cx="2326821" cy="2512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L" sz="1000" b="1" i="0" u="none" strike="noStrike" cap="none">
                  <a:solidFill>
                    <a:schemeClr val="accent2"/>
                  </a:solidFill>
                  <a:latin typeface="Bebas Neue"/>
                  <a:ea typeface="Bebas Neue"/>
                  <a:cs typeface="Bebas Neue"/>
                  <a:sym typeface="Bebas Neue"/>
                </a:rPr>
                <a:t>SO3: Enabling environment</a:t>
              </a:r>
              <a:endParaRPr/>
            </a:p>
          </p:txBody>
        </p:sp>
        <p:sp>
          <p:nvSpPr>
            <p:cNvPr id="204" name="Google Shape;204;p31"/>
            <p:cNvSpPr txBox="1"/>
            <p:nvPr/>
          </p:nvSpPr>
          <p:spPr>
            <a:xfrm>
              <a:off x="3071664" y="5925240"/>
              <a:ext cx="6264424" cy="2512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L" sz="1000" b="1" i="0" u="none" strike="noStrike" cap="none">
                  <a:solidFill>
                    <a:schemeClr val="accent4"/>
                  </a:solidFill>
                  <a:latin typeface="Bebas Neue"/>
                  <a:ea typeface="Bebas Neue"/>
                  <a:cs typeface="Bebas Neue"/>
                  <a:sym typeface="Bebas Neue"/>
                </a:rPr>
                <a:t>SO2: operational and technical support</a:t>
              </a:r>
              <a:endParaRPr/>
            </a:p>
          </p:txBody>
        </p:sp>
        <p:sp>
          <p:nvSpPr>
            <p:cNvPr id="205" name="Google Shape;205;p31"/>
            <p:cNvSpPr txBox="1"/>
            <p:nvPr/>
          </p:nvSpPr>
          <p:spPr>
            <a:xfrm>
              <a:off x="9480377" y="5925243"/>
              <a:ext cx="2268712" cy="2512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L" sz="1000" b="1" i="0" u="none" strike="noStrike" cap="none">
                  <a:solidFill>
                    <a:schemeClr val="accent5"/>
                  </a:solidFill>
                  <a:latin typeface="Bebas Neue"/>
                  <a:ea typeface="Bebas Neue"/>
                  <a:cs typeface="Bebas Neue"/>
                  <a:sym typeface="Bebas Neue"/>
                </a:rPr>
                <a:t>SO1: people</a:t>
              </a:r>
              <a:endParaRPr/>
            </a:p>
          </p:txBody>
        </p:sp>
      </p:grpSp>
      <p:grpSp>
        <p:nvGrpSpPr>
          <p:cNvPr id="206" name="Google Shape;206;p31"/>
          <p:cNvGrpSpPr/>
          <p:nvPr/>
        </p:nvGrpSpPr>
        <p:grpSpPr>
          <a:xfrm>
            <a:off x="570929" y="6119471"/>
            <a:ext cx="9258871" cy="641130"/>
            <a:chOff x="598361" y="6174335"/>
            <a:chExt cx="9258871" cy="641130"/>
          </a:xfrm>
        </p:grpSpPr>
        <p:sp>
          <p:nvSpPr>
            <p:cNvPr id="207" name="Google Shape;207;p31"/>
            <p:cNvSpPr txBox="1"/>
            <p:nvPr/>
          </p:nvSpPr>
          <p:spPr>
            <a:xfrm>
              <a:off x="781920" y="6174335"/>
              <a:ext cx="4949713"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700" b="0" i="0" u="none" strike="noStrike" cap="none">
                  <a:solidFill>
                    <a:srgbClr val="929496"/>
                  </a:solidFill>
                  <a:latin typeface="Arial"/>
                  <a:ea typeface="Arial"/>
                  <a:cs typeface="Arial"/>
                  <a:sym typeface="Arial"/>
                </a:rPr>
                <a:t>GNC structure element under accountability of the Alliance</a:t>
              </a:r>
              <a:endParaRPr/>
            </a:p>
            <a:p>
              <a:pPr marL="0" marR="0" lvl="0" indent="0" algn="l" rtl="0">
                <a:lnSpc>
                  <a:spcPct val="100000"/>
                </a:lnSpc>
                <a:spcBef>
                  <a:spcPts val="0"/>
                </a:spcBef>
                <a:spcAft>
                  <a:spcPts val="0"/>
                </a:spcAft>
                <a:buNone/>
              </a:pPr>
              <a:r>
                <a:rPr lang="es-CL" sz="700" b="0" i="0" u="none" strike="noStrike" cap="none">
                  <a:solidFill>
                    <a:srgbClr val="929496"/>
                  </a:solidFill>
                  <a:latin typeface="Arial"/>
                  <a:ea typeface="Arial"/>
                  <a:cs typeface="Arial"/>
                  <a:sym typeface="Arial"/>
                </a:rPr>
                <a:t>GNC structure element under accountability of the GNC-CT</a:t>
              </a:r>
              <a:endParaRPr/>
            </a:p>
            <a:p>
              <a:pPr marL="0" marR="0" lvl="0" indent="0" algn="l" rtl="0">
                <a:lnSpc>
                  <a:spcPct val="100000"/>
                </a:lnSpc>
                <a:spcBef>
                  <a:spcPts val="0"/>
                </a:spcBef>
                <a:spcAft>
                  <a:spcPts val="0"/>
                </a:spcAft>
                <a:buNone/>
              </a:pPr>
              <a:r>
                <a:rPr lang="es-CL" sz="700" b="0" i="0" u="none" strike="noStrike" cap="none">
                  <a:solidFill>
                    <a:srgbClr val="929496"/>
                  </a:solidFill>
                  <a:latin typeface="Arial"/>
                  <a:ea typeface="Arial"/>
                  <a:cs typeface="Arial"/>
                  <a:sym typeface="Arial"/>
                </a:rPr>
                <a:t>GNC structure element under the accountability of both the GNC-CT and the Alliance</a:t>
              </a:r>
              <a:endParaRPr/>
            </a:p>
            <a:p>
              <a:pPr marL="0" marR="0" lvl="0" indent="0" algn="l" rtl="0">
                <a:lnSpc>
                  <a:spcPct val="100000"/>
                </a:lnSpc>
                <a:spcBef>
                  <a:spcPts val="0"/>
                </a:spcBef>
                <a:spcAft>
                  <a:spcPts val="0"/>
                </a:spcAft>
                <a:buNone/>
              </a:pPr>
              <a:r>
                <a:rPr lang="es-CL" sz="700" b="0" i="0" u="none" strike="noStrike" cap="none">
                  <a:solidFill>
                    <a:srgbClr val="929496"/>
                  </a:solidFill>
                  <a:latin typeface="Arial"/>
                  <a:ea typeface="Arial"/>
                  <a:cs typeface="Arial"/>
                  <a:sym typeface="Arial"/>
                </a:rPr>
                <a:t>Structure element managed by the Alliance, whose members (i.e., consultants) are not part of the GNC partnership</a:t>
              </a:r>
              <a:endParaRPr/>
            </a:p>
            <a:p>
              <a:pPr marL="0" marR="0" lvl="0" indent="0" algn="l" rtl="0">
                <a:lnSpc>
                  <a:spcPct val="100000"/>
                </a:lnSpc>
                <a:spcBef>
                  <a:spcPts val="0"/>
                </a:spcBef>
                <a:spcAft>
                  <a:spcPts val="0"/>
                </a:spcAft>
                <a:buNone/>
              </a:pPr>
              <a:endParaRPr sz="700" b="0" i="0" u="none" strike="noStrike" cap="none">
                <a:solidFill>
                  <a:srgbClr val="929496"/>
                </a:solidFill>
                <a:latin typeface="Arial"/>
                <a:ea typeface="Arial"/>
                <a:cs typeface="Arial"/>
                <a:sym typeface="Arial"/>
              </a:endParaRPr>
            </a:p>
          </p:txBody>
        </p:sp>
        <p:sp>
          <p:nvSpPr>
            <p:cNvPr id="208" name="Google Shape;208;p31"/>
            <p:cNvSpPr txBox="1"/>
            <p:nvPr/>
          </p:nvSpPr>
          <p:spPr>
            <a:xfrm>
              <a:off x="6058707" y="6184523"/>
              <a:ext cx="3798525"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700" b="0" i="0" u="none" strike="noStrike" cap="none">
                  <a:solidFill>
                    <a:srgbClr val="929496"/>
                  </a:solidFill>
                  <a:latin typeface="Arial"/>
                  <a:ea typeface="Arial"/>
                  <a:cs typeface="Arial"/>
                  <a:sym typeface="Arial"/>
                </a:rPr>
                <a:t>Structure element managed by the GNC-CT, whose members (i.e., coordinators and information managers) are not part of the GNC partnership</a:t>
              </a:r>
              <a:endParaRPr/>
            </a:p>
            <a:p>
              <a:pPr marL="0" marR="0" lvl="0" indent="0" algn="l" rtl="0">
                <a:lnSpc>
                  <a:spcPct val="100000"/>
                </a:lnSpc>
                <a:spcBef>
                  <a:spcPts val="0"/>
                </a:spcBef>
                <a:spcAft>
                  <a:spcPts val="0"/>
                </a:spcAft>
                <a:buNone/>
              </a:pPr>
              <a:r>
                <a:rPr lang="es-CL" sz="700" b="0" i="0" u="none" strike="noStrike" cap="none">
                  <a:solidFill>
                    <a:srgbClr val="929496"/>
                  </a:solidFill>
                  <a:latin typeface="Arial"/>
                  <a:ea typeface="Arial"/>
                  <a:cs typeface="Arial"/>
                  <a:sym typeface="Arial"/>
                </a:rPr>
                <a:t>Non-WG element of the GNC structure</a:t>
              </a:r>
              <a:endParaRPr/>
            </a:p>
            <a:p>
              <a:pPr marL="0" marR="0" lvl="0" indent="0" algn="l" rtl="0">
                <a:lnSpc>
                  <a:spcPct val="100000"/>
                </a:lnSpc>
                <a:spcBef>
                  <a:spcPts val="0"/>
                </a:spcBef>
                <a:spcAft>
                  <a:spcPts val="0"/>
                </a:spcAft>
                <a:buNone/>
              </a:pPr>
              <a:r>
                <a:rPr lang="es-CL" sz="700" b="0" i="0" u="none" strike="noStrike" cap="none">
                  <a:solidFill>
                    <a:srgbClr val="929496"/>
                  </a:solidFill>
                  <a:latin typeface="Arial"/>
                  <a:ea typeface="Arial"/>
                  <a:cs typeface="Arial"/>
                  <a:sym typeface="Arial"/>
                </a:rPr>
                <a:t>Direct management</a:t>
              </a:r>
              <a:endParaRPr/>
            </a:p>
            <a:p>
              <a:pPr marL="0" marR="0" lvl="0" indent="0" algn="l" rtl="0">
                <a:lnSpc>
                  <a:spcPct val="100000"/>
                </a:lnSpc>
                <a:spcBef>
                  <a:spcPts val="0"/>
                </a:spcBef>
                <a:spcAft>
                  <a:spcPts val="0"/>
                </a:spcAft>
                <a:buNone/>
              </a:pPr>
              <a:r>
                <a:rPr lang="es-CL" sz="700" b="0" i="0" u="none" strike="noStrike" cap="none">
                  <a:solidFill>
                    <a:srgbClr val="929496"/>
                  </a:solidFill>
                  <a:latin typeface="Arial"/>
                  <a:ea typeface="Arial"/>
                  <a:cs typeface="Arial"/>
                  <a:sym typeface="Arial"/>
                </a:rPr>
                <a:t>Accountability</a:t>
              </a:r>
              <a:endParaRPr/>
            </a:p>
          </p:txBody>
        </p:sp>
        <p:sp>
          <p:nvSpPr>
            <p:cNvPr id="209" name="Google Shape;209;p31"/>
            <p:cNvSpPr/>
            <p:nvPr/>
          </p:nvSpPr>
          <p:spPr>
            <a:xfrm>
              <a:off x="598361" y="6235001"/>
              <a:ext cx="225302" cy="73724"/>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0" name="Google Shape;210;p31"/>
            <p:cNvSpPr/>
            <p:nvPr/>
          </p:nvSpPr>
          <p:spPr>
            <a:xfrm>
              <a:off x="598361" y="6344195"/>
              <a:ext cx="225302" cy="737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1" name="Google Shape;211;p31"/>
            <p:cNvSpPr/>
            <p:nvPr/>
          </p:nvSpPr>
          <p:spPr>
            <a:xfrm>
              <a:off x="598361" y="6453336"/>
              <a:ext cx="225302" cy="7372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2" name="Google Shape;212;p31"/>
            <p:cNvSpPr/>
            <p:nvPr/>
          </p:nvSpPr>
          <p:spPr>
            <a:xfrm>
              <a:off x="598361" y="6562477"/>
              <a:ext cx="225302" cy="73724"/>
            </a:xfrm>
            <a:prstGeom prst="rect">
              <a:avLst/>
            </a:prstGeom>
            <a:solidFill>
              <a:srgbClr val="FCE2D4"/>
            </a:solidFill>
            <a:ln w="12700" cap="flat" cmpd="sng">
              <a:solidFill>
                <a:schemeClr val="accent6"/>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3" name="Google Shape;213;p31"/>
            <p:cNvSpPr/>
            <p:nvPr/>
          </p:nvSpPr>
          <p:spPr>
            <a:xfrm>
              <a:off x="5891408" y="6235001"/>
              <a:ext cx="225302" cy="73724"/>
            </a:xfrm>
            <a:prstGeom prst="rect">
              <a:avLst/>
            </a:prstGeom>
            <a:solidFill>
              <a:srgbClr val="E9F3D7"/>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4" name="Google Shape;214;p31"/>
            <p:cNvSpPr/>
            <p:nvPr/>
          </p:nvSpPr>
          <p:spPr>
            <a:xfrm>
              <a:off x="5891408" y="6450901"/>
              <a:ext cx="225302" cy="73724"/>
            </a:xfrm>
            <a:prstGeom prst="rect">
              <a:avLst/>
            </a:prstGeom>
            <a:solidFill>
              <a:srgbClr val="D9EFF5"/>
            </a:solidFill>
            <a:ln w="12700" cap="flat" cmpd="sng">
              <a:solidFill>
                <a:schemeClr val="accent5"/>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15" name="Google Shape;215;p31"/>
            <p:cNvCxnSpPr/>
            <p:nvPr/>
          </p:nvCxnSpPr>
          <p:spPr>
            <a:xfrm rot="10800000">
              <a:off x="5908357" y="6607574"/>
              <a:ext cx="211368" cy="0"/>
            </a:xfrm>
            <a:prstGeom prst="straightConnector1">
              <a:avLst/>
            </a:prstGeom>
            <a:noFill/>
            <a:ln w="9525" cap="flat" cmpd="sng">
              <a:solidFill>
                <a:schemeClr val="dk2"/>
              </a:solidFill>
              <a:prstDash val="solid"/>
              <a:round/>
              <a:headEnd type="none" w="sm" len="sm"/>
              <a:tailEnd type="none" w="sm" len="sm"/>
            </a:ln>
          </p:spPr>
        </p:cxnSp>
        <p:cxnSp>
          <p:nvCxnSpPr>
            <p:cNvPr id="216" name="Google Shape;216;p31"/>
            <p:cNvCxnSpPr/>
            <p:nvPr/>
          </p:nvCxnSpPr>
          <p:spPr>
            <a:xfrm rot="10800000">
              <a:off x="5908357" y="6718393"/>
              <a:ext cx="211368" cy="0"/>
            </a:xfrm>
            <a:prstGeom prst="straightConnector1">
              <a:avLst/>
            </a:prstGeom>
            <a:noFill/>
            <a:ln w="12700" cap="flat" cmpd="sng">
              <a:solidFill>
                <a:schemeClr val="dk2"/>
              </a:solidFill>
              <a:prstDash val="dot"/>
              <a:round/>
              <a:headEnd type="none" w="sm" len="sm"/>
              <a:tailEnd type="none" w="sm" len="sm"/>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44" descr="Foto en blanco y negro de un grupo de niños posando para una foto&#10;&#10;Descripción generada automáticamente con confianza media"/>
          <p:cNvPicPr preferRelativeResize="0">
            <a:picLocks noGrp="1"/>
          </p:cNvPicPr>
          <p:nvPr>
            <p:ph type="pic" idx="2"/>
          </p:nvPr>
        </p:nvPicPr>
        <p:blipFill rotWithShape="1">
          <a:blip r:embed="rId3">
            <a:alphaModFix/>
          </a:blip>
          <a:srcRect l="82164" r="1"/>
          <a:stretch/>
        </p:blipFill>
        <p:spPr>
          <a:xfrm>
            <a:off x="10847294" y="0"/>
            <a:ext cx="1344706" cy="6858000"/>
          </a:xfrm>
          <a:prstGeom prst="rect">
            <a:avLst/>
          </a:prstGeom>
          <a:gradFill>
            <a:gsLst>
              <a:gs pos="0">
                <a:schemeClr val="accent1"/>
              </a:gs>
              <a:gs pos="100000">
                <a:schemeClr val="accent5"/>
              </a:gs>
            </a:gsLst>
            <a:lin ang="5400000" scaled="0"/>
          </a:gradFill>
          <a:ln>
            <a:noFill/>
          </a:ln>
        </p:spPr>
      </p:pic>
      <p:sp>
        <p:nvSpPr>
          <p:cNvPr id="222" name="Google Shape;222;p44"/>
          <p:cNvSpPr txBox="1"/>
          <p:nvPr/>
        </p:nvSpPr>
        <p:spPr>
          <a:xfrm>
            <a:off x="442913" y="333375"/>
            <a:ext cx="9844973" cy="781712"/>
          </a:xfrm>
          <a:prstGeom prst="rect">
            <a:avLst/>
          </a:prstGeom>
          <a:noFill/>
          <a:ln>
            <a:noFill/>
          </a:ln>
        </p:spPr>
        <p:txBody>
          <a:bodyPr spcFirstLastPara="1" wrap="square" lIns="91425" tIns="45700" rIns="91425" bIns="45700" anchor="t" anchorCtr="0">
            <a:spAutoFit/>
          </a:bodyPr>
          <a:lstStyle/>
          <a:p>
            <a:pPr marL="0" marR="0" lvl="0" indent="0" algn="l" rtl="0">
              <a:lnSpc>
                <a:spcPct val="111666"/>
              </a:lnSpc>
              <a:spcBef>
                <a:spcPts val="0"/>
              </a:spcBef>
              <a:spcAft>
                <a:spcPts val="0"/>
              </a:spcAft>
              <a:buClr>
                <a:srgbClr val="000000"/>
              </a:buClr>
              <a:buSzPts val="4000"/>
              <a:buFont typeface="Arial"/>
              <a:buNone/>
            </a:pPr>
            <a:r>
              <a:rPr lang="es-CL" sz="4000" b="1" i="0" u="none" strike="noStrike" cap="none">
                <a:solidFill>
                  <a:srgbClr val="47B2CF"/>
                </a:solidFill>
                <a:latin typeface="Bebas Neue"/>
                <a:ea typeface="Bebas Neue"/>
                <a:cs typeface="Bebas Neue"/>
                <a:sym typeface="Bebas Neue"/>
              </a:rPr>
              <a:t>SAG role</a:t>
            </a:r>
            <a:endParaRPr sz="4000" b="0" i="0" u="none" strike="noStrike" cap="none">
              <a:solidFill>
                <a:srgbClr val="000000"/>
              </a:solidFill>
              <a:latin typeface="Arial"/>
              <a:ea typeface="Arial"/>
              <a:cs typeface="Arial"/>
              <a:sym typeface="Arial"/>
            </a:endParaRPr>
          </a:p>
        </p:txBody>
      </p:sp>
      <p:sp>
        <p:nvSpPr>
          <p:cNvPr id="223" name="Google Shape;223;p44"/>
          <p:cNvSpPr txBox="1"/>
          <p:nvPr/>
        </p:nvSpPr>
        <p:spPr>
          <a:xfrm>
            <a:off x="434224" y="1115087"/>
            <a:ext cx="102429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100"/>
              <a:t>“</a:t>
            </a:r>
            <a:r>
              <a:rPr lang="es-CL" sz="2100" b="0" i="0" u="none" strike="noStrike" cap="none">
                <a:solidFill>
                  <a:srgbClr val="000000"/>
                </a:solidFill>
                <a:latin typeface="Arial"/>
                <a:ea typeface="Arial"/>
                <a:cs typeface="Arial"/>
                <a:sym typeface="Arial"/>
              </a:rPr>
              <a:t>Ensure that the GNC partners benefit from strategies that are consistent with the public interest of the Nutrition Cluster members and the vulnerable populations we serve. </a:t>
            </a:r>
            <a:endParaRPr sz="2100"/>
          </a:p>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CL" sz="2100" b="0" i="0" u="none" strike="noStrike" cap="none">
                <a:solidFill>
                  <a:srgbClr val="000000"/>
                </a:solidFill>
                <a:latin typeface="Arial"/>
                <a:ea typeface="Arial"/>
                <a:cs typeface="Arial"/>
                <a:sym typeface="Arial"/>
              </a:rPr>
              <a:t>Provide strategic guidance for the delivery of the strategy by the GNC partners, GNC-CT and the Alliance partners, in line with the defined Vision, Mission and Strategic Objectives, and to support monitoring progress on the workplans.</a:t>
            </a:r>
            <a:r>
              <a:rPr lang="es-CL" sz="2100"/>
              <a:t>”</a:t>
            </a:r>
            <a:endParaRPr sz="2100"/>
          </a:p>
          <a:p>
            <a:pPr marL="0" marR="0" lvl="0" indent="0" algn="l" rtl="0">
              <a:lnSpc>
                <a:spcPct val="100000"/>
              </a:lnSpc>
              <a:spcBef>
                <a:spcPts val="0"/>
              </a:spcBef>
              <a:spcAft>
                <a:spcPts val="0"/>
              </a:spcAft>
              <a:buNone/>
            </a:pPr>
            <a:r>
              <a:rPr lang="es-CL" sz="2100" b="0" i="0" u="none" strike="noStrike" cap="none">
                <a:solidFill>
                  <a:srgbClr val="000000"/>
                </a:solidFill>
                <a:latin typeface="Arial"/>
                <a:ea typeface="Arial"/>
                <a:cs typeface="Arial"/>
                <a:sym typeface="Arial"/>
              </a:rPr>
              <a:t> </a:t>
            </a:r>
            <a:endParaRPr sz="2100"/>
          </a:p>
        </p:txBody>
      </p:sp>
      <p:pic>
        <p:nvPicPr>
          <p:cNvPr id="224" name="Google Shape;224;p44" descr="Imagen que contiene Interfaz de usuario gráfica&#10;&#10;Descripción generada automáticamente"/>
          <p:cNvPicPr preferRelativeResize="0"/>
          <p:nvPr/>
        </p:nvPicPr>
        <p:blipFill rotWithShape="1">
          <a:blip r:embed="rId4">
            <a:alphaModFix/>
          </a:blip>
          <a:srcRect/>
          <a:stretch/>
        </p:blipFill>
        <p:spPr>
          <a:xfrm>
            <a:off x="9488301" y="6315406"/>
            <a:ext cx="1188939" cy="4184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45" descr="Foto en blanco y negro de un grupo de niños posando para una foto&#10;&#10;Descripción generada automáticamente con confianza media"/>
          <p:cNvPicPr preferRelativeResize="0">
            <a:picLocks noGrp="1"/>
          </p:cNvPicPr>
          <p:nvPr>
            <p:ph type="pic" idx="2"/>
          </p:nvPr>
        </p:nvPicPr>
        <p:blipFill rotWithShape="1">
          <a:blip r:embed="rId3">
            <a:alphaModFix/>
          </a:blip>
          <a:srcRect l="82164" r="1"/>
          <a:stretch/>
        </p:blipFill>
        <p:spPr>
          <a:xfrm>
            <a:off x="10847294" y="0"/>
            <a:ext cx="1344706" cy="6858000"/>
          </a:xfrm>
          <a:prstGeom prst="rect">
            <a:avLst/>
          </a:prstGeom>
          <a:gradFill>
            <a:gsLst>
              <a:gs pos="0">
                <a:schemeClr val="accent1"/>
              </a:gs>
              <a:gs pos="100000">
                <a:schemeClr val="accent5"/>
              </a:gs>
            </a:gsLst>
            <a:lin ang="5400000" scaled="0"/>
          </a:gradFill>
          <a:ln>
            <a:noFill/>
          </a:ln>
        </p:spPr>
      </p:pic>
      <p:sp>
        <p:nvSpPr>
          <p:cNvPr id="230" name="Google Shape;230;p45"/>
          <p:cNvSpPr txBox="1"/>
          <p:nvPr/>
        </p:nvSpPr>
        <p:spPr>
          <a:xfrm>
            <a:off x="442913" y="333375"/>
            <a:ext cx="9844973" cy="781712"/>
          </a:xfrm>
          <a:prstGeom prst="rect">
            <a:avLst/>
          </a:prstGeom>
          <a:noFill/>
          <a:ln>
            <a:noFill/>
          </a:ln>
        </p:spPr>
        <p:txBody>
          <a:bodyPr spcFirstLastPara="1" wrap="square" lIns="91425" tIns="45700" rIns="91425" bIns="45700" anchor="t" anchorCtr="0">
            <a:spAutoFit/>
          </a:bodyPr>
          <a:lstStyle/>
          <a:p>
            <a:pPr marL="0" marR="0" lvl="0" indent="0" algn="l" rtl="0">
              <a:lnSpc>
                <a:spcPct val="111666"/>
              </a:lnSpc>
              <a:spcBef>
                <a:spcPts val="0"/>
              </a:spcBef>
              <a:spcAft>
                <a:spcPts val="0"/>
              </a:spcAft>
              <a:buClr>
                <a:srgbClr val="000000"/>
              </a:buClr>
              <a:buSzPts val="4000"/>
              <a:buFont typeface="Arial"/>
              <a:buNone/>
            </a:pPr>
            <a:r>
              <a:rPr lang="es-CL" sz="4000" b="1" i="0" u="none" strike="noStrike" cap="none">
                <a:solidFill>
                  <a:srgbClr val="47B2CF"/>
                </a:solidFill>
                <a:latin typeface="Bebas Neue"/>
                <a:ea typeface="Bebas Neue"/>
                <a:cs typeface="Bebas Neue"/>
                <a:sym typeface="Bebas Neue"/>
              </a:rPr>
              <a:t>SAG representation of the GNC partners</a:t>
            </a:r>
            <a:endParaRPr sz="4000" b="0" i="0" u="none" strike="noStrike" cap="none">
              <a:solidFill>
                <a:srgbClr val="000000"/>
              </a:solidFill>
              <a:latin typeface="Arial"/>
              <a:ea typeface="Arial"/>
              <a:cs typeface="Arial"/>
              <a:sym typeface="Arial"/>
            </a:endParaRPr>
          </a:p>
        </p:txBody>
      </p:sp>
      <p:sp>
        <p:nvSpPr>
          <p:cNvPr id="231" name="Google Shape;231;p45"/>
          <p:cNvSpPr txBox="1"/>
          <p:nvPr/>
        </p:nvSpPr>
        <p:spPr>
          <a:xfrm>
            <a:off x="434224" y="1115087"/>
            <a:ext cx="10242900" cy="347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000" b="0" i="0" u="none" strike="noStrike" cap="none">
                <a:solidFill>
                  <a:srgbClr val="000000"/>
                </a:solidFill>
                <a:latin typeface="Arial"/>
                <a:ea typeface="Arial"/>
                <a:cs typeface="Arial"/>
                <a:sym typeface="Arial"/>
              </a:rPr>
              <a:t>SAG members to actively seek interaction with GNC partners and represent their issues and concerns to the other SAG members and the GNC-CT and the Alliance LT. </a:t>
            </a:r>
            <a:endParaRPr sz="2000"/>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CL" sz="2000" b="0" i="0" u="none" strike="noStrike" cap="none">
                <a:solidFill>
                  <a:srgbClr val="000000"/>
                </a:solidFill>
                <a:latin typeface="Arial"/>
                <a:ea typeface="Arial"/>
                <a:cs typeface="Arial"/>
                <a:sym typeface="Arial"/>
              </a:rPr>
              <a:t>Each SAG member will be allocated a gro</a:t>
            </a:r>
            <a:r>
              <a:rPr lang="es-CL" sz="2000" b="0" i="0" u="none" strike="noStrike" cap="none">
                <a:solidFill>
                  <a:schemeClr val="dk1"/>
                </a:solidFill>
                <a:latin typeface="Arial"/>
                <a:ea typeface="Arial"/>
                <a:cs typeface="Arial"/>
                <a:sym typeface="Arial"/>
              </a:rPr>
              <a:t>up of </a:t>
            </a:r>
            <a:r>
              <a:rPr lang="es-CL" sz="2000">
                <a:solidFill>
                  <a:schemeClr val="dk1"/>
                </a:solidFill>
              </a:rPr>
              <a:t>partners (not observers!) </a:t>
            </a:r>
            <a:r>
              <a:rPr lang="es-CL" sz="2000" b="0" i="0" u="none" strike="noStrike" cap="none">
                <a:solidFill>
                  <a:schemeClr val="dk1"/>
                </a:solidFill>
                <a:latin typeface="Arial"/>
                <a:ea typeface="Arial"/>
                <a:cs typeface="Arial"/>
                <a:sym typeface="Arial"/>
              </a:rPr>
              <a:t>with whom they will regularly engage. </a:t>
            </a:r>
            <a:endParaRPr sz="2000">
              <a:solidFill>
                <a:schemeClr val="dk1"/>
              </a:solidFill>
            </a:endParaRPr>
          </a:p>
          <a:p>
            <a:pPr marL="0" marR="0" lvl="0" indent="0" algn="l"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s-CL" sz="2000">
                <a:solidFill>
                  <a:schemeClr val="dk1"/>
                </a:solidFill>
              </a:rPr>
              <a:t>Random allocation of 2-3 partner per SAG member.</a:t>
            </a:r>
            <a:endParaRPr sz="2000">
              <a:solidFill>
                <a:schemeClr val="dk1"/>
              </a:solidFill>
            </a:endParaRPr>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s-CL" sz="2000" b="0" i="0" u="none" strike="noStrike" cap="none">
                <a:solidFill>
                  <a:srgbClr val="000000"/>
                </a:solidFill>
                <a:latin typeface="Arial"/>
                <a:ea typeface="Arial"/>
                <a:cs typeface="Arial"/>
                <a:sym typeface="Arial"/>
              </a:rPr>
              <a:t>The wider cluster membership, including observers, will maintain the right to approach any of the elected SAG members directly with issues of concern, which may be tabled at SAG meetings.    </a:t>
            </a:r>
            <a:endParaRPr sz="2000"/>
          </a:p>
        </p:txBody>
      </p:sp>
      <p:pic>
        <p:nvPicPr>
          <p:cNvPr id="232" name="Google Shape;232;p45" descr="Imagen que contiene Interfaz de usuario gráfica&#10;&#10;Descripción generada automáticamente"/>
          <p:cNvPicPr preferRelativeResize="0"/>
          <p:nvPr/>
        </p:nvPicPr>
        <p:blipFill rotWithShape="1">
          <a:blip r:embed="rId4">
            <a:alphaModFix/>
          </a:blip>
          <a:srcRect/>
          <a:stretch/>
        </p:blipFill>
        <p:spPr>
          <a:xfrm>
            <a:off x="9488301" y="6315406"/>
            <a:ext cx="1188939" cy="418438"/>
          </a:xfrm>
          <a:prstGeom prst="rect">
            <a:avLst/>
          </a:prstGeom>
          <a:noFill/>
          <a:ln>
            <a:noFill/>
          </a:ln>
        </p:spPr>
      </p:pic>
      <p:pic>
        <p:nvPicPr>
          <p:cNvPr id="233" name="Google Shape;233;p45" descr="Two new artists on our label - Smile Creations Music Label"/>
          <p:cNvPicPr preferRelativeResize="0"/>
          <p:nvPr/>
        </p:nvPicPr>
        <p:blipFill rotWithShape="1">
          <a:blip r:embed="rId5">
            <a:alphaModFix/>
          </a:blip>
          <a:srcRect/>
          <a:stretch/>
        </p:blipFill>
        <p:spPr>
          <a:xfrm>
            <a:off x="7572652" y="205951"/>
            <a:ext cx="1634442" cy="781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aphicFrame>
        <p:nvGraphicFramePr>
          <p:cNvPr id="238" name="Google Shape;238;g102484b8eea_1_13"/>
          <p:cNvGraphicFramePr/>
          <p:nvPr/>
        </p:nvGraphicFramePr>
        <p:xfrm>
          <a:off x="562000" y="1069550"/>
          <a:ext cx="11068000" cy="4726849"/>
        </p:xfrm>
        <a:graphic>
          <a:graphicData uri="http://schemas.openxmlformats.org/drawingml/2006/table">
            <a:tbl>
              <a:tblPr>
                <a:noFill/>
                <a:tableStyleId>{AC829D7C-396C-4279-9E56-ADE7BF859DD7}</a:tableStyleId>
              </a:tblPr>
              <a:tblGrid>
                <a:gridCol w="1135425">
                  <a:extLst>
                    <a:ext uri="{9D8B030D-6E8A-4147-A177-3AD203B41FA5}">
                      <a16:colId xmlns:a16="http://schemas.microsoft.com/office/drawing/2014/main" val="20000"/>
                    </a:ext>
                  </a:extLst>
                </a:gridCol>
                <a:gridCol w="1149750">
                  <a:extLst>
                    <a:ext uri="{9D8B030D-6E8A-4147-A177-3AD203B41FA5}">
                      <a16:colId xmlns:a16="http://schemas.microsoft.com/office/drawing/2014/main" val="20001"/>
                    </a:ext>
                  </a:extLst>
                </a:gridCol>
                <a:gridCol w="1092500">
                  <a:extLst>
                    <a:ext uri="{9D8B030D-6E8A-4147-A177-3AD203B41FA5}">
                      <a16:colId xmlns:a16="http://schemas.microsoft.com/office/drawing/2014/main" val="20002"/>
                    </a:ext>
                  </a:extLst>
                </a:gridCol>
                <a:gridCol w="1049525">
                  <a:extLst>
                    <a:ext uri="{9D8B030D-6E8A-4147-A177-3AD203B41FA5}">
                      <a16:colId xmlns:a16="http://schemas.microsoft.com/office/drawing/2014/main" val="20003"/>
                    </a:ext>
                  </a:extLst>
                </a:gridCol>
                <a:gridCol w="1106800">
                  <a:extLst>
                    <a:ext uri="{9D8B030D-6E8A-4147-A177-3AD203B41FA5}">
                      <a16:colId xmlns:a16="http://schemas.microsoft.com/office/drawing/2014/main" val="20004"/>
                    </a:ext>
                  </a:extLst>
                </a:gridCol>
                <a:gridCol w="1106800">
                  <a:extLst>
                    <a:ext uri="{9D8B030D-6E8A-4147-A177-3AD203B41FA5}">
                      <a16:colId xmlns:a16="http://schemas.microsoft.com/office/drawing/2014/main" val="20005"/>
                    </a:ext>
                  </a:extLst>
                </a:gridCol>
                <a:gridCol w="1106800">
                  <a:extLst>
                    <a:ext uri="{9D8B030D-6E8A-4147-A177-3AD203B41FA5}">
                      <a16:colId xmlns:a16="http://schemas.microsoft.com/office/drawing/2014/main" val="20006"/>
                    </a:ext>
                  </a:extLst>
                </a:gridCol>
                <a:gridCol w="1089575">
                  <a:extLst>
                    <a:ext uri="{9D8B030D-6E8A-4147-A177-3AD203B41FA5}">
                      <a16:colId xmlns:a16="http://schemas.microsoft.com/office/drawing/2014/main" val="20007"/>
                    </a:ext>
                  </a:extLst>
                </a:gridCol>
                <a:gridCol w="1124025">
                  <a:extLst>
                    <a:ext uri="{9D8B030D-6E8A-4147-A177-3AD203B41FA5}">
                      <a16:colId xmlns:a16="http://schemas.microsoft.com/office/drawing/2014/main" val="20008"/>
                    </a:ext>
                  </a:extLst>
                </a:gridCol>
                <a:gridCol w="1106800">
                  <a:extLst>
                    <a:ext uri="{9D8B030D-6E8A-4147-A177-3AD203B41FA5}">
                      <a16:colId xmlns:a16="http://schemas.microsoft.com/office/drawing/2014/main" val="20009"/>
                    </a:ext>
                  </a:extLst>
                </a:gridCol>
              </a:tblGrid>
              <a:tr h="938975">
                <a:tc>
                  <a:txBody>
                    <a:bodyPr/>
                    <a:lstStyle/>
                    <a:p>
                      <a:pPr marL="0" lvl="0" indent="0" algn="l" rtl="0">
                        <a:lnSpc>
                          <a:spcPct val="115000"/>
                        </a:lnSpc>
                        <a:spcBef>
                          <a:spcPts val="0"/>
                        </a:spcBef>
                        <a:spcAft>
                          <a:spcPts val="0"/>
                        </a:spcAft>
                        <a:buNone/>
                      </a:pPr>
                      <a:r>
                        <a:rPr lang="es-CL" sz="1300" b="1">
                          <a:solidFill>
                            <a:schemeClr val="lt1"/>
                          </a:solidFill>
                        </a:rPr>
                        <a:t>UNICEF</a:t>
                      </a:r>
                      <a:endParaRPr sz="1300" b="1">
                        <a:solidFill>
                          <a:schemeClr val="lt1"/>
                        </a:solidFill>
                      </a:endParaRPr>
                    </a:p>
                  </a:txBody>
                  <a:tcPr marL="68575" marR="68575" marT="91425" marB="91425">
                    <a:solidFill>
                      <a:schemeClr val="accent1"/>
                    </a:solidFill>
                  </a:tcPr>
                </a:tc>
                <a:tc>
                  <a:txBody>
                    <a:bodyPr/>
                    <a:lstStyle/>
                    <a:p>
                      <a:pPr marL="0" lvl="0" indent="0" algn="l" rtl="0">
                        <a:lnSpc>
                          <a:spcPct val="115000"/>
                        </a:lnSpc>
                        <a:spcBef>
                          <a:spcPts val="0"/>
                        </a:spcBef>
                        <a:spcAft>
                          <a:spcPts val="0"/>
                        </a:spcAft>
                        <a:buNone/>
                      </a:pPr>
                      <a:r>
                        <a:rPr lang="es-CL" sz="1300" b="1">
                          <a:solidFill>
                            <a:schemeClr val="lt1"/>
                          </a:solidFill>
                        </a:rPr>
                        <a:t>WHO</a:t>
                      </a:r>
                      <a:endParaRPr sz="1300" b="1">
                        <a:solidFill>
                          <a:schemeClr val="lt1"/>
                        </a:solidFill>
                      </a:endParaRPr>
                    </a:p>
                  </a:txBody>
                  <a:tcPr marL="68575" marR="68575" marT="91425" marB="91425">
                    <a:solidFill>
                      <a:schemeClr val="accent1"/>
                    </a:solidFill>
                  </a:tcPr>
                </a:tc>
                <a:tc>
                  <a:txBody>
                    <a:bodyPr/>
                    <a:lstStyle/>
                    <a:p>
                      <a:pPr marL="0" lvl="0" indent="0" algn="l" rtl="0">
                        <a:lnSpc>
                          <a:spcPct val="115000"/>
                        </a:lnSpc>
                        <a:spcBef>
                          <a:spcPts val="0"/>
                        </a:spcBef>
                        <a:spcAft>
                          <a:spcPts val="0"/>
                        </a:spcAft>
                        <a:buNone/>
                      </a:pPr>
                      <a:r>
                        <a:rPr lang="es-CL" sz="1300" b="1">
                          <a:solidFill>
                            <a:schemeClr val="lt1"/>
                          </a:solidFill>
                        </a:rPr>
                        <a:t>WFP</a:t>
                      </a:r>
                      <a:endParaRPr sz="1300" b="1">
                        <a:solidFill>
                          <a:schemeClr val="lt1"/>
                        </a:solidFill>
                      </a:endParaRPr>
                    </a:p>
                  </a:txBody>
                  <a:tcPr marL="68575" marR="68575" marT="91425" marB="91425">
                    <a:solidFill>
                      <a:schemeClr val="accent1"/>
                    </a:solidFill>
                  </a:tcPr>
                </a:tc>
                <a:tc>
                  <a:txBody>
                    <a:bodyPr/>
                    <a:lstStyle/>
                    <a:p>
                      <a:pPr marL="0" lvl="0" indent="0" algn="l" rtl="0">
                        <a:lnSpc>
                          <a:spcPct val="115000"/>
                        </a:lnSpc>
                        <a:spcBef>
                          <a:spcPts val="0"/>
                        </a:spcBef>
                        <a:spcAft>
                          <a:spcPts val="0"/>
                        </a:spcAft>
                        <a:buNone/>
                      </a:pPr>
                      <a:r>
                        <a:rPr lang="es-CL" sz="1300" b="1">
                          <a:solidFill>
                            <a:schemeClr val="lt1"/>
                          </a:solidFill>
                        </a:rPr>
                        <a:t>UNHCR</a:t>
                      </a:r>
                      <a:endParaRPr sz="1300" b="1">
                        <a:solidFill>
                          <a:schemeClr val="lt1"/>
                        </a:solidFill>
                      </a:endParaRPr>
                    </a:p>
                  </a:txBody>
                  <a:tcPr marL="68575" marR="68575" marT="91425" marB="91425">
                    <a:solidFill>
                      <a:schemeClr val="accent1"/>
                    </a:solidFill>
                  </a:tcPr>
                </a:tc>
                <a:tc>
                  <a:txBody>
                    <a:bodyPr/>
                    <a:lstStyle/>
                    <a:p>
                      <a:pPr marL="0" lvl="0" indent="0" algn="l" rtl="0">
                        <a:lnSpc>
                          <a:spcPct val="115000"/>
                        </a:lnSpc>
                        <a:spcBef>
                          <a:spcPts val="0"/>
                        </a:spcBef>
                        <a:spcAft>
                          <a:spcPts val="0"/>
                        </a:spcAft>
                        <a:buNone/>
                      </a:pPr>
                      <a:r>
                        <a:rPr lang="es-CL" sz="1300" b="1">
                          <a:solidFill>
                            <a:schemeClr val="lt1"/>
                          </a:solidFill>
                        </a:rPr>
                        <a:t>BHA</a:t>
                      </a:r>
                      <a:endParaRPr sz="1300" b="1">
                        <a:solidFill>
                          <a:schemeClr val="lt1"/>
                        </a:solidFill>
                      </a:endParaRPr>
                    </a:p>
                  </a:txBody>
                  <a:tcPr marL="68575" marR="68575" marT="91425" marB="91425">
                    <a:solidFill>
                      <a:schemeClr val="accent1"/>
                    </a:solidFill>
                  </a:tcPr>
                </a:tc>
                <a:tc>
                  <a:txBody>
                    <a:bodyPr/>
                    <a:lstStyle/>
                    <a:p>
                      <a:pPr marL="0" lvl="0" indent="0" algn="l" rtl="0">
                        <a:lnSpc>
                          <a:spcPct val="115000"/>
                        </a:lnSpc>
                        <a:spcBef>
                          <a:spcPts val="0"/>
                        </a:spcBef>
                        <a:spcAft>
                          <a:spcPts val="0"/>
                        </a:spcAft>
                        <a:buNone/>
                      </a:pPr>
                      <a:r>
                        <a:rPr lang="es-CL" sz="1300" b="1">
                          <a:solidFill>
                            <a:schemeClr val="lt1"/>
                          </a:solidFill>
                        </a:rPr>
                        <a:t>ECHO</a:t>
                      </a:r>
                      <a:endParaRPr sz="1300" b="1">
                        <a:solidFill>
                          <a:schemeClr val="lt1"/>
                        </a:solidFill>
                      </a:endParaRPr>
                    </a:p>
                  </a:txBody>
                  <a:tcPr marL="68575" marR="68575" marT="91425" marB="91425">
                    <a:solidFill>
                      <a:schemeClr val="accent1"/>
                    </a:solidFill>
                  </a:tcPr>
                </a:tc>
                <a:tc>
                  <a:txBody>
                    <a:bodyPr/>
                    <a:lstStyle/>
                    <a:p>
                      <a:pPr marL="0" lvl="0" indent="0" algn="l" rtl="0">
                        <a:lnSpc>
                          <a:spcPct val="115000"/>
                        </a:lnSpc>
                        <a:spcBef>
                          <a:spcPts val="0"/>
                        </a:spcBef>
                        <a:spcAft>
                          <a:spcPts val="0"/>
                        </a:spcAft>
                        <a:buNone/>
                      </a:pPr>
                      <a:r>
                        <a:rPr lang="es-CL" sz="1300" b="1">
                          <a:solidFill>
                            <a:schemeClr val="lt1"/>
                          </a:solidFill>
                        </a:rPr>
                        <a:t>The Alliance</a:t>
                      </a:r>
                      <a:endParaRPr sz="1300" b="1">
                        <a:solidFill>
                          <a:schemeClr val="lt1"/>
                        </a:solidFill>
                      </a:endParaRPr>
                    </a:p>
                  </a:txBody>
                  <a:tcPr marL="68575" marR="68575" marT="91425" marB="91425">
                    <a:solidFill>
                      <a:schemeClr val="accent1"/>
                    </a:solidFill>
                  </a:tcPr>
                </a:tc>
                <a:tc>
                  <a:txBody>
                    <a:bodyPr/>
                    <a:lstStyle/>
                    <a:p>
                      <a:pPr marL="0" lvl="0" indent="0" algn="l" rtl="0">
                        <a:lnSpc>
                          <a:spcPct val="115000"/>
                        </a:lnSpc>
                        <a:spcBef>
                          <a:spcPts val="0"/>
                        </a:spcBef>
                        <a:spcAft>
                          <a:spcPts val="0"/>
                        </a:spcAft>
                        <a:buNone/>
                      </a:pPr>
                      <a:r>
                        <a:rPr lang="es-CL" sz="1300" b="1">
                          <a:solidFill>
                            <a:schemeClr val="lt1"/>
                          </a:solidFill>
                        </a:rPr>
                        <a:t>Stefano Fedele </a:t>
                      </a:r>
                      <a:r>
                        <a:rPr lang="es-CL" sz="1000" b="1">
                          <a:solidFill>
                            <a:schemeClr val="lt1"/>
                          </a:solidFill>
                        </a:rPr>
                        <a:t>(GNC-CT Coordinator)</a:t>
                      </a:r>
                      <a:endParaRPr sz="1000" b="1">
                        <a:solidFill>
                          <a:schemeClr val="lt1"/>
                        </a:solidFill>
                      </a:endParaRPr>
                    </a:p>
                  </a:txBody>
                  <a:tcPr marL="68575" marR="68575" marT="91425" marB="91425">
                    <a:solidFill>
                      <a:schemeClr val="accent1"/>
                    </a:solidFill>
                  </a:tcPr>
                </a:tc>
                <a:tc>
                  <a:txBody>
                    <a:bodyPr/>
                    <a:lstStyle/>
                    <a:p>
                      <a:pPr marL="0" lvl="0" indent="0" algn="l" rtl="0">
                        <a:lnSpc>
                          <a:spcPct val="115000"/>
                        </a:lnSpc>
                        <a:spcBef>
                          <a:spcPts val="0"/>
                        </a:spcBef>
                        <a:spcAft>
                          <a:spcPts val="0"/>
                        </a:spcAft>
                        <a:buNone/>
                      </a:pPr>
                      <a:r>
                        <a:rPr lang="es-CL" sz="1300" b="1">
                          <a:solidFill>
                            <a:schemeClr val="lt1"/>
                          </a:solidFill>
                        </a:rPr>
                        <a:t>ACF</a:t>
                      </a:r>
                      <a:endParaRPr sz="1300" b="1">
                        <a:solidFill>
                          <a:schemeClr val="lt1"/>
                        </a:solidFill>
                      </a:endParaRPr>
                    </a:p>
                  </a:txBody>
                  <a:tcPr marL="68575" marR="68575" marT="91425" marB="91425">
                    <a:solidFill>
                      <a:schemeClr val="accent1"/>
                    </a:solidFill>
                  </a:tcPr>
                </a:tc>
                <a:tc>
                  <a:txBody>
                    <a:bodyPr/>
                    <a:lstStyle/>
                    <a:p>
                      <a:pPr marL="0" lvl="0" indent="0" algn="l" rtl="0">
                        <a:lnSpc>
                          <a:spcPct val="115000"/>
                        </a:lnSpc>
                        <a:spcBef>
                          <a:spcPts val="0"/>
                        </a:spcBef>
                        <a:spcAft>
                          <a:spcPts val="0"/>
                        </a:spcAft>
                        <a:buNone/>
                      </a:pPr>
                      <a:r>
                        <a:rPr lang="es-CL" sz="1300" b="1">
                          <a:solidFill>
                            <a:schemeClr val="lt1"/>
                          </a:solidFill>
                        </a:rPr>
                        <a:t>Concern</a:t>
                      </a:r>
                      <a:endParaRPr sz="1300" b="1">
                        <a:solidFill>
                          <a:schemeClr val="lt1"/>
                        </a:solidFill>
                      </a:endParaRPr>
                    </a:p>
                  </a:txBody>
                  <a:tcPr marL="68575" marR="68575" marT="91425" marB="91425">
                    <a:solidFill>
                      <a:schemeClr val="accent1"/>
                    </a:solidFill>
                  </a:tcPr>
                </a:tc>
                <a:extLst>
                  <a:ext uri="{0D108BD9-81ED-4DB2-BD59-A6C34878D82A}">
                    <a16:rowId xmlns:a16="http://schemas.microsoft.com/office/drawing/2014/main" val="10000"/>
                  </a:ext>
                </a:extLst>
              </a:tr>
              <a:tr h="1096625">
                <a:tc>
                  <a:txBody>
                    <a:bodyPr/>
                    <a:lstStyle/>
                    <a:p>
                      <a:pPr marL="0" lvl="0" indent="0" algn="l" rtl="0">
                        <a:lnSpc>
                          <a:spcPct val="115000"/>
                        </a:lnSpc>
                        <a:spcBef>
                          <a:spcPts val="0"/>
                        </a:spcBef>
                        <a:spcAft>
                          <a:spcPts val="0"/>
                        </a:spcAft>
                        <a:buNone/>
                      </a:pPr>
                      <a:r>
                        <a:rPr lang="es-CL" sz="1300"/>
                        <a:t>Action for Development</a:t>
                      </a:r>
                      <a:endParaRPr sz="1300"/>
                    </a:p>
                  </a:txBody>
                  <a:tcPr marL="68575" marR="68575" marT="91425" marB="91425">
                    <a:lnB w="9525" cap="flat" cmpd="sng">
                      <a:solidFill>
                        <a:schemeClr val="accen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L" sz="1300"/>
                        <a:t>AVSI - People for Development</a:t>
                      </a:r>
                      <a:endParaRPr sz="1300"/>
                    </a:p>
                  </a:txBody>
                  <a:tcPr marL="68575" marR="68575" marT="91425" marB="91425">
                    <a:lnB w="9525" cap="flat" cmpd="sng">
                      <a:solidFill>
                        <a:schemeClr val="accen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L" sz="1300"/>
                        <a:t>Help Age International</a:t>
                      </a:r>
                      <a:endParaRPr sz="1300"/>
                    </a:p>
                  </a:txBody>
                  <a:tcPr marL="68575" marR="68575" marT="91425" marB="91425">
                    <a:lnB w="9525" cap="flat" cmpd="sng">
                      <a:solidFill>
                        <a:schemeClr val="accen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L" sz="1300"/>
                        <a:t>Emergency Nutrition Network (ENN)</a:t>
                      </a:r>
                      <a:endParaRPr sz="1300"/>
                    </a:p>
                  </a:txBody>
                  <a:tcPr marL="68575" marR="68575" marT="91425" marB="91425">
                    <a:lnB w="9525" cap="flat" cmpd="sng">
                      <a:solidFill>
                        <a:schemeClr val="accen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L" sz="1300"/>
                        <a:t>Eleanor Crook Foundation (ECF)</a:t>
                      </a:r>
                      <a:endParaRPr sz="1300"/>
                    </a:p>
                  </a:txBody>
                  <a:tcPr marL="68575" marR="68575" marT="91425" marB="91425">
                    <a:lnB w="9525" cap="flat" cmpd="sng">
                      <a:solidFill>
                        <a:schemeClr val="accen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L" sz="1300"/>
                        <a:t>Centers for Disease Control (CDC)</a:t>
                      </a:r>
                      <a:endParaRPr sz="1300"/>
                    </a:p>
                  </a:txBody>
                  <a:tcPr marL="68575" marR="68575" marT="91425" marB="91425">
                    <a:lnB w="9525" cap="flat" cmpd="sng">
                      <a:solidFill>
                        <a:schemeClr val="accen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L" sz="1300"/>
                        <a:t>iMMAP</a:t>
                      </a:r>
                      <a:endParaRPr sz="1300"/>
                    </a:p>
                  </a:txBody>
                  <a:tcPr marL="68575" marR="68575" marT="91425" marB="91425">
                    <a:lnB w="9525" cap="flat" cmpd="sng">
                      <a:solidFill>
                        <a:schemeClr val="accen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L" sz="1300"/>
                        <a:t>FHI 360</a:t>
                      </a:r>
                      <a:endParaRPr sz="1300"/>
                    </a:p>
                  </a:txBody>
                  <a:tcPr marL="68575" marR="68575" marT="91425" marB="91425">
                    <a:lnB w="9525" cap="flat" cmpd="sng">
                      <a:solidFill>
                        <a:schemeClr val="accen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L" sz="1300"/>
                        <a:t>GOAL</a:t>
                      </a:r>
                      <a:endParaRPr sz="1300"/>
                    </a:p>
                  </a:txBody>
                  <a:tcPr marL="68575" marR="68575" marT="91425" marB="91425">
                    <a:lnB w="9525" cap="flat" cmpd="sng">
                      <a:solidFill>
                        <a:schemeClr val="accen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L" sz="1300"/>
                        <a:t>Food and Agriculture Organisation (FAO)</a:t>
                      </a:r>
                      <a:endParaRPr sz="1300"/>
                    </a:p>
                  </a:txBody>
                  <a:tcPr marL="68575" marR="68575" marT="91425" marB="91425">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1328050">
                <a:tc>
                  <a:txBody>
                    <a:bodyPr/>
                    <a:lstStyle/>
                    <a:p>
                      <a:pPr marL="0" lvl="0" indent="0" algn="l" rtl="0">
                        <a:lnSpc>
                          <a:spcPct val="115000"/>
                        </a:lnSpc>
                        <a:spcBef>
                          <a:spcPts val="0"/>
                        </a:spcBef>
                        <a:spcAft>
                          <a:spcPts val="0"/>
                        </a:spcAft>
                        <a:buNone/>
                      </a:pPr>
                      <a:r>
                        <a:rPr lang="es-CL" sz="1300"/>
                        <a:t>Mercy Corps</a:t>
                      </a:r>
                      <a:endParaRPr sz="1300"/>
                    </a:p>
                  </a:txBody>
                  <a:tcPr marL="68575" marR="68575" marT="91425" marB="91425">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L" sz="1300"/>
                        <a:t>Nutrition Works</a:t>
                      </a:r>
                      <a:endParaRPr sz="1300"/>
                    </a:p>
                  </a:txBody>
                  <a:tcPr marL="68575" marR="68575" marT="91425" marB="91425">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L" sz="1300"/>
                        <a:t>INTERSOS</a:t>
                      </a:r>
                      <a:endParaRPr sz="1300"/>
                    </a:p>
                  </a:txBody>
                  <a:tcPr marL="68575" marR="68575" marT="91425" marB="91425">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L" sz="1300"/>
                        <a:t>International Medical Corps (IMC)</a:t>
                      </a:r>
                      <a:endParaRPr sz="1300"/>
                    </a:p>
                  </a:txBody>
                  <a:tcPr marL="68575" marR="68575" marT="91425" marB="91425">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L" sz="1300"/>
                        <a:t>Nutrition International</a:t>
                      </a:r>
                      <a:endParaRPr sz="1300"/>
                    </a:p>
                  </a:txBody>
                  <a:tcPr marL="68575" marR="68575" marT="91425" marB="91425">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L" sz="1300"/>
                        <a:t>JAM</a:t>
                      </a:r>
                      <a:endParaRPr sz="1300"/>
                    </a:p>
                  </a:txBody>
                  <a:tcPr marL="68575" marR="68575" marT="91425" marB="91425">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L" sz="1300"/>
                        <a:t>International Orthodox Christian Charities (IOCC)</a:t>
                      </a:r>
                      <a:endParaRPr sz="1300"/>
                    </a:p>
                  </a:txBody>
                  <a:tcPr marL="68575" marR="68575" marT="91425" marB="91425">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L" sz="1300"/>
                        <a:t>RedR-UK</a:t>
                      </a:r>
                      <a:endParaRPr sz="1300"/>
                    </a:p>
                  </a:txBody>
                  <a:tcPr marL="68575" marR="68575" marT="91425" marB="91425">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L" sz="1300"/>
                        <a:t>International Rescue Committee (IRC)</a:t>
                      </a:r>
                      <a:endParaRPr sz="1300"/>
                    </a:p>
                  </a:txBody>
                  <a:tcPr marL="68575" marR="68575" marT="91425" marB="91425">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L" sz="1300"/>
                        <a:t>Institut Bioforce</a:t>
                      </a:r>
                      <a:endParaRPr sz="1300"/>
                    </a:p>
                  </a:txBody>
                  <a:tcPr marL="68575" marR="68575" marT="91425" marB="91425">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1328050">
                <a:tc>
                  <a:txBody>
                    <a:bodyPr/>
                    <a:lstStyle/>
                    <a:p>
                      <a:pPr marL="0" lvl="0" indent="0" algn="l" rtl="0">
                        <a:lnSpc>
                          <a:spcPct val="115000"/>
                        </a:lnSpc>
                        <a:spcBef>
                          <a:spcPts val="0"/>
                        </a:spcBef>
                        <a:spcAft>
                          <a:spcPts val="0"/>
                        </a:spcAft>
                        <a:buNone/>
                      </a:pPr>
                      <a:r>
                        <a:rPr lang="es-CL" sz="1300">
                          <a:solidFill>
                            <a:schemeClr val="dk1"/>
                          </a:solidFill>
                        </a:rPr>
                        <a:t>UN Nutrition</a:t>
                      </a:r>
                      <a:endParaRPr sz="1300"/>
                    </a:p>
                  </a:txBody>
                  <a:tcPr marL="68575" marR="68575" marT="91425" marB="91425">
                    <a:lnT w="9525" cap="flat" cmpd="sng">
                      <a:solidFill>
                        <a:schemeClr val="accent1"/>
                      </a:solidFill>
                      <a:prstDash val="solid"/>
                      <a:round/>
                      <a:headEnd type="none" w="sm" len="sm"/>
                      <a:tailEnd type="none" w="sm" len="sm"/>
                    </a:lnT>
                  </a:tcPr>
                </a:tc>
                <a:tc>
                  <a:txBody>
                    <a:bodyPr/>
                    <a:lstStyle/>
                    <a:p>
                      <a:pPr marL="0" lvl="0" indent="0" algn="l" rtl="0">
                        <a:lnSpc>
                          <a:spcPct val="115000"/>
                        </a:lnSpc>
                        <a:spcBef>
                          <a:spcPts val="0"/>
                        </a:spcBef>
                        <a:spcAft>
                          <a:spcPts val="0"/>
                        </a:spcAft>
                        <a:buNone/>
                      </a:pPr>
                      <a:endParaRPr sz="1300"/>
                    </a:p>
                  </a:txBody>
                  <a:tcPr marL="68575" marR="68575" marT="91425" marB="91425">
                    <a:lnT w="9525" cap="flat" cmpd="sng">
                      <a:solidFill>
                        <a:schemeClr val="accent1"/>
                      </a:solidFill>
                      <a:prstDash val="solid"/>
                      <a:round/>
                      <a:headEnd type="none" w="sm" len="sm"/>
                      <a:tailEnd type="none" w="sm" len="sm"/>
                    </a:lnT>
                  </a:tcPr>
                </a:tc>
                <a:tc>
                  <a:txBody>
                    <a:bodyPr/>
                    <a:lstStyle/>
                    <a:p>
                      <a:pPr marL="0" lvl="0" indent="0" algn="l" rtl="0">
                        <a:lnSpc>
                          <a:spcPct val="115000"/>
                        </a:lnSpc>
                        <a:spcBef>
                          <a:spcPts val="0"/>
                        </a:spcBef>
                        <a:spcAft>
                          <a:spcPts val="0"/>
                        </a:spcAft>
                        <a:buNone/>
                      </a:pPr>
                      <a:endParaRPr sz="1300"/>
                    </a:p>
                  </a:txBody>
                  <a:tcPr marL="68575" marR="68575" marT="91425" marB="91425">
                    <a:lnT w="9525" cap="flat" cmpd="sng">
                      <a:solidFill>
                        <a:schemeClr val="accent1"/>
                      </a:solidFill>
                      <a:prstDash val="solid"/>
                      <a:round/>
                      <a:headEnd type="none" w="sm" len="sm"/>
                      <a:tailEnd type="none" w="sm" len="sm"/>
                    </a:lnT>
                  </a:tcPr>
                </a:tc>
                <a:tc>
                  <a:txBody>
                    <a:bodyPr/>
                    <a:lstStyle/>
                    <a:p>
                      <a:pPr marL="0" lvl="0" indent="0" algn="l" rtl="0">
                        <a:lnSpc>
                          <a:spcPct val="115000"/>
                        </a:lnSpc>
                        <a:spcBef>
                          <a:spcPts val="0"/>
                        </a:spcBef>
                        <a:spcAft>
                          <a:spcPts val="0"/>
                        </a:spcAft>
                        <a:buNone/>
                      </a:pPr>
                      <a:endParaRPr sz="1300"/>
                    </a:p>
                  </a:txBody>
                  <a:tcPr marL="68575" marR="68575" marT="91425" marB="91425">
                    <a:lnT w="9525" cap="flat" cmpd="sng">
                      <a:solidFill>
                        <a:schemeClr val="accent1"/>
                      </a:solidFill>
                      <a:prstDash val="solid"/>
                      <a:round/>
                      <a:headEnd type="none" w="sm" len="sm"/>
                      <a:tailEnd type="none" w="sm" len="sm"/>
                    </a:lnT>
                  </a:tcPr>
                </a:tc>
                <a:tc>
                  <a:txBody>
                    <a:bodyPr/>
                    <a:lstStyle/>
                    <a:p>
                      <a:pPr marL="0" lvl="0" indent="0" algn="l" rtl="0">
                        <a:lnSpc>
                          <a:spcPct val="115000"/>
                        </a:lnSpc>
                        <a:spcBef>
                          <a:spcPts val="0"/>
                        </a:spcBef>
                        <a:spcAft>
                          <a:spcPts val="0"/>
                        </a:spcAft>
                        <a:buNone/>
                      </a:pPr>
                      <a:endParaRPr sz="1300"/>
                    </a:p>
                  </a:txBody>
                  <a:tcPr marL="68575" marR="68575" marT="91425" marB="91425">
                    <a:lnT w="9525" cap="flat" cmpd="sng">
                      <a:solidFill>
                        <a:schemeClr val="accent1"/>
                      </a:solidFill>
                      <a:prstDash val="solid"/>
                      <a:round/>
                      <a:headEnd type="none" w="sm" len="sm"/>
                      <a:tailEnd type="none" w="sm" len="sm"/>
                    </a:lnT>
                  </a:tcPr>
                </a:tc>
                <a:tc>
                  <a:txBody>
                    <a:bodyPr/>
                    <a:lstStyle/>
                    <a:p>
                      <a:pPr marL="0" lvl="0" indent="0" algn="l" rtl="0">
                        <a:lnSpc>
                          <a:spcPct val="115000"/>
                        </a:lnSpc>
                        <a:spcBef>
                          <a:spcPts val="0"/>
                        </a:spcBef>
                        <a:spcAft>
                          <a:spcPts val="0"/>
                        </a:spcAft>
                        <a:buNone/>
                      </a:pPr>
                      <a:r>
                        <a:rPr lang="es-CL" sz="1300">
                          <a:solidFill>
                            <a:schemeClr val="dk1"/>
                          </a:solidFill>
                        </a:rPr>
                        <a:t>West African Institute of Public Health</a:t>
                      </a:r>
                      <a:endParaRPr sz="1300"/>
                    </a:p>
                  </a:txBody>
                  <a:tcPr marL="68575" marR="68575" marT="91425" marB="91425">
                    <a:lnT w="9525" cap="flat" cmpd="sng">
                      <a:solidFill>
                        <a:schemeClr val="accent1"/>
                      </a:solidFill>
                      <a:prstDash val="solid"/>
                      <a:round/>
                      <a:headEnd type="none" w="sm" len="sm"/>
                      <a:tailEnd type="none" w="sm" len="sm"/>
                    </a:lnT>
                  </a:tcPr>
                </a:tc>
                <a:tc>
                  <a:txBody>
                    <a:bodyPr/>
                    <a:lstStyle/>
                    <a:p>
                      <a:pPr marL="0" lvl="0" indent="0" algn="l" rtl="0">
                        <a:lnSpc>
                          <a:spcPct val="115000"/>
                        </a:lnSpc>
                        <a:spcBef>
                          <a:spcPts val="0"/>
                        </a:spcBef>
                        <a:spcAft>
                          <a:spcPts val="0"/>
                        </a:spcAft>
                        <a:buNone/>
                      </a:pPr>
                      <a:r>
                        <a:rPr lang="es-CL" sz="1300">
                          <a:solidFill>
                            <a:schemeClr val="dk1"/>
                          </a:solidFill>
                        </a:rPr>
                        <a:t>Valid International</a:t>
                      </a:r>
                      <a:endParaRPr sz="1300"/>
                    </a:p>
                  </a:txBody>
                  <a:tcPr marL="68575" marR="68575" marT="91425" marB="91425">
                    <a:lnT w="9525" cap="flat" cmpd="sng">
                      <a:solidFill>
                        <a:schemeClr val="accent1"/>
                      </a:solidFill>
                      <a:prstDash val="solid"/>
                      <a:round/>
                      <a:headEnd type="none" w="sm" len="sm"/>
                      <a:tailEnd type="none" w="sm" len="sm"/>
                    </a:lnT>
                  </a:tcPr>
                </a:tc>
                <a:tc>
                  <a:txBody>
                    <a:bodyPr/>
                    <a:lstStyle/>
                    <a:p>
                      <a:pPr marL="0" lvl="0" indent="0" algn="l" rtl="0">
                        <a:lnSpc>
                          <a:spcPct val="115000"/>
                        </a:lnSpc>
                        <a:spcBef>
                          <a:spcPts val="0"/>
                        </a:spcBef>
                        <a:spcAft>
                          <a:spcPts val="0"/>
                        </a:spcAft>
                        <a:buNone/>
                      </a:pPr>
                      <a:r>
                        <a:rPr lang="es-CL" sz="1300">
                          <a:solidFill>
                            <a:schemeClr val="dk1"/>
                          </a:solidFill>
                        </a:rPr>
                        <a:t>Samaritan's Purse</a:t>
                      </a:r>
                      <a:endParaRPr sz="1300"/>
                    </a:p>
                  </a:txBody>
                  <a:tcPr marL="68575" marR="68575" marT="91425" marB="91425">
                    <a:lnT w="9525" cap="flat" cmpd="sng">
                      <a:solidFill>
                        <a:schemeClr val="accent1"/>
                      </a:solidFill>
                      <a:prstDash val="solid"/>
                      <a:round/>
                      <a:headEnd type="none" w="sm" len="sm"/>
                      <a:tailEnd type="none" w="sm" len="sm"/>
                    </a:lnT>
                  </a:tcPr>
                </a:tc>
                <a:tc>
                  <a:txBody>
                    <a:bodyPr/>
                    <a:lstStyle/>
                    <a:p>
                      <a:pPr marL="0" lvl="0" indent="0" algn="l" rtl="0">
                        <a:lnSpc>
                          <a:spcPct val="115000"/>
                        </a:lnSpc>
                        <a:spcBef>
                          <a:spcPts val="0"/>
                        </a:spcBef>
                        <a:spcAft>
                          <a:spcPts val="0"/>
                        </a:spcAft>
                        <a:buNone/>
                      </a:pPr>
                      <a:r>
                        <a:rPr lang="es-CL" sz="1300">
                          <a:solidFill>
                            <a:schemeClr val="dk1"/>
                          </a:solidFill>
                        </a:rPr>
                        <a:t>Save the Children</a:t>
                      </a:r>
                      <a:endParaRPr sz="1300"/>
                    </a:p>
                  </a:txBody>
                  <a:tcPr marL="68575" marR="68575" marT="91425" marB="91425">
                    <a:lnT w="9525" cap="flat" cmpd="sng">
                      <a:solidFill>
                        <a:schemeClr val="accent1"/>
                      </a:solidFill>
                      <a:prstDash val="solid"/>
                      <a:round/>
                      <a:headEnd type="none" w="sm" len="sm"/>
                      <a:tailEnd type="none" w="sm" len="sm"/>
                    </a:lnT>
                  </a:tcPr>
                </a:tc>
                <a:tc>
                  <a:txBody>
                    <a:bodyPr/>
                    <a:lstStyle/>
                    <a:p>
                      <a:pPr marL="0" lvl="0" indent="0" algn="l" rtl="0">
                        <a:lnSpc>
                          <a:spcPct val="115000"/>
                        </a:lnSpc>
                        <a:spcBef>
                          <a:spcPts val="0"/>
                        </a:spcBef>
                        <a:spcAft>
                          <a:spcPts val="0"/>
                        </a:spcAft>
                        <a:buNone/>
                      </a:pPr>
                      <a:endParaRPr sz="1300"/>
                    </a:p>
                  </a:txBody>
                  <a:tcPr marL="68575" marR="68575" marT="91425" marB="91425">
                    <a:lnT w="9525" cap="flat" cmpd="sng">
                      <a:solidFill>
                        <a:schemeClr val="accent1"/>
                      </a:solidFill>
                      <a:prstDash val="solid"/>
                      <a:round/>
                      <a:headEnd type="none" w="sm" len="sm"/>
                      <a:tailEnd type="none" w="sm" len="sm"/>
                    </a:lnT>
                  </a:tcPr>
                </a:tc>
                <a:extLst>
                  <a:ext uri="{0D108BD9-81ED-4DB2-BD59-A6C34878D82A}">
                    <a16:rowId xmlns:a16="http://schemas.microsoft.com/office/drawing/2014/main" val="10003"/>
                  </a:ext>
                </a:extLst>
              </a:tr>
            </a:tbl>
          </a:graphicData>
        </a:graphic>
      </p:graphicFrame>
      <p:pic>
        <p:nvPicPr>
          <p:cNvPr id="239" name="Google Shape;239;g102484b8eea_1_13" descr="Imagen que contiene Interfaz de usuario gráfica&#10;&#10;Descripción generada automáticamente"/>
          <p:cNvPicPr preferRelativeResize="0"/>
          <p:nvPr/>
        </p:nvPicPr>
        <p:blipFill rotWithShape="1">
          <a:blip r:embed="rId3">
            <a:alphaModFix/>
          </a:blip>
          <a:srcRect/>
          <a:stretch/>
        </p:blipFill>
        <p:spPr>
          <a:xfrm>
            <a:off x="10794587" y="6194108"/>
            <a:ext cx="1188938" cy="418438"/>
          </a:xfrm>
          <a:prstGeom prst="rect">
            <a:avLst/>
          </a:prstGeom>
          <a:noFill/>
          <a:ln>
            <a:noFill/>
          </a:ln>
        </p:spPr>
      </p:pic>
      <p:sp>
        <p:nvSpPr>
          <p:cNvPr id="240" name="Google Shape;240;g102484b8eea_1_13"/>
          <p:cNvSpPr txBox="1"/>
          <p:nvPr/>
        </p:nvSpPr>
        <p:spPr>
          <a:xfrm>
            <a:off x="1073800" y="171800"/>
            <a:ext cx="8160900" cy="800400"/>
          </a:xfrm>
          <a:prstGeom prst="rect">
            <a:avLst/>
          </a:prstGeom>
          <a:noFill/>
          <a:ln>
            <a:noFill/>
          </a:ln>
        </p:spPr>
        <p:txBody>
          <a:bodyPr spcFirstLastPara="1" wrap="square" lIns="91425" tIns="91425" rIns="91425" bIns="91425" anchor="t" anchorCtr="0">
            <a:spAutoFit/>
          </a:bodyPr>
          <a:lstStyle/>
          <a:p>
            <a:pPr marL="0" lvl="0" indent="0" algn="l" rtl="0">
              <a:lnSpc>
                <a:spcPct val="111666"/>
              </a:lnSpc>
              <a:spcBef>
                <a:spcPts val="0"/>
              </a:spcBef>
              <a:spcAft>
                <a:spcPts val="0"/>
              </a:spcAft>
              <a:buClr>
                <a:schemeClr val="dk1"/>
              </a:buClr>
              <a:buSzPts val="4000"/>
              <a:buFont typeface="Arial"/>
              <a:buNone/>
            </a:pPr>
            <a:r>
              <a:rPr lang="es-CL" sz="4000" b="1">
                <a:solidFill>
                  <a:srgbClr val="47B2CF"/>
                </a:solidFill>
                <a:latin typeface="Bebas Neue"/>
                <a:ea typeface="Bebas Neue"/>
                <a:cs typeface="Bebas Neue"/>
                <a:sym typeface="Bebas Neue"/>
              </a:rPr>
              <a:t>SAG ALLocation of GNC partners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6"/>
          <p:cNvSpPr txBox="1"/>
          <p:nvPr/>
        </p:nvSpPr>
        <p:spPr>
          <a:xfrm>
            <a:off x="442913" y="333375"/>
            <a:ext cx="9844973" cy="781712"/>
          </a:xfrm>
          <a:prstGeom prst="rect">
            <a:avLst/>
          </a:prstGeom>
          <a:noFill/>
          <a:ln>
            <a:noFill/>
          </a:ln>
        </p:spPr>
        <p:txBody>
          <a:bodyPr spcFirstLastPara="1" wrap="square" lIns="91425" tIns="45700" rIns="91425" bIns="45700" anchor="t" anchorCtr="0">
            <a:spAutoFit/>
          </a:bodyPr>
          <a:lstStyle/>
          <a:p>
            <a:pPr marL="0" marR="0" lvl="0" indent="0" algn="l" rtl="0">
              <a:lnSpc>
                <a:spcPct val="111666"/>
              </a:lnSpc>
              <a:spcBef>
                <a:spcPts val="0"/>
              </a:spcBef>
              <a:spcAft>
                <a:spcPts val="0"/>
              </a:spcAft>
              <a:buClr>
                <a:srgbClr val="000000"/>
              </a:buClr>
              <a:buSzPts val="4000"/>
              <a:buFont typeface="Arial"/>
              <a:buNone/>
            </a:pPr>
            <a:r>
              <a:rPr lang="es-CL" sz="4000" b="1" i="0" u="none" strike="noStrike" cap="none">
                <a:solidFill>
                  <a:srgbClr val="47B2CF"/>
                </a:solidFill>
                <a:latin typeface="Bebas Neue"/>
                <a:ea typeface="Bebas Neue"/>
                <a:cs typeface="Bebas Neue"/>
                <a:sym typeface="Bebas Neue"/>
              </a:rPr>
              <a:t>SAG membership</a:t>
            </a:r>
            <a:endParaRPr sz="4000" b="0" i="0" u="none" strike="noStrike" cap="none">
              <a:solidFill>
                <a:srgbClr val="000000"/>
              </a:solidFill>
              <a:latin typeface="Arial"/>
              <a:ea typeface="Arial"/>
              <a:cs typeface="Arial"/>
              <a:sym typeface="Arial"/>
            </a:endParaRPr>
          </a:p>
        </p:txBody>
      </p:sp>
      <p:grpSp>
        <p:nvGrpSpPr>
          <p:cNvPr id="247" name="Google Shape;247;p46"/>
          <p:cNvGrpSpPr/>
          <p:nvPr/>
        </p:nvGrpSpPr>
        <p:grpSpPr>
          <a:xfrm>
            <a:off x="142618" y="1132705"/>
            <a:ext cx="5222781" cy="5034293"/>
            <a:chOff x="0" y="17618"/>
            <a:chExt cx="5222781" cy="5034293"/>
          </a:xfrm>
        </p:grpSpPr>
        <p:sp>
          <p:nvSpPr>
            <p:cNvPr id="248" name="Google Shape;248;p46"/>
            <p:cNvSpPr/>
            <p:nvPr/>
          </p:nvSpPr>
          <p:spPr>
            <a:xfrm>
              <a:off x="0" y="17618"/>
              <a:ext cx="5222781" cy="889200"/>
            </a:xfrm>
            <a:prstGeom prst="roundRect">
              <a:avLst>
                <a:gd name="adj" fmla="val 16667"/>
              </a:avLst>
            </a:prstGeom>
            <a:solidFill>
              <a:srgbClr val="95C93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6"/>
            <p:cNvSpPr txBox="1"/>
            <p:nvPr/>
          </p:nvSpPr>
          <p:spPr>
            <a:xfrm>
              <a:off x="43407" y="61025"/>
              <a:ext cx="5135967" cy="802386"/>
            </a:xfrm>
            <a:prstGeom prst="rect">
              <a:avLst/>
            </a:prstGeom>
            <a:noFill/>
            <a:ln>
              <a:noFill/>
            </a:ln>
          </p:spPr>
          <p:txBody>
            <a:bodyPr spcFirstLastPara="1" wrap="square" lIns="144775" tIns="144775" rIns="144775" bIns="144775" anchor="ctr" anchorCtr="0">
              <a:noAutofit/>
            </a:bodyPr>
            <a:lstStyle/>
            <a:p>
              <a:pPr marL="0" marR="0" lvl="0" indent="0" algn="l" rtl="0">
                <a:lnSpc>
                  <a:spcPct val="90000"/>
                </a:lnSpc>
                <a:spcBef>
                  <a:spcPts val="0"/>
                </a:spcBef>
                <a:spcAft>
                  <a:spcPts val="0"/>
                </a:spcAft>
                <a:buClr>
                  <a:srgbClr val="000000"/>
                </a:buClr>
                <a:buSzPts val="3800"/>
                <a:buFont typeface="Arial"/>
                <a:buNone/>
              </a:pPr>
              <a:r>
                <a:rPr lang="es-CL" sz="3800" b="1" i="0" u="none" strike="noStrike" cap="none">
                  <a:solidFill>
                    <a:schemeClr val="lt1"/>
                  </a:solidFill>
                  <a:latin typeface="Arial"/>
                  <a:ea typeface="Arial"/>
                  <a:cs typeface="Arial"/>
                  <a:sym typeface="Arial"/>
                </a:rPr>
                <a:t>Permanent members</a:t>
              </a:r>
              <a:endParaRPr sz="3800" b="0" i="0" u="none" strike="noStrike" cap="none">
                <a:solidFill>
                  <a:schemeClr val="lt1"/>
                </a:solidFill>
                <a:latin typeface="Arial"/>
                <a:ea typeface="Arial"/>
                <a:cs typeface="Arial"/>
                <a:sym typeface="Arial"/>
              </a:endParaRPr>
            </a:p>
          </p:txBody>
        </p:sp>
        <p:sp>
          <p:nvSpPr>
            <p:cNvPr id="250" name="Google Shape;250;p46"/>
            <p:cNvSpPr/>
            <p:nvPr/>
          </p:nvSpPr>
          <p:spPr>
            <a:xfrm>
              <a:off x="0" y="906818"/>
              <a:ext cx="5222781" cy="29104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6"/>
            <p:cNvSpPr txBox="1"/>
            <p:nvPr/>
          </p:nvSpPr>
          <p:spPr>
            <a:xfrm>
              <a:off x="7" y="906811"/>
              <a:ext cx="5222700" cy="4145100"/>
            </a:xfrm>
            <a:prstGeom prst="rect">
              <a:avLst/>
            </a:prstGeom>
            <a:noFill/>
            <a:ln>
              <a:noFill/>
            </a:ln>
          </p:spPr>
          <p:txBody>
            <a:bodyPr spcFirstLastPara="1" wrap="square" lIns="165800" tIns="48250" rIns="270250" bIns="48250" anchor="t" anchorCtr="0">
              <a:noAutofit/>
            </a:bodyPr>
            <a:lstStyle/>
            <a:p>
              <a:pPr marL="285750" marR="0" lvl="1" indent="-285750" algn="l" rtl="0">
                <a:lnSpc>
                  <a:spcPct val="90000"/>
                </a:lnSpc>
                <a:spcBef>
                  <a:spcPts val="0"/>
                </a:spcBef>
                <a:spcAft>
                  <a:spcPts val="0"/>
                </a:spcAft>
                <a:buClr>
                  <a:srgbClr val="000000"/>
                </a:buClr>
                <a:buSzPts val="3000"/>
                <a:buFont typeface="Arial"/>
                <a:buChar char="•"/>
              </a:pPr>
              <a:r>
                <a:rPr lang="es-CL" sz="3000" b="0" i="0" u="none" strike="noStrike" cap="none">
                  <a:solidFill>
                    <a:srgbClr val="000000"/>
                  </a:solidFill>
                  <a:latin typeface="Arial"/>
                  <a:ea typeface="Arial"/>
                  <a:cs typeface="Arial"/>
                  <a:sym typeface="Arial"/>
                </a:rPr>
                <a:t>GNC Coordinator</a:t>
              </a:r>
              <a:endParaRPr sz="3000" b="0" i="0" u="none" strike="noStrike" cap="none">
                <a:solidFill>
                  <a:srgbClr val="000000"/>
                </a:solidFill>
                <a:latin typeface="Arial"/>
                <a:ea typeface="Arial"/>
                <a:cs typeface="Arial"/>
                <a:sym typeface="Arial"/>
              </a:endParaRPr>
            </a:p>
            <a:p>
              <a:pPr marL="285750" marR="0" lvl="1" indent="-285750" algn="l" rtl="0">
                <a:lnSpc>
                  <a:spcPct val="90000"/>
                </a:lnSpc>
                <a:spcBef>
                  <a:spcPts val="600"/>
                </a:spcBef>
                <a:spcAft>
                  <a:spcPts val="0"/>
                </a:spcAft>
                <a:buClr>
                  <a:srgbClr val="000000"/>
                </a:buClr>
                <a:buSzPts val="3000"/>
                <a:buFont typeface="Arial"/>
                <a:buChar char="•"/>
              </a:pPr>
              <a:r>
                <a:rPr lang="es-CL" sz="3000" b="0" i="0" u="none" strike="noStrike" cap="none">
                  <a:solidFill>
                    <a:srgbClr val="000000"/>
                  </a:solidFill>
                  <a:latin typeface="Arial"/>
                  <a:ea typeface="Arial"/>
                  <a:cs typeface="Arial"/>
                  <a:sym typeface="Arial"/>
                </a:rPr>
                <a:t>the Alliance LT</a:t>
              </a:r>
              <a:endParaRPr sz="3000" b="0" i="0" u="none" strike="noStrike" cap="none">
                <a:solidFill>
                  <a:srgbClr val="000000"/>
                </a:solidFill>
                <a:latin typeface="Arial"/>
                <a:ea typeface="Arial"/>
                <a:cs typeface="Arial"/>
                <a:sym typeface="Arial"/>
              </a:endParaRPr>
            </a:p>
            <a:p>
              <a:pPr marL="285750" marR="0" lvl="1" indent="-285750" algn="l" rtl="0">
                <a:lnSpc>
                  <a:spcPct val="90000"/>
                </a:lnSpc>
                <a:spcBef>
                  <a:spcPts val="600"/>
                </a:spcBef>
                <a:spcAft>
                  <a:spcPts val="0"/>
                </a:spcAft>
                <a:buClr>
                  <a:srgbClr val="000000"/>
                </a:buClr>
                <a:buSzPts val="3000"/>
                <a:buFont typeface="Arial"/>
                <a:buChar char="•"/>
              </a:pPr>
              <a:r>
                <a:rPr lang="es-CL" sz="3000" b="0" i="0" u="none" strike="noStrike" cap="none">
                  <a:solidFill>
                    <a:srgbClr val="000000"/>
                  </a:solidFill>
                  <a:latin typeface="Arial"/>
                  <a:ea typeface="Arial"/>
                  <a:cs typeface="Arial"/>
                  <a:sym typeface="Arial"/>
                </a:rPr>
                <a:t>UNICEF</a:t>
              </a:r>
              <a:endParaRPr sz="3000" b="0" i="0" u="none" strike="noStrike" cap="none">
                <a:solidFill>
                  <a:srgbClr val="000000"/>
                </a:solidFill>
                <a:latin typeface="Arial"/>
                <a:ea typeface="Arial"/>
                <a:cs typeface="Arial"/>
                <a:sym typeface="Arial"/>
              </a:endParaRPr>
            </a:p>
            <a:p>
              <a:pPr marL="285750" marR="0" lvl="1" indent="-285750" algn="l" rtl="0">
                <a:lnSpc>
                  <a:spcPct val="90000"/>
                </a:lnSpc>
                <a:spcBef>
                  <a:spcPts val="600"/>
                </a:spcBef>
                <a:spcAft>
                  <a:spcPts val="0"/>
                </a:spcAft>
                <a:buClr>
                  <a:srgbClr val="000000"/>
                </a:buClr>
                <a:buSzPts val="3000"/>
                <a:buFont typeface="Arial"/>
                <a:buChar char="•"/>
              </a:pPr>
              <a:r>
                <a:rPr lang="es-CL" sz="3000" b="0" i="0" u="none" strike="noStrike" cap="none">
                  <a:solidFill>
                    <a:srgbClr val="000000"/>
                  </a:solidFill>
                  <a:latin typeface="Arial"/>
                  <a:ea typeface="Arial"/>
                  <a:cs typeface="Arial"/>
                  <a:sym typeface="Arial"/>
                </a:rPr>
                <a:t>WFP</a:t>
              </a:r>
              <a:endParaRPr sz="3000" b="0" i="0" u="none" strike="noStrike" cap="none">
                <a:solidFill>
                  <a:srgbClr val="000000"/>
                </a:solidFill>
                <a:latin typeface="Arial"/>
                <a:ea typeface="Arial"/>
                <a:cs typeface="Arial"/>
                <a:sym typeface="Arial"/>
              </a:endParaRPr>
            </a:p>
            <a:p>
              <a:pPr marL="285750" marR="0" lvl="1" indent="-285750" algn="l" rtl="0">
                <a:lnSpc>
                  <a:spcPct val="90000"/>
                </a:lnSpc>
                <a:spcBef>
                  <a:spcPts val="600"/>
                </a:spcBef>
                <a:spcAft>
                  <a:spcPts val="0"/>
                </a:spcAft>
                <a:buClr>
                  <a:srgbClr val="000000"/>
                </a:buClr>
                <a:buSzPts val="3000"/>
                <a:buFont typeface="Arial"/>
                <a:buChar char="•"/>
              </a:pPr>
              <a:r>
                <a:rPr lang="es-CL" sz="3000" b="0" i="0" u="none" strike="noStrike" cap="none">
                  <a:solidFill>
                    <a:srgbClr val="000000"/>
                  </a:solidFill>
                  <a:latin typeface="Arial"/>
                  <a:ea typeface="Arial"/>
                  <a:cs typeface="Arial"/>
                  <a:sym typeface="Arial"/>
                </a:rPr>
                <a:t>WHO</a:t>
              </a:r>
              <a:endParaRPr sz="3000" b="0" i="0" u="none" strike="noStrike" cap="none">
                <a:solidFill>
                  <a:srgbClr val="000000"/>
                </a:solidFill>
                <a:latin typeface="Arial"/>
                <a:ea typeface="Arial"/>
                <a:cs typeface="Arial"/>
                <a:sym typeface="Arial"/>
              </a:endParaRPr>
            </a:p>
            <a:p>
              <a:pPr marL="285750" marR="0" lvl="1" indent="-285750" algn="l" rtl="0">
                <a:lnSpc>
                  <a:spcPct val="90000"/>
                </a:lnSpc>
                <a:spcBef>
                  <a:spcPts val="600"/>
                </a:spcBef>
                <a:spcAft>
                  <a:spcPts val="0"/>
                </a:spcAft>
                <a:buClr>
                  <a:srgbClr val="000000"/>
                </a:buClr>
                <a:buSzPts val="3000"/>
                <a:buFont typeface="Arial"/>
                <a:buChar char="•"/>
              </a:pPr>
              <a:r>
                <a:rPr lang="es-CL" sz="3000" b="0" i="0" u="none" strike="noStrike" cap="none">
                  <a:solidFill>
                    <a:srgbClr val="000000"/>
                  </a:solidFill>
                  <a:latin typeface="Arial"/>
                  <a:ea typeface="Arial"/>
                  <a:cs typeface="Arial"/>
                  <a:sym typeface="Arial"/>
                </a:rPr>
                <a:t>UNHCR</a:t>
              </a:r>
              <a:endParaRPr sz="3000" b="0" i="0" u="none" strike="noStrike" cap="none">
                <a:solidFill>
                  <a:srgbClr val="000000"/>
                </a:solidFill>
                <a:latin typeface="Arial"/>
                <a:ea typeface="Arial"/>
                <a:cs typeface="Arial"/>
                <a:sym typeface="Arial"/>
              </a:endParaRPr>
            </a:p>
            <a:p>
              <a:pPr marL="285750" marR="0" lvl="1" indent="-285750" algn="l" rtl="0">
                <a:lnSpc>
                  <a:spcPct val="90000"/>
                </a:lnSpc>
                <a:spcBef>
                  <a:spcPts val="600"/>
                </a:spcBef>
                <a:spcAft>
                  <a:spcPts val="0"/>
                </a:spcAft>
                <a:buSzPts val="3000"/>
                <a:buChar char="•"/>
              </a:pPr>
              <a:r>
                <a:rPr lang="es-CL" sz="3000"/>
                <a:t>BHA (was elected)</a:t>
              </a:r>
              <a:endParaRPr sz="3000"/>
            </a:p>
            <a:p>
              <a:pPr marL="285750" marR="0" lvl="1" indent="-285750" algn="l" rtl="0">
                <a:lnSpc>
                  <a:spcPct val="90000"/>
                </a:lnSpc>
                <a:spcBef>
                  <a:spcPts val="600"/>
                </a:spcBef>
                <a:spcAft>
                  <a:spcPts val="0"/>
                </a:spcAft>
                <a:buSzPts val="3000"/>
                <a:buChar char="•"/>
              </a:pPr>
              <a:r>
                <a:rPr lang="es-CL" sz="3000"/>
                <a:t>ECHO </a:t>
              </a:r>
              <a:r>
                <a:rPr lang="es-CL" sz="3000">
                  <a:solidFill>
                    <a:schemeClr val="dk1"/>
                  </a:solidFill>
                </a:rPr>
                <a:t>(was elected)</a:t>
              </a:r>
              <a:endParaRPr sz="3000">
                <a:solidFill>
                  <a:schemeClr val="dk1"/>
                </a:solidFill>
              </a:endParaRPr>
            </a:p>
            <a:p>
              <a:pPr marL="0" marR="0" lvl="0" indent="0" algn="l" rtl="0">
                <a:lnSpc>
                  <a:spcPct val="90000"/>
                </a:lnSpc>
                <a:spcBef>
                  <a:spcPts val="600"/>
                </a:spcBef>
                <a:spcAft>
                  <a:spcPts val="0"/>
                </a:spcAft>
                <a:buNone/>
              </a:pPr>
              <a:endParaRPr sz="3000"/>
            </a:p>
          </p:txBody>
        </p:sp>
      </p:grpSp>
      <p:grpSp>
        <p:nvGrpSpPr>
          <p:cNvPr id="252" name="Google Shape;252;p46"/>
          <p:cNvGrpSpPr/>
          <p:nvPr/>
        </p:nvGrpSpPr>
        <p:grpSpPr>
          <a:xfrm>
            <a:off x="5888995" y="1115087"/>
            <a:ext cx="5222781" cy="2515078"/>
            <a:chOff x="0" y="0"/>
            <a:chExt cx="5222781" cy="2515078"/>
          </a:xfrm>
        </p:grpSpPr>
        <p:sp>
          <p:nvSpPr>
            <p:cNvPr id="253" name="Google Shape;253;p46"/>
            <p:cNvSpPr/>
            <p:nvPr/>
          </p:nvSpPr>
          <p:spPr>
            <a:xfrm>
              <a:off x="0" y="0"/>
              <a:ext cx="5222781" cy="915727"/>
            </a:xfrm>
            <a:prstGeom prst="roundRect">
              <a:avLst>
                <a:gd name="adj" fmla="val 16667"/>
              </a:avLst>
            </a:prstGeom>
            <a:solidFill>
              <a:srgbClr val="95C93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6"/>
            <p:cNvSpPr txBox="1"/>
            <p:nvPr/>
          </p:nvSpPr>
          <p:spPr>
            <a:xfrm>
              <a:off x="44702" y="44702"/>
              <a:ext cx="5133377" cy="826323"/>
            </a:xfrm>
            <a:prstGeom prst="rect">
              <a:avLst/>
            </a:prstGeom>
            <a:noFill/>
            <a:ln>
              <a:noFill/>
            </a:ln>
          </p:spPr>
          <p:txBody>
            <a:bodyPr spcFirstLastPara="1" wrap="square" lIns="144775" tIns="144775" rIns="144775" bIns="144775" anchor="ctr" anchorCtr="0">
              <a:noAutofit/>
            </a:bodyPr>
            <a:lstStyle/>
            <a:p>
              <a:pPr marL="0" marR="0" lvl="0" indent="0" algn="l" rtl="0">
                <a:lnSpc>
                  <a:spcPct val="90000"/>
                </a:lnSpc>
                <a:spcBef>
                  <a:spcPts val="0"/>
                </a:spcBef>
                <a:spcAft>
                  <a:spcPts val="0"/>
                </a:spcAft>
                <a:buClr>
                  <a:srgbClr val="000000"/>
                </a:buClr>
                <a:buSzPts val="3800"/>
                <a:buFont typeface="Arial"/>
                <a:buNone/>
              </a:pPr>
              <a:r>
                <a:rPr lang="es-CL" sz="3800" b="1" i="0" u="none" strike="noStrike" cap="none">
                  <a:solidFill>
                    <a:schemeClr val="lt1"/>
                  </a:solidFill>
                  <a:latin typeface="Arial"/>
                  <a:ea typeface="Arial"/>
                  <a:cs typeface="Arial"/>
                  <a:sym typeface="Arial"/>
                </a:rPr>
                <a:t>Elected members</a:t>
              </a:r>
              <a:endParaRPr sz="3800" b="0" i="0" u="none" strike="noStrike" cap="none">
                <a:solidFill>
                  <a:schemeClr val="lt1"/>
                </a:solidFill>
                <a:latin typeface="Arial"/>
                <a:ea typeface="Arial"/>
                <a:cs typeface="Arial"/>
                <a:sym typeface="Arial"/>
              </a:endParaRPr>
            </a:p>
          </p:txBody>
        </p:sp>
        <p:sp>
          <p:nvSpPr>
            <p:cNvPr id="255" name="Google Shape;255;p46"/>
            <p:cNvSpPr/>
            <p:nvPr/>
          </p:nvSpPr>
          <p:spPr>
            <a:xfrm>
              <a:off x="0" y="1068666"/>
              <a:ext cx="5222781" cy="14464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6"/>
            <p:cNvSpPr txBox="1"/>
            <p:nvPr/>
          </p:nvSpPr>
          <p:spPr>
            <a:xfrm>
              <a:off x="0" y="1068666"/>
              <a:ext cx="5222781" cy="1446412"/>
            </a:xfrm>
            <a:prstGeom prst="rect">
              <a:avLst/>
            </a:prstGeom>
            <a:noFill/>
            <a:ln>
              <a:noFill/>
            </a:ln>
          </p:spPr>
          <p:txBody>
            <a:bodyPr spcFirstLastPara="1" wrap="square" lIns="165800" tIns="38100" rIns="213350" bIns="38100" anchor="t" anchorCtr="0">
              <a:noAutofit/>
            </a:bodyPr>
            <a:lstStyle/>
            <a:p>
              <a:pPr marL="285750" marR="0" lvl="1" indent="-285750" algn="l" rtl="0">
                <a:lnSpc>
                  <a:spcPct val="90000"/>
                </a:lnSpc>
                <a:spcBef>
                  <a:spcPts val="0"/>
                </a:spcBef>
                <a:spcAft>
                  <a:spcPts val="0"/>
                </a:spcAft>
                <a:buClr>
                  <a:srgbClr val="000000"/>
                </a:buClr>
                <a:buSzPts val="3000"/>
                <a:buFont typeface="Arial"/>
                <a:buChar char="•"/>
              </a:pPr>
              <a:r>
                <a:rPr lang="es-CL" sz="3000" b="0" i="0" u="none" strike="noStrike" cap="none">
                  <a:solidFill>
                    <a:schemeClr val="dk1"/>
                  </a:solidFill>
                  <a:latin typeface="Arial"/>
                  <a:ea typeface="Arial"/>
                  <a:cs typeface="Arial"/>
                  <a:sym typeface="Arial"/>
                </a:rPr>
                <a:t>1 NCC &gt; 2 NCCs</a:t>
              </a:r>
              <a:endParaRPr sz="3000" b="0" i="0" u="none" strike="noStrike" cap="none">
                <a:solidFill>
                  <a:srgbClr val="000000"/>
                </a:solidFill>
                <a:latin typeface="Arial"/>
                <a:ea typeface="Arial"/>
                <a:cs typeface="Arial"/>
                <a:sym typeface="Arial"/>
              </a:endParaRPr>
            </a:p>
            <a:p>
              <a:pPr marL="285750" marR="0" lvl="1" indent="-285750" algn="l" rtl="0">
                <a:lnSpc>
                  <a:spcPct val="90000"/>
                </a:lnSpc>
                <a:spcBef>
                  <a:spcPts val="600"/>
                </a:spcBef>
                <a:spcAft>
                  <a:spcPts val="0"/>
                </a:spcAft>
                <a:buClr>
                  <a:srgbClr val="000000"/>
                </a:buClr>
                <a:buSzPts val="3000"/>
                <a:buFont typeface="Arial"/>
                <a:buChar char="•"/>
              </a:pPr>
              <a:r>
                <a:rPr lang="es-CL" sz="3000" b="0" i="0" u="none" strike="noStrike" cap="none">
                  <a:solidFill>
                    <a:schemeClr val="dk1"/>
                  </a:solidFill>
                  <a:latin typeface="Arial"/>
                  <a:ea typeface="Arial"/>
                  <a:cs typeface="Arial"/>
                  <a:sym typeface="Arial"/>
                </a:rPr>
                <a:t>3 NGOs</a:t>
              </a:r>
              <a:endParaRPr sz="3000" b="0" i="0" u="none" strike="noStrike" cap="none">
                <a:solidFill>
                  <a:srgbClr val="FF0000"/>
                </a:solidFill>
                <a:latin typeface="Arial"/>
                <a:ea typeface="Arial"/>
                <a:cs typeface="Arial"/>
                <a:sym typeface="Arial"/>
              </a:endParaRPr>
            </a:p>
          </p:txBody>
        </p:sp>
      </p:grpSp>
      <p:pic>
        <p:nvPicPr>
          <p:cNvPr id="257" name="Google Shape;257;p46" descr="Two new artists on our label - Smile Creations Music Label"/>
          <p:cNvPicPr preferRelativeResize="0"/>
          <p:nvPr/>
        </p:nvPicPr>
        <p:blipFill rotWithShape="1">
          <a:blip r:embed="rId3">
            <a:alphaModFix/>
          </a:blip>
          <a:srcRect/>
          <a:stretch/>
        </p:blipFill>
        <p:spPr>
          <a:xfrm>
            <a:off x="3187234" y="2573762"/>
            <a:ext cx="951439" cy="455036"/>
          </a:xfrm>
          <a:prstGeom prst="rect">
            <a:avLst/>
          </a:prstGeom>
          <a:noFill/>
          <a:ln>
            <a:noFill/>
          </a:ln>
        </p:spPr>
      </p:pic>
      <p:pic>
        <p:nvPicPr>
          <p:cNvPr id="258" name="Google Shape;258;p46" descr="Two new artists on our label - Smile Creations Music Label"/>
          <p:cNvPicPr preferRelativeResize="0"/>
          <p:nvPr/>
        </p:nvPicPr>
        <p:blipFill rotWithShape="1">
          <a:blip r:embed="rId3">
            <a:alphaModFix/>
          </a:blip>
          <a:srcRect/>
          <a:stretch/>
        </p:blipFill>
        <p:spPr>
          <a:xfrm>
            <a:off x="9372882" y="2197274"/>
            <a:ext cx="1053072" cy="503643"/>
          </a:xfrm>
          <a:prstGeom prst="rect">
            <a:avLst/>
          </a:prstGeom>
          <a:noFill/>
          <a:ln>
            <a:noFill/>
          </a:ln>
        </p:spPr>
      </p:pic>
      <p:pic>
        <p:nvPicPr>
          <p:cNvPr id="259" name="Google Shape;259;p46" descr="Two new artists on our label - Smile Creations Music Label"/>
          <p:cNvPicPr preferRelativeResize="0"/>
          <p:nvPr/>
        </p:nvPicPr>
        <p:blipFill rotWithShape="1">
          <a:blip r:embed="rId3">
            <a:alphaModFix/>
          </a:blip>
          <a:srcRect/>
          <a:stretch/>
        </p:blipFill>
        <p:spPr>
          <a:xfrm>
            <a:off x="3787357" y="4786324"/>
            <a:ext cx="1053072" cy="503643"/>
          </a:xfrm>
          <a:prstGeom prst="rect">
            <a:avLst/>
          </a:prstGeom>
          <a:noFill/>
          <a:ln>
            <a:noFill/>
          </a:ln>
        </p:spPr>
      </p:pic>
      <p:pic>
        <p:nvPicPr>
          <p:cNvPr id="260" name="Google Shape;260;p46" descr="Two new artists on our label - Smile Creations Music Label"/>
          <p:cNvPicPr preferRelativeResize="0"/>
          <p:nvPr/>
        </p:nvPicPr>
        <p:blipFill rotWithShape="1">
          <a:blip r:embed="rId3">
            <a:alphaModFix/>
          </a:blip>
          <a:srcRect/>
          <a:stretch/>
        </p:blipFill>
        <p:spPr>
          <a:xfrm>
            <a:off x="4138682" y="5508599"/>
            <a:ext cx="1053072" cy="503643"/>
          </a:xfrm>
          <a:prstGeom prst="rect">
            <a:avLst/>
          </a:prstGeom>
          <a:noFill/>
          <a:ln>
            <a:noFill/>
          </a:ln>
        </p:spPr>
      </p:pic>
      <p:pic>
        <p:nvPicPr>
          <p:cNvPr id="18" name="Google Shape;268;p47" descr="Imagen que contiene Interfaz de usuario gráfica&#10;&#10;Descripción generada automáticamente">
            <a:extLst>
              <a:ext uri="{FF2B5EF4-FFF2-40B4-BE49-F238E27FC236}">
                <a16:creationId xmlns:a16="http://schemas.microsoft.com/office/drawing/2014/main" id="{EFF98B35-2F59-4711-B684-6E5D9CAB3CE3}"/>
              </a:ext>
            </a:extLst>
          </p:cNvPr>
          <p:cNvPicPr preferRelativeResize="0"/>
          <p:nvPr/>
        </p:nvPicPr>
        <p:blipFill rotWithShape="1">
          <a:blip r:embed="rId4">
            <a:alphaModFix/>
          </a:blip>
          <a:srcRect/>
          <a:stretch/>
        </p:blipFill>
        <p:spPr>
          <a:xfrm>
            <a:off x="10654628" y="6206847"/>
            <a:ext cx="1188939" cy="4184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47" descr="Foto en blanco y negro de un grupo de niños posando para una foto&#10;&#10;Descripción generada automáticamente con confianza media"/>
          <p:cNvPicPr preferRelativeResize="0">
            <a:picLocks noGrp="1"/>
          </p:cNvPicPr>
          <p:nvPr>
            <p:ph type="pic" idx="2"/>
          </p:nvPr>
        </p:nvPicPr>
        <p:blipFill rotWithShape="1">
          <a:blip r:embed="rId3">
            <a:alphaModFix/>
          </a:blip>
          <a:srcRect l="82164" r="1"/>
          <a:stretch/>
        </p:blipFill>
        <p:spPr>
          <a:xfrm>
            <a:off x="10847294" y="0"/>
            <a:ext cx="1344706" cy="6858000"/>
          </a:xfrm>
          <a:prstGeom prst="rect">
            <a:avLst/>
          </a:prstGeom>
          <a:gradFill>
            <a:gsLst>
              <a:gs pos="0">
                <a:schemeClr val="accent1"/>
              </a:gs>
              <a:gs pos="100000">
                <a:schemeClr val="accent5"/>
              </a:gs>
            </a:gsLst>
            <a:lin ang="5400000" scaled="0"/>
          </a:gradFill>
          <a:ln>
            <a:noFill/>
          </a:ln>
        </p:spPr>
      </p:pic>
      <p:sp>
        <p:nvSpPr>
          <p:cNvPr id="266" name="Google Shape;266;p47"/>
          <p:cNvSpPr txBox="1"/>
          <p:nvPr/>
        </p:nvSpPr>
        <p:spPr>
          <a:xfrm>
            <a:off x="442913" y="333375"/>
            <a:ext cx="9844973" cy="781712"/>
          </a:xfrm>
          <a:prstGeom prst="rect">
            <a:avLst/>
          </a:prstGeom>
          <a:noFill/>
          <a:ln>
            <a:noFill/>
          </a:ln>
        </p:spPr>
        <p:txBody>
          <a:bodyPr spcFirstLastPara="1" wrap="square" lIns="91425" tIns="45700" rIns="91425" bIns="45700" anchor="t" anchorCtr="0">
            <a:spAutoFit/>
          </a:bodyPr>
          <a:lstStyle/>
          <a:p>
            <a:pPr marL="0" marR="0" lvl="0" indent="0" algn="l" rtl="0">
              <a:lnSpc>
                <a:spcPct val="111666"/>
              </a:lnSpc>
              <a:spcBef>
                <a:spcPts val="0"/>
              </a:spcBef>
              <a:spcAft>
                <a:spcPts val="0"/>
              </a:spcAft>
              <a:buClr>
                <a:srgbClr val="000000"/>
              </a:buClr>
              <a:buSzPts val="4000"/>
              <a:buFont typeface="Arial"/>
              <a:buNone/>
            </a:pPr>
            <a:r>
              <a:rPr lang="es-CL" sz="4000" b="1" i="0" u="none" strike="noStrike" cap="none">
                <a:solidFill>
                  <a:srgbClr val="47B2CF"/>
                </a:solidFill>
                <a:latin typeface="Bebas Neue"/>
                <a:ea typeface="Bebas Neue"/>
                <a:cs typeface="Bebas Neue"/>
                <a:sym typeface="Bebas Neue"/>
              </a:rPr>
              <a:t>SAG membership</a:t>
            </a:r>
            <a:endParaRPr sz="4000" b="0" i="0" u="none" strike="noStrike" cap="none">
              <a:solidFill>
                <a:srgbClr val="000000"/>
              </a:solidFill>
              <a:latin typeface="Arial"/>
              <a:ea typeface="Arial"/>
              <a:cs typeface="Arial"/>
              <a:sym typeface="Arial"/>
            </a:endParaRPr>
          </a:p>
        </p:txBody>
      </p:sp>
      <p:sp>
        <p:nvSpPr>
          <p:cNvPr id="267" name="Google Shape;267;p47"/>
          <p:cNvSpPr txBox="1"/>
          <p:nvPr/>
        </p:nvSpPr>
        <p:spPr>
          <a:xfrm>
            <a:off x="434224" y="1115087"/>
            <a:ext cx="10242900" cy="5264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accent1"/>
              </a:buClr>
              <a:buSzPts val="1400"/>
              <a:buFont typeface="Courier New"/>
              <a:buChar char="o"/>
            </a:pPr>
            <a:r>
              <a:rPr lang="es-CL" sz="1400" b="0" i="0" u="none" strike="noStrike" cap="none">
                <a:solidFill>
                  <a:srgbClr val="000000"/>
                </a:solidFill>
                <a:latin typeface="Arial"/>
                <a:ea typeface="Arial"/>
                <a:cs typeface="Arial"/>
                <a:sym typeface="Arial"/>
              </a:rPr>
              <a:t>Membership is for organizations, not individuals.</a:t>
            </a:r>
            <a:endParaRPr/>
          </a:p>
          <a:p>
            <a:pPr marL="285750" marR="0" lvl="0" indent="-196850" algn="l" rtl="0">
              <a:lnSpc>
                <a:spcPct val="100000"/>
              </a:lnSpc>
              <a:spcBef>
                <a:spcPts val="0"/>
              </a:spcBef>
              <a:spcAft>
                <a:spcPts val="0"/>
              </a:spcAft>
              <a:buClr>
                <a:schemeClr val="accent1"/>
              </a:buClr>
              <a:buSzPts val="1400"/>
              <a:buFont typeface="Courier New"/>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400"/>
              <a:buFont typeface="Courier New"/>
              <a:buChar char="o"/>
            </a:pPr>
            <a:r>
              <a:rPr lang="es-CL" sz="1400" b="0" i="0" u="none" strike="noStrike" cap="none">
                <a:solidFill>
                  <a:srgbClr val="000000"/>
                </a:solidFill>
                <a:latin typeface="Arial"/>
                <a:ea typeface="Arial"/>
                <a:cs typeface="Arial"/>
                <a:sym typeface="Arial"/>
              </a:rPr>
              <a:t>Organizations must have been a GNC partner for 12 months or longer.</a:t>
            </a:r>
            <a:endParaRPr/>
          </a:p>
          <a:p>
            <a:pPr marL="285750" marR="0" lvl="0" indent="-196850" algn="l" rtl="0">
              <a:lnSpc>
                <a:spcPct val="100000"/>
              </a:lnSpc>
              <a:spcBef>
                <a:spcPts val="0"/>
              </a:spcBef>
              <a:spcAft>
                <a:spcPts val="0"/>
              </a:spcAft>
              <a:buClr>
                <a:schemeClr val="accent1"/>
              </a:buClr>
              <a:buSzPts val="1400"/>
              <a:buFont typeface="Courier New"/>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400"/>
              <a:buFont typeface="Courier New"/>
              <a:buChar char="o"/>
            </a:pPr>
            <a:r>
              <a:rPr lang="es-CL" sz="1400" b="1" i="0" u="none" strike="noStrike" cap="none">
                <a:solidFill>
                  <a:srgbClr val="000000"/>
                </a:solidFill>
              </a:rPr>
              <a:t>Yearly nomination process</a:t>
            </a:r>
            <a:r>
              <a:rPr lang="es-CL"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Organizations to submit an expression of interest and identify the individual. </a:t>
            </a:r>
            <a:endParaRPr/>
          </a:p>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A brief outline of the added value of the organization’s participation in the SAG + a short bio  </a:t>
            </a:r>
            <a:endParaRPr/>
          </a:p>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NCCs may self nominate and/or can be nominated by their peers. A short bio should be included along with the expression of interest. </a:t>
            </a:r>
            <a:endParaRPr/>
          </a:p>
          <a:p>
            <a:pPr marL="285750" marR="0" lvl="0" indent="-196850" algn="l" rtl="0">
              <a:lnSpc>
                <a:spcPct val="100000"/>
              </a:lnSpc>
              <a:spcBef>
                <a:spcPts val="0"/>
              </a:spcBef>
              <a:spcAft>
                <a:spcPts val="0"/>
              </a:spcAft>
              <a:buClr>
                <a:schemeClr val="accent1"/>
              </a:buClr>
              <a:buSzPts val="1400"/>
              <a:buFont typeface="Courier New"/>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400"/>
              <a:buFont typeface="Courier New"/>
              <a:buChar char="o"/>
            </a:pPr>
            <a:r>
              <a:rPr lang="es-CL" sz="1400" b="1" i="0" u="none" strike="noStrike" cap="none">
                <a:solidFill>
                  <a:srgbClr val="000000"/>
                </a:solidFill>
              </a:rPr>
              <a:t>Election process</a:t>
            </a:r>
            <a:r>
              <a:rPr lang="es-CL"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NGOs and donors to be elected by the GNC partners (one vote per organisation).  </a:t>
            </a:r>
            <a:endParaRPr/>
          </a:p>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NCCs to be elected by NCCs (one vote per country).  </a:t>
            </a:r>
            <a:endParaRPr/>
          </a:p>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Voting (if required) will take place through an on-line survey. </a:t>
            </a:r>
            <a:endParaRPr/>
          </a:p>
          <a:p>
            <a:pPr marL="285750" marR="0" lvl="0" indent="-196850" algn="l" rtl="0">
              <a:lnSpc>
                <a:spcPct val="100000"/>
              </a:lnSpc>
              <a:spcBef>
                <a:spcPts val="0"/>
              </a:spcBef>
              <a:spcAft>
                <a:spcPts val="0"/>
              </a:spcAft>
              <a:buClr>
                <a:schemeClr val="accent1"/>
              </a:buClr>
              <a:buSzPts val="1400"/>
              <a:buFont typeface="Courier New"/>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400"/>
              <a:buFont typeface="Courier New"/>
              <a:buChar char="o"/>
            </a:pPr>
            <a:r>
              <a:rPr lang="es-CL" sz="1400" b="0" i="0" u="none" strike="noStrike" cap="none">
                <a:solidFill>
                  <a:srgbClr val="000000"/>
                </a:solidFill>
                <a:latin typeface="Arial"/>
                <a:ea typeface="Arial"/>
                <a:cs typeface="Arial"/>
                <a:sym typeface="Arial"/>
              </a:rPr>
              <a:t>SAG membership (elected members) is for two years. </a:t>
            </a:r>
            <a:r>
              <a:rPr lang="es-CL">
                <a:solidFill>
                  <a:schemeClr val="dk1"/>
                </a:solidFill>
              </a:rPr>
              <a:t>If no nominations are received to replace current elected members, they can be extended in the SAG for one more period of two years.</a:t>
            </a:r>
            <a:endParaRPr/>
          </a:p>
          <a:p>
            <a:pPr marL="285750" marR="0" lvl="0" indent="-196850" algn="l" rtl="0">
              <a:lnSpc>
                <a:spcPct val="100000"/>
              </a:lnSpc>
              <a:spcBef>
                <a:spcPts val="0"/>
              </a:spcBef>
              <a:spcAft>
                <a:spcPts val="0"/>
              </a:spcAft>
              <a:buClr>
                <a:schemeClr val="accent1"/>
              </a:buClr>
              <a:buSzPts val="1400"/>
              <a:buFont typeface="Courier New"/>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400"/>
              <a:buFont typeface="Courier New"/>
              <a:buChar char="o"/>
            </a:pPr>
            <a:r>
              <a:rPr lang="es-CL" sz="1400" b="0" i="0" u="none" strike="noStrike" cap="none">
                <a:solidFill>
                  <a:srgbClr val="000000"/>
                </a:solidFill>
                <a:latin typeface="Arial"/>
                <a:ea typeface="Arial"/>
                <a:cs typeface="Arial"/>
                <a:sym typeface="Arial"/>
              </a:rPr>
              <a:t>No more than four members are rotated in a year.  </a:t>
            </a:r>
            <a:endParaRPr/>
          </a:p>
          <a:p>
            <a:pPr marL="285750" marR="0" lvl="0" indent="-196850" algn="l" rtl="0">
              <a:lnSpc>
                <a:spcPct val="100000"/>
              </a:lnSpc>
              <a:spcBef>
                <a:spcPts val="0"/>
              </a:spcBef>
              <a:spcAft>
                <a:spcPts val="0"/>
              </a:spcAft>
              <a:buClr>
                <a:schemeClr val="accent1"/>
              </a:buClr>
              <a:buSzPts val="1400"/>
              <a:buFont typeface="Courier New"/>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400"/>
              <a:buFont typeface="Courier New"/>
              <a:buChar char="o"/>
            </a:pPr>
            <a:r>
              <a:rPr lang="es-CL" sz="1400" b="0" i="0" u="none" strike="noStrike" cap="none">
                <a:solidFill>
                  <a:srgbClr val="000000"/>
                </a:solidFill>
                <a:latin typeface="Arial"/>
                <a:ea typeface="Arial"/>
                <a:cs typeface="Arial"/>
                <a:sym typeface="Arial"/>
              </a:rPr>
              <a:t> Individuals require:</a:t>
            </a:r>
            <a:endParaRPr/>
          </a:p>
          <a:p>
            <a:pPr marL="0" marR="0" lvl="6"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significant relevant work experience at a strategic level</a:t>
            </a:r>
            <a:endParaRPr/>
          </a:p>
          <a:p>
            <a:pPr marL="0" marR="0" lvl="4"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solid understanding of the humanitarian aid sector</a:t>
            </a:r>
            <a:endParaRPr/>
          </a:p>
          <a:p>
            <a:pPr marL="0" marR="0" lvl="4"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commit to represent the interests of the GNC and not their own agency’s interests.</a:t>
            </a:r>
            <a:endParaRPr sz="1400" b="0" i="0" u="none" strike="noStrike" cap="none">
              <a:solidFill>
                <a:srgbClr val="000000"/>
              </a:solidFill>
              <a:latin typeface="Arial"/>
              <a:ea typeface="Arial"/>
              <a:cs typeface="Arial"/>
              <a:sym typeface="Arial"/>
            </a:endParaRPr>
          </a:p>
        </p:txBody>
      </p:sp>
      <p:pic>
        <p:nvPicPr>
          <p:cNvPr id="268" name="Google Shape;268;p47" descr="Imagen que contiene Interfaz de usuario gráfica&#10;&#10;Descripción generada automáticamente"/>
          <p:cNvPicPr preferRelativeResize="0"/>
          <p:nvPr/>
        </p:nvPicPr>
        <p:blipFill rotWithShape="1">
          <a:blip r:embed="rId4">
            <a:alphaModFix/>
          </a:blip>
          <a:srcRect/>
          <a:stretch/>
        </p:blipFill>
        <p:spPr>
          <a:xfrm>
            <a:off x="9488301" y="6315406"/>
            <a:ext cx="1188939" cy="4184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p48"/>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4" name="Google Shape;274;p48"/>
          <p:cNvSpPr txBox="1"/>
          <p:nvPr/>
        </p:nvSpPr>
        <p:spPr>
          <a:xfrm>
            <a:off x="645065" y="1097280"/>
            <a:ext cx="3796306" cy="466620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600"/>
              </a:spcAft>
              <a:buNone/>
            </a:pPr>
            <a:r>
              <a:rPr lang="es-CL" sz="4800" b="1" i="0" u="none" strike="noStrike" cap="none">
                <a:solidFill>
                  <a:schemeClr val="dk1"/>
                </a:solidFill>
                <a:latin typeface="Arial"/>
                <a:ea typeface="Arial"/>
                <a:cs typeface="Arial"/>
                <a:sym typeface="Arial"/>
              </a:rPr>
              <a:t>2022 SAG nomination and election </a:t>
            </a:r>
            <a:endParaRPr sz="4800" b="0" i="0" u="none" strike="noStrike" cap="none">
              <a:solidFill>
                <a:schemeClr val="dk1"/>
              </a:solidFill>
              <a:latin typeface="Arial"/>
              <a:ea typeface="Arial"/>
              <a:cs typeface="Arial"/>
              <a:sym typeface="Arial"/>
            </a:endParaRPr>
          </a:p>
        </p:txBody>
      </p:sp>
      <p:grpSp>
        <p:nvGrpSpPr>
          <p:cNvPr id="275" name="Google Shape;275;p48"/>
          <p:cNvGrpSpPr/>
          <p:nvPr/>
        </p:nvGrpSpPr>
        <p:grpSpPr>
          <a:xfrm>
            <a:off x="82576" y="5945955"/>
            <a:ext cx="12109423" cy="525780"/>
            <a:chOff x="82576" y="5945955"/>
            <a:chExt cx="12109423" cy="525780"/>
          </a:xfrm>
        </p:grpSpPr>
        <p:sp>
          <p:nvSpPr>
            <p:cNvPr id="276" name="Google Shape;276;p48"/>
            <p:cNvSpPr/>
            <p:nvPr/>
          </p:nvSpPr>
          <p:spPr>
            <a:xfrm rot="5400000">
              <a:off x="-103361" y="6131892"/>
              <a:ext cx="524256"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7" name="Google Shape;277;p48"/>
            <p:cNvSpPr/>
            <p:nvPr/>
          </p:nvSpPr>
          <p:spPr>
            <a:xfrm rot="-5400000" flipH="1">
              <a:off x="5998176" y="277912"/>
              <a:ext cx="524256" cy="1186339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278" name="Google Shape;278;p48"/>
          <p:cNvSpPr/>
          <p:nvPr/>
        </p:nvSpPr>
        <p:spPr>
          <a:xfrm>
            <a:off x="5133706" y="587829"/>
            <a:ext cx="6505300" cy="5682342"/>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79" name="Google Shape;279;p48"/>
          <p:cNvGrpSpPr/>
          <p:nvPr/>
        </p:nvGrpSpPr>
        <p:grpSpPr>
          <a:xfrm>
            <a:off x="5431536" y="1020894"/>
            <a:ext cx="5918184" cy="3242161"/>
            <a:chOff x="0" y="6741"/>
            <a:chExt cx="5918184" cy="3242161"/>
          </a:xfrm>
        </p:grpSpPr>
        <p:sp>
          <p:nvSpPr>
            <p:cNvPr id="280" name="Google Shape;280;p48"/>
            <p:cNvSpPr/>
            <p:nvPr/>
          </p:nvSpPr>
          <p:spPr>
            <a:xfrm>
              <a:off x="0" y="567621"/>
              <a:ext cx="5918184" cy="957600"/>
            </a:xfrm>
            <a:prstGeom prst="rect">
              <a:avLst/>
            </a:prstGeom>
            <a:solidFill>
              <a:schemeClr val="lt1">
                <a:alpha val="89803"/>
              </a:schemeClr>
            </a:solidFill>
            <a:ln w="25400" cap="flat" cmpd="sng">
              <a:solidFill>
                <a:srgbClr val="61A4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8"/>
            <p:cNvSpPr/>
            <p:nvPr/>
          </p:nvSpPr>
          <p:spPr>
            <a:xfrm>
              <a:off x="295909" y="6741"/>
              <a:ext cx="4142728" cy="1121760"/>
            </a:xfrm>
            <a:prstGeom prst="roundRect">
              <a:avLst>
                <a:gd name="adj" fmla="val 16667"/>
              </a:avLst>
            </a:prstGeom>
            <a:solidFill>
              <a:srgbClr val="61A44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8"/>
            <p:cNvSpPr txBox="1"/>
            <p:nvPr/>
          </p:nvSpPr>
          <p:spPr>
            <a:xfrm>
              <a:off x="350669" y="61501"/>
              <a:ext cx="4033208" cy="1012240"/>
            </a:xfrm>
            <a:prstGeom prst="rect">
              <a:avLst/>
            </a:prstGeom>
            <a:noFill/>
            <a:ln>
              <a:noFill/>
            </a:ln>
          </p:spPr>
          <p:txBody>
            <a:bodyPr spcFirstLastPara="1" wrap="square" lIns="156575" tIns="0" rIns="156575" bIns="0" anchor="ctr" anchorCtr="0">
              <a:noAutofit/>
            </a:bodyPr>
            <a:lstStyle/>
            <a:p>
              <a:pPr marL="0" marR="0" lvl="0" indent="0" algn="l" rtl="0">
                <a:lnSpc>
                  <a:spcPct val="90000"/>
                </a:lnSpc>
                <a:spcBef>
                  <a:spcPts val="0"/>
                </a:spcBef>
                <a:spcAft>
                  <a:spcPts val="0"/>
                </a:spcAft>
                <a:buClr>
                  <a:srgbClr val="000000"/>
                </a:buClr>
                <a:buSzPts val="3800"/>
                <a:buFont typeface="Arial"/>
                <a:buNone/>
              </a:pPr>
              <a:r>
                <a:rPr lang="es-CL" sz="3800" b="0" i="0" u="none" strike="noStrike" cap="none">
                  <a:solidFill>
                    <a:schemeClr val="lt1"/>
                  </a:solidFill>
                  <a:latin typeface="Arial"/>
                  <a:ea typeface="Arial"/>
                  <a:cs typeface="Arial"/>
                  <a:sym typeface="Arial"/>
                </a:rPr>
                <a:t>2 NCCs</a:t>
              </a:r>
              <a:endParaRPr sz="3800" b="0" i="0" u="none" strike="noStrike" cap="none">
                <a:solidFill>
                  <a:schemeClr val="lt1"/>
                </a:solidFill>
                <a:latin typeface="Arial"/>
                <a:ea typeface="Arial"/>
                <a:cs typeface="Arial"/>
                <a:sym typeface="Arial"/>
              </a:endParaRPr>
            </a:p>
          </p:txBody>
        </p:sp>
        <p:sp>
          <p:nvSpPr>
            <p:cNvPr id="283" name="Google Shape;283;p48"/>
            <p:cNvSpPr/>
            <p:nvPr/>
          </p:nvSpPr>
          <p:spPr>
            <a:xfrm>
              <a:off x="0" y="2291302"/>
              <a:ext cx="5918184" cy="957600"/>
            </a:xfrm>
            <a:prstGeom prst="rect">
              <a:avLst/>
            </a:prstGeom>
            <a:solidFill>
              <a:schemeClr val="lt1">
                <a:alpha val="89803"/>
              </a:schemeClr>
            </a:solidFill>
            <a:ln w="25400" cap="flat" cmpd="sng">
              <a:solidFill>
                <a:srgbClr val="39A5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8"/>
            <p:cNvSpPr/>
            <p:nvPr/>
          </p:nvSpPr>
          <p:spPr>
            <a:xfrm>
              <a:off x="295909" y="1730421"/>
              <a:ext cx="4142728" cy="1121760"/>
            </a:xfrm>
            <a:prstGeom prst="roundRect">
              <a:avLst>
                <a:gd name="adj" fmla="val 16667"/>
              </a:avLst>
            </a:prstGeom>
            <a:solidFill>
              <a:srgbClr val="39A54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8"/>
            <p:cNvSpPr txBox="1"/>
            <p:nvPr/>
          </p:nvSpPr>
          <p:spPr>
            <a:xfrm>
              <a:off x="350669" y="1785181"/>
              <a:ext cx="4033208" cy="1012240"/>
            </a:xfrm>
            <a:prstGeom prst="rect">
              <a:avLst/>
            </a:prstGeom>
            <a:noFill/>
            <a:ln>
              <a:noFill/>
            </a:ln>
          </p:spPr>
          <p:txBody>
            <a:bodyPr spcFirstLastPara="1" wrap="square" lIns="156575" tIns="0" rIns="156575" bIns="0" anchor="ctr" anchorCtr="0">
              <a:noAutofit/>
            </a:bodyPr>
            <a:lstStyle/>
            <a:p>
              <a:pPr marL="0" lvl="0" indent="0" algn="l" rtl="0">
                <a:lnSpc>
                  <a:spcPct val="90000"/>
                </a:lnSpc>
                <a:spcBef>
                  <a:spcPts val="0"/>
                </a:spcBef>
                <a:spcAft>
                  <a:spcPts val="0"/>
                </a:spcAft>
                <a:buClr>
                  <a:schemeClr val="dk1"/>
                </a:buClr>
                <a:buSzPts val="3800"/>
                <a:buFont typeface="Arial"/>
                <a:buNone/>
              </a:pPr>
              <a:r>
                <a:rPr lang="es-CL" sz="3800">
                  <a:solidFill>
                    <a:schemeClr val="lt1"/>
                  </a:solidFill>
                </a:rPr>
                <a:t>1 NGO</a:t>
              </a:r>
              <a:endParaRPr sz="3800" b="0" i="0" u="none" strike="noStrike" cap="none">
                <a:solidFill>
                  <a:srgbClr val="FF0000"/>
                </a:solidFill>
                <a:latin typeface="Arial"/>
                <a:ea typeface="Arial"/>
                <a:cs typeface="Arial"/>
                <a:sym typeface="Arial"/>
              </a:endParaRPr>
            </a:p>
          </p:txBody>
        </p:sp>
      </p:grpSp>
      <p:pic>
        <p:nvPicPr>
          <p:cNvPr id="286" name="Google Shape;286;p48" descr="Imagen que contiene Interfaz de usuario gráfica&#10;&#10;Descripción generada automáticamente"/>
          <p:cNvPicPr preferRelativeResize="0"/>
          <p:nvPr/>
        </p:nvPicPr>
        <p:blipFill rotWithShape="1">
          <a:blip r:embed="rId3">
            <a:alphaModFix/>
          </a:blip>
          <a:srcRect/>
          <a:stretch/>
        </p:blipFill>
        <p:spPr>
          <a:xfrm>
            <a:off x="10950695" y="333375"/>
            <a:ext cx="798393" cy="280988"/>
          </a:xfrm>
          <a:prstGeom prst="rect">
            <a:avLst/>
          </a:prstGeom>
          <a:noFill/>
          <a:ln>
            <a:noFill/>
          </a:ln>
        </p:spPr>
      </p:pic>
      <p:pic>
        <p:nvPicPr>
          <p:cNvPr id="17" name="Google Shape;268;p47" descr="Imagen que contiene Interfaz de usuario gráfica&#10;&#10;Descripción generada automáticamente">
            <a:extLst>
              <a:ext uri="{FF2B5EF4-FFF2-40B4-BE49-F238E27FC236}">
                <a16:creationId xmlns:a16="http://schemas.microsoft.com/office/drawing/2014/main" id="{12851FB7-E4DA-4C99-BC16-CAC51808051F}"/>
              </a:ext>
            </a:extLst>
          </p:cNvPr>
          <p:cNvPicPr preferRelativeResize="0"/>
          <p:nvPr/>
        </p:nvPicPr>
        <p:blipFill rotWithShape="1">
          <a:blip r:embed="rId3">
            <a:alphaModFix/>
          </a:blip>
          <a:srcRect/>
          <a:stretch/>
        </p:blipFill>
        <p:spPr>
          <a:xfrm>
            <a:off x="10225704" y="5736736"/>
            <a:ext cx="1188939" cy="4184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1"/>
          <p:cNvSpPr/>
          <p:nvPr/>
        </p:nvSpPr>
        <p:spPr>
          <a:xfrm>
            <a:off x="1" y="0"/>
            <a:ext cx="243258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2" name="Google Shape;292;p21"/>
          <p:cNvSpPr txBox="1"/>
          <p:nvPr/>
        </p:nvSpPr>
        <p:spPr>
          <a:xfrm>
            <a:off x="442913" y="333375"/>
            <a:ext cx="1995487"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L" sz="1800" b="1" i="0" u="none" strike="noStrike" cap="none">
                <a:solidFill>
                  <a:schemeClr val="lt1"/>
                </a:solidFill>
                <a:latin typeface="Bebas Neue"/>
                <a:ea typeface="Bebas Neue"/>
                <a:cs typeface="Bebas Neue"/>
                <a:sym typeface="Bebas Neue"/>
              </a:rPr>
              <a:t>GNC priority cross-cutting </a:t>
            </a:r>
            <a:r>
              <a:rPr lang="es-CL" sz="1800" b="1">
                <a:solidFill>
                  <a:schemeClr val="lt1"/>
                </a:solidFill>
                <a:latin typeface="Bebas Neue"/>
                <a:ea typeface="Bebas Neue"/>
                <a:cs typeface="Bebas Neue"/>
                <a:sym typeface="Bebas Neue"/>
              </a:rPr>
              <a:t>THEMES </a:t>
            </a:r>
            <a:r>
              <a:rPr lang="es-CL" sz="1800" b="1" i="0" u="none" strike="noStrike" cap="none">
                <a:solidFill>
                  <a:schemeClr val="lt1"/>
                </a:solidFill>
                <a:latin typeface="Bebas Neue"/>
                <a:ea typeface="Bebas Neue"/>
                <a:cs typeface="Bebas Neue"/>
                <a:sym typeface="Bebas Neue"/>
              </a:rPr>
              <a:t>for 2022–2025</a:t>
            </a:r>
            <a:endParaRPr sz="1800" b="0" i="0" u="none" strike="noStrike" cap="none">
              <a:solidFill>
                <a:schemeClr val="lt1"/>
              </a:solidFill>
              <a:latin typeface="Bebas Neue"/>
              <a:ea typeface="Bebas Neue"/>
              <a:cs typeface="Bebas Neue"/>
              <a:sym typeface="Bebas Neue"/>
            </a:endParaRPr>
          </a:p>
        </p:txBody>
      </p:sp>
      <p:pic>
        <p:nvPicPr>
          <p:cNvPr id="293" name="Google Shape;293;p21" descr="Imagen que contiene Interfaz de usuario gráfica&#10;&#10;Descripción generada automáticamente"/>
          <p:cNvPicPr preferRelativeResize="0"/>
          <p:nvPr/>
        </p:nvPicPr>
        <p:blipFill rotWithShape="1">
          <a:blip r:embed="rId3">
            <a:alphaModFix/>
          </a:blip>
          <a:srcRect/>
          <a:stretch/>
        </p:blipFill>
        <p:spPr>
          <a:xfrm>
            <a:off x="10950695" y="6384131"/>
            <a:ext cx="798393" cy="280988"/>
          </a:xfrm>
          <a:prstGeom prst="rect">
            <a:avLst/>
          </a:prstGeom>
          <a:noFill/>
          <a:ln>
            <a:noFill/>
          </a:ln>
        </p:spPr>
      </p:pic>
      <p:grpSp>
        <p:nvGrpSpPr>
          <p:cNvPr id="294" name="Google Shape;294;p21"/>
          <p:cNvGrpSpPr/>
          <p:nvPr/>
        </p:nvGrpSpPr>
        <p:grpSpPr>
          <a:xfrm>
            <a:off x="4101966" y="1119381"/>
            <a:ext cx="6580322" cy="4369869"/>
            <a:chOff x="5168766" y="1010653"/>
            <a:chExt cx="6580322" cy="4369869"/>
          </a:xfrm>
        </p:grpSpPr>
        <p:sp>
          <p:nvSpPr>
            <p:cNvPr id="295" name="Google Shape;295;p21"/>
            <p:cNvSpPr/>
            <p:nvPr/>
          </p:nvSpPr>
          <p:spPr>
            <a:xfrm>
              <a:off x="7334449" y="1259823"/>
              <a:ext cx="2348565" cy="2348565"/>
            </a:xfrm>
            <a:prstGeom prst="ellipse">
              <a:avLst/>
            </a:prstGeom>
            <a:gradFill>
              <a:gsLst>
                <a:gs pos="0">
                  <a:schemeClr val="accent1"/>
                </a:gs>
                <a:gs pos="51000">
                  <a:schemeClr val="accent4"/>
                </a:gs>
                <a:gs pos="100000">
                  <a:schemeClr val="accent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L" sz="2400" b="0" i="0" u="none" strike="noStrike" cap="none">
                  <a:solidFill>
                    <a:schemeClr val="lt1"/>
                  </a:solidFill>
                  <a:latin typeface="Bebas Neue"/>
                  <a:ea typeface="Bebas Neue"/>
                  <a:cs typeface="Bebas Neue"/>
                  <a:sym typeface="Bebas Neue"/>
                </a:rPr>
                <a:t>Cross-cutting </a:t>
              </a:r>
              <a:r>
                <a:rPr lang="es-CL" sz="2400">
                  <a:solidFill>
                    <a:schemeClr val="lt1"/>
                  </a:solidFill>
                  <a:latin typeface="Bebas Neue"/>
                  <a:ea typeface="Bebas Neue"/>
                  <a:cs typeface="Bebas Neue"/>
                  <a:sym typeface="Bebas Neue"/>
                </a:rPr>
                <a:t>THEMES</a:t>
              </a:r>
              <a:endParaRPr/>
            </a:p>
          </p:txBody>
        </p:sp>
        <p:sp>
          <p:nvSpPr>
            <p:cNvPr id="296" name="Google Shape;296;p21"/>
            <p:cNvSpPr/>
            <p:nvPr/>
          </p:nvSpPr>
          <p:spPr>
            <a:xfrm rot="10800000">
              <a:off x="7084189" y="1010653"/>
              <a:ext cx="2849077" cy="2849077"/>
            </a:xfrm>
            <a:prstGeom prst="blockArc">
              <a:avLst>
                <a:gd name="adj1" fmla="val 10800000"/>
                <a:gd name="adj2" fmla="val 21586"/>
                <a:gd name="adj3" fmla="val 388"/>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97" name="Google Shape;297;p21"/>
            <p:cNvSpPr/>
            <p:nvPr/>
          </p:nvSpPr>
          <p:spPr>
            <a:xfrm>
              <a:off x="6967807" y="2290813"/>
              <a:ext cx="221381" cy="22138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L" sz="1100" b="1" i="0" u="none" strike="noStrike" cap="none">
                  <a:solidFill>
                    <a:schemeClr val="lt1"/>
                  </a:solidFill>
                  <a:latin typeface="Bebas Neue"/>
                  <a:ea typeface="Bebas Neue"/>
                  <a:cs typeface="Bebas Neue"/>
                  <a:sym typeface="Bebas Neue"/>
                </a:rPr>
                <a:t>1</a:t>
              </a:r>
              <a:endParaRPr/>
            </a:p>
          </p:txBody>
        </p:sp>
        <p:sp>
          <p:nvSpPr>
            <p:cNvPr id="298" name="Google Shape;298;p21"/>
            <p:cNvSpPr/>
            <p:nvPr/>
          </p:nvSpPr>
          <p:spPr>
            <a:xfrm>
              <a:off x="7329467" y="3284984"/>
              <a:ext cx="221381" cy="22138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L" sz="1100" b="1" i="0" u="none" strike="noStrike" cap="none">
                  <a:solidFill>
                    <a:schemeClr val="lt1"/>
                  </a:solidFill>
                  <a:latin typeface="Bebas Neue"/>
                  <a:ea typeface="Bebas Neue"/>
                  <a:cs typeface="Bebas Neue"/>
                  <a:sym typeface="Bebas Neue"/>
                </a:rPr>
                <a:t>2</a:t>
              </a:r>
              <a:endParaRPr sz="1400" b="1" i="0" u="none" strike="noStrike" cap="none">
                <a:solidFill>
                  <a:schemeClr val="lt1"/>
                </a:solidFill>
                <a:latin typeface="Bebas Neue"/>
                <a:ea typeface="Bebas Neue"/>
                <a:cs typeface="Bebas Neue"/>
                <a:sym typeface="Bebas Neue"/>
              </a:endParaRPr>
            </a:p>
          </p:txBody>
        </p:sp>
        <p:sp>
          <p:nvSpPr>
            <p:cNvPr id="299" name="Google Shape;299;p21"/>
            <p:cNvSpPr/>
            <p:nvPr/>
          </p:nvSpPr>
          <p:spPr>
            <a:xfrm>
              <a:off x="8400256" y="3754356"/>
              <a:ext cx="221381" cy="22138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L" sz="1100" b="1" i="0" u="none" strike="noStrike" cap="none">
                  <a:solidFill>
                    <a:schemeClr val="lt1"/>
                  </a:solidFill>
                  <a:latin typeface="Bebas Neue"/>
                  <a:ea typeface="Bebas Neue"/>
                  <a:cs typeface="Bebas Neue"/>
                  <a:sym typeface="Bebas Neue"/>
                </a:rPr>
                <a:t>3</a:t>
              </a:r>
              <a:endParaRPr/>
            </a:p>
          </p:txBody>
        </p:sp>
        <p:sp>
          <p:nvSpPr>
            <p:cNvPr id="300" name="Google Shape;300;p21"/>
            <p:cNvSpPr/>
            <p:nvPr/>
          </p:nvSpPr>
          <p:spPr>
            <a:xfrm>
              <a:off x="9460498" y="3265106"/>
              <a:ext cx="221381" cy="22138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L" sz="1100" b="1" i="0" u="none" strike="noStrike" cap="none">
                  <a:solidFill>
                    <a:schemeClr val="lt1"/>
                  </a:solidFill>
                  <a:latin typeface="Bebas Neue"/>
                  <a:ea typeface="Bebas Neue"/>
                  <a:cs typeface="Bebas Neue"/>
                  <a:sym typeface="Bebas Neue"/>
                </a:rPr>
                <a:t>4</a:t>
              </a:r>
              <a:endParaRPr/>
            </a:p>
          </p:txBody>
        </p:sp>
        <p:sp>
          <p:nvSpPr>
            <p:cNvPr id="301" name="Google Shape;301;p21"/>
            <p:cNvSpPr/>
            <p:nvPr/>
          </p:nvSpPr>
          <p:spPr>
            <a:xfrm>
              <a:off x="9821754" y="2276872"/>
              <a:ext cx="221381" cy="22138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L" sz="1100" b="1" i="0" u="none" strike="noStrike" cap="none">
                  <a:solidFill>
                    <a:schemeClr val="lt1"/>
                  </a:solidFill>
                  <a:latin typeface="Bebas Neue"/>
                  <a:ea typeface="Bebas Neue"/>
                  <a:cs typeface="Bebas Neue"/>
                  <a:sym typeface="Bebas Neue"/>
                </a:rPr>
                <a:t>5</a:t>
              </a:r>
              <a:endParaRPr/>
            </a:p>
          </p:txBody>
        </p:sp>
        <p:sp>
          <p:nvSpPr>
            <p:cNvPr id="302" name="Google Shape;302;p21"/>
            <p:cNvSpPr txBox="1"/>
            <p:nvPr/>
          </p:nvSpPr>
          <p:spPr>
            <a:xfrm>
              <a:off x="5168766" y="4321744"/>
              <a:ext cx="6737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400" b="1" i="0" u="none" strike="noStrike" cap="none">
                  <a:solidFill>
                    <a:schemeClr val="accent4"/>
                  </a:solidFill>
                  <a:latin typeface="Bebas Neue"/>
                  <a:ea typeface="Bebas Neue"/>
                  <a:cs typeface="Bebas Neue"/>
                  <a:sym typeface="Bebas Neue"/>
                </a:rPr>
                <a:t>1.</a:t>
              </a:r>
              <a:endParaRPr/>
            </a:p>
          </p:txBody>
        </p:sp>
        <p:sp>
          <p:nvSpPr>
            <p:cNvPr id="303" name="Google Shape;303;p21"/>
            <p:cNvSpPr txBox="1"/>
            <p:nvPr/>
          </p:nvSpPr>
          <p:spPr>
            <a:xfrm>
              <a:off x="6484033" y="4321744"/>
              <a:ext cx="6737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400" b="1" i="0" u="none" strike="noStrike" cap="none">
                  <a:solidFill>
                    <a:schemeClr val="accent4"/>
                  </a:solidFill>
                  <a:latin typeface="Bebas Neue"/>
                  <a:ea typeface="Bebas Neue"/>
                  <a:cs typeface="Bebas Neue"/>
                  <a:sym typeface="Bebas Neue"/>
                </a:rPr>
                <a:t>2.</a:t>
              </a:r>
              <a:endParaRPr/>
            </a:p>
          </p:txBody>
        </p:sp>
        <p:sp>
          <p:nvSpPr>
            <p:cNvPr id="304" name="Google Shape;304;p21"/>
            <p:cNvSpPr txBox="1"/>
            <p:nvPr/>
          </p:nvSpPr>
          <p:spPr>
            <a:xfrm>
              <a:off x="7808170" y="4321744"/>
              <a:ext cx="6737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400" b="1" i="0" u="none" strike="noStrike" cap="none">
                  <a:solidFill>
                    <a:schemeClr val="accent4"/>
                  </a:solidFill>
                  <a:latin typeface="Bebas Neue"/>
                  <a:ea typeface="Bebas Neue"/>
                  <a:cs typeface="Bebas Neue"/>
                  <a:sym typeface="Bebas Neue"/>
                </a:rPr>
                <a:t>3.</a:t>
              </a:r>
              <a:endParaRPr/>
            </a:p>
          </p:txBody>
        </p:sp>
        <p:sp>
          <p:nvSpPr>
            <p:cNvPr id="305" name="Google Shape;305;p21"/>
            <p:cNvSpPr txBox="1"/>
            <p:nvPr/>
          </p:nvSpPr>
          <p:spPr>
            <a:xfrm>
              <a:off x="9085652" y="4321744"/>
              <a:ext cx="6737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400" b="1" i="0" u="none" strike="noStrike" cap="none">
                  <a:solidFill>
                    <a:schemeClr val="accent4"/>
                  </a:solidFill>
                  <a:latin typeface="Bebas Neue"/>
                  <a:ea typeface="Bebas Neue"/>
                  <a:cs typeface="Bebas Neue"/>
                  <a:sym typeface="Bebas Neue"/>
                </a:rPr>
                <a:t>4.</a:t>
              </a:r>
              <a:endParaRPr/>
            </a:p>
          </p:txBody>
        </p:sp>
        <p:sp>
          <p:nvSpPr>
            <p:cNvPr id="306" name="Google Shape;306;p21"/>
            <p:cNvSpPr txBox="1"/>
            <p:nvPr/>
          </p:nvSpPr>
          <p:spPr>
            <a:xfrm>
              <a:off x="10553804" y="4321744"/>
              <a:ext cx="6737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400" b="1" i="0" u="none" strike="noStrike" cap="none">
                  <a:solidFill>
                    <a:schemeClr val="accent4"/>
                  </a:solidFill>
                  <a:latin typeface="Bebas Neue"/>
                  <a:ea typeface="Bebas Neue"/>
                  <a:cs typeface="Bebas Neue"/>
                  <a:sym typeface="Bebas Neue"/>
                </a:rPr>
                <a:t>5.</a:t>
              </a:r>
              <a:endParaRPr/>
            </a:p>
          </p:txBody>
        </p:sp>
        <p:sp>
          <p:nvSpPr>
            <p:cNvPr id="307" name="Google Shape;307;p21"/>
            <p:cNvSpPr/>
            <p:nvPr/>
          </p:nvSpPr>
          <p:spPr>
            <a:xfrm>
              <a:off x="5226518" y="4610501"/>
              <a:ext cx="1164657" cy="770021"/>
            </a:xfrm>
            <a:prstGeom prst="rect">
              <a:avLst/>
            </a:prstGeom>
            <a:solidFill>
              <a:srgbClr val="D9F1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L" sz="1400" b="0" i="0" u="none" strike="noStrike" cap="none">
                  <a:solidFill>
                    <a:schemeClr val="accent4"/>
                  </a:solidFill>
                  <a:latin typeface="Bebas Neue"/>
                  <a:ea typeface="Bebas Neue"/>
                  <a:cs typeface="Bebas Neue"/>
                  <a:sym typeface="Bebas Neue"/>
                </a:rPr>
                <a:t>accountability to affected populations</a:t>
              </a:r>
              <a:endParaRPr/>
            </a:p>
          </p:txBody>
        </p:sp>
        <p:sp>
          <p:nvSpPr>
            <p:cNvPr id="308" name="Google Shape;308;p21"/>
            <p:cNvSpPr/>
            <p:nvPr/>
          </p:nvSpPr>
          <p:spPr>
            <a:xfrm>
              <a:off x="6528048" y="4610501"/>
              <a:ext cx="1164657" cy="770021"/>
            </a:xfrm>
            <a:prstGeom prst="rect">
              <a:avLst/>
            </a:prstGeom>
            <a:solidFill>
              <a:srgbClr val="D9F1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L" sz="1400" b="0" i="0" u="none" strike="noStrike" cap="none">
                  <a:solidFill>
                    <a:schemeClr val="accent4"/>
                  </a:solidFill>
                  <a:latin typeface="Bebas Neue"/>
                  <a:ea typeface="Bebas Neue"/>
                  <a:cs typeface="Bebas Neue"/>
                  <a:sym typeface="Bebas Neue"/>
                </a:rPr>
                <a:t>disability</a:t>
              </a:r>
              <a:endParaRPr sz="1400" b="0" i="0" u="none" strike="noStrike" cap="none">
                <a:solidFill>
                  <a:schemeClr val="lt1"/>
                </a:solidFill>
                <a:latin typeface="Arial"/>
                <a:ea typeface="Arial"/>
                <a:cs typeface="Arial"/>
                <a:sym typeface="Arial"/>
              </a:endParaRPr>
            </a:p>
          </p:txBody>
        </p:sp>
        <p:sp>
          <p:nvSpPr>
            <p:cNvPr id="309" name="Google Shape;309;p21"/>
            <p:cNvSpPr/>
            <p:nvPr/>
          </p:nvSpPr>
          <p:spPr>
            <a:xfrm>
              <a:off x="7867325" y="4610501"/>
              <a:ext cx="1164657" cy="770021"/>
            </a:xfrm>
            <a:prstGeom prst="rect">
              <a:avLst/>
            </a:prstGeom>
            <a:solidFill>
              <a:srgbClr val="D9F1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L" sz="1400" b="0" i="0" u="none" strike="noStrike" cap="none">
                  <a:solidFill>
                    <a:schemeClr val="accent4"/>
                  </a:solidFill>
                  <a:latin typeface="Bebas Neue"/>
                  <a:ea typeface="Bebas Neue"/>
                  <a:cs typeface="Bebas Neue"/>
                  <a:sym typeface="Bebas Neue"/>
                </a:rPr>
                <a:t>gender mainstreaming</a:t>
              </a:r>
              <a:endParaRPr sz="1400" b="0" i="0" u="none" strike="noStrike" cap="none">
                <a:solidFill>
                  <a:schemeClr val="lt1"/>
                </a:solidFill>
                <a:latin typeface="Arial"/>
                <a:ea typeface="Arial"/>
                <a:cs typeface="Arial"/>
                <a:sym typeface="Arial"/>
              </a:endParaRPr>
            </a:p>
          </p:txBody>
        </p:sp>
        <p:sp>
          <p:nvSpPr>
            <p:cNvPr id="310" name="Google Shape;310;p21"/>
            <p:cNvSpPr/>
            <p:nvPr/>
          </p:nvSpPr>
          <p:spPr>
            <a:xfrm>
              <a:off x="9153844" y="4610501"/>
              <a:ext cx="1318442" cy="770021"/>
            </a:xfrm>
            <a:prstGeom prst="rect">
              <a:avLst/>
            </a:prstGeom>
            <a:solidFill>
              <a:srgbClr val="D9F1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L" sz="1400" b="0" i="0" u="none" strike="noStrike" cap="none">
                  <a:solidFill>
                    <a:schemeClr val="accent4"/>
                  </a:solidFill>
                  <a:latin typeface="Bebas Neue"/>
                  <a:ea typeface="Bebas Neue"/>
                  <a:cs typeface="Bebas Neue"/>
                  <a:sym typeface="Bebas Neue"/>
                </a:rPr>
                <a:t>humanitarian-development nexus</a:t>
              </a:r>
              <a:endParaRPr sz="1400" b="0" i="0" u="none" strike="noStrike" cap="none">
                <a:solidFill>
                  <a:schemeClr val="lt1"/>
                </a:solidFill>
                <a:latin typeface="Arial"/>
                <a:ea typeface="Arial"/>
                <a:cs typeface="Arial"/>
                <a:sym typeface="Arial"/>
              </a:endParaRPr>
            </a:p>
          </p:txBody>
        </p:sp>
        <p:sp>
          <p:nvSpPr>
            <p:cNvPr id="311" name="Google Shape;311;p21"/>
            <p:cNvSpPr/>
            <p:nvPr/>
          </p:nvSpPr>
          <p:spPr>
            <a:xfrm>
              <a:off x="10613254" y="4610501"/>
              <a:ext cx="1135834" cy="770021"/>
            </a:xfrm>
            <a:prstGeom prst="rect">
              <a:avLst/>
            </a:prstGeom>
            <a:solidFill>
              <a:srgbClr val="D9F1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L" sz="1400" b="0" i="0" u="none" strike="noStrike" cap="none">
                  <a:solidFill>
                    <a:schemeClr val="accent4"/>
                  </a:solidFill>
                  <a:latin typeface="Bebas Neue"/>
                  <a:ea typeface="Bebas Neue"/>
                  <a:cs typeface="Bebas Neue"/>
                  <a:sym typeface="Bebas Neue"/>
                </a:rPr>
                <a:t>localization</a:t>
              </a: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49" descr="Foto en blanco y negro de un grupo de niños posando para una foto&#10;&#10;Descripción generada automáticamente con confianza media"/>
          <p:cNvPicPr preferRelativeResize="0">
            <a:picLocks noGrp="1"/>
          </p:cNvPicPr>
          <p:nvPr>
            <p:ph type="pic" idx="2"/>
          </p:nvPr>
        </p:nvPicPr>
        <p:blipFill rotWithShape="1">
          <a:blip r:embed="rId3">
            <a:alphaModFix/>
          </a:blip>
          <a:srcRect l="82164" r="1"/>
          <a:stretch/>
        </p:blipFill>
        <p:spPr>
          <a:xfrm>
            <a:off x="10847294" y="0"/>
            <a:ext cx="1344706" cy="6858000"/>
          </a:xfrm>
          <a:prstGeom prst="rect">
            <a:avLst/>
          </a:prstGeom>
          <a:gradFill>
            <a:gsLst>
              <a:gs pos="0">
                <a:schemeClr val="accent1"/>
              </a:gs>
              <a:gs pos="100000">
                <a:schemeClr val="accent5"/>
              </a:gs>
            </a:gsLst>
            <a:lin ang="5400000" scaled="0"/>
          </a:gradFill>
          <a:ln>
            <a:noFill/>
          </a:ln>
        </p:spPr>
      </p:pic>
      <p:sp>
        <p:nvSpPr>
          <p:cNvPr id="317" name="Google Shape;317;p49"/>
          <p:cNvSpPr txBox="1"/>
          <p:nvPr/>
        </p:nvSpPr>
        <p:spPr>
          <a:xfrm>
            <a:off x="442913" y="333375"/>
            <a:ext cx="9845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11666"/>
              </a:lnSpc>
              <a:spcBef>
                <a:spcPts val="0"/>
              </a:spcBef>
              <a:spcAft>
                <a:spcPts val="0"/>
              </a:spcAft>
              <a:buClr>
                <a:srgbClr val="000000"/>
              </a:buClr>
              <a:buSzPts val="4000"/>
              <a:buFont typeface="Arial"/>
              <a:buNone/>
            </a:pPr>
            <a:r>
              <a:rPr lang="es-CL" sz="4000" b="1">
                <a:solidFill>
                  <a:srgbClr val="47B2CF"/>
                </a:solidFill>
                <a:latin typeface="Bebas Neue"/>
                <a:ea typeface="Bebas Neue"/>
                <a:cs typeface="Bebas Neue"/>
                <a:sym typeface="Bebas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Workstreams </a:t>
            </a:r>
            <a:r>
              <a:rPr lang="es-CL" sz="4000" b="1">
                <a:solidFill>
                  <a:srgbClr val="47B2CF"/>
                </a:solidFill>
                <a:latin typeface="Bebas Neue"/>
                <a:ea typeface="Bebas Neue"/>
                <a:cs typeface="Bebas Neue"/>
                <a:sym typeface="Bebas Neue"/>
              </a:rPr>
              <a:t>f</a:t>
            </a:r>
            <a:r>
              <a:rPr lang="es-CL" sz="4000" b="1" i="0" u="none" strike="noStrike" cap="none">
                <a:solidFill>
                  <a:srgbClr val="47B2CF"/>
                </a:solidFill>
                <a:latin typeface="Bebas Neue"/>
                <a:ea typeface="Bebas Neue"/>
                <a:cs typeface="Bebas Neue"/>
                <a:sym typeface="Bebas Neue"/>
              </a:rPr>
              <a:t>or cross-cutting </a:t>
            </a:r>
            <a:r>
              <a:rPr lang="es-CL" sz="4000" b="1">
                <a:solidFill>
                  <a:srgbClr val="47B2CF"/>
                </a:solidFill>
                <a:latin typeface="Bebas Neue"/>
                <a:ea typeface="Bebas Neue"/>
                <a:cs typeface="Bebas Neue"/>
                <a:sym typeface="Bebas Neue"/>
              </a:rPr>
              <a:t>Themes</a:t>
            </a:r>
            <a:endParaRPr sz="4000" b="0" i="0" u="none" strike="noStrike" cap="none">
              <a:solidFill>
                <a:srgbClr val="000000"/>
              </a:solidFill>
              <a:latin typeface="Arial"/>
              <a:ea typeface="Arial"/>
              <a:cs typeface="Arial"/>
              <a:sym typeface="Arial"/>
            </a:endParaRPr>
          </a:p>
        </p:txBody>
      </p:sp>
      <p:sp>
        <p:nvSpPr>
          <p:cNvPr id="318" name="Google Shape;318;p49"/>
          <p:cNvSpPr txBox="1"/>
          <p:nvPr/>
        </p:nvSpPr>
        <p:spPr>
          <a:xfrm>
            <a:off x="442925" y="1183175"/>
            <a:ext cx="10242900" cy="5039400"/>
          </a:xfrm>
          <a:prstGeom prst="rect">
            <a:avLst/>
          </a:prstGeom>
          <a:noFill/>
          <a:ln>
            <a:noFill/>
          </a:ln>
        </p:spPr>
        <p:txBody>
          <a:bodyPr spcFirstLastPara="1" wrap="square" lIns="91425" tIns="45700" rIns="91425" bIns="45700" anchor="t" anchorCtr="0">
            <a:spAutoFit/>
          </a:bodyPr>
          <a:lstStyle/>
          <a:p>
            <a:pPr marL="0" marR="0" lvl="0" indent="0" algn="l" rtl="0">
              <a:lnSpc>
                <a:spcPct val="95000"/>
              </a:lnSpc>
              <a:spcBef>
                <a:spcPts val="0"/>
              </a:spcBef>
              <a:spcAft>
                <a:spcPts val="0"/>
              </a:spcAft>
              <a:buClr>
                <a:srgbClr val="000000"/>
              </a:buClr>
              <a:buSzPts val="3200"/>
              <a:buFont typeface="Arial"/>
              <a:buNone/>
            </a:pPr>
            <a:r>
              <a:rPr lang="es-CL" sz="3000" b="0" i="0" u="none" strike="noStrike" cap="none" dirty="0" err="1">
                <a:solidFill>
                  <a:schemeClr val="dk1"/>
                </a:solidFill>
                <a:latin typeface="Arial"/>
                <a:ea typeface="Arial"/>
                <a:cs typeface="Arial"/>
                <a:sym typeface="Arial"/>
              </a:rPr>
              <a:t>Current</a:t>
            </a:r>
            <a:r>
              <a:rPr lang="es-CL" sz="3000" b="0" i="0" u="none" strike="noStrike" cap="none" dirty="0">
                <a:solidFill>
                  <a:schemeClr val="dk1"/>
                </a:solidFill>
                <a:latin typeface="Arial"/>
                <a:ea typeface="Arial"/>
                <a:cs typeface="Arial"/>
                <a:sym typeface="Arial"/>
              </a:rPr>
              <a:t> </a:t>
            </a:r>
            <a:r>
              <a:rPr lang="es-CL" sz="3000" b="0" i="0" u="none" strike="noStrike" cap="none" dirty="0" err="1">
                <a:solidFill>
                  <a:schemeClr val="dk1"/>
                </a:solidFill>
                <a:latin typeface="Arial"/>
                <a:ea typeface="Arial"/>
                <a:cs typeface="Arial"/>
                <a:sym typeface="Arial"/>
              </a:rPr>
              <a:t>workstreams</a:t>
            </a:r>
            <a:r>
              <a:rPr lang="es-CL" sz="3000" b="0" i="0" u="none" strike="noStrike" cap="none" dirty="0">
                <a:solidFill>
                  <a:schemeClr val="dk1"/>
                </a:solidFill>
                <a:latin typeface="Arial"/>
                <a:ea typeface="Arial"/>
                <a:cs typeface="Arial"/>
                <a:sym typeface="Arial"/>
              </a:rPr>
              <a:t> in TST:</a:t>
            </a:r>
            <a:endParaRPr sz="1200" dirty="0">
              <a:solidFill>
                <a:schemeClr val="dk1"/>
              </a:solidFill>
            </a:endParaRPr>
          </a:p>
          <a:p>
            <a:pPr marL="457200" lvl="0" indent="-419100" algn="l" rtl="0">
              <a:lnSpc>
                <a:spcPct val="95000"/>
              </a:lnSpc>
              <a:spcBef>
                <a:spcPts val="0"/>
              </a:spcBef>
              <a:spcAft>
                <a:spcPts val="0"/>
              </a:spcAft>
              <a:buClr>
                <a:schemeClr val="dk1"/>
              </a:buClr>
              <a:buSzPts val="3000"/>
              <a:buChar char="•"/>
            </a:pPr>
            <a:r>
              <a:rPr lang="es-CL" sz="3000" dirty="0" err="1">
                <a:solidFill>
                  <a:schemeClr val="dk1"/>
                </a:solidFill>
              </a:rPr>
              <a:t>Gender</a:t>
            </a:r>
            <a:r>
              <a:rPr lang="es-CL" sz="3000" dirty="0">
                <a:solidFill>
                  <a:schemeClr val="dk1"/>
                </a:solidFill>
              </a:rPr>
              <a:t> and GBV </a:t>
            </a:r>
            <a:r>
              <a:rPr lang="es-CL" sz="3000" dirty="0" err="1">
                <a:solidFill>
                  <a:schemeClr val="dk1"/>
                </a:solidFill>
              </a:rPr>
              <a:t>risk</a:t>
            </a:r>
            <a:r>
              <a:rPr lang="es-CL" sz="3000" dirty="0">
                <a:solidFill>
                  <a:schemeClr val="dk1"/>
                </a:solidFill>
              </a:rPr>
              <a:t> </a:t>
            </a:r>
            <a:r>
              <a:rPr lang="es-CL" sz="3000" dirty="0" err="1">
                <a:solidFill>
                  <a:schemeClr val="dk1"/>
                </a:solidFill>
              </a:rPr>
              <a:t>mitigation</a:t>
            </a:r>
            <a:endParaRPr sz="3000" dirty="0">
              <a:solidFill>
                <a:schemeClr val="dk1"/>
              </a:solidFill>
            </a:endParaRPr>
          </a:p>
          <a:p>
            <a:pPr marL="457200" lvl="0" indent="-419100" algn="l" rtl="0">
              <a:lnSpc>
                <a:spcPct val="95000"/>
              </a:lnSpc>
              <a:spcBef>
                <a:spcPts val="0"/>
              </a:spcBef>
              <a:spcAft>
                <a:spcPts val="0"/>
              </a:spcAft>
              <a:buClr>
                <a:schemeClr val="dk1"/>
              </a:buClr>
              <a:buSzPts val="3000"/>
              <a:buChar char="•"/>
            </a:pPr>
            <a:r>
              <a:rPr lang="es-CL" sz="3000" dirty="0" err="1">
                <a:solidFill>
                  <a:schemeClr val="dk1"/>
                </a:solidFill>
              </a:rPr>
              <a:t>Anti-racism</a:t>
            </a:r>
            <a:r>
              <a:rPr lang="es-CL" sz="3000" dirty="0">
                <a:solidFill>
                  <a:schemeClr val="dk1"/>
                </a:solidFill>
              </a:rPr>
              <a:t> and </a:t>
            </a:r>
            <a:r>
              <a:rPr lang="es-CL" sz="3000" dirty="0" err="1">
                <a:solidFill>
                  <a:schemeClr val="dk1"/>
                </a:solidFill>
              </a:rPr>
              <a:t>Localization</a:t>
            </a:r>
            <a:endParaRPr sz="3000" dirty="0">
              <a:solidFill>
                <a:schemeClr val="dk1"/>
              </a:solidFill>
            </a:endParaRPr>
          </a:p>
          <a:p>
            <a:pPr marL="457200" marR="0" lvl="0" indent="-254000" algn="l" rtl="0">
              <a:lnSpc>
                <a:spcPct val="95000"/>
              </a:lnSpc>
              <a:spcBef>
                <a:spcPts val="0"/>
              </a:spcBef>
              <a:spcAft>
                <a:spcPts val="0"/>
              </a:spcAft>
              <a:buClr>
                <a:srgbClr val="000000"/>
              </a:buClr>
              <a:buSzPts val="3200"/>
              <a:buFont typeface="Arial"/>
              <a:buNone/>
            </a:pPr>
            <a:endParaRPr sz="3000" b="0" i="0" u="none" strike="noStrike" cap="none" dirty="0">
              <a:solidFill>
                <a:schemeClr val="dk1"/>
              </a:solidFill>
              <a:latin typeface="Arial"/>
              <a:ea typeface="Arial"/>
              <a:cs typeface="Arial"/>
              <a:sym typeface="Arial"/>
            </a:endParaRPr>
          </a:p>
          <a:p>
            <a:pPr marL="0" marR="0" lvl="0" indent="0" algn="l" rtl="0">
              <a:lnSpc>
                <a:spcPct val="95000"/>
              </a:lnSpc>
              <a:spcBef>
                <a:spcPts val="0"/>
              </a:spcBef>
              <a:spcAft>
                <a:spcPts val="0"/>
              </a:spcAft>
              <a:buNone/>
            </a:pPr>
            <a:r>
              <a:rPr lang="es-CL" sz="3000" b="0" i="0" u="none" strike="noStrike" cap="none" dirty="0" err="1">
                <a:solidFill>
                  <a:schemeClr val="dk1"/>
                </a:solidFill>
                <a:latin typeface="Arial"/>
                <a:ea typeface="Arial"/>
                <a:cs typeface="Arial"/>
                <a:sym typeface="Arial"/>
              </a:rPr>
              <a:t>Additional</a:t>
            </a:r>
            <a:r>
              <a:rPr lang="es-CL" sz="3000" b="0" i="0" u="none" strike="noStrike" cap="none" dirty="0">
                <a:solidFill>
                  <a:schemeClr val="dk1"/>
                </a:solidFill>
                <a:latin typeface="Arial"/>
                <a:ea typeface="Arial"/>
                <a:cs typeface="Arial"/>
                <a:sym typeface="Arial"/>
              </a:rPr>
              <a:t> </a:t>
            </a:r>
            <a:r>
              <a:rPr lang="es-CL" sz="3000" b="0" i="0" u="none" strike="noStrike" cap="none" dirty="0" err="1">
                <a:solidFill>
                  <a:schemeClr val="dk1"/>
                </a:solidFill>
                <a:latin typeface="Arial"/>
                <a:ea typeface="Arial"/>
                <a:cs typeface="Arial"/>
                <a:sym typeface="Arial"/>
              </a:rPr>
              <a:t>workstreams</a:t>
            </a:r>
            <a:r>
              <a:rPr lang="es-CL" sz="3000" b="0" i="0" u="none" strike="noStrike" cap="none" dirty="0">
                <a:solidFill>
                  <a:schemeClr val="dk1"/>
                </a:solidFill>
                <a:latin typeface="Arial"/>
                <a:ea typeface="Arial"/>
                <a:cs typeface="Arial"/>
                <a:sym typeface="Arial"/>
              </a:rPr>
              <a:t> </a:t>
            </a:r>
            <a:r>
              <a:rPr lang="es-CL" sz="3000" b="0" i="0" u="none" strike="noStrike" cap="none" dirty="0" err="1">
                <a:solidFill>
                  <a:schemeClr val="dk1"/>
                </a:solidFill>
                <a:latin typeface="Arial"/>
                <a:ea typeface="Arial"/>
                <a:cs typeface="Arial"/>
                <a:sym typeface="Arial"/>
              </a:rPr>
              <a:t>to</a:t>
            </a:r>
            <a:r>
              <a:rPr lang="es-CL" sz="3000" b="0" i="0" u="none" strike="noStrike" cap="none" dirty="0">
                <a:solidFill>
                  <a:schemeClr val="dk1"/>
                </a:solidFill>
                <a:latin typeface="Arial"/>
                <a:ea typeface="Arial"/>
                <a:cs typeface="Arial"/>
                <a:sym typeface="Arial"/>
              </a:rPr>
              <a:t> be </a:t>
            </a:r>
            <a:r>
              <a:rPr lang="es-CL" sz="3000" b="0" i="0" u="none" strike="noStrike" cap="none" dirty="0" err="1">
                <a:solidFill>
                  <a:schemeClr val="dk1"/>
                </a:solidFill>
                <a:latin typeface="Arial"/>
                <a:ea typeface="Arial"/>
                <a:cs typeface="Arial"/>
                <a:sym typeface="Arial"/>
              </a:rPr>
              <a:t>established</a:t>
            </a:r>
            <a:endParaRPr sz="3000" b="0" i="0" u="none" strike="noStrike" cap="none" dirty="0">
              <a:solidFill>
                <a:schemeClr val="dk1"/>
              </a:solidFill>
              <a:latin typeface="Arial"/>
              <a:ea typeface="Arial"/>
              <a:cs typeface="Arial"/>
              <a:sym typeface="Arial"/>
            </a:endParaRPr>
          </a:p>
          <a:p>
            <a:pPr marL="457200" lvl="0" indent="-419100" algn="l" rtl="0">
              <a:lnSpc>
                <a:spcPct val="95000"/>
              </a:lnSpc>
              <a:spcBef>
                <a:spcPts val="0"/>
              </a:spcBef>
              <a:spcAft>
                <a:spcPts val="0"/>
              </a:spcAft>
              <a:buClr>
                <a:schemeClr val="dk1"/>
              </a:buClr>
              <a:buSzPts val="3000"/>
              <a:buChar char="•"/>
            </a:pPr>
            <a:r>
              <a:rPr lang="es-CL" sz="3000" dirty="0">
                <a:solidFill>
                  <a:schemeClr val="dk1"/>
                </a:solidFill>
              </a:rPr>
              <a:t>Humanitarian-Development Nexus</a:t>
            </a:r>
            <a:endParaRPr sz="3000" dirty="0">
              <a:solidFill>
                <a:schemeClr val="dk1"/>
              </a:solidFill>
            </a:endParaRPr>
          </a:p>
          <a:p>
            <a:pPr marL="457200" lvl="0" indent="-419100" algn="l" rtl="0">
              <a:lnSpc>
                <a:spcPct val="95000"/>
              </a:lnSpc>
              <a:spcBef>
                <a:spcPts val="0"/>
              </a:spcBef>
              <a:spcAft>
                <a:spcPts val="0"/>
              </a:spcAft>
              <a:buClr>
                <a:schemeClr val="dk1"/>
              </a:buClr>
              <a:buSzPts val="3000"/>
              <a:buChar char="•"/>
            </a:pPr>
            <a:r>
              <a:rPr lang="es-CL" sz="3000" dirty="0" err="1">
                <a:solidFill>
                  <a:schemeClr val="dk1"/>
                </a:solidFill>
              </a:rPr>
              <a:t>Accountability</a:t>
            </a:r>
            <a:r>
              <a:rPr lang="es-CL" sz="3000" dirty="0">
                <a:solidFill>
                  <a:schemeClr val="dk1"/>
                </a:solidFill>
              </a:rPr>
              <a:t> </a:t>
            </a:r>
            <a:r>
              <a:rPr lang="es-CL" sz="3000" dirty="0" err="1">
                <a:solidFill>
                  <a:schemeClr val="dk1"/>
                </a:solidFill>
              </a:rPr>
              <a:t>to</a:t>
            </a:r>
            <a:r>
              <a:rPr lang="es-CL" sz="3000" dirty="0">
                <a:solidFill>
                  <a:schemeClr val="dk1"/>
                </a:solidFill>
              </a:rPr>
              <a:t> </a:t>
            </a:r>
            <a:r>
              <a:rPr lang="es-CL" sz="3000" dirty="0" err="1">
                <a:solidFill>
                  <a:schemeClr val="dk1"/>
                </a:solidFill>
              </a:rPr>
              <a:t>Affected</a:t>
            </a:r>
            <a:r>
              <a:rPr lang="es-CL" sz="3000" dirty="0">
                <a:solidFill>
                  <a:schemeClr val="dk1"/>
                </a:solidFill>
              </a:rPr>
              <a:t> </a:t>
            </a:r>
            <a:r>
              <a:rPr lang="es-CL" sz="3000" dirty="0" err="1">
                <a:solidFill>
                  <a:schemeClr val="dk1"/>
                </a:solidFill>
              </a:rPr>
              <a:t>Populations</a:t>
            </a:r>
            <a:endParaRPr sz="3000" dirty="0">
              <a:solidFill>
                <a:schemeClr val="dk1"/>
              </a:solidFill>
            </a:endParaRPr>
          </a:p>
          <a:p>
            <a:pPr marL="457200" marR="0" lvl="0" indent="-444500" algn="l" rtl="0">
              <a:lnSpc>
                <a:spcPct val="95000"/>
              </a:lnSpc>
              <a:spcBef>
                <a:spcPts val="0"/>
              </a:spcBef>
              <a:spcAft>
                <a:spcPts val="0"/>
              </a:spcAft>
              <a:buClr>
                <a:schemeClr val="dk1"/>
              </a:buClr>
              <a:buSzPts val="3000"/>
              <a:buFont typeface="Arial"/>
              <a:buChar char="•"/>
            </a:pPr>
            <a:r>
              <a:rPr lang="es-CL" sz="3000" dirty="0" err="1">
                <a:solidFill>
                  <a:schemeClr val="dk1"/>
                </a:solidFill>
              </a:rPr>
              <a:t>Disability</a:t>
            </a:r>
            <a:endParaRPr sz="3000" dirty="0">
              <a:solidFill>
                <a:schemeClr val="dk1"/>
              </a:solidFill>
            </a:endParaRPr>
          </a:p>
          <a:p>
            <a:pPr marL="457200" marR="0" lvl="0" indent="-254000" algn="l" rtl="0">
              <a:lnSpc>
                <a:spcPct val="95000"/>
              </a:lnSpc>
              <a:spcBef>
                <a:spcPts val="0"/>
              </a:spcBef>
              <a:spcAft>
                <a:spcPts val="0"/>
              </a:spcAft>
              <a:buClr>
                <a:srgbClr val="000000"/>
              </a:buClr>
              <a:buSzPts val="3200"/>
              <a:buFont typeface="Arial"/>
              <a:buNone/>
            </a:pPr>
            <a:endParaRPr sz="3000" b="0" i="0" u="none" strike="noStrike" cap="none" dirty="0">
              <a:solidFill>
                <a:schemeClr val="dk1"/>
              </a:solidFill>
              <a:latin typeface="Arial"/>
              <a:ea typeface="Arial"/>
              <a:cs typeface="Arial"/>
              <a:sym typeface="Arial"/>
            </a:endParaRPr>
          </a:p>
          <a:p>
            <a:pPr marL="0" marR="0" lvl="0" indent="0" algn="l" rtl="0">
              <a:lnSpc>
                <a:spcPct val="95000"/>
              </a:lnSpc>
              <a:spcBef>
                <a:spcPts val="0"/>
              </a:spcBef>
              <a:spcAft>
                <a:spcPts val="0"/>
              </a:spcAft>
              <a:buNone/>
            </a:pPr>
            <a:r>
              <a:rPr lang="es-CL" sz="3000" b="0" i="0" u="none" strike="noStrike" cap="none" dirty="0" err="1">
                <a:solidFill>
                  <a:schemeClr val="dk1"/>
                </a:solidFill>
                <a:latin typeface="Arial"/>
                <a:ea typeface="Arial"/>
                <a:cs typeface="Arial"/>
                <a:sym typeface="Arial"/>
              </a:rPr>
              <a:t>Generic</a:t>
            </a:r>
            <a:r>
              <a:rPr lang="es-CL" sz="3000" b="0" i="0" u="none" strike="noStrike" cap="none" dirty="0">
                <a:solidFill>
                  <a:schemeClr val="dk1"/>
                </a:solidFill>
                <a:latin typeface="Arial"/>
                <a:ea typeface="Arial"/>
                <a:cs typeface="Arial"/>
                <a:sym typeface="Arial"/>
              </a:rPr>
              <a:t> </a:t>
            </a:r>
            <a:r>
              <a:rPr lang="es-CL" sz="3000" b="0" i="0" u="none" strike="noStrike" cap="none" dirty="0" err="1">
                <a:solidFill>
                  <a:schemeClr val="dk1"/>
                </a:solidFill>
                <a:latin typeface="Arial"/>
                <a:ea typeface="Arial"/>
                <a:cs typeface="Arial"/>
                <a:sym typeface="Arial"/>
              </a:rPr>
              <a:t>ToR</a:t>
            </a:r>
            <a:r>
              <a:rPr lang="es-CL" sz="3000" b="0" i="0" u="none" strike="noStrike" cap="none" dirty="0">
                <a:solidFill>
                  <a:schemeClr val="dk1"/>
                </a:solidFill>
                <a:latin typeface="Arial"/>
                <a:ea typeface="Arial"/>
                <a:cs typeface="Arial"/>
                <a:sym typeface="Arial"/>
              </a:rPr>
              <a:t> for a </a:t>
            </a:r>
            <a:r>
              <a:rPr lang="es-CL" sz="3000" b="0" i="0" u="none" strike="noStrike" cap="none" dirty="0" err="1">
                <a:solidFill>
                  <a:schemeClr val="dk1"/>
                </a:solidFill>
                <a:latin typeface="Arial"/>
                <a:ea typeface="Arial"/>
                <a:cs typeface="Arial"/>
                <a:sym typeface="Arial"/>
              </a:rPr>
              <a:t>workstream</a:t>
            </a:r>
            <a:r>
              <a:rPr lang="es-CL" sz="3000" dirty="0">
                <a:solidFill>
                  <a:schemeClr val="dk1"/>
                </a:solidFill>
              </a:rPr>
              <a:t> </a:t>
            </a:r>
            <a:r>
              <a:rPr lang="es-CL" sz="3000" dirty="0" err="1">
                <a:solidFill>
                  <a:schemeClr val="dk1"/>
                </a:solidFill>
              </a:rPr>
              <a:t>on</a:t>
            </a:r>
            <a:r>
              <a:rPr lang="es-CL" sz="3000" dirty="0">
                <a:solidFill>
                  <a:schemeClr val="dk1"/>
                </a:solidFill>
              </a:rPr>
              <a:t> </a:t>
            </a:r>
            <a:r>
              <a:rPr lang="es-CL" sz="3000" dirty="0" err="1">
                <a:solidFill>
                  <a:schemeClr val="dk1"/>
                </a:solidFill>
              </a:rPr>
              <a:t>the</a:t>
            </a:r>
            <a:r>
              <a:rPr lang="es-CL" sz="3000" dirty="0">
                <a:solidFill>
                  <a:schemeClr val="dk1"/>
                </a:solidFill>
              </a:rPr>
              <a:t> Alliance </a:t>
            </a:r>
            <a:r>
              <a:rPr lang="es-CL" sz="3000" dirty="0" err="1">
                <a:solidFill>
                  <a:schemeClr val="dk1"/>
                </a:solidFill>
              </a:rPr>
              <a:t>website</a:t>
            </a:r>
            <a:endParaRPr sz="1200" dirty="0"/>
          </a:p>
          <a:p>
            <a:pPr marL="0" marR="0" lvl="0" indent="0" algn="l" rtl="0">
              <a:lnSpc>
                <a:spcPct val="95000"/>
              </a:lnSpc>
              <a:spcBef>
                <a:spcPts val="0"/>
              </a:spcBef>
              <a:spcAft>
                <a:spcPts val="0"/>
              </a:spcAft>
              <a:buNone/>
            </a:pPr>
            <a:endParaRPr sz="3200" b="0" i="0" u="none" strike="noStrike" cap="none" dirty="0">
              <a:solidFill>
                <a:schemeClr val="dk1"/>
              </a:solidFill>
              <a:latin typeface="Arial"/>
              <a:ea typeface="Arial"/>
              <a:cs typeface="Arial"/>
              <a:sym typeface="Arial"/>
            </a:endParaRPr>
          </a:p>
        </p:txBody>
      </p:sp>
      <p:pic>
        <p:nvPicPr>
          <p:cNvPr id="319" name="Google Shape;319;p49" descr="Imagen que contiene Interfaz de usuario gráfica&#10;&#10;Descripción generada automáticamente"/>
          <p:cNvPicPr preferRelativeResize="0"/>
          <p:nvPr/>
        </p:nvPicPr>
        <p:blipFill rotWithShape="1">
          <a:blip r:embed="rId4">
            <a:alphaModFix/>
          </a:blip>
          <a:srcRect/>
          <a:stretch/>
        </p:blipFill>
        <p:spPr>
          <a:xfrm>
            <a:off x="442913" y="6246681"/>
            <a:ext cx="1188939" cy="4184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24"/>
        <p:cNvGrpSpPr/>
        <p:nvPr/>
      </p:nvGrpSpPr>
      <p:grpSpPr>
        <a:xfrm>
          <a:off x="0" y="0"/>
          <a:ext cx="0" cy="0"/>
          <a:chOff x="0" y="0"/>
          <a:chExt cx="0" cy="0"/>
        </a:xfrm>
      </p:grpSpPr>
      <p:pic>
        <p:nvPicPr>
          <p:cNvPr id="25" name="Google Shape;25;p36" descr="Foto en blanco y negro de par de personas posando para una foto&#10;&#10;Descripción generada automáticamente con confianza media"/>
          <p:cNvPicPr preferRelativeResize="0">
            <a:picLocks noGrp="1"/>
          </p:cNvPicPr>
          <p:nvPr>
            <p:ph type="pic" idx="2"/>
          </p:nvPr>
        </p:nvPicPr>
        <p:blipFill rotWithShape="1">
          <a:blip r:embed="rId3">
            <a:alphaModFix/>
          </a:blip>
          <a:srcRect l="1564" t="1635" r="1707" b="1636"/>
          <a:stretch/>
        </p:blipFill>
        <p:spPr>
          <a:xfrm>
            <a:off x="6096000" y="0"/>
            <a:ext cx="6096000" cy="6858000"/>
          </a:xfrm>
          <a:prstGeom prst="rect">
            <a:avLst/>
          </a:prstGeom>
          <a:gradFill>
            <a:gsLst>
              <a:gs pos="0">
                <a:schemeClr val="accent1"/>
              </a:gs>
              <a:gs pos="100000">
                <a:schemeClr val="accent5"/>
              </a:gs>
            </a:gsLst>
            <a:lin ang="5400000" scaled="0"/>
          </a:gradFill>
          <a:ln>
            <a:noFill/>
          </a:ln>
        </p:spPr>
      </p:pic>
      <p:sp>
        <p:nvSpPr>
          <p:cNvPr id="26" name="Google Shape;26;p36"/>
          <p:cNvSpPr txBox="1"/>
          <p:nvPr/>
        </p:nvSpPr>
        <p:spPr>
          <a:xfrm>
            <a:off x="249515" y="1273082"/>
            <a:ext cx="5347500" cy="4178924"/>
          </a:xfrm>
          <a:prstGeom prst="rect">
            <a:avLst/>
          </a:prstGeom>
          <a:noFill/>
          <a:ln>
            <a:noFill/>
          </a:ln>
        </p:spPr>
        <p:txBody>
          <a:bodyPr spcFirstLastPara="1" wrap="square" lIns="91425" tIns="45700" rIns="91425" bIns="45700" anchor="t" anchorCtr="0">
            <a:spAutoFit/>
          </a:bodyPr>
          <a:lstStyle/>
          <a:p>
            <a:pPr marL="342900" marR="0" lvl="0" indent="-361950" algn="l" rtl="0">
              <a:lnSpc>
                <a:spcPct val="141818"/>
              </a:lnSpc>
              <a:spcBef>
                <a:spcPts val="0"/>
              </a:spcBef>
              <a:spcAft>
                <a:spcPts val="0"/>
              </a:spcAft>
              <a:buClr>
                <a:srgbClr val="F2F2F2"/>
              </a:buClr>
              <a:buSzPts val="1700"/>
              <a:buFont typeface="Arial"/>
              <a:buAutoNum type="arabicPeriod"/>
            </a:pPr>
            <a:r>
              <a:rPr lang="es-CL" sz="1700" b="1" i="0" u="none" strike="noStrike" cap="none" dirty="0">
                <a:solidFill>
                  <a:srgbClr val="F2F2F2"/>
                </a:solidFill>
                <a:latin typeface="Arial"/>
                <a:ea typeface="Arial"/>
                <a:cs typeface="Arial"/>
                <a:sym typeface="Arial"/>
              </a:rPr>
              <a:t>GNC SOP</a:t>
            </a:r>
            <a:endParaRPr sz="1700" b="1" i="0" u="none" strike="noStrike" cap="none" dirty="0">
              <a:solidFill>
                <a:srgbClr val="F2F2F2"/>
              </a:solidFill>
              <a:latin typeface="Arial"/>
              <a:ea typeface="Arial"/>
              <a:cs typeface="Arial"/>
              <a:sym typeface="Arial"/>
            </a:endParaRPr>
          </a:p>
          <a:p>
            <a:pPr marL="342900" marR="0" lvl="0" indent="-361950" algn="l" rtl="0">
              <a:lnSpc>
                <a:spcPct val="141818"/>
              </a:lnSpc>
              <a:spcBef>
                <a:spcPts val="0"/>
              </a:spcBef>
              <a:spcAft>
                <a:spcPts val="0"/>
              </a:spcAft>
              <a:buClr>
                <a:srgbClr val="F2F2F2"/>
              </a:buClr>
              <a:buSzPts val="1700"/>
              <a:buFont typeface="Arial"/>
              <a:buAutoNum type="arabicPeriod"/>
            </a:pPr>
            <a:r>
              <a:rPr lang="es-CL" sz="1700" b="1" dirty="0">
                <a:solidFill>
                  <a:srgbClr val="F2F2F2"/>
                </a:solidFill>
              </a:rPr>
              <a:t>GNC </a:t>
            </a:r>
            <a:r>
              <a:rPr lang="es-CL" sz="1700" b="1" dirty="0" err="1">
                <a:solidFill>
                  <a:srgbClr val="F2F2F2"/>
                </a:solidFill>
              </a:rPr>
              <a:t>P</a:t>
            </a:r>
            <a:r>
              <a:rPr lang="es-CL" sz="1700" b="1" i="0" u="none" strike="noStrike" cap="none" dirty="0" err="1">
                <a:solidFill>
                  <a:srgbClr val="F2F2F2"/>
                </a:solidFill>
                <a:latin typeface="Arial"/>
                <a:ea typeface="Arial"/>
                <a:cs typeface="Arial"/>
                <a:sym typeface="Arial"/>
              </a:rPr>
              <a:t>artnership</a:t>
            </a:r>
            <a:endParaRPr sz="1700" b="1" i="0" u="none" strike="noStrike" cap="none" dirty="0">
              <a:solidFill>
                <a:srgbClr val="F2F2F2"/>
              </a:solidFill>
              <a:latin typeface="Arial"/>
              <a:ea typeface="Arial"/>
              <a:cs typeface="Arial"/>
              <a:sym typeface="Arial"/>
            </a:endParaRPr>
          </a:p>
          <a:p>
            <a:pPr marL="342900" marR="0" lvl="0" indent="-361950" algn="l" rtl="0">
              <a:lnSpc>
                <a:spcPct val="141818"/>
              </a:lnSpc>
              <a:spcBef>
                <a:spcPts val="0"/>
              </a:spcBef>
              <a:spcAft>
                <a:spcPts val="0"/>
              </a:spcAft>
              <a:buClr>
                <a:srgbClr val="F2F2F2"/>
              </a:buClr>
              <a:buSzPts val="1700"/>
              <a:buFont typeface="Arial"/>
              <a:buAutoNum type="arabicPeriod"/>
            </a:pPr>
            <a:r>
              <a:rPr lang="es-CL" sz="1700" b="1" i="0" u="none" strike="noStrike" cap="none" dirty="0" err="1">
                <a:solidFill>
                  <a:srgbClr val="F2F2F2"/>
                </a:solidFill>
                <a:latin typeface="Arial"/>
                <a:ea typeface="Arial"/>
                <a:cs typeface="Arial"/>
                <a:sym typeface="Arial"/>
              </a:rPr>
              <a:t>Communications</a:t>
            </a:r>
            <a:endParaRPr sz="1700" b="1" i="0" u="none" strike="noStrike" cap="none" dirty="0">
              <a:solidFill>
                <a:srgbClr val="F2F2F2"/>
              </a:solidFill>
              <a:latin typeface="Arial"/>
              <a:ea typeface="Arial"/>
              <a:cs typeface="Arial"/>
              <a:sym typeface="Arial"/>
            </a:endParaRPr>
          </a:p>
          <a:p>
            <a:pPr marL="342900" marR="0" lvl="0" indent="-361950" algn="l" rtl="0">
              <a:lnSpc>
                <a:spcPct val="141818"/>
              </a:lnSpc>
              <a:spcBef>
                <a:spcPts val="0"/>
              </a:spcBef>
              <a:spcAft>
                <a:spcPts val="0"/>
              </a:spcAft>
              <a:buClr>
                <a:srgbClr val="F2F2F2"/>
              </a:buClr>
              <a:buSzPts val="1700"/>
              <a:buFont typeface="Arial"/>
              <a:buAutoNum type="arabicPeriod"/>
            </a:pPr>
            <a:r>
              <a:rPr lang="es-CL" sz="1700" b="1" dirty="0" err="1">
                <a:solidFill>
                  <a:srgbClr val="F2F2F2"/>
                </a:solidFill>
              </a:rPr>
              <a:t>Decision-making</a:t>
            </a:r>
            <a:endParaRPr sz="1700" b="1" i="0" u="none" strike="noStrike" cap="none" dirty="0">
              <a:solidFill>
                <a:srgbClr val="F2F2F2"/>
              </a:solidFill>
              <a:latin typeface="Arial"/>
              <a:ea typeface="Arial"/>
              <a:cs typeface="Arial"/>
              <a:sym typeface="Arial"/>
            </a:endParaRPr>
          </a:p>
          <a:p>
            <a:pPr marL="342900" marR="0" lvl="0" indent="-361950" algn="l" rtl="0">
              <a:lnSpc>
                <a:spcPct val="141818"/>
              </a:lnSpc>
              <a:spcBef>
                <a:spcPts val="0"/>
              </a:spcBef>
              <a:spcAft>
                <a:spcPts val="0"/>
              </a:spcAft>
              <a:buClr>
                <a:srgbClr val="F2F2F2"/>
              </a:buClr>
              <a:buSzPts val="1700"/>
              <a:buFont typeface="Arial"/>
              <a:buAutoNum type="arabicPeriod"/>
            </a:pPr>
            <a:r>
              <a:rPr lang="es-CL" sz="1700" b="1" i="0" u="none" strike="noStrike" cap="none" dirty="0">
                <a:solidFill>
                  <a:srgbClr val="F2F2F2"/>
                </a:solidFill>
                <a:latin typeface="Arial"/>
                <a:ea typeface="Arial"/>
                <a:cs typeface="Arial"/>
                <a:sym typeface="Arial"/>
              </a:rPr>
              <a:t>GNC </a:t>
            </a:r>
            <a:r>
              <a:rPr lang="es-CL" sz="1700" b="1" dirty="0" err="1">
                <a:solidFill>
                  <a:srgbClr val="F2F2F2"/>
                </a:solidFill>
              </a:rPr>
              <a:t>S</a:t>
            </a:r>
            <a:r>
              <a:rPr lang="es-CL" sz="1700" b="1" i="0" u="none" strike="noStrike" cap="none" dirty="0" err="1">
                <a:solidFill>
                  <a:srgbClr val="F2F2F2"/>
                </a:solidFill>
                <a:latin typeface="Arial"/>
                <a:ea typeface="Arial"/>
                <a:cs typeface="Arial"/>
                <a:sym typeface="Arial"/>
              </a:rPr>
              <a:t>tructure</a:t>
            </a:r>
            <a:r>
              <a:rPr lang="es-CL" sz="1700" b="1" i="0" u="none" strike="noStrike" cap="none" dirty="0">
                <a:solidFill>
                  <a:srgbClr val="F2F2F2"/>
                </a:solidFill>
                <a:latin typeface="Arial"/>
                <a:ea typeface="Arial"/>
                <a:cs typeface="Arial"/>
                <a:sym typeface="Arial"/>
              </a:rPr>
              <a:t> at global </a:t>
            </a:r>
            <a:r>
              <a:rPr lang="es-CL" sz="1700" b="1" i="0" u="none" strike="noStrike" cap="none" dirty="0" err="1">
                <a:solidFill>
                  <a:srgbClr val="F2F2F2"/>
                </a:solidFill>
                <a:latin typeface="Arial"/>
                <a:ea typeface="Arial"/>
                <a:cs typeface="Arial"/>
                <a:sym typeface="Arial"/>
              </a:rPr>
              <a:t>level</a:t>
            </a:r>
            <a:endParaRPr sz="1700" b="1" i="0" u="none" strike="noStrike" cap="none" dirty="0">
              <a:solidFill>
                <a:srgbClr val="F2F2F2"/>
              </a:solidFill>
              <a:latin typeface="Arial"/>
              <a:ea typeface="Arial"/>
              <a:cs typeface="Arial"/>
              <a:sym typeface="Arial"/>
            </a:endParaRPr>
          </a:p>
          <a:p>
            <a:pPr marL="342900" marR="0" lvl="0" indent="-361950" algn="l" rtl="0">
              <a:lnSpc>
                <a:spcPct val="141818"/>
              </a:lnSpc>
              <a:spcBef>
                <a:spcPts val="0"/>
              </a:spcBef>
              <a:spcAft>
                <a:spcPts val="0"/>
              </a:spcAft>
              <a:buClr>
                <a:srgbClr val="F2F2F2"/>
              </a:buClr>
              <a:buSzPts val="1700"/>
              <a:buFont typeface="Arial"/>
              <a:buAutoNum type="arabicPeriod"/>
            </a:pPr>
            <a:r>
              <a:rPr lang="es-CL" sz="1700" b="1" i="0" u="none" strike="noStrike" cap="none" dirty="0">
                <a:solidFill>
                  <a:srgbClr val="F2F2F2"/>
                </a:solidFill>
                <a:latin typeface="Arial"/>
                <a:ea typeface="Arial"/>
                <a:cs typeface="Arial"/>
                <a:sym typeface="Arial"/>
              </a:rPr>
              <a:t>SAG</a:t>
            </a:r>
            <a:endParaRPr sz="1700" dirty="0"/>
          </a:p>
          <a:p>
            <a:pPr marL="342900" marR="0" lvl="0" indent="-361950" algn="l" rtl="0">
              <a:lnSpc>
                <a:spcPct val="141818"/>
              </a:lnSpc>
              <a:spcBef>
                <a:spcPts val="0"/>
              </a:spcBef>
              <a:spcAft>
                <a:spcPts val="0"/>
              </a:spcAft>
              <a:buClr>
                <a:srgbClr val="F2F2F2"/>
              </a:buClr>
              <a:buSzPts val="1700"/>
              <a:buFont typeface="Arial"/>
              <a:buAutoNum type="arabicPeriod"/>
            </a:pPr>
            <a:r>
              <a:rPr lang="es-CL" sz="1700" b="1" i="0" u="none" strike="noStrike" cap="none" dirty="0">
                <a:solidFill>
                  <a:srgbClr val="F2F2F2"/>
                </a:solidFill>
                <a:latin typeface="Arial"/>
                <a:ea typeface="Arial"/>
                <a:cs typeface="Arial"/>
                <a:sym typeface="Arial"/>
              </a:rPr>
              <a:t>Focal </a:t>
            </a:r>
            <a:r>
              <a:rPr lang="es-CL" sz="1700" b="1" dirty="0" err="1">
                <a:solidFill>
                  <a:srgbClr val="F2F2F2"/>
                </a:solidFill>
              </a:rPr>
              <a:t>P</a:t>
            </a:r>
            <a:r>
              <a:rPr lang="es-CL" sz="1700" b="1" i="0" u="none" strike="noStrike" cap="none" dirty="0" err="1">
                <a:solidFill>
                  <a:srgbClr val="F2F2F2"/>
                </a:solidFill>
                <a:latin typeface="Arial"/>
                <a:ea typeface="Arial"/>
                <a:cs typeface="Arial"/>
                <a:sym typeface="Arial"/>
              </a:rPr>
              <a:t>oints</a:t>
            </a:r>
            <a:r>
              <a:rPr lang="es-CL" sz="1700" b="1" i="0" u="none" strike="noStrike" cap="none" dirty="0">
                <a:solidFill>
                  <a:srgbClr val="F2F2F2"/>
                </a:solidFill>
                <a:latin typeface="Arial"/>
                <a:ea typeface="Arial"/>
                <a:cs typeface="Arial"/>
                <a:sym typeface="Arial"/>
              </a:rPr>
              <a:t> and </a:t>
            </a:r>
            <a:r>
              <a:rPr lang="es-CL" sz="1700" b="1" dirty="0" err="1">
                <a:solidFill>
                  <a:srgbClr val="F2F2F2"/>
                </a:solidFill>
              </a:rPr>
              <a:t>W</a:t>
            </a:r>
            <a:r>
              <a:rPr lang="es-CL" sz="1700" b="1" i="0" u="none" strike="noStrike" cap="none" dirty="0" err="1">
                <a:solidFill>
                  <a:srgbClr val="F2F2F2"/>
                </a:solidFill>
                <a:latin typeface="Arial"/>
                <a:ea typeface="Arial"/>
                <a:cs typeface="Arial"/>
                <a:sym typeface="Arial"/>
              </a:rPr>
              <a:t>orkstreams</a:t>
            </a:r>
            <a:r>
              <a:rPr lang="es-CL" sz="1700" b="1" i="0" u="none" strike="noStrike" cap="none" dirty="0">
                <a:solidFill>
                  <a:srgbClr val="F2F2F2"/>
                </a:solidFill>
                <a:latin typeface="Arial"/>
                <a:ea typeface="Arial"/>
                <a:cs typeface="Arial"/>
                <a:sym typeface="Arial"/>
              </a:rPr>
              <a:t>  for </a:t>
            </a:r>
            <a:r>
              <a:rPr lang="es-CL" sz="1700" b="1" i="0" u="none" strike="noStrike" cap="none" dirty="0" err="1">
                <a:solidFill>
                  <a:srgbClr val="F2F2F2"/>
                </a:solidFill>
                <a:latin typeface="Arial"/>
                <a:ea typeface="Arial"/>
                <a:cs typeface="Arial"/>
                <a:sym typeface="Arial"/>
              </a:rPr>
              <a:t>cross-cutting</a:t>
            </a:r>
            <a:r>
              <a:rPr lang="es-CL" sz="1700" b="1" i="0" u="none" strike="noStrike" cap="none" dirty="0">
                <a:solidFill>
                  <a:srgbClr val="F2F2F2"/>
                </a:solidFill>
                <a:latin typeface="Arial"/>
                <a:ea typeface="Arial"/>
                <a:cs typeface="Arial"/>
                <a:sym typeface="Arial"/>
              </a:rPr>
              <a:t> </a:t>
            </a:r>
            <a:r>
              <a:rPr lang="es-CL" sz="1700" b="1" dirty="0" err="1">
                <a:solidFill>
                  <a:srgbClr val="F2F2F2"/>
                </a:solidFill>
              </a:rPr>
              <a:t>themes</a:t>
            </a:r>
            <a:endParaRPr sz="1700" b="1" i="0" u="none" strike="noStrike" cap="none" dirty="0">
              <a:solidFill>
                <a:srgbClr val="F2F2F2"/>
              </a:solidFill>
              <a:latin typeface="Arial"/>
              <a:ea typeface="Arial"/>
              <a:cs typeface="Arial"/>
              <a:sym typeface="Arial"/>
            </a:endParaRPr>
          </a:p>
          <a:p>
            <a:pPr marL="342900" marR="0" lvl="0" indent="-361950" algn="l" rtl="0">
              <a:lnSpc>
                <a:spcPct val="141818"/>
              </a:lnSpc>
              <a:spcBef>
                <a:spcPts val="0"/>
              </a:spcBef>
              <a:spcAft>
                <a:spcPts val="0"/>
              </a:spcAft>
              <a:buClr>
                <a:srgbClr val="F2F2F2"/>
              </a:buClr>
              <a:buSzPts val="1700"/>
              <a:buFont typeface="Arial"/>
              <a:buAutoNum type="arabicPeriod"/>
            </a:pPr>
            <a:r>
              <a:rPr lang="es-CL" sz="1700" b="1" i="0" u="none" strike="noStrike" cap="none" dirty="0" err="1">
                <a:solidFill>
                  <a:srgbClr val="F2F2F2"/>
                </a:solidFill>
                <a:latin typeface="Arial"/>
                <a:ea typeface="Arial"/>
                <a:cs typeface="Arial"/>
                <a:sym typeface="Arial"/>
              </a:rPr>
              <a:t>Funding</a:t>
            </a:r>
            <a:r>
              <a:rPr lang="es-CL" sz="1700" b="1" i="0" u="none" strike="noStrike" cap="none" dirty="0">
                <a:solidFill>
                  <a:srgbClr val="F2F2F2"/>
                </a:solidFill>
                <a:latin typeface="Arial"/>
                <a:ea typeface="Arial"/>
                <a:cs typeface="Arial"/>
                <a:sym typeface="Arial"/>
              </a:rPr>
              <a:t> WG</a:t>
            </a:r>
            <a:endParaRPr sz="1700" b="1" i="0" u="none" strike="noStrike" cap="none" dirty="0">
              <a:solidFill>
                <a:srgbClr val="F2F2F2"/>
              </a:solidFill>
              <a:latin typeface="Arial"/>
              <a:ea typeface="Arial"/>
              <a:cs typeface="Arial"/>
              <a:sym typeface="Arial"/>
            </a:endParaRPr>
          </a:p>
          <a:p>
            <a:pPr marL="342900" marR="0" lvl="0" indent="-361950" algn="l" rtl="0">
              <a:lnSpc>
                <a:spcPct val="141818"/>
              </a:lnSpc>
              <a:spcBef>
                <a:spcPts val="0"/>
              </a:spcBef>
              <a:spcAft>
                <a:spcPts val="0"/>
              </a:spcAft>
              <a:buClr>
                <a:srgbClr val="F2F2F2"/>
              </a:buClr>
              <a:buSzPts val="1700"/>
              <a:buAutoNum type="arabicPeriod"/>
            </a:pPr>
            <a:r>
              <a:rPr lang="es-CL" sz="1700" b="1" dirty="0">
                <a:solidFill>
                  <a:srgbClr val="F2F2F2"/>
                </a:solidFill>
              </a:rPr>
              <a:t>GNC Meeting</a:t>
            </a:r>
          </a:p>
          <a:p>
            <a:pPr marL="342900" marR="0" lvl="0" indent="-361950" algn="l" rtl="0">
              <a:lnSpc>
                <a:spcPct val="141818"/>
              </a:lnSpc>
              <a:spcBef>
                <a:spcPts val="0"/>
              </a:spcBef>
              <a:spcAft>
                <a:spcPts val="0"/>
              </a:spcAft>
              <a:buClr>
                <a:srgbClr val="F2F2F2"/>
              </a:buClr>
              <a:buSzPts val="1700"/>
              <a:buAutoNum type="arabicPeriod"/>
            </a:pPr>
            <a:r>
              <a:rPr lang="es-CL" sz="1700" b="1" dirty="0">
                <a:solidFill>
                  <a:srgbClr val="F2F2F2"/>
                </a:solidFill>
              </a:rPr>
              <a:t>Key </a:t>
            </a:r>
            <a:r>
              <a:rPr lang="es-CL" sz="1700" b="1" dirty="0" err="1">
                <a:solidFill>
                  <a:srgbClr val="F2F2F2"/>
                </a:solidFill>
              </a:rPr>
              <a:t>asks</a:t>
            </a:r>
            <a:endParaRPr sz="1700" b="1" dirty="0">
              <a:solidFill>
                <a:srgbClr val="F2F2F2"/>
              </a:solidFill>
            </a:endParaRPr>
          </a:p>
        </p:txBody>
      </p:sp>
      <p:sp>
        <p:nvSpPr>
          <p:cNvPr id="27" name="Google Shape;27;p36"/>
          <p:cNvSpPr txBox="1"/>
          <p:nvPr/>
        </p:nvSpPr>
        <p:spPr>
          <a:xfrm>
            <a:off x="442913" y="333375"/>
            <a:ext cx="16056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L" sz="3200" b="1" i="0" u="none" strike="noStrike" cap="none">
                <a:solidFill>
                  <a:schemeClr val="lt1"/>
                </a:solidFill>
                <a:latin typeface="Bebas Neue"/>
                <a:ea typeface="Bebas Neue"/>
                <a:cs typeface="Bebas Neue"/>
                <a:sym typeface="Bebas Neue"/>
              </a:rPr>
              <a:t>Agenda</a:t>
            </a:r>
            <a:endParaRPr sz="3200" b="0" i="0" u="none" strike="noStrike" cap="none">
              <a:solidFill>
                <a:schemeClr val="lt1"/>
              </a:solidFill>
              <a:latin typeface="Bebas Neue"/>
              <a:ea typeface="Bebas Neue"/>
              <a:cs typeface="Bebas Neue"/>
              <a:sym typeface="Bebas Neue"/>
            </a:endParaRPr>
          </a:p>
        </p:txBody>
      </p:sp>
      <p:sp>
        <p:nvSpPr>
          <p:cNvPr id="28" name="Google Shape;28;p36"/>
          <p:cNvSpPr txBox="1"/>
          <p:nvPr/>
        </p:nvSpPr>
        <p:spPr>
          <a:xfrm>
            <a:off x="6096000" y="6469209"/>
            <a:ext cx="1780510"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s-CL" sz="800" b="0" i="0" u="none" strike="noStrike" cap="none">
                <a:solidFill>
                  <a:schemeClr val="lt1"/>
                </a:solidFill>
                <a:latin typeface="Arial"/>
                <a:ea typeface="Arial"/>
                <a:cs typeface="Arial"/>
                <a:sym typeface="Arial"/>
              </a:rPr>
              <a:t>© UNICEF/UNI389000/Mussapp</a:t>
            </a:r>
            <a:endParaRPr sz="1400" b="0" i="0" u="none" strike="noStrike" cap="none">
              <a:solidFill>
                <a:srgbClr val="000000"/>
              </a:solidFill>
              <a:latin typeface="Arial"/>
              <a:ea typeface="Arial"/>
              <a:cs typeface="Arial"/>
              <a:sym typeface="Arial"/>
            </a:endParaRPr>
          </a:p>
        </p:txBody>
      </p:sp>
      <p:pic>
        <p:nvPicPr>
          <p:cNvPr id="29" name="Google Shape;29;p36" descr="Imagen que contiene Texto&#10;&#10;Descripción generada automáticamente"/>
          <p:cNvPicPr preferRelativeResize="0"/>
          <p:nvPr/>
        </p:nvPicPr>
        <p:blipFill rotWithShape="1">
          <a:blip r:embed="rId4">
            <a:alphaModFix/>
          </a:blip>
          <a:srcRect/>
          <a:stretch/>
        </p:blipFill>
        <p:spPr>
          <a:xfrm>
            <a:off x="10904623" y="6364098"/>
            <a:ext cx="844465" cy="32105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50" descr="Foto en blanco y negro de un grupo de niños posando para una foto&#10;&#10;Descripción generada automáticamente con confianza media"/>
          <p:cNvPicPr preferRelativeResize="0">
            <a:picLocks noGrp="1"/>
          </p:cNvPicPr>
          <p:nvPr>
            <p:ph type="pic" idx="2"/>
          </p:nvPr>
        </p:nvPicPr>
        <p:blipFill rotWithShape="1">
          <a:blip r:embed="rId3">
            <a:alphaModFix/>
          </a:blip>
          <a:srcRect l="82164" r="1"/>
          <a:stretch/>
        </p:blipFill>
        <p:spPr>
          <a:xfrm>
            <a:off x="10847294" y="0"/>
            <a:ext cx="1344706" cy="6858000"/>
          </a:xfrm>
          <a:prstGeom prst="rect">
            <a:avLst/>
          </a:prstGeom>
          <a:gradFill>
            <a:gsLst>
              <a:gs pos="0">
                <a:schemeClr val="accent1"/>
              </a:gs>
              <a:gs pos="100000">
                <a:schemeClr val="accent5"/>
              </a:gs>
            </a:gsLst>
            <a:lin ang="5400000" scaled="0"/>
          </a:gradFill>
          <a:ln>
            <a:noFill/>
          </a:ln>
        </p:spPr>
      </p:pic>
      <p:sp>
        <p:nvSpPr>
          <p:cNvPr id="325" name="Google Shape;325;p50"/>
          <p:cNvSpPr txBox="1"/>
          <p:nvPr/>
        </p:nvSpPr>
        <p:spPr>
          <a:xfrm>
            <a:off x="442913" y="333375"/>
            <a:ext cx="9845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11666"/>
              </a:lnSpc>
              <a:spcBef>
                <a:spcPts val="0"/>
              </a:spcBef>
              <a:spcAft>
                <a:spcPts val="0"/>
              </a:spcAft>
              <a:buClr>
                <a:srgbClr val="000000"/>
              </a:buClr>
              <a:buSzPts val="4000"/>
              <a:buFont typeface="Arial"/>
              <a:buNone/>
            </a:pPr>
            <a:r>
              <a:rPr lang="es-CL" sz="4000" b="1" i="0" u="none" strike="noStrike" cap="none">
                <a:solidFill>
                  <a:srgbClr val="47B2CF"/>
                </a:solidFill>
                <a:latin typeface="Bebas Neue"/>
                <a:ea typeface="Bebas Neue"/>
                <a:cs typeface="Bebas Neue"/>
                <a:sym typeface="Bebas Neue"/>
              </a:rPr>
              <a:t>Focal points  for cross-cutti</a:t>
            </a:r>
            <a:r>
              <a:rPr lang="es-CL" sz="4000" b="1">
                <a:solidFill>
                  <a:srgbClr val="47B2CF"/>
                </a:solidFill>
                <a:latin typeface="Bebas Neue"/>
                <a:ea typeface="Bebas Neue"/>
                <a:cs typeface="Bebas Neue"/>
                <a:sym typeface="Bebas Neue"/>
              </a:rPr>
              <a:t>ng Themes: k</a:t>
            </a:r>
            <a:r>
              <a:rPr lang="es-CL" sz="4000" b="1" i="0" u="none" strike="noStrike" cap="none">
                <a:solidFill>
                  <a:srgbClr val="47B2CF"/>
                </a:solidFill>
                <a:latin typeface="Bebas Neue"/>
                <a:ea typeface="Bebas Neue"/>
                <a:cs typeface="Bebas Neue"/>
                <a:sym typeface="Bebas Neue"/>
              </a:rPr>
              <a:t>ey tasks</a:t>
            </a:r>
            <a:endParaRPr sz="4000" b="0" i="0" u="none" strike="noStrike" cap="none">
              <a:solidFill>
                <a:srgbClr val="000000"/>
              </a:solidFill>
              <a:latin typeface="Arial"/>
              <a:ea typeface="Arial"/>
              <a:cs typeface="Arial"/>
              <a:sym typeface="Arial"/>
            </a:endParaRPr>
          </a:p>
        </p:txBody>
      </p:sp>
      <p:sp>
        <p:nvSpPr>
          <p:cNvPr id="326" name="Google Shape;326;p50"/>
          <p:cNvSpPr txBox="1"/>
          <p:nvPr/>
        </p:nvSpPr>
        <p:spPr>
          <a:xfrm>
            <a:off x="442913" y="1070721"/>
            <a:ext cx="10242900" cy="52380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95000"/>
              </a:lnSpc>
              <a:spcBef>
                <a:spcPts val="0"/>
              </a:spcBef>
              <a:spcAft>
                <a:spcPts val="0"/>
              </a:spcAft>
              <a:buClr>
                <a:schemeClr val="dk1"/>
              </a:buClr>
              <a:buSzPts val="2800"/>
              <a:buFont typeface="Arial"/>
              <a:buChar char="•"/>
            </a:pPr>
            <a:r>
              <a:rPr lang="es-CL" sz="2800" b="0" i="0" u="none" strike="noStrike" cap="none">
                <a:solidFill>
                  <a:schemeClr val="dk1"/>
                </a:solidFill>
                <a:latin typeface="Arial"/>
                <a:ea typeface="Arial"/>
                <a:cs typeface="Arial"/>
                <a:sym typeface="Arial"/>
              </a:rPr>
              <a:t>Lead workstreams’ discussions (i.e., organize monthly meetings and track APs)</a:t>
            </a:r>
            <a:endParaRPr sz="2800">
              <a:solidFill>
                <a:schemeClr val="dk1"/>
              </a:solidFill>
            </a:endParaRPr>
          </a:p>
          <a:p>
            <a:pPr marL="457200" marR="0" lvl="0" indent="-431800" algn="l" rtl="0">
              <a:lnSpc>
                <a:spcPct val="95000"/>
              </a:lnSpc>
              <a:spcBef>
                <a:spcPts val="0"/>
              </a:spcBef>
              <a:spcAft>
                <a:spcPts val="0"/>
              </a:spcAft>
              <a:buClr>
                <a:schemeClr val="dk1"/>
              </a:buClr>
              <a:buSzPts val="2800"/>
              <a:buFont typeface="Arial"/>
              <a:buChar char="•"/>
            </a:pPr>
            <a:r>
              <a:rPr lang="es-CL" sz="2800" b="0" i="0" u="none" strike="noStrike" cap="none">
                <a:solidFill>
                  <a:schemeClr val="dk1"/>
                </a:solidFill>
                <a:latin typeface="Arial"/>
                <a:ea typeface="Arial"/>
                <a:cs typeface="Arial"/>
                <a:sym typeface="Arial"/>
              </a:rPr>
              <a:t>Act as a key focal point for questions on a selected cross-cutting </a:t>
            </a:r>
            <a:r>
              <a:rPr lang="es-CL" sz="2800">
                <a:solidFill>
                  <a:schemeClr val="dk1"/>
                </a:solidFill>
              </a:rPr>
              <a:t>themes</a:t>
            </a:r>
            <a:r>
              <a:rPr lang="es-CL" sz="2800" b="0" i="0" u="none" strike="noStrike" cap="none">
                <a:solidFill>
                  <a:schemeClr val="dk1"/>
                </a:solidFill>
                <a:latin typeface="Arial"/>
                <a:ea typeface="Arial"/>
                <a:cs typeface="Arial"/>
                <a:sym typeface="Arial"/>
              </a:rPr>
              <a:t>, i.e., </a:t>
            </a:r>
            <a:endParaRPr sz="2800" b="0" i="0" u="none" strike="noStrike" cap="none">
              <a:solidFill>
                <a:schemeClr val="dk1"/>
              </a:solidFill>
              <a:latin typeface="Arial"/>
              <a:ea typeface="Arial"/>
              <a:cs typeface="Arial"/>
              <a:sym typeface="Arial"/>
            </a:endParaRPr>
          </a:p>
          <a:p>
            <a:pPr marL="914400" lvl="1" indent="-387350" algn="l" rtl="0">
              <a:lnSpc>
                <a:spcPct val="95000"/>
              </a:lnSpc>
              <a:spcBef>
                <a:spcPts val="0"/>
              </a:spcBef>
              <a:spcAft>
                <a:spcPts val="0"/>
              </a:spcAft>
              <a:buClr>
                <a:schemeClr val="dk1"/>
              </a:buClr>
              <a:buSzPts val="2500"/>
              <a:buChar char="○"/>
            </a:pPr>
            <a:r>
              <a:rPr lang="es-CL" sz="2400">
                <a:solidFill>
                  <a:schemeClr val="dk1"/>
                </a:solidFill>
              </a:rPr>
              <a:t>receive questions, answer them directly and/or channel them to appropriate mechanism to answer</a:t>
            </a:r>
            <a:endParaRPr sz="2400">
              <a:solidFill>
                <a:schemeClr val="dk1"/>
              </a:solidFill>
            </a:endParaRPr>
          </a:p>
          <a:p>
            <a:pPr marL="914400" lvl="1" indent="-387350" algn="l" rtl="0">
              <a:lnSpc>
                <a:spcPct val="95000"/>
              </a:lnSpc>
              <a:spcBef>
                <a:spcPts val="0"/>
              </a:spcBef>
              <a:spcAft>
                <a:spcPts val="0"/>
              </a:spcAft>
              <a:buClr>
                <a:schemeClr val="dk1"/>
              </a:buClr>
              <a:buSzPts val="2500"/>
              <a:buChar char="○"/>
            </a:pPr>
            <a:r>
              <a:rPr lang="es-CL" sz="2400">
                <a:solidFill>
                  <a:schemeClr val="dk1"/>
                </a:solidFill>
              </a:rPr>
              <a:t>receive requests to comment on documents from global and country level and provide feedback (either reviewing directly or consolidating feedback from workstream members) </a:t>
            </a:r>
            <a:endParaRPr sz="2400">
              <a:solidFill>
                <a:schemeClr val="dk1"/>
              </a:solidFill>
            </a:endParaRPr>
          </a:p>
          <a:p>
            <a:pPr marL="457200" lvl="0" indent="-387350" algn="l" rtl="0">
              <a:lnSpc>
                <a:spcPct val="95000"/>
              </a:lnSpc>
              <a:spcBef>
                <a:spcPts val="0"/>
              </a:spcBef>
              <a:spcAft>
                <a:spcPts val="0"/>
              </a:spcAft>
              <a:buClr>
                <a:schemeClr val="dk1"/>
              </a:buClr>
              <a:buSzPts val="2500"/>
              <a:buChar char="•"/>
            </a:pPr>
            <a:r>
              <a:rPr lang="es-CL" sz="2800">
                <a:solidFill>
                  <a:schemeClr val="dk1"/>
                </a:solidFill>
              </a:rPr>
              <a:t>Develop GNC approach on these cross-cutting themes </a:t>
            </a:r>
            <a:br>
              <a:rPr lang="es-CL" sz="2800">
                <a:solidFill>
                  <a:schemeClr val="dk1"/>
                </a:solidFill>
              </a:rPr>
            </a:br>
            <a:r>
              <a:rPr lang="es-CL" sz="2800">
                <a:solidFill>
                  <a:schemeClr val="dk1"/>
                </a:solidFill>
              </a:rPr>
              <a:t>(i.e., sensitising on their importance, collating recommended best practices, developing key actions for NiE programming and coordination)</a:t>
            </a:r>
            <a:endParaRPr sz="3100" b="0" i="0" u="none" strike="noStrike" cap="none">
              <a:solidFill>
                <a:schemeClr val="dk1"/>
              </a:solidFill>
              <a:latin typeface="Arial"/>
              <a:ea typeface="Arial"/>
              <a:cs typeface="Arial"/>
              <a:sym typeface="Arial"/>
            </a:endParaRPr>
          </a:p>
        </p:txBody>
      </p:sp>
      <p:pic>
        <p:nvPicPr>
          <p:cNvPr id="327" name="Google Shape;327;p50" descr="Imagen que contiene Interfaz de usuario gráfica&#10;&#10;Descripción generada automáticamente"/>
          <p:cNvPicPr preferRelativeResize="0"/>
          <p:nvPr/>
        </p:nvPicPr>
        <p:blipFill rotWithShape="1">
          <a:blip r:embed="rId4">
            <a:alphaModFix/>
          </a:blip>
          <a:srcRect/>
          <a:stretch/>
        </p:blipFill>
        <p:spPr>
          <a:xfrm>
            <a:off x="442913" y="6246681"/>
            <a:ext cx="1188939" cy="4184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51" descr="Foto en blanco y negro de un grupo de niños posando para una foto&#10;&#10;Descripción generada automáticamente con confianza media"/>
          <p:cNvPicPr preferRelativeResize="0">
            <a:picLocks noGrp="1"/>
          </p:cNvPicPr>
          <p:nvPr>
            <p:ph type="pic" idx="2"/>
          </p:nvPr>
        </p:nvPicPr>
        <p:blipFill rotWithShape="1">
          <a:blip r:embed="rId3">
            <a:alphaModFix/>
          </a:blip>
          <a:srcRect l="82164" r="1"/>
          <a:stretch/>
        </p:blipFill>
        <p:spPr>
          <a:xfrm>
            <a:off x="10847294" y="0"/>
            <a:ext cx="1344706" cy="6858000"/>
          </a:xfrm>
          <a:prstGeom prst="rect">
            <a:avLst/>
          </a:prstGeom>
          <a:gradFill>
            <a:gsLst>
              <a:gs pos="0">
                <a:schemeClr val="accent1"/>
              </a:gs>
              <a:gs pos="100000">
                <a:schemeClr val="accent5"/>
              </a:gs>
            </a:gsLst>
            <a:lin ang="5400000" scaled="0"/>
          </a:gradFill>
          <a:ln>
            <a:noFill/>
          </a:ln>
        </p:spPr>
      </p:pic>
      <p:sp>
        <p:nvSpPr>
          <p:cNvPr id="333" name="Google Shape;333;p51"/>
          <p:cNvSpPr txBox="1"/>
          <p:nvPr/>
        </p:nvSpPr>
        <p:spPr>
          <a:xfrm>
            <a:off x="442913" y="333375"/>
            <a:ext cx="9844973" cy="781712"/>
          </a:xfrm>
          <a:prstGeom prst="rect">
            <a:avLst/>
          </a:prstGeom>
          <a:noFill/>
          <a:ln>
            <a:noFill/>
          </a:ln>
        </p:spPr>
        <p:txBody>
          <a:bodyPr spcFirstLastPara="1" wrap="square" lIns="91425" tIns="45700" rIns="91425" bIns="45700" anchor="t" anchorCtr="0">
            <a:spAutoFit/>
          </a:bodyPr>
          <a:lstStyle/>
          <a:p>
            <a:pPr marL="0" marR="0" lvl="0" indent="0" algn="l" rtl="0">
              <a:lnSpc>
                <a:spcPct val="111666"/>
              </a:lnSpc>
              <a:spcBef>
                <a:spcPts val="0"/>
              </a:spcBef>
              <a:spcAft>
                <a:spcPts val="0"/>
              </a:spcAft>
              <a:buClr>
                <a:srgbClr val="000000"/>
              </a:buClr>
              <a:buSzPts val="4000"/>
              <a:buFont typeface="Arial"/>
              <a:buNone/>
            </a:pPr>
            <a:r>
              <a:rPr lang="es-CL" sz="4000" b="1" i="0" u="none" strike="noStrike" cap="none">
                <a:solidFill>
                  <a:srgbClr val="47B2CF"/>
                </a:solidFill>
                <a:latin typeface="Bebas Neue"/>
                <a:ea typeface="Bebas Neue"/>
                <a:cs typeface="Bebas Neue"/>
                <a:sym typeface="Bebas Neue"/>
              </a:rPr>
              <a:t>Funding WG</a:t>
            </a:r>
            <a:endParaRPr sz="4000" b="0" i="0" u="none" strike="noStrike" cap="none">
              <a:solidFill>
                <a:srgbClr val="000000"/>
              </a:solidFill>
              <a:latin typeface="Arial"/>
              <a:ea typeface="Arial"/>
              <a:cs typeface="Arial"/>
              <a:sym typeface="Arial"/>
            </a:endParaRPr>
          </a:p>
        </p:txBody>
      </p:sp>
      <p:sp>
        <p:nvSpPr>
          <p:cNvPr id="334" name="Google Shape;334;p51"/>
          <p:cNvSpPr txBox="1"/>
          <p:nvPr/>
        </p:nvSpPr>
        <p:spPr>
          <a:xfrm>
            <a:off x="442913" y="1183171"/>
            <a:ext cx="10242900" cy="4479000"/>
          </a:xfrm>
          <a:prstGeom prst="rect">
            <a:avLst/>
          </a:prstGeom>
          <a:noFill/>
          <a:ln>
            <a:noFill/>
          </a:ln>
        </p:spPr>
        <p:txBody>
          <a:bodyPr spcFirstLastPara="1" wrap="square" lIns="91425" tIns="45700" rIns="91425" bIns="45700" anchor="t" anchorCtr="0">
            <a:spAutoFit/>
          </a:bodyPr>
          <a:lstStyle/>
          <a:p>
            <a:pPr marL="0" marR="0" lvl="0" indent="0" algn="l" rtl="0">
              <a:lnSpc>
                <a:spcPct val="95000"/>
              </a:lnSpc>
              <a:spcBef>
                <a:spcPts val="0"/>
              </a:spcBef>
              <a:spcAft>
                <a:spcPts val="0"/>
              </a:spcAft>
              <a:buClr>
                <a:srgbClr val="000000"/>
              </a:buClr>
              <a:buSzPts val="3200"/>
              <a:buFont typeface="Arial"/>
              <a:buNone/>
            </a:pPr>
            <a:r>
              <a:rPr lang="es-CL" sz="2000" b="0" i="0" u="none" strike="noStrike" cap="none">
                <a:solidFill>
                  <a:schemeClr val="dk1"/>
                </a:solidFill>
                <a:latin typeface="Arial"/>
                <a:ea typeface="Arial"/>
                <a:cs typeface="Arial"/>
                <a:sym typeface="Arial"/>
              </a:rPr>
              <a:t>Key tasks:</a:t>
            </a:r>
            <a:br>
              <a:rPr lang="es-CL" sz="2000" b="0" i="0" u="none" strike="noStrike" cap="none">
                <a:solidFill>
                  <a:schemeClr val="dk1"/>
                </a:solidFill>
                <a:latin typeface="Arial"/>
                <a:ea typeface="Arial"/>
                <a:cs typeface="Arial"/>
                <a:sym typeface="Arial"/>
              </a:rPr>
            </a:br>
            <a:endParaRPr sz="2000">
              <a:solidFill>
                <a:schemeClr val="dk1"/>
              </a:solidFill>
            </a:endParaRPr>
          </a:p>
          <a:p>
            <a:pPr marL="457200" marR="0" lvl="0" indent="-381000" algn="l" rtl="0">
              <a:lnSpc>
                <a:spcPct val="95000"/>
              </a:lnSpc>
              <a:spcBef>
                <a:spcPts val="0"/>
              </a:spcBef>
              <a:spcAft>
                <a:spcPts val="0"/>
              </a:spcAft>
              <a:buClr>
                <a:schemeClr val="dk1"/>
              </a:buClr>
              <a:buSzPts val="2000"/>
              <a:buChar char="•"/>
            </a:pPr>
            <a:r>
              <a:rPr lang="es-CL" sz="2000">
                <a:solidFill>
                  <a:schemeClr val="dk1"/>
                </a:solidFill>
              </a:rPr>
              <a:t>Develop </a:t>
            </a:r>
            <a:r>
              <a:rPr lang="es-CL" sz="2000" b="1">
                <a:solidFill>
                  <a:schemeClr val="dk1"/>
                </a:solidFill>
              </a:rPr>
              <a:t>mapping </a:t>
            </a:r>
            <a:r>
              <a:rPr lang="es-CL" sz="2000">
                <a:solidFill>
                  <a:schemeClr val="dk1"/>
                </a:solidFill>
              </a:rPr>
              <a:t>of the current and prospective </a:t>
            </a:r>
            <a:r>
              <a:rPr lang="es-CL" sz="2000" b="1">
                <a:solidFill>
                  <a:schemeClr val="dk1"/>
                </a:solidFill>
              </a:rPr>
              <a:t>NiE resource partners</a:t>
            </a:r>
            <a:r>
              <a:rPr lang="es-CL" sz="2000">
                <a:solidFill>
                  <a:schemeClr val="dk1"/>
                </a:solidFill>
              </a:rPr>
              <a:t>, funding opportunities and entry points for increased advocacy for NiE funding;</a:t>
            </a:r>
            <a:br>
              <a:rPr lang="es-CL" sz="2000">
                <a:solidFill>
                  <a:schemeClr val="dk1"/>
                </a:solidFill>
              </a:rPr>
            </a:br>
            <a:endParaRPr sz="2000">
              <a:solidFill>
                <a:schemeClr val="dk1"/>
              </a:solidFill>
            </a:endParaRPr>
          </a:p>
          <a:p>
            <a:pPr marL="457200" marR="0" lvl="0" indent="-381000" algn="l" rtl="0">
              <a:lnSpc>
                <a:spcPct val="95000"/>
              </a:lnSpc>
              <a:spcBef>
                <a:spcPts val="0"/>
              </a:spcBef>
              <a:spcAft>
                <a:spcPts val="0"/>
              </a:spcAft>
              <a:buClr>
                <a:schemeClr val="dk1"/>
              </a:buClr>
              <a:buSzPts val="2000"/>
              <a:buChar char="•"/>
            </a:pPr>
            <a:r>
              <a:rPr lang="es-CL" sz="2000">
                <a:solidFill>
                  <a:schemeClr val="dk1"/>
                </a:solidFill>
              </a:rPr>
              <a:t>Jointly, with traditional NiE resource partners, develop a more robust understanding of the </a:t>
            </a:r>
            <a:r>
              <a:rPr lang="es-CL" sz="2000" b="1">
                <a:solidFill>
                  <a:schemeClr val="dk1"/>
                </a:solidFill>
              </a:rPr>
              <a:t>administrative and legislative challenges </a:t>
            </a:r>
            <a:r>
              <a:rPr lang="es-CL" sz="2000">
                <a:solidFill>
                  <a:schemeClr val="dk1"/>
                </a:solidFill>
              </a:rPr>
              <a:t>that prevent current funding from being more rapid, more flexible, and covering longer periods than it currently does;</a:t>
            </a:r>
            <a:br>
              <a:rPr lang="es-CL" sz="2000">
                <a:solidFill>
                  <a:schemeClr val="dk1"/>
                </a:solidFill>
              </a:rPr>
            </a:br>
            <a:endParaRPr sz="2000">
              <a:solidFill>
                <a:schemeClr val="dk1"/>
              </a:solidFill>
            </a:endParaRPr>
          </a:p>
          <a:p>
            <a:pPr marL="457200" marR="0" lvl="0" indent="-381000" algn="l" rtl="0">
              <a:lnSpc>
                <a:spcPct val="95000"/>
              </a:lnSpc>
              <a:spcBef>
                <a:spcPts val="0"/>
              </a:spcBef>
              <a:spcAft>
                <a:spcPts val="0"/>
              </a:spcAft>
              <a:buClr>
                <a:schemeClr val="dk1"/>
              </a:buClr>
              <a:buSzPts val="2000"/>
              <a:buChar char="•"/>
            </a:pPr>
            <a:r>
              <a:rPr lang="es-CL" sz="2000">
                <a:solidFill>
                  <a:schemeClr val="dk1"/>
                </a:solidFill>
              </a:rPr>
              <a:t>Based on the above, develop a </a:t>
            </a:r>
            <a:r>
              <a:rPr lang="es-CL" sz="2000" b="1">
                <a:solidFill>
                  <a:schemeClr val="dk1"/>
                </a:solidFill>
              </a:rPr>
              <a:t>communications strategy (lobbying) and narrative around NiE for global and country level financing</a:t>
            </a:r>
            <a:r>
              <a:rPr lang="es-CL" sz="2000">
                <a:solidFill>
                  <a:schemeClr val="dk1"/>
                </a:solidFill>
              </a:rPr>
              <a:t>, including how to demonstrate the impact of NiE programmes, coordination and IM;</a:t>
            </a:r>
            <a:br>
              <a:rPr lang="es-CL" sz="2000">
                <a:solidFill>
                  <a:schemeClr val="dk1"/>
                </a:solidFill>
              </a:rPr>
            </a:br>
            <a:endParaRPr sz="2000">
              <a:solidFill>
                <a:schemeClr val="dk1"/>
              </a:solidFill>
            </a:endParaRPr>
          </a:p>
          <a:p>
            <a:pPr marL="457200" marR="0" lvl="0" indent="-381000" algn="l" rtl="0">
              <a:lnSpc>
                <a:spcPct val="95000"/>
              </a:lnSpc>
              <a:spcBef>
                <a:spcPts val="0"/>
              </a:spcBef>
              <a:spcAft>
                <a:spcPts val="0"/>
              </a:spcAft>
              <a:buClr>
                <a:schemeClr val="dk1"/>
              </a:buClr>
              <a:buSzPts val="2000"/>
              <a:buChar char="•"/>
            </a:pPr>
            <a:r>
              <a:rPr lang="es-CL" sz="2000">
                <a:solidFill>
                  <a:schemeClr val="dk1"/>
                </a:solidFill>
              </a:rPr>
              <a:t>Identify and implement solutions to promote equitable sectoral </a:t>
            </a:r>
            <a:r>
              <a:rPr lang="es-CL" sz="2000" b="1">
                <a:solidFill>
                  <a:schemeClr val="dk1"/>
                </a:solidFill>
              </a:rPr>
              <a:t>funding in support of multi-sectoral programming</a:t>
            </a:r>
            <a:r>
              <a:rPr lang="es-CL" sz="2000">
                <a:solidFill>
                  <a:schemeClr val="dk1"/>
                </a:solidFill>
              </a:rPr>
              <a:t> (jointly with the Advocacy and ISC WGs).</a:t>
            </a:r>
            <a:endParaRPr sz="2000">
              <a:solidFill>
                <a:schemeClr val="dk1"/>
              </a:solidFill>
            </a:endParaRPr>
          </a:p>
        </p:txBody>
      </p:sp>
      <p:pic>
        <p:nvPicPr>
          <p:cNvPr id="335" name="Google Shape;335;p51" descr="Imagen que contiene Interfaz de usuario gráfica&#10;&#10;Descripción generada automáticamente"/>
          <p:cNvPicPr preferRelativeResize="0"/>
          <p:nvPr/>
        </p:nvPicPr>
        <p:blipFill rotWithShape="1">
          <a:blip r:embed="rId4">
            <a:alphaModFix/>
          </a:blip>
          <a:srcRect/>
          <a:stretch/>
        </p:blipFill>
        <p:spPr>
          <a:xfrm>
            <a:off x="442913" y="6246681"/>
            <a:ext cx="1188939" cy="41843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g1017c75c39f_0_40" descr="Foto en blanco y negro de un grupo de niños posando para una foto&#10;&#10;Descripción generada automáticamente con confianza media"/>
          <p:cNvPicPr preferRelativeResize="0">
            <a:picLocks noGrp="1"/>
          </p:cNvPicPr>
          <p:nvPr>
            <p:ph type="pic" idx="2"/>
          </p:nvPr>
        </p:nvPicPr>
        <p:blipFill rotWithShape="1">
          <a:blip r:embed="rId3">
            <a:alphaModFix/>
          </a:blip>
          <a:srcRect l="82163" r="1"/>
          <a:stretch/>
        </p:blipFill>
        <p:spPr>
          <a:xfrm>
            <a:off x="10847294" y="0"/>
            <a:ext cx="1344707" cy="6858001"/>
          </a:xfrm>
          <a:prstGeom prst="rect">
            <a:avLst/>
          </a:prstGeom>
          <a:gradFill>
            <a:gsLst>
              <a:gs pos="0">
                <a:schemeClr val="accent1"/>
              </a:gs>
              <a:gs pos="100000">
                <a:schemeClr val="accent5"/>
              </a:gs>
            </a:gsLst>
            <a:lin ang="5400012" scaled="0"/>
          </a:gradFill>
          <a:ln>
            <a:noFill/>
          </a:ln>
        </p:spPr>
      </p:pic>
      <p:sp>
        <p:nvSpPr>
          <p:cNvPr id="341" name="Google Shape;341;g1017c75c39f_0_40"/>
          <p:cNvSpPr txBox="1"/>
          <p:nvPr/>
        </p:nvSpPr>
        <p:spPr>
          <a:xfrm>
            <a:off x="442913" y="333375"/>
            <a:ext cx="9845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11666"/>
              </a:lnSpc>
              <a:spcBef>
                <a:spcPts val="0"/>
              </a:spcBef>
              <a:spcAft>
                <a:spcPts val="0"/>
              </a:spcAft>
              <a:buClr>
                <a:srgbClr val="000000"/>
              </a:buClr>
              <a:buSzPts val="4000"/>
              <a:buFont typeface="Arial"/>
              <a:buNone/>
            </a:pPr>
            <a:r>
              <a:rPr lang="es-CL" sz="4000" b="1" i="0" u="none" strike="noStrike" cap="none">
                <a:solidFill>
                  <a:srgbClr val="47B2CF"/>
                </a:solidFill>
                <a:latin typeface="Bebas Neue"/>
                <a:ea typeface="Bebas Neue"/>
                <a:cs typeface="Bebas Neue"/>
                <a:sym typeface="Bebas Neue"/>
              </a:rPr>
              <a:t>GNC </a:t>
            </a:r>
            <a:r>
              <a:rPr lang="es-CL" sz="4000" b="1">
                <a:solidFill>
                  <a:srgbClr val="47B2CF"/>
                </a:solidFill>
                <a:latin typeface="Bebas Neue"/>
                <a:ea typeface="Bebas Neue"/>
                <a:cs typeface="Bebas Neue"/>
                <a:sym typeface="Bebas Neue"/>
              </a:rPr>
              <a:t>meetings</a:t>
            </a:r>
            <a:endParaRPr sz="4000" b="0" i="0" u="none" strike="noStrike" cap="none">
              <a:solidFill>
                <a:srgbClr val="000000"/>
              </a:solidFill>
              <a:latin typeface="Arial"/>
              <a:ea typeface="Arial"/>
              <a:cs typeface="Arial"/>
              <a:sym typeface="Arial"/>
            </a:endParaRPr>
          </a:p>
        </p:txBody>
      </p:sp>
      <p:sp>
        <p:nvSpPr>
          <p:cNvPr id="342" name="Google Shape;342;g1017c75c39f_0_40"/>
          <p:cNvSpPr txBox="1"/>
          <p:nvPr/>
        </p:nvSpPr>
        <p:spPr>
          <a:xfrm>
            <a:off x="434224" y="1115087"/>
            <a:ext cx="10242900" cy="4233426"/>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s-CL" sz="3900" b="1" dirty="0" err="1">
                <a:solidFill>
                  <a:schemeClr val="dk1"/>
                </a:solidFill>
                <a:highlight>
                  <a:srgbClr val="FFFFFF"/>
                </a:highlight>
                <a:latin typeface="Calibri"/>
                <a:ea typeface="Calibri"/>
                <a:cs typeface="Calibri"/>
                <a:sym typeface="Calibri"/>
              </a:rPr>
              <a:t>Annual</a:t>
            </a:r>
            <a:r>
              <a:rPr lang="es-CL" sz="3900" b="1" dirty="0">
                <a:solidFill>
                  <a:schemeClr val="dk1"/>
                </a:solidFill>
                <a:highlight>
                  <a:srgbClr val="FFFFFF"/>
                </a:highlight>
                <a:latin typeface="Calibri"/>
                <a:ea typeface="Calibri"/>
                <a:cs typeface="Calibri"/>
                <a:sym typeface="Calibri"/>
              </a:rPr>
              <a:t> Meeting - May/ June 2022 - Online</a:t>
            </a:r>
            <a:br>
              <a:rPr lang="es-CL" sz="3900" b="1" dirty="0">
                <a:solidFill>
                  <a:schemeClr val="dk1"/>
                </a:solidFill>
                <a:highlight>
                  <a:srgbClr val="FFFFFF"/>
                </a:highlight>
                <a:latin typeface="Calibri"/>
                <a:ea typeface="Calibri"/>
                <a:cs typeface="Calibri"/>
                <a:sym typeface="Calibri"/>
              </a:rPr>
            </a:br>
            <a:endParaRPr sz="3900" b="1" dirty="0">
              <a:solidFill>
                <a:schemeClr val="dk1"/>
              </a:solidFill>
              <a:highlight>
                <a:srgbClr val="FFFFFF"/>
              </a:highlight>
              <a:latin typeface="Calibri"/>
              <a:ea typeface="Calibri"/>
              <a:cs typeface="Calibri"/>
              <a:sym typeface="Calibri"/>
            </a:endParaRPr>
          </a:p>
          <a:p>
            <a:pPr marL="457200" indent="-476250">
              <a:lnSpc>
                <a:spcPct val="115000"/>
              </a:lnSpc>
              <a:buClr>
                <a:schemeClr val="dk1"/>
              </a:buClr>
              <a:buSzPts val="3900"/>
              <a:buFont typeface="Calibri"/>
              <a:buChar char="●"/>
            </a:pPr>
            <a:r>
              <a:rPr lang="es-CL" sz="3900" dirty="0" err="1">
                <a:solidFill>
                  <a:schemeClr val="dk1"/>
                </a:solidFill>
                <a:highlight>
                  <a:srgbClr val="FFFFFF"/>
                </a:highlight>
                <a:latin typeface="Calibri"/>
                <a:ea typeface="Calibri"/>
                <a:cs typeface="Calibri"/>
                <a:sym typeface="Calibri"/>
              </a:rPr>
              <a:t>all</a:t>
            </a:r>
            <a:r>
              <a:rPr lang="es-CL" sz="3900" dirty="0">
                <a:solidFill>
                  <a:schemeClr val="dk1"/>
                </a:solidFill>
                <a:highlight>
                  <a:srgbClr val="FFFFFF"/>
                </a:highlight>
                <a:latin typeface="Calibri"/>
                <a:ea typeface="Calibri"/>
                <a:cs typeface="Calibri"/>
                <a:sym typeface="Calibri"/>
              </a:rPr>
              <a:t> </a:t>
            </a:r>
            <a:r>
              <a:rPr lang="es-CL" sz="3900" dirty="0" err="1">
                <a:solidFill>
                  <a:schemeClr val="dk1"/>
                </a:solidFill>
                <a:highlight>
                  <a:srgbClr val="FFFFFF"/>
                </a:highlight>
                <a:latin typeface="Calibri"/>
                <a:ea typeface="Calibri"/>
                <a:cs typeface="Calibri"/>
                <a:sym typeface="Calibri"/>
              </a:rPr>
              <a:t>national</a:t>
            </a:r>
            <a:r>
              <a:rPr lang="es-CL" sz="3900" dirty="0">
                <a:solidFill>
                  <a:schemeClr val="dk1"/>
                </a:solidFill>
                <a:highlight>
                  <a:srgbClr val="FFFFFF"/>
                </a:highlight>
                <a:latin typeface="Calibri"/>
                <a:ea typeface="Calibri"/>
                <a:cs typeface="Calibri"/>
                <a:sym typeface="Calibri"/>
              </a:rPr>
              <a:t> </a:t>
            </a:r>
            <a:r>
              <a:rPr lang="es-CL" sz="3900" dirty="0" err="1">
                <a:solidFill>
                  <a:schemeClr val="dk1"/>
                </a:solidFill>
                <a:highlight>
                  <a:srgbClr val="FFFFFF"/>
                </a:highlight>
                <a:latin typeface="Calibri"/>
                <a:ea typeface="Calibri"/>
                <a:cs typeface="Calibri"/>
                <a:sym typeface="Calibri"/>
              </a:rPr>
              <a:t>coordination</a:t>
            </a:r>
            <a:r>
              <a:rPr lang="es-CL" sz="3900" dirty="0">
                <a:solidFill>
                  <a:schemeClr val="dk1"/>
                </a:solidFill>
                <a:highlight>
                  <a:srgbClr val="FFFFFF"/>
                </a:highlight>
                <a:latin typeface="Calibri"/>
                <a:ea typeface="Calibri"/>
                <a:cs typeface="Calibri"/>
                <a:sym typeface="Calibri"/>
              </a:rPr>
              <a:t> </a:t>
            </a:r>
            <a:r>
              <a:rPr lang="es-CL" sz="3900" dirty="0" err="1">
                <a:solidFill>
                  <a:schemeClr val="dk1"/>
                </a:solidFill>
                <a:highlight>
                  <a:srgbClr val="FFFFFF"/>
                </a:highlight>
                <a:latin typeface="Calibri"/>
                <a:ea typeface="Calibri"/>
                <a:cs typeface="Calibri"/>
                <a:sym typeface="Calibri"/>
              </a:rPr>
              <a:t>teams</a:t>
            </a:r>
            <a:endParaRPr lang="es-CL" sz="3900" dirty="0">
              <a:solidFill>
                <a:schemeClr val="dk1"/>
              </a:solidFill>
              <a:highlight>
                <a:srgbClr val="FFFFFF"/>
              </a:highlight>
              <a:latin typeface="Calibri"/>
              <a:ea typeface="Calibri"/>
              <a:cs typeface="Calibri"/>
              <a:sym typeface="Calibri"/>
            </a:endParaRPr>
          </a:p>
          <a:p>
            <a:pPr marL="457200" lvl="0" indent="-476250" algn="l" rtl="0">
              <a:lnSpc>
                <a:spcPct val="115000"/>
              </a:lnSpc>
              <a:spcBef>
                <a:spcPts val="0"/>
              </a:spcBef>
              <a:spcAft>
                <a:spcPts val="0"/>
              </a:spcAft>
              <a:buClr>
                <a:schemeClr val="dk1"/>
              </a:buClr>
              <a:buSzPts val="3900"/>
              <a:buFont typeface="Calibri"/>
              <a:buChar char="●"/>
            </a:pPr>
            <a:r>
              <a:rPr lang="es-CL" sz="3900" dirty="0" err="1">
                <a:solidFill>
                  <a:schemeClr val="dk1"/>
                </a:solidFill>
                <a:highlight>
                  <a:srgbClr val="FFFFFF"/>
                </a:highlight>
                <a:latin typeface="Calibri"/>
                <a:ea typeface="Calibri"/>
                <a:cs typeface="Calibri"/>
                <a:sym typeface="Calibri"/>
              </a:rPr>
              <a:t>all</a:t>
            </a:r>
            <a:r>
              <a:rPr lang="es-CL" sz="3900" dirty="0">
                <a:solidFill>
                  <a:schemeClr val="dk1"/>
                </a:solidFill>
                <a:highlight>
                  <a:srgbClr val="FFFFFF"/>
                </a:highlight>
                <a:latin typeface="Calibri"/>
                <a:ea typeface="Calibri"/>
                <a:cs typeface="Calibri"/>
                <a:sym typeface="Calibri"/>
              </a:rPr>
              <a:t> </a:t>
            </a:r>
            <a:r>
              <a:rPr lang="es-CL" sz="3900" dirty="0" err="1">
                <a:solidFill>
                  <a:schemeClr val="dk1"/>
                </a:solidFill>
                <a:highlight>
                  <a:srgbClr val="FFFFFF"/>
                </a:highlight>
                <a:latin typeface="Calibri"/>
                <a:ea typeface="Calibri"/>
                <a:cs typeface="Calibri"/>
                <a:sym typeface="Calibri"/>
              </a:rPr>
              <a:t>partners</a:t>
            </a:r>
            <a:endParaRPr sz="3900" dirty="0">
              <a:solidFill>
                <a:schemeClr val="dk1"/>
              </a:solidFill>
              <a:highlight>
                <a:srgbClr val="FFFFFF"/>
              </a:highlight>
              <a:latin typeface="Calibri"/>
              <a:ea typeface="Calibri"/>
              <a:cs typeface="Calibri"/>
              <a:sym typeface="Calibri"/>
            </a:endParaRPr>
          </a:p>
          <a:p>
            <a:pPr marL="457200" lvl="0" indent="-476250" algn="l" rtl="0">
              <a:lnSpc>
                <a:spcPct val="115000"/>
              </a:lnSpc>
              <a:spcBef>
                <a:spcPts val="0"/>
              </a:spcBef>
              <a:spcAft>
                <a:spcPts val="0"/>
              </a:spcAft>
              <a:buClr>
                <a:schemeClr val="dk1"/>
              </a:buClr>
              <a:buSzPts val="3900"/>
              <a:buFont typeface="Calibri"/>
              <a:buChar char="●"/>
            </a:pPr>
            <a:r>
              <a:rPr lang="es-CL" sz="3900" dirty="0" err="1">
                <a:solidFill>
                  <a:schemeClr val="dk1"/>
                </a:solidFill>
                <a:highlight>
                  <a:srgbClr val="FFFFFF"/>
                </a:highlight>
                <a:latin typeface="Calibri"/>
                <a:ea typeface="Calibri"/>
                <a:cs typeface="Calibri"/>
                <a:sym typeface="Calibri"/>
              </a:rPr>
              <a:t>other</a:t>
            </a:r>
            <a:r>
              <a:rPr lang="es-CL" sz="3900" dirty="0">
                <a:solidFill>
                  <a:schemeClr val="dk1"/>
                </a:solidFill>
                <a:highlight>
                  <a:srgbClr val="FFFFFF"/>
                </a:highlight>
                <a:latin typeface="Calibri"/>
                <a:ea typeface="Calibri"/>
                <a:cs typeface="Calibri"/>
                <a:sym typeface="Calibri"/>
              </a:rPr>
              <a:t> </a:t>
            </a:r>
            <a:r>
              <a:rPr lang="es-CL" sz="3900" dirty="0" err="1">
                <a:solidFill>
                  <a:schemeClr val="dk1"/>
                </a:solidFill>
                <a:highlight>
                  <a:srgbClr val="FFFFFF"/>
                </a:highlight>
                <a:latin typeface="Calibri"/>
                <a:ea typeface="Calibri"/>
                <a:cs typeface="Calibri"/>
                <a:sym typeface="Calibri"/>
              </a:rPr>
              <a:t>experts</a:t>
            </a:r>
            <a:endParaRPr sz="3900" dirty="0">
              <a:solidFill>
                <a:schemeClr val="dk1"/>
              </a:solidFill>
              <a:highlight>
                <a:srgbClr val="FFFFFF"/>
              </a:highlight>
              <a:latin typeface="Calibri"/>
              <a:ea typeface="Calibri"/>
              <a:cs typeface="Calibri"/>
              <a:sym typeface="Calibri"/>
            </a:endParaRPr>
          </a:p>
          <a:p>
            <a:pPr marL="457200" lvl="0" indent="-476250" algn="l" rtl="0">
              <a:lnSpc>
                <a:spcPct val="115000"/>
              </a:lnSpc>
              <a:spcBef>
                <a:spcPts val="0"/>
              </a:spcBef>
              <a:spcAft>
                <a:spcPts val="0"/>
              </a:spcAft>
              <a:buClr>
                <a:schemeClr val="dk1"/>
              </a:buClr>
              <a:buSzPts val="3900"/>
              <a:buFont typeface="Calibri"/>
              <a:buChar char="●"/>
            </a:pPr>
            <a:r>
              <a:rPr lang="es-CL" sz="3900" dirty="0" err="1">
                <a:solidFill>
                  <a:schemeClr val="dk1"/>
                </a:solidFill>
                <a:highlight>
                  <a:srgbClr val="FFFFFF"/>
                </a:highlight>
                <a:latin typeface="Calibri"/>
                <a:ea typeface="Calibri"/>
                <a:cs typeface="Calibri"/>
                <a:sym typeface="Calibri"/>
              </a:rPr>
              <a:t>side</a:t>
            </a:r>
            <a:r>
              <a:rPr lang="es-CL" sz="3900" dirty="0">
                <a:solidFill>
                  <a:schemeClr val="dk1"/>
                </a:solidFill>
                <a:highlight>
                  <a:srgbClr val="FFFFFF"/>
                </a:highlight>
                <a:latin typeface="Calibri"/>
                <a:ea typeface="Calibri"/>
                <a:cs typeface="Calibri"/>
                <a:sym typeface="Calibri"/>
              </a:rPr>
              <a:t> meetings as </a:t>
            </a:r>
            <a:r>
              <a:rPr lang="es-CL" sz="3900" dirty="0" err="1">
                <a:solidFill>
                  <a:schemeClr val="dk1"/>
                </a:solidFill>
                <a:highlight>
                  <a:srgbClr val="FFFFFF"/>
                </a:highlight>
                <a:latin typeface="Calibri"/>
                <a:ea typeface="Calibri"/>
                <a:cs typeface="Calibri"/>
                <a:sym typeface="Calibri"/>
              </a:rPr>
              <a:t>required</a:t>
            </a:r>
            <a:r>
              <a:rPr lang="es-CL" sz="3900" dirty="0">
                <a:solidFill>
                  <a:schemeClr val="dk1"/>
                </a:solidFill>
                <a:highlight>
                  <a:srgbClr val="FFFFFF"/>
                </a:highlight>
                <a:latin typeface="Calibri"/>
                <a:ea typeface="Calibri"/>
                <a:cs typeface="Calibri"/>
                <a:sym typeface="Calibri"/>
              </a:rPr>
              <a:t> (i.e., </a:t>
            </a:r>
            <a:r>
              <a:rPr lang="es-CL" sz="3900" dirty="0" err="1">
                <a:solidFill>
                  <a:schemeClr val="dk1"/>
                </a:solidFill>
                <a:highlight>
                  <a:srgbClr val="FFFFFF"/>
                </a:highlight>
                <a:latin typeface="Calibri"/>
                <a:ea typeface="Calibri"/>
                <a:cs typeface="Calibri"/>
                <a:sym typeface="Calibri"/>
              </a:rPr>
              <a:t>WGs</a:t>
            </a:r>
            <a:r>
              <a:rPr lang="es-CL" sz="3900" dirty="0">
                <a:solidFill>
                  <a:schemeClr val="dk1"/>
                </a:solidFill>
                <a:highlight>
                  <a:srgbClr val="FFFFFF"/>
                </a:highlight>
                <a:latin typeface="Calibri"/>
                <a:ea typeface="Calibri"/>
                <a:cs typeface="Calibri"/>
                <a:sym typeface="Calibri"/>
              </a:rPr>
              <a:t> &amp; </a:t>
            </a:r>
            <a:r>
              <a:rPr lang="es-CL" sz="3900" dirty="0" err="1">
                <a:solidFill>
                  <a:schemeClr val="dk1"/>
                </a:solidFill>
                <a:highlight>
                  <a:srgbClr val="FFFFFF"/>
                </a:highlight>
                <a:latin typeface="Calibri"/>
                <a:ea typeface="Calibri"/>
                <a:cs typeface="Calibri"/>
                <a:sym typeface="Calibri"/>
              </a:rPr>
              <a:t>GTWGs</a:t>
            </a:r>
            <a:r>
              <a:rPr lang="es-CL" sz="3900" dirty="0">
                <a:solidFill>
                  <a:schemeClr val="dk1"/>
                </a:solidFill>
                <a:highlight>
                  <a:srgbClr val="FFFFFF"/>
                </a:highlight>
                <a:latin typeface="Calibri"/>
                <a:ea typeface="Calibri"/>
                <a:cs typeface="Calibri"/>
                <a:sym typeface="Calibri"/>
              </a:rPr>
              <a:t> )</a:t>
            </a:r>
            <a:endParaRPr sz="3900" b="1" dirty="0">
              <a:solidFill>
                <a:schemeClr val="dk1"/>
              </a:solidFill>
              <a:highlight>
                <a:srgbClr val="FFFFFF"/>
              </a:highlight>
              <a:latin typeface="Calibri"/>
              <a:ea typeface="Calibri"/>
              <a:cs typeface="Calibri"/>
              <a:sym typeface="Calibri"/>
            </a:endParaRPr>
          </a:p>
        </p:txBody>
      </p:sp>
      <p:pic>
        <p:nvPicPr>
          <p:cNvPr id="343" name="Google Shape;343;g1017c75c39f_0_40" descr="Imagen que contiene Interfaz de usuario gráfica&#10;&#10;Descripción generada automáticamente"/>
          <p:cNvPicPr preferRelativeResize="0"/>
          <p:nvPr/>
        </p:nvPicPr>
        <p:blipFill rotWithShape="1">
          <a:blip r:embed="rId4">
            <a:alphaModFix/>
          </a:blip>
          <a:srcRect/>
          <a:stretch/>
        </p:blipFill>
        <p:spPr>
          <a:xfrm>
            <a:off x="442913" y="6246681"/>
            <a:ext cx="1188938" cy="4184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graphicFrame>
        <p:nvGraphicFramePr>
          <p:cNvPr id="348" name="Google Shape;348;g104a64e54a7_0_0"/>
          <p:cNvGraphicFramePr/>
          <p:nvPr/>
        </p:nvGraphicFramePr>
        <p:xfrm>
          <a:off x="1158800" y="1557850"/>
          <a:ext cx="5534000" cy="4563793"/>
        </p:xfrm>
        <a:graphic>
          <a:graphicData uri="http://schemas.openxmlformats.org/drawingml/2006/table">
            <a:tbl>
              <a:tblPr>
                <a:noFill/>
                <a:tableStyleId>{AC829D7C-396C-4279-9E56-ADE7BF859DD7}</a:tableStyleId>
              </a:tblPr>
              <a:tblGrid>
                <a:gridCol w="1135425">
                  <a:extLst>
                    <a:ext uri="{9D8B030D-6E8A-4147-A177-3AD203B41FA5}">
                      <a16:colId xmlns:a16="http://schemas.microsoft.com/office/drawing/2014/main" val="20000"/>
                    </a:ext>
                  </a:extLst>
                </a:gridCol>
                <a:gridCol w="1149750">
                  <a:extLst>
                    <a:ext uri="{9D8B030D-6E8A-4147-A177-3AD203B41FA5}">
                      <a16:colId xmlns:a16="http://schemas.microsoft.com/office/drawing/2014/main" val="20001"/>
                    </a:ext>
                  </a:extLst>
                </a:gridCol>
                <a:gridCol w="1092500">
                  <a:extLst>
                    <a:ext uri="{9D8B030D-6E8A-4147-A177-3AD203B41FA5}">
                      <a16:colId xmlns:a16="http://schemas.microsoft.com/office/drawing/2014/main" val="20002"/>
                    </a:ext>
                  </a:extLst>
                </a:gridCol>
                <a:gridCol w="1049525">
                  <a:extLst>
                    <a:ext uri="{9D8B030D-6E8A-4147-A177-3AD203B41FA5}">
                      <a16:colId xmlns:a16="http://schemas.microsoft.com/office/drawing/2014/main" val="20003"/>
                    </a:ext>
                  </a:extLst>
                </a:gridCol>
                <a:gridCol w="1106800">
                  <a:extLst>
                    <a:ext uri="{9D8B030D-6E8A-4147-A177-3AD203B41FA5}">
                      <a16:colId xmlns:a16="http://schemas.microsoft.com/office/drawing/2014/main" val="20004"/>
                    </a:ext>
                  </a:extLst>
                </a:gridCol>
              </a:tblGrid>
              <a:tr h="938975">
                <a:tc>
                  <a:txBody>
                    <a:bodyPr/>
                    <a:lstStyle/>
                    <a:p>
                      <a:pPr marL="0" lvl="0" indent="0" algn="ctr" rtl="0">
                        <a:lnSpc>
                          <a:spcPct val="115000"/>
                        </a:lnSpc>
                        <a:spcBef>
                          <a:spcPts val="0"/>
                        </a:spcBef>
                        <a:spcAft>
                          <a:spcPts val="0"/>
                        </a:spcAft>
                        <a:buNone/>
                      </a:pPr>
                      <a:r>
                        <a:rPr lang="es-CL" sz="1300" b="1">
                          <a:solidFill>
                            <a:schemeClr val="lt1"/>
                          </a:solidFill>
                        </a:rPr>
                        <a:t>UNICEF</a:t>
                      </a:r>
                      <a:endParaRPr sz="1300" b="1">
                        <a:solidFill>
                          <a:schemeClr val="lt1"/>
                        </a:solidFill>
                      </a:endParaRPr>
                    </a:p>
                  </a:txBody>
                  <a:tcPr marL="68575" marR="68575" marT="91425" marB="91425">
                    <a:solidFill>
                      <a:schemeClr val="accent1"/>
                    </a:solidFill>
                  </a:tcPr>
                </a:tc>
                <a:tc>
                  <a:txBody>
                    <a:bodyPr/>
                    <a:lstStyle/>
                    <a:p>
                      <a:pPr marL="0" lvl="0" indent="0" algn="ctr" rtl="0">
                        <a:lnSpc>
                          <a:spcPct val="115000"/>
                        </a:lnSpc>
                        <a:spcBef>
                          <a:spcPts val="0"/>
                        </a:spcBef>
                        <a:spcAft>
                          <a:spcPts val="0"/>
                        </a:spcAft>
                        <a:buNone/>
                      </a:pPr>
                      <a:r>
                        <a:rPr lang="es-CL" sz="1300" b="1">
                          <a:solidFill>
                            <a:schemeClr val="lt1"/>
                          </a:solidFill>
                        </a:rPr>
                        <a:t>Budget needed for 2022. </a:t>
                      </a:r>
                      <a:endParaRPr sz="1300" b="1">
                        <a:solidFill>
                          <a:schemeClr val="lt1"/>
                        </a:solidFill>
                      </a:endParaRPr>
                    </a:p>
                  </a:txBody>
                  <a:tcPr marL="68575" marR="68575" marT="91425" marB="91425">
                    <a:solidFill>
                      <a:schemeClr val="accent1"/>
                    </a:solidFill>
                  </a:tcPr>
                </a:tc>
                <a:tc>
                  <a:txBody>
                    <a:bodyPr/>
                    <a:lstStyle/>
                    <a:p>
                      <a:pPr marL="0" lvl="0" indent="0" algn="ctr" rtl="0">
                        <a:lnSpc>
                          <a:spcPct val="115000"/>
                        </a:lnSpc>
                        <a:spcBef>
                          <a:spcPts val="0"/>
                        </a:spcBef>
                        <a:spcAft>
                          <a:spcPts val="0"/>
                        </a:spcAft>
                        <a:buNone/>
                      </a:pPr>
                      <a:r>
                        <a:rPr lang="es-CL" sz="1300" b="1">
                          <a:solidFill>
                            <a:schemeClr val="lt1"/>
                          </a:solidFill>
                        </a:rPr>
                        <a:t>Budget available for 2022</a:t>
                      </a:r>
                      <a:endParaRPr sz="1300" b="1">
                        <a:solidFill>
                          <a:schemeClr val="lt1"/>
                        </a:solidFill>
                      </a:endParaRPr>
                    </a:p>
                  </a:txBody>
                  <a:tcPr marL="68575" marR="68575" marT="91425" marB="91425">
                    <a:solidFill>
                      <a:schemeClr val="accent1"/>
                    </a:solidFill>
                  </a:tcPr>
                </a:tc>
                <a:tc>
                  <a:txBody>
                    <a:bodyPr/>
                    <a:lstStyle/>
                    <a:p>
                      <a:pPr marL="0" lvl="0" indent="0" algn="ctr" rtl="0">
                        <a:lnSpc>
                          <a:spcPct val="115000"/>
                        </a:lnSpc>
                        <a:spcBef>
                          <a:spcPts val="0"/>
                        </a:spcBef>
                        <a:spcAft>
                          <a:spcPts val="0"/>
                        </a:spcAft>
                        <a:buNone/>
                      </a:pPr>
                      <a:r>
                        <a:rPr lang="es-CL" sz="1300" b="1">
                          <a:solidFill>
                            <a:schemeClr val="lt1"/>
                          </a:solidFill>
                        </a:rPr>
                        <a:t>Gap for 2022</a:t>
                      </a:r>
                      <a:endParaRPr sz="1300" b="1">
                        <a:solidFill>
                          <a:schemeClr val="lt1"/>
                        </a:solidFill>
                      </a:endParaRPr>
                    </a:p>
                  </a:txBody>
                  <a:tcPr marL="68575" marR="68575" marT="91425" marB="91425">
                    <a:solidFill>
                      <a:schemeClr val="accent1"/>
                    </a:solidFill>
                  </a:tcPr>
                </a:tc>
                <a:tc>
                  <a:txBody>
                    <a:bodyPr/>
                    <a:lstStyle/>
                    <a:p>
                      <a:pPr marL="0" lvl="0" indent="0" algn="ctr" rtl="0">
                        <a:lnSpc>
                          <a:spcPct val="115000"/>
                        </a:lnSpc>
                        <a:spcBef>
                          <a:spcPts val="0"/>
                        </a:spcBef>
                        <a:spcAft>
                          <a:spcPts val="0"/>
                        </a:spcAft>
                        <a:buClr>
                          <a:schemeClr val="dk1"/>
                        </a:buClr>
                        <a:buSzPts val="1100"/>
                        <a:buFont typeface="Arial"/>
                        <a:buNone/>
                      </a:pPr>
                      <a:r>
                        <a:rPr lang="es-CL" sz="1300" b="1">
                          <a:solidFill>
                            <a:schemeClr val="lt1"/>
                          </a:solidFill>
                        </a:rPr>
                        <a:t>Budget needed for 2023</a:t>
                      </a:r>
                      <a:endParaRPr sz="1300" b="1">
                        <a:solidFill>
                          <a:schemeClr val="lt1"/>
                        </a:solidFill>
                      </a:endParaRPr>
                    </a:p>
                    <a:p>
                      <a:pPr marL="0" lvl="0" indent="0" algn="ctr" rtl="0">
                        <a:spcBef>
                          <a:spcPts val="0"/>
                        </a:spcBef>
                        <a:spcAft>
                          <a:spcPts val="0"/>
                        </a:spcAft>
                        <a:buNone/>
                      </a:pPr>
                      <a:endParaRPr sz="1300" b="1">
                        <a:solidFill>
                          <a:schemeClr val="lt1"/>
                        </a:solidFill>
                      </a:endParaRPr>
                    </a:p>
                  </a:txBody>
                  <a:tcPr marL="68575" marR="68575" marT="91425" marB="91425">
                    <a:solidFill>
                      <a:schemeClr val="accent1"/>
                    </a:solidFill>
                  </a:tcPr>
                </a:tc>
                <a:extLst>
                  <a:ext uri="{0D108BD9-81ED-4DB2-BD59-A6C34878D82A}">
                    <a16:rowId xmlns:a16="http://schemas.microsoft.com/office/drawing/2014/main" val="10000"/>
                  </a:ext>
                </a:extLst>
              </a:tr>
              <a:tr h="1096625">
                <a:tc>
                  <a:txBody>
                    <a:bodyPr/>
                    <a:lstStyle/>
                    <a:p>
                      <a:pPr marL="0" lvl="0" indent="0" algn="ctr" rtl="0">
                        <a:lnSpc>
                          <a:spcPct val="115000"/>
                        </a:lnSpc>
                        <a:spcBef>
                          <a:spcPts val="0"/>
                        </a:spcBef>
                        <a:spcAft>
                          <a:spcPts val="0"/>
                        </a:spcAft>
                        <a:buNone/>
                      </a:pPr>
                      <a:r>
                        <a:rPr lang="es-CL" sz="1300"/>
                        <a:t>GNC-CT led part (excluding Funding WG needs)</a:t>
                      </a:r>
                      <a:endParaRPr sz="1300"/>
                    </a:p>
                  </a:txBody>
                  <a:tcPr marL="68575" marR="68575" marT="91425" marB="91425">
                    <a:lnB w="9525"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CL"/>
                        <a:t>$2.8 M</a:t>
                      </a:r>
                      <a:endParaRPr/>
                    </a:p>
                  </a:txBody>
                  <a:tcPr marL="68575" marR="68575" marT="91425" marB="91425">
                    <a:lnB w="9525"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CL"/>
                        <a:t>$1.6 </a:t>
                      </a:r>
                      <a:r>
                        <a:rPr lang="es-CL">
                          <a:solidFill>
                            <a:schemeClr val="dk1"/>
                          </a:solidFill>
                        </a:rPr>
                        <a:t> M</a:t>
                      </a:r>
                      <a:endParaRPr/>
                    </a:p>
                  </a:txBody>
                  <a:tcPr marL="68575" marR="68575" marT="91425" marB="91425">
                    <a:lnB w="9525"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CL"/>
                        <a:t>$1.2</a:t>
                      </a:r>
                      <a:r>
                        <a:rPr lang="es-CL">
                          <a:solidFill>
                            <a:schemeClr val="dk1"/>
                          </a:solidFill>
                        </a:rPr>
                        <a:t> M</a:t>
                      </a:r>
                      <a:endParaRPr/>
                    </a:p>
                  </a:txBody>
                  <a:tcPr marL="68575" marR="68575" marT="91425" marB="91425">
                    <a:lnB w="9525"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CL"/>
                        <a:t>$2.3</a:t>
                      </a:r>
                      <a:r>
                        <a:rPr lang="es-CL">
                          <a:solidFill>
                            <a:schemeClr val="dk1"/>
                          </a:solidFill>
                        </a:rPr>
                        <a:t> M</a:t>
                      </a:r>
                      <a:endParaRPr/>
                    </a:p>
                  </a:txBody>
                  <a:tcPr marL="68575" marR="68575" marT="91425" marB="91425">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1328050">
                <a:tc>
                  <a:txBody>
                    <a:bodyPr/>
                    <a:lstStyle/>
                    <a:p>
                      <a:pPr marL="0" lvl="0" indent="0" algn="ctr" rtl="0">
                        <a:lnSpc>
                          <a:spcPct val="115000"/>
                        </a:lnSpc>
                        <a:spcBef>
                          <a:spcPts val="0"/>
                        </a:spcBef>
                        <a:spcAft>
                          <a:spcPts val="0"/>
                        </a:spcAft>
                        <a:buNone/>
                      </a:pPr>
                      <a:r>
                        <a:rPr lang="es-CL" sz="1300"/>
                        <a:t>The Alliance’s led part (excluding NIS WG needs)</a:t>
                      </a:r>
                      <a:endParaRPr sz="1300"/>
                    </a:p>
                  </a:txBody>
                  <a:tcPr marL="68575" marR="68575" marT="91425" marB="91425">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CL"/>
                        <a:t>$2.2</a:t>
                      </a:r>
                      <a:r>
                        <a:rPr lang="es-CL">
                          <a:solidFill>
                            <a:schemeClr val="dk1"/>
                          </a:solidFill>
                        </a:rPr>
                        <a:t> M</a:t>
                      </a:r>
                      <a:endParaRPr/>
                    </a:p>
                  </a:txBody>
                  <a:tcPr marL="68575" marR="68575" marT="91425" marB="91425">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CL"/>
                        <a:t>$1.4</a:t>
                      </a:r>
                      <a:r>
                        <a:rPr lang="es-CL">
                          <a:solidFill>
                            <a:schemeClr val="dk1"/>
                          </a:solidFill>
                        </a:rPr>
                        <a:t> M</a:t>
                      </a:r>
                      <a:endParaRPr/>
                    </a:p>
                  </a:txBody>
                  <a:tcPr marL="68575" marR="68575" marT="91425" marB="91425">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CL"/>
                        <a:t>$0.8</a:t>
                      </a:r>
                      <a:r>
                        <a:rPr lang="es-CL">
                          <a:solidFill>
                            <a:schemeClr val="dk1"/>
                          </a:solidFill>
                        </a:rPr>
                        <a:t> M</a:t>
                      </a:r>
                      <a:endParaRPr/>
                    </a:p>
                  </a:txBody>
                  <a:tcPr marL="68575" marR="68575" marT="91425" marB="91425">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CL"/>
                        <a:t>$2.4</a:t>
                      </a:r>
                      <a:r>
                        <a:rPr lang="es-CL">
                          <a:solidFill>
                            <a:schemeClr val="dk1"/>
                          </a:solidFill>
                        </a:rPr>
                        <a:t> M</a:t>
                      </a:r>
                      <a:endParaRPr/>
                    </a:p>
                  </a:txBody>
                  <a:tcPr marL="68575" marR="68575" marT="91425" marB="91425">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666125">
                <a:tc>
                  <a:txBody>
                    <a:bodyPr/>
                    <a:lstStyle/>
                    <a:p>
                      <a:pPr marL="0" lvl="0" indent="0" algn="ctr" rtl="0">
                        <a:lnSpc>
                          <a:spcPct val="115000"/>
                        </a:lnSpc>
                        <a:spcBef>
                          <a:spcPts val="0"/>
                        </a:spcBef>
                        <a:spcAft>
                          <a:spcPts val="0"/>
                        </a:spcAft>
                        <a:buNone/>
                      </a:pPr>
                      <a:r>
                        <a:rPr lang="es-CL" sz="1300" b="1"/>
                        <a:t>Total</a:t>
                      </a:r>
                      <a:endParaRPr sz="1300" b="1"/>
                    </a:p>
                  </a:txBody>
                  <a:tcPr marL="68575" marR="68575" marT="91425" marB="91425">
                    <a:lnT w="9525" cap="flat" cmpd="sng">
                      <a:solidFill>
                        <a:schemeClr val="accent1"/>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s-CL" sz="1300" b="1"/>
                        <a:t>$5.0</a:t>
                      </a:r>
                      <a:r>
                        <a:rPr lang="es-CL" b="1">
                          <a:solidFill>
                            <a:schemeClr val="dk1"/>
                          </a:solidFill>
                        </a:rPr>
                        <a:t> M</a:t>
                      </a:r>
                      <a:endParaRPr sz="1300" b="1"/>
                    </a:p>
                  </a:txBody>
                  <a:tcPr marL="68575" marR="68575" marT="91425" marB="91425">
                    <a:lnT w="9525" cap="flat" cmpd="sng">
                      <a:solidFill>
                        <a:schemeClr val="accent1"/>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s-CL" sz="1300" b="1"/>
                        <a:t>$3.0</a:t>
                      </a:r>
                      <a:r>
                        <a:rPr lang="es-CL" b="1">
                          <a:solidFill>
                            <a:schemeClr val="dk1"/>
                          </a:solidFill>
                        </a:rPr>
                        <a:t> M</a:t>
                      </a:r>
                      <a:endParaRPr sz="1300" b="1"/>
                    </a:p>
                  </a:txBody>
                  <a:tcPr marL="68575" marR="68575" marT="91425" marB="91425">
                    <a:lnT w="9525" cap="flat" cmpd="sng">
                      <a:solidFill>
                        <a:schemeClr val="accent1"/>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s-CL" sz="1300" b="1"/>
                        <a:t>$1.8</a:t>
                      </a:r>
                      <a:r>
                        <a:rPr lang="es-CL" b="1">
                          <a:solidFill>
                            <a:schemeClr val="dk1"/>
                          </a:solidFill>
                        </a:rPr>
                        <a:t> M</a:t>
                      </a:r>
                      <a:endParaRPr sz="1300" b="1"/>
                    </a:p>
                  </a:txBody>
                  <a:tcPr marL="68575" marR="68575" marT="91425" marB="91425">
                    <a:lnT w="9525" cap="flat" cmpd="sng">
                      <a:solidFill>
                        <a:schemeClr val="accent1"/>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s-CL" sz="1300" b="1"/>
                        <a:t>$4.7</a:t>
                      </a:r>
                      <a:r>
                        <a:rPr lang="es-CL" b="1">
                          <a:solidFill>
                            <a:schemeClr val="dk1"/>
                          </a:solidFill>
                        </a:rPr>
                        <a:t> M</a:t>
                      </a:r>
                      <a:endParaRPr sz="1300" b="1"/>
                    </a:p>
                  </a:txBody>
                  <a:tcPr marL="68575" marR="68575" marT="91425" marB="91425">
                    <a:lnT w="9525" cap="flat" cmpd="sng">
                      <a:solidFill>
                        <a:schemeClr val="accent1"/>
                      </a:solidFill>
                      <a:prstDash val="solid"/>
                      <a:round/>
                      <a:headEnd type="none" w="sm" len="sm"/>
                      <a:tailEnd type="none" w="sm" len="sm"/>
                    </a:lnT>
                  </a:tcPr>
                </a:tc>
                <a:extLst>
                  <a:ext uri="{0D108BD9-81ED-4DB2-BD59-A6C34878D82A}">
                    <a16:rowId xmlns:a16="http://schemas.microsoft.com/office/drawing/2014/main" val="10003"/>
                  </a:ext>
                </a:extLst>
              </a:tr>
            </a:tbl>
          </a:graphicData>
        </a:graphic>
      </p:graphicFrame>
      <p:pic>
        <p:nvPicPr>
          <p:cNvPr id="349" name="Google Shape;349;g104a64e54a7_0_0" descr="Imagen que contiene Interfaz de usuario gráfica&#10;&#10;Descripción generada automáticamente"/>
          <p:cNvPicPr preferRelativeResize="0"/>
          <p:nvPr/>
        </p:nvPicPr>
        <p:blipFill rotWithShape="1">
          <a:blip r:embed="rId3">
            <a:alphaModFix/>
          </a:blip>
          <a:srcRect/>
          <a:stretch/>
        </p:blipFill>
        <p:spPr>
          <a:xfrm>
            <a:off x="9488301" y="6315406"/>
            <a:ext cx="1188938" cy="418438"/>
          </a:xfrm>
          <a:prstGeom prst="rect">
            <a:avLst/>
          </a:prstGeom>
          <a:noFill/>
          <a:ln>
            <a:noFill/>
          </a:ln>
        </p:spPr>
      </p:pic>
      <p:sp>
        <p:nvSpPr>
          <p:cNvPr id="350" name="Google Shape;350;g104a64e54a7_0_0"/>
          <p:cNvSpPr txBox="1"/>
          <p:nvPr/>
        </p:nvSpPr>
        <p:spPr>
          <a:xfrm>
            <a:off x="1073800" y="171800"/>
            <a:ext cx="8160900" cy="800400"/>
          </a:xfrm>
          <a:prstGeom prst="rect">
            <a:avLst/>
          </a:prstGeom>
          <a:noFill/>
          <a:ln>
            <a:noFill/>
          </a:ln>
        </p:spPr>
        <p:txBody>
          <a:bodyPr spcFirstLastPara="1" wrap="square" lIns="91425" tIns="91425" rIns="91425" bIns="91425" anchor="t" anchorCtr="0">
            <a:spAutoFit/>
          </a:bodyPr>
          <a:lstStyle/>
          <a:p>
            <a:pPr marL="0" lvl="0" indent="0" algn="l" rtl="0">
              <a:lnSpc>
                <a:spcPct val="111666"/>
              </a:lnSpc>
              <a:spcBef>
                <a:spcPts val="0"/>
              </a:spcBef>
              <a:spcAft>
                <a:spcPts val="0"/>
              </a:spcAft>
              <a:buClr>
                <a:schemeClr val="dk1"/>
              </a:buClr>
              <a:buSzPts val="4000"/>
              <a:buFont typeface="Arial"/>
              <a:buNone/>
            </a:pPr>
            <a:r>
              <a:rPr lang="es-CL" sz="4000" b="1">
                <a:solidFill>
                  <a:srgbClr val="47B2CF"/>
                </a:solidFill>
                <a:latin typeface="Bebas Neue"/>
                <a:ea typeface="Bebas Neue"/>
                <a:cs typeface="Bebas Neue"/>
                <a:sym typeface="Bebas Neue"/>
              </a:rPr>
              <a:t>GNC workplan 2022-2023 - </a:t>
            </a:r>
            <a:r>
              <a:rPr lang="es-CL" sz="4000" b="1" u="sng">
                <a:solidFill>
                  <a:srgbClr val="47B2CF"/>
                </a:solidFill>
                <a:latin typeface="Bebas Neue"/>
                <a:ea typeface="Bebas Neue"/>
                <a:cs typeface="Bebas Neue"/>
                <a:sym typeface="Bebas Neue"/>
              </a:rPr>
              <a:t>draft</a:t>
            </a:r>
            <a:endParaRPr u="sng"/>
          </a:p>
        </p:txBody>
      </p:sp>
      <p:pic>
        <p:nvPicPr>
          <p:cNvPr id="351" name="Google Shape;351;g104a64e54a7_0_0" descr="Imagen que contiene interior, animal, persona, niño&#10;&#10;Descripción generada automáticamente"/>
          <p:cNvPicPr preferRelativeResize="0">
            <a:picLocks noGrp="1"/>
          </p:cNvPicPr>
          <p:nvPr>
            <p:ph type="pic" idx="2"/>
          </p:nvPr>
        </p:nvPicPr>
        <p:blipFill rotWithShape="1">
          <a:blip r:embed="rId4">
            <a:alphaModFix/>
          </a:blip>
          <a:srcRect l="24425" t="789" b="-789"/>
          <a:stretch/>
        </p:blipFill>
        <p:spPr>
          <a:xfrm>
            <a:off x="7566212" y="8965"/>
            <a:ext cx="4625787" cy="6920753"/>
          </a:xfrm>
          <a:prstGeom prst="rect">
            <a:avLst/>
          </a:prstGeom>
          <a:noFill/>
          <a:ln>
            <a:noFill/>
          </a:ln>
        </p:spPr>
      </p:pic>
      <p:pic>
        <p:nvPicPr>
          <p:cNvPr id="6" name="Google Shape;360;p52" descr="Imagen que contiene Texto&#10;&#10;Descripción generada automáticamente">
            <a:extLst>
              <a:ext uri="{FF2B5EF4-FFF2-40B4-BE49-F238E27FC236}">
                <a16:creationId xmlns:a16="http://schemas.microsoft.com/office/drawing/2014/main" id="{76F89145-3088-4754-8C12-16166DC6137F}"/>
              </a:ext>
            </a:extLst>
          </p:cNvPr>
          <p:cNvPicPr preferRelativeResize="0"/>
          <p:nvPr/>
        </p:nvPicPr>
        <p:blipFill rotWithShape="1">
          <a:blip r:embed="rId5">
            <a:alphaModFix/>
          </a:blip>
          <a:srcRect/>
          <a:stretch/>
        </p:blipFill>
        <p:spPr>
          <a:xfrm>
            <a:off x="10904623" y="6364098"/>
            <a:ext cx="844465" cy="321053"/>
          </a:xfrm>
          <a:prstGeom prst="rect">
            <a:avLst/>
          </a:prstGeom>
          <a:noFill/>
          <a:ln>
            <a:noFill/>
          </a:ln>
        </p:spPr>
      </p:pic>
      <p:sp>
        <p:nvSpPr>
          <p:cNvPr id="7" name="Google Shape;359;p52">
            <a:extLst>
              <a:ext uri="{FF2B5EF4-FFF2-40B4-BE49-F238E27FC236}">
                <a16:creationId xmlns:a16="http://schemas.microsoft.com/office/drawing/2014/main" id="{0425A7A4-1A1D-40D1-AC38-8A963865772B}"/>
              </a:ext>
            </a:extLst>
          </p:cNvPr>
          <p:cNvSpPr txBox="1"/>
          <p:nvPr/>
        </p:nvSpPr>
        <p:spPr>
          <a:xfrm>
            <a:off x="7480407" y="6416902"/>
            <a:ext cx="178051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s-CL" sz="800" b="0" i="0" u="none" strike="noStrike" cap="none" dirty="0">
                <a:solidFill>
                  <a:schemeClr val="lt1"/>
                </a:solidFill>
                <a:latin typeface="Arial"/>
                <a:ea typeface="Arial"/>
                <a:cs typeface="Arial"/>
                <a:sym typeface="Arial"/>
              </a:rPr>
              <a:t>© UNICEF/UN0376829/</a:t>
            </a:r>
            <a:r>
              <a:rPr lang="es-CL" sz="800" b="0" i="0" u="none" strike="noStrike" cap="none" dirty="0" err="1">
                <a:solidFill>
                  <a:schemeClr val="lt1"/>
                </a:solidFill>
                <a:latin typeface="Arial"/>
                <a:ea typeface="Arial"/>
                <a:cs typeface="Arial"/>
                <a:sym typeface="Arial"/>
              </a:rPr>
              <a:t>Esiebo</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55"/>
        <p:cNvGrpSpPr/>
        <p:nvPr/>
      </p:nvGrpSpPr>
      <p:grpSpPr>
        <a:xfrm>
          <a:off x="0" y="0"/>
          <a:ext cx="0" cy="0"/>
          <a:chOff x="0" y="0"/>
          <a:chExt cx="0" cy="0"/>
        </a:xfrm>
      </p:grpSpPr>
      <p:pic>
        <p:nvPicPr>
          <p:cNvPr id="356" name="Google Shape;356;p52" descr="Imagen que contiene interior, animal, persona, niño&#10;&#10;Descripción generada automáticamente"/>
          <p:cNvPicPr preferRelativeResize="0">
            <a:picLocks noGrp="1"/>
          </p:cNvPicPr>
          <p:nvPr>
            <p:ph type="pic" idx="2"/>
          </p:nvPr>
        </p:nvPicPr>
        <p:blipFill rotWithShape="1">
          <a:blip r:embed="rId3">
            <a:alphaModFix/>
          </a:blip>
          <a:srcRect/>
          <a:stretch/>
        </p:blipFill>
        <p:spPr>
          <a:xfrm>
            <a:off x="6096000" y="0"/>
            <a:ext cx="6096000" cy="6858000"/>
          </a:xfrm>
          <a:prstGeom prst="rect">
            <a:avLst/>
          </a:prstGeom>
          <a:noFill/>
          <a:ln>
            <a:noFill/>
          </a:ln>
        </p:spPr>
      </p:pic>
      <p:sp>
        <p:nvSpPr>
          <p:cNvPr id="357" name="Google Shape;357;p52"/>
          <p:cNvSpPr txBox="1"/>
          <p:nvPr/>
        </p:nvSpPr>
        <p:spPr>
          <a:xfrm>
            <a:off x="299475" y="1216964"/>
            <a:ext cx="5545500" cy="3624300"/>
          </a:xfrm>
          <a:prstGeom prst="rect">
            <a:avLst/>
          </a:prstGeom>
          <a:noFill/>
          <a:ln>
            <a:noFill/>
          </a:ln>
        </p:spPr>
        <p:txBody>
          <a:bodyPr spcFirstLastPara="1" wrap="square" lIns="91425" tIns="45700" rIns="91425" bIns="45700" anchor="t" anchorCtr="0">
            <a:spAutoFit/>
          </a:bodyPr>
          <a:lstStyle/>
          <a:p>
            <a:pPr marL="285750" marR="0" lvl="0" indent="-330200" algn="l" rtl="0">
              <a:lnSpc>
                <a:spcPct val="141818"/>
              </a:lnSpc>
              <a:spcBef>
                <a:spcPts val="0"/>
              </a:spcBef>
              <a:spcAft>
                <a:spcPts val="0"/>
              </a:spcAft>
              <a:buClr>
                <a:srgbClr val="F2F2F2"/>
              </a:buClr>
              <a:buSzPts val="2100"/>
              <a:buFont typeface="Arial"/>
              <a:buChar char="•"/>
            </a:pPr>
            <a:r>
              <a:rPr lang="es-CL" sz="2100" b="0" i="0" u="none" strike="noStrike" cap="none">
                <a:solidFill>
                  <a:schemeClr val="lt1"/>
                </a:solidFill>
                <a:latin typeface="Arial"/>
                <a:ea typeface="Arial"/>
                <a:cs typeface="Arial"/>
                <a:sym typeface="Arial"/>
              </a:rPr>
              <a:t>Review your status in the GNC (i.e., partner vs observer, contacts)</a:t>
            </a:r>
            <a:endParaRPr sz="2100"/>
          </a:p>
          <a:p>
            <a:pPr marL="285750" marR="0" lvl="0" indent="-330200" algn="l" rtl="0">
              <a:lnSpc>
                <a:spcPct val="141818"/>
              </a:lnSpc>
              <a:spcBef>
                <a:spcPts val="0"/>
              </a:spcBef>
              <a:spcAft>
                <a:spcPts val="0"/>
              </a:spcAft>
              <a:buClr>
                <a:srgbClr val="F2F2F2"/>
              </a:buClr>
              <a:buSzPts val="2100"/>
              <a:buFont typeface="Arial"/>
              <a:buChar char="•"/>
            </a:pPr>
            <a:r>
              <a:rPr lang="es-CL" sz="2100" b="0" i="0" u="none" strike="noStrike" cap="none">
                <a:solidFill>
                  <a:schemeClr val="lt1"/>
                </a:solidFill>
                <a:latin typeface="Arial"/>
                <a:ea typeface="Arial"/>
                <a:cs typeface="Arial"/>
                <a:sym typeface="Arial"/>
              </a:rPr>
              <a:t>Apply to be a SAG member</a:t>
            </a:r>
            <a:endParaRPr sz="2100"/>
          </a:p>
          <a:p>
            <a:pPr marL="285750" marR="0" lvl="0" indent="-330200" algn="l" rtl="0">
              <a:lnSpc>
                <a:spcPct val="141818"/>
              </a:lnSpc>
              <a:spcBef>
                <a:spcPts val="0"/>
              </a:spcBef>
              <a:spcAft>
                <a:spcPts val="0"/>
              </a:spcAft>
              <a:buClr>
                <a:srgbClr val="F2F2F2"/>
              </a:buClr>
              <a:buSzPts val="2100"/>
              <a:buFont typeface="Arial"/>
              <a:buChar char="•"/>
            </a:pPr>
            <a:r>
              <a:rPr lang="es-CL" sz="2100" b="0" i="0" u="none" strike="noStrike" cap="none">
                <a:solidFill>
                  <a:schemeClr val="lt1"/>
                </a:solidFill>
                <a:latin typeface="Arial"/>
                <a:ea typeface="Arial"/>
                <a:cs typeface="Arial"/>
                <a:sym typeface="Arial"/>
              </a:rPr>
              <a:t>Volunteer as a focal point or  member of the workstreams on AAP, HDN, localization, disability, gender &amp; GBV</a:t>
            </a:r>
            <a:endParaRPr sz="2100">
              <a:solidFill>
                <a:schemeClr val="lt1"/>
              </a:solidFill>
            </a:endParaRPr>
          </a:p>
          <a:p>
            <a:pPr marL="285750" marR="0" lvl="0" indent="-330200" algn="l" rtl="0">
              <a:lnSpc>
                <a:spcPct val="141818"/>
              </a:lnSpc>
              <a:spcBef>
                <a:spcPts val="0"/>
              </a:spcBef>
              <a:spcAft>
                <a:spcPts val="0"/>
              </a:spcAft>
              <a:buClr>
                <a:schemeClr val="lt1"/>
              </a:buClr>
              <a:buSzPts val="2100"/>
              <a:buFont typeface="Arial"/>
              <a:buChar char="•"/>
            </a:pPr>
            <a:r>
              <a:rPr lang="es-CL" sz="2100" b="0" i="0" u="none" strike="noStrike" cap="none">
                <a:solidFill>
                  <a:schemeClr val="lt1"/>
                </a:solidFill>
                <a:latin typeface="Arial"/>
                <a:ea typeface="Arial"/>
                <a:cs typeface="Arial"/>
                <a:sym typeface="Arial"/>
              </a:rPr>
              <a:t>Join the financing and / or other WG(s) or GTWG(s)</a:t>
            </a:r>
            <a:endParaRPr sz="2100">
              <a:solidFill>
                <a:schemeClr val="lt1"/>
              </a:solidFill>
            </a:endParaRPr>
          </a:p>
        </p:txBody>
      </p:sp>
      <p:sp>
        <p:nvSpPr>
          <p:cNvPr id="358" name="Google Shape;358;p52"/>
          <p:cNvSpPr txBox="1"/>
          <p:nvPr/>
        </p:nvSpPr>
        <p:spPr>
          <a:xfrm>
            <a:off x="442913" y="333375"/>
            <a:ext cx="1605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L" sz="2600">
                <a:solidFill>
                  <a:schemeClr val="lt1"/>
                </a:solidFill>
                <a:latin typeface="Bebas Neue"/>
                <a:ea typeface="Bebas Neue"/>
                <a:cs typeface="Bebas Neue"/>
                <a:sym typeface="Bebas Neue"/>
              </a:rPr>
              <a:t>Key asks</a:t>
            </a:r>
            <a:endParaRPr sz="2600" b="0" i="0" u="none" strike="noStrike" cap="none">
              <a:solidFill>
                <a:schemeClr val="lt1"/>
              </a:solidFill>
              <a:latin typeface="Bebas Neue"/>
              <a:ea typeface="Bebas Neue"/>
              <a:cs typeface="Bebas Neue"/>
              <a:sym typeface="Bebas Neue"/>
            </a:endParaRPr>
          </a:p>
        </p:txBody>
      </p:sp>
      <p:sp>
        <p:nvSpPr>
          <p:cNvPr id="359" name="Google Shape;359;p52"/>
          <p:cNvSpPr txBox="1"/>
          <p:nvPr/>
        </p:nvSpPr>
        <p:spPr>
          <a:xfrm>
            <a:off x="6287386" y="6461581"/>
            <a:ext cx="178051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s-CL" sz="800" b="0" i="0" u="none" strike="noStrike" cap="none" dirty="0">
                <a:solidFill>
                  <a:schemeClr val="lt1"/>
                </a:solidFill>
                <a:latin typeface="Arial"/>
                <a:ea typeface="Arial"/>
                <a:cs typeface="Arial"/>
                <a:sym typeface="Arial"/>
              </a:rPr>
              <a:t>© UNICEF/UN0376829/</a:t>
            </a:r>
            <a:r>
              <a:rPr lang="es-CL" sz="800" b="0" i="0" u="none" strike="noStrike" cap="none" dirty="0" err="1">
                <a:solidFill>
                  <a:schemeClr val="lt1"/>
                </a:solidFill>
                <a:latin typeface="Arial"/>
                <a:ea typeface="Arial"/>
                <a:cs typeface="Arial"/>
                <a:sym typeface="Arial"/>
              </a:rPr>
              <a:t>Esiebo</a:t>
            </a:r>
            <a:endParaRPr sz="1400" b="0" i="0" u="none" strike="noStrike" cap="none" dirty="0">
              <a:solidFill>
                <a:srgbClr val="000000"/>
              </a:solidFill>
              <a:latin typeface="Arial"/>
              <a:ea typeface="Arial"/>
              <a:cs typeface="Arial"/>
              <a:sym typeface="Arial"/>
            </a:endParaRPr>
          </a:p>
        </p:txBody>
      </p:sp>
      <p:pic>
        <p:nvPicPr>
          <p:cNvPr id="360" name="Google Shape;360;p52" descr="Imagen que contiene Texto&#10;&#10;Descripción generada automáticamente"/>
          <p:cNvPicPr preferRelativeResize="0"/>
          <p:nvPr/>
        </p:nvPicPr>
        <p:blipFill rotWithShape="1">
          <a:blip r:embed="rId4">
            <a:alphaModFix/>
          </a:blip>
          <a:srcRect/>
          <a:stretch/>
        </p:blipFill>
        <p:spPr>
          <a:xfrm>
            <a:off x="10904623" y="6364098"/>
            <a:ext cx="844465" cy="3210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Google Shape;34;p37"/>
          <p:cNvSpPr txBox="1"/>
          <p:nvPr/>
        </p:nvSpPr>
        <p:spPr>
          <a:xfrm>
            <a:off x="10287887" y="6456948"/>
            <a:ext cx="1617785" cy="4924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s-CL" sz="800" b="0" i="0" u="none" strike="noStrike" cap="none">
                <a:solidFill>
                  <a:schemeClr val="lt1"/>
                </a:solidFill>
                <a:latin typeface="Arial"/>
                <a:ea typeface="Arial"/>
                <a:cs typeface="Arial"/>
                <a:sym typeface="Arial"/>
              </a:rPr>
              <a:t>© UNICEF/UN0436787/Pedro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60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pic>
        <p:nvPicPr>
          <p:cNvPr id="35" name="Google Shape;35;p37" descr="Imagen que contiene Interfaz de usuario gráfica&#10;&#10;Descripción generada automáticamente"/>
          <p:cNvPicPr preferRelativeResize="0"/>
          <p:nvPr/>
        </p:nvPicPr>
        <p:blipFill rotWithShape="1">
          <a:blip r:embed="rId3">
            <a:alphaModFix/>
          </a:blip>
          <a:srcRect/>
          <a:stretch/>
        </p:blipFill>
        <p:spPr>
          <a:xfrm>
            <a:off x="442913" y="6246681"/>
            <a:ext cx="1188939" cy="418438"/>
          </a:xfrm>
          <a:prstGeom prst="rect">
            <a:avLst/>
          </a:prstGeom>
          <a:noFill/>
          <a:ln>
            <a:noFill/>
          </a:ln>
        </p:spPr>
      </p:pic>
      <p:pic>
        <p:nvPicPr>
          <p:cNvPr id="36" name="Google Shape;36;p37"/>
          <p:cNvPicPr preferRelativeResize="0"/>
          <p:nvPr/>
        </p:nvPicPr>
        <p:blipFill>
          <a:blip r:embed="rId4">
            <a:alphaModFix/>
          </a:blip>
          <a:stretch>
            <a:fillRect/>
          </a:stretch>
        </p:blipFill>
        <p:spPr>
          <a:xfrm>
            <a:off x="6714675" y="327775"/>
            <a:ext cx="4477500" cy="6331800"/>
          </a:xfrm>
          <a:prstGeom prst="rect">
            <a:avLst/>
          </a:prstGeom>
          <a:noFill/>
          <a:ln w="9525" cap="flat" cmpd="sng">
            <a:solidFill>
              <a:srgbClr val="929496"/>
            </a:solidFill>
            <a:prstDash val="solid"/>
            <a:round/>
            <a:headEnd type="none" w="sm" len="sm"/>
            <a:tailEnd type="none" w="sm" len="sm"/>
          </a:ln>
        </p:spPr>
      </p:pic>
      <p:pic>
        <p:nvPicPr>
          <p:cNvPr id="37" name="Google Shape;37;p37"/>
          <p:cNvPicPr preferRelativeResize="0"/>
          <p:nvPr/>
        </p:nvPicPr>
        <p:blipFill>
          <a:blip r:embed="rId5">
            <a:alphaModFix/>
          </a:blip>
          <a:stretch>
            <a:fillRect/>
          </a:stretch>
        </p:blipFill>
        <p:spPr>
          <a:xfrm>
            <a:off x="442925" y="333375"/>
            <a:ext cx="4477500" cy="6320588"/>
          </a:xfrm>
          <a:prstGeom prst="rect">
            <a:avLst/>
          </a:prstGeom>
          <a:noFill/>
          <a:ln w="9525" cap="flat" cmpd="sng">
            <a:solidFill>
              <a:srgbClr val="92949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pic>
        <p:nvPicPr>
          <p:cNvPr id="42" name="Google Shape;42;p38" descr="Foto en blanco y negro de un grupo de niños posando para una foto&#10;&#10;Descripción generada automáticamente con confianza media"/>
          <p:cNvPicPr preferRelativeResize="0">
            <a:picLocks noGrp="1"/>
          </p:cNvPicPr>
          <p:nvPr>
            <p:ph type="pic" idx="2"/>
          </p:nvPr>
        </p:nvPicPr>
        <p:blipFill rotWithShape="1">
          <a:blip r:embed="rId3">
            <a:alphaModFix/>
          </a:blip>
          <a:srcRect l="82164" r="1"/>
          <a:stretch/>
        </p:blipFill>
        <p:spPr>
          <a:xfrm>
            <a:off x="10847294" y="0"/>
            <a:ext cx="1344706" cy="6858000"/>
          </a:xfrm>
          <a:prstGeom prst="rect">
            <a:avLst/>
          </a:prstGeom>
          <a:gradFill>
            <a:gsLst>
              <a:gs pos="0">
                <a:schemeClr val="accent1"/>
              </a:gs>
              <a:gs pos="100000">
                <a:schemeClr val="accent5"/>
              </a:gs>
            </a:gsLst>
            <a:lin ang="5400000" scaled="0"/>
          </a:gradFill>
          <a:ln>
            <a:noFill/>
          </a:ln>
        </p:spPr>
      </p:pic>
      <p:sp>
        <p:nvSpPr>
          <p:cNvPr id="43" name="Google Shape;43;p38"/>
          <p:cNvSpPr txBox="1"/>
          <p:nvPr/>
        </p:nvSpPr>
        <p:spPr>
          <a:xfrm>
            <a:off x="442913" y="333375"/>
            <a:ext cx="9844973" cy="781712"/>
          </a:xfrm>
          <a:prstGeom prst="rect">
            <a:avLst/>
          </a:prstGeom>
          <a:noFill/>
          <a:ln>
            <a:noFill/>
          </a:ln>
        </p:spPr>
        <p:txBody>
          <a:bodyPr spcFirstLastPara="1" wrap="square" lIns="91425" tIns="45700" rIns="91425" bIns="45700" anchor="t" anchorCtr="0">
            <a:spAutoFit/>
          </a:bodyPr>
          <a:lstStyle/>
          <a:p>
            <a:pPr marL="0" marR="0" lvl="0" indent="0" algn="l" rtl="0">
              <a:lnSpc>
                <a:spcPct val="111666"/>
              </a:lnSpc>
              <a:spcBef>
                <a:spcPts val="0"/>
              </a:spcBef>
              <a:spcAft>
                <a:spcPts val="0"/>
              </a:spcAft>
              <a:buClr>
                <a:srgbClr val="000000"/>
              </a:buClr>
              <a:buSzPts val="4000"/>
              <a:buFont typeface="Arial"/>
              <a:buNone/>
            </a:pPr>
            <a:r>
              <a:rPr lang="es-CL" sz="4000" b="1" i="0" u="none" strike="noStrike" cap="none">
                <a:solidFill>
                  <a:srgbClr val="47B2CF"/>
                </a:solidFill>
                <a:latin typeface="Bebas Neue"/>
                <a:ea typeface="Bebas Neue"/>
                <a:cs typeface="Bebas Neue"/>
                <a:sym typeface="Bebas Neue"/>
              </a:rPr>
              <a:t>GNC Partner vs observer</a:t>
            </a:r>
            <a:endParaRPr sz="4000" b="0" i="0" u="none" strike="noStrike" cap="none">
              <a:solidFill>
                <a:srgbClr val="000000"/>
              </a:solidFill>
              <a:latin typeface="Arial"/>
              <a:ea typeface="Arial"/>
              <a:cs typeface="Arial"/>
              <a:sym typeface="Arial"/>
            </a:endParaRPr>
          </a:p>
        </p:txBody>
      </p:sp>
      <p:sp>
        <p:nvSpPr>
          <p:cNvPr id="44" name="Google Shape;44;p38"/>
          <p:cNvSpPr txBox="1"/>
          <p:nvPr/>
        </p:nvSpPr>
        <p:spPr>
          <a:xfrm>
            <a:off x="434224" y="1115087"/>
            <a:ext cx="10242900" cy="48678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s-CL" sz="1700" b="1">
                <a:solidFill>
                  <a:schemeClr val="dk1"/>
                </a:solidFill>
                <a:highlight>
                  <a:srgbClr val="FFFFFF"/>
                </a:highlight>
                <a:latin typeface="Calibri"/>
                <a:ea typeface="Calibri"/>
                <a:cs typeface="Calibri"/>
                <a:sym typeface="Calibri"/>
              </a:rPr>
              <a:t>GNC Partners</a:t>
            </a:r>
            <a:r>
              <a:rPr lang="es-CL" sz="1700">
                <a:solidFill>
                  <a:schemeClr val="dk1"/>
                </a:solidFill>
                <a:highlight>
                  <a:srgbClr val="FFFFFF"/>
                </a:highlight>
                <a:latin typeface="Calibri"/>
                <a:ea typeface="Calibri"/>
                <a:cs typeface="Calibri"/>
                <a:sym typeface="Calibri"/>
              </a:rPr>
              <a:t> are entities (organizations, agencies, networks, groups or individuals) committed to respecting fundamental humanitarian principles, working in Nutrition in Emergencies, who are willing to actively help the GNC fulfil its role and who:  </a:t>
            </a:r>
            <a:endParaRPr sz="1700">
              <a:solidFill>
                <a:schemeClr val="dk1"/>
              </a:solidFill>
              <a:highlight>
                <a:srgbClr val="FFFFFF"/>
              </a:highlight>
              <a:latin typeface="Calibri"/>
              <a:ea typeface="Calibri"/>
              <a:cs typeface="Calibri"/>
              <a:sym typeface="Calibri"/>
            </a:endParaRPr>
          </a:p>
          <a:p>
            <a:pPr marL="685800" lvl="0" indent="-336550" algn="l" rtl="0">
              <a:lnSpc>
                <a:spcPct val="115000"/>
              </a:lnSpc>
              <a:spcBef>
                <a:spcPts val="0"/>
              </a:spcBef>
              <a:spcAft>
                <a:spcPts val="0"/>
              </a:spcAft>
              <a:buClr>
                <a:schemeClr val="dk1"/>
              </a:buClr>
              <a:buSzPts val="1700"/>
              <a:buFont typeface="Calibri"/>
              <a:buChar char="●"/>
            </a:pPr>
            <a:r>
              <a:rPr lang="es-CL" sz="1700" b="1">
                <a:solidFill>
                  <a:schemeClr val="dk1"/>
                </a:solidFill>
                <a:highlight>
                  <a:srgbClr val="FFFFFF"/>
                </a:highlight>
                <a:latin typeface="Calibri"/>
                <a:ea typeface="Calibri"/>
                <a:cs typeface="Calibri"/>
                <a:sym typeface="Calibri"/>
              </a:rPr>
              <a:t>Support the fulfilment of the GNC Strategic Plan</a:t>
            </a:r>
            <a:r>
              <a:rPr lang="es-CL" sz="1700">
                <a:solidFill>
                  <a:schemeClr val="dk1"/>
                </a:solidFill>
                <a:highlight>
                  <a:srgbClr val="FFFFFF"/>
                </a:highlight>
                <a:latin typeface="Calibri"/>
                <a:ea typeface="Calibri"/>
                <a:cs typeface="Calibri"/>
                <a:sym typeface="Calibri"/>
              </a:rPr>
              <a:t> by collectively developing and contributing to the GNC Work Plan via funding contributions or in-kind person time;  </a:t>
            </a:r>
            <a:endParaRPr sz="1700">
              <a:solidFill>
                <a:schemeClr val="dk1"/>
              </a:solidFill>
              <a:highlight>
                <a:srgbClr val="FFFFFF"/>
              </a:highlight>
              <a:latin typeface="Calibri"/>
              <a:ea typeface="Calibri"/>
              <a:cs typeface="Calibri"/>
              <a:sym typeface="Calibri"/>
            </a:endParaRPr>
          </a:p>
          <a:p>
            <a:pPr marL="685800" lvl="0" indent="-336550" algn="l" rtl="0">
              <a:lnSpc>
                <a:spcPct val="115000"/>
              </a:lnSpc>
              <a:spcBef>
                <a:spcPts val="0"/>
              </a:spcBef>
              <a:spcAft>
                <a:spcPts val="0"/>
              </a:spcAft>
              <a:buClr>
                <a:schemeClr val="dk1"/>
              </a:buClr>
              <a:buSzPts val="1700"/>
              <a:buFont typeface="Calibri"/>
              <a:buChar char="●"/>
            </a:pPr>
            <a:r>
              <a:rPr lang="es-CL" sz="1700">
                <a:solidFill>
                  <a:schemeClr val="dk1"/>
                </a:solidFill>
                <a:highlight>
                  <a:srgbClr val="FFFFFF"/>
                </a:highlight>
                <a:latin typeface="Calibri"/>
                <a:ea typeface="Calibri"/>
                <a:cs typeface="Calibri"/>
                <a:sym typeface="Calibri"/>
              </a:rPr>
              <a:t>Do not have a conflict of interest with the GNC;  </a:t>
            </a:r>
            <a:endParaRPr sz="1700">
              <a:solidFill>
                <a:schemeClr val="dk1"/>
              </a:solidFill>
              <a:highlight>
                <a:srgbClr val="FFFFFF"/>
              </a:highlight>
              <a:latin typeface="Calibri"/>
              <a:ea typeface="Calibri"/>
              <a:cs typeface="Calibri"/>
              <a:sym typeface="Calibri"/>
            </a:endParaRPr>
          </a:p>
          <a:p>
            <a:pPr marL="685800" lvl="0" indent="-336550" algn="l" rtl="0">
              <a:lnSpc>
                <a:spcPct val="115000"/>
              </a:lnSpc>
              <a:spcBef>
                <a:spcPts val="0"/>
              </a:spcBef>
              <a:spcAft>
                <a:spcPts val="0"/>
              </a:spcAft>
              <a:buClr>
                <a:schemeClr val="dk1"/>
              </a:buClr>
              <a:buSzPts val="1700"/>
              <a:buFont typeface="Calibri"/>
              <a:buChar char="●"/>
            </a:pPr>
            <a:r>
              <a:rPr lang="es-CL" sz="1700">
                <a:solidFill>
                  <a:schemeClr val="dk1"/>
                </a:solidFill>
                <a:highlight>
                  <a:srgbClr val="FFFFFF"/>
                </a:highlight>
                <a:latin typeface="Calibri"/>
                <a:ea typeface="Calibri"/>
                <a:cs typeface="Calibri"/>
                <a:sym typeface="Calibri"/>
              </a:rPr>
              <a:t>Support the monitoring of activities in the GNC Work Plan towards which they are actively contributing;  </a:t>
            </a:r>
            <a:endParaRPr sz="1700">
              <a:solidFill>
                <a:schemeClr val="dk1"/>
              </a:solidFill>
              <a:highlight>
                <a:srgbClr val="FFFFFF"/>
              </a:highlight>
              <a:latin typeface="Calibri"/>
              <a:ea typeface="Calibri"/>
              <a:cs typeface="Calibri"/>
              <a:sym typeface="Calibri"/>
            </a:endParaRPr>
          </a:p>
          <a:p>
            <a:pPr marL="685800" lvl="0" indent="-336550" algn="l" rtl="0">
              <a:lnSpc>
                <a:spcPct val="115000"/>
              </a:lnSpc>
              <a:spcBef>
                <a:spcPts val="0"/>
              </a:spcBef>
              <a:spcAft>
                <a:spcPts val="0"/>
              </a:spcAft>
              <a:buClr>
                <a:schemeClr val="dk1"/>
              </a:buClr>
              <a:buSzPts val="1700"/>
              <a:buFont typeface="Calibri"/>
              <a:buChar char="●"/>
            </a:pPr>
            <a:r>
              <a:rPr lang="es-CL" sz="1700">
                <a:solidFill>
                  <a:schemeClr val="dk1"/>
                </a:solidFill>
                <a:highlight>
                  <a:srgbClr val="FFFFFF"/>
                </a:highlight>
                <a:latin typeface="Calibri"/>
                <a:ea typeface="Calibri"/>
                <a:cs typeface="Calibri"/>
                <a:sym typeface="Calibri"/>
              </a:rPr>
              <a:t>Contribute to GNC discussions through participation in GNC meetings and teleconferences, as well as commenting on any documents;  </a:t>
            </a:r>
            <a:endParaRPr sz="1700">
              <a:solidFill>
                <a:schemeClr val="dk1"/>
              </a:solidFill>
              <a:highlight>
                <a:srgbClr val="FFFFFF"/>
              </a:highlight>
              <a:latin typeface="Calibri"/>
              <a:ea typeface="Calibri"/>
              <a:cs typeface="Calibri"/>
              <a:sym typeface="Calibri"/>
            </a:endParaRPr>
          </a:p>
          <a:p>
            <a:pPr marL="685800" lvl="0" indent="-336550" algn="l" rtl="0">
              <a:lnSpc>
                <a:spcPct val="115000"/>
              </a:lnSpc>
              <a:spcBef>
                <a:spcPts val="0"/>
              </a:spcBef>
              <a:spcAft>
                <a:spcPts val="0"/>
              </a:spcAft>
              <a:buClr>
                <a:schemeClr val="dk1"/>
              </a:buClr>
              <a:buSzPts val="1700"/>
              <a:buFont typeface="Calibri"/>
              <a:buChar char="●"/>
            </a:pPr>
            <a:r>
              <a:rPr lang="es-CL" sz="1700">
                <a:solidFill>
                  <a:schemeClr val="dk1"/>
                </a:solidFill>
                <a:highlight>
                  <a:srgbClr val="FFFFFF"/>
                </a:highlight>
                <a:latin typeface="Calibri"/>
                <a:ea typeface="Calibri"/>
                <a:cs typeface="Calibri"/>
                <a:sym typeface="Calibri"/>
              </a:rPr>
              <a:t>Support a sense of equality and mutual respect for all other partners;  </a:t>
            </a:r>
            <a:endParaRPr sz="1700">
              <a:solidFill>
                <a:schemeClr val="dk1"/>
              </a:solidFill>
              <a:highlight>
                <a:srgbClr val="FFFFFF"/>
              </a:highlight>
              <a:latin typeface="Calibri"/>
              <a:ea typeface="Calibri"/>
              <a:cs typeface="Calibri"/>
              <a:sym typeface="Calibri"/>
            </a:endParaRPr>
          </a:p>
          <a:p>
            <a:pPr marL="685800" lvl="0" indent="-336550" algn="l" rtl="0">
              <a:lnSpc>
                <a:spcPct val="115000"/>
              </a:lnSpc>
              <a:spcBef>
                <a:spcPts val="0"/>
              </a:spcBef>
              <a:spcAft>
                <a:spcPts val="0"/>
              </a:spcAft>
              <a:buClr>
                <a:schemeClr val="dk1"/>
              </a:buClr>
              <a:buSzPts val="1700"/>
              <a:buFont typeface="Calibri"/>
              <a:buChar char="●"/>
            </a:pPr>
            <a:r>
              <a:rPr lang="es-CL" sz="1700">
                <a:solidFill>
                  <a:schemeClr val="dk1"/>
                </a:solidFill>
                <a:highlight>
                  <a:srgbClr val="FFFFFF"/>
                </a:highlight>
                <a:latin typeface="Calibri"/>
                <a:ea typeface="Calibri"/>
                <a:cs typeface="Calibri"/>
                <a:sym typeface="Calibri"/>
              </a:rPr>
              <a:t>Are mutually accountable; and  </a:t>
            </a:r>
            <a:endParaRPr sz="1700">
              <a:solidFill>
                <a:schemeClr val="dk1"/>
              </a:solidFill>
              <a:highlight>
                <a:srgbClr val="FFFFFF"/>
              </a:highlight>
              <a:latin typeface="Calibri"/>
              <a:ea typeface="Calibri"/>
              <a:cs typeface="Calibri"/>
              <a:sym typeface="Calibri"/>
            </a:endParaRPr>
          </a:p>
          <a:p>
            <a:pPr marL="685800" lvl="0" indent="-336550" algn="l" rtl="0">
              <a:lnSpc>
                <a:spcPct val="115000"/>
              </a:lnSpc>
              <a:spcBef>
                <a:spcPts val="0"/>
              </a:spcBef>
              <a:spcAft>
                <a:spcPts val="0"/>
              </a:spcAft>
              <a:buClr>
                <a:schemeClr val="dk1"/>
              </a:buClr>
              <a:buSzPts val="1700"/>
              <a:buFont typeface="Calibri"/>
              <a:buChar char="●"/>
            </a:pPr>
            <a:r>
              <a:rPr lang="es-CL" sz="1700">
                <a:solidFill>
                  <a:schemeClr val="dk1"/>
                </a:solidFill>
                <a:highlight>
                  <a:srgbClr val="FFFFFF"/>
                </a:highlight>
                <a:latin typeface="Calibri"/>
                <a:ea typeface="Calibri"/>
                <a:cs typeface="Calibri"/>
                <a:sym typeface="Calibri"/>
              </a:rPr>
              <a:t>Contribute to decision-making in the best interests of the GNC.  </a:t>
            </a:r>
            <a:endParaRPr sz="170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70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s-CL" sz="1700" b="1">
                <a:solidFill>
                  <a:schemeClr val="dk1"/>
                </a:solidFill>
                <a:highlight>
                  <a:srgbClr val="FFFFFF"/>
                </a:highlight>
                <a:latin typeface="Calibri"/>
                <a:ea typeface="Calibri"/>
                <a:cs typeface="Calibri"/>
                <a:sym typeface="Calibri"/>
              </a:rPr>
              <a:t>“GNC Observers</a:t>
            </a:r>
            <a:r>
              <a:rPr lang="es-CL" sz="1700">
                <a:solidFill>
                  <a:schemeClr val="dk1"/>
                </a:solidFill>
                <a:highlight>
                  <a:srgbClr val="FFFFFF"/>
                </a:highlight>
                <a:latin typeface="Calibri"/>
                <a:ea typeface="Calibri"/>
                <a:cs typeface="Calibri"/>
                <a:sym typeface="Calibri"/>
              </a:rPr>
              <a:t> are organizations or individuals who choose not to contribute directly to the GNC’s work, but who are interested in receiving and sharing information on the GNC’s activities. Where appropriate, they may be invited to attend GNC meetings. They have no voice or vote regarding GNC decisions.” </a:t>
            </a:r>
            <a:endParaRPr sz="1700">
              <a:solidFill>
                <a:schemeClr val="dk1"/>
              </a:solidFill>
              <a:highlight>
                <a:srgbClr val="FFFFFF"/>
              </a:highlight>
              <a:latin typeface="Calibri"/>
              <a:ea typeface="Calibri"/>
              <a:cs typeface="Calibri"/>
              <a:sym typeface="Calibri"/>
            </a:endParaRPr>
          </a:p>
        </p:txBody>
      </p:sp>
      <p:pic>
        <p:nvPicPr>
          <p:cNvPr id="45" name="Google Shape;45;p38" descr="Imagen que contiene Interfaz de usuario gráfica&#10;&#10;Descripción generada automáticamente"/>
          <p:cNvPicPr preferRelativeResize="0"/>
          <p:nvPr/>
        </p:nvPicPr>
        <p:blipFill rotWithShape="1">
          <a:blip r:embed="rId4">
            <a:alphaModFix/>
          </a:blip>
          <a:srcRect/>
          <a:stretch/>
        </p:blipFill>
        <p:spPr>
          <a:xfrm>
            <a:off x="9573270" y="6315406"/>
            <a:ext cx="1188939" cy="4184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Google Shape;50;p39"/>
          <p:cNvSpPr txBox="1"/>
          <p:nvPr/>
        </p:nvSpPr>
        <p:spPr>
          <a:xfrm>
            <a:off x="838199" y="291090"/>
            <a:ext cx="10515599" cy="93268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600"/>
              </a:spcAft>
              <a:buNone/>
            </a:pPr>
            <a:r>
              <a:rPr lang="es-CL" sz="4000" b="1" i="0" u="none" strike="noStrike" cap="none">
                <a:solidFill>
                  <a:srgbClr val="47B2CF"/>
                </a:solidFill>
                <a:latin typeface="Bebas Neue"/>
                <a:ea typeface="Bebas Neue"/>
                <a:cs typeface="Bebas Neue"/>
                <a:sym typeface="Bebas Neue"/>
              </a:rPr>
              <a:t>Current GNC membership</a:t>
            </a:r>
            <a:endParaRPr sz="4000" b="1" i="0" u="none" strike="noStrike" cap="none">
              <a:solidFill>
                <a:srgbClr val="47B2CF"/>
              </a:solidFill>
              <a:latin typeface="Bebas Neue"/>
              <a:ea typeface="Bebas Neue"/>
              <a:cs typeface="Bebas Neue"/>
              <a:sym typeface="Bebas Neue"/>
            </a:endParaRPr>
          </a:p>
        </p:txBody>
      </p:sp>
      <p:sp>
        <p:nvSpPr>
          <p:cNvPr id="51" name="Google Shape;51;p39"/>
          <p:cNvSpPr txBox="1"/>
          <p:nvPr/>
        </p:nvSpPr>
        <p:spPr>
          <a:xfrm>
            <a:off x="10287887" y="6456948"/>
            <a:ext cx="1617785" cy="4924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s-CL" sz="800" b="0" i="0" u="none" strike="noStrike" cap="none">
                <a:solidFill>
                  <a:schemeClr val="lt1"/>
                </a:solidFill>
                <a:latin typeface="Arial"/>
                <a:ea typeface="Arial"/>
                <a:cs typeface="Arial"/>
                <a:sym typeface="Arial"/>
              </a:rPr>
              <a:t>© UNICEF/UN0436787/Pedro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60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pic>
        <p:nvPicPr>
          <p:cNvPr id="52" name="Google Shape;52;p39"/>
          <p:cNvPicPr preferRelativeResize="0"/>
          <p:nvPr/>
        </p:nvPicPr>
        <p:blipFill>
          <a:blip r:embed="rId3">
            <a:alphaModFix/>
          </a:blip>
          <a:stretch>
            <a:fillRect/>
          </a:stretch>
        </p:blipFill>
        <p:spPr>
          <a:xfrm>
            <a:off x="779575" y="1223774"/>
            <a:ext cx="8668768" cy="5370625"/>
          </a:xfrm>
          <a:prstGeom prst="rect">
            <a:avLst/>
          </a:prstGeom>
          <a:noFill/>
          <a:ln>
            <a:noFill/>
          </a:ln>
        </p:spPr>
      </p:pic>
      <p:sp>
        <p:nvSpPr>
          <p:cNvPr id="53" name="Google Shape;53;p39"/>
          <p:cNvSpPr txBox="1"/>
          <p:nvPr/>
        </p:nvSpPr>
        <p:spPr>
          <a:xfrm>
            <a:off x="9192629" y="1541930"/>
            <a:ext cx="2161200" cy="8619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500" b="1" i="0" u="none" strike="noStrike" cap="none">
                <a:solidFill>
                  <a:srgbClr val="92D050"/>
                </a:solidFill>
                <a:latin typeface="Arial"/>
                <a:ea typeface="Arial"/>
                <a:cs typeface="Arial"/>
                <a:sym typeface="Arial"/>
              </a:rPr>
              <a:t>36 partners</a:t>
            </a:r>
            <a:endParaRPr/>
          </a:p>
          <a:p>
            <a:pPr marL="0" marR="0" lvl="0" indent="0" algn="l" rtl="0">
              <a:lnSpc>
                <a:spcPct val="100000"/>
              </a:lnSpc>
              <a:spcBef>
                <a:spcPts val="0"/>
              </a:spcBef>
              <a:spcAft>
                <a:spcPts val="0"/>
              </a:spcAft>
              <a:buNone/>
            </a:pPr>
            <a:r>
              <a:rPr lang="es-CL" sz="2500" b="1" i="0" u="none" strike="noStrike" cap="none">
                <a:solidFill>
                  <a:srgbClr val="8FD0E2"/>
                </a:solidFill>
                <a:latin typeface="Arial"/>
                <a:ea typeface="Arial"/>
                <a:cs typeface="Arial"/>
                <a:sym typeface="Arial"/>
              </a:rPr>
              <a:t>1</a:t>
            </a:r>
            <a:r>
              <a:rPr lang="es-CL" sz="2500" b="1">
                <a:solidFill>
                  <a:srgbClr val="8FD0E2"/>
                </a:solidFill>
              </a:rPr>
              <a:t>3</a:t>
            </a:r>
            <a:r>
              <a:rPr lang="es-CL" sz="2500" b="1" i="0" u="none" strike="noStrike" cap="none">
                <a:solidFill>
                  <a:srgbClr val="8FD0E2"/>
                </a:solidFill>
                <a:latin typeface="Arial"/>
                <a:ea typeface="Arial"/>
                <a:cs typeface="Arial"/>
                <a:sym typeface="Arial"/>
              </a:rPr>
              <a:t> observers</a:t>
            </a:r>
            <a:endParaRPr sz="2500" b="1" i="0" u="none" strike="noStrike" cap="none">
              <a:solidFill>
                <a:srgbClr val="8FD0E2"/>
              </a:solidFill>
              <a:latin typeface="Arial"/>
              <a:ea typeface="Arial"/>
              <a:cs typeface="Arial"/>
              <a:sym typeface="Arial"/>
            </a:endParaRPr>
          </a:p>
        </p:txBody>
      </p:sp>
      <p:pic>
        <p:nvPicPr>
          <p:cNvPr id="54" name="Google Shape;54;p39" descr="Imagen que contiene Interfaz de usuario gráfica&#10;&#10;Descripción generada automáticamente"/>
          <p:cNvPicPr preferRelativeResize="0"/>
          <p:nvPr/>
        </p:nvPicPr>
        <p:blipFill rotWithShape="1">
          <a:blip r:embed="rId4">
            <a:alphaModFix/>
          </a:blip>
          <a:srcRect/>
          <a:stretch/>
        </p:blipFill>
        <p:spPr>
          <a:xfrm>
            <a:off x="442913" y="6246681"/>
            <a:ext cx="1188938" cy="4184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pic>
        <p:nvPicPr>
          <p:cNvPr id="59" name="Google Shape;59;p40"/>
          <p:cNvPicPr preferRelativeResize="0"/>
          <p:nvPr/>
        </p:nvPicPr>
        <p:blipFill rotWithShape="1">
          <a:blip r:embed="rId3">
            <a:alphaModFix/>
          </a:blip>
          <a:srcRect/>
          <a:stretch/>
        </p:blipFill>
        <p:spPr>
          <a:xfrm>
            <a:off x="669662" y="1362476"/>
            <a:ext cx="5334329" cy="5093424"/>
          </a:xfrm>
          <a:prstGeom prst="rect">
            <a:avLst/>
          </a:prstGeom>
          <a:noFill/>
          <a:ln>
            <a:noFill/>
          </a:ln>
        </p:spPr>
      </p:pic>
      <p:sp>
        <p:nvSpPr>
          <p:cNvPr id="60" name="Google Shape;60;p40"/>
          <p:cNvSpPr txBox="1"/>
          <p:nvPr/>
        </p:nvSpPr>
        <p:spPr>
          <a:xfrm>
            <a:off x="838199" y="291090"/>
            <a:ext cx="10515599" cy="93268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600"/>
              </a:spcAft>
              <a:buNone/>
            </a:pPr>
            <a:r>
              <a:rPr lang="es-CL" sz="4000" b="1" i="0" u="none" strike="noStrike" cap="none">
                <a:solidFill>
                  <a:srgbClr val="47B2CF"/>
                </a:solidFill>
                <a:latin typeface="Bebas Neue"/>
                <a:ea typeface="Bebas Neue"/>
                <a:cs typeface="Bebas Neue"/>
                <a:sym typeface="Bebas Neue"/>
              </a:rPr>
              <a:t>Current nutrition cluster/sector membership (33 countries)</a:t>
            </a:r>
            <a:endParaRPr sz="4000" b="1" i="0" u="none" strike="noStrike" cap="none">
              <a:solidFill>
                <a:srgbClr val="47B2CF"/>
              </a:solidFill>
              <a:latin typeface="Bebas Neue"/>
              <a:ea typeface="Bebas Neue"/>
              <a:cs typeface="Bebas Neue"/>
              <a:sym typeface="Bebas Neue"/>
            </a:endParaRPr>
          </a:p>
        </p:txBody>
      </p:sp>
      <p:sp>
        <p:nvSpPr>
          <p:cNvPr id="61" name="Google Shape;61;p40"/>
          <p:cNvSpPr txBox="1"/>
          <p:nvPr/>
        </p:nvSpPr>
        <p:spPr>
          <a:xfrm>
            <a:off x="10287887" y="6456948"/>
            <a:ext cx="1617785" cy="4924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s-CL" sz="800" b="0" i="0" u="none" strike="noStrike" cap="none">
                <a:solidFill>
                  <a:schemeClr val="lt1"/>
                </a:solidFill>
                <a:latin typeface="Arial"/>
                <a:ea typeface="Arial"/>
                <a:cs typeface="Arial"/>
                <a:sym typeface="Arial"/>
              </a:rPr>
              <a:t>© UNICEF/UN0436787/Pedro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60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pic>
        <p:nvPicPr>
          <p:cNvPr id="62" name="Google Shape;62;p40" descr="Imagen que contiene Interfaz de usuario gráfica&#10;&#10;Descripción generada automáticamente"/>
          <p:cNvPicPr preferRelativeResize="0"/>
          <p:nvPr/>
        </p:nvPicPr>
        <p:blipFill rotWithShape="1">
          <a:blip r:embed="rId4">
            <a:alphaModFix/>
          </a:blip>
          <a:srcRect/>
          <a:stretch/>
        </p:blipFill>
        <p:spPr>
          <a:xfrm>
            <a:off x="442913" y="6246681"/>
            <a:ext cx="1188939" cy="418438"/>
          </a:xfrm>
          <a:prstGeom prst="rect">
            <a:avLst/>
          </a:prstGeom>
          <a:noFill/>
          <a:ln>
            <a:noFill/>
          </a:ln>
        </p:spPr>
      </p:pic>
      <p:pic>
        <p:nvPicPr>
          <p:cNvPr id="63" name="Google Shape;63;p40"/>
          <p:cNvPicPr preferRelativeResize="0"/>
          <p:nvPr/>
        </p:nvPicPr>
        <p:blipFill rotWithShape="1">
          <a:blip r:embed="rId5">
            <a:alphaModFix/>
          </a:blip>
          <a:srcRect/>
          <a:stretch/>
        </p:blipFill>
        <p:spPr>
          <a:xfrm>
            <a:off x="6335854" y="2382173"/>
            <a:ext cx="5203907" cy="3054030"/>
          </a:xfrm>
          <a:prstGeom prst="rect">
            <a:avLst/>
          </a:prstGeom>
          <a:noFill/>
          <a:ln>
            <a:noFill/>
          </a:ln>
        </p:spPr>
      </p:pic>
      <p:pic>
        <p:nvPicPr>
          <p:cNvPr id="64" name="Google Shape;64;p40"/>
          <p:cNvPicPr preferRelativeResize="0"/>
          <p:nvPr/>
        </p:nvPicPr>
        <p:blipFill rotWithShape="1">
          <a:blip r:embed="rId6">
            <a:alphaModFix/>
          </a:blip>
          <a:srcRect/>
          <a:stretch/>
        </p:blipFill>
        <p:spPr>
          <a:xfrm>
            <a:off x="7874436" y="2657475"/>
            <a:ext cx="264677" cy="136713"/>
          </a:xfrm>
          <a:prstGeom prst="rect">
            <a:avLst/>
          </a:prstGeom>
          <a:noFill/>
          <a:ln>
            <a:noFill/>
          </a:ln>
        </p:spPr>
      </p:pic>
      <p:sp>
        <p:nvSpPr>
          <p:cNvPr id="65" name="Google Shape;65;p40"/>
          <p:cNvSpPr txBox="1"/>
          <p:nvPr/>
        </p:nvSpPr>
        <p:spPr>
          <a:xfrm>
            <a:off x="7471318" y="5718465"/>
            <a:ext cx="3705000" cy="6924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500" b="1" i="0" u="none" strike="noStrike" cap="none">
                <a:solidFill>
                  <a:srgbClr val="92D050"/>
                </a:solidFill>
                <a:latin typeface="Arial"/>
                <a:ea typeface="Arial"/>
                <a:cs typeface="Arial"/>
                <a:sym typeface="Arial"/>
              </a:rPr>
              <a:t>37 partners/country</a:t>
            </a:r>
            <a:endParaRPr/>
          </a:p>
          <a:p>
            <a:pPr marL="0" marR="0" lvl="0" indent="0" algn="l" rtl="0">
              <a:lnSpc>
                <a:spcPct val="100000"/>
              </a:lnSpc>
              <a:spcBef>
                <a:spcPts val="0"/>
              </a:spcBef>
              <a:spcAft>
                <a:spcPts val="0"/>
              </a:spcAft>
              <a:buNone/>
            </a:pPr>
            <a:r>
              <a:rPr lang="es-CL" sz="1400" b="1" i="0" u="none" strike="noStrike" cap="none">
                <a:solidFill>
                  <a:schemeClr val="dk2"/>
                </a:solidFill>
                <a:latin typeface="Arial"/>
                <a:ea typeface="Arial"/>
                <a:cs typeface="Arial"/>
                <a:sym typeface="Arial"/>
              </a:rPr>
              <a:t>15 INGO+13 LNGO+4 UN + 3 gvt +1 donor</a:t>
            </a:r>
            <a:endParaRPr sz="1400" b="1" i="0" u="none" strike="noStrike" cap="none">
              <a:solidFill>
                <a:schemeClr val="dk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41"/>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1" name="Google Shape;71;p41"/>
          <p:cNvSpPr txBox="1"/>
          <p:nvPr/>
        </p:nvSpPr>
        <p:spPr>
          <a:xfrm>
            <a:off x="645065" y="1097280"/>
            <a:ext cx="3796306" cy="466620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600"/>
              </a:spcAft>
              <a:buNone/>
            </a:pPr>
            <a:r>
              <a:rPr lang="es-CL" sz="4800" b="1" i="0" u="none" strike="noStrike" cap="none">
                <a:solidFill>
                  <a:schemeClr val="dk2"/>
                </a:solidFill>
                <a:latin typeface="Arial"/>
                <a:ea typeface="Arial"/>
                <a:cs typeface="Arial"/>
                <a:sym typeface="Arial"/>
              </a:rPr>
              <a:t>2022 </a:t>
            </a:r>
            <a:r>
              <a:rPr lang="es-CL" sz="4800" b="1">
                <a:solidFill>
                  <a:schemeClr val="dk2"/>
                </a:solidFill>
              </a:rPr>
              <a:t>P</a:t>
            </a:r>
            <a:r>
              <a:rPr lang="es-CL" sz="4800" b="1" i="0" u="none" strike="noStrike" cap="none">
                <a:solidFill>
                  <a:schemeClr val="dk2"/>
                </a:solidFill>
                <a:latin typeface="Arial"/>
                <a:ea typeface="Arial"/>
                <a:cs typeface="Arial"/>
                <a:sym typeface="Arial"/>
              </a:rPr>
              <a:t>artnership </a:t>
            </a:r>
            <a:r>
              <a:rPr lang="es-CL" sz="4800" b="1">
                <a:solidFill>
                  <a:schemeClr val="dk2"/>
                </a:solidFill>
              </a:rPr>
              <a:t>R</a:t>
            </a:r>
            <a:r>
              <a:rPr lang="es-CL" sz="4800" b="1" i="0" u="none" strike="noStrike" cap="none">
                <a:solidFill>
                  <a:schemeClr val="dk2"/>
                </a:solidFill>
                <a:latin typeface="Arial"/>
                <a:ea typeface="Arial"/>
                <a:cs typeface="Arial"/>
                <a:sym typeface="Arial"/>
              </a:rPr>
              <a:t>eview</a:t>
            </a:r>
            <a:endParaRPr sz="4800" b="0" i="0" u="none" strike="noStrike" cap="none">
              <a:solidFill>
                <a:schemeClr val="dk2"/>
              </a:solidFill>
              <a:latin typeface="Arial"/>
              <a:ea typeface="Arial"/>
              <a:cs typeface="Arial"/>
              <a:sym typeface="Arial"/>
            </a:endParaRPr>
          </a:p>
        </p:txBody>
      </p:sp>
      <p:grpSp>
        <p:nvGrpSpPr>
          <p:cNvPr id="72" name="Google Shape;72;p41"/>
          <p:cNvGrpSpPr/>
          <p:nvPr/>
        </p:nvGrpSpPr>
        <p:grpSpPr>
          <a:xfrm>
            <a:off x="82576" y="5945955"/>
            <a:ext cx="12109423" cy="525780"/>
            <a:chOff x="82576" y="5945955"/>
            <a:chExt cx="12109423" cy="525780"/>
          </a:xfrm>
        </p:grpSpPr>
        <p:sp>
          <p:nvSpPr>
            <p:cNvPr id="73" name="Google Shape;73;p41"/>
            <p:cNvSpPr/>
            <p:nvPr/>
          </p:nvSpPr>
          <p:spPr>
            <a:xfrm rot="5400000">
              <a:off x="-103361" y="6131892"/>
              <a:ext cx="524256"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 name="Google Shape;74;p41"/>
            <p:cNvSpPr/>
            <p:nvPr/>
          </p:nvSpPr>
          <p:spPr>
            <a:xfrm rot="-5400000" flipH="1">
              <a:off x="5998176" y="277912"/>
              <a:ext cx="524256" cy="1186339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75" name="Google Shape;75;p41"/>
          <p:cNvSpPr/>
          <p:nvPr/>
        </p:nvSpPr>
        <p:spPr>
          <a:xfrm>
            <a:off x="5133706" y="587829"/>
            <a:ext cx="6505300" cy="5682342"/>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76" name="Google Shape;76;p41"/>
          <p:cNvGrpSpPr/>
          <p:nvPr/>
        </p:nvGrpSpPr>
        <p:grpSpPr>
          <a:xfrm>
            <a:off x="5431536" y="1014760"/>
            <a:ext cx="5918184" cy="4978108"/>
            <a:chOff x="0" y="607"/>
            <a:chExt cx="5918184" cy="4978108"/>
          </a:xfrm>
        </p:grpSpPr>
        <p:sp>
          <p:nvSpPr>
            <p:cNvPr id="77" name="Google Shape;77;p41"/>
            <p:cNvSpPr/>
            <p:nvPr/>
          </p:nvSpPr>
          <p:spPr>
            <a:xfrm>
              <a:off x="0" y="607"/>
              <a:ext cx="5918184" cy="1422316"/>
            </a:xfrm>
            <a:prstGeom prst="roundRect">
              <a:avLst>
                <a:gd name="adj" fmla="val 10000"/>
              </a:avLst>
            </a:prstGeom>
            <a:solidFill>
              <a:srgbClr val="D1E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1"/>
            <p:cNvSpPr/>
            <p:nvPr/>
          </p:nvSpPr>
          <p:spPr>
            <a:xfrm>
              <a:off x="430250" y="320629"/>
              <a:ext cx="782274" cy="782274"/>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1"/>
            <p:cNvSpPr/>
            <p:nvPr/>
          </p:nvSpPr>
          <p:spPr>
            <a:xfrm>
              <a:off x="1642775" y="607"/>
              <a:ext cx="4275408" cy="14223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1"/>
            <p:cNvSpPr txBox="1"/>
            <p:nvPr/>
          </p:nvSpPr>
          <p:spPr>
            <a:xfrm>
              <a:off x="1642775" y="607"/>
              <a:ext cx="4275408" cy="1422316"/>
            </a:xfrm>
            <a:prstGeom prst="rect">
              <a:avLst/>
            </a:prstGeom>
            <a:noFill/>
            <a:ln>
              <a:noFill/>
            </a:ln>
          </p:spPr>
          <p:txBody>
            <a:bodyPr spcFirstLastPara="1" wrap="square" lIns="150525" tIns="150525" rIns="150525" bIns="15052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s-CL" sz="2500" b="0" i="0" u="none" strike="noStrike" cap="none">
                  <a:solidFill>
                    <a:srgbClr val="000000"/>
                  </a:solidFill>
                  <a:latin typeface="Arial"/>
                  <a:ea typeface="Arial"/>
                  <a:cs typeface="Arial"/>
                  <a:sym typeface="Arial"/>
                </a:rPr>
                <a:t>Reconfirm partner/member status</a:t>
              </a:r>
              <a:endParaRPr sz="2500" b="0" i="0" u="none" strike="noStrike" cap="none">
                <a:solidFill>
                  <a:srgbClr val="000000"/>
                </a:solidFill>
                <a:latin typeface="Arial"/>
                <a:ea typeface="Arial"/>
                <a:cs typeface="Arial"/>
                <a:sym typeface="Arial"/>
              </a:endParaRPr>
            </a:p>
          </p:txBody>
        </p:sp>
        <p:sp>
          <p:nvSpPr>
            <p:cNvPr id="81" name="Google Shape;81;p41"/>
            <p:cNvSpPr/>
            <p:nvPr/>
          </p:nvSpPr>
          <p:spPr>
            <a:xfrm>
              <a:off x="0" y="1778503"/>
              <a:ext cx="5918184" cy="1422316"/>
            </a:xfrm>
            <a:prstGeom prst="roundRect">
              <a:avLst>
                <a:gd name="adj" fmla="val 10000"/>
              </a:avLst>
            </a:prstGeom>
            <a:solidFill>
              <a:srgbClr val="D1E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1"/>
            <p:cNvSpPr/>
            <p:nvPr/>
          </p:nvSpPr>
          <p:spPr>
            <a:xfrm>
              <a:off x="430250" y="2098524"/>
              <a:ext cx="782274" cy="782274"/>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1"/>
            <p:cNvSpPr/>
            <p:nvPr/>
          </p:nvSpPr>
          <p:spPr>
            <a:xfrm>
              <a:off x="1642775" y="1778503"/>
              <a:ext cx="4275408" cy="14223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1"/>
            <p:cNvSpPr txBox="1"/>
            <p:nvPr/>
          </p:nvSpPr>
          <p:spPr>
            <a:xfrm>
              <a:off x="1642775" y="1778503"/>
              <a:ext cx="4275408" cy="1422316"/>
            </a:xfrm>
            <a:prstGeom prst="rect">
              <a:avLst/>
            </a:prstGeom>
            <a:noFill/>
            <a:ln>
              <a:noFill/>
            </a:ln>
          </p:spPr>
          <p:txBody>
            <a:bodyPr spcFirstLastPara="1" wrap="square" lIns="150525" tIns="150525" rIns="150525" bIns="15052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s-CL" sz="2500" b="0" i="0" u="none" strike="noStrike" cap="none">
                  <a:solidFill>
                    <a:srgbClr val="000000"/>
                  </a:solidFill>
                  <a:latin typeface="Arial"/>
                  <a:ea typeface="Arial"/>
                  <a:cs typeface="Arial"/>
                  <a:sym typeface="Arial"/>
                </a:rPr>
                <a:t>Update contacts</a:t>
              </a:r>
              <a:endParaRPr sz="2500" b="0" i="0" u="none" strike="noStrike" cap="none">
                <a:solidFill>
                  <a:srgbClr val="000000"/>
                </a:solidFill>
                <a:latin typeface="Arial"/>
                <a:ea typeface="Arial"/>
                <a:cs typeface="Arial"/>
                <a:sym typeface="Arial"/>
              </a:endParaRPr>
            </a:p>
          </p:txBody>
        </p:sp>
        <p:sp>
          <p:nvSpPr>
            <p:cNvPr id="85" name="Google Shape;85;p41"/>
            <p:cNvSpPr/>
            <p:nvPr/>
          </p:nvSpPr>
          <p:spPr>
            <a:xfrm>
              <a:off x="0" y="3556399"/>
              <a:ext cx="5918184" cy="1422316"/>
            </a:xfrm>
            <a:prstGeom prst="roundRect">
              <a:avLst>
                <a:gd name="adj" fmla="val 10000"/>
              </a:avLst>
            </a:prstGeom>
            <a:solidFill>
              <a:srgbClr val="D1E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1"/>
            <p:cNvSpPr/>
            <p:nvPr/>
          </p:nvSpPr>
          <p:spPr>
            <a:xfrm>
              <a:off x="430250" y="3876420"/>
              <a:ext cx="782274" cy="782274"/>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1"/>
            <p:cNvSpPr/>
            <p:nvPr/>
          </p:nvSpPr>
          <p:spPr>
            <a:xfrm>
              <a:off x="1642775" y="3556399"/>
              <a:ext cx="4275408" cy="14223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1"/>
            <p:cNvSpPr txBox="1"/>
            <p:nvPr/>
          </p:nvSpPr>
          <p:spPr>
            <a:xfrm>
              <a:off x="1642775" y="3556399"/>
              <a:ext cx="4275408" cy="1422316"/>
            </a:xfrm>
            <a:prstGeom prst="rect">
              <a:avLst/>
            </a:prstGeom>
            <a:noFill/>
            <a:ln>
              <a:noFill/>
            </a:ln>
          </p:spPr>
          <p:txBody>
            <a:bodyPr spcFirstLastPara="1" wrap="square" lIns="150525" tIns="150525" rIns="150525" bIns="15052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s-CL" sz="2500" b="0" i="0" u="none" strike="noStrike" cap="none">
                  <a:solidFill>
                    <a:schemeClr val="dk1"/>
                  </a:solidFill>
                  <a:latin typeface="Arial"/>
                  <a:ea typeface="Arial"/>
                  <a:cs typeface="Arial"/>
                  <a:sym typeface="Arial"/>
                </a:rPr>
                <a:t>Consultancy to review current partnerships* </a:t>
              </a:r>
              <a:endParaRPr sz="2500" b="0" i="0" u="none" strike="noStrike" cap="none">
                <a:solidFill>
                  <a:schemeClr val="dk1"/>
                </a:solidFill>
                <a:latin typeface="Arial"/>
                <a:ea typeface="Arial"/>
                <a:cs typeface="Arial"/>
                <a:sym typeface="Arial"/>
              </a:endParaRPr>
            </a:p>
          </p:txBody>
        </p:sp>
      </p:grpSp>
      <p:sp>
        <p:nvSpPr>
          <p:cNvPr id="89" name="Google Shape;89;p41"/>
          <p:cNvSpPr txBox="1"/>
          <p:nvPr/>
        </p:nvSpPr>
        <p:spPr>
          <a:xfrm>
            <a:off x="317534" y="4942724"/>
            <a:ext cx="4421946"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200" b="0" i="0" u="none" strike="noStrike" cap="none">
                <a:solidFill>
                  <a:schemeClr val="dk1"/>
                </a:solidFill>
                <a:latin typeface="Arial"/>
                <a:ea typeface="Arial"/>
                <a:cs typeface="Arial"/>
                <a:sym typeface="Arial"/>
              </a:rPr>
              <a:t>* GNC core initiative: Review current </a:t>
            </a:r>
            <a:r>
              <a:rPr lang="es-CL" sz="1200" b="1" i="0" u="none" strike="noStrike" cap="none">
                <a:solidFill>
                  <a:schemeClr val="dk1"/>
                </a:solidFill>
                <a:latin typeface="Arial"/>
                <a:ea typeface="Arial"/>
                <a:cs typeface="Arial"/>
                <a:sym typeface="Arial"/>
              </a:rPr>
              <a:t>engagement of communities, local NGOs/CBOs, private organizations, academic institutions and local authorities </a:t>
            </a:r>
            <a:r>
              <a:rPr lang="es-CL" sz="1200" b="0" i="0" u="none" strike="noStrike" cap="none">
                <a:solidFill>
                  <a:schemeClr val="dk1"/>
                </a:solidFill>
                <a:latin typeface="Arial"/>
                <a:ea typeface="Arial"/>
                <a:cs typeface="Arial"/>
                <a:sym typeface="Arial"/>
              </a:rPr>
              <a:t>in the NiE Sector, and develop recommendations for better engagement at all levels.</a:t>
            </a:r>
            <a:endParaRPr sz="1200" b="0" i="0" u="none" strike="noStrike" cap="none">
              <a:solidFill>
                <a:schemeClr val="dk1"/>
              </a:solidFill>
              <a:latin typeface="Arial"/>
              <a:ea typeface="Arial"/>
              <a:cs typeface="Arial"/>
              <a:sym typeface="Arial"/>
            </a:endParaRPr>
          </a:p>
        </p:txBody>
      </p:sp>
      <p:pic>
        <p:nvPicPr>
          <p:cNvPr id="90" name="Google Shape;90;p41" descr="Two new artists on our label - Smile Creations Music Label"/>
          <p:cNvPicPr preferRelativeResize="0"/>
          <p:nvPr/>
        </p:nvPicPr>
        <p:blipFill rotWithShape="1">
          <a:blip r:embed="rId6">
            <a:alphaModFix/>
          </a:blip>
          <a:srcRect/>
          <a:stretch/>
        </p:blipFill>
        <p:spPr>
          <a:xfrm>
            <a:off x="10292949" y="4721307"/>
            <a:ext cx="888845" cy="425100"/>
          </a:xfrm>
          <a:prstGeom prst="rect">
            <a:avLst/>
          </a:prstGeom>
          <a:noFill/>
          <a:ln>
            <a:noFill/>
          </a:ln>
        </p:spPr>
      </p:pic>
      <p:pic>
        <p:nvPicPr>
          <p:cNvPr id="24" name="Google Shape;360;p52" descr="Imagen que contiene Texto&#10;&#10;Descripción generada automáticamente">
            <a:extLst>
              <a:ext uri="{FF2B5EF4-FFF2-40B4-BE49-F238E27FC236}">
                <a16:creationId xmlns:a16="http://schemas.microsoft.com/office/drawing/2014/main" id="{9B592513-EA16-4C32-9BDA-613D6D2CF420}"/>
              </a:ext>
            </a:extLst>
          </p:cNvPr>
          <p:cNvPicPr preferRelativeResize="0"/>
          <p:nvPr/>
        </p:nvPicPr>
        <p:blipFill rotWithShape="1">
          <a:blip r:embed="rId7">
            <a:alphaModFix/>
          </a:blip>
          <a:srcRect/>
          <a:stretch/>
        </p:blipFill>
        <p:spPr>
          <a:xfrm>
            <a:off x="505060" y="6052449"/>
            <a:ext cx="844465" cy="3210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42" descr="Foto en blanco y negro de un grupo de niños posando para una foto&#10;&#10;Descripción generada automáticamente con confianza media"/>
          <p:cNvPicPr preferRelativeResize="0">
            <a:picLocks noGrp="1"/>
          </p:cNvPicPr>
          <p:nvPr>
            <p:ph type="pic" idx="2"/>
          </p:nvPr>
        </p:nvPicPr>
        <p:blipFill rotWithShape="1">
          <a:blip r:embed="rId3">
            <a:alphaModFix/>
          </a:blip>
          <a:srcRect l="82164" r="1"/>
          <a:stretch/>
        </p:blipFill>
        <p:spPr>
          <a:xfrm>
            <a:off x="10847294" y="0"/>
            <a:ext cx="1344706" cy="6858000"/>
          </a:xfrm>
          <a:prstGeom prst="rect">
            <a:avLst/>
          </a:prstGeom>
          <a:gradFill>
            <a:gsLst>
              <a:gs pos="0">
                <a:schemeClr val="accent1"/>
              </a:gs>
              <a:gs pos="100000">
                <a:schemeClr val="accent5"/>
              </a:gs>
            </a:gsLst>
            <a:lin ang="5400000" scaled="0"/>
          </a:gradFill>
          <a:ln>
            <a:noFill/>
          </a:ln>
        </p:spPr>
      </p:pic>
      <p:sp>
        <p:nvSpPr>
          <p:cNvPr id="96" name="Google Shape;96;p42"/>
          <p:cNvSpPr txBox="1"/>
          <p:nvPr/>
        </p:nvSpPr>
        <p:spPr>
          <a:xfrm>
            <a:off x="442913" y="306481"/>
            <a:ext cx="9844973" cy="781712"/>
          </a:xfrm>
          <a:prstGeom prst="rect">
            <a:avLst/>
          </a:prstGeom>
          <a:noFill/>
          <a:ln>
            <a:noFill/>
          </a:ln>
        </p:spPr>
        <p:txBody>
          <a:bodyPr spcFirstLastPara="1" wrap="square" lIns="91425" tIns="45700" rIns="91425" bIns="45700" anchor="t" anchorCtr="0">
            <a:spAutoFit/>
          </a:bodyPr>
          <a:lstStyle/>
          <a:p>
            <a:pPr marL="0" marR="0" lvl="0" indent="0" algn="l" rtl="0">
              <a:lnSpc>
                <a:spcPct val="111666"/>
              </a:lnSpc>
              <a:spcBef>
                <a:spcPts val="0"/>
              </a:spcBef>
              <a:spcAft>
                <a:spcPts val="0"/>
              </a:spcAft>
              <a:buClr>
                <a:srgbClr val="000000"/>
              </a:buClr>
              <a:buSzPts val="4000"/>
              <a:buFont typeface="Arial"/>
              <a:buNone/>
            </a:pPr>
            <a:r>
              <a:rPr lang="es-CL" sz="4000" b="1" i="0" u="none" strike="noStrike" cap="none">
                <a:solidFill>
                  <a:srgbClr val="47B2CF"/>
                </a:solidFill>
                <a:latin typeface="Bebas Neue"/>
                <a:ea typeface="Bebas Neue"/>
                <a:cs typeface="Bebas Neue"/>
                <a:sym typeface="Bebas Neue"/>
              </a:rPr>
              <a:t>communications</a:t>
            </a:r>
            <a:endParaRPr sz="4000" b="0" i="0" u="none" strike="noStrike" cap="none">
              <a:solidFill>
                <a:srgbClr val="000000"/>
              </a:solidFill>
              <a:latin typeface="Arial"/>
              <a:ea typeface="Arial"/>
              <a:cs typeface="Arial"/>
              <a:sym typeface="Arial"/>
            </a:endParaRPr>
          </a:p>
        </p:txBody>
      </p:sp>
      <p:sp>
        <p:nvSpPr>
          <p:cNvPr id="97" name="Google Shape;97;p42"/>
          <p:cNvSpPr txBox="1"/>
          <p:nvPr/>
        </p:nvSpPr>
        <p:spPr>
          <a:xfrm>
            <a:off x="442913" y="1100628"/>
            <a:ext cx="10242900" cy="5356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95000"/>
              </a:lnSpc>
              <a:spcBef>
                <a:spcPts val="0"/>
              </a:spcBef>
              <a:spcAft>
                <a:spcPts val="0"/>
              </a:spcAft>
              <a:buClr>
                <a:srgbClr val="000000"/>
              </a:buClr>
              <a:buSzPts val="3000"/>
              <a:buFont typeface="Arial"/>
              <a:buChar char="•"/>
            </a:pPr>
            <a:r>
              <a:rPr lang="es-CL" sz="3000" b="0" i="0" u="none" strike="noStrike" cap="none">
                <a:solidFill>
                  <a:schemeClr val="dk2"/>
                </a:solidFill>
                <a:latin typeface="Arial"/>
                <a:ea typeface="Arial"/>
                <a:cs typeface="Arial"/>
                <a:sym typeface="Arial"/>
              </a:rPr>
              <a:t>Website</a:t>
            </a:r>
            <a:endParaRPr sz="3000" b="0" i="0" u="none" strike="noStrike" cap="none">
              <a:solidFill>
                <a:schemeClr val="dk2"/>
              </a:solidFill>
              <a:latin typeface="Arial"/>
              <a:ea typeface="Arial"/>
              <a:cs typeface="Arial"/>
              <a:sym typeface="Arial"/>
            </a:endParaRPr>
          </a:p>
          <a:p>
            <a:pPr marL="457200" marR="0" lvl="0" indent="-457200" algn="l" rtl="0">
              <a:lnSpc>
                <a:spcPct val="95000"/>
              </a:lnSpc>
              <a:spcBef>
                <a:spcPts val="0"/>
              </a:spcBef>
              <a:spcAft>
                <a:spcPts val="0"/>
              </a:spcAft>
              <a:buClr>
                <a:srgbClr val="000000"/>
              </a:buClr>
              <a:buSzPts val="3000"/>
              <a:buFont typeface="Arial"/>
              <a:buChar char="•"/>
            </a:pPr>
            <a:r>
              <a:rPr lang="es-CL" sz="3000" b="0" i="0" u="none" strike="noStrike" cap="none">
                <a:solidFill>
                  <a:schemeClr val="dk2"/>
                </a:solidFill>
                <a:latin typeface="Arial"/>
                <a:ea typeface="Arial"/>
                <a:cs typeface="Arial"/>
                <a:sym typeface="Arial"/>
              </a:rPr>
              <a:t>Monthly newsletter</a:t>
            </a:r>
            <a:endParaRPr sz="3000" b="0" i="0" u="none" strike="noStrike" cap="none">
              <a:solidFill>
                <a:schemeClr val="dk2"/>
              </a:solidFill>
              <a:latin typeface="Arial"/>
              <a:ea typeface="Arial"/>
              <a:cs typeface="Arial"/>
              <a:sym typeface="Arial"/>
            </a:endParaRPr>
          </a:p>
          <a:p>
            <a:pPr marL="457200" marR="0" lvl="0" indent="-457200" algn="l" rtl="0">
              <a:lnSpc>
                <a:spcPct val="95000"/>
              </a:lnSpc>
              <a:spcBef>
                <a:spcPts val="0"/>
              </a:spcBef>
              <a:spcAft>
                <a:spcPts val="0"/>
              </a:spcAft>
              <a:buClr>
                <a:srgbClr val="000000"/>
              </a:buClr>
              <a:buSzPts val="3000"/>
              <a:buFont typeface="Arial"/>
              <a:buChar char="•"/>
            </a:pPr>
            <a:r>
              <a:rPr lang="es-CL" sz="3000" b="0" i="0" u="none" strike="noStrike" cap="none">
                <a:solidFill>
                  <a:schemeClr val="dk2"/>
                </a:solidFill>
                <a:latin typeface="Arial"/>
                <a:ea typeface="Arial"/>
                <a:cs typeface="Arial"/>
                <a:sym typeface="Arial"/>
              </a:rPr>
              <a:t>Emails; mailing lists</a:t>
            </a:r>
            <a:endParaRPr sz="3000" b="0" i="0" u="none" strike="noStrike" cap="none">
              <a:solidFill>
                <a:schemeClr val="dk2"/>
              </a:solidFill>
              <a:latin typeface="Arial"/>
              <a:ea typeface="Arial"/>
              <a:cs typeface="Arial"/>
              <a:sym typeface="Arial"/>
            </a:endParaRPr>
          </a:p>
          <a:p>
            <a:pPr marL="457200" marR="0" lvl="0" indent="-457200" algn="l" rtl="0">
              <a:lnSpc>
                <a:spcPct val="95000"/>
              </a:lnSpc>
              <a:spcBef>
                <a:spcPts val="0"/>
              </a:spcBef>
              <a:spcAft>
                <a:spcPts val="0"/>
              </a:spcAft>
              <a:buClr>
                <a:srgbClr val="000000"/>
              </a:buClr>
              <a:buSzPts val="3000"/>
              <a:buFont typeface="Arial"/>
              <a:buChar char="•"/>
            </a:pPr>
            <a:r>
              <a:rPr lang="es-CL" sz="3000" b="0" i="0" u="none" strike="noStrike" cap="none">
                <a:solidFill>
                  <a:schemeClr val="dk2"/>
                </a:solidFill>
                <a:latin typeface="Arial"/>
                <a:ea typeface="Arial"/>
                <a:cs typeface="Arial"/>
                <a:sym typeface="Arial"/>
              </a:rPr>
              <a:t>Social media </a:t>
            </a:r>
            <a:endParaRPr/>
          </a:p>
          <a:p>
            <a:pPr marL="457200" marR="0" lvl="0" indent="-457200" algn="l" rtl="0">
              <a:lnSpc>
                <a:spcPct val="95000"/>
              </a:lnSpc>
              <a:spcBef>
                <a:spcPts val="0"/>
              </a:spcBef>
              <a:spcAft>
                <a:spcPts val="0"/>
              </a:spcAft>
              <a:buClr>
                <a:srgbClr val="000000"/>
              </a:buClr>
              <a:buSzPts val="3000"/>
              <a:buFont typeface="Arial"/>
              <a:buChar char="•"/>
            </a:pPr>
            <a:r>
              <a:rPr lang="es-CL" sz="3000" b="0" i="0" u="none" strike="noStrike" cap="none">
                <a:solidFill>
                  <a:schemeClr val="dk2"/>
                </a:solidFill>
                <a:latin typeface="Arial"/>
                <a:ea typeface="Arial"/>
                <a:cs typeface="Arial"/>
                <a:sym typeface="Arial"/>
              </a:rPr>
              <a:t>News and job </a:t>
            </a:r>
            <a:r>
              <a:rPr lang="es-CL" sz="3000">
                <a:solidFill>
                  <a:schemeClr val="dk2"/>
                </a:solidFill>
              </a:rPr>
              <a:t>opportunities</a:t>
            </a:r>
            <a:endParaRPr sz="3000" b="0" i="0" u="none" strike="noStrike" cap="none">
              <a:solidFill>
                <a:schemeClr val="dk2"/>
              </a:solidFill>
              <a:latin typeface="Arial"/>
              <a:ea typeface="Arial"/>
              <a:cs typeface="Arial"/>
              <a:sym typeface="Arial"/>
            </a:endParaRPr>
          </a:p>
          <a:p>
            <a:pPr marL="457200" marR="0" lvl="0" indent="-457200" algn="l" rtl="0">
              <a:lnSpc>
                <a:spcPct val="95000"/>
              </a:lnSpc>
              <a:spcBef>
                <a:spcPts val="0"/>
              </a:spcBef>
              <a:spcAft>
                <a:spcPts val="0"/>
              </a:spcAft>
              <a:buClr>
                <a:srgbClr val="000000"/>
              </a:buClr>
              <a:buSzPts val="3000"/>
              <a:buFont typeface="Arial"/>
              <a:buChar char="•"/>
            </a:pPr>
            <a:r>
              <a:rPr lang="es-CL" sz="3000">
                <a:solidFill>
                  <a:schemeClr val="dk2"/>
                </a:solidFill>
              </a:rPr>
              <a:t>W</a:t>
            </a:r>
            <a:r>
              <a:rPr lang="es-CL" sz="3000" b="0" i="0" u="none" strike="noStrike" cap="none">
                <a:solidFill>
                  <a:schemeClr val="dk2"/>
                </a:solidFill>
                <a:latin typeface="Arial"/>
                <a:ea typeface="Arial"/>
                <a:cs typeface="Arial"/>
                <a:sym typeface="Arial"/>
              </a:rPr>
              <a:t>ebinars</a:t>
            </a:r>
            <a:endParaRPr sz="3000" b="0" i="0" u="none" strike="noStrike" cap="none">
              <a:solidFill>
                <a:schemeClr val="dk2"/>
              </a:solidFill>
              <a:latin typeface="Arial"/>
              <a:ea typeface="Arial"/>
              <a:cs typeface="Arial"/>
              <a:sym typeface="Arial"/>
            </a:endParaRPr>
          </a:p>
          <a:p>
            <a:pPr marL="457200" marR="0" lvl="0" indent="-457200" algn="l" rtl="0">
              <a:lnSpc>
                <a:spcPct val="95000"/>
              </a:lnSpc>
              <a:spcBef>
                <a:spcPts val="0"/>
              </a:spcBef>
              <a:spcAft>
                <a:spcPts val="0"/>
              </a:spcAft>
              <a:buClr>
                <a:srgbClr val="000000"/>
              </a:buClr>
              <a:buSzPts val="3000"/>
              <a:buFont typeface="Arial"/>
              <a:buChar char="•"/>
            </a:pPr>
            <a:r>
              <a:rPr lang="es-CL" sz="3000" b="0" i="0" u="none" strike="noStrike" cap="none">
                <a:solidFill>
                  <a:schemeClr val="dk2"/>
                </a:solidFill>
                <a:latin typeface="Arial"/>
                <a:ea typeface="Arial"/>
                <a:cs typeface="Arial"/>
                <a:sym typeface="Arial"/>
              </a:rPr>
              <a:t>Conference calls </a:t>
            </a:r>
            <a:endParaRPr/>
          </a:p>
          <a:p>
            <a:pPr marL="457200" marR="0" lvl="0" indent="-457200" algn="l" rtl="0">
              <a:lnSpc>
                <a:spcPct val="95000"/>
              </a:lnSpc>
              <a:spcBef>
                <a:spcPts val="0"/>
              </a:spcBef>
              <a:spcAft>
                <a:spcPts val="0"/>
              </a:spcAft>
              <a:buClr>
                <a:srgbClr val="000000"/>
              </a:buClr>
              <a:buSzPts val="3000"/>
              <a:buFont typeface="Arial"/>
              <a:buChar char="•"/>
            </a:pPr>
            <a:r>
              <a:rPr lang="es-CL" sz="3000" b="0" i="0" u="none" strike="noStrike" cap="none">
                <a:solidFill>
                  <a:schemeClr val="dk2"/>
                </a:solidFill>
                <a:latin typeface="Arial"/>
                <a:ea typeface="Arial"/>
                <a:cs typeface="Arial"/>
                <a:sym typeface="Arial"/>
              </a:rPr>
              <a:t>Reporting; Annual and Mid-year reports</a:t>
            </a:r>
            <a:endParaRPr sz="3000" b="0" i="0" u="none" strike="noStrike" cap="none">
              <a:solidFill>
                <a:schemeClr val="dk2"/>
              </a:solidFill>
              <a:latin typeface="Arial"/>
              <a:ea typeface="Arial"/>
              <a:cs typeface="Arial"/>
              <a:sym typeface="Arial"/>
            </a:endParaRPr>
          </a:p>
          <a:p>
            <a:pPr marL="457200" marR="0" lvl="0" indent="-457200" algn="l" rtl="0">
              <a:lnSpc>
                <a:spcPct val="95000"/>
              </a:lnSpc>
              <a:spcBef>
                <a:spcPts val="0"/>
              </a:spcBef>
              <a:spcAft>
                <a:spcPts val="0"/>
              </a:spcAft>
              <a:buClr>
                <a:srgbClr val="000000"/>
              </a:buClr>
              <a:buSzPts val="3000"/>
              <a:buFont typeface="Arial"/>
              <a:buChar char="•"/>
            </a:pPr>
            <a:r>
              <a:rPr lang="es-CL" sz="3000" b="0" i="0" u="none" strike="noStrike" cap="none">
                <a:solidFill>
                  <a:schemeClr val="dk2"/>
                </a:solidFill>
                <a:latin typeface="Arial"/>
                <a:ea typeface="Arial"/>
                <a:cs typeface="Arial"/>
                <a:sym typeface="Arial"/>
              </a:rPr>
              <a:t>GNC meetings</a:t>
            </a:r>
            <a:endParaRPr/>
          </a:p>
          <a:p>
            <a:pPr marL="457200" marR="0" lvl="0" indent="-457200" algn="l" rtl="0">
              <a:lnSpc>
                <a:spcPct val="95000"/>
              </a:lnSpc>
              <a:spcBef>
                <a:spcPts val="0"/>
              </a:spcBef>
              <a:spcAft>
                <a:spcPts val="0"/>
              </a:spcAft>
              <a:buClr>
                <a:srgbClr val="000000"/>
              </a:buClr>
              <a:buSzPts val="3000"/>
              <a:buFont typeface="Arial"/>
              <a:buChar char="•"/>
            </a:pPr>
            <a:r>
              <a:rPr lang="es-CL" sz="3000" b="0" i="0" u="none" strike="noStrike" cap="none">
                <a:solidFill>
                  <a:schemeClr val="dk2"/>
                </a:solidFill>
                <a:latin typeface="Arial"/>
                <a:ea typeface="Arial"/>
                <a:cs typeface="Arial"/>
                <a:sym typeface="Arial"/>
              </a:rPr>
              <a:t>Communications in the WGs, GTWGs, SAG, TFs, </a:t>
            </a:r>
            <a:br>
              <a:rPr lang="es-CL" sz="3000" b="0" i="0" u="none" strike="noStrike" cap="none">
                <a:solidFill>
                  <a:schemeClr val="dk2"/>
                </a:solidFill>
                <a:latin typeface="Arial"/>
                <a:ea typeface="Arial"/>
                <a:cs typeface="Arial"/>
                <a:sym typeface="Arial"/>
              </a:rPr>
            </a:br>
            <a:r>
              <a:rPr lang="es-CL" sz="3000" b="0" i="0" u="none" strike="noStrike" cap="none">
                <a:solidFill>
                  <a:schemeClr val="dk2"/>
                </a:solidFill>
                <a:latin typeface="Arial"/>
                <a:ea typeface="Arial"/>
                <a:cs typeface="Arial"/>
                <a:sym typeface="Arial"/>
              </a:rPr>
              <a:t>the Alliance</a:t>
            </a:r>
            <a:endParaRPr/>
          </a:p>
          <a:p>
            <a:pPr marL="457200" marR="0" lvl="0" indent="-457200" algn="l" rtl="0">
              <a:lnSpc>
                <a:spcPct val="95000"/>
              </a:lnSpc>
              <a:spcBef>
                <a:spcPts val="0"/>
              </a:spcBef>
              <a:spcAft>
                <a:spcPts val="0"/>
              </a:spcAft>
              <a:buClr>
                <a:srgbClr val="000000"/>
              </a:buClr>
              <a:buSzPts val="3000"/>
              <a:buFont typeface="Arial"/>
              <a:buChar char="•"/>
            </a:pPr>
            <a:r>
              <a:rPr lang="es-CL" sz="3000" b="0" i="0" u="none" strike="noStrike" cap="none">
                <a:solidFill>
                  <a:schemeClr val="dk2"/>
                </a:solidFill>
                <a:latin typeface="Arial"/>
                <a:ea typeface="Arial"/>
                <a:cs typeface="Arial"/>
                <a:sym typeface="Arial"/>
              </a:rPr>
              <a:t>Individual communications</a:t>
            </a:r>
            <a:endParaRPr sz="3000" b="0" i="0" u="none" strike="noStrike" cap="none">
              <a:solidFill>
                <a:schemeClr val="dk2"/>
              </a:solidFill>
              <a:latin typeface="Arial"/>
              <a:ea typeface="Arial"/>
              <a:cs typeface="Arial"/>
              <a:sym typeface="Arial"/>
            </a:endParaRPr>
          </a:p>
        </p:txBody>
      </p:sp>
      <p:pic>
        <p:nvPicPr>
          <p:cNvPr id="98" name="Google Shape;98;p42" descr="Imagen que contiene Interfaz de usuario gráfica&#10;&#10;Descripción generada automáticamente"/>
          <p:cNvPicPr preferRelativeResize="0"/>
          <p:nvPr/>
        </p:nvPicPr>
        <p:blipFill rotWithShape="1">
          <a:blip r:embed="rId4">
            <a:alphaModFix/>
          </a:blip>
          <a:srcRect/>
          <a:stretch/>
        </p:blipFill>
        <p:spPr>
          <a:xfrm>
            <a:off x="9538358" y="6306287"/>
            <a:ext cx="1188939" cy="418438"/>
          </a:xfrm>
          <a:prstGeom prst="rect">
            <a:avLst/>
          </a:prstGeom>
          <a:noFill/>
          <a:ln>
            <a:noFill/>
          </a:ln>
        </p:spPr>
      </p:pic>
      <p:sp>
        <p:nvSpPr>
          <p:cNvPr id="99" name="Google Shape;99;p42"/>
          <p:cNvSpPr txBox="1"/>
          <p:nvPr/>
        </p:nvSpPr>
        <p:spPr>
          <a:xfrm>
            <a:off x="6544400" y="133275"/>
            <a:ext cx="406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L"/>
              <a:t>https://www.nutritioncluster.net/news</a:t>
            </a:r>
            <a:endParaRPr/>
          </a:p>
        </p:txBody>
      </p:sp>
      <p:pic>
        <p:nvPicPr>
          <p:cNvPr id="100" name="Google Shape;100;p42"/>
          <p:cNvPicPr preferRelativeResize="0"/>
          <p:nvPr/>
        </p:nvPicPr>
        <p:blipFill>
          <a:blip r:embed="rId5">
            <a:alphaModFix/>
          </a:blip>
          <a:stretch>
            <a:fillRect/>
          </a:stretch>
        </p:blipFill>
        <p:spPr>
          <a:xfrm>
            <a:off x="6630809" y="631870"/>
            <a:ext cx="2997691" cy="2946400"/>
          </a:xfrm>
          <a:prstGeom prst="rect">
            <a:avLst/>
          </a:prstGeom>
          <a:noFill/>
          <a:ln w="9525" cap="flat" cmpd="sng">
            <a:solidFill>
              <a:srgbClr val="929496"/>
            </a:solidFill>
            <a:prstDash val="solid"/>
            <a:round/>
            <a:headEnd type="none" w="sm" len="sm"/>
            <a:tailEnd type="none" w="sm" len="sm"/>
          </a:ln>
        </p:spPr>
      </p:pic>
      <p:pic>
        <p:nvPicPr>
          <p:cNvPr id="101" name="Google Shape;101;p42"/>
          <p:cNvPicPr preferRelativeResize="0"/>
          <p:nvPr/>
        </p:nvPicPr>
        <p:blipFill>
          <a:blip r:embed="rId6">
            <a:alphaModFix/>
          </a:blip>
          <a:stretch>
            <a:fillRect/>
          </a:stretch>
        </p:blipFill>
        <p:spPr>
          <a:xfrm>
            <a:off x="3349473" y="2515150"/>
            <a:ext cx="493308" cy="400200"/>
          </a:xfrm>
          <a:prstGeom prst="rect">
            <a:avLst/>
          </a:prstGeom>
          <a:noFill/>
          <a:ln>
            <a:noFill/>
          </a:ln>
        </p:spPr>
      </p:pic>
      <p:pic>
        <p:nvPicPr>
          <p:cNvPr id="102" name="Google Shape;102;p42"/>
          <p:cNvPicPr preferRelativeResize="0"/>
          <p:nvPr/>
        </p:nvPicPr>
        <p:blipFill>
          <a:blip r:embed="rId7">
            <a:alphaModFix/>
          </a:blip>
          <a:stretch>
            <a:fillRect/>
          </a:stretch>
        </p:blipFill>
        <p:spPr>
          <a:xfrm>
            <a:off x="4027525" y="2515150"/>
            <a:ext cx="400200" cy="400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43" descr="Foto en blanco y negro de un grupo de niños posando para una foto&#10;&#10;Descripción generada automáticamente con confianza media"/>
          <p:cNvPicPr preferRelativeResize="0">
            <a:picLocks noGrp="1"/>
          </p:cNvPicPr>
          <p:nvPr>
            <p:ph type="pic" idx="2"/>
          </p:nvPr>
        </p:nvPicPr>
        <p:blipFill rotWithShape="1">
          <a:blip r:embed="rId3">
            <a:alphaModFix/>
          </a:blip>
          <a:srcRect l="82164" r="1"/>
          <a:stretch/>
        </p:blipFill>
        <p:spPr>
          <a:xfrm>
            <a:off x="10847294" y="0"/>
            <a:ext cx="1344706" cy="6858000"/>
          </a:xfrm>
          <a:prstGeom prst="rect">
            <a:avLst/>
          </a:prstGeom>
          <a:gradFill>
            <a:gsLst>
              <a:gs pos="0">
                <a:schemeClr val="accent1"/>
              </a:gs>
              <a:gs pos="100000">
                <a:schemeClr val="accent5"/>
              </a:gs>
            </a:gsLst>
            <a:lin ang="5400000" scaled="0"/>
          </a:gradFill>
          <a:ln>
            <a:noFill/>
          </a:ln>
        </p:spPr>
      </p:pic>
      <p:sp>
        <p:nvSpPr>
          <p:cNvPr id="108" name="Google Shape;108;p43"/>
          <p:cNvSpPr txBox="1"/>
          <p:nvPr/>
        </p:nvSpPr>
        <p:spPr>
          <a:xfrm>
            <a:off x="442913" y="333375"/>
            <a:ext cx="9845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11666"/>
              </a:lnSpc>
              <a:spcBef>
                <a:spcPts val="0"/>
              </a:spcBef>
              <a:spcAft>
                <a:spcPts val="0"/>
              </a:spcAft>
              <a:buClr>
                <a:srgbClr val="000000"/>
              </a:buClr>
              <a:buSzPts val="4000"/>
              <a:buFont typeface="Arial"/>
              <a:buNone/>
            </a:pPr>
            <a:r>
              <a:rPr lang="es-CL" sz="4000" b="1" i="0" u="none" strike="noStrike" cap="none">
                <a:solidFill>
                  <a:srgbClr val="47B2CF"/>
                </a:solidFill>
                <a:latin typeface="Bebas Neue"/>
                <a:ea typeface="Bebas Neue"/>
                <a:cs typeface="Bebas Neue"/>
                <a:sym typeface="Bebas Neue"/>
              </a:rPr>
              <a:t>Decision</a:t>
            </a:r>
            <a:r>
              <a:rPr lang="es-CL" sz="4000" b="1">
                <a:solidFill>
                  <a:srgbClr val="47B2CF"/>
                </a:solidFill>
                <a:latin typeface="Bebas Neue"/>
                <a:ea typeface="Bebas Neue"/>
                <a:cs typeface="Bebas Neue"/>
                <a:sym typeface="Bebas Neue"/>
              </a:rPr>
              <a:t>-</a:t>
            </a:r>
            <a:r>
              <a:rPr lang="es-CL" sz="4000" b="1" i="0" u="none" strike="noStrike" cap="none">
                <a:solidFill>
                  <a:srgbClr val="47B2CF"/>
                </a:solidFill>
                <a:latin typeface="Bebas Neue"/>
                <a:ea typeface="Bebas Neue"/>
                <a:cs typeface="Bebas Neue"/>
                <a:sym typeface="Bebas Neue"/>
              </a:rPr>
              <a:t>making and document endorsement</a:t>
            </a:r>
            <a:endParaRPr sz="4000" b="0" i="0" u="none" strike="noStrike" cap="none">
              <a:solidFill>
                <a:srgbClr val="000000"/>
              </a:solidFill>
              <a:latin typeface="Arial"/>
              <a:ea typeface="Arial"/>
              <a:cs typeface="Arial"/>
              <a:sym typeface="Arial"/>
            </a:endParaRPr>
          </a:p>
        </p:txBody>
      </p:sp>
      <p:sp>
        <p:nvSpPr>
          <p:cNvPr id="109" name="Google Shape;109;p43"/>
          <p:cNvSpPr txBox="1"/>
          <p:nvPr/>
        </p:nvSpPr>
        <p:spPr>
          <a:xfrm>
            <a:off x="442913" y="1183171"/>
            <a:ext cx="10242900" cy="4452300"/>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None/>
            </a:pPr>
            <a:r>
              <a:rPr lang="es-CL" sz="1800" b="1">
                <a:solidFill>
                  <a:schemeClr val="dk1"/>
                </a:solidFill>
                <a:highlight>
                  <a:srgbClr val="FFFFFF"/>
                </a:highlight>
                <a:latin typeface="Calibri"/>
                <a:ea typeface="Calibri"/>
                <a:cs typeface="Calibri"/>
                <a:sym typeface="Calibri"/>
              </a:rPr>
              <a:t>Strategic decisions</a:t>
            </a:r>
            <a:endParaRPr sz="1800" b="1">
              <a:solidFill>
                <a:schemeClr val="dk1"/>
              </a:solidFill>
              <a:highlight>
                <a:srgbClr val="FFFFFF"/>
              </a:highlight>
              <a:latin typeface="Calibri"/>
              <a:ea typeface="Calibri"/>
              <a:cs typeface="Calibri"/>
              <a:sym typeface="Calibri"/>
            </a:endParaRPr>
          </a:p>
          <a:p>
            <a:pPr marL="0" lvl="0" indent="0" algn="l" rtl="0">
              <a:lnSpc>
                <a:spcPct val="95000"/>
              </a:lnSpc>
              <a:spcBef>
                <a:spcPts val="0"/>
              </a:spcBef>
              <a:spcAft>
                <a:spcPts val="0"/>
              </a:spcAft>
              <a:buNone/>
            </a:pPr>
            <a:r>
              <a:rPr lang="es-CL" sz="1700">
                <a:solidFill>
                  <a:schemeClr val="dk1"/>
                </a:solidFill>
                <a:highlight>
                  <a:srgbClr val="FFFFFF"/>
                </a:highlight>
                <a:latin typeface="Calibri"/>
                <a:ea typeface="Calibri"/>
                <a:cs typeface="Calibri"/>
                <a:sym typeface="Calibri"/>
              </a:rPr>
              <a:t>The GNC-CT and the Alliance LT, in consultation with the SAG, commits to share drafts and final drafts of all strategic documents, as well as key decisions to be made, with GNC partners for their input and feedback.</a:t>
            </a:r>
            <a:endParaRPr sz="1700">
              <a:solidFill>
                <a:schemeClr val="dk1"/>
              </a:solidFill>
              <a:highlight>
                <a:srgbClr val="FFFFFF"/>
              </a:highlight>
              <a:latin typeface="Calibri"/>
              <a:ea typeface="Calibri"/>
              <a:cs typeface="Calibri"/>
              <a:sym typeface="Calibri"/>
            </a:endParaRPr>
          </a:p>
          <a:p>
            <a:pPr marL="0" lvl="0" indent="0" algn="l" rtl="0">
              <a:lnSpc>
                <a:spcPct val="95000"/>
              </a:lnSpc>
              <a:spcBef>
                <a:spcPts val="0"/>
              </a:spcBef>
              <a:spcAft>
                <a:spcPts val="0"/>
              </a:spcAft>
              <a:buNone/>
            </a:pPr>
            <a:endParaRPr sz="1700">
              <a:solidFill>
                <a:schemeClr val="dk1"/>
              </a:solidFill>
              <a:highlight>
                <a:srgbClr val="FFFFFF"/>
              </a:highlight>
              <a:latin typeface="Calibri"/>
              <a:ea typeface="Calibri"/>
              <a:cs typeface="Calibri"/>
              <a:sym typeface="Calibri"/>
            </a:endParaRPr>
          </a:p>
          <a:p>
            <a:pPr marL="0" lvl="0" indent="0" algn="l" rtl="0">
              <a:lnSpc>
                <a:spcPct val="95000"/>
              </a:lnSpc>
              <a:spcBef>
                <a:spcPts val="0"/>
              </a:spcBef>
              <a:spcAft>
                <a:spcPts val="0"/>
              </a:spcAft>
              <a:buNone/>
            </a:pPr>
            <a:r>
              <a:rPr lang="es-CL" sz="1700">
                <a:solidFill>
                  <a:schemeClr val="dk1"/>
                </a:solidFill>
                <a:highlight>
                  <a:srgbClr val="FFFFFF"/>
                </a:highlight>
                <a:latin typeface="Calibri"/>
                <a:ea typeface="Calibri"/>
                <a:cs typeface="Calibri"/>
                <a:sym typeface="Calibri"/>
              </a:rPr>
              <a:t>Where possible, strategic documents and key decisions to be made will be shared prior to and discussed in the GNC Annual Meeting. Where the timing of document endorsement does not correspond with the GNC Annual Meeting, feedback will be solicited from partners via email or internet survey.</a:t>
            </a:r>
            <a:endParaRPr sz="1700">
              <a:solidFill>
                <a:schemeClr val="dk1"/>
              </a:solidFill>
              <a:highlight>
                <a:srgbClr val="FFFFFF"/>
              </a:highlight>
              <a:latin typeface="Calibri"/>
              <a:ea typeface="Calibri"/>
              <a:cs typeface="Calibri"/>
              <a:sym typeface="Calibri"/>
            </a:endParaRPr>
          </a:p>
          <a:p>
            <a:pPr marL="0" lvl="0" indent="0" algn="l" rtl="0">
              <a:lnSpc>
                <a:spcPct val="95000"/>
              </a:lnSpc>
              <a:spcBef>
                <a:spcPts val="0"/>
              </a:spcBef>
              <a:spcAft>
                <a:spcPts val="0"/>
              </a:spcAft>
              <a:buNone/>
            </a:pPr>
            <a:endParaRPr sz="1700">
              <a:solidFill>
                <a:schemeClr val="dk1"/>
              </a:solidFill>
              <a:highlight>
                <a:srgbClr val="FFFFFF"/>
              </a:highlight>
              <a:latin typeface="Calibri"/>
              <a:ea typeface="Calibri"/>
              <a:cs typeface="Calibri"/>
              <a:sym typeface="Calibri"/>
            </a:endParaRPr>
          </a:p>
          <a:p>
            <a:pPr marL="0" lvl="0" indent="0" algn="l" rtl="0">
              <a:lnSpc>
                <a:spcPct val="95000"/>
              </a:lnSpc>
              <a:spcBef>
                <a:spcPts val="0"/>
              </a:spcBef>
              <a:spcAft>
                <a:spcPts val="0"/>
              </a:spcAft>
              <a:buNone/>
            </a:pPr>
            <a:r>
              <a:rPr lang="es-CL" sz="1700">
                <a:solidFill>
                  <a:schemeClr val="dk1"/>
                </a:solidFill>
                <a:highlight>
                  <a:srgbClr val="FFFFFF"/>
                </a:highlight>
                <a:latin typeface="Calibri"/>
                <a:ea typeface="Calibri"/>
                <a:cs typeface="Calibri"/>
                <a:sym typeface="Calibri"/>
              </a:rPr>
              <a:t>Where conflicting feedback is provided or issues arise, these will be discussed within the SAG and the SAG will advise the GNC-CT or the Alliance on the best course of action to finalize the issue/document.  </a:t>
            </a:r>
            <a:endParaRPr sz="170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s-CL" sz="1700">
                <a:solidFill>
                  <a:schemeClr val="dk1"/>
                </a:solidFill>
                <a:highlight>
                  <a:srgbClr val="FFFFFF"/>
                </a:highlight>
                <a:latin typeface="Times New Roman"/>
                <a:ea typeface="Times New Roman"/>
                <a:cs typeface="Times New Roman"/>
                <a:sym typeface="Times New Roman"/>
              </a:rPr>
              <a:t> </a:t>
            </a:r>
            <a:endParaRPr sz="17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s-CL" sz="1700">
                <a:solidFill>
                  <a:schemeClr val="dk1"/>
                </a:solidFill>
                <a:highlight>
                  <a:srgbClr val="FFFFFF"/>
                </a:highlight>
                <a:latin typeface="Calibri"/>
                <a:ea typeface="Calibri"/>
                <a:cs typeface="Calibri"/>
                <a:sym typeface="Calibri"/>
              </a:rPr>
              <a:t>Once finalized, all strategic documents will be shared with GNC partners via email and posted on the GNC website.  </a:t>
            </a:r>
            <a:endParaRPr sz="1700">
              <a:solidFill>
                <a:schemeClr val="dk1"/>
              </a:solidFill>
              <a:highlight>
                <a:srgbClr val="FFFFFF"/>
              </a:highlight>
              <a:latin typeface="Calibri"/>
              <a:ea typeface="Calibri"/>
              <a:cs typeface="Calibri"/>
              <a:sym typeface="Calibri"/>
            </a:endParaRPr>
          </a:p>
          <a:p>
            <a:pPr marL="0" marR="0" lvl="0" indent="0" algn="l" rtl="0">
              <a:lnSpc>
                <a:spcPct val="95000"/>
              </a:lnSpc>
              <a:spcBef>
                <a:spcPts val="0"/>
              </a:spcBef>
              <a:spcAft>
                <a:spcPts val="0"/>
              </a:spcAft>
              <a:buNone/>
            </a:pPr>
            <a:endParaRPr sz="1700">
              <a:solidFill>
                <a:schemeClr val="dk1"/>
              </a:solidFill>
              <a:highlight>
                <a:srgbClr val="FFFFFF"/>
              </a:highlight>
              <a:latin typeface="Calibri"/>
              <a:ea typeface="Calibri"/>
              <a:cs typeface="Calibri"/>
              <a:sym typeface="Calibri"/>
            </a:endParaRPr>
          </a:p>
          <a:p>
            <a:pPr marL="0" marR="0" lvl="0" indent="0" algn="l" rtl="0">
              <a:lnSpc>
                <a:spcPct val="95000"/>
              </a:lnSpc>
              <a:spcBef>
                <a:spcPts val="0"/>
              </a:spcBef>
              <a:spcAft>
                <a:spcPts val="0"/>
              </a:spcAft>
              <a:buNone/>
            </a:pPr>
            <a:r>
              <a:rPr lang="es-CL" sz="1800" b="1">
                <a:solidFill>
                  <a:schemeClr val="dk1"/>
                </a:solidFill>
                <a:highlight>
                  <a:srgbClr val="FFFFFF"/>
                </a:highlight>
                <a:latin typeface="Calibri"/>
                <a:ea typeface="Calibri"/>
                <a:cs typeface="Calibri"/>
                <a:sym typeface="Calibri"/>
              </a:rPr>
              <a:t>Decisions in specific areas</a:t>
            </a:r>
            <a:endParaRPr sz="1800" b="1">
              <a:solidFill>
                <a:schemeClr val="dk1"/>
              </a:solidFill>
              <a:highlight>
                <a:srgbClr val="FFFFFF"/>
              </a:highlight>
              <a:latin typeface="Calibri"/>
              <a:ea typeface="Calibri"/>
              <a:cs typeface="Calibri"/>
              <a:sym typeface="Calibri"/>
            </a:endParaRPr>
          </a:p>
          <a:p>
            <a:pPr marL="0" marR="0" lvl="0" indent="0" algn="l" rtl="0">
              <a:lnSpc>
                <a:spcPct val="95000"/>
              </a:lnSpc>
              <a:spcBef>
                <a:spcPts val="0"/>
              </a:spcBef>
              <a:spcAft>
                <a:spcPts val="0"/>
              </a:spcAft>
              <a:buNone/>
            </a:pPr>
            <a:r>
              <a:rPr lang="es-CL" sz="1700">
                <a:solidFill>
                  <a:schemeClr val="dk1"/>
                </a:solidFill>
                <a:highlight>
                  <a:srgbClr val="FFFFFF"/>
                </a:highlight>
                <a:latin typeface="Calibri"/>
                <a:ea typeface="Calibri"/>
                <a:cs typeface="Calibri"/>
                <a:sym typeface="Calibri"/>
              </a:rPr>
              <a:t>In areas where the relevant GNC structure exists (i.e., the Alliance LT, Wasting GTWG or Advocacy &amp; Communications WG), the decision-making process is automatically delegated from the GNC partners to such entities. </a:t>
            </a:r>
            <a:endParaRPr sz="1700">
              <a:solidFill>
                <a:schemeClr val="dk1"/>
              </a:solidFill>
              <a:highlight>
                <a:srgbClr val="FFFFFF"/>
              </a:highlight>
              <a:latin typeface="Calibri"/>
              <a:ea typeface="Calibri"/>
              <a:cs typeface="Calibri"/>
              <a:sym typeface="Calibri"/>
            </a:endParaRPr>
          </a:p>
        </p:txBody>
      </p:sp>
      <p:pic>
        <p:nvPicPr>
          <p:cNvPr id="110" name="Google Shape;110;p43" descr="Imagen que contiene Interfaz de usuario gráfica&#10;&#10;Descripción generada automáticamente"/>
          <p:cNvPicPr preferRelativeResize="0"/>
          <p:nvPr/>
        </p:nvPicPr>
        <p:blipFill rotWithShape="1">
          <a:blip r:embed="rId4">
            <a:alphaModFix/>
          </a:blip>
          <a:srcRect/>
          <a:stretch/>
        </p:blipFill>
        <p:spPr>
          <a:xfrm>
            <a:off x="9496874" y="6228020"/>
            <a:ext cx="1188939" cy="418438"/>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GNC">
      <a:dk1>
        <a:srgbClr val="000000"/>
      </a:dk1>
      <a:lt1>
        <a:srgbClr val="FFFFFF"/>
      </a:lt1>
      <a:dk2>
        <a:srgbClr val="57585B"/>
      </a:dk2>
      <a:lt2>
        <a:srgbClr val="E7E6E6"/>
      </a:lt2>
      <a:accent1>
        <a:srgbClr val="95C93C"/>
      </a:accent1>
      <a:accent2>
        <a:srgbClr val="62A444"/>
      </a:accent2>
      <a:accent3>
        <a:srgbClr val="32A66E"/>
      </a:accent3>
      <a:accent4>
        <a:srgbClr val="47BEA2"/>
      </a:accent4>
      <a:accent5>
        <a:srgbClr val="48B2CF"/>
      </a:accent5>
      <a:accent6>
        <a:srgbClr val="F3742F"/>
      </a:accent6>
      <a:hlink>
        <a:srgbClr val="46BDA1"/>
      </a:hlink>
      <a:folHlink>
        <a:srgbClr val="61A5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2047</Words>
  <Application>Microsoft Office PowerPoint</Application>
  <PresentationFormat>Widescreen</PresentationFormat>
  <Paragraphs>290</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Bebas Neue</vt:lpstr>
      <vt:lpstr>Courier New</vt:lpstr>
      <vt:lpstr>Times New Roman</vt:lpstr>
      <vt:lpstr>Calibri</vt:lpstr>
      <vt:lpstr>Arial</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Ziolkovska</dc:creator>
  <cp:lastModifiedBy>Anna Ziolkovska</cp:lastModifiedBy>
  <cp:revision>3</cp:revision>
  <dcterms:created xsi:type="dcterms:W3CDTF">2021-10-28T16:15:46Z</dcterms:created>
  <dcterms:modified xsi:type="dcterms:W3CDTF">2021-12-01T13:24:53Z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SystemDTAC">
    <vt:lpwstr/>
  </property>
  <property fmtid="{D5CDD505-2E9C-101B-9397-08002B2CF9AE}" pid="4" name="Topic">
    <vt:lpwstr/>
  </property>
  <property fmtid="{D5CDD505-2E9C-101B-9397-08002B2CF9AE}" pid="5" name="OfficeDivision">
    <vt:lpwstr>3;#Office of Emergency Prog.-456F|98de697e-6403-48a0-9bce-654c90399d04</vt:lpwstr>
  </property>
  <property fmtid="{D5CDD505-2E9C-101B-9397-08002B2CF9AE}" pid="6" name="ContentTypeId">
    <vt:lpwstr>0x0101009BA85F8052A6DA4FA3E31FF9F74C6970006192CA8317E1FF49B6A7FEB870A3A8D6</vt:lpwstr>
  </property>
  <property fmtid="{D5CDD505-2E9C-101B-9397-08002B2CF9AE}" pid="7" name="CriticalForLongTermRetention">
    <vt:lpwstr/>
  </property>
  <property fmtid="{D5CDD505-2E9C-101B-9397-08002B2CF9AE}" pid="8" name="DocumentType">
    <vt:lpwstr/>
  </property>
  <property fmtid="{D5CDD505-2E9C-101B-9397-08002B2CF9AE}" pid="9" name="GeographicScope">
    <vt:lpwstr/>
  </property>
</Properties>
</file>