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30"/>
  </p:notesMasterIdLst>
  <p:sldIdLst>
    <p:sldId id="256" r:id="rId2"/>
    <p:sldId id="257" r:id="rId3"/>
    <p:sldId id="269" r:id="rId4"/>
    <p:sldId id="270" r:id="rId5"/>
    <p:sldId id="259" r:id="rId6"/>
    <p:sldId id="260" r:id="rId7"/>
    <p:sldId id="266" r:id="rId8"/>
    <p:sldId id="267" r:id="rId9"/>
    <p:sldId id="262" r:id="rId10"/>
    <p:sldId id="286" r:id="rId11"/>
    <p:sldId id="263" r:id="rId12"/>
    <p:sldId id="291" r:id="rId13"/>
    <p:sldId id="264" r:id="rId14"/>
    <p:sldId id="265" r:id="rId15"/>
    <p:sldId id="271" r:id="rId16"/>
    <p:sldId id="272" r:id="rId17"/>
    <p:sldId id="273" r:id="rId18"/>
    <p:sldId id="274" r:id="rId19"/>
    <p:sldId id="275" r:id="rId20"/>
    <p:sldId id="292" r:id="rId21"/>
    <p:sldId id="290" r:id="rId22"/>
    <p:sldId id="277" r:id="rId23"/>
    <p:sldId id="278" r:id="rId24"/>
    <p:sldId id="279" r:id="rId25"/>
    <p:sldId id="280" r:id="rId26"/>
    <p:sldId id="285"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Quattrocento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97">
          <p15:clr>
            <a:srgbClr val="9AA0A6"/>
          </p15:clr>
        </p15:guide>
        <p15:guide id="2" orient="horz" pos="567">
          <p15:clr>
            <a:srgbClr val="9AA0A6"/>
          </p15:clr>
        </p15:guide>
        <p15:guide id="3" orient="horz" pos="3912">
          <p15:clr>
            <a:srgbClr val="9AA0A6"/>
          </p15:clr>
        </p15:guide>
        <p15:guide id="4" orient="horz" pos="411">
          <p15:clr>
            <a:srgbClr val="9AA0A6"/>
          </p15:clr>
        </p15:guide>
        <p15:guide id="5" pos="3469">
          <p15:clr>
            <a:srgbClr val="9AA0A6"/>
          </p15:clr>
        </p15:guide>
        <p15:guide id="6" pos="3264">
          <p15:clr>
            <a:srgbClr val="9AA0A6"/>
          </p15:clr>
        </p15:guide>
        <p15:guide id="7" pos="7257">
          <p15:clr>
            <a:srgbClr val="9AA0A6"/>
          </p15:clr>
        </p15:guide>
        <p15:guide id="8" orient="horz" pos="820">
          <p15:clr>
            <a:srgbClr val="9AA0A6"/>
          </p15:clr>
        </p15:guide>
        <p15:guide id="9" pos="3621">
          <p15:clr>
            <a:srgbClr val="9AA0A6"/>
          </p15:clr>
        </p15:guide>
        <p15:guide id="10" orient="horz" pos="3760">
          <p15:clr>
            <a:srgbClr val="9AA0A6"/>
          </p15:clr>
        </p15:guide>
        <p15:guide id="11" orient="horz" pos="1072">
          <p15:clr>
            <a:srgbClr val="9AA0A6"/>
          </p15:clr>
        </p15:guide>
        <p15:guide id="12" orient="horz" pos="4141">
          <p15:clr>
            <a:srgbClr val="9AA0A6"/>
          </p15:clr>
        </p15:guide>
        <p15:guide id="13" pos="7394">
          <p15:clr>
            <a:srgbClr val="9AA0A6"/>
          </p15:clr>
        </p15:guide>
        <p15:guide id="14" pos="3840">
          <p15:clr>
            <a:srgbClr val="9AA0A6"/>
          </p15:clr>
        </p15:guide>
        <p15:guide id="15" orient="horz" pos="4108">
          <p15:clr>
            <a:srgbClr val="A4A3A4"/>
          </p15:clr>
        </p15:guide>
        <p15:guide id="16" orient="horz" pos="1052">
          <p15:clr>
            <a:srgbClr val="A4A3A4"/>
          </p15:clr>
        </p15:guide>
        <p15:guide id="17" orient="horz" pos="3668">
          <p15:clr>
            <a:srgbClr val="A4A3A4"/>
          </p15:clr>
        </p15:guide>
        <p15:guide id="18" orient="horz" pos="3492">
          <p15:clr>
            <a:srgbClr val="A4A3A4"/>
          </p15:clr>
        </p15:guide>
        <p15:guide id="19" orient="horz" pos="1428">
          <p15:clr>
            <a:srgbClr val="A4A3A4"/>
          </p15:clr>
        </p15:guide>
        <p15:guide id="20" orient="horz" pos="572">
          <p15:clr>
            <a:srgbClr val="A4A3A4"/>
          </p15:clr>
        </p15:guide>
        <p15:guide id="21" orient="horz" pos="812">
          <p15:clr>
            <a:srgbClr val="A4A3A4"/>
          </p15:clr>
        </p15:guide>
        <p15:guide id="22" pos="7376">
          <p15:clr>
            <a:srgbClr val="A4A3A4"/>
          </p15:clr>
        </p15:guide>
        <p15:guide id="23" pos="2664">
          <p15:clr>
            <a:srgbClr val="A4A3A4"/>
          </p15:clr>
        </p15:guide>
        <p15:guide id="24">
          <p15:clr>
            <a:srgbClr val="A4A3A4"/>
          </p15:clr>
        </p15:guide>
        <p15:guide id="25" pos="2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19" autoAdjust="0"/>
    <p:restoredTop sz="99270" autoAdjust="0"/>
  </p:normalViewPr>
  <p:slideViewPr>
    <p:cSldViewPr snapToGrid="0" snapToObjects="1">
      <p:cViewPr varScale="1">
        <p:scale>
          <a:sx n="113" d="100"/>
          <a:sy n="113" d="100"/>
        </p:scale>
        <p:origin x="774" y="108"/>
      </p:cViewPr>
      <p:guideLst>
        <p:guide pos="397"/>
        <p:guide orient="horz" pos="567"/>
        <p:guide orient="horz" pos="3912"/>
        <p:guide orient="horz" pos="411"/>
        <p:guide pos="3469"/>
        <p:guide pos="3264"/>
        <p:guide pos="7257"/>
        <p:guide orient="horz" pos="820"/>
        <p:guide pos="3621"/>
        <p:guide orient="horz" pos="3760"/>
        <p:guide orient="horz" pos="1072"/>
        <p:guide orient="horz" pos="4141"/>
        <p:guide pos="7394"/>
        <p:guide pos="3840"/>
        <p:guide orient="horz" pos="4108"/>
        <p:guide orient="horz" pos="1052"/>
        <p:guide orient="horz" pos="3668"/>
        <p:guide orient="horz" pos="3492"/>
        <p:guide orient="horz" pos="1428"/>
        <p:guide orient="horz" pos="572"/>
        <p:guide orient="horz" pos="812"/>
        <p:guide pos="7376"/>
        <p:guide pos="2664"/>
        <p:guide/>
        <p:guide pos="2800"/>
      </p:guideLst>
    </p:cSldViewPr>
  </p:slideViewPr>
  <p:outlineViewPr>
    <p:cViewPr>
      <p:scale>
        <a:sx n="33" d="100"/>
        <a:sy n="33" d="100"/>
      </p:scale>
      <p:origin x="0" y="18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29999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99761492c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g899761492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
        <p:nvSpPr>
          <p:cNvPr id="267" name="Google Shape;267;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8" name="Google Shape;2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800" b="0" i="0" u="none" strike="noStrike">
              <a:solidFill>
                <a:schemeClr val="dk1"/>
              </a:solidFill>
              <a:latin typeface="Arial"/>
              <a:ea typeface="Arial"/>
              <a:cs typeface="Arial"/>
              <a:sym typeface="Arial"/>
            </a:endParaRPr>
          </a:p>
        </p:txBody>
      </p:sp>
      <p:sp>
        <p:nvSpPr>
          <p:cNvPr id="269" name="Google Shape;26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Cluster members have to abide to humanitarian principles</a:t>
            </a:r>
            <a:endParaRPr/>
          </a:p>
          <a:p>
            <a:pPr marL="0" lvl="0" indent="0" algn="l" rtl="0">
              <a:spcBef>
                <a:spcPts val="0"/>
              </a:spcBef>
              <a:spcAft>
                <a:spcPts val="0"/>
              </a:spcAft>
              <a:buNone/>
            </a:pPr>
            <a:endParaRPr/>
          </a:p>
          <a:p>
            <a:pPr marL="0" lvl="0" indent="0" algn="l" rtl="0">
              <a:spcBef>
                <a:spcPts val="0"/>
              </a:spcBef>
              <a:spcAft>
                <a:spcPts val="0"/>
              </a:spcAft>
              <a:buNone/>
            </a:pPr>
            <a:r>
              <a:rPr lang="en-GB"/>
              <a:t>Humanity </a:t>
            </a:r>
            <a:endParaRPr/>
          </a:p>
          <a:p>
            <a:pPr marL="0" lvl="0" indent="0" algn="l" rtl="0">
              <a:spcBef>
                <a:spcPts val="0"/>
              </a:spcBef>
              <a:spcAft>
                <a:spcPts val="0"/>
              </a:spcAft>
              <a:buNone/>
            </a:pPr>
            <a:r>
              <a:rPr lang="en-GB"/>
              <a:t>Human suffering must be addressed wherever it is found. The purpose of humanitarian action is to protect life and health and ensure respect for human beings. </a:t>
            </a:r>
            <a:endParaRPr/>
          </a:p>
          <a:p>
            <a:pPr marL="0" lvl="0" indent="0" algn="l" rtl="0">
              <a:spcBef>
                <a:spcPts val="0"/>
              </a:spcBef>
              <a:spcAft>
                <a:spcPts val="0"/>
              </a:spcAft>
              <a:buNone/>
            </a:pPr>
            <a:endParaRPr/>
          </a:p>
          <a:p>
            <a:pPr marL="0" lvl="0" indent="0" algn="l" rtl="0">
              <a:spcBef>
                <a:spcPts val="0"/>
              </a:spcBef>
              <a:spcAft>
                <a:spcPts val="0"/>
              </a:spcAft>
              <a:buNone/>
            </a:pPr>
            <a:r>
              <a:rPr lang="en-GB"/>
              <a:t>Impartiality</a:t>
            </a:r>
            <a:endParaRPr/>
          </a:p>
          <a:p>
            <a:pPr marL="0" lvl="0" indent="0" algn="l" rtl="0">
              <a:spcBef>
                <a:spcPts val="0"/>
              </a:spcBef>
              <a:spcAft>
                <a:spcPts val="0"/>
              </a:spcAft>
              <a:buNone/>
            </a:pPr>
            <a:r>
              <a:rPr lang="en-GB"/>
              <a:t>Humanitarian actors must not take sides in hostilities or engage in controversies of a political, racial, religious or ideological nature. </a:t>
            </a:r>
            <a:endParaRPr/>
          </a:p>
          <a:p>
            <a:pPr marL="0" lvl="0" indent="0" algn="l" rtl="0">
              <a:spcBef>
                <a:spcPts val="0"/>
              </a:spcBef>
              <a:spcAft>
                <a:spcPts val="0"/>
              </a:spcAft>
              <a:buNone/>
            </a:pPr>
            <a:endParaRPr/>
          </a:p>
          <a:p>
            <a:pPr marL="0" lvl="0" indent="0" algn="l" rtl="0">
              <a:spcBef>
                <a:spcPts val="0"/>
              </a:spcBef>
              <a:spcAft>
                <a:spcPts val="0"/>
              </a:spcAft>
              <a:buNone/>
            </a:pPr>
            <a:r>
              <a:rPr lang="en-GB"/>
              <a:t>Neutrality</a:t>
            </a:r>
            <a:endParaRPr/>
          </a:p>
          <a:p>
            <a:pPr marL="0" lvl="0" indent="0" algn="l" rtl="0">
              <a:spcBef>
                <a:spcPts val="0"/>
              </a:spcBef>
              <a:spcAft>
                <a:spcPts val="0"/>
              </a:spcAft>
              <a:buNone/>
            </a:pPr>
            <a:r>
              <a:rPr lang="en-GB"/>
              <a:t>Humanitarian action must be carried out on the basis of need alone, giving priority to the most urgent cases of distress and making no distinctions on the basis of nationality, race, gender, religious belief, class or political opinions. </a:t>
            </a:r>
            <a:endParaRPr/>
          </a:p>
          <a:p>
            <a:pPr marL="0" lvl="0" indent="0" algn="l" rtl="0">
              <a:spcBef>
                <a:spcPts val="0"/>
              </a:spcBef>
              <a:spcAft>
                <a:spcPts val="0"/>
              </a:spcAft>
              <a:buNone/>
            </a:pPr>
            <a:endParaRPr/>
          </a:p>
          <a:p>
            <a:pPr marL="0" lvl="0" indent="0" algn="l" rtl="0">
              <a:spcBef>
                <a:spcPts val="0"/>
              </a:spcBef>
              <a:spcAft>
                <a:spcPts val="0"/>
              </a:spcAft>
              <a:buNone/>
            </a:pPr>
            <a:r>
              <a:rPr lang="en-GB"/>
              <a:t>Independence</a:t>
            </a:r>
            <a:endParaRPr/>
          </a:p>
          <a:p>
            <a:pPr marL="0" lvl="0" indent="0" algn="l" rtl="0">
              <a:spcBef>
                <a:spcPts val="0"/>
              </a:spcBef>
              <a:spcAft>
                <a:spcPts val="0"/>
              </a:spcAft>
              <a:buNone/>
            </a:pPr>
            <a:r>
              <a:rPr lang="en-GB"/>
              <a:t>Humanitarian action must be autonomous from the political, economic, military or other objectives that any actor may hold with regard to areas where humanitarian action is being implemented.</a:t>
            </a:r>
            <a:endParaRPr/>
          </a:p>
        </p:txBody>
      </p:sp>
      <p:sp>
        <p:nvSpPr>
          <p:cNvPr id="283" name="Google Shape;283;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Equality requires mutual respect between members of the partnership irrespective of size and power. The participants must respect each other's mandates, obligations and independence and recognize each other's constraints and commitments. Mutual respect must not preclude organizations from engaging in constructive dissent.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Transparency is achieved through dialogue (on equal footing), with an emphasis on early consultations and early sharing of information. Communications and transparency, including financial transparency, increase the level of trust among organizations.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Result-oriented approach Effective humanitarian action must be reality-based and action-oriented. This requires result-oriented coordination based on effective capabilities and concrete operational capacities.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Responsibility Humanitarian organizations have an ethical obligation to each other to accomplish their tasks responsibly, with integrity and in a relevant and appropriate way. They must make sure they commit to activities only when they have the means, competencies, skills, and capacity to deliver on their commitments. Decisive and robust prevention of abuses committed by humanitarians must also be a constant effort.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Complementarity The diversity of the humanitarian community is an asset if we build on our comparative advantages and complement each other’s contributions. Local capacity is one of the main assets to enhance and on which to build. Whenever possible, humanitarian organizations should strive to make it an integral part in emergency response. Language and cultural barriers must be overcome. </a:t>
            </a:r>
            <a:endParaRPr dirty="0"/>
          </a:p>
        </p:txBody>
      </p:sp>
      <p:sp>
        <p:nvSpPr>
          <p:cNvPr id="298" name="Google Shape;2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Core Humanitarian Standard on Quality and Accountability (CHS)</a:t>
            </a:r>
            <a:r>
              <a:rPr lang="en-US" sz="1200" b="0" i="0" kern="1200" dirty="0">
                <a:solidFill>
                  <a:schemeClr val="tx1"/>
                </a:solidFill>
                <a:effectLst/>
                <a:latin typeface="+mn-lt"/>
                <a:ea typeface="+mn-ea"/>
                <a:cs typeface="+mn-cs"/>
              </a:rPr>
              <a:t> sets out nine commitments for humanitarian and development actors to measure and improve the quality and effectiveness of their assistance. The CHS places communities and people affected by crisis at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humanitarian action. Humanitarian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may use it as a voluntary code with which to align their own internal procedures. It can also be used as a basis for verification of performance.</a:t>
            </a:r>
            <a:endParaRPr lang="en-US" sz="1200" b="0" i="0" u="none" strike="noStrike" kern="1200" baseline="300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CHS was launched on 12 December 2014 in Copenhagen, Denmark as the result of a global consultation process involving 2,000 humanitarian and development practitioners. It draws together key elements of existing humanitarian standards and commitments. The founders and copyright holders of the CHS are Groupe URD, Sphere and the CHS Alliance.</a:t>
            </a:r>
          </a:p>
          <a:p>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15</a:t>
            </a:fld>
            <a:endParaRPr lang="en-GB"/>
          </a:p>
        </p:txBody>
      </p:sp>
    </p:spTree>
    <p:extLst>
      <p:ext uri="{BB962C8B-B14F-4D97-AF65-F5344CB8AC3E}">
        <p14:creationId xmlns:p14="http://schemas.microsoft.com/office/powerpoint/2010/main" val="15190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of AAP integration into the HPC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Establishing management systems to solicit, hear and act upon the voices and priorities of affected people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Adopt and sustain equitable partnerships with local actors to build upon their long-term relationships and trust with communities.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Measure and document AAP actions and results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7F676B26-551C-454C-8772-6CA24BB250D9}" type="slidenum">
              <a:rPr lang="en-GB" smtClean="0"/>
              <a:t>16</a:t>
            </a:fld>
            <a:endParaRPr lang="en-GB"/>
          </a:p>
        </p:txBody>
      </p:sp>
    </p:spTree>
    <p:extLst>
      <p:ext uri="{BB962C8B-B14F-4D97-AF65-F5344CB8AC3E}">
        <p14:creationId xmlns:p14="http://schemas.microsoft.com/office/powerpoint/2010/main" val="3078691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(HPC) is a coordinated series of actions undertaken to help prepare for, manage and deliver humanitarian response. It consists of five elements coordinated in a seamless manner, with one step logically building on the previous and leading to the next. Successful implementation of the humanitarian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cycle is dependent on effective emergency preparedness, effective coordination with national/local authorities and humanitarian actors, and information management.</a:t>
            </a:r>
            <a:endParaRPr lang="en-GB" dirty="0"/>
          </a:p>
        </p:txBody>
      </p:sp>
      <p:sp>
        <p:nvSpPr>
          <p:cNvPr id="4" name="Slide Number Placeholder 3"/>
          <p:cNvSpPr>
            <a:spLocks noGrp="1"/>
          </p:cNvSpPr>
          <p:nvPr>
            <p:ph type="sldNum" sz="quarter" idx="5"/>
          </p:nvPr>
        </p:nvSpPr>
        <p:spPr/>
        <p:txBody>
          <a:bodyPr/>
          <a:lstStyle/>
          <a:p>
            <a:fld id="{7F676B26-551C-454C-8772-6CA24BB250D9}" type="slidenum">
              <a:rPr lang="en-GB" smtClean="0"/>
              <a:t>17</a:t>
            </a:fld>
            <a:endParaRPr lang="en-GB"/>
          </a:p>
        </p:txBody>
      </p:sp>
    </p:spTree>
    <p:extLst>
      <p:ext uri="{BB962C8B-B14F-4D97-AF65-F5344CB8AC3E}">
        <p14:creationId xmlns:p14="http://schemas.microsoft.com/office/powerpoint/2010/main" val="1494788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9761492c_0_6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3" name="Google Shape;183;g899761492c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a:solidFill>
                  <a:schemeClr val="dk1"/>
                </a:solidFill>
                <a:latin typeface="Calibri"/>
                <a:ea typeface="Calibri"/>
                <a:cs typeface="Calibri"/>
                <a:sym typeface="Calibri"/>
              </a:rPr>
              <a:t>A cluster is a group of agencies that gather to work together towards common objectives within a particular sector of emergency response.</a:t>
            </a:r>
            <a:endParaRPr/>
          </a:p>
          <a:p>
            <a:pPr marL="0" lvl="0" indent="0" algn="l" rtl="0">
              <a:spcBef>
                <a:spcPts val="0"/>
              </a:spcBef>
              <a:spcAft>
                <a:spcPts val="0"/>
              </a:spcAft>
              <a:buNone/>
            </a:pPr>
            <a:r>
              <a:rPr lang="en-GB" sz="1200" b="0" i="0">
                <a:solidFill>
                  <a:schemeClr val="dk1"/>
                </a:solidFill>
                <a:latin typeface="Calibri"/>
                <a:ea typeface="Calibri"/>
                <a:cs typeface="Calibri"/>
                <a:sym typeface="Calibri"/>
              </a:rPr>
              <a:t>The cluster approach, instituted in 2006 as part of the UN Humanitarian Reform process, is an important step on the road to more effective humanitarian coordination. Ultimately the cluster approach aims to improve the predictability, timeliness, and effectiveness of humanitarian response, and pave the way for recovery. It strengthens leadership and accountability in key sectors. It also seeks to enhance partnerships and complementarity among the UN, Red Cross Movement, and non-governmental organizations (NGOs).</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the global level</a:t>
            </a:r>
            <a:r>
              <a:rPr lang="en-GB" sz="1200" b="0" i="0">
                <a:solidFill>
                  <a:schemeClr val="dk1"/>
                </a:solidFill>
                <a:latin typeface="Calibri"/>
                <a:ea typeface="Calibri"/>
                <a:cs typeface="Calibri"/>
                <a:sym typeface="Calibri"/>
              </a:rPr>
              <a:t>, clusters have been established in 11 key areas to support the cluster approach as shown in the table. The global cluster leads report to the UN Emergency Relief Coordinator (ERC). At global level, the GNC has 46 partners and observers representing International Non-Governmental Organizations (INGOs), research and development groups, academic institutions, UN agencies, donors and individuals. Besides, UNICEF is cluster lead agency for Education and Wash.</a:t>
            </a:r>
            <a:endParaRPr/>
          </a:p>
          <a:p>
            <a:pPr marL="0" lvl="0" indent="0" algn="l" rtl="0">
              <a:spcBef>
                <a:spcPts val="0"/>
              </a:spcBef>
              <a:spcAft>
                <a:spcPts val="0"/>
              </a:spcAft>
              <a:buNone/>
            </a:pPr>
            <a:r>
              <a:rPr lang="en-GB" sz="1200" b="1" i="0">
                <a:solidFill>
                  <a:schemeClr val="dk1"/>
                </a:solidFill>
                <a:latin typeface="Calibri"/>
                <a:ea typeface="Calibri"/>
                <a:cs typeface="Calibri"/>
                <a:sym typeface="Calibri"/>
              </a:rPr>
              <a:t>At country level</a:t>
            </a:r>
            <a:r>
              <a:rPr lang="en-GB" sz="1200" b="0" i="0">
                <a:solidFill>
                  <a:schemeClr val="dk1"/>
                </a:solidFill>
                <a:latin typeface="Calibri"/>
                <a:ea typeface="Calibri"/>
                <a:cs typeface="Calibri"/>
                <a:sym typeface="Calibri"/>
              </a:rPr>
              <a:t>, clusters (or “sectoral groups”) will normally be established for any major emergency – any situation where humanitarian needs are of sufficient scale and complexity to justify a multi-sectoral response with the engagement of a wide range of international humanitarian actors</a:t>
            </a:r>
            <a:endParaRPr/>
          </a:p>
          <a:p>
            <a:pPr marL="0" marR="0" lvl="0" indent="0" algn="l" rtl="0">
              <a:lnSpc>
                <a:spcPct val="100000"/>
              </a:lnSpc>
              <a:spcBef>
                <a:spcPts val="0"/>
              </a:spcBef>
              <a:spcAft>
                <a:spcPts val="0"/>
              </a:spcAft>
              <a:buClr>
                <a:schemeClr val="dk1"/>
              </a:buClr>
              <a:buSzPts val="1200"/>
              <a:buFont typeface="Calibri"/>
              <a:buNone/>
            </a:pPr>
            <a:r>
              <a:rPr lang="en-GB"/>
              <a:t>In some cases the cluster approach may cohexist and complement other forms of national coordination </a:t>
            </a:r>
            <a:r>
              <a:rPr lang="en-GB" sz="1200">
                <a:solidFill>
                  <a:schemeClr val="dk1"/>
                </a:solidFill>
                <a:latin typeface="Calibri"/>
                <a:ea typeface="Calibri"/>
                <a:cs typeface="Calibri"/>
                <a:sym typeface="Calibri"/>
              </a:rPr>
              <a:t>and its application must take into account the specific needs of the context.</a:t>
            </a:r>
            <a:endParaRPr/>
          </a:p>
          <a:p>
            <a:pPr marL="0" lvl="0" indent="0" algn="l" rtl="0">
              <a:spcBef>
                <a:spcPts val="0"/>
              </a:spcBef>
              <a:spcAft>
                <a:spcPts val="0"/>
              </a:spcAft>
              <a:buNone/>
            </a:pPr>
            <a:endParaRPr/>
          </a:p>
        </p:txBody>
      </p:sp>
      <p:sp>
        <p:nvSpPr>
          <p:cNvPr id="184" name="Google Shape;184;g899761492c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185" name="Google Shape;185;g899761492c_0_60: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a:solidFill>
                  <a:schemeClr val="dk1"/>
                </a:solidFill>
                <a:latin typeface="Arial"/>
                <a:ea typeface="Arial"/>
                <a:cs typeface="Arial"/>
                <a:sym typeface="Arial"/>
              </a:rPr>
              <a:t>Country level clusters are not forever. Clusters will be activated and deactivated according to the circumstances.</a:t>
            </a:r>
            <a:r>
              <a:rPr lang="en-GB" sz="1200">
                <a:latin typeface="Quattrocento Sans"/>
                <a:ea typeface="Quattrocento Sans"/>
                <a:cs typeface="Quattrocento Sans"/>
                <a:sym typeface="Quattrocento Sans"/>
              </a:rPr>
              <a:t> </a:t>
            </a:r>
            <a:endParaRPr/>
          </a:p>
          <a:p>
            <a:pPr marL="0" marR="0" lvl="0" indent="0" algn="l" rtl="0">
              <a:lnSpc>
                <a:spcPct val="90000"/>
              </a:lnSpc>
              <a:spcBef>
                <a:spcPts val="0"/>
              </a:spcBef>
              <a:spcAft>
                <a:spcPts val="0"/>
              </a:spcAft>
              <a:buClr>
                <a:schemeClr val="dk1"/>
              </a:buClr>
              <a:buSzPts val="1200"/>
              <a:buFont typeface="Quattrocento Sans"/>
              <a:buNone/>
            </a:pPr>
            <a:r>
              <a:rPr lang="en-GB" sz="120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a:p>
          <a:p>
            <a:pPr marL="0" lvl="0" indent="0" algn="l" rtl="0">
              <a:lnSpc>
                <a:spcPct val="90000"/>
              </a:lnSpc>
              <a:spcBef>
                <a:spcPts val="0"/>
              </a:spcBef>
              <a:spcAft>
                <a:spcPts val="0"/>
              </a:spcAft>
              <a:buNone/>
            </a:pPr>
            <a:endParaRPr i="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200"/>
              <a:buFont typeface="Arial"/>
              <a:buNone/>
            </a:pPr>
            <a:r>
              <a:rPr lang="en-GB" sz="1200" i="0" dirty="0">
                <a:solidFill>
                  <a:schemeClr val="dk1"/>
                </a:solidFill>
                <a:latin typeface="Arial"/>
                <a:ea typeface="Arial"/>
                <a:cs typeface="Arial"/>
                <a:sym typeface="Arial"/>
              </a:rPr>
              <a:t>Country level clusters are not forever. Clusters will be activated and deactivated according to the circumstances.</a:t>
            </a:r>
            <a:r>
              <a:rPr lang="en-GB" sz="1200" dirty="0">
                <a:latin typeface="Quattrocento Sans"/>
                <a:ea typeface="Quattrocento Sans"/>
                <a:cs typeface="Quattrocento Sans"/>
                <a:sym typeface="Quattrocento Sans"/>
              </a:rPr>
              <a:t> </a:t>
            </a:r>
            <a:endParaRPr dirty="0"/>
          </a:p>
          <a:p>
            <a:pPr marL="0" marR="0" lvl="0" indent="0" algn="l" rtl="0">
              <a:lnSpc>
                <a:spcPct val="90000"/>
              </a:lnSpc>
              <a:spcBef>
                <a:spcPts val="0"/>
              </a:spcBef>
              <a:spcAft>
                <a:spcPts val="0"/>
              </a:spcAft>
              <a:buClr>
                <a:schemeClr val="dk1"/>
              </a:buClr>
              <a:buSzPts val="1200"/>
              <a:buFont typeface="Quattrocento Sans"/>
              <a:buNone/>
            </a:pPr>
            <a:r>
              <a:rPr lang="en-GB" sz="1200" dirty="0">
                <a:latin typeface="Quattrocento Sans"/>
                <a:ea typeface="Quattrocento Sans"/>
                <a:cs typeface="Quattrocento Sans"/>
                <a:sym typeface="Quattrocento Sans"/>
              </a:rPr>
              <a:t>note: while the official cluster activation for each sector is dependent on the contextual needs and capacity, whenever a crisis a crisis affects significantly the health, nutrition, WASH or Food Security sectors, it is important  to ensure that adequate coordination capacity exists in all of the 4 "life-saving" sectors.</a:t>
            </a:r>
            <a:endParaRPr dirty="0"/>
          </a:p>
          <a:p>
            <a:pPr marL="0" lvl="0" indent="0" algn="l" rtl="0">
              <a:lnSpc>
                <a:spcPct val="90000"/>
              </a:lnSpc>
              <a:spcBef>
                <a:spcPts val="0"/>
              </a:spcBef>
              <a:spcAft>
                <a:spcPts val="0"/>
              </a:spcAft>
              <a:buNone/>
            </a:pPr>
            <a:endParaRPr i="0" dirty="0"/>
          </a:p>
        </p:txBody>
      </p:sp>
      <p:sp>
        <p:nvSpPr>
          <p:cNvPr id="194" name="Google Shape;19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
        <p:nvSpPr>
          <p:cNvPr id="195" name="Google Shape;195;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98cd9cc7b_0_8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98cd9cc7b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i="0"/>
          </a:p>
        </p:txBody>
      </p:sp>
      <p:sp>
        <p:nvSpPr>
          <p:cNvPr id="215" name="Google Shape;215;g898cd9cc7b_0_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
        <p:nvSpPr>
          <p:cNvPr id="216" name="Google Shape;216;g898cd9cc7b_0_88: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300" b="0" i="0" u="none" strike="noStrike" cap="none">
                <a:solidFill>
                  <a:schemeClr val="dk1"/>
                </a:solidFill>
                <a:latin typeface="Times New Roman"/>
                <a:ea typeface="Times New Roman"/>
                <a:cs typeface="Times New Roman"/>
                <a:sym typeface="Times New Roman"/>
              </a:rPr>
              <a:t>6</a:t>
            </a:fld>
            <a:endParaRPr sz="13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7</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98cd9cc7b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8</a:t>
            </a:fld>
            <a:endParaRPr sz="1200" b="0" i="0" u="none" strike="noStrike" cap="none">
              <a:solidFill>
                <a:schemeClr val="dk1"/>
              </a:solidFill>
              <a:latin typeface="Arial"/>
              <a:ea typeface="Arial"/>
              <a:cs typeface="Arial"/>
              <a:sym typeface="Arial"/>
            </a:endParaRPr>
          </a:p>
        </p:txBody>
      </p:sp>
      <p:sp>
        <p:nvSpPr>
          <p:cNvPr id="241" name="Google Shape;241;g898cd9cc7b_0_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g898cd9cc7b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200" b="0" i="0" u="none" strike="noStrike">
              <a:solidFill>
                <a:schemeClr val="dk1"/>
              </a:solidFill>
              <a:latin typeface="Arial"/>
              <a:ea typeface="Arial"/>
              <a:cs typeface="Arial"/>
              <a:sym typeface="Arial"/>
            </a:endParaRPr>
          </a:p>
        </p:txBody>
      </p:sp>
      <p:sp>
        <p:nvSpPr>
          <p:cNvPr id="243" name="Google Shape;243;g898cd9cc7b_0_19: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
        <p:nvSpPr>
          <p:cNvPr id="254" name="Google Shape;254;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5" name="Google Shape;2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800"/>
          </a:p>
        </p:txBody>
      </p:sp>
      <p:sp>
        <p:nvSpPr>
          <p:cNvPr id="256" name="Google Shape;256;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GB"/>
              <a:t>Field Cluster Training International Medical Corps 2012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
        <p:cNvGrpSpPr/>
        <p:nvPr/>
      </p:nvGrpSpPr>
      <p:grpSpPr>
        <a:xfrm>
          <a:off x="0" y="0"/>
          <a:ext cx="0" cy="0"/>
          <a:chOff x="0" y="0"/>
          <a:chExt cx="0" cy="0"/>
        </a:xfrm>
      </p:grpSpPr>
      <p:sp>
        <p:nvSpPr>
          <p:cNvPr id="16" name="Google Shape;16;p2"/>
          <p:cNvSpPr txBox="1"/>
          <p:nvPr/>
        </p:nvSpPr>
        <p:spPr>
          <a:xfrm>
            <a:off x="0" y="2196380"/>
            <a:ext cx="12192000" cy="19728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7" name="Google Shape;17;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2397337" y="4648200"/>
            <a:ext cx="7767000" cy="1071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1000"/>
              </a:spcBef>
              <a:spcAft>
                <a:spcPts val="0"/>
              </a:spcAft>
              <a:buClr>
                <a:schemeClr val="dk1"/>
              </a:buClr>
              <a:buSzPts val="2800"/>
              <a:buNone/>
              <a:defRPr/>
            </a:lvl1pPr>
            <a:lvl2pPr lvl="1" algn="l" rtl="0">
              <a:lnSpc>
                <a:spcPct val="90000"/>
              </a:lnSpc>
              <a:spcBef>
                <a:spcPts val="500"/>
              </a:spcBef>
              <a:spcAft>
                <a:spcPts val="0"/>
              </a:spcAft>
              <a:buClr>
                <a:schemeClr val="dk1"/>
              </a:buClr>
              <a:buSzPts val="1800"/>
              <a:buChar char="•"/>
              <a:defRPr/>
            </a:lvl2pPr>
            <a:lvl3pPr lvl="2" algn="l" rtl="0">
              <a:lnSpc>
                <a:spcPct val="90000"/>
              </a:lnSpc>
              <a:spcBef>
                <a:spcPts val="500"/>
              </a:spcBef>
              <a:spcAft>
                <a:spcPts val="0"/>
              </a:spcAft>
              <a:buClr>
                <a:schemeClr val="dk1"/>
              </a:buClr>
              <a:buSzPts val="1800"/>
              <a:buChar char="•"/>
              <a:defRPr/>
            </a:lvl3pPr>
            <a:lvl4pPr lvl="3" algn="l" rtl="0">
              <a:lnSpc>
                <a:spcPct val="90000"/>
              </a:lnSpc>
              <a:spcBef>
                <a:spcPts val="500"/>
              </a:spcBef>
              <a:spcAft>
                <a:spcPts val="0"/>
              </a:spcAft>
              <a:buClr>
                <a:schemeClr val="dk1"/>
              </a:buClr>
              <a:buSzPts val="1800"/>
              <a:buChar char="•"/>
              <a:defRPr/>
            </a:lvl4pPr>
            <a:lvl5pPr lvl="4" algn="l" rtl="0">
              <a:lnSpc>
                <a:spcPct val="90000"/>
              </a:lnSpc>
              <a:spcBef>
                <a:spcPts val="500"/>
              </a:spcBef>
              <a:spcAft>
                <a:spcPts val="0"/>
              </a:spcAft>
              <a:buClr>
                <a:schemeClr val="dk1"/>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with full picture">
  <p:cSld name="Title Slide with full picture">
    <p:spTree>
      <p:nvGrpSpPr>
        <p:cNvPr id="1" name="Shape 81"/>
        <p:cNvGrpSpPr/>
        <p:nvPr/>
      </p:nvGrpSpPr>
      <p:grpSpPr>
        <a:xfrm>
          <a:off x="0" y="0"/>
          <a:ext cx="0" cy="0"/>
          <a:chOff x="0" y="0"/>
          <a:chExt cx="0" cy="0"/>
        </a:xfrm>
      </p:grpSpPr>
      <p:sp>
        <p:nvSpPr>
          <p:cNvPr id="82" name="Google Shape;82;p12"/>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 name="Google Shape;85;p12"/>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86" name="Google Shape;86;p12"/>
          <p:cNvSpPr>
            <a:spLocks noGrp="1"/>
          </p:cNvSpPr>
          <p:nvPr>
            <p:ph type="pic" idx="5"/>
          </p:nvPr>
        </p:nvSpPr>
        <p:spPr>
          <a:xfrm>
            <a:off x="-14292" y="0"/>
            <a:ext cx="12228600" cy="5715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12"/>
          <p:cNvSpPr txBox="1">
            <a:spLocks noGrp="1"/>
          </p:cNvSpPr>
          <p:nvPr>
            <p:ph type="body" idx="1"/>
          </p:nvPr>
        </p:nvSpPr>
        <p:spPr>
          <a:xfrm>
            <a:off x="2018238" y="3020037"/>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8" name="Google Shape;88;p12"/>
          <p:cNvSpPr txBox="1">
            <a:spLocks noGrp="1"/>
          </p:cNvSpPr>
          <p:nvPr>
            <p:ph type="body" idx="6"/>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fographic Slide ">
  <p:cSld name="Infographic Slide ">
    <p:spTree>
      <p:nvGrpSpPr>
        <p:cNvPr id="1" name="Shape 89"/>
        <p:cNvGrpSpPr/>
        <p:nvPr/>
      </p:nvGrpSpPr>
      <p:grpSpPr>
        <a:xfrm>
          <a:off x="0" y="0"/>
          <a:ext cx="0" cy="0"/>
          <a:chOff x="0" y="0"/>
          <a:chExt cx="0" cy="0"/>
        </a:xfrm>
      </p:grpSpPr>
      <p:sp>
        <p:nvSpPr>
          <p:cNvPr id="90" name="Google Shape;90;p13"/>
          <p:cNvSpPr/>
          <p:nvPr/>
        </p:nvSpPr>
        <p:spPr>
          <a:xfrm>
            <a:off x="0" y="0"/>
            <a:ext cx="5297400"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13"/>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13"/>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Infographic Slide full page">
  <p:cSld name="1_Infographic Slide full page">
    <p:spTree>
      <p:nvGrpSpPr>
        <p:cNvPr id="1" name="Shape 95"/>
        <p:cNvGrpSpPr/>
        <p:nvPr/>
      </p:nvGrpSpPr>
      <p:grpSpPr>
        <a:xfrm>
          <a:off x="0" y="0"/>
          <a:ext cx="0" cy="0"/>
          <a:chOff x="0" y="0"/>
          <a:chExt cx="0" cy="0"/>
        </a:xfrm>
      </p:grpSpPr>
      <p:sp>
        <p:nvSpPr>
          <p:cNvPr id="96" name="Google Shape;96;p14"/>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fographic Slide full page">
  <p:cSld name="Infographic Slide full page">
    <p:spTree>
      <p:nvGrpSpPr>
        <p:cNvPr id="1" name="Shape 100"/>
        <p:cNvGrpSpPr/>
        <p:nvPr/>
      </p:nvGrpSpPr>
      <p:grpSpPr>
        <a:xfrm>
          <a:off x="0" y="0"/>
          <a:ext cx="0" cy="0"/>
          <a:chOff x="0" y="0"/>
          <a:chExt cx="0" cy="0"/>
        </a:xfrm>
      </p:grpSpPr>
      <p:sp>
        <p:nvSpPr>
          <p:cNvPr id="101" name="Google Shape;101;p15"/>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15"/>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15"/>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 YOU slide">
  <p:cSld name="THANK YOU slide">
    <p:spTree>
      <p:nvGrpSpPr>
        <p:cNvPr id="1" name="Shape 105"/>
        <p:cNvGrpSpPr/>
        <p:nvPr/>
      </p:nvGrpSpPr>
      <p:grpSpPr>
        <a:xfrm>
          <a:off x="0" y="0"/>
          <a:ext cx="0" cy="0"/>
          <a:chOff x="0" y="0"/>
          <a:chExt cx="0" cy="0"/>
        </a:xfrm>
      </p:grpSpPr>
      <p:cxnSp>
        <p:nvCxnSpPr>
          <p:cNvPr id="106" name="Google Shape;106;p1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107" name="Google Shape;107;p16"/>
          <p:cNvSpPr>
            <a:spLocks noGrp="1"/>
          </p:cNvSpPr>
          <p:nvPr>
            <p:ph type="pic" idx="2"/>
          </p:nvPr>
        </p:nvSpPr>
        <p:spPr>
          <a:xfrm>
            <a:off x="-14292" y="0"/>
            <a:ext cx="12228600" cy="51942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16"/>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16"/>
          <p:cNvSpPr txBox="1">
            <a:spLocks noGrp="1"/>
          </p:cNvSpPr>
          <p:nvPr>
            <p:ph type="body" idx="1"/>
          </p:nvPr>
        </p:nvSpPr>
        <p:spPr>
          <a:xfrm>
            <a:off x="2090652" y="2699543"/>
            <a:ext cx="81555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12"/>
        <p:cNvGrpSpPr/>
        <p:nvPr/>
      </p:nvGrpSpPr>
      <p:grpSpPr>
        <a:xfrm>
          <a:off x="0" y="0"/>
          <a:ext cx="0" cy="0"/>
          <a:chOff x="0" y="0"/>
          <a:chExt cx="0" cy="0"/>
        </a:xfrm>
      </p:grpSpPr>
      <p:sp>
        <p:nvSpPr>
          <p:cNvPr id="113" name="Google Shape;113;p17"/>
          <p:cNvSpPr>
            <a:spLocks noGrp="1"/>
          </p:cNvSpPr>
          <p:nvPr>
            <p:ph type="pic" idx="2"/>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 name="Google Shape;114;p17"/>
          <p:cNvSpPr>
            <a:spLocks noGrp="1"/>
          </p:cNvSpPr>
          <p:nvPr>
            <p:ph type="pic" idx="3"/>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17"/>
          <p:cNvSpPr>
            <a:spLocks noGrp="1"/>
          </p:cNvSpPr>
          <p:nvPr>
            <p:ph type="pic" idx="4"/>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17"/>
          <p:cNvSpPr txBox="1">
            <a:spLocks noGrp="1"/>
          </p:cNvSpPr>
          <p:nvPr>
            <p:ph type="body" idx="1"/>
          </p:nvPr>
        </p:nvSpPr>
        <p:spPr>
          <a:xfrm>
            <a:off x="535832" y="6094731"/>
            <a:ext cx="5432700" cy="5505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595959"/>
              </a:buClr>
              <a:buSzPts val="3500"/>
              <a:buNone/>
              <a:defRPr sz="3500" b="1">
                <a:solidFill>
                  <a:srgbClr val="595959"/>
                </a:solidFill>
              </a:defRPr>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17"/>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18" name="Google Shape;118;p17"/>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19" name="Google Shape;119;p17"/>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a:off x="838200" y="1403927"/>
            <a:ext cx="10515600" cy="4773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18"/>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26" name="Google Shape;126;p18"/>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7" name="Google Shape;127;p18"/>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9788" y="928249"/>
            <a:ext cx="3932100" cy="15648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19"/>
          <p:cNvSpPr>
            <a:spLocks noGrp="1"/>
          </p:cNvSpPr>
          <p:nvPr>
            <p:ph type="pic" idx="2"/>
          </p:nvPr>
        </p:nvSpPr>
        <p:spPr>
          <a:xfrm>
            <a:off x="5183188" y="1458474"/>
            <a:ext cx="6172200" cy="4766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1" name="Google Shape;131;p19"/>
          <p:cNvSpPr txBox="1">
            <a:spLocks noGrp="1"/>
          </p:cNvSpPr>
          <p:nvPr>
            <p:ph type="body" idx="1"/>
          </p:nvPr>
        </p:nvSpPr>
        <p:spPr>
          <a:xfrm>
            <a:off x="839788" y="2528449"/>
            <a:ext cx="3932100" cy="3727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32" name="Google Shape;132;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3" name="Google Shape;133;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4" name="Google Shape;134;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9"/>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136" name="Google Shape;136;p19"/>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 name="Google Shape;140;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1" name="Google Shape;141;p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2" name="Google Shape;142;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3"/>
        <p:cNvGrpSpPr/>
        <p:nvPr/>
      </p:nvGrpSpPr>
      <p:grpSpPr>
        <a:xfrm>
          <a:off x="0" y="0"/>
          <a:ext cx="0" cy="0"/>
          <a:chOff x="0" y="0"/>
          <a:chExt cx="0" cy="0"/>
        </a:xfrm>
      </p:grpSpPr>
      <p:sp>
        <p:nvSpPr>
          <p:cNvPr id="144" name="Google Shape;144;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6" name="Google Shape;26;p3"/>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27" name="Google Shape;27;p3"/>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28" name="Google Shape;28;p3"/>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0" name="Google Shape;150;p2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1" name="Google Shape;151;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2" name="Google Shape;152;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6" name="Google Shape;156;p2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7" name="Google Shape;157;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8" name="Google Shape;158;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2" name="Google Shape;162;p24"/>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3" name="Google Shape;16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5" name="Google Shape;16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9" name="Google Shape;16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0" name="Google Shape;17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1" name="Google Shape;17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4F2E64-F883-44AE-9D51-059F040BD39C}" type="datetimeFigureOut">
              <a:rPr lang="en-GB" smtClean="0"/>
              <a:t>24/08/2022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CCE634-040C-40DE-BB1D-E223356CB470}" type="slidenum">
              <a:rPr lang="en-GB" smtClean="0"/>
              <a:t>‹#›</a:t>
            </a:fld>
            <a:endParaRPr lang="en-GB"/>
          </a:p>
        </p:txBody>
      </p:sp>
    </p:spTree>
    <p:extLst>
      <p:ext uri="{BB962C8B-B14F-4D97-AF65-F5344CB8AC3E}">
        <p14:creationId xmlns:p14="http://schemas.microsoft.com/office/powerpoint/2010/main" val="146561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9"/>
        <p:cNvGrpSpPr/>
        <p:nvPr/>
      </p:nvGrpSpPr>
      <p:grpSpPr>
        <a:xfrm>
          <a:off x="0" y="0"/>
          <a:ext cx="0" cy="0"/>
          <a:chOff x="0" y="0"/>
          <a:chExt cx="0" cy="0"/>
        </a:xfrm>
      </p:grpSpPr>
      <p:sp>
        <p:nvSpPr>
          <p:cNvPr id="30" name="Google Shape;30;p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1" name="Google Shape;31;p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 name="Google Shape;33;p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4"/>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38" name="Google Shape;38;p4"/>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39;p4"/>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0"/>
        <p:cNvGrpSpPr/>
        <p:nvPr/>
      </p:nvGrpSpPr>
      <p:grpSpPr>
        <a:xfrm>
          <a:off x="0" y="0"/>
          <a:ext cx="0" cy="0"/>
          <a:chOff x="0" y="0"/>
          <a:chExt cx="0" cy="0"/>
        </a:xfrm>
      </p:grpSpPr>
      <p:sp>
        <p:nvSpPr>
          <p:cNvPr id="41" name="Google Shape;41;p5"/>
          <p:cNvSpPr txBox="1"/>
          <p:nvPr/>
        </p:nvSpPr>
        <p:spPr>
          <a:xfrm>
            <a:off x="0" y="-95003"/>
            <a:ext cx="12192000" cy="836400"/>
          </a:xfrm>
          <a:prstGeom prst="rect">
            <a:avLst/>
          </a:prstGeom>
          <a:gradFill>
            <a:gsLst>
              <a:gs pos="0">
                <a:srgbClr val="009740"/>
              </a:gs>
              <a:gs pos="85000">
                <a:srgbClr val="78BF3F"/>
              </a:gs>
              <a:gs pos="100000">
                <a:srgbClr val="8DC63F"/>
              </a:gs>
            </a:gsLst>
            <a:lin ang="0" scaled="0"/>
          </a:gradFill>
          <a:ln>
            <a:noFill/>
          </a:ln>
        </p:spPr>
        <p:txBody>
          <a:bodyPr spcFirstLastPara="1" wrap="square" lIns="91425" tIns="45700" rIns="91425" bIns="45700" anchor="ctr" anchorCtr="0">
            <a:noAutofit/>
          </a:bodyPr>
          <a:lstStyle/>
          <a:p>
            <a:pPr marL="338137" marR="0" lvl="0" indent="0" algn="l" rtl="0">
              <a:spcBef>
                <a:spcPts val="0"/>
              </a:spcBef>
              <a:spcAft>
                <a:spcPts val="0"/>
              </a:spcAft>
              <a:buNone/>
            </a:pPr>
            <a:endParaRPr sz="2800" b="1" i="0" u="none" strike="noStrike" cap="none">
              <a:solidFill>
                <a:schemeClr val="lt1"/>
              </a:solidFill>
              <a:latin typeface="Arial"/>
              <a:ea typeface="Arial"/>
              <a:cs typeface="Arial"/>
              <a:sym typeface="Arial"/>
            </a:endParaRPr>
          </a:p>
        </p:txBody>
      </p:sp>
      <p:sp>
        <p:nvSpPr>
          <p:cNvPr id="42" name="Google Shape;42;p5"/>
          <p:cNvSpPr txBox="1"/>
          <p:nvPr/>
        </p:nvSpPr>
        <p:spPr>
          <a:xfrm>
            <a:off x="0" y="796964"/>
            <a:ext cx="12192000" cy="76200"/>
          </a:xfrm>
          <a:prstGeom prst="rect">
            <a:avLst/>
          </a:prstGeom>
          <a:solidFill>
            <a:srgbClr val="8DC63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43" name="Google Shape;43;p5"/>
          <p:cNvSpPr txBox="1">
            <a:spLocks noGrp="1"/>
          </p:cNvSpPr>
          <p:nvPr>
            <p:ph type="title"/>
          </p:nvPr>
        </p:nvSpPr>
        <p:spPr>
          <a:xfrm>
            <a:off x="-1" y="32709"/>
            <a:ext cx="11410500" cy="64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4400"/>
              <a:buFont typeface="Calibri"/>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HANK YOU slide">
  <p:cSld name="1_THANK YOU slide">
    <p:spTree>
      <p:nvGrpSpPr>
        <p:cNvPr id="1" name="Shape 44"/>
        <p:cNvGrpSpPr/>
        <p:nvPr/>
      </p:nvGrpSpPr>
      <p:grpSpPr>
        <a:xfrm>
          <a:off x="0" y="0"/>
          <a:ext cx="0" cy="0"/>
          <a:chOff x="0" y="0"/>
          <a:chExt cx="0" cy="0"/>
        </a:xfrm>
      </p:grpSpPr>
      <p:cxnSp>
        <p:nvCxnSpPr>
          <p:cNvPr id="45" name="Google Shape;45;p6"/>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46" name="Google Shape;46;p6"/>
          <p:cNvSpPr>
            <a:spLocks noGrp="1"/>
          </p:cNvSpPr>
          <p:nvPr>
            <p:ph type="pic" idx="2"/>
          </p:nvPr>
        </p:nvSpPr>
        <p:spPr>
          <a:xfrm>
            <a:off x="-14292" y="0"/>
            <a:ext cx="122286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body" idx="1"/>
          </p:nvPr>
        </p:nvSpPr>
        <p:spPr>
          <a:xfrm>
            <a:off x="0" y="2799754"/>
            <a:ext cx="4793700" cy="14589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lt1"/>
              </a:buClr>
              <a:buSzPts val="7200"/>
              <a:buNone/>
              <a:defRPr sz="7200">
                <a:solidFill>
                  <a:schemeClr val="lt1"/>
                </a:solidFill>
              </a:defRPr>
            </a:lvl1pPr>
            <a:lvl2pPr marL="914400" lvl="1" indent="-228600" algn="l" rtl="0">
              <a:lnSpc>
                <a:spcPct val="90000"/>
              </a:lnSpc>
              <a:spcBef>
                <a:spcPts val="500"/>
              </a:spcBef>
              <a:spcAft>
                <a:spcPts val="0"/>
              </a:spcAft>
              <a:buClr>
                <a:schemeClr val="dk1"/>
              </a:buClr>
              <a:buSzPts val="7200"/>
              <a:buNone/>
              <a:defRPr sz="7200"/>
            </a:lvl2pPr>
            <a:lvl3pPr marL="1371600" lvl="2" indent="-228600" algn="l" rtl="0">
              <a:lnSpc>
                <a:spcPct val="90000"/>
              </a:lnSpc>
              <a:spcBef>
                <a:spcPts val="500"/>
              </a:spcBef>
              <a:spcAft>
                <a:spcPts val="0"/>
              </a:spcAft>
              <a:buClr>
                <a:schemeClr val="dk1"/>
              </a:buClr>
              <a:buSzPts val="7200"/>
              <a:buNone/>
              <a:defRPr sz="7200"/>
            </a:lvl3pPr>
            <a:lvl4pPr marL="1828800" lvl="3" indent="-228600" algn="l" rtl="0">
              <a:lnSpc>
                <a:spcPct val="90000"/>
              </a:lnSpc>
              <a:spcBef>
                <a:spcPts val="500"/>
              </a:spcBef>
              <a:spcAft>
                <a:spcPts val="0"/>
              </a:spcAft>
              <a:buClr>
                <a:schemeClr val="dk1"/>
              </a:buClr>
              <a:buSzPts val="7200"/>
              <a:buNone/>
              <a:defRPr sz="7200"/>
            </a:lvl4pPr>
            <a:lvl5pPr marL="2286000" lvl="4" indent="-228600" algn="l" rtl="0">
              <a:lnSpc>
                <a:spcPct val="90000"/>
              </a:lnSpc>
              <a:spcBef>
                <a:spcPts val="500"/>
              </a:spcBef>
              <a:spcAft>
                <a:spcPts val="0"/>
              </a:spcAft>
              <a:buClr>
                <a:schemeClr val="dk1"/>
              </a:buClr>
              <a:buSzPts val="7200"/>
              <a:buNone/>
              <a:defRPr sz="72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 name="Google Shape;48;p6"/>
          <p:cNvPicPr preferRelativeResize="0"/>
          <p:nvPr/>
        </p:nvPicPr>
        <p:blipFill rotWithShape="1">
          <a:blip r:embed="rId2">
            <a:alphaModFix/>
          </a:blip>
          <a:srcRect/>
          <a:stretch/>
        </p:blipFill>
        <p:spPr>
          <a:xfrm>
            <a:off x="11119427" y="5751367"/>
            <a:ext cx="952500" cy="952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lide">
  <p:cSld name="COVER Slide">
    <p:bg>
      <p:bgPr>
        <a:solidFill>
          <a:srgbClr val="808285"/>
        </a:solidFill>
        <a:effectLst/>
      </p:bgPr>
    </p:bg>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484718" y="2228653"/>
            <a:ext cx="7850100" cy="18189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5800"/>
              <a:buNone/>
              <a:defRPr sz="58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57" name="Google Shape;57;p8"/>
          <p:cNvCxnSpPr/>
          <p:nvPr/>
        </p:nvCxnSpPr>
        <p:spPr>
          <a:xfrm>
            <a:off x="634175" y="4059641"/>
            <a:ext cx="4086600" cy="0"/>
          </a:xfrm>
          <a:prstGeom prst="straightConnector1">
            <a:avLst/>
          </a:prstGeom>
          <a:noFill/>
          <a:ln w="9525" cap="flat" cmpd="sng">
            <a:solidFill>
              <a:schemeClr val="dk1"/>
            </a:solidFill>
            <a:prstDash val="solid"/>
            <a:miter lim="800000"/>
            <a:headEnd type="none" w="sm" len="sm"/>
            <a:tailEnd type="none" w="sm" len="sm"/>
          </a:ln>
        </p:spPr>
      </p:cxnSp>
      <p:sp>
        <p:nvSpPr>
          <p:cNvPr id="58" name="Google Shape;58;p8"/>
          <p:cNvSpPr txBox="1">
            <a:spLocks noGrp="1"/>
          </p:cNvSpPr>
          <p:nvPr>
            <p:ph type="body" idx="2"/>
          </p:nvPr>
        </p:nvSpPr>
        <p:spPr>
          <a:xfrm>
            <a:off x="634175" y="4275499"/>
            <a:ext cx="4086600" cy="10653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lide with partners logo">
  <p:cSld name="Cover slide with partners logo">
    <p:bg>
      <p:bgPr>
        <a:solidFill>
          <a:schemeClr val="dk2"/>
        </a:solidFill>
        <a:effectLst/>
      </p:bgPr>
    </p:bg>
    <p:spTree>
      <p:nvGrpSpPr>
        <p:cNvPr id="1" name="Shape 59"/>
        <p:cNvGrpSpPr/>
        <p:nvPr/>
      </p:nvGrpSpPr>
      <p:grpSpPr>
        <a:xfrm>
          <a:off x="0" y="0"/>
          <a:ext cx="0" cy="0"/>
          <a:chOff x="0" y="0"/>
          <a:chExt cx="0" cy="0"/>
        </a:xfrm>
      </p:grpSpPr>
      <p:sp>
        <p:nvSpPr>
          <p:cNvPr id="60" name="Google Shape;60;p9"/>
          <p:cNvSpPr txBox="1">
            <a:spLocks noGrp="1"/>
          </p:cNvSpPr>
          <p:nvPr>
            <p:ph type="body" idx="1"/>
          </p:nvPr>
        </p:nvSpPr>
        <p:spPr>
          <a:xfrm>
            <a:off x="542084" y="2228652"/>
            <a:ext cx="10954500" cy="10077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rgbClr val="FFFFFF"/>
              </a:buClr>
              <a:buSzPts val="6000"/>
              <a:buNone/>
              <a:defRPr sz="6000">
                <a:solidFill>
                  <a:srgbClr val="FFFFFF"/>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61" name="Google Shape;61;p9"/>
          <p:cNvCxnSpPr/>
          <p:nvPr/>
        </p:nvCxnSpPr>
        <p:spPr>
          <a:xfrm>
            <a:off x="691541" y="3354995"/>
            <a:ext cx="3750600"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9"/>
          <p:cNvSpPr txBox="1">
            <a:spLocks noGrp="1"/>
          </p:cNvSpPr>
          <p:nvPr>
            <p:ph type="body" idx="2"/>
          </p:nvPr>
        </p:nvSpPr>
        <p:spPr>
          <a:xfrm>
            <a:off x="691541" y="3570853"/>
            <a:ext cx="3750600" cy="861900"/>
          </a:xfrm>
          <a:prstGeom prst="rect">
            <a:avLst/>
          </a:prstGeom>
          <a:noFill/>
          <a:ln>
            <a:noFill/>
          </a:ln>
        </p:spPr>
        <p:txBody>
          <a:bodyPr spcFirstLastPara="1" wrap="square" lIns="91425" tIns="45700" rIns="91425" bIns="45700" anchor="t" anchorCtr="0">
            <a:noAutofit/>
          </a:bodyPr>
          <a:lstStyle>
            <a:lvl1pPr marL="457200" lvl="0" indent="-228600" algn="ctr" rtl="0">
              <a:lnSpc>
                <a:spcPct val="70000"/>
              </a:lnSpc>
              <a:spcBef>
                <a:spcPts val="1000"/>
              </a:spcBef>
              <a:spcAft>
                <a:spcPts val="0"/>
              </a:spcAft>
              <a:buClr>
                <a:schemeClr val="dk1"/>
              </a:buClr>
              <a:buSzPts val="2800"/>
              <a:buNone/>
              <a:defRPr sz="2800"/>
            </a:lvl1pPr>
            <a:lvl2pPr marL="914400" lvl="1" indent="-228600" algn="ctr" rtl="0">
              <a:lnSpc>
                <a:spcPct val="90000"/>
              </a:lnSpc>
              <a:spcBef>
                <a:spcPts val="500"/>
              </a:spcBef>
              <a:spcAft>
                <a:spcPts val="0"/>
              </a:spcAft>
              <a:buClr>
                <a:schemeClr val="dk1"/>
              </a:buClr>
              <a:buSzPts val="2800"/>
              <a:buNone/>
              <a:defRPr sz="2800"/>
            </a:lvl2pPr>
            <a:lvl3pPr marL="1371600" lvl="2" indent="-228600" algn="ctr" rtl="0">
              <a:lnSpc>
                <a:spcPct val="90000"/>
              </a:lnSpc>
              <a:spcBef>
                <a:spcPts val="500"/>
              </a:spcBef>
              <a:spcAft>
                <a:spcPts val="0"/>
              </a:spcAft>
              <a:buClr>
                <a:schemeClr val="dk1"/>
              </a:buClr>
              <a:buSzPts val="2800"/>
              <a:buNone/>
              <a:defRPr sz="2800"/>
            </a:lvl3pPr>
            <a:lvl4pPr marL="1828800" lvl="3" indent="-228600" algn="ctr" rtl="0">
              <a:lnSpc>
                <a:spcPct val="90000"/>
              </a:lnSpc>
              <a:spcBef>
                <a:spcPts val="500"/>
              </a:spcBef>
              <a:spcAft>
                <a:spcPts val="0"/>
              </a:spcAft>
              <a:buClr>
                <a:schemeClr val="dk1"/>
              </a:buClr>
              <a:buSzPts val="2800"/>
              <a:buNone/>
              <a:defRPr sz="2800"/>
            </a:lvl4pPr>
            <a:lvl5pPr marL="2286000" lvl="4" indent="-228600" algn="ctr" rtl="0">
              <a:lnSpc>
                <a:spcPct val="90000"/>
              </a:lnSpc>
              <a:spcBef>
                <a:spcPts val="500"/>
              </a:spcBef>
              <a:spcAft>
                <a:spcPts val="0"/>
              </a:spcAft>
              <a:buClr>
                <a:schemeClr val="dk1"/>
              </a:buClr>
              <a:buSzPts val="2800"/>
              <a:buNone/>
              <a:defRPr sz="2800"/>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3" name="Google Shape;63;p9"/>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9"/>
          <p:cNvSpPr>
            <a:spLocks noGrp="1"/>
          </p:cNvSpPr>
          <p:nvPr>
            <p:ph type="pic" idx="3"/>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a:spLocks noGrp="1"/>
          </p:cNvSpPr>
          <p:nvPr>
            <p:ph type="pic" idx="4"/>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a:spLocks noGrp="1"/>
          </p:cNvSpPr>
          <p:nvPr>
            <p:ph type="pic" idx="5"/>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ELCOME Slide with logos at the bottom">
  <p:cSld name="WELCOME Slide with logos at the bottom">
    <p:spTree>
      <p:nvGrpSpPr>
        <p:cNvPr id="1" name="Shape 67"/>
        <p:cNvGrpSpPr/>
        <p:nvPr/>
      </p:nvGrpSpPr>
      <p:grpSpPr>
        <a:xfrm>
          <a:off x="0" y="0"/>
          <a:ext cx="0" cy="0"/>
          <a:chOff x="0" y="0"/>
          <a:chExt cx="0" cy="0"/>
        </a:xfrm>
      </p:grpSpPr>
      <p:sp>
        <p:nvSpPr>
          <p:cNvPr id="68" name="Google Shape;68;p10"/>
          <p:cNvSpPr txBox="1">
            <a:spLocks noGrp="1"/>
          </p:cNvSpPr>
          <p:nvPr>
            <p:ph type="body" idx="1"/>
          </p:nvPr>
        </p:nvSpPr>
        <p:spPr>
          <a:xfrm>
            <a:off x="682091" y="1049338"/>
            <a:ext cx="5891100" cy="4145100"/>
          </a:xfrm>
          <a:prstGeom prst="rect">
            <a:avLst/>
          </a:prstGeom>
          <a:noFill/>
          <a:ln>
            <a:noFill/>
          </a:ln>
        </p:spPr>
        <p:txBody>
          <a:bodyPr spcFirstLastPara="1" wrap="square" lIns="91425" tIns="45700" rIns="91425" bIns="45700" anchor="t" anchorCtr="0">
            <a:noAutofit/>
          </a:bodyPr>
          <a:lstStyle>
            <a:lvl1pPr marL="457200" lvl="0" indent="-228600" algn="l" rtl="0">
              <a:lnSpc>
                <a:spcPct val="70000"/>
              </a:lnSpc>
              <a:spcBef>
                <a:spcPts val="1000"/>
              </a:spcBef>
              <a:spcAft>
                <a:spcPts val="0"/>
              </a:spcAft>
              <a:buClr>
                <a:schemeClr val="accent1"/>
              </a:buClr>
              <a:buSzPts val="5400"/>
              <a:buNone/>
              <a:defRPr sz="5400">
                <a:solidFill>
                  <a:schemeClr val="accent1"/>
                </a:solidFill>
              </a:defRPr>
            </a:lvl1pPr>
            <a:lvl2pPr marL="914400" lvl="1" indent="-228600" algn="l" rtl="0">
              <a:lnSpc>
                <a:spcPct val="80000"/>
              </a:lnSpc>
              <a:spcBef>
                <a:spcPts val="500"/>
              </a:spcBef>
              <a:spcAft>
                <a:spcPts val="0"/>
              </a:spcAft>
              <a:buClr>
                <a:srgbClr val="118987"/>
              </a:buClr>
              <a:buSzPts val="5400"/>
              <a:buNone/>
              <a:defRPr sz="5400">
                <a:solidFill>
                  <a:srgbClr val="118987"/>
                </a:solidFill>
              </a:defRPr>
            </a:lvl2pPr>
            <a:lvl3pPr marL="1371600" lvl="2" indent="-228600" algn="l" rtl="0">
              <a:lnSpc>
                <a:spcPct val="80000"/>
              </a:lnSpc>
              <a:spcBef>
                <a:spcPts val="500"/>
              </a:spcBef>
              <a:spcAft>
                <a:spcPts val="0"/>
              </a:spcAft>
              <a:buClr>
                <a:srgbClr val="118987"/>
              </a:buClr>
              <a:buSzPts val="5400"/>
              <a:buNone/>
              <a:defRPr sz="5400">
                <a:solidFill>
                  <a:srgbClr val="118987"/>
                </a:solidFill>
              </a:defRPr>
            </a:lvl3pPr>
            <a:lvl4pPr marL="1828800" lvl="3" indent="-228600" algn="l" rtl="0">
              <a:lnSpc>
                <a:spcPct val="80000"/>
              </a:lnSpc>
              <a:spcBef>
                <a:spcPts val="500"/>
              </a:spcBef>
              <a:spcAft>
                <a:spcPts val="0"/>
              </a:spcAft>
              <a:buClr>
                <a:srgbClr val="118987"/>
              </a:buClr>
              <a:buSzPts val="5400"/>
              <a:buNone/>
              <a:defRPr sz="5400">
                <a:solidFill>
                  <a:srgbClr val="118987"/>
                </a:solidFill>
              </a:defRPr>
            </a:lvl4pPr>
            <a:lvl5pPr marL="2286000" lvl="4" indent="-228600" algn="l" rtl="0">
              <a:lnSpc>
                <a:spcPct val="80000"/>
              </a:lnSpc>
              <a:spcBef>
                <a:spcPts val="500"/>
              </a:spcBef>
              <a:spcAft>
                <a:spcPts val="0"/>
              </a:spcAft>
              <a:buClr>
                <a:srgbClr val="118987"/>
              </a:buClr>
              <a:buSzPts val="5400"/>
              <a:buNone/>
              <a:defRPr sz="5400">
                <a:solidFill>
                  <a:srgbClr val="118987"/>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0"/>
          <p:cNvSpPr/>
          <p:nvPr/>
        </p:nvSpPr>
        <p:spPr>
          <a:xfrm>
            <a:off x="-3176" y="5194300"/>
            <a:ext cx="12195300" cy="166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10"/>
          <p:cNvSpPr>
            <a:spLocks noGrp="1"/>
          </p:cNvSpPr>
          <p:nvPr>
            <p:ph type="pic" idx="2"/>
          </p:nvPr>
        </p:nvSpPr>
        <p:spPr>
          <a:xfrm>
            <a:off x="6669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a:spLocks noGrp="1"/>
          </p:cNvSpPr>
          <p:nvPr>
            <p:ph type="pic" idx="3"/>
          </p:nvPr>
        </p:nvSpPr>
        <p:spPr>
          <a:xfrm>
            <a:off x="881835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a:spLocks noGrp="1"/>
          </p:cNvSpPr>
          <p:nvPr>
            <p:ph type="pic" idx="4"/>
          </p:nvPr>
        </p:nvSpPr>
        <p:spPr>
          <a:xfrm>
            <a:off x="4753806" y="5555278"/>
            <a:ext cx="2719500" cy="9588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2800"/>
              <a:buFont typeface="Arial"/>
              <a:buNone/>
              <a:defRPr sz="28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with logos">
  <p:cSld name="Title Slide with logos">
    <p:spTree>
      <p:nvGrpSpPr>
        <p:cNvPr id="1" name="Shape 73"/>
        <p:cNvGrpSpPr/>
        <p:nvPr/>
      </p:nvGrpSpPr>
      <p:grpSpPr>
        <a:xfrm>
          <a:off x="0" y="0"/>
          <a:ext cx="0" cy="0"/>
          <a:chOff x="0" y="0"/>
          <a:chExt cx="0" cy="0"/>
        </a:xfrm>
      </p:grpSpPr>
      <p:sp>
        <p:nvSpPr>
          <p:cNvPr id="74" name="Google Shape;74;p11"/>
          <p:cNvSpPr>
            <a:spLocks noGrp="1"/>
          </p:cNvSpPr>
          <p:nvPr>
            <p:ph type="pic" idx="2"/>
          </p:nvPr>
        </p:nvSpPr>
        <p:spPr>
          <a:xfrm>
            <a:off x="1" y="0"/>
            <a:ext cx="5289300" cy="6858000"/>
          </a:xfrm>
          <a:prstGeom prst="rect">
            <a:avLst/>
          </a:prstGeom>
          <a:solidFill>
            <a:srgbClr val="D8D8D8"/>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5648238" y="3150243"/>
            <a:ext cx="52767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rgbClr val="595959"/>
              </a:buClr>
              <a:buSzPts val="5000"/>
              <a:buNone/>
              <a:defRPr sz="5000">
                <a:solidFill>
                  <a:srgbClr val="595959"/>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76" name="Google Shape;76;p11"/>
          <p:cNvCxnSpPr/>
          <p:nvPr/>
        </p:nvCxnSpPr>
        <p:spPr>
          <a:xfrm>
            <a:off x="5965225" y="4265162"/>
            <a:ext cx="2578800" cy="0"/>
          </a:xfrm>
          <a:prstGeom prst="straightConnector1">
            <a:avLst/>
          </a:prstGeom>
          <a:noFill/>
          <a:ln w="9525" cap="flat" cmpd="sng">
            <a:solidFill>
              <a:srgbClr val="009999"/>
            </a:solidFill>
            <a:prstDash val="solid"/>
            <a:miter lim="800000"/>
            <a:headEnd type="none" w="sm" len="sm"/>
            <a:tailEnd type="none" w="sm" len="sm"/>
          </a:ln>
        </p:spPr>
      </p:cxnSp>
      <p:sp>
        <p:nvSpPr>
          <p:cNvPr id="77" name="Google Shape;77;p11"/>
          <p:cNvSpPr txBox="1">
            <a:spLocks noGrp="1"/>
          </p:cNvSpPr>
          <p:nvPr>
            <p:ph type="body" idx="3"/>
          </p:nvPr>
        </p:nvSpPr>
        <p:spPr>
          <a:xfrm>
            <a:off x="5648237" y="2408935"/>
            <a:ext cx="6543900" cy="754200"/>
          </a:xfrm>
          <a:prstGeom prst="rect">
            <a:avLst/>
          </a:prstGeom>
          <a:noFill/>
          <a:ln>
            <a:noFill/>
          </a:ln>
        </p:spPr>
        <p:txBody>
          <a:bodyPr spcFirstLastPara="1" wrap="square" lIns="91425" tIns="45700" rIns="91425" bIns="45700" anchor="t" anchorCtr="0">
            <a:noAutofit/>
          </a:bodyPr>
          <a:lstStyle>
            <a:lvl1pPr marL="457200" lvl="0" indent="-228600" algn="l" rtl="0">
              <a:lnSpc>
                <a:spcPct val="80000"/>
              </a:lnSpc>
              <a:spcBef>
                <a:spcPts val="1000"/>
              </a:spcBef>
              <a:spcAft>
                <a:spcPts val="0"/>
              </a:spcAft>
              <a:buClr>
                <a:schemeClr val="accent1"/>
              </a:buClr>
              <a:buSzPts val="5000"/>
              <a:buNone/>
              <a:defRPr sz="5000" b="1">
                <a:solidFill>
                  <a:schemeClr val="accent1"/>
                </a:solidFill>
              </a:defRPr>
            </a:lvl1pPr>
            <a:lvl2pPr marL="914400" lvl="1" indent="-228600" algn="l" rtl="0">
              <a:lnSpc>
                <a:spcPct val="90000"/>
              </a:lnSpc>
              <a:spcBef>
                <a:spcPts val="500"/>
              </a:spcBef>
              <a:spcAft>
                <a:spcPts val="0"/>
              </a:spcAft>
              <a:buClr>
                <a:schemeClr val="dk1"/>
              </a:buClr>
              <a:buSzPts val="2400"/>
              <a:buNone/>
              <a:defRPr/>
            </a:lvl2pPr>
            <a:lvl3pPr marL="1371600" lvl="2" indent="-228600" algn="l" rtl="0">
              <a:lnSpc>
                <a:spcPct val="90000"/>
              </a:lnSpc>
              <a:spcBef>
                <a:spcPts val="500"/>
              </a:spcBef>
              <a:spcAft>
                <a:spcPts val="0"/>
              </a:spcAft>
              <a:buClr>
                <a:schemeClr val="dk1"/>
              </a:buClr>
              <a:buSzPts val="20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8" name="Google Shape;78;p11"/>
          <p:cNvSpPr>
            <a:spLocks noGrp="1"/>
          </p:cNvSpPr>
          <p:nvPr>
            <p:ph type="pic" idx="4"/>
          </p:nvPr>
        </p:nvSpPr>
        <p:spPr>
          <a:xfrm>
            <a:off x="1004781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1"/>
          <p:cNvSpPr>
            <a:spLocks noGrp="1"/>
          </p:cNvSpPr>
          <p:nvPr>
            <p:ph type="pic" idx="5"/>
          </p:nvPr>
        </p:nvSpPr>
        <p:spPr>
          <a:xfrm>
            <a:off x="8013141"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11"/>
          <p:cNvSpPr>
            <a:spLocks noGrp="1"/>
          </p:cNvSpPr>
          <p:nvPr>
            <p:ph type="pic" idx="6"/>
          </p:nvPr>
        </p:nvSpPr>
        <p:spPr>
          <a:xfrm>
            <a:off x="5968566" y="5956717"/>
            <a:ext cx="1506300" cy="6885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D8D8D8"/>
              </a:buClr>
              <a:buSzPts val="3000"/>
              <a:buFont typeface="Arial"/>
              <a:buNone/>
              <a:defRPr sz="3000" b="0" i="0" u="none" strike="noStrike" cap="none">
                <a:solidFill>
                  <a:srgbClr val="D8D8D8"/>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mailto:ysfeir@unicef.org" TargetMode="External"/><Relationship Id="rId13" Type="http://schemas.openxmlformats.org/officeDocument/2006/relationships/hyperlink" Target="https://unicef.sharepoint.com/:w:/r/sites/EMOPS-HKR/DL25/Standby%20Request%20and%20Deployment%20Pack/2.%20Request%20for%20Standby,%20RRT%20or%20Fast%20Track%20UNV%20Deployment%20Jun21.doc?d=we56ae977354947118d381ffe666c2c6e&amp;csf=1&amp;web=1&amp;e=0f0ACt" TargetMode="External"/><Relationship Id="rId18" Type="http://schemas.openxmlformats.org/officeDocument/2006/relationships/hyperlink" Target="https://ta.nutritioncluster.net/" TargetMode="External"/><Relationship Id="rId3" Type="http://schemas.openxmlformats.org/officeDocument/2006/relationships/hyperlink" Target="mailto:gbellocq@unicef.org" TargetMode="External"/><Relationship Id="rId7" Type="http://schemas.openxmlformats.org/officeDocument/2006/relationships/hyperlink" Target="https://ta.nutritioncluster.net/remote-support" TargetMode="External"/><Relationship Id="rId12" Type="http://schemas.openxmlformats.org/officeDocument/2006/relationships/hyperlink" Target="https://ta.nutritioncluster.net/consultant-roster" TargetMode="External"/><Relationship Id="rId17" Type="http://schemas.openxmlformats.org/officeDocument/2006/relationships/hyperlink" Target="http://nutritioncluster.net/" TargetMode="External"/><Relationship Id="rId2" Type="http://schemas.openxmlformats.org/officeDocument/2006/relationships/image" Target="../media/image11.png"/><Relationship Id="rId16" Type="http://schemas.openxmlformats.org/officeDocument/2006/relationships/hyperlink" Target="mailto:dpantchova@unicef.org" TargetMode="External"/><Relationship Id="rId1" Type="http://schemas.openxmlformats.org/officeDocument/2006/relationships/slideLayout" Target="../slideLayouts/slideLayout24.xml"/><Relationship Id="rId6" Type="http://schemas.openxmlformats.org/officeDocument/2006/relationships/hyperlink" Target="mailto:salqobati@unicef.org" TargetMode="External"/><Relationship Id="rId11" Type="http://schemas.openxmlformats.org/officeDocument/2006/relationships/hyperlink" Target="mailto:ballen@internationalmedicalcorps.org" TargetMode="External"/><Relationship Id="rId5" Type="http://schemas.openxmlformats.org/officeDocument/2006/relationships/hyperlink" Target="mailto:vsauveplane@unicef.org)" TargetMode="External"/><Relationship Id="rId15" Type="http://schemas.openxmlformats.org/officeDocument/2006/relationships/hyperlink" Target="https://agora.unicef.org/totara/dashboard/index.php?id=19" TargetMode="External"/><Relationship Id="rId10" Type="http://schemas.openxmlformats.org/officeDocument/2006/relationships/hyperlink" Target="mailto:adobamo@unicef.org" TargetMode="External"/><Relationship Id="rId4" Type="http://schemas.openxmlformats.org/officeDocument/2006/relationships/hyperlink" Target="mailto:dpanchova@unicef.org" TargetMode="External"/><Relationship Id="rId9" Type="http://schemas.openxmlformats.org/officeDocument/2006/relationships/hyperlink" Target="https://www.nutritioncluster.net/sites/nutritioncluster.com/files/2022-06/GNC%20RRT%20Flyer_2022%20%283%29.pdf" TargetMode="External"/><Relationship Id="rId14" Type="http://schemas.openxmlformats.org/officeDocument/2006/relationships/hyperlink" Target="mailto:ralardi@unicef.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CCB38"/>
        </a:solidFill>
        <a:effectLst/>
      </p:bgPr>
    </p:bg>
    <p:spTree>
      <p:nvGrpSpPr>
        <p:cNvPr id="1" name="Shape 175"/>
        <p:cNvGrpSpPr/>
        <p:nvPr/>
      </p:nvGrpSpPr>
      <p:grpSpPr>
        <a:xfrm>
          <a:off x="0" y="0"/>
          <a:ext cx="0" cy="0"/>
          <a:chOff x="0" y="0"/>
          <a:chExt cx="0" cy="0"/>
        </a:xfrm>
      </p:grpSpPr>
      <p:pic>
        <p:nvPicPr>
          <p:cNvPr id="3" name="Picture 2" descr="UN051647a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292504" cy="6858000"/>
          </a:xfrm>
          <a:prstGeom prst="rect">
            <a:avLst/>
          </a:prstGeom>
        </p:spPr>
      </p:pic>
      <p:sp>
        <p:nvSpPr>
          <p:cNvPr id="6" name="Rectangle 5"/>
          <p:cNvSpPr/>
          <p:nvPr/>
        </p:nvSpPr>
        <p:spPr>
          <a:xfrm rot="16200000">
            <a:off x="-282275" y="5866758"/>
            <a:ext cx="1283493" cy="200055"/>
          </a:xfrm>
          <a:prstGeom prst="rect">
            <a:avLst/>
          </a:prstGeom>
        </p:spPr>
        <p:txBody>
          <a:bodyPr wrap="none">
            <a:spAutoFit/>
          </a:bodyPr>
          <a:lstStyle/>
          <a:p>
            <a:r>
              <a:rPr lang="de-DE" sz="700" b="1" dirty="0">
                <a:solidFill>
                  <a:srgbClr val="FFFFFF"/>
                </a:solidFill>
              </a:rPr>
              <a:t>© UNICEF/UN051647/Rich</a:t>
            </a:r>
            <a:endParaRPr lang="en-US" sz="700" b="1" dirty="0">
              <a:solidFill>
                <a:srgbClr val="FFFFFF"/>
              </a:solidFill>
            </a:endParaRPr>
          </a:p>
        </p:txBody>
      </p:sp>
      <p:sp>
        <p:nvSpPr>
          <p:cNvPr id="7" name="Google Shape;178;p26"/>
          <p:cNvSpPr txBox="1">
            <a:spLocks/>
          </p:cNvSpPr>
          <p:nvPr/>
        </p:nvSpPr>
        <p:spPr>
          <a:xfrm>
            <a:off x="6434052" y="1559279"/>
            <a:ext cx="5008563" cy="2679679"/>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6000"/>
            </a:pPr>
            <a:r>
              <a:rPr lang="fr-FR" sz="4500" dirty="0">
                <a:solidFill>
                  <a:schemeClr val="bg1"/>
                </a:solidFill>
                <a:latin typeface="Arial"/>
                <a:ea typeface="Arial"/>
                <a:cs typeface="Arial"/>
                <a:sym typeface="Arial"/>
              </a:rPr>
              <a:t>Introduction à </a:t>
            </a:r>
            <a:r>
              <a:rPr lang="fr-FR" sz="4500" b="1" dirty="0">
                <a:solidFill>
                  <a:schemeClr val="bg1"/>
                </a:solidFill>
                <a:latin typeface="Arial"/>
                <a:ea typeface="Arial"/>
                <a:cs typeface="Arial"/>
                <a:sym typeface="Arial"/>
              </a:rPr>
              <a:t>L’approche Cluster</a:t>
            </a:r>
            <a:endParaRPr lang="fr-FR" sz="2800" dirty="0">
              <a:solidFill>
                <a:schemeClr val="bg1"/>
              </a:solidFill>
              <a:latin typeface="Arial"/>
              <a:ea typeface="Arial"/>
              <a:cs typeface="Arial"/>
              <a:sym typeface="Arial"/>
            </a:endParaRPr>
          </a:p>
        </p:txBody>
      </p:sp>
      <p:sp>
        <p:nvSpPr>
          <p:cNvPr id="8" name="Google Shape;179;p26"/>
          <p:cNvSpPr txBox="1">
            <a:spLocks/>
          </p:cNvSpPr>
          <p:nvPr/>
        </p:nvSpPr>
        <p:spPr>
          <a:xfrm>
            <a:off x="6467475" y="4579406"/>
            <a:ext cx="5008563" cy="61316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SzPts val="2400"/>
              <a:buFont typeface="Arial"/>
              <a:buNone/>
            </a:pPr>
            <a:r>
              <a:rPr lang="fr-FR" sz="2000" dirty="0">
                <a:solidFill>
                  <a:schemeClr val="bg1"/>
                </a:solidFill>
                <a:latin typeface="Arial"/>
                <a:ea typeface="Arial"/>
                <a:cs typeface="Arial"/>
                <a:sym typeface="Arial"/>
              </a:rPr>
              <a:t>Pour les Membres</a:t>
            </a:r>
          </a:p>
          <a:p>
            <a:pPr marL="0" indent="0">
              <a:spcBef>
                <a:spcPts val="0"/>
              </a:spcBef>
              <a:buSzPts val="2400"/>
              <a:buFont typeface="Arial"/>
              <a:buNone/>
            </a:pPr>
            <a:r>
              <a:rPr lang="fr-FR" sz="2000" dirty="0">
                <a:solidFill>
                  <a:schemeClr val="bg1"/>
                </a:solidFill>
                <a:latin typeface="Arial"/>
                <a:ea typeface="Arial"/>
                <a:cs typeface="Arial"/>
                <a:sym typeface="Arial"/>
              </a:rPr>
              <a:t>des Clusters/Secteurs Nutrition</a:t>
            </a:r>
          </a:p>
        </p:txBody>
      </p:sp>
      <p:pic>
        <p:nvPicPr>
          <p:cNvPr id="10" name="Google Shape;177;p26"/>
          <p:cNvPicPr preferRelativeResize="0"/>
          <p:nvPr/>
        </p:nvPicPr>
        <p:blipFill>
          <a:blip r:embed="rId4">
            <a:alphaModFix/>
          </a:blip>
          <a:stretch>
            <a:fillRect/>
          </a:stretch>
        </p:blipFill>
        <p:spPr>
          <a:xfrm>
            <a:off x="9819309" y="5822950"/>
            <a:ext cx="1967879" cy="74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2"/>
          <p:cNvSpPr txBox="1">
            <a:spLocks noGrp="1"/>
          </p:cNvSpPr>
          <p:nvPr>
            <p:ph type="body" idx="1"/>
          </p:nvPr>
        </p:nvSpPr>
        <p:spPr>
          <a:xfrm>
            <a:off x="4464790" y="1991231"/>
            <a:ext cx="7222306" cy="1759503"/>
          </a:xfrm>
          <a:prstGeom prst="rect">
            <a:avLst/>
          </a:prstGeom>
          <a:noFill/>
          <a:ln>
            <a:noFill/>
          </a:ln>
        </p:spPr>
        <p:txBody>
          <a:bodyPr spcFirstLastPara="1" wrap="square" lIns="0" tIns="45700" rIns="91425" bIns="45700" anchor="t" anchorCtr="0">
            <a:noAutofit/>
          </a:bodyPr>
          <a:lstStyle/>
          <a:p>
            <a:pPr marL="0" lvl="0" indent="0">
              <a:buClr>
                <a:schemeClr val="accent3"/>
              </a:buClr>
              <a:buSzPct val="120000"/>
              <a:buNone/>
            </a:pPr>
            <a:r>
              <a:rPr lang="fr-FR" sz="2000" b="1" dirty="0">
                <a:solidFill>
                  <a:schemeClr val="accent4"/>
                </a:solidFill>
                <a:latin typeface="+mj-lt"/>
              </a:rPr>
              <a:t>4.1</a:t>
            </a:r>
            <a:r>
              <a:rPr lang="fr-FR" sz="2000" b="1" dirty="0">
                <a:solidFill>
                  <a:schemeClr val="accent3"/>
                </a:solidFill>
                <a:latin typeface="+mj-lt"/>
              </a:rPr>
              <a:t> </a:t>
            </a:r>
            <a:r>
              <a:rPr lang="fr-FR" sz="2000" b="1" dirty="0">
                <a:solidFill>
                  <a:schemeClr val="bg2">
                    <a:lumMod val="75000"/>
                  </a:schemeClr>
                </a:solidFill>
                <a:latin typeface="+mj-lt"/>
              </a:rPr>
              <a:t>S</a:t>
            </a:r>
            <a:r>
              <a:rPr lang="fr-FR" sz="2000" dirty="0">
                <a:solidFill>
                  <a:schemeClr val="bg2">
                    <a:lumMod val="75000"/>
                  </a:schemeClr>
                </a:solidFill>
                <a:latin typeface="+mj-lt"/>
              </a:rPr>
              <a:t>urveillance et rapports sur les activités et les besoins</a:t>
            </a:r>
          </a:p>
          <a:p>
            <a:pPr marL="0" lvl="0" indent="0">
              <a:buClr>
                <a:schemeClr val="accent3"/>
              </a:buClr>
              <a:buSzPct val="120000"/>
              <a:buNone/>
            </a:pPr>
            <a:r>
              <a:rPr lang="fr-FR" sz="2000" b="1" dirty="0">
                <a:solidFill>
                  <a:schemeClr val="accent4"/>
                </a:solidFill>
                <a:latin typeface="+mj-lt"/>
              </a:rPr>
              <a:t>4.2 </a:t>
            </a:r>
            <a:r>
              <a:rPr lang="fr-FR" sz="2000" b="1" dirty="0">
                <a:solidFill>
                  <a:schemeClr val="bg2">
                    <a:lumMod val="75000"/>
                  </a:schemeClr>
                </a:solidFill>
                <a:latin typeface="+mj-lt"/>
              </a:rPr>
              <a:t>M</a:t>
            </a:r>
            <a:r>
              <a:rPr lang="fr-FR" sz="2000" dirty="0">
                <a:solidFill>
                  <a:schemeClr val="bg2">
                    <a:lumMod val="75000"/>
                  </a:schemeClr>
                </a:solidFill>
                <a:latin typeface="+mj-lt"/>
              </a:rPr>
              <a:t>esure des progrès par rapport à la stratégie du</a:t>
            </a:r>
            <a:br>
              <a:rPr lang="fr-FR" sz="2000" dirty="0">
                <a:solidFill>
                  <a:schemeClr val="bg2">
                    <a:lumMod val="75000"/>
                  </a:schemeClr>
                </a:solidFill>
                <a:latin typeface="+mj-lt"/>
              </a:rPr>
            </a:br>
            <a:r>
              <a:rPr lang="fr-FR" sz="2000" dirty="0">
                <a:solidFill>
                  <a:schemeClr val="bg2">
                    <a:lumMod val="75000"/>
                  </a:schemeClr>
                </a:solidFill>
                <a:latin typeface="+mj-lt"/>
              </a:rPr>
              <a:t>Cluster et aux résultats convenus</a:t>
            </a:r>
          </a:p>
          <a:p>
            <a:pPr marL="0" lvl="0" indent="0">
              <a:buClr>
                <a:schemeClr val="accent3"/>
              </a:buClr>
              <a:buSzPct val="120000"/>
              <a:buNone/>
            </a:pPr>
            <a:r>
              <a:rPr lang="fr-FR" sz="2000" b="1" dirty="0">
                <a:solidFill>
                  <a:schemeClr val="accent4"/>
                </a:solidFill>
                <a:latin typeface="+mj-lt"/>
              </a:rPr>
              <a:t>4.3 </a:t>
            </a:r>
            <a:r>
              <a:rPr lang="fr-FR" sz="2000" b="1" dirty="0">
                <a:solidFill>
                  <a:schemeClr val="bg2">
                    <a:lumMod val="75000"/>
                  </a:schemeClr>
                </a:solidFill>
                <a:latin typeface="+mj-lt"/>
              </a:rPr>
              <a:t>R</a:t>
            </a:r>
            <a:r>
              <a:rPr lang="fr-FR" sz="2000" dirty="0">
                <a:solidFill>
                  <a:schemeClr val="bg2">
                    <a:lumMod val="75000"/>
                  </a:schemeClr>
                </a:solidFill>
                <a:latin typeface="+mj-lt"/>
              </a:rPr>
              <a:t>ecommandation de mesures correctives si nécessaire</a:t>
            </a:r>
          </a:p>
        </p:txBody>
      </p:sp>
      <p:sp>
        <p:nvSpPr>
          <p:cNvPr id="13" name="Rectangle 12"/>
          <p:cNvSpPr/>
          <p:nvPr/>
        </p:nvSpPr>
        <p:spPr>
          <a:xfrm>
            <a:off x="4464790" y="4306479"/>
            <a:ext cx="7026924" cy="1255728"/>
          </a:xfrm>
          <a:prstGeom prst="rect">
            <a:avLst/>
          </a:prstGeom>
        </p:spPr>
        <p:txBody>
          <a:bodyPr wrap="none" lIns="0">
            <a:spAutoFit/>
          </a:bodyPr>
          <a:lstStyle/>
          <a:p>
            <a:pPr lvl="0">
              <a:lnSpc>
                <a:spcPct val="90000"/>
              </a:lnSpc>
              <a:buClr>
                <a:srgbClr val="CC3300"/>
              </a:buClr>
              <a:buSzPts val="2400"/>
            </a:pPr>
            <a:r>
              <a:rPr lang="fr-FR" sz="2800" b="1" dirty="0">
                <a:solidFill>
                  <a:schemeClr val="accent5"/>
                </a:solidFill>
              </a:rPr>
              <a:t>5. Renforcer les capacités</a:t>
            </a:r>
            <a:br>
              <a:rPr lang="fr-FR" sz="2800" b="1" dirty="0">
                <a:solidFill>
                  <a:schemeClr val="accent5"/>
                </a:solidFill>
              </a:rPr>
            </a:br>
            <a:r>
              <a:rPr lang="fr-FR" sz="2800" b="1" dirty="0">
                <a:solidFill>
                  <a:schemeClr val="accent5"/>
                </a:solidFill>
              </a:rPr>
              <a:t>nationales en matière de préparation</a:t>
            </a:r>
            <a:br>
              <a:rPr lang="fr-FR" sz="2800" b="1" dirty="0">
                <a:solidFill>
                  <a:schemeClr val="accent5"/>
                </a:solidFill>
              </a:rPr>
            </a:br>
            <a:r>
              <a:rPr lang="fr-FR" sz="2800" b="1" dirty="0">
                <a:solidFill>
                  <a:schemeClr val="accent5"/>
                </a:solidFill>
              </a:rPr>
              <a:t>aux urgences et de plan de contingence </a:t>
            </a:r>
          </a:p>
        </p:txBody>
      </p:sp>
      <p:pic>
        <p:nvPicPr>
          <p:cNvPr id="18"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20"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Les six fonctions fondamentales d’un Cluster,</a:t>
            </a:r>
            <a:r>
              <a:rPr lang="fr-FR" sz="3200" dirty="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22" name="Rectangle 21"/>
          <p:cNvSpPr/>
          <p:nvPr/>
        </p:nvSpPr>
        <p:spPr>
          <a:xfrm>
            <a:off x="4453747" y="927947"/>
            <a:ext cx="3428183" cy="867930"/>
          </a:xfrm>
          <a:prstGeom prst="rect">
            <a:avLst/>
          </a:prstGeom>
        </p:spPr>
        <p:txBody>
          <a:bodyPr wrap="none" lIns="0">
            <a:spAutoFit/>
          </a:bodyPr>
          <a:lstStyle/>
          <a:p>
            <a:pPr lvl="0">
              <a:lnSpc>
                <a:spcPct val="90000"/>
              </a:lnSpc>
              <a:buClr>
                <a:srgbClr val="CC3300"/>
              </a:buClr>
              <a:buSzPts val="2400"/>
            </a:pPr>
            <a:r>
              <a:rPr lang="fr-FR" sz="2800" b="1" dirty="0">
                <a:solidFill>
                  <a:schemeClr val="accent4"/>
                </a:solidFill>
              </a:rPr>
              <a:t>4. Suivre et évaluer</a:t>
            </a:r>
          </a:p>
          <a:p>
            <a:pPr lvl="0">
              <a:lnSpc>
                <a:spcPct val="90000"/>
              </a:lnSpc>
              <a:buClr>
                <a:srgbClr val="CC3300"/>
              </a:buClr>
              <a:buSzPts val="2400"/>
            </a:pPr>
            <a:r>
              <a:rPr lang="fr-FR" sz="2800" b="1" dirty="0">
                <a:solidFill>
                  <a:schemeClr val="accent4"/>
                </a:solidFill>
              </a:rPr>
              <a:t>la performance</a:t>
            </a:r>
          </a:p>
        </p:txBody>
      </p:sp>
      <p:sp>
        <p:nvSpPr>
          <p:cNvPr id="23"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94197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454456" y="922396"/>
            <a:ext cx="6785044" cy="480131"/>
          </a:xfrm>
          <a:prstGeom prst="rect">
            <a:avLst/>
          </a:prstGeom>
        </p:spPr>
        <p:txBody>
          <a:bodyPr wrap="square" lIns="0" anchor="t">
            <a:spAutoFit/>
          </a:bodyPr>
          <a:lstStyle/>
          <a:p>
            <a:pPr lvl="0">
              <a:lnSpc>
                <a:spcPct val="90000"/>
              </a:lnSpc>
              <a:buClr>
                <a:srgbClr val="CC3300"/>
              </a:buClr>
              <a:buSzPts val="2400"/>
            </a:pPr>
            <a:r>
              <a:rPr lang="fr-FR" sz="2800" b="1" dirty="0">
                <a:solidFill>
                  <a:schemeClr val="accent5"/>
                </a:solidFill>
              </a:rPr>
              <a:t>6. Un plaidoyer fort</a:t>
            </a:r>
          </a:p>
        </p:txBody>
      </p:sp>
      <p:sp>
        <p:nvSpPr>
          <p:cNvPr id="17" name="Google Shape;259;p32"/>
          <p:cNvSpPr txBox="1">
            <a:spLocks/>
          </p:cNvSpPr>
          <p:nvPr/>
        </p:nvSpPr>
        <p:spPr>
          <a:xfrm>
            <a:off x="4465638" y="1993865"/>
            <a:ext cx="7054850" cy="292497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accent5"/>
              </a:buClr>
              <a:buSzPts val="2400"/>
              <a:buNone/>
            </a:pPr>
            <a:r>
              <a:rPr lang="fr-FR" sz="2000" b="1" dirty="0">
                <a:solidFill>
                  <a:schemeClr val="accent5"/>
                </a:solidFill>
                <a:latin typeface="+mj-lt"/>
              </a:rPr>
              <a:t>6.1</a:t>
            </a:r>
            <a:r>
              <a:rPr lang="fr-FR" sz="2000" b="1" dirty="0">
                <a:solidFill>
                  <a:schemeClr val="accent4"/>
                </a:solidFill>
                <a:latin typeface="+mj-lt"/>
              </a:rPr>
              <a:t> </a:t>
            </a:r>
            <a:r>
              <a:rPr lang="fr-FR" sz="2000" b="1" dirty="0">
                <a:solidFill>
                  <a:srgbClr val="606164"/>
                </a:solidFill>
                <a:latin typeface="+mj-lt"/>
              </a:rPr>
              <a:t>I</a:t>
            </a:r>
            <a:r>
              <a:rPr lang="fr-FR" sz="2000" dirty="0">
                <a:solidFill>
                  <a:srgbClr val="606164"/>
                </a:solidFill>
                <a:latin typeface="+mj-lt"/>
              </a:rPr>
              <a:t>dentification des préoccupations, transmission de l’information et des messages clés afin d’illustrer les communications et les actions du HC/HCT</a:t>
            </a:r>
          </a:p>
          <a:p>
            <a:pPr marL="0" indent="0">
              <a:spcBef>
                <a:spcPts val="0"/>
              </a:spcBef>
              <a:buClr>
                <a:schemeClr val="accent5"/>
              </a:buClr>
              <a:buSzPts val="2400"/>
              <a:buNone/>
            </a:pPr>
            <a:endParaRPr lang="fr-FR" sz="2000" dirty="0">
              <a:solidFill>
                <a:srgbClr val="606164"/>
              </a:solidFill>
              <a:latin typeface="+mj-lt"/>
            </a:endParaRPr>
          </a:p>
          <a:p>
            <a:pPr marL="0" indent="0">
              <a:spcBef>
                <a:spcPts val="0"/>
              </a:spcBef>
              <a:buClr>
                <a:schemeClr val="accent5"/>
              </a:buClr>
              <a:buSzPts val="2400"/>
              <a:buNone/>
            </a:pPr>
            <a:r>
              <a:rPr lang="fr-FR" sz="2000" b="1" dirty="0">
                <a:solidFill>
                  <a:schemeClr val="accent5"/>
                </a:solidFill>
                <a:latin typeface="+mj-lt"/>
              </a:rPr>
              <a:t>6.2 </a:t>
            </a:r>
            <a:r>
              <a:rPr lang="fr-FR" sz="2000" b="1" dirty="0">
                <a:solidFill>
                  <a:srgbClr val="606164"/>
                </a:solidFill>
                <a:latin typeface="+mj-lt"/>
              </a:rPr>
              <a:t>A</a:t>
            </a:r>
            <a:r>
              <a:rPr lang="fr-FR" sz="2000" dirty="0">
                <a:solidFill>
                  <a:srgbClr val="606164"/>
                </a:solidFill>
                <a:latin typeface="+mj-lt"/>
              </a:rPr>
              <a:t>ctivités de plaidoyer au nom du Cluster, des membres du Cluster et des personnes affectées</a:t>
            </a:r>
          </a:p>
        </p:txBody>
      </p: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2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Les six fonctions fondamentales d’un Cluster,</a:t>
            </a:r>
            <a:r>
              <a:rPr lang="fr-FR" sz="3200" dirty="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2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13"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txBox="1">
            <a:spLocks noGrp="1"/>
          </p:cNvSpPr>
          <p:nvPr>
            <p:ph type="title"/>
          </p:nvPr>
        </p:nvSpPr>
        <p:spPr>
          <a:xfrm>
            <a:off x="805168" y="4766923"/>
            <a:ext cx="3084750" cy="953488"/>
          </a:xfrm>
          <a:prstGeom prst="rect">
            <a:avLst/>
          </a:prstGeom>
          <a:noFill/>
          <a:ln>
            <a:noFill/>
          </a:ln>
        </p:spPr>
        <p:txBody>
          <a:bodyPr spcFirstLastPara="1" wrap="square" lIns="0" tIns="45700" rIns="91425" bIns="45700" anchor="t" anchorCtr="0">
            <a:noAutofit/>
          </a:bodyPr>
          <a:lstStyle/>
          <a:p>
            <a:pPr marL="0" lvl="0" indent="0" algn="l" rtl="0">
              <a:spcBef>
                <a:spcPts val="1000"/>
              </a:spcBef>
              <a:spcAft>
                <a:spcPts val="0"/>
              </a:spcAft>
              <a:buClr>
                <a:schemeClr val="dk1"/>
              </a:buClr>
              <a:buSzPts val="1100"/>
              <a:buFont typeface="Arial"/>
              <a:buNone/>
            </a:pPr>
            <a:r>
              <a:rPr lang="en-GB" sz="1400" i="1" dirty="0" err="1">
                <a:solidFill>
                  <a:schemeClr val="bg2">
                    <a:lumMod val="75000"/>
                  </a:schemeClr>
                </a:solidFill>
                <a:latin typeface="Arial"/>
                <a:ea typeface="Arial"/>
                <a:cs typeface="Arial"/>
                <a:sym typeface="Arial"/>
              </a:rPr>
              <a:t>Chaque</a:t>
            </a:r>
            <a:r>
              <a:rPr lang="en-GB" sz="1400" i="1" dirty="0">
                <a:solidFill>
                  <a:schemeClr val="bg2">
                    <a:lumMod val="75000"/>
                  </a:schemeClr>
                </a:solidFill>
                <a:latin typeface="Arial"/>
                <a:ea typeface="Arial"/>
                <a:cs typeface="Arial"/>
                <a:sym typeface="Arial"/>
              </a:rPr>
              <a:t> cluster </a:t>
            </a:r>
            <a:r>
              <a:rPr lang="en-GB" sz="1400" i="1" dirty="0" err="1">
                <a:solidFill>
                  <a:schemeClr val="bg2">
                    <a:lumMod val="75000"/>
                  </a:schemeClr>
                </a:solidFill>
                <a:latin typeface="Arial"/>
                <a:ea typeface="Arial"/>
                <a:cs typeface="Arial"/>
                <a:sym typeface="Arial"/>
              </a:rPr>
              <a:t>est</a:t>
            </a:r>
            <a:r>
              <a:rPr lang="en-GB" sz="1400" i="1" dirty="0">
                <a:solidFill>
                  <a:schemeClr val="bg2">
                    <a:lumMod val="75000"/>
                  </a:schemeClr>
                </a:solidFill>
                <a:latin typeface="Arial"/>
                <a:ea typeface="Arial"/>
                <a:cs typeface="Arial"/>
                <a:sym typeface="Arial"/>
              </a:rPr>
              <a:t> </a:t>
            </a:r>
            <a:r>
              <a:rPr lang="en-GB" sz="1400" i="1" dirty="0" err="1">
                <a:solidFill>
                  <a:schemeClr val="bg2">
                    <a:lumMod val="75000"/>
                  </a:schemeClr>
                </a:solidFill>
                <a:latin typeface="Arial"/>
                <a:ea typeface="Arial"/>
                <a:cs typeface="Arial"/>
                <a:sym typeface="Arial"/>
              </a:rPr>
              <a:t>aussi</a:t>
            </a:r>
            <a:r>
              <a:rPr lang="en-GB" sz="1400" i="1" dirty="0">
                <a:solidFill>
                  <a:schemeClr val="bg2">
                    <a:lumMod val="75000"/>
                  </a:schemeClr>
                </a:solidFill>
                <a:latin typeface="Arial"/>
                <a:ea typeface="Arial"/>
                <a:cs typeface="Arial"/>
                <a:sym typeface="Arial"/>
              </a:rPr>
              <a:t> responsible </a:t>
            </a:r>
            <a:r>
              <a:rPr lang="en-GB" sz="1400" i="1" dirty="0" err="1">
                <a:solidFill>
                  <a:schemeClr val="bg2">
                    <a:lumMod val="75000"/>
                  </a:schemeClr>
                </a:solidFill>
                <a:latin typeface="Arial"/>
                <a:ea typeface="Arial"/>
                <a:cs typeface="Arial"/>
                <a:sym typeface="Arial"/>
              </a:rPr>
              <a:t>d’intégrer</a:t>
            </a:r>
            <a:r>
              <a:rPr lang="en-GB" sz="1400" i="1" dirty="0">
                <a:solidFill>
                  <a:schemeClr val="bg2">
                    <a:lumMod val="75000"/>
                  </a:schemeClr>
                </a:solidFill>
                <a:latin typeface="Arial"/>
                <a:ea typeface="Arial"/>
                <a:cs typeface="Arial"/>
                <a:sym typeface="Arial"/>
              </a:rPr>
              <a:t> le </a:t>
            </a:r>
            <a:r>
              <a:rPr lang="en-GB" sz="1400" i="1" dirty="0" err="1">
                <a:solidFill>
                  <a:schemeClr val="bg2">
                    <a:lumMod val="75000"/>
                  </a:schemeClr>
                </a:solidFill>
                <a:latin typeface="Arial"/>
                <a:ea typeface="Arial"/>
                <a:cs typeface="Arial"/>
                <a:sym typeface="Arial"/>
              </a:rPr>
              <a:t>relèvement</a:t>
            </a:r>
            <a:r>
              <a:rPr lang="en-GB" sz="1400" i="1" dirty="0">
                <a:solidFill>
                  <a:schemeClr val="bg2">
                    <a:lumMod val="75000"/>
                  </a:schemeClr>
                </a:solidFill>
                <a:latin typeface="Arial"/>
                <a:ea typeface="Arial"/>
                <a:cs typeface="Arial"/>
                <a:sym typeface="Arial"/>
              </a:rPr>
              <a:t> </a:t>
            </a:r>
            <a:r>
              <a:rPr lang="en-GB" sz="1400" i="1" dirty="0" err="1">
                <a:solidFill>
                  <a:schemeClr val="bg2">
                    <a:lumMod val="75000"/>
                  </a:schemeClr>
                </a:solidFill>
                <a:latin typeface="Arial"/>
                <a:ea typeface="Arial"/>
                <a:cs typeface="Arial"/>
                <a:sym typeface="Arial"/>
              </a:rPr>
              <a:t>précoce</a:t>
            </a:r>
            <a:r>
              <a:rPr lang="en-GB" sz="1400" i="1" dirty="0">
                <a:solidFill>
                  <a:schemeClr val="bg2">
                    <a:lumMod val="75000"/>
                  </a:schemeClr>
                </a:solidFill>
                <a:latin typeface="Arial"/>
                <a:ea typeface="Arial"/>
                <a:cs typeface="Arial"/>
                <a:sym typeface="Arial"/>
              </a:rPr>
              <a:t> </a:t>
            </a:r>
            <a:r>
              <a:rPr lang="en-GB" sz="1400" i="1" dirty="0" err="1">
                <a:solidFill>
                  <a:schemeClr val="bg2">
                    <a:lumMod val="75000"/>
                  </a:schemeClr>
                </a:solidFill>
                <a:latin typeface="Arial"/>
                <a:ea typeface="Arial"/>
                <a:cs typeface="Arial"/>
                <a:sym typeface="Arial"/>
              </a:rPr>
              <a:t>dès</a:t>
            </a:r>
            <a:r>
              <a:rPr lang="en-GB" sz="1400" i="1" dirty="0">
                <a:solidFill>
                  <a:schemeClr val="bg2">
                    <a:lumMod val="75000"/>
                  </a:schemeClr>
                </a:solidFill>
                <a:latin typeface="Arial"/>
                <a:ea typeface="Arial"/>
                <a:cs typeface="Arial"/>
                <a:sym typeface="Arial"/>
              </a:rPr>
              <a:t> le début de la </a:t>
            </a:r>
            <a:r>
              <a:rPr lang="en-GB" sz="1400" i="1" dirty="0" err="1">
                <a:solidFill>
                  <a:schemeClr val="bg2">
                    <a:lumMod val="75000"/>
                  </a:schemeClr>
                </a:solidFill>
                <a:latin typeface="Arial"/>
                <a:ea typeface="Arial"/>
                <a:cs typeface="Arial"/>
                <a:sym typeface="Arial"/>
              </a:rPr>
              <a:t>réponse</a:t>
            </a:r>
            <a:r>
              <a:rPr lang="en-GB" sz="1400" i="1" dirty="0">
                <a:solidFill>
                  <a:schemeClr val="bg2">
                    <a:lumMod val="75000"/>
                  </a:schemeClr>
                </a:solidFill>
                <a:latin typeface="Arial"/>
                <a:ea typeface="Arial"/>
                <a:cs typeface="Arial"/>
                <a:sym typeface="Arial"/>
              </a:rPr>
              <a:t> </a:t>
            </a:r>
            <a:r>
              <a:rPr lang="en-GB" sz="1400" i="1" dirty="0" err="1">
                <a:solidFill>
                  <a:schemeClr val="bg2">
                    <a:lumMod val="75000"/>
                  </a:schemeClr>
                </a:solidFill>
                <a:latin typeface="Arial"/>
                <a:ea typeface="Arial"/>
                <a:cs typeface="Arial"/>
                <a:sym typeface="Arial"/>
              </a:rPr>
              <a:t>humanitaire</a:t>
            </a:r>
            <a:r>
              <a:rPr lang="en-GB" sz="1400" i="1" dirty="0">
                <a:solidFill>
                  <a:schemeClr val="bg2">
                    <a:lumMod val="75000"/>
                  </a:schemeClr>
                </a:solidFill>
                <a:latin typeface="Arial"/>
                <a:ea typeface="Arial"/>
                <a:cs typeface="Arial"/>
                <a:sym typeface="Arial"/>
              </a:rPr>
              <a:t>. </a:t>
            </a:r>
            <a:endParaRPr sz="1400" i="1" dirty="0">
              <a:solidFill>
                <a:schemeClr val="bg2">
                  <a:lumMod val="75000"/>
                </a:schemeClr>
              </a:solidFill>
              <a:latin typeface="Arial"/>
              <a:ea typeface="Arial"/>
              <a:cs typeface="Arial"/>
              <a:sym typeface="Arial"/>
            </a:endParaRPr>
          </a:p>
        </p:txBody>
      </p:sp>
      <p:sp>
        <p:nvSpPr>
          <p:cNvPr id="2" name="Rectangle 1"/>
          <p:cNvSpPr/>
          <p:nvPr/>
        </p:nvSpPr>
        <p:spPr>
          <a:xfrm>
            <a:off x="4454456" y="922396"/>
            <a:ext cx="6785044" cy="875111"/>
          </a:xfrm>
          <a:prstGeom prst="rect">
            <a:avLst/>
          </a:prstGeom>
        </p:spPr>
        <p:txBody>
          <a:bodyPr wrap="square" lIns="0" anchor="t">
            <a:spAutoFit/>
          </a:bodyPr>
          <a:lstStyle/>
          <a:p>
            <a:pPr lvl="0">
              <a:lnSpc>
                <a:spcPct val="90000"/>
              </a:lnSpc>
              <a:buClr>
                <a:srgbClr val="CC3300"/>
              </a:buClr>
              <a:buSzPts val="2400"/>
            </a:pPr>
            <a:r>
              <a:rPr lang="fr-FR" sz="2800" b="1" dirty="0">
                <a:solidFill>
                  <a:schemeClr val="accent6"/>
                </a:solidFill>
              </a:rPr>
              <a:t>7. Redevabilité envers les</a:t>
            </a:r>
          </a:p>
          <a:p>
            <a:pPr lvl="0">
              <a:lnSpc>
                <a:spcPct val="90000"/>
              </a:lnSpc>
              <a:buClr>
                <a:srgbClr val="CC3300"/>
              </a:buClr>
              <a:buSzPts val="2400"/>
            </a:pPr>
            <a:r>
              <a:rPr lang="fr-FR" sz="2800" b="1" dirty="0">
                <a:solidFill>
                  <a:schemeClr val="accent6"/>
                </a:solidFill>
              </a:rPr>
              <a:t>populations affectées (AAP) </a:t>
            </a:r>
          </a:p>
        </p:txBody>
      </p:sp>
      <p:sp>
        <p:nvSpPr>
          <p:cNvPr id="20" name="Google Shape;259;p32"/>
          <p:cNvSpPr txBox="1">
            <a:spLocks/>
          </p:cNvSpPr>
          <p:nvPr/>
        </p:nvSpPr>
        <p:spPr>
          <a:xfrm>
            <a:off x="4465638" y="2005686"/>
            <a:ext cx="7054850" cy="2046948"/>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0" indent="0">
              <a:buClr>
                <a:schemeClr val="accent6"/>
              </a:buClr>
              <a:buSzPts val="2400"/>
              <a:buNone/>
            </a:pPr>
            <a:r>
              <a:rPr lang="fr-FR" sz="2000" b="1" dirty="0">
                <a:solidFill>
                  <a:schemeClr val="accent6"/>
                </a:solidFill>
                <a:latin typeface="+mj-lt"/>
              </a:rPr>
              <a:t>7.1</a:t>
            </a:r>
            <a:r>
              <a:rPr lang="fr-FR" sz="2000" b="1" dirty="0">
                <a:solidFill>
                  <a:schemeClr val="accent5"/>
                </a:solidFill>
                <a:latin typeface="+mj-lt"/>
              </a:rPr>
              <a:t> </a:t>
            </a:r>
            <a:r>
              <a:rPr lang="fr-FR" sz="2000" dirty="0">
                <a:solidFill>
                  <a:srgbClr val="606164"/>
                </a:solidFill>
                <a:latin typeface="+mj-lt"/>
              </a:rPr>
              <a:t>Appliquer les mécanismes pour consulter et impliquer les personnes affectées dans le processus décisionnel</a:t>
            </a:r>
            <a:br>
              <a:rPr lang="fr-FR" sz="2000" dirty="0">
                <a:solidFill>
                  <a:srgbClr val="606164"/>
                </a:solidFill>
                <a:latin typeface="+mj-lt"/>
              </a:rPr>
            </a:br>
            <a:endParaRPr lang="fr-FR" sz="2000" dirty="0">
              <a:solidFill>
                <a:srgbClr val="606164"/>
              </a:solidFill>
              <a:latin typeface="+mj-lt"/>
            </a:endParaRPr>
          </a:p>
          <a:p>
            <a:pPr marL="0" lvl="0" indent="0">
              <a:buClr>
                <a:schemeClr val="accent6"/>
              </a:buClr>
              <a:buSzPts val="2400"/>
              <a:buNone/>
            </a:pPr>
            <a:r>
              <a:rPr lang="fr-FR" sz="2000" b="1" dirty="0">
                <a:solidFill>
                  <a:srgbClr val="51C3F9"/>
                </a:solidFill>
                <a:latin typeface="+mj-lt"/>
              </a:rPr>
              <a:t>7.2</a:t>
            </a:r>
            <a:r>
              <a:rPr lang="fr-FR" sz="2000" b="1" dirty="0">
                <a:solidFill>
                  <a:schemeClr val="accent5"/>
                </a:solidFill>
                <a:latin typeface="+mj-lt"/>
              </a:rPr>
              <a:t> </a:t>
            </a:r>
            <a:r>
              <a:rPr lang="fr-FR" sz="2000" dirty="0">
                <a:solidFill>
                  <a:srgbClr val="606164"/>
                </a:solidFill>
                <a:latin typeface="+mj-lt"/>
              </a:rPr>
              <a:t>Appliquer les mécanismes convenus pour recevoir, enquêter et agir en cas de plainte concernant l'aide reçue</a:t>
            </a:r>
          </a:p>
        </p:txBody>
      </p:sp>
      <p:cxnSp>
        <p:nvCxnSpPr>
          <p:cNvPr id="52" name="Google Shape;263;p32"/>
          <p:cNvCxnSpPr/>
          <p:nvPr/>
        </p:nvCxnSpPr>
        <p:spPr>
          <a:xfrm flipV="1">
            <a:off x="630579" y="4812933"/>
            <a:ext cx="0" cy="741982"/>
          </a:xfrm>
          <a:prstGeom prst="straightConnector1">
            <a:avLst/>
          </a:prstGeom>
          <a:noFill/>
          <a:ln w="19050" cap="flat" cmpd="sng">
            <a:solidFill>
              <a:schemeClr val="accent1"/>
            </a:solidFill>
            <a:prstDash val="solid"/>
            <a:round/>
            <a:headEnd type="none" w="med" len="med"/>
            <a:tailEnd type="none" w="med" len="med"/>
          </a:ln>
        </p:spPr>
      </p:cxnSp>
      <p:pic>
        <p:nvPicPr>
          <p:cNvPr id="2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2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Les six fonctions fondamentales d’un Cluster,</a:t>
            </a:r>
            <a:r>
              <a:rPr lang="fr-FR" sz="3200" dirty="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2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4006013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52" name="Google Shape;287;p34"/>
          <p:cNvSpPr/>
          <p:nvPr/>
        </p:nvSpPr>
        <p:spPr>
          <a:xfrm>
            <a:off x="-25" y="4280102"/>
            <a:ext cx="6096000" cy="257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8;p34"/>
          <p:cNvSpPr/>
          <p:nvPr/>
        </p:nvSpPr>
        <p:spPr>
          <a:xfrm>
            <a:off x="6096025" y="4280102"/>
            <a:ext cx="6096000" cy="2577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5;p34"/>
          <p:cNvSpPr/>
          <p:nvPr/>
        </p:nvSpPr>
        <p:spPr>
          <a:xfrm>
            <a:off x="-25" y="1702100"/>
            <a:ext cx="6096000" cy="2577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6;p34"/>
          <p:cNvSpPr/>
          <p:nvPr/>
        </p:nvSpPr>
        <p:spPr>
          <a:xfrm>
            <a:off x="6096025" y="1702100"/>
            <a:ext cx="6096000" cy="2577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4;p34"/>
          <p:cNvSpPr txBox="1">
            <a:spLocks noGrp="1"/>
          </p:cNvSpPr>
          <p:nvPr>
            <p:ph type="title"/>
          </p:nvPr>
        </p:nvSpPr>
        <p:spPr>
          <a:xfrm>
            <a:off x="630000" y="671994"/>
            <a:ext cx="4552200" cy="648300"/>
          </a:xfrm>
          <a:prstGeom prst="rect">
            <a:avLst/>
          </a:prstGeom>
          <a:noFill/>
          <a:ln>
            <a:noFill/>
          </a:ln>
        </p:spPr>
        <p:txBody>
          <a:bodyPr spcFirstLastPara="1" wrap="square" lIns="0" tIns="45700" rIns="91425" bIns="45700" anchor="ctr" anchorCtr="0">
            <a:noAutofit/>
          </a:bodyPr>
          <a:lstStyle/>
          <a:p>
            <a:pPr lvl="0">
              <a:lnSpc>
                <a:spcPct val="80000"/>
              </a:lnSpc>
              <a:buSzPts val="3200"/>
            </a:pPr>
            <a:r>
              <a:rPr lang="fr-FR" sz="3200" dirty="0">
                <a:solidFill>
                  <a:schemeClr val="bg2">
                    <a:lumMod val="75000"/>
                  </a:schemeClr>
                </a:solidFill>
                <a:latin typeface="Arial"/>
                <a:ea typeface="Arial"/>
                <a:cs typeface="Arial"/>
                <a:sym typeface="Arial"/>
              </a:rPr>
              <a:t>Principes</a:t>
            </a:r>
            <a:br>
              <a:rPr lang="fr-FR" sz="3200" dirty="0">
                <a:solidFill>
                  <a:schemeClr val="bg2">
                    <a:lumMod val="75000"/>
                  </a:schemeClr>
                </a:solidFill>
                <a:latin typeface="Arial"/>
                <a:ea typeface="Arial"/>
                <a:cs typeface="Arial"/>
                <a:sym typeface="Arial"/>
              </a:rPr>
            </a:br>
            <a:r>
              <a:rPr lang="fr-FR" sz="3200" b="1" dirty="0">
                <a:solidFill>
                  <a:schemeClr val="bg2">
                    <a:lumMod val="75000"/>
                  </a:schemeClr>
                </a:solidFill>
                <a:latin typeface="Arial"/>
                <a:ea typeface="Arial"/>
                <a:cs typeface="Arial"/>
                <a:sym typeface="Arial"/>
              </a:rPr>
              <a:t>Humanitaires</a:t>
            </a:r>
            <a:endParaRPr sz="3200" b="1" dirty="0">
              <a:solidFill>
                <a:schemeClr val="bg2">
                  <a:lumMod val="75000"/>
                </a:schemeClr>
              </a:solidFill>
              <a:latin typeface="Arial"/>
              <a:ea typeface="Arial"/>
              <a:cs typeface="Arial"/>
              <a:sym typeface="Arial"/>
            </a:endParaRPr>
          </a:p>
        </p:txBody>
      </p:sp>
      <p:sp>
        <p:nvSpPr>
          <p:cNvPr id="13" name="Google Shape;289;p34"/>
          <p:cNvSpPr txBox="1">
            <a:spLocks/>
          </p:cNvSpPr>
          <p:nvPr/>
        </p:nvSpPr>
        <p:spPr>
          <a:xfrm>
            <a:off x="100092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Humanité</a:t>
            </a:r>
          </a:p>
        </p:txBody>
      </p:sp>
      <p:sp>
        <p:nvSpPr>
          <p:cNvPr id="14" name="Google Shape;290;p34"/>
          <p:cNvSpPr txBox="1">
            <a:spLocks/>
          </p:cNvSpPr>
          <p:nvPr/>
        </p:nvSpPr>
        <p:spPr>
          <a:xfrm>
            <a:off x="100092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Impartialité</a:t>
            </a:r>
          </a:p>
        </p:txBody>
      </p:sp>
      <p:sp>
        <p:nvSpPr>
          <p:cNvPr id="15" name="Google Shape;292;p34"/>
          <p:cNvSpPr txBox="1">
            <a:spLocks/>
          </p:cNvSpPr>
          <p:nvPr/>
        </p:nvSpPr>
        <p:spPr>
          <a:xfrm>
            <a:off x="7096975" y="2666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Neutralité</a:t>
            </a:r>
          </a:p>
        </p:txBody>
      </p:sp>
      <p:sp>
        <p:nvSpPr>
          <p:cNvPr id="16" name="Google Shape;290;p34"/>
          <p:cNvSpPr txBox="1">
            <a:spLocks/>
          </p:cNvSpPr>
          <p:nvPr/>
        </p:nvSpPr>
        <p:spPr>
          <a:xfrm>
            <a:off x="7096975" y="5244900"/>
            <a:ext cx="40941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4000"/>
            </a:pPr>
            <a:r>
              <a:rPr lang="fr-FR" sz="2400" dirty="0">
                <a:solidFill>
                  <a:schemeClr val="lt1"/>
                </a:solidFill>
                <a:latin typeface="Arial"/>
                <a:ea typeface="Arial"/>
                <a:cs typeface="Arial"/>
                <a:sym typeface="Arial"/>
              </a:rPr>
              <a:t>Indépendance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12" name="Google Shape;271;p33"/>
          <p:cNvSpPr/>
          <p:nvPr/>
        </p:nvSpPr>
        <p:spPr>
          <a:xfrm>
            <a:off x="0" y="1662815"/>
            <a:ext cx="12192000" cy="5195185"/>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35"/>
          <p:cNvCxnSpPr/>
          <p:nvPr/>
        </p:nvCxnSpPr>
        <p:spPr>
          <a:xfrm>
            <a:off x="630000" y="3445295"/>
            <a:ext cx="11562000" cy="0"/>
          </a:xfrm>
          <a:prstGeom prst="straightConnector1">
            <a:avLst/>
          </a:prstGeom>
          <a:noFill/>
          <a:ln w="19050" cap="flat" cmpd="sng">
            <a:solidFill>
              <a:schemeClr val="accent1"/>
            </a:solidFill>
            <a:prstDash val="solid"/>
            <a:round/>
            <a:headEnd type="none" w="med" len="med"/>
            <a:tailEnd type="none" w="med" len="med"/>
          </a:ln>
        </p:spPr>
      </p:cxnSp>
      <p:cxnSp>
        <p:nvCxnSpPr>
          <p:cNvPr id="302" name="Google Shape;302;p35"/>
          <p:cNvCxnSpPr/>
          <p:nvPr/>
        </p:nvCxnSpPr>
        <p:spPr>
          <a:xfrm>
            <a:off x="630000" y="4041095"/>
            <a:ext cx="11562000" cy="0"/>
          </a:xfrm>
          <a:prstGeom prst="straightConnector1">
            <a:avLst/>
          </a:prstGeom>
          <a:noFill/>
          <a:ln w="19050" cap="flat" cmpd="sng">
            <a:solidFill>
              <a:schemeClr val="accent2"/>
            </a:solidFill>
            <a:prstDash val="solid"/>
            <a:round/>
            <a:headEnd type="none" w="med" len="med"/>
            <a:tailEnd type="none" w="med" len="med"/>
          </a:ln>
        </p:spPr>
      </p:cxnSp>
      <p:cxnSp>
        <p:nvCxnSpPr>
          <p:cNvPr id="303" name="Google Shape;303;p35"/>
          <p:cNvCxnSpPr/>
          <p:nvPr/>
        </p:nvCxnSpPr>
        <p:spPr>
          <a:xfrm>
            <a:off x="630000" y="4636895"/>
            <a:ext cx="11562000" cy="0"/>
          </a:xfrm>
          <a:prstGeom prst="straightConnector1">
            <a:avLst/>
          </a:prstGeom>
          <a:noFill/>
          <a:ln w="19050" cap="flat" cmpd="sng">
            <a:solidFill>
              <a:schemeClr val="accent3"/>
            </a:solidFill>
            <a:prstDash val="solid"/>
            <a:round/>
            <a:headEnd type="none" w="med" len="med"/>
            <a:tailEnd type="none" w="med" len="med"/>
          </a:ln>
        </p:spPr>
      </p:cxnSp>
      <p:cxnSp>
        <p:nvCxnSpPr>
          <p:cNvPr id="304" name="Google Shape;304;p35"/>
          <p:cNvCxnSpPr/>
          <p:nvPr/>
        </p:nvCxnSpPr>
        <p:spPr>
          <a:xfrm>
            <a:off x="630000" y="5232695"/>
            <a:ext cx="11562000" cy="0"/>
          </a:xfrm>
          <a:prstGeom prst="straightConnector1">
            <a:avLst/>
          </a:prstGeom>
          <a:noFill/>
          <a:ln w="19050" cap="flat" cmpd="sng">
            <a:solidFill>
              <a:schemeClr val="accent4"/>
            </a:solidFill>
            <a:prstDash val="solid"/>
            <a:round/>
            <a:headEnd type="none" w="med" len="med"/>
            <a:tailEnd type="none" w="med" len="med"/>
          </a:ln>
        </p:spPr>
      </p:cxnSp>
      <p:cxnSp>
        <p:nvCxnSpPr>
          <p:cNvPr id="305" name="Google Shape;305;p35"/>
          <p:cNvCxnSpPr/>
          <p:nvPr/>
        </p:nvCxnSpPr>
        <p:spPr>
          <a:xfrm>
            <a:off x="630000" y="5828495"/>
            <a:ext cx="11562000" cy="0"/>
          </a:xfrm>
          <a:prstGeom prst="straightConnector1">
            <a:avLst/>
          </a:prstGeom>
          <a:noFill/>
          <a:ln w="19050" cap="flat" cmpd="sng">
            <a:solidFill>
              <a:schemeClr val="accent5"/>
            </a:solidFill>
            <a:prstDash val="solid"/>
            <a:round/>
            <a:headEnd type="none" w="med" len="med"/>
            <a:tailEnd type="none" w="med" len="med"/>
          </a:ln>
        </p:spPr>
      </p:cxnSp>
      <p:sp>
        <p:nvSpPr>
          <p:cNvPr id="300" name="Google Shape;300;p35"/>
          <p:cNvSpPr txBox="1"/>
          <p:nvPr/>
        </p:nvSpPr>
        <p:spPr>
          <a:xfrm>
            <a:off x="630000" y="2865996"/>
            <a:ext cx="6912190" cy="2916273"/>
          </a:xfrm>
          <a:prstGeom prst="rect">
            <a:avLst/>
          </a:prstGeom>
          <a:noFill/>
          <a:ln>
            <a:noFill/>
          </a:ln>
        </p:spPr>
        <p:txBody>
          <a:bodyPr spcFirstLastPara="1" wrap="square" lIns="0" tIns="91425" rIns="91425" bIns="91425" anchor="t" anchorCtr="0">
            <a:noAutofit/>
          </a:bodyPr>
          <a:lstStyle/>
          <a:p>
            <a:pPr lvl="0">
              <a:lnSpc>
                <a:spcPct val="95000"/>
              </a:lnSpc>
              <a:spcBef>
                <a:spcPts val="1000"/>
              </a:spcBef>
            </a:pPr>
            <a:r>
              <a:rPr lang="fr-FR" sz="4100" b="1" dirty="0">
                <a:solidFill>
                  <a:schemeClr val="accent1"/>
                </a:solidFill>
              </a:rPr>
              <a:t>Égalité</a:t>
            </a:r>
            <a:br>
              <a:rPr lang="fr-FR" sz="4100" b="1" dirty="0">
                <a:solidFill>
                  <a:schemeClr val="accent1"/>
                </a:solidFill>
              </a:rPr>
            </a:br>
            <a:r>
              <a:rPr lang="fr-FR" sz="4100" b="1" dirty="0">
                <a:solidFill>
                  <a:schemeClr val="accent2"/>
                </a:solidFill>
              </a:rPr>
              <a:t>Transparence</a:t>
            </a:r>
            <a:br>
              <a:rPr lang="fr-FR" sz="4100" b="1" dirty="0">
                <a:solidFill>
                  <a:schemeClr val="accent1"/>
                </a:solidFill>
              </a:rPr>
            </a:br>
            <a:r>
              <a:rPr lang="fr-FR" sz="4100" b="1" dirty="0">
                <a:solidFill>
                  <a:schemeClr val="accent3"/>
                </a:solidFill>
              </a:rPr>
              <a:t>Axé sur les résultats</a:t>
            </a:r>
            <a:br>
              <a:rPr lang="fr-FR" sz="4100" b="1" dirty="0">
                <a:solidFill>
                  <a:schemeClr val="accent3"/>
                </a:solidFill>
              </a:rPr>
            </a:br>
            <a:r>
              <a:rPr lang="fr-FR" sz="4100" b="1" dirty="0">
                <a:solidFill>
                  <a:schemeClr val="accent4"/>
                </a:solidFill>
              </a:rPr>
              <a:t>Responsabilité</a:t>
            </a:r>
            <a:br>
              <a:rPr lang="fr-FR" sz="4100" b="1" dirty="0">
                <a:solidFill>
                  <a:schemeClr val="accent4"/>
                </a:solidFill>
              </a:rPr>
            </a:br>
            <a:r>
              <a:rPr lang="fr-FR" sz="4100" b="1" dirty="0">
                <a:solidFill>
                  <a:schemeClr val="accent5"/>
                </a:solidFill>
              </a:rPr>
              <a:t>Complémentarité</a:t>
            </a:r>
          </a:p>
        </p:txBody>
      </p:sp>
      <p:sp>
        <p:nvSpPr>
          <p:cNvPr id="13"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
        <p:nvSpPr>
          <p:cNvPr id="15" name="Google Shape;307;p35"/>
          <p:cNvSpPr txBox="1">
            <a:spLocks noGrp="1"/>
          </p:cNvSpPr>
          <p:nvPr>
            <p:ph type="title"/>
          </p:nvPr>
        </p:nvSpPr>
        <p:spPr>
          <a:xfrm>
            <a:off x="630000" y="665450"/>
            <a:ext cx="5310600" cy="648300"/>
          </a:xfrm>
          <a:prstGeom prst="rect">
            <a:avLst/>
          </a:prstGeom>
          <a:noFill/>
          <a:ln>
            <a:noFill/>
          </a:ln>
        </p:spPr>
        <p:txBody>
          <a:bodyPr spcFirstLastPara="1" wrap="square" lIns="0" tIns="45700" rIns="91425" bIns="45700" anchor="ctr" anchorCtr="0">
            <a:noAutofit/>
          </a:bodyPr>
          <a:lstStyle/>
          <a:p>
            <a:pPr marL="0" lvl="0" indent="0" algn="l" rtl="0">
              <a:lnSpc>
                <a:spcPct val="80000"/>
              </a:lnSpc>
              <a:spcBef>
                <a:spcPts val="0"/>
              </a:spcBef>
              <a:spcAft>
                <a:spcPts val="0"/>
              </a:spcAft>
              <a:buClr>
                <a:schemeClr val="dk1"/>
              </a:buClr>
              <a:buSzPts val="3200"/>
              <a:buFont typeface="Calibri"/>
              <a:buNone/>
            </a:pPr>
            <a:r>
              <a:rPr lang="en-GB" sz="3200" dirty="0" err="1">
                <a:solidFill>
                  <a:schemeClr val="bg2">
                    <a:lumMod val="75000"/>
                  </a:schemeClr>
                </a:solidFill>
                <a:latin typeface="Arial"/>
                <a:ea typeface="Arial"/>
                <a:cs typeface="Arial"/>
                <a:sym typeface="Arial"/>
              </a:rPr>
              <a:t>Principes</a:t>
            </a:r>
            <a:r>
              <a:rPr lang="en-GB" sz="3200" dirty="0">
                <a:solidFill>
                  <a:schemeClr val="bg2">
                    <a:lumMod val="75000"/>
                  </a:schemeClr>
                </a:solidFill>
                <a:latin typeface="Arial"/>
                <a:ea typeface="Arial"/>
                <a:cs typeface="Arial"/>
                <a:sym typeface="Arial"/>
              </a:rPr>
              <a:t> de</a:t>
            </a:r>
            <a:endParaRPr sz="3200" dirty="0">
              <a:solidFill>
                <a:schemeClr val="bg2">
                  <a:lumMod val="75000"/>
                </a:schemeClr>
              </a:solidFill>
              <a:latin typeface="Arial"/>
              <a:ea typeface="Arial"/>
              <a:cs typeface="Arial"/>
              <a:sym typeface="Arial"/>
            </a:endParaRPr>
          </a:p>
          <a:p>
            <a:pPr marL="0" lvl="0" indent="0" algn="l" rtl="0">
              <a:lnSpc>
                <a:spcPct val="80000"/>
              </a:lnSpc>
              <a:spcBef>
                <a:spcPts val="0"/>
              </a:spcBef>
              <a:spcAft>
                <a:spcPts val="0"/>
              </a:spcAft>
              <a:buClr>
                <a:schemeClr val="dk1"/>
              </a:buClr>
              <a:buSzPts val="3200"/>
              <a:buFont typeface="Calibri"/>
              <a:buNone/>
            </a:pPr>
            <a:r>
              <a:rPr lang="en-GB" sz="3200" b="1" dirty="0" err="1">
                <a:solidFill>
                  <a:schemeClr val="bg2">
                    <a:lumMod val="75000"/>
                  </a:schemeClr>
                </a:solidFill>
                <a:latin typeface="Arial"/>
                <a:ea typeface="Arial"/>
                <a:cs typeface="Arial"/>
                <a:sym typeface="Arial"/>
              </a:rPr>
              <a:t>Partenariat</a:t>
            </a:r>
            <a:r>
              <a:rPr lang="en-GB" sz="3200" b="1" dirty="0">
                <a:solidFill>
                  <a:schemeClr val="bg2">
                    <a:lumMod val="75000"/>
                  </a:schemeClr>
                </a:solidFill>
                <a:latin typeface="Arial"/>
                <a:ea typeface="Arial"/>
                <a:cs typeface="Arial"/>
                <a:sym typeface="Arial"/>
              </a:rPr>
              <a:t> </a:t>
            </a:r>
            <a:r>
              <a:rPr lang="en-GB" sz="3200" b="1" dirty="0" err="1">
                <a:solidFill>
                  <a:schemeClr val="bg2">
                    <a:lumMod val="75000"/>
                  </a:schemeClr>
                </a:solidFill>
                <a:latin typeface="Arial"/>
                <a:ea typeface="Arial"/>
                <a:cs typeface="Arial"/>
                <a:sym typeface="Arial"/>
              </a:rPr>
              <a:t>humanitaire</a:t>
            </a:r>
            <a:endParaRPr sz="3200" b="1" dirty="0">
              <a:solidFill>
                <a:schemeClr val="bg2">
                  <a:lumMod val="75000"/>
                </a:schemeClr>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9" y="0"/>
            <a:ext cx="12185904" cy="6858000"/>
          </a:xfrm>
          <a:prstGeom prst="rect">
            <a:avLst/>
          </a:prstGeom>
        </p:spPr>
      </p:pic>
      <p:sp>
        <p:nvSpPr>
          <p:cNvPr id="22" name="Google Shape;197;p28"/>
          <p:cNvSpPr/>
          <p:nvPr/>
        </p:nvSpPr>
        <p:spPr>
          <a:xfrm>
            <a:off x="0" y="0"/>
            <a:ext cx="3949700" cy="6858000"/>
          </a:xfrm>
          <a:prstGeom prst="rect">
            <a:avLst/>
          </a:pr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7;p35"/>
          <p:cNvSpPr txBox="1">
            <a:spLocks/>
          </p:cNvSpPr>
          <p:nvPr/>
        </p:nvSpPr>
        <p:spPr>
          <a:xfrm>
            <a:off x="630000" y="541953"/>
            <a:ext cx="3548300" cy="213415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Norme</a:t>
            </a:r>
            <a:br>
              <a:rPr lang="fr-FR" sz="3200" b="1" dirty="0">
                <a:solidFill>
                  <a:schemeClr val="bg2">
                    <a:lumMod val="75000"/>
                  </a:schemeClr>
                </a:solidFill>
                <a:latin typeface="Arial"/>
                <a:ea typeface="Arial"/>
                <a:cs typeface="Arial"/>
                <a:sym typeface="Arial"/>
              </a:rPr>
            </a:br>
            <a:r>
              <a:rPr lang="fr-FR" sz="3200" b="1" dirty="0">
                <a:solidFill>
                  <a:schemeClr val="bg2">
                    <a:lumMod val="75000"/>
                  </a:schemeClr>
                </a:solidFill>
                <a:latin typeface="Arial"/>
                <a:ea typeface="Arial"/>
                <a:cs typeface="Arial"/>
                <a:sym typeface="Arial"/>
              </a:rPr>
              <a:t>humanitaire </a:t>
            </a:r>
            <a:r>
              <a:rPr lang="fr-FR" sz="3200" dirty="0">
                <a:solidFill>
                  <a:schemeClr val="bg2">
                    <a:lumMod val="75000"/>
                  </a:schemeClr>
                </a:solidFill>
                <a:latin typeface="Arial"/>
                <a:ea typeface="Arial"/>
                <a:cs typeface="Arial"/>
                <a:sym typeface="Arial"/>
              </a:rPr>
              <a:t>fondamentale </a:t>
            </a:r>
            <a:br>
              <a:rPr lang="fr-FR" sz="3200" dirty="0">
                <a:solidFill>
                  <a:schemeClr val="bg2">
                    <a:lumMod val="75000"/>
                  </a:schemeClr>
                </a:solidFill>
                <a:latin typeface="Arial"/>
                <a:ea typeface="Arial"/>
                <a:cs typeface="Arial"/>
                <a:sym typeface="Arial"/>
              </a:rPr>
            </a:br>
            <a:r>
              <a:rPr lang="fr-FR" sz="3200" dirty="0">
                <a:solidFill>
                  <a:schemeClr val="bg2">
                    <a:lumMod val="75000"/>
                  </a:schemeClr>
                </a:solidFill>
                <a:latin typeface="Arial"/>
                <a:ea typeface="Arial"/>
                <a:cs typeface="Arial"/>
                <a:sym typeface="Arial"/>
              </a:rPr>
              <a:t>de qualité et</a:t>
            </a:r>
            <a:br>
              <a:rPr lang="fr-FR" sz="3200" dirty="0">
                <a:solidFill>
                  <a:schemeClr val="bg2">
                    <a:lumMod val="75000"/>
                  </a:schemeClr>
                </a:solidFill>
                <a:latin typeface="Arial"/>
                <a:ea typeface="Arial"/>
                <a:cs typeface="Arial"/>
                <a:sym typeface="Arial"/>
              </a:rPr>
            </a:br>
            <a:r>
              <a:rPr lang="fr-FR" sz="3200" dirty="0">
                <a:solidFill>
                  <a:schemeClr val="bg2">
                    <a:lumMod val="75000"/>
                  </a:schemeClr>
                </a:solidFill>
                <a:latin typeface="Arial"/>
                <a:ea typeface="Arial"/>
                <a:cs typeface="Arial"/>
                <a:sym typeface="Arial"/>
              </a:rPr>
              <a:t>de redevabilité</a:t>
            </a:r>
          </a:p>
        </p:txBody>
      </p:sp>
    </p:spTree>
    <p:extLst>
      <p:ext uri="{BB962C8B-B14F-4D97-AF65-F5344CB8AC3E}">
        <p14:creationId xmlns:p14="http://schemas.microsoft.com/office/powerpoint/2010/main" val="340407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7;p28"/>
          <p:cNvSpPr/>
          <p:nvPr/>
        </p:nvSpPr>
        <p:spPr>
          <a:xfrm>
            <a:off x="0" y="0"/>
            <a:ext cx="3932238"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Content Placeholder 2">
            <a:extLst>
              <a:ext uri="{FF2B5EF4-FFF2-40B4-BE49-F238E27FC236}">
                <a16:creationId xmlns:a16="http://schemas.microsoft.com/office/drawing/2014/main" id="{75261743-9EB1-47E3-83C7-F141C5408A53}"/>
              </a:ext>
            </a:extLst>
          </p:cNvPr>
          <p:cNvSpPr txBox="1">
            <a:spLocks/>
          </p:cNvSpPr>
          <p:nvPr/>
        </p:nvSpPr>
        <p:spPr>
          <a:xfrm>
            <a:off x="794458" y="4068162"/>
            <a:ext cx="2905976" cy="1563997"/>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None/>
            </a:pPr>
            <a:r>
              <a:rPr lang="fr-FR" sz="1400" i="1" dirty="0">
                <a:solidFill>
                  <a:schemeClr val="bg2">
                    <a:lumMod val="75000"/>
                  </a:schemeClr>
                </a:solidFill>
                <a:latin typeface="Arial"/>
                <a:cs typeface="Arial"/>
              </a:rPr>
              <a:t>* Veuillez noter que cette liste n'est ni exhaustive ni normative. C’est un point de départ de base qui doit être adapté au niveau national. Consultez « OCHA. (2015). Module de référence pour la coordination des clusters au niveau des pays » pour plus d'informations</a:t>
            </a:r>
          </a:p>
        </p:txBody>
      </p:sp>
      <p:cxnSp>
        <p:nvCxnSpPr>
          <p:cNvPr id="25" name="Google Shape;263;p32"/>
          <p:cNvCxnSpPr/>
          <p:nvPr/>
        </p:nvCxnSpPr>
        <p:spPr>
          <a:xfrm flipV="1">
            <a:off x="630579" y="4068162"/>
            <a:ext cx="0" cy="1475661"/>
          </a:xfrm>
          <a:prstGeom prst="straightConnector1">
            <a:avLst/>
          </a:prstGeom>
          <a:noFill/>
          <a:ln w="19050" cap="flat" cmpd="sng">
            <a:solidFill>
              <a:schemeClr val="accent1"/>
            </a:solidFill>
            <a:prstDash val="solid"/>
            <a:round/>
            <a:headEnd type="none" w="med" len="med"/>
            <a:tailEnd type="none" w="med" len="med"/>
          </a:ln>
        </p:spPr>
      </p:cxnSp>
      <p:sp>
        <p:nvSpPr>
          <p:cNvPr id="11" name="Title 1">
            <a:extLst>
              <a:ext uri="{FF2B5EF4-FFF2-40B4-BE49-F238E27FC236}">
                <a16:creationId xmlns:a16="http://schemas.microsoft.com/office/drawing/2014/main" id="{8D45FFC3-9F8B-4294-9AD0-8231CC49ED22}"/>
              </a:ext>
            </a:extLst>
          </p:cNvPr>
          <p:cNvSpPr txBox="1">
            <a:spLocks/>
          </p:cNvSpPr>
          <p:nvPr/>
        </p:nvSpPr>
        <p:spPr>
          <a:xfrm>
            <a:off x="630238" y="532543"/>
            <a:ext cx="3302001" cy="2284540"/>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pPr>
            <a:r>
              <a:rPr lang="fr-FR" sz="3200" b="1" dirty="0">
                <a:solidFill>
                  <a:srgbClr val="606164"/>
                </a:solidFill>
                <a:latin typeface="Arial"/>
                <a:cs typeface="Arial"/>
              </a:rPr>
              <a:t>Engagements minimums </a:t>
            </a:r>
            <a:r>
              <a:rPr lang="fr-FR" sz="3200" dirty="0">
                <a:solidFill>
                  <a:srgbClr val="606164"/>
                </a:solidFill>
                <a:latin typeface="Arial"/>
                <a:cs typeface="Arial"/>
              </a:rPr>
              <a:t>liés</a:t>
            </a:r>
            <a:br>
              <a:rPr lang="fr-FR" sz="3200" dirty="0">
                <a:solidFill>
                  <a:srgbClr val="606164"/>
                </a:solidFill>
                <a:latin typeface="Arial"/>
                <a:cs typeface="Arial"/>
              </a:rPr>
            </a:br>
            <a:r>
              <a:rPr lang="fr-FR" sz="3200" dirty="0">
                <a:solidFill>
                  <a:srgbClr val="606164"/>
                </a:solidFill>
                <a:latin typeface="Arial"/>
                <a:cs typeface="Arial"/>
              </a:rPr>
              <a:t>à la participation aux clusters*</a:t>
            </a:r>
            <a:endParaRPr lang="en-GB" sz="3200" dirty="0">
              <a:solidFill>
                <a:srgbClr val="606164"/>
              </a:solidFill>
              <a:latin typeface="Arial"/>
              <a:cs typeface="Arial"/>
            </a:endParaRPr>
          </a:p>
        </p:txBody>
      </p:sp>
      <p:sp>
        <p:nvSpPr>
          <p:cNvPr id="13" name="Rectangle 12"/>
          <p:cNvSpPr/>
          <p:nvPr/>
        </p:nvSpPr>
        <p:spPr>
          <a:xfrm>
            <a:off x="4484124" y="658906"/>
            <a:ext cx="7225275" cy="5164044"/>
          </a:xfrm>
          <a:prstGeom prst="rect">
            <a:avLst/>
          </a:prstGeom>
        </p:spPr>
        <p:txBody>
          <a:bodyPr wrap="square" lIns="0" numCol="2" spcCol="360000">
            <a:noAutofit/>
          </a:bodyPr>
          <a:lstStyle/>
          <a:p>
            <a:pPr>
              <a:lnSpc>
                <a:spcPct val="84000"/>
              </a:lnSpc>
              <a:buClr>
                <a:schemeClr val="accent1"/>
              </a:buClr>
              <a:buSzPct val="160000"/>
            </a:pPr>
            <a:r>
              <a:rPr lang="fr-FR" sz="2000" dirty="0">
                <a:solidFill>
                  <a:schemeClr val="accent1"/>
                </a:solidFill>
              </a:rPr>
              <a:t>Engagement envers les principes humanitaires</a:t>
            </a:r>
            <a:endParaRPr lang="fr-FR" sz="2000" dirty="0">
              <a:solidFill>
                <a:srgbClr val="606164"/>
              </a:solidFill>
            </a:endParaRPr>
          </a:p>
          <a:p>
            <a:pPr>
              <a:lnSpc>
                <a:spcPct val="84000"/>
              </a:lnSpc>
              <a:buClr>
                <a:schemeClr val="accent1"/>
              </a:buClr>
              <a:buSzPct val="160000"/>
            </a:pPr>
            <a:r>
              <a:rPr lang="fr-FR" sz="2000" dirty="0">
                <a:solidFill>
                  <a:srgbClr val="606164"/>
                </a:solidFill>
              </a:rPr>
              <a:t>et les principes de partenariat</a:t>
            </a:r>
            <a:br>
              <a:rPr lang="fr-FR" sz="2000" dirty="0">
                <a:solidFill>
                  <a:srgbClr val="606164"/>
                </a:solidFill>
              </a:rPr>
            </a:br>
            <a:endParaRPr lang="fr-FR" sz="2000" dirty="0">
              <a:solidFill>
                <a:schemeClr val="accent2"/>
              </a:solidFill>
            </a:endParaRPr>
          </a:p>
          <a:p>
            <a:pPr>
              <a:lnSpc>
                <a:spcPct val="84000"/>
              </a:lnSpc>
              <a:buClr>
                <a:schemeClr val="accent1"/>
              </a:buClr>
              <a:buSzPct val="160000"/>
            </a:pPr>
            <a:r>
              <a:rPr lang="fr-FR" sz="2000" dirty="0">
                <a:solidFill>
                  <a:schemeClr val="accent2"/>
                </a:solidFill>
              </a:rPr>
              <a:t>Engagement à intégrer</a:t>
            </a:r>
          </a:p>
          <a:p>
            <a:pPr>
              <a:lnSpc>
                <a:spcPct val="84000"/>
              </a:lnSpc>
              <a:buClr>
                <a:schemeClr val="accent1"/>
              </a:buClr>
              <a:buSzPct val="160000"/>
            </a:pPr>
            <a:r>
              <a:rPr lang="fr-FR" sz="2000" dirty="0">
                <a:solidFill>
                  <a:srgbClr val="606164"/>
                </a:solidFill>
              </a:rPr>
              <a:t>la protection</a:t>
            </a:r>
            <a:br>
              <a:rPr lang="fr-FR" sz="2000" dirty="0">
                <a:solidFill>
                  <a:srgbClr val="606164"/>
                </a:solidFill>
              </a:rPr>
            </a:br>
            <a:endParaRPr lang="fr-FR" sz="2000" dirty="0">
              <a:solidFill>
                <a:srgbClr val="606164"/>
              </a:solidFill>
            </a:endParaRPr>
          </a:p>
          <a:p>
            <a:pPr>
              <a:lnSpc>
                <a:spcPct val="84000"/>
              </a:lnSpc>
              <a:buClr>
                <a:schemeClr val="accent1"/>
              </a:buClr>
              <a:buSzPct val="160000"/>
            </a:pPr>
            <a:r>
              <a:rPr lang="fr-FR" sz="2000" dirty="0">
                <a:solidFill>
                  <a:schemeClr val="accent3"/>
                </a:solidFill>
              </a:rPr>
              <a:t>Améliorer la redevabilité </a:t>
            </a:r>
            <a:r>
              <a:rPr lang="fr-FR" sz="2000" dirty="0">
                <a:solidFill>
                  <a:srgbClr val="606164"/>
                </a:solidFill>
              </a:rPr>
              <a:t>envers les populations affectées</a:t>
            </a:r>
            <a:br>
              <a:rPr lang="fr-FR" sz="2000" dirty="0">
                <a:solidFill>
                  <a:srgbClr val="606164"/>
                </a:solidFill>
              </a:rPr>
            </a:br>
            <a:endParaRPr lang="fr-FR" sz="2000" dirty="0">
              <a:solidFill>
                <a:srgbClr val="606164"/>
              </a:solidFill>
            </a:endParaRPr>
          </a:p>
          <a:p>
            <a:pPr>
              <a:lnSpc>
                <a:spcPct val="84000"/>
              </a:lnSpc>
              <a:buClr>
                <a:schemeClr val="accent1"/>
              </a:buClr>
              <a:buSzPct val="160000"/>
            </a:pPr>
            <a:r>
              <a:rPr lang="fr-FR" sz="2000" dirty="0">
                <a:solidFill>
                  <a:schemeClr val="accent4"/>
                </a:solidFill>
              </a:rPr>
              <a:t>Compréhension des devoirs et responsabilités</a:t>
            </a:r>
            <a:r>
              <a:rPr lang="fr-FR" sz="2000" dirty="0">
                <a:solidFill>
                  <a:srgbClr val="606164"/>
                </a:solidFill>
              </a:rPr>
              <a:t> associés à l'appartenance au cluster</a:t>
            </a:r>
            <a:br>
              <a:rPr lang="fr-FR" sz="2000" dirty="0">
                <a:solidFill>
                  <a:srgbClr val="606164"/>
                </a:solidFill>
              </a:rPr>
            </a:br>
            <a:br>
              <a:rPr lang="fr-FR" sz="2000" dirty="0">
                <a:solidFill>
                  <a:srgbClr val="606164"/>
                </a:solidFill>
              </a:rPr>
            </a:br>
            <a:r>
              <a:rPr lang="fr-FR" sz="2000" dirty="0">
                <a:solidFill>
                  <a:schemeClr val="accent5"/>
                </a:solidFill>
              </a:rPr>
              <a:t>Participation active au cluster et engagement</a:t>
            </a:r>
            <a:r>
              <a:rPr lang="fr-FR" sz="2000" dirty="0">
                <a:solidFill>
                  <a:srgbClr val="606164"/>
                </a:solidFill>
              </a:rPr>
              <a:t> à contribuer de manière cohérente dans le travail collectif du cluster</a:t>
            </a:r>
          </a:p>
          <a:p>
            <a:pPr>
              <a:lnSpc>
                <a:spcPct val="84000"/>
              </a:lnSpc>
              <a:buClr>
                <a:schemeClr val="accent1"/>
              </a:buClr>
              <a:buSzPct val="160000"/>
            </a:pPr>
            <a:r>
              <a:rPr lang="fr-FR" sz="2000" dirty="0">
                <a:solidFill>
                  <a:schemeClr val="accent1"/>
                </a:solidFill>
              </a:rPr>
              <a:t>Contribuer au plan de réponse </a:t>
            </a:r>
            <a:r>
              <a:rPr lang="fr-FR" sz="2000" dirty="0">
                <a:solidFill>
                  <a:srgbClr val="606164"/>
                </a:solidFill>
              </a:rPr>
              <a:t>et aux activités du cluster</a:t>
            </a:r>
          </a:p>
          <a:p>
            <a:pPr>
              <a:lnSpc>
                <a:spcPct val="84000"/>
              </a:lnSpc>
              <a:buClr>
                <a:schemeClr val="accent1"/>
              </a:buClr>
              <a:buSzPct val="160000"/>
            </a:pPr>
            <a:endParaRPr lang="fr-FR" sz="2000" dirty="0">
              <a:solidFill>
                <a:srgbClr val="606164"/>
              </a:solidFill>
            </a:endParaRPr>
          </a:p>
          <a:p>
            <a:pPr>
              <a:lnSpc>
                <a:spcPct val="84000"/>
              </a:lnSpc>
              <a:buClr>
                <a:schemeClr val="accent1"/>
              </a:buClr>
              <a:buSzPct val="160000"/>
            </a:pPr>
            <a:r>
              <a:rPr lang="fr-FR" sz="2000" dirty="0">
                <a:solidFill>
                  <a:schemeClr val="accent2"/>
                </a:solidFill>
              </a:rPr>
              <a:t>Intégrer les questions transversales </a:t>
            </a:r>
            <a:r>
              <a:rPr lang="fr-FR" sz="2000" dirty="0">
                <a:solidFill>
                  <a:srgbClr val="606164"/>
                </a:solidFill>
              </a:rPr>
              <a:t>(y compris l'âge, le sexe, l'environnement et le VIH / SIDA).</a:t>
            </a:r>
            <a:br>
              <a:rPr lang="fr-FR" sz="2000" dirty="0">
                <a:solidFill>
                  <a:srgbClr val="606164"/>
                </a:solidFill>
              </a:rPr>
            </a:br>
            <a:endParaRPr lang="fr-FR" sz="2000" dirty="0">
              <a:solidFill>
                <a:schemeClr val="accent2"/>
              </a:solidFill>
            </a:endParaRPr>
          </a:p>
          <a:p>
            <a:pPr>
              <a:lnSpc>
                <a:spcPct val="84000"/>
              </a:lnSpc>
              <a:buClr>
                <a:schemeClr val="accent1"/>
              </a:buClr>
              <a:buSzPct val="160000"/>
            </a:pPr>
            <a:r>
              <a:rPr lang="fr-FR" sz="2000" dirty="0">
                <a:solidFill>
                  <a:schemeClr val="accent3"/>
                </a:solidFill>
              </a:rPr>
              <a:t>Engagement à travailler en coopération avec d'autres partenaires du cluster</a:t>
            </a:r>
            <a:r>
              <a:rPr lang="fr-FR" sz="2000" dirty="0">
                <a:solidFill>
                  <a:schemeClr val="accent2"/>
                </a:solidFill>
              </a:rPr>
              <a:t> </a:t>
            </a:r>
            <a:r>
              <a:rPr lang="fr-FR" sz="2000" dirty="0">
                <a:solidFill>
                  <a:srgbClr val="606164"/>
                </a:solidFill>
              </a:rPr>
              <a:t>pour assurer une utilisation optimale et stratégique </a:t>
            </a:r>
          </a:p>
          <a:p>
            <a:pPr>
              <a:lnSpc>
                <a:spcPct val="84000"/>
              </a:lnSpc>
              <a:buClr>
                <a:schemeClr val="accent1"/>
              </a:buClr>
              <a:buSzPct val="160000"/>
            </a:pPr>
            <a:r>
              <a:rPr lang="fr-FR" sz="2000" dirty="0">
                <a:solidFill>
                  <a:srgbClr val="606164"/>
                </a:solidFill>
              </a:rPr>
              <a:t>des ressources disponibles</a:t>
            </a:r>
          </a:p>
          <a:p>
            <a:pPr>
              <a:lnSpc>
                <a:spcPct val="84000"/>
              </a:lnSpc>
              <a:buClr>
                <a:schemeClr val="accent1"/>
              </a:buClr>
              <a:buSzPct val="160000"/>
            </a:pPr>
            <a:r>
              <a:rPr lang="fr-FR" sz="2000" dirty="0">
                <a:solidFill>
                  <a:srgbClr val="606164"/>
                </a:solidFill>
              </a:rPr>
              <a:t>et partager des informations</a:t>
            </a:r>
          </a:p>
          <a:p>
            <a:pPr>
              <a:lnSpc>
                <a:spcPct val="84000"/>
              </a:lnSpc>
              <a:buClr>
                <a:schemeClr val="accent1"/>
              </a:buClr>
              <a:buSzPct val="160000"/>
            </a:pPr>
            <a:r>
              <a:rPr lang="fr-FR" sz="2000" dirty="0">
                <a:solidFill>
                  <a:srgbClr val="606164"/>
                </a:solidFill>
              </a:rPr>
              <a:t>sur les ressources de son organisation.</a:t>
            </a:r>
          </a:p>
        </p:txBody>
      </p:sp>
      <p:pic>
        <p:nvPicPr>
          <p:cNvPr id="17"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8"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897216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9313547" y="0"/>
            <a:ext cx="2878453"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17" y="265961"/>
            <a:ext cx="11719458" cy="6595493"/>
          </a:xfrm>
          <a:prstGeom prst="rect">
            <a:avLst/>
          </a:prstGeom>
        </p:spPr>
      </p:pic>
      <p:sp>
        <p:nvSpPr>
          <p:cNvPr id="11" name="Title 1">
            <a:extLst>
              <a:ext uri="{FF2B5EF4-FFF2-40B4-BE49-F238E27FC236}">
                <a16:creationId xmlns:a16="http://schemas.microsoft.com/office/drawing/2014/main" id="{16A1ED03-91F5-49D7-AE50-1C2139A3DBA4}"/>
              </a:ext>
            </a:extLst>
          </p:cNvPr>
          <p:cNvSpPr>
            <a:spLocks noGrp="1"/>
          </p:cNvSpPr>
          <p:nvPr>
            <p:ph type="title"/>
          </p:nvPr>
        </p:nvSpPr>
        <p:spPr>
          <a:xfrm>
            <a:off x="632074" y="609018"/>
            <a:ext cx="5787776" cy="1133798"/>
          </a:xfrm>
        </p:spPr>
        <p:txBody>
          <a:bodyPr lIns="0">
            <a:noAutofit/>
          </a:bodyPr>
          <a:lstStyle/>
          <a:p>
            <a:pPr>
              <a:lnSpc>
                <a:spcPct val="80000"/>
              </a:lnSpc>
            </a:pPr>
            <a:r>
              <a:rPr lang="fr-FR" sz="3200" dirty="0">
                <a:solidFill>
                  <a:schemeClr val="bg2">
                    <a:lumMod val="75000"/>
                  </a:schemeClr>
                </a:solidFill>
                <a:latin typeface="Arial"/>
                <a:ea typeface="Arial"/>
                <a:cs typeface="Arial"/>
              </a:rPr>
              <a:t>Qu’est-ce que le </a:t>
            </a:r>
            <a:br>
              <a:rPr lang="fr-FR" sz="3200" dirty="0">
                <a:solidFill>
                  <a:schemeClr val="bg2">
                    <a:lumMod val="75000"/>
                  </a:schemeClr>
                </a:solidFill>
                <a:latin typeface="Arial"/>
                <a:ea typeface="Arial"/>
                <a:cs typeface="Arial"/>
              </a:rPr>
            </a:br>
            <a:r>
              <a:rPr lang="fr-FR" sz="3200" b="1" dirty="0">
                <a:solidFill>
                  <a:schemeClr val="bg2">
                    <a:lumMod val="75000"/>
                  </a:schemeClr>
                </a:solidFill>
                <a:latin typeface="Arial"/>
                <a:ea typeface="Arial"/>
                <a:cs typeface="Arial"/>
              </a:rPr>
              <a:t>Cycle de Programme Humanitaire</a:t>
            </a:r>
            <a:endParaRPr lang="en-GB" sz="3200" b="1" dirty="0">
              <a:solidFill>
                <a:schemeClr val="bg2">
                  <a:lumMod val="75000"/>
                </a:schemeClr>
              </a:solidFill>
              <a:latin typeface="Arial"/>
              <a:ea typeface="Arial"/>
              <a:cs typeface="Arial"/>
            </a:endParaRPr>
          </a:p>
        </p:txBody>
      </p:sp>
      <p:pic>
        <p:nvPicPr>
          <p:cNvPr id="12" name="Google Shape;177;p26"/>
          <p:cNvPicPr preferRelativeResize="0"/>
          <p:nvPr/>
        </p:nvPicPr>
        <p:blipFill>
          <a:blip r:embed="rId4">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Tree>
    <p:extLst>
      <p:ext uri="{BB962C8B-B14F-4D97-AF65-F5344CB8AC3E}">
        <p14:creationId xmlns:p14="http://schemas.microsoft.com/office/powerpoint/2010/main" val="394281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a:extLst>
              <a:ext uri="{28A0092B-C50C-407E-A947-70E740481C1C}">
                <a14:useLocalDpi xmlns:a14="http://schemas.microsoft.com/office/drawing/2010/main" val="0"/>
              </a:ext>
            </a:extLst>
          </a:blip>
          <a:srcRect l="42320" t="1890" r="20622" b="1890"/>
          <a:stretch/>
        </p:blipFill>
        <p:spPr>
          <a:xfrm>
            <a:off x="8272845" y="-1"/>
            <a:ext cx="3957639" cy="6858001"/>
          </a:xfrm>
          <a:prstGeom prst="rect">
            <a:avLst/>
          </a:prstGeom>
        </p:spPr>
      </p:pic>
      <p:sp>
        <p:nvSpPr>
          <p:cNvPr id="29" name="Google Shape;197;p28"/>
          <p:cNvSpPr/>
          <p:nvPr/>
        </p:nvSpPr>
        <p:spPr>
          <a:xfrm>
            <a:off x="3944937" y="0"/>
            <a:ext cx="4289425"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95000"/>
                </a:schemeClr>
              </a:solidFill>
            </a:endParaRPr>
          </a:p>
        </p:txBody>
      </p:sp>
      <p:sp>
        <p:nvSpPr>
          <p:cNvPr id="16"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32" name="Google Shape;180;p26"/>
          <p:cNvSpPr txBox="1"/>
          <p:nvPr/>
        </p:nvSpPr>
        <p:spPr>
          <a:xfrm rot="16200000">
            <a:off x="11194576" y="5741734"/>
            <a:ext cx="1476715" cy="264330"/>
          </a:xfrm>
          <a:prstGeom prst="rect">
            <a:avLst/>
          </a:prstGeom>
          <a:noFill/>
          <a:ln>
            <a:noFill/>
          </a:ln>
        </p:spPr>
        <p:txBody>
          <a:bodyPr spcFirstLastPara="1" wrap="square" lIns="91425" tIns="91425" rIns="91425" bIns="91425" anchor="t" anchorCtr="0">
            <a:noAutofit/>
          </a:bodyPr>
          <a:lstStyle/>
          <a:p>
            <a:pPr lvl="0">
              <a:lnSpc>
                <a:spcPct val="115000"/>
              </a:lnSpc>
            </a:pPr>
            <a:r>
              <a:rPr lang="de-DE" sz="700" b="1" dirty="0">
                <a:solidFill>
                  <a:schemeClr val="bg1"/>
                </a:solidFill>
              </a:rPr>
              <a:t>© UNICEF/UN051632/Rich</a:t>
            </a:r>
            <a:endParaRPr sz="700" b="1" dirty="0">
              <a:solidFill>
                <a:schemeClr val="bg1"/>
              </a:solidFill>
            </a:endParaRPr>
          </a:p>
        </p:txBody>
      </p:sp>
      <p:sp>
        <p:nvSpPr>
          <p:cNvPr id="33" name="Content Placeholder 2">
            <a:extLst>
              <a:ext uri="{FF2B5EF4-FFF2-40B4-BE49-F238E27FC236}">
                <a16:creationId xmlns:a16="http://schemas.microsoft.com/office/drawing/2014/main" id="{7701F313-0E2A-4C52-9511-3A387DDFDC1A}"/>
              </a:ext>
            </a:extLst>
          </p:cNvPr>
          <p:cNvSpPr txBox="1">
            <a:spLocks/>
          </p:cNvSpPr>
          <p:nvPr/>
        </p:nvSpPr>
        <p:spPr>
          <a:xfrm>
            <a:off x="4481221" y="2166778"/>
            <a:ext cx="3302537" cy="2683499"/>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fr-FR" sz="2000" dirty="0">
                <a:solidFill>
                  <a:schemeClr val="bg2">
                    <a:lumMod val="75000"/>
                  </a:schemeClr>
                </a:solidFill>
                <a:latin typeface="Arial"/>
                <a:cs typeface="Arial"/>
              </a:rPr>
              <a:t>Au niveau global, le GNC compte 46 partenaires et observateurs représentant les organisations non gouvernementales Internationales (ONG), les groupes de recherche et développement, les institutions universitaires, les agences des Nations Unies, les bailleurs de fonds et les particuliers. </a:t>
            </a:r>
            <a:endParaRPr lang="en-GB" sz="2000" dirty="0">
              <a:solidFill>
                <a:schemeClr val="bg2">
                  <a:lumMod val="75000"/>
                </a:schemeClr>
              </a:solidFill>
              <a:latin typeface="Arial"/>
              <a:cs typeface="Arial"/>
            </a:endParaRPr>
          </a:p>
        </p:txBody>
      </p:sp>
      <p:sp>
        <p:nvSpPr>
          <p:cNvPr id="34" name="Rectangle 33"/>
          <p:cNvSpPr/>
          <p:nvPr/>
        </p:nvSpPr>
        <p:spPr>
          <a:xfrm>
            <a:off x="4470274" y="923527"/>
            <a:ext cx="2919413" cy="1262910"/>
          </a:xfrm>
          <a:prstGeom prst="rect">
            <a:avLst/>
          </a:prstGeom>
        </p:spPr>
        <p:txBody>
          <a:bodyPr wrap="square" lIns="0" numCol="1">
            <a:spAutoFit/>
          </a:bodyPr>
          <a:lstStyle/>
          <a:p>
            <a:pPr>
              <a:lnSpc>
                <a:spcPct val="90000"/>
              </a:lnSpc>
            </a:pPr>
            <a:r>
              <a:rPr lang="fr-FR" sz="2800" b="1" dirty="0">
                <a:solidFill>
                  <a:srgbClr val="95C93D"/>
                </a:solidFill>
              </a:rPr>
              <a:t>1. Niveau global</a:t>
            </a:r>
          </a:p>
          <a:p>
            <a:pPr>
              <a:lnSpc>
                <a:spcPct val="90000"/>
              </a:lnSpc>
            </a:pPr>
            <a:r>
              <a:rPr lang="fr-FR" sz="2800" noProof="1">
                <a:solidFill>
                  <a:srgbClr val="95C93D"/>
                </a:solidFill>
              </a:rPr>
              <a:t>Le GNC (Global Nutrion Cluster)</a:t>
            </a:r>
            <a:endParaRPr lang="en-GB" sz="2800" dirty="0">
              <a:solidFill>
                <a:srgbClr val="95C93D"/>
              </a:solidFill>
            </a:endParaRPr>
          </a:p>
        </p:txBody>
      </p:sp>
      <p:pic>
        <p:nvPicPr>
          <p:cNvPr id="10"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Tree>
    <p:extLst>
      <p:ext uri="{BB962C8B-B14F-4D97-AF65-F5344CB8AC3E}">
        <p14:creationId xmlns:p14="http://schemas.microsoft.com/office/powerpoint/2010/main" val="91778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97;p28"/>
          <p:cNvSpPr/>
          <p:nvPr/>
        </p:nvSpPr>
        <p:spPr>
          <a:xfrm>
            <a:off x="0" y="0"/>
            <a:ext cx="3949700" cy="6858000"/>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2">
            <a:extLst>
              <a:ext uri="{FF2B5EF4-FFF2-40B4-BE49-F238E27FC236}">
                <a16:creationId xmlns:a16="http://schemas.microsoft.com/office/drawing/2014/main" id="{7701F313-0E2A-4C52-9511-3A387DDFDC1A}"/>
              </a:ext>
            </a:extLst>
          </p:cNvPr>
          <p:cNvSpPr txBox="1">
            <a:spLocks/>
          </p:cNvSpPr>
          <p:nvPr/>
        </p:nvSpPr>
        <p:spPr>
          <a:xfrm>
            <a:off x="4491560" y="2376968"/>
            <a:ext cx="6776186" cy="322373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None/>
            </a:pPr>
            <a:r>
              <a:rPr lang="fr-FR" sz="2000" dirty="0">
                <a:solidFill>
                  <a:schemeClr val="bg2">
                    <a:lumMod val="75000"/>
                  </a:schemeClr>
                </a:solidFill>
                <a:latin typeface="Arial"/>
                <a:cs typeface="Arial"/>
              </a:rPr>
              <a:t>L’Équipe de coordination assure le leadership et la supervision des clusters/secteurs dans les pays et fait office de secrétariat.  Les ressources humaines du  GNC-CT sont gérées par l’UNICEF qui l’héberge dans son département EMOPS à Genève.</a:t>
            </a:r>
          </a:p>
          <a:p>
            <a:pPr marL="0" indent="0">
              <a:buNone/>
            </a:pPr>
            <a:br>
              <a:rPr lang="fr-FR" sz="2000" dirty="0">
                <a:solidFill>
                  <a:schemeClr val="bg2">
                    <a:lumMod val="75000"/>
                  </a:schemeClr>
                </a:solidFill>
                <a:latin typeface="Arial"/>
                <a:cs typeface="Arial"/>
              </a:rPr>
            </a:br>
            <a:r>
              <a:rPr lang="fr-FR" sz="2000" dirty="0">
                <a:solidFill>
                  <a:schemeClr val="bg2">
                    <a:lumMod val="75000"/>
                  </a:schemeClr>
                </a:solidFill>
                <a:latin typeface="Arial"/>
                <a:cs typeface="Arial"/>
              </a:rPr>
              <a:t>Le GNC-CT représente ses partenaires dans les forums internationaux et fournit un soutien opérationnel aux clusters/secteur dans les pays, tout en assurant le lien entre les parties prenantes et en disséminant une communication efficace.</a:t>
            </a:r>
            <a:endParaRPr lang="en-GB" sz="2000" dirty="0">
              <a:solidFill>
                <a:schemeClr val="bg2">
                  <a:lumMod val="75000"/>
                </a:schemeClr>
              </a:solidFill>
              <a:latin typeface="Arial"/>
              <a:cs typeface="Arial"/>
            </a:endParaRPr>
          </a:p>
        </p:txBody>
      </p:sp>
      <p:sp>
        <p:nvSpPr>
          <p:cNvPr id="10" name="Rectangle 9"/>
          <p:cNvSpPr/>
          <p:nvPr/>
        </p:nvSpPr>
        <p:spPr>
          <a:xfrm>
            <a:off x="4469664" y="923034"/>
            <a:ext cx="6378864" cy="1262910"/>
          </a:xfrm>
          <a:prstGeom prst="rect">
            <a:avLst/>
          </a:prstGeom>
        </p:spPr>
        <p:txBody>
          <a:bodyPr wrap="square" lIns="0" numCol="1">
            <a:spAutoFit/>
          </a:bodyPr>
          <a:lstStyle/>
          <a:p>
            <a:pPr>
              <a:lnSpc>
                <a:spcPct val="90000"/>
              </a:lnSpc>
            </a:pPr>
            <a:r>
              <a:rPr lang="fr-FR" sz="2800" b="1" dirty="0">
                <a:solidFill>
                  <a:srgbClr val="95C93D"/>
                </a:solidFill>
              </a:rPr>
              <a:t>2. Niveau global</a:t>
            </a:r>
          </a:p>
          <a:p>
            <a:pPr>
              <a:lnSpc>
                <a:spcPct val="90000"/>
              </a:lnSpc>
            </a:pPr>
            <a:r>
              <a:rPr lang="fr-FR" sz="2800" dirty="0">
                <a:solidFill>
                  <a:schemeClr val="accent1"/>
                </a:solidFill>
              </a:rPr>
              <a:t>L’équipe de coordination du GNC (GNC-CT)</a:t>
            </a:r>
            <a:endParaRPr lang="en-GB" sz="2800" dirty="0">
              <a:solidFill>
                <a:schemeClr val="accent1"/>
              </a:solidFill>
            </a:endParaRPr>
          </a:p>
        </p:txBody>
      </p:sp>
      <p:pic>
        <p:nvPicPr>
          <p:cNvPr id="1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3"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5"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299995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6"/>
        <p:cNvGrpSpPr/>
        <p:nvPr/>
      </p:nvGrpSpPr>
      <p:grpSpPr>
        <a:xfrm>
          <a:off x="0" y="0"/>
          <a:ext cx="0" cy="0"/>
          <a:chOff x="0" y="0"/>
          <a:chExt cx="0" cy="0"/>
        </a:xfrm>
      </p:grpSpPr>
      <p:sp>
        <p:nvSpPr>
          <p:cNvPr id="15"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0;p27"/>
          <p:cNvSpPr txBox="1">
            <a:spLocks/>
          </p:cNvSpPr>
          <p:nvPr/>
        </p:nvSpPr>
        <p:spPr>
          <a:xfrm>
            <a:off x="630000" y="624413"/>
            <a:ext cx="3084750" cy="15033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dirty="0">
                <a:solidFill>
                  <a:schemeClr val="bg1"/>
                </a:solidFill>
                <a:latin typeface="Arial"/>
                <a:ea typeface="Arial"/>
                <a:cs typeface="Arial"/>
                <a:sym typeface="Arial"/>
              </a:rPr>
              <a:t>Que signifie </a:t>
            </a:r>
            <a:r>
              <a:rPr lang="fr-FR" sz="3200" b="1" dirty="0">
                <a:solidFill>
                  <a:schemeClr val="bg1"/>
                </a:solidFill>
                <a:latin typeface="Arial"/>
                <a:ea typeface="Arial"/>
                <a:cs typeface="Arial"/>
                <a:sym typeface="Arial"/>
              </a:rPr>
              <a:t>l’approche Cluster?</a:t>
            </a:r>
          </a:p>
        </p:txBody>
      </p:sp>
      <p:pic>
        <p:nvPicPr>
          <p:cNvPr id="11"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pic>
        <p:nvPicPr>
          <p:cNvPr id="4" name="Picture 3" descr="Chart, radar chart&#10;&#10;Description automatically generated">
            <a:extLst>
              <a:ext uri="{FF2B5EF4-FFF2-40B4-BE49-F238E27FC236}">
                <a16:creationId xmlns:a16="http://schemas.microsoft.com/office/drawing/2014/main" id="{E225D4FC-F59D-4311-9F08-95A6856F45F0}"/>
              </a:ext>
            </a:extLst>
          </p:cNvPr>
          <p:cNvPicPr>
            <a:picLocks noChangeAspect="1"/>
          </p:cNvPicPr>
          <p:nvPr/>
        </p:nvPicPr>
        <p:blipFill>
          <a:blip r:embed="rId4"/>
          <a:stretch>
            <a:fillRect/>
          </a:stretch>
        </p:blipFill>
        <p:spPr>
          <a:xfrm>
            <a:off x="4344750" y="0"/>
            <a:ext cx="745618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BC66EBFB-8FDD-4407-A80E-2AC2C3AFF9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8368" y="116633"/>
            <a:ext cx="1376810" cy="484567"/>
          </a:xfrm>
          <a:prstGeom prst="rect">
            <a:avLst/>
          </a:prstGeom>
        </p:spPr>
      </p:pic>
      <p:sp>
        <p:nvSpPr>
          <p:cNvPr id="32" name="Rectangle 31">
            <a:extLst>
              <a:ext uri="{FF2B5EF4-FFF2-40B4-BE49-F238E27FC236}">
                <a16:creationId xmlns:a16="http://schemas.microsoft.com/office/drawing/2014/main" id="{B0538BE6-08F8-4EA3-96B6-91AD54792AE4}"/>
              </a:ext>
            </a:extLst>
          </p:cNvPr>
          <p:cNvSpPr/>
          <p:nvPr/>
        </p:nvSpPr>
        <p:spPr>
          <a:xfrm>
            <a:off x="1214871" y="682007"/>
            <a:ext cx="9762258" cy="1280160"/>
          </a:xfrm>
          <a:prstGeom prst="rect">
            <a:avLst/>
          </a:prstGeom>
          <a:solidFill>
            <a:srgbClr val="9C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11200">
              <a:lnSpc>
                <a:spcPct val="90000"/>
              </a:lnSpc>
              <a:spcBef>
                <a:spcPct val="0"/>
              </a:spcBef>
              <a:spcAft>
                <a:spcPct val="35000"/>
              </a:spcAft>
            </a:pPr>
            <a:r>
              <a:rPr lang="en-US" sz="900" dirty="0">
                <a:solidFill>
                  <a:schemeClr val="tx1"/>
                </a:solidFill>
                <a:latin typeface="Arial" panose="020B0604020202020204" pitchFamily="34" charset="0"/>
                <a:cs typeface="Arial" panose="020B0604020202020204" pitchFamily="34" charset="0"/>
              </a:rPr>
              <a:t>The GNC-CT provides operational support to country nutrition clusters or sectoral coordination mechanisms and global guidance for Nutrition coordination in humanitarian crises. It also functions as a secretariat for the GNC collective with strategic representation in global fora, linking stakeholders and ensuring effective communications. The GNC-CT is led by a Coordinator (Stefano Fedele </a:t>
            </a:r>
            <a:r>
              <a:rPr lang="en-US" sz="900" dirty="0">
                <a:solidFill>
                  <a:srgbClr val="F57A00"/>
                </a:solidFill>
                <a:latin typeface="Arial" panose="020B0604020202020204" pitchFamily="34" charset="0"/>
                <a:cs typeface="Arial" panose="020B0604020202020204" pitchFamily="34" charset="0"/>
              </a:rPr>
              <a:t>sfedele@unicef.org</a:t>
            </a:r>
            <a:r>
              <a:rPr lang="en-US" sz="900" dirty="0">
                <a:solidFill>
                  <a:schemeClr val="tx1"/>
                </a:solidFill>
                <a:latin typeface="Arial" panose="020B0604020202020204" pitchFamily="34" charset="0"/>
                <a:cs typeface="Arial" panose="020B0604020202020204" pitchFamily="34" charset="0"/>
              </a:rPr>
              <a:t>) and consists of two units:</a:t>
            </a:r>
            <a:r>
              <a:rPr lang="en-US" sz="900" b="1" dirty="0">
                <a:solidFill>
                  <a:schemeClr val="tx1"/>
                </a:solidFill>
                <a:latin typeface="Arial" panose="020B0604020202020204" pitchFamily="34" charset="0"/>
                <a:cs typeface="Arial" panose="020B0604020202020204" pitchFamily="34" charset="0"/>
              </a:rPr>
              <a:t> a) </a:t>
            </a:r>
            <a:r>
              <a:rPr lang="en-US" sz="900" dirty="0">
                <a:solidFill>
                  <a:schemeClr val="tx1"/>
                </a:solidFill>
                <a:latin typeface="Arial" panose="020B0604020202020204" pitchFamily="34" charset="0"/>
                <a:cs typeface="Arial" panose="020B0604020202020204" pitchFamily="34" charset="0"/>
              </a:rPr>
              <a:t>Partnership, Programmes and Advocacy, and </a:t>
            </a:r>
            <a:r>
              <a:rPr lang="en-US" sz="900" b="1" dirty="0">
                <a:solidFill>
                  <a:schemeClr val="tx1"/>
                </a:solidFill>
                <a:latin typeface="Arial" panose="020B0604020202020204" pitchFamily="34" charset="0"/>
                <a:cs typeface="Arial" panose="020B0604020202020204" pitchFamily="34" charset="0"/>
              </a:rPr>
              <a:t>b) </a:t>
            </a:r>
            <a:r>
              <a:rPr lang="en-US" sz="900" dirty="0">
                <a:solidFill>
                  <a:schemeClr val="tx1"/>
                </a:solidFill>
                <a:latin typeface="Arial" panose="020B0604020202020204" pitchFamily="34" charset="0"/>
                <a:cs typeface="Arial" panose="020B0604020202020204" pitchFamily="34" charset="0"/>
              </a:rPr>
              <a:t>Operational Support. </a:t>
            </a:r>
          </a:p>
          <a:p>
            <a:pPr marL="171450" indent="-171450" defTabSz="711200">
              <a:lnSpc>
                <a:spcPct val="90000"/>
              </a:lnSpc>
              <a:spcBef>
                <a:spcPct val="0"/>
              </a:spcBef>
              <a:spcAft>
                <a:spcPct val="35000"/>
              </a:spcAft>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The </a:t>
            </a:r>
            <a:r>
              <a:rPr lang="en-US" sz="900" b="1" dirty="0">
                <a:solidFill>
                  <a:schemeClr val="tx1"/>
                </a:solidFill>
                <a:latin typeface="Arial" panose="020B0604020202020204" pitchFamily="34" charset="0"/>
                <a:cs typeface="Arial" panose="020B0604020202020204" pitchFamily="34" charset="0"/>
              </a:rPr>
              <a:t>Partnership, Programmes, and Advocacy Team </a:t>
            </a:r>
            <a:r>
              <a:rPr lang="en-US" sz="900" dirty="0">
                <a:solidFill>
                  <a:schemeClr val="tx1"/>
                </a:solidFill>
                <a:latin typeface="Arial" panose="020B0604020202020204" pitchFamily="34" charset="0"/>
                <a:cs typeface="Arial" panose="020B0604020202020204" pitchFamily="34" charset="0"/>
              </a:rPr>
              <a:t>is</a:t>
            </a:r>
            <a:r>
              <a:rPr lang="en-US" sz="900" b="1"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led by Anna Ziolkovska </a:t>
            </a:r>
            <a:r>
              <a:rPr lang="en-US" sz="900" dirty="0" err="1">
                <a:solidFill>
                  <a:srgbClr val="F57A00"/>
                </a:solidFill>
                <a:latin typeface="Arial" panose="020B0604020202020204" pitchFamily="34" charset="0"/>
                <a:cs typeface="Arial" panose="020B0604020202020204" pitchFamily="34" charset="0"/>
              </a:rPr>
              <a:t>aziolkovska@unicef.org</a:t>
            </a:r>
            <a:r>
              <a:rPr lang="en-US" sz="900" dirty="0">
                <a:solidFill>
                  <a:srgbClr val="F57A00"/>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and focuses on evidence generation, knowledge management, capacity strengthening, and technical guidance on Nutrition Information Systems (NIS) guiding the Humanitarian Process Cycle (HPC).  </a:t>
            </a:r>
          </a:p>
          <a:p>
            <a:pPr marL="171450" indent="-171450" defTabSz="711200">
              <a:lnSpc>
                <a:spcPct val="90000"/>
              </a:lnSpc>
              <a:spcBef>
                <a:spcPct val="0"/>
              </a:spcBef>
              <a:spcAft>
                <a:spcPct val="35000"/>
              </a:spcAft>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The </a:t>
            </a:r>
            <a:r>
              <a:rPr lang="en-US" sz="900" b="1" dirty="0">
                <a:solidFill>
                  <a:schemeClr val="tx1"/>
                </a:solidFill>
                <a:latin typeface="Arial" panose="020B0604020202020204" pitchFamily="34" charset="0"/>
                <a:cs typeface="Arial" panose="020B0604020202020204" pitchFamily="34" charset="0"/>
              </a:rPr>
              <a:t>Operational Support Team </a:t>
            </a:r>
            <a:r>
              <a:rPr lang="en-US" sz="900" dirty="0">
                <a:solidFill>
                  <a:schemeClr val="tx1"/>
                </a:solidFill>
                <a:latin typeface="Arial" panose="020B0604020202020204" pitchFamily="34" charset="0"/>
                <a:cs typeface="Arial" panose="020B0604020202020204" pitchFamily="34" charset="0"/>
              </a:rPr>
              <a:t>is</a:t>
            </a:r>
            <a:r>
              <a:rPr lang="en-US" sz="900" b="1"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led by </a:t>
            </a:r>
            <a:r>
              <a:rPr lang="en-US" sz="900" dirty="0" err="1">
                <a:solidFill>
                  <a:schemeClr val="tx1"/>
                </a:solidFill>
                <a:latin typeface="Arial" panose="020B0604020202020204" pitchFamily="34" charset="0"/>
                <a:cs typeface="Arial" panose="020B0604020202020204" pitchFamily="34" charset="0"/>
              </a:rPr>
              <a:t>Rasha</a:t>
            </a:r>
            <a:r>
              <a:rPr lang="en-US" sz="900" dirty="0">
                <a:solidFill>
                  <a:schemeClr val="tx1"/>
                </a:solidFill>
                <a:latin typeface="Arial" panose="020B0604020202020204" pitchFamily="34" charset="0"/>
                <a:cs typeface="Arial" panose="020B0604020202020204" pitchFamily="34" charset="0"/>
              </a:rPr>
              <a:t> Al-</a:t>
            </a:r>
            <a:r>
              <a:rPr lang="en-US" sz="900" dirty="0" err="1">
                <a:solidFill>
                  <a:schemeClr val="tx1"/>
                </a:solidFill>
                <a:latin typeface="Arial" panose="020B0604020202020204" pitchFamily="34" charset="0"/>
                <a:cs typeface="Arial" panose="020B0604020202020204" pitchFamily="34" charset="0"/>
              </a:rPr>
              <a:t>Ardi</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F57A00"/>
                </a:solidFill>
                <a:latin typeface="Arial" panose="020B0604020202020204" pitchFamily="34" charset="0"/>
                <a:cs typeface="Arial" panose="020B0604020202020204" pitchFamily="34" charset="0"/>
              </a:rPr>
              <a:t>ralardi@unicef.org </a:t>
            </a:r>
            <a:r>
              <a:rPr lang="en-US" sz="900" dirty="0">
                <a:solidFill>
                  <a:schemeClr val="tx1"/>
                </a:solidFill>
                <a:latin typeface="Arial" panose="020B0604020202020204" pitchFamily="34" charset="0"/>
                <a:cs typeface="Arial" panose="020B0604020202020204" pitchFamily="34" charset="0"/>
              </a:rPr>
              <a:t>and provides operational support to country-level nutrition in emergencies coordination mechanisms through helpdesk remote support and rapid response team in-country support. </a:t>
            </a:r>
          </a:p>
        </p:txBody>
      </p:sp>
      <p:sp>
        <p:nvSpPr>
          <p:cNvPr id="44" name="Rectangle 43">
            <a:extLst>
              <a:ext uri="{FF2B5EF4-FFF2-40B4-BE49-F238E27FC236}">
                <a16:creationId xmlns:a16="http://schemas.microsoft.com/office/drawing/2014/main" id="{71E92399-D6F1-4DBF-B9D1-28DEBE9EE661}"/>
              </a:ext>
            </a:extLst>
          </p:cNvPr>
          <p:cNvSpPr/>
          <p:nvPr/>
        </p:nvSpPr>
        <p:spPr>
          <a:xfrm>
            <a:off x="1224234" y="2017148"/>
            <a:ext cx="2997661" cy="45802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9418E6D-1014-4A08-94F7-0E40F6A8A526}"/>
              </a:ext>
            </a:extLst>
          </p:cNvPr>
          <p:cNvSpPr/>
          <p:nvPr/>
        </p:nvSpPr>
        <p:spPr>
          <a:xfrm>
            <a:off x="4610506" y="2017150"/>
            <a:ext cx="2997662" cy="39944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96D9BF9-AC6F-4E21-9BFB-48847CF9030B}"/>
              </a:ext>
            </a:extLst>
          </p:cNvPr>
          <p:cNvSpPr/>
          <p:nvPr/>
        </p:nvSpPr>
        <p:spPr>
          <a:xfrm>
            <a:off x="7979469" y="2015901"/>
            <a:ext cx="2997661" cy="33228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EE25886-D3A2-456A-8E2A-5AB5FF643A39}"/>
              </a:ext>
            </a:extLst>
          </p:cNvPr>
          <p:cNvSpPr/>
          <p:nvPr/>
        </p:nvSpPr>
        <p:spPr>
          <a:xfrm>
            <a:off x="1278417" y="2068722"/>
            <a:ext cx="2889295" cy="775459"/>
          </a:xfrm>
          <a:prstGeom prst="rect">
            <a:avLst/>
          </a:prstGeom>
          <a:solidFill>
            <a:srgbClr val="99C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pc="-50" dirty="0">
                <a:solidFill>
                  <a:schemeClr val="bg1">
                    <a:lumMod val="95000"/>
                  </a:schemeClr>
                </a:solidFill>
                <a:latin typeface="Arial" panose="020B0604020202020204" pitchFamily="34" charset="0"/>
                <a:cs typeface="Arial" panose="020B0604020202020204" pitchFamily="34" charset="0"/>
              </a:rPr>
              <a:t>Remote support</a:t>
            </a:r>
          </a:p>
          <a:p>
            <a:r>
              <a:rPr lang="en-US" sz="850" dirty="0">
                <a:solidFill>
                  <a:schemeClr val="bg1">
                    <a:lumMod val="95000"/>
                  </a:schemeClr>
                </a:solidFill>
                <a:latin typeface="Arial" panose="020B0604020202020204" pitchFamily="34" charset="0"/>
                <a:cs typeface="Arial" panose="020B0604020202020204" pitchFamily="34" charset="0"/>
              </a:rPr>
              <a:t>The GNC-CT includes 6 helpdesks who can provide fast and highly specialized virtual support to countries through on-on-one calls and webinars.  </a:t>
            </a:r>
          </a:p>
        </p:txBody>
      </p:sp>
      <p:sp>
        <p:nvSpPr>
          <p:cNvPr id="51" name="Rectangle 50">
            <a:extLst>
              <a:ext uri="{FF2B5EF4-FFF2-40B4-BE49-F238E27FC236}">
                <a16:creationId xmlns:a16="http://schemas.microsoft.com/office/drawing/2014/main" id="{4FE99EEE-0F77-491E-949F-DAF4B091C01A}"/>
              </a:ext>
            </a:extLst>
          </p:cNvPr>
          <p:cNvSpPr/>
          <p:nvPr/>
        </p:nvSpPr>
        <p:spPr>
          <a:xfrm>
            <a:off x="8033652" y="2068514"/>
            <a:ext cx="2889295" cy="775459"/>
          </a:xfrm>
          <a:prstGeom prst="rect">
            <a:avLst/>
          </a:prstGeom>
          <a:solidFill>
            <a:srgbClr val="EE7B0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pc="-50" dirty="0">
                <a:solidFill>
                  <a:schemeClr val="bg1">
                    <a:lumMod val="95000"/>
                  </a:schemeClr>
                </a:solidFill>
                <a:latin typeface="Arial" panose="020B0604020202020204" pitchFamily="34" charset="0"/>
                <a:cs typeface="Arial" panose="020B0604020202020204" pitchFamily="34" charset="0"/>
              </a:rPr>
              <a:t>Capacity strengthening</a:t>
            </a:r>
          </a:p>
          <a:p>
            <a:r>
              <a:rPr lang="en-US" sz="840" dirty="0">
                <a:solidFill>
                  <a:schemeClr val="bg1">
                    <a:lumMod val="95000"/>
                  </a:schemeClr>
                </a:solidFill>
                <a:latin typeface="Arial" panose="020B0604020202020204" pitchFamily="34" charset="0"/>
                <a:cs typeface="Arial" panose="020B0604020202020204" pitchFamily="34" charset="0"/>
              </a:rPr>
              <a:t>The GNC-CT can organize or provide support for training and capacity strengthening actions at country, regional and global level, for different profiles and capacity levels. </a:t>
            </a:r>
          </a:p>
          <a:p>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624AEF09-B2CC-430D-B7F9-5AA08CC46281}"/>
              </a:ext>
            </a:extLst>
          </p:cNvPr>
          <p:cNvSpPr/>
          <p:nvPr/>
        </p:nvSpPr>
        <p:spPr>
          <a:xfrm>
            <a:off x="1278207" y="2924945"/>
            <a:ext cx="2889504" cy="493585"/>
          </a:xfrm>
          <a:prstGeom prst="rect">
            <a:avLst/>
          </a:prstGeom>
          <a:solidFill>
            <a:srgbClr val="9CCB38">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French/Spanish Coordination</a:t>
            </a:r>
            <a:endParaRPr lang="en-US" sz="900" dirty="0">
              <a:solidFill>
                <a:schemeClr val="tx1"/>
              </a:solidFill>
              <a:latin typeface="Arial" panose="020B0604020202020204" pitchFamily="34" charset="0"/>
              <a:cs typeface="Arial" panose="020B0604020202020204" pitchFamily="34" charset="0"/>
            </a:endParaRPr>
          </a:p>
          <a:p>
            <a:pPr algn="ctr"/>
            <a:r>
              <a:rPr lang="en-GB" sz="900" dirty="0">
                <a:solidFill>
                  <a:schemeClr val="tx1"/>
                </a:solidFill>
                <a:latin typeface="Arial" panose="020B0604020202020204" pitchFamily="34" charset="0"/>
                <a:cs typeface="Arial" panose="020B0604020202020204" pitchFamily="34" charset="0"/>
              </a:rPr>
              <a:t>Geraldine </a:t>
            </a:r>
            <a:r>
              <a:rPr lang="en-GB" sz="900" dirty="0" err="1">
                <a:solidFill>
                  <a:schemeClr val="tx1"/>
                </a:solidFill>
                <a:latin typeface="Arial" panose="020B0604020202020204" pitchFamily="34" charset="0"/>
                <a:cs typeface="Arial" panose="020B0604020202020204" pitchFamily="34" charset="0"/>
              </a:rPr>
              <a:t>Bellocq</a:t>
            </a:r>
            <a:r>
              <a:rPr lang="en-GB" sz="900" dirty="0">
                <a:solidFill>
                  <a:schemeClr val="tx1"/>
                </a:solidFill>
                <a:latin typeface="Arial" panose="020B0604020202020204" pitchFamily="34" charset="0"/>
                <a:cs typeface="Arial" panose="020B0604020202020204" pitchFamily="34" charset="0"/>
              </a:rPr>
              <a:t> </a:t>
            </a:r>
            <a:r>
              <a:rPr lang="en-GB" sz="900" dirty="0">
                <a:solidFill>
                  <a:srgbClr val="F57A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gbellocq@unicef.org</a:t>
            </a:r>
            <a:endParaRPr lang="en-US" sz="900" dirty="0">
              <a:solidFill>
                <a:srgbClr val="F57A00"/>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39AE17D0-EA4C-4719-A92E-92928AA98C61}"/>
              </a:ext>
            </a:extLst>
          </p:cNvPr>
          <p:cNvSpPr/>
          <p:nvPr/>
        </p:nvSpPr>
        <p:spPr>
          <a:xfrm>
            <a:off x="1264519" y="3464936"/>
            <a:ext cx="2889504" cy="495272"/>
          </a:xfrm>
          <a:prstGeom prst="rect">
            <a:avLst/>
          </a:prstGeom>
          <a:solidFill>
            <a:srgbClr val="9C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Intersectoral Collaboration (ISC)</a:t>
            </a:r>
          </a:p>
          <a:p>
            <a:pPr algn="ctr"/>
            <a:r>
              <a:rPr lang="en-GB" sz="900" dirty="0">
                <a:solidFill>
                  <a:schemeClr val="tx1"/>
                </a:solidFill>
                <a:latin typeface="Arial" panose="020B0604020202020204" pitchFamily="34" charset="0"/>
                <a:cs typeface="Arial" panose="020B0604020202020204" pitchFamily="34" charset="0"/>
              </a:rPr>
              <a:t>Rachel Lozano </a:t>
            </a:r>
            <a:r>
              <a:rPr lang="en-GB" sz="900" dirty="0">
                <a:solidFill>
                  <a:srgbClr val="F57A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rlozano@unicef.org</a:t>
            </a:r>
            <a:endParaRPr lang="en-US" sz="900" dirty="0">
              <a:solidFill>
                <a:srgbClr val="F57A00"/>
              </a:solidFill>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98986B44-5B20-4196-BB91-0C4D0A1A2126}"/>
              </a:ext>
            </a:extLst>
          </p:cNvPr>
          <p:cNvSpPr/>
          <p:nvPr/>
        </p:nvSpPr>
        <p:spPr>
          <a:xfrm>
            <a:off x="1259710" y="4001373"/>
            <a:ext cx="2889504" cy="495521"/>
          </a:xfrm>
          <a:prstGeom prst="rect">
            <a:avLst/>
          </a:prstGeom>
          <a:solidFill>
            <a:srgbClr val="9C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Nutrition Information System</a:t>
            </a:r>
          </a:p>
          <a:p>
            <a:pPr algn="ctr"/>
            <a:r>
              <a:rPr lang="en-GB" sz="900" dirty="0" err="1">
                <a:solidFill>
                  <a:schemeClr val="tx1"/>
                </a:solidFill>
                <a:latin typeface="Arial" panose="020B0604020202020204" pitchFamily="34" charset="0"/>
                <a:cs typeface="Arial" panose="020B0604020202020204" pitchFamily="34" charset="0"/>
              </a:rPr>
              <a:t>Anteneh</a:t>
            </a:r>
            <a:r>
              <a:rPr lang="en-GB" sz="900" dirty="0">
                <a:solidFill>
                  <a:schemeClr val="tx1"/>
                </a:solidFill>
                <a:latin typeface="Arial" panose="020B0604020202020204" pitchFamily="34" charset="0"/>
                <a:cs typeface="Arial" panose="020B0604020202020204" pitchFamily="34" charset="0"/>
              </a:rPr>
              <a:t> </a:t>
            </a:r>
            <a:r>
              <a:rPr lang="en-GB" sz="900" dirty="0" err="1">
                <a:solidFill>
                  <a:schemeClr val="tx1"/>
                </a:solidFill>
                <a:latin typeface="Arial" panose="020B0604020202020204" pitchFamily="34" charset="0"/>
                <a:cs typeface="Arial" panose="020B0604020202020204" pitchFamily="34" charset="0"/>
              </a:rPr>
              <a:t>Dobamo</a:t>
            </a:r>
            <a:r>
              <a:rPr lang="en-GB" sz="900" dirty="0">
                <a:solidFill>
                  <a:schemeClr val="tx1"/>
                </a:solidFill>
                <a:latin typeface="Arial" panose="020B0604020202020204" pitchFamily="34" charset="0"/>
                <a:cs typeface="Arial" panose="020B0604020202020204" pitchFamily="34" charset="0"/>
              </a:rPr>
              <a:t> </a:t>
            </a:r>
            <a:r>
              <a:rPr lang="en-GB" sz="900" dirty="0">
                <a:solidFill>
                  <a:srgbClr val="F57A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adobamo@unicef.org</a:t>
            </a:r>
            <a:endParaRPr lang="en-US" sz="900" dirty="0">
              <a:solidFill>
                <a:srgbClr val="F57A00"/>
              </a:solidFill>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2BE5F552-9565-4764-8BAD-7348BE87FC73}"/>
              </a:ext>
            </a:extLst>
          </p:cNvPr>
          <p:cNvSpPr/>
          <p:nvPr/>
        </p:nvSpPr>
        <p:spPr>
          <a:xfrm>
            <a:off x="1259710" y="4540047"/>
            <a:ext cx="2889504" cy="495521"/>
          </a:xfrm>
          <a:prstGeom prst="rect">
            <a:avLst/>
          </a:prstGeom>
          <a:solidFill>
            <a:srgbClr val="9C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Information Management</a:t>
            </a:r>
          </a:p>
          <a:p>
            <a:pPr algn="ctr"/>
            <a:r>
              <a:rPr lang="en-US" sz="900" dirty="0">
                <a:solidFill>
                  <a:schemeClr val="tx1"/>
                </a:solidFill>
                <a:latin typeface="Arial" panose="020B0604020202020204" pitchFamily="34" charset="0"/>
                <a:cs typeface="Arial" panose="020B0604020202020204" pitchFamily="34" charset="0"/>
              </a:rPr>
              <a:t>Shabib Al </a:t>
            </a:r>
            <a:r>
              <a:rPr lang="en-US" sz="900" dirty="0" err="1">
                <a:solidFill>
                  <a:schemeClr val="tx1"/>
                </a:solidFill>
                <a:latin typeface="Arial" panose="020B0604020202020204" pitchFamily="34" charset="0"/>
                <a:cs typeface="Arial" panose="020B0604020202020204" pitchFamily="34" charset="0"/>
              </a:rPr>
              <a:t>Qobati</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F57A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salqobati@unicef.org</a:t>
            </a:r>
            <a:endParaRPr lang="en-US" sz="900" dirty="0">
              <a:solidFill>
                <a:srgbClr val="F57A00"/>
              </a:solidFill>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369CED26-43CC-4F81-B33A-D658763A7B21}"/>
              </a:ext>
            </a:extLst>
          </p:cNvPr>
          <p:cNvSpPr/>
          <p:nvPr/>
        </p:nvSpPr>
        <p:spPr>
          <a:xfrm>
            <a:off x="1269054" y="5078666"/>
            <a:ext cx="2889504" cy="920157"/>
          </a:xfrm>
          <a:prstGeom prst="rect">
            <a:avLst/>
          </a:prstGeom>
          <a:solidFill>
            <a:srgbClr val="9C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Arial" panose="020B0604020202020204" pitchFamily="34" charset="0"/>
              <a:cs typeface="Arial" panose="020B0604020202020204" pitchFamily="34" charset="0"/>
            </a:endParaRPr>
          </a:p>
          <a:p>
            <a:pPr algn="ctr"/>
            <a:endParaRPr lang="en-US" sz="900" b="1" dirty="0">
              <a:solidFill>
                <a:schemeClr val="tx1"/>
              </a:solidFill>
              <a:latin typeface="Arial" panose="020B0604020202020204" pitchFamily="34" charset="0"/>
              <a:cs typeface="Arial" panose="020B0604020202020204" pitchFamily="34" charset="0"/>
            </a:endParaRPr>
          </a:p>
          <a:p>
            <a:pPr algn="ctr"/>
            <a:r>
              <a:rPr lang="en-US" sz="900" b="1" dirty="0" err="1">
                <a:solidFill>
                  <a:schemeClr val="tx1"/>
                </a:solidFill>
                <a:latin typeface="Arial" panose="020B0604020202020204" pitchFamily="34" charset="0"/>
                <a:cs typeface="Arial" panose="020B0604020202020204" pitchFamily="34" charset="0"/>
              </a:rPr>
              <a:t>NiE</a:t>
            </a:r>
            <a:r>
              <a:rPr lang="en-US" sz="900"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hlinkClick r:id="rId7"/>
              </a:rPr>
              <a:t>Technical Support Team </a:t>
            </a:r>
            <a:r>
              <a:rPr lang="en-US" sz="900" dirty="0">
                <a:solidFill>
                  <a:schemeClr val="tx1"/>
                </a:solidFill>
                <a:latin typeface="Arial" panose="020B0604020202020204" pitchFamily="34" charset="0"/>
                <a:cs typeface="Arial" panose="020B0604020202020204" pitchFamily="34" charset="0"/>
              </a:rPr>
              <a:t>(TST*)</a:t>
            </a:r>
          </a:p>
          <a:p>
            <a:pPr algn="ctr"/>
            <a:r>
              <a:rPr lang="en-GB" sz="900" dirty="0">
                <a:solidFill>
                  <a:schemeClr val="tx1"/>
                </a:solidFill>
                <a:latin typeface="Arial" panose="020B0604020202020204" pitchFamily="34" charset="0"/>
                <a:cs typeface="Arial" panose="020B0604020202020204" pitchFamily="34" charset="0"/>
              </a:rPr>
              <a:t>Angeline Grant </a:t>
            </a:r>
            <a:r>
              <a:rPr lang="en-GB" sz="900" dirty="0" err="1">
                <a:solidFill>
                  <a:srgbClr val="F57A00"/>
                </a:solidFill>
                <a:latin typeface="Arial" panose="020B0604020202020204" pitchFamily="34" charset="0"/>
                <a:cs typeface="Arial" panose="020B0604020202020204" pitchFamily="34" charset="0"/>
              </a:rPr>
              <a:t>agrant</a:t>
            </a:r>
            <a:r>
              <a:rPr lang="en-GB" sz="900" dirty="0" err="1">
                <a:solidFill>
                  <a:srgbClr val="F57A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@unicef.org</a:t>
            </a:r>
            <a:r>
              <a:rPr lang="en-US" sz="900" dirty="0">
                <a:solidFill>
                  <a:srgbClr val="F57A00"/>
                </a:solidFill>
                <a:latin typeface="Arial" panose="020B0604020202020204" pitchFamily="34" charset="0"/>
                <a:cs typeface="Arial" panose="020B0604020202020204" pitchFamily="34" charset="0"/>
              </a:rPr>
              <a:t> </a:t>
            </a:r>
          </a:p>
          <a:p>
            <a:pPr algn="ctr"/>
            <a:endParaRPr lang="en-US" sz="900" dirty="0">
              <a:solidFill>
                <a:srgbClr val="F57A00"/>
              </a:solidFill>
              <a:latin typeface="Arial" panose="020B0604020202020204" pitchFamily="34" charset="0"/>
              <a:cs typeface="Arial" panose="020B0604020202020204" pitchFamily="34" charset="0"/>
            </a:endParaRPr>
          </a:p>
          <a:p>
            <a:pPr algn="ctr"/>
            <a:r>
              <a:rPr lang="en-US" sz="900" dirty="0">
                <a:solidFill>
                  <a:schemeClr val="tx1"/>
                </a:solidFill>
                <a:latin typeface="Arial" panose="020B0604020202020204" pitchFamily="34" charset="0"/>
                <a:cs typeface="Arial" panose="020B0604020202020204" pitchFamily="34" charset="0"/>
              </a:rPr>
              <a:t>*TST consists of GNC partners that provide collective support in various technical areas</a:t>
            </a:r>
          </a:p>
          <a:p>
            <a:pPr algn="ctr"/>
            <a:endParaRPr lang="en-US" sz="900" dirty="0">
              <a:solidFill>
                <a:srgbClr val="F57A00"/>
              </a:solidFill>
              <a:latin typeface="Arial" panose="020B0604020202020204" pitchFamily="34" charset="0"/>
              <a:cs typeface="Arial" panose="020B0604020202020204" pitchFamily="34" charset="0"/>
            </a:endParaRPr>
          </a:p>
          <a:p>
            <a:pPr algn="ctr"/>
            <a:endParaRPr lang="en-US" sz="900" dirty="0">
              <a:solidFill>
                <a:srgbClr val="F57A0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9E468E01-002A-40C4-A60A-6528F069F8D9}"/>
              </a:ext>
            </a:extLst>
          </p:cNvPr>
          <p:cNvSpPr/>
          <p:nvPr/>
        </p:nvSpPr>
        <p:spPr>
          <a:xfrm>
            <a:off x="4666455" y="2924944"/>
            <a:ext cx="2889295" cy="457200"/>
          </a:xfrm>
          <a:prstGeom prst="rect">
            <a:avLst/>
          </a:prstGeom>
          <a:solidFill>
            <a:srgbClr val="51C3F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Rapid Response Team </a:t>
            </a:r>
            <a:r>
              <a:rPr lang="en-US" sz="900" dirty="0">
                <a:solidFill>
                  <a:schemeClr val="tx1"/>
                </a:solidFill>
                <a:latin typeface="Arial" panose="020B0604020202020204" pitchFamily="34" charset="0"/>
                <a:cs typeface="Arial" panose="020B0604020202020204" pitchFamily="34" charset="0"/>
                <a:hlinkClick r:id="rId9"/>
              </a:rPr>
              <a:t>(RRT)</a:t>
            </a:r>
            <a:endParaRPr lang="en-US" sz="900" dirty="0">
              <a:solidFill>
                <a:schemeClr val="tx1"/>
              </a:solidFill>
              <a:latin typeface="Arial" panose="020B0604020202020204" pitchFamily="34" charset="0"/>
              <a:cs typeface="Arial" panose="020B0604020202020204" pitchFamily="34" charset="0"/>
            </a:endParaRPr>
          </a:p>
          <a:p>
            <a:pPr algn="ctr"/>
            <a:r>
              <a:rPr lang="en-US" sz="900" dirty="0" err="1">
                <a:solidFill>
                  <a:schemeClr val="tx1"/>
                </a:solidFill>
                <a:latin typeface="Arial" panose="020B0604020202020204" pitchFamily="34" charset="0"/>
                <a:cs typeface="Arial" panose="020B0604020202020204" pitchFamily="34" charset="0"/>
              </a:rPr>
              <a:t>Rasha</a:t>
            </a:r>
            <a:r>
              <a:rPr lang="en-US" sz="900" dirty="0">
                <a:solidFill>
                  <a:schemeClr val="tx1"/>
                </a:solidFill>
                <a:latin typeface="Arial" panose="020B0604020202020204" pitchFamily="34" charset="0"/>
                <a:cs typeface="Arial" panose="020B0604020202020204" pitchFamily="34" charset="0"/>
              </a:rPr>
              <a:t> Al-</a:t>
            </a:r>
            <a:r>
              <a:rPr lang="en-US" sz="900" dirty="0" err="1">
                <a:solidFill>
                  <a:schemeClr val="tx1"/>
                </a:solidFill>
                <a:latin typeface="Arial" panose="020B0604020202020204" pitchFamily="34" charset="0"/>
                <a:cs typeface="Arial" panose="020B0604020202020204" pitchFamily="34" charset="0"/>
              </a:rPr>
              <a:t>Ardi</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F57A00"/>
                </a:solidFill>
                <a:latin typeface="Arial" panose="020B0604020202020204" pitchFamily="34" charset="0"/>
                <a:cs typeface="Arial" panose="020B0604020202020204" pitchFamily="34" charset="0"/>
              </a:rPr>
              <a:t>ralardi</a:t>
            </a:r>
            <a:r>
              <a:rPr lang="en-US" sz="900" dirty="0">
                <a:solidFill>
                  <a:srgbClr val="F57A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@unicef.org</a:t>
            </a:r>
            <a:r>
              <a:rPr lang="en-US" sz="900" dirty="0">
                <a:solidFill>
                  <a:srgbClr val="F57A00"/>
                </a:solidFill>
                <a:latin typeface="Arial" panose="020B0604020202020204" pitchFamily="34" charset="0"/>
                <a:cs typeface="Arial" panose="020B0604020202020204" pitchFamily="34" charset="0"/>
              </a:rPr>
              <a:t> </a:t>
            </a:r>
          </a:p>
        </p:txBody>
      </p:sp>
      <p:sp>
        <p:nvSpPr>
          <p:cNvPr id="74" name="Rectangle 73">
            <a:extLst>
              <a:ext uri="{FF2B5EF4-FFF2-40B4-BE49-F238E27FC236}">
                <a16:creationId xmlns:a16="http://schemas.microsoft.com/office/drawing/2014/main" id="{442E79C9-BFCC-4809-BF11-75AE237E0E4A}"/>
              </a:ext>
            </a:extLst>
          </p:cNvPr>
          <p:cNvSpPr/>
          <p:nvPr/>
        </p:nvSpPr>
        <p:spPr>
          <a:xfrm>
            <a:off x="4664690" y="4073380"/>
            <a:ext cx="2889295" cy="512178"/>
          </a:xfrm>
          <a:prstGeom prst="rect">
            <a:avLst/>
          </a:prstGeom>
          <a:solidFill>
            <a:srgbClr val="51C3F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TST in-country support </a:t>
            </a:r>
          </a:p>
          <a:p>
            <a:pPr algn="ctr"/>
            <a:r>
              <a:rPr lang="en-GB" sz="900" dirty="0">
                <a:solidFill>
                  <a:schemeClr val="tx1"/>
                </a:solidFill>
                <a:latin typeface="Arial" panose="020B0604020202020204" pitchFamily="34" charset="0"/>
                <a:cs typeface="Arial" panose="020B0604020202020204" pitchFamily="34" charset="0"/>
              </a:rPr>
              <a:t>Ben Allen </a:t>
            </a:r>
            <a:r>
              <a:rPr lang="en-GB" sz="900" dirty="0">
                <a:solidFill>
                  <a:schemeClr val="tx1"/>
                </a:solidFill>
                <a:latin typeface="Arial" panose="020B0604020202020204" pitchFamily="34" charset="0"/>
                <a:cs typeface="Arial" panose="020B0604020202020204" pitchFamily="34" charset="0"/>
                <a:hlinkClick r:id="rId11"/>
              </a:rPr>
              <a:t>ballen@internationalmedicalcorps.org</a:t>
            </a:r>
            <a:endParaRPr lang="en-US" sz="900" dirty="0">
              <a:solidFill>
                <a:schemeClr val="tx1"/>
              </a:solidFill>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6A207996-DA8D-4E53-BCD5-B6ED5EA40C4B}"/>
              </a:ext>
            </a:extLst>
          </p:cNvPr>
          <p:cNvSpPr/>
          <p:nvPr/>
        </p:nvSpPr>
        <p:spPr>
          <a:xfrm>
            <a:off x="4664690" y="4662895"/>
            <a:ext cx="2889295" cy="595041"/>
          </a:xfrm>
          <a:prstGeom prst="rect">
            <a:avLst/>
          </a:prstGeom>
          <a:solidFill>
            <a:srgbClr val="51C3F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TST Consultant Roster</a:t>
            </a:r>
          </a:p>
          <a:p>
            <a:pPr algn="ctr"/>
            <a:r>
              <a:rPr lang="en-GB" sz="900" dirty="0">
                <a:solidFill>
                  <a:schemeClr val="tx1"/>
                </a:solidFill>
                <a:latin typeface="Arial" panose="020B0604020202020204" pitchFamily="34" charset="0"/>
                <a:cs typeface="Arial" panose="020B0604020202020204" pitchFamily="34" charset="0"/>
              </a:rPr>
              <a:t>Click </a:t>
            </a:r>
            <a:r>
              <a:rPr lang="en-GB" sz="900" dirty="0">
                <a:solidFill>
                  <a:schemeClr val="tx1"/>
                </a:solidFill>
                <a:latin typeface="Arial" panose="020B0604020202020204" pitchFamily="34" charset="0"/>
                <a:cs typeface="Arial" panose="020B0604020202020204" pitchFamily="34" charset="0"/>
                <a:hlinkClick r:id="rId12"/>
              </a:rPr>
              <a:t>here</a:t>
            </a:r>
            <a:r>
              <a:rPr lang="en-GB" sz="900" dirty="0">
                <a:solidFill>
                  <a:schemeClr val="tx1"/>
                </a:solidFill>
                <a:latin typeface="Arial" panose="020B0604020202020204" pitchFamily="34" charset="0"/>
                <a:cs typeface="Arial" panose="020B0604020202020204" pitchFamily="34" charset="0"/>
              </a:rPr>
              <a:t> to learn more and request consultant support</a:t>
            </a:r>
          </a:p>
        </p:txBody>
      </p:sp>
      <p:sp>
        <p:nvSpPr>
          <p:cNvPr id="76" name="Rectangle 75">
            <a:extLst>
              <a:ext uri="{FF2B5EF4-FFF2-40B4-BE49-F238E27FC236}">
                <a16:creationId xmlns:a16="http://schemas.microsoft.com/office/drawing/2014/main" id="{1F0BA57B-BCFB-4CB8-BDD4-48A97B021D2A}"/>
              </a:ext>
            </a:extLst>
          </p:cNvPr>
          <p:cNvSpPr/>
          <p:nvPr/>
        </p:nvSpPr>
        <p:spPr>
          <a:xfrm>
            <a:off x="4664689" y="5338730"/>
            <a:ext cx="2889295" cy="595041"/>
          </a:xfrm>
          <a:prstGeom prst="rect">
            <a:avLst/>
          </a:prstGeom>
          <a:solidFill>
            <a:srgbClr val="51C3F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UNICEF internal surge and </a:t>
            </a:r>
          </a:p>
          <a:p>
            <a:pPr algn="ctr"/>
            <a:r>
              <a:rPr lang="en-GB" sz="900" b="1" dirty="0">
                <a:solidFill>
                  <a:schemeClr val="tx1"/>
                </a:solidFill>
                <a:latin typeface="Arial" panose="020B0604020202020204" pitchFamily="34" charset="0"/>
                <a:cs typeface="Arial" panose="020B0604020202020204" pitchFamily="34" charset="0"/>
              </a:rPr>
              <a:t>stretch assignments</a:t>
            </a:r>
            <a:endParaRPr lang="en-GB" sz="900" dirty="0">
              <a:solidFill>
                <a:schemeClr val="tx1"/>
              </a:solidFill>
              <a:latin typeface="Arial" panose="020B0604020202020204" pitchFamily="34" charset="0"/>
              <a:cs typeface="Arial" panose="020B0604020202020204" pitchFamily="34" charset="0"/>
            </a:endParaRPr>
          </a:p>
          <a:p>
            <a:pPr algn="ctr"/>
            <a:r>
              <a:rPr lang="en-US" sz="900" dirty="0" err="1">
                <a:solidFill>
                  <a:schemeClr val="tx1"/>
                </a:solidFill>
                <a:latin typeface="Arial" panose="020B0604020202020204" pitchFamily="34" charset="0"/>
                <a:cs typeface="Arial" panose="020B0604020202020204" pitchFamily="34" charset="0"/>
              </a:rPr>
              <a:t>Rasha</a:t>
            </a:r>
            <a:r>
              <a:rPr lang="en-US" sz="900" dirty="0">
                <a:solidFill>
                  <a:schemeClr val="tx1"/>
                </a:solidFill>
                <a:latin typeface="Arial" panose="020B0604020202020204" pitchFamily="34" charset="0"/>
                <a:cs typeface="Arial" panose="020B0604020202020204" pitchFamily="34" charset="0"/>
              </a:rPr>
              <a:t> Al-</a:t>
            </a:r>
            <a:r>
              <a:rPr lang="en-US" sz="900" dirty="0" err="1">
                <a:solidFill>
                  <a:schemeClr val="tx1"/>
                </a:solidFill>
                <a:latin typeface="Arial" panose="020B0604020202020204" pitchFamily="34" charset="0"/>
                <a:cs typeface="Arial" panose="020B0604020202020204" pitchFamily="34" charset="0"/>
              </a:rPr>
              <a:t>Ardi</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F57A00"/>
                </a:solidFill>
                <a:latin typeface="Arial" panose="020B0604020202020204" pitchFamily="34" charset="0"/>
                <a:cs typeface="Arial" panose="020B0604020202020204" pitchFamily="34" charset="0"/>
              </a:rPr>
              <a:t>ralardi</a:t>
            </a:r>
            <a:r>
              <a:rPr lang="en-US" sz="900" dirty="0">
                <a:solidFill>
                  <a:srgbClr val="F57A0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@unicef.org</a:t>
            </a:r>
            <a:r>
              <a:rPr lang="en-US" sz="900" dirty="0">
                <a:solidFill>
                  <a:srgbClr val="F57A00"/>
                </a:solidFill>
                <a:latin typeface="Arial" panose="020B0604020202020204" pitchFamily="34" charset="0"/>
                <a:cs typeface="Arial" panose="020B0604020202020204" pitchFamily="34" charset="0"/>
              </a:rPr>
              <a:t> </a:t>
            </a:r>
            <a:endParaRPr lang="en-US" sz="900" dirty="0">
              <a:solidFill>
                <a:schemeClr val="tx1"/>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id="{F2CBF6E6-0F38-4F79-8012-0D23A94586BF}"/>
              </a:ext>
            </a:extLst>
          </p:cNvPr>
          <p:cNvSpPr/>
          <p:nvPr/>
        </p:nvSpPr>
        <p:spPr>
          <a:xfrm>
            <a:off x="4664690" y="3489194"/>
            <a:ext cx="2889295" cy="512178"/>
          </a:xfrm>
          <a:prstGeom prst="rect">
            <a:avLst/>
          </a:prstGeom>
          <a:solidFill>
            <a:srgbClr val="51C3F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Standby Partners Agreement (SBP)</a:t>
            </a:r>
          </a:p>
          <a:p>
            <a:pPr algn="ctr"/>
            <a:r>
              <a:rPr lang="en-US" sz="900" dirty="0">
                <a:solidFill>
                  <a:schemeClr val="tx1"/>
                </a:solidFill>
                <a:latin typeface="Arial" panose="020B0604020202020204" pitchFamily="34" charset="0"/>
                <a:cs typeface="Arial" panose="020B0604020202020204" pitchFamily="34" charset="0"/>
              </a:rPr>
              <a:t>Request SBP support </a:t>
            </a:r>
            <a:r>
              <a:rPr lang="en-US" sz="900" dirty="0">
                <a:solidFill>
                  <a:schemeClr val="tx1"/>
                </a:solidFill>
                <a:latin typeface="Arial" panose="020B0604020202020204" pitchFamily="34" charset="0"/>
                <a:cs typeface="Arial" panose="020B0604020202020204" pitchFamily="34" charset="0"/>
                <a:hlinkClick r:id="rId13"/>
              </a:rPr>
              <a:t>here</a:t>
            </a:r>
            <a:endParaRPr lang="en-US" sz="900" dirty="0">
              <a:solidFill>
                <a:schemeClr val="tx1"/>
              </a:solidFill>
              <a:latin typeface="Arial" panose="020B0604020202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E7D23FD8-ED56-480F-AC0B-6B54FD090D42}"/>
              </a:ext>
            </a:extLst>
          </p:cNvPr>
          <p:cNvSpPr/>
          <p:nvPr/>
        </p:nvSpPr>
        <p:spPr>
          <a:xfrm>
            <a:off x="8033442" y="4663224"/>
            <a:ext cx="2889504" cy="607902"/>
          </a:xfrm>
          <a:prstGeom prst="rect">
            <a:avLst/>
          </a:prstGeom>
          <a:solidFill>
            <a:srgbClr val="EE7B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Mentoring program </a:t>
            </a:r>
          </a:p>
          <a:p>
            <a:pPr algn="ctr"/>
            <a:r>
              <a:rPr lang="en-US" sz="900" dirty="0" err="1">
                <a:solidFill>
                  <a:schemeClr val="tx1"/>
                </a:solidFill>
                <a:latin typeface="Arial" panose="020B0604020202020204" pitchFamily="34" charset="0"/>
                <a:cs typeface="Arial" panose="020B0604020202020204" pitchFamily="34" charset="0"/>
              </a:rPr>
              <a:t>Rasha</a:t>
            </a:r>
            <a:r>
              <a:rPr lang="en-US" sz="900" dirty="0">
                <a:solidFill>
                  <a:schemeClr val="tx1"/>
                </a:solidFill>
                <a:latin typeface="Arial" panose="020B0604020202020204" pitchFamily="34" charset="0"/>
                <a:cs typeface="Arial" panose="020B0604020202020204" pitchFamily="34" charset="0"/>
              </a:rPr>
              <a:t> Al-</a:t>
            </a:r>
            <a:r>
              <a:rPr lang="en-US" sz="900" dirty="0" err="1">
                <a:solidFill>
                  <a:schemeClr val="tx1"/>
                </a:solidFill>
                <a:latin typeface="Arial" panose="020B0604020202020204" pitchFamily="34" charset="0"/>
                <a:cs typeface="Arial" panose="020B0604020202020204" pitchFamily="34" charset="0"/>
              </a:rPr>
              <a:t>Ardi</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F57A00"/>
                </a:solidFill>
                <a:latin typeface="Arial" panose="020B0604020202020204" pitchFamily="34" charset="0"/>
                <a:cs typeface="Arial" panose="020B0604020202020204" pitchFamily="34" charset="0"/>
                <a:hlinkClick r:id="rId14"/>
              </a:rPr>
              <a:t>ralardi@unicef.org</a:t>
            </a:r>
            <a:endParaRPr lang="en-US" sz="900" dirty="0">
              <a:solidFill>
                <a:srgbClr val="F57A00"/>
              </a:solidFill>
              <a:latin typeface="Arial" panose="020B0604020202020204" pitchFamily="34" charset="0"/>
              <a:cs typeface="Arial" panose="020B0604020202020204" pitchFamily="34" charset="0"/>
            </a:endParaRPr>
          </a:p>
          <a:p>
            <a:pPr algn="ctr"/>
            <a:r>
              <a:rPr lang="en-GB" sz="900" dirty="0">
                <a:solidFill>
                  <a:schemeClr val="tx1"/>
                </a:solidFill>
                <a:latin typeface="Arial" panose="020B0604020202020204" pitchFamily="34" charset="0"/>
                <a:cs typeface="Arial" panose="020B0604020202020204" pitchFamily="34" charset="0"/>
              </a:rPr>
              <a:t>Andi </a:t>
            </a:r>
            <a:r>
              <a:rPr lang="en-GB" sz="900" dirty="0" err="1">
                <a:solidFill>
                  <a:schemeClr val="tx1"/>
                </a:solidFill>
                <a:latin typeface="Arial" panose="020B0604020202020204" pitchFamily="34" charset="0"/>
                <a:cs typeface="Arial" panose="020B0604020202020204" pitchFamily="34" charset="0"/>
              </a:rPr>
              <a:t>Kendle</a:t>
            </a:r>
            <a:r>
              <a:rPr lang="en-GB" sz="900" dirty="0">
                <a:solidFill>
                  <a:schemeClr val="tx1"/>
                </a:solidFill>
                <a:latin typeface="Arial" panose="020B0604020202020204" pitchFamily="34" charset="0"/>
                <a:cs typeface="Arial" panose="020B0604020202020204" pitchFamily="34" charset="0"/>
              </a:rPr>
              <a:t> </a:t>
            </a:r>
            <a:r>
              <a:rPr lang="en-GB" sz="900" dirty="0" err="1">
                <a:solidFill>
                  <a:srgbClr val="F57A00"/>
                </a:solidFill>
                <a:latin typeface="Arial" panose="020B0604020202020204" pitchFamily="34" charset="0"/>
                <a:cs typeface="Arial" panose="020B0604020202020204" pitchFamily="34" charset="0"/>
              </a:rPr>
              <a:t>akendle@actionagainsthunger.ca</a:t>
            </a:r>
            <a:r>
              <a:rPr lang="en-US" sz="900" dirty="0">
                <a:solidFill>
                  <a:srgbClr val="F57A00"/>
                </a:solidFill>
                <a:latin typeface="Arial" panose="020B0604020202020204" pitchFamily="34" charset="0"/>
                <a:cs typeface="Arial" panose="020B0604020202020204" pitchFamily="34" charset="0"/>
              </a:rPr>
              <a:t> </a:t>
            </a:r>
          </a:p>
        </p:txBody>
      </p:sp>
      <p:sp>
        <p:nvSpPr>
          <p:cNvPr id="80" name="Rectangle 79">
            <a:extLst>
              <a:ext uri="{FF2B5EF4-FFF2-40B4-BE49-F238E27FC236}">
                <a16:creationId xmlns:a16="http://schemas.microsoft.com/office/drawing/2014/main" id="{DF4EE131-ADCB-4B83-BF22-E4130E5934C7}"/>
              </a:ext>
            </a:extLst>
          </p:cNvPr>
          <p:cNvSpPr/>
          <p:nvPr/>
        </p:nvSpPr>
        <p:spPr>
          <a:xfrm>
            <a:off x="8033443" y="5433505"/>
            <a:ext cx="2894039" cy="128016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b="1" dirty="0">
                <a:solidFill>
                  <a:schemeClr val="tx1"/>
                </a:solidFill>
                <a:latin typeface="Arial" panose="020B0604020202020204" pitchFamily="34" charset="0"/>
                <a:cs typeface="Arial" panose="020B0604020202020204" pitchFamily="34" charset="0"/>
              </a:rPr>
              <a:t>Guidance and tools readily available online, including but not limited to: </a:t>
            </a:r>
          </a:p>
          <a:p>
            <a:endParaRPr lang="en-US" sz="900" b="1" dirty="0">
              <a:solidFill>
                <a:schemeClr val="tx1"/>
              </a:solidFill>
              <a:latin typeface="Arial" panose="020B0604020202020204" pitchFamily="34" charset="0"/>
              <a:cs typeface="Arial" panose="020B0604020202020204" pitchFamily="34" charset="0"/>
            </a:endParaRPr>
          </a:p>
          <a:p>
            <a:pPr marL="228600" indent="-228600">
              <a:buAutoNum type="arabicPeriod"/>
            </a:pPr>
            <a:r>
              <a:rPr lang="en-US" sz="900" dirty="0">
                <a:solidFill>
                  <a:schemeClr val="tx1"/>
                </a:solidFill>
                <a:latin typeface="Arial" panose="020B0604020202020204" pitchFamily="34" charset="0"/>
                <a:cs typeface="Arial" panose="020B0604020202020204" pitchFamily="34" charset="0"/>
              </a:rPr>
              <a:t>Coordination and information management toolkits / checklists</a:t>
            </a:r>
          </a:p>
          <a:p>
            <a:pPr marL="228600" indent="-228600">
              <a:buAutoNum type="arabicPeriod"/>
            </a:pPr>
            <a:r>
              <a:rPr lang="en-US" sz="900" dirty="0">
                <a:solidFill>
                  <a:schemeClr val="tx1"/>
                </a:solidFill>
                <a:latin typeface="Arial" panose="020B0604020202020204" pitchFamily="34" charset="0"/>
                <a:cs typeface="Arial" panose="020B0604020202020204" pitchFamily="34" charset="0"/>
              </a:rPr>
              <a:t>Emergency Response Preparedness toolkit</a:t>
            </a:r>
          </a:p>
          <a:p>
            <a:pPr marL="228600" indent="-228600">
              <a:buAutoNum type="arabicPeriod"/>
            </a:pPr>
            <a:r>
              <a:rPr lang="en-US" sz="900" dirty="0">
                <a:solidFill>
                  <a:schemeClr val="tx1"/>
                </a:solidFill>
                <a:latin typeface="Arial" panose="020B0604020202020204" pitchFamily="34" charset="0"/>
                <a:cs typeface="Arial" panose="020B0604020202020204" pitchFamily="34" charset="0"/>
              </a:rPr>
              <a:t>Nutrition in emergencies technical checklists </a:t>
            </a:r>
          </a:p>
        </p:txBody>
      </p:sp>
      <p:sp>
        <p:nvSpPr>
          <p:cNvPr id="30" name="Rectangle 29">
            <a:extLst>
              <a:ext uri="{FF2B5EF4-FFF2-40B4-BE49-F238E27FC236}">
                <a16:creationId xmlns:a16="http://schemas.microsoft.com/office/drawing/2014/main" id="{777BE6AA-5885-4337-BE42-C023350DA41F}"/>
              </a:ext>
            </a:extLst>
          </p:cNvPr>
          <p:cNvSpPr/>
          <p:nvPr/>
        </p:nvSpPr>
        <p:spPr>
          <a:xfrm>
            <a:off x="1214870" y="67751"/>
            <a:ext cx="7977474" cy="5803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latin typeface="Arial" panose="020B0604020202020204" pitchFamily="34" charset="0"/>
                <a:cs typeface="Arial" panose="020B0604020202020204" pitchFamily="34" charset="0"/>
              </a:rPr>
              <a:t>GLOBAL NUTRITION CLUSTER COORDINATION TEAM (GNC-CT)</a:t>
            </a:r>
          </a:p>
          <a:p>
            <a:r>
              <a:rPr lang="en-US" spc="-50" dirty="0">
                <a:solidFill>
                  <a:schemeClr val="bg1"/>
                </a:solidFill>
                <a:latin typeface="Arial" panose="020B0604020202020204" pitchFamily="34" charset="0"/>
                <a:cs typeface="Arial" panose="020B0604020202020204" pitchFamily="34" charset="0"/>
              </a:rPr>
              <a:t>Support to Nutrition cluster/sector coordination mechanisms at country level</a:t>
            </a:r>
          </a:p>
        </p:txBody>
      </p:sp>
      <p:sp>
        <p:nvSpPr>
          <p:cNvPr id="2" name="Rectangle 1">
            <a:extLst>
              <a:ext uri="{FF2B5EF4-FFF2-40B4-BE49-F238E27FC236}">
                <a16:creationId xmlns:a16="http://schemas.microsoft.com/office/drawing/2014/main" id="{5FB63B0F-A3C0-40D2-EDB6-1C9A925C7DCF}"/>
              </a:ext>
            </a:extLst>
          </p:cNvPr>
          <p:cNvSpPr/>
          <p:nvPr/>
        </p:nvSpPr>
        <p:spPr>
          <a:xfrm>
            <a:off x="8033442" y="2947173"/>
            <a:ext cx="2889504" cy="1634929"/>
          </a:xfrm>
          <a:prstGeom prst="rect">
            <a:avLst/>
          </a:prstGeom>
          <a:solidFill>
            <a:srgbClr val="EE7B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Arial" panose="020B0604020202020204" pitchFamily="34" charset="0"/>
              <a:cs typeface="Arial" panose="020B0604020202020204" pitchFamily="34" charset="0"/>
            </a:endParaRPr>
          </a:p>
          <a:p>
            <a:pPr algn="ctr"/>
            <a:endParaRPr lang="en-US" sz="900" b="1" dirty="0">
              <a:solidFill>
                <a:schemeClr val="tx1"/>
              </a:solidFill>
              <a:latin typeface="Arial" panose="020B0604020202020204" pitchFamily="34" charset="0"/>
              <a:cs typeface="Arial" panose="020B0604020202020204" pitchFamily="34" charset="0"/>
            </a:endParaRPr>
          </a:p>
          <a:p>
            <a:pPr algn="ctr"/>
            <a:r>
              <a:rPr lang="en-US" sz="900" b="1" dirty="0">
                <a:solidFill>
                  <a:schemeClr val="tx1"/>
                </a:solidFill>
                <a:latin typeface="Arial" panose="020B0604020202020204" pitchFamily="34" charset="0"/>
                <a:cs typeface="Arial" panose="020B0604020202020204" pitchFamily="34" charset="0"/>
              </a:rPr>
              <a:t>E-learning and skill boosting platform</a:t>
            </a:r>
          </a:p>
          <a:p>
            <a:pPr algn="ctr"/>
            <a:r>
              <a:rPr lang="en-US" sz="900" dirty="0">
                <a:solidFill>
                  <a:schemeClr val="tx1"/>
                </a:solidFill>
                <a:latin typeface="Arial" panose="020B0604020202020204" pitchFamily="34" charset="0"/>
                <a:cs typeface="Arial" panose="020B0604020202020204" pitchFamily="34" charset="0"/>
                <a:hlinkClick r:id="rId15"/>
              </a:rPr>
              <a:t>GNC Learn</a:t>
            </a:r>
            <a:endParaRPr lang="en-US" sz="900" dirty="0">
              <a:solidFill>
                <a:schemeClr val="tx1"/>
              </a:solidFill>
              <a:latin typeface="Arial" panose="020B0604020202020204" pitchFamily="34" charset="0"/>
              <a:cs typeface="Arial" panose="020B0604020202020204" pitchFamily="34" charset="0"/>
            </a:endParaRPr>
          </a:p>
          <a:p>
            <a:pPr algn="ctr"/>
            <a:endParaRPr lang="en-US" sz="9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Information Management</a:t>
            </a: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Nutrition Cluster Coordination</a:t>
            </a: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Nutrition in Emergencies</a:t>
            </a: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Preparedness</a:t>
            </a:r>
          </a:p>
          <a:p>
            <a:pPr marL="171450" indent="-171450">
              <a:buFont typeface="Arial" panose="020B0604020202020204" pitchFamily="34" charset="0"/>
              <a:buChar char="•"/>
            </a:pPr>
            <a:r>
              <a:rPr lang="en-US" sz="900" dirty="0">
                <a:solidFill>
                  <a:schemeClr val="tx1"/>
                </a:solidFill>
                <a:latin typeface="Arial" panose="020B0604020202020204" pitchFamily="34" charset="0"/>
                <a:cs typeface="Arial" panose="020B0604020202020204" pitchFamily="34" charset="0"/>
              </a:rPr>
              <a:t>ISC</a:t>
            </a:r>
          </a:p>
          <a:p>
            <a:endParaRPr lang="en-US" sz="900" dirty="0">
              <a:solidFill>
                <a:schemeClr val="tx1"/>
              </a:solidFill>
              <a:latin typeface="Arial" panose="020B0604020202020204" pitchFamily="34" charset="0"/>
              <a:cs typeface="Arial" panose="020B0604020202020204" pitchFamily="34" charset="0"/>
            </a:endParaRPr>
          </a:p>
          <a:p>
            <a:pPr algn="ctr"/>
            <a:r>
              <a:rPr lang="en-US" sz="900" b="1" dirty="0">
                <a:solidFill>
                  <a:schemeClr val="tx1"/>
                </a:solidFill>
                <a:latin typeface="Arial" panose="020B0604020202020204" pitchFamily="34" charset="0"/>
                <a:cs typeface="Arial" panose="020B0604020202020204" pitchFamily="34" charset="0"/>
              </a:rPr>
              <a:t>Capacity Strengthening </a:t>
            </a:r>
          </a:p>
          <a:p>
            <a:pPr algn="ctr"/>
            <a:r>
              <a:rPr lang="en-GB" sz="900" dirty="0">
                <a:solidFill>
                  <a:schemeClr val="tx1"/>
                </a:solidFill>
                <a:latin typeface="Arial" panose="020B0604020202020204" pitchFamily="34" charset="0"/>
                <a:cs typeface="Arial" panose="020B0604020202020204" pitchFamily="34" charset="0"/>
              </a:rPr>
              <a:t>Danka </a:t>
            </a:r>
            <a:r>
              <a:rPr lang="en-GB" sz="900" dirty="0" err="1">
                <a:solidFill>
                  <a:schemeClr val="tx1"/>
                </a:solidFill>
                <a:latin typeface="Arial" panose="020B0604020202020204" pitchFamily="34" charset="0"/>
                <a:cs typeface="Arial" panose="020B0604020202020204" pitchFamily="34" charset="0"/>
              </a:rPr>
              <a:t>Pantchova</a:t>
            </a:r>
            <a:r>
              <a:rPr lang="en-GB" sz="900" dirty="0">
                <a:solidFill>
                  <a:schemeClr val="tx1"/>
                </a:solidFill>
                <a:latin typeface="Arial" panose="020B0604020202020204" pitchFamily="34" charset="0"/>
                <a:cs typeface="Arial" panose="020B0604020202020204" pitchFamily="34" charset="0"/>
              </a:rPr>
              <a:t> </a:t>
            </a:r>
            <a:r>
              <a:rPr lang="en-GB" sz="900" dirty="0">
                <a:solidFill>
                  <a:srgbClr val="F57A00"/>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dpantchova@unicef.org</a:t>
            </a:r>
            <a:r>
              <a:rPr lang="en-US" sz="900" dirty="0">
                <a:solidFill>
                  <a:srgbClr val="F57A00"/>
                </a:solidFill>
                <a:latin typeface="Arial" panose="020B0604020202020204" pitchFamily="34" charset="0"/>
                <a:cs typeface="Arial" panose="020B0604020202020204" pitchFamily="34" charset="0"/>
              </a:rPr>
              <a:t> </a:t>
            </a:r>
          </a:p>
          <a:p>
            <a:pPr marL="171450" indent="-171450" algn="ctr">
              <a:buFont typeface="Arial" panose="020B0604020202020204" pitchFamily="34" charset="0"/>
              <a:buChar char="•"/>
            </a:pPr>
            <a:endParaRPr lang="en-US" sz="900" dirty="0">
              <a:solidFill>
                <a:schemeClr val="tx1"/>
              </a:solidFill>
              <a:latin typeface="Arial" panose="020B0604020202020204" pitchFamily="34" charset="0"/>
              <a:cs typeface="Arial" panose="020B0604020202020204" pitchFamily="34" charset="0"/>
            </a:endParaRPr>
          </a:p>
          <a:p>
            <a:pPr algn="ctr"/>
            <a:r>
              <a:rPr lang="en-US" sz="900" dirty="0">
                <a:solidFill>
                  <a:srgbClr val="F57A00"/>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8385934E-2244-0101-5D2D-1F2DFFA802CA}"/>
              </a:ext>
            </a:extLst>
          </p:cNvPr>
          <p:cNvSpPr/>
          <p:nvPr/>
        </p:nvSpPr>
        <p:spPr>
          <a:xfrm>
            <a:off x="1273398" y="6041920"/>
            <a:ext cx="2889504" cy="495122"/>
          </a:xfrm>
          <a:prstGeom prst="rect">
            <a:avLst/>
          </a:prstGeom>
          <a:solidFill>
            <a:srgbClr val="9CCB3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Advocacy</a:t>
            </a:r>
          </a:p>
          <a:p>
            <a:pPr algn="ctr"/>
            <a:r>
              <a:rPr lang="en-GB" sz="900" dirty="0">
                <a:solidFill>
                  <a:schemeClr val="tx1"/>
                </a:solidFill>
                <a:latin typeface="Arial" panose="020B0604020202020204" pitchFamily="34" charset="0"/>
                <a:cs typeface="Arial" panose="020B0604020202020204" pitchFamily="34" charset="0"/>
              </a:rPr>
              <a:t>Elena Gonzalez </a:t>
            </a:r>
            <a:r>
              <a:rPr lang="en-GB" sz="900" dirty="0" err="1">
                <a:solidFill>
                  <a:srgbClr val="F57A00"/>
                </a:solidFill>
                <a:latin typeface="Arial" panose="020B0604020202020204" pitchFamily="34" charset="0"/>
                <a:cs typeface="Arial" panose="020B0604020202020204" pitchFamily="34" charset="0"/>
              </a:rPr>
              <a:t>egonzalez</a:t>
            </a:r>
            <a:r>
              <a:rPr lang="en-GB" sz="900" dirty="0" err="1">
                <a:solidFill>
                  <a:srgbClr val="F57A00"/>
                </a:solidFill>
                <a:latin typeface="Arial" panose="020B060402020202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@unicef.org</a:t>
            </a:r>
            <a:r>
              <a:rPr lang="en-US" sz="900" dirty="0">
                <a:solidFill>
                  <a:srgbClr val="F57A00"/>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148C86C3-DFF5-1CE6-229D-7849B254F80E}"/>
              </a:ext>
            </a:extLst>
          </p:cNvPr>
          <p:cNvSpPr/>
          <p:nvPr/>
        </p:nvSpPr>
        <p:spPr>
          <a:xfrm>
            <a:off x="4666455" y="2072959"/>
            <a:ext cx="2889295" cy="775459"/>
          </a:xfrm>
          <a:prstGeom prst="rect">
            <a:avLst/>
          </a:prstGeom>
          <a:solidFill>
            <a:srgbClr val="51C3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pc="-50" dirty="0">
                <a:solidFill>
                  <a:schemeClr val="bg1">
                    <a:lumMod val="95000"/>
                  </a:schemeClr>
                </a:solidFill>
                <a:latin typeface="Arial" panose="020B0604020202020204" pitchFamily="34" charset="0"/>
                <a:cs typeface="Arial" panose="020B0604020202020204" pitchFamily="34" charset="0"/>
              </a:rPr>
              <a:t>In-country support</a:t>
            </a:r>
          </a:p>
          <a:p>
            <a:r>
              <a:rPr lang="en-US" sz="850" dirty="0">
                <a:solidFill>
                  <a:schemeClr val="bg1">
                    <a:lumMod val="95000"/>
                  </a:schemeClr>
                </a:solidFill>
                <a:latin typeface="Arial" panose="020B0604020202020204" pitchFamily="34" charset="0"/>
                <a:cs typeface="Arial" panose="020B0604020202020204" pitchFamily="34" charset="0"/>
              </a:rPr>
              <a:t>The GNC-CT provides in country support through various mechanisms.  </a:t>
            </a:r>
          </a:p>
          <a:p>
            <a:endParaRPr lang="en-US" sz="900" dirty="0">
              <a:solidFill>
                <a:schemeClr val="bg1">
                  <a:lumMod val="95000"/>
                </a:schemeClr>
              </a:solidFill>
              <a:latin typeface="Arial" panose="020B0604020202020204" pitchFamily="34" charset="0"/>
              <a:cs typeface="Arial" panose="020B0604020202020204" pitchFamily="34" charset="0"/>
            </a:endParaRPr>
          </a:p>
          <a:p>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A7D05DCC-AE8C-4EF6-A6F2-9D5D0C05E7AA}"/>
              </a:ext>
            </a:extLst>
          </p:cNvPr>
          <p:cNvSpPr/>
          <p:nvPr/>
        </p:nvSpPr>
        <p:spPr>
          <a:xfrm>
            <a:off x="4610507" y="6093297"/>
            <a:ext cx="2997661" cy="62036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ctr"/>
            <a:endParaRPr lang="en-GB" sz="1200"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endParaRPr>
          </a:p>
          <a:p>
            <a:pPr algn="ctr"/>
            <a:r>
              <a:rPr lang="en-GB" sz="1200" dirty="0">
                <a:solidFill>
                  <a:schemeClr val="bg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http://nutritioncluster.net/</a:t>
            </a:r>
            <a:r>
              <a:rPr lang="en-GB"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hlinkClick r:id="rId18"/>
              </a:rPr>
              <a:t>https://ta.nutritioncluster.net/</a:t>
            </a:r>
          </a:p>
          <a:p>
            <a:pPr algn="ctr"/>
            <a:endParaRPr lang="en-GB" sz="1200" dirty="0">
              <a:solidFill>
                <a:schemeClr val="bg1"/>
              </a:solidFill>
              <a:latin typeface="Arial" panose="020B0604020202020204" pitchFamily="34" charset="0"/>
              <a:cs typeface="Arial" panose="020B0604020202020204" pitchFamily="34" charset="0"/>
              <a:hlinkClick r:id="rId18"/>
            </a:endParaRPr>
          </a:p>
          <a:p>
            <a:pPr algn="ctr"/>
            <a:endParaRPr lang="en-GB" sz="700" dirty="0">
              <a:solidFill>
                <a:schemeClr val="bg1"/>
              </a:solidFill>
              <a:latin typeface="Arial" panose="020B0604020202020204" pitchFamily="34" charset="0"/>
              <a:cs typeface="Arial" panose="020B0604020202020204" pitchFamily="34" charset="0"/>
              <a:hlinkClick r:id="rId18"/>
            </a:endParaRPr>
          </a:p>
          <a:p>
            <a:pPr algn="ctr"/>
            <a:r>
              <a:rPr lang="en-US" sz="1200" dirty="0">
                <a:solidFill>
                  <a:schemeClr val="bg1"/>
                </a:solidFill>
                <a:latin typeface="Arial" panose="020B0604020202020204" pitchFamily="34" charset="0"/>
                <a:cs typeface="Arial" panose="020B0604020202020204" pitchFamily="34" charset="0"/>
                <a:hlinkClick r:id="rId18"/>
              </a:rPr>
              <a:t> </a:t>
            </a: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51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197;p28"/>
          <p:cNvSpPr/>
          <p:nvPr/>
        </p:nvSpPr>
        <p:spPr>
          <a:xfrm>
            <a:off x="824230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3456" t="8865" r="34099" b="8865"/>
          <a:stretch/>
        </p:blipFill>
        <p:spPr>
          <a:xfrm>
            <a:off x="-134692" y="-24952"/>
            <a:ext cx="4084392" cy="6911946"/>
          </a:xfrm>
          <a:prstGeom prst="rect">
            <a:avLst/>
          </a:prstGeom>
        </p:spPr>
      </p:pic>
      <p:sp>
        <p:nvSpPr>
          <p:cNvPr id="5" name="Rectangle 4">
            <a:extLst>
              <a:ext uri="{FF2B5EF4-FFF2-40B4-BE49-F238E27FC236}">
                <a16:creationId xmlns:a16="http://schemas.microsoft.com/office/drawing/2014/main" id="{A7D05DCC-AE8C-4EF6-A6F2-9D5D0C05E7AA}"/>
              </a:ext>
            </a:extLst>
          </p:cNvPr>
          <p:cNvSpPr/>
          <p:nvPr/>
        </p:nvSpPr>
        <p:spPr>
          <a:xfrm>
            <a:off x="8259233" y="5827054"/>
            <a:ext cx="3447887" cy="71964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r">
              <a:lnSpc>
                <a:spcPct val="90000"/>
              </a:lnSpc>
            </a:pPr>
            <a:r>
              <a:rPr lang="en-US" sz="1600" b="1" dirty="0" err="1">
                <a:solidFill>
                  <a:schemeClr val="bg1"/>
                </a:solidFill>
                <a:latin typeface="Arial" panose="020B0604020202020204" pitchFamily="34" charset="0"/>
                <a:cs typeface="Arial" panose="020B0604020202020204" pitchFamily="34" charset="0"/>
              </a:rPr>
              <a:t>Visitez</a:t>
            </a:r>
            <a:r>
              <a:rPr lang="en-US" sz="1600" b="1" dirty="0">
                <a:solidFill>
                  <a:schemeClr val="bg1"/>
                </a:solidFill>
                <a:latin typeface="Arial" panose="020B0604020202020204" pitchFamily="34" charset="0"/>
                <a:cs typeface="Arial" panose="020B0604020202020204" pitchFamily="34" charset="0"/>
              </a:rPr>
              <a:t> le site web</a:t>
            </a:r>
            <a:br>
              <a:rPr lang="en-US" sz="1600" b="1" dirty="0">
                <a:solidFill>
                  <a:schemeClr val="bg1"/>
                </a:solidFill>
                <a:latin typeface="Arial" panose="020B0604020202020204" pitchFamily="34" charset="0"/>
                <a:cs typeface="Arial" panose="020B0604020202020204" pitchFamily="34" charset="0"/>
              </a:rPr>
            </a:br>
            <a:r>
              <a:rPr lang="es-ES_tradnl" sz="1600" b="1" u="sng" dirty="0">
                <a:solidFill>
                  <a:schemeClr val="bg1"/>
                </a:solidFill>
                <a:latin typeface="Arial" panose="020B0604020202020204" pitchFamily="34" charset="0"/>
                <a:cs typeface="Arial" panose="020B0604020202020204" pitchFamily="34" charset="0"/>
              </a:rPr>
              <a:t>http://</a:t>
            </a:r>
            <a:r>
              <a:rPr lang="es-ES_tradnl" sz="1600" b="1" u="sng" dirty="0" err="1">
                <a:solidFill>
                  <a:schemeClr val="bg1"/>
                </a:solidFill>
                <a:latin typeface="Arial" panose="020B0604020202020204" pitchFamily="34" charset="0"/>
                <a:cs typeface="Arial" panose="020B0604020202020204" pitchFamily="34" charset="0"/>
              </a:rPr>
              <a:t>www.nutritioncluster.net</a:t>
            </a:r>
            <a:r>
              <a:rPr lang="es-ES_tradnl" sz="1600" b="1" u="sng" dirty="0">
                <a:solidFill>
                  <a:schemeClr val="bg1"/>
                </a:solidFill>
                <a:latin typeface="Arial" panose="020B0604020202020204" pitchFamily="34" charset="0"/>
                <a:cs typeface="Arial" panose="020B0604020202020204" pitchFamily="34" charset="0"/>
              </a:rPr>
              <a:t>/</a:t>
            </a:r>
            <a:endParaRPr lang="en-US" sz="1600" b="1" u="sng" dirty="0">
              <a:solidFill>
                <a:schemeClr val="bg1"/>
              </a:solidFill>
              <a:latin typeface="Arial" panose="020B0604020202020204" pitchFamily="34" charset="0"/>
              <a:cs typeface="Arial" panose="020B0604020202020204" pitchFamily="34" charset="0"/>
            </a:endParaRPr>
          </a:p>
          <a:p>
            <a:pPr algn="r">
              <a:lnSpc>
                <a:spcPct val="90000"/>
              </a:lnSpc>
            </a:pPr>
            <a:endParaRPr lang="en-US" sz="16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BA65EA5-9918-4E5B-A76F-510C2AC02536}"/>
              </a:ext>
            </a:extLst>
          </p:cNvPr>
          <p:cNvSpPr/>
          <p:nvPr/>
        </p:nvSpPr>
        <p:spPr>
          <a:xfrm>
            <a:off x="4485946" y="675935"/>
            <a:ext cx="3396112" cy="152727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rtlCol="0" anchor="t"/>
          <a:lstStyle/>
          <a:p>
            <a:r>
              <a:rPr lang="fr-FR" i="1" dirty="0">
                <a:solidFill>
                  <a:srgbClr val="800000"/>
                </a:solidFill>
                <a:latin typeface="Arial" panose="020B0604020202020204" pitchFamily="34" charset="0"/>
                <a:cs typeface="Arial" panose="020B0604020202020204" pitchFamily="34" charset="0"/>
              </a:rPr>
              <a:t>La pandémie de COVID-19 nous oblige à limiter les déplacements et interactions en présentiel; toute opportunité de soutien à distance sera envisagée.</a:t>
            </a:r>
          </a:p>
        </p:txBody>
      </p:sp>
      <p:sp>
        <p:nvSpPr>
          <p:cNvPr id="10" name="Rectangle 9"/>
          <p:cNvSpPr/>
          <p:nvPr/>
        </p:nvSpPr>
        <p:spPr>
          <a:xfrm>
            <a:off x="4496894" y="2507290"/>
            <a:ext cx="3479202" cy="3970318"/>
          </a:xfrm>
          <a:prstGeom prst="rect">
            <a:avLst/>
          </a:prstGeom>
        </p:spPr>
        <p:txBody>
          <a:bodyPr wrap="square" lIns="0">
            <a:spAutoFit/>
          </a:bodyPr>
          <a:lstStyle/>
          <a:p>
            <a:pPr>
              <a:lnSpc>
                <a:spcPct val="90000"/>
              </a:lnSpc>
              <a:buClr>
                <a:schemeClr val="accent1"/>
              </a:buClr>
            </a:pPr>
            <a:r>
              <a:rPr lang="en-US" sz="2000" b="1" dirty="0">
                <a:solidFill>
                  <a:schemeClr val="bg2">
                    <a:lumMod val="75000"/>
                  </a:schemeClr>
                </a:solidFill>
                <a:latin typeface="Arial" panose="020B0604020202020204" pitchFamily="34" charset="0"/>
                <a:cs typeface="Arial" panose="020B0604020202020204" pitchFamily="34" charset="0"/>
              </a:rPr>
              <a:t>Les guides et </a:t>
            </a:r>
            <a:r>
              <a:rPr lang="en-US" sz="2000" b="1" dirty="0" err="1">
                <a:solidFill>
                  <a:schemeClr val="bg2">
                    <a:lumMod val="75000"/>
                  </a:schemeClr>
                </a:solidFill>
                <a:latin typeface="Arial" panose="020B0604020202020204" pitchFamily="34" charset="0"/>
                <a:cs typeface="Arial" panose="020B0604020202020204" pitchFamily="34" charset="0"/>
              </a:rPr>
              <a:t>outils</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b="1" dirty="0" err="1">
                <a:solidFill>
                  <a:schemeClr val="bg2">
                    <a:lumMod val="75000"/>
                  </a:schemeClr>
                </a:solidFill>
                <a:latin typeface="Arial" panose="020B0604020202020204" pitchFamily="34" charset="0"/>
                <a:cs typeface="Arial" panose="020B0604020202020204" pitchFamily="34" charset="0"/>
              </a:rPr>
              <a:t>disponibles</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b="1" dirty="0" err="1">
                <a:solidFill>
                  <a:schemeClr val="bg2">
                    <a:lumMod val="75000"/>
                  </a:schemeClr>
                </a:solidFill>
                <a:latin typeface="Arial" panose="020B0604020202020204" pitchFamily="34" charset="0"/>
                <a:cs typeface="Arial" panose="020B0604020202020204" pitchFamily="34" charset="0"/>
              </a:rPr>
              <a:t>en</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b="1" dirty="0" err="1">
                <a:solidFill>
                  <a:schemeClr val="bg2">
                    <a:lumMod val="75000"/>
                  </a:schemeClr>
                </a:solidFill>
                <a:latin typeface="Arial" panose="020B0604020202020204" pitchFamily="34" charset="0"/>
                <a:cs typeface="Arial" panose="020B0604020202020204" pitchFamily="34" charset="0"/>
              </a:rPr>
              <a:t>ligne</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b="1" dirty="0" err="1">
                <a:solidFill>
                  <a:schemeClr val="bg2">
                    <a:lumMod val="75000"/>
                  </a:schemeClr>
                </a:solidFill>
                <a:latin typeface="Arial" panose="020B0604020202020204" pitchFamily="34" charset="0"/>
                <a:cs typeface="Arial" panose="020B0604020202020204" pitchFamily="34" charset="0"/>
              </a:rPr>
              <a:t>incluent</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b="1" dirty="0" err="1">
                <a:solidFill>
                  <a:schemeClr val="bg2">
                    <a:lumMod val="75000"/>
                  </a:schemeClr>
                </a:solidFill>
                <a:latin typeface="Arial" panose="020B0604020202020204" pitchFamily="34" charset="0"/>
                <a:cs typeface="Arial" panose="020B0604020202020204" pitchFamily="34" charset="0"/>
              </a:rPr>
              <a:t>mais</a:t>
            </a:r>
            <a:r>
              <a:rPr lang="en-US" sz="2000" b="1" dirty="0">
                <a:solidFill>
                  <a:schemeClr val="bg2">
                    <a:lumMod val="75000"/>
                  </a:schemeClr>
                </a:solidFill>
                <a:latin typeface="Arial" panose="020B0604020202020204" pitchFamily="34" charset="0"/>
                <a:cs typeface="Arial" panose="020B0604020202020204" pitchFamily="34" charset="0"/>
              </a:rPr>
              <a:t> ne se </a:t>
            </a:r>
            <a:r>
              <a:rPr lang="en-US" sz="2000" b="1" dirty="0" err="1">
                <a:solidFill>
                  <a:schemeClr val="bg2">
                    <a:lumMod val="75000"/>
                  </a:schemeClr>
                </a:solidFill>
                <a:latin typeface="Arial" panose="020B0604020202020204" pitchFamily="34" charset="0"/>
                <a:cs typeface="Arial" panose="020B0604020202020204" pitchFamily="34" charset="0"/>
              </a:rPr>
              <a:t>limitent</a:t>
            </a:r>
            <a:r>
              <a:rPr lang="en-US" sz="2000" b="1" dirty="0">
                <a:solidFill>
                  <a:schemeClr val="bg2">
                    <a:lumMod val="75000"/>
                  </a:schemeClr>
                </a:solidFill>
                <a:latin typeface="Arial" panose="020B0604020202020204" pitchFamily="34" charset="0"/>
                <a:cs typeface="Arial" panose="020B0604020202020204" pitchFamily="34" charset="0"/>
              </a:rPr>
              <a:t> pas à) – disponible </a:t>
            </a:r>
            <a:r>
              <a:rPr lang="en-US" sz="2000" b="1" dirty="0" err="1">
                <a:solidFill>
                  <a:schemeClr val="bg2">
                    <a:lumMod val="75000"/>
                  </a:schemeClr>
                </a:solidFill>
                <a:latin typeface="Arial" panose="020B0604020202020204" pitchFamily="34" charset="0"/>
                <a:cs typeface="Arial" panose="020B0604020202020204" pitchFamily="34" charset="0"/>
              </a:rPr>
              <a:t>en</a:t>
            </a:r>
            <a:r>
              <a:rPr lang="en-US" sz="2000" b="1" dirty="0">
                <a:solidFill>
                  <a:schemeClr val="bg2">
                    <a:lumMod val="75000"/>
                  </a:schemeClr>
                </a:solidFill>
                <a:latin typeface="Arial" panose="020B0604020202020204" pitchFamily="34" charset="0"/>
                <a:cs typeface="Arial" panose="020B0604020202020204" pitchFamily="34" charset="0"/>
              </a:rPr>
              <a:t> </a:t>
            </a:r>
            <a:r>
              <a:rPr lang="en-US" sz="2000" b="1" dirty="0" err="1">
                <a:solidFill>
                  <a:schemeClr val="bg2">
                    <a:lumMod val="75000"/>
                  </a:schemeClr>
                </a:solidFill>
                <a:latin typeface="Arial" panose="020B0604020202020204" pitchFamily="34" charset="0"/>
                <a:cs typeface="Arial" panose="020B0604020202020204" pitchFamily="34" charset="0"/>
              </a:rPr>
              <a:t>français</a:t>
            </a:r>
            <a:r>
              <a:rPr lang="en-US" sz="2000" b="1" dirty="0">
                <a:solidFill>
                  <a:schemeClr val="bg2">
                    <a:lumMod val="75000"/>
                  </a:schemeClr>
                </a:solidFill>
                <a:latin typeface="Arial" panose="020B0604020202020204" pitchFamily="34" charset="0"/>
                <a:cs typeface="Arial" panose="020B0604020202020204" pitchFamily="34" charset="0"/>
              </a:rPr>
              <a:t>:</a:t>
            </a:r>
            <a:br>
              <a:rPr lang="en-US" sz="2000" b="1" dirty="0">
                <a:solidFill>
                  <a:schemeClr val="bg2">
                    <a:lumMod val="75000"/>
                  </a:schemeClr>
                </a:solidFill>
                <a:latin typeface="Arial" panose="020B0604020202020204" pitchFamily="34" charset="0"/>
                <a:cs typeface="Arial" panose="020B0604020202020204" pitchFamily="34" charset="0"/>
              </a:rPr>
            </a:br>
            <a:r>
              <a:rPr lang="en-US" sz="1800" b="1" dirty="0">
                <a:solidFill>
                  <a:schemeClr val="bg2">
                    <a:lumMod val="75000"/>
                  </a:schemeClr>
                </a:solidFill>
                <a:latin typeface="Arial" panose="020B0604020202020204" pitchFamily="34" charset="0"/>
                <a:cs typeface="Arial" panose="020B0604020202020204" pitchFamily="34" charset="0"/>
              </a:rPr>
              <a:t> </a:t>
            </a: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et gestion de </a:t>
            </a:r>
            <a:r>
              <a:rPr lang="en-US" sz="1800" dirty="0" err="1">
                <a:solidFill>
                  <a:schemeClr val="bg2">
                    <a:lumMod val="75000"/>
                  </a:schemeClr>
                </a:solidFill>
                <a:latin typeface="Arial" panose="020B0604020202020204" pitchFamily="34" charset="0"/>
                <a:cs typeface="Arial" panose="020B0604020202020204" pitchFamily="34" charset="0"/>
              </a:rPr>
              <a:t>l’information</a:t>
            </a:r>
            <a:r>
              <a:rPr lang="en-US" sz="1800" b="1" dirty="0">
                <a:solidFill>
                  <a:schemeClr val="bg2">
                    <a:lumMod val="75000"/>
                  </a:schemeClr>
                </a:solidFill>
                <a:latin typeface="Arial" panose="020B0604020202020204" pitchFamily="34" charset="0"/>
                <a:cs typeface="Arial" panose="020B0604020202020204" pitchFamily="34" charset="0"/>
              </a:rPr>
              <a:t> – </a:t>
            </a:r>
            <a:r>
              <a:rPr lang="en-US" sz="1800" b="1" dirty="0" err="1">
                <a:solidFill>
                  <a:schemeClr val="bg2">
                    <a:lumMod val="75000"/>
                  </a:schemeClr>
                </a:solidFill>
                <a:latin typeface="Arial" panose="020B0604020202020204" pitchFamily="34" charset="0"/>
                <a:cs typeface="Arial" panose="020B0604020202020204" pitchFamily="34" charset="0"/>
              </a:rPr>
              <a:t>boites</a:t>
            </a:r>
            <a:r>
              <a:rPr lang="en-US" sz="1800" b="1" dirty="0">
                <a:solidFill>
                  <a:schemeClr val="bg2">
                    <a:lumMod val="75000"/>
                  </a:schemeClr>
                </a:solidFill>
                <a:latin typeface="Arial" panose="020B0604020202020204" pitchFamily="34" charset="0"/>
                <a:cs typeface="Arial" panose="020B0604020202020204" pitchFamily="34" charset="0"/>
              </a:rPr>
              <a:t> à </a:t>
            </a:r>
            <a:r>
              <a:rPr lang="en-US" sz="1800" b="1" dirty="0" err="1">
                <a:solidFill>
                  <a:schemeClr val="bg2">
                    <a:lumMod val="75000"/>
                  </a:schemeClr>
                </a:solidFill>
                <a:latin typeface="Arial" panose="020B0604020202020204" pitchFamily="34" charset="0"/>
                <a:cs typeface="Arial" panose="020B0604020202020204" pitchFamily="34" charset="0"/>
              </a:rPr>
              <a:t>outils</a:t>
            </a:r>
            <a:br>
              <a:rPr lang="en-US" sz="1800" dirty="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Coordination et gestion de </a:t>
            </a:r>
            <a:r>
              <a:rPr lang="en-US" sz="1800" dirty="0" err="1">
                <a:solidFill>
                  <a:schemeClr val="bg2">
                    <a:lumMod val="75000"/>
                  </a:schemeClr>
                </a:solidFill>
                <a:latin typeface="Arial" panose="020B0604020202020204" pitchFamily="34" charset="0"/>
                <a:cs typeface="Arial" panose="020B0604020202020204" pitchFamily="34" charset="0"/>
              </a:rPr>
              <a:t>l’information</a:t>
            </a:r>
            <a:r>
              <a:rPr lang="en-US" sz="1800" dirty="0">
                <a:solidFill>
                  <a:schemeClr val="bg2">
                    <a:lumMod val="75000"/>
                  </a:schemeClr>
                </a:solidFill>
                <a:latin typeface="Arial" panose="020B0604020202020204" pitchFamily="34" charset="0"/>
                <a:cs typeface="Arial" panose="020B0604020202020204" pitchFamily="34" charset="0"/>
              </a:rPr>
              <a:t> </a:t>
            </a:r>
            <a:r>
              <a:rPr lang="en-US" sz="1800" b="1" dirty="0">
                <a:solidFill>
                  <a:schemeClr val="bg2">
                    <a:lumMod val="75000"/>
                  </a:schemeClr>
                </a:solidFill>
                <a:latin typeface="Arial" panose="020B0604020202020204" pitchFamily="34" charset="0"/>
                <a:cs typeface="Arial" panose="020B0604020202020204" pitchFamily="34" charset="0"/>
              </a:rPr>
              <a:t>- checklists</a:t>
            </a:r>
            <a:br>
              <a:rPr lang="en-US" sz="1800" dirty="0">
                <a:solidFill>
                  <a:schemeClr val="bg2">
                    <a:lumMod val="75000"/>
                  </a:schemeClr>
                </a:solidFill>
                <a:latin typeface="Arial" panose="020B0604020202020204" pitchFamily="34" charset="0"/>
                <a:cs typeface="Arial" panose="020B0604020202020204" pitchFamily="34" charset="0"/>
              </a:rPr>
            </a:br>
            <a:endParaRPr lang="en-US" sz="1800" dirty="0">
              <a:solidFill>
                <a:schemeClr val="bg2">
                  <a:lumMod val="75000"/>
                </a:schemeClr>
              </a:solidFill>
              <a:latin typeface="Arial" panose="020B0604020202020204" pitchFamily="34" charset="0"/>
              <a:cs typeface="Arial" panose="020B0604020202020204" pitchFamily="34" charset="0"/>
            </a:endParaRPr>
          </a:p>
          <a:p>
            <a:pPr marL="273050" indent="-273050">
              <a:lnSpc>
                <a:spcPct val="90000"/>
              </a:lnSpc>
              <a:buClr>
                <a:schemeClr val="accent1"/>
              </a:buClr>
              <a:buFont typeface="+mj-lt"/>
              <a:buAutoNum type="arabicPeriod"/>
            </a:pPr>
            <a:r>
              <a:rPr lang="en-US" sz="1800" dirty="0">
                <a:solidFill>
                  <a:schemeClr val="bg2">
                    <a:lumMod val="75000"/>
                  </a:schemeClr>
                </a:solidFill>
                <a:latin typeface="Arial" panose="020B0604020202020204" pitchFamily="34" charset="0"/>
                <a:cs typeface="Arial" panose="020B0604020202020204" pitchFamily="34" charset="0"/>
              </a:rPr>
              <a:t>Nutrition </a:t>
            </a:r>
            <a:r>
              <a:rPr lang="en-US" sz="1800" dirty="0" err="1">
                <a:solidFill>
                  <a:schemeClr val="bg2">
                    <a:lumMod val="75000"/>
                  </a:schemeClr>
                </a:solidFill>
                <a:latin typeface="Arial" panose="020B0604020202020204" pitchFamily="34" charset="0"/>
                <a:cs typeface="Arial" panose="020B0604020202020204" pitchFamily="34" charset="0"/>
              </a:rPr>
              <a:t>en</a:t>
            </a:r>
            <a:r>
              <a:rPr lang="en-US" sz="1800" dirty="0">
                <a:solidFill>
                  <a:schemeClr val="bg2">
                    <a:lumMod val="75000"/>
                  </a:schemeClr>
                </a:solidFill>
                <a:latin typeface="Arial" panose="020B0604020202020204" pitchFamily="34" charset="0"/>
                <a:cs typeface="Arial" panose="020B0604020202020204" pitchFamily="34" charset="0"/>
              </a:rPr>
              <a:t> situation </a:t>
            </a:r>
            <a:r>
              <a:rPr lang="en-US" sz="1800" dirty="0" err="1">
                <a:solidFill>
                  <a:schemeClr val="bg2">
                    <a:lumMod val="75000"/>
                  </a:schemeClr>
                </a:solidFill>
                <a:latin typeface="Arial" panose="020B0604020202020204" pitchFamily="34" charset="0"/>
                <a:cs typeface="Arial" panose="020B0604020202020204" pitchFamily="34" charset="0"/>
              </a:rPr>
              <a:t>d’Urgences</a:t>
            </a:r>
            <a:r>
              <a:rPr lang="en-US" sz="1800" dirty="0">
                <a:solidFill>
                  <a:schemeClr val="bg2">
                    <a:lumMod val="75000"/>
                  </a:schemeClr>
                </a:solidFill>
                <a:latin typeface="Arial" panose="020B0604020202020204" pitchFamily="34" charset="0"/>
                <a:cs typeface="Arial" panose="020B0604020202020204" pitchFamily="34" charset="0"/>
              </a:rPr>
              <a:t> – </a:t>
            </a:r>
            <a:r>
              <a:rPr lang="en-US" sz="1800" b="1" dirty="0">
                <a:solidFill>
                  <a:schemeClr val="bg2">
                    <a:lumMod val="75000"/>
                  </a:schemeClr>
                </a:solidFill>
                <a:latin typeface="Arial" panose="020B0604020202020204" pitchFamily="34" charset="0"/>
                <a:cs typeface="Arial" panose="020B0604020202020204" pitchFamily="34" charset="0"/>
              </a:rPr>
              <a:t>checklists techniques  </a:t>
            </a:r>
          </a:p>
        </p:txBody>
      </p:sp>
      <p:sp>
        <p:nvSpPr>
          <p:cNvPr id="13" name="TextBox 12"/>
          <p:cNvSpPr txBox="1"/>
          <p:nvPr/>
        </p:nvSpPr>
        <p:spPr>
          <a:xfrm>
            <a:off x="12377213" y="133679"/>
            <a:ext cx="92333" cy="584776"/>
          </a:xfrm>
          <a:prstGeom prst="rect">
            <a:avLst/>
          </a:prstGeom>
          <a:noFill/>
        </p:spPr>
        <p:txBody>
          <a:bodyPr wrap="none" lIns="0" rtlCol="0">
            <a:spAutoFit/>
          </a:bodyPr>
          <a:lstStyle/>
          <a:p>
            <a:endParaRPr lang="en-US" sz="3200" b="1" dirty="0">
              <a:solidFill>
                <a:schemeClr val="accent4"/>
              </a:solidFill>
            </a:endParaRPr>
          </a:p>
        </p:txBody>
      </p:sp>
      <p:sp>
        <p:nvSpPr>
          <p:cNvPr id="15" name="Rectangle 14"/>
          <p:cNvSpPr/>
          <p:nvPr/>
        </p:nvSpPr>
        <p:spPr>
          <a:xfrm rot="16200000">
            <a:off x="-371477" y="5778725"/>
            <a:ext cx="1454244" cy="200055"/>
          </a:xfrm>
          <a:prstGeom prst="rect">
            <a:avLst/>
          </a:prstGeom>
        </p:spPr>
        <p:txBody>
          <a:bodyPr wrap="none">
            <a:spAutoFit/>
          </a:bodyPr>
          <a:lstStyle/>
          <a:p>
            <a:r>
              <a:rPr lang="de-DE" sz="700" b="1" dirty="0">
                <a:solidFill>
                  <a:srgbClr val="FFFFFF"/>
                </a:solidFill>
              </a:rPr>
              <a:t>© UNICEF/UN0311097/</a:t>
            </a:r>
            <a:r>
              <a:rPr lang="de-DE" sz="700" b="1" dirty="0" err="1">
                <a:solidFill>
                  <a:srgbClr val="FFFFFF"/>
                </a:solidFill>
              </a:rPr>
              <a:t>Verweij</a:t>
            </a:r>
            <a:endParaRPr lang="en-US" sz="700" b="1" dirty="0">
              <a:solidFill>
                <a:srgbClr val="FFFFFF"/>
              </a:solidFill>
            </a:endParaRPr>
          </a:p>
        </p:txBody>
      </p:sp>
      <p:pic>
        <p:nvPicPr>
          <p:cNvPr id="12" name="Google Shape;177;p26"/>
          <p:cNvPicPr preferRelativeResize="0"/>
          <p:nvPr/>
        </p:nvPicPr>
        <p:blipFill>
          <a:blip r:embed="rId3">
            <a:alphaModFix/>
          </a:blip>
          <a:stretch>
            <a:fillRect/>
          </a:stretch>
        </p:blipFill>
        <p:spPr>
          <a:xfrm>
            <a:off x="10459772" y="485489"/>
            <a:ext cx="1283472" cy="488408"/>
          </a:xfrm>
          <a:prstGeom prst="rect">
            <a:avLst/>
          </a:prstGeom>
          <a:noFill/>
          <a:ln>
            <a:noFill/>
          </a:ln>
        </p:spPr>
      </p:pic>
    </p:spTree>
    <p:extLst>
      <p:ext uri="{BB962C8B-B14F-4D97-AF65-F5344CB8AC3E}">
        <p14:creationId xmlns:p14="http://schemas.microsoft.com/office/powerpoint/2010/main" val="3752499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ontent Placeholder 2">
            <a:extLst>
              <a:ext uri="{FF2B5EF4-FFF2-40B4-BE49-F238E27FC236}">
                <a16:creationId xmlns:a16="http://schemas.microsoft.com/office/drawing/2014/main" id="{7701F313-0E2A-4C52-9511-3A387DDFDC1A}"/>
              </a:ext>
            </a:extLst>
          </p:cNvPr>
          <p:cNvSpPr txBox="1">
            <a:spLocks/>
          </p:cNvSpPr>
          <p:nvPr/>
        </p:nvSpPr>
        <p:spPr>
          <a:xfrm>
            <a:off x="4271003" y="2366699"/>
            <a:ext cx="6776186" cy="3382460"/>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1"/>
              </a:buClr>
              <a:buSzPct val="100000"/>
            </a:pPr>
            <a:r>
              <a:rPr lang="fr-FR" sz="1800" dirty="0">
                <a:solidFill>
                  <a:schemeClr val="bg2">
                    <a:lumMod val="75000"/>
                  </a:schemeClr>
                </a:solidFill>
                <a:latin typeface="Arial"/>
                <a:ea typeface="Arial"/>
                <a:cs typeface="Arial"/>
              </a:rPr>
              <a:t>Le mécanisme mondial d’assistance technique pour la nutrition (TST) est approuvé par plus de 40 partenaires du Global Nutrition Cluster pour fournir une assistance technique en nutrition systématique, prévisible, opportune et coordonnée.</a:t>
            </a:r>
          </a:p>
          <a:p>
            <a:pPr marL="266700" indent="-266700">
              <a:buClr>
                <a:schemeClr val="accent1"/>
              </a:buClr>
              <a:buSzPct val="100000"/>
            </a:pPr>
            <a:r>
              <a:rPr lang="fr-FR" sz="1800" dirty="0">
                <a:solidFill>
                  <a:schemeClr val="bg2">
                    <a:lumMod val="75000"/>
                  </a:schemeClr>
                </a:solidFill>
                <a:latin typeface="Arial"/>
                <a:ea typeface="Arial"/>
                <a:cs typeface="Arial"/>
              </a:rPr>
              <a:t>Il est co-dirigé par l’UNICEF et World Vision en collaboration avec ENN (Emergency Nutrition Network) et le GNC.</a:t>
            </a:r>
          </a:p>
          <a:p>
            <a:pPr marL="266700" indent="-266700">
              <a:buClr>
                <a:schemeClr val="accent1"/>
              </a:buClr>
              <a:buSzPct val="100000"/>
            </a:pPr>
            <a:r>
              <a:rPr lang="fr-FR" sz="1800" dirty="0">
                <a:solidFill>
                  <a:schemeClr val="bg2">
                    <a:lumMod val="75000"/>
                  </a:schemeClr>
                </a:solidFill>
                <a:latin typeface="Arial"/>
                <a:ea typeface="Arial"/>
                <a:cs typeface="Arial"/>
              </a:rPr>
              <a:t>Les groupes de travail thématiques (GTWG) comprennent le groupe sur l’alimentation infantile en cas d’urgence (IFE), sur l’émaciation, sur le système d’information nutritionnelle et le groupe sur les transferts monétaires et les bons d'alimentation.</a:t>
            </a:r>
          </a:p>
        </p:txBody>
      </p:sp>
      <p:pic>
        <p:nvPicPr>
          <p:cNvPr id="9"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2"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3" name="Rectangle 12"/>
          <p:cNvSpPr/>
          <p:nvPr/>
        </p:nvSpPr>
        <p:spPr>
          <a:xfrm>
            <a:off x="4469664" y="920552"/>
            <a:ext cx="6378864" cy="1255728"/>
          </a:xfrm>
          <a:prstGeom prst="rect">
            <a:avLst/>
          </a:prstGeom>
        </p:spPr>
        <p:txBody>
          <a:bodyPr wrap="square" lIns="0" numCol="1">
            <a:spAutoFit/>
          </a:bodyPr>
          <a:lstStyle/>
          <a:p>
            <a:pPr>
              <a:lnSpc>
                <a:spcPct val="90000"/>
              </a:lnSpc>
            </a:pPr>
            <a:r>
              <a:rPr lang="fr-FR" sz="2800" b="1" dirty="0">
                <a:solidFill>
                  <a:srgbClr val="95C93D"/>
                </a:solidFill>
              </a:rPr>
              <a:t>3. Niveau global</a:t>
            </a:r>
            <a:br>
              <a:rPr lang="en-GB" sz="2800" b="1" dirty="0">
                <a:solidFill>
                  <a:schemeClr val="accent1"/>
                </a:solidFill>
              </a:rPr>
            </a:br>
            <a:r>
              <a:rPr lang="es-ES_tradnl" sz="2800" b="1" dirty="0">
                <a:solidFill>
                  <a:schemeClr val="accent1"/>
                </a:solidFill>
              </a:rPr>
              <a:t>TST (</a:t>
            </a:r>
            <a:r>
              <a:rPr lang="es-ES_tradnl" sz="2800" b="1" dirty="0" err="1">
                <a:solidFill>
                  <a:schemeClr val="accent1"/>
                </a:solidFill>
              </a:rPr>
              <a:t>Technical</a:t>
            </a:r>
            <a:r>
              <a:rPr lang="es-ES_tradnl" sz="2800" b="1" dirty="0">
                <a:solidFill>
                  <a:schemeClr val="accent1"/>
                </a:solidFill>
              </a:rPr>
              <a:t> </a:t>
            </a:r>
            <a:r>
              <a:rPr lang="es-ES_tradnl" sz="2800" b="1" dirty="0" err="1">
                <a:solidFill>
                  <a:schemeClr val="accent1"/>
                </a:solidFill>
              </a:rPr>
              <a:t>Suppport</a:t>
            </a:r>
            <a:r>
              <a:rPr lang="es-ES_tradnl" sz="2800" b="1" dirty="0">
                <a:solidFill>
                  <a:schemeClr val="accent1"/>
                </a:solidFill>
              </a:rPr>
              <a:t> </a:t>
            </a:r>
            <a:r>
              <a:rPr lang="es-ES_tradnl" sz="2800" b="1" dirty="0" err="1">
                <a:solidFill>
                  <a:schemeClr val="accent1"/>
                </a:solidFill>
              </a:rPr>
              <a:t>Team</a:t>
            </a:r>
            <a:r>
              <a:rPr lang="es-ES_tradnl" sz="2800" b="1" dirty="0">
                <a:solidFill>
                  <a:schemeClr val="accent1"/>
                </a:solidFill>
              </a:rPr>
              <a:t> – Equipe de </a:t>
            </a:r>
            <a:r>
              <a:rPr lang="es-ES_tradnl" sz="2800" b="1" dirty="0" err="1">
                <a:solidFill>
                  <a:schemeClr val="accent1"/>
                </a:solidFill>
              </a:rPr>
              <a:t>Soutien</a:t>
            </a:r>
            <a:r>
              <a:rPr lang="es-ES_tradnl" sz="2800" b="1" dirty="0">
                <a:solidFill>
                  <a:schemeClr val="accent1"/>
                </a:solidFill>
              </a:rPr>
              <a:t> </a:t>
            </a:r>
            <a:r>
              <a:rPr lang="es-ES_tradnl" sz="2800" b="1" dirty="0" err="1">
                <a:solidFill>
                  <a:schemeClr val="accent1"/>
                </a:solidFill>
              </a:rPr>
              <a:t>Technique</a:t>
            </a:r>
            <a:r>
              <a:rPr lang="es-ES_tradnl" sz="2800" b="1" dirty="0">
                <a:solidFill>
                  <a:schemeClr val="accent1"/>
                </a:solidFill>
              </a:rPr>
              <a:t>)</a:t>
            </a:r>
            <a:endParaRPr lang="en-GB" sz="2800" dirty="0">
              <a:solidFill>
                <a:schemeClr val="accent1"/>
              </a:solidFill>
            </a:endParaRPr>
          </a:p>
        </p:txBody>
      </p:sp>
      <p:sp>
        <p:nvSpPr>
          <p:cNvPr id="15"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2838761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Rectangle 13"/>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chemeClr val="accent2"/>
                </a:solidFill>
              </a:rPr>
              <a:t>1. Niveau national</a:t>
            </a:r>
            <a:br>
              <a:rPr lang="en-GB" sz="2800" b="1" dirty="0">
                <a:solidFill>
                  <a:schemeClr val="accent2"/>
                </a:solidFill>
              </a:rPr>
            </a:br>
            <a:r>
              <a:rPr lang="de-DE" sz="2800" dirty="0">
                <a:solidFill>
                  <a:schemeClr val="accent2"/>
                </a:solidFill>
              </a:rPr>
              <a:t>Cluster Nutrition</a:t>
            </a:r>
          </a:p>
        </p:txBody>
      </p:sp>
      <p:sp>
        <p:nvSpPr>
          <p:cNvPr id="8"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Inclue l’</a:t>
            </a:r>
            <a:r>
              <a:rPr lang="fr-FR" sz="1800" dirty="0" err="1">
                <a:solidFill>
                  <a:schemeClr val="bg2">
                    <a:lumMod val="75000"/>
                  </a:schemeClr>
                </a:solidFill>
                <a:latin typeface="Arial"/>
                <a:ea typeface="Arial"/>
                <a:cs typeface="Arial"/>
              </a:rPr>
              <a:t>equipe</a:t>
            </a:r>
            <a:r>
              <a:rPr lang="fr-FR" sz="1800" dirty="0">
                <a:solidFill>
                  <a:schemeClr val="bg2">
                    <a:lumMod val="75000"/>
                  </a:schemeClr>
                </a:solidFill>
                <a:latin typeface="Arial"/>
                <a:ea typeface="Arial"/>
                <a:cs typeface="Arial"/>
              </a:rPr>
              <a:t> de coordination, les </a:t>
            </a:r>
            <a:r>
              <a:rPr lang="fr-FR" sz="1800" dirty="0" err="1">
                <a:solidFill>
                  <a:schemeClr val="bg2">
                    <a:lumMod val="75000"/>
                  </a:schemeClr>
                </a:solidFill>
                <a:latin typeface="Arial"/>
                <a:ea typeface="Arial"/>
                <a:cs typeface="Arial"/>
              </a:rPr>
              <a:t>ONGs</a:t>
            </a:r>
            <a:r>
              <a:rPr lang="fr-FR" sz="1800" dirty="0">
                <a:solidFill>
                  <a:schemeClr val="bg2">
                    <a:lumMod val="75000"/>
                  </a:schemeClr>
                </a:solidFill>
                <a:latin typeface="Arial"/>
                <a:ea typeface="Arial"/>
                <a:cs typeface="Arial"/>
              </a:rPr>
              <a:t> partenaires, les agences Nations Unies, les autorités locales, les organisations de la société civile, le secteur privé…</a:t>
            </a:r>
          </a:p>
        </p:txBody>
      </p:sp>
      <p:sp>
        <p:nvSpPr>
          <p:cNvPr id="9" name="TextBox 8">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adaptée</a:t>
            </a:r>
          </a:p>
          <a:p>
            <a:r>
              <a:rPr lang="fr-FR" i="1" dirty="0">
                <a:solidFill>
                  <a:schemeClr val="bg1"/>
                </a:solidFill>
                <a:highlight>
                  <a:srgbClr val="FFFF00"/>
                </a:highlight>
              </a:rPr>
              <a:t>et remplie par le pays</a:t>
            </a:r>
            <a:endParaRPr lang="en-GB" i="1" dirty="0">
              <a:solidFill>
                <a:schemeClr val="bg1"/>
              </a:solidFill>
              <a:highlight>
                <a:srgbClr val="FFFF00"/>
              </a:highlight>
            </a:endParaRPr>
          </a:p>
        </p:txBody>
      </p:sp>
      <p:pic>
        <p:nvPicPr>
          <p:cNvPr id="13"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5"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6"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4040660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chemeClr val="accent2"/>
                </a:solidFill>
              </a:rPr>
              <a:t>2. Niveau national</a:t>
            </a:r>
            <a:br>
              <a:rPr lang="en-GB" sz="2800" b="1" dirty="0">
                <a:solidFill>
                  <a:schemeClr val="accent2"/>
                </a:solidFill>
              </a:rPr>
            </a:br>
            <a:r>
              <a:rPr lang="fr-FR" sz="2800" dirty="0">
                <a:solidFill>
                  <a:schemeClr val="accent2"/>
                </a:solidFill>
              </a:rPr>
              <a:t>Equipe de coordination</a:t>
            </a:r>
          </a:p>
        </p:txBody>
      </p:sp>
      <p:sp>
        <p:nvSpPr>
          <p:cNvPr id="10"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3348825"/>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Coordonnateur du Cluster Nutrition</a:t>
            </a:r>
          </a:p>
          <a:p>
            <a:pPr marL="266700" indent="-266700">
              <a:buClr>
                <a:schemeClr val="accent2"/>
              </a:buClr>
              <a:buSzPct val="100000"/>
            </a:pPr>
            <a:r>
              <a:rPr lang="fr-FR" sz="1800" dirty="0">
                <a:solidFill>
                  <a:schemeClr val="bg2">
                    <a:lumMod val="75000"/>
                  </a:schemeClr>
                </a:solidFill>
                <a:latin typeface="Arial"/>
                <a:ea typeface="Arial"/>
                <a:cs typeface="Arial"/>
              </a:rPr>
              <a:t>Adjoint</a:t>
            </a:r>
          </a:p>
          <a:p>
            <a:pPr marL="266700" indent="-266700">
              <a:buClr>
                <a:schemeClr val="accent2"/>
              </a:buClr>
              <a:buSzPct val="100000"/>
            </a:pPr>
            <a:r>
              <a:rPr lang="fr-FR" sz="1800" dirty="0">
                <a:solidFill>
                  <a:schemeClr val="bg2">
                    <a:lumMod val="75000"/>
                  </a:schemeClr>
                </a:solidFill>
                <a:latin typeface="Arial"/>
                <a:ea typeface="Arial"/>
                <a:cs typeface="Arial"/>
              </a:rPr>
              <a:t>Gestionnaire de l'information</a:t>
            </a:r>
          </a:p>
        </p:txBody>
      </p:sp>
      <p:sp>
        <p:nvSpPr>
          <p:cNvPr id="12" name="TextBox 11">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adaptée</a:t>
            </a:r>
          </a:p>
          <a:p>
            <a:r>
              <a:rPr lang="fr-FR" i="1" dirty="0">
                <a:solidFill>
                  <a:schemeClr val="bg1"/>
                </a:solidFill>
                <a:highlight>
                  <a:srgbClr val="FFFF00"/>
                </a:highlight>
              </a:rPr>
              <a:t>et remplie par le pays</a:t>
            </a:r>
            <a:endParaRPr lang="en-GB" i="1" dirty="0">
              <a:solidFill>
                <a:schemeClr val="bg1"/>
              </a:solidFill>
              <a:highlight>
                <a:srgbClr val="FFFF00"/>
              </a:highlight>
            </a:endParaRP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9"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20"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340302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20552"/>
            <a:ext cx="6378864" cy="875111"/>
          </a:xfrm>
          <a:prstGeom prst="rect">
            <a:avLst/>
          </a:prstGeom>
        </p:spPr>
        <p:txBody>
          <a:bodyPr wrap="square" lIns="0" numCol="1">
            <a:spAutoFit/>
          </a:bodyPr>
          <a:lstStyle/>
          <a:p>
            <a:pPr>
              <a:lnSpc>
                <a:spcPct val="90000"/>
              </a:lnSpc>
            </a:pPr>
            <a:r>
              <a:rPr lang="fr-FR" sz="2800" b="1" dirty="0">
                <a:solidFill>
                  <a:schemeClr val="accent2"/>
                </a:solidFill>
              </a:rPr>
              <a:t>3. Niveau national</a:t>
            </a:r>
            <a:br>
              <a:rPr lang="en-GB" sz="2800" b="1" dirty="0">
                <a:solidFill>
                  <a:schemeClr val="accent2"/>
                </a:solidFill>
              </a:rPr>
            </a:br>
            <a:r>
              <a:rPr lang="fr-FR" sz="2800" dirty="0">
                <a:solidFill>
                  <a:schemeClr val="accent2"/>
                </a:solidFill>
              </a:rPr>
              <a:t>Agence chef de file: UNICEF</a:t>
            </a:r>
          </a:p>
        </p:txBody>
      </p:sp>
      <p:sp>
        <p:nvSpPr>
          <p:cNvPr id="9"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408106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Définir la structure de l’équipe de coordination du Cluster</a:t>
            </a:r>
          </a:p>
          <a:p>
            <a:pPr marL="266700" indent="-266700">
              <a:buClr>
                <a:schemeClr val="accent2"/>
              </a:buClr>
              <a:buSzPct val="100000"/>
            </a:pPr>
            <a:r>
              <a:rPr lang="fr-FR" sz="1800" dirty="0">
                <a:solidFill>
                  <a:schemeClr val="bg2">
                    <a:lumMod val="75000"/>
                  </a:schemeClr>
                </a:solidFill>
                <a:latin typeface="Arial"/>
                <a:ea typeface="Arial"/>
                <a:cs typeface="Arial"/>
              </a:rPr>
              <a:t>Recruter et </a:t>
            </a:r>
            <a:r>
              <a:rPr lang="fr-FR" sz="1800" dirty="0" err="1">
                <a:solidFill>
                  <a:schemeClr val="bg2">
                    <a:lumMod val="75000"/>
                  </a:schemeClr>
                </a:solidFill>
                <a:latin typeface="Arial"/>
                <a:ea typeface="Arial"/>
                <a:cs typeface="Arial"/>
              </a:rPr>
              <a:t>gerer</a:t>
            </a:r>
            <a:r>
              <a:rPr lang="fr-FR" sz="1800" dirty="0">
                <a:solidFill>
                  <a:schemeClr val="bg2">
                    <a:lumMod val="75000"/>
                  </a:schemeClr>
                </a:solidFill>
                <a:latin typeface="Arial"/>
                <a:ea typeface="Arial"/>
                <a:cs typeface="Arial"/>
              </a:rPr>
              <a:t> des ressources humaines pour l’équipe de coordination</a:t>
            </a:r>
          </a:p>
          <a:p>
            <a:pPr marL="266700" indent="-266700">
              <a:buClr>
                <a:schemeClr val="accent2"/>
              </a:buClr>
              <a:buSzPct val="100000"/>
            </a:pPr>
            <a:r>
              <a:rPr lang="fr-FR" sz="1800" dirty="0">
                <a:solidFill>
                  <a:schemeClr val="bg2">
                    <a:lumMod val="75000"/>
                  </a:schemeClr>
                </a:solidFill>
                <a:latin typeface="Arial"/>
                <a:ea typeface="Arial"/>
                <a:cs typeface="Arial"/>
              </a:rPr>
              <a:t>Soutien administratif au Cluster</a:t>
            </a:r>
          </a:p>
          <a:p>
            <a:pPr marL="266700" indent="-266700">
              <a:buClr>
                <a:schemeClr val="accent2"/>
              </a:buClr>
              <a:buSzPct val="100000"/>
            </a:pPr>
            <a:r>
              <a:rPr lang="fr-FR" sz="1800" dirty="0">
                <a:solidFill>
                  <a:schemeClr val="bg2">
                    <a:lumMod val="75000"/>
                  </a:schemeClr>
                </a:solidFill>
                <a:latin typeface="Arial"/>
                <a:ea typeface="Arial"/>
                <a:cs typeface="Arial"/>
              </a:rPr>
              <a:t>Prestataire de dernier recours</a:t>
            </a:r>
          </a:p>
          <a:p>
            <a:pPr marL="266700" indent="-266700">
              <a:buClr>
                <a:schemeClr val="accent2"/>
              </a:buClr>
              <a:buSzPct val="100000"/>
            </a:pPr>
            <a:r>
              <a:rPr lang="fr-FR" sz="1800" dirty="0">
                <a:solidFill>
                  <a:schemeClr val="bg2">
                    <a:lumMod val="75000"/>
                  </a:schemeClr>
                </a:solidFill>
                <a:latin typeface="Arial"/>
                <a:ea typeface="Arial"/>
                <a:cs typeface="Arial"/>
              </a:rPr>
              <a:t>... Veiller à ce que les acteurs humanitaires s’appuient sur les capacités locales et maintiennent des liens appropriés avec le gouvernement et les autorités locales.</a:t>
            </a:r>
          </a:p>
        </p:txBody>
      </p:sp>
      <p:sp>
        <p:nvSpPr>
          <p:cNvPr id="11" name="TextBox 10">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adaptée</a:t>
            </a:r>
          </a:p>
          <a:p>
            <a:r>
              <a:rPr lang="fr-FR" i="1" dirty="0">
                <a:solidFill>
                  <a:schemeClr val="bg1"/>
                </a:solidFill>
                <a:highlight>
                  <a:srgbClr val="FFFF00"/>
                </a:highlight>
              </a:rPr>
              <a:t>et remplie par le pays</a:t>
            </a:r>
            <a:endParaRPr lang="en-GB" i="1" dirty="0">
              <a:solidFill>
                <a:schemeClr val="bg1"/>
              </a:solidFill>
              <a:highlight>
                <a:srgbClr val="FFFF00"/>
              </a:highlight>
            </a:endParaRPr>
          </a:p>
        </p:txBody>
      </p:sp>
      <p:pic>
        <p:nvPicPr>
          <p:cNvPr id="17"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18"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19"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406144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Rectangle 9"/>
          <p:cNvSpPr/>
          <p:nvPr/>
        </p:nvSpPr>
        <p:spPr>
          <a:xfrm>
            <a:off x="4469664" y="920552"/>
            <a:ext cx="6378864" cy="875111"/>
          </a:xfrm>
          <a:prstGeom prst="rect">
            <a:avLst/>
          </a:prstGeom>
        </p:spPr>
        <p:txBody>
          <a:bodyPr wrap="square" lIns="0" numCol="1">
            <a:spAutoFit/>
          </a:bodyPr>
          <a:lstStyle/>
          <a:p>
            <a:pPr>
              <a:lnSpc>
                <a:spcPct val="90000"/>
              </a:lnSpc>
            </a:pPr>
            <a:r>
              <a:rPr lang="en-GB" sz="2800" b="1" dirty="0">
                <a:solidFill>
                  <a:schemeClr val="accent2"/>
                </a:solidFill>
              </a:rPr>
              <a:t>4. </a:t>
            </a:r>
            <a:r>
              <a:rPr lang="en-GB" sz="2800" b="1" dirty="0" err="1">
                <a:solidFill>
                  <a:schemeClr val="accent2"/>
                </a:solidFill>
              </a:rPr>
              <a:t>Niveau</a:t>
            </a:r>
            <a:r>
              <a:rPr lang="en-GB" sz="2800" b="1" dirty="0">
                <a:solidFill>
                  <a:schemeClr val="accent2"/>
                </a:solidFill>
              </a:rPr>
              <a:t> National</a:t>
            </a:r>
            <a:br>
              <a:rPr lang="en-GB" sz="2800" b="1" dirty="0">
                <a:solidFill>
                  <a:schemeClr val="accent2"/>
                </a:solidFill>
              </a:rPr>
            </a:br>
            <a:r>
              <a:rPr lang="fr-FR" sz="2800" dirty="0">
                <a:solidFill>
                  <a:schemeClr val="accent2"/>
                </a:solidFill>
              </a:rPr>
              <a:t>Groupe Stratégique de Conseil (GSC)</a:t>
            </a:r>
            <a:endParaRPr lang="en-GB" sz="2800" dirty="0">
              <a:solidFill>
                <a:schemeClr val="accent2"/>
              </a:solidFill>
            </a:endParaRPr>
          </a:p>
        </p:txBody>
      </p:sp>
      <p:sp>
        <p:nvSpPr>
          <p:cNvPr id="11" name="TextBox 10">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adaptée</a:t>
            </a:r>
          </a:p>
          <a:p>
            <a:r>
              <a:rPr lang="fr-FR" i="1" dirty="0">
                <a:solidFill>
                  <a:schemeClr val="bg1"/>
                </a:solidFill>
                <a:highlight>
                  <a:srgbClr val="FFFF00"/>
                </a:highlight>
              </a:rPr>
              <a:t>et remplie par le pays</a:t>
            </a:r>
            <a:endParaRPr lang="en-GB" i="1" dirty="0">
              <a:solidFill>
                <a:schemeClr val="bg1"/>
              </a:solidFill>
              <a:highlight>
                <a:srgbClr val="FFFF00"/>
              </a:highlight>
            </a:endParaRPr>
          </a:p>
        </p:txBody>
      </p:sp>
      <p:sp>
        <p:nvSpPr>
          <p:cNvPr id="18" name="Rectangle 17"/>
          <p:cNvSpPr/>
          <p:nvPr/>
        </p:nvSpPr>
        <p:spPr>
          <a:xfrm>
            <a:off x="4469664" y="895152"/>
            <a:ext cx="6378864" cy="487313"/>
          </a:xfrm>
          <a:prstGeom prst="rect">
            <a:avLst/>
          </a:prstGeom>
        </p:spPr>
        <p:txBody>
          <a:bodyPr wrap="square" lIns="0" numCol="1">
            <a:spAutoFit/>
          </a:bodyPr>
          <a:lstStyle/>
          <a:p>
            <a:pPr>
              <a:lnSpc>
                <a:spcPct val="90000"/>
              </a:lnSpc>
            </a:pPr>
            <a:endParaRPr lang="fr-FR" sz="2800" dirty="0">
              <a:solidFill>
                <a:schemeClr val="accent2"/>
              </a:solidFill>
            </a:endParaRPr>
          </a:p>
        </p:txBody>
      </p:sp>
      <p:pic>
        <p:nvPicPr>
          <p:cNvPr id="22"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23"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2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
        <p:nvSpPr>
          <p:cNvPr id="25" name="Content Placeholder 2">
            <a:extLst>
              <a:ext uri="{FF2B5EF4-FFF2-40B4-BE49-F238E27FC236}">
                <a16:creationId xmlns:a16="http://schemas.microsoft.com/office/drawing/2014/main" id="{7701F313-0E2A-4C52-9511-3A387DDFDC1A}"/>
              </a:ext>
            </a:extLst>
          </p:cNvPr>
          <p:cNvSpPr txBox="1">
            <a:spLocks/>
          </p:cNvSpPr>
          <p:nvPr/>
        </p:nvSpPr>
        <p:spPr>
          <a:xfrm>
            <a:off x="4221824" y="2183613"/>
            <a:ext cx="6776186" cy="1816887"/>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buClr>
                <a:schemeClr val="accent2"/>
              </a:buClr>
              <a:buSzPct val="100000"/>
            </a:pPr>
            <a:r>
              <a:rPr lang="fr-FR" sz="1800" dirty="0">
                <a:solidFill>
                  <a:schemeClr val="bg2">
                    <a:lumMod val="75000"/>
                  </a:schemeClr>
                </a:solidFill>
                <a:latin typeface="Arial"/>
                <a:ea typeface="Arial"/>
                <a:cs typeface="Arial"/>
              </a:rPr>
              <a:t>Groupes de travail technique, taskforce…</a:t>
            </a:r>
          </a:p>
        </p:txBody>
      </p:sp>
    </p:spTree>
    <p:extLst>
      <p:ext uri="{BB962C8B-B14F-4D97-AF65-F5344CB8AC3E}">
        <p14:creationId xmlns:p14="http://schemas.microsoft.com/office/powerpoint/2010/main" val="291077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Rectangle 10"/>
          <p:cNvSpPr/>
          <p:nvPr/>
        </p:nvSpPr>
        <p:spPr>
          <a:xfrm>
            <a:off x="4469664" y="928486"/>
            <a:ext cx="6378864" cy="2426305"/>
          </a:xfrm>
          <a:prstGeom prst="rect">
            <a:avLst/>
          </a:prstGeom>
        </p:spPr>
        <p:txBody>
          <a:bodyPr wrap="square" lIns="0" numCol="1">
            <a:spAutoFit/>
          </a:bodyPr>
          <a:lstStyle/>
          <a:p>
            <a:pPr>
              <a:lnSpc>
                <a:spcPct val="90000"/>
              </a:lnSpc>
            </a:pPr>
            <a:r>
              <a:rPr lang="fr-FR" sz="2800" b="1" dirty="0">
                <a:solidFill>
                  <a:schemeClr val="accent3"/>
                </a:solidFill>
              </a:rPr>
              <a:t>Niveau sous-national</a:t>
            </a:r>
            <a:br>
              <a:rPr lang="fr-FR" sz="2800" b="1" dirty="0">
                <a:solidFill>
                  <a:schemeClr val="accent3"/>
                </a:solidFill>
              </a:rPr>
            </a:br>
            <a:r>
              <a:rPr lang="fr-FR" sz="2800" dirty="0">
                <a:solidFill>
                  <a:schemeClr val="accent3"/>
                </a:solidFill>
              </a:rPr>
              <a:t>Localisation des clusters sous-nationaux (annexer la carte si possible)</a:t>
            </a:r>
          </a:p>
          <a:p>
            <a:pPr>
              <a:lnSpc>
                <a:spcPct val="90000"/>
              </a:lnSpc>
            </a:pPr>
            <a:r>
              <a:rPr lang="fr-FR" sz="2800" dirty="0">
                <a:solidFill>
                  <a:schemeClr val="accent3"/>
                </a:solidFill>
              </a:rPr>
              <a:t>Equipe de coordination des Clusters sous-nationaux</a:t>
            </a:r>
          </a:p>
          <a:p>
            <a:pPr>
              <a:lnSpc>
                <a:spcPct val="90000"/>
              </a:lnSpc>
            </a:pPr>
            <a:endParaRPr lang="fr-FR" sz="2800" b="1" dirty="0">
              <a:solidFill>
                <a:schemeClr val="accent3"/>
              </a:solidFill>
            </a:endParaRPr>
          </a:p>
        </p:txBody>
      </p:sp>
      <p:sp>
        <p:nvSpPr>
          <p:cNvPr id="12" name="Content Placeholder 2">
            <a:extLst>
              <a:ext uri="{FF2B5EF4-FFF2-40B4-BE49-F238E27FC236}">
                <a16:creationId xmlns:a16="http://schemas.microsoft.com/office/drawing/2014/main" id="{7701F313-0E2A-4C52-9511-3A387DDFDC1A}"/>
              </a:ext>
            </a:extLst>
          </p:cNvPr>
          <p:cNvSpPr txBox="1">
            <a:spLocks/>
          </p:cNvSpPr>
          <p:nvPr/>
        </p:nvSpPr>
        <p:spPr>
          <a:xfrm>
            <a:off x="4221824" y="3123376"/>
            <a:ext cx="7024026" cy="1693503"/>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3525" indent="-174625">
              <a:buClr>
                <a:schemeClr val="accent4"/>
              </a:buClr>
            </a:pPr>
            <a:r>
              <a:rPr lang="fr-FR" sz="1800" dirty="0">
                <a:solidFill>
                  <a:schemeClr val="bg2">
                    <a:lumMod val="75000"/>
                  </a:schemeClr>
                </a:solidFill>
                <a:latin typeface="Arial"/>
                <a:cs typeface="Arial"/>
              </a:rPr>
              <a:t>Coordonnateur du sous-Cluster Nutrition</a:t>
            </a:r>
          </a:p>
          <a:p>
            <a:pPr marL="263525" indent="-174625">
              <a:buClr>
                <a:schemeClr val="accent4"/>
              </a:buClr>
            </a:pPr>
            <a:r>
              <a:rPr lang="fr-FR" sz="1800" dirty="0">
                <a:solidFill>
                  <a:schemeClr val="bg2">
                    <a:lumMod val="75000"/>
                  </a:schemeClr>
                </a:solidFill>
                <a:latin typeface="Arial"/>
                <a:cs typeface="Arial"/>
              </a:rPr>
              <a:t>Gestionnaire de l'information…</a:t>
            </a:r>
          </a:p>
        </p:txBody>
      </p:sp>
      <p:sp>
        <p:nvSpPr>
          <p:cNvPr id="10" name="TextBox 9">
            <a:extLst>
              <a:ext uri="{FF2B5EF4-FFF2-40B4-BE49-F238E27FC236}">
                <a16:creationId xmlns:a16="http://schemas.microsoft.com/office/drawing/2014/main" id="{5A5CEF9D-0D2B-4488-9BFE-6C3BE9DA8E4F}"/>
              </a:ext>
            </a:extLst>
          </p:cNvPr>
          <p:cNvSpPr txBox="1"/>
          <p:nvPr/>
        </p:nvSpPr>
        <p:spPr>
          <a:xfrm>
            <a:off x="654139" y="5108979"/>
            <a:ext cx="2904553" cy="523220"/>
          </a:xfrm>
          <a:prstGeom prst="rect">
            <a:avLst/>
          </a:prstGeom>
          <a:noFill/>
        </p:spPr>
        <p:txBody>
          <a:bodyPr wrap="square" lIns="0" rIns="0" rtlCol="0" anchor="b">
            <a:spAutoFit/>
          </a:bodyPr>
          <a:lstStyle/>
          <a:p>
            <a:r>
              <a:rPr lang="fr-FR" i="1" dirty="0">
                <a:solidFill>
                  <a:schemeClr val="bg1"/>
                </a:solidFill>
                <a:highlight>
                  <a:srgbClr val="FFFF00"/>
                </a:highlight>
              </a:rPr>
              <a:t>Cette diapositive doit être adaptée</a:t>
            </a:r>
          </a:p>
          <a:p>
            <a:r>
              <a:rPr lang="fr-FR" i="1" dirty="0">
                <a:solidFill>
                  <a:schemeClr val="bg1"/>
                </a:solidFill>
                <a:highlight>
                  <a:srgbClr val="FFFF00"/>
                </a:highlight>
              </a:rPr>
              <a:t>et remplie par le pays</a:t>
            </a:r>
            <a:endParaRPr lang="en-GB" i="1" dirty="0">
              <a:solidFill>
                <a:schemeClr val="bg1"/>
              </a:solidFill>
              <a:highlight>
                <a:srgbClr val="FFFF00"/>
              </a:highlight>
            </a:endParaRPr>
          </a:p>
        </p:txBody>
      </p:sp>
      <p:pic>
        <p:nvPicPr>
          <p:cNvPr id="19" name="Google Shape;177;p26"/>
          <p:cNvPicPr preferRelativeResize="0"/>
          <p:nvPr/>
        </p:nvPicPr>
        <p:blipFill>
          <a:blip r:embed="rId2">
            <a:alphaModFix/>
          </a:blip>
          <a:stretch>
            <a:fillRect/>
          </a:stretch>
        </p:blipFill>
        <p:spPr>
          <a:xfrm>
            <a:off x="629434" y="6083392"/>
            <a:ext cx="1283472" cy="488408"/>
          </a:xfrm>
          <a:prstGeom prst="rect">
            <a:avLst/>
          </a:prstGeom>
          <a:noFill/>
          <a:ln>
            <a:noFill/>
          </a:ln>
        </p:spPr>
      </p:pic>
      <p:sp>
        <p:nvSpPr>
          <p:cNvPr id="20" name="Google Shape;261;p32"/>
          <p:cNvSpPr txBox="1">
            <a:spLocks/>
          </p:cNvSpPr>
          <p:nvPr/>
        </p:nvSpPr>
        <p:spPr>
          <a:xfrm>
            <a:off x="630000" y="589704"/>
            <a:ext cx="3084750" cy="1177263"/>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rgbClr val="FFFFFF"/>
                </a:solidFill>
                <a:latin typeface="Arial"/>
                <a:ea typeface="Arial"/>
                <a:cs typeface="Arial"/>
                <a:sym typeface="Arial"/>
              </a:rPr>
              <a:t>La structure</a:t>
            </a:r>
          </a:p>
          <a:p>
            <a:pPr>
              <a:lnSpc>
                <a:spcPct val="80000"/>
              </a:lnSpc>
              <a:buSzPts val="3200"/>
            </a:pPr>
            <a:r>
              <a:rPr lang="fr-FR" sz="3200" dirty="0">
                <a:solidFill>
                  <a:srgbClr val="FFFFFF"/>
                </a:solidFill>
                <a:latin typeface="Arial"/>
                <a:ea typeface="Arial"/>
                <a:cs typeface="Arial"/>
                <a:sym typeface="Arial"/>
              </a:rPr>
              <a:t>du Cluster Nutrition</a:t>
            </a:r>
            <a:endParaRPr lang="en-US" sz="3200" b="1" dirty="0">
              <a:solidFill>
                <a:srgbClr val="FFFFFF"/>
              </a:solidFill>
              <a:latin typeface="Arial"/>
              <a:ea typeface="Arial"/>
              <a:cs typeface="Arial"/>
              <a:sym typeface="Arial"/>
            </a:endParaRPr>
          </a:p>
        </p:txBody>
      </p:sp>
      <p:sp>
        <p:nvSpPr>
          <p:cNvPr id="22"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138005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7;p28"/>
          <p:cNvSpPr/>
          <p:nvPr/>
        </p:nvSpPr>
        <p:spPr>
          <a:xfrm>
            <a:off x="1" y="-30834"/>
            <a:ext cx="12204698" cy="6901534"/>
          </a:xfrm>
          <a:prstGeom prst="rect">
            <a:avLst/>
          </a:prstGeom>
          <a:solidFill>
            <a:srgbClr val="95C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50000"/>
                </a:schemeClr>
              </a:solidFill>
            </a:endParaRPr>
          </a:p>
        </p:txBody>
      </p:sp>
      <p:sp>
        <p:nvSpPr>
          <p:cNvPr id="3" name="Content Placeholder 2">
            <a:extLst>
              <a:ext uri="{FF2B5EF4-FFF2-40B4-BE49-F238E27FC236}">
                <a16:creationId xmlns:a16="http://schemas.microsoft.com/office/drawing/2014/main" id="{7701F313-0E2A-4C52-9511-3A387DDFDC1A}"/>
              </a:ext>
            </a:extLst>
          </p:cNvPr>
          <p:cNvSpPr>
            <a:spLocks noGrp="1"/>
          </p:cNvSpPr>
          <p:nvPr>
            <p:ph idx="1"/>
          </p:nvPr>
        </p:nvSpPr>
        <p:spPr>
          <a:xfrm>
            <a:off x="635919" y="2891805"/>
            <a:ext cx="5783931" cy="2031791"/>
          </a:xfrm>
        </p:spPr>
        <p:txBody>
          <a:bodyPr lIns="0">
            <a:noAutofit/>
          </a:bodyPr>
          <a:lstStyle/>
          <a:p>
            <a:pPr marL="177800" indent="-177800">
              <a:lnSpc>
                <a:spcPct val="120000"/>
              </a:lnSpc>
              <a:buClrTx/>
              <a:buSzPct val="100000"/>
            </a:pPr>
            <a:r>
              <a:rPr lang="en-GB" sz="1400" dirty="0">
                <a:solidFill>
                  <a:srgbClr val="FFFFFF"/>
                </a:solidFill>
                <a:latin typeface="Arial"/>
                <a:cs typeface="Arial"/>
              </a:rPr>
              <a:t>https://www.nutritioncluster.net/</a:t>
            </a:r>
          </a:p>
          <a:p>
            <a:pPr marL="177800" indent="-177800">
              <a:lnSpc>
                <a:spcPct val="120000"/>
              </a:lnSpc>
              <a:buClrTx/>
              <a:buSzPct val="100000"/>
            </a:pPr>
            <a:r>
              <a:rPr lang="en-GB" sz="1400" dirty="0">
                <a:solidFill>
                  <a:srgbClr val="FFFFFF"/>
                </a:solidFill>
                <a:latin typeface="Arial"/>
                <a:cs typeface="Arial"/>
              </a:rPr>
              <a:t>https://www.humanitarianresponse.info/</a:t>
            </a:r>
            <a:endParaRPr lang="en-GB" sz="1400" noProof="0" dirty="0">
              <a:solidFill>
                <a:srgbClr val="FFFFFF"/>
              </a:solidFill>
              <a:latin typeface="Arial"/>
              <a:cs typeface="Arial"/>
            </a:endParaRPr>
          </a:p>
          <a:p>
            <a:pPr marL="177800" indent="-177800">
              <a:lnSpc>
                <a:spcPct val="120000"/>
              </a:lnSpc>
              <a:buClrTx/>
              <a:buSzPct val="100000"/>
            </a:pPr>
            <a:r>
              <a:rPr lang="en-GB" sz="1400" u="sng" dirty="0">
                <a:solidFill>
                  <a:srgbClr val="FFFFFF"/>
                </a:solidFill>
                <a:latin typeface="Arial"/>
                <a:cs typeface="Arial"/>
              </a:rPr>
              <a:t>IASC. (2015). </a:t>
            </a:r>
            <a:r>
              <a:rPr lang="en-GB" sz="1400" i="1" u="sng" dirty="0">
                <a:solidFill>
                  <a:srgbClr val="FFFFFF"/>
                </a:solidFill>
                <a:latin typeface="Arial"/>
                <a:cs typeface="Arial"/>
              </a:rPr>
              <a:t>Cluster Coordination Reference Module</a:t>
            </a:r>
            <a:r>
              <a:rPr lang="en-GB" sz="1400" u="sng" dirty="0">
                <a:solidFill>
                  <a:srgbClr val="FFFFFF"/>
                </a:solidFill>
                <a:latin typeface="Arial"/>
                <a:cs typeface="Arial"/>
              </a:rPr>
              <a:t>.</a:t>
            </a:r>
          </a:p>
          <a:p>
            <a:pPr marL="177800" indent="-177800">
              <a:lnSpc>
                <a:spcPct val="120000"/>
              </a:lnSpc>
              <a:buClrTx/>
              <a:buSzPct val="100000"/>
            </a:pPr>
            <a:r>
              <a:rPr lang="en-GB" sz="1400" u="sng" dirty="0">
                <a:solidFill>
                  <a:srgbClr val="FFFFFF"/>
                </a:solidFill>
                <a:latin typeface="Arial"/>
                <a:cs typeface="Arial"/>
              </a:rPr>
              <a:t>UNICEF. (2015). </a:t>
            </a:r>
            <a:r>
              <a:rPr lang="en-GB" sz="1400" i="1" u="sng" dirty="0">
                <a:solidFill>
                  <a:srgbClr val="FFFFFF"/>
                </a:solidFill>
                <a:latin typeface="Arial"/>
                <a:cs typeface="Arial"/>
              </a:rPr>
              <a:t>Cluster Coordination Guidance for Country Offices</a:t>
            </a:r>
          </a:p>
          <a:p>
            <a:pPr marL="177800" indent="-177800">
              <a:lnSpc>
                <a:spcPct val="120000"/>
              </a:lnSpc>
              <a:buClrTx/>
              <a:buSzPct val="100000"/>
            </a:pPr>
            <a:r>
              <a:rPr lang="fr-FR" sz="1400" i="1" u="sng" dirty="0">
                <a:solidFill>
                  <a:srgbClr val="FFFFFF"/>
                </a:solidFill>
                <a:highlight>
                  <a:srgbClr val="FFFF00"/>
                </a:highlight>
                <a:latin typeface="Arial"/>
                <a:cs typeface="Arial"/>
              </a:rPr>
              <a:t>Ajouter des liens aux pages </a:t>
            </a:r>
            <a:r>
              <a:rPr lang="fr-FR" sz="1400" i="1" u="sng" dirty="0" err="1">
                <a:solidFill>
                  <a:srgbClr val="FFFFFF"/>
                </a:solidFill>
                <a:highlight>
                  <a:srgbClr val="FFFF00"/>
                </a:highlight>
                <a:latin typeface="Arial"/>
                <a:cs typeface="Arial"/>
              </a:rPr>
              <a:t>webs</a:t>
            </a:r>
            <a:r>
              <a:rPr lang="fr-FR" sz="1400" i="1" u="sng" dirty="0">
                <a:solidFill>
                  <a:srgbClr val="FFFFFF"/>
                </a:solidFill>
                <a:highlight>
                  <a:srgbClr val="FFFF00"/>
                </a:highlight>
                <a:latin typeface="Arial"/>
                <a:cs typeface="Arial"/>
              </a:rPr>
              <a:t> nationales</a:t>
            </a:r>
          </a:p>
        </p:txBody>
      </p:sp>
      <p:sp>
        <p:nvSpPr>
          <p:cNvPr id="21" name="Google Shape;307;p35"/>
          <p:cNvSpPr txBox="1">
            <a:spLocks/>
          </p:cNvSpPr>
          <p:nvPr/>
        </p:nvSpPr>
        <p:spPr>
          <a:xfrm>
            <a:off x="622137" y="1338178"/>
            <a:ext cx="3852862" cy="876746"/>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4500" dirty="0">
                <a:solidFill>
                  <a:schemeClr val="bg1"/>
                </a:solidFill>
                <a:latin typeface="Arial"/>
                <a:ea typeface="Arial"/>
                <a:cs typeface="Arial"/>
                <a:sym typeface="Arial"/>
              </a:rPr>
              <a:t>Pour en </a:t>
            </a:r>
            <a:r>
              <a:rPr lang="fr-FR" sz="4500" b="1" dirty="0">
                <a:solidFill>
                  <a:schemeClr val="bg1"/>
                </a:solidFill>
                <a:latin typeface="Arial"/>
                <a:ea typeface="Arial"/>
                <a:cs typeface="Arial"/>
                <a:sym typeface="Arial"/>
              </a:rPr>
              <a:t>savoir plus</a:t>
            </a:r>
          </a:p>
        </p:txBody>
      </p:sp>
      <p:pic>
        <p:nvPicPr>
          <p:cNvPr id="2" name="Picture 1" descr="UN051588.png"/>
          <p:cNvPicPr>
            <a:picLocks noChangeAspect="1"/>
          </p:cNvPicPr>
          <p:nvPr/>
        </p:nvPicPr>
        <p:blipFill rotWithShape="1">
          <a:blip r:embed="rId2">
            <a:extLst>
              <a:ext uri="{28A0092B-C50C-407E-A947-70E740481C1C}">
                <a14:useLocalDpi xmlns:a14="http://schemas.microsoft.com/office/drawing/2010/main" val="0"/>
              </a:ext>
            </a:extLst>
          </a:blip>
          <a:srcRect l="32125" t="-940" b="8374"/>
          <a:stretch/>
        </p:blipFill>
        <p:spPr>
          <a:xfrm>
            <a:off x="4486275" y="-101598"/>
            <a:ext cx="7732586" cy="6972298"/>
          </a:xfrm>
          <a:prstGeom prst="rect">
            <a:avLst/>
          </a:prstGeom>
        </p:spPr>
      </p:pic>
      <p:pic>
        <p:nvPicPr>
          <p:cNvPr id="10" name="Google Shape;177;p26"/>
          <p:cNvPicPr preferRelativeResize="0"/>
          <p:nvPr/>
        </p:nvPicPr>
        <p:blipFill>
          <a:blip r:embed="rId3">
            <a:alphaModFix/>
          </a:blip>
          <a:stretch>
            <a:fillRect/>
          </a:stretch>
        </p:blipFill>
        <p:spPr>
          <a:xfrm>
            <a:off x="584771" y="5914673"/>
            <a:ext cx="1786164" cy="679701"/>
          </a:xfrm>
          <a:prstGeom prst="rect">
            <a:avLst/>
          </a:prstGeom>
          <a:noFill/>
          <a:ln>
            <a:noFill/>
          </a:ln>
        </p:spPr>
      </p:pic>
      <p:sp>
        <p:nvSpPr>
          <p:cNvPr id="11" name="Rectangle 10"/>
          <p:cNvSpPr/>
          <p:nvPr/>
        </p:nvSpPr>
        <p:spPr>
          <a:xfrm rot="16200000">
            <a:off x="11182770" y="5778437"/>
            <a:ext cx="1454244" cy="200055"/>
          </a:xfrm>
          <a:prstGeom prst="rect">
            <a:avLst/>
          </a:prstGeom>
        </p:spPr>
        <p:txBody>
          <a:bodyPr wrap="none">
            <a:spAutoFit/>
          </a:bodyPr>
          <a:lstStyle/>
          <a:p>
            <a:r>
              <a:rPr lang="de-DE" sz="700" b="1" dirty="0">
                <a:solidFill>
                  <a:srgbClr val="FFFFFF"/>
                </a:solidFill>
              </a:rPr>
              <a:t>© UNICEF/UN0311097/</a:t>
            </a:r>
            <a:r>
              <a:rPr lang="de-DE" sz="700" b="1" dirty="0" err="1">
                <a:solidFill>
                  <a:srgbClr val="FFFFFF"/>
                </a:solidFill>
              </a:rPr>
              <a:t>Verweij</a:t>
            </a:r>
            <a:endParaRPr lang="en-US" sz="700" b="1" dirty="0">
              <a:solidFill>
                <a:srgbClr val="FFFFFF"/>
              </a:solidFill>
            </a:endParaRPr>
          </a:p>
        </p:txBody>
      </p:sp>
    </p:spTree>
    <p:extLst>
      <p:ext uri="{BB962C8B-B14F-4D97-AF65-F5344CB8AC3E}">
        <p14:creationId xmlns:p14="http://schemas.microsoft.com/office/powerpoint/2010/main" val="426234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title" idx="4294967295"/>
          </p:nvPr>
        </p:nvSpPr>
        <p:spPr>
          <a:xfrm>
            <a:off x="630000" y="667107"/>
            <a:ext cx="2638870" cy="648300"/>
          </a:xfrm>
          <a:prstGeom prst="rect">
            <a:avLst/>
          </a:prstGeom>
          <a:noFill/>
          <a:ln>
            <a:noFill/>
          </a:ln>
        </p:spPr>
        <p:txBody>
          <a:bodyPr spcFirstLastPara="1" wrap="square" lIns="0" tIns="45700" rIns="91425" bIns="45700" anchor="ctr" anchorCtr="0">
            <a:noAutofit/>
          </a:bodyPr>
          <a:lstStyle/>
          <a:p>
            <a:pPr lvl="0">
              <a:lnSpc>
                <a:spcPct val="80000"/>
              </a:lnSpc>
              <a:buSzPts val="3200"/>
            </a:pPr>
            <a:r>
              <a:rPr lang="fr-FR" sz="3200" b="1" dirty="0">
                <a:solidFill>
                  <a:schemeClr val="lt1"/>
                </a:solidFill>
                <a:latin typeface="Arial"/>
                <a:ea typeface="Arial"/>
                <a:cs typeface="Arial"/>
                <a:sym typeface="Arial"/>
              </a:rPr>
              <a:t>Activation</a:t>
            </a:r>
            <a:br>
              <a:rPr lang="fr-FR" sz="3200"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des clusters</a:t>
            </a:r>
            <a:endParaRPr sz="3200" b="1" dirty="0">
              <a:solidFill>
                <a:schemeClr val="lt1"/>
              </a:solidFill>
              <a:latin typeface="Arial"/>
              <a:ea typeface="Arial"/>
              <a:cs typeface="Arial"/>
              <a:sym typeface="Arial"/>
            </a:endParaRPr>
          </a:p>
        </p:txBody>
      </p:sp>
      <p:sp>
        <p:nvSpPr>
          <p:cNvPr id="25" name="TextBox 24"/>
          <p:cNvSpPr txBox="1"/>
          <p:nvPr/>
        </p:nvSpPr>
        <p:spPr>
          <a:xfrm>
            <a:off x="4467295" y="900320"/>
            <a:ext cx="2794650" cy="523220"/>
          </a:xfrm>
          <a:prstGeom prst="rect">
            <a:avLst/>
          </a:prstGeom>
          <a:noFill/>
        </p:spPr>
        <p:txBody>
          <a:bodyPr wrap="square" lIns="0" rtlCol="0" anchor="t">
            <a:spAutoFit/>
          </a:bodyPr>
          <a:lstStyle/>
          <a:p>
            <a:pPr lvl="0"/>
            <a:r>
              <a:rPr lang="fr-FR" sz="2800" b="1" dirty="0">
                <a:solidFill>
                  <a:schemeClr val="accent1"/>
                </a:solidFill>
              </a:rPr>
              <a:t>Critères</a:t>
            </a:r>
            <a:endParaRPr lang="it-IT" sz="2800" b="1" dirty="0">
              <a:solidFill>
                <a:schemeClr val="accent1"/>
              </a:solidFill>
              <a:latin typeface="Calibri"/>
              <a:ea typeface="Calibri"/>
              <a:cs typeface="Calibri"/>
              <a:sym typeface="Calibri"/>
            </a:endParaRPr>
          </a:p>
        </p:txBody>
      </p:sp>
      <p:cxnSp>
        <p:nvCxnSpPr>
          <p:cNvPr id="28" name="Google Shape;209;p28"/>
          <p:cNvCxnSpPr/>
          <p:nvPr/>
        </p:nvCxnSpPr>
        <p:spPr>
          <a:xfrm>
            <a:off x="4479925" y="3174464"/>
            <a:ext cx="7712075" cy="0"/>
          </a:xfrm>
          <a:prstGeom prst="straightConnector1">
            <a:avLst/>
          </a:prstGeom>
          <a:noFill/>
          <a:ln w="19050" cap="flat" cmpd="sng">
            <a:solidFill>
              <a:schemeClr val="accent1"/>
            </a:solidFill>
            <a:prstDash val="solid"/>
            <a:round/>
            <a:headEnd type="none" w="med" len="med"/>
            <a:tailEnd type="none" w="med" len="med"/>
          </a:ln>
        </p:spPr>
      </p:cxnSp>
      <p:cxnSp>
        <p:nvCxnSpPr>
          <p:cNvPr id="29" name="Google Shape;209;p28"/>
          <p:cNvCxnSpPr/>
          <p:nvPr/>
        </p:nvCxnSpPr>
        <p:spPr>
          <a:xfrm>
            <a:off x="4479925" y="4547036"/>
            <a:ext cx="7712075" cy="0"/>
          </a:xfrm>
          <a:prstGeom prst="straightConnector1">
            <a:avLst/>
          </a:prstGeom>
          <a:noFill/>
          <a:ln w="19050" cap="flat" cmpd="sng">
            <a:solidFill>
              <a:schemeClr val="accent2"/>
            </a:solidFill>
            <a:prstDash val="solid"/>
            <a:round/>
            <a:headEnd type="none" w="med" len="med"/>
            <a:tailEnd type="none" w="med" len="med"/>
          </a:ln>
        </p:spPr>
      </p:cxnSp>
      <p:cxnSp>
        <p:nvCxnSpPr>
          <p:cNvPr id="30" name="Google Shape;209;p28"/>
          <p:cNvCxnSpPr/>
          <p:nvPr/>
        </p:nvCxnSpPr>
        <p:spPr>
          <a:xfrm>
            <a:off x="4479925" y="5818611"/>
            <a:ext cx="7712075" cy="0"/>
          </a:xfrm>
          <a:prstGeom prst="straightConnector1">
            <a:avLst/>
          </a:prstGeom>
          <a:noFill/>
          <a:ln w="19050" cap="flat" cmpd="sng">
            <a:solidFill>
              <a:schemeClr val="accent3"/>
            </a:solidFill>
            <a:prstDash val="solid"/>
            <a:round/>
            <a:headEnd type="none" w="med" len="med"/>
            <a:tailEnd type="none" w="med" len="med"/>
          </a:ln>
        </p:spPr>
      </p:cxnSp>
      <p:sp>
        <p:nvSpPr>
          <p:cNvPr id="12" name="Google Shape;198;p28"/>
          <p:cNvSpPr txBox="1">
            <a:spLocks/>
          </p:cNvSpPr>
          <p:nvPr/>
        </p:nvSpPr>
        <p:spPr>
          <a:xfrm>
            <a:off x="4214647" y="1961700"/>
            <a:ext cx="7712075" cy="34641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66700" indent="-266700">
              <a:lnSpc>
                <a:spcPct val="100000"/>
              </a:lnSpc>
              <a:buClr>
                <a:schemeClr val="accent1"/>
              </a:buClr>
              <a:buSzPct val="120000"/>
            </a:pPr>
            <a:r>
              <a:rPr lang="fr-FR" sz="2000" b="1" dirty="0">
                <a:solidFill>
                  <a:schemeClr val="bg2">
                    <a:lumMod val="75000"/>
                  </a:schemeClr>
                </a:solidFill>
                <a:latin typeface="Arial"/>
                <a:ea typeface="Arial"/>
                <a:cs typeface="Arial"/>
                <a:sym typeface="Arial"/>
              </a:rPr>
              <a:t>Des lacunes en matière de réponse et de coordination existent </a:t>
            </a:r>
            <a:r>
              <a:rPr lang="fr-FR" sz="2000" dirty="0">
                <a:solidFill>
                  <a:schemeClr val="bg2">
                    <a:lumMod val="75000"/>
                  </a:schemeClr>
                </a:solidFill>
                <a:latin typeface="Arial"/>
                <a:ea typeface="Arial"/>
                <a:cs typeface="Arial"/>
                <a:sym typeface="Arial"/>
              </a:rPr>
              <a:t>en raison d’une forte détérioration ou d’un changement significatif de la situation humanitaire.</a:t>
            </a:r>
            <a:br>
              <a:rPr lang="fr-FR" sz="2000" dirty="0">
                <a:solidFill>
                  <a:schemeClr val="bg2">
                    <a:lumMod val="75000"/>
                  </a:schemeClr>
                </a:solidFill>
                <a:latin typeface="Arial"/>
                <a:ea typeface="Arial"/>
                <a:cs typeface="Arial"/>
                <a:sym typeface="Arial"/>
              </a:rPr>
            </a:br>
            <a:endParaRPr lang="fr-FR" sz="2000" dirty="0">
              <a:solidFill>
                <a:schemeClr val="bg2">
                  <a:lumMod val="75000"/>
                </a:schemeClr>
              </a:solidFill>
              <a:latin typeface="Arial"/>
              <a:ea typeface="Arial"/>
              <a:cs typeface="Arial"/>
              <a:sym typeface="Arial"/>
            </a:endParaRPr>
          </a:p>
          <a:p>
            <a:pPr marL="266700" indent="-266700">
              <a:lnSpc>
                <a:spcPct val="100000"/>
              </a:lnSpc>
              <a:buClr>
                <a:schemeClr val="accent2"/>
              </a:buClr>
              <a:buSzPct val="120000"/>
            </a:pPr>
            <a:r>
              <a:rPr lang="fr-FR" sz="2000" b="1" dirty="0">
                <a:solidFill>
                  <a:schemeClr val="bg2">
                    <a:lumMod val="75000"/>
                  </a:schemeClr>
                </a:solidFill>
                <a:latin typeface="Arial"/>
                <a:ea typeface="Arial"/>
                <a:cs typeface="Arial"/>
                <a:sym typeface="Arial"/>
              </a:rPr>
              <a:t>La capacité nationale actuelle d’intervention ou de coordination</a:t>
            </a:r>
            <a:r>
              <a:rPr lang="fr-FR" sz="2000" dirty="0">
                <a:solidFill>
                  <a:schemeClr val="bg2">
                    <a:lumMod val="75000"/>
                  </a:schemeClr>
                </a:solidFill>
                <a:latin typeface="Arial"/>
                <a:ea typeface="Arial"/>
                <a:cs typeface="Arial"/>
                <a:sym typeface="Arial"/>
              </a:rPr>
              <a:t> n’est pas en mesure de répondre aux besoins d’une manière qui respecte les principes humanitaires.</a:t>
            </a:r>
          </a:p>
          <a:p>
            <a:pPr marL="266700" indent="-266700">
              <a:lnSpc>
                <a:spcPct val="100000"/>
              </a:lnSpc>
              <a:buClr>
                <a:schemeClr val="accent1"/>
              </a:buClr>
              <a:buSzPct val="120000"/>
            </a:pPr>
            <a:endParaRPr lang="fr-FR" sz="2000" dirty="0">
              <a:solidFill>
                <a:schemeClr val="bg2">
                  <a:lumMod val="75000"/>
                </a:schemeClr>
              </a:solidFill>
              <a:latin typeface="Arial"/>
              <a:ea typeface="Arial"/>
              <a:cs typeface="Arial"/>
              <a:sym typeface="Arial"/>
            </a:endParaRPr>
          </a:p>
          <a:p>
            <a:pPr marL="266700" indent="-266700">
              <a:lnSpc>
                <a:spcPct val="100000"/>
              </a:lnSpc>
              <a:buClr>
                <a:schemeClr val="accent3"/>
              </a:buClr>
              <a:buSzPct val="120000"/>
            </a:pPr>
            <a:r>
              <a:rPr lang="fr-FR" sz="2000" b="1" dirty="0">
                <a:solidFill>
                  <a:schemeClr val="bg2">
                    <a:lumMod val="75000"/>
                  </a:schemeClr>
                </a:solidFill>
                <a:latin typeface="Arial"/>
                <a:ea typeface="Arial"/>
                <a:cs typeface="Arial"/>
                <a:sym typeface="Arial"/>
              </a:rPr>
              <a:t>Interdépendance des réponses </a:t>
            </a:r>
            <a:r>
              <a:rPr lang="fr-FR" sz="2000" dirty="0">
                <a:solidFill>
                  <a:schemeClr val="bg2">
                    <a:lumMod val="75000"/>
                  </a:schemeClr>
                </a:solidFill>
                <a:latin typeface="Arial"/>
                <a:ea typeface="Arial"/>
                <a:cs typeface="Arial"/>
                <a:sym typeface="Arial"/>
              </a:rPr>
              <a:t>par exemple santé WASH Sécurité alimentaire et nutrition</a:t>
            </a:r>
            <a:endParaRPr lang="en-US" sz="2000" dirty="0">
              <a:solidFill>
                <a:schemeClr val="bg2">
                  <a:lumMod val="75000"/>
                </a:schemeClr>
              </a:solidFill>
              <a:latin typeface="Arial"/>
              <a:ea typeface="Arial"/>
              <a:cs typeface="Arial"/>
              <a:sym typeface="Arial"/>
            </a:endParaRPr>
          </a:p>
        </p:txBody>
      </p:sp>
      <p:pic>
        <p:nvPicPr>
          <p:cNvPr id="14"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
        <p:nvSpPr>
          <p:cNvPr id="19"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2832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9" name="Google Shape;209;p28"/>
          <p:cNvCxnSpPr/>
          <p:nvPr/>
        </p:nvCxnSpPr>
        <p:spPr>
          <a:xfrm>
            <a:off x="4473575" y="4592638"/>
            <a:ext cx="7718325" cy="0"/>
          </a:xfrm>
          <a:prstGeom prst="straightConnector1">
            <a:avLst/>
          </a:prstGeom>
          <a:noFill/>
          <a:ln w="19050" cap="flat" cmpd="sng">
            <a:solidFill>
              <a:schemeClr val="accent3"/>
            </a:solidFill>
            <a:prstDash val="solid"/>
            <a:round/>
            <a:headEnd type="none" w="med" len="med"/>
            <a:tailEnd type="none" w="med" len="med"/>
          </a:ln>
        </p:spPr>
      </p:cxnSp>
      <p:sp>
        <p:nvSpPr>
          <p:cNvPr id="17" name="Google Shape;198;p28"/>
          <p:cNvSpPr txBox="1">
            <a:spLocks/>
          </p:cNvSpPr>
          <p:nvPr/>
        </p:nvSpPr>
        <p:spPr>
          <a:xfrm>
            <a:off x="4206181" y="1974400"/>
            <a:ext cx="7036800" cy="224807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71463" indent="-271463">
              <a:lnSpc>
                <a:spcPct val="100000"/>
              </a:lnSpc>
              <a:buClr>
                <a:schemeClr val="accent3"/>
              </a:buClr>
              <a:buSzPct val="120000"/>
            </a:pPr>
            <a:r>
              <a:rPr lang="fr-FR" sz="2000" b="1" dirty="0">
                <a:solidFill>
                  <a:srgbClr val="606164"/>
                </a:solidFill>
                <a:latin typeface="Arial"/>
                <a:ea typeface="Arial"/>
                <a:cs typeface="Arial"/>
                <a:sym typeface="Arial"/>
              </a:rPr>
              <a:t>La procédure d’activation</a:t>
            </a:r>
            <a:r>
              <a:rPr lang="fr-FR" sz="2000" dirty="0">
                <a:solidFill>
                  <a:srgbClr val="606164"/>
                </a:solidFill>
                <a:latin typeface="Arial"/>
                <a:ea typeface="Arial"/>
                <a:cs typeface="Arial"/>
                <a:sym typeface="Arial"/>
              </a:rPr>
              <a:t> d’un ou de plusieurs clusters comprend la consultation entre le Coordonnateur Résident/Humanitaire et l’équipe humanitaire pays, puis la correspondance avec le Coordonnateur des Secours d’Urgence sur la raison d’être de chaque cluster et la sélection des organisations cluster lead en fonction de la capacité de coordination et d’intervention.</a:t>
            </a:r>
            <a:endParaRPr lang="en-US" sz="2000" dirty="0">
              <a:solidFill>
                <a:srgbClr val="606164"/>
              </a:solidFill>
              <a:latin typeface="Arial"/>
              <a:ea typeface="Arial"/>
              <a:cs typeface="Arial"/>
              <a:sym typeface="Arial"/>
            </a:endParaRPr>
          </a:p>
        </p:txBody>
      </p:sp>
      <p:sp>
        <p:nvSpPr>
          <p:cNvPr id="2" name="TextBox 1"/>
          <p:cNvSpPr txBox="1"/>
          <p:nvPr/>
        </p:nvSpPr>
        <p:spPr>
          <a:xfrm>
            <a:off x="4471025" y="902618"/>
            <a:ext cx="2540591" cy="523220"/>
          </a:xfrm>
          <a:prstGeom prst="rect">
            <a:avLst/>
          </a:prstGeom>
          <a:noFill/>
        </p:spPr>
        <p:txBody>
          <a:bodyPr wrap="square" lIns="0" rtlCol="0">
            <a:spAutoFit/>
          </a:bodyPr>
          <a:lstStyle/>
          <a:p>
            <a:pPr lvl="0"/>
            <a:r>
              <a:rPr lang="fr-FR" sz="2800" b="1" dirty="0">
                <a:solidFill>
                  <a:schemeClr val="accent3"/>
                </a:solidFill>
              </a:rPr>
              <a:t>Procédure</a:t>
            </a:r>
            <a:endParaRPr lang="it-IT" sz="2800" b="1" dirty="0">
              <a:solidFill>
                <a:schemeClr val="accent3"/>
              </a:solidFill>
              <a:latin typeface="Calibri"/>
              <a:ea typeface="Calibri"/>
              <a:cs typeface="Calibri"/>
              <a:sym typeface="Calibri"/>
            </a:endParaRPr>
          </a:p>
        </p:txBody>
      </p:sp>
      <p:sp>
        <p:nvSpPr>
          <p:cNvPr id="16" name="Google Shape;206;p28"/>
          <p:cNvSpPr txBox="1">
            <a:spLocks/>
          </p:cNvSpPr>
          <p:nvPr/>
        </p:nvSpPr>
        <p:spPr>
          <a:xfrm>
            <a:off x="630000" y="667107"/>
            <a:ext cx="263887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lt1"/>
                </a:solidFill>
                <a:latin typeface="Arial"/>
                <a:ea typeface="Arial"/>
                <a:cs typeface="Arial"/>
                <a:sym typeface="Arial"/>
              </a:rPr>
              <a:t>Activation</a:t>
            </a:r>
            <a:br>
              <a:rPr lang="fr-FR" sz="3200"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des clusters</a:t>
            </a:r>
            <a:endParaRPr lang="en-US" sz="3200" b="1" dirty="0">
              <a:solidFill>
                <a:schemeClr val="lt1"/>
              </a:solidFill>
              <a:latin typeface="Arial"/>
              <a:ea typeface="Arial"/>
              <a:cs typeface="Arial"/>
              <a:sym typeface="Arial"/>
            </a:endParaRPr>
          </a:p>
        </p:txBody>
      </p:sp>
      <p:pic>
        <p:nvPicPr>
          <p:cNvPr id="11"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
        <p:nvSpPr>
          <p:cNvPr id="12"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 </a:t>
            </a:r>
            <a:br>
              <a:rPr lang="fr-FR" sz="1000" b="1" dirty="0">
                <a:solidFill>
                  <a:srgbClr val="95C93D"/>
                </a:solidFill>
              </a:rPr>
            </a:br>
            <a:endParaRPr lang="fr-FR" sz="1000" b="1" dirty="0">
              <a:solidFill>
                <a:srgbClr val="95C93D"/>
              </a:solidFill>
            </a:endParaRPr>
          </a:p>
        </p:txBody>
      </p:sp>
    </p:spTree>
    <p:extLst>
      <p:ext uri="{BB962C8B-B14F-4D97-AF65-F5344CB8AC3E}">
        <p14:creationId xmlns:p14="http://schemas.microsoft.com/office/powerpoint/2010/main" val="393148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11" name="Google Shape;197;p28"/>
          <p:cNvSpPr/>
          <p:nvPr/>
        </p:nvSpPr>
        <p:spPr>
          <a:xfrm>
            <a:off x="0" y="0"/>
            <a:ext cx="39497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4484757" y="940805"/>
            <a:ext cx="5984461" cy="1262910"/>
          </a:xfrm>
          <a:prstGeom prst="rect">
            <a:avLst/>
          </a:prstGeom>
          <a:noFill/>
        </p:spPr>
        <p:txBody>
          <a:bodyPr wrap="square" lIns="0" rtlCol="0">
            <a:spAutoFit/>
          </a:bodyPr>
          <a:lstStyle/>
          <a:p>
            <a:pPr lvl="0">
              <a:lnSpc>
                <a:spcPct val="90000"/>
              </a:lnSpc>
            </a:pPr>
            <a:r>
              <a:rPr lang="fr-FR" sz="2800" b="1" dirty="0">
                <a:solidFill>
                  <a:schemeClr val="accent5"/>
                </a:solidFill>
              </a:rPr>
              <a:t>... lorsqu’au moins une des conditions qui ont conduit à son activation n’est plus présente :</a:t>
            </a:r>
            <a:endParaRPr lang="en-US" sz="2800" b="1" dirty="0">
              <a:solidFill>
                <a:schemeClr val="accent5"/>
              </a:solidFill>
            </a:endParaRPr>
          </a:p>
        </p:txBody>
      </p:sp>
      <p:sp>
        <p:nvSpPr>
          <p:cNvPr id="3" name="TextBox 2"/>
          <p:cNvSpPr txBox="1"/>
          <p:nvPr/>
        </p:nvSpPr>
        <p:spPr>
          <a:xfrm>
            <a:off x="4201948" y="2665220"/>
            <a:ext cx="7023100" cy="2990562"/>
          </a:xfrm>
          <a:prstGeom prst="rect">
            <a:avLst/>
          </a:prstGeom>
          <a:noFill/>
        </p:spPr>
        <p:txBody>
          <a:bodyPr wrap="square" lIns="0" rtlCol="0">
            <a:spAutoFit/>
          </a:bodyPr>
          <a:lstStyle/>
          <a:p>
            <a:pPr marL="266700" lvl="0" indent="-266700">
              <a:spcBef>
                <a:spcPts val="1000"/>
              </a:spcBef>
              <a:buClr>
                <a:schemeClr val="accent5"/>
              </a:buClr>
              <a:buFont typeface="Arial"/>
              <a:buChar char="•"/>
            </a:pPr>
            <a:r>
              <a:rPr lang="fr-FR" sz="2000" b="1" dirty="0">
                <a:solidFill>
                  <a:srgbClr val="606164"/>
                </a:solidFill>
              </a:rPr>
              <a:t>La situation humanitaire s’améliore,</a:t>
            </a:r>
            <a:r>
              <a:rPr lang="fr-FR" sz="2000" dirty="0">
                <a:solidFill>
                  <a:srgbClr val="606164"/>
                </a:solidFill>
              </a:rPr>
              <a:t> réduisant considérablement les besoins humanitaires et par conséquent les lacunes en matière de réponse et de coordination.</a:t>
            </a:r>
            <a:br>
              <a:rPr lang="fr-FR" sz="2000" dirty="0">
                <a:solidFill>
                  <a:srgbClr val="606164"/>
                </a:solidFill>
              </a:rPr>
            </a:br>
            <a:endParaRPr lang="fr-FR" sz="2000" dirty="0">
              <a:solidFill>
                <a:srgbClr val="606164"/>
              </a:solidFill>
            </a:endParaRPr>
          </a:p>
          <a:p>
            <a:pPr marL="266700" lvl="0" indent="-266700">
              <a:spcBef>
                <a:spcPts val="1000"/>
              </a:spcBef>
              <a:buClr>
                <a:schemeClr val="accent6"/>
              </a:buClr>
              <a:buFont typeface="Arial"/>
              <a:buChar char="•"/>
            </a:pPr>
            <a:r>
              <a:rPr lang="fr-FR" sz="2000" b="1" dirty="0">
                <a:solidFill>
                  <a:srgbClr val="606164"/>
                </a:solidFill>
              </a:rPr>
              <a:t>Les structures nationales acquièrent une capacité suffisante</a:t>
            </a:r>
            <a:r>
              <a:rPr lang="fr-FR" sz="2000" dirty="0">
                <a:solidFill>
                  <a:srgbClr val="606164"/>
                </a:solidFill>
              </a:rPr>
              <a:t> pour coordonner et répondre aux besoins humanitaires restants conformément aux principes humanitaires.</a:t>
            </a:r>
          </a:p>
        </p:txBody>
      </p:sp>
      <p:cxnSp>
        <p:nvCxnSpPr>
          <p:cNvPr id="22" name="Google Shape;209;p28"/>
          <p:cNvCxnSpPr/>
          <p:nvPr/>
        </p:nvCxnSpPr>
        <p:spPr>
          <a:xfrm>
            <a:off x="4484757" y="4166791"/>
            <a:ext cx="7800875" cy="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09;p28"/>
          <p:cNvCxnSpPr/>
          <p:nvPr/>
        </p:nvCxnSpPr>
        <p:spPr>
          <a:xfrm>
            <a:off x="4484757" y="5822950"/>
            <a:ext cx="7800875" cy="0"/>
          </a:xfrm>
          <a:prstGeom prst="straightConnector1">
            <a:avLst/>
          </a:prstGeom>
          <a:noFill/>
          <a:ln w="19050" cap="flat" cmpd="sng">
            <a:solidFill>
              <a:schemeClr val="accent6"/>
            </a:solidFill>
            <a:prstDash val="solid"/>
            <a:round/>
            <a:headEnd type="none" w="med" len="med"/>
            <a:tailEnd type="none" w="med" len="med"/>
          </a:ln>
        </p:spPr>
      </p:cxnSp>
      <p:sp>
        <p:nvSpPr>
          <p:cNvPr id="24" name="Google Shape;206;p28"/>
          <p:cNvSpPr txBox="1">
            <a:spLocks/>
          </p:cNvSpPr>
          <p:nvPr/>
        </p:nvSpPr>
        <p:spPr>
          <a:xfrm>
            <a:off x="630000" y="664434"/>
            <a:ext cx="3319700" cy="6483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lt1"/>
                </a:solidFill>
                <a:latin typeface="Arial"/>
                <a:ea typeface="Arial"/>
                <a:cs typeface="Arial"/>
                <a:sym typeface="Arial"/>
              </a:rPr>
              <a:t>Désactivation</a:t>
            </a:r>
            <a:br>
              <a:rPr lang="fr-FR" sz="3200"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des clusters</a:t>
            </a:r>
          </a:p>
        </p:txBody>
      </p:sp>
      <p:pic>
        <p:nvPicPr>
          <p:cNvPr id="12" name="Google Shape;177;p26"/>
          <p:cNvPicPr preferRelativeResize="0"/>
          <p:nvPr/>
        </p:nvPicPr>
        <p:blipFill>
          <a:blip r:embed="rId3">
            <a:alphaModFix/>
          </a:blip>
          <a:stretch>
            <a:fillRect/>
          </a:stretch>
        </p:blipFill>
        <p:spPr>
          <a:xfrm>
            <a:off x="629434" y="6083392"/>
            <a:ext cx="1283472" cy="488408"/>
          </a:xfrm>
          <a:prstGeom prst="rect">
            <a:avLst/>
          </a:prstGeom>
          <a:noFill/>
          <a:ln>
            <a:noFill/>
          </a:ln>
        </p:spPr>
      </p:pic>
      <p:sp>
        <p:nvSpPr>
          <p:cNvPr id="13"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4" name="Google Shape;197;p28"/>
          <p:cNvSpPr/>
          <p:nvPr/>
        </p:nvSpPr>
        <p:spPr>
          <a:xfrm>
            <a:off x="8242300" y="0"/>
            <a:ext cx="3949700" cy="6858000"/>
          </a:xfrm>
          <a:prstGeom prst="rect">
            <a:avLst/>
          </a:prstGeom>
          <a:solidFill>
            <a:schemeClr val="bg1">
              <a:lumMod val="8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03" y="0"/>
            <a:ext cx="12185904" cy="6858000"/>
          </a:xfrm>
          <a:prstGeom prst="rect">
            <a:avLst/>
          </a:prstGeom>
        </p:spPr>
      </p:pic>
      <p:pic>
        <p:nvPicPr>
          <p:cNvPr id="3" name="Picture 2" descr="UN05160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34" y="0"/>
            <a:ext cx="10314069" cy="6883400"/>
          </a:xfrm>
          <a:prstGeom prst="rect">
            <a:avLst/>
          </a:prstGeom>
        </p:spPr>
      </p:pic>
      <p:sp>
        <p:nvSpPr>
          <p:cNvPr id="234" name="Google Shape;234;p30"/>
          <p:cNvSpPr txBox="1"/>
          <p:nvPr/>
        </p:nvSpPr>
        <p:spPr>
          <a:xfrm>
            <a:off x="630000" y="1383415"/>
            <a:ext cx="3302238" cy="683442"/>
          </a:xfrm>
          <a:prstGeom prst="rect">
            <a:avLst/>
          </a:prstGeom>
          <a:noFill/>
          <a:ln>
            <a:noFill/>
          </a:ln>
        </p:spPr>
        <p:txBody>
          <a:bodyPr spcFirstLastPara="1" wrap="square" lIns="0" tIns="45700" rIns="91425" bIns="45700" anchor="t" anchorCtr="0">
            <a:noAutofit/>
          </a:bodyPr>
          <a:lstStyle/>
          <a:p>
            <a:pPr lvl="0"/>
            <a:r>
              <a:rPr lang="fr-FR" sz="2000" dirty="0">
                <a:solidFill>
                  <a:schemeClr val="lt1"/>
                </a:solidFill>
              </a:rPr>
              <a:t>Les six fonctions fondamentales d’un Cluster</a:t>
            </a:r>
          </a:p>
        </p:txBody>
      </p:sp>
      <p:sp>
        <p:nvSpPr>
          <p:cNvPr id="235" name="Google Shape;235;p30"/>
          <p:cNvSpPr txBox="1">
            <a:spLocks noGrp="1"/>
          </p:cNvSpPr>
          <p:nvPr>
            <p:ph type="title"/>
          </p:nvPr>
        </p:nvSpPr>
        <p:spPr>
          <a:xfrm>
            <a:off x="630000" y="665462"/>
            <a:ext cx="3548300" cy="648300"/>
          </a:xfrm>
          <a:prstGeom prst="rect">
            <a:avLst/>
          </a:prstGeom>
          <a:noFill/>
          <a:ln>
            <a:noFill/>
          </a:ln>
        </p:spPr>
        <p:txBody>
          <a:bodyPr spcFirstLastPara="1" wrap="square" lIns="0" tIns="45700" rIns="91425" bIns="45700" anchor="ctr" anchorCtr="0">
            <a:noAutofit/>
          </a:bodyPr>
          <a:lstStyle/>
          <a:p>
            <a:pPr lvl="0">
              <a:lnSpc>
                <a:spcPct val="80000"/>
              </a:lnSpc>
              <a:buSzPts val="3200"/>
            </a:pPr>
            <a:r>
              <a:rPr lang="fr-FR" sz="3200" b="1" dirty="0">
                <a:solidFill>
                  <a:schemeClr val="lt1"/>
                </a:solidFill>
                <a:latin typeface="Arial"/>
                <a:ea typeface="Arial"/>
                <a:cs typeface="Arial"/>
                <a:sym typeface="Arial"/>
              </a:rPr>
              <a:t>Que fait</a:t>
            </a:r>
            <a:br>
              <a:rPr lang="fr-FR" sz="3200" b="1" dirty="0">
                <a:solidFill>
                  <a:schemeClr val="lt1"/>
                </a:solidFill>
                <a:latin typeface="Arial"/>
                <a:ea typeface="Arial"/>
                <a:cs typeface="Arial"/>
                <a:sym typeface="Arial"/>
              </a:rPr>
            </a:br>
            <a:r>
              <a:rPr lang="fr-FR" sz="3200" dirty="0">
                <a:solidFill>
                  <a:schemeClr val="lt1"/>
                </a:solidFill>
                <a:latin typeface="Arial"/>
                <a:ea typeface="Arial"/>
                <a:cs typeface="Arial"/>
                <a:sym typeface="Arial"/>
              </a:rPr>
              <a:t>un Cluster ?</a:t>
            </a:r>
            <a:endParaRPr sz="3200" b="1" dirty="0">
              <a:solidFill>
                <a:schemeClr val="lt1"/>
              </a:solidFill>
              <a:latin typeface="Arial"/>
              <a:ea typeface="Arial"/>
              <a:cs typeface="Arial"/>
              <a:sym typeface="Arial"/>
            </a:endParaRPr>
          </a:p>
        </p:txBody>
      </p:sp>
      <p:sp>
        <p:nvSpPr>
          <p:cNvPr id="4" name="Rectangle 3"/>
          <p:cNvSpPr/>
          <p:nvPr/>
        </p:nvSpPr>
        <p:spPr>
          <a:xfrm rot="16200000">
            <a:off x="-290189" y="5857241"/>
            <a:ext cx="1283493" cy="200055"/>
          </a:xfrm>
          <a:prstGeom prst="rect">
            <a:avLst/>
          </a:prstGeom>
        </p:spPr>
        <p:txBody>
          <a:bodyPr wrap="none">
            <a:spAutoFit/>
          </a:bodyPr>
          <a:lstStyle/>
          <a:p>
            <a:r>
              <a:rPr lang="de-DE" sz="700" b="1" dirty="0">
                <a:solidFill>
                  <a:schemeClr val="bg1">
                    <a:lumMod val="95000"/>
                  </a:schemeClr>
                </a:solidFill>
              </a:rPr>
              <a:t>© UNICEF/UN051609/Rich</a:t>
            </a:r>
            <a:endParaRPr lang="en-US" sz="700" b="1" dirty="0">
              <a:solidFill>
                <a:schemeClr val="bg1">
                  <a:lumMod val="95000"/>
                </a:schemeClr>
              </a:solidFill>
            </a:endParaRPr>
          </a:p>
        </p:txBody>
      </p:sp>
      <p:sp>
        <p:nvSpPr>
          <p:cNvPr id="2" name="ZoneTexte 1">
            <a:extLst>
              <a:ext uri="{FF2B5EF4-FFF2-40B4-BE49-F238E27FC236}">
                <a16:creationId xmlns:a16="http://schemas.microsoft.com/office/drawing/2014/main" id="{6B65FE61-43D9-4090-9DD3-9B071AAF3590}"/>
              </a:ext>
            </a:extLst>
          </p:cNvPr>
          <p:cNvSpPr txBox="1"/>
          <p:nvPr/>
        </p:nvSpPr>
        <p:spPr>
          <a:xfrm>
            <a:off x="7535918" y="3047998"/>
            <a:ext cx="1334814" cy="707886"/>
          </a:xfrm>
          <a:prstGeom prst="rect">
            <a:avLst/>
          </a:prstGeom>
          <a:solidFill>
            <a:schemeClr val="accent1">
              <a:lumMod val="20000"/>
              <a:lumOff val="80000"/>
            </a:schemeClr>
          </a:solidFill>
        </p:spPr>
        <p:txBody>
          <a:bodyPr wrap="square" lIns="0" rtlCol="0">
            <a:spAutoFit/>
          </a:bodyPr>
          <a:lstStyle/>
          <a:p>
            <a:pPr algn="ctr"/>
            <a:r>
              <a:rPr lang="fr-FR" sz="1000" b="1" dirty="0">
                <a:solidFill>
                  <a:schemeClr val="tx2">
                    <a:lumMod val="10000"/>
                  </a:schemeClr>
                </a:solidFill>
              </a:rPr>
              <a:t>Être redevable envers les populations affectées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8" name="Google Shape;248;p31"/>
          <p:cNvSpPr txBox="1"/>
          <p:nvPr/>
        </p:nvSpPr>
        <p:spPr>
          <a:xfrm>
            <a:off x="4453285" y="928385"/>
            <a:ext cx="7011988" cy="752711"/>
          </a:xfrm>
          <a:prstGeom prst="rect">
            <a:avLst/>
          </a:prstGeom>
          <a:noFill/>
          <a:ln>
            <a:noFill/>
          </a:ln>
        </p:spPr>
        <p:txBody>
          <a:bodyPr spcFirstLastPara="1" wrap="square" lIns="0" tIns="45700" rIns="91425" bIns="45700" anchor="t" anchorCtr="0">
            <a:noAutofit/>
          </a:bodyPr>
          <a:lstStyle/>
          <a:p>
            <a:pPr lvl="0">
              <a:lnSpc>
                <a:spcPct val="90000"/>
              </a:lnSpc>
            </a:pPr>
            <a:r>
              <a:rPr lang="fr-FR" sz="2800" b="1" dirty="0">
                <a:solidFill>
                  <a:srgbClr val="95C93D"/>
                </a:solidFill>
              </a:rPr>
              <a:t>1. Soutien à la prestation </a:t>
            </a:r>
          </a:p>
          <a:p>
            <a:pPr lvl="0">
              <a:lnSpc>
                <a:spcPct val="90000"/>
              </a:lnSpc>
            </a:pPr>
            <a:r>
              <a:rPr lang="fr-FR" sz="2800" b="1" dirty="0">
                <a:solidFill>
                  <a:srgbClr val="95C93D"/>
                </a:solidFill>
              </a:rPr>
              <a:t>de services </a:t>
            </a:r>
          </a:p>
        </p:txBody>
      </p:sp>
      <p:sp>
        <p:nvSpPr>
          <p:cNvPr id="18" name="Google Shape;197;p28"/>
          <p:cNvSpPr/>
          <p:nvPr/>
        </p:nvSpPr>
        <p:spPr>
          <a:xfrm>
            <a:off x="0" y="0"/>
            <a:ext cx="3949700" cy="6858000"/>
          </a:xfrm>
          <a:prstGeom prst="rect">
            <a:avLst/>
          </a:prstGeom>
          <a:solidFill>
            <a:schemeClr val="bg1">
              <a:lumMod val="9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ectangle 19"/>
          <p:cNvSpPr/>
          <p:nvPr/>
        </p:nvSpPr>
        <p:spPr>
          <a:xfrm>
            <a:off x="4453285" y="2009625"/>
            <a:ext cx="6096000" cy="1887696"/>
          </a:xfrm>
          <a:prstGeom prst="rect">
            <a:avLst/>
          </a:prstGeom>
        </p:spPr>
        <p:txBody>
          <a:bodyPr lIns="0">
            <a:spAutoFit/>
          </a:bodyPr>
          <a:lstStyle/>
          <a:p>
            <a:pPr>
              <a:lnSpc>
                <a:spcPct val="90000"/>
              </a:lnSpc>
              <a:spcBef>
                <a:spcPts val="1000"/>
              </a:spcBef>
            </a:pPr>
            <a:r>
              <a:rPr lang="fr-FR" sz="2000" b="1" dirty="0">
                <a:solidFill>
                  <a:schemeClr val="accent1"/>
                </a:solidFill>
              </a:rPr>
              <a:t>1.1</a:t>
            </a:r>
            <a:r>
              <a:rPr lang="fr-FR" sz="2000" dirty="0">
                <a:solidFill>
                  <a:schemeClr val="bg2">
                    <a:lumMod val="75000"/>
                  </a:schemeClr>
                </a:solidFill>
              </a:rPr>
              <a:t> Fourniture d'une plate-forme qui assure que la prestation de services est guidée par le Plan de Réponse Humanitaire et les priorités stratégiques</a:t>
            </a:r>
            <a:br>
              <a:rPr lang="fr-FR" sz="2000" dirty="0">
                <a:solidFill>
                  <a:schemeClr val="bg2">
                    <a:lumMod val="75000"/>
                  </a:schemeClr>
                </a:solidFill>
              </a:rPr>
            </a:br>
            <a:endParaRPr lang="fr-FR" sz="2000" dirty="0">
              <a:solidFill>
                <a:schemeClr val="bg2">
                  <a:lumMod val="75000"/>
                </a:schemeClr>
              </a:solidFill>
            </a:endParaRPr>
          </a:p>
          <a:p>
            <a:pPr>
              <a:lnSpc>
                <a:spcPct val="90000"/>
              </a:lnSpc>
              <a:spcBef>
                <a:spcPts val="1000"/>
              </a:spcBef>
            </a:pPr>
            <a:r>
              <a:rPr lang="fr-FR" sz="2000" b="1" dirty="0">
                <a:solidFill>
                  <a:schemeClr val="accent1"/>
                </a:solidFill>
              </a:rPr>
              <a:t>1.2 </a:t>
            </a:r>
            <a:r>
              <a:rPr lang="fr-FR" sz="2000" dirty="0">
                <a:solidFill>
                  <a:schemeClr val="bg2">
                    <a:lumMod val="75000"/>
                  </a:schemeClr>
                </a:solidFill>
              </a:rPr>
              <a:t>Élaboration de mécanismes visant à éliminer les lacunes et duplications de la prestation de services</a:t>
            </a:r>
          </a:p>
        </p:txBody>
      </p:sp>
      <p:sp>
        <p:nvSpPr>
          <p:cNvPr id="11"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Les six </a:t>
            </a:r>
            <a:r>
              <a:rPr lang="fr-FR" sz="3200" b="1">
                <a:solidFill>
                  <a:schemeClr val="bg2">
                    <a:lumMod val="75000"/>
                  </a:schemeClr>
                </a:solidFill>
                <a:latin typeface="Arial"/>
                <a:ea typeface="Arial"/>
                <a:cs typeface="Arial"/>
                <a:sym typeface="Arial"/>
              </a:rPr>
              <a:t>fonctions fondamentales </a:t>
            </a:r>
            <a:r>
              <a:rPr lang="fr-FR" sz="3200" b="1" dirty="0">
                <a:solidFill>
                  <a:schemeClr val="bg2">
                    <a:lumMod val="75000"/>
                  </a:schemeClr>
                </a:solidFill>
                <a:latin typeface="Arial"/>
                <a:ea typeface="Arial"/>
                <a:cs typeface="Arial"/>
                <a:sym typeface="Arial"/>
              </a:rPr>
              <a:t>d’un Cluster,</a:t>
            </a:r>
            <a:r>
              <a:rPr lang="fr-FR" sz="3200" dirty="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pic>
        <p:nvPicPr>
          <p:cNvPr id="13"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375752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8"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1"/>
          <p:cNvSpPr txBox="1"/>
          <p:nvPr/>
        </p:nvSpPr>
        <p:spPr>
          <a:xfrm>
            <a:off x="4461452" y="3106379"/>
            <a:ext cx="7068860" cy="3103841"/>
          </a:xfrm>
          <a:prstGeom prst="rect">
            <a:avLst/>
          </a:prstGeom>
          <a:noFill/>
          <a:ln>
            <a:noFill/>
          </a:ln>
        </p:spPr>
        <p:txBody>
          <a:bodyPr spcFirstLastPara="1" wrap="square" lIns="0" tIns="45700" rIns="91425" bIns="45700" anchor="t" anchorCtr="0">
            <a:noAutofit/>
          </a:bodyPr>
          <a:lstStyle/>
          <a:p>
            <a:pPr lvl="0">
              <a:lnSpc>
                <a:spcPct val="90000"/>
              </a:lnSpc>
              <a:spcBef>
                <a:spcPts val="1000"/>
              </a:spcBef>
            </a:pPr>
            <a:r>
              <a:rPr lang="fr-FR" sz="2000" b="1" dirty="0">
                <a:solidFill>
                  <a:schemeClr val="accent2"/>
                </a:solidFill>
              </a:rPr>
              <a:t>2.1</a:t>
            </a:r>
            <a:r>
              <a:rPr lang="fr-FR" sz="2000" dirty="0">
                <a:solidFill>
                  <a:schemeClr val="bg2">
                    <a:lumMod val="75000"/>
                  </a:schemeClr>
                </a:solidFill>
              </a:rPr>
              <a:t> Préparation des évaluations des besoins et analyse des lacunes (au sein et entre les Clusters, en utilisant des outils de gestion de l'information selon les besoins) pour informer l’élaboration des priorités </a:t>
            </a:r>
          </a:p>
          <a:p>
            <a:pPr lvl="0">
              <a:lnSpc>
                <a:spcPct val="90000"/>
              </a:lnSpc>
              <a:spcBef>
                <a:spcPts val="1000"/>
              </a:spcBef>
            </a:pPr>
            <a:r>
              <a:rPr lang="fr-FR" sz="2000" b="1" dirty="0">
                <a:solidFill>
                  <a:schemeClr val="accent2"/>
                </a:solidFill>
              </a:rPr>
              <a:t>2.2</a:t>
            </a:r>
            <a:r>
              <a:rPr lang="fr-FR" sz="2000" dirty="0">
                <a:solidFill>
                  <a:schemeClr val="bg2">
                    <a:lumMod val="75000"/>
                  </a:schemeClr>
                </a:solidFill>
              </a:rPr>
              <a:t> Identification et recherche de solutions pour les (nouvelles) lacunes, les obstacles, les doublons et les questions transversales</a:t>
            </a:r>
          </a:p>
          <a:p>
            <a:pPr lvl="0">
              <a:lnSpc>
                <a:spcPct val="90000"/>
              </a:lnSpc>
              <a:spcBef>
                <a:spcPts val="1000"/>
              </a:spcBef>
            </a:pPr>
            <a:r>
              <a:rPr lang="fr-FR" sz="2000" b="1" dirty="0">
                <a:solidFill>
                  <a:schemeClr val="accent2"/>
                </a:solidFill>
              </a:rPr>
              <a:t>2.3</a:t>
            </a:r>
            <a:r>
              <a:rPr lang="fr-FR" sz="2000" dirty="0">
                <a:solidFill>
                  <a:schemeClr val="bg2">
                    <a:lumMod val="75000"/>
                  </a:schemeClr>
                </a:solidFill>
              </a:rPr>
              <a:t> La formulation des priorités en se basant sur l'analyse </a:t>
            </a:r>
          </a:p>
        </p:txBody>
      </p:sp>
      <p:sp>
        <p:nvSpPr>
          <p:cNvPr id="2" name="Rectangle 1"/>
          <p:cNvSpPr/>
          <p:nvPr/>
        </p:nvSpPr>
        <p:spPr>
          <a:xfrm>
            <a:off x="4451628" y="927947"/>
            <a:ext cx="7235468" cy="2031325"/>
          </a:xfrm>
          <a:prstGeom prst="rect">
            <a:avLst/>
          </a:prstGeom>
        </p:spPr>
        <p:txBody>
          <a:bodyPr wrap="square" lIns="0" numCol="1">
            <a:spAutoFit/>
          </a:bodyPr>
          <a:lstStyle/>
          <a:p>
            <a:pPr>
              <a:lnSpc>
                <a:spcPct val="90000"/>
              </a:lnSpc>
            </a:pPr>
            <a:r>
              <a:rPr lang="fr-FR" sz="2800" b="1" dirty="0">
                <a:solidFill>
                  <a:srgbClr val="63A537"/>
                </a:solidFill>
              </a:rPr>
              <a:t>2. Eclairer les décisions stratégiques du Coordonnateur de l'action humanitaire</a:t>
            </a:r>
            <a:br>
              <a:rPr lang="fr-FR" sz="2800" b="1" dirty="0">
                <a:solidFill>
                  <a:srgbClr val="63A537"/>
                </a:solidFill>
              </a:rPr>
            </a:br>
            <a:r>
              <a:rPr lang="fr-FR" sz="2800" dirty="0">
                <a:solidFill>
                  <a:srgbClr val="63A537"/>
                </a:solidFill>
              </a:rPr>
              <a:t>(HC, </a:t>
            </a:r>
            <a:r>
              <a:rPr lang="fr-FR" sz="2800" dirty="0" err="1">
                <a:solidFill>
                  <a:srgbClr val="63A537"/>
                </a:solidFill>
              </a:rPr>
              <a:t>Humanitarian</a:t>
            </a:r>
            <a:r>
              <a:rPr lang="fr-FR" sz="2800" dirty="0">
                <a:solidFill>
                  <a:srgbClr val="63A537"/>
                </a:solidFill>
              </a:rPr>
              <a:t> </a:t>
            </a:r>
            <a:r>
              <a:rPr lang="fr-FR" sz="2800" dirty="0" err="1">
                <a:solidFill>
                  <a:srgbClr val="63A537"/>
                </a:solidFill>
              </a:rPr>
              <a:t>Coordinator</a:t>
            </a:r>
            <a:r>
              <a:rPr lang="fr-FR" sz="2800" dirty="0">
                <a:solidFill>
                  <a:srgbClr val="63A537"/>
                </a:solidFill>
              </a:rPr>
              <a:t>)</a:t>
            </a:r>
            <a:r>
              <a:rPr lang="fr-FR" sz="2800" b="1" i="1" dirty="0">
                <a:solidFill>
                  <a:srgbClr val="63A537"/>
                </a:solidFill>
              </a:rPr>
              <a:t> </a:t>
            </a:r>
            <a:r>
              <a:rPr lang="fr-FR" sz="2800" b="1" dirty="0">
                <a:solidFill>
                  <a:srgbClr val="63A537"/>
                </a:solidFill>
              </a:rPr>
              <a:t>et de l’Équipe Humanitaire Pays </a:t>
            </a:r>
            <a:r>
              <a:rPr lang="fr-FR" sz="2800" dirty="0">
                <a:solidFill>
                  <a:srgbClr val="63A537"/>
                </a:solidFill>
              </a:rPr>
              <a:t>(HCT, </a:t>
            </a:r>
            <a:r>
              <a:rPr lang="fr-FR" sz="2800" dirty="0" err="1">
                <a:solidFill>
                  <a:srgbClr val="63A537"/>
                </a:solidFill>
              </a:rPr>
              <a:t>humanitarian</a:t>
            </a:r>
            <a:r>
              <a:rPr lang="fr-FR" sz="2800" dirty="0">
                <a:solidFill>
                  <a:srgbClr val="63A537"/>
                </a:solidFill>
              </a:rPr>
              <a:t> country team)</a:t>
            </a:r>
            <a:endParaRPr lang="fr-FR" sz="2800" b="1" dirty="0">
              <a:solidFill>
                <a:srgbClr val="63A537"/>
              </a:solidFill>
            </a:endParaRP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Les six fonctions fondamentales d’un Cluster,</a:t>
            </a:r>
            <a:r>
              <a:rPr lang="fr-FR" sz="3200" dirty="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1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extLst>
      <p:ext uri="{BB962C8B-B14F-4D97-AF65-F5344CB8AC3E}">
        <p14:creationId xmlns:p14="http://schemas.microsoft.com/office/powerpoint/2010/main" val="270115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2"/>
          <p:cNvSpPr txBox="1">
            <a:spLocks noGrp="1"/>
          </p:cNvSpPr>
          <p:nvPr>
            <p:ph type="body" idx="1"/>
          </p:nvPr>
        </p:nvSpPr>
        <p:spPr>
          <a:xfrm>
            <a:off x="4454595" y="1989962"/>
            <a:ext cx="6791255" cy="3101035"/>
          </a:xfrm>
          <a:prstGeom prst="rect">
            <a:avLst/>
          </a:prstGeom>
          <a:noFill/>
          <a:ln>
            <a:noFill/>
          </a:ln>
        </p:spPr>
        <p:txBody>
          <a:bodyPr spcFirstLastPara="1" wrap="square" lIns="0" tIns="45700" rIns="91425" bIns="45700" anchor="t" anchorCtr="0">
            <a:noAutofit/>
          </a:bodyPr>
          <a:lstStyle/>
          <a:p>
            <a:pPr marL="0" lvl="0" indent="0">
              <a:buClr>
                <a:schemeClr val="accent3"/>
              </a:buClr>
              <a:buSzPct val="120000"/>
              <a:buNone/>
            </a:pPr>
            <a:r>
              <a:rPr lang="fr-FR" sz="2000" b="1" dirty="0">
                <a:solidFill>
                  <a:schemeClr val="accent3"/>
                </a:solidFill>
                <a:latin typeface="+mn-lt"/>
              </a:rPr>
              <a:t>3.1</a:t>
            </a:r>
            <a:r>
              <a:rPr lang="fr-FR" sz="2000" b="1" dirty="0">
                <a:solidFill>
                  <a:schemeClr val="bg2">
                    <a:lumMod val="75000"/>
                  </a:schemeClr>
                </a:solidFill>
                <a:latin typeface="+mn-lt"/>
              </a:rPr>
              <a:t>  E</a:t>
            </a:r>
            <a:r>
              <a:rPr lang="fr-FR" sz="2000" dirty="0">
                <a:solidFill>
                  <a:schemeClr val="bg2">
                    <a:lumMod val="75000"/>
                  </a:schemeClr>
                </a:solidFill>
                <a:latin typeface="+mn-lt"/>
              </a:rPr>
              <a:t>laboration des plans sectoriels, des objectifs et des indicateurs qui soutiennent directement la réalisation des objectifs stratégiques de la réponse globale</a:t>
            </a:r>
          </a:p>
          <a:p>
            <a:pPr marL="0" lvl="0" indent="0">
              <a:buClr>
                <a:schemeClr val="accent3"/>
              </a:buClr>
              <a:buSzPct val="120000"/>
              <a:buNone/>
            </a:pPr>
            <a:r>
              <a:rPr lang="fr-FR" sz="2000" b="1" dirty="0">
                <a:solidFill>
                  <a:schemeClr val="accent3"/>
                </a:solidFill>
                <a:latin typeface="+mn-lt"/>
              </a:rPr>
              <a:t>3.2</a:t>
            </a:r>
            <a:r>
              <a:rPr lang="fr-FR" sz="2000" dirty="0">
                <a:solidFill>
                  <a:schemeClr val="bg2">
                    <a:lumMod val="75000"/>
                  </a:schemeClr>
                </a:solidFill>
                <a:latin typeface="+mn-lt"/>
              </a:rPr>
              <a:t> Application et respect des normes et des lignes directrices communes</a:t>
            </a:r>
          </a:p>
          <a:p>
            <a:pPr marL="0" lvl="0" indent="0">
              <a:buClr>
                <a:schemeClr val="accent3"/>
              </a:buClr>
              <a:buSzPct val="120000"/>
              <a:buNone/>
            </a:pPr>
            <a:r>
              <a:rPr lang="fr-FR" sz="2000" b="1" dirty="0">
                <a:solidFill>
                  <a:schemeClr val="accent3"/>
                </a:solidFill>
                <a:latin typeface="+mn-lt"/>
              </a:rPr>
              <a:t>3.3</a:t>
            </a:r>
            <a:r>
              <a:rPr lang="fr-FR" sz="2000" dirty="0">
                <a:solidFill>
                  <a:schemeClr val="bg2">
                    <a:lumMod val="75000"/>
                  </a:schemeClr>
                </a:solidFill>
                <a:latin typeface="+mn-lt"/>
              </a:rPr>
              <a:t> Clarifier les exigences de financement, aider à établir les priorités et contribution du Cluster avec le HC pour les propositions de financement humanitaire global</a:t>
            </a:r>
          </a:p>
        </p:txBody>
      </p:sp>
      <p:sp>
        <p:nvSpPr>
          <p:cNvPr id="11" name="Google Shape;197;p28"/>
          <p:cNvSpPr/>
          <p:nvPr/>
        </p:nvSpPr>
        <p:spPr>
          <a:xfrm>
            <a:off x="0" y="0"/>
            <a:ext cx="3949700" cy="68580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453747" y="927947"/>
            <a:ext cx="6085961" cy="867930"/>
          </a:xfrm>
          <a:prstGeom prst="rect">
            <a:avLst/>
          </a:prstGeom>
        </p:spPr>
        <p:txBody>
          <a:bodyPr wrap="none" lIns="0">
            <a:spAutoFit/>
          </a:bodyPr>
          <a:lstStyle/>
          <a:p>
            <a:pPr lvl="0">
              <a:lnSpc>
                <a:spcPct val="90000"/>
              </a:lnSpc>
              <a:buClr>
                <a:srgbClr val="CC3300"/>
              </a:buClr>
              <a:buSzPts val="2400"/>
            </a:pPr>
            <a:r>
              <a:rPr lang="fr-FR" sz="2800" b="1" dirty="0">
                <a:solidFill>
                  <a:schemeClr val="accent3"/>
                </a:solidFill>
              </a:rPr>
              <a:t>3. Planifier et mettre</a:t>
            </a:r>
            <a:br>
              <a:rPr lang="fr-FR" sz="2800" b="1" dirty="0">
                <a:solidFill>
                  <a:schemeClr val="accent3"/>
                </a:solidFill>
              </a:rPr>
            </a:br>
            <a:r>
              <a:rPr lang="fr-FR" sz="2800" b="1" dirty="0">
                <a:solidFill>
                  <a:schemeClr val="accent3"/>
                </a:solidFill>
              </a:rPr>
              <a:t>en œuvre les stratégies du Cluster </a:t>
            </a:r>
          </a:p>
        </p:txBody>
      </p:sp>
      <p:pic>
        <p:nvPicPr>
          <p:cNvPr id="12" name="Google Shape;177;p26"/>
          <p:cNvPicPr preferRelativeResize="0"/>
          <p:nvPr/>
        </p:nvPicPr>
        <p:blipFill>
          <a:blip r:embed="rId3">
            <a:extLst>
              <a:ext uri="{28A0092B-C50C-407E-A947-70E740481C1C}">
                <a14:useLocalDpi xmlns:a14="http://schemas.microsoft.com/office/drawing/2010/main" val="0"/>
              </a:ext>
            </a:extLst>
          </a:blip>
          <a:stretch>
            <a:fillRect/>
          </a:stretch>
        </p:blipFill>
        <p:spPr>
          <a:xfrm>
            <a:off x="652725" y="6094536"/>
            <a:ext cx="1283472" cy="488400"/>
          </a:xfrm>
          <a:prstGeom prst="rect">
            <a:avLst/>
          </a:prstGeom>
          <a:noFill/>
          <a:ln>
            <a:noFill/>
          </a:ln>
        </p:spPr>
      </p:pic>
      <p:sp>
        <p:nvSpPr>
          <p:cNvPr id="13" name="Google Shape;261;p32"/>
          <p:cNvSpPr txBox="1">
            <a:spLocks/>
          </p:cNvSpPr>
          <p:nvPr/>
        </p:nvSpPr>
        <p:spPr>
          <a:xfrm>
            <a:off x="663866" y="543138"/>
            <a:ext cx="3084750" cy="333459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80000"/>
              </a:lnSpc>
              <a:buSzPts val="3200"/>
            </a:pPr>
            <a:r>
              <a:rPr lang="fr-FR" sz="3200" b="1" dirty="0">
                <a:solidFill>
                  <a:schemeClr val="bg2">
                    <a:lumMod val="75000"/>
                  </a:schemeClr>
                </a:solidFill>
                <a:latin typeface="Arial"/>
                <a:ea typeface="Arial"/>
                <a:cs typeface="Arial"/>
                <a:sym typeface="Arial"/>
              </a:rPr>
              <a:t>Les six fonctions fondamentales d’un Cluster,</a:t>
            </a:r>
            <a:r>
              <a:rPr lang="fr-FR" sz="3200" dirty="0">
                <a:solidFill>
                  <a:schemeClr val="bg2">
                    <a:lumMod val="75000"/>
                  </a:schemeClr>
                </a:solidFill>
                <a:latin typeface="Arial"/>
                <a:ea typeface="Arial"/>
                <a:cs typeface="Arial"/>
                <a:sym typeface="Arial"/>
              </a:rPr>
              <a:t> et la redevabilité envers les populations affectées</a:t>
            </a:r>
            <a:endParaRPr lang="fr-FR" sz="3200" b="1" dirty="0">
              <a:solidFill>
                <a:schemeClr val="bg2">
                  <a:lumMod val="75000"/>
                </a:schemeClr>
              </a:solidFill>
              <a:latin typeface="Arial"/>
              <a:ea typeface="Arial"/>
              <a:cs typeface="Arial"/>
              <a:sym typeface="Arial"/>
            </a:endParaRPr>
          </a:p>
        </p:txBody>
      </p:sp>
      <p:sp>
        <p:nvSpPr>
          <p:cNvPr id="14" name="Google Shape;251;p31"/>
          <p:cNvSpPr txBox="1"/>
          <p:nvPr/>
        </p:nvSpPr>
        <p:spPr>
          <a:xfrm>
            <a:off x="7785100" y="6322452"/>
            <a:ext cx="3901996" cy="249348"/>
          </a:xfrm>
          <a:prstGeom prst="rect">
            <a:avLst/>
          </a:prstGeom>
          <a:noFill/>
          <a:ln>
            <a:noFill/>
          </a:ln>
        </p:spPr>
        <p:txBody>
          <a:bodyPr spcFirstLastPara="1" wrap="square" lIns="91425" tIns="91425" rIns="0" bIns="91425" anchor="t" anchorCtr="0">
            <a:noAutofit/>
          </a:bodyPr>
          <a:lstStyle/>
          <a:p>
            <a:pPr lvl="0" algn="r">
              <a:lnSpc>
                <a:spcPct val="80000"/>
              </a:lnSpc>
            </a:pPr>
            <a:r>
              <a:rPr lang="fr-FR" sz="1000" dirty="0">
                <a:solidFill>
                  <a:schemeClr val="bg2">
                    <a:lumMod val="50000"/>
                  </a:schemeClr>
                </a:solidFill>
              </a:rPr>
              <a:t>Introduction à </a:t>
            </a:r>
            <a:r>
              <a:rPr lang="fr-FR" sz="1000" b="1" dirty="0">
                <a:solidFill>
                  <a:srgbClr val="95C93D"/>
                </a:solidFill>
              </a:rPr>
              <a:t>L’approche Cluster</a:t>
            </a:r>
          </a:p>
        </p:txBody>
      </p:sp>
    </p:spTree>
  </p:cSld>
  <p:clrMapOvr>
    <a:masterClrMapping/>
  </p:clrMapOvr>
</p:sld>
</file>

<file path=ppt/theme/theme1.xml><?xml version="1.0" encoding="utf-8"?>
<a:theme xmlns:a="http://schemas.openxmlformats.org/drawingml/2006/main" name="Office Theme">
  <a:themeElements>
    <a:clrScheme name="Custom 15">
      <a:dk1>
        <a:srgbClr val="474747"/>
      </a:dk1>
      <a:lt1>
        <a:srgbClr val="FFFFFF"/>
      </a:lt1>
      <a:dk2>
        <a:srgbClr val="808285"/>
      </a:dk2>
      <a:lt2>
        <a:srgbClr val="E2DFCC"/>
      </a:lt2>
      <a:accent1>
        <a:srgbClr val="95C93D"/>
      </a:accent1>
      <a:accent2>
        <a:srgbClr val="63A537"/>
      </a:accent2>
      <a:accent3>
        <a:srgbClr val="37A76F"/>
      </a:accent3>
      <a:accent4>
        <a:srgbClr val="44C1A3"/>
      </a:accent4>
      <a:accent5>
        <a:srgbClr val="4EB3CF"/>
      </a:accent5>
      <a:accent6>
        <a:srgbClr val="51C3F9"/>
      </a:accent6>
      <a:hlink>
        <a:srgbClr val="373737"/>
      </a:hlink>
      <a:folHlink>
        <a:srgbClr val="85C2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rtlCol="0">
        <a:spAutoFit/>
      </a:bodyPr>
      <a:lstStyle>
        <a:defPPr>
          <a:defRPr sz="3200" b="1" dirty="0">
            <a:solidFill>
              <a:schemeClr val="accent4"/>
            </a:solidFil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3543</TotalTime>
  <Words>3286</Words>
  <Application>Microsoft Office PowerPoint</Application>
  <PresentationFormat>Widescreen</PresentationFormat>
  <Paragraphs>300</Paragraphs>
  <Slides>28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Arial</vt:lpstr>
      <vt:lpstr>Quattrocento Sans</vt:lpstr>
      <vt:lpstr>Times New Roman</vt:lpstr>
      <vt:lpstr>Office Theme</vt:lpstr>
      <vt:lpstr>PowerPoint Presentation</vt:lpstr>
      <vt:lpstr>PowerPoint Presentation</vt:lpstr>
      <vt:lpstr>Activation des clusters</vt:lpstr>
      <vt:lpstr>PowerPoint Presentation</vt:lpstr>
      <vt:lpstr>PowerPoint Presentation</vt:lpstr>
      <vt:lpstr>Que fait un Cluster ?</vt:lpstr>
      <vt:lpstr>PowerPoint Presentation</vt:lpstr>
      <vt:lpstr>PowerPoint Presentation</vt:lpstr>
      <vt:lpstr>PowerPoint Presentation</vt:lpstr>
      <vt:lpstr>PowerPoint Presentation</vt:lpstr>
      <vt:lpstr>PowerPoint Presentation</vt:lpstr>
      <vt:lpstr>Chaque cluster est aussi responsible d’intégrer le relèvement précoce dès le début de la réponse humanitaire. </vt:lpstr>
      <vt:lpstr>Principes Humanitaires</vt:lpstr>
      <vt:lpstr>Principes de Partenariat humanitaire</vt:lpstr>
      <vt:lpstr>PowerPoint Presentation</vt:lpstr>
      <vt:lpstr>PowerPoint Presentation</vt:lpstr>
      <vt:lpstr>Qu’est-ce que le  Cycle de Programme Humanitaire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on Cluster Approach</dc:title>
  <dc:creator>Shabib AlQobati</dc:creator>
  <cp:lastModifiedBy>Shabib AlQobati</cp:lastModifiedBy>
  <cp:revision>434</cp:revision>
  <dcterms:modified xsi:type="dcterms:W3CDTF">2022-08-24T10:40:45Z</dcterms:modified>
</cp:coreProperties>
</file>