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91" r:id="rId4"/>
    <p:sldMasterId id="2147483654" r:id="rId5"/>
    <p:sldMasterId id="2147483652" r:id="rId6"/>
    <p:sldMasterId id="2147483658" r:id="rId7"/>
    <p:sldMasterId id="2147483674" r:id="rId8"/>
  </p:sldMasterIdLst>
  <p:notesMasterIdLst>
    <p:notesMasterId r:id="rId20"/>
  </p:notesMasterIdLst>
  <p:handoutMasterIdLst>
    <p:handoutMasterId r:id="rId21"/>
  </p:handoutMasterIdLst>
  <p:sldIdLst>
    <p:sldId id="270" r:id="rId9"/>
    <p:sldId id="263" r:id="rId10"/>
    <p:sldId id="264" r:id="rId11"/>
    <p:sldId id="277" r:id="rId12"/>
    <p:sldId id="274" r:id="rId13"/>
    <p:sldId id="275" r:id="rId14"/>
    <p:sldId id="276" r:id="rId15"/>
    <p:sldId id="283" r:id="rId16"/>
    <p:sldId id="280" r:id="rId17"/>
    <p:sldId id="265" r:id="rId18"/>
    <p:sldId id="26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CD743B-06A8-CEB2-2EF4-014640B864C7}" name="Yara Sfeir" initials="YS" userId="S::ysfeir_unicef.org#ext#@wvi365.onmicrosoft.com::a6f83c35-88ef-4c73-bf96-2d48957a12cb" providerId="AD"/>
  <p188:author id="{BBE6A75F-1592-6A35-E5E2-A871D7B30960}" name="Colleen Emary" initials="CE" userId="S::colleen_emary@wvi.org::76b8cad4-e08a-4e72-a7ec-23e576f1339f" providerId="AD"/>
  <p188:author id="{BCF371DF-CE8E-3DE7-A2EE-6AB6F7D4C5F9}" name="Andi Kendle" initials="AK" userId="S::akendle_actionagainsthunger.ca#ext#@wvi365.onmicrosoft.com::e28dc09a-435d-4f6e-935b-ffa893471c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e" initials="J" lastIdx="2" clrIdx="0">
    <p:extLst>
      <p:ext uri="{19B8F6BF-5375-455C-9EA6-DF929625EA0E}">
        <p15:presenceInfo xmlns:p15="http://schemas.microsoft.com/office/powerpoint/2012/main" userId="Justine" providerId="None"/>
      </p:ext>
    </p:extLst>
  </p:cmAuthor>
  <p:cmAuthor id="2" name="Colleen Emary" initials="CE" lastIdx="1" clrIdx="1">
    <p:extLst>
      <p:ext uri="{19B8F6BF-5375-455C-9EA6-DF929625EA0E}">
        <p15:presenceInfo xmlns:p15="http://schemas.microsoft.com/office/powerpoint/2012/main" userId="Colleen Emary" providerId="None"/>
      </p:ext>
    </p:extLst>
  </p:cmAuthor>
  <p:cmAuthor id="3" name="Andi Kendle" initials="AK" lastIdx="3" clrIdx="2">
    <p:extLst>
      <p:ext uri="{19B8F6BF-5375-455C-9EA6-DF929625EA0E}">
        <p15:presenceInfo xmlns:p15="http://schemas.microsoft.com/office/powerpoint/2012/main" userId="Andi Kend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33D"/>
    <a:srgbClr val="E75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631E4-4FAB-4F7F-9BF4-97138B192D2A}" v="1" dt="2022-11-25T13:33:20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33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Requests submitted</a:t>
            </a:r>
            <a:r>
              <a:rPr lang="en-CA" baseline="0"/>
              <a:t> by service type</a:t>
            </a:r>
          </a:p>
          <a:p>
            <a:pPr>
              <a:defRPr/>
            </a:pPr>
            <a:r>
              <a:rPr lang="en-CA" baseline="0"/>
              <a:t>Quarter 4</a:t>
            </a: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7021963280104655"/>
          <c:y val="0.18441546398411438"/>
          <c:w val="0.70322451970828392"/>
          <c:h val="0.73662330854130864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2893007"/>
        <c:axId val="526876431"/>
      </c:barChart>
      <c:catAx>
        <c:axId val="322893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876431"/>
        <c:crosses val="autoZero"/>
        <c:auto val="1"/>
        <c:lblAlgn val="ctr"/>
        <c:lblOffset val="100"/>
        <c:noMultiLvlLbl val="0"/>
      </c:catAx>
      <c:valAx>
        <c:axId val="52687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28930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Request</a:t>
            </a:r>
            <a:r>
              <a:rPr lang="en-AU" baseline="0" dirty="0"/>
              <a:t> submitted by Service type </a:t>
            </a:r>
            <a:endParaRPr lang="de-DE" dirty="0"/>
          </a:p>
        </c:rich>
      </c:tx>
      <c:layout>
        <c:manualLayout>
          <c:xMode val="edge"/>
          <c:yMode val="edge"/>
          <c:x val="0.26206654415148556"/>
          <c:y val="3.1261778936761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'Q3 graphs '!$B$7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'Q3 graphs '!$B$8:$B$12</c:f>
              <c:numCache>
                <c:formatCode>General</c:formatCode>
                <c:ptCount val="5"/>
                <c:pt idx="0">
                  <c:v>93</c:v>
                </c:pt>
                <c:pt idx="1">
                  <c:v>23</c:v>
                </c:pt>
                <c:pt idx="2">
                  <c:v>14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0-4206-A7C3-6B178AD2747D}"/>
            </c:ext>
          </c:extLst>
        </c:ser>
        <c:ser>
          <c:idx val="1"/>
          <c:order val="1"/>
          <c:tx>
            <c:strRef>
              <c:f>'Q3 graphs '!$C$7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'Q3 graphs '!$C$8:$C$12</c:f>
              <c:numCache>
                <c:formatCode>General</c:formatCode>
                <c:ptCount val="5"/>
                <c:pt idx="0">
                  <c:v>94</c:v>
                </c:pt>
                <c:pt idx="1">
                  <c:v>11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0-4206-A7C3-6B178AD2747D}"/>
            </c:ext>
          </c:extLst>
        </c:ser>
        <c:ser>
          <c:idx val="2"/>
          <c:order val="2"/>
          <c:tx>
            <c:strRef>
              <c:f>'Q3 graphs '!$D$7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'Q3 graphs '!$D$8:$D$12</c:f>
              <c:numCache>
                <c:formatCode>General</c:formatCode>
                <c:ptCount val="5"/>
                <c:pt idx="0">
                  <c:v>67</c:v>
                </c:pt>
                <c:pt idx="1">
                  <c:v>15</c:v>
                </c:pt>
                <c:pt idx="2">
                  <c:v>11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0-4206-A7C3-6B178AD27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736704"/>
        <c:axId val="500837536"/>
      </c:barChart>
      <c:catAx>
        <c:axId val="50073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0837536"/>
        <c:crosses val="autoZero"/>
        <c:auto val="1"/>
        <c:lblAlgn val="ctr"/>
        <c:lblOffset val="100"/>
        <c:noMultiLvlLbl val="0"/>
      </c:catAx>
      <c:valAx>
        <c:axId val="50083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07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%</a:t>
            </a:r>
            <a:r>
              <a:rPr lang="de-DE" baseline="0"/>
              <a:t> request submitted by tagged thematic area 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9-4AE6-A505-19771BD0A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9-4AE6-A505-19771BD0A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9-4AE6-A505-19771BD0A6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59-4AE6-A505-19771BD0A6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59-4AE6-A505-19771BD0A6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59-4AE6-A505-19771BD0A6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C59-4AE6-A505-19771BD0A6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C59-4AE6-A505-19771BD0A6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C59-4AE6-A505-19771BD0A6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C59-4AE6-A505-19771BD0A6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C59-4AE6-A505-19771BD0A6D3}"/>
              </c:ext>
            </c:extLst>
          </c:dPt>
          <c:dLbls>
            <c:dLbl>
              <c:idx val="0"/>
              <c:layout>
                <c:manualLayout>
                  <c:x val="7.9940921120923686E-2"/>
                  <c:y val="4.49956071280563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59-4AE6-A505-19771BD0A6D3}"/>
                </c:ext>
              </c:extLst>
            </c:dLbl>
            <c:dLbl>
              <c:idx val="1"/>
              <c:layout>
                <c:manualLayout>
                  <c:x val="5.3290304635575207E-2"/>
                  <c:y val="5.27969056499516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59-4AE6-A505-19771BD0A6D3}"/>
                </c:ext>
              </c:extLst>
            </c:dLbl>
            <c:dLbl>
              <c:idx val="2"/>
              <c:layout>
                <c:manualLayout>
                  <c:x val="3.5913802681873321E-3"/>
                  <c:y val="3.58871667357369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59-4AE6-A505-19771BD0A6D3}"/>
                </c:ext>
              </c:extLst>
            </c:dLbl>
            <c:dLbl>
              <c:idx val="3"/>
              <c:layout>
                <c:manualLayout>
                  <c:x val="-1.8111769760247789E-3"/>
                  <c:y val="-1.95450716090985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59-4AE6-A505-19771BD0A6D3}"/>
                </c:ext>
              </c:extLst>
            </c:dLbl>
            <c:dLbl>
              <c:idx val="4"/>
              <c:layout>
                <c:manualLayout>
                  <c:x val="-5.0897142817781073E-3"/>
                  <c:y val="-7.07069366960974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59-4AE6-A505-19771BD0A6D3}"/>
                </c:ext>
              </c:extLst>
            </c:dLbl>
            <c:dLbl>
              <c:idx val="5"/>
              <c:layout>
                <c:manualLayout>
                  <c:x val="1.0299375050352068E-2"/>
                  <c:y val="-1.16447428064752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59-4AE6-A505-19771BD0A6D3}"/>
                </c:ext>
              </c:extLst>
            </c:dLbl>
            <c:dLbl>
              <c:idx val="6"/>
              <c:layout>
                <c:manualLayout>
                  <c:x val="8.4735229735707421E-3"/>
                  <c:y val="3.57127852699962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59-4AE6-A505-19771BD0A6D3}"/>
                </c:ext>
              </c:extLst>
            </c:dLbl>
            <c:dLbl>
              <c:idx val="7"/>
              <c:layout>
                <c:manualLayout>
                  <c:x val="-2.3687803461922188E-2"/>
                  <c:y val="4.85691437007874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C59-4AE6-A505-19771BD0A6D3}"/>
                </c:ext>
              </c:extLst>
            </c:dLbl>
            <c:dLbl>
              <c:idx val="8"/>
              <c:layout>
                <c:manualLayout>
                  <c:x val="-0.11858725360015547"/>
                  <c:y val="1.88845144356955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C59-4AE6-A505-19771BD0A6D3}"/>
                </c:ext>
              </c:extLst>
            </c:dLbl>
            <c:dLbl>
              <c:idx val="9"/>
              <c:layout>
                <c:manualLayout>
                  <c:x val="-5.7053183504787381E-3"/>
                  <c:y val="-9.2085156022169324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C59-4AE6-A505-19771BD0A6D3}"/>
                </c:ext>
              </c:extLst>
            </c:dLbl>
            <c:dLbl>
              <c:idx val="10"/>
              <c:layout>
                <c:manualLayout>
                  <c:x val="6.5075968727123429E-2"/>
                  <c:y val="1.4644849081364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C59-4AE6-A505-19771BD0A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'Q3 graphs '!$A$16:$A$26</c:f>
              <c:strCache>
                <c:ptCount val="11"/>
                <c:pt idx="0">
                  <c:v>Coordination</c:v>
                </c:pt>
                <c:pt idx="1">
                  <c:v>Cross cutting themes</c:v>
                </c:pt>
                <c:pt idx="2">
                  <c:v>Information Management</c:v>
                </c:pt>
                <c:pt idx="3">
                  <c:v>IYCF-E</c:v>
                </c:pt>
                <c:pt idx="4">
                  <c:v>Micronutrients</c:v>
                </c:pt>
                <c:pt idx="5">
                  <c:v>Nutrition Information Systems</c:v>
                </c:pt>
                <c:pt idx="6">
                  <c:v>NiE general</c:v>
                </c:pt>
                <c:pt idx="7">
                  <c:v>Social Behaviour Change</c:v>
                </c:pt>
                <c:pt idx="8">
                  <c:v>Wasting</c:v>
                </c:pt>
                <c:pt idx="9">
                  <c:v>Nutrition Sensitive Interventions</c:v>
                </c:pt>
                <c:pt idx="10">
                  <c:v>No classification</c:v>
                </c:pt>
              </c:strCache>
            </c:strRef>
          </c:cat>
          <c:val>
            <c:numRef>
              <c:f>'Q3 graphs '!$C$16:$C$26</c:f>
              <c:numCache>
                <c:formatCode>0%</c:formatCode>
                <c:ptCount val="11"/>
                <c:pt idx="0">
                  <c:v>0.21556886227544911</c:v>
                </c:pt>
                <c:pt idx="1">
                  <c:v>1.1976047904191617E-2</c:v>
                </c:pt>
                <c:pt idx="2">
                  <c:v>0.21556886227544911</c:v>
                </c:pt>
                <c:pt idx="3">
                  <c:v>5.3892215568862277E-2</c:v>
                </c:pt>
                <c:pt idx="4">
                  <c:v>5.9880239520958087E-3</c:v>
                </c:pt>
                <c:pt idx="5">
                  <c:v>0.22155688622754491</c:v>
                </c:pt>
                <c:pt idx="6">
                  <c:v>0.1317365269461078</c:v>
                </c:pt>
                <c:pt idx="7">
                  <c:v>2.9940119760479042E-2</c:v>
                </c:pt>
                <c:pt idx="8">
                  <c:v>3.5928143712574849E-2</c:v>
                </c:pt>
                <c:pt idx="9">
                  <c:v>5.9880239520958087E-3</c:v>
                </c:pt>
                <c:pt idx="10">
                  <c:v>6.5868263473053898E-2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C59-4AE6-A505-19771BD0A6D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0C59-4AE6-A505-19771BD0A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0C59-4AE6-A505-19771BD0A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C59-4AE6-A505-19771BD0A6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0C59-4AE6-A505-19771BD0A6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0C59-4AE6-A505-19771BD0A6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0C59-4AE6-A505-19771BD0A6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0C59-4AE6-A505-19771BD0A6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0C59-4AE6-A505-19771BD0A6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0C59-4AE6-A505-19771BD0A6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0C59-4AE6-A505-19771BD0A6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0C59-4AE6-A505-19771BD0A6D3}"/>
              </c:ext>
            </c:extLst>
          </c:dPt>
          <c:cat>
            <c:strRef>
              <c:f>'Q3 graphs '!$A$16:$A$26</c:f>
              <c:strCache>
                <c:ptCount val="11"/>
                <c:pt idx="0">
                  <c:v>Coordination</c:v>
                </c:pt>
                <c:pt idx="1">
                  <c:v>Cross cutting themes</c:v>
                </c:pt>
                <c:pt idx="2">
                  <c:v>Information Management</c:v>
                </c:pt>
                <c:pt idx="3">
                  <c:v>IYCF-E</c:v>
                </c:pt>
                <c:pt idx="4">
                  <c:v>Micronutrients</c:v>
                </c:pt>
                <c:pt idx="5">
                  <c:v>Nutrition Information Systems</c:v>
                </c:pt>
                <c:pt idx="6">
                  <c:v>NiE general</c:v>
                </c:pt>
                <c:pt idx="7">
                  <c:v>Social Behaviour Change</c:v>
                </c:pt>
                <c:pt idx="8">
                  <c:v>Wasting</c:v>
                </c:pt>
                <c:pt idx="9">
                  <c:v>Nutrition Sensitive Interventions</c:v>
                </c:pt>
                <c:pt idx="10">
                  <c:v>No classification</c:v>
                </c:pt>
              </c:strCache>
            </c:strRef>
          </c:cat>
          <c:val>
            <c:numRef>
              <c:f>'Q3 graphs '!$C$16:$C$26</c:f>
              <c:numCache>
                <c:formatCode>0%</c:formatCode>
                <c:ptCount val="11"/>
                <c:pt idx="0">
                  <c:v>0.21556886227544911</c:v>
                </c:pt>
                <c:pt idx="1">
                  <c:v>1.1976047904191617E-2</c:v>
                </c:pt>
                <c:pt idx="2">
                  <c:v>0.21556886227544911</c:v>
                </c:pt>
                <c:pt idx="3">
                  <c:v>5.3892215568862277E-2</c:v>
                </c:pt>
                <c:pt idx="4">
                  <c:v>5.9880239520958087E-3</c:v>
                </c:pt>
                <c:pt idx="5">
                  <c:v>0.22155688622754491</c:v>
                </c:pt>
                <c:pt idx="6">
                  <c:v>0.1317365269461078</c:v>
                </c:pt>
                <c:pt idx="7">
                  <c:v>2.9940119760479042E-2</c:v>
                </c:pt>
                <c:pt idx="8">
                  <c:v>3.5928143712574849E-2</c:v>
                </c:pt>
                <c:pt idx="9">
                  <c:v>5.9880239520958087E-3</c:v>
                </c:pt>
                <c:pt idx="10">
                  <c:v>6.5868263473053898E-2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0C59-4AE6-A505-19771BD0A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Request</a:t>
            </a:r>
            <a:r>
              <a:rPr lang="de-DE" baseline="0"/>
              <a:t> Submitted by Organisation Type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 graphs '!$F$31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 graphs '!$E$32:$E$40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INGO</c:v>
                </c:pt>
                <c:pt idx="3">
                  <c:v>LNGO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'Q3 graphs '!$F$32:$F$40</c:f>
              <c:numCache>
                <c:formatCode>0%</c:formatCode>
                <c:ptCount val="9"/>
                <c:pt idx="0">
                  <c:v>9.0909090909090912E-2</c:v>
                </c:pt>
                <c:pt idx="1">
                  <c:v>1.8181818181818181E-2</c:v>
                </c:pt>
                <c:pt idx="2">
                  <c:v>0.38181818181818183</c:v>
                </c:pt>
                <c:pt idx="3">
                  <c:v>5.4545454545454543E-2</c:v>
                </c:pt>
                <c:pt idx="4">
                  <c:v>1.8181818181818181E-2</c:v>
                </c:pt>
                <c:pt idx="5">
                  <c:v>1.8181818181818181E-2</c:v>
                </c:pt>
                <c:pt idx="6">
                  <c:v>0.41818181818181815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E-47DD-8800-8649C23CB2C7}"/>
            </c:ext>
          </c:extLst>
        </c:ser>
        <c:ser>
          <c:idx val="1"/>
          <c:order val="1"/>
          <c:tx>
            <c:strRef>
              <c:f>'Q3 graphs '!$G$31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 graphs '!$E$32:$E$40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INGO</c:v>
                </c:pt>
                <c:pt idx="3">
                  <c:v>LNGO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'Q3 graphs '!$G$32:$G$40</c:f>
              <c:numCache>
                <c:formatCode>0%</c:formatCode>
                <c:ptCount val="9"/>
                <c:pt idx="0">
                  <c:v>0.1206896551724138</c:v>
                </c:pt>
                <c:pt idx="1">
                  <c:v>5.1724137931034482E-2</c:v>
                </c:pt>
                <c:pt idx="2">
                  <c:v>0.13793103448275862</c:v>
                </c:pt>
                <c:pt idx="3">
                  <c:v>0.1206896551724138</c:v>
                </c:pt>
                <c:pt idx="4">
                  <c:v>0</c:v>
                </c:pt>
                <c:pt idx="5">
                  <c:v>0</c:v>
                </c:pt>
                <c:pt idx="6">
                  <c:v>0.51724137931034486</c:v>
                </c:pt>
                <c:pt idx="7">
                  <c:v>3.4482758620689655E-2</c:v>
                </c:pt>
                <c:pt idx="8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E-47DD-8800-8649C23CB2C7}"/>
            </c:ext>
          </c:extLst>
        </c:ser>
        <c:ser>
          <c:idx val="2"/>
          <c:order val="2"/>
          <c:tx>
            <c:strRef>
              <c:f>'Q3 graphs '!$H$31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 graphs '!$E$32:$E$40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INGO</c:v>
                </c:pt>
                <c:pt idx="3">
                  <c:v>LNGO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'Q3 graphs '!$H$32:$H$40</c:f>
              <c:numCache>
                <c:formatCode>0%</c:formatCode>
                <c:ptCount val="9"/>
                <c:pt idx="0">
                  <c:v>0.44927536231884058</c:v>
                </c:pt>
                <c:pt idx="1">
                  <c:v>2.8985507246376812E-2</c:v>
                </c:pt>
                <c:pt idx="2">
                  <c:v>0.13043478260869565</c:v>
                </c:pt>
                <c:pt idx="3">
                  <c:v>5.0724637681159424E-2</c:v>
                </c:pt>
                <c:pt idx="4">
                  <c:v>7.246376811594203E-3</c:v>
                </c:pt>
                <c:pt idx="5">
                  <c:v>1.4492753623188406E-2</c:v>
                </c:pt>
                <c:pt idx="6">
                  <c:v>0.27536231884057971</c:v>
                </c:pt>
                <c:pt idx="7">
                  <c:v>4.3478260869565216E-2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E-47DD-8800-8649C23CB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4880128"/>
        <c:axId val="514875864"/>
      </c:barChart>
      <c:catAx>
        <c:axId val="51488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875864"/>
        <c:crosses val="autoZero"/>
        <c:auto val="1"/>
        <c:lblAlgn val="ctr"/>
        <c:lblOffset val="100"/>
        <c:noMultiLvlLbl val="0"/>
      </c:catAx>
      <c:valAx>
        <c:axId val="51487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8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Requests</a:t>
            </a:r>
            <a:r>
              <a:rPr lang="en-AU" baseline="0" dirty="0"/>
              <a:t> submitted by Region 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 graphs '!$F$46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 graphs '!$E$47:$E$54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East Asia &amp; Pacific</c:v>
                </c:pt>
                <c:pt idx="3">
                  <c:v>Latin America &amp; Carribean</c:v>
                </c:pt>
                <c:pt idx="4">
                  <c:v>Middle East &amp; North Africa</c:v>
                </c:pt>
                <c:pt idx="5">
                  <c:v>South Asia</c:v>
                </c:pt>
                <c:pt idx="6">
                  <c:v>West &amp; Central Africa</c:v>
                </c:pt>
                <c:pt idx="7">
                  <c:v>Other</c:v>
                </c:pt>
              </c:strCache>
            </c:strRef>
          </c:cat>
          <c:val>
            <c:numRef>
              <c:f>'Q3 graphs '!$F$47:$F$54</c:f>
              <c:numCache>
                <c:formatCode>0%</c:formatCode>
                <c:ptCount val="8"/>
                <c:pt idx="0">
                  <c:v>1.8181818181818181E-2</c:v>
                </c:pt>
                <c:pt idx="1">
                  <c:v>0.16363636363636364</c:v>
                </c:pt>
                <c:pt idx="2">
                  <c:v>0</c:v>
                </c:pt>
                <c:pt idx="3">
                  <c:v>0.21818181818181817</c:v>
                </c:pt>
                <c:pt idx="4">
                  <c:v>0.23636363636363636</c:v>
                </c:pt>
                <c:pt idx="5">
                  <c:v>0.16363636363636364</c:v>
                </c:pt>
                <c:pt idx="6">
                  <c:v>7.2727272727272724E-2</c:v>
                </c:pt>
                <c:pt idx="7">
                  <c:v>0.12727272727272726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4-46A4-A491-A2F5A2F584EB}"/>
            </c:ext>
          </c:extLst>
        </c:ser>
        <c:ser>
          <c:idx val="1"/>
          <c:order val="1"/>
          <c:tx>
            <c:strRef>
              <c:f>'Q3 graphs '!$G$46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 graphs '!$E$47:$E$54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East Asia &amp; Pacific</c:v>
                </c:pt>
                <c:pt idx="3">
                  <c:v>Latin America &amp; Carribean</c:v>
                </c:pt>
                <c:pt idx="4">
                  <c:v>Middle East &amp; North Africa</c:v>
                </c:pt>
                <c:pt idx="5">
                  <c:v>South Asia</c:v>
                </c:pt>
                <c:pt idx="6">
                  <c:v>West &amp; Central Africa</c:v>
                </c:pt>
                <c:pt idx="7">
                  <c:v>Other</c:v>
                </c:pt>
              </c:strCache>
            </c:strRef>
          </c:cat>
          <c:val>
            <c:numRef>
              <c:f>'Q3 graphs '!$G$47:$G$54</c:f>
              <c:numCache>
                <c:formatCode>0%</c:formatCode>
                <c:ptCount val="8"/>
                <c:pt idx="0">
                  <c:v>0</c:v>
                </c:pt>
                <c:pt idx="1">
                  <c:v>0.32758620689655171</c:v>
                </c:pt>
                <c:pt idx="2">
                  <c:v>3.4482758620689655E-2</c:v>
                </c:pt>
                <c:pt idx="3">
                  <c:v>8.6206896551724144E-2</c:v>
                </c:pt>
                <c:pt idx="4">
                  <c:v>0.17241379310344829</c:v>
                </c:pt>
                <c:pt idx="5">
                  <c:v>0.15517241379310345</c:v>
                </c:pt>
                <c:pt idx="6">
                  <c:v>0.17241379310344829</c:v>
                </c:pt>
                <c:pt idx="7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4-46A4-A491-A2F5A2F584EB}"/>
            </c:ext>
          </c:extLst>
        </c:ser>
        <c:ser>
          <c:idx val="2"/>
          <c:order val="2"/>
          <c:tx>
            <c:strRef>
              <c:f>'Q3 graphs '!$H$46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 graphs '!$E$47:$E$54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East Asia &amp; Pacific</c:v>
                </c:pt>
                <c:pt idx="3">
                  <c:v>Latin America &amp; Carribean</c:v>
                </c:pt>
                <c:pt idx="4">
                  <c:v>Middle East &amp; North Africa</c:v>
                </c:pt>
                <c:pt idx="5">
                  <c:v>South Asia</c:v>
                </c:pt>
                <c:pt idx="6">
                  <c:v>West &amp; Central Africa</c:v>
                </c:pt>
                <c:pt idx="7">
                  <c:v>Other</c:v>
                </c:pt>
              </c:strCache>
            </c:strRef>
          </c:cat>
          <c:val>
            <c:numRef>
              <c:f>'Q3 graphs '!$H$47:$H$54</c:f>
              <c:numCache>
                <c:formatCode>0%</c:formatCode>
                <c:ptCount val="8"/>
                <c:pt idx="0">
                  <c:v>0.14634146341463414</c:v>
                </c:pt>
                <c:pt idx="1">
                  <c:v>0.70731707317073167</c:v>
                </c:pt>
                <c:pt idx="2">
                  <c:v>0.51219512195121952</c:v>
                </c:pt>
                <c:pt idx="3">
                  <c:v>0.29268292682926828</c:v>
                </c:pt>
                <c:pt idx="4">
                  <c:v>0.34146341463414637</c:v>
                </c:pt>
                <c:pt idx="5">
                  <c:v>1.0731707317073171</c:v>
                </c:pt>
                <c:pt idx="6">
                  <c:v>4.878048780487805E-2</c:v>
                </c:pt>
                <c:pt idx="7">
                  <c:v>0.21951219512195122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4-46A4-A491-A2F5A2F5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8108576"/>
        <c:axId val="578107920"/>
      </c:barChart>
      <c:catAx>
        <c:axId val="57810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107920"/>
        <c:crosses val="autoZero"/>
        <c:auto val="1"/>
        <c:lblAlgn val="ctr"/>
        <c:lblOffset val="100"/>
        <c:noMultiLvlLbl val="0"/>
      </c:catAx>
      <c:valAx>
        <c:axId val="57810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1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2C2D-A291-A447-8ECF-D661A2ECCEF6}" type="datetime1">
              <a:rPr lang="en-US" smtClean="0">
                <a:latin typeface="Open Sans" panose="020B0606030504020204" pitchFamily="34" charset="0"/>
              </a:rPr>
              <a:t>11/25/2022</a:t>
            </a:fld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00EE-9817-164B-B558-2953FA777913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46E6977-86F2-654E-97BC-BCA49EA80FC3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BD2A0D1-D111-2E44-8581-1AC0FF099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9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Users up from 2.4k in Q1 to 2.8K in Q2, 4.2 K users in Q3</a:t>
            </a:r>
          </a:p>
          <a:p>
            <a:r>
              <a:rPr lang="en-AU" dirty="0"/>
              <a:t>Bounce rate has slight increased again in Q3 from Q2 and Q1</a:t>
            </a:r>
          </a:p>
          <a:p>
            <a:r>
              <a:rPr lang="en-AU" dirty="0"/>
              <a:t>Unique page views up to 14.6 in Q3 from 11.5k in Q2 from 8.1 K Q1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Drop in number of QRS quests from Q1. 94- 67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Big increase in NIS requests this quarter </a:t>
            </a:r>
          </a:p>
          <a:p>
            <a:r>
              <a:rPr lang="en-AU" dirty="0"/>
              <a:t>Reduction in IYCFE compared to Q2 </a:t>
            </a:r>
          </a:p>
          <a:p>
            <a:r>
              <a:rPr lang="en-AU" dirty="0"/>
              <a:t>Reduction in inter-cluster coordination request </a:t>
            </a:r>
          </a:p>
          <a:p>
            <a:r>
              <a:rPr lang="en-AU" dirty="0"/>
              <a:t>Increase in no classification request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Significant increase in number of request from South Asia in this quarter, as well as East Asia and the Pacific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68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6E43C7-14A8-4B5D-8F33-04B690E9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679" y="1815222"/>
            <a:ext cx="5123534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1D7F2-4A43-4165-89D5-A9FDBC97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5223"/>
            <a:ext cx="5082297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758E62-9CAC-42CF-B476-FA84859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1409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808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8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436240-B17C-46CF-B9E8-6D14B5ECF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BF0A66-2E73-436E-8922-2EA9B0489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90" y="2824554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000" b="0" i="0">
                <a:solidFill>
                  <a:srgbClr val="F8F8F8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906D1-7259-7B42-BA2B-40C9E680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51" y="4090193"/>
            <a:ext cx="1920898" cy="10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48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889" y="3937329"/>
            <a:ext cx="7314543" cy="936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5470" y="2168306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24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255BF9-AF75-4761-AB34-B02069439A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506A3BA-54D6-4962-816A-871D9EED3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826" y="2485015"/>
            <a:ext cx="9891656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A37011C-2E4D-4810-B18D-AA555CDEC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635" y="3511689"/>
            <a:ext cx="7756264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93BD6-3F7E-0944-B90D-FD4E5D47D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8" y="311978"/>
            <a:ext cx="2073299" cy="1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C44D04A-09E8-476C-B59B-02249B5A3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56E08F9-6FBC-485E-871C-6B704392F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D1F41-ACEF-4035-9765-D3B5F57D1CFF}"/>
              </a:ext>
            </a:extLst>
          </p:cNvPr>
          <p:cNvSpPr/>
          <p:nvPr userDrawn="1"/>
        </p:nvSpPr>
        <p:spPr>
          <a:xfrm>
            <a:off x="4308041" y="6165033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>
                <a:solidFill>
                  <a:prstClr val="black"/>
                </a:solidFill>
                <a:latin typeface="Open Sans" panose="020B0606030504020204" pitchFamily="34" charset="0"/>
              </a:rPr>
              <a:t>Advice | Guidance | Expertise | Learning</a:t>
            </a:r>
          </a:p>
        </p:txBody>
      </p:sp>
    </p:spTree>
    <p:extLst>
      <p:ext uri="{BB962C8B-B14F-4D97-AF65-F5344CB8AC3E}">
        <p14:creationId xmlns:p14="http://schemas.microsoft.com/office/powerpoint/2010/main" val="21152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9F29CA9A-0B97-49C7-B633-EBDEC1C75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C025B9F-AB56-493D-BFEB-F0310E084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1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6F013-4CC2-4F5B-B1B3-6F3138D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0652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0E5E2-E3BF-46FD-A725-602700F4EA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Ut </a:t>
            </a:r>
            <a:r>
              <a:rPr lang="fr-FR" err="1"/>
              <a:t>enim</a:t>
            </a:r>
            <a:r>
              <a:rPr lang="fr-FR"/>
              <a:t> ad </a:t>
            </a:r>
            <a:r>
              <a:rPr lang="fr-FR" err="1"/>
              <a:t>minim</a:t>
            </a:r>
            <a:r>
              <a:rPr lang="fr-FR"/>
              <a:t> </a:t>
            </a:r>
            <a:r>
              <a:rPr lang="fr-FR" err="1"/>
              <a:t>veniam</a:t>
            </a:r>
            <a:r>
              <a:rPr lang="fr-FR"/>
              <a:t>,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nostrud</a:t>
            </a:r>
            <a:r>
              <a:rPr lang="fr-FR"/>
              <a:t> </a:t>
            </a:r>
            <a:r>
              <a:rPr lang="fr-FR" err="1"/>
              <a:t>exercitation</a:t>
            </a:r>
            <a:r>
              <a:rPr lang="fr-FR"/>
              <a:t> </a:t>
            </a:r>
            <a:r>
              <a:rPr lang="fr-FR" err="1"/>
              <a:t>ullamco</a:t>
            </a:r>
            <a:r>
              <a:rPr lang="fr-FR"/>
              <a:t> </a:t>
            </a:r>
            <a:r>
              <a:rPr lang="fr-FR" err="1"/>
              <a:t>laboris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r>
              <a:rPr lang="fr-FR"/>
              <a:t>. Duis </a:t>
            </a:r>
            <a:r>
              <a:rPr lang="fr-FR" err="1"/>
              <a:t>aute</a:t>
            </a:r>
            <a:r>
              <a:rPr lang="fr-FR"/>
              <a:t> </a:t>
            </a:r>
            <a:r>
              <a:rPr lang="fr-FR" err="1"/>
              <a:t>irure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reprehenderit</a:t>
            </a:r>
            <a:r>
              <a:rPr lang="fr-FR"/>
              <a:t> in </a:t>
            </a:r>
            <a:r>
              <a:rPr lang="fr-FR" err="1"/>
              <a:t>voluptate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cillum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fugiat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pariatur</a:t>
            </a:r>
            <a:r>
              <a:rPr lang="fr-FR"/>
              <a:t>.</a:t>
            </a:r>
          </a:p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5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BC405-A977-49C8-B971-08B19AA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3075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97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D3B9E-DDAE-4155-9EDF-22B4BEC8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7419C-8155-44EC-8676-A90652450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15BF7B-E0ED-4064-A9CD-FA3F3546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09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6" r:id="rId2"/>
  </p:sldLayoutIdLst>
  <p:hf hd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5CC0E8"/>
          </a:solidFill>
          <a:latin typeface="The Next Fo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704A21-5A65-4D6D-A9B2-E49D7AA9C908}"/>
              </a:ext>
            </a:extLst>
          </p:cNvPr>
          <p:cNvSpPr/>
          <p:nvPr userDrawn="1"/>
        </p:nvSpPr>
        <p:spPr>
          <a:xfrm>
            <a:off x="4302662" y="6181169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 err="1">
                <a:latin typeface="Open Sans" panose="020B0606030504020204" pitchFamily="34" charset="0"/>
              </a:rPr>
              <a:t>Advice</a:t>
            </a:r>
            <a:r>
              <a:rPr lang="fr-FR" sz="1600" b="0" i="0">
                <a:latin typeface="Open Sans" panose="020B0606030504020204" pitchFamily="34" charset="0"/>
              </a:rPr>
              <a:t> | Guidance | Expertise | Learning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a.nutritioncluster.net/hno-and-hrp-2022-nutrition-and-disability-review-and-tip-shee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AB334-9066-934A-877B-EE4EF4AF92C9}"/>
              </a:ext>
            </a:extLst>
          </p:cNvPr>
          <p:cNvSpPr/>
          <p:nvPr/>
        </p:nvSpPr>
        <p:spPr>
          <a:xfrm>
            <a:off x="0" y="1953312"/>
            <a:ext cx="12192000" cy="3653353"/>
          </a:xfrm>
          <a:prstGeom prst="rect">
            <a:avLst/>
          </a:prstGeom>
          <a:solidFill>
            <a:srgbClr val="EE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8326-B8C9-864A-B0AB-21D056B84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5806284"/>
            <a:ext cx="1873812" cy="7038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5A905C-FCBC-B847-AE45-07289D3EA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314" y="5937481"/>
            <a:ext cx="1843174" cy="44146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CFE20C7-4B8F-524F-AAB6-1EED2FFD8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866" y="5606665"/>
            <a:ext cx="993304" cy="993302"/>
          </a:xfrm>
          <a:prstGeom prst="rect">
            <a:avLst/>
          </a:prstGeom>
        </p:spPr>
      </p:pic>
      <p:pic>
        <p:nvPicPr>
          <p:cNvPr id="10" name="Picture 9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D64C6EDF-E53E-254F-BBE1-98BEA4910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900" y="5873428"/>
            <a:ext cx="2546214" cy="66220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5B1EE1E4-83E9-2C44-A6CB-EAF3893D7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938" y="5663893"/>
            <a:ext cx="1510327" cy="91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5025-AB76-4048-B046-369F80F89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41"/>
            <a:ext cx="2400300" cy="1321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5DD59-F8D7-45BD-A32C-A48BB0A58BB7}"/>
              </a:ext>
            </a:extLst>
          </p:cNvPr>
          <p:cNvSpPr txBox="1"/>
          <p:nvPr/>
        </p:nvSpPr>
        <p:spPr>
          <a:xfrm>
            <a:off x="487139" y="2567225"/>
            <a:ext cx="111489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QUARTERLY UPDATE: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Q3 1 July – 30 Sept 2022</a:t>
            </a:r>
          </a:p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9B37E-B30A-4D33-B2BF-3A4B2A84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01" y="387158"/>
            <a:ext cx="8714591" cy="1325563"/>
          </a:xfrm>
        </p:spPr>
        <p:txBody>
          <a:bodyPr/>
          <a:lstStyle/>
          <a:p>
            <a:r>
              <a:rPr lang="en-GB" dirty="0"/>
              <a:t>Thought Leadership  Updates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32B00-3E38-4DEA-A18B-8E8B8A8D8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38192"/>
            <a:ext cx="10485782" cy="4764852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5 Global thematic working groups with 215 members ran in Q3  – IFE core group, Wasting GTWG, </a:t>
            </a:r>
            <a:r>
              <a:rPr lang="en-US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NiS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GTWG, CVA GTWG, and MAMI GTWG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2 pieces of interim guidance developed in the last quarter and 1 resource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Guidance on Nuclear Radiation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IFE &amp; Promising practices in CVA for Nutrition report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MUAC vs WFH – a brief overview of the debate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2 funding requests for research by the Wasting GTWG were approved during the last quarter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800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Women’s Nutrition in Emergencies taskforce was set up, in response to a need recognized by UNICEF Country Offices, the ToR was finalized and members were invited to join the task force.  UNICEF and ENN will co-chair this group.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4F1F1-D9AD-0C4A-941A-F2301259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50263C-1B19-4174-A072-928FE8A27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8099"/>
              </p:ext>
            </p:extLst>
          </p:nvPr>
        </p:nvGraphicFramePr>
        <p:xfrm>
          <a:off x="332190" y="-854010"/>
          <a:ext cx="11527619" cy="856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0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EF448-EEC2-0249-842A-6E583D0ED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0A900-1757-484F-B9B1-3FFB1A384548}"/>
              </a:ext>
            </a:extLst>
          </p:cNvPr>
          <p:cNvSpPr txBox="1"/>
          <p:nvPr/>
        </p:nvSpPr>
        <p:spPr>
          <a:xfrm>
            <a:off x="743484" y="222191"/>
            <a:ext cx="696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latin typeface="Open Sans" panose="020B0606030504020204"/>
              </a:rPr>
              <a:t>Accessing support and Services </a:t>
            </a:r>
            <a:endParaRPr lang="de-DE" sz="3200">
              <a:latin typeface="Open Sans" panose="020B06060305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3B122-650D-4FC8-9E71-3D0F979CBEF9}"/>
              </a:ext>
            </a:extLst>
          </p:cNvPr>
          <p:cNvSpPr txBox="1"/>
          <p:nvPr/>
        </p:nvSpPr>
        <p:spPr>
          <a:xfrm>
            <a:off x="743484" y="950446"/>
            <a:ext cx="629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Open Sans" panose="020B0606030504020204"/>
              </a:rPr>
              <a:t>In July – September  2022 The Alliance website has had :</a:t>
            </a:r>
          </a:p>
          <a:p>
            <a:endParaRPr lang="en-AU" dirty="0"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C5432-D6D4-F153-0BE9-3CFCA3540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01" y="1522560"/>
            <a:ext cx="6878297" cy="40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BAC74-A68A-41EF-9272-D7A8A76C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58" y="2846829"/>
            <a:ext cx="8693075" cy="1325563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sz="2000" b="1" dirty="0">
                <a:latin typeface="Open Sans"/>
                <a:ea typeface="Open Sans"/>
                <a:cs typeface="Open Sans"/>
              </a:rPr>
              <a:t>138 requests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submitted </a:t>
            </a:r>
            <a:br>
              <a:rPr lang="en-US" sz="2000" dirty="0"/>
            </a:br>
            <a:r>
              <a:rPr lang="en-US" sz="2000" dirty="0"/>
              <a:t>93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- Quick Remote Technical Support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23 - In-depth Support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14 - Consultant roster 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6 – Other </a:t>
            </a:r>
            <a:br>
              <a:rPr lang="en-US" sz="2000" dirty="0"/>
            </a:br>
            <a:r>
              <a:rPr lang="en-US" sz="2000" dirty="0"/>
              <a:t>2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- Unclassified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230B662-3BCC-DE4E-B882-626892B3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99B3F5-EB5B-445A-9E18-1FFCE2399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11442"/>
              </p:ext>
            </p:extLst>
          </p:nvPr>
        </p:nvGraphicFramePr>
        <p:xfrm>
          <a:off x="6112194" y="1963121"/>
          <a:ext cx="5916700" cy="41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9FA99F-2493-4649-8E05-D995189EF48D}"/>
              </a:ext>
            </a:extLst>
          </p:cNvPr>
          <p:cNvSpPr txBox="1"/>
          <p:nvPr/>
        </p:nvSpPr>
        <p:spPr>
          <a:xfrm>
            <a:off x="661653" y="765780"/>
            <a:ext cx="59167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Open Sans" panose="020B0606030504020204"/>
              </a:rPr>
              <a:t>Requests Submitted for Support – Quarter 3 </a:t>
            </a:r>
            <a:endParaRPr lang="en-CA" sz="3600" dirty="0">
              <a:latin typeface="Open Sans" panose="020B060603050402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E9EE31-E9B3-408D-8868-028F0042B522}"/>
              </a:ext>
              <a:ext uri="{147F2762-F138-4A5C-976F-8EAC2B608ADB}">
                <a16:predDERef xmlns:a16="http://schemas.microsoft.com/office/drawing/2014/main" pred="{4CB80B7A-C68A-4911-851D-5E2A26F70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42172"/>
              </p:ext>
            </p:extLst>
          </p:nvPr>
        </p:nvGraphicFramePr>
        <p:xfrm>
          <a:off x="6180463" y="2170323"/>
          <a:ext cx="5508433" cy="344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298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FC30-728D-40B7-B160-F4E01004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The Alliance’s Work to date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8826751-B446-465C-B385-83E45467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7" b="13776"/>
          <a:stretch/>
        </p:blipFill>
        <p:spPr>
          <a:xfrm>
            <a:off x="20" y="10"/>
            <a:ext cx="12191980" cy="415635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4CB3DE-52A7-4E68-B8E1-2B18A6244FCD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From April 2020 – to September 2022 the Alliance has: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Received </a:t>
            </a:r>
            <a:r>
              <a:rPr lang="en-US" b="1" dirty="0"/>
              <a:t>614 requests </a:t>
            </a:r>
            <a:r>
              <a:rPr lang="en-US" dirty="0"/>
              <a:t>for support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b="1" dirty="0"/>
              <a:t>72 countries </a:t>
            </a:r>
            <a:r>
              <a:rPr lang="en-US" dirty="0"/>
              <a:t>across 9 Regions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 210 </a:t>
            </a:r>
            <a:r>
              <a:rPr lang="en-US" dirty="0"/>
              <a:t>requests are on-going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AB4CAD5-138F-4ED2-AF91-0DAFB37AE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6172713"/>
            <a:ext cx="1244682" cy="6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A6C5-7FD5-42A7-B8EB-21A1AA3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1" y="242100"/>
            <a:ext cx="8693075" cy="1325563"/>
          </a:xfrm>
        </p:spPr>
        <p:txBody>
          <a:bodyPr/>
          <a:lstStyle/>
          <a:p>
            <a:r>
              <a:rPr lang="en-GB"/>
              <a:t>In which thematic areas is support being requested? </a:t>
            </a:r>
            <a:br>
              <a:rPr lang="en-GB"/>
            </a:br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7A332-75BD-46E7-9021-E84E262621D9}"/>
              </a:ext>
            </a:extLst>
          </p:cNvPr>
          <p:cNvSpPr/>
          <p:nvPr/>
        </p:nvSpPr>
        <p:spPr>
          <a:xfrm>
            <a:off x="502003" y="1623265"/>
            <a:ext cx="4582814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Coordination = 36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Information management = 36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NIS = 37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NiE General = 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  <a:ea typeface="Open Sans"/>
                <a:cs typeface="Open Sans"/>
              </a:rPr>
              <a:t>No classification =11 </a:t>
            </a:r>
            <a:endParaRPr lang="en-CA" dirty="0">
              <a:latin typeface="Open Sans" panose="020B0606030504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IYCF-E = 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Wasting = 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SBC =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Cross-cutting themes: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Nutrition Sensitive Interventions =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Micronutrients=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Inter-cluster coordination=1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NiE =0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>
              <a:latin typeface="Open Sans" panose="020B0606030504020204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F49D0AD-4732-43A3-9A1B-4CF495EB1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90" y="179936"/>
            <a:ext cx="1939044" cy="1067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2DF08A-5F1E-4F37-AF49-71D0DC3F3604}"/>
              </a:ext>
            </a:extLst>
          </p:cNvPr>
          <p:cNvSpPr/>
          <p:nvPr/>
        </p:nvSpPr>
        <p:spPr>
          <a:xfrm>
            <a:off x="120257" y="5849295"/>
            <a:ext cx="431738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latin typeface="Open Sans" panose="020B0606030504020204"/>
              </a:rPr>
              <a:t>*Requests may have multiple thematic tags</a:t>
            </a:r>
            <a:endParaRPr lang="en-CA" sz="1400"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6C39B6-3AA4-4DDF-BDA2-9CFCBD88EC19}"/>
              </a:ext>
              <a:ext uri="{147F2762-F138-4A5C-976F-8EAC2B608ADB}">
                <a16:predDERef xmlns:a16="http://schemas.microsoft.com/office/drawing/2014/main" pred="{14220BBE-5AC7-4039-A26B-650A43401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462577"/>
              </p:ext>
            </p:extLst>
          </p:nvPr>
        </p:nvGraphicFramePr>
        <p:xfrm>
          <a:off x="4138216" y="1266022"/>
          <a:ext cx="843248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82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/>
              <a:t>Who is requesting Support? </a:t>
            </a:r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EFE79-308B-4215-8B66-5C3C79646E25}"/>
              </a:ext>
            </a:extLst>
          </p:cNvPr>
          <p:cNvSpPr txBox="1"/>
          <p:nvPr/>
        </p:nvSpPr>
        <p:spPr>
          <a:xfrm>
            <a:off x="725776" y="1608464"/>
            <a:ext cx="3647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Open Sans" panose="020B0606030504020204"/>
              </a:rPr>
              <a:t>The Alliance provides technical support to the UN, NGOs, Network agencies, Local NGOs, Governments, and more. </a:t>
            </a:r>
          </a:p>
          <a:p>
            <a:endParaRPr lang="en-AU" dirty="0">
              <a:latin typeface="Open Sans" panose="020B0606030504020204"/>
            </a:endParaRPr>
          </a:p>
          <a:p>
            <a:endParaRPr lang="en-AU" dirty="0">
              <a:latin typeface="Open Sans" panose="020B0606030504020204"/>
            </a:endParaRPr>
          </a:p>
          <a:p>
            <a:r>
              <a:rPr lang="en-AU" dirty="0">
                <a:latin typeface="Open Sans" panose="020B0606030504020204"/>
              </a:rPr>
              <a:t>This slide provides an overview of who has been requesting support from the Alliance in Quarter 3 2022</a:t>
            </a:r>
          </a:p>
          <a:p>
            <a:endParaRPr lang="en-AU" dirty="0">
              <a:latin typeface="Open Sans" panose="020B0606030504020204"/>
            </a:endParaRPr>
          </a:p>
          <a:p>
            <a:r>
              <a:rPr lang="en-AU" b="1" dirty="0">
                <a:latin typeface="Open Sans" panose="020B0606030504020204"/>
              </a:rPr>
              <a:t>Interested in support?</a:t>
            </a:r>
          </a:p>
          <a:p>
            <a:r>
              <a:rPr lang="en-AU" dirty="0">
                <a:latin typeface="Open Sans" panose="020B0606030504020204"/>
              </a:rPr>
              <a:t>You can “request support”  through our website </a:t>
            </a:r>
          </a:p>
          <a:p>
            <a:endParaRPr lang="de-DE" dirty="0">
              <a:latin typeface="Open Sans" panose="020B0606030504020204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64B438-AA9D-43F4-AE68-1EB73D93866A}"/>
              </a:ext>
              <a:ext uri="{147F2762-F138-4A5C-976F-8EAC2B608ADB}">
                <a16:predDERef xmlns:a16="http://schemas.microsoft.com/office/drawing/2014/main" pred="{F96C39B6-3AA4-4DDF-BDA2-9CFCBD88E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29902"/>
              </p:ext>
            </p:extLst>
          </p:nvPr>
        </p:nvGraphicFramePr>
        <p:xfrm>
          <a:off x="4660135" y="1377108"/>
          <a:ext cx="6962661" cy="441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3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/>
              <a:t>Where are requests coming from? </a:t>
            </a:r>
            <a:endParaRPr lang="de-DE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B6AB5-9201-48BC-BE96-A22F981AC0AE}"/>
              </a:ext>
            </a:extLst>
          </p:cNvPr>
          <p:cNvSpPr txBox="1"/>
          <p:nvPr/>
        </p:nvSpPr>
        <p:spPr>
          <a:xfrm>
            <a:off x="642759" y="2511846"/>
            <a:ext cx="332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Open Sans" panose="020B0606030504020204"/>
              </a:rPr>
              <a:t>The Alliance Receives requests for support from all over the World. </a:t>
            </a:r>
          </a:p>
          <a:p>
            <a:br>
              <a:rPr lang="en-AU" sz="2000" dirty="0">
                <a:latin typeface="Open Sans" panose="020B0606030504020204"/>
              </a:rPr>
            </a:br>
            <a:r>
              <a:rPr lang="en-AU" sz="2000" dirty="0">
                <a:latin typeface="Open Sans" panose="020B0606030504020204"/>
              </a:rPr>
              <a:t>This slide provides an overview of where requests for support come from</a:t>
            </a:r>
            <a:endParaRPr lang="de-DE" sz="2000" dirty="0">
              <a:latin typeface="Open Sans" panose="020B060603050402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B80B7A-C68A-4911-851D-5E2A26F70EB7}"/>
              </a:ext>
              <a:ext uri="{147F2762-F138-4A5C-976F-8EAC2B608ADB}">
                <a16:predDERef xmlns:a16="http://schemas.microsoft.com/office/drawing/2014/main" pred="{E364B438-AA9D-43F4-AE68-1EB73D938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75515"/>
              </p:ext>
            </p:extLst>
          </p:nvPr>
        </p:nvGraphicFramePr>
        <p:xfrm>
          <a:off x="4185147" y="1500830"/>
          <a:ext cx="7713070" cy="433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941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/>
              <a:t>Cross-cutting themes workstreams   </a:t>
            </a:r>
            <a:endParaRPr lang="de-DE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1CE20-9812-4FCA-85B6-07415FB197A0}"/>
              </a:ext>
            </a:extLst>
          </p:cNvPr>
          <p:cNvSpPr txBox="1"/>
          <p:nvPr/>
        </p:nvSpPr>
        <p:spPr>
          <a:xfrm>
            <a:off x="962853" y="1875471"/>
            <a:ext cx="9926833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6 established workstreams looking at cross-cutting themes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Anti-racism and Localization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A&amp;L)</a:t>
            </a:r>
            <a:r>
              <a:rPr lang="en-US" sz="2000" b="0" i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00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&amp; GBV; Disability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00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Humanitarian Development Nexus (HDN); Accountability to affected populations (AAP) and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key achievements this quarter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6 of the groups have an annual work plan established.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Disability Workstream developed: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Disability FAQ document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HNO/HRP review guidance and tip sheet </a:t>
            </a: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Partners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engaged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CCT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workstreams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Alliance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agencies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total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56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 Groups. 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746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FBE4-A0D6-42FF-A2BD-1383E4E6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241753"/>
            <a:ext cx="10330543" cy="1325563"/>
          </a:xfrm>
        </p:spPr>
        <p:txBody>
          <a:bodyPr/>
          <a:lstStyle/>
          <a:p>
            <a:r>
              <a:rPr lang="en-US" sz="3200" dirty="0"/>
              <a:t>Webinars &amp; Knowledge Management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DDD3-388A-4365-8737-A4C2967B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70" y="1100015"/>
            <a:ext cx="10515600" cy="4833585"/>
          </a:xfrm>
        </p:spPr>
        <p:txBody>
          <a:bodyPr lIns="91440" tIns="45720" rIns="91440" bIns="45720" anchor="t"/>
          <a:lstStyle/>
          <a:p>
            <a:endParaRPr lang="en-US" sz="1100" dirty="0"/>
          </a:p>
          <a:p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Webinars: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2  webinars  took place this quarter on  GBV Risk Mitigation in Nutrition and inclusion in the HRP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These were attended by 134 participants, 60 (45%) were from local NGOs</a:t>
            </a:r>
          </a:p>
          <a:p>
            <a:endParaRPr lang="en-US" sz="1100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Learning Needs &amp;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ea typeface="Open Sans" panose="020B0606030504020204" pitchFamily="34" charset="0"/>
                <a:cs typeface="Open Sans" panose="020B0606030504020204" pitchFamily="34" charset="0"/>
              </a:rPr>
              <a:t>This quarter work continued on the  learning review piece about the IYCF response in Ukraine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ea typeface="Open Sans" panose="020B0606030504020204" pitchFamily="34" charset="0"/>
                <a:cs typeface="Open Sans" panose="020B0606030504020204" pitchFamily="34" charset="0"/>
              </a:rPr>
              <a:t>Two new potential learning pieces were identified </a:t>
            </a:r>
          </a:p>
          <a:p>
            <a:pPr marL="10287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Signposting document to IMAM repository </a:t>
            </a:r>
          </a:p>
          <a:p>
            <a:pPr marL="10287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piece on Supply chain scale up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7EB3F0-B05C-4929-A6B6-7ADCBC4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71" y="1611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7296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Option 1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Option 2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White">
  <a:themeElements>
    <a:clrScheme name="Custom 1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FF5C39"/>
      </a:accent1>
      <a:accent2>
        <a:srgbClr val="FFB1BB"/>
      </a:accent2>
      <a:accent3>
        <a:srgbClr val="FDD26E"/>
      </a:accent3>
      <a:accent4>
        <a:srgbClr val="FDD26E"/>
      </a:accent4>
      <a:accent5>
        <a:srgbClr val="97D700"/>
      </a:accent5>
      <a:accent6>
        <a:srgbClr val="00A9E0"/>
      </a:accent6>
      <a:hlink>
        <a:srgbClr val="EE7B08"/>
      </a:hlink>
      <a:folHlink>
        <a:srgbClr val="977B2D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9CF4E58A05C49A9E5EF0268372CC9" ma:contentTypeVersion="16" ma:contentTypeDescription="Create a new document." ma:contentTypeScope="" ma:versionID="f633e5855f5a3ee884af07240b2269ee">
  <xsd:schema xmlns:xsd="http://www.w3.org/2001/XMLSchema" xmlns:xs="http://www.w3.org/2001/XMLSchema" xmlns:p="http://schemas.microsoft.com/office/2006/metadata/properties" xmlns:ns2="06db83ed-ad51-4498-8213-5c1f3b1855aa" xmlns:ns3="5f8a0c08-5195-4319-a001-00ed987c6d43" targetNamespace="http://schemas.microsoft.com/office/2006/metadata/properties" ma:root="true" ma:fieldsID="abf5b80a913524f93040332fda130dad" ns2:_="" ns3:_="">
    <xsd:import namespace="06db83ed-ad51-4498-8213-5c1f3b1855aa"/>
    <xsd:import namespace="5f8a0c08-5195-4319-a001-00ed987c6d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b83ed-ad51-4498-8213-5c1f3b18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705418-96fe-4708-b88c-a96079584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0c08-5195-4319-a001-00ed987c6d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05a25b-a11e-4dbb-b047-602b410b253e}" ma:internalName="TaxCatchAll" ma:showField="CatchAllData" ma:web="5f8a0c08-5195-4319-a001-00ed987c6d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8a0c08-5195-4319-a001-00ed987c6d43" xsi:nil="true"/>
    <lcf76f155ced4ddcb4097134ff3c332f xmlns="06db83ed-ad51-4498-8213-5c1f3b1855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E7791C-6D8F-4F3D-9A0D-01DBB32357FE}">
  <ds:schemaRefs>
    <ds:schemaRef ds:uri="06db83ed-ad51-4498-8213-5c1f3b1855aa"/>
    <ds:schemaRef ds:uri="5f8a0c08-5195-4319-a001-00ed987c6d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88D6E4-DA1D-4C02-98E9-B383F5FCB8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2D89C-76D1-4F84-935F-31C93675D525}">
  <ds:schemaRefs>
    <ds:schemaRef ds:uri="http://purl.org/dc/dcmitype/"/>
    <ds:schemaRef ds:uri="http://purl.org/dc/elements/1.1/"/>
    <ds:schemaRef ds:uri="http://schemas.microsoft.com/office/2006/metadata/properties"/>
    <ds:schemaRef ds:uri="06db83ed-ad51-4498-8213-5c1f3b1855aa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f8a0c08-5195-4319-a001-00ed987c6d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Widescreen</PresentationFormat>
  <Paragraphs>92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Open Sans</vt:lpstr>
      <vt:lpstr>Symbol</vt:lpstr>
      <vt:lpstr>The Next Font</vt:lpstr>
      <vt:lpstr>Tw Cen MT</vt:lpstr>
      <vt:lpstr>Wingdings</vt:lpstr>
      <vt:lpstr>1_Cover Option 1</vt:lpstr>
      <vt:lpstr>Cover Option 2</vt:lpstr>
      <vt:lpstr>Cover White</vt:lpstr>
      <vt:lpstr>Text slides</vt:lpstr>
      <vt:lpstr>Back Cover</vt:lpstr>
      <vt:lpstr>PowerPoint Presentation</vt:lpstr>
      <vt:lpstr>PowerPoint Presentation</vt:lpstr>
      <vt:lpstr>138 requests submitted  93 - Quick Remote Technical Support 23 - In-depth Support 14 - Consultant roster  6 – Other  2 - Unclassified  </vt:lpstr>
      <vt:lpstr>The Alliance’s Work to date</vt:lpstr>
      <vt:lpstr>In which thematic areas is support being requested?  </vt:lpstr>
      <vt:lpstr>Who is requesting Support? </vt:lpstr>
      <vt:lpstr>Where are requests coming from? </vt:lpstr>
      <vt:lpstr>Cross-cutting themes workstreams   </vt:lpstr>
      <vt:lpstr>Webinars &amp; Knowledge Management </vt:lpstr>
      <vt:lpstr>Thought Leadership 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Emary</dc:creator>
  <cp:lastModifiedBy>Justine Aenishaenslin</cp:lastModifiedBy>
  <cp:revision>9</cp:revision>
  <dcterms:created xsi:type="dcterms:W3CDTF">2022-01-26T18:53:09Z</dcterms:created>
  <dcterms:modified xsi:type="dcterms:W3CDTF">2022-11-25T13:47:31Z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0x01010051E9CF4E58A05C49A9E5EF0268372CC9</vt:lpwstr>
  </property>
  <property fmtid="{D5CDD505-2E9C-101B-9397-08002B2CF9AE}" pid="3" name="MediaServiceImageTags">
    <vt:lpwstr/>
  </property>
</Properties>
</file>