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91" r:id="rId4"/>
    <p:sldMasterId id="2147483654" r:id="rId5"/>
    <p:sldMasterId id="2147483652" r:id="rId6"/>
    <p:sldMasterId id="2147483658" r:id="rId7"/>
    <p:sldMasterId id="2147483674" r:id="rId8"/>
  </p:sldMasterIdLst>
  <p:notesMasterIdLst>
    <p:notesMasterId r:id="rId20"/>
  </p:notesMasterIdLst>
  <p:handoutMasterIdLst>
    <p:handoutMasterId r:id="rId21"/>
  </p:handoutMasterIdLst>
  <p:sldIdLst>
    <p:sldId id="270" r:id="rId9"/>
    <p:sldId id="263" r:id="rId10"/>
    <p:sldId id="264" r:id="rId11"/>
    <p:sldId id="277" r:id="rId12"/>
    <p:sldId id="274" r:id="rId13"/>
    <p:sldId id="275" r:id="rId14"/>
    <p:sldId id="276" r:id="rId15"/>
    <p:sldId id="283" r:id="rId16"/>
    <p:sldId id="280" r:id="rId17"/>
    <p:sldId id="265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B9E636-992C-D62F-5818-570D0229E675}" name="Alexandra Humphreys" initials="AH" userId="S::ahumphreys_actionagainsthunger.ca#ext#@wvi365.onmicrosoft.com::8422b8a1-bb88-430d-b1c5-f8bd7367473a" providerId="AD"/>
  <p188:author id="{1ECD743B-06A8-CEB2-2EF4-014640B864C7}" name="Yara Sfeir" initials="YS" userId="S::ysfeir_unicef.org#ext#@wvi365.onmicrosoft.com::a6f83c35-88ef-4c73-bf96-2d48957a12cb" providerId="AD"/>
  <p188:author id="{BBE6A75F-1592-6A35-E5E2-A871D7B30960}" name="Colleen Emary" initials="CE" userId="S::colleen_emary@wvi.org::76b8cad4-e08a-4e72-a7ec-23e576f1339f" providerId="AD"/>
  <p188:author id="{BCF371DF-CE8E-3DE7-A2EE-6AB6F7D4C5F9}" name="Andi Kendle" initials="AK" userId="S::akendle_actionagainsthunger.ca#ext#@wvi365.onmicrosoft.com::e28dc09a-435d-4f6e-935b-ffa893471c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e" initials="J" lastIdx="2" clrIdx="0">
    <p:extLst>
      <p:ext uri="{19B8F6BF-5375-455C-9EA6-DF929625EA0E}">
        <p15:presenceInfo xmlns:p15="http://schemas.microsoft.com/office/powerpoint/2012/main" userId="Justine" providerId="None"/>
      </p:ext>
    </p:extLst>
  </p:cmAuthor>
  <p:cmAuthor id="2" name="Colleen Emary" initials="CE" lastIdx="1" clrIdx="1">
    <p:extLst>
      <p:ext uri="{19B8F6BF-5375-455C-9EA6-DF929625EA0E}">
        <p15:presenceInfo xmlns:p15="http://schemas.microsoft.com/office/powerpoint/2012/main" userId="Colleen Emary" providerId="None"/>
      </p:ext>
    </p:extLst>
  </p:cmAuthor>
  <p:cmAuthor id="3" name="Andi Kendle" initials="AK" lastIdx="3" clrIdx="2">
    <p:extLst>
      <p:ext uri="{19B8F6BF-5375-455C-9EA6-DF929625EA0E}">
        <p15:presenceInfo xmlns:p15="http://schemas.microsoft.com/office/powerpoint/2012/main" userId="Andi Kend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B31"/>
    <a:srgbClr val="EE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0DBCA-5A2F-CB4E-684A-B2D4DFFCD545}" v="2" dt="2023-04-11T20:44:53.347"/>
    <p1510:client id="{F1C09C2F-D7AF-43E4-8DF2-41A5BD5E3DE2}" v="36" dt="2023-02-09T21:33:41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3117" autoAdjust="0"/>
  </p:normalViewPr>
  <p:slideViewPr>
    <p:cSldViewPr snapToGrid="0">
      <p:cViewPr varScale="1">
        <p:scale>
          <a:sx n="56" d="100"/>
          <a:sy n="56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Emary" userId="S::colleen_emary@wvi.org::76b8cad4-e08a-4e72-a7ec-23e576f1339f" providerId="AD" clId="Web-{6629E5B0-A753-4914-6115-4B71F9F88B6C}"/>
    <pc:docChg chg="">
      <pc:chgData name="Colleen Emary" userId="S::colleen_emary@wvi.org::76b8cad4-e08a-4e72-a7ec-23e576f1339f" providerId="AD" clId="Web-{6629E5B0-A753-4914-6115-4B71F9F88B6C}" dt="2023-02-07T18:48:14.197" v="0"/>
      <pc:docMkLst>
        <pc:docMk/>
      </pc:docMkLst>
      <pc:sldChg chg="delCm">
        <pc:chgData name="Colleen Emary" userId="S::colleen_emary@wvi.org::76b8cad4-e08a-4e72-a7ec-23e576f1339f" providerId="AD" clId="Web-{6629E5B0-A753-4914-6115-4B71F9F88B6C}" dt="2023-02-07T18:48:14.197" v="0"/>
        <pc:sldMkLst>
          <pc:docMk/>
          <pc:sldMk cId="1002982762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lleen Emary" userId="S::colleen_emary@wvi.org::76b8cad4-e08a-4e72-a7ec-23e576f1339f" providerId="AD" clId="Web-{6629E5B0-A753-4914-6115-4B71F9F88B6C}" dt="2023-02-07T18:48:14.197" v="0"/>
              <pc2:cmMkLst xmlns:pc2="http://schemas.microsoft.com/office/powerpoint/2019/9/main/command">
                <pc:docMk/>
                <pc:sldMk cId="1002982762" sldId="264"/>
                <pc2:cmMk id="{207A9182-0CC0-4F14-94E5-F1967ED273A7}"/>
              </pc2:cmMkLst>
            </pc226:cmChg>
          </p:ext>
        </pc:extLst>
      </pc:sldChg>
    </pc:docChg>
  </pc:docChgLst>
  <pc:docChgLst>
    <pc:chgData name="Colleen Emary" userId="76b8cad4-e08a-4e72-a7ec-23e576f1339f" providerId="ADAL" clId="{F1C09C2F-D7AF-43E4-8DF2-41A5BD5E3DE2}"/>
    <pc:docChg chg="custSel modSld">
      <pc:chgData name="Colleen Emary" userId="76b8cad4-e08a-4e72-a7ec-23e576f1339f" providerId="ADAL" clId="{F1C09C2F-D7AF-43E4-8DF2-41A5BD5E3DE2}" dt="2023-02-09T21:36:31.894" v="1517" actId="114"/>
      <pc:docMkLst>
        <pc:docMk/>
      </pc:docMkLst>
      <pc:sldChg chg="addSp modSp modNotesTx">
        <pc:chgData name="Colleen Emary" userId="76b8cad4-e08a-4e72-a7ec-23e576f1339f" providerId="ADAL" clId="{F1C09C2F-D7AF-43E4-8DF2-41A5BD5E3DE2}" dt="2023-02-09T21:36:20.741" v="1516" actId="114"/>
        <pc:sldMkLst>
          <pc:docMk/>
          <pc:sldMk cId="1358937237" sldId="263"/>
        </pc:sldMkLst>
        <pc:spChg chg="add mod">
          <ac:chgData name="Colleen Emary" userId="76b8cad4-e08a-4e72-a7ec-23e576f1339f" providerId="ADAL" clId="{F1C09C2F-D7AF-43E4-8DF2-41A5BD5E3DE2}" dt="2023-02-09T21:36:20.741" v="1516" actId="114"/>
          <ac:spMkLst>
            <pc:docMk/>
            <pc:sldMk cId="1358937237" sldId="263"/>
            <ac:spMk id="2" creationId="{08202F0D-39B8-4B71-97E2-D9154BAE494B}"/>
          </ac:spMkLst>
        </pc:spChg>
        <pc:picChg chg="mod">
          <ac:chgData name="Colleen Emary" userId="76b8cad4-e08a-4e72-a7ec-23e576f1339f" providerId="ADAL" clId="{F1C09C2F-D7AF-43E4-8DF2-41A5BD5E3DE2}" dt="2023-02-09T20:59:46.177" v="659" actId="1076"/>
          <ac:picMkLst>
            <pc:docMk/>
            <pc:sldMk cId="1358937237" sldId="263"/>
            <ac:picMk id="1026" creationId="{1BB32134-BF4B-442D-8BD7-EF82315CBBDA}"/>
          </ac:picMkLst>
        </pc:picChg>
      </pc:sldChg>
      <pc:sldChg chg="addSp delSp modSp mod modNotesTx">
        <pc:chgData name="Colleen Emary" userId="76b8cad4-e08a-4e72-a7ec-23e576f1339f" providerId="ADAL" clId="{F1C09C2F-D7AF-43E4-8DF2-41A5BD5E3DE2}" dt="2023-02-09T21:36:31.894" v="1517" actId="114"/>
        <pc:sldMkLst>
          <pc:docMk/>
          <pc:sldMk cId="1002982762" sldId="264"/>
        </pc:sldMkLst>
        <pc:spChg chg="mod">
          <ac:chgData name="Colleen Emary" userId="76b8cad4-e08a-4e72-a7ec-23e576f1339f" providerId="ADAL" clId="{F1C09C2F-D7AF-43E4-8DF2-41A5BD5E3DE2}" dt="2023-02-09T21:08:22.425" v="803" actId="20577"/>
          <ac:spMkLst>
            <pc:docMk/>
            <pc:sldMk cId="1002982762" sldId="264"/>
            <ac:spMk id="2" creationId="{80BBAC74-A68A-41EF-9272-D7A8A76CFFFD}"/>
          </ac:spMkLst>
        </pc:spChg>
        <pc:spChg chg="add mod">
          <ac:chgData name="Colleen Emary" userId="76b8cad4-e08a-4e72-a7ec-23e576f1339f" providerId="ADAL" clId="{F1C09C2F-D7AF-43E4-8DF2-41A5BD5E3DE2}" dt="2023-02-09T21:36:31.894" v="1517" actId="114"/>
          <ac:spMkLst>
            <pc:docMk/>
            <pc:sldMk cId="1002982762" sldId="264"/>
            <ac:spMk id="9" creationId="{6C75CAFE-2DB6-4D86-B3F0-AA726B4657F2}"/>
          </ac:spMkLst>
        </pc:spChg>
        <pc:graphicFrameChg chg="del">
          <ac:chgData name="Colleen Emary" userId="76b8cad4-e08a-4e72-a7ec-23e576f1339f" providerId="ADAL" clId="{F1C09C2F-D7AF-43E4-8DF2-41A5BD5E3DE2}" dt="2023-02-07T18:51:38.321" v="626" actId="478"/>
          <ac:graphicFrameMkLst>
            <pc:docMk/>
            <pc:sldMk cId="1002982762" sldId="264"/>
            <ac:graphicFrameMk id="5" creationId="{E7E9EE31-E9B3-408D-8868-028F0042B522}"/>
          </ac:graphicFrameMkLst>
        </pc:graphicFrameChg>
        <pc:graphicFrameChg chg="add mod">
          <ac:chgData name="Colleen Emary" userId="76b8cad4-e08a-4e72-a7ec-23e576f1339f" providerId="ADAL" clId="{F1C09C2F-D7AF-43E4-8DF2-41A5BD5E3DE2}" dt="2023-02-07T18:51:48.265" v="631" actId="14100"/>
          <ac:graphicFrameMkLst>
            <pc:docMk/>
            <pc:sldMk cId="1002982762" sldId="264"/>
            <ac:graphicFrameMk id="8" creationId="{BB7DE23F-76E7-46C4-AD60-5A8ABF658C69}"/>
          </ac:graphicFrameMkLst>
        </pc:graphicFrameChg>
      </pc:sldChg>
      <pc:sldChg chg="addSp modSp">
        <pc:chgData name="Colleen Emary" userId="76b8cad4-e08a-4e72-a7ec-23e576f1339f" providerId="ADAL" clId="{F1C09C2F-D7AF-43E4-8DF2-41A5BD5E3DE2}" dt="2023-02-09T21:36:11.736" v="1515" actId="114"/>
        <pc:sldMkLst>
          <pc:docMk/>
          <pc:sldMk cId="2384821435" sldId="265"/>
        </pc:sldMkLst>
        <pc:spChg chg="mod">
          <ac:chgData name="Colleen Emary" userId="76b8cad4-e08a-4e72-a7ec-23e576f1339f" providerId="ADAL" clId="{F1C09C2F-D7AF-43E4-8DF2-41A5BD5E3DE2}" dt="2023-02-09T21:33:31.538" v="1446" actId="14100"/>
          <ac:spMkLst>
            <pc:docMk/>
            <pc:sldMk cId="2384821435" sldId="265"/>
            <ac:spMk id="3" creationId="{8C332B00-3E38-4DEA-A18B-8E8B8A8D8625}"/>
          </ac:spMkLst>
        </pc:spChg>
        <pc:spChg chg="add mod">
          <ac:chgData name="Colleen Emary" userId="76b8cad4-e08a-4e72-a7ec-23e576f1339f" providerId="ADAL" clId="{F1C09C2F-D7AF-43E4-8DF2-41A5BD5E3DE2}" dt="2023-02-09T21:36:11.736" v="1515" actId="114"/>
          <ac:spMkLst>
            <pc:docMk/>
            <pc:sldMk cId="2384821435" sldId="265"/>
            <ac:spMk id="4" creationId="{0E724C64-5AF1-4FCA-8688-F8F1D150C00B}"/>
          </ac:spMkLst>
        </pc:spChg>
      </pc:sldChg>
      <pc:sldChg chg="modSp">
        <pc:chgData name="Colleen Emary" userId="76b8cad4-e08a-4e72-a7ec-23e576f1339f" providerId="ADAL" clId="{F1C09C2F-D7AF-43E4-8DF2-41A5BD5E3DE2}" dt="2023-02-07T18:53:14.325" v="643" actId="6549"/>
        <pc:sldMkLst>
          <pc:docMk/>
          <pc:sldMk cId="1908265643" sldId="274"/>
        </pc:sldMkLst>
        <pc:spChg chg="mod">
          <ac:chgData name="Colleen Emary" userId="76b8cad4-e08a-4e72-a7ec-23e576f1339f" providerId="ADAL" clId="{F1C09C2F-D7AF-43E4-8DF2-41A5BD5E3DE2}" dt="2023-02-07T18:53:14.325" v="643" actId="6549"/>
          <ac:spMkLst>
            <pc:docMk/>
            <pc:sldMk cId="1908265643" sldId="274"/>
            <ac:spMk id="8" creationId="{8077A332-75BD-46E7-9021-E84E262621D9}"/>
          </ac:spMkLst>
        </pc:spChg>
      </pc:sldChg>
      <pc:sldChg chg="modSp">
        <pc:chgData name="Colleen Emary" userId="76b8cad4-e08a-4e72-a7ec-23e576f1339f" providerId="ADAL" clId="{F1C09C2F-D7AF-43E4-8DF2-41A5BD5E3DE2}" dt="2023-02-07T18:54:30.215" v="646" actId="6549"/>
        <pc:sldMkLst>
          <pc:docMk/>
          <pc:sldMk cId="1842370755" sldId="275"/>
        </pc:sldMkLst>
        <pc:spChg chg="mod">
          <ac:chgData name="Colleen Emary" userId="76b8cad4-e08a-4e72-a7ec-23e576f1339f" providerId="ADAL" clId="{F1C09C2F-D7AF-43E4-8DF2-41A5BD5E3DE2}" dt="2023-02-07T18:54:19.140" v="645" actId="20577"/>
          <ac:spMkLst>
            <pc:docMk/>
            <pc:sldMk cId="1842370755" sldId="275"/>
            <ac:spMk id="2" creationId="{ADB7C75B-9EE7-4135-B4B0-C0DF0EBF6918}"/>
          </ac:spMkLst>
        </pc:spChg>
        <pc:spChg chg="mod">
          <ac:chgData name="Colleen Emary" userId="76b8cad4-e08a-4e72-a7ec-23e576f1339f" providerId="ADAL" clId="{F1C09C2F-D7AF-43E4-8DF2-41A5BD5E3DE2}" dt="2023-02-07T18:54:30.215" v="646" actId="6549"/>
          <ac:spMkLst>
            <pc:docMk/>
            <pc:sldMk cId="1842370755" sldId="275"/>
            <ac:spMk id="5" creationId="{0ABEFE79-308B-4215-8B66-5C3C79646E25}"/>
          </ac:spMkLst>
        </pc:spChg>
      </pc:sldChg>
      <pc:sldChg chg="addSp modSp">
        <pc:chgData name="Colleen Emary" userId="76b8cad4-e08a-4e72-a7ec-23e576f1339f" providerId="ADAL" clId="{F1C09C2F-D7AF-43E4-8DF2-41A5BD5E3DE2}" dt="2023-02-09T21:32:47.905" v="1445" actId="207"/>
        <pc:sldMkLst>
          <pc:docMk/>
          <pc:sldMk cId="1028372967" sldId="280"/>
        </pc:sldMkLst>
        <pc:spChg chg="mod">
          <ac:chgData name="Colleen Emary" userId="76b8cad4-e08a-4e72-a7ec-23e576f1339f" providerId="ADAL" clId="{F1C09C2F-D7AF-43E4-8DF2-41A5BD5E3DE2}" dt="2023-02-09T21:31:09.112" v="1409" actId="20577"/>
          <ac:spMkLst>
            <pc:docMk/>
            <pc:sldMk cId="1028372967" sldId="280"/>
            <ac:spMk id="2" creationId="{A977FBE4-A0D6-42FF-A2BD-1383E4E65F3A}"/>
          </ac:spMkLst>
        </pc:spChg>
        <pc:spChg chg="mod">
          <ac:chgData name="Colleen Emary" userId="76b8cad4-e08a-4e72-a7ec-23e576f1339f" providerId="ADAL" clId="{F1C09C2F-D7AF-43E4-8DF2-41A5BD5E3DE2}" dt="2023-02-09T21:26:59.873" v="1237" actId="14100"/>
          <ac:spMkLst>
            <pc:docMk/>
            <pc:sldMk cId="1028372967" sldId="280"/>
            <ac:spMk id="3" creationId="{593FDDD3-388A-4365-8737-A4C2967B9141}"/>
          </ac:spMkLst>
        </pc:spChg>
        <pc:spChg chg="add mod">
          <ac:chgData name="Colleen Emary" userId="76b8cad4-e08a-4e72-a7ec-23e576f1339f" providerId="ADAL" clId="{F1C09C2F-D7AF-43E4-8DF2-41A5BD5E3DE2}" dt="2023-02-09T21:32:47.905" v="1445" actId="207"/>
          <ac:spMkLst>
            <pc:docMk/>
            <pc:sldMk cId="1028372967" sldId="280"/>
            <ac:spMk id="5" creationId="{EF5E4EAE-ED87-4268-B4AF-B869E3F19BD0}"/>
          </ac:spMkLst>
        </pc:spChg>
      </pc:sldChg>
      <pc:sldChg chg="modSp">
        <pc:chgData name="Colleen Emary" userId="76b8cad4-e08a-4e72-a7ec-23e576f1339f" providerId="ADAL" clId="{F1C09C2F-D7AF-43E4-8DF2-41A5BD5E3DE2}" dt="2023-02-09T21:26:34.876" v="1236" actId="20577"/>
        <pc:sldMkLst>
          <pc:docMk/>
          <pc:sldMk cId="4047468687" sldId="283"/>
        </pc:sldMkLst>
        <pc:spChg chg="mod">
          <ac:chgData name="Colleen Emary" userId="76b8cad4-e08a-4e72-a7ec-23e576f1339f" providerId="ADAL" clId="{F1C09C2F-D7AF-43E4-8DF2-41A5BD5E3DE2}" dt="2023-02-09T21:26:34.876" v="1236" actId="20577"/>
          <ac:spMkLst>
            <pc:docMk/>
            <pc:sldMk cId="4047468687" sldId="283"/>
            <ac:spMk id="5" creationId="{BAF1CE20-9812-4FCA-85B6-07415FB197A0}"/>
          </ac:spMkLst>
        </pc:spChg>
      </pc:sldChg>
    </pc:docChg>
  </pc:docChgLst>
  <pc:docChgLst>
    <pc:chgData name="Colleen Emary" userId="S::colleen_emary@wvi.org::76b8cad4-e08a-4e72-a7ec-23e576f1339f" providerId="AD" clId="Web-{4590DBCA-5A2F-CB4E-684A-B2D4DFFCD545}"/>
    <pc:docChg chg="">
      <pc:chgData name="Colleen Emary" userId="S::colleen_emary@wvi.org::76b8cad4-e08a-4e72-a7ec-23e576f1339f" providerId="AD" clId="Web-{4590DBCA-5A2F-CB4E-684A-B2D4DFFCD545}" dt="2023-04-11T20:44:53.347" v="1"/>
      <pc:docMkLst>
        <pc:docMk/>
      </pc:docMkLst>
      <pc:sldChg chg="delCm">
        <pc:chgData name="Colleen Emary" userId="S::colleen_emary@wvi.org::76b8cad4-e08a-4e72-a7ec-23e576f1339f" providerId="AD" clId="Web-{4590DBCA-5A2F-CB4E-684A-B2D4DFFCD545}" dt="2023-04-11T20:44:39.346" v="0"/>
        <pc:sldMkLst>
          <pc:docMk/>
          <pc:sldMk cId="1908265643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lleen Emary" userId="S::colleen_emary@wvi.org::76b8cad4-e08a-4e72-a7ec-23e576f1339f" providerId="AD" clId="Web-{4590DBCA-5A2F-CB4E-684A-B2D4DFFCD545}" dt="2023-04-11T20:44:39.346" v="0"/>
              <pc2:cmMkLst xmlns:pc2="http://schemas.microsoft.com/office/powerpoint/2019/9/main/command">
                <pc:docMk/>
                <pc:sldMk cId="1908265643" sldId="274"/>
                <pc2:cmMk id="{F5321895-B6A6-46F9-BBF0-6D0E3A1F6ABE}"/>
              </pc2:cmMkLst>
            </pc226:cmChg>
          </p:ext>
        </pc:extLst>
      </pc:sldChg>
      <pc:sldChg chg="delCm">
        <pc:chgData name="Colleen Emary" userId="S::colleen_emary@wvi.org::76b8cad4-e08a-4e72-a7ec-23e576f1339f" providerId="AD" clId="Web-{4590DBCA-5A2F-CB4E-684A-B2D4DFFCD545}" dt="2023-04-11T20:44:53.347" v="1"/>
        <pc:sldMkLst>
          <pc:docMk/>
          <pc:sldMk cId="1842370755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lleen Emary" userId="S::colleen_emary@wvi.org::76b8cad4-e08a-4e72-a7ec-23e576f1339f" providerId="AD" clId="Web-{4590DBCA-5A2F-CB4E-684A-B2D4DFFCD545}" dt="2023-04-11T20:44:53.347" v="1"/>
              <pc2:cmMkLst xmlns:pc2="http://schemas.microsoft.com/office/powerpoint/2019/9/main/command">
                <pc:docMk/>
                <pc:sldMk cId="1842370755" sldId="275"/>
                <pc2:cmMk id="{40440EC9-780B-4125-B8E2-667312A2AB40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Requests submitted</a:t>
            </a:r>
            <a:r>
              <a:rPr lang="en-CA" baseline="0"/>
              <a:t> by service type</a:t>
            </a:r>
          </a:p>
          <a:p>
            <a:pPr>
              <a:defRPr/>
            </a:pPr>
            <a:r>
              <a:rPr lang="en-CA" baseline="0"/>
              <a:t>Quarter 4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021963280104655"/>
          <c:y val="0.18441546398411438"/>
          <c:w val="0.70322451970828392"/>
          <c:h val="0.73662330854130864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2893007"/>
        <c:axId val="526876431"/>
      </c:barChart>
      <c:catAx>
        <c:axId val="322893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876431"/>
        <c:crosses val="autoZero"/>
        <c:auto val="1"/>
        <c:lblAlgn val="ctr"/>
        <c:lblOffset val="100"/>
        <c:noMultiLvlLbl val="0"/>
      </c:catAx>
      <c:valAx>
        <c:axId val="52687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93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Requests submited by service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'Q4 graphs '!$B$7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'Q4 graphs '!$B$8:$B$12</c:f>
              <c:numCache>
                <c:formatCode>General</c:formatCode>
                <c:ptCount val="5"/>
                <c:pt idx="0">
                  <c:v>72</c:v>
                </c:pt>
                <c:pt idx="1">
                  <c:v>5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6-4CE5-93E0-D136984BA559}"/>
            </c:ext>
          </c:extLst>
        </c:ser>
        <c:ser>
          <c:idx val="1"/>
          <c:order val="1"/>
          <c:tx>
            <c:strRef>
              <c:f>'Q4 graphs '!$C$7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'Q4 graphs '!$C$8:$C$12</c:f>
              <c:numCache>
                <c:formatCode>General</c:formatCode>
                <c:ptCount val="5"/>
                <c:pt idx="0">
                  <c:v>93</c:v>
                </c:pt>
                <c:pt idx="1">
                  <c:v>23</c:v>
                </c:pt>
                <c:pt idx="2">
                  <c:v>14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6-4CE5-93E0-D136984BA559}"/>
            </c:ext>
          </c:extLst>
        </c:ser>
        <c:ser>
          <c:idx val="2"/>
          <c:order val="2"/>
          <c:tx>
            <c:strRef>
              <c:f>'Q4 graphs '!$D$7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'Q4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'Q4 graphs '!$D$8:$D$12</c:f>
              <c:numCache>
                <c:formatCode>General</c:formatCode>
                <c:ptCount val="5"/>
                <c:pt idx="0">
                  <c:v>94</c:v>
                </c:pt>
                <c:pt idx="1">
                  <c:v>11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6-4CE5-93E0-D136984BA559}"/>
            </c:ext>
          </c:extLst>
        </c:ser>
        <c:ser>
          <c:idx val="3"/>
          <c:order val="3"/>
          <c:tx>
            <c:strRef>
              <c:f>'Q4 graphs '!$E$7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'Q4 graphs '!$A$8:$A$12</c:f>
              <c:strCache>
                <c:ptCount val="5"/>
                <c:pt idx="0">
                  <c:v>Quick remote support (QRS)</c:v>
                </c:pt>
                <c:pt idx="1">
                  <c:v>In-depth  support (IDS)</c:v>
                </c:pt>
                <c:pt idx="2">
                  <c:v>Consultant roster (COR)</c:v>
                </c:pt>
                <c:pt idx="3">
                  <c:v>Other </c:v>
                </c:pt>
                <c:pt idx="4">
                  <c:v>Unclassified </c:v>
                </c:pt>
              </c:strCache>
            </c:strRef>
          </c:cat>
          <c:val>
            <c:numRef>
              <c:f>'Q4 graphs '!$E$8:$E$12</c:f>
              <c:numCache>
                <c:formatCode>General</c:formatCode>
                <c:ptCount val="5"/>
                <c:pt idx="0">
                  <c:v>67</c:v>
                </c:pt>
                <c:pt idx="1">
                  <c:v>15</c:v>
                </c:pt>
                <c:pt idx="2">
                  <c:v>11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6-4CE5-93E0-D136984B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736704"/>
        <c:axId val="500837536"/>
      </c:barChart>
      <c:catAx>
        <c:axId val="50073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837536"/>
        <c:crosses val="autoZero"/>
        <c:auto val="1"/>
        <c:lblAlgn val="ctr"/>
        <c:lblOffset val="100"/>
        <c:noMultiLvlLbl val="0"/>
      </c:catAx>
      <c:valAx>
        <c:axId val="50083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request submitted by tagged thematic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6-4CF0-B7CC-309D2A1EC5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6-4CF0-B7CC-309D2A1EC5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6-4CF0-B7CC-309D2A1EC5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6-4CF0-B7CC-309D2A1EC5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E6-4CF0-B7CC-309D2A1EC5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E6-4CF0-B7CC-309D2A1EC5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E6-4CF0-B7CC-309D2A1EC5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E6-4CF0-B7CC-309D2A1EC5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4E6-4CF0-B7CC-309D2A1EC5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E6-4CF0-B7CC-309D2A1EC51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4E6-4CF0-B7CC-309D2A1EC51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4E6-4CF0-B7CC-309D2A1EC518}"/>
              </c:ext>
            </c:extLst>
          </c:dPt>
          <c:dLbls>
            <c:dLbl>
              <c:idx val="0"/>
              <c:layout>
                <c:manualLayout>
                  <c:x val="3.013776871008533E-2"/>
                  <c:y val="3.86936443071198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6-4CF0-B7CC-309D2A1EC518}"/>
                </c:ext>
              </c:extLst>
            </c:dLbl>
            <c:dLbl>
              <c:idx val="2"/>
              <c:layout>
                <c:manualLayout>
                  <c:x val="-2.0247165460592731E-3"/>
                  <c:y val="-4.383312845387997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6-4CF0-B7CC-309D2A1EC518}"/>
                </c:ext>
              </c:extLst>
            </c:dLbl>
            <c:dLbl>
              <c:idx val="3"/>
              <c:layout>
                <c:manualLayout>
                  <c:x val="4.3862836983433748E-3"/>
                  <c:y val="-2.8346235201612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6-4CF0-B7CC-309D2A1EC518}"/>
                </c:ext>
              </c:extLst>
            </c:dLbl>
            <c:dLbl>
              <c:idx val="5"/>
              <c:layout>
                <c:manualLayout>
                  <c:x val="-1.9486595046064585E-2"/>
                  <c:y val="-2.805187326267760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6-4CF0-B7CC-309D2A1EC518}"/>
                </c:ext>
              </c:extLst>
            </c:dLbl>
            <c:dLbl>
              <c:idx val="6"/>
              <c:layout>
                <c:manualLayout>
                  <c:x val="-1.4714845866938697E-2"/>
                  <c:y val="-2.5729758463736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E6-4CF0-B7CC-309D2A1EC518}"/>
                </c:ext>
              </c:extLst>
            </c:dLbl>
            <c:dLbl>
              <c:idx val="8"/>
              <c:layout>
                <c:manualLayout>
                  <c:x val="-1.3407929271998895E-2"/>
                  <c:y val="4.29932334407566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E6-4CF0-B7CC-309D2A1EC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'Q4 graphs '!$A$16:$A$27</c:f>
              <c:strCache>
                <c:ptCount val="12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NiE general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  <c:pt idx="11">
                  <c:v>Inter-cluster coordination</c:v>
                </c:pt>
              </c:strCache>
            </c:strRef>
          </c:cat>
          <c:val>
            <c:numRef>
              <c:f>'Q4 graphs '!$B$16:$B$27</c:f>
              <c:numCache>
                <c:formatCode>General</c:formatCode>
                <c:ptCount val="12"/>
                <c:pt idx="0">
                  <c:v>20</c:v>
                </c:pt>
                <c:pt idx="1">
                  <c:v>1</c:v>
                </c:pt>
                <c:pt idx="2">
                  <c:v>11</c:v>
                </c:pt>
                <c:pt idx="3">
                  <c:v>10</c:v>
                </c:pt>
                <c:pt idx="4">
                  <c:v>2</c:v>
                </c:pt>
                <c:pt idx="5">
                  <c:v>18</c:v>
                </c:pt>
                <c:pt idx="6">
                  <c:v>22</c:v>
                </c:pt>
                <c:pt idx="7">
                  <c:v>2</c:v>
                </c:pt>
                <c:pt idx="8">
                  <c:v>12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4E6-4CF0-B7CC-309D2A1EC51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4E6-4CF0-B7CC-309D2A1EC5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4E6-4CF0-B7CC-309D2A1EC5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24E6-4CF0-B7CC-309D2A1EC5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24E6-4CF0-B7CC-309D2A1EC5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24E6-4CF0-B7CC-309D2A1EC5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24E6-4CF0-B7CC-309D2A1EC5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24E6-4CF0-B7CC-309D2A1EC5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24E6-4CF0-B7CC-309D2A1EC5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24E6-4CF0-B7CC-309D2A1EC5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24E6-4CF0-B7CC-309D2A1EC51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24E6-4CF0-B7CC-309D2A1EC51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24E6-4CF0-B7CC-309D2A1EC5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'Q4 graphs '!$A$16:$A$27</c:f>
              <c:strCache>
                <c:ptCount val="12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NiE general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  <c:pt idx="11">
                  <c:v>Inter-cluster coordination</c:v>
                </c:pt>
              </c:strCache>
            </c:strRef>
          </c:cat>
          <c:val>
            <c:numRef>
              <c:f>'Q4 graphs '!$C$16:$C$27</c:f>
              <c:numCache>
                <c:formatCode>0%</c:formatCode>
                <c:ptCount val="12"/>
                <c:pt idx="0">
                  <c:v>0.1834862385321101</c:v>
                </c:pt>
                <c:pt idx="1">
                  <c:v>9.1743119266055051E-3</c:v>
                </c:pt>
                <c:pt idx="2">
                  <c:v>0.10091743119266056</c:v>
                </c:pt>
                <c:pt idx="3">
                  <c:v>9.1743119266055051E-2</c:v>
                </c:pt>
                <c:pt idx="4">
                  <c:v>1.834862385321101E-2</c:v>
                </c:pt>
                <c:pt idx="5">
                  <c:v>0.16513761467889909</c:v>
                </c:pt>
                <c:pt idx="6">
                  <c:v>0.20183486238532111</c:v>
                </c:pt>
                <c:pt idx="7">
                  <c:v>1.834862385321101E-2</c:v>
                </c:pt>
                <c:pt idx="8">
                  <c:v>0.11009174311926606</c:v>
                </c:pt>
                <c:pt idx="9">
                  <c:v>3.669724770642202E-2</c:v>
                </c:pt>
                <c:pt idx="10">
                  <c:v>4.5871559633027525E-2</c:v>
                </c:pt>
                <c:pt idx="11">
                  <c:v>1.834862385321101E-2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24E6-4CF0-B7CC-309D2A1EC5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Request</a:t>
            </a:r>
            <a:r>
              <a:rPr lang="de-DE" baseline="0"/>
              <a:t> Submitted by Organisation Type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'Q4 graphs '!$G$30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 graphs '!$F$31:$F$39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International NGO</c:v>
                </c:pt>
                <c:pt idx="3">
                  <c:v>National 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'Q4 graphs '!$G$31:$G$39</c:f>
              <c:numCache>
                <c:formatCode>0%</c:formatCode>
                <c:ptCount val="9"/>
                <c:pt idx="0">
                  <c:v>9.0909090909090912E-2</c:v>
                </c:pt>
                <c:pt idx="1">
                  <c:v>1.8181818181818181E-2</c:v>
                </c:pt>
                <c:pt idx="2">
                  <c:v>0.38181818181818183</c:v>
                </c:pt>
                <c:pt idx="3">
                  <c:v>5.4545454545454543E-2</c:v>
                </c:pt>
                <c:pt idx="4">
                  <c:v>1.8181818181818181E-2</c:v>
                </c:pt>
                <c:pt idx="5">
                  <c:v>1.8181818181818181E-2</c:v>
                </c:pt>
                <c:pt idx="6">
                  <c:v>0.41818181818181815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4-40D3-AD39-BD980D385491}"/>
            </c:ext>
          </c:extLst>
        </c:ser>
        <c:ser>
          <c:idx val="1"/>
          <c:order val="1"/>
          <c:tx>
            <c:strRef>
              <c:f>'Q4 graphs '!$H$30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 graphs '!$F$31:$F$39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International NGO</c:v>
                </c:pt>
                <c:pt idx="3">
                  <c:v>National 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'Q4 graphs '!$H$31:$H$39</c:f>
              <c:numCache>
                <c:formatCode>0%</c:formatCode>
                <c:ptCount val="9"/>
                <c:pt idx="0">
                  <c:v>0.1206896551724138</c:v>
                </c:pt>
                <c:pt idx="1">
                  <c:v>5.1724137931034482E-2</c:v>
                </c:pt>
                <c:pt idx="2">
                  <c:v>0.13793103448275862</c:v>
                </c:pt>
                <c:pt idx="3">
                  <c:v>0.1206896551724138</c:v>
                </c:pt>
                <c:pt idx="4">
                  <c:v>0</c:v>
                </c:pt>
                <c:pt idx="5">
                  <c:v>0</c:v>
                </c:pt>
                <c:pt idx="6">
                  <c:v>0.51724137931034486</c:v>
                </c:pt>
                <c:pt idx="7">
                  <c:v>3.4482758620689655E-2</c:v>
                </c:pt>
                <c:pt idx="8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4-40D3-AD39-BD980D385491}"/>
            </c:ext>
          </c:extLst>
        </c:ser>
        <c:ser>
          <c:idx val="2"/>
          <c:order val="2"/>
          <c:tx>
            <c:strRef>
              <c:f>'Q4 graphs '!$I$30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'Q4 graphs '!$F$31:$F$39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International NGO</c:v>
                </c:pt>
                <c:pt idx="3">
                  <c:v>National 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'Q4 graphs '!$I$31:$I$39</c:f>
              <c:numCache>
                <c:formatCode>0%</c:formatCode>
                <c:ptCount val="9"/>
                <c:pt idx="0">
                  <c:v>0.44927536231884058</c:v>
                </c:pt>
                <c:pt idx="1">
                  <c:v>2.8985507246376812E-2</c:v>
                </c:pt>
                <c:pt idx="2">
                  <c:v>0.13043478260869565</c:v>
                </c:pt>
                <c:pt idx="3">
                  <c:v>5.0724637681159424E-2</c:v>
                </c:pt>
                <c:pt idx="4">
                  <c:v>7.246376811594203E-3</c:v>
                </c:pt>
                <c:pt idx="5">
                  <c:v>1.4492753623188406E-2</c:v>
                </c:pt>
                <c:pt idx="6">
                  <c:v>0.27536231884057971</c:v>
                </c:pt>
                <c:pt idx="7">
                  <c:v>4.3478260869565216E-2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74-40D3-AD39-BD980D385491}"/>
            </c:ext>
          </c:extLst>
        </c:ser>
        <c:ser>
          <c:idx val="3"/>
          <c:order val="3"/>
          <c:tx>
            <c:strRef>
              <c:f>'Q4 graphs '!$J$30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'Q4 graphs '!$F$31:$F$39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International NGO</c:v>
                </c:pt>
                <c:pt idx="3">
                  <c:v>National 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'Q4 graphs '!$J$31:$J$39</c:f>
              <c:numCache>
                <c:formatCode>0%</c:formatCode>
                <c:ptCount val="9"/>
                <c:pt idx="0">
                  <c:v>0.35164835164835168</c:v>
                </c:pt>
                <c:pt idx="1">
                  <c:v>3.2967032967032968E-2</c:v>
                </c:pt>
                <c:pt idx="2">
                  <c:v>0.25274725274725274</c:v>
                </c:pt>
                <c:pt idx="3">
                  <c:v>4.3956043956043959E-2</c:v>
                </c:pt>
                <c:pt idx="4">
                  <c:v>1.098901098901099E-2</c:v>
                </c:pt>
                <c:pt idx="5">
                  <c:v>0</c:v>
                </c:pt>
                <c:pt idx="6">
                  <c:v>0.2967032967032967</c:v>
                </c:pt>
                <c:pt idx="7">
                  <c:v>1.098901098901099E-2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74-40D3-AD39-BD980D385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4880128"/>
        <c:axId val="514875864"/>
      </c:barChart>
      <c:catAx>
        <c:axId val="51488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875864"/>
        <c:crosses val="autoZero"/>
        <c:auto val="1"/>
        <c:lblAlgn val="ctr"/>
        <c:lblOffset val="100"/>
        <c:noMultiLvlLbl val="0"/>
      </c:catAx>
      <c:valAx>
        <c:axId val="51487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8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Requests</a:t>
            </a:r>
            <a:r>
              <a:rPr lang="en-CA" baseline="0"/>
              <a:t> submitted by Region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'Q4 graphs '!$G$45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 graphs '!$F$46:$F$53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Latin America &amp; Carribean</c:v>
                </c:pt>
                <c:pt idx="3">
                  <c:v>Middle East &amp; North Africa</c:v>
                </c:pt>
                <c:pt idx="4">
                  <c:v>South Asia</c:v>
                </c:pt>
                <c:pt idx="5">
                  <c:v>West &amp; Central Africa</c:v>
                </c:pt>
                <c:pt idx="6">
                  <c:v>East Asia &amp; Pacific</c:v>
                </c:pt>
                <c:pt idx="7">
                  <c:v>Other</c:v>
                </c:pt>
              </c:strCache>
            </c:strRef>
          </c:cat>
          <c:val>
            <c:numRef>
              <c:f>'Q4 graphs '!$G$46:$G$53</c:f>
              <c:numCache>
                <c:formatCode>0%</c:formatCode>
                <c:ptCount val="8"/>
                <c:pt idx="0">
                  <c:v>0.17499999999999999</c:v>
                </c:pt>
                <c:pt idx="1">
                  <c:v>0.26666666666666666</c:v>
                </c:pt>
                <c:pt idx="2">
                  <c:v>0.1</c:v>
                </c:pt>
                <c:pt idx="3">
                  <c:v>6.6666666666666666E-2</c:v>
                </c:pt>
                <c:pt idx="4">
                  <c:v>8.3333333333333329E-2</c:v>
                </c:pt>
                <c:pt idx="5">
                  <c:v>0.15833333333333333</c:v>
                </c:pt>
                <c:pt idx="6">
                  <c:v>8.3333333333333329E-2</c:v>
                </c:pt>
                <c:pt idx="7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C-44CC-A963-FD7289104E73}"/>
            </c:ext>
          </c:extLst>
        </c:ser>
        <c:ser>
          <c:idx val="1"/>
          <c:order val="1"/>
          <c:tx>
            <c:strRef>
              <c:f>'Q4 graphs '!$H$45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 graphs '!$F$46:$F$53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Latin America &amp; Carribean</c:v>
                </c:pt>
                <c:pt idx="3">
                  <c:v>Middle East &amp; North Africa</c:v>
                </c:pt>
                <c:pt idx="4">
                  <c:v>South Asia</c:v>
                </c:pt>
                <c:pt idx="5">
                  <c:v>West &amp; Central Africa</c:v>
                </c:pt>
                <c:pt idx="6">
                  <c:v>East Asia &amp; Pacific</c:v>
                </c:pt>
                <c:pt idx="7">
                  <c:v>Other</c:v>
                </c:pt>
              </c:strCache>
            </c:strRef>
          </c:cat>
          <c:val>
            <c:numRef>
              <c:f>'Q4 graphs '!$H$46:$H$53</c:f>
              <c:numCache>
                <c:formatCode>0%</c:formatCode>
                <c:ptCount val="8"/>
                <c:pt idx="0">
                  <c:v>0.16129032258064516</c:v>
                </c:pt>
                <c:pt idx="1">
                  <c:v>0.21505376344086022</c:v>
                </c:pt>
                <c:pt idx="2">
                  <c:v>0.13978494623655913</c:v>
                </c:pt>
                <c:pt idx="3">
                  <c:v>0.11827956989247312</c:v>
                </c:pt>
                <c:pt idx="4">
                  <c:v>8.6021505376344093E-2</c:v>
                </c:pt>
                <c:pt idx="5">
                  <c:v>0.16129032258064516</c:v>
                </c:pt>
                <c:pt idx="6">
                  <c:v>3.2258064516129031E-2</c:v>
                </c:pt>
                <c:pt idx="7">
                  <c:v>8.6021505376344093E-2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C-44CC-A963-FD7289104E73}"/>
            </c:ext>
          </c:extLst>
        </c:ser>
        <c:ser>
          <c:idx val="2"/>
          <c:order val="2"/>
          <c:tx>
            <c:strRef>
              <c:f>'Q4 graphs '!$I$45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'Q4 graphs '!$F$46:$F$53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Latin America &amp; Carribean</c:v>
                </c:pt>
                <c:pt idx="3">
                  <c:v>Middle East &amp; North Africa</c:v>
                </c:pt>
                <c:pt idx="4">
                  <c:v>South Asia</c:v>
                </c:pt>
                <c:pt idx="5">
                  <c:v>West &amp; Central Africa</c:v>
                </c:pt>
                <c:pt idx="6">
                  <c:v>East Asia &amp; Pacific</c:v>
                </c:pt>
                <c:pt idx="7">
                  <c:v>Other</c:v>
                </c:pt>
              </c:strCache>
            </c:strRef>
          </c:cat>
          <c:val>
            <c:numRef>
              <c:f>'Q4 graphs '!$I$46:$I$53</c:f>
              <c:numCache>
                <c:formatCode>0%</c:formatCode>
                <c:ptCount val="8"/>
                <c:pt idx="0">
                  <c:v>4.3795620437956206E-2</c:v>
                </c:pt>
                <c:pt idx="1">
                  <c:v>0.21167883211678831</c:v>
                </c:pt>
                <c:pt idx="2">
                  <c:v>0.15328467153284672</c:v>
                </c:pt>
                <c:pt idx="3">
                  <c:v>8.7591240875912413E-2</c:v>
                </c:pt>
                <c:pt idx="4">
                  <c:v>0.10218978102189781</c:v>
                </c:pt>
                <c:pt idx="5">
                  <c:v>0.32116788321167883</c:v>
                </c:pt>
                <c:pt idx="6">
                  <c:v>1.4598540145985401E-2</c:v>
                </c:pt>
                <c:pt idx="7">
                  <c:v>6.569343065693431E-2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7C-44CC-A963-FD7289104E73}"/>
            </c:ext>
          </c:extLst>
        </c:ser>
        <c:ser>
          <c:idx val="3"/>
          <c:order val="3"/>
          <c:tx>
            <c:strRef>
              <c:f>'Q4 graphs '!$J$45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'Q4 graphs '!$F$46:$F$53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Latin America &amp; Carribean</c:v>
                </c:pt>
                <c:pt idx="3">
                  <c:v>Middle East &amp; North Africa</c:v>
                </c:pt>
                <c:pt idx="4">
                  <c:v>South Asia</c:v>
                </c:pt>
                <c:pt idx="5">
                  <c:v>West &amp; Central Africa</c:v>
                </c:pt>
                <c:pt idx="6">
                  <c:v>East Asia &amp; Pacific</c:v>
                </c:pt>
                <c:pt idx="7">
                  <c:v>Other</c:v>
                </c:pt>
              </c:strCache>
            </c:strRef>
          </c:cat>
          <c:val>
            <c:numRef>
              <c:f>'Q4 graphs '!$J$46:$J$53</c:f>
              <c:numCache>
                <c:formatCode>0%</c:formatCode>
                <c:ptCount val="8"/>
                <c:pt idx="0">
                  <c:v>6.5934065934065936E-2</c:v>
                </c:pt>
                <c:pt idx="1">
                  <c:v>0.26373626373626374</c:v>
                </c:pt>
                <c:pt idx="2">
                  <c:v>6.5934065934065936E-2</c:v>
                </c:pt>
                <c:pt idx="3">
                  <c:v>0.16483516483516483</c:v>
                </c:pt>
                <c:pt idx="4">
                  <c:v>8.7912087912087919E-2</c:v>
                </c:pt>
                <c:pt idx="5">
                  <c:v>0.25274725274725274</c:v>
                </c:pt>
                <c:pt idx="6">
                  <c:v>3.2967032967032968E-2</c:v>
                </c:pt>
                <c:pt idx="7">
                  <c:v>6.5934065934065936E-2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7C-44CC-A963-FD7289104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807119"/>
        <c:axId val="773538703"/>
      </c:barChart>
      <c:catAx>
        <c:axId val="36380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538703"/>
        <c:crosses val="autoZero"/>
        <c:auto val="1"/>
        <c:lblAlgn val="ctr"/>
        <c:lblOffset val="100"/>
        <c:noMultiLvlLbl val="0"/>
      </c:catAx>
      <c:valAx>
        <c:axId val="77353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0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2C2D-A291-A447-8ECF-D661A2ECCEF6}" type="datetime1">
              <a:rPr lang="en-US" smtClean="0">
                <a:latin typeface="Open Sans" panose="020B0606030504020204" pitchFamily="34" charset="0"/>
              </a:rPr>
              <a:t>4/11/2023</a:t>
            </a:fld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00EE-9817-164B-B558-2953FA777913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46E6977-86F2-654E-97BC-BCA49EA80FC3}" type="datetime1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BD2A0D1-D111-2E44-8581-1AC0FF099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Users up from 2.4k in Q1 to 2.8K in Q2, 4.2 K users in Q3, 4.7 users in Q4</a:t>
            </a:r>
          </a:p>
          <a:p>
            <a:r>
              <a:rPr lang="en-AU" dirty="0"/>
              <a:t>Bounce rate has slight increased again in Q4, from Q3 - Q1, an optimal bounce rate is between 26-40%</a:t>
            </a:r>
          </a:p>
          <a:p>
            <a:r>
              <a:rPr lang="en-AU" dirty="0"/>
              <a:t>Unique page views up to 12.8K in Q4 from 10.9K in Q3, 11.5k in Q2 from 8.1 K Q1 </a:t>
            </a:r>
          </a:p>
          <a:p>
            <a:endParaRPr lang="en-AU" dirty="0"/>
          </a:p>
          <a:p>
            <a:r>
              <a:rPr lang="en-AU" dirty="0"/>
              <a:t>Website users 2021: 7443 2022: 13553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Total request submitted 2021 = 190 2022 = 442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50% increase in wasting requests over Q3</a:t>
            </a:r>
          </a:p>
          <a:p>
            <a:r>
              <a:rPr lang="en-AU" dirty="0"/>
              <a:t>Increase in nutrition sensitive requests over Q3</a:t>
            </a:r>
          </a:p>
          <a:p>
            <a:r>
              <a:rPr lang="en-AU" dirty="0"/>
              <a:t>NIS requests decreased from Q3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2A0D1-D111-2E44-8581-1AC0FF099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68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E43C7-14A8-4B5D-8F33-04B690E9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679" y="1815222"/>
            <a:ext cx="5123534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1D7F2-4A43-4165-89D5-A9FDBC97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5223"/>
            <a:ext cx="5082297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758E62-9CAC-42CF-B476-FA84859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1409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808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36240-B17C-46CF-B9E8-6D14B5ECF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BF0A66-2E73-436E-8922-2EA9B0489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2824554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000" b="0" i="0">
                <a:solidFill>
                  <a:srgbClr val="F8F8F8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06D1-7259-7B42-BA2B-40C9E680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1" y="4090193"/>
            <a:ext cx="1920898" cy="10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48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889" y="3937329"/>
            <a:ext cx="7314543" cy="936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5470" y="2168306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24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55BF9-AF75-4761-AB34-B02069439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506A3BA-54D6-4962-816A-871D9EED3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826" y="2485015"/>
            <a:ext cx="9891656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A37011C-2E4D-4810-B18D-AA555CDEC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635" y="3511689"/>
            <a:ext cx="7756264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93BD6-3F7E-0944-B90D-FD4E5D47D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8" y="311978"/>
            <a:ext cx="2073299" cy="1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C44D04A-09E8-476C-B59B-02249B5A3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56E08F9-6FBC-485E-871C-6B704392F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D1F41-ACEF-4035-9765-D3B5F57D1CFF}"/>
              </a:ext>
            </a:extLst>
          </p:cNvPr>
          <p:cNvSpPr/>
          <p:nvPr userDrawn="1"/>
        </p:nvSpPr>
        <p:spPr>
          <a:xfrm>
            <a:off x="4308041" y="6165033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>
                <a:solidFill>
                  <a:prstClr val="black"/>
                </a:solidFill>
                <a:latin typeface="Open Sans" panose="020B0606030504020204" pitchFamily="34" charset="0"/>
              </a:rPr>
              <a:t>Advice | Guidance | Expertise | Learning</a:t>
            </a:r>
          </a:p>
        </p:txBody>
      </p:sp>
    </p:spTree>
    <p:extLst>
      <p:ext uri="{BB962C8B-B14F-4D97-AF65-F5344CB8AC3E}">
        <p14:creationId xmlns:p14="http://schemas.microsoft.com/office/powerpoint/2010/main" val="21152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F29CA9A-0B97-49C7-B633-EBDEC1C75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C025B9F-AB56-493D-BFEB-F0310E084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F013-4CC2-4F5B-B1B3-6F3138D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0652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0E5E2-E3BF-46FD-A725-602700F4EA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Ut </a:t>
            </a:r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exercitation</a:t>
            </a:r>
            <a:r>
              <a:rPr lang="fr-FR"/>
              <a:t> </a:t>
            </a:r>
            <a:r>
              <a:rPr lang="fr-FR" err="1"/>
              <a:t>ullamco</a:t>
            </a:r>
            <a:r>
              <a:rPr lang="fr-FR"/>
              <a:t> </a:t>
            </a:r>
            <a:r>
              <a:rPr lang="fr-FR" err="1"/>
              <a:t>laboris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>. Duis </a:t>
            </a:r>
            <a:r>
              <a:rPr lang="fr-FR" err="1"/>
              <a:t>aute</a:t>
            </a:r>
            <a:r>
              <a:rPr lang="fr-FR"/>
              <a:t> </a:t>
            </a:r>
            <a:r>
              <a:rPr lang="fr-FR" err="1"/>
              <a:t>irure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reprehenderit</a:t>
            </a:r>
            <a:r>
              <a:rPr lang="fr-FR"/>
              <a:t> in </a:t>
            </a:r>
            <a:r>
              <a:rPr lang="fr-FR" err="1"/>
              <a:t>voluptate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cillum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fugiat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pariatur</a:t>
            </a:r>
            <a:r>
              <a:rPr lang="fr-FR"/>
              <a:t>.</a:t>
            </a:r>
          </a:p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5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C405-A977-49C8-B971-08B19AA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3075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9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D3B9E-DDAE-4155-9EDF-22B4BE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7419C-8155-44EC-8676-A9065245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5BF7B-E0ED-4064-A9CD-FA3F3546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9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</p:sldLayoutIdLst>
  <p:hf hd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5CC0E8"/>
          </a:solidFill>
          <a:latin typeface="The Next Fo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04A21-5A65-4D6D-A9B2-E49D7AA9C908}"/>
              </a:ext>
            </a:extLst>
          </p:cNvPr>
          <p:cNvSpPr/>
          <p:nvPr userDrawn="1"/>
        </p:nvSpPr>
        <p:spPr>
          <a:xfrm>
            <a:off x="4302662" y="6181169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 err="1">
                <a:latin typeface="Open Sans" panose="020B0606030504020204" pitchFamily="34" charset="0"/>
              </a:rPr>
              <a:t>Advice</a:t>
            </a:r>
            <a:r>
              <a:rPr lang="fr-FR" sz="1600" b="0" i="0">
                <a:latin typeface="Open Sans" panose="020B0606030504020204" pitchFamily="34" charset="0"/>
              </a:rPr>
              <a:t> | Guidance | Expertise | Learning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AB334-9066-934A-877B-EE4EF4AF92C9}"/>
              </a:ext>
            </a:extLst>
          </p:cNvPr>
          <p:cNvSpPr/>
          <p:nvPr/>
        </p:nvSpPr>
        <p:spPr>
          <a:xfrm>
            <a:off x="0" y="1953312"/>
            <a:ext cx="12192000" cy="3653353"/>
          </a:xfrm>
          <a:prstGeom prst="rect">
            <a:avLst/>
          </a:prstGeom>
          <a:solidFill>
            <a:srgbClr val="EE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8326-B8C9-864A-B0AB-21D056B84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5806284"/>
            <a:ext cx="1873812" cy="7038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5A905C-FCBC-B847-AE45-07289D3E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314" y="5937481"/>
            <a:ext cx="1843174" cy="44146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CFE20C7-4B8F-524F-AAB6-1EED2FFD8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866" y="5606665"/>
            <a:ext cx="993304" cy="993302"/>
          </a:xfrm>
          <a:prstGeom prst="rect">
            <a:avLst/>
          </a:prstGeom>
        </p:spPr>
      </p:pic>
      <p:pic>
        <p:nvPicPr>
          <p:cNvPr id="10" name="Picture 9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D64C6EDF-E53E-254F-BBE1-98BEA4910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00" y="5873428"/>
            <a:ext cx="2546214" cy="66220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5B1EE1E4-83E9-2C44-A6CB-EAF3893D7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938" y="5663893"/>
            <a:ext cx="1510327" cy="91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5025-AB76-4048-B046-369F80F89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41"/>
            <a:ext cx="2400300" cy="1321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5DD59-F8D7-45BD-A32C-A48BB0A58BB7}"/>
              </a:ext>
            </a:extLst>
          </p:cNvPr>
          <p:cNvSpPr txBox="1"/>
          <p:nvPr/>
        </p:nvSpPr>
        <p:spPr>
          <a:xfrm>
            <a:off x="487139" y="2567225"/>
            <a:ext cx="111489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QUARTERLY UPDATE: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Q4 1 Sept – 31 Dec 2022</a:t>
            </a:r>
          </a:p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9B37E-B30A-4D33-B2BF-3A4B2A84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01" y="387158"/>
            <a:ext cx="8714591" cy="1325563"/>
          </a:xfrm>
        </p:spPr>
        <p:txBody>
          <a:bodyPr/>
          <a:lstStyle/>
          <a:p>
            <a:r>
              <a:rPr lang="en-GB"/>
              <a:t>Thought Leadership  Updates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32B00-3E38-4DEA-A18B-8E8B8A8D8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38192"/>
            <a:ext cx="8926903" cy="3372163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5 Global thematic working groups with 216 members ran in Q4  – IFE core group, Wasting GTWG, </a:t>
            </a:r>
            <a:r>
              <a:rPr lang="en-US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NiS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GTWG, CVA GTWG, and MAMI GTWG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One interim guidance was developed in the last quarter, and one is in progress: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Breast-washing guidance update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Wet-nursing (in progress)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3 funding requests were on-going during the quarter (2 for the Wasting GTWG and 1 within the NIS GTWG)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4F1F1-D9AD-0C4A-941A-F2301259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24C64-5AF1-4FCA-8688-F8F1D150C00B}"/>
              </a:ext>
            </a:extLst>
          </p:cNvPr>
          <p:cNvSpPr txBox="1"/>
          <p:nvPr/>
        </p:nvSpPr>
        <p:spPr>
          <a:xfrm>
            <a:off x="9890346" y="2001328"/>
            <a:ext cx="1939044" cy="1477328"/>
          </a:xfrm>
          <a:prstGeom prst="rect">
            <a:avLst/>
          </a:prstGeom>
          <a:solidFill>
            <a:srgbClr val="E75B31"/>
          </a:solidFill>
          <a:ln>
            <a:solidFill>
              <a:srgbClr val="E75B3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GTWG membership increased by 40 members over 2021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38482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50263C-1B19-4174-A072-928FE8A27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8099"/>
              </p:ext>
            </p:extLst>
          </p:nvPr>
        </p:nvGraphicFramePr>
        <p:xfrm>
          <a:off x="332190" y="-854010"/>
          <a:ext cx="11527619" cy="856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EF448-EEC2-0249-842A-6E583D0ED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0A900-1757-484F-B9B1-3FFB1A384548}"/>
              </a:ext>
            </a:extLst>
          </p:cNvPr>
          <p:cNvSpPr txBox="1"/>
          <p:nvPr/>
        </p:nvSpPr>
        <p:spPr>
          <a:xfrm>
            <a:off x="743484" y="222191"/>
            <a:ext cx="696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latin typeface="Open Sans" panose="020B0606030504020204"/>
              </a:rPr>
              <a:t>Accessing support and Services </a:t>
            </a:r>
            <a:endParaRPr lang="de-DE" sz="3200">
              <a:latin typeface="Open Sans" panose="020B06060305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3B122-650D-4FC8-9E71-3D0F979CBEF9}"/>
              </a:ext>
            </a:extLst>
          </p:cNvPr>
          <p:cNvSpPr txBox="1"/>
          <p:nvPr/>
        </p:nvSpPr>
        <p:spPr>
          <a:xfrm>
            <a:off x="743484" y="950446"/>
            <a:ext cx="629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Open Sans" panose="020B0606030504020204"/>
              </a:rPr>
              <a:t>In September to December 2022 The Alliance website has had :</a:t>
            </a:r>
          </a:p>
          <a:p>
            <a:endParaRPr lang="en-AU" dirty="0"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B32134-BF4B-442D-8BD7-EF82315C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1" y="1550610"/>
            <a:ext cx="73818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02F0D-39B8-4B71-97E2-D9154BAE494B}"/>
              </a:ext>
            </a:extLst>
          </p:cNvPr>
          <p:cNvSpPr txBox="1"/>
          <p:nvPr/>
        </p:nvSpPr>
        <p:spPr>
          <a:xfrm>
            <a:off x="8729932" y="1794294"/>
            <a:ext cx="2863970" cy="2677656"/>
          </a:xfrm>
          <a:prstGeom prst="rect">
            <a:avLst/>
          </a:prstGeom>
          <a:solidFill>
            <a:srgbClr val="E75B31"/>
          </a:solidFill>
          <a:ln>
            <a:solidFill>
              <a:srgbClr val="E75B3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96%</a:t>
            </a:r>
            <a:r>
              <a:rPr lang="en-US" sz="2400" i="1" dirty="0"/>
              <a:t> in website users comparing Q1 to Q4 2022</a:t>
            </a:r>
          </a:p>
          <a:p>
            <a:endParaRPr lang="en-US" sz="2400" i="1" dirty="0"/>
          </a:p>
          <a:p>
            <a:r>
              <a:rPr lang="en-US" sz="2400" b="1" i="1" dirty="0"/>
              <a:t>82%</a:t>
            </a:r>
            <a:r>
              <a:rPr lang="en-US" sz="2400" i="1" dirty="0"/>
              <a:t> increase in website users over 2021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135893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BAC74-A68A-41EF-9272-D7A8A76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59" y="2846830"/>
            <a:ext cx="4909020" cy="1587148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2000" b="1" dirty="0">
                <a:latin typeface="Open Sans"/>
                <a:ea typeface="Open Sans"/>
                <a:cs typeface="Open Sans"/>
              </a:rPr>
              <a:t>91 requests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submitted </a:t>
            </a:r>
            <a:br>
              <a:rPr lang="en-US" sz="2000" dirty="0"/>
            </a:br>
            <a:r>
              <a:rPr lang="en-US" sz="2000" dirty="0"/>
              <a:t>72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- Quick Remote Technical Support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5 - In-depth Support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11 - Consultant roster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3 – Other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230B662-3BCC-DE4E-B882-626892B3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99B3F5-EB5B-445A-9E18-1FFCE2399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11442"/>
              </p:ext>
            </p:extLst>
          </p:nvPr>
        </p:nvGraphicFramePr>
        <p:xfrm>
          <a:off x="6112194" y="1963121"/>
          <a:ext cx="5916700" cy="41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9FA99F-2493-4649-8E05-D995189EF48D}"/>
              </a:ext>
            </a:extLst>
          </p:cNvPr>
          <p:cNvSpPr txBox="1"/>
          <p:nvPr/>
        </p:nvSpPr>
        <p:spPr>
          <a:xfrm>
            <a:off x="661653" y="765780"/>
            <a:ext cx="59167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Open Sans" panose="020B0606030504020204"/>
              </a:rPr>
              <a:t>Requests Submitted for Support – Quarter 4 </a:t>
            </a:r>
            <a:endParaRPr lang="en-CA" sz="3600" dirty="0">
              <a:latin typeface="Open Sans" panose="020B060603050402020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7DE23F-76E7-46C4-AD60-5A8ABF658C69}"/>
              </a:ext>
              <a:ext uri="{147F2762-F138-4A5C-976F-8EAC2B608ADB}">
                <a16:predDERef xmlns:a16="http://schemas.microsoft.com/office/drawing/2014/main" pred="{B33C8790-7E6D-4C0B-8A89-FCA6BCE33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441837"/>
              </p:ext>
            </p:extLst>
          </p:nvPr>
        </p:nvGraphicFramePr>
        <p:xfrm>
          <a:off x="5770178" y="2122351"/>
          <a:ext cx="5454869" cy="346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6C75CAFE-2DB6-4D86-B3F0-AA726B4657F2}"/>
              </a:ext>
            </a:extLst>
          </p:cNvPr>
          <p:cNvSpPr txBox="1">
            <a:spLocks/>
          </p:cNvSpPr>
          <p:nvPr/>
        </p:nvSpPr>
        <p:spPr>
          <a:xfrm>
            <a:off x="690150" y="4891892"/>
            <a:ext cx="3485035" cy="699611"/>
          </a:xfrm>
          <a:prstGeom prst="rect">
            <a:avLst/>
          </a:prstGeom>
          <a:solidFill>
            <a:srgbClr val="E75B31"/>
          </a:solidFill>
          <a:ln>
            <a:solidFill>
              <a:srgbClr val="E75B31"/>
            </a:solidFill>
          </a:ln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marL="285750" indent="-285750"/>
            <a:r>
              <a:rPr lang="en-US" sz="2000" b="1" i="1" dirty="0">
                <a:latin typeface="Open Sans"/>
                <a:ea typeface="Open Sans"/>
                <a:cs typeface="Open Sans"/>
              </a:rPr>
              <a:t>132% increase in requests submitted over 2021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29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FC30-728D-40B7-B160-F4E01004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The Alliance’s Work to date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8826751-B446-465C-B385-83E45467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7" b="13776"/>
          <a:stretch/>
        </p:blipFill>
        <p:spPr>
          <a:xfrm>
            <a:off x="20" y="10"/>
            <a:ext cx="12191980" cy="415635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4CB3DE-52A7-4E68-B8E1-2B18A6244FCD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From April 2020 – to September 2022 the Alliance has: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Received </a:t>
            </a:r>
            <a:r>
              <a:rPr lang="en-US" b="1" dirty="0"/>
              <a:t>723 requests </a:t>
            </a:r>
            <a:r>
              <a:rPr lang="en-US" dirty="0"/>
              <a:t>for support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b="1" dirty="0"/>
              <a:t>83 countries </a:t>
            </a:r>
            <a:r>
              <a:rPr lang="en-US" dirty="0"/>
              <a:t>across 9 Regions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B4CAD5-138F-4ED2-AF91-0DAFB37AE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6172713"/>
            <a:ext cx="1244682" cy="6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A6C5-7FD5-42A7-B8EB-21A1AA3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1" y="242100"/>
            <a:ext cx="8693075" cy="1325563"/>
          </a:xfrm>
        </p:spPr>
        <p:txBody>
          <a:bodyPr/>
          <a:lstStyle/>
          <a:p>
            <a:r>
              <a:rPr lang="en-GB" dirty="0"/>
              <a:t>In which thematic areas was support requested for Q4? </a:t>
            </a:r>
            <a:br>
              <a:rPr lang="en-GB" dirty="0"/>
            </a:b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7A332-75BD-46E7-9021-E84E262621D9}"/>
              </a:ext>
            </a:extLst>
          </p:cNvPr>
          <p:cNvSpPr/>
          <p:nvPr/>
        </p:nvSpPr>
        <p:spPr>
          <a:xfrm>
            <a:off x="502003" y="1623265"/>
            <a:ext cx="4582814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 err="1">
                <a:latin typeface="Open Sans" panose="020B0606030504020204"/>
              </a:rPr>
              <a:t>NiE</a:t>
            </a:r>
            <a:r>
              <a:rPr lang="en-CA" dirty="0">
                <a:latin typeface="Open Sans" panose="020B0606030504020204"/>
              </a:rPr>
              <a:t> General = 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Coordination = 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NIS = 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Wasting =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Information management =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IYCF-E =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  <a:ea typeface="Open Sans"/>
                <a:cs typeface="Open Sans"/>
              </a:rPr>
              <a:t>No classification =5 </a:t>
            </a:r>
            <a:endParaRPr lang="en-CA" dirty="0">
              <a:latin typeface="Open Sans" panose="020B0606030504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Nutrition Sensitive Interventions = 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SBC =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Inter-cluster coordination=2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Micronutrients=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>
                <a:latin typeface="Open Sans" panose="020B0606030504020204"/>
              </a:rPr>
              <a:t>Cross-cutting themes=1</a:t>
            </a:r>
          </a:p>
          <a:p>
            <a:endParaRPr lang="en-CA" dirty="0">
              <a:latin typeface="Open Sans" panose="020B0606030504020204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F49D0AD-4732-43A3-9A1B-4CF495EB1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90" y="179936"/>
            <a:ext cx="1939044" cy="1067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2DF08A-5F1E-4F37-AF49-71D0DC3F3604}"/>
              </a:ext>
            </a:extLst>
          </p:cNvPr>
          <p:cNvSpPr/>
          <p:nvPr/>
        </p:nvSpPr>
        <p:spPr>
          <a:xfrm>
            <a:off x="120257" y="5849295"/>
            <a:ext cx="431738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Open Sans" panose="020B0606030504020204"/>
              </a:rPr>
              <a:t>*Requests may have multiple thematic tags</a:t>
            </a:r>
            <a:endParaRPr lang="en-CA" sz="1400"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67F8C4-0374-6B20-9E18-3C9B31F0AB4E}"/>
              </a:ext>
              <a:ext uri="{147F2762-F138-4A5C-976F-8EAC2B608ADB}">
                <a16:predDERef xmlns:a16="http://schemas.microsoft.com/office/drawing/2014/main" pred="{BB7DE23F-76E7-46C4-AD60-5A8ABF658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329306"/>
              </p:ext>
            </p:extLst>
          </p:nvPr>
        </p:nvGraphicFramePr>
        <p:xfrm>
          <a:off x="3336758" y="1074822"/>
          <a:ext cx="9550066" cy="5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2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 dirty="0"/>
              <a:t>Who is requesting support? 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EFE79-308B-4215-8B66-5C3C79646E25}"/>
              </a:ext>
            </a:extLst>
          </p:cNvPr>
          <p:cNvSpPr txBox="1"/>
          <p:nvPr/>
        </p:nvSpPr>
        <p:spPr>
          <a:xfrm>
            <a:off x="725776" y="1608464"/>
            <a:ext cx="364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Open Sans" panose="020B0606030504020204"/>
              </a:rPr>
              <a:t>The Alliance provides technical support to the UN, NGOs, Network agencies, Local NGOs, Governments, and more. </a:t>
            </a:r>
          </a:p>
          <a:p>
            <a:endParaRPr lang="en-AU" dirty="0">
              <a:latin typeface="Open Sans" panose="020B0606030504020204"/>
            </a:endParaRPr>
          </a:p>
          <a:p>
            <a:r>
              <a:rPr lang="en-AU" dirty="0">
                <a:latin typeface="Open Sans" panose="020B0606030504020204"/>
              </a:rPr>
              <a:t>This slide provides an overview of who has been requesting support from the Alliance in 2022, by quarter</a:t>
            </a:r>
          </a:p>
          <a:p>
            <a:endParaRPr lang="en-AU" dirty="0">
              <a:latin typeface="Open Sans" panose="020B0606030504020204"/>
            </a:endParaRPr>
          </a:p>
          <a:p>
            <a:r>
              <a:rPr lang="en-AU" b="1" dirty="0">
                <a:latin typeface="Open Sans" panose="020B0606030504020204"/>
              </a:rPr>
              <a:t>Interested in support?</a:t>
            </a:r>
          </a:p>
          <a:p>
            <a:r>
              <a:rPr lang="en-AU" dirty="0">
                <a:latin typeface="Open Sans" panose="020B0606030504020204"/>
              </a:rPr>
              <a:t>You can “request support”  through our website </a:t>
            </a:r>
          </a:p>
          <a:p>
            <a:endParaRPr lang="de-DE" dirty="0">
              <a:latin typeface="Open Sans" panose="020B0606030504020204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CA9F25D-6E11-47D5-8310-066D6E1419A0}"/>
              </a:ext>
              <a:ext uri="{147F2762-F138-4A5C-976F-8EAC2B608ADB}">
                <a16:predDERef xmlns:a16="http://schemas.microsoft.com/office/drawing/2014/main" pred="{847A82CB-A2F9-4CF0-8558-1D44A89AF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311937"/>
              </p:ext>
            </p:extLst>
          </p:nvPr>
        </p:nvGraphicFramePr>
        <p:xfrm>
          <a:off x="4732421" y="1541935"/>
          <a:ext cx="6733803" cy="412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3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Where are requests coming from? </a:t>
            </a:r>
            <a:endParaRPr lang="de-D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B6AB5-9201-48BC-BE96-A22F981AC0AE}"/>
              </a:ext>
            </a:extLst>
          </p:cNvPr>
          <p:cNvSpPr txBox="1"/>
          <p:nvPr/>
        </p:nvSpPr>
        <p:spPr>
          <a:xfrm>
            <a:off x="717629" y="1902246"/>
            <a:ext cx="33233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Open Sans" panose="020B0606030504020204"/>
              </a:rPr>
              <a:t>The Alliance Receives requests for support from all over the World. </a:t>
            </a:r>
          </a:p>
          <a:p>
            <a:br>
              <a:rPr lang="en-AU" sz="2000" dirty="0">
                <a:latin typeface="Open Sans" panose="020B0606030504020204"/>
              </a:rPr>
            </a:br>
            <a:r>
              <a:rPr lang="en-AU" sz="2000" dirty="0">
                <a:latin typeface="Open Sans" panose="020B0606030504020204"/>
              </a:rPr>
              <a:t>This slide provides an overview of where requests for support come from shown as a percentage of the total number of requests submitted each quarter</a:t>
            </a:r>
            <a:endParaRPr lang="de-DE" sz="2000" dirty="0">
              <a:latin typeface="Open Sans" panose="020B060603050402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DFCEDA-0254-40FB-B758-56BE04A36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788557"/>
              </p:ext>
            </p:extLst>
          </p:nvPr>
        </p:nvGraphicFramePr>
        <p:xfrm>
          <a:off x="4523874" y="1611440"/>
          <a:ext cx="6817894" cy="434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941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Cross-cutting themes workstreams   </a:t>
            </a:r>
            <a:endParaRPr lang="de-DE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1CE20-9812-4FCA-85B6-07415FB197A0}"/>
              </a:ext>
            </a:extLst>
          </p:cNvPr>
          <p:cNvSpPr txBox="1"/>
          <p:nvPr/>
        </p:nvSpPr>
        <p:spPr>
          <a:xfrm>
            <a:off x="962853" y="1875471"/>
            <a:ext cx="9926833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6 established workstreams looking at cross-cutting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Anti-racism and Localization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A&amp;L)</a:t>
            </a:r>
            <a:r>
              <a:rPr lang="en-US" sz="2000" b="0" i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&amp; GBV; Disability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00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Humanitarian Development Nexus (HDN); Accountability to affected populations (AAP) and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key achievement this quarter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and GBV workstream supported the UNICEF Humanitarian Needs Overview/Humanitarian Response Plan GBV webinar in 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workstream produced posters summarizing their work</a:t>
            </a: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Partners are engaged in the CCT workstreams with a total of 61 members across the 6 Groups. 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746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FBE4-A0D6-42FF-A2BD-1383E4E6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241753"/>
            <a:ext cx="10330543" cy="1325563"/>
          </a:xfrm>
        </p:spPr>
        <p:txBody>
          <a:bodyPr/>
          <a:lstStyle/>
          <a:p>
            <a:r>
              <a:rPr lang="en-US" sz="3200" dirty="0"/>
              <a:t>Webinars &amp; Knowledge Management-Q4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DDD3-388A-4365-8737-A4C2967B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70" y="1100015"/>
            <a:ext cx="8852264" cy="4833585"/>
          </a:xfrm>
        </p:spPr>
        <p:txBody>
          <a:bodyPr lIns="91440" tIns="45720" rIns="91440" bIns="45720" anchor="t"/>
          <a:lstStyle/>
          <a:p>
            <a:endParaRPr lang="en-US" sz="1100" dirty="0"/>
          </a:p>
          <a:p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Webinars: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8  webinars took place this quarter on the topics of IYCF in Emergencies, Breastfeeding counselling in emergencies, and on Cost of Child Wasting Treatment.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These were attended by 872 participants, 467 (54%) were from local NGOs</a:t>
            </a:r>
          </a:p>
          <a:p>
            <a:endParaRPr lang="en-US" sz="11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Learning Needs &amp;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ea typeface="Open Sans" panose="020B0606030504020204" pitchFamily="34" charset="0"/>
                <a:cs typeface="Open Sans" panose="020B0606030504020204" pitchFamily="34" charset="0"/>
              </a:rPr>
              <a:t>This quarter work continued on three learning pieces:</a:t>
            </a:r>
          </a:p>
          <a:p>
            <a:pPr marL="10287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signposting document on IMAM/CMAM resources</a:t>
            </a:r>
          </a:p>
          <a:p>
            <a:pPr marL="10287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learning brief on inter-cluster coordination in Somalia</a:t>
            </a:r>
          </a:p>
          <a:p>
            <a:pPr marL="1028700" lvl="1" indent="-342900"/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learning brief on the harmonization of CVA approaches in Nigeria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7EB3F0-B05C-4929-A6B6-7ADCBC4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71" y="161128"/>
            <a:ext cx="1939044" cy="1067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E4EAE-ED87-4268-B4AF-B869E3F19BD0}"/>
              </a:ext>
            </a:extLst>
          </p:cNvPr>
          <p:cNvSpPr txBox="1"/>
          <p:nvPr/>
        </p:nvSpPr>
        <p:spPr>
          <a:xfrm>
            <a:off x="9361816" y="1996132"/>
            <a:ext cx="2539795" cy="1754326"/>
          </a:xfrm>
          <a:prstGeom prst="rect">
            <a:avLst/>
          </a:prstGeom>
          <a:solidFill>
            <a:srgbClr val="E75B31">
              <a:alpha val="82000"/>
            </a:srgbClr>
          </a:solidFill>
          <a:ln>
            <a:solidFill>
              <a:srgbClr val="E75B3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A total of 12 webinars were hosted by the Alliance in 2022, with 1293 participants, with 50% of participants from local NGOs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37296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Option 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Option 2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White">
  <a:themeElements>
    <a:clrScheme name="Custom 1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FF5C39"/>
      </a:accent1>
      <a:accent2>
        <a:srgbClr val="FFB1BB"/>
      </a:accent2>
      <a:accent3>
        <a:srgbClr val="FDD26E"/>
      </a:accent3>
      <a:accent4>
        <a:srgbClr val="FDD26E"/>
      </a:accent4>
      <a:accent5>
        <a:srgbClr val="97D700"/>
      </a:accent5>
      <a:accent6>
        <a:srgbClr val="00A9E0"/>
      </a:accent6>
      <a:hlink>
        <a:srgbClr val="EE7B08"/>
      </a:hlink>
      <a:folHlink>
        <a:srgbClr val="977B2D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8a0c08-5195-4319-a001-00ed987c6d43" xsi:nil="true"/>
    <lcf76f155ced4ddcb4097134ff3c332f xmlns="06db83ed-ad51-4498-8213-5c1f3b1855a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9CF4E58A05C49A9E5EF0268372CC9" ma:contentTypeVersion="16" ma:contentTypeDescription="Create a new document." ma:contentTypeScope="" ma:versionID="f633e5855f5a3ee884af07240b2269ee">
  <xsd:schema xmlns:xsd="http://www.w3.org/2001/XMLSchema" xmlns:xs="http://www.w3.org/2001/XMLSchema" xmlns:p="http://schemas.microsoft.com/office/2006/metadata/properties" xmlns:ns2="06db83ed-ad51-4498-8213-5c1f3b1855aa" xmlns:ns3="5f8a0c08-5195-4319-a001-00ed987c6d43" targetNamespace="http://schemas.microsoft.com/office/2006/metadata/properties" ma:root="true" ma:fieldsID="abf5b80a913524f93040332fda130dad" ns2:_="" ns3:_="">
    <xsd:import namespace="06db83ed-ad51-4498-8213-5c1f3b1855aa"/>
    <xsd:import namespace="5f8a0c08-5195-4319-a001-00ed987c6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b83ed-ad51-4498-8213-5c1f3b18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705418-96fe-4708-b88c-a96079584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0c08-5195-4319-a001-00ed987c6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05a25b-a11e-4dbb-b047-602b410b253e}" ma:internalName="TaxCatchAll" ma:showField="CatchAllData" ma:web="5f8a0c08-5195-4319-a001-00ed987c6d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2D89C-76D1-4F84-935F-31C93675D525}">
  <ds:schemaRefs>
    <ds:schemaRef ds:uri="http://www.w3.org/XML/1998/namespace"/>
    <ds:schemaRef ds:uri="06db83ed-ad51-4498-8213-5c1f3b1855aa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f8a0c08-5195-4319-a001-00ed987c6d4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7791C-6D8F-4F3D-9A0D-01DBB3235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b83ed-ad51-4498-8213-5c1f3b1855aa"/>
    <ds:schemaRef ds:uri="5f8a0c08-5195-4319-a001-00ed987c6d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88D6E4-DA1D-4C02-98E9-B383F5FCB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580</Words>
  <Application>Microsoft Office PowerPoint</Application>
  <PresentationFormat>Widescreen</PresentationFormat>
  <Paragraphs>98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1_Cover Option 1</vt:lpstr>
      <vt:lpstr>Cover Option 2</vt:lpstr>
      <vt:lpstr>Cover White</vt:lpstr>
      <vt:lpstr>Text slides</vt:lpstr>
      <vt:lpstr>Back Cover</vt:lpstr>
      <vt:lpstr>PowerPoint Presentation</vt:lpstr>
      <vt:lpstr>PowerPoint Presentation</vt:lpstr>
      <vt:lpstr>91 requests submitted  72 - Quick Remote Technical Support 5 - In-depth Support 11 - Consultant roster  3 – Other     </vt:lpstr>
      <vt:lpstr>The Alliance’s Work to date</vt:lpstr>
      <vt:lpstr>In which thematic areas was support requested for Q4?  </vt:lpstr>
      <vt:lpstr>Who is requesting support? </vt:lpstr>
      <vt:lpstr>Where are requests coming from? </vt:lpstr>
      <vt:lpstr>Cross-cutting themes workstreams   </vt:lpstr>
      <vt:lpstr>Webinars &amp; Knowledge Management-Q4 </vt:lpstr>
      <vt:lpstr>Thought Leadership 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Emary</dc:creator>
  <cp:lastModifiedBy>Colleen Emary</cp:lastModifiedBy>
  <cp:revision>12</cp:revision>
  <dcterms:created xsi:type="dcterms:W3CDTF">2022-01-26T18:53:09Z</dcterms:created>
  <dcterms:modified xsi:type="dcterms:W3CDTF">2023-04-11T20:44:53Z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0x01010051E9CF4E58A05C49A9E5EF0268372CC9</vt:lpwstr>
  </property>
  <property fmtid="{D5CDD505-2E9C-101B-9397-08002B2CF9AE}" pid="3" name="MediaServiceImageTags">
    <vt:lpwstr/>
  </property>
</Properties>
</file>