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881" r:id="rId3"/>
    <p:sldId id="870" r:id="rId4"/>
    <p:sldId id="887" r:id="rId5"/>
    <p:sldId id="882" r:id="rId6"/>
    <p:sldId id="883" r:id="rId7"/>
    <p:sldId id="885" r:id="rId8"/>
    <p:sldId id="888" r:id="rId9"/>
    <p:sldId id="890" r:id="rId10"/>
    <p:sldId id="898" r:id="rId11"/>
    <p:sldId id="899" r:id="rId12"/>
    <p:sldId id="901" r:id="rId13"/>
    <p:sldId id="900" r:id="rId14"/>
    <p:sldId id="902" r:id="rId15"/>
    <p:sldId id="889" r:id="rId16"/>
    <p:sldId id="88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2" d="100"/>
          <a:sy n="62" d="100"/>
        </p:scale>
        <p:origin x="828"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E068FD-6923-451A-A94B-31C39723AAB2}"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G"/>
        </a:p>
      </dgm:t>
    </dgm:pt>
    <dgm:pt modelId="{28008381-DA0D-4127-BC0D-94670278E3EA}">
      <dgm:prSet phldrT="[Text]" custT="1"/>
      <dgm:spPr/>
      <dgm:t>
        <a:bodyPr/>
        <a:lstStyle/>
        <a:p>
          <a:r>
            <a:rPr lang="en-US" sz="1600" b="0" dirty="0">
              <a:solidFill>
                <a:schemeClr val="tx1"/>
              </a:solidFill>
            </a:rPr>
            <a:t>Mapping</a:t>
          </a:r>
          <a:endParaRPr lang="en-UG" sz="1600" b="0" dirty="0">
            <a:solidFill>
              <a:schemeClr val="tx1"/>
            </a:solidFill>
          </a:endParaRPr>
        </a:p>
      </dgm:t>
    </dgm:pt>
    <dgm:pt modelId="{CE14E5C2-7471-4819-9B31-8CBA5292CFAD}" type="parTrans" cxnId="{0D39614E-6B72-4A92-9DF4-3D40D003E9BB}">
      <dgm:prSet/>
      <dgm:spPr/>
      <dgm:t>
        <a:bodyPr/>
        <a:lstStyle/>
        <a:p>
          <a:endParaRPr lang="en-UG"/>
        </a:p>
      </dgm:t>
    </dgm:pt>
    <dgm:pt modelId="{706805A3-BA84-4347-BD56-B0511FEC7880}" type="sibTrans" cxnId="{0D39614E-6B72-4A92-9DF4-3D40D003E9BB}">
      <dgm:prSet/>
      <dgm:spPr/>
      <dgm:t>
        <a:bodyPr/>
        <a:lstStyle/>
        <a:p>
          <a:endParaRPr lang="en-UG"/>
        </a:p>
      </dgm:t>
    </dgm:pt>
    <dgm:pt modelId="{78EF1866-9D73-4D96-BE7D-A7C5DA10E67E}">
      <dgm:prSet phldrT="[Text]" custT="1"/>
      <dgm:spPr/>
      <dgm:t>
        <a:bodyPr/>
        <a:lstStyle/>
        <a:p>
          <a:r>
            <a:rPr lang="en-US" sz="1600" dirty="0">
              <a:solidFill>
                <a:schemeClr val="tx1"/>
              </a:solidFill>
            </a:rPr>
            <a:t>Review of SOP</a:t>
          </a:r>
          <a:endParaRPr lang="en-UG" sz="1600" dirty="0">
            <a:solidFill>
              <a:schemeClr val="tx1"/>
            </a:solidFill>
          </a:endParaRPr>
        </a:p>
      </dgm:t>
    </dgm:pt>
    <dgm:pt modelId="{5FDF6088-66F2-420C-A016-F3204E8A43BA}" type="parTrans" cxnId="{A28F533E-1A3E-4F80-81C0-7BB22123D2EB}">
      <dgm:prSet/>
      <dgm:spPr/>
      <dgm:t>
        <a:bodyPr/>
        <a:lstStyle/>
        <a:p>
          <a:endParaRPr lang="en-UG"/>
        </a:p>
      </dgm:t>
    </dgm:pt>
    <dgm:pt modelId="{6B57AD59-5BD7-4E89-A889-57F14DFEC3FD}" type="sibTrans" cxnId="{A28F533E-1A3E-4F80-81C0-7BB22123D2EB}">
      <dgm:prSet/>
      <dgm:spPr/>
      <dgm:t>
        <a:bodyPr/>
        <a:lstStyle/>
        <a:p>
          <a:endParaRPr lang="en-UG"/>
        </a:p>
      </dgm:t>
    </dgm:pt>
    <dgm:pt modelId="{200DB992-6A5B-4E71-81F4-BDE9C4759720}">
      <dgm:prSet phldrT="[Text]" custT="1"/>
      <dgm:spPr/>
      <dgm:t>
        <a:bodyPr/>
        <a:lstStyle/>
        <a:p>
          <a:r>
            <a:rPr lang="en-US" sz="1600" dirty="0">
              <a:solidFill>
                <a:schemeClr val="tx1"/>
              </a:solidFill>
            </a:rPr>
            <a:t>Submit request</a:t>
          </a:r>
          <a:endParaRPr lang="en-UG" sz="1600" dirty="0">
            <a:solidFill>
              <a:schemeClr val="tx1"/>
            </a:solidFill>
          </a:endParaRPr>
        </a:p>
      </dgm:t>
    </dgm:pt>
    <dgm:pt modelId="{860856E2-B163-4DE8-A274-9D14B252043B}" type="parTrans" cxnId="{07E65E5D-9EFA-4F5A-8610-5DEB2A079F5B}">
      <dgm:prSet/>
      <dgm:spPr/>
      <dgm:t>
        <a:bodyPr/>
        <a:lstStyle/>
        <a:p>
          <a:endParaRPr lang="en-UG"/>
        </a:p>
      </dgm:t>
    </dgm:pt>
    <dgm:pt modelId="{62692F87-87FA-44C6-8559-D4BB33482DA7}" type="sibTrans" cxnId="{07E65E5D-9EFA-4F5A-8610-5DEB2A079F5B}">
      <dgm:prSet/>
      <dgm:spPr/>
      <dgm:t>
        <a:bodyPr/>
        <a:lstStyle/>
        <a:p>
          <a:endParaRPr lang="en-UG"/>
        </a:p>
      </dgm:t>
    </dgm:pt>
    <dgm:pt modelId="{5AFDD491-6222-4B65-9924-8A1D21E64DD5}">
      <dgm:prSet phldrT="[Text]" custT="1"/>
      <dgm:spPr/>
      <dgm:t>
        <a:bodyPr/>
        <a:lstStyle/>
        <a:p>
          <a:r>
            <a:rPr lang="en-US" sz="1600" dirty="0">
              <a:solidFill>
                <a:schemeClr val="tx1"/>
              </a:solidFill>
            </a:rPr>
            <a:t>TWG meeting with partners</a:t>
          </a:r>
          <a:endParaRPr lang="en-UG" sz="1600" dirty="0">
            <a:solidFill>
              <a:schemeClr val="tx1"/>
            </a:solidFill>
          </a:endParaRPr>
        </a:p>
      </dgm:t>
    </dgm:pt>
    <dgm:pt modelId="{C51FAC34-9315-462D-ADEB-F9A53EAE0E60}" type="parTrans" cxnId="{521B6563-019D-42DE-B5EC-03BF6B65197D}">
      <dgm:prSet/>
      <dgm:spPr/>
      <dgm:t>
        <a:bodyPr/>
        <a:lstStyle/>
        <a:p>
          <a:endParaRPr lang="en-UG"/>
        </a:p>
      </dgm:t>
    </dgm:pt>
    <dgm:pt modelId="{8B1D90BB-25EF-4F76-91CF-08C774F3F04F}" type="sibTrans" cxnId="{521B6563-019D-42DE-B5EC-03BF6B65197D}">
      <dgm:prSet/>
      <dgm:spPr/>
      <dgm:t>
        <a:bodyPr/>
        <a:lstStyle/>
        <a:p>
          <a:endParaRPr lang="en-UG"/>
        </a:p>
      </dgm:t>
    </dgm:pt>
    <dgm:pt modelId="{F869E2F7-5CB8-45F4-90B9-9EFE006666AB}">
      <dgm:prSet phldrT="[Text]" custT="1"/>
      <dgm:spPr/>
      <dgm:t>
        <a:bodyPr/>
        <a:lstStyle/>
        <a:p>
          <a:r>
            <a:rPr lang="en-US" sz="1600" dirty="0">
              <a:solidFill>
                <a:schemeClr val="tx1"/>
              </a:solidFill>
            </a:rPr>
            <a:t>Activation of SAs</a:t>
          </a:r>
          <a:endParaRPr lang="en-UG" sz="1600" dirty="0">
            <a:solidFill>
              <a:schemeClr val="tx1"/>
            </a:solidFill>
          </a:endParaRPr>
        </a:p>
      </dgm:t>
    </dgm:pt>
    <dgm:pt modelId="{901A7E46-6409-42C9-9BC9-89F46E80D352}" type="parTrans" cxnId="{9FEAA498-472C-427F-AB28-55810B531040}">
      <dgm:prSet/>
      <dgm:spPr/>
      <dgm:t>
        <a:bodyPr/>
        <a:lstStyle/>
        <a:p>
          <a:endParaRPr lang="en-UG"/>
        </a:p>
      </dgm:t>
    </dgm:pt>
    <dgm:pt modelId="{31512AAC-F85B-41A0-9D4B-79D4D5CC420C}" type="sibTrans" cxnId="{9FEAA498-472C-427F-AB28-55810B531040}">
      <dgm:prSet/>
      <dgm:spPr/>
      <dgm:t>
        <a:bodyPr/>
        <a:lstStyle/>
        <a:p>
          <a:endParaRPr lang="en-UG"/>
        </a:p>
      </dgm:t>
    </dgm:pt>
    <dgm:pt modelId="{E21B17EB-DBE4-4BC7-B43E-0D50890296FE}">
      <dgm:prSet phldrT="[Text]" custT="1"/>
      <dgm:spPr/>
      <dgm:t>
        <a:bodyPr/>
        <a:lstStyle/>
        <a:p>
          <a:r>
            <a:rPr lang="en-US" sz="1600" dirty="0">
              <a:solidFill>
                <a:schemeClr val="tx1"/>
              </a:solidFill>
            </a:rPr>
            <a:t>Orientation or training</a:t>
          </a:r>
          <a:endParaRPr lang="en-UG" sz="1600" dirty="0">
            <a:solidFill>
              <a:schemeClr val="tx1"/>
            </a:solidFill>
          </a:endParaRPr>
        </a:p>
      </dgm:t>
    </dgm:pt>
    <dgm:pt modelId="{DF876D11-5098-4802-ADD4-E504C5870359}" type="parTrans" cxnId="{C67E5795-104E-4E09-8C25-1FC91F3C1D33}">
      <dgm:prSet/>
      <dgm:spPr/>
      <dgm:t>
        <a:bodyPr/>
        <a:lstStyle/>
        <a:p>
          <a:endParaRPr lang="en-UG"/>
        </a:p>
      </dgm:t>
    </dgm:pt>
    <dgm:pt modelId="{DF3B93C9-E822-4E7B-8AF6-E3BABDE87F2F}" type="sibTrans" cxnId="{C67E5795-104E-4E09-8C25-1FC91F3C1D33}">
      <dgm:prSet/>
      <dgm:spPr/>
      <dgm:t>
        <a:bodyPr/>
        <a:lstStyle/>
        <a:p>
          <a:endParaRPr lang="en-UG"/>
        </a:p>
      </dgm:t>
    </dgm:pt>
    <dgm:pt modelId="{51FC08FD-D209-44FB-85E8-34A8E3A59274}">
      <dgm:prSet phldrT="[Text]"/>
      <dgm:spPr/>
      <dgm:t>
        <a:bodyPr/>
        <a:lstStyle/>
        <a:p>
          <a:r>
            <a:rPr lang="en-US" dirty="0">
              <a:solidFill>
                <a:schemeClr val="tx1"/>
              </a:solidFill>
            </a:rPr>
            <a:t>Request for supplies</a:t>
          </a:r>
          <a:endParaRPr lang="en-UG" dirty="0">
            <a:solidFill>
              <a:schemeClr val="tx1"/>
            </a:solidFill>
          </a:endParaRPr>
        </a:p>
      </dgm:t>
    </dgm:pt>
    <dgm:pt modelId="{548DE4F1-07B3-429F-8A9B-78811FF4F2A9}" type="parTrans" cxnId="{E7EA1301-84F4-49C7-9F98-4067C89982EF}">
      <dgm:prSet/>
      <dgm:spPr/>
      <dgm:t>
        <a:bodyPr/>
        <a:lstStyle/>
        <a:p>
          <a:endParaRPr lang="en-UG"/>
        </a:p>
      </dgm:t>
    </dgm:pt>
    <dgm:pt modelId="{2CE546B5-1A2B-469D-9DA8-F5311DB0A0DB}" type="sibTrans" cxnId="{E7EA1301-84F4-49C7-9F98-4067C89982EF}">
      <dgm:prSet/>
      <dgm:spPr/>
      <dgm:t>
        <a:bodyPr/>
        <a:lstStyle/>
        <a:p>
          <a:endParaRPr lang="en-UG"/>
        </a:p>
      </dgm:t>
    </dgm:pt>
    <dgm:pt modelId="{4833C611-15F1-42CF-B81B-164590F05889}">
      <dgm:prSet phldrT="[Text]" custT="1"/>
      <dgm:spPr/>
      <dgm:t>
        <a:bodyPr/>
        <a:lstStyle/>
        <a:p>
          <a:r>
            <a:rPr lang="en-US" sz="1600" dirty="0">
              <a:solidFill>
                <a:schemeClr val="tx1"/>
              </a:solidFill>
            </a:rPr>
            <a:t>Review</a:t>
          </a:r>
          <a:endParaRPr lang="en-UG" sz="1600" dirty="0">
            <a:solidFill>
              <a:schemeClr val="tx1"/>
            </a:solidFill>
          </a:endParaRPr>
        </a:p>
      </dgm:t>
    </dgm:pt>
    <dgm:pt modelId="{2B39A27A-5596-4832-B270-0896874C9B1A}" type="parTrans" cxnId="{A06999BD-1A20-46AD-8E60-8B1A4993C3F3}">
      <dgm:prSet/>
      <dgm:spPr/>
      <dgm:t>
        <a:bodyPr/>
        <a:lstStyle/>
        <a:p>
          <a:endParaRPr lang="en-UG"/>
        </a:p>
      </dgm:t>
    </dgm:pt>
    <dgm:pt modelId="{E000A12B-F918-4258-B9FC-1DEE61C52CB7}" type="sibTrans" cxnId="{A06999BD-1A20-46AD-8E60-8B1A4993C3F3}">
      <dgm:prSet/>
      <dgm:spPr/>
      <dgm:t>
        <a:bodyPr/>
        <a:lstStyle/>
        <a:p>
          <a:endParaRPr lang="en-UG"/>
        </a:p>
      </dgm:t>
    </dgm:pt>
    <dgm:pt modelId="{3886E1DA-605D-407B-B990-DB14C3E0092E}" type="pres">
      <dgm:prSet presAssocID="{0BE068FD-6923-451A-A94B-31C39723AAB2}" presName="cycle" presStyleCnt="0">
        <dgm:presLayoutVars>
          <dgm:dir/>
          <dgm:resizeHandles val="exact"/>
        </dgm:presLayoutVars>
      </dgm:prSet>
      <dgm:spPr/>
    </dgm:pt>
    <dgm:pt modelId="{E32E6E30-D5A2-4DB5-A1CC-83A68C0A5FD1}" type="pres">
      <dgm:prSet presAssocID="{28008381-DA0D-4127-BC0D-94670278E3EA}" presName="node" presStyleLbl="node1" presStyleIdx="0" presStyleCnt="8" custScaleX="112038">
        <dgm:presLayoutVars>
          <dgm:bulletEnabled val="1"/>
        </dgm:presLayoutVars>
      </dgm:prSet>
      <dgm:spPr/>
    </dgm:pt>
    <dgm:pt modelId="{07F35AC5-EE71-4DFF-BE97-451A5662C8D4}" type="pres">
      <dgm:prSet presAssocID="{706805A3-BA84-4347-BD56-B0511FEC7880}" presName="sibTrans" presStyleLbl="sibTrans2D1" presStyleIdx="0" presStyleCnt="8"/>
      <dgm:spPr/>
    </dgm:pt>
    <dgm:pt modelId="{6873486A-3445-4277-94A8-9FACC4CEE359}" type="pres">
      <dgm:prSet presAssocID="{706805A3-BA84-4347-BD56-B0511FEC7880}" presName="connectorText" presStyleLbl="sibTrans2D1" presStyleIdx="0" presStyleCnt="8"/>
      <dgm:spPr/>
    </dgm:pt>
    <dgm:pt modelId="{B6E5C1CF-936D-48E1-A40E-6CB17EE55EBA}" type="pres">
      <dgm:prSet presAssocID="{78EF1866-9D73-4D96-BE7D-A7C5DA10E67E}" presName="node" presStyleLbl="node1" presStyleIdx="1" presStyleCnt="8">
        <dgm:presLayoutVars>
          <dgm:bulletEnabled val="1"/>
        </dgm:presLayoutVars>
      </dgm:prSet>
      <dgm:spPr/>
    </dgm:pt>
    <dgm:pt modelId="{A244A08A-8407-44C2-AB25-03989EC08643}" type="pres">
      <dgm:prSet presAssocID="{6B57AD59-5BD7-4E89-A889-57F14DFEC3FD}" presName="sibTrans" presStyleLbl="sibTrans2D1" presStyleIdx="1" presStyleCnt="8"/>
      <dgm:spPr/>
    </dgm:pt>
    <dgm:pt modelId="{746CAC1A-88F2-4E56-907B-AB414EDF806E}" type="pres">
      <dgm:prSet presAssocID="{6B57AD59-5BD7-4E89-A889-57F14DFEC3FD}" presName="connectorText" presStyleLbl="sibTrans2D1" presStyleIdx="1" presStyleCnt="8"/>
      <dgm:spPr/>
    </dgm:pt>
    <dgm:pt modelId="{F9E02620-B3FF-4AB3-BAB1-7D4C49A63D2F}" type="pres">
      <dgm:prSet presAssocID="{200DB992-6A5B-4E71-81F4-BDE9C4759720}" presName="node" presStyleLbl="node1" presStyleIdx="2" presStyleCnt="8">
        <dgm:presLayoutVars>
          <dgm:bulletEnabled val="1"/>
        </dgm:presLayoutVars>
      </dgm:prSet>
      <dgm:spPr/>
    </dgm:pt>
    <dgm:pt modelId="{12781291-BC3A-4705-BF5D-97B63EEDA1AD}" type="pres">
      <dgm:prSet presAssocID="{62692F87-87FA-44C6-8559-D4BB33482DA7}" presName="sibTrans" presStyleLbl="sibTrans2D1" presStyleIdx="2" presStyleCnt="8"/>
      <dgm:spPr/>
    </dgm:pt>
    <dgm:pt modelId="{89618D27-F9B4-43C8-B411-DDE0FC25EA70}" type="pres">
      <dgm:prSet presAssocID="{62692F87-87FA-44C6-8559-D4BB33482DA7}" presName="connectorText" presStyleLbl="sibTrans2D1" presStyleIdx="2" presStyleCnt="8"/>
      <dgm:spPr/>
    </dgm:pt>
    <dgm:pt modelId="{31776235-A6E7-41E1-A53B-677AC8443A01}" type="pres">
      <dgm:prSet presAssocID="{5AFDD491-6222-4B65-9924-8A1D21E64DD5}" presName="node" presStyleLbl="node1" presStyleIdx="3" presStyleCnt="8" custScaleX="125498">
        <dgm:presLayoutVars>
          <dgm:bulletEnabled val="1"/>
        </dgm:presLayoutVars>
      </dgm:prSet>
      <dgm:spPr/>
    </dgm:pt>
    <dgm:pt modelId="{9975AC8C-8363-4D96-B96E-7B0E7072ABB2}" type="pres">
      <dgm:prSet presAssocID="{8B1D90BB-25EF-4F76-91CF-08C774F3F04F}" presName="sibTrans" presStyleLbl="sibTrans2D1" presStyleIdx="3" presStyleCnt="8"/>
      <dgm:spPr/>
    </dgm:pt>
    <dgm:pt modelId="{78022BE0-2F7E-483A-A1DF-540646770199}" type="pres">
      <dgm:prSet presAssocID="{8B1D90BB-25EF-4F76-91CF-08C774F3F04F}" presName="connectorText" presStyleLbl="sibTrans2D1" presStyleIdx="3" presStyleCnt="8"/>
      <dgm:spPr/>
    </dgm:pt>
    <dgm:pt modelId="{41B7706F-4CC0-4ED7-835A-F9C496D98231}" type="pres">
      <dgm:prSet presAssocID="{F869E2F7-5CB8-45F4-90B9-9EFE006666AB}" presName="node" presStyleLbl="node1" presStyleIdx="4" presStyleCnt="8" custScaleX="122708">
        <dgm:presLayoutVars>
          <dgm:bulletEnabled val="1"/>
        </dgm:presLayoutVars>
      </dgm:prSet>
      <dgm:spPr/>
    </dgm:pt>
    <dgm:pt modelId="{D93DA441-4872-485A-86EF-1263752DB69B}" type="pres">
      <dgm:prSet presAssocID="{31512AAC-F85B-41A0-9D4B-79D4D5CC420C}" presName="sibTrans" presStyleLbl="sibTrans2D1" presStyleIdx="4" presStyleCnt="8"/>
      <dgm:spPr/>
    </dgm:pt>
    <dgm:pt modelId="{E1BE6539-E14A-4A91-AF8B-89E5FA20866B}" type="pres">
      <dgm:prSet presAssocID="{31512AAC-F85B-41A0-9D4B-79D4D5CC420C}" presName="connectorText" presStyleLbl="sibTrans2D1" presStyleIdx="4" presStyleCnt="8"/>
      <dgm:spPr/>
    </dgm:pt>
    <dgm:pt modelId="{A6EA4C07-BDDE-4EAA-A212-A2E1AD5F48EF}" type="pres">
      <dgm:prSet presAssocID="{E21B17EB-DBE4-4BC7-B43E-0D50890296FE}" presName="node" presStyleLbl="node1" presStyleIdx="5" presStyleCnt="8" custScaleX="141503">
        <dgm:presLayoutVars>
          <dgm:bulletEnabled val="1"/>
        </dgm:presLayoutVars>
      </dgm:prSet>
      <dgm:spPr/>
    </dgm:pt>
    <dgm:pt modelId="{6343FE85-05AB-41AD-9359-3A33117B8FE4}" type="pres">
      <dgm:prSet presAssocID="{DF3B93C9-E822-4E7B-8AF6-E3BABDE87F2F}" presName="sibTrans" presStyleLbl="sibTrans2D1" presStyleIdx="5" presStyleCnt="8"/>
      <dgm:spPr/>
    </dgm:pt>
    <dgm:pt modelId="{D251C749-670A-43B9-AC0C-862B86BF783C}" type="pres">
      <dgm:prSet presAssocID="{DF3B93C9-E822-4E7B-8AF6-E3BABDE87F2F}" presName="connectorText" presStyleLbl="sibTrans2D1" presStyleIdx="5" presStyleCnt="8"/>
      <dgm:spPr/>
    </dgm:pt>
    <dgm:pt modelId="{9D1B7BCC-9541-4D8A-BA5E-B30A0AD5D492}" type="pres">
      <dgm:prSet presAssocID="{51FC08FD-D209-44FB-85E8-34A8E3A59274}" presName="node" presStyleLbl="node1" presStyleIdx="6" presStyleCnt="8">
        <dgm:presLayoutVars>
          <dgm:bulletEnabled val="1"/>
        </dgm:presLayoutVars>
      </dgm:prSet>
      <dgm:spPr/>
    </dgm:pt>
    <dgm:pt modelId="{44938479-F901-41F3-80A8-F90082DBA525}" type="pres">
      <dgm:prSet presAssocID="{2CE546B5-1A2B-469D-9DA8-F5311DB0A0DB}" presName="sibTrans" presStyleLbl="sibTrans2D1" presStyleIdx="6" presStyleCnt="8"/>
      <dgm:spPr/>
    </dgm:pt>
    <dgm:pt modelId="{3AD2C695-142D-4690-8F46-1C4A148B6423}" type="pres">
      <dgm:prSet presAssocID="{2CE546B5-1A2B-469D-9DA8-F5311DB0A0DB}" presName="connectorText" presStyleLbl="sibTrans2D1" presStyleIdx="6" presStyleCnt="8"/>
      <dgm:spPr/>
    </dgm:pt>
    <dgm:pt modelId="{417CDB41-2FD3-4424-9544-53BF44F09368}" type="pres">
      <dgm:prSet presAssocID="{4833C611-15F1-42CF-B81B-164590F05889}" presName="node" presStyleLbl="node1" presStyleIdx="7" presStyleCnt="8">
        <dgm:presLayoutVars>
          <dgm:bulletEnabled val="1"/>
        </dgm:presLayoutVars>
      </dgm:prSet>
      <dgm:spPr/>
    </dgm:pt>
    <dgm:pt modelId="{3E8F6349-A310-42BE-B189-CBF878A89EEB}" type="pres">
      <dgm:prSet presAssocID="{E000A12B-F918-4258-B9FC-1DEE61C52CB7}" presName="sibTrans" presStyleLbl="sibTrans2D1" presStyleIdx="7" presStyleCnt="8"/>
      <dgm:spPr/>
    </dgm:pt>
    <dgm:pt modelId="{FB52030C-1EF0-4AA1-A531-421B3ADA181A}" type="pres">
      <dgm:prSet presAssocID="{E000A12B-F918-4258-B9FC-1DEE61C52CB7}" presName="connectorText" presStyleLbl="sibTrans2D1" presStyleIdx="7" presStyleCnt="8"/>
      <dgm:spPr/>
    </dgm:pt>
  </dgm:ptLst>
  <dgm:cxnLst>
    <dgm:cxn modelId="{E7EA1301-84F4-49C7-9F98-4067C89982EF}" srcId="{0BE068FD-6923-451A-A94B-31C39723AAB2}" destId="{51FC08FD-D209-44FB-85E8-34A8E3A59274}" srcOrd="6" destOrd="0" parTransId="{548DE4F1-07B3-429F-8A9B-78811FF4F2A9}" sibTransId="{2CE546B5-1A2B-469D-9DA8-F5311DB0A0DB}"/>
    <dgm:cxn modelId="{3AC6C01C-5691-4658-8E8E-1FBCE7ABA103}" type="presOf" srcId="{62692F87-87FA-44C6-8559-D4BB33482DA7}" destId="{12781291-BC3A-4705-BF5D-97B63EEDA1AD}" srcOrd="0" destOrd="0" presId="urn:microsoft.com/office/officeart/2005/8/layout/cycle2"/>
    <dgm:cxn modelId="{1EFBE032-9685-42CF-93AD-1440DD3B7C0D}" type="presOf" srcId="{78EF1866-9D73-4D96-BE7D-A7C5DA10E67E}" destId="{B6E5C1CF-936D-48E1-A40E-6CB17EE55EBA}" srcOrd="0" destOrd="0" presId="urn:microsoft.com/office/officeart/2005/8/layout/cycle2"/>
    <dgm:cxn modelId="{33AB8733-CFF1-4EBF-878E-1344CF95F71B}" type="presOf" srcId="{E000A12B-F918-4258-B9FC-1DEE61C52CB7}" destId="{FB52030C-1EF0-4AA1-A531-421B3ADA181A}" srcOrd="1" destOrd="0" presId="urn:microsoft.com/office/officeart/2005/8/layout/cycle2"/>
    <dgm:cxn modelId="{B10F9233-6762-47F9-A223-45E834C0F30C}" type="presOf" srcId="{2CE546B5-1A2B-469D-9DA8-F5311DB0A0DB}" destId="{44938479-F901-41F3-80A8-F90082DBA525}" srcOrd="0" destOrd="0" presId="urn:microsoft.com/office/officeart/2005/8/layout/cycle2"/>
    <dgm:cxn modelId="{A28F533E-1A3E-4F80-81C0-7BB22123D2EB}" srcId="{0BE068FD-6923-451A-A94B-31C39723AAB2}" destId="{78EF1866-9D73-4D96-BE7D-A7C5DA10E67E}" srcOrd="1" destOrd="0" parTransId="{5FDF6088-66F2-420C-A016-F3204E8A43BA}" sibTransId="{6B57AD59-5BD7-4E89-A889-57F14DFEC3FD}"/>
    <dgm:cxn modelId="{07E65E5D-9EFA-4F5A-8610-5DEB2A079F5B}" srcId="{0BE068FD-6923-451A-A94B-31C39723AAB2}" destId="{200DB992-6A5B-4E71-81F4-BDE9C4759720}" srcOrd="2" destOrd="0" parTransId="{860856E2-B163-4DE8-A274-9D14B252043B}" sibTransId="{62692F87-87FA-44C6-8559-D4BB33482DA7}"/>
    <dgm:cxn modelId="{9EA0D260-0E0C-45A2-85E1-E0381EC19D9F}" type="presOf" srcId="{DF3B93C9-E822-4E7B-8AF6-E3BABDE87F2F}" destId="{D251C749-670A-43B9-AC0C-862B86BF783C}" srcOrd="1" destOrd="0" presId="urn:microsoft.com/office/officeart/2005/8/layout/cycle2"/>
    <dgm:cxn modelId="{0C6CB261-FF05-4538-83B1-4163EBC1D39C}" type="presOf" srcId="{8B1D90BB-25EF-4F76-91CF-08C774F3F04F}" destId="{9975AC8C-8363-4D96-B96E-7B0E7072ABB2}" srcOrd="0" destOrd="0" presId="urn:microsoft.com/office/officeart/2005/8/layout/cycle2"/>
    <dgm:cxn modelId="{521B6563-019D-42DE-B5EC-03BF6B65197D}" srcId="{0BE068FD-6923-451A-A94B-31C39723AAB2}" destId="{5AFDD491-6222-4B65-9924-8A1D21E64DD5}" srcOrd="3" destOrd="0" parTransId="{C51FAC34-9315-462D-ADEB-F9A53EAE0E60}" sibTransId="{8B1D90BB-25EF-4F76-91CF-08C774F3F04F}"/>
    <dgm:cxn modelId="{C018B644-18D6-454B-808D-9B171569B794}" type="presOf" srcId="{2CE546B5-1A2B-469D-9DA8-F5311DB0A0DB}" destId="{3AD2C695-142D-4690-8F46-1C4A148B6423}" srcOrd="1" destOrd="0" presId="urn:microsoft.com/office/officeart/2005/8/layout/cycle2"/>
    <dgm:cxn modelId="{8573356C-62C9-46EE-BED7-4026A5ABA6B2}" type="presOf" srcId="{28008381-DA0D-4127-BC0D-94670278E3EA}" destId="{E32E6E30-D5A2-4DB5-A1CC-83A68C0A5FD1}" srcOrd="0" destOrd="0" presId="urn:microsoft.com/office/officeart/2005/8/layout/cycle2"/>
    <dgm:cxn modelId="{0D39614E-6B72-4A92-9DF4-3D40D003E9BB}" srcId="{0BE068FD-6923-451A-A94B-31C39723AAB2}" destId="{28008381-DA0D-4127-BC0D-94670278E3EA}" srcOrd="0" destOrd="0" parTransId="{CE14E5C2-7471-4819-9B31-8CBA5292CFAD}" sibTransId="{706805A3-BA84-4347-BD56-B0511FEC7880}"/>
    <dgm:cxn modelId="{BFCB9A74-B3AD-46EC-A785-557C1B796D8B}" type="presOf" srcId="{8B1D90BB-25EF-4F76-91CF-08C774F3F04F}" destId="{78022BE0-2F7E-483A-A1DF-540646770199}" srcOrd="1" destOrd="0" presId="urn:microsoft.com/office/officeart/2005/8/layout/cycle2"/>
    <dgm:cxn modelId="{110CBD5A-FBC1-4432-A571-6E56D7BC3C50}" type="presOf" srcId="{0BE068FD-6923-451A-A94B-31C39723AAB2}" destId="{3886E1DA-605D-407B-B990-DB14C3E0092E}" srcOrd="0" destOrd="0" presId="urn:microsoft.com/office/officeart/2005/8/layout/cycle2"/>
    <dgm:cxn modelId="{4808977C-4CAF-4686-80E7-0A40C97ADDC8}" type="presOf" srcId="{51FC08FD-D209-44FB-85E8-34A8E3A59274}" destId="{9D1B7BCC-9541-4D8A-BA5E-B30A0AD5D492}" srcOrd="0" destOrd="0" presId="urn:microsoft.com/office/officeart/2005/8/layout/cycle2"/>
    <dgm:cxn modelId="{D21C647F-279B-4159-83ED-E76FCD89A015}" type="presOf" srcId="{5AFDD491-6222-4B65-9924-8A1D21E64DD5}" destId="{31776235-A6E7-41E1-A53B-677AC8443A01}" srcOrd="0" destOrd="0" presId="urn:microsoft.com/office/officeart/2005/8/layout/cycle2"/>
    <dgm:cxn modelId="{AF19957F-24AC-4E61-AA31-3900E8E1A2EC}" type="presOf" srcId="{6B57AD59-5BD7-4E89-A889-57F14DFEC3FD}" destId="{746CAC1A-88F2-4E56-907B-AB414EDF806E}" srcOrd="1" destOrd="0" presId="urn:microsoft.com/office/officeart/2005/8/layout/cycle2"/>
    <dgm:cxn modelId="{C67E5795-104E-4E09-8C25-1FC91F3C1D33}" srcId="{0BE068FD-6923-451A-A94B-31C39723AAB2}" destId="{E21B17EB-DBE4-4BC7-B43E-0D50890296FE}" srcOrd="5" destOrd="0" parTransId="{DF876D11-5098-4802-ADD4-E504C5870359}" sibTransId="{DF3B93C9-E822-4E7B-8AF6-E3BABDE87F2F}"/>
    <dgm:cxn modelId="{9FEAA498-472C-427F-AB28-55810B531040}" srcId="{0BE068FD-6923-451A-A94B-31C39723AAB2}" destId="{F869E2F7-5CB8-45F4-90B9-9EFE006666AB}" srcOrd="4" destOrd="0" parTransId="{901A7E46-6409-42C9-9BC9-89F46E80D352}" sibTransId="{31512AAC-F85B-41A0-9D4B-79D4D5CC420C}"/>
    <dgm:cxn modelId="{E9ACB09D-BF30-4F24-ACD0-772EC134EF7E}" type="presOf" srcId="{31512AAC-F85B-41A0-9D4B-79D4D5CC420C}" destId="{E1BE6539-E14A-4A91-AF8B-89E5FA20866B}" srcOrd="1" destOrd="0" presId="urn:microsoft.com/office/officeart/2005/8/layout/cycle2"/>
    <dgm:cxn modelId="{257396A2-1109-4EB5-8148-FE02180B0BBA}" type="presOf" srcId="{6B57AD59-5BD7-4E89-A889-57F14DFEC3FD}" destId="{A244A08A-8407-44C2-AB25-03989EC08643}" srcOrd="0" destOrd="0" presId="urn:microsoft.com/office/officeart/2005/8/layout/cycle2"/>
    <dgm:cxn modelId="{386ED9A3-459D-4379-9396-A1E623906E59}" type="presOf" srcId="{706805A3-BA84-4347-BD56-B0511FEC7880}" destId="{07F35AC5-EE71-4DFF-BE97-451A5662C8D4}" srcOrd="0" destOrd="0" presId="urn:microsoft.com/office/officeart/2005/8/layout/cycle2"/>
    <dgm:cxn modelId="{BEE0B6AA-0D08-43F8-A97A-2643E6CFA24B}" type="presOf" srcId="{706805A3-BA84-4347-BD56-B0511FEC7880}" destId="{6873486A-3445-4277-94A8-9FACC4CEE359}" srcOrd="1" destOrd="0" presId="urn:microsoft.com/office/officeart/2005/8/layout/cycle2"/>
    <dgm:cxn modelId="{5AA832B0-7312-46A8-9457-A28DDB60B4DA}" type="presOf" srcId="{31512AAC-F85B-41A0-9D4B-79D4D5CC420C}" destId="{D93DA441-4872-485A-86EF-1263752DB69B}" srcOrd="0" destOrd="0" presId="urn:microsoft.com/office/officeart/2005/8/layout/cycle2"/>
    <dgm:cxn modelId="{44C7FBB5-81E5-430A-B69F-168EA270A5C5}" type="presOf" srcId="{E21B17EB-DBE4-4BC7-B43E-0D50890296FE}" destId="{A6EA4C07-BDDE-4EAA-A212-A2E1AD5F48EF}" srcOrd="0" destOrd="0" presId="urn:microsoft.com/office/officeart/2005/8/layout/cycle2"/>
    <dgm:cxn modelId="{5A30F5B9-85B0-48B2-A254-023EBCAD91A2}" type="presOf" srcId="{4833C611-15F1-42CF-B81B-164590F05889}" destId="{417CDB41-2FD3-4424-9544-53BF44F09368}" srcOrd="0" destOrd="0" presId="urn:microsoft.com/office/officeart/2005/8/layout/cycle2"/>
    <dgm:cxn modelId="{13CB8ABB-0BD7-4253-BF9C-C7A083457F38}" type="presOf" srcId="{E000A12B-F918-4258-B9FC-1DEE61C52CB7}" destId="{3E8F6349-A310-42BE-B189-CBF878A89EEB}" srcOrd="0" destOrd="0" presId="urn:microsoft.com/office/officeart/2005/8/layout/cycle2"/>
    <dgm:cxn modelId="{A06999BD-1A20-46AD-8E60-8B1A4993C3F3}" srcId="{0BE068FD-6923-451A-A94B-31C39723AAB2}" destId="{4833C611-15F1-42CF-B81B-164590F05889}" srcOrd="7" destOrd="0" parTransId="{2B39A27A-5596-4832-B270-0896874C9B1A}" sibTransId="{E000A12B-F918-4258-B9FC-1DEE61C52CB7}"/>
    <dgm:cxn modelId="{811485DA-816C-4D95-BAFD-A91CD97342F7}" type="presOf" srcId="{DF3B93C9-E822-4E7B-8AF6-E3BABDE87F2F}" destId="{6343FE85-05AB-41AD-9359-3A33117B8FE4}" srcOrd="0" destOrd="0" presId="urn:microsoft.com/office/officeart/2005/8/layout/cycle2"/>
    <dgm:cxn modelId="{D16513DC-8C27-4E69-B2D7-0CEBEF74C84A}" type="presOf" srcId="{200DB992-6A5B-4E71-81F4-BDE9C4759720}" destId="{F9E02620-B3FF-4AB3-BAB1-7D4C49A63D2F}" srcOrd="0" destOrd="0" presId="urn:microsoft.com/office/officeart/2005/8/layout/cycle2"/>
    <dgm:cxn modelId="{710510FD-ED3F-4592-8EA3-B294A9D50D4E}" type="presOf" srcId="{62692F87-87FA-44C6-8559-D4BB33482DA7}" destId="{89618D27-F9B4-43C8-B411-DDE0FC25EA70}" srcOrd="1" destOrd="0" presId="urn:microsoft.com/office/officeart/2005/8/layout/cycle2"/>
    <dgm:cxn modelId="{0BD1A5FF-221D-4E4C-A8E8-92C0F6F5157F}" type="presOf" srcId="{F869E2F7-5CB8-45F4-90B9-9EFE006666AB}" destId="{41B7706F-4CC0-4ED7-835A-F9C496D98231}" srcOrd="0" destOrd="0" presId="urn:microsoft.com/office/officeart/2005/8/layout/cycle2"/>
    <dgm:cxn modelId="{3C80F785-D9ED-4378-967B-D94065C74CB3}" type="presParOf" srcId="{3886E1DA-605D-407B-B990-DB14C3E0092E}" destId="{E32E6E30-D5A2-4DB5-A1CC-83A68C0A5FD1}" srcOrd="0" destOrd="0" presId="urn:microsoft.com/office/officeart/2005/8/layout/cycle2"/>
    <dgm:cxn modelId="{F598680E-5C8F-4F6C-B04D-E72617D0FF05}" type="presParOf" srcId="{3886E1DA-605D-407B-B990-DB14C3E0092E}" destId="{07F35AC5-EE71-4DFF-BE97-451A5662C8D4}" srcOrd="1" destOrd="0" presId="urn:microsoft.com/office/officeart/2005/8/layout/cycle2"/>
    <dgm:cxn modelId="{8F979D80-0523-4627-A7F1-9096D20097F6}" type="presParOf" srcId="{07F35AC5-EE71-4DFF-BE97-451A5662C8D4}" destId="{6873486A-3445-4277-94A8-9FACC4CEE359}" srcOrd="0" destOrd="0" presId="urn:microsoft.com/office/officeart/2005/8/layout/cycle2"/>
    <dgm:cxn modelId="{211C1538-FEE8-4EDF-9146-116DAABFBAC3}" type="presParOf" srcId="{3886E1DA-605D-407B-B990-DB14C3E0092E}" destId="{B6E5C1CF-936D-48E1-A40E-6CB17EE55EBA}" srcOrd="2" destOrd="0" presId="urn:microsoft.com/office/officeart/2005/8/layout/cycle2"/>
    <dgm:cxn modelId="{9B302517-AF2F-409B-A9A1-A5730A37BEE8}" type="presParOf" srcId="{3886E1DA-605D-407B-B990-DB14C3E0092E}" destId="{A244A08A-8407-44C2-AB25-03989EC08643}" srcOrd="3" destOrd="0" presId="urn:microsoft.com/office/officeart/2005/8/layout/cycle2"/>
    <dgm:cxn modelId="{C937E6EE-BA9B-47C6-9447-A2386E4E3AF8}" type="presParOf" srcId="{A244A08A-8407-44C2-AB25-03989EC08643}" destId="{746CAC1A-88F2-4E56-907B-AB414EDF806E}" srcOrd="0" destOrd="0" presId="urn:microsoft.com/office/officeart/2005/8/layout/cycle2"/>
    <dgm:cxn modelId="{05B40D92-5F80-46E2-8701-906F33706859}" type="presParOf" srcId="{3886E1DA-605D-407B-B990-DB14C3E0092E}" destId="{F9E02620-B3FF-4AB3-BAB1-7D4C49A63D2F}" srcOrd="4" destOrd="0" presId="urn:microsoft.com/office/officeart/2005/8/layout/cycle2"/>
    <dgm:cxn modelId="{1B895E7C-5F08-4323-B00C-14C362BE94E0}" type="presParOf" srcId="{3886E1DA-605D-407B-B990-DB14C3E0092E}" destId="{12781291-BC3A-4705-BF5D-97B63EEDA1AD}" srcOrd="5" destOrd="0" presId="urn:microsoft.com/office/officeart/2005/8/layout/cycle2"/>
    <dgm:cxn modelId="{9A2318D4-CAEA-4745-AE37-5D2BB1305881}" type="presParOf" srcId="{12781291-BC3A-4705-BF5D-97B63EEDA1AD}" destId="{89618D27-F9B4-43C8-B411-DDE0FC25EA70}" srcOrd="0" destOrd="0" presId="urn:microsoft.com/office/officeart/2005/8/layout/cycle2"/>
    <dgm:cxn modelId="{D38F3C84-4449-485D-B78F-F78A58916587}" type="presParOf" srcId="{3886E1DA-605D-407B-B990-DB14C3E0092E}" destId="{31776235-A6E7-41E1-A53B-677AC8443A01}" srcOrd="6" destOrd="0" presId="urn:microsoft.com/office/officeart/2005/8/layout/cycle2"/>
    <dgm:cxn modelId="{470B221C-879F-4EA1-8829-40ECD4B8F029}" type="presParOf" srcId="{3886E1DA-605D-407B-B990-DB14C3E0092E}" destId="{9975AC8C-8363-4D96-B96E-7B0E7072ABB2}" srcOrd="7" destOrd="0" presId="urn:microsoft.com/office/officeart/2005/8/layout/cycle2"/>
    <dgm:cxn modelId="{2B7AA79B-02C7-4D15-BB12-24F9E5245424}" type="presParOf" srcId="{9975AC8C-8363-4D96-B96E-7B0E7072ABB2}" destId="{78022BE0-2F7E-483A-A1DF-540646770199}" srcOrd="0" destOrd="0" presId="urn:microsoft.com/office/officeart/2005/8/layout/cycle2"/>
    <dgm:cxn modelId="{BA29FD9A-7238-4B33-9035-5B45B84808E0}" type="presParOf" srcId="{3886E1DA-605D-407B-B990-DB14C3E0092E}" destId="{41B7706F-4CC0-4ED7-835A-F9C496D98231}" srcOrd="8" destOrd="0" presId="urn:microsoft.com/office/officeart/2005/8/layout/cycle2"/>
    <dgm:cxn modelId="{5AE1BC93-C6D0-4188-B426-47EEB5631CFD}" type="presParOf" srcId="{3886E1DA-605D-407B-B990-DB14C3E0092E}" destId="{D93DA441-4872-485A-86EF-1263752DB69B}" srcOrd="9" destOrd="0" presId="urn:microsoft.com/office/officeart/2005/8/layout/cycle2"/>
    <dgm:cxn modelId="{3657A0F9-A79C-4ECC-8A2E-E2A73945BFC0}" type="presParOf" srcId="{D93DA441-4872-485A-86EF-1263752DB69B}" destId="{E1BE6539-E14A-4A91-AF8B-89E5FA20866B}" srcOrd="0" destOrd="0" presId="urn:microsoft.com/office/officeart/2005/8/layout/cycle2"/>
    <dgm:cxn modelId="{8950107C-1B22-4EBE-AB08-FAB494FC622B}" type="presParOf" srcId="{3886E1DA-605D-407B-B990-DB14C3E0092E}" destId="{A6EA4C07-BDDE-4EAA-A212-A2E1AD5F48EF}" srcOrd="10" destOrd="0" presId="urn:microsoft.com/office/officeart/2005/8/layout/cycle2"/>
    <dgm:cxn modelId="{26B3A036-02E8-44BB-A759-D7ACD039AC72}" type="presParOf" srcId="{3886E1DA-605D-407B-B990-DB14C3E0092E}" destId="{6343FE85-05AB-41AD-9359-3A33117B8FE4}" srcOrd="11" destOrd="0" presId="urn:microsoft.com/office/officeart/2005/8/layout/cycle2"/>
    <dgm:cxn modelId="{071C2A06-958B-4B08-8827-CF9C46EA1114}" type="presParOf" srcId="{6343FE85-05AB-41AD-9359-3A33117B8FE4}" destId="{D251C749-670A-43B9-AC0C-862B86BF783C}" srcOrd="0" destOrd="0" presId="urn:microsoft.com/office/officeart/2005/8/layout/cycle2"/>
    <dgm:cxn modelId="{3980F89C-FE5B-4904-A451-D212FB4C2D18}" type="presParOf" srcId="{3886E1DA-605D-407B-B990-DB14C3E0092E}" destId="{9D1B7BCC-9541-4D8A-BA5E-B30A0AD5D492}" srcOrd="12" destOrd="0" presId="urn:microsoft.com/office/officeart/2005/8/layout/cycle2"/>
    <dgm:cxn modelId="{F0E5C41B-1CE6-4907-9CCC-A94319FCC3B2}" type="presParOf" srcId="{3886E1DA-605D-407B-B990-DB14C3E0092E}" destId="{44938479-F901-41F3-80A8-F90082DBA525}" srcOrd="13" destOrd="0" presId="urn:microsoft.com/office/officeart/2005/8/layout/cycle2"/>
    <dgm:cxn modelId="{EFC55980-A380-456B-B013-54730648B6BA}" type="presParOf" srcId="{44938479-F901-41F3-80A8-F90082DBA525}" destId="{3AD2C695-142D-4690-8F46-1C4A148B6423}" srcOrd="0" destOrd="0" presId="urn:microsoft.com/office/officeart/2005/8/layout/cycle2"/>
    <dgm:cxn modelId="{F613BB52-F476-4DED-9E41-582E8E39B7A0}" type="presParOf" srcId="{3886E1DA-605D-407B-B990-DB14C3E0092E}" destId="{417CDB41-2FD3-4424-9544-53BF44F09368}" srcOrd="14" destOrd="0" presId="urn:microsoft.com/office/officeart/2005/8/layout/cycle2"/>
    <dgm:cxn modelId="{A97B1E74-3FE5-45BE-B096-EE2644393F4F}" type="presParOf" srcId="{3886E1DA-605D-407B-B990-DB14C3E0092E}" destId="{3E8F6349-A310-42BE-B189-CBF878A89EEB}" srcOrd="15" destOrd="0" presId="urn:microsoft.com/office/officeart/2005/8/layout/cycle2"/>
    <dgm:cxn modelId="{0EF0C82E-79F7-4116-A528-11E057108059}" type="presParOf" srcId="{3E8F6349-A310-42BE-B189-CBF878A89EEB}" destId="{FB52030C-1EF0-4AA1-A531-421B3ADA181A}"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019422-FB2E-4FE2-AD6B-0525B8F1F8E4}" type="datetimeFigureOut">
              <a:rPr lang="en-US" smtClean="0"/>
              <a:t>6/14/2023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5E9C1C-E933-43D4-929B-CB64A9B60EB9}" type="slidenum">
              <a:rPr lang="en-US" smtClean="0"/>
              <a:t>‹#›</a:t>
            </a:fld>
            <a:endParaRPr lang="en-US"/>
          </a:p>
        </p:txBody>
      </p:sp>
    </p:spTree>
    <p:extLst>
      <p:ext uri="{BB962C8B-B14F-4D97-AF65-F5344CB8AC3E}">
        <p14:creationId xmlns:p14="http://schemas.microsoft.com/office/powerpoint/2010/main" val="39118278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G" dirty="0"/>
          </a:p>
        </p:txBody>
      </p:sp>
      <p:sp>
        <p:nvSpPr>
          <p:cNvPr id="4" name="Slide Number Placeholder 3"/>
          <p:cNvSpPr>
            <a:spLocks noGrp="1"/>
          </p:cNvSpPr>
          <p:nvPr>
            <p:ph type="sldNum" sz="quarter" idx="5"/>
          </p:nvPr>
        </p:nvSpPr>
        <p:spPr/>
        <p:txBody>
          <a:bodyPr/>
          <a:lstStyle/>
          <a:p>
            <a:fld id="{FD7C40A8-E52B-4628-9749-D8B4E8C6EFEC}" type="slidenum">
              <a:rPr lang="en-US" smtClean="0"/>
              <a:t>2</a:t>
            </a:fld>
            <a:endParaRPr lang="en-US"/>
          </a:p>
        </p:txBody>
      </p:sp>
    </p:spTree>
    <p:extLst>
      <p:ext uri="{BB962C8B-B14F-4D97-AF65-F5344CB8AC3E}">
        <p14:creationId xmlns:p14="http://schemas.microsoft.com/office/powerpoint/2010/main" val="27852144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100" b="0" i="0"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47C9FFE-8F45-43E2-B4EB-61706A0CA7D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953306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0" i="0" kern="1200" baseline="0" dirty="0">
                <a:solidFill>
                  <a:schemeClr val="tx1"/>
                </a:solidFill>
                <a:effectLst/>
                <a:latin typeface="+mn-lt"/>
                <a:ea typeface="+mn-ea"/>
                <a:cs typeface="+mn-cs"/>
              </a:rPr>
              <a:t>There are considerations that need to be looked at as one plans to implement a given modification. Refer to the SOP for each specific SA.</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47C9FFE-8F45-43E2-B4EB-61706A0CA7D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266998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0" i="0" kern="1200" baseline="0" dirty="0">
                <a:solidFill>
                  <a:schemeClr val="tx1"/>
                </a:solidFill>
                <a:effectLst/>
                <a:latin typeface="+mn-lt"/>
                <a:ea typeface="+mn-ea"/>
                <a:cs typeface="+mn-cs"/>
              </a:rPr>
              <a:t>Within that period WFP/UNICEF, the SPHCDA and nutrition partners to work towards resuming normal programming.</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0" i="0" kern="1200" baseline="0" dirty="0">
                <a:solidFill>
                  <a:schemeClr val="tx1"/>
                </a:solidFill>
                <a:effectLst/>
                <a:latin typeface="+mn-lt"/>
                <a:ea typeface="+mn-ea"/>
                <a:cs typeface="+mn-cs"/>
              </a:rPr>
              <a:t>Caseload depends on coverage, overall nutrition situation, pipeline capacity, type of adaptation selected.</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47C9FFE-8F45-43E2-B4EB-61706A0CA7D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806353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100" b="0" i="0"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47C9FFE-8F45-43E2-B4EB-61706A0CA7D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417912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1" i="0"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47C9FFE-8F45-43E2-B4EB-61706A0CA7D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93050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1"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47C9FFE-8F45-43E2-B4EB-61706A0CA7D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882702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kern="1200" baseline="0" dirty="0">
                <a:solidFill>
                  <a:schemeClr val="tx1"/>
                </a:solidFill>
                <a:effectLst/>
                <a:latin typeface="+mn-lt"/>
                <a:ea typeface="+mn-ea"/>
                <a:cs typeface="+mn-cs"/>
              </a:rPr>
              <a:t>These too can be modified further to fit within context and align with the national guidelines.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kern="1200" baseline="0" dirty="0">
                <a:solidFill>
                  <a:schemeClr val="tx1"/>
                </a:solidFill>
                <a:effectLst/>
                <a:latin typeface="+mn-lt"/>
                <a:ea typeface="+mn-ea"/>
                <a:cs typeface="+mn-cs"/>
              </a:rPr>
              <a:t>Can use one or more simultaneously.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kern="1200" baseline="0" dirty="0">
                <a:solidFill>
                  <a:schemeClr val="tx1"/>
                </a:solidFill>
                <a:effectLst/>
                <a:latin typeface="+mn-lt"/>
                <a:ea typeface="+mn-ea"/>
                <a:cs typeface="+mn-cs"/>
              </a:rPr>
              <a:t>The last 4 are usually used jointly and called the combined nutrition protocol.</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47C9FFE-8F45-43E2-B4EB-61706A0CA7D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90130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dirty="0">
                <a:effectLst/>
                <a:latin typeface="Calibri" panose="020F0502020204030204" pitchFamily="34" charset="0"/>
                <a:ea typeface="Calibri" panose="020F0502020204030204" pitchFamily="34" charset="0"/>
              </a:rPr>
              <a:t>drought since 2011, GAM rates above 15% since 2017, currently famine to be pronounced.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dirty="0">
                <a:effectLst/>
                <a:latin typeface="Calibri" panose="020F0502020204030204" pitchFamily="34" charset="0"/>
                <a:ea typeface="Calibri" panose="020F0502020204030204" pitchFamily="34" charset="0"/>
              </a:rPr>
              <a:t>national coverage for SAM and MAM services is estimated at &gt;80% and 65% respectively in accessible locations.</a:t>
            </a:r>
            <a:endParaRPr lang="en-UG" sz="1800" dirty="0">
              <a:effectLs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1"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47C9FFE-8F45-43E2-B4EB-61706A0CA7D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995849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G" sz="1800" dirty="0">
              <a:effectLs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1"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47C9FFE-8F45-43E2-B4EB-61706A0CA7D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400446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i="0" kern="1200" baseline="0" dirty="0">
                <a:solidFill>
                  <a:schemeClr val="tx1"/>
                </a:solidFill>
                <a:effectLst/>
                <a:latin typeface="+mn-lt"/>
                <a:ea typeface="+mn-ea"/>
                <a:cs typeface="+mn-cs"/>
              </a:rPr>
              <a:t>TWG recommends to still report MAM and SAM cases.</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47C9FFE-8F45-43E2-B4EB-61706A0CA7D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175575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0" i="0" kern="1200" baseline="0" dirty="0">
                <a:solidFill>
                  <a:schemeClr val="tx1"/>
                </a:solidFill>
                <a:effectLst/>
                <a:latin typeface="+mn-lt"/>
                <a:ea typeface="+mn-ea"/>
                <a:cs typeface="+mn-cs"/>
              </a:rPr>
              <a:t>Note that the exceptional circumstances can change any time.</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47C9FFE-8F45-43E2-B4EB-61706A0CA7D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154173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0" i="0" kern="1200" baseline="0" dirty="0">
                <a:solidFill>
                  <a:schemeClr val="tx1"/>
                </a:solidFill>
                <a:effectLst/>
                <a:latin typeface="+mn-lt"/>
                <a:ea typeface="+mn-ea"/>
                <a:cs typeface="+mn-cs"/>
              </a:rPr>
              <a:t>Note that the exceptional circumstances can change any time.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0" i="0" kern="1200" baseline="0" dirty="0">
                <a:solidFill>
                  <a:schemeClr val="tx1"/>
                </a:solidFill>
                <a:effectLst/>
                <a:latin typeface="+mn-lt"/>
                <a:ea typeface="+mn-ea"/>
                <a:cs typeface="+mn-cs"/>
              </a:rPr>
              <a:t>Substitution for specialized foods is temporary. Products to substitute with:  1)RUT 1)RUSF/LNS-LQ</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0" i="0" kern="1200" baseline="0" dirty="0">
                <a:solidFill>
                  <a:schemeClr val="tx1"/>
                </a:solidFill>
                <a:effectLst/>
                <a:latin typeface="+mn-lt"/>
                <a:ea typeface="+mn-ea"/>
                <a:cs typeface="+mn-cs"/>
              </a:rPr>
              <a:t>For MAM when no RUSF, replace with CSB++ before using LNS-LQ</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0" i="0" kern="1200" baseline="0" dirty="0">
                <a:solidFill>
                  <a:schemeClr val="tx1"/>
                </a:solidFill>
                <a:effectLst/>
                <a:latin typeface="+mn-lt"/>
                <a:ea typeface="+mn-ea"/>
                <a:cs typeface="+mn-cs"/>
              </a:rPr>
              <a:t>Always ensure proper messaging  to HWs and caregivers.</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47C9FFE-8F45-43E2-B4EB-61706A0CA7D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505460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0" i="0" kern="1200" baseline="0" dirty="0">
                <a:solidFill>
                  <a:schemeClr val="tx1"/>
                </a:solidFill>
                <a:effectLst/>
                <a:latin typeface="+mn-lt"/>
                <a:ea typeface="+mn-ea"/>
                <a:cs typeface="+mn-cs"/>
              </a:rPr>
              <a:t>Refer to the SOP for details on the admission criteria. Remember both MUAC and WFH Z scores can be used.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0" i="0" kern="1200" baseline="0" dirty="0">
                <a:solidFill>
                  <a:schemeClr val="tx1"/>
                </a:solidFill>
                <a:effectLst/>
                <a:latin typeface="+mn-lt"/>
                <a:ea typeface="+mn-ea"/>
                <a:cs typeface="+mn-cs"/>
              </a:rPr>
              <a:t>In the case of expanded admission criteria, all children &lt;125mm will be admitted in the OTP but will be reported a SAM (&lt;115mm and MAM 115-125mm)</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47C9FFE-8F45-43E2-B4EB-61706A0CA7D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70393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3E245B-F616-026D-23A3-FF10E9C101B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669652B-D47F-703B-4B34-B99AEF7838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74D764C-7662-AA71-2B0F-09C99C607BBC}"/>
              </a:ext>
            </a:extLst>
          </p:cNvPr>
          <p:cNvSpPr>
            <a:spLocks noGrp="1"/>
          </p:cNvSpPr>
          <p:nvPr>
            <p:ph type="dt" sz="half" idx="10"/>
          </p:nvPr>
        </p:nvSpPr>
        <p:spPr/>
        <p:txBody>
          <a:bodyPr/>
          <a:lstStyle/>
          <a:p>
            <a:fld id="{17E13486-4EC6-4331-849E-507084D918E0}" type="datetimeFigureOut">
              <a:rPr lang="en-US" smtClean="0"/>
              <a:t>6/14/2023</a:t>
            </a:fld>
            <a:endParaRPr lang="en-US"/>
          </a:p>
        </p:txBody>
      </p:sp>
      <p:sp>
        <p:nvSpPr>
          <p:cNvPr id="5" name="Footer Placeholder 4">
            <a:extLst>
              <a:ext uri="{FF2B5EF4-FFF2-40B4-BE49-F238E27FC236}">
                <a16:creationId xmlns:a16="http://schemas.microsoft.com/office/drawing/2014/main" id="{B2E49A58-97B7-52D3-AA84-DC2CDCBEE1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437129-5682-AE39-24EC-363EAED5636A}"/>
              </a:ext>
            </a:extLst>
          </p:cNvPr>
          <p:cNvSpPr>
            <a:spLocks noGrp="1"/>
          </p:cNvSpPr>
          <p:nvPr>
            <p:ph type="sldNum" sz="quarter" idx="12"/>
          </p:nvPr>
        </p:nvSpPr>
        <p:spPr/>
        <p:txBody>
          <a:bodyPr/>
          <a:lstStyle/>
          <a:p>
            <a:fld id="{88E3D1CB-B040-407A-B4C9-2DA7A8272892}" type="slidenum">
              <a:rPr lang="en-US" smtClean="0"/>
              <a:t>‹#›</a:t>
            </a:fld>
            <a:endParaRPr lang="en-US"/>
          </a:p>
        </p:txBody>
      </p:sp>
    </p:spTree>
    <p:extLst>
      <p:ext uri="{BB962C8B-B14F-4D97-AF65-F5344CB8AC3E}">
        <p14:creationId xmlns:p14="http://schemas.microsoft.com/office/powerpoint/2010/main" val="1132952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BE5CA-58FB-2A4B-D816-DBC8A0ED060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3FDA91A-BD46-07A1-1FD7-387F81098F5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14859A-F668-7BA5-B631-1BAF3D5256D1}"/>
              </a:ext>
            </a:extLst>
          </p:cNvPr>
          <p:cNvSpPr>
            <a:spLocks noGrp="1"/>
          </p:cNvSpPr>
          <p:nvPr>
            <p:ph type="dt" sz="half" idx="10"/>
          </p:nvPr>
        </p:nvSpPr>
        <p:spPr/>
        <p:txBody>
          <a:bodyPr/>
          <a:lstStyle/>
          <a:p>
            <a:fld id="{17E13486-4EC6-4331-849E-507084D918E0}" type="datetimeFigureOut">
              <a:rPr lang="en-US" smtClean="0"/>
              <a:t>6/14/2023</a:t>
            </a:fld>
            <a:endParaRPr lang="en-US"/>
          </a:p>
        </p:txBody>
      </p:sp>
      <p:sp>
        <p:nvSpPr>
          <p:cNvPr id="5" name="Footer Placeholder 4">
            <a:extLst>
              <a:ext uri="{FF2B5EF4-FFF2-40B4-BE49-F238E27FC236}">
                <a16:creationId xmlns:a16="http://schemas.microsoft.com/office/drawing/2014/main" id="{23192B63-D41F-9B06-952A-12445AC035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D8A2F8-4EDC-559A-A0D7-9EF9A5017FA2}"/>
              </a:ext>
            </a:extLst>
          </p:cNvPr>
          <p:cNvSpPr>
            <a:spLocks noGrp="1"/>
          </p:cNvSpPr>
          <p:nvPr>
            <p:ph type="sldNum" sz="quarter" idx="12"/>
          </p:nvPr>
        </p:nvSpPr>
        <p:spPr/>
        <p:txBody>
          <a:bodyPr/>
          <a:lstStyle/>
          <a:p>
            <a:fld id="{88E3D1CB-B040-407A-B4C9-2DA7A8272892}" type="slidenum">
              <a:rPr lang="en-US" smtClean="0"/>
              <a:t>‹#›</a:t>
            </a:fld>
            <a:endParaRPr lang="en-US"/>
          </a:p>
        </p:txBody>
      </p:sp>
    </p:spTree>
    <p:extLst>
      <p:ext uri="{BB962C8B-B14F-4D97-AF65-F5344CB8AC3E}">
        <p14:creationId xmlns:p14="http://schemas.microsoft.com/office/powerpoint/2010/main" val="1806831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215D29B-4AE2-32AD-5215-F8523ACEA58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0724527-E926-44F2-F37A-5235939D73A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7B030F-CFF9-C7B3-25ED-38566ED44804}"/>
              </a:ext>
            </a:extLst>
          </p:cNvPr>
          <p:cNvSpPr>
            <a:spLocks noGrp="1"/>
          </p:cNvSpPr>
          <p:nvPr>
            <p:ph type="dt" sz="half" idx="10"/>
          </p:nvPr>
        </p:nvSpPr>
        <p:spPr/>
        <p:txBody>
          <a:bodyPr/>
          <a:lstStyle/>
          <a:p>
            <a:fld id="{17E13486-4EC6-4331-849E-507084D918E0}" type="datetimeFigureOut">
              <a:rPr lang="en-US" smtClean="0"/>
              <a:t>6/14/2023</a:t>
            </a:fld>
            <a:endParaRPr lang="en-US"/>
          </a:p>
        </p:txBody>
      </p:sp>
      <p:sp>
        <p:nvSpPr>
          <p:cNvPr id="5" name="Footer Placeholder 4">
            <a:extLst>
              <a:ext uri="{FF2B5EF4-FFF2-40B4-BE49-F238E27FC236}">
                <a16:creationId xmlns:a16="http://schemas.microsoft.com/office/drawing/2014/main" id="{7569D611-2F91-4B89-2B89-78FC31D9D3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B9103D-DDA2-3A15-7AC0-CFA4BAA65945}"/>
              </a:ext>
            </a:extLst>
          </p:cNvPr>
          <p:cNvSpPr>
            <a:spLocks noGrp="1"/>
          </p:cNvSpPr>
          <p:nvPr>
            <p:ph type="sldNum" sz="quarter" idx="12"/>
          </p:nvPr>
        </p:nvSpPr>
        <p:spPr/>
        <p:txBody>
          <a:bodyPr/>
          <a:lstStyle/>
          <a:p>
            <a:fld id="{88E3D1CB-B040-407A-B4C9-2DA7A8272892}" type="slidenum">
              <a:rPr lang="en-US" smtClean="0"/>
              <a:t>‹#›</a:t>
            </a:fld>
            <a:endParaRPr lang="en-US"/>
          </a:p>
        </p:txBody>
      </p:sp>
    </p:spTree>
    <p:extLst>
      <p:ext uri="{BB962C8B-B14F-4D97-AF65-F5344CB8AC3E}">
        <p14:creationId xmlns:p14="http://schemas.microsoft.com/office/powerpoint/2010/main" val="2595724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DB0833-E214-50B6-FA70-2A5256EECE0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736F8C1-7BAE-4979-42A4-31D9EB24598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523922-4EF7-35CA-A758-2D889D28AFFD}"/>
              </a:ext>
            </a:extLst>
          </p:cNvPr>
          <p:cNvSpPr>
            <a:spLocks noGrp="1"/>
          </p:cNvSpPr>
          <p:nvPr>
            <p:ph type="dt" sz="half" idx="10"/>
          </p:nvPr>
        </p:nvSpPr>
        <p:spPr/>
        <p:txBody>
          <a:bodyPr/>
          <a:lstStyle/>
          <a:p>
            <a:fld id="{17E13486-4EC6-4331-849E-507084D918E0}" type="datetimeFigureOut">
              <a:rPr lang="en-US" smtClean="0"/>
              <a:t>6/14/2023</a:t>
            </a:fld>
            <a:endParaRPr lang="en-US"/>
          </a:p>
        </p:txBody>
      </p:sp>
      <p:sp>
        <p:nvSpPr>
          <p:cNvPr id="5" name="Footer Placeholder 4">
            <a:extLst>
              <a:ext uri="{FF2B5EF4-FFF2-40B4-BE49-F238E27FC236}">
                <a16:creationId xmlns:a16="http://schemas.microsoft.com/office/drawing/2014/main" id="{390C3D21-6E8A-3B1C-F44C-DF6987597C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F3E38D-50A9-F830-F72F-A0EC69A364FE}"/>
              </a:ext>
            </a:extLst>
          </p:cNvPr>
          <p:cNvSpPr>
            <a:spLocks noGrp="1"/>
          </p:cNvSpPr>
          <p:nvPr>
            <p:ph type="sldNum" sz="quarter" idx="12"/>
          </p:nvPr>
        </p:nvSpPr>
        <p:spPr/>
        <p:txBody>
          <a:bodyPr/>
          <a:lstStyle/>
          <a:p>
            <a:fld id="{88E3D1CB-B040-407A-B4C9-2DA7A8272892}" type="slidenum">
              <a:rPr lang="en-US" smtClean="0"/>
              <a:t>‹#›</a:t>
            </a:fld>
            <a:endParaRPr lang="en-US"/>
          </a:p>
        </p:txBody>
      </p:sp>
    </p:spTree>
    <p:extLst>
      <p:ext uri="{BB962C8B-B14F-4D97-AF65-F5344CB8AC3E}">
        <p14:creationId xmlns:p14="http://schemas.microsoft.com/office/powerpoint/2010/main" val="214968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2BFEF-B282-7B7F-536F-67E884D08E2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02DE33C-D247-3B80-0CFB-3973B58D640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A08CF6C-71B8-4AD6-74EC-6C56D2768C49}"/>
              </a:ext>
            </a:extLst>
          </p:cNvPr>
          <p:cNvSpPr>
            <a:spLocks noGrp="1"/>
          </p:cNvSpPr>
          <p:nvPr>
            <p:ph type="dt" sz="half" idx="10"/>
          </p:nvPr>
        </p:nvSpPr>
        <p:spPr/>
        <p:txBody>
          <a:bodyPr/>
          <a:lstStyle/>
          <a:p>
            <a:fld id="{17E13486-4EC6-4331-849E-507084D918E0}" type="datetimeFigureOut">
              <a:rPr lang="en-US" smtClean="0"/>
              <a:t>6/14/2023</a:t>
            </a:fld>
            <a:endParaRPr lang="en-US"/>
          </a:p>
        </p:txBody>
      </p:sp>
      <p:sp>
        <p:nvSpPr>
          <p:cNvPr id="5" name="Footer Placeholder 4">
            <a:extLst>
              <a:ext uri="{FF2B5EF4-FFF2-40B4-BE49-F238E27FC236}">
                <a16:creationId xmlns:a16="http://schemas.microsoft.com/office/drawing/2014/main" id="{A5A56D79-FEBE-9D31-ECAB-640F2EB6E2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E50944-60E5-E6A4-7D04-B8DE72958084}"/>
              </a:ext>
            </a:extLst>
          </p:cNvPr>
          <p:cNvSpPr>
            <a:spLocks noGrp="1"/>
          </p:cNvSpPr>
          <p:nvPr>
            <p:ph type="sldNum" sz="quarter" idx="12"/>
          </p:nvPr>
        </p:nvSpPr>
        <p:spPr/>
        <p:txBody>
          <a:bodyPr/>
          <a:lstStyle/>
          <a:p>
            <a:fld id="{88E3D1CB-B040-407A-B4C9-2DA7A8272892}" type="slidenum">
              <a:rPr lang="en-US" smtClean="0"/>
              <a:t>‹#›</a:t>
            </a:fld>
            <a:endParaRPr lang="en-US"/>
          </a:p>
        </p:txBody>
      </p:sp>
    </p:spTree>
    <p:extLst>
      <p:ext uri="{BB962C8B-B14F-4D97-AF65-F5344CB8AC3E}">
        <p14:creationId xmlns:p14="http://schemas.microsoft.com/office/powerpoint/2010/main" val="17415570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9385A-2501-4B27-425C-80D5EDEC61D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E2AFB9-B4AA-E21D-E743-39AED1126D7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1BFCD9C-BC7C-401D-2042-C4121A8BB4B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0553012-0FA4-80D6-A7B2-A5146303491C}"/>
              </a:ext>
            </a:extLst>
          </p:cNvPr>
          <p:cNvSpPr>
            <a:spLocks noGrp="1"/>
          </p:cNvSpPr>
          <p:nvPr>
            <p:ph type="dt" sz="half" idx="10"/>
          </p:nvPr>
        </p:nvSpPr>
        <p:spPr/>
        <p:txBody>
          <a:bodyPr/>
          <a:lstStyle/>
          <a:p>
            <a:fld id="{17E13486-4EC6-4331-849E-507084D918E0}" type="datetimeFigureOut">
              <a:rPr lang="en-US" smtClean="0"/>
              <a:t>6/14/2023</a:t>
            </a:fld>
            <a:endParaRPr lang="en-US"/>
          </a:p>
        </p:txBody>
      </p:sp>
      <p:sp>
        <p:nvSpPr>
          <p:cNvPr id="6" name="Footer Placeholder 5">
            <a:extLst>
              <a:ext uri="{FF2B5EF4-FFF2-40B4-BE49-F238E27FC236}">
                <a16:creationId xmlns:a16="http://schemas.microsoft.com/office/drawing/2014/main" id="{4B932D10-61C1-ABB8-292A-E243FE7435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9FAA33-857E-F953-BD83-CD658ABF2976}"/>
              </a:ext>
            </a:extLst>
          </p:cNvPr>
          <p:cNvSpPr>
            <a:spLocks noGrp="1"/>
          </p:cNvSpPr>
          <p:nvPr>
            <p:ph type="sldNum" sz="quarter" idx="12"/>
          </p:nvPr>
        </p:nvSpPr>
        <p:spPr/>
        <p:txBody>
          <a:bodyPr/>
          <a:lstStyle/>
          <a:p>
            <a:fld id="{88E3D1CB-B040-407A-B4C9-2DA7A8272892}" type="slidenum">
              <a:rPr lang="en-US" smtClean="0"/>
              <a:t>‹#›</a:t>
            </a:fld>
            <a:endParaRPr lang="en-US"/>
          </a:p>
        </p:txBody>
      </p:sp>
    </p:spTree>
    <p:extLst>
      <p:ext uri="{BB962C8B-B14F-4D97-AF65-F5344CB8AC3E}">
        <p14:creationId xmlns:p14="http://schemas.microsoft.com/office/powerpoint/2010/main" val="2900590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FD028-6D55-D902-7C38-8CF3C2A777C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4E4575F-DD15-1105-D971-445FF650A1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9E02D07-B4AA-227B-B16A-04A6020449A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3CF6F71-AEB9-9F82-F264-31B29077DC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52AB1B8-7C0F-85FF-E4A3-3A6BB24307B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5C2D270-27EA-2D6F-5CAC-899E828E8270}"/>
              </a:ext>
            </a:extLst>
          </p:cNvPr>
          <p:cNvSpPr>
            <a:spLocks noGrp="1"/>
          </p:cNvSpPr>
          <p:nvPr>
            <p:ph type="dt" sz="half" idx="10"/>
          </p:nvPr>
        </p:nvSpPr>
        <p:spPr/>
        <p:txBody>
          <a:bodyPr/>
          <a:lstStyle/>
          <a:p>
            <a:fld id="{17E13486-4EC6-4331-849E-507084D918E0}" type="datetimeFigureOut">
              <a:rPr lang="en-US" smtClean="0"/>
              <a:t>6/14/2023</a:t>
            </a:fld>
            <a:endParaRPr lang="en-US"/>
          </a:p>
        </p:txBody>
      </p:sp>
      <p:sp>
        <p:nvSpPr>
          <p:cNvPr id="8" name="Footer Placeholder 7">
            <a:extLst>
              <a:ext uri="{FF2B5EF4-FFF2-40B4-BE49-F238E27FC236}">
                <a16:creationId xmlns:a16="http://schemas.microsoft.com/office/drawing/2014/main" id="{5C0FDD26-DB04-2C2E-1525-56A3C53256C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FA602AD-8E4A-ACA7-AAB3-D57FCE0B1766}"/>
              </a:ext>
            </a:extLst>
          </p:cNvPr>
          <p:cNvSpPr>
            <a:spLocks noGrp="1"/>
          </p:cNvSpPr>
          <p:nvPr>
            <p:ph type="sldNum" sz="quarter" idx="12"/>
          </p:nvPr>
        </p:nvSpPr>
        <p:spPr/>
        <p:txBody>
          <a:bodyPr/>
          <a:lstStyle/>
          <a:p>
            <a:fld id="{88E3D1CB-B040-407A-B4C9-2DA7A8272892}" type="slidenum">
              <a:rPr lang="en-US" smtClean="0"/>
              <a:t>‹#›</a:t>
            </a:fld>
            <a:endParaRPr lang="en-US"/>
          </a:p>
        </p:txBody>
      </p:sp>
    </p:spTree>
    <p:extLst>
      <p:ext uri="{BB962C8B-B14F-4D97-AF65-F5344CB8AC3E}">
        <p14:creationId xmlns:p14="http://schemas.microsoft.com/office/powerpoint/2010/main" val="785502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0358D-C82A-91AE-41A9-F2D8C531DFB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6545F8D-6222-0C74-70EC-F675B7E4A444}"/>
              </a:ext>
            </a:extLst>
          </p:cNvPr>
          <p:cNvSpPr>
            <a:spLocks noGrp="1"/>
          </p:cNvSpPr>
          <p:nvPr>
            <p:ph type="dt" sz="half" idx="10"/>
          </p:nvPr>
        </p:nvSpPr>
        <p:spPr/>
        <p:txBody>
          <a:bodyPr/>
          <a:lstStyle/>
          <a:p>
            <a:fld id="{17E13486-4EC6-4331-849E-507084D918E0}" type="datetimeFigureOut">
              <a:rPr lang="en-US" smtClean="0"/>
              <a:t>6/14/2023</a:t>
            </a:fld>
            <a:endParaRPr lang="en-US"/>
          </a:p>
        </p:txBody>
      </p:sp>
      <p:sp>
        <p:nvSpPr>
          <p:cNvPr id="4" name="Footer Placeholder 3">
            <a:extLst>
              <a:ext uri="{FF2B5EF4-FFF2-40B4-BE49-F238E27FC236}">
                <a16:creationId xmlns:a16="http://schemas.microsoft.com/office/drawing/2014/main" id="{8E7A64D9-F742-74F6-B090-6FCA843F5C2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BC135EE-95FE-A7EF-2F5E-3B89EF7D7643}"/>
              </a:ext>
            </a:extLst>
          </p:cNvPr>
          <p:cNvSpPr>
            <a:spLocks noGrp="1"/>
          </p:cNvSpPr>
          <p:nvPr>
            <p:ph type="sldNum" sz="quarter" idx="12"/>
          </p:nvPr>
        </p:nvSpPr>
        <p:spPr/>
        <p:txBody>
          <a:bodyPr/>
          <a:lstStyle/>
          <a:p>
            <a:fld id="{88E3D1CB-B040-407A-B4C9-2DA7A8272892}" type="slidenum">
              <a:rPr lang="en-US" smtClean="0"/>
              <a:t>‹#›</a:t>
            </a:fld>
            <a:endParaRPr lang="en-US"/>
          </a:p>
        </p:txBody>
      </p:sp>
    </p:spTree>
    <p:extLst>
      <p:ext uri="{BB962C8B-B14F-4D97-AF65-F5344CB8AC3E}">
        <p14:creationId xmlns:p14="http://schemas.microsoft.com/office/powerpoint/2010/main" val="2658983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BD5374-D261-9D32-F27F-681DDBC4C907}"/>
              </a:ext>
            </a:extLst>
          </p:cNvPr>
          <p:cNvSpPr>
            <a:spLocks noGrp="1"/>
          </p:cNvSpPr>
          <p:nvPr>
            <p:ph type="dt" sz="half" idx="10"/>
          </p:nvPr>
        </p:nvSpPr>
        <p:spPr/>
        <p:txBody>
          <a:bodyPr/>
          <a:lstStyle/>
          <a:p>
            <a:fld id="{17E13486-4EC6-4331-849E-507084D918E0}" type="datetimeFigureOut">
              <a:rPr lang="en-US" smtClean="0"/>
              <a:t>6/14/2023</a:t>
            </a:fld>
            <a:endParaRPr lang="en-US"/>
          </a:p>
        </p:txBody>
      </p:sp>
      <p:sp>
        <p:nvSpPr>
          <p:cNvPr id="3" name="Footer Placeholder 2">
            <a:extLst>
              <a:ext uri="{FF2B5EF4-FFF2-40B4-BE49-F238E27FC236}">
                <a16:creationId xmlns:a16="http://schemas.microsoft.com/office/drawing/2014/main" id="{B8493636-1A38-EA2E-828F-37C4E0B8E64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C6049DE-7ACC-4959-2F81-62BCEC054D75}"/>
              </a:ext>
            </a:extLst>
          </p:cNvPr>
          <p:cNvSpPr>
            <a:spLocks noGrp="1"/>
          </p:cNvSpPr>
          <p:nvPr>
            <p:ph type="sldNum" sz="quarter" idx="12"/>
          </p:nvPr>
        </p:nvSpPr>
        <p:spPr/>
        <p:txBody>
          <a:bodyPr/>
          <a:lstStyle/>
          <a:p>
            <a:fld id="{88E3D1CB-B040-407A-B4C9-2DA7A8272892}" type="slidenum">
              <a:rPr lang="en-US" smtClean="0"/>
              <a:t>‹#›</a:t>
            </a:fld>
            <a:endParaRPr lang="en-US"/>
          </a:p>
        </p:txBody>
      </p:sp>
    </p:spTree>
    <p:extLst>
      <p:ext uri="{BB962C8B-B14F-4D97-AF65-F5344CB8AC3E}">
        <p14:creationId xmlns:p14="http://schemas.microsoft.com/office/powerpoint/2010/main" val="1196625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19635-A9DA-2B09-86F9-674746C265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5C51115-0884-92E1-F920-9336D46C2EC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6879A4F-9189-261E-FC1E-B06A0451A1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B091DD-9B45-AACA-7801-56A044755650}"/>
              </a:ext>
            </a:extLst>
          </p:cNvPr>
          <p:cNvSpPr>
            <a:spLocks noGrp="1"/>
          </p:cNvSpPr>
          <p:nvPr>
            <p:ph type="dt" sz="half" idx="10"/>
          </p:nvPr>
        </p:nvSpPr>
        <p:spPr/>
        <p:txBody>
          <a:bodyPr/>
          <a:lstStyle/>
          <a:p>
            <a:fld id="{17E13486-4EC6-4331-849E-507084D918E0}" type="datetimeFigureOut">
              <a:rPr lang="en-US" smtClean="0"/>
              <a:t>6/14/2023</a:t>
            </a:fld>
            <a:endParaRPr lang="en-US"/>
          </a:p>
        </p:txBody>
      </p:sp>
      <p:sp>
        <p:nvSpPr>
          <p:cNvPr id="6" name="Footer Placeholder 5">
            <a:extLst>
              <a:ext uri="{FF2B5EF4-FFF2-40B4-BE49-F238E27FC236}">
                <a16:creationId xmlns:a16="http://schemas.microsoft.com/office/drawing/2014/main" id="{1D7B03A9-D7BC-441A-AF93-4BE3A99DEA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615085-C428-11FA-5D34-48315F764E51}"/>
              </a:ext>
            </a:extLst>
          </p:cNvPr>
          <p:cNvSpPr>
            <a:spLocks noGrp="1"/>
          </p:cNvSpPr>
          <p:nvPr>
            <p:ph type="sldNum" sz="quarter" idx="12"/>
          </p:nvPr>
        </p:nvSpPr>
        <p:spPr/>
        <p:txBody>
          <a:bodyPr/>
          <a:lstStyle/>
          <a:p>
            <a:fld id="{88E3D1CB-B040-407A-B4C9-2DA7A8272892}" type="slidenum">
              <a:rPr lang="en-US" smtClean="0"/>
              <a:t>‹#›</a:t>
            </a:fld>
            <a:endParaRPr lang="en-US"/>
          </a:p>
        </p:txBody>
      </p:sp>
    </p:spTree>
    <p:extLst>
      <p:ext uri="{BB962C8B-B14F-4D97-AF65-F5344CB8AC3E}">
        <p14:creationId xmlns:p14="http://schemas.microsoft.com/office/powerpoint/2010/main" val="1194243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E62645-83F9-DF7D-982E-066411A558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DF5602B-D769-8C3E-3E31-578E044EE27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ABA8FCD-5A6D-0E19-54B0-4C4F80E051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0F768B6-8F9D-2DF5-76FD-246B8C8037BC}"/>
              </a:ext>
            </a:extLst>
          </p:cNvPr>
          <p:cNvSpPr>
            <a:spLocks noGrp="1"/>
          </p:cNvSpPr>
          <p:nvPr>
            <p:ph type="dt" sz="half" idx="10"/>
          </p:nvPr>
        </p:nvSpPr>
        <p:spPr/>
        <p:txBody>
          <a:bodyPr/>
          <a:lstStyle/>
          <a:p>
            <a:fld id="{17E13486-4EC6-4331-849E-507084D918E0}" type="datetimeFigureOut">
              <a:rPr lang="en-US" smtClean="0"/>
              <a:t>6/14/2023</a:t>
            </a:fld>
            <a:endParaRPr lang="en-US"/>
          </a:p>
        </p:txBody>
      </p:sp>
      <p:sp>
        <p:nvSpPr>
          <p:cNvPr id="6" name="Footer Placeholder 5">
            <a:extLst>
              <a:ext uri="{FF2B5EF4-FFF2-40B4-BE49-F238E27FC236}">
                <a16:creationId xmlns:a16="http://schemas.microsoft.com/office/drawing/2014/main" id="{BF1F3634-49BE-743A-C5D4-473FD1926F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49E540-831A-1EC0-A16B-4A3CCEA35156}"/>
              </a:ext>
            </a:extLst>
          </p:cNvPr>
          <p:cNvSpPr>
            <a:spLocks noGrp="1"/>
          </p:cNvSpPr>
          <p:nvPr>
            <p:ph type="sldNum" sz="quarter" idx="12"/>
          </p:nvPr>
        </p:nvSpPr>
        <p:spPr/>
        <p:txBody>
          <a:bodyPr/>
          <a:lstStyle/>
          <a:p>
            <a:fld id="{88E3D1CB-B040-407A-B4C9-2DA7A8272892}" type="slidenum">
              <a:rPr lang="en-US" smtClean="0"/>
              <a:t>‹#›</a:t>
            </a:fld>
            <a:endParaRPr lang="en-US"/>
          </a:p>
        </p:txBody>
      </p:sp>
    </p:spTree>
    <p:extLst>
      <p:ext uri="{BB962C8B-B14F-4D97-AF65-F5344CB8AC3E}">
        <p14:creationId xmlns:p14="http://schemas.microsoft.com/office/powerpoint/2010/main" val="1001807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405F99A-F5AD-F7BC-0D27-EAA378D2E9D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D0557DE-263E-2B54-F699-7303C3C958E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388EA8-CE57-8E9C-B15E-D574D8A27AA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E13486-4EC6-4331-849E-507084D918E0}" type="datetimeFigureOut">
              <a:rPr lang="en-US" smtClean="0"/>
              <a:t>6/14/2023</a:t>
            </a:fld>
            <a:endParaRPr lang="en-US"/>
          </a:p>
        </p:txBody>
      </p:sp>
      <p:sp>
        <p:nvSpPr>
          <p:cNvPr id="5" name="Footer Placeholder 4">
            <a:extLst>
              <a:ext uri="{FF2B5EF4-FFF2-40B4-BE49-F238E27FC236}">
                <a16:creationId xmlns:a16="http://schemas.microsoft.com/office/drawing/2014/main" id="{830DD16C-510D-2AF2-D6D6-2920DDFBD93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A35063-6003-EE59-26B8-26650B2374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E3D1CB-B040-407A-B4C9-2DA7A8272892}" type="slidenum">
              <a:rPr lang="en-US" smtClean="0"/>
              <a:t>‹#›</a:t>
            </a:fld>
            <a:endParaRPr lang="en-US"/>
          </a:p>
        </p:txBody>
      </p:sp>
    </p:spTree>
    <p:extLst>
      <p:ext uri="{BB962C8B-B14F-4D97-AF65-F5344CB8AC3E}">
        <p14:creationId xmlns:p14="http://schemas.microsoft.com/office/powerpoint/2010/main" val="39362395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D2111-E049-0CF5-D353-4DC4AF3643F9}"/>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A31D2995-C5B5-3A65-66A8-83393521FCF6}"/>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906861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61338FB8-1678-41A8-A397-999F065E1AAF}"/>
              </a:ext>
            </a:extLst>
          </p:cNvPr>
          <p:cNvSpPr>
            <a:spLocks noGrp="1"/>
          </p:cNvSpPr>
          <p:nvPr>
            <p:ph idx="1"/>
          </p:nvPr>
        </p:nvSpPr>
        <p:spPr>
          <a:xfrm>
            <a:off x="1981201" y="1168796"/>
            <a:ext cx="8058150" cy="5114438"/>
          </a:xfrm>
        </p:spPr>
        <p:txBody>
          <a:bodyPr>
            <a:normAutofit/>
          </a:bodyPr>
          <a:lstStyle/>
          <a:p>
            <a:pPr marL="0" indent="0" algn="just">
              <a:lnSpc>
                <a:spcPct val="150000"/>
              </a:lnSpc>
              <a:spcBef>
                <a:spcPts val="0"/>
              </a:spcBef>
              <a:buNone/>
            </a:pPr>
            <a:endParaRPr lang="en-US" b="1" dirty="0">
              <a:latin typeface="Tw Cen MT" panose="020B0602020104020603" pitchFamily="34" charset="0"/>
              <a:ea typeface="Noto Sans Symbols"/>
              <a:cs typeface="Noto Sans Symbols"/>
            </a:endParaRPr>
          </a:p>
          <a:p>
            <a:pPr marL="0" indent="0" algn="just">
              <a:lnSpc>
                <a:spcPct val="107000"/>
              </a:lnSpc>
              <a:spcBef>
                <a:spcPts val="0"/>
              </a:spcBef>
              <a:spcAft>
                <a:spcPts val="800"/>
              </a:spcAft>
              <a:buNone/>
            </a:pPr>
            <a:endParaRPr lang="en-UG" sz="1800" dirty="0">
              <a:latin typeface="Calibri" panose="020F0502020204030204" pitchFamily="34" charset="0"/>
              <a:ea typeface="Calibri" panose="020F0502020204030204" pitchFamily="34" charset="0"/>
            </a:endParaRPr>
          </a:p>
          <a:p>
            <a:pPr marL="0" indent="0" algn="just">
              <a:lnSpc>
                <a:spcPct val="150000"/>
              </a:lnSpc>
              <a:spcBef>
                <a:spcPts val="0"/>
              </a:spcBef>
              <a:buNone/>
            </a:pPr>
            <a:endParaRPr lang="en-UG" sz="2600" dirty="0">
              <a:latin typeface="Tw Cen MT" panose="020B0602020104020603" pitchFamily="34" charset="0"/>
              <a:ea typeface="Noto Sans Symbols"/>
              <a:cs typeface="Noto Sans Symbols"/>
            </a:endParaRPr>
          </a:p>
        </p:txBody>
      </p:sp>
      <p:sp>
        <p:nvSpPr>
          <p:cNvPr id="5" name="Title 4">
            <a:extLst>
              <a:ext uri="{FF2B5EF4-FFF2-40B4-BE49-F238E27FC236}">
                <a16:creationId xmlns:a16="http://schemas.microsoft.com/office/drawing/2014/main" id="{B195EC1F-D3BA-4746-A1E3-1150E6D11284}"/>
              </a:ext>
            </a:extLst>
          </p:cNvPr>
          <p:cNvSpPr>
            <a:spLocks noGrp="1"/>
          </p:cNvSpPr>
          <p:nvPr>
            <p:ph type="title"/>
          </p:nvPr>
        </p:nvSpPr>
        <p:spPr>
          <a:xfrm>
            <a:off x="1825262" y="574766"/>
            <a:ext cx="8541476" cy="257747"/>
          </a:xfrm>
        </p:spPr>
        <p:txBody>
          <a:bodyPr>
            <a:noAutofit/>
          </a:bodyPr>
          <a:lstStyle/>
          <a:p>
            <a:r>
              <a:rPr lang="en-US" sz="2700" b="1" dirty="0">
                <a:latin typeface="Calibri" panose="020F0502020204030204" pitchFamily="34" charset="0"/>
                <a:ea typeface="Calibri" panose="020F0502020204030204" pitchFamily="34" charset="0"/>
              </a:rPr>
              <a:t>Decision pathway: </a:t>
            </a:r>
            <a:r>
              <a:rPr lang="en-US" sz="2400" b="1" dirty="0">
                <a:latin typeface="Tw Cen MT" panose="020B0602020104020603" pitchFamily="34" charset="0"/>
                <a:ea typeface="Calibri" panose="020F0502020204030204" pitchFamily="34" charset="0"/>
              </a:rPr>
              <a:t>Exceptional circumstances</a:t>
            </a:r>
            <a:r>
              <a:rPr lang="en-US" sz="2400" b="1" dirty="0">
                <a:latin typeface="Tw Cen MT" panose="020B0602020104020603" pitchFamily="34" charset="0"/>
                <a:ea typeface="Noto Sans Symbols"/>
                <a:cs typeface="Noto Sans Symbols"/>
              </a:rPr>
              <a:t> and adoptable simplified approaches..</a:t>
            </a:r>
            <a:br>
              <a:rPr lang="en-US" sz="2400" b="1" dirty="0">
                <a:latin typeface="Tw Cen MT" panose="020B0602020104020603" pitchFamily="34" charset="0"/>
                <a:ea typeface="Noto Sans Symbols"/>
                <a:cs typeface="Noto Sans Symbols"/>
              </a:rPr>
            </a:br>
            <a:br>
              <a:rPr lang="en-UG" sz="2700" dirty="0">
                <a:latin typeface="Calibri" panose="020F0502020204030204" pitchFamily="34" charset="0"/>
                <a:ea typeface="Calibri" panose="020F0502020204030204" pitchFamily="34" charset="0"/>
              </a:rPr>
            </a:br>
            <a:endParaRPr lang="en-US" sz="2700" dirty="0"/>
          </a:p>
        </p:txBody>
      </p:sp>
      <p:sp>
        <p:nvSpPr>
          <p:cNvPr id="2" name="Flowchart: Off-page Connector 1">
            <a:extLst>
              <a:ext uri="{FF2B5EF4-FFF2-40B4-BE49-F238E27FC236}">
                <a16:creationId xmlns:a16="http://schemas.microsoft.com/office/drawing/2014/main" id="{B8D7B385-275D-4E26-A22A-CFE91EC0B24E}"/>
              </a:ext>
            </a:extLst>
          </p:cNvPr>
          <p:cNvSpPr/>
          <p:nvPr/>
        </p:nvSpPr>
        <p:spPr>
          <a:xfrm rot="16200000">
            <a:off x="3497310" y="-122065"/>
            <a:ext cx="1264642" cy="4608736"/>
          </a:xfrm>
          <a:prstGeom prst="flowChartOffpage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G"/>
          </a:p>
        </p:txBody>
      </p:sp>
      <p:sp>
        <p:nvSpPr>
          <p:cNvPr id="9" name="TextBox 8">
            <a:extLst>
              <a:ext uri="{FF2B5EF4-FFF2-40B4-BE49-F238E27FC236}">
                <a16:creationId xmlns:a16="http://schemas.microsoft.com/office/drawing/2014/main" id="{5ADC290C-7C8B-41C4-810F-47FCF265C4DE}"/>
              </a:ext>
            </a:extLst>
          </p:cNvPr>
          <p:cNvSpPr txBox="1"/>
          <p:nvPr/>
        </p:nvSpPr>
        <p:spPr>
          <a:xfrm>
            <a:off x="2024431" y="1847786"/>
            <a:ext cx="3408154" cy="375552"/>
          </a:xfrm>
          <a:prstGeom prst="rect">
            <a:avLst/>
          </a:prstGeom>
          <a:noFill/>
        </p:spPr>
        <p:txBody>
          <a:bodyPr wrap="square" rtlCol="0">
            <a:spAutoFit/>
          </a:bodyPr>
          <a:lstStyle/>
          <a:p>
            <a:pPr algn="just">
              <a:lnSpc>
                <a:spcPct val="107000"/>
              </a:lnSpc>
              <a:spcAft>
                <a:spcPts val="800"/>
              </a:spcAft>
            </a:pPr>
            <a:r>
              <a:rPr lang="en-US" dirty="0">
                <a:latin typeface="Calibri" panose="020F0502020204030204" pitchFamily="34" charset="0"/>
                <a:ea typeface="Calibri" panose="020F0502020204030204" pitchFamily="34" charset="0"/>
              </a:rPr>
              <a:t>3. Human resources challenges</a:t>
            </a:r>
            <a:endParaRPr lang="en-UG" dirty="0">
              <a:latin typeface="Calibri" panose="020F0502020204030204" pitchFamily="34" charset="0"/>
              <a:ea typeface="Calibri" panose="020F0502020204030204" pitchFamily="34" charset="0"/>
            </a:endParaRPr>
          </a:p>
        </p:txBody>
      </p:sp>
      <p:sp>
        <p:nvSpPr>
          <p:cNvPr id="11" name="Rectangle 10">
            <a:extLst>
              <a:ext uri="{FF2B5EF4-FFF2-40B4-BE49-F238E27FC236}">
                <a16:creationId xmlns:a16="http://schemas.microsoft.com/office/drawing/2014/main" id="{B937682B-619A-4BEB-8B9E-31D002C2688C}"/>
              </a:ext>
            </a:extLst>
          </p:cNvPr>
          <p:cNvSpPr/>
          <p:nvPr/>
        </p:nvSpPr>
        <p:spPr>
          <a:xfrm>
            <a:off x="6792624" y="1319192"/>
            <a:ext cx="3500648" cy="25482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G"/>
          </a:p>
        </p:txBody>
      </p:sp>
      <p:sp>
        <p:nvSpPr>
          <p:cNvPr id="12" name="TextBox 11">
            <a:extLst>
              <a:ext uri="{FF2B5EF4-FFF2-40B4-BE49-F238E27FC236}">
                <a16:creationId xmlns:a16="http://schemas.microsoft.com/office/drawing/2014/main" id="{96021883-60EF-4E08-903B-23C0E35FBB5D}"/>
              </a:ext>
            </a:extLst>
          </p:cNvPr>
          <p:cNvSpPr txBox="1"/>
          <p:nvPr/>
        </p:nvSpPr>
        <p:spPr>
          <a:xfrm>
            <a:off x="6948563" y="1591018"/>
            <a:ext cx="3219006" cy="2153731"/>
          </a:xfrm>
          <a:prstGeom prst="rect">
            <a:avLst/>
          </a:prstGeom>
          <a:noFill/>
        </p:spPr>
        <p:txBody>
          <a:bodyPr wrap="square" rtlCol="0">
            <a:spAutoFit/>
          </a:bodyPr>
          <a:lstStyle/>
          <a:p>
            <a:pPr marL="342900" indent="-342900" algn="just">
              <a:lnSpc>
                <a:spcPct val="107000"/>
              </a:lnSpc>
              <a:buFont typeface="Symbol" panose="05050102010706020507" pitchFamily="18" charset="2"/>
              <a:buChar char=""/>
            </a:pPr>
            <a:r>
              <a:rPr lang="en-US" dirty="0">
                <a:latin typeface="Calibri" panose="020F0502020204030204" pitchFamily="34" charset="0"/>
                <a:ea typeface="Calibri" panose="020F0502020204030204" pitchFamily="34" charset="0"/>
              </a:rPr>
              <a:t>MUAC and oedema only</a:t>
            </a:r>
          </a:p>
          <a:p>
            <a:pPr marL="342900" indent="-342900" algn="just">
              <a:lnSpc>
                <a:spcPct val="107000"/>
              </a:lnSpc>
              <a:buFont typeface="Symbol" panose="05050102010706020507" pitchFamily="18" charset="2"/>
              <a:buChar char=""/>
            </a:pPr>
            <a:r>
              <a:rPr lang="en-US" dirty="0">
                <a:latin typeface="Calibri" panose="020F0502020204030204" pitchFamily="34" charset="0"/>
                <a:ea typeface="Calibri" panose="020F0502020204030204" pitchFamily="34" charset="0"/>
              </a:rPr>
              <a:t>CHW-lead treatment</a:t>
            </a:r>
          </a:p>
          <a:p>
            <a:pPr marL="342900" indent="-342900" algn="just">
              <a:lnSpc>
                <a:spcPct val="107000"/>
              </a:lnSpc>
              <a:buFont typeface="Symbol" panose="05050102010706020507" pitchFamily="18" charset="2"/>
              <a:buChar char=""/>
            </a:pPr>
            <a:r>
              <a:rPr lang="en-US" dirty="0">
                <a:latin typeface="Calibri" panose="020F0502020204030204" pitchFamily="34" charset="0"/>
                <a:ea typeface="Calibri" panose="020F0502020204030204" pitchFamily="34" charset="0"/>
              </a:rPr>
              <a:t>Reduced visits frequency</a:t>
            </a:r>
          </a:p>
          <a:p>
            <a:pPr marL="342900" indent="-342900" algn="just">
              <a:lnSpc>
                <a:spcPct val="107000"/>
              </a:lnSpc>
              <a:buFont typeface="Symbol" panose="05050102010706020507" pitchFamily="18" charset="2"/>
              <a:buChar char=""/>
            </a:pPr>
            <a:r>
              <a:rPr lang="en-US" dirty="0">
                <a:latin typeface="Calibri" panose="020F0502020204030204" pitchFamily="34" charset="0"/>
                <a:ea typeface="Calibri" panose="020F0502020204030204" pitchFamily="34" charset="0"/>
              </a:rPr>
              <a:t>Family MUAC</a:t>
            </a:r>
          </a:p>
          <a:p>
            <a:pPr marL="342900" indent="-342900" algn="just">
              <a:lnSpc>
                <a:spcPct val="107000"/>
              </a:lnSpc>
              <a:buFont typeface="Symbol" panose="05050102010706020507" pitchFamily="18" charset="2"/>
              <a:buChar char=""/>
            </a:pPr>
            <a:r>
              <a:rPr lang="en-US" dirty="0">
                <a:latin typeface="Calibri" panose="020F0502020204030204" pitchFamily="34" charset="0"/>
                <a:ea typeface="Calibri" panose="020F0502020204030204" pitchFamily="34" charset="0"/>
              </a:rPr>
              <a:t>Single product for treatment</a:t>
            </a:r>
          </a:p>
          <a:p>
            <a:pPr marL="342900" indent="-342900" algn="just">
              <a:lnSpc>
                <a:spcPct val="107000"/>
              </a:lnSpc>
              <a:buFont typeface="Symbol" panose="05050102010706020507" pitchFamily="18" charset="2"/>
              <a:buChar char=""/>
            </a:pPr>
            <a:r>
              <a:rPr lang="en-US" dirty="0">
                <a:latin typeface="Calibri" panose="020F0502020204030204" pitchFamily="34" charset="0"/>
                <a:ea typeface="Calibri" panose="020F0502020204030204" pitchFamily="34" charset="0"/>
              </a:rPr>
              <a:t>Expanded admission for MUAC.</a:t>
            </a:r>
          </a:p>
        </p:txBody>
      </p:sp>
      <p:sp>
        <p:nvSpPr>
          <p:cNvPr id="13" name="Flowchart: Off-page Connector 12">
            <a:extLst>
              <a:ext uri="{FF2B5EF4-FFF2-40B4-BE49-F238E27FC236}">
                <a16:creationId xmlns:a16="http://schemas.microsoft.com/office/drawing/2014/main" id="{8C1F1654-E8A9-4C46-9A96-029261697931}"/>
              </a:ext>
            </a:extLst>
          </p:cNvPr>
          <p:cNvSpPr/>
          <p:nvPr/>
        </p:nvSpPr>
        <p:spPr>
          <a:xfrm rot="16200000">
            <a:off x="3660099" y="2782362"/>
            <a:ext cx="1149656" cy="4664027"/>
          </a:xfrm>
          <a:prstGeom prst="flowChartOffpage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G"/>
          </a:p>
        </p:txBody>
      </p:sp>
      <p:sp>
        <p:nvSpPr>
          <p:cNvPr id="14" name="Rectangle 13">
            <a:extLst>
              <a:ext uri="{FF2B5EF4-FFF2-40B4-BE49-F238E27FC236}">
                <a16:creationId xmlns:a16="http://schemas.microsoft.com/office/drawing/2014/main" id="{2E233D9F-CD3B-4FE1-BC38-DCCDB58DEB60}"/>
              </a:ext>
            </a:extLst>
          </p:cNvPr>
          <p:cNvSpPr/>
          <p:nvPr/>
        </p:nvSpPr>
        <p:spPr>
          <a:xfrm>
            <a:off x="6838546" y="4330662"/>
            <a:ext cx="3528193" cy="18469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G"/>
          </a:p>
        </p:txBody>
      </p:sp>
      <p:sp>
        <p:nvSpPr>
          <p:cNvPr id="17" name="TextBox 16">
            <a:extLst>
              <a:ext uri="{FF2B5EF4-FFF2-40B4-BE49-F238E27FC236}">
                <a16:creationId xmlns:a16="http://schemas.microsoft.com/office/drawing/2014/main" id="{C47AE2C0-D8E1-40D3-B10C-E9236E7C56F4}"/>
              </a:ext>
            </a:extLst>
          </p:cNvPr>
          <p:cNvSpPr txBox="1"/>
          <p:nvPr/>
        </p:nvSpPr>
        <p:spPr>
          <a:xfrm>
            <a:off x="2294274" y="4878574"/>
            <a:ext cx="3003419" cy="375552"/>
          </a:xfrm>
          <a:prstGeom prst="rect">
            <a:avLst/>
          </a:prstGeom>
          <a:noFill/>
        </p:spPr>
        <p:txBody>
          <a:bodyPr wrap="square" rtlCol="0">
            <a:spAutoFit/>
          </a:bodyPr>
          <a:lstStyle/>
          <a:p>
            <a:pPr algn="just">
              <a:lnSpc>
                <a:spcPct val="107000"/>
              </a:lnSpc>
              <a:spcAft>
                <a:spcPts val="800"/>
              </a:spcAft>
            </a:pPr>
            <a:r>
              <a:rPr lang="en-US" b="1" dirty="0">
                <a:latin typeface="Calibri" panose="020F0502020204030204" pitchFamily="34" charset="0"/>
                <a:ea typeface="Calibri" panose="020F0502020204030204" pitchFamily="34" charset="0"/>
              </a:rPr>
              <a:t>4. </a:t>
            </a:r>
            <a:r>
              <a:rPr lang="en-US" dirty="0">
                <a:latin typeface="Calibri" panose="020F0502020204030204" pitchFamily="34" charset="0"/>
                <a:ea typeface="Calibri" panose="020F0502020204030204" pitchFamily="34" charset="0"/>
              </a:rPr>
              <a:t>Poor services utilization</a:t>
            </a:r>
            <a:endParaRPr lang="en-UG" dirty="0">
              <a:latin typeface="Calibri" panose="020F0502020204030204" pitchFamily="34" charset="0"/>
              <a:ea typeface="Calibri" panose="020F0502020204030204" pitchFamily="34" charset="0"/>
            </a:endParaRPr>
          </a:p>
        </p:txBody>
      </p:sp>
      <p:sp>
        <p:nvSpPr>
          <p:cNvPr id="19" name="TextBox 18">
            <a:extLst>
              <a:ext uri="{FF2B5EF4-FFF2-40B4-BE49-F238E27FC236}">
                <a16:creationId xmlns:a16="http://schemas.microsoft.com/office/drawing/2014/main" id="{29979025-02C8-471B-B02C-F8E9FC7C6B40}"/>
              </a:ext>
            </a:extLst>
          </p:cNvPr>
          <p:cNvSpPr txBox="1"/>
          <p:nvPr/>
        </p:nvSpPr>
        <p:spPr>
          <a:xfrm>
            <a:off x="7077147" y="4784989"/>
            <a:ext cx="3133653" cy="968278"/>
          </a:xfrm>
          <a:prstGeom prst="rect">
            <a:avLst/>
          </a:prstGeom>
          <a:noFill/>
        </p:spPr>
        <p:txBody>
          <a:bodyPr wrap="square" rtlCol="0">
            <a:spAutoFit/>
          </a:bodyPr>
          <a:lstStyle/>
          <a:p>
            <a:pPr marL="342900" indent="-342900" algn="just">
              <a:lnSpc>
                <a:spcPct val="107000"/>
              </a:lnSpc>
              <a:buFont typeface="Symbol" panose="05050102010706020507" pitchFamily="18" charset="2"/>
              <a:buChar char=""/>
            </a:pPr>
            <a:r>
              <a:rPr lang="en-US" dirty="0">
                <a:latin typeface="Calibri" panose="020F0502020204030204" pitchFamily="34" charset="0"/>
                <a:ea typeface="Calibri" panose="020F0502020204030204" pitchFamily="34" charset="0"/>
              </a:rPr>
              <a:t>CHW-lead treatment</a:t>
            </a:r>
          </a:p>
          <a:p>
            <a:pPr marL="342900" indent="-342900" algn="just">
              <a:lnSpc>
                <a:spcPct val="107000"/>
              </a:lnSpc>
              <a:buFont typeface="Symbol" panose="05050102010706020507" pitchFamily="18" charset="2"/>
              <a:buChar char=""/>
            </a:pPr>
            <a:r>
              <a:rPr lang="en-US" dirty="0">
                <a:latin typeface="Calibri" panose="020F0502020204030204" pitchFamily="34" charset="0"/>
                <a:ea typeface="Calibri" panose="020F0502020204030204" pitchFamily="34" charset="0"/>
              </a:rPr>
              <a:t>Reduced visits frequency</a:t>
            </a:r>
          </a:p>
          <a:p>
            <a:pPr marL="342900" indent="-342900" algn="just">
              <a:lnSpc>
                <a:spcPct val="107000"/>
              </a:lnSpc>
              <a:buFont typeface="Symbol" panose="05050102010706020507" pitchFamily="18" charset="2"/>
              <a:buChar char=""/>
            </a:pPr>
            <a:r>
              <a:rPr lang="en-US" dirty="0">
                <a:latin typeface="Calibri" panose="020F0502020204030204" pitchFamily="34" charset="0"/>
                <a:ea typeface="Calibri" panose="020F0502020204030204" pitchFamily="34" charset="0"/>
              </a:rPr>
              <a:t>Family MUAC</a:t>
            </a:r>
          </a:p>
        </p:txBody>
      </p:sp>
    </p:spTree>
    <p:extLst>
      <p:ext uri="{BB962C8B-B14F-4D97-AF65-F5344CB8AC3E}">
        <p14:creationId xmlns:p14="http://schemas.microsoft.com/office/powerpoint/2010/main" val="988099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animBg="1"/>
      <p:bldP spid="12" grpId="0"/>
      <p:bldP spid="13" grpId="0" animBg="1"/>
      <p:bldP spid="14" grpId="0" animBg="1"/>
      <p:bldP spid="17" grpId="0"/>
      <p:bldP spid="1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61338FB8-1678-41A8-A397-999F065E1AAF}"/>
              </a:ext>
            </a:extLst>
          </p:cNvPr>
          <p:cNvSpPr>
            <a:spLocks noGrp="1"/>
          </p:cNvSpPr>
          <p:nvPr>
            <p:ph idx="1"/>
          </p:nvPr>
        </p:nvSpPr>
        <p:spPr>
          <a:xfrm>
            <a:off x="1981201" y="1168796"/>
            <a:ext cx="8058150" cy="5114438"/>
          </a:xfrm>
        </p:spPr>
        <p:txBody>
          <a:bodyPr>
            <a:normAutofit/>
          </a:bodyPr>
          <a:lstStyle/>
          <a:p>
            <a:pPr marL="0" indent="0" algn="just">
              <a:lnSpc>
                <a:spcPct val="150000"/>
              </a:lnSpc>
              <a:spcBef>
                <a:spcPts val="0"/>
              </a:spcBef>
              <a:buNone/>
            </a:pPr>
            <a:r>
              <a:rPr lang="en-US" b="1" dirty="0">
                <a:latin typeface="Tw Cen MT" panose="020B0602020104020603" pitchFamily="34" charset="0"/>
                <a:ea typeface="Noto Sans Symbols"/>
                <a:cs typeface="Noto Sans Symbols"/>
              </a:rPr>
              <a:t>To note:</a:t>
            </a:r>
            <a:endParaRPr lang="en-US" sz="2500" dirty="0">
              <a:latin typeface="Tw Cen MT" panose="020B0602020104020603" pitchFamily="34" charset="0"/>
              <a:ea typeface="Calibri" panose="020F0502020204030204" pitchFamily="34" charset="0"/>
            </a:endParaRPr>
          </a:p>
          <a:p>
            <a:pPr marL="342900" lvl="1" algn="just">
              <a:lnSpc>
                <a:spcPct val="107000"/>
              </a:lnSpc>
              <a:spcBef>
                <a:spcPts val="0"/>
              </a:spcBef>
              <a:spcAft>
                <a:spcPts val="800"/>
              </a:spcAft>
            </a:pPr>
            <a:r>
              <a:rPr lang="en-US" sz="2500" dirty="0">
                <a:latin typeface="Tw Cen MT" panose="020B0602020104020603" pitchFamily="34" charset="0"/>
                <a:ea typeface="Calibri" panose="020F0502020204030204" pitchFamily="34" charset="0"/>
              </a:rPr>
              <a:t>Service delivery points</a:t>
            </a:r>
          </a:p>
          <a:p>
            <a:pPr lvl="2" indent="-342900" algn="just">
              <a:lnSpc>
                <a:spcPct val="117000"/>
              </a:lnSpc>
              <a:spcBef>
                <a:spcPts val="0"/>
              </a:spcBef>
              <a:spcAft>
                <a:spcPts val="800"/>
              </a:spcAft>
            </a:pPr>
            <a:r>
              <a:rPr lang="en-US" sz="2200" dirty="0">
                <a:latin typeface="Tw Cen MT" panose="020B0602020104020603" pitchFamily="34" charset="0"/>
              </a:rPr>
              <a:t>Health facility/hospital, Outreach/mobile clinic, </a:t>
            </a:r>
          </a:p>
          <a:p>
            <a:pPr lvl="2" indent="-342900" algn="just">
              <a:lnSpc>
                <a:spcPct val="117000"/>
              </a:lnSpc>
              <a:spcBef>
                <a:spcPts val="0"/>
              </a:spcBef>
              <a:spcAft>
                <a:spcPts val="800"/>
              </a:spcAft>
            </a:pPr>
            <a:r>
              <a:rPr lang="en-US" sz="2200" dirty="0">
                <a:latin typeface="Tw Cen MT" panose="020B0602020104020603" pitchFamily="34" charset="0"/>
              </a:rPr>
              <a:t>For CHW-led treatment: community health post, central location in the community, home of a CHW </a:t>
            </a:r>
            <a:r>
              <a:rPr lang="en-US" sz="2200" dirty="0" err="1">
                <a:latin typeface="Tw Cen MT" panose="020B0602020104020603" pitchFamily="34" charset="0"/>
              </a:rPr>
              <a:t>etc</a:t>
            </a:r>
            <a:endParaRPr lang="en-US" sz="2200" dirty="0">
              <a:latin typeface="Tw Cen MT" panose="020B0602020104020603" pitchFamily="34" charset="0"/>
            </a:endParaRPr>
          </a:p>
          <a:p>
            <a:pPr marL="342900" lvl="1" algn="just">
              <a:lnSpc>
                <a:spcPct val="107000"/>
              </a:lnSpc>
              <a:spcBef>
                <a:spcPts val="0"/>
              </a:spcBef>
              <a:spcAft>
                <a:spcPts val="800"/>
              </a:spcAft>
            </a:pPr>
            <a:r>
              <a:rPr lang="en-US" sz="2500" dirty="0">
                <a:latin typeface="Tw Cen MT" panose="020B0602020104020603" pitchFamily="34" charset="0"/>
                <a:ea typeface="Calibri" panose="020F0502020204030204" pitchFamily="34" charset="0"/>
              </a:rPr>
              <a:t>Systematic medical treatment:  as per the national CMAM guidelines</a:t>
            </a:r>
          </a:p>
          <a:p>
            <a:pPr marL="342900" lvl="1" algn="just">
              <a:lnSpc>
                <a:spcPct val="107000"/>
              </a:lnSpc>
              <a:spcBef>
                <a:spcPts val="0"/>
              </a:spcBef>
              <a:spcAft>
                <a:spcPts val="800"/>
              </a:spcAft>
            </a:pPr>
            <a:r>
              <a:rPr lang="en-US" sz="2500" dirty="0">
                <a:latin typeface="Tw Cen MT" panose="020B0602020104020603" pitchFamily="34" charset="0"/>
                <a:ea typeface="Calibri" panose="020F0502020204030204" pitchFamily="34" charset="0"/>
              </a:rPr>
              <a:t>Monitoring/performance indicators: as per the national CMAM guidelines</a:t>
            </a:r>
          </a:p>
          <a:p>
            <a:pPr marL="171450" lvl="1" indent="0" algn="just">
              <a:lnSpc>
                <a:spcPct val="107000"/>
              </a:lnSpc>
              <a:spcBef>
                <a:spcPts val="0"/>
              </a:spcBef>
              <a:spcAft>
                <a:spcPts val="800"/>
              </a:spcAft>
              <a:buNone/>
            </a:pPr>
            <a:endParaRPr lang="en-UG" sz="2500" dirty="0">
              <a:latin typeface="Tw Cen MT" panose="020B0602020104020603" pitchFamily="34" charset="0"/>
              <a:ea typeface="Calibri" panose="020F0502020204030204" pitchFamily="34" charset="0"/>
            </a:endParaRPr>
          </a:p>
          <a:p>
            <a:pPr marL="0" algn="just">
              <a:lnSpc>
                <a:spcPct val="107000"/>
              </a:lnSpc>
              <a:spcBef>
                <a:spcPts val="0"/>
              </a:spcBef>
              <a:spcAft>
                <a:spcPts val="800"/>
              </a:spcAft>
            </a:pPr>
            <a:endParaRPr lang="en-UG" sz="1800" dirty="0">
              <a:latin typeface="Calibri" panose="020F0502020204030204" pitchFamily="34" charset="0"/>
              <a:ea typeface="Calibri" panose="020F0502020204030204" pitchFamily="34" charset="0"/>
            </a:endParaRPr>
          </a:p>
          <a:p>
            <a:pPr marL="0" indent="0" algn="just">
              <a:lnSpc>
                <a:spcPct val="150000"/>
              </a:lnSpc>
              <a:spcBef>
                <a:spcPts val="0"/>
              </a:spcBef>
              <a:buNone/>
            </a:pPr>
            <a:endParaRPr lang="en-UG" sz="2600" dirty="0">
              <a:latin typeface="Tw Cen MT" panose="020B0602020104020603" pitchFamily="34" charset="0"/>
              <a:ea typeface="Noto Sans Symbols"/>
              <a:cs typeface="Noto Sans Symbols"/>
            </a:endParaRPr>
          </a:p>
        </p:txBody>
      </p:sp>
      <p:sp>
        <p:nvSpPr>
          <p:cNvPr id="5" name="Title 4">
            <a:extLst>
              <a:ext uri="{FF2B5EF4-FFF2-40B4-BE49-F238E27FC236}">
                <a16:creationId xmlns:a16="http://schemas.microsoft.com/office/drawing/2014/main" id="{B195EC1F-D3BA-4746-A1E3-1150E6D11284}"/>
              </a:ext>
            </a:extLst>
          </p:cNvPr>
          <p:cNvSpPr>
            <a:spLocks noGrp="1"/>
          </p:cNvSpPr>
          <p:nvPr>
            <p:ph type="title"/>
          </p:nvPr>
        </p:nvSpPr>
        <p:spPr>
          <a:xfrm>
            <a:off x="1825262" y="110309"/>
            <a:ext cx="8541476" cy="928914"/>
          </a:xfrm>
        </p:spPr>
        <p:txBody>
          <a:bodyPr>
            <a:noAutofit/>
          </a:bodyPr>
          <a:lstStyle/>
          <a:p>
            <a:pPr algn="ctr"/>
            <a:r>
              <a:rPr lang="en-US" sz="2700" b="1" dirty="0">
                <a:latin typeface="Calibri" panose="020F0502020204030204" pitchFamily="34" charset="0"/>
                <a:ea typeface="Calibri" panose="020F0502020204030204" pitchFamily="34" charset="0"/>
              </a:rPr>
              <a:t>Decision pathway</a:t>
            </a:r>
            <a:br>
              <a:rPr lang="en-UG" sz="2700" dirty="0">
                <a:latin typeface="Calibri" panose="020F0502020204030204" pitchFamily="34" charset="0"/>
                <a:ea typeface="Calibri" panose="020F0502020204030204" pitchFamily="34" charset="0"/>
              </a:rPr>
            </a:br>
            <a:endParaRPr lang="en-US" sz="2700" dirty="0"/>
          </a:p>
        </p:txBody>
      </p:sp>
    </p:spTree>
    <p:extLst>
      <p:ext uri="{BB962C8B-B14F-4D97-AF65-F5344CB8AC3E}">
        <p14:creationId xmlns:p14="http://schemas.microsoft.com/office/powerpoint/2010/main" val="31420796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61338FB8-1678-41A8-A397-999F065E1AAF}"/>
              </a:ext>
            </a:extLst>
          </p:cNvPr>
          <p:cNvSpPr>
            <a:spLocks noGrp="1"/>
          </p:cNvSpPr>
          <p:nvPr>
            <p:ph idx="1"/>
          </p:nvPr>
        </p:nvSpPr>
        <p:spPr>
          <a:xfrm>
            <a:off x="1981201" y="1168796"/>
            <a:ext cx="8058150" cy="5114438"/>
          </a:xfrm>
        </p:spPr>
        <p:txBody>
          <a:bodyPr>
            <a:normAutofit fontScale="92500" lnSpcReduction="10000"/>
          </a:bodyPr>
          <a:lstStyle/>
          <a:p>
            <a:pPr marL="342900" lvl="1" algn="just">
              <a:lnSpc>
                <a:spcPct val="107000"/>
              </a:lnSpc>
              <a:spcBef>
                <a:spcPts val="0"/>
              </a:spcBef>
              <a:spcAft>
                <a:spcPts val="800"/>
              </a:spcAft>
            </a:pPr>
            <a:r>
              <a:rPr lang="en-US" sz="2500" dirty="0">
                <a:latin typeface="Tw Cen MT" panose="020B0602020104020603" pitchFamily="34" charset="0"/>
                <a:ea typeface="Calibri" panose="020F0502020204030204" pitchFamily="34" charset="0"/>
              </a:rPr>
              <a:t>Community awareness and participation.</a:t>
            </a:r>
            <a:endParaRPr lang="en-US" sz="2200" dirty="0">
              <a:latin typeface="Tw Cen MT" panose="020B0602020104020603" pitchFamily="34" charset="0"/>
            </a:endParaRPr>
          </a:p>
          <a:p>
            <a:pPr marL="342900" lvl="1" algn="just">
              <a:lnSpc>
                <a:spcPct val="107000"/>
              </a:lnSpc>
              <a:spcBef>
                <a:spcPts val="0"/>
              </a:spcBef>
              <a:spcAft>
                <a:spcPts val="800"/>
              </a:spcAft>
            </a:pPr>
            <a:r>
              <a:rPr lang="en-US" sz="2500" dirty="0">
                <a:latin typeface="Tw Cen MT" panose="020B0602020104020603" pitchFamily="34" charset="0"/>
                <a:ea typeface="Calibri" panose="020F0502020204030204" pitchFamily="34" charset="0"/>
              </a:rPr>
              <a:t>Communication/training/orientation </a:t>
            </a:r>
          </a:p>
          <a:p>
            <a:pPr marL="342900" lvl="1" algn="just">
              <a:lnSpc>
                <a:spcPct val="107000"/>
              </a:lnSpc>
              <a:spcBef>
                <a:spcPts val="0"/>
              </a:spcBef>
              <a:spcAft>
                <a:spcPts val="800"/>
              </a:spcAft>
            </a:pPr>
            <a:r>
              <a:rPr lang="en-US" sz="2500" dirty="0">
                <a:latin typeface="Tw Cen MT" panose="020B0602020104020603" pitchFamily="34" charset="0"/>
                <a:ea typeface="Calibri" panose="020F0502020204030204" pitchFamily="34" charset="0"/>
              </a:rPr>
              <a:t>Pipeline</a:t>
            </a:r>
          </a:p>
          <a:p>
            <a:pPr marL="342900" lvl="1" algn="just">
              <a:lnSpc>
                <a:spcPct val="107000"/>
              </a:lnSpc>
              <a:spcBef>
                <a:spcPts val="0"/>
              </a:spcBef>
              <a:spcAft>
                <a:spcPts val="800"/>
              </a:spcAft>
            </a:pPr>
            <a:r>
              <a:rPr lang="en-US" sz="2500" dirty="0">
                <a:latin typeface="Tw Cen MT" panose="020B0602020104020603" pitchFamily="34" charset="0"/>
                <a:ea typeface="Calibri" panose="020F0502020204030204" pitchFamily="34" charset="0"/>
              </a:rPr>
              <a:t>Technical capacity/literacy levels</a:t>
            </a:r>
          </a:p>
          <a:p>
            <a:pPr marL="342900" lvl="1" algn="just">
              <a:lnSpc>
                <a:spcPct val="107000"/>
              </a:lnSpc>
              <a:spcBef>
                <a:spcPts val="0"/>
              </a:spcBef>
              <a:spcAft>
                <a:spcPts val="800"/>
              </a:spcAft>
            </a:pPr>
            <a:r>
              <a:rPr lang="en-US" sz="2500" dirty="0">
                <a:latin typeface="Tw Cen MT" panose="020B0602020104020603" pitchFamily="34" charset="0"/>
                <a:ea typeface="Calibri" panose="020F0502020204030204" pitchFamily="34" charset="0"/>
              </a:rPr>
              <a:t>Monitoring of clinical outcomes</a:t>
            </a:r>
          </a:p>
          <a:p>
            <a:pPr marL="342900" lvl="1" algn="just">
              <a:lnSpc>
                <a:spcPct val="107000"/>
              </a:lnSpc>
              <a:spcBef>
                <a:spcPts val="0"/>
              </a:spcBef>
              <a:spcAft>
                <a:spcPts val="800"/>
              </a:spcAft>
            </a:pPr>
            <a:r>
              <a:rPr lang="en-US" sz="2500" dirty="0">
                <a:latin typeface="Tw Cen MT" panose="020B0602020104020603" pitchFamily="34" charset="0"/>
                <a:ea typeface="Calibri" panose="020F0502020204030204" pitchFamily="34" charset="0"/>
              </a:rPr>
              <a:t>Potential to couple approaches</a:t>
            </a:r>
          </a:p>
          <a:p>
            <a:pPr marL="342900" lvl="1" algn="just">
              <a:lnSpc>
                <a:spcPct val="107000"/>
              </a:lnSpc>
              <a:spcBef>
                <a:spcPts val="0"/>
              </a:spcBef>
              <a:spcAft>
                <a:spcPts val="800"/>
              </a:spcAft>
            </a:pPr>
            <a:r>
              <a:rPr lang="en-US" sz="2500" dirty="0">
                <a:latin typeface="Tw Cen MT" panose="020B0602020104020603" pitchFamily="34" charset="0"/>
                <a:ea typeface="Calibri" panose="020F0502020204030204" pitchFamily="34" charset="0"/>
              </a:rPr>
              <a:t>CHW/V platforms</a:t>
            </a:r>
          </a:p>
          <a:p>
            <a:pPr marL="342900" lvl="1" algn="just">
              <a:lnSpc>
                <a:spcPct val="107000"/>
              </a:lnSpc>
              <a:spcBef>
                <a:spcPts val="0"/>
              </a:spcBef>
              <a:spcAft>
                <a:spcPts val="800"/>
              </a:spcAft>
            </a:pPr>
            <a:r>
              <a:rPr lang="en-US" sz="2500" dirty="0">
                <a:latin typeface="Tw Cen MT" panose="020B0602020104020603" pitchFamily="34" charset="0"/>
                <a:ea typeface="Calibri" panose="020F0502020204030204" pitchFamily="34" charset="0"/>
              </a:rPr>
              <a:t>Incentives</a:t>
            </a:r>
          </a:p>
          <a:p>
            <a:pPr marL="342900" lvl="1" algn="just">
              <a:lnSpc>
                <a:spcPct val="107000"/>
              </a:lnSpc>
              <a:spcBef>
                <a:spcPts val="0"/>
              </a:spcBef>
              <a:spcAft>
                <a:spcPts val="800"/>
              </a:spcAft>
            </a:pPr>
            <a:r>
              <a:rPr lang="en-US" sz="2500" dirty="0">
                <a:latin typeface="Tw Cen MT" panose="020B0602020104020603" pitchFamily="34" charset="0"/>
                <a:ea typeface="Calibri" panose="020F0502020204030204" pitchFamily="34" charset="0"/>
              </a:rPr>
              <a:t>Supervision</a:t>
            </a:r>
          </a:p>
          <a:p>
            <a:pPr marL="342900" lvl="1" algn="just">
              <a:lnSpc>
                <a:spcPct val="107000"/>
              </a:lnSpc>
              <a:spcBef>
                <a:spcPts val="0"/>
              </a:spcBef>
              <a:spcAft>
                <a:spcPts val="800"/>
              </a:spcAft>
            </a:pPr>
            <a:r>
              <a:rPr lang="en-US" sz="2500" dirty="0">
                <a:latin typeface="Tw Cen MT" panose="020B0602020104020603" pitchFamily="34" charset="0"/>
                <a:ea typeface="Calibri" panose="020F0502020204030204" pitchFamily="34" charset="0"/>
              </a:rPr>
              <a:t>Effective referral pathways</a:t>
            </a:r>
          </a:p>
          <a:p>
            <a:pPr marL="342900" lvl="1" algn="just">
              <a:lnSpc>
                <a:spcPct val="107000"/>
              </a:lnSpc>
              <a:spcBef>
                <a:spcPts val="0"/>
              </a:spcBef>
              <a:spcAft>
                <a:spcPts val="800"/>
              </a:spcAft>
            </a:pPr>
            <a:r>
              <a:rPr lang="en-US" sz="2500" dirty="0">
                <a:latin typeface="Tw Cen MT" panose="020B0602020104020603" pitchFamily="34" charset="0"/>
                <a:ea typeface="Calibri" panose="020F0502020204030204" pitchFamily="34" charset="0"/>
              </a:rPr>
              <a:t>Safety</a:t>
            </a:r>
          </a:p>
          <a:p>
            <a:pPr marL="171450" lvl="1" indent="0" algn="just">
              <a:lnSpc>
                <a:spcPct val="107000"/>
              </a:lnSpc>
              <a:spcBef>
                <a:spcPts val="0"/>
              </a:spcBef>
              <a:spcAft>
                <a:spcPts val="800"/>
              </a:spcAft>
              <a:buNone/>
            </a:pPr>
            <a:endParaRPr lang="en-UG" sz="2500" dirty="0">
              <a:latin typeface="Tw Cen MT" panose="020B0602020104020603" pitchFamily="34" charset="0"/>
              <a:ea typeface="Calibri" panose="020F0502020204030204" pitchFamily="34" charset="0"/>
            </a:endParaRPr>
          </a:p>
          <a:p>
            <a:pPr marL="0" algn="just">
              <a:lnSpc>
                <a:spcPct val="107000"/>
              </a:lnSpc>
              <a:spcBef>
                <a:spcPts val="0"/>
              </a:spcBef>
              <a:spcAft>
                <a:spcPts val="800"/>
              </a:spcAft>
            </a:pPr>
            <a:endParaRPr lang="en-UG" sz="1800" dirty="0">
              <a:latin typeface="Calibri" panose="020F0502020204030204" pitchFamily="34" charset="0"/>
              <a:ea typeface="Calibri" panose="020F0502020204030204" pitchFamily="34" charset="0"/>
            </a:endParaRPr>
          </a:p>
          <a:p>
            <a:pPr marL="0" indent="0" algn="just">
              <a:lnSpc>
                <a:spcPct val="150000"/>
              </a:lnSpc>
              <a:spcBef>
                <a:spcPts val="0"/>
              </a:spcBef>
              <a:buNone/>
            </a:pPr>
            <a:endParaRPr lang="en-UG" sz="2600" dirty="0">
              <a:latin typeface="Tw Cen MT" panose="020B0602020104020603" pitchFamily="34" charset="0"/>
              <a:ea typeface="Noto Sans Symbols"/>
              <a:cs typeface="Noto Sans Symbols"/>
            </a:endParaRPr>
          </a:p>
        </p:txBody>
      </p:sp>
      <p:sp>
        <p:nvSpPr>
          <p:cNvPr id="5" name="Title 4">
            <a:extLst>
              <a:ext uri="{FF2B5EF4-FFF2-40B4-BE49-F238E27FC236}">
                <a16:creationId xmlns:a16="http://schemas.microsoft.com/office/drawing/2014/main" id="{B195EC1F-D3BA-4746-A1E3-1150E6D11284}"/>
              </a:ext>
            </a:extLst>
          </p:cNvPr>
          <p:cNvSpPr>
            <a:spLocks noGrp="1"/>
          </p:cNvSpPr>
          <p:nvPr>
            <p:ph type="title"/>
          </p:nvPr>
        </p:nvSpPr>
        <p:spPr>
          <a:xfrm>
            <a:off x="1825262" y="110309"/>
            <a:ext cx="8541476" cy="928914"/>
          </a:xfrm>
        </p:spPr>
        <p:txBody>
          <a:bodyPr>
            <a:noAutofit/>
          </a:bodyPr>
          <a:lstStyle/>
          <a:p>
            <a:pPr algn="ctr"/>
            <a:r>
              <a:rPr lang="en-US" sz="2700" b="1" dirty="0">
                <a:latin typeface="Calibri" panose="020F0502020204030204" pitchFamily="34" charset="0"/>
                <a:ea typeface="Calibri" panose="020F0502020204030204" pitchFamily="34" charset="0"/>
              </a:rPr>
              <a:t>Key considerations for implementation</a:t>
            </a:r>
            <a:br>
              <a:rPr lang="en-UG" sz="2700" dirty="0">
                <a:latin typeface="Calibri" panose="020F0502020204030204" pitchFamily="34" charset="0"/>
                <a:ea typeface="Calibri" panose="020F0502020204030204" pitchFamily="34" charset="0"/>
              </a:rPr>
            </a:br>
            <a:endParaRPr lang="en-US" sz="2700" dirty="0"/>
          </a:p>
        </p:txBody>
      </p:sp>
    </p:spTree>
    <p:extLst>
      <p:ext uri="{BB962C8B-B14F-4D97-AF65-F5344CB8AC3E}">
        <p14:creationId xmlns:p14="http://schemas.microsoft.com/office/powerpoint/2010/main" val="1605896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61338FB8-1678-41A8-A397-999F065E1AAF}"/>
              </a:ext>
            </a:extLst>
          </p:cNvPr>
          <p:cNvSpPr>
            <a:spLocks noGrp="1"/>
          </p:cNvSpPr>
          <p:nvPr>
            <p:ph idx="1"/>
          </p:nvPr>
        </p:nvSpPr>
        <p:spPr>
          <a:xfrm>
            <a:off x="1981201" y="1168796"/>
            <a:ext cx="8058150" cy="5114438"/>
          </a:xfrm>
        </p:spPr>
        <p:txBody>
          <a:bodyPr>
            <a:normAutofit fontScale="92500" lnSpcReduction="20000"/>
          </a:bodyPr>
          <a:lstStyle/>
          <a:p>
            <a:pPr marL="0" indent="0" algn="just">
              <a:lnSpc>
                <a:spcPct val="150000"/>
              </a:lnSpc>
              <a:spcBef>
                <a:spcPts val="0"/>
              </a:spcBef>
              <a:buNone/>
            </a:pPr>
            <a:r>
              <a:rPr lang="en-US" b="1" dirty="0">
                <a:latin typeface="Tw Cen MT" panose="020B0602020104020603" pitchFamily="34" charset="0"/>
                <a:ea typeface="Noto Sans Symbols"/>
                <a:cs typeface="Noto Sans Symbols"/>
              </a:rPr>
              <a:t>Areas of implementation (to be updated regularly):</a:t>
            </a:r>
            <a:endParaRPr lang="en-US" sz="2500" dirty="0">
              <a:latin typeface="Tw Cen MT" panose="020B0602020104020603" pitchFamily="34" charset="0"/>
              <a:ea typeface="Calibri" panose="020F0502020204030204" pitchFamily="34" charset="0"/>
            </a:endParaRPr>
          </a:p>
          <a:p>
            <a:pPr marL="342900" lvl="1" algn="just">
              <a:lnSpc>
                <a:spcPct val="107000"/>
              </a:lnSpc>
              <a:spcBef>
                <a:spcPts val="0"/>
              </a:spcBef>
              <a:spcAft>
                <a:spcPts val="800"/>
              </a:spcAft>
            </a:pPr>
            <a:r>
              <a:rPr lang="en-US" sz="2500" dirty="0">
                <a:latin typeface="Tw Cen MT" panose="020B0602020104020603" pitchFamily="34" charset="0"/>
                <a:ea typeface="Calibri" panose="020F0502020204030204" pitchFamily="34" charset="0"/>
              </a:rPr>
              <a:t>Areas with exceptional circumstances. </a:t>
            </a:r>
          </a:p>
          <a:p>
            <a:pPr marL="342900" lvl="1" algn="just">
              <a:lnSpc>
                <a:spcPct val="107000"/>
              </a:lnSpc>
              <a:spcBef>
                <a:spcPts val="0"/>
              </a:spcBef>
              <a:spcAft>
                <a:spcPts val="800"/>
              </a:spcAft>
            </a:pPr>
            <a:r>
              <a:rPr lang="en-US" sz="2500" dirty="0">
                <a:latin typeface="Tw Cen MT" panose="020B0602020104020603" pitchFamily="34" charset="0"/>
                <a:ea typeface="Calibri" panose="020F0502020204030204" pitchFamily="34" charset="0"/>
              </a:rPr>
              <a:t>Priority: IDPS, hard-to reach areas</a:t>
            </a:r>
          </a:p>
          <a:p>
            <a:pPr marL="0" algn="just">
              <a:lnSpc>
                <a:spcPct val="107000"/>
              </a:lnSpc>
              <a:spcBef>
                <a:spcPts val="0"/>
              </a:spcBef>
              <a:spcAft>
                <a:spcPts val="800"/>
              </a:spcAft>
              <a:buNone/>
            </a:pPr>
            <a:r>
              <a:rPr lang="en-US" b="1" dirty="0">
                <a:latin typeface="Tw Cen MT" panose="020B0602020104020603" pitchFamily="34" charset="0"/>
                <a:ea typeface="Calibri" panose="020F0502020204030204" pitchFamily="34" charset="0"/>
              </a:rPr>
              <a:t>Implementation period: </a:t>
            </a:r>
            <a:r>
              <a:rPr lang="en-US" dirty="0">
                <a:latin typeface="Tw Cen MT" panose="020B0602020104020603" pitchFamily="34" charset="0"/>
                <a:ea typeface="Calibri" panose="020F0502020204030204" pitchFamily="34" charset="0"/>
              </a:rPr>
              <a:t>3-6 months</a:t>
            </a:r>
          </a:p>
          <a:p>
            <a:pPr marL="0" algn="just">
              <a:lnSpc>
                <a:spcPct val="107000"/>
              </a:lnSpc>
              <a:spcBef>
                <a:spcPts val="0"/>
              </a:spcBef>
              <a:spcAft>
                <a:spcPts val="800"/>
              </a:spcAft>
              <a:buNone/>
            </a:pPr>
            <a:r>
              <a:rPr lang="en-US" b="1" dirty="0">
                <a:latin typeface="Tw Cen MT" panose="020B0602020104020603" pitchFamily="34" charset="0"/>
                <a:ea typeface="Calibri" panose="020F0502020204030204" pitchFamily="34" charset="0"/>
              </a:rPr>
              <a:t>Caseloads: </a:t>
            </a:r>
            <a:r>
              <a:rPr lang="en-US" dirty="0">
                <a:latin typeface="Tw Cen MT" panose="020B0602020104020603" pitchFamily="34" charset="0"/>
                <a:ea typeface="Calibri" panose="020F0502020204030204" pitchFamily="34" charset="0"/>
              </a:rPr>
              <a:t>use the caseload calculator</a:t>
            </a:r>
          </a:p>
          <a:p>
            <a:pPr marL="0" algn="just">
              <a:lnSpc>
                <a:spcPct val="107000"/>
              </a:lnSpc>
              <a:spcBef>
                <a:spcPts val="0"/>
              </a:spcBef>
              <a:spcAft>
                <a:spcPts val="800"/>
              </a:spcAft>
              <a:buNone/>
            </a:pPr>
            <a:r>
              <a:rPr lang="en-US" b="1" dirty="0">
                <a:latin typeface="Tw Cen MT" panose="020B0602020104020603" pitchFamily="34" charset="0"/>
                <a:ea typeface="Calibri" panose="020F0502020204030204" pitchFamily="34" charset="0"/>
              </a:rPr>
              <a:t>Reporting: </a:t>
            </a:r>
            <a:r>
              <a:rPr lang="en-US" dirty="0">
                <a:latin typeface="Tw Cen MT" panose="020B0602020104020603" pitchFamily="34" charset="0"/>
                <a:ea typeface="Calibri" panose="020F0502020204030204" pitchFamily="34" charset="0"/>
              </a:rPr>
              <a:t>based on standard reporting tools, </a:t>
            </a:r>
          </a:p>
          <a:p>
            <a:pPr marL="285750" indent="-457200" algn="just">
              <a:lnSpc>
                <a:spcPct val="107000"/>
              </a:lnSpc>
              <a:spcBef>
                <a:spcPts val="0"/>
              </a:spcBef>
              <a:spcAft>
                <a:spcPts val="800"/>
              </a:spcAft>
            </a:pPr>
            <a:r>
              <a:rPr lang="en-US" dirty="0">
                <a:latin typeface="Tw Cen MT" panose="020B0602020104020603" pitchFamily="34" charset="0"/>
                <a:ea typeface="Calibri" panose="020F0502020204030204" pitchFamily="34" charset="0"/>
              </a:rPr>
              <a:t>MAM and SAM cases to be separated where expanded criteria is used</a:t>
            </a:r>
          </a:p>
          <a:p>
            <a:pPr marL="285750" indent="-457200" algn="just">
              <a:lnSpc>
                <a:spcPct val="107000"/>
              </a:lnSpc>
              <a:spcBef>
                <a:spcPts val="0"/>
              </a:spcBef>
              <a:spcAft>
                <a:spcPts val="800"/>
              </a:spcAft>
            </a:pPr>
            <a:r>
              <a:rPr lang="en-US" dirty="0">
                <a:latin typeface="Tw Cen MT" panose="020B0602020104020603" pitchFamily="34" charset="0"/>
                <a:ea typeface="Calibri" panose="020F0502020204030204" pitchFamily="34" charset="0"/>
              </a:rPr>
              <a:t>Both WFH Z scores and MUAC to be used where MUAC-only is not applied.</a:t>
            </a:r>
          </a:p>
          <a:p>
            <a:pPr marL="0" algn="just">
              <a:lnSpc>
                <a:spcPct val="107000"/>
              </a:lnSpc>
              <a:spcBef>
                <a:spcPts val="0"/>
              </a:spcBef>
              <a:spcAft>
                <a:spcPts val="800"/>
              </a:spcAft>
              <a:buNone/>
            </a:pPr>
            <a:r>
              <a:rPr lang="en-US" b="1" dirty="0">
                <a:latin typeface="Tw Cen MT" panose="020B0602020104020603" pitchFamily="34" charset="0"/>
                <a:ea typeface="Calibri" panose="020F0502020204030204" pitchFamily="34" charset="0"/>
              </a:rPr>
              <a:t>Coordination: </a:t>
            </a:r>
            <a:r>
              <a:rPr lang="en-US" dirty="0">
                <a:latin typeface="Tw Cen MT" panose="020B0602020104020603" pitchFamily="34" charset="0"/>
                <a:ea typeface="Calibri" panose="020F0502020204030204" pitchFamily="34" charset="0"/>
              </a:rPr>
              <a:t>led y the NS coordination desk and TWG </a:t>
            </a:r>
          </a:p>
          <a:p>
            <a:pPr marL="171450" lvl="1" indent="0" algn="just">
              <a:lnSpc>
                <a:spcPct val="107000"/>
              </a:lnSpc>
              <a:spcBef>
                <a:spcPts val="0"/>
              </a:spcBef>
              <a:spcAft>
                <a:spcPts val="800"/>
              </a:spcAft>
              <a:buNone/>
            </a:pPr>
            <a:endParaRPr lang="en-UG" sz="2500" dirty="0">
              <a:latin typeface="Tw Cen MT" panose="020B0602020104020603" pitchFamily="34" charset="0"/>
              <a:ea typeface="Calibri" panose="020F0502020204030204" pitchFamily="34" charset="0"/>
            </a:endParaRPr>
          </a:p>
          <a:p>
            <a:pPr marL="0" algn="just">
              <a:lnSpc>
                <a:spcPct val="107000"/>
              </a:lnSpc>
              <a:spcBef>
                <a:spcPts val="0"/>
              </a:spcBef>
              <a:spcAft>
                <a:spcPts val="800"/>
              </a:spcAft>
            </a:pPr>
            <a:endParaRPr lang="en-UG" sz="1800" dirty="0">
              <a:latin typeface="Calibri" panose="020F0502020204030204" pitchFamily="34" charset="0"/>
              <a:ea typeface="Calibri" panose="020F0502020204030204" pitchFamily="34" charset="0"/>
            </a:endParaRPr>
          </a:p>
          <a:p>
            <a:pPr marL="0" indent="0" algn="just">
              <a:lnSpc>
                <a:spcPct val="150000"/>
              </a:lnSpc>
              <a:spcBef>
                <a:spcPts val="0"/>
              </a:spcBef>
              <a:buNone/>
            </a:pPr>
            <a:endParaRPr lang="en-UG" sz="2600" dirty="0">
              <a:latin typeface="Tw Cen MT" panose="020B0602020104020603" pitchFamily="34" charset="0"/>
              <a:ea typeface="Noto Sans Symbols"/>
              <a:cs typeface="Noto Sans Symbols"/>
            </a:endParaRPr>
          </a:p>
        </p:txBody>
      </p:sp>
      <p:sp>
        <p:nvSpPr>
          <p:cNvPr id="5" name="Title 4">
            <a:extLst>
              <a:ext uri="{FF2B5EF4-FFF2-40B4-BE49-F238E27FC236}">
                <a16:creationId xmlns:a16="http://schemas.microsoft.com/office/drawing/2014/main" id="{B195EC1F-D3BA-4746-A1E3-1150E6D11284}"/>
              </a:ext>
            </a:extLst>
          </p:cNvPr>
          <p:cNvSpPr>
            <a:spLocks noGrp="1"/>
          </p:cNvSpPr>
          <p:nvPr>
            <p:ph type="title"/>
          </p:nvPr>
        </p:nvSpPr>
        <p:spPr>
          <a:xfrm>
            <a:off x="1825262" y="110309"/>
            <a:ext cx="8541476" cy="928914"/>
          </a:xfrm>
        </p:spPr>
        <p:txBody>
          <a:bodyPr>
            <a:noAutofit/>
          </a:bodyPr>
          <a:lstStyle/>
          <a:p>
            <a:pPr algn="ctr"/>
            <a:r>
              <a:rPr lang="en-US" sz="2700" b="1" dirty="0">
                <a:latin typeface="Calibri" panose="020F0502020204030204" pitchFamily="34" charset="0"/>
                <a:ea typeface="Calibri" panose="020F0502020204030204" pitchFamily="34" charset="0"/>
              </a:rPr>
              <a:t>Additional information</a:t>
            </a:r>
            <a:br>
              <a:rPr lang="en-UG" sz="2700" dirty="0">
                <a:latin typeface="Calibri" panose="020F0502020204030204" pitchFamily="34" charset="0"/>
                <a:ea typeface="Calibri" panose="020F0502020204030204" pitchFamily="34" charset="0"/>
              </a:rPr>
            </a:br>
            <a:endParaRPr lang="en-US" sz="2700" dirty="0"/>
          </a:p>
        </p:txBody>
      </p:sp>
    </p:spTree>
    <p:extLst>
      <p:ext uri="{BB962C8B-B14F-4D97-AF65-F5344CB8AC3E}">
        <p14:creationId xmlns:p14="http://schemas.microsoft.com/office/powerpoint/2010/main" val="41546849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61338FB8-1678-41A8-A397-999F065E1AAF}"/>
              </a:ext>
            </a:extLst>
          </p:cNvPr>
          <p:cNvSpPr>
            <a:spLocks noGrp="1"/>
          </p:cNvSpPr>
          <p:nvPr>
            <p:ph idx="1"/>
          </p:nvPr>
        </p:nvSpPr>
        <p:spPr>
          <a:xfrm>
            <a:off x="1981201" y="1168796"/>
            <a:ext cx="8058150" cy="5114438"/>
          </a:xfrm>
        </p:spPr>
        <p:txBody>
          <a:bodyPr>
            <a:normAutofit/>
          </a:bodyPr>
          <a:lstStyle/>
          <a:p>
            <a:pPr marL="171450" lvl="1" indent="0" algn="just">
              <a:lnSpc>
                <a:spcPct val="107000"/>
              </a:lnSpc>
              <a:spcBef>
                <a:spcPts val="0"/>
              </a:spcBef>
              <a:spcAft>
                <a:spcPts val="800"/>
              </a:spcAft>
              <a:buNone/>
            </a:pPr>
            <a:endParaRPr lang="en-UG" sz="2500" dirty="0">
              <a:latin typeface="Tw Cen MT" panose="020B0602020104020603" pitchFamily="34" charset="0"/>
              <a:ea typeface="Calibri" panose="020F0502020204030204" pitchFamily="34" charset="0"/>
            </a:endParaRPr>
          </a:p>
          <a:p>
            <a:pPr marL="0" algn="just">
              <a:lnSpc>
                <a:spcPct val="107000"/>
              </a:lnSpc>
              <a:spcBef>
                <a:spcPts val="0"/>
              </a:spcBef>
              <a:spcAft>
                <a:spcPts val="800"/>
              </a:spcAft>
            </a:pPr>
            <a:endParaRPr lang="en-UG" sz="1800" dirty="0">
              <a:latin typeface="Calibri" panose="020F0502020204030204" pitchFamily="34" charset="0"/>
              <a:ea typeface="Calibri" panose="020F0502020204030204" pitchFamily="34" charset="0"/>
            </a:endParaRPr>
          </a:p>
          <a:p>
            <a:pPr marL="0" indent="0" algn="just">
              <a:lnSpc>
                <a:spcPct val="150000"/>
              </a:lnSpc>
              <a:spcBef>
                <a:spcPts val="0"/>
              </a:spcBef>
              <a:buNone/>
            </a:pPr>
            <a:endParaRPr lang="en-UG" sz="2600" dirty="0">
              <a:latin typeface="Tw Cen MT" panose="020B0602020104020603" pitchFamily="34" charset="0"/>
              <a:ea typeface="Noto Sans Symbols"/>
              <a:cs typeface="Noto Sans Symbols"/>
            </a:endParaRPr>
          </a:p>
        </p:txBody>
      </p:sp>
      <p:sp>
        <p:nvSpPr>
          <p:cNvPr id="5" name="Title 4">
            <a:extLst>
              <a:ext uri="{FF2B5EF4-FFF2-40B4-BE49-F238E27FC236}">
                <a16:creationId xmlns:a16="http://schemas.microsoft.com/office/drawing/2014/main" id="{B195EC1F-D3BA-4746-A1E3-1150E6D11284}"/>
              </a:ext>
            </a:extLst>
          </p:cNvPr>
          <p:cNvSpPr>
            <a:spLocks noGrp="1"/>
          </p:cNvSpPr>
          <p:nvPr>
            <p:ph type="title"/>
          </p:nvPr>
        </p:nvSpPr>
        <p:spPr>
          <a:xfrm>
            <a:off x="1825262" y="110309"/>
            <a:ext cx="8541476" cy="928914"/>
          </a:xfrm>
        </p:spPr>
        <p:txBody>
          <a:bodyPr>
            <a:noAutofit/>
          </a:bodyPr>
          <a:lstStyle/>
          <a:p>
            <a:pPr algn="ctr"/>
            <a:r>
              <a:rPr lang="en-US" sz="2400" b="1" dirty="0">
                <a:latin typeface="Calibri" panose="020F0502020204030204" pitchFamily="34" charset="0"/>
                <a:ea typeface="Calibri" panose="020F0502020204030204" pitchFamily="34" charset="0"/>
              </a:rPr>
              <a:t>Implementation framework</a:t>
            </a:r>
            <a:br>
              <a:rPr lang="en-UG" sz="2700" dirty="0">
                <a:latin typeface="Calibri" panose="020F0502020204030204" pitchFamily="34" charset="0"/>
                <a:ea typeface="Calibri" panose="020F0502020204030204" pitchFamily="34" charset="0"/>
              </a:rPr>
            </a:br>
            <a:endParaRPr lang="en-US" sz="2700" dirty="0"/>
          </a:p>
        </p:txBody>
      </p:sp>
      <p:graphicFrame>
        <p:nvGraphicFramePr>
          <p:cNvPr id="2" name="Diagram 1">
            <a:extLst>
              <a:ext uri="{FF2B5EF4-FFF2-40B4-BE49-F238E27FC236}">
                <a16:creationId xmlns:a16="http://schemas.microsoft.com/office/drawing/2014/main" id="{A6CE9160-EA2C-417D-92F6-C0CC70BF7EAB}"/>
              </a:ext>
            </a:extLst>
          </p:cNvPr>
          <p:cNvGraphicFramePr/>
          <p:nvPr/>
        </p:nvGraphicFramePr>
        <p:xfrm>
          <a:off x="1981202" y="1168796"/>
          <a:ext cx="8229597" cy="51144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190020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61338FB8-1678-41A8-A397-999F065E1AAF}"/>
              </a:ext>
            </a:extLst>
          </p:cNvPr>
          <p:cNvSpPr>
            <a:spLocks noGrp="1"/>
          </p:cNvSpPr>
          <p:nvPr>
            <p:ph idx="1"/>
          </p:nvPr>
        </p:nvSpPr>
        <p:spPr>
          <a:xfrm>
            <a:off x="1981200" y="1168796"/>
            <a:ext cx="8385538" cy="5114438"/>
          </a:xfrm>
        </p:spPr>
        <p:txBody>
          <a:bodyPr>
            <a:normAutofit/>
          </a:bodyPr>
          <a:lstStyle/>
          <a:p>
            <a:pPr>
              <a:lnSpc>
                <a:spcPct val="150000"/>
              </a:lnSpc>
              <a:spcBef>
                <a:spcPts val="0"/>
              </a:spcBef>
            </a:pPr>
            <a:r>
              <a:rPr lang="en-US" sz="2600" dirty="0">
                <a:latin typeface="Tw Cen MT" panose="020B0602020104020603" pitchFamily="34" charset="0"/>
                <a:ea typeface="Calibri" panose="020F0502020204030204" pitchFamily="34" charset="0"/>
              </a:rPr>
              <a:t>Any changes to be done in consultation and coordination with all parties concerned</a:t>
            </a:r>
          </a:p>
          <a:p>
            <a:pPr>
              <a:lnSpc>
                <a:spcPct val="150000"/>
              </a:lnSpc>
              <a:spcBef>
                <a:spcPts val="0"/>
              </a:spcBef>
            </a:pPr>
            <a:r>
              <a:rPr lang="en-US" sz="2600" dirty="0">
                <a:latin typeface="Tw Cen MT" panose="020B0602020104020603" pitchFamily="34" charset="0"/>
                <a:ea typeface="Calibri" panose="020F0502020204030204" pitchFamily="34" charset="0"/>
              </a:rPr>
              <a:t>Other aspects of care to follow the national CMAN guidelines.</a:t>
            </a:r>
          </a:p>
          <a:p>
            <a:pPr>
              <a:lnSpc>
                <a:spcPct val="150000"/>
              </a:lnSpc>
              <a:spcBef>
                <a:spcPts val="0"/>
              </a:spcBef>
            </a:pPr>
            <a:r>
              <a:rPr lang="en-US" sz="2600" dirty="0">
                <a:latin typeface="Tw Cen MT" panose="020B0602020104020603" pitchFamily="34" charset="0"/>
                <a:ea typeface="Calibri" panose="020F0502020204030204" pitchFamily="34" charset="0"/>
              </a:rPr>
              <a:t>Living document</a:t>
            </a:r>
          </a:p>
          <a:p>
            <a:pPr>
              <a:lnSpc>
                <a:spcPct val="150000"/>
              </a:lnSpc>
              <a:spcBef>
                <a:spcPts val="0"/>
              </a:spcBef>
            </a:pPr>
            <a:r>
              <a:rPr lang="en-US" sz="2600" dirty="0">
                <a:latin typeface="Tw Cen MT" panose="020B0602020104020603" pitchFamily="34" charset="0"/>
                <a:ea typeface="Calibri" panose="020F0502020204030204" pitchFamily="34" charset="0"/>
              </a:rPr>
              <a:t>All partners to adhere to SOP.</a:t>
            </a:r>
          </a:p>
          <a:p>
            <a:pPr>
              <a:lnSpc>
                <a:spcPct val="150000"/>
              </a:lnSpc>
              <a:spcBef>
                <a:spcPts val="0"/>
              </a:spcBef>
            </a:pPr>
            <a:r>
              <a:rPr lang="en-US" sz="2600" dirty="0">
                <a:latin typeface="Tw Cen MT" panose="020B0602020104020603" pitchFamily="34" charset="0"/>
                <a:ea typeface="Calibri" panose="020F0502020204030204" pitchFamily="34" charset="0"/>
              </a:rPr>
              <a:t>Duration of implementation: temporary/3months/dependent on context evolution</a:t>
            </a:r>
          </a:p>
        </p:txBody>
      </p:sp>
      <p:sp>
        <p:nvSpPr>
          <p:cNvPr id="5" name="Title 4">
            <a:extLst>
              <a:ext uri="{FF2B5EF4-FFF2-40B4-BE49-F238E27FC236}">
                <a16:creationId xmlns:a16="http://schemas.microsoft.com/office/drawing/2014/main" id="{B195EC1F-D3BA-4746-A1E3-1150E6D11284}"/>
              </a:ext>
            </a:extLst>
          </p:cNvPr>
          <p:cNvSpPr>
            <a:spLocks noGrp="1"/>
          </p:cNvSpPr>
          <p:nvPr>
            <p:ph type="title"/>
          </p:nvPr>
        </p:nvSpPr>
        <p:spPr>
          <a:xfrm>
            <a:off x="1825262" y="110309"/>
            <a:ext cx="8541476" cy="928914"/>
          </a:xfrm>
        </p:spPr>
        <p:txBody>
          <a:bodyPr>
            <a:noAutofit/>
          </a:bodyPr>
          <a:lstStyle/>
          <a:p>
            <a:pPr algn="ctr"/>
            <a:r>
              <a:rPr lang="en-US" sz="2700" b="1" dirty="0">
                <a:latin typeface="Calibri" panose="020F0502020204030204" pitchFamily="34" charset="0"/>
              </a:rPr>
              <a:t>Key points</a:t>
            </a:r>
            <a:endParaRPr lang="en-US" sz="2700" dirty="0"/>
          </a:p>
        </p:txBody>
      </p:sp>
    </p:spTree>
    <p:extLst>
      <p:ext uri="{BB962C8B-B14F-4D97-AF65-F5344CB8AC3E}">
        <p14:creationId xmlns:p14="http://schemas.microsoft.com/office/powerpoint/2010/main" val="42671828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FACFBAD3-C4B1-49E1-BC71-977E08023995}"/>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a:t>			</a:t>
            </a:r>
            <a:r>
              <a:rPr lang="en-US" sz="8000" i="1" dirty="0"/>
              <a:t>Thank you</a:t>
            </a:r>
            <a:endParaRPr lang="en-US" i="1" dirty="0"/>
          </a:p>
        </p:txBody>
      </p:sp>
      <p:sp>
        <p:nvSpPr>
          <p:cNvPr id="4" name="Title 3">
            <a:extLst>
              <a:ext uri="{FF2B5EF4-FFF2-40B4-BE49-F238E27FC236}">
                <a16:creationId xmlns:a16="http://schemas.microsoft.com/office/drawing/2014/main" id="{F51CF709-524C-4341-8B39-50930B0FCF10}"/>
              </a:ext>
            </a:extLst>
          </p:cNvPr>
          <p:cNvSpPr>
            <a:spLocks noGrp="1"/>
          </p:cNvSpPr>
          <p:nvPr>
            <p:ph type="title"/>
          </p:nvPr>
        </p:nvSpPr>
        <p:spPr>
          <a:xfrm>
            <a:off x="2152650" y="1"/>
            <a:ext cx="7886700" cy="681037"/>
          </a:xfrm>
        </p:spPr>
        <p:txBody>
          <a:bodyPr>
            <a:normAutofit fontScale="90000"/>
          </a:bodyPr>
          <a:lstStyle/>
          <a:p>
            <a:endParaRPr lang="en-US" dirty="0"/>
          </a:p>
        </p:txBody>
      </p:sp>
    </p:spTree>
    <p:extLst>
      <p:ext uri="{BB962C8B-B14F-4D97-AF65-F5344CB8AC3E}">
        <p14:creationId xmlns:p14="http://schemas.microsoft.com/office/powerpoint/2010/main" val="2534987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82DBE-D9B8-4895-83D2-1CFF6A54EDCF}"/>
              </a:ext>
            </a:extLst>
          </p:cNvPr>
          <p:cNvSpPr>
            <a:spLocks noGrp="1"/>
          </p:cNvSpPr>
          <p:nvPr>
            <p:ph type="ctrTitle"/>
          </p:nvPr>
        </p:nvSpPr>
        <p:spPr>
          <a:xfrm>
            <a:off x="2003160" y="2845072"/>
            <a:ext cx="8182230" cy="1687814"/>
          </a:xfrm>
        </p:spPr>
        <p:txBody>
          <a:bodyPr anchor="b">
            <a:normAutofit/>
          </a:bodyPr>
          <a:lstStyle/>
          <a:p>
            <a:pPr>
              <a:lnSpc>
                <a:spcPct val="107000"/>
              </a:lnSpc>
              <a:spcBef>
                <a:spcPts val="0"/>
              </a:spcBef>
              <a:spcAft>
                <a:spcPts val="800"/>
              </a:spcAft>
            </a:pPr>
            <a:r>
              <a:rPr lang="en-US" sz="3200" b="1" dirty="0">
                <a:latin typeface="Tw Cen MT" panose="020B0602020104020603" pitchFamily="34" charset="0"/>
                <a:ea typeface="Calibri" panose="020F0502020204030204" pitchFamily="34" charset="0"/>
              </a:rPr>
              <a:t>Treatment of Acute malnutrition using  Simplified Approaches.</a:t>
            </a:r>
            <a:br>
              <a:rPr lang="en-UG" sz="3200" dirty="0">
                <a:latin typeface="Tw Cen MT" panose="020B0602020104020603" pitchFamily="34" charset="0"/>
                <a:ea typeface="Calibri" panose="020F0502020204030204" pitchFamily="34" charset="0"/>
              </a:rPr>
            </a:br>
            <a:endParaRPr lang="en-UG" sz="3200" dirty="0">
              <a:latin typeface="Tw Cen MT" panose="020B0602020104020603" pitchFamily="34" charset="0"/>
              <a:ea typeface="Calibri" panose="020F0502020204030204" pitchFamily="34" charset="0"/>
            </a:endParaRPr>
          </a:p>
        </p:txBody>
      </p:sp>
      <p:sp>
        <p:nvSpPr>
          <p:cNvPr id="3" name="Subtitle 2">
            <a:extLst>
              <a:ext uri="{FF2B5EF4-FFF2-40B4-BE49-F238E27FC236}">
                <a16:creationId xmlns:a16="http://schemas.microsoft.com/office/drawing/2014/main" id="{818F8CDB-1167-4AA8-8EAF-14579800153B}"/>
              </a:ext>
            </a:extLst>
          </p:cNvPr>
          <p:cNvSpPr>
            <a:spLocks noGrp="1"/>
          </p:cNvSpPr>
          <p:nvPr>
            <p:ph type="subTitle" idx="1"/>
          </p:nvPr>
        </p:nvSpPr>
        <p:spPr>
          <a:xfrm>
            <a:off x="1859470" y="4951538"/>
            <a:ext cx="8182233" cy="552659"/>
          </a:xfrm>
        </p:spPr>
        <p:txBody>
          <a:bodyPr anchor="t">
            <a:normAutofit/>
          </a:bodyPr>
          <a:lstStyle/>
          <a:p>
            <a:r>
              <a:rPr lang="en-US" b="1" dirty="0">
                <a:latin typeface="Tw Cen MT" panose="020B0602020104020603" pitchFamily="34" charset="0"/>
                <a:ea typeface="Calibri" panose="020F0502020204030204" pitchFamily="34" charset="0"/>
              </a:rPr>
              <a:t>Orientation on the SOP, </a:t>
            </a:r>
            <a:r>
              <a:rPr lang="en-US" b="1" dirty="0">
                <a:highlight>
                  <a:srgbClr val="FFFF00"/>
                </a:highlight>
                <a:latin typeface="Tw Cen MT" panose="020B0602020104020603" pitchFamily="34" charset="0"/>
                <a:ea typeface="Calibri" panose="020F0502020204030204" pitchFamily="34" charset="0"/>
              </a:rPr>
              <a:t>Jan 10, 2023</a:t>
            </a:r>
            <a:endParaRPr lang="en-US" dirty="0">
              <a:highlight>
                <a:srgbClr val="FFFF00"/>
              </a:highlight>
            </a:endParaRPr>
          </a:p>
        </p:txBody>
      </p:sp>
      <p:pic>
        <p:nvPicPr>
          <p:cNvPr id="7" name="Picture 6">
            <a:extLst>
              <a:ext uri="{FF2B5EF4-FFF2-40B4-BE49-F238E27FC236}">
                <a16:creationId xmlns:a16="http://schemas.microsoft.com/office/drawing/2014/main" id="{F4B0C41A-6AF9-4CE9-8268-99E67221F6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41207" y="847999"/>
            <a:ext cx="2400300" cy="1321537"/>
          </a:xfrm>
          <a:prstGeom prst="rect">
            <a:avLst/>
          </a:prstGeom>
        </p:spPr>
      </p:pic>
      <p:pic>
        <p:nvPicPr>
          <p:cNvPr id="10" name="Picture 9" descr="A close up of a sign&#10;&#10;Description automatically generated">
            <a:extLst>
              <a:ext uri="{FF2B5EF4-FFF2-40B4-BE49-F238E27FC236}">
                <a16:creationId xmlns:a16="http://schemas.microsoft.com/office/drawing/2014/main" id="{FE927495-D7C2-4185-9349-3674BE05B112}"/>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4280316" y="5656721"/>
            <a:ext cx="2637616" cy="1026032"/>
          </a:xfrm>
          <a:prstGeom prst="rect">
            <a:avLst/>
          </a:prstGeom>
        </p:spPr>
      </p:pic>
    </p:spTree>
    <p:extLst>
      <p:ext uri="{BB962C8B-B14F-4D97-AF65-F5344CB8AC3E}">
        <p14:creationId xmlns:p14="http://schemas.microsoft.com/office/powerpoint/2010/main" val="1839297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61338FB8-1678-41A8-A397-999F065E1AAF}"/>
              </a:ext>
            </a:extLst>
          </p:cNvPr>
          <p:cNvSpPr>
            <a:spLocks noGrp="1"/>
          </p:cNvSpPr>
          <p:nvPr>
            <p:ph idx="1"/>
          </p:nvPr>
        </p:nvSpPr>
        <p:spPr/>
        <p:txBody>
          <a:bodyPr>
            <a:normAutofit fontScale="77500" lnSpcReduction="20000"/>
          </a:bodyPr>
          <a:lstStyle/>
          <a:p>
            <a:pPr marL="0" indent="0">
              <a:lnSpc>
                <a:spcPct val="150000"/>
              </a:lnSpc>
              <a:buNone/>
            </a:pPr>
            <a:r>
              <a:rPr lang="en-US" dirty="0">
                <a:latin typeface="Tw Cen MT" panose="020B0602020104020603" pitchFamily="34" charset="0"/>
              </a:rPr>
              <a:t>Simplified approaches refer to modifications/ simplifications to existing national and global protocols for the treatment of child wasting. These modifications are designed to improve effectiveness, quality, coverage and reduce the cost of caring for children with uncomplicated wasting. </a:t>
            </a:r>
            <a:endParaRPr lang="en-US" sz="2600" dirty="0">
              <a:latin typeface="Tw Cen MT" panose="020B0602020104020603" pitchFamily="34" charset="0"/>
            </a:endParaRPr>
          </a:p>
          <a:p>
            <a:pPr marL="0" indent="0">
              <a:lnSpc>
                <a:spcPct val="150000"/>
              </a:lnSpc>
              <a:buNone/>
            </a:pPr>
            <a:r>
              <a:rPr lang="en-US" dirty="0">
                <a:latin typeface="Tw Cen MT" panose="020B0602020104020603" pitchFamily="34" charset="0"/>
              </a:rPr>
              <a:t>The Simplified Approaches can be used to maintain service availability and continuity in exceptional circumstances until standard programming is established or resumes. </a:t>
            </a:r>
          </a:p>
          <a:p>
            <a:pPr marL="0" indent="0">
              <a:buNone/>
            </a:pPr>
            <a:endParaRPr lang="en-US" dirty="0"/>
          </a:p>
          <a:p>
            <a:pPr marL="0" indent="0" algn="ctr">
              <a:buNone/>
            </a:pPr>
            <a:endParaRPr lang="en-US" sz="1800" dirty="0">
              <a:solidFill>
                <a:srgbClr val="FF0000"/>
              </a:solidFill>
            </a:endParaRPr>
          </a:p>
          <a:p>
            <a:pPr marL="0" indent="0" algn="ctr">
              <a:buNone/>
            </a:pPr>
            <a:r>
              <a:rPr lang="en-US" sz="1800" i="1" dirty="0">
                <a:solidFill>
                  <a:srgbClr val="FF0000"/>
                </a:solidFill>
                <a:latin typeface="Calibri" panose="020F0502020204030204" pitchFamily="34" charset="0"/>
                <a:ea typeface="Calibri" panose="020F0502020204030204" pitchFamily="34" charset="0"/>
              </a:rPr>
              <a:t>This Somalia SOP is adapted from the USING SIMPLIFIED APPROACHES IN EXCEPTIONAL CIRCUMSTANCE Guidelines Published by UNICEF in collaboration with the Global Simplified Approaches Working Group.</a:t>
            </a:r>
            <a:endParaRPr lang="en-UG" sz="1800" dirty="0">
              <a:solidFill>
                <a:srgbClr val="FF0000"/>
              </a:solidFill>
              <a:latin typeface="Calibri" panose="020F0502020204030204" pitchFamily="34" charset="0"/>
              <a:ea typeface="Calibri" panose="020F0502020204030204" pitchFamily="34" charset="0"/>
            </a:endParaRPr>
          </a:p>
          <a:p>
            <a:pPr marL="0" indent="0">
              <a:buNone/>
            </a:pPr>
            <a:endParaRPr lang="en-US" dirty="0"/>
          </a:p>
        </p:txBody>
      </p:sp>
      <p:sp>
        <p:nvSpPr>
          <p:cNvPr id="5" name="Title 4">
            <a:extLst>
              <a:ext uri="{FF2B5EF4-FFF2-40B4-BE49-F238E27FC236}">
                <a16:creationId xmlns:a16="http://schemas.microsoft.com/office/drawing/2014/main" id="{B195EC1F-D3BA-4746-A1E3-1150E6D11284}"/>
              </a:ext>
            </a:extLst>
          </p:cNvPr>
          <p:cNvSpPr>
            <a:spLocks noGrp="1"/>
          </p:cNvSpPr>
          <p:nvPr>
            <p:ph type="title"/>
          </p:nvPr>
        </p:nvSpPr>
        <p:spPr>
          <a:xfrm>
            <a:off x="2244090" y="591774"/>
            <a:ext cx="7886700" cy="178526"/>
          </a:xfrm>
        </p:spPr>
        <p:txBody>
          <a:bodyPr>
            <a:noAutofit/>
          </a:bodyPr>
          <a:lstStyle/>
          <a:p>
            <a:pPr algn="ctr"/>
            <a:r>
              <a:rPr lang="en-US" sz="2800" b="1" dirty="0">
                <a:latin typeface="Calibri" panose="020F0502020204030204" pitchFamily="34" charset="0"/>
                <a:ea typeface="Calibri" panose="020F0502020204030204" pitchFamily="34" charset="0"/>
              </a:rPr>
              <a:t>What the simplified approaches?</a:t>
            </a:r>
            <a:br>
              <a:rPr lang="en-UG" sz="2800" dirty="0">
                <a:latin typeface="Calibri" panose="020F0502020204030204" pitchFamily="34" charset="0"/>
                <a:ea typeface="Calibri" panose="020F0502020204030204" pitchFamily="34" charset="0"/>
              </a:rPr>
            </a:br>
            <a:endParaRPr lang="en-US" dirty="0"/>
          </a:p>
        </p:txBody>
      </p:sp>
    </p:spTree>
    <p:extLst>
      <p:ext uri="{BB962C8B-B14F-4D97-AF65-F5344CB8AC3E}">
        <p14:creationId xmlns:p14="http://schemas.microsoft.com/office/powerpoint/2010/main" val="271022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61338FB8-1678-41A8-A397-999F065E1AAF}"/>
              </a:ext>
            </a:extLst>
          </p:cNvPr>
          <p:cNvSpPr>
            <a:spLocks noGrp="1"/>
          </p:cNvSpPr>
          <p:nvPr>
            <p:ph idx="1"/>
          </p:nvPr>
        </p:nvSpPr>
        <p:spPr>
          <a:xfrm>
            <a:off x="1828800" y="1229756"/>
            <a:ext cx="8650514" cy="4773036"/>
          </a:xfrm>
        </p:spPr>
        <p:txBody>
          <a:bodyPr>
            <a:noAutofit/>
          </a:bodyPr>
          <a:lstStyle/>
          <a:p>
            <a:pPr marL="457200" indent="-457200">
              <a:buFont typeface="+mj-lt"/>
              <a:buAutoNum type="arabicPeriod"/>
            </a:pPr>
            <a:r>
              <a:rPr lang="en-US" sz="2200" dirty="0">
                <a:latin typeface="Tw Cen MT" panose="020B0602020104020603" pitchFamily="34" charset="0"/>
              </a:rPr>
              <a:t>Family MUAC: Engaging family members to screen and refer their children</a:t>
            </a:r>
          </a:p>
          <a:p>
            <a:pPr marL="457200" indent="-457200">
              <a:buFont typeface="+mj-lt"/>
              <a:buAutoNum type="arabicPeriod"/>
            </a:pPr>
            <a:r>
              <a:rPr lang="en-US" sz="2200" dirty="0">
                <a:latin typeface="Tw Cen MT" panose="020B0602020104020603" pitchFamily="34" charset="0"/>
              </a:rPr>
              <a:t>CHW-led treatment of wasting: Management of wasting by Community Health Workers (CHWs)</a:t>
            </a:r>
          </a:p>
          <a:p>
            <a:pPr marL="457200" indent="-457200">
              <a:buFont typeface="+mj-lt"/>
              <a:buAutoNum type="arabicPeriod"/>
            </a:pPr>
            <a:r>
              <a:rPr lang="en-US" sz="2200" dirty="0">
                <a:latin typeface="Tw Cen MT" panose="020B0602020104020603" pitchFamily="34" charset="0"/>
              </a:rPr>
              <a:t>Reduced Frequency of Follow-up Visits</a:t>
            </a:r>
          </a:p>
          <a:p>
            <a:pPr marL="457200" indent="-457200">
              <a:buFont typeface="+mj-lt"/>
              <a:buAutoNum type="arabicPeriod"/>
            </a:pPr>
            <a:r>
              <a:rPr lang="en-US" sz="2200" dirty="0">
                <a:latin typeface="Tw Cen MT" panose="020B0602020104020603" pitchFamily="34" charset="0"/>
              </a:rPr>
              <a:t>MUAC and oedema only: Admission, treatment, discharge based on Mid-upper arm circumference (MUAC) and/or oedema</a:t>
            </a:r>
          </a:p>
          <a:p>
            <a:pPr marL="457200" indent="-457200">
              <a:buFont typeface="+mj-lt"/>
              <a:buAutoNum type="arabicPeriod"/>
            </a:pPr>
            <a:r>
              <a:rPr lang="en-US" sz="2200" dirty="0">
                <a:latin typeface="Tw Cen MT" panose="020B0602020104020603" pitchFamily="34" charset="0"/>
              </a:rPr>
              <a:t>Expanded admissions criteria: Systematic expansions of MUAC to include more children (e.g., 120mm or 125mm)</a:t>
            </a:r>
          </a:p>
          <a:p>
            <a:pPr marL="457200" indent="-457200">
              <a:buFont typeface="+mj-lt"/>
              <a:buAutoNum type="arabicPeriod"/>
            </a:pPr>
            <a:r>
              <a:rPr lang="en-US" sz="2200" dirty="0">
                <a:latin typeface="Tw Cen MT" panose="020B0602020104020603" pitchFamily="34" charset="0"/>
              </a:rPr>
              <a:t>Use of a single treatment product: Use of ready-to-use food (RUF) for the treatment of all wasted children in need of treatment</a:t>
            </a:r>
          </a:p>
          <a:p>
            <a:pPr marL="457200" indent="-457200">
              <a:buFont typeface="+mj-lt"/>
              <a:buAutoNum type="arabicPeriod"/>
            </a:pPr>
            <a:r>
              <a:rPr lang="en-US" sz="2200" dirty="0">
                <a:latin typeface="Tw Cen MT" panose="020B0602020104020603" pitchFamily="34" charset="0"/>
              </a:rPr>
              <a:t>Optimized Dosage: Treatment dosage of RUTF product modified over course of recovery</a:t>
            </a:r>
          </a:p>
        </p:txBody>
      </p:sp>
      <p:sp>
        <p:nvSpPr>
          <p:cNvPr id="5" name="Title 4">
            <a:extLst>
              <a:ext uri="{FF2B5EF4-FFF2-40B4-BE49-F238E27FC236}">
                <a16:creationId xmlns:a16="http://schemas.microsoft.com/office/drawing/2014/main" id="{B195EC1F-D3BA-4746-A1E3-1150E6D11284}"/>
              </a:ext>
            </a:extLst>
          </p:cNvPr>
          <p:cNvSpPr>
            <a:spLocks noGrp="1"/>
          </p:cNvSpPr>
          <p:nvPr>
            <p:ph type="title"/>
          </p:nvPr>
        </p:nvSpPr>
        <p:spPr>
          <a:xfrm>
            <a:off x="2244090" y="591774"/>
            <a:ext cx="7886700" cy="178526"/>
          </a:xfrm>
        </p:spPr>
        <p:txBody>
          <a:bodyPr>
            <a:noAutofit/>
          </a:bodyPr>
          <a:lstStyle/>
          <a:p>
            <a:pPr algn="ctr"/>
            <a:r>
              <a:rPr lang="en-US" sz="2800" b="1" dirty="0">
                <a:latin typeface="Calibri" panose="020F0502020204030204" pitchFamily="34" charset="0"/>
                <a:ea typeface="Calibri" panose="020F0502020204030204" pitchFamily="34" charset="0"/>
              </a:rPr>
              <a:t>What the simplified approaches?</a:t>
            </a:r>
            <a:br>
              <a:rPr lang="en-UG" sz="2800" dirty="0">
                <a:latin typeface="Calibri" panose="020F0502020204030204" pitchFamily="34" charset="0"/>
                <a:ea typeface="Calibri" panose="020F0502020204030204" pitchFamily="34" charset="0"/>
              </a:rPr>
            </a:br>
            <a:endParaRPr lang="en-US" dirty="0"/>
          </a:p>
        </p:txBody>
      </p:sp>
    </p:spTree>
    <p:extLst>
      <p:ext uri="{BB962C8B-B14F-4D97-AF65-F5344CB8AC3E}">
        <p14:creationId xmlns:p14="http://schemas.microsoft.com/office/powerpoint/2010/main" val="2944571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61338FB8-1678-41A8-A397-999F065E1AAF}"/>
              </a:ext>
            </a:extLst>
          </p:cNvPr>
          <p:cNvSpPr>
            <a:spLocks noGrp="1"/>
          </p:cNvSpPr>
          <p:nvPr>
            <p:ph idx="1"/>
          </p:nvPr>
        </p:nvSpPr>
        <p:spPr/>
        <p:txBody>
          <a:bodyPr>
            <a:normAutofit/>
          </a:bodyPr>
          <a:lstStyle/>
          <a:p>
            <a:pPr lvl="1"/>
            <a:r>
              <a:rPr lang="en-US" dirty="0">
                <a:latin typeface="Tw Cen MT" panose="020B0602020104020603" pitchFamily="34" charset="0"/>
              </a:rPr>
              <a:t>Lean seasonal increase in prevalence of acute malnutrition.</a:t>
            </a:r>
          </a:p>
          <a:p>
            <a:pPr lvl="1"/>
            <a:r>
              <a:rPr lang="en-US" dirty="0">
                <a:latin typeface="Tw Cen MT" panose="020B0602020104020603" pitchFamily="34" charset="0"/>
              </a:rPr>
              <a:t>Disruptions in the humanitarian assistance (conflict, funding challenges)</a:t>
            </a:r>
          </a:p>
          <a:p>
            <a:pPr lvl="1"/>
            <a:r>
              <a:rPr lang="en-US" dirty="0">
                <a:latin typeface="Tw Cen MT" panose="020B0602020104020603" pitchFamily="34" charset="0"/>
              </a:rPr>
              <a:t>Accessibility challenges</a:t>
            </a:r>
          </a:p>
          <a:p>
            <a:pPr lvl="1"/>
            <a:r>
              <a:rPr lang="en-US" dirty="0">
                <a:latin typeface="Tw Cen MT" panose="020B0602020104020603" pitchFamily="34" charset="0"/>
              </a:rPr>
              <a:t>Pipeline breaks</a:t>
            </a:r>
          </a:p>
          <a:p>
            <a:pPr lvl="1"/>
            <a:r>
              <a:rPr lang="en-US" dirty="0">
                <a:latin typeface="Tw Cen MT" panose="020B0602020104020603" pitchFamily="34" charset="0"/>
              </a:rPr>
              <a:t>Low coverage </a:t>
            </a:r>
          </a:p>
          <a:p>
            <a:pPr lvl="1"/>
            <a:r>
              <a:rPr lang="en-US" dirty="0">
                <a:latin typeface="Tw Cen MT" panose="020B0602020104020603" pitchFamily="34" charset="0"/>
              </a:rPr>
              <a:t>Limited human resources and capacities.</a:t>
            </a:r>
          </a:p>
          <a:p>
            <a:pPr marL="0" indent="0">
              <a:buNone/>
            </a:pPr>
            <a:endParaRPr lang="en-US" sz="2400" dirty="0">
              <a:latin typeface="Tw Cen MT" panose="020B0602020104020603" pitchFamily="34" charset="0"/>
            </a:endParaRPr>
          </a:p>
          <a:p>
            <a:pPr marL="0" indent="0">
              <a:buNone/>
            </a:pPr>
            <a:r>
              <a:rPr lang="en-US" sz="2400" b="1" dirty="0">
                <a:latin typeface="Tw Cen MT" panose="020B0602020104020603" pitchFamily="34" charset="0"/>
              </a:rPr>
              <a:t>Mitigation measures</a:t>
            </a:r>
          </a:p>
          <a:p>
            <a:pPr marL="0" indent="0">
              <a:buNone/>
            </a:pPr>
            <a:r>
              <a:rPr lang="en-US" sz="2400" dirty="0">
                <a:latin typeface="Tw Cen MT" panose="020B0602020104020603" pitchFamily="34" charset="0"/>
              </a:rPr>
              <a:t>context-specific activation of Simplified Approaches (SAs) in hard-to-reach areas.</a:t>
            </a:r>
          </a:p>
        </p:txBody>
      </p:sp>
      <p:sp>
        <p:nvSpPr>
          <p:cNvPr id="5" name="Title 4">
            <a:extLst>
              <a:ext uri="{FF2B5EF4-FFF2-40B4-BE49-F238E27FC236}">
                <a16:creationId xmlns:a16="http://schemas.microsoft.com/office/drawing/2014/main" id="{B195EC1F-D3BA-4746-A1E3-1150E6D11284}"/>
              </a:ext>
            </a:extLst>
          </p:cNvPr>
          <p:cNvSpPr>
            <a:spLocks noGrp="1"/>
          </p:cNvSpPr>
          <p:nvPr>
            <p:ph type="title"/>
          </p:nvPr>
        </p:nvSpPr>
        <p:spPr>
          <a:xfrm>
            <a:off x="2244090" y="591774"/>
            <a:ext cx="7886700" cy="178526"/>
          </a:xfrm>
        </p:spPr>
        <p:txBody>
          <a:bodyPr>
            <a:noAutofit/>
          </a:bodyPr>
          <a:lstStyle/>
          <a:p>
            <a:pPr algn="ctr"/>
            <a:r>
              <a:rPr lang="en-US" sz="2800" b="1" dirty="0">
                <a:latin typeface="Calibri" panose="020F0502020204030204" pitchFamily="34" charset="0"/>
                <a:ea typeface="Calibri" panose="020F0502020204030204" pitchFamily="34" charset="0"/>
              </a:rPr>
              <a:t>Why simplified approaches in NE Nigeria?</a:t>
            </a:r>
            <a:br>
              <a:rPr lang="en-UG" sz="2800" dirty="0">
                <a:latin typeface="Calibri" panose="020F0502020204030204" pitchFamily="34" charset="0"/>
                <a:ea typeface="Calibri" panose="020F0502020204030204" pitchFamily="34" charset="0"/>
              </a:rPr>
            </a:br>
            <a:endParaRPr lang="en-US" dirty="0"/>
          </a:p>
        </p:txBody>
      </p:sp>
    </p:spTree>
    <p:extLst>
      <p:ext uri="{BB962C8B-B14F-4D97-AF65-F5344CB8AC3E}">
        <p14:creationId xmlns:p14="http://schemas.microsoft.com/office/powerpoint/2010/main" val="3049569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61338FB8-1678-41A8-A397-999F065E1AAF}"/>
              </a:ext>
            </a:extLst>
          </p:cNvPr>
          <p:cNvSpPr>
            <a:spLocks noGrp="1"/>
          </p:cNvSpPr>
          <p:nvPr>
            <p:ph idx="1"/>
          </p:nvPr>
        </p:nvSpPr>
        <p:spPr/>
        <p:txBody>
          <a:bodyPr>
            <a:normAutofit/>
          </a:bodyPr>
          <a:lstStyle/>
          <a:p>
            <a:pPr lvl="1"/>
            <a:r>
              <a:rPr lang="en-US" dirty="0">
                <a:latin typeface="Tw Cen MT" panose="020B0602020104020603" pitchFamily="34" charset="0"/>
              </a:rPr>
              <a:t>Purpose of the SAs</a:t>
            </a:r>
          </a:p>
          <a:p>
            <a:pPr marL="342900" lvl="1" indent="0">
              <a:buNone/>
            </a:pPr>
            <a:r>
              <a:rPr lang="en-US" sz="1800" dirty="0">
                <a:solidFill>
                  <a:srgbClr val="000000"/>
                </a:solidFill>
                <a:latin typeface="Calibri" panose="020F0502020204030204" pitchFamily="34" charset="0"/>
                <a:ea typeface="Calibri" panose="020F0502020204030204" pitchFamily="34" charset="0"/>
              </a:rPr>
              <a:t>a) To improve coverage and access to lifesaving treatment services for uncomplicated wasting among children 6-59 months through existing and newly established service centers at health facility and community level</a:t>
            </a:r>
          </a:p>
          <a:p>
            <a:pPr marL="342900" lvl="1" indent="0">
              <a:buNone/>
            </a:pPr>
            <a:r>
              <a:rPr lang="en-US" sz="1800" dirty="0">
                <a:solidFill>
                  <a:srgbClr val="000000"/>
                </a:solidFill>
                <a:latin typeface="Calibri" panose="020F0502020204030204" pitchFamily="34" charset="0"/>
                <a:ea typeface="Calibri" panose="020F0502020204030204" pitchFamily="34" charset="0"/>
              </a:rPr>
              <a:t>b) To provide a continuum of care for children 6-59 months with  wasting in hard-to-reach areas. </a:t>
            </a:r>
          </a:p>
          <a:p>
            <a:pPr marL="342900" lvl="1" indent="0">
              <a:buNone/>
            </a:pPr>
            <a:endParaRPr lang="en-US" sz="1800" dirty="0">
              <a:solidFill>
                <a:srgbClr val="000000"/>
              </a:solidFill>
              <a:latin typeface="Calibri" panose="020F0502020204030204" pitchFamily="34" charset="0"/>
              <a:ea typeface="Calibri" panose="020F0502020204030204" pitchFamily="34" charset="0"/>
            </a:endParaRPr>
          </a:p>
          <a:p>
            <a:pPr marL="342900" lvl="1" indent="0">
              <a:buNone/>
            </a:pPr>
            <a:endParaRPr lang="en-US" dirty="0">
              <a:latin typeface="Tw Cen MT" panose="020B0602020104020603" pitchFamily="34" charset="0"/>
            </a:endParaRPr>
          </a:p>
          <a:p>
            <a:pPr lvl="1"/>
            <a:r>
              <a:rPr lang="en-US" dirty="0">
                <a:latin typeface="Tw Cen MT" panose="020B0602020104020603" pitchFamily="34" charset="0"/>
              </a:rPr>
              <a:t>Tool to guide activation, rollout and implementation of appropriate simplified approaches.</a:t>
            </a:r>
          </a:p>
          <a:p>
            <a:pPr lvl="1"/>
            <a:endParaRPr lang="en-US" dirty="0">
              <a:latin typeface="Tw Cen MT" panose="020B0602020104020603" pitchFamily="34" charset="0"/>
            </a:endParaRPr>
          </a:p>
          <a:p>
            <a:pPr marL="342900" lvl="1" indent="0">
              <a:buNone/>
            </a:pPr>
            <a:endParaRPr lang="en-US" dirty="0"/>
          </a:p>
        </p:txBody>
      </p:sp>
      <p:sp>
        <p:nvSpPr>
          <p:cNvPr id="5" name="Title 4">
            <a:extLst>
              <a:ext uri="{FF2B5EF4-FFF2-40B4-BE49-F238E27FC236}">
                <a16:creationId xmlns:a16="http://schemas.microsoft.com/office/drawing/2014/main" id="{B195EC1F-D3BA-4746-A1E3-1150E6D11284}"/>
              </a:ext>
            </a:extLst>
          </p:cNvPr>
          <p:cNvSpPr>
            <a:spLocks noGrp="1"/>
          </p:cNvSpPr>
          <p:nvPr>
            <p:ph type="title"/>
          </p:nvPr>
        </p:nvSpPr>
        <p:spPr>
          <a:xfrm>
            <a:off x="2244090" y="591774"/>
            <a:ext cx="7886700" cy="178526"/>
          </a:xfrm>
        </p:spPr>
        <p:txBody>
          <a:bodyPr>
            <a:noAutofit/>
          </a:bodyPr>
          <a:lstStyle/>
          <a:p>
            <a:pPr algn="ctr"/>
            <a:r>
              <a:rPr lang="en-US" sz="2800" b="1" dirty="0">
                <a:latin typeface="Calibri" panose="020F0502020204030204" pitchFamily="34" charset="0"/>
                <a:ea typeface="Calibri" panose="020F0502020204030204" pitchFamily="34" charset="0"/>
              </a:rPr>
              <a:t>The SOP </a:t>
            </a:r>
            <a:br>
              <a:rPr lang="en-UG" sz="2800" dirty="0">
                <a:latin typeface="Calibri" panose="020F0502020204030204" pitchFamily="34" charset="0"/>
                <a:ea typeface="Calibri" panose="020F0502020204030204" pitchFamily="34" charset="0"/>
              </a:rPr>
            </a:br>
            <a:endParaRPr lang="en-US" dirty="0"/>
          </a:p>
        </p:txBody>
      </p:sp>
    </p:spTree>
    <p:extLst>
      <p:ext uri="{BB962C8B-B14F-4D97-AF65-F5344CB8AC3E}">
        <p14:creationId xmlns:p14="http://schemas.microsoft.com/office/powerpoint/2010/main" val="2701972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61338FB8-1678-41A8-A397-999F065E1AAF}"/>
              </a:ext>
            </a:extLst>
          </p:cNvPr>
          <p:cNvSpPr>
            <a:spLocks noGrp="1"/>
          </p:cNvSpPr>
          <p:nvPr>
            <p:ph idx="1"/>
          </p:nvPr>
        </p:nvSpPr>
        <p:spPr>
          <a:xfrm>
            <a:off x="1981201" y="1168796"/>
            <a:ext cx="8058150" cy="5114438"/>
          </a:xfrm>
        </p:spPr>
        <p:txBody>
          <a:bodyPr>
            <a:normAutofit/>
          </a:bodyPr>
          <a:lstStyle/>
          <a:p>
            <a:pPr algn="just">
              <a:lnSpc>
                <a:spcPct val="107000"/>
              </a:lnSpc>
              <a:spcBef>
                <a:spcPts val="0"/>
              </a:spcBef>
              <a:spcAft>
                <a:spcPts val="800"/>
              </a:spcAft>
            </a:pPr>
            <a:r>
              <a:rPr lang="en-US" sz="1800" b="1" dirty="0">
                <a:latin typeface="Tw Cen MT" panose="020B0602020104020603" pitchFamily="34" charset="0"/>
                <a:ea typeface="Calibri" panose="020F0502020204030204" pitchFamily="34" charset="0"/>
              </a:rPr>
              <a:t>Expanded admission criteria: </a:t>
            </a:r>
            <a:r>
              <a:rPr lang="en-US" sz="1800" dirty="0">
                <a:latin typeface="Tw Cen MT" panose="020B0602020104020603" pitchFamily="34" charset="0"/>
                <a:ea typeface="Calibri" panose="020F0502020204030204" pitchFamily="34" charset="0"/>
              </a:rPr>
              <a:t>MUAC will be expanded; 115mm to 125mm in OTPs (TSFP not active)</a:t>
            </a:r>
          </a:p>
          <a:p>
            <a:pPr algn="just">
              <a:lnSpc>
                <a:spcPct val="107000"/>
              </a:lnSpc>
              <a:spcBef>
                <a:spcPts val="0"/>
              </a:spcBef>
              <a:spcAft>
                <a:spcPts val="800"/>
              </a:spcAft>
            </a:pPr>
            <a:r>
              <a:rPr lang="en-US" sz="1800" b="1" dirty="0">
                <a:latin typeface="Tw Cen MT" panose="020B0602020104020603" pitchFamily="34" charset="0"/>
                <a:ea typeface="Calibri" panose="020F0502020204030204" pitchFamily="34" charset="0"/>
              </a:rPr>
              <a:t> Using a single product: </a:t>
            </a:r>
            <a:r>
              <a:rPr lang="en-US" sz="1800" dirty="0">
                <a:latin typeface="Tw Cen MT" panose="020B0602020104020603" pitchFamily="34" charset="0"/>
                <a:ea typeface="Calibri" panose="020F0502020204030204" pitchFamily="34" charset="0"/>
              </a:rPr>
              <a:t>RUTF for both MAM and SAM with a dosage of </a:t>
            </a:r>
            <a:r>
              <a:rPr lang="en-US" sz="1800" dirty="0">
                <a:solidFill>
                  <a:srgbClr val="000000"/>
                </a:solidFill>
                <a:latin typeface="Calibri" panose="020F0502020204030204" pitchFamily="34" charset="0"/>
                <a:ea typeface="Calibri" panose="020F0502020204030204" pitchFamily="34" charset="0"/>
              </a:rPr>
              <a:t>1 sachet for MAM and 2 sachets for SAM </a:t>
            </a:r>
            <a:endParaRPr lang="en-US" sz="1800" dirty="0">
              <a:solidFill>
                <a:srgbClr val="000000"/>
              </a:solidFill>
              <a:latin typeface="Tw Cen MT" panose="020B0602020104020603" pitchFamily="34" charset="0"/>
              <a:ea typeface="Calibri" panose="020F0502020204030204" pitchFamily="34" charset="0"/>
            </a:endParaRPr>
          </a:p>
          <a:p>
            <a:pPr algn="just">
              <a:lnSpc>
                <a:spcPct val="107000"/>
              </a:lnSpc>
              <a:spcBef>
                <a:spcPts val="0"/>
              </a:spcBef>
              <a:spcAft>
                <a:spcPts val="800"/>
              </a:spcAft>
            </a:pPr>
            <a:r>
              <a:rPr lang="en-US" sz="1800" b="1" dirty="0">
                <a:latin typeface="Tw Cen MT" panose="020B0602020104020603" pitchFamily="34" charset="0"/>
                <a:ea typeface="Calibri" panose="020F0502020204030204" pitchFamily="34" charset="0"/>
              </a:rPr>
              <a:t>CHW-led treatment of wasting: </a:t>
            </a:r>
            <a:r>
              <a:rPr lang="en-US" sz="1800" dirty="0">
                <a:latin typeface="Tw Cen MT" panose="020B0602020104020603" pitchFamily="34" charset="0"/>
                <a:ea typeface="Calibri" panose="020F0502020204030204" pitchFamily="34" charset="0"/>
              </a:rPr>
              <a:t>CHWs or volunteers training to manage uncomplicated wasting- screen,  register, medicate, distribute RUTF/RUSF, follow up, document and referral.</a:t>
            </a:r>
          </a:p>
          <a:p>
            <a:pPr algn="just">
              <a:lnSpc>
                <a:spcPct val="107000"/>
              </a:lnSpc>
              <a:spcBef>
                <a:spcPts val="0"/>
              </a:spcBef>
              <a:spcAft>
                <a:spcPts val="800"/>
              </a:spcAft>
            </a:pPr>
            <a:r>
              <a:rPr lang="en-US" sz="1800" b="1" dirty="0">
                <a:latin typeface="Tw Cen MT" panose="020B0602020104020603" pitchFamily="34" charset="0"/>
                <a:ea typeface="Calibri" panose="020F0502020204030204" pitchFamily="34" charset="0"/>
              </a:rPr>
              <a:t>Reduced Frequency of Follow-up Visits</a:t>
            </a:r>
            <a:r>
              <a:rPr lang="en-US" sz="1800" dirty="0">
                <a:latin typeface="Tw Cen MT" panose="020B0602020104020603" pitchFamily="34" charset="0"/>
                <a:ea typeface="Calibri" panose="020F0502020204030204" pitchFamily="34" charset="0"/>
              </a:rPr>
              <a:t>: Weekly for SAM cases and fortnightly for MAM cases</a:t>
            </a:r>
          </a:p>
          <a:p>
            <a:pPr algn="just">
              <a:lnSpc>
                <a:spcPct val="107000"/>
              </a:lnSpc>
              <a:spcBef>
                <a:spcPts val="0"/>
              </a:spcBef>
              <a:spcAft>
                <a:spcPts val="800"/>
              </a:spcAft>
            </a:pPr>
            <a:r>
              <a:rPr lang="en-US" sz="1800" b="1" dirty="0">
                <a:latin typeface="Tw Cen MT" panose="020B0602020104020603" pitchFamily="34" charset="0"/>
                <a:ea typeface="Calibri" panose="020F0502020204030204" pitchFamily="34" charset="0"/>
              </a:rPr>
              <a:t>MUAC and oedema only:</a:t>
            </a:r>
            <a:r>
              <a:rPr lang="en-US" sz="1800" dirty="0">
                <a:latin typeface="Tw Cen MT" panose="020B0602020104020603" pitchFamily="34" charset="0"/>
                <a:ea typeface="Calibri" panose="020F0502020204030204" pitchFamily="34" charset="0"/>
              </a:rPr>
              <a:t> Admission, treatment, discharge based on Mid-upper arm circumference (MUAC) and/or oedema. (</a:t>
            </a:r>
            <a:r>
              <a:rPr lang="en-US" sz="1800" dirty="0">
                <a:solidFill>
                  <a:srgbClr val="000000"/>
                </a:solidFill>
                <a:latin typeface="Tw Cen MT" panose="020B0602020104020603" pitchFamily="34" charset="0"/>
                <a:ea typeface="Noto Sans Symbols"/>
                <a:cs typeface="Noto Sans Symbols"/>
              </a:rPr>
              <a:t>pitting oedema(+, ++), MUAC &lt;125 mm and no complications</a:t>
            </a:r>
            <a:r>
              <a:rPr lang="en-US" sz="1800" dirty="0">
                <a:latin typeface="Tw Cen MT" panose="020B0602020104020603" pitchFamily="34" charset="0"/>
                <a:ea typeface="Calibri" panose="020F0502020204030204" pitchFamily="34" charset="0"/>
              </a:rPr>
              <a:t>)</a:t>
            </a:r>
          </a:p>
          <a:p>
            <a:pPr algn="just">
              <a:lnSpc>
                <a:spcPct val="107000"/>
              </a:lnSpc>
              <a:spcBef>
                <a:spcPts val="0"/>
              </a:spcBef>
              <a:spcAft>
                <a:spcPts val="800"/>
              </a:spcAft>
            </a:pPr>
            <a:r>
              <a:rPr lang="en-US" sz="1800" b="1" dirty="0">
                <a:latin typeface="Tw Cen MT" panose="020B0602020104020603" pitchFamily="34" charset="0"/>
                <a:ea typeface="Calibri" panose="020F0502020204030204" pitchFamily="34" charset="0"/>
              </a:rPr>
              <a:t>Family MUAC:</a:t>
            </a:r>
            <a:r>
              <a:rPr lang="en-US" sz="1800" dirty="0">
                <a:latin typeface="Tw Cen MT" panose="020B0602020104020603" pitchFamily="34" charset="0"/>
                <a:ea typeface="Calibri" panose="020F0502020204030204" pitchFamily="34" charset="0"/>
              </a:rPr>
              <a:t> Engaging family members to screen and refer their child</a:t>
            </a:r>
            <a:endParaRPr lang="en-UG" sz="1800" dirty="0">
              <a:latin typeface="Tw Cen MT" panose="020B0602020104020603" pitchFamily="34" charset="0"/>
              <a:ea typeface="Noto Sans Symbols"/>
              <a:cs typeface="Noto Sans Symbols"/>
            </a:endParaRPr>
          </a:p>
          <a:p>
            <a:pPr marL="0" indent="0" algn="just">
              <a:lnSpc>
                <a:spcPct val="107000"/>
              </a:lnSpc>
              <a:spcBef>
                <a:spcPts val="0"/>
              </a:spcBef>
              <a:buNone/>
            </a:pPr>
            <a:r>
              <a:rPr lang="en-US" sz="2000" dirty="0">
                <a:solidFill>
                  <a:srgbClr val="000000"/>
                </a:solidFill>
                <a:latin typeface="Tw Cen MT" panose="020B0602020104020603" pitchFamily="34" charset="0"/>
                <a:ea typeface="Noto Sans Symbols"/>
                <a:cs typeface="Noto Sans Symbols"/>
              </a:rPr>
              <a:t>    </a:t>
            </a:r>
            <a:endParaRPr lang="en-UG" sz="2000" dirty="0">
              <a:latin typeface="Tw Cen MT" panose="020B0602020104020603" pitchFamily="34" charset="0"/>
              <a:ea typeface="Noto Sans Symbols"/>
              <a:cs typeface="Noto Sans Symbols"/>
            </a:endParaRPr>
          </a:p>
        </p:txBody>
      </p:sp>
      <p:sp>
        <p:nvSpPr>
          <p:cNvPr id="5" name="Title 4">
            <a:extLst>
              <a:ext uri="{FF2B5EF4-FFF2-40B4-BE49-F238E27FC236}">
                <a16:creationId xmlns:a16="http://schemas.microsoft.com/office/drawing/2014/main" id="{B195EC1F-D3BA-4746-A1E3-1150E6D11284}"/>
              </a:ext>
            </a:extLst>
          </p:cNvPr>
          <p:cNvSpPr>
            <a:spLocks noGrp="1"/>
          </p:cNvSpPr>
          <p:nvPr>
            <p:ph type="title"/>
          </p:nvPr>
        </p:nvSpPr>
        <p:spPr>
          <a:xfrm>
            <a:off x="1825262" y="391886"/>
            <a:ext cx="8541476" cy="195534"/>
          </a:xfrm>
        </p:spPr>
        <p:txBody>
          <a:bodyPr>
            <a:noAutofit/>
          </a:bodyPr>
          <a:lstStyle/>
          <a:p>
            <a:pPr algn="ctr"/>
            <a:r>
              <a:rPr lang="en-US" sz="2700" b="1" dirty="0">
                <a:latin typeface="Calibri" panose="020F0502020204030204" pitchFamily="34" charset="0"/>
                <a:ea typeface="Calibri" panose="020F0502020204030204" pitchFamily="34" charset="0"/>
              </a:rPr>
              <a:t>Proposed Simplified Approaches.</a:t>
            </a:r>
            <a:br>
              <a:rPr lang="en-UG" sz="2700" dirty="0">
                <a:latin typeface="Calibri" panose="020F0502020204030204" pitchFamily="34" charset="0"/>
                <a:ea typeface="Calibri" panose="020F0502020204030204" pitchFamily="34" charset="0"/>
              </a:rPr>
            </a:br>
            <a:endParaRPr lang="en-US" sz="2700" dirty="0"/>
          </a:p>
        </p:txBody>
      </p:sp>
    </p:spTree>
    <p:extLst>
      <p:ext uri="{BB962C8B-B14F-4D97-AF65-F5344CB8AC3E}">
        <p14:creationId xmlns:p14="http://schemas.microsoft.com/office/powerpoint/2010/main" val="1343489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61338FB8-1678-41A8-A397-999F065E1AAF}"/>
              </a:ext>
            </a:extLst>
          </p:cNvPr>
          <p:cNvSpPr>
            <a:spLocks noGrp="1"/>
          </p:cNvSpPr>
          <p:nvPr>
            <p:ph idx="1"/>
          </p:nvPr>
        </p:nvSpPr>
        <p:spPr>
          <a:xfrm>
            <a:off x="1981201" y="1168796"/>
            <a:ext cx="8058150" cy="5114438"/>
          </a:xfrm>
        </p:spPr>
        <p:txBody>
          <a:bodyPr>
            <a:normAutofit/>
          </a:bodyPr>
          <a:lstStyle/>
          <a:p>
            <a:pPr marL="0" indent="0" algn="just">
              <a:lnSpc>
                <a:spcPct val="150000"/>
              </a:lnSpc>
              <a:spcBef>
                <a:spcPts val="0"/>
              </a:spcBef>
              <a:buNone/>
            </a:pPr>
            <a:r>
              <a:rPr lang="en-US" b="1" dirty="0">
                <a:latin typeface="Tw Cen MT" panose="020B0602020104020603" pitchFamily="34" charset="0"/>
                <a:ea typeface="Noto Sans Symbols"/>
                <a:cs typeface="Noto Sans Symbols"/>
              </a:rPr>
              <a:t>Before implementation ensure:</a:t>
            </a:r>
            <a:endParaRPr lang="en-US" sz="2500" dirty="0">
              <a:latin typeface="Tw Cen MT" panose="020B0602020104020603" pitchFamily="34" charset="0"/>
              <a:ea typeface="Calibri" panose="020F0502020204030204" pitchFamily="34" charset="0"/>
            </a:endParaRPr>
          </a:p>
          <a:p>
            <a:pPr marL="342900" lvl="1" algn="just">
              <a:lnSpc>
                <a:spcPct val="107000"/>
              </a:lnSpc>
              <a:spcBef>
                <a:spcPts val="0"/>
              </a:spcBef>
              <a:spcAft>
                <a:spcPts val="800"/>
              </a:spcAft>
            </a:pPr>
            <a:r>
              <a:rPr lang="en-US" sz="2500" dirty="0">
                <a:latin typeface="Tw Cen MT" panose="020B0602020104020603" pitchFamily="34" charset="0"/>
                <a:ea typeface="Calibri" panose="020F0502020204030204" pitchFamily="34" charset="0"/>
              </a:rPr>
              <a:t>All partners, health, local authorities are aware.</a:t>
            </a:r>
          </a:p>
          <a:p>
            <a:pPr marL="342900" lvl="1" algn="just">
              <a:lnSpc>
                <a:spcPct val="107000"/>
              </a:lnSpc>
              <a:spcBef>
                <a:spcPts val="0"/>
              </a:spcBef>
              <a:spcAft>
                <a:spcPts val="800"/>
              </a:spcAft>
            </a:pPr>
            <a:r>
              <a:rPr lang="en-US" sz="2500" dirty="0">
                <a:latin typeface="Tw Cen MT" panose="020B0602020104020603" pitchFamily="34" charset="0"/>
                <a:ea typeface="Calibri" panose="020F0502020204030204" pitchFamily="34" charset="0"/>
              </a:rPr>
              <a:t>Operational technical capacity</a:t>
            </a:r>
          </a:p>
          <a:p>
            <a:pPr marL="342900" lvl="1" algn="just">
              <a:lnSpc>
                <a:spcPct val="107000"/>
              </a:lnSpc>
              <a:spcBef>
                <a:spcPts val="0"/>
              </a:spcBef>
              <a:spcAft>
                <a:spcPts val="800"/>
              </a:spcAft>
            </a:pPr>
            <a:r>
              <a:rPr lang="en-US" sz="2500" dirty="0">
                <a:latin typeface="Tw Cen MT" panose="020B0602020104020603" pitchFamily="34" charset="0"/>
                <a:ea typeface="Calibri" panose="020F0502020204030204" pitchFamily="34" charset="0"/>
              </a:rPr>
              <a:t>Supplies availability</a:t>
            </a:r>
          </a:p>
          <a:p>
            <a:pPr marL="342900" lvl="1" algn="just">
              <a:lnSpc>
                <a:spcPct val="107000"/>
              </a:lnSpc>
              <a:spcBef>
                <a:spcPts val="0"/>
              </a:spcBef>
              <a:spcAft>
                <a:spcPts val="800"/>
              </a:spcAft>
            </a:pPr>
            <a:r>
              <a:rPr lang="en-US" sz="2500" dirty="0">
                <a:latin typeface="Tw Cen MT" panose="020B0602020104020603" pitchFamily="34" charset="0"/>
                <a:ea typeface="Calibri" panose="020F0502020204030204" pitchFamily="34" charset="0"/>
              </a:rPr>
              <a:t>Proper data collection, monitoring, and reporting system</a:t>
            </a:r>
          </a:p>
          <a:p>
            <a:pPr marL="342900" lvl="1" algn="just">
              <a:lnSpc>
                <a:spcPct val="107000"/>
              </a:lnSpc>
              <a:spcBef>
                <a:spcPts val="0"/>
              </a:spcBef>
              <a:spcAft>
                <a:spcPts val="800"/>
              </a:spcAft>
            </a:pPr>
            <a:r>
              <a:rPr lang="en-US" sz="2500" dirty="0">
                <a:latin typeface="Tw Cen MT" panose="020B0602020104020603" pitchFamily="34" charset="0"/>
                <a:ea typeface="Calibri" panose="020F0502020204030204" pitchFamily="34" charset="0"/>
              </a:rPr>
              <a:t>Some form of “accessibility” to Hard-to-reach/ inaccessible areas</a:t>
            </a:r>
          </a:p>
          <a:p>
            <a:pPr marL="342900" lvl="1" algn="just">
              <a:lnSpc>
                <a:spcPct val="107000"/>
              </a:lnSpc>
              <a:spcBef>
                <a:spcPts val="0"/>
              </a:spcBef>
              <a:spcAft>
                <a:spcPts val="800"/>
              </a:spcAft>
            </a:pPr>
            <a:endParaRPr lang="en-UG" sz="2500" dirty="0">
              <a:latin typeface="Tw Cen MT" panose="020B0602020104020603" pitchFamily="34" charset="0"/>
              <a:ea typeface="Calibri" panose="020F0502020204030204" pitchFamily="34" charset="0"/>
            </a:endParaRPr>
          </a:p>
          <a:p>
            <a:pPr marL="0" algn="just">
              <a:lnSpc>
                <a:spcPct val="107000"/>
              </a:lnSpc>
              <a:spcBef>
                <a:spcPts val="0"/>
              </a:spcBef>
              <a:spcAft>
                <a:spcPts val="800"/>
              </a:spcAft>
            </a:pPr>
            <a:endParaRPr lang="en-UG" sz="1800" dirty="0">
              <a:latin typeface="Calibri" panose="020F0502020204030204" pitchFamily="34" charset="0"/>
              <a:ea typeface="Calibri" panose="020F0502020204030204" pitchFamily="34" charset="0"/>
            </a:endParaRPr>
          </a:p>
          <a:p>
            <a:pPr marL="0" indent="0" algn="just">
              <a:lnSpc>
                <a:spcPct val="150000"/>
              </a:lnSpc>
              <a:spcBef>
                <a:spcPts val="0"/>
              </a:spcBef>
              <a:buNone/>
            </a:pPr>
            <a:endParaRPr lang="en-UG" sz="2600" dirty="0">
              <a:latin typeface="Tw Cen MT" panose="020B0602020104020603" pitchFamily="34" charset="0"/>
              <a:ea typeface="Noto Sans Symbols"/>
              <a:cs typeface="Noto Sans Symbols"/>
            </a:endParaRPr>
          </a:p>
        </p:txBody>
      </p:sp>
      <p:sp>
        <p:nvSpPr>
          <p:cNvPr id="5" name="Title 4">
            <a:extLst>
              <a:ext uri="{FF2B5EF4-FFF2-40B4-BE49-F238E27FC236}">
                <a16:creationId xmlns:a16="http://schemas.microsoft.com/office/drawing/2014/main" id="{B195EC1F-D3BA-4746-A1E3-1150E6D11284}"/>
              </a:ext>
            </a:extLst>
          </p:cNvPr>
          <p:cNvSpPr>
            <a:spLocks noGrp="1"/>
          </p:cNvSpPr>
          <p:nvPr>
            <p:ph type="title"/>
          </p:nvPr>
        </p:nvSpPr>
        <p:spPr>
          <a:xfrm>
            <a:off x="1825262" y="110309"/>
            <a:ext cx="8541476" cy="928914"/>
          </a:xfrm>
        </p:spPr>
        <p:txBody>
          <a:bodyPr>
            <a:noAutofit/>
          </a:bodyPr>
          <a:lstStyle/>
          <a:p>
            <a:pPr algn="ctr"/>
            <a:r>
              <a:rPr lang="en-US" sz="2700" b="1" dirty="0">
                <a:latin typeface="Calibri" panose="020F0502020204030204" pitchFamily="34" charset="0"/>
                <a:ea typeface="Calibri" panose="020F0502020204030204" pitchFamily="34" charset="0"/>
              </a:rPr>
              <a:t>The SA decision tree</a:t>
            </a:r>
            <a:br>
              <a:rPr lang="en-UG" sz="2700" dirty="0">
                <a:latin typeface="Calibri" panose="020F0502020204030204" pitchFamily="34" charset="0"/>
                <a:ea typeface="Calibri" panose="020F0502020204030204" pitchFamily="34" charset="0"/>
              </a:rPr>
            </a:br>
            <a:endParaRPr lang="en-US" sz="2700" dirty="0"/>
          </a:p>
        </p:txBody>
      </p:sp>
    </p:spTree>
    <p:extLst>
      <p:ext uri="{BB962C8B-B14F-4D97-AF65-F5344CB8AC3E}">
        <p14:creationId xmlns:p14="http://schemas.microsoft.com/office/powerpoint/2010/main" val="41681763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61338FB8-1678-41A8-A397-999F065E1AAF}"/>
              </a:ext>
            </a:extLst>
          </p:cNvPr>
          <p:cNvSpPr>
            <a:spLocks noGrp="1"/>
          </p:cNvSpPr>
          <p:nvPr>
            <p:ph idx="1"/>
          </p:nvPr>
        </p:nvSpPr>
        <p:spPr>
          <a:xfrm>
            <a:off x="1981201" y="1168796"/>
            <a:ext cx="8058150" cy="5114438"/>
          </a:xfrm>
        </p:spPr>
        <p:txBody>
          <a:bodyPr>
            <a:normAutofit/>
          </a:bodyPr>
          <a:lstStyle/>
          <a:p>
            <a:pPr marL="0" indent="0" algn="just">
              <a:lnSpc>
                <a:spcPct val="150000"/>
              </a:lnSpc>
              <a:spcBef>
                <a:spcPts val="0"/>
              </a:spcBef>
              <a:buNone/>
            </a:pPr>
            <a:endParaRPr lang="en-US" b="1" dirty="0">
              <a:latin typeface="Tw Cen MT" panose="020B0602020104020603" pitchFamily="34" charset="0"/>
              <a:ea typeface="Noto Sans Symbols"/>
              <a:cs typeface="Noto Sans Symbols"/>
            </a:endParaRPr>
          </a:p>
          <a:p>
            <a:pPr marL="0" indent="0" algn="just">
              <a:lnSpc>
                <a:spcPct val="107000"/>
              </a:lnSpc>
              <a:spcBef>
                <a:spcPts val="0"/>
              </a:spcBef>
              <a:spcAft>
                <a:spcPts val="800"/>
              </a:spcAft>
              <a:buNone/>
            </a:pPr>
            <a:endParaRPr lang="en-UG" sz="1800" dirty="0">
              <a:latin typeface="Calibri" panose="020F0502020204030204" pitchFamily="34" charset="0"/>
              <a:ea typeface="Calibri" panose="020F0502020204030204" pitchFamily="34" charset="0"/>
            </a:endParaRPr>
          </a:p>
          <a:p>
            <a:pPr marL="0" indent="0" algn="just">
              <a:lnSpc>
                <a:spcPct val="150000"/>
              </a:lnSpc>
              <a:spcBef>
                <a:spcPts val="0"/>
              </a:spcBef>
              <a:buNone/>
            </a:pPr>
            <a:endParaRPr lang="en-UG" sz="2600" dirty="0">
              <a:latin typeface="Tw Cen MT" panose="020B0602020104020603" pitchFamily="34" charset="0"/>
              <a:ea typeface="Noto Sans Symbols"/>
              <a:cs typeface="Noto Sans Symbols"/>
            </a:endParaRPr>
          </a:p>
        </p:txBody>
      </p:sp>
      <p:sp>
        <p:nvSpPr>
          <p:cNvPr id="5" name="Title 4">
            <a:extLst>
              <a:ext uri="{FF2B5EF4-FFF2-40B4-BE49-F238E27FC236}">
                <a16:creationId xmlns:a16="http://schemas.microsoft.com/office/drawing/2014/main" id="{B195EC1F-D3BA-4746-A1E3-1150E6D11284}"/>
              </a:ext>
            </a:extLst>
          </p:cNvPr>
          <p:cNvSpPr>
            <a:spLocks noGrp="1"/>
          </p:cNvSpPr>
          <p:nvPr>
            <p:ph type="title"/>
          </p:nvPr>
        </p:nvSpPr>
        <p:spPr>
          <a:xfrm>
            <a:off x="1825262" y="574766"/>
            <a:ext cx="8541476" cy="257747"/>
          </a:xfrm>
        </p:spPr>
        <p:txBody>
          <a:bodyPr>
            <a:noAutofit/>
          </a:bodyPr>
          <a:lstStyle/>
          <a:p>
            <a:r>
              <a:rPr lang="en-US" sz="2700" b="1" dirty="0">
                <a:latin typeface="Calibri" panose="020F0502020204030204" pitchFamily="34" charset="0"/>
                <a:ea typeface="Calibri" panose="020F0502020204030204" pitchFamily="34" charset="0"/>
              </a:rPr>
              <a:t>Decision pathway: </a:t>
            </a:r>
            <a:r>
              <a:rPr lang="en-US" sz="2400" b="1" dirty="0">
                <a:latin typeface="Tw Cen MT" panose="020B0602020104020603" pitchFamily="34" charset="0"/>
                <a:ea typeface="Calibri" panose="020F0502020204030204" pitchFamily="34" charset="0"/>
              </a:rPr>
              <a:t>Exceptional circumstances</a:t>
            </a:r>
            <a:r>
              <a:rPr lang="en-US" sz="2400" b="1" dirty="0">
                <a:latin typeface="Tw Cen MT" panose="020B0602020104020603" pitchFamily="34" charset="0"/>
                <a:ea typeface="Noto Sans Symbols"/>
                <a:cs typeface="Noto Sans Symbols"/>
              </a:rPr>
              <a:t> and adoptable simplified approaches..</a:t>
            </a:r>
            <a:br>
              <a:rPr lang="en-US" sz="2400" b="1" dirty="0">
                <a:latin typeface="Tw Cen MT" panose="020B0602020104020603" pitchFamily="34" charset="0"/>
                <a:ea typeface="Noto Sans Symbols"/>
                <a:cs typeface="Noto Sans Symbols"/>
              </a:rPr>
            </a:br>
            <a:br>
              <a:rPr lang="en-UG" sz="2700" dirty="0">
                <a:latin typeface="Calibri" panose="020F0502020204030204" pitchFamily="34" charset="0"/>
                <a:ea typeface="Calibri" panose="020F0502020204030204" pitchFamily="34" charset="0"/>
              </a:rPr>
            </a:br>
            <a:endParaRPr lang="en-US" sz="2700" dirty="0"/>
          </a:p>
        </p:txBody>
      </p:sp>
      <p:sp>
        <p:nvSpPr>
          <p:cNvPr id="2" name="Flowchart: Off-page Connector 1">
            <a:extLst>
              <a:ext uri="{FF2B5EF4-FFF2-40B4-BE49-F238E27FC236}">
                <a16:creationId xmlns:a16="http://schemas.microsoft.com/office/drawing/2014/main" id="{B8D7B385-275D-4E26-A22A-CFE91EC0B24E}"/>
              </a:ext>
            </a:extLst>
          </p:cNvPr>
          <p:cNvSpPr/>
          <p:nvPr/>
        </p:nvSpPr>
        <p:spPr>
          <a:xfrm rot="16200000">
            <a:off x="3497310" y="-122065"/>
            <a:ext cx="1264642" cy="4608736"/>
          </a:xfrm>
          <a:prstGeom prst="flowChartOffpage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G"/>
          </a:p>
        </p:txBody>
      </p:sp>
      <p:sp>
        <p:nvSpPr>
          <p:cNvPr id="9" name="TextBox 8">
            <a:extLst>
              <a:ext uri="{FF2B5EF4-FFF2-40B4-BE49-F238E27FC236}">
                <a16:creationId xmlns:a16="http://schemas.microsoft.com/office/drawing/2014/main" id="{5ADC290C-7C8B-41C4-810F-47FCF265C4DE}"/>
              </a:ext>
            </a:extLst>
          </p:cNvPr>
          <p:cNvSpPr txBox="1"/>
          <p:nvPr/>
        </p:nvSpPr>
        <p:spPr>
          <a:xfrm>
            <a:off x="1938339" y="1739199"/>
            <a:ext cx="3943351" cy="968278"/>
          </a:xfrm>
          <a:prstGeom prst="rect">
            <a:avLst/>
          </a:prstGeom>
          <a:noFill/>
        </p:spPr>
        <p:txBody>
          <a:bodyPr wrap="square" rtlCol="0">
            <a:spAutoFit/>
          </a:bodyPr>
          <a:lstStyle/>
          <a:p>
            <a:pPr algn="just">
              <a:lnSpc>
                <a:spcPct val="107000"/>
              </a:lnSpc>
              <a:spcAft>
                <a:spcPts val="800"/>
              </a:spcAft>
            </a:pPr>
            <a:r>
              <a:rPr lang="en-US" dirty="0">
                <a:latin typeface="Calibri" panose="020F0502020204030204" pitchFamily="34" charset="0"/>
                <a:ea typeface="Calibri" panose="020F0502020204030204" pitchFamily="34" charset="0"/>
              </a:rPr>
              <a:t>1. Pipeline break of nutrition supplies* for the treatment of MAM** OR SAM (stock out, delays)</a:t>
            </a:r>
            <a:endParaRPr lang="en-UG" dirty="0">
              <a:latin typeface="Calibri" panose="020F0502020204030204" pitchFamily="34" charset="0"/>
              <a:ea typeface="Calibri" panose="020F0502020204030204" pitchFamily="34" charset="0"/>
            </a:endParaRPr>
          </a:p>
        </p:txBody>
      </p:sp>
      <p:sp>
        <p:nvSpPr>
          <p:cNvPr id="11" name="Rectangle 10">
            <a:extLst>
              <a:ext uri="{FF2B5EF4-FFF2-40B4-BE49-F238E27FC236}">
                <a16:creationId xmlns:a16="http://schemas.microsoft.com/office/drawing/2014/main" id="{B937682B-619A-4BEB-8B9E-31D002C2688C}"/>
              </a:ext>
            </a:extLst>
          </p:cNvPr>
          <p:cNvSpPr/>
          <p:nvPr/>
        </p:nvSpPr>
        <p:spPr>
          <a:xfrm>
            <a:off x="6792624" y="1319192"/>
            <a:ext cx="3500648" cy="16967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G"/>
          </a:p>
        </p:txBody>
      </p:sp>
      <p:sp>
        <p:nvSpPr>
          <p:cNvPr id="12" name="TextBox 11">
            <a:extLst>
              <a:ext uri="{FF2B5EF4-FFF2-40B4-BE49-F238E27FC236}">
                <a16:creationId xmlns:a16="http://schemas.microsoft.com/office/drawing/2014/main" id="{96021883-60EF-4E08-903B-23C0E35FBB5D}"/>
              </a:ext>
            </a:extLst>
          </p:cNvPr>
          <p:cNvSpPr txBox="1"/>
          <p:nvPr/>
        </p:nvSpPr>
        <p:spPr>
          <a:xfrm>
            <a:off x="6948563" y="1591017"/>
            <a:ext cx="3219006" cy="1264642"/>
          </a:xfrm>
          <a:prstGeom prst="rect">
            <a:avLst/>
          </a:prstGeom>
          <a:noFill/>
        </p:spPr>
        <p:txBody>
          <a:bodyPr wrap="square" rtlCol="0">
            <a:spAutoFit/>
          </a:bodyPr>
          <a:lstStyle/>
          <a:p>
            <a:pPr marL="342900" indent="-342900" algn="just">
              <a:lnSpc>
                <a:spcPct val="107000"/>
              </a:lnSpc>
              <a:buFont typeface="Symbol" panose="05050102010706020507" pitchFamily="18" charset="2"/>
              <a:buChar char=""/>
            </a:pPr>
            <a:r>
              <a:rPr lang="en-US" dirty="0">
                <a:latin typeface="Calibri" panose="020F0502020204030204" pitchFamily="34" charset="0"/>
                <a:ea typeface="Calibri" panose="020F0502020204030204" pitchFamily="34" charset="0"/>
              </a:rPr>
              <a:t>Expanded Admission Criteria</a:t>
            </a:r>
          </a:p>
          <a:p>
            <a:pPr marL="342900" indent="-342900" algn="just">
              <a:lnSpc>
                <a:spcPct val="107000"/>
              </a:lnSpc>
              <a:buFont typeface="Symbol" panose="05050102010706020507" pitchFamily="18" charset="2"/>
              <a:buChar char=""/>
            </a:pPr>
            <a:r>
              <a:rPr lang="en-US" dirty="0">
                <a:latin typeface="Calibri" panose="020F0502020204030204" pitchFamily="34" charset="0"/>
                <a:ea typeface="Calibri" panose="020F0502020204030204" pitchFamily="34" charset="0"/>
              </a:rPr>
              <a:t> Single Product use (RUTF</a:t>
            </a:r>
          </a:p>
          <a:p>
            <a:pPr marL="342900" indent="-342900" algn="just">
              <a:lnSpc>
                <a:spcPct val="107000"/>
              </a:lnSpc>
              <a:buFont typeface="Symbol" panose="05050102010706020507" pitchFamily="18" charset="2"/>
              <a:buChar char=""/>
            </a:pPr>
            <a:r>
              <a:rPr lang="en-US" dirty="0">
                <a:latin typeface="Calibri" panose="020F0502020204030204" pitchFamily="34" charset="0"/>
                <a:ea typeface="Calibri" panose="020F0502020204030204" pitchFamily="34" charset="0"/>
              </a:rPr>
              <a:t>MUAC and oedema only</a:t>
            </a:r>
            <a:endParaRPr lang="en-UG" dirty="0">
              <a:latin typeface="Calibri" panose="020F0502020204030204" pitchFamily="34" charset="0"/>
              <a:ea typeface="Calibri" panose="020F0502020204030204" pitchFamily="34" charset="0"/>
            </a:endParaRPr>
          </a:p>
          <a:p>
            <a:pPr marL="342900" indent="-342900" algn="just">
              <a:lnSpc>
                <a:spcPct val="107000"/>
              </a:lnSpc>
              <a:spcAft>
                <a:spcPts val="800"/>
              </a:spcAft>
              <a:buFont typeface="Symbol" panose="05050102010706020507" pitchFamily="18" charset="2"/>
              <a:buChar char=""/>
            </a:pPr>
            <a:r>
              <a:rPr lang="en-US" dirty="0">
                <a:latin typeface="Calibri" panose="020F0502020204030204" pitchFamily="34" charset="0"/>
                <a:ea typeface="Calibri" panose="020F0502020204030204" pitchFamily="34" charset="0"/>
              </a:rPr>
              <a:t>Family MUAC</a:t>
            </a:r>
            <a:endParaRPr lang="en-UG" dirty="0">
              <a:latin typeface="Calibri" panose="020F0502020204030204" pitchFamily="34" charset="0"/>
              <a:ea typeface="Calibri" panose="020F0502020204030204" pitchFamily="34" charset="0"/>
            </a:endParaRPr>
          </a:p>
        </p:txBody>
      </p:sp>
      <p:sp>
        <p:nvSpPr>
          <p:cNvPr id="13" name="Flowchart: Off-page Connector 12">
            <a:extLst>
              <a:ext uri="{FF2B5EF4-FFF2-40B4-BE49-F238E27FC236}">
                <a16:creationId xmlns:a16="http://schemas.microsoft.com/office/drawing/2014/main" id="{8C1F1654-E8A9-4C46-9A96-029261697931}"/>
              </a:ext>
            </a:extLst>
          </p:cNvPr>
          <p:cNvSpPr/>
          <p:nvPr/>
        </p:nvSpPr>
        <p:spPr>
          <a:xfrm rot="16200000">
            <a:off x="3604317" y="2320489"/>
            <a:ext cx="1149656" cy="4664027"/>
          </a:xfrm>
          <a:prstGeom prst="flowChartOffpage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G"/>
          </a:p>
        </p:txBody>
      </p:sp>
      <p:sp>
        <p:nvSpPr>
          <p:cNvPr id="14" name="Rectangle 13">
            <a:extLst>
              <a:ext uri="{FF2B5EF4-FFF2-40B4-BE49-F238E27FC236}">
                <a16:creationId xmlns:a16="http://schemas.microsoft.com/office/drawing/2014/main" id="{2E233D9F-CD3B-4FE1-BC38-DCCDB58DEB60}"/>
              </a:ext>
            </a:extLst>
          </p:cNvPr>
          <p:cNvSpPr/>
          <p:nvPr/>
        </p:nvSpPr>
        <p:spPr>
          <a:xfrm>
            <a:off x="6810825" y="3604734"/>
            <a:ext cx="3528193" cy="23062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G"/>
          </a:p>
        </p:txBody>
      </p:sp>
      <p:sp>
        <p:nvSpPr>
          <p:cNvPr id="17" name="TextBox 16">
            <a:extLst>
              <a:ext uri="{FF2B5EF4-FFF2-40B4-BE49-F238E27FC236}">
                <a16:creationId xmlns:a16="http://schemas.microsoft.com/office/drawing/2014/main" id="{C47AE2C0-D8E1-40D3-B10C-E9236E7C56F4}"/>
              </a:ext>
            </a:extLst>
          </p:cNvPr>
          <p:cNvSpPr txBox="1"/>
          <p:nvPr/>
        </p:nvSpPr>
        <p:spPr>
          <a:xfrm>
            <a:off x="1852984" y="4085963"/>
            <a:ext cx="4200523" cy="671915"/>
          </a:xfrm>
          <a:prstGeom prst="rect">
            <a:avLst/>
          </a:prstGeom>
          <a:noFill/>
        </p:spPr>
        <p:txBody>
          <a:bodyPr wrap="square" rtlCol="0">
            <a:spAutoFit/>
          </a:bodyPr>
          <a:lstStyle/>
          <a:p>
            <a:pPr algn="just">
              <a:lnSpc>
                <a:spcPct val="107000"/>
              </a:lnSpc>
              <a:spcAft>
                <a:spcPts val="800"/>
              </a:spcAft>
            </a:pPr>
            <a:r>
              <a:rPr lang="en-US" b="1" dirty="0">
                <a:latin typeface="Calibri" panose="020F0502020204030204" pitchFamily="34" charset="0"/>
                <a:ea typeface="Calibri" panose="020F0502020204030204" pitchFamily="34" charset="0"/>
              </a:rPr>
              <a:t>2. </a:t>
            </a:r>
            <a:r>
              <a:rPr lang="en-US" dirty="0">
                <a:latin typeface="Calibri" panose="020F0502020204030204" pitchFamily="34" charset="0"/>
                <a:ea typeface="Calibri" panose="020F0502020204030204" pitchFamily="34" charset="0"/>
              </a:rPr>
              <a:t>Hard-to-reach and inaccessible locations (poor accessibility for partners, no SFP)</a:t>
            </a:r>
            <a:endParaRPr lang="en-UG" dirty="0">
              <a:latin typeface="Calibri" panose="020F0502020204030204" pitchFamily="34" charset="0"/>
              <a:ea typeface="Calibri" panose="020F0502020204030204" pitchFamily="34" charset="0"/>
            </a:endParaRPr>
          </a:p>
        </p:txBody>
      </p:sp>
      <p:sp>
        <p:nvSpPr>
          <p:cNvPr id="19" name="TextBox 18">
            <a:extLst>
              <a:ext uri="{FF2B5EF4-FFF2-40B4-BE49-F238E27FC236}">
                <a16:creationId xmlns:a16="http://schemas.microsoft.com/office/drawing/2014/main" id="{29979025-02C8-471B-B02C-F8E9FC7C6B40}"/>
              </a:ext>
            </a:extLst>
          </p:cNvPr>
          <p:cNvSpPr txBox="1"/>
          <p:nvPr/>
        </p:nvSpPr>
        <p:spPr>
          <a:xfrm>
            <a:off x="7077149" y="3829193"/>
            <a:ext cx="3261869" cy="1857368"/>
          </a:xfrm>
          <a:prstGeom prst="rect">
            <a:avLst/>
          </a:prstGeom>
          <a:noFill/>
        </p:spPr>
        <p:txBody>
          <a:bodyPr wrap="square" rtlCol="0">
            <a:spAutoFit/>
          </a:bodyPr>
          <a:lstStyle/>
          <a:p>
            <a:pPr marL="342900" indent="-342900" algn="just">
              <a:lnSpc>
                <a:spcPct val="107000"/>
              </a:lnSpc>
              <a:buFont typeface="Symbol" panose="05050102010706020507" pitchFamily="18" charset="2"/>
              <a:buChar char=""/>
            </a:pPr>
            <a:r>
              <a:rPr lang="en-US" dirty="0">
                <a:latin typeface="Calibri" panose="020F0502020204030204" pitchFamily="34" charset="0"/>
                <a:ea typeface="Calibri" panose="020F0502020204030204" pitchFamily="34" charset="0"/>
              </a:rPr>
              <a:t>CHW-lead treatment</a:t>
            </a:r>
          </a:p>
          <a:p>
            <a:pPr marL="342900" indent="-342900" algn="just">
              <a:lnSpc>
                <a:spcPct val="107000"/>
              </a:lnSpc>
              <a:buFont typeface="Symbol" panose="05050102010706020507" pitchFamily="18" charset="2"/>
              <a:buChar char=""/>
            </a:pPr>
            <a:r>
              <a:rPr lang="en-US" dirty="0">
                <a:latin typeface="Calibri" panose="020F0502020204030204" pitchFamily="34" charset="0"/>
                <a:ea typeface="Calibri" panose="020F0502020204030204" pitchFamily="34" charset="0"/>
              </a:rPr>
              <a:t>Reduced visits frequency</a:t>
            </a:r>
          </a:p>
          <a:p>
            <a:pPr marL="342900" indent="-342900" algn="just">
              <a:lnSpc>
                <a:spcPct val="107000"/>
              </a:lnSpc>
              <a:buFont typeface="Symbol" panose="05050102010706020507" pitchFamily="18" charset="2"/>
              <a:buChar char=""/>
            </a:pPr>
            <a:r>
              <a:rPr lang="en-US" dirty="0">
                <a:latin typeface="Calibri" panose="020F0502020204030204" pitchFamily="34" charset="0"/>
                <a:ea typeface="Calibri" panose="020F0502020204030204" pitchFamily="34" charset="0"/>
              </a:rPr>
              <a:t>MUAC and oedema only</a:t>
            </a:r>
          </a:p>
          <a:p>
            <a:pPr marL="342900" indent="-342900" algn="just">
              <a:lnSpc>
                <a:spcPct val="107000"/>
              </a:lnSpc>
              <a:buFont typeface="Symbol" panose="05050102010706020507" pitchFamily="18" charset="2"/>
              <a:buChar char=""/>
            </a:pPr>
            <a:r>
              <a:rPr lang="en-US" dirty="0">
                <a:latin typeface="Calibri" panose="020F0502020204030204" pitchFamily="34" charset="0"/>
                <a:ea typeface="Calibri" panose="020F0502020204030204" pitchFamily="34" charset="0"/>
              </a:rPr>
              <a:t>Family MUAC</a:t>
            </a:r>
          </a:p>
          <a:p>
            <a:pPr marL="342900" indent="-342900" algn="just">
              <a:lnSpc>
                <a:spcPct val="107000"/>
              </a:lnSpc>
              <a:buFont typeface="Symbol" panose="05050102010706020507" pitchFamily="18" charset="2"/>
              <a:buChar char=""/>
            </a:pPr>
            <a:r>
              <a:rPr lang="en-US" dirty="0">
                <a:latin typeface="Calibri" panose="020F0502020204030204" pitchFamily="34" charset="0"/>
                <a:ea typeface="Calibri" panose="020F0502020204030204" pitchFamily="34" charset="0"/>
              </a:rPr>
              <a:t>Single product for treatment (RUTF)</a:t>
            </a:r>
          </a:p>
        </p:txBody>
      </p:sp>
    </p:spTree>
    <p:extLst>
      <p:ext uri="{BB962C8B-B14F-4D97-AF65-F5344CB8AC3E}">
        <p14:creationId xmlns:p14="http://schemas.microsoft.com/office/powerpoint/2010/main" val="4107848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animBg="1"/>
      <p:bldP spid="12" grpId="0"/>
      <p:bldP spid="13" grpId="0" animBg="1"/>
      <p:bldP spid="14" grpId="0" animBg="1"/>
      <p:bldP spid="17" grpId="0"/>
      <p:bldP spid="19"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1209</Words>
  <Application>Microsoft Office PowerPoint</Application>
  <PresentationFormat>Widescreen</PresentationFormat>
  <Paragraphs>159</Paragraphs>
  <Slides>16</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Symbol</vt:lpstr>
      <vt:lpstr>Tw Cen MT</vt:lpstr>
      <vt:lpstr>Office Theme</vt:lpstr>
      <vt:lpstr>PowerPoint Presentation</vt:lpstr>
      <vt:lpstr>Treatment of Acute malnutrition using  Simplified Approaches. </vt:lpstr>
      <vt:lpstr>What the simplified approaches? </vt:lpstr>
      <vt:lpstr>What the simplified approaches? </vt:lpstr>
      <vt:lpstr>Why simplified approaches in NE Nigeria? </vt:lpstr>
      <vt:lpstr>The SOP  </vt:lpstr>
      <vt:lpstr>Proposed Simplified Approaches. </vt:lpstr>
      <vt:lpstr>The SA decision tree </vt:lpstr>
      <vt:lpstr>Decision pathway: Exceptional circumstances and adoptable simplified approaches..  </vt:lpstr>
      <vt:lpstr>Decision pathway: Exceptional circumstances and adoptable simplified approaches..  </vt:lpstr>
      <vt:lpstr>Decision pathway </vt:lpstr>
      <vt:lpstr>Key considerations for implementation </vt:lpstr>
      <vt:lpstr>Additional information </vt:lpstr>
      <vt:lpstr>Implementation framework </vt:lpstr>
      <vt:lpstr>Key points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Mike khunga</dc:creator>
  <cp:lastModifiedBy>Mike khunga</cp:lastModifiedBy>
  <cp:revision>1</cp:revision>
  <dcterms:created xsi:type="dcterms:W3CDTF">2023-06-14T15:35:26Z</dcterms:created>
  <dcterms:modified xsi:type="dcterms:W3CDTF">2023-06-14T15:35:38Z</dcterms:modified>
</cp:coreProperties>
</file>