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2" d="100"/>
          <a:sy n="62" d="100"/>
        </p:scale>
        <p:origin x="82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78DE2C-2BD7-409B-BA1C-AC54F1F83248}" type="datetimeFigureOut">
              <a:rPr lang="en-US" smtClean="0"/>
              <a:t>6/14/2023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3444FC-4FE5-4F3B-B86A-597A21535930}" type="slidenum">
              <a:rPr lang="en-US" smtClean="0"/>
              <a:t>‹#›</a:t>
            </a:fld>
            <a:endParaRPr lang="en-US"/>
          </a:p>
        </p:txBody>
      </p:sp>
    </p:spTree>
    <p:extLst>
      <p:ext uri="{BB962C8B-B14F-4D97-AF65-F5344CB8AC3E}">
        <p14:creationId xmlns:p14="http://schemas.microsoft.com/office/powerpoint/2010/main" val="116503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 name="Google Shape;5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250150b379_1_1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g1250150b379_1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250150b379_1_1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1250150b379_1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250150b379_1_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highlight>
                  <a:srgbClr val="FFFFFF"/>
                </a:highlight>
                <a:latin typeface="Arial"/>
                <a:ea typeface="Arial"/>
                <a:cs typeface="Arial"/>
                <a:sym typeface="Arial"/>
              </a:rPr>
              <a:t> i.e. what programmatic IYCF-E challenges are they facing? For what is there currently a gap in terms of technical tools / resources / guidance? We will review the inputs during our next PWG meeting and discuss which we can potentially address. </a:t>
            </a:r>
            <a:endParaRPr>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highlight>
                  <a:srgbClr val="FFFFFF"/>
                </a:highlight>
                <a:latin typeface="Arial"/>
                <a:ea typeface="Arial"/>
                <a:cs typeface="Arial"/>
                <a:sym typeface="Arial"/>
              </a:rPr>
              <a:t> </a:t>
            </a:r>
            <a:endParaRPr>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68" name="Google Shape;168;g1250150b379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22fae611ef_18_5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g122fae611ef_18_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28ec2f01a5_5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28ec2f01a5_5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128ec2f01a5_5_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28ec2f01a5_5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28ec2f01a5_5_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g128ec2f01a5_5_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25fc03a242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g125fc03a24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1bb549bf1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1bb549bf1b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g11bb549bf1b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1bb549bf1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1bb549bf1b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g11bb549bf1b_0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1bb549bf1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1bb549bf1b_0_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g11bb549bf1b_0_2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2308282aca_1_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 name="Google Shape;66;g12308282aca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1bb549bf1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1bb549bf1b_0_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g11bb549bf1b_0_4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1bb549bf1b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1bb549bf1b_0_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g11bb549bf1b_0_5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1bb549bf1b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1bb549bf1b_0_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g11bb549bf1b_0_6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1bb549bf1b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1bb549bf1b_0_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11bb549bf1b_0_6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1bb549bf1b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1bb549bf1b_0_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g11bb549bf1b_0_7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1bb549bf1b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1bb549bf1b_0_9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g11bb549bf1b_0_9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1bb549bf1b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1bb549bf1b_0_10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g11bb549bf1b_0_10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1bb549bf1b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1bb549bf1b_0_1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g11bb549bf1b_0_1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1bb549bf1b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11bb549bf1b_0_1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g11bb549bf1b_0_12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247a32f7ec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0" name="Google Shape;310;g1247a32f7e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2308282aca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g12308282aca_1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50">
                <a:solidFill>
                  <a:srgbClr val="3C4043"/>
                </a:solidFill>
                <a:highlight>
                  <a:srgbClr val="FFFFFF"/>
                </a:highlight>
                <a:latin typeface="Roboto"/>
                <a:ea typeface="Roboto"/>
                <a:cs typeface="Roboto"/>
                <a:sym typeface="Roboto"/>
              </a:rPr>
              <a:t>we asked all participants to declare COI. There is no one from the Baby Food Industry on the call, but not everyone attending today's call is Code compliant, many are new to IYCF-E, we are also here to bring awareness and therefore request respectful discussion etc.</a:t>
            </a:r>
            <a:endParaRPr/>
          </a:p>
        </p:txBody>
      </p:sp>
      <p:sp>
        <p:nvSpPr>
          <p:cNvPr id="89" name="Google Shape;89;g12308282aca_1_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22fae611ef_18_4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914400" lvl="0" indent="0" algn="l" rtl="0">
              <a:lnSpc>
                <a:spcPct val="115000"/>
              </a:lnSpc>
              <a:spcBef>
                <a:spcPts val="1200"/>
              </a:spcBef>
              <a:spcAft>
                <a:spcPts val="0"/>
              </a:spcAft>
              <a:buClr>
                <a:schemeClr val="dk1"/>
              </a:buClr>
              <a:buSzPts val="1100"/>
              <a:buFont typeface="Arial"/>
              <a:buNone/>
            </a:pPr>
            <a:r>
              <a:rPr lang="en-US" sz="1100">
                <a:latin typeface="Courier New"/>
                <a:ea typeface="Courier New"/>
                <a:cs typeface="Courier New"/>
                <a:sym typeface="Courier New"/>
              </a:rPr>
              <a:t>o</a:t>
            </a:r>
            <a:r>
              <a:rPr lang="en-US" sz="700">
                <a:latin typeface="Times New Roman"/>
                <a:ea typeface="Times New Roman"/>
                <a:cs typeface="Times New Roman"/>
                <a:sym typeface="Times New Roman"/>
              </a:rPr>
              <a:t>   </a:t>
            </a:r>
            <a:r>
              <a:rPr lang="en-US" sz="1100">
                <a:latin typeface="Arial"/>
                <a:ea typeface="Arial"/>
                <a:cs typeface="Arial"/>
                <a:sym typeface="Arial"/>
              </a:rPr>
              <a:t>Reminding participants that a follow up email will be sent that contains the Zoom recording, minutes, presentations, resources shared, and all questions asked with answers. </a:t>
            </a:r>
            <a:endParaRPr sz="1100">
              <a:latin typeface="Arial"/>
              <a:ea typeface="Arial"/>
              <a:cs typeface="Arial"/>
              <a:sym typeface="Arial"/>
            </a:endParaRPr>
          </a:p>
          <a:p>
            <a:pPr marL="0" lvl="0" indent="0" algn="l" rtl="0">
              <a:lnSpc>
                <a:spcPct val="100000"/>
              </a:lnSpc>
              <a:spcBef>
                <a:spcPts val="1200"/>
              </a:spcBef>
              <a:spcAft>
                <a:spcPts val="0"/>
              </a:spcAft>
              <a:buSzPts val="1400"/>
              <a:buNone/>
            </a:pPr>
            <a:endParaRPr/>
          </a:p>
        </p:txBody>
      </p:sp>
      <p:sp>
        <p:nvSpPr>
          <p:cNvPr id="109" name="Google Shape;109;g122fae611ef_18_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22fae611ef_18_5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g122fae611ef_18_5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250150b379_1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1400"/>
              <a:buNone/>
            </a:pPr>
            <a:r>
              <a:rPr lang="en-US">
                <a:latin typeface="Arial"/>
                <a:ea typeface="Arial"/>
                <a:cs typeface="Arial"/>
                <a:sym typeface="Arial"/>
              </a:rPr>
              <a:t>This group is open to </a:t>
            </a:r>
            <a:r>
              <a:rPr lang="en-US" u="sng">
                <a:latin typeface="Arial"/>
                <a:ea typeface="Arial"/>
                <a:cs typeface="Arial"/>
                <a:sym typeface="Arial"/>
              </a:rPr>
              <a:t>IFE Core Group members</a:t>
            </a:r>
            <a:r>
              <a:rPr lang="en-US">
                <a:latin typeface="Arial"/>
                <a:ea typeface="Arial"/>
                <a:cs typeface="Arial"/>
                <a:sym typeface="Arial"/>
              </a:rPr>
              <a:t> whose organisations are directly </a:t>
            </a:r>
            <a:r>
              <a:rPr lang="en-US" u="sng">
                <a:latin typeface="Arial"/>
                <a:ea typeface="Arial"/>
                <a:cs typeface="Arial"/>
                <a:sym typeface="Arial"/>
              </a:rPr>
              <a:t>involved in the Whole of Ukraine Response</a:t>
            </a:r>
            <a:r>
              <a:rPr lang="en-US">
                <a:latin typeface="Arial"/>
                <a:ea typeface="Arial"/>
                <a:cs typeface="Arial"/>
                <a:sym typeface="Arial"/>
              </a:rPr>
              <a:t> (in Ukraine or neighbouring countries) and who are available to regularly attend meetings and </a:t>
            </a:r>
            <a:r>
              <a:rPr lang="en-US" u="sng">
                <a:latin typeface="Arial"/>
                <a:ea typeface="Arial"/>
                <a:cs typeface="Arial"/>
                <a:sym typeface="Arial"/>
              </a:rPr>
              <a:t>contribute </a:t>
            </a:r>
            <a:r>
              <a:rPr lang="en-US">
                <a:latin typeface="Arial"/>
                <a:ea typeface="Arial"/>
                <a:cs typeface="Arial"/>
                <a:sym typeface="Arial"/>
              </a:rPr>
              <a:t>to developing/reviewing the group’s outputs / deliverables. </a:t>
            </a:r>
            <a:endParaRPr>
              <a:latin typeface="Arial"/>
              <a:ea typeface="Arial"/>
              <a:cs typeface="Arial"/>
              <a:sym typeface="Arial"/>
            </a:endParaRPr>
          </a:p>
          <a:p>
            <a:pPr marL="0" lvl="0" indent="0" algn="just" rtl="0">
              <a:lnSpc>
                <a:spcPct val="115000"/>
              </a:lnSpc>
              <a:spcBef>
                <a:spcPts val="1200"/>
              </a:spcBef>
              <a:spcAft>
                <a:spcPts val="0"/>
              </a:spcAft>
              <a:buSzPts val="1400"/>
              <a:buNone/>
            </a:pPr>
            <a:r>
              <a:rPr lang="en-US" u="sng">
                <a:latin typeface="Arial"/>
                <a:ea typeface="Arial"/>
                <a:cs typeface="Arial"/>
                <a:sym typeface="Arial"/>
              </a:rPr>
              <a:t>Note: </a:t>
            </a:r>
            <a:r>
              <a:rPr lang="en-US">
                <a:latin typeface="Arial"/>
                <a:ea typeface="Arial"/>
                <a:cs typeface="Arial"/>
                <a:sym typeface="Arial"/>
              </a:rPr>
              <a:t>Non-working group members will be invited to contribute to deliverables and to attend ad-hoc meetings to discuss deliverables, as needed. This can include both IFE Core Group members and Ukraine/Host Country Nutrition Cluster members with specific expertise/experience. </a:t>
            </a:r>
            <a:endParaRPr>
              <a:latin typeface="Arial"/>
              <a:ea typeface="Arial"/>
              <a:cs typeface="Arial"/>
              <a:sym typeface="Arial"/>
            </a:endParaRPr>
          </a:p>
          <a:p>
            <a:pPr marL="0" lvl="0" indent="0" algn="just" rtl="0">
              <a:lnSpc>
                <a:spcPct val="115000"/>
              </a:lnSpc>
              <a:spcBef>
                <a:spcPts val="120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1200"/>
              </a:spcBef>
              <a:spcAft>
                <a:spcPts val="0"/>
              </a:spcAft>
              <a:buSzPts val="1400"/>
              <a:buNone/>
            </a:pPr>
            <a:endParaRPr/>
          </a:p>
        </p:txBody>
      </p:sp>
      <p:sp>
        <p:nvSpPr>
          <p:cNvPr id="136" name="Google Shape;136;g1250150b379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CD5ED-58D4-F825-7663-F4A871E533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F0CCCC-1AD6-76C9-4E82-8B517B80EF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A7E222-93F4-D77A-8B0E-E8C602562912}"/>
              </a:ext>
            </a:extLst>
          </p:cNvPr>
          <p:cNvSpPr>
            <a:spLocks noGrp="1"/>
          </p:cNvSpPr>
          <p:nvPr>
            <p:ph type="dt" sz="half" idx="10"/>
          </p:nvPr>
        </p:nvSpPr>
        <p:spPr/>
        <p:txBody>
          <a:bodyPr/>
          <a:lstStyle/>
          <a:p>
            <a:fld id="{D7A108E0-80E5-4EF6-A755-8F78730AD1E3}" type="datetimeFigureOut">
              <a:rPr lang="en-US" smtClean="0"/>
              <a:t>6/14/2023</a:t>
            </a:fld>
            <a:endParaRPr lang="en-US"/>
          </a:p>
        </p:txBody>
      </p:sp>
      <p:sp>
        <p:nvSpPr>
          <p:cNvPr id="5" name="Footer Placeholder 4">
            <a:extLst>
              <a:ext uri="{FF2B5EF4-FFF2-40B4-BE49-F238E27FC236}">
                <a16:creationId xmlns:a16="http://schemas.microsoft.com/office/drawing/2014/main" id="{320BAD27-EB00-36DF-3759-4609BCEC1E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394D80-8A5A-58E0-7D40-8147AE363CCF}"/>
              </a:ext>
            </a:extLst>
          </p:cNvPr>
          <p:cNvSpPr>
            <a:spLocks noGrp="1"/>
          </p:cNvSpPr>
          <p:nvPr>
            <p:ph type="sldNum" sz="quarter" idx="12"/>
          </p:nvPr>
        </p:nvSpPr>
        <p:spPr/>
        <p:txBody>
          <a:bodyPr/>
          <a:lstStyle/>
          <a:p>
            <a:fld id="{9F37C054-D010-4E17-98CA-E5644B8838D2}" type="slidenum">
              <a:rPr lang="en-US" smtClean="0"/>
              <a:t>‹#›</a:t>
            </a:fld>
            <a:endParaRPr lang="en-US"/>
          </a:p>
        </p:txBody>
      </p:sp>
    </p:spTree>
    <p:extLst>
      <p:ext uri="{BB962C8B-B14F-4D97-AF65-F5344CB8AC3E}">
        <p14:creationId xmlns:p14="http://schemas.microsoft.com/office/powerpoint/2010/main" val="352183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BCC19-7734-69AF-CDB8-18475ABACF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420122-18E3-E8FE-02C7-FD095BCC41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A85B7B-C2E8-C5C5-BD51-1A3A02DDB264}"/>
              </a:ext>
            </a:extLst>
          </p:cNvPr>
          <p:cNvSpPr>
            <a:spLocks noGrp="1"/>
          </p:cNvSpPr>
          <p:nvPr>
            <p:ph type="dt" sz="half" idx="10"/>
          </p:nvPr>
        </p:nvSpPr>
        <p:spPr/>
        <p:txBody>
          <a:bodyPr/>
          <a:lstStyle/>
          <a:p>
            <a:fld id="{D7A108E0-80E5-4EF6-A755-8F78730AD1E3}" type="datetimeFigureOut">
              <a:rPr lang="en-US" smtClean="0"/>
              <a:t>6/14/2023</a:t>
            </a:fld>
            <a:endParaRPr lang="en-US"/>
          </a:p>
        </p:txBody>
      </p:sp>
      <p:sp>
        <p:nvSpPr>
          <p:cNvPr id="5" name="Footer Placeholder 4">
            <a:extLst>
              <a:ext uri="{FF2B5EF4-FFF2-40B4-BE49-F238E27FC236}">
                <a16:creationId xmlns:a16="http://schemas.microsoft.com/office/drawing/2014/main" id="{9E145524-8751-F689-237D-7B092A5334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C9BB8-2812-BC3E-A107-D98ED23DB846}"/>
              </a:ext>
            </a:extLst>
          </p:cNvPr>
          <p:cNvSpPr>
            <a:spLocks noGrp="1"/>
          </p:cNvSpPr>
          <p:nvPr>
            <p:ph type="sldNum" sz="quarter" idx="12"/>
          </p:nvPr>
        </p:nvSpPr>
        <p:spPr/>
        <p:txBody>
          <a:bodyPr/>
          <a:lstStyle/>
          <a:p>
            <a:fld id="{9F37C054-D010-4E17-98CA-E5644B8838D2}" type="slidenum">
              <a:rPr lang="en-US" smtClean="0"/>
              <a:t>‹#›</a:t>
            </a:fld>
            <a:endParaRPr lang="en-US"/>
          </a:p>
        </p:txBody>
      </p:sp>
    </p:spTree>
    <p:extLst>
      <p:ext uri="{BB962C8B-B14F-4D97-AF65-F5344CB8AC3E}">
        <p14:creationId xmlns:p14="http://schemas.microsoft.com/office/powerpoint/2010/main" val="2444484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45850E-F3EE-76DF-DFFD-758198096C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47A391-BBD2-E5AA-FBA5-006718F24B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9764D6-90CA-AFF4-CF60-198739D1619E}"/>
              </a:ext>
            </a:extLst>
          </p:cNvPr>
          <p:cNvSpPr>
            <a:spLocks noGrp="1"/>
          </p:cNvSpPr>
          <p:nvPr>
            <p:ph type="dt" sz="half" idx="10"/>
          </p:nvPr>
        </p:nvSpPr>
        <p:spPr/>
        <p:txBody>
          <a:bodyPr/>
          <a:lstStyle/>
          <a:p>
            <a:fld id="{D7A108E0-80E5-4EF6-A755-8F78730AD1E3}" type="datetimeFigureOut">
              <a:rPr lang="en-US" smtClean="0"/>
              <a:t>6/14/2023</a:t>
            </a:fld>
            <a:endParaRPr lang="en-US"/>
          </a:p>
        </p:txBody>
      </p:sp>
      <p:sp>
        <p:nvSpPr>
          <p:cNvPr id="5" name="Footer Placeholder 4">
            <a:extLst>
              <a:ext uri="{FF2B5EF4-FFF2-40B4-BE49-F238E27FC236}">
                <a16:creationId xmlns:a16="http://schemas.microsoft.com/office/drawing/2014/main" id="{49E22409-3F07-03C0-839D-DFD8F7F8B6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EFE9B0-EBAA-C20C-E0DF-5304B587208D}"/>
              </a:ext>
            </a:extLst>
          </p:cNvPr>
          <p:cNvSpPr>
            <a:spLocks noGrp="1"/>
          </p:cNvSpPr>
          <p:nvPr>
            <p:ph type="sldNum" sz="quarter" idx="12"/>
          </p:nvPr>
        </p:nvSpPr>
        <p:spPr/>
        <p:txBody>
          <a:bodyPr/>
          <a:lstStyle/>
          <a:p>
            <a:fld id="{9F37C054-D010-4E17-98CA-E5644B8838D2}" type="slidenum">
              <a:rPr lang="en-US" smtClean="0"/>
              <a:t>‹#›</a:t>
            </a:fld>
            <a:endParaRPr lang="en-US"/>
          </a:p>
        </p:txBody>
      </p:sp>
    </p:spTree>
    <p:extLst>
      <p:ext uri="{BB962C8B-B14F-4D97-AF65-F5344CB8AC3E}">
        <p14:creationId xmlns:p14="http://schemas.microsoft.com/office/powerpoint/2010/main" val="2588804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 1 Orange">
  <p:cSld name="Cover 1 Orange">
    <p:spTree>
      <p:nvGrpSpPr>
        <p:cNvPr id="1" name="Shape 11"/>
        <p:cNvGrpSpPr/>
        <p:nvPr/>
      </p:nvGrpSpPr>
      <p:grpSpPr>
        <a:xfrm>
          <a:off x="0" y="0"/>
          <a:ext cx="0" cy="0"/>
          <a:chOff x="0" y="0"/>
          <a:chExt cx="0" cy="0"/>
        </a:xfrm>
      </p:grpSpPr>
      <p:sp>
        <p:nvSpPr>
          <p:cNvPr id="12" name="Google Shape;12;p10"/>
          <p:cNvSpPr txBox="1">
            <a:spLocks noGrp="1"/>
          </p:cNvSpPr>
          <p:nvPr>
            <p:ph type="body" idx="1"/>
          </p:nvPr>
        </p:nvSpPr>
        <p:spPr>
          <a:xfrm>
            <a:off x="349250" y="5174539"/>
            <a:ext cx="5233969" cy="936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a:spLocks noGrp="1"/>
          </p:cNvSpPr>
          <p:nvPr>
            <p:ph type="pic" idx="2"/>
          </p:nvPr>
        </p:nvSpPr>
        <p:spPr>
          <a:xfrm>
            <a:off x="6683375" y="0"/>
            <a:ext cx="5508625" cy="6858000"/>
          </a:xfrm>
          <a:prstGeom prst="rect">
            <a:avLst/>
          </a:prstGeom>
          <a:noFill/>
          <a:ln>
            <a:noFill/>
          </a:ln>
        </p:spPr>
      </p:sp>
      <p:sp>
        <p:nvSpPr>
          <p:cNvPr id="14" name="Google Shape;14;p10"/>
          <p:cNvSpPr txBox="1">
            <a:spLocks noGrp="1"/>
          </p:cNvSpPr>
          <p:nvPr>
            <p:ph type="body" idx="3"/>
          </p:nvPr>
        </p:nvSpPr>
        <p:spPr>
          <a:xfrm>
            <a:off x="306388" y="3336925"/>
            <a:ext cx="5877198" cy="13668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4000"/>
              <a:buFont typeface="Arial"/>
              <a:buNone/>
              <a:defRPr sz="40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wentieth Century"/>
                <a:ea typeface="Twentieth Century"/>
                <a:cs typeface="Twentieth Century"/>
                <a:sym typeface="Twentieth Century"/>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61627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 Cover Orange">
  <p:cSld name="Back Cover Orange">
    <p:spTree>
      <p:nvGrpSpPr>
        <p:cNvPr id="1" name="Shape 44"/>
        <p:cNvGrpSpPr/>
        <p:nvPr/>
      </p:nvGrpSpPr>
      <p:grpSpPr>
        <a:xfrm>
          <a:off x="0" y="0"/>
          <a:ext cx="0" cy="0"/>
          <a:chOff x="0" y="0"/>
          <a:chExt cx="0" cy="0"/>
        </a:xfrm>
      </p:grpSpPr>
      <p:sp>
        <p:nvSpPr>
          <p:cNvPr id="45" name="Google Shape;45;p17"/>
          <p:cNvSpPr/>
          <p:nvPr/>
        </p:nvSpPr>
        <p:spPr>
          <a:xfrm>
            <a:off x="0" y="0"/>
            <a:ext cx="12192000" cy="6858000"/>
          </a:xfrm>
          <a:prstGeom prst="rect">
            <a:avLst/>
          </a:prstGeom>
          <a:solidFill>
            <a:srgbClr val="E75B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46" name="Google Shape;46;p17"/>
          <p:cNvSpPr txBox="1">
            <a:spLocks noGrp="1"/>
          </p:cNvSpPr>
          <p:nvPr>
            <p:ph type="title"/>
          </p:nvPr>
        </p:nvSpPr>
        <p:spPr>
          <a:xfrm>
            <a:off x="758190" y="2824554"/>
            <a:ext cx="10515600" cy="833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F8F8F8"/>
              </a:buClr>
              <a:buSzPts val="4000"/>
              <a:buFont typeface="Open Sans"/>
              <a:buNone/>
              <a:defRPr sz="4000" b="0" i="0" u="none" strike="noStrike" cap="none">
                <a:solidFill>
                  <a:srgbClr val="F8F8F8"/>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7" name="Google Shape;47;p17"/>
          <p:cNvPicPr preferRelativeResize="0"/>
          <p:nvPr/>
        </p:nvPicPr>
        <p:blipFill rotWithShape="1">
          <a:blip r:embed="rId2">
            <a:alphaModFix/>
          </a:blip>
          <a:srcRect/>
          <a:stretch/>
        </p:blipFill>
        <p:spPr>
          <a:xfrm>
            <a:off x="5135551" y="4090193"/>
            <a:ext cx="1920899" cy="1057592"/>
          </a:xfrm>
          <a:prstGeom prst="rect">
            <a:avLst/>
          </a:prstGeom>
          <a:noFill/>
          <a:ln>
            <a:noFill/>
          </a:ln>
        </p:spPr>
      </p:pic>
    </p:spTree>
    <p:extLst>
      <p:ext uri="{BB962C8B-B14F-4D97-AF65-F5344CB8AC3E}">
        <p14:creationId xmlns:p14="http://schemas.microsoft.com/office/powerpoint/2010/main" val="4195647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FC471-1299-96A0-3391-1E6C56F13A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D2616D-E521-7A58-EA53-F5B6F86B69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2D2AE4-50BE-EFA6-410C-A495EDC544B0}"/>
              </a:ext>
            </a:extLst>
          </p:cNvPr>
          <p:cNvSpPr>
            <a:spLocks noGrp="1"/>
          </p:cNvSpPr>
          <p:nvPr>
            <p:ph type="dt" sz="half" idx="10"/>
          </p:nvPr>
        </p:nvSpPr>
        <p:spPr/>
        <p:txBody>
          <a:bodyPr/>
          <a:lstStyle/>
          <a:p>
            <a:fld id="{D7A108E0-80E5-4EF6-A755-8F78730AD1E3}" type="datetimeFigureOut">
              <a:rPr lang="en-US" smtClean="0"/>
              <a:t>6/14/2023</a:t>
            </a:fld>
            <a:endParaRPr lang="en-US"/>
          </a:p>
        </p:txBody>
      </p:sp>
      <p:sp>
        <p:nvSpPr>
          <p:cNvPr id="5" name="Footer Placeholder 4">
            <a:extLst>
              <a:ext uri="{FF2B5EF4-FFF2-40B4-BE49-F238E27FC236}">
                <a16:creationId xmlns:a16="http://schemas.microsoft.com/office/drawing/2014/main" id="{5D20BDF5-111E-3B73-F45B-81359678F1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0D9ADC-E303-D300-9940-93AE6BE8DABE}"/>
              </a:ext>
            </a:extLst>
          </p:cNvPr>
          <p:cNvSpPr>
            <a:spLocks noGrp="1"/>
          </p:cNvSpPr>
          <p:nvPr>
            <p:ph type="sldNum" sz="quarter" idx="12"/>
          </p:nvPr>
        </p:nvSpPr>
        <p:spPr/>
        <p:txBody>
          <a:bodyPr/>
          <a:lstStyle/>
          <a:p>
            <a:fld id="{9F37C054-D010-4E17-98CA-E5644B8838D2}" type="slidenum">
              <a:rPr lang="en-US" smtClean="0"/>
              <a:t>‹#›</a:t>
            </a:fld>
            <a:endParaRPr lang="en-US"/>
          </a:p>
        </p:txBody>
      </p:sp>
    </p:spTree>
    <p:extLst>
      <p:ext uri="{BB962C8B-B14F-4D97-AF65-F5344CB8AC3E}">
        <p14:creationId xmlns:p14="http://schemas.microsoft.com/office/powerpoint/2010/main" val="134687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AB764-B835-79B8-4FF8-7CE94EBCB1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7B9205-421D-C12E-28A4-E64FF9D367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A79D11-C615-68E5-C8E8-D7C79A166434}"/>
              </a:ext>
            </a:extLst>
          </p:cNvPr>
          <p:cNvSpPr>
            <a:spLocks noGrp="1"/>
          </p:cNvSpPr>
          <p:nvPr>
            <p:ph type="dt" sz="half" idx="10"/>
          </p:nvPr>
        </p:nvSpPr>
        <p:spPr/>
        <p:txBody>
          <a:bodyPr/>
          <a:lstStyle/>
          <a:p>
            <a:fld id="{D7A108E0-80E5-4EF6-A755-8F78730AD1E3}" type="datetimeFigureOut">
              <a:rPr lang="en-US" smtClean="0"/>
              <a:t>6/14/2023</a:t>
            </a:fld>
            <a:endParaRPr lang="en-US"/>
          </a:p>
        </p:txBody>
      </p:sp>
      <p:sp>
        <p:nvSpPr>
          <p:cNvPr id="5" name="Footer Placeholder 4">
            <a:extLst>
              <a:ext uri="{FF2B5EF4-FFF2-40B4-BE49-F238E27FC236}">
                <a16:creationId xmlns:a16="http://schemas.microsoft.com/office/drawing/2014/main" id="{AF1523AB-BF63-CABA-C62D-93EEFF0E0B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DEFDA5-2B6A-89D8-0CB9-D32F007C4931}"/>
              </a:ext>
            </a:extLst>
          </p:cNvPr>
          <p:cNvSpPr>
            <a:spLocks noGrp="1"/>
          </p:cNvSpPr>
          <p:nvPr>
            <p:ph type="sldNum" sz="quarter" idx="12"/>
          </p:nvPr>
        </p:nvSpPr>
        <p:spPr/>
        <p:txBody>
          <a:bodyPr/>
          <a:lstStyle/>
          <a:p>
            <a:fld id="{9F37C054-D010-4E17-98CA-E5644B8838D2}" type="slidenum">
              <a:rPr lang="en-US" smtClean="0"/>
              <a:t>‹#›</a:t>
            </a:fld>
            <a:endParaRPr lang="en-US"/>
          </a:p>
        </p:txBody>
      </p:sp>
    </p:spTree>
    <p:extLst>
      <p:ext uri="{BB962C8B-B14F-4D97-AF65-F5344CB8AC3E}">
        <p14:creationId xmlns:p14="http://schemas.microsoft.com/office/powerpoint/2010/main" val="990907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A2ABD-7BAF-BD10-5BB0-36BEB972EA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7B7D17-BB75-E090-6EA6-7D9E4A729A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EDCC19-9BAE-A573-DBC5-669FA54116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EF64CB-5519-28A9-4FA7-BA155D64A165}"/>
              </a:ext>
            </a:extLst>
          </p:cNvPr>
          <p:cNvSpPr>
            <a:spLocks noGrp="1"/>
          </p:cNvSpPr>
          <p:nvPr>
            <p:ph type="dt" sz="half" idx="10"/>
          </p:nvPr>
        </p:nvSpPr>
        <p:spPr/>
        <p:txBody>
          <a:bodyPr/>
          <a:lstStyle/>
          <a:p>
            <a:fld id="{D7A108E0-80E5-4EF6-A755-8F78730AD1E3}" type="datetimeFigureOut">
              <a:rPr lang="en-US" smtClean="0"/>
              <a:t>6/14/2023</a:t>
            </a:fld>
            <a:endParaRPr lang="en-US"/>
          </a:p>
        </p:txBody>
      </p:sp>
      <p:sp>
        <p:nvSpPr>
          <p:cNvPr id="6" name="Footer Placeholder 5">
            <a:extLst>
              <a:ext uri="{FF2B5EF4-FFF2-40B4-BE49-F238E27FC236}">
                <a16:creationId xmlns:a16="http://schemas.microsoft.com/office/drawing/2014/main" id="{4B40921C-40BA-5540-E409-AA02F0B37B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98076E-CAAE-4B3C-FD5E-8E16EE1A9D96}"/>
              </a:ext>
            </a:extLst>
          </p:cNvPr>
          <p:cNvSpPr>
            <a:spLocks noGrp="1"/>
          </p:cNvSpPr>
          <p:nvPr>
            <p:ph type="sldNum" sz="quarter" idx="12"/>
          </p:nvPr>
        </p:nvSpPr>
        <p:spPr/>
        <p:txBody>
          <a:bodyPr/>
          <a:lstStyle/>
          <a:p>
            <a:fld id="{9F37C054-D010-4E17-98CA-E5644B8838D2}" type="slidenum">
              <a:rPr lang="en-US" smtClean="0"/>
              <a:t>‹#›</a:t>
            </a:fld>
            <a:endParaRPr lang="en-US"/>
          </a:p>
        </p:txBody>
      </p:sp>
    </p:spTree>
    <p:extLst>
      <p:ext uri="{BB962C8B-B14F-4D97-AF65-F5344CB8AC3E}">
        <p14:creationId xmlns:p14="http://schemas.microsoft.com/office/powerpoint/2010/main" val="2545695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D33E5-6C0A-0F13-A06B-2CCAC63BA5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9012A7-E480-100C-04E8-9DF5096F55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A329DB-A16C-00EB-FB09-5396E2F696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DAE387-6B75-574B-E725-198FFBE611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1D5BDD-BD79-4AFD-5288-EC6529B15D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29DF96-551A-9789-BE99-376201AEEBA8}"/>
              </a:ext>
            </a:extLst>
          </p:cNvPr>
          <p:cNvSpPr>
            <a:spLocks noGrp="1"/>
          </p:cNvSpPr>
          <p:nvPr>
            <p:ph type="dt" sz="half" idx="10"/>
          </p:nvPr>
        </p:nvSpPr>
        <p:spPr/>
        <p:txBody>
          <a:bodyPr/>
          <a:lstStyle/>
          <a:p>
            <a:fld id="{D7A108E0-80E5-4EF6-A755-8F78730AD1E3}" type="datetimeFigureOut">
              <a:rPr lang="en-US" smtClean="0"/>
              <a:t>6/14/2023</a:t>
            </a:fld>
            <a:endParaRPr lang="en-US"/>
          </a:p>
        </p:txBody>
      </p:sp>
      <p:sp>
        <p:nvSpPr>
          <p:cNvPr id="8" name="Footer Placeholder 7">
            <a:extLst>
              <a:ext uri="{FF2B5EF4-FFF2-40B4-BE49-F238E27FC236}">
                <a16:creationId xmlns:a16="http://schemas.microsoft.com/office/drawing/2014/main" id="{DE04C7DD-F65B-C5CB-5ED5-44812E42C8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764998-7076-CEBF-1D2E-4272FB430DD7}"/>
              </a:ext>
            </a:extLst>
          </p:cNvPr>
          <p:cNvSpPr>
            <a:spLocks noGrp="1"/>
          </p:cNvSpPr>
          <p:nvPr>
            <p:ph type="sldNum" sz="quarter" idx="12"/>
          </p:nvPr>
        </p:nvSpPr>
        <p:spPr/>
        <p:txBody>
          <a:bodyPr/>
          <a:lstStyle/>
          <a:p>
            <a:fld id="{9F37C054-D010-4E17-98CA-E5644B8838D2}" type="slidenum">
              <a:rPr lang="en-US" smtClean="0"/>
              <a:t>‹#›</a:t>
            </a:fld>
            <a:endParaRPr lang="en-US"/>
          </a:p>
        </p:txBody>
      </p:sp>
    </p:spTree>
    <p:extLst>
      <p:ext uri="{BB962C8B-B14F-4D97-AF65-F5344CB8AC3E}">
        <p14:creationId xmlns:p14="http://schemas.microsoft.com/office/powerpoint/2010/main" val="3676502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7703D-7D69-7CB7-5B2F-DDD0215343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0FA18-6459-F039-5215-1D57335D1BFC}"/>
              </a:ext>
            </a:extLst>
          </p:cNvPr>
          <p:cNvSpPr>
            <a:spLocks noGrp="1"/>
          </p:cNvSpPr>
          <p:nvPr>
            <p:ph type="dt" sz="half" idx="10"/>
          </p:nvPr>
        </p:nvSpPr>
        <p:spPr/>
        <p:txBody>
          <a:bodyPr/>
          <a:lstStyle/>
          <a:p>
            <a:fld id="{D7A108E0-80E5-4EF6-A755-8F78730AD1E3}" type="datetimeFigureOut">
              <a:rPr lang="en-US" smtClean="0"/>
              <a:t>6/14/2023</a:t>
            </a:fld>
            <a:endParaRPr lang="en-US"/>
          </a:p>
        </p:txBody>
      </p:sp>
      <p:sp>
        <p:nvSpPr>
          <p:cNvPr id="4" name="Footer Placeholder 3">
            <a:extLst>
              <a:ext uri="{FF2B5EF4-FFF2-40B4-BE49-F238E27FC236}">
                <a16:creationId xmlns:a16="http://schemas.microsoft.com/office/drawing/2014/main" id="{029CE3DC-43BA-3CC4-2DAA-69CB9B31DE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D1E7B1-6599-A653-7EBF-E73196B3B6E5}"/>
              </a:ext>
            </a:extLst>
          </p:cNvPr>
          <p:cNvSpPr>
            <a:spLocks noGrp="1"/>
          </p:cNvSpPr>
          <p:nvPr>
            <p:ph type="sldNum" sz="quarter" idx="12"/>
          </p:nvPr>
        </p:nvSpPr>
        <p:spPr/>
        <p:txBody>
          <a:bodyPr/>
          <a:lstStyle/>
          <a:p>
            <a:fld id="{9F37C054-D010-4E17-98CA-E5644B8838D2}" type="slidenum">
              <a:rPr lang="en-US" smtClean="0"/>
              <a:t>‹#›</a:t>
            </a:fld>
            <a:endParaRPr lang="en-US"/>
          </a:p>
        </p:txBody>
      </p:sp>
    </p:spTree>
    <p:extLst>
      <p:ext uri="{BB962C8B-B14F-4D97-AF65-F5344CB8AC3E}">
        <p14:creationId xmlns:p14="http://schemas.microsoft.com/office/powerpoint/2010/main" val="3470766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21A974-C769-AF8B-DD71-FBE35DB2C9D9}"/>
              </a:ext>
            </a:extLst>
          </p:cNvPr>
          <p:cNvSpPr>
            <a:spLocks noGrp="1"/>
          </p:cNvSpPr>
          <p:nvPr>
            <p:ph type="dt" sz="half" idx="10"/>
          </p:nvPr>
        </p:nvSpPr>
        <p:spPr/>
        <p:txBody>
          <a:bodyPr/>
          <a:lstStyle/>
          <a:p>
            <a:fld id="{D7A108E0-80E5-4EF6-A755-8F78730AD1E3}" type="datetimeFigureOut">
              <a:rPr lang="en-US" smtClean="0"/>
              <a:t>6/14/2023</a:t>
            </a:fld>
            <a:endParaRPr lang="en-US"/>
          </a:p>
        </p:txBody>
      </p:sp>
      <p:sp>
        <p:nvSpPr>
          <p:cNvPr id="3" name="Footer Placeholder 2">
            <a:extLst>
              <a:ext uri="{FF2B5EF4-FFF2-40B4-BE49-F238E27FC236}">
                <a16:creationId xmlns:a16="http://schemas.microsoft.com/office/drawing/2014/main" id="{AA497D30-8191-A345-7F3F-0C6FF300ED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9955DA-78F9-1343-8741-DB37C5C63528}"/>
              </a:ext>
            </a:extLst>
          </p:cNvPr>
          <p:cNvSpPr>
            <a:spLocks noGrp="1"/>
          </p:cNvSpPr>
          <p:nvPr>
            <p:ph type="sldNum" sz="quarter" idx="12"/>
          </p:nvPr>
        </p:nvSpPr>
        <p:spPr/>
        <p:txBody>
          <a:bodyPr/>
          <a:lstStyle/>
          <a:p>
            <a:fld id="{9F37C054-D010-4E17-98CA-E5644B8838D2}" type="slidenum">
              <a:rPr lang="en-US" smtClean="0"/>
              <a:t>‹#›</a:t>
            </a:fld>
            <a:endParaRPr lang="en-US"/>
          </a:p>
        </p:txBody>
      </p:sp>
    </p:spTree>
    <p:extLst>
      <p:ext uri="{BB962C8B-B14F-4D97-AF65-F5344CB8AC3E}">
        <p14:creationId xmlns:p14="http://schemas.microsoft.com/office/powerpoint/2010/main" val="9183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346B2-A3EA-6606-796E-3F0EE69ECB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759453-FE2C-D169-9AFC-68A582628F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6B323D-C431-9C5F-CA2B-645D421E88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D46F4F-A29B-754A-A8AF-20DD3CD70A00}"/>
              </a:ext>
            </a:extLst>
          </p:cNvPr>
          <p:cNvSpPr>
            <a:spLocks noGrp="1"/>
          </p:cNvSpPr>
          <p:nvPr>
            <p:ph type="dt" sz="half" idx="10"/>
          </p:nvPr>
        </p:nvSpPr>
        <p:spPr/>
        <p:txBody>
          <a:bodyPr/>
          <a:lstStyle/>
          <a:p>
            <a:fld id="{D7A108E0-80E5-4EF6-A755-8F78730AD1E3}" type="datetimeFigureOut">
              <a:rPr lang="en-US" smtClean="0"/>
              <a:t>6/14/2023</a:t>
            </a:fld>
            <a:endParaRPr lang="en-US"/>
          </a:p>
        </p:txBody>
      </p:sp>
      <p:sp>
        <p:nvSpPr>
          <p:cNvPr id="6" name="Footer Placeholder 5">
            <a:extLst>
              <a:ext uri="{FF2B5EF4-FFF2-40B4-BE49-F238E27FC236}">
                <a16:creationId xmlns:a16="http://schemas.microsoft.com/office/drawing/2014/main" id="{1033F157-1ECC-FE3F-3E78-09294A8B38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CDC684-B71A-9E9F-D765-D1C6D819F5C0}"/>
              </a:ext>
            </a:extLst>
          </p:cNvPr>
          <p:cNvSpPr>
            <a:spLocks noGrp="1"/>
          </p:cNvSpPr>
          <p:nvPr>
            <p:ph type="sldNum" sz="quarter" idx="12"/>
          </p:nvPr>
        </p:nvSpPr>
        <p:spPr/>
        <p:txBody>
          <a:bodyPr/>
          <a:lstStyle/>
          <a:p>
            <a:fld id="{9F37C054-D010-4E17-98CA-E5644B8838D2}" type="slidenum">
              <a:rPr lang="en-US" smtClean="0"/>
              <a:t>‹#›</a:t>
            </a:fld>
            <a:endParaRPr lang="en-US"/>
          </a:p>
        </p:txBody>
      </p:sp>
    </p:spTree>
    <p:extLst>
      <p:ext uri="{BB962C8B-B14F-4D97-AF65-F5344CB8AC3E}">
        <p14:creationId xmlns:p14="http://schemas.microsoft.com/office/powerpoint/2010/main" val="4158828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C3A83-9430-8907-3CC9-34957BA172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E800BC-8FAF-5D6C-20F1-ECC0A596DC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FD4749-CF85-BEAB-AF87-71693D2EDB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332450-ED77-7BAB-CED2-208554B5C42F}"/>
              </a:ext>
            </a:extLst>
          </p:cNvPr>
          <p:cNvSpPr>
            <a:spLocks noGrp="1"/>
          </p:cNvSpPr>
          <p:nvPr>
            <p:ph type="dt" sz="half" idx="10"/>
          </p:nvPr>
        </p:nvSpPr>
        <p:spPr/>
        <p:txBody>
          <a:bodyPr/>
          <a:lstStyle/>
          <a:p>
            <a:fld id="{D7A108E0-80E5-4EF6-A755-8F78730AD1E3}" type="datetimeFigureOut">
              <a:rPr lang="en-US" smtClean="0"/>
              <a:t>6/14/2023</a:t>
            </a:fld>
            <a:endParaRPr lang="en-US"/>
          </a:p>
        </p:txBody>
      </p:sp>
      <p:sp>
        <p:nvSpPr>
          <p:cNvPr id="6" name="Footer Placeholder 5">
            <a:extLst>
              <a:ext uri="{FF2B5EF4-FFF2-40B4-BE49-F238E27FC236}">
                <a16:creationId xmlns:a16="http://schemas.microsoft.com/office/drawing/2014/main" id="{2683842F-9BCC-60FD-7006-D87A1F333A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1ADA1C-E018-0DC4-5ED2-9F9532344725}"/>
              </a:ext>
            </a:extLst>
          </p:cNvPr>
          <p:cNvSpPr>
            <a:spLocks noGrp="1"/>
          </p:cNvSpPr>
          <p:nvPr>
            <p:ph type="sldNum" sz="quarter" idx="12"/>
          </p:nvPr>
        </p:nvSpPr>
        <p:spPr/>
        <p:txBody>
          <a:bodyPr/>
          <a:lstStyle/>
          <a:p>
            <a:fld id="{9F37C054-D010-4E17-98CA-E5644B8838D2}" type="slidenum">
              <a:rPr lang="en-US" smtClean="0"/>
              <a:t>‹#›</a:t>
            </a:fld>
            <a:endParaRPr lang="en-US"/>
          </a:p>
        </p:txBody>
      </p:sp>
    </p:spTree>
    <p:extLst>
      <p:ext uri="{BB962C8B-B14F-4D97-AF65-F5344CB8AC3E}">
        <p14:creationId xmlns:p14="http://schemas.microsoft.com/office/powerpoint/2010/main" val="2293267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9DA4BE-51FD-FE8E-E8B3-6636CDF295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5843B8-B6F4-1F28-5ED0-97C12CFE46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D237BA-9E69-093A-3D63-42C20F74E0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A108E0-80E5-4EF6-A755-8F78730AD1E3}" type="datetimeFigureOut">
              <a:rPr lang="en-US" smtClean="0"/>
              <a:t>6/14/2023</a:t>
            </a:fld>
            <a:endParaRPr lang="en-US"/>
          </a:p>
        </p:txBody>
      </p:sp>
      <p:sp>
        <p:nvSpPr>
          <p:cNvPr id="5" name="Footer Placeholder 4">
            <a:extLst>
              <a:ext uri="{FF2B5EF4-FFF2-40B4-BE49-F238E27FC236}">
                <a16:creationId xmlns:a16="http://schemas.microsoft.com/office/drawing/2014/main" id="{28209E84-C27E-D8A1-423C-93860CB91B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3C593D-9D51-9D8A-170F-74281F83FA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37C054-D010-4E17-98CA-E5644B8838D2}" type="slidenum">
              <a:rPr lang="en-US" smtClean="0"/>
              <a:t>‹#›</a:t>
            </a:fld>
            <a:endParaRPr lang="en-US"/>
          </a:p>
        </p:txBody>
      </p:sp>
    </p:spTree>
    <p:extLst>
      <p:ext uri="{BB962C8B-B14F-4D97-AF65-F5344CB8AC3E}">
        <p14:creationId xmlns:p14="http://schemas.microsoft.com/office/powerpoint/2010/main" val="1479306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an01.safelinks.protection.outlook.com/?url=https%3A%2F%2Fwww.humanitarianresponse.info%2Fen%2Foperations%2Fukraine%2Fnutrition&amp;data=05%7C01%7Cbbauer%40actionagainsthunger.ca%7Cfd445e77c37a4504f23d08da2ea85ccb%7Cfa1a4e02d3a84f7286dce1825f376d80%7C0%7C0%7C637873601275558796%7CUnknown%7CTWFpbGZsb3d8eyJWIjoiMC4wLjAwMDAiLCJQIjoiV2luMzIiLCJBTiI6Ik1haWwiLCJXVCI6Mn0%3D%7C3000%7C%7C%7C&amp;sdata=fw6hLPypvLUqoYzreWaVR40koYibw4V2k8xkFIqFHMY%3D&amp;reserved=0"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hyperlink" Target="https://can01.safelinks.protection.outlook.com/?url=https%3A%2F%2Fwww.humanitarianresponse.info%2Fen%2Foperations%2Fukraine%2Fnutrition&amp;data=05%7C01%7Cbbauer%40actionagainsthunger.ca%7Cfd445e77c37a4504f23d08da2ea85ccb%7Cfa1a4e02d3a84f7286dce1825f376d80%7C0%7C0%7C637873601275558796%7CUnknown%7CTWFpbGZsb3d8eyJWIjoiMC4wLjAwMDAiLCJQIjoiV2luMzIiLCJBTiI6Ik1haWwiLCJXVCI6Mn0%3D%7C3000%7C%7C%7C&amp;sdata=fw6hLPypvLUqoYzreWaVR40koYibw4V2k8xkFIqFHMY%3D&amp;reserved=0"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2180F-A80E-79F5-E795-97C710A819F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FCD8CA1-15FA-E397-36ED-B118491012D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10391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1250150b379_1_7"/>
          <p:cNvSpPr txBox="1"/>
          <p:nvPr/>
        </p:nvSpPr>
        <p:spPr>
          <a:xfrm>
            <a:off x="387250" y="-107275"/>
            <a:ext cx="11133300" cy="894900"/>
          </a:xfrm>
          <a:prstGeom prst="rect">
            <a:avLst/>
          </a:prstGeom>
          <a:noFill/>
          <a:ln>
            <a:noFill/>
          </a:ln>
        </p:spPr>
        <p:txBody>
          <a:bodyPr spcFirstLastPara="1" wrap="square" lIns="91425" tIns="45700" rIns="91425" bIns="45700" anchor="b" anchorCtr="0">
            <a:noAutofit/>
          </a:bodyPr>
          <a:lstStyle/>
          <a:p>
            <a:pPr marL="0" marR="0" lvl="0" indent="0" algn="l" rtl="0">
              <a:lnSpc>
                <a:spcPct val="70000"/>
              </a:lnSpc>
              <a:spcBef>
                <a:spcPts val="0"/>
              </a:spcBef>
              <a:spcAft>
                <a:spcPts val="0"/>
              </a:spcAft>
              <a:buClr>
                <a:schemeClr val="dk1"/>
              </a:buClr>
              <a:buSzPts val="3485"/>
              <a:buFont typeface="Calibri"/>
              <a:buNone/>
            </a:pPr>
            <a:r>
              <a:rPr lang="en-US" sz="2900" b="1" i="0" u="none" strike="noStrike" cap="none">
                <a:solidFill>
                  <a:schemeClr val="dk1"/>
                </a:solidFill>
                <a:latin typeface="Twentieth Century"/>
                <a:ea typeface="Twentieth Century"/>
                <a:cs typeface="Twentieth Century"/>
                <a:sym typeface="Twentieth Century"/>
              </a:rPr>
              <a:t>IFE Core Group - Programmatic Working Group </a:t>
            </a:r>
            <a:endParaRPr sz="2400" b="1" i="0" u="none" strike="noStrike" cap="none">
              <a:solidFill>
                <a:schemeClr val="dk1"/>
              </a:solidFill>
              <a:latin typeface="Twentieth Century"/>
              <a:ea typeface="Twentieth Century"/>
              <a:cs typeface="Twentieth Century"/>
              <a:sym typeface="Twentieth Century"/>
            </a:endParaRPr>
          </a:p>
        </p:txBody>
      </p:sp>
      <p:sp>
        <p:nvSpPr>
          <p:cNvPr id="139" name="Google Shape;139;g1250150b379_1_7"/>
          <p:cNvSpPr/>
          <p:nvPr/>
        </p:nvSpPr>
        <p:spPr>
          <a:xfrm>
            <a:off x="5080934" y="1654139"/>
            <a:ext cx="6309300" cy="12861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g1250150b379_1_7"/>
          <p:cNvSpPr txBox="1"/>
          <p:nvPr/>
        </p:nvSpPr>
        <p:spPr>
          <a:xfrm>
            <a:off x="398850" y="1009500"/>
            <a:ext cx="11394300" cy="5673000"/>
          </a:xfrm>
          <a:prstGeom prst="rect">
            <a:avLst/>
          </a:prstGeom>
          <a:solidFill>
            <a:schemeClr val="lt1"/>
          </a:solidFill>
          <a:ln>
            <a:noFill/>
          </a:ln>
        </p:spPr>
        <p:txBody>
          <a:bodyPr spcFirstLastPara="1" wrap="square" lIns="91425" tIns="45700" rIns="91425" bIns="45700" anchor="t" anchorCtr="0">
            <a:normAutofit fontScale="85000" lnSpcReduction="20000"/>
          </a:bodyPr>
          <a:lstStyle/>
          <a:p>
            <a:pPr marL="0" marR="0" lvl="0" indent="0" algn="ctr" rtl="0">
              <a:lnSpc>
                <a:spcPct val="100000"/>
              </a:lnSpc>
              <a:spcBef>
                <a:spcPts val="0"/>
              </a:spcBef>
              <a:spcAft>
                <a:spcPts val="0"/>
              </a:spcAft>
              <a:buClr>
                <a:schemeClr val="dk1"/>
              </a:buClr>
              <a:buSzPct val="126315"/>
              <a:buFont typeface="Calibri"/>
              <a:buNone/>
            </a:pPr>
            <a:r>
              <a:rPr lang="en-US" sz="1900" b="1" u="none" strike="noStrike" cap="none">
                <a:solidFill>
                  <a:srgbClr val="EE633D"/>
                </a:solidFill>
                <a:latin typeface="Twentieth Century"/>
                <a:ea typeface="Twentieth Century"/>
                <a:cs typeface="Twentieth Century"/>
                <a:sym typeface="Twentieth Century"/>
              </a:rPr>
              <a:t>Meeting </a:t>
            </a:r>
            <a:r>
              <a:rPr lang="en-US" sz="1900" b="1">
                <a:solidFill>
                  <a:srgbClr val="EE633D"/>
                </a:solidFill>
                <a:latin typeface="Twentieth Century"/>
                <a:ea typeface="Twentieth Century"/>
                <a:cs typeface="Twentieth Century"/>
                <a:sym typeface="Twentieth Century"/>
              </a:rPr>
              <a:t>has been ended due to change in need and hand over to established country team. </a:t>
            </a:r>
            <a:endParaRPr sz="1900" b="1">
              <a:solidFill>
                <a:srgbClr val="EE633D"/>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Clr>
                <a:schemeClr val="dk1"/>
              </a:buClr>
              <a:buSzPct val="126315"/>
              <a:buFont typeface="Calibri"/>
              <a:buNone/>
            </a:pPr>
            <a:r>
              <a:rPr lang="en-US" sz="1900" b="1">
                <a:solidFill>
                  <a:srgbClr val="EE633D"/>
                </a:solidFill>
                <a:latin typeface="Twentieth Century"/>
                <a:ea typeface="Twentieth Century"/>
                <a:cs typeface="Twentieth Century"/>
                <a:sym typeface="Twentieth Century"/>
              </a:rPr>
              <a:t>All priority documents will continue to be completed and emerging issues will be taken up by the wider IFE Core Group.</a:t>
            </a:r>
            <a:br>
              <a:rPr lang="en-US" sz="1400" b="0" i="1" u="none" strike="noStrike" cap="none">
                <a:solidFill>
                  <a:schemeClr val="dk1"/>
                </a:solidFill>
                <a:latin typeface="Twentieth Century"/>
                <a:ea typeface="Twentieth Century"/>
                <a:cs typeface="Twentieth Century"/>
                <a:sym typeface="Twentieth Century"/>
              </a:rPr>
            </a:br>
            <a:endParaRPr sz="1400" b="0" i="1" u="none" strike="noStrike" cap="none">
              <a:solidFill>
                <a:schemeClr val="dk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chemeClr val="dk1"/>
              </a:buClr>
              <a:buSzPct val="150000"/>
              <a:buFont typeface="Calibri"/>
              <a:buNone/>
            </a:pPr>
            <a:r>
              <a:rPr lang="en-US" sz="1600" b="1" i="1" u="none" strike="noStrike" cap="none">
                <a:solidFill>
                  <a:schemeClr val="dk1"/>
                </a:solidFill>
                <a:latin typeface="Twentieth Century"/>
                <a:ea typeface="Twentieth Century"/>
                <a:cs typeface="Twentieth Century"/>
                <a:sym typeface="Twentieth Century"/>
              </a:rPr>
              <a:t>Objectives:</a:t>
            </a:r>
            <a:endParaRPr sz="1600" b="1" i="1" u="none" strike="noStrike" cap="none">
              <a:solidFill>
                <a:schemeClr val="dk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ct val="100000"/>
              <a:buFont typeface="Arial"/>
              <a:buNone/>
            </a:pPr>
            <a:r>
              <a:rPr lang="en-US" sz="1600" b="0" i="1" u="none" strike="noStrike" cap="none">
                <a:solidFill>
                  <a:schemeClr val="dk1"/>
                </a:solidFill>
                <a:latin typeface="Twentieth Century"/>
                <a:ea typeface="Twentieth Century"/>
                <a:cs typeface="Twentieth Century"/>
                <a:sym typeface="Twentieth Century"/>
              </a:rPr>
              <a:t>An improved understanding of the contextual challenges related to prevalent feeding and care practices and greater commitment and consensus on how to address these in the context of the Ukraine Crisis.</a:t>
            </a:r>
            <a:r>
              <a:rPr lang="en-US" sz="2100" b="0" i="0" u="none" strike="noStrike" cap="none">
                <a:solidFill>
                  <a:schemeClr val="dk1"/>
                </a:solidFill>
                <a:latin typeface="Twentieth Century"/>
                <a:ea typeface="Twentieth Century"/>
                <a:cs typeface="Twentieth Century"/>
                <a:sym typeface="Twentieth Century"/>
              </a:rPr>
              <a:t> </a:t>
            </a:r>
            <a:endParaRPr sz="2100" b="0" i="0" u="none" strike="noStrike" cap="none">
              <a:solidFill>
                <a:schemeClr val="dk1"/>
              </a:solidFill>
              <a:latin typeface="Twentieth Century"/>
              <a:ea typeface="Twentieth Century"/>
              <a:cs typeface="Twentieth Century"/>
              <a:sym typeface="Twentieth Century"/>
            </a:endParaRPr>
          </a:p>
          <a:p>
            <a:pPr marL="457200" marR="0" lvl="0" indent="0" algn="l" rtl="0">
              <a:lnSpc>
                <a:spcPct val="100000"/>
              </a:lnSpc>
              <a:spcBef>
                <a:spcPts val="0"/>
              </a:spcBef>
              <a:spcAft>
                <a:spcPts val="0"/>
              </a:spcAft>
              <a:buClr>
                <a:srgbClr val="000000"/>
              </a:buClr>
              <a:buSzPct val="100000"/>
              <a:buFont typeface="Arial"/>
              <a:buNone/>
            </a:pPr>
            <a:endParaRPr sz="2400" b="0" i="0" u="none" strike="noStrike" cap="none">
              <a:solidFill>
                <a:schemeClr val="dk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ct val="100000"/>
              <a:buFont typeface="Arial"/>
              <a:buNone/>
            </a:pPr>
            <a:r>
              <a:rPr lang="en-US" sz="2400" b="1">
                <a:solidFill>
                  <a:schemeClr val="dk1"/>
                </a:solidFill>
                <a:latin typeface="Twentieth Century"/>
                <a:ea typeface="Twentieth Century"/>
                <a:cs typeface="Twentieth Century"/>
                <a:sym typeface="Twentieth Century"/>
              </a:rPr>
              <a:t>Ongoing</a:t>
            </a:r>
            <a:r>
              <a:rPr lang="en-US" sz="2400" b="1" i="0" u="none" strike="noStrike" cap="none">
                <a:solidFill>
                  <a:schemeClr val="dk1"/>
                </a:solidFill>
                <a:latin typeface="Twentieth Century"/>
                <a:ea typeface="Twentieth Century"/>
                <a:cs typeface="Twentieth Century"/>
                <a:sym typeface="Twentieth Century"/>
              </a:rPr>
              <a:t> priorit</a:t>
            </a:r>
            <a:r>
              <a:rPr lang="en-US" sz="2400" b="1">
                <a:solidFill>
                  <a:schemeClr val="dk1"/>
                </a:solidFill>
                <a:latin typeface="Twentieth Century"/>
                <a:ea typeface="Twentieth Century"/>
                <a:cs typeface="Twentieth Century"/>
                <a:sym typeface="Twentieth Century"/>
              </a:rPr>
              <a:t>y documents</a:t>
            </a:r>
            <a:r>
              <a:rPr lang="en-US" sz="2400" b="1" i="0" u="none" strike="noStrike" cap="none">
                <a:solidFill>
                  <a:schemeClr val="dk1"/>
                </a:solidFill>
                <a:latin typeface="Twentieth Century"/>
                <a:ea typeface="Twentieth Century"/>
                <a:cs typeface="Twentieth Century"/>
                <a:sym typeface="Twentieth Century"/>
              </a:rPr>
              <a:t>:</a:t>
            </a:r>
            <a:endParaRPr sz="2400" b="1" i="0" u="none" strike="noStrike" cap="none">
              <a:solidFill>
                <a:schemeClr val="dk1"/>
              </a:solidFill>
              <a:latin typeface="Twentieth Century"/>
              <a:ea typeface="Twentieth Century"/>
              <a:cs typeface="Twentieth Century"/>
              <a:sym typeface="Twentieth Century"/>
            </a:endParaRPr>
          </a:p>
          <a:p>
            <a:pPr marL="457200" marR="0" lvl="0" indent="-358140" algn="l" rtl="0">
              <a:lnSpc>
                <a:spcPct val="100000"/>
              </a:lnSpc>
              <a:spcBef>
                <a:spcPts val="0"/>
              </a:spcBef>
              <a:spcAft>
                <a:spcPts val="0"/>
              </a:spcAft>
              <a:buClr>
                <a:schemeClr val="dk1"/>
              </a:buClr>
              <a:buSzPct val="100000"/>
              <a:buFont typeface="Twentieth Century"/>
              <a:buChar char="-"/>
            </a:pPr>
            <a:r>
              <a:rPr lang="en-US" sz="2400">
                <a:solidFill>
                  <a:schemeClr val="dk1"/>
                </a:solidFill>
                <a:latin typeface="Twentieth Century"/>
                <a:ea typeface="Twentieth Century"/>
                <a:cs typeface="Twentieth Century"/>
                <a:sym typeface="Twentieth Century"/>
              </a:rPr>
              <a:t>MBS Resources</a:t>
            </a:r>
            <a:endParaRPr sz="2400">
              <a:solidFill>
                <a:schemeClr val="dk1"/>
              </a:solidFill>
              <a:latin typeface="Twentieth Century"/>
              <a:ea typeface="Twentieth Century"/>
              <a:cs typeface="Twentieth Century"/>
              <a:sym typeface="Twentieth Century"/>
            </a:endParaRPr>
          </a:p>
          <a:p>
            <a:pPr marL="457200" marR="0" lvl="0" indent="-358140" algn="l" rtl="0">
              <a:lnSpc>
                <a:spcPct val="100000"/>
              </a:lnSpc>
              <a:spcBef>
                <a:spcPts val="0"/>
              </a:spcBef>
              <a:spcAft>
                <a:spcPts val="0"/>
              </a:spcAft>
              <a:buClr>
                <a:schemeClr val="dk1"/>
              </a:buClr>
              <a:buSzPct val="100000"/>
              <a:buFont typeface="Twentieth Century"/>
              <a:buChar char="-"/>
            </a:pPr>
            <a:r>
              <a:rPr lang="en-US" sz="2400">
                <a:solidFill>
                  <a:schemeClr val="dk1"/>
                </a:solidFill>
                <a:latin typeface="Twentieth Century"/>
                <a:ea typeface="Twentieth Century"/>
                <a:cs typeface="Twentieth Century"/>
                <a:sym typeface="Twentieth Century"/>
              </a:rPr>
              <a:t>Complementary Feeding Guidance</a:t>
            </a:r>
            <a:endParaRPr sz="2400">
              <a:solidFill>
                <a:schemeClr val="dk1"/>
              </a:solidFill>
              <a:latin typeface="Twentieth Century"/>
              <a:ea typeface="Twentieth Century"/>
              <a:cs typeface="Twentieth Century"/>
              <a:sym typeface="Twentieth Century"/>
            </a:endParaRPr>
          </a:p>
          <a:p>
            <a:pPr marL="457200" marR="0" lvl="0" indent="-358140" algn="l" rtl="0">
              <a:lnSpc>
                <a:spcPct val="100000"/>
              </a:lnSpc>
              <a:spcBef>
                <a:spcPts val="0"/>
              </a:spcBef>
              <a:spcAft>
                <a:spcPts val="0"/>
              </a:spcAft>
              <a:buClr>
                <a:schemeClr val="dk1"/>
              </a:buClr>
              <a:buSzPct val="100000"/>
              <a:buFont typeface="Twentieth Century"/>
              <a:buChar char="-"/>
            </a:pPr>
            <a:r>
              <a:rPr lang="en-US" sz="2400">
                <a:solidFill>
                  <a:schemeClr val="dk1"/>
                </a:solidFill>
                <a:latin typeface="Twentieth Century"/>
                <a:ea typeface="Twentieth Century"/>
                <a:cs typeface="Twentieth Century"/>
                <a:sym typeface="Twentieth Century"/>
              </a:rPr>
              <a:t>Nuclear Radiation Guidance and Key Messages</a:t>
            </a:r>
            <a:endParaRPr sz="2400">
              <a:solidFill>
                <a:schemeClr val="dk1"/>
              </a:solidFill>
              <a:latin typeface="Twentieth Century"/>
              <a:ea typeface="Twentieth Century"/>
              <a:cs typeface="Twentieth Century"/>
              <a:sym typeface="Twentieth Century"/>
            </a:endParaRPr>
          </a:p>
          <a:p>
            <a:pPr marL="457200" marR="0" lvl="0" indent="-358140" algn="l" rtl="0">
              <a:lnSpc>
                <a:spcPct val="100000"/>
              </a:lnSpc>
              <a:spcBef>
                <a:spcPts val="0"/>
              </a:spcBef>
              <a:spcAft>
                <a:spcPts val="0"/>
              </a:spcAft>
              <a:buClr>
                <a:schemeClr val="dk1"/>
              </a:buClr>
              <a:buSzPct val="100000"/>
              <a:buFont typeface="Twentieth Century"/>
              <a:buChar char="-"/>
            </a:pPr>
            <a:r>
              <a:rPr lang="en-US" sz="2400">
                <a:solidFill>
                  <a:schemeClr val="dk1"/>
                </a:solidFill>
                <a:latin typeface="Twentieth Century"/>
                <a:ea typeface="Twentieth Century"/>
                <a:cs typeface="Twentieth Century"/>
                <a:sym typeface="Twentieth Century"/>
              </a:rPr>
              <a:t>Biological/chemical warfare guidance</a:t>
            </a:r>
            <a:endParaRPr sz="2400">
              <a:solidFill>
                <a:schemeClr val="dk1"/>
              </a:solidFill>
              <a:latin typeface="Twentieth Century"/>
              <a:ea typeface="Twentieth Century"/>
              <a:cs typeface="Twentieth Century"/>
              <a:sym typeface="Twentieth Century"/>
            </a:endParaRPr>
          </a:p>
          <a:p>
            <a:pPr marL="457200" marR="0" lvl="0" indent="0" algn="l" rtl="0">
              <a:lnSpc>
                <a:spcPct val="100000"/>
              </a:lnSpc>
              <a:spcBef>
                <a:spcPts val="0"/>
              </a:spcBef>
              <a:spcAft>
                <a:spcPts val="0"/>
              </a:spcAft>
              <a:buNone/>
            </a:pPr>
            <a:endParaRPr sz="11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US" sz="2400" b="1">
                <a:solidFill>
                  <a:schemeClr val="dk1"/>
                </a:solidFill>
                <a:latin typeface="Twentieth Century"/>
                <a:ea typeface="Twentieth Century"/>
                <a:cs typeface="Twentieth Century"/>
                <a:sym typeface="Twentieth Century"/>
              </a:rPr>
              <a:t>Emerging Needs:</a:t>
            </a:r>
            <a:endParaRPr sz="2400" b="1">
              <a:solidFill>
                <a:schemeClr val="dk1"/>
              </a:solidFill>
              <a:latin typeface="Twentieth Century"/>
              <a:ea typeface="Twentieth Century"/>
              <a:cs typeface="Twentieth Century"/>
              <a:sym typeface="Twentieth Century"/>
            </a:endParaRPr>
          </a:p>
          <a:p>
            <a:pPr marL="457200" lvl="0" indent="-358140" algn="l" rtl="0">
              <a:spcBef>
                <a:spcPts val="0"/>
              </a:spcBef>
              <a:spcAft>
                <a:spcPts val="0"/>
              </a:spcAft>
              <a:buClr>
                <a:schemeClr val="dk1"/>
              </a:buClr>
              <a:buSzPct val="100000"/>
              <a:buFont typeface="Twentieth Century"/>
              <a:buChar char="-"/>
            </a:pPr>
            <a:r>
              <a:rPr lang="en-US" sz="2400">
                <a:solidFill>
                  <a:schemeClr val="dk1"/>
                </a:solidFill>
                <a:latin typeface="Twentieth Century"/>
                <a:ea typeface="Twentieth Century"/>
                <a:cs typeface="Twentieth Century"/>
                <a:sym typeface="Twentieth Century"/>
              </a:rPr>
              <a:t>Wetnursing</a:t>
            </a:r>
            <a:endParaRPr sz="2400">
              <a:solidFill>
                <a:schemeClr val="dk1"/>
              </a:solidFill>
              <a:latin typeface="Twentieth Century"/>
              <a:ea typeface="Twentieth Century"/>
              <a:cs typeface="Twentieth Century"/>
              <a:sym typeface="Twentieth Century"/>
            </a:endParaRPr>
          </a:p>
          <a:p>
            <a:pPr marL="457200" lvl="0" indent="-358140" algn="l" rtl="0">
              <a:spcBef>
                <a:spcPts val="0"/>
              </a:spcBef>
              <a:spcAft>
                <a:spcPts val="0"/>
              </a:spcAft>
              <a:buClr>
                <a:schemeClr val="dk1"/>
              </a:buClr>
              <a:buSzPct val="100000"/>
              <a:buFont typeface="Twentieth Century"/>
              <a:buChar char="-"/>
            </a:pPr>
            <a:r>
              <a:rPr lang="en-US" sz="2400">
                <a:solidFill>
                  <a:schemeClr val="dk1"/>
                </a:solidFill>
                <a:latin typeface="Twentieth Century"/>
                <a:ea typeface="Twentieth Century"/>
                <a:cs typeface="Twentieth Century"/>
                <a:sym typeface="Twentieth Century"/>
              </a:rPr>
              <a:t>Building milk supply and relactation</a:t>
            </a:r>
            <a:endParaRPr sz="2400">
              <a:solidFill>
                <a:schemeClr val="dk1"/>
              </a:solidFill>
              <a:latin typeface="Twentieth Century"/>
              <a:ea typeface="Twentieth Century"/>
              <a:cs typeface="Twentieth Century"/>
              <a:sym typeface="Twentieth Century"/>
            </a:endParaRPr>
          </a:p>
          <a:p>
            <a:pPr marL="457200" lvl="0" indent="-358140" algn="l" rtl="0">
              <a:spcBef>
                <a:spcPts val="0"/>
              </a:spcBef>
              <a:spcAft>
                <a:spcPts val="0"/>
              </a:spcAft>
              <a:buClr>
                <a:schemeClr val="dk1"/>
              </a:buClr>
              <a:buSzPct val="100000"/>
              <a:buFont typeface="Twentieth Century"/>
              <a:buChar char="-"/>
            </a:pPr>
            <a:r>
              <a:rPr lang="en-US" sz="2400">
                <a:solidFill>
                  <a:schemeClr val="dk1"/>
                </a:solidFill>
                <a:latin typeface="Twentieth Century"/>
                <a:ea typeface="Twentieth Century"/>
                <a:cs typeface="Twentieth Century"/>
                <a:sym typeface="Twentieth Century"/>
              </a:rPr>
              <a:t>Maternal nutrition (contextualised operational guidance)</a:t>
            </a:r>
            <a:endParaRPr sz="2400">
              <a:solidFill>
                <a:schemeClr val="dk1"/>
              </a:solidFill>
              <a:latin typeface="Twentieth Century"/>
              <a:ea typeface="Twentieth Century"/>
              <a:cs typeface="Twentieth Century"/>
              <a:sym typeface="Twentieth Century"/>
            </a:endParaRPr>
          </a:p>
          <a:p>
            <a:pPr marL="457200" lvl="0" indent="-358140" algn="l" rtl="0">
              <a:spcBef>
                <a:spcPts val="0"/>
              </a:spcBef>
              <a:spcAft>
                <a:spcPts val="0"/>
              </a:spcAft>
              <a:buClr>
                <a:schemeClr val="dk1"/>
              </a:buClr>
              <a:buSzPct val="100000"/>
              <a:buFont typeface="Twentieth Century"/>
              <a:buChar char="-"/>
            </a:pPr>
            <a:r>
              <a:rPr lang="en-US" sz="2400">
                <a:solidFill>
                  <a:schemeClr val="dk1"/>
                </a:solidFill>
                <a:latin typeface="Twentieth Century"/>
                <a:ea typeface="Twentieth Century"/>
                <a:cs typeface="Twentieth Century"/>
                <a:sym typeface="Twentieth Century"/>
              </a:rPr>
              <a:t>Specialised infant formula guidance</a:t>
            </a:r>
            <a:endParaRPr sz="2400">
              <a:solidFill>
                <a:schemeClr val="dk1"/>
              </a:solidFill>
              <a:latin typeface="Twentieth Century"/>
              <a:ea typeface="Twentieth Century"/>
              <a:cs typeface="Twentieth Century"/>
              <a:sym typeface="Twentieth Century"/>
            </a:endParaRPr>
          </a:p>
          <a:p>
            <a:pPr marL="457200" lvl="0" indent="-358140" algn="l" rtl="0">
              <a:spcBef>
                <a:spcPts val="0"/>
              </a:spcBef>
              <a:spcAft>
                <a:spcPts val="0"/>
              </a:spcAft>
              <a:buClr>
                <a:schemeClr val="dk1"/>
              </a:buClr>
              <a:buSzPct val="100000"/>
              <a:buFont typeface="Twentieth Century"/>
              <a:buChar char="-"/>
            </a:pPr>
            <a:r>
              <a:rPr lang="en-US" sz="2400">
                <a:solidFill>
                  <a:schemeClr val="dk1"/>
                </a:solidFill>
                <a:latin typeface="Twentieth Century"/>
                <a:ea typeface="Twentieth Century"/>
                <a:cs typeface="Twentieth Century"/>
                <a:sym typeface="Twentieth Century"/>
              </a:rPr>
              <a:t>Generic BMS labeling</a:t>
            </a:r>
            <a:endParaRPr sz="2400">
              <a:solidFill>
                <a:schemeClr val="dk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None/>
            </a:pPr>
            <a:endParaRPr sz="1100">
              <a:solidFill>
                <a:srgbClr val="EE633D"/>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None/>
            </a:pPr>
            <a:endParaRPr sz="1100">
              <a:solidFill>
                <a:srgbClr val="EE633D"/>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None/>
            </a:pPr>
            <a:endParaRPr sz="1100">
              <a:solidFill>
                <a:srgbClr val="EE633D"/>
              </a:solidFill>
              <a:highlight>
                <a:srgbClr val="FFFFFF"/>
              </a:highlight>
              <a:latin typeface="Calibri"/>
              <a:ea typeface="Calibri"/>
              <a:cs typeface="Calibri"/>
              <a:sym typeface="Calibri"/>
            </a:endParaRPr>
          </a:p>
          <a:p>
            <a:pPr marL="0" marR="0" lvl="0" indent="0" algn="ctr" rtl="0">
              <a:lnSpc>
                <a:spcPct val="100000"/>
              </a:lnSpc>
              <a:spcBef>
                <a:spcPts val="0"/>
              </a:spcBef>
              <a:spcAft>
                <a:spcPts val="0"/>
              </a:spcAft>
              <a:buNone/>
            </a:pPr>
            <a:r>
              <a:rPr lang="en-US" sz="2261" b="1">
                <a:solidFill>
                  <a:srgbClr val="EE633D"/>
                </a:solidFill>
                <a:highlight>
                  <a:srgbClr val="FFFFFF"/>
                </a:highlight>
                <a:latin typeface="Calibri"/>
                <a:ea typeface="Calibri"/>
                <a:cs typeface="Calibri"/>
                <a:sym typeface="Calibri"/>
              </a:rPr>
              <a:t>Finalised resources will continue to be handed over to the cluster and can be found on the OCHA Ukraine Nutrition Cluster website at:  </a:t>
            </a:r>
            <a:r>
              <a:rPr lang="en-US" sz="2261" b="1" u="sng">
                <a:solidFill>
                  <a:srgbClr val="EE633D"/>
                </a:solidFill>
                <a:highlight>
                  <a:srgbClr val="FFFFFF"/>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https://www.humanitarianresponse.info/en/operations/ukraine/nutrition</a:t>
            </a:r>
            <a:r>
              <a:rPr lang="en-US" sz="2261" b="1">
                <a:solidFill>
                  <a:srgbClr val="EE633D"/>
                </a:solidFill>
                <a:highlight>
                  <a:srgbClr val="FFFFFF"/>
                </a:highlight>
                <a:latin typeface="Calibri"/>
                <a:ea typeface="Calibri"/>
                <a:cs typeface="Calibri"/>
                <a:sym typeface="Calibri"/>
              </a:rPr>
              <a:t>. These documents are applicable to the whole of the Ukraine response including refugee contexts.</a:t>
            </a:r>
            <a:endParaRPr sz="2261" b="1">
              <a:solidFill>
                <a:srgbClr val="EE633D"/>
              </a:solidFill>
              <a:highlight>
                <a:srgbClr val="FFFFFF"/>
              </a:highlight>
              <a:latin typeface="Calibri"/>
              <a:ea typeface="Calibri"/>
              <a:cs typeface="Calibri"/>
              <a:sym typeface="Calibri"/>
            </a:endParaRPr>
          </a:p>
        </p:txBody>
      </p:sp>
      <p:pic>
        <p:nvPicPr>
          <p:cNvPr id="141" name="Google Shape;141;g1250150b379_1_7" descr="Bubble chart&#10;&#10;Description automatically generated with medium confidence"/>
          <p:cNvPicPr preferRelativeResize="0"/>
          <p:nvPr/>
        </p:nvPicPr>
        <p:blipFill rotWithShape="1">
          <a:blip r:embed="rId4">
            <a:alphaModFix/>
          </a:blip>
          <a:srcRect/>
          <a:stretch/>
        </p:blipFill>
        <p:spPr>
          <a:xfrm>
            <a:off x="10205898" y="110674"/>
            <a:ext cx="1854898" cy="5546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1250150b379_1_132"/>
          <p:cNvSpPr txBox="1"/>
          <p:nvPr/>
        </p:nvSpPr>
        <p:spPr>
          <a:xfrm>
            <a:off x="387250" y="110675"/>
            <a:ext cx="11133300" cy="677100"/>
          </a:xfrm>
          <a:prstGeom prst="rect">
            <a:avLst/>
          </a:prstGeom>
          <a:noFill/>
          <a:ln>
            <a:noFill/>
          </a:ln>
        </p:spPr>
        <p:txBody>
          <a:bodyPr spcFirstLastPara="1" wrap="square" lIns="91425" tIns="45700" rIns="91425" bIns="45700" anchor="b" anchorCtr="0">
            <a:noAutofit/>
          </a:bodyPr>
          <a:lstStyle/>
          <a:p>
            <a:pPr marL="0" marR="0" lvl="0" indent="0" algn="l" rtl="0">
              <a:lnSpc>
                <a:spcPct val="70000"/>
              </a:lnSpc>
              <a:spcBef>
                <a:spcPts val="0"/>
              </a:spcBef>
              <a:spcAft>
                <a:spcPts val="0"/>
              </a:spcAft>
              <a:buClr>
                <a:schemeClr val="dk1"/>
              </a:buClr>
              <a:buSzPts val="3485"/>
              <a:buFont typeface="Calibri"/>
              <a:buNone/>
            </a:pPr>
            <a:r>
              <a:rPr lang="en-US" sz="2900" b="1" i="0" u="none" strike="noStrike" cap="none">
                <a:solidFill>
                  <a:schemeClr val="dk1"/>
                </a:solidFill>
                <a:latin typeface="Twentieth Century"/>
                <a:ea typeface="Twentieth Century"/>
                <a:cs typeface="Twentieth Century"/>
                <a:sym typeface="Twentieth Century"/>
              </a:rPr>
              <a:t>IFE Core Group - Advocacy &amp; Communications Working Group  </a:t>
            </a:r>
            <a:endParaRPr sz="2400" b="1" i="0" u="none" strike="noStrike" cap="none">
              <a:solidFill>
                <a:schemeClr val="dk1"/>
              </a:solidFill>
              <a:latin typeface="Twentieth Century"/>
              <a:ea typeface="Twentieth Century"/>
              <a:cs typeface="Twentieth Century"/>
              <a:sym typeface="Twentieth Century"/>
            </a:endParaRPr>
          </a:p>
        </p:txBody>
      </p:sp>
      <p:sp>
        <p:nvSpPr>
          <p:cNvPr id="147" name="Google Shape;147;g1250150b379_1_132"/>
          <p:cNvSpPr/>
          <p:nvPr/>
        </p:nvSpPr>
        <p:spPr>
          <a:xfrm>
            <a:off x="5080934" y="1654139"/>
            <a:ext cx="6309300" cy="12861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g1250150b379_1_132"/>
          <p:cNvSpPr txBox="1"/>
          <p:nvPr/>
        </p:nvSpPr>
        <p:spPr>
          <a:xfrm>
            <a:off x="398850" y="914675"/>
            <a:ext cx="11394300" cy="5779500"/>
          </a:xfrm>
          <a:prstGeom prst="rect">
            <a:avLst/>
          </a:prstGeom>
          <a:noFill/>
          <a:ln>
            <a:noFill/>
          </a:ln>
        </p:spPr>
        <p:txBody>
          <a:bodyPr spcFirstLastPara="1" wrap="square" lIns="91425" tIns="45700" rIns="91425" bIns="45700" anchor="t" anchorCtr="0">
            <a:normAutofit lnSpcReduction="10000"/>
          </a:bodyPr>
          <a:lstStyle/>
          <a:p>
            <a:pPr marL="0" lvl="0" indent="0" algn="ctr" rtl="0">
              <a:spcBef>
                <a:spcPts val="0"/>
              </a:spcBef>
              <a:spcAft>
                <a:spcPts val="0"/>
              </a:spcAft>
              <a:buClr>
                <a:schemeClr val="dk1"/>
              </a:buClr>
              <a:buSzPts val="2400"/>
              <a:buFont typeface="Calibri"/>
              <a:buNone/>
            </a:pPr>
            <a:r>
              <a:rPr lang="en-US" sz="1900" b="1">
                <a:solidFill>
                  <a:srgbClr val="EE633D"/>
                </a:solidFill>
                <a:latin typeface="Twentieth Century"/>
                <a:ea typeface="Twentieth Century"/>
                <a:cs typeface="Twentieth Century"/>
                <a:sym typeface="Twentieth Century"/>
              </a:rPr>
              <a:t>Meeting has been ended due to change in need and hand over to established country team. </a:t>
            </a:r>
            <a:endParaRPr sz="1900" b="1">
              <a:solidFill>
                <a:srgbClr val="EE633D"/>
              </a:solidFill>
              <a:latin typeface="Twentieth Century"/>
              <a:ea typeface="Twentieth Century"/>
              <a:cs typeface="Twentieth Century"/>
              <a:sym typeface="Twentieth Century"/>
            </a:endParaRPr>
          </a:p>
          <a:p>
            <a:pPr marL="0" lvl="0" indent="0" algn="ctr" rtl="0">
              <a:spcBef>
                <a:spcPts val="0"/>
              </a:spcBef>
              <a:spcAft>
                <a:spcPts val="0"/>
              </a:spcAft>
              <a:buClr>
                <a:schemeClr val="dk1"/>
              </a:buClr>
              <a:buSzPts val="2400"/>
              <a:buFont typeface="Calibri"/>
              <a:buNone/>
            </a:pPr>
            <a:r>
              <a:rPr lang="en-US" sz="1900" b="1">
                <a:solidFill>
                  <a:srgbClr val="EE633D"/>
                </a:solidFill>
                <a:latin typeface="Twentieth Century"/>
                <a:ea typeface="Twentieth Century"/>
                <a:cs typeface="Twentieth Century"/>
                <a:sym typeface="Twentieth Century"/>
              </a:rPr>
              <a:t>All priority documents will continue to be completed and emerging issues will be taken up by the wider IFE Core Group.</a:t>
            </a:r>
            <a:endParaRPr sz="1600" b="1" i="1">
              <a:solidFill>
                <a:schemeClr val="dk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chemeClr val="dk1"/>
              </a:buClr>
              <a:buSzPts val="2400"/>
              <a:buFont typeface="Calibri"/>
              <a:buNone/>
            </a:pPr>
            <a:r>
              <a:rPr lang="en-US" sz="1600" b="1" i="1" u="none" strike="noStrike" cap="none">
                <a:solidFill>
                  <a:schemeClr val="dk1"/>
                </a:solidFill>
                <a:latin typeface="Twentieth Century"/>
                <a:ea typeface="Twentieth Century"/>
                <a:cs typeface="Twentieth Century"/>
                <a:sym typeface="Twentieth Century"/>
              </a:rPr>
              <a:t>Objectives:</a:t>
            </a:r>
            <a:endParaRPr sz="1600" b="1" i="1" u="none" strike="noStrike" cap="none">
              <a:solidFill>
                <a:schemeClr val="dk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1600"/>
              <a:buFont typeface="Arial"/>
              <a:buNone/>
            </a:pPr>
            <a:r>
              <a:rPr lang="en-US" sz="1600" b="0" i="1" u="none" strike="noStrike" cap="none">
                <a:solidFill>
                  <a:schemeClr val="dk1"/>
                </a:solidFill>
                <a:latin typeface="Twentieth Century"/>
                <a:ea typeface="Twentieth Century"/>
                <a:cs typeface="Twentieth Century"/>
                <a:sym typeface="Twentieth Century"/>
              </a:rPr>
              <a:t>Contributing to the gaps, challenges and issues identified, experiences and lessons learned are documented and brought to the IFE Core Groups’ wider membership and other stakeholders for action and support. </a:t>
            </a:r>
            <a:endParaRPr sz="1600" b="0" i="1" u="none" strike="noStrike" cap="none">
              <a:solidFill>
                <a:schemeClr val="dk1"/>
              </a:solidFill>
              <a:latin typeface="Twentieth Century"/>
              <a:ea typeface="Twentieth Century"/>
              <a:cs typeface="Twentieth Century"/>
              <a:sym typeface="Twentieth Century"/>
            </a:endParaRPr>
          </a:p>
          <a:p>
            <a:pPr marL="45720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Twentieth Century"/>
                <a:ea typeface="Twentieth Century"/>
                <a:cs typeface="Twentieth Century"/>
                <a:sym typeface="Twentieth Century"/>
              </a:rPr>
              <a:t>Key Outputs: </a:t>
            </a:r>
            <a:endParaRPr sz="2800" b="1" i="0" u="none" strike="noStrike" cap="none">
              <a:solidFill>
                <a:schemeClr val="dk1"/>
              </a:solidFill>
              <a:latin typeface="Twentieth Century"/>
              <a:ea typeface="Twentieth Century"/>
              <a:cs typeface="Twentieth Century"/>
              <a:sym typeface="Twentieth Century"/>
            </a:endParaRPr>
          </a:p>
          <a:p>
            <a:pPr marL="457200" marR="0" lvl="0" indent="-406400" algn="l" rtl="0">
              <a:lnSpc>
                <a:spcPct val="100000"/>
              </a:lnSpc>
              <a:spcBef>
                <a:spcPts val="0"/>
              </a:spcBef>
              <a:spcAft>
                <a:spcPts val="0"/>
              </a:spcAft>
              <a:buClr>
                <a:schemeClr val="dk1"/>
              </a:buClr>
              <a:buSzPts val="2800"/>
              <a:buFont typeface="Twentieth Century"/>
              <a:buChar char="●"/>
            </a:pPr>
            <a:r>
              <a:rPr lang="en-US" sz="2800" b="0" i="0" u="none" strike="noStrike" cap="none">
                <a:solidFill>
                  <a:schemeClr val="dk1"/>
                </a:solidFill>
                <a:latin typeface="Twentieth Century"/>
                <a:ea typeface="Twentieth Century"/>
                <a:cs typeface="Twentieth Century"/>
                <a:sym typeface="Twentieth Century"/>
              </a:rPr>
              <a:t>Lactation support mapping exercise complete and contact</a:t>
            </a:r>
            <a:r>
              <a:rPr lang="en-US" sz="2800">
                <a:solidFill>
                  <a:schemeClr val="dk1"/>
                </a:solidFill>
                <a:latin typeface="Twentieth Century"/>
                <a:ea typeface="Twentieth Century"/>
                <a:cs typeface="Twentieth Century"/>
                <a:sym typeface="Twentieth Century"/>
              </a:rPr>
              <a:t> details for breastfeeding, birth, and parent support have been given to the cluster</a:t>
            </a:r>
            <a:endParaRPr sz="2800" b="0" i="0" u="none" strike="noStrike" cap="none">
              <a:solidFill>
                <a:schemeClr val="dk1"/>
              </a:solidFill>
              <a:latin typeface="Twentieth Century"/>
              <a:ea typeface="Twentieth Century"/>
              <a:cs typeface="Twentieth Century"/>
              <a:sym typeface="Twentieth Century"/>
            </a:endParaRPr>
          </a:p>
          <a:p>
            <a:pPr marL="457200" marR="0" lvl="0" indent="-406400" algn="l" rtl="0">
              <a:lnSpc>
                <a:spcPct val="100000"/>
              </a:lnSpc>
              <a:spcBef>
                <a:spcPts val="0"/>
              </a:spcBef>
              <a:spcAft>
                <a:spcPts val="0"/>
              </a:spcAft>
              <a:buClr>
                <a:schemeClr val="dk1"/>
              </a:buClr>
              <a:buSzPts val="2800"/>
              <a:buFont typeface="Twentieth Century"/>
              <a:buChar char="●"/>
            </a:pPr>
            <a:r>
              <a:rPr lang="en-US" sz="2800" b="0" i="0" u="none" strike="noStrike" cap="none">
                <a:solidFill>
                  <a:schemeClr val="dk1"/>
                </a:solidFill>
                <a:latin typeface="Twentieth Century"/>
                <a:ea typeface="Twentieth Century"/>
                <a:cs typeface="Twentieth Century"/>
                <a:sym typeface="Twentieth Century"/>
              </a:rPr>
              <a:t>Joint Statement version 2 released</a:t>
            </a:r>
            <a:endParaRPr sz="2800" b="0" i="0" u="none" strike="noStrike" cap="none">
              <a:solidFill>
                <a:schemeClr val="dk1"/>
              </a:solidFill>
              <a:latin typeface="Twentieth Century"/>
              <a:ea typeface="Twentieth Century"/>
              <a:cs typeface="Twentieth Century"/>
              <a:sym typeface="Twentieth Century"/>
            </a:endParaRPr>
          </a:p>
          <a:p>
            <a:pPr marL="457200" marR="0" lvl="0" indent="-406400" algn="l" rtl="0">
              <a:lnSpc>
                <a:spcPct val="100000"/>
              </a:lnSpc>
              <a:spcBef>
                <a:spcPts val="0"/>
              </a:spcBef>
              <a:spcAft>
                <a:spcPts val="0"/>
              </a:spcAft>
              <a:buClr>
                <a:schemeClr val="dk1"/>
              </a:buClr>
              <a:buSzPts val="2800"/>
              <a:buFont typeface="Twentieth Century"/>
              <a:buChar char="●"/>
            </a:pPr>
            <a:r>
              <a:rPr lang="en-US" sz="2800" b="0" i="0" u="none" strike="noStrike" cap="none">
                <a:solidFill>
                  <a:schemeClr val="dk1"/>
                </a:solidFill>
                <a:latin typeface="Twentieth Century"/>
                <a:ea typeface="Twentieth Century"/>
                <a:cs typeface="Twentieth Century"/>
                <a:sym typeface="Twentieth Century"/>
              </a:rPr>
              <a:t>BMS Monitoring System </a:t>
            </a:r>
            <a:r>
              <a:rPr lang="en-US" sz="2800">
                <a:solidFill>
                  <a:schemeClr val="dk1"/>
                </a:solidFill>
                <a:latin typeface="Twentieth Century"/>
                <a:ea typeface="Twentieth Century"/>
                <a:cs typeface="Twentieth Century"/>
                <a:sym typeface="Twentieth Century"/>
              </a:rPr>
              <a:t>in place</a:t>
            </a:r>
            <a:endParaRPr sz="2800" b="0" i="0" u="none" strike="noStrike" cap="none">
              <a:solidFill>
                <a:schemeClr val="dk1"/>
              </a:solidFill>
              <a:latin typeface="Twentieth Century"/>
              <a:ea typeface="Twentieth Century"/>
              <a:cs typeface="Twentieth Century"/>
              <a:sym typeface="Twentieth Century"/>
            </a:endParaRPr>
          </a:p>
          <a:p>
            <a:pPr marL="457200" marR="0" lvl="0" indent="-406400" algn="l" rtl="0">
              <a:lnSpc>
                <a:spcPct val="100000"/>
              </a:lnSpc>
              <a:spcBef>
                <a:spcPts val="0"/>
              </a:spcBef>
              <a:spcAft>
                <a:spcPts val="0"/>
              </a:spcAft>
              <a:buClr>
                <a:schemeClr val="dk1"/>
              </a:buClr>
              <a:buSzPts val="2800"/>
              <a:buFont typeface="Twentieth Century"/>
              <a:buChar char="●"/>
            </a:pPr>
            <a:r>
              <a:rPr lang="en-US" sz="2800" b="0" i="0" u="none" strike="noStrike" cap="none">
                <a:solidFill>
                  <a:schemeClr val="dk1"/>
                </a:solidFill>
                <a:latin typeface="Twentieth Century"/>
                <a:ea typeface="Twentieth Century"/>
                <a:cs typeface="Twentieth Century"/>
                <a:sym typeface="Twentieth Century"/>
              </a:rPr>
              <a:t>Inclusion of GBV risk mitigation for non-GBV actors into nutrition response</a:t>
            </a:r>
            <a:endParaRPr sz="2800" b="0" i="0" u="none" strike="noStrike" cap="none">
              <a:solidFill>
                <a:schemeClr val="dk1"/>
              </a:solidFill>
              <a:latin typeface="Twentieth Century"/>
              <a:ea typeface="Twentieth Century"/>
              <a:cs typeface="Twentieth Century"/>
              <a:sym typeface="Twentieth Century"/>
            </a:endParaRPr>
          </a:p>
          <a:p>
            <a:pPr marL="457200" marR="0" lvl="0" indent="-406400" algn="l" rtl="0">
              <a:lnSpc>
                <a:spcPct val="100000"/>
              </a:lnSpc>
              <a:spcBef>
                <a:spcPts val="0"/>
              </a:spcBef>
              <a:spcAft>
                <a:spcPts val="0"/>
              </a:spcAft>
              <a:buClr>
                <a:schemeClr val="dk1"/>
              </a:buClr>
              <a:buSzPts val="2800"/>
              <a:buFont typeface="Twentieth Century"/>
              <a:buChar char="●"/>
            </a:pPr>
            <a:r>
              <a:rPr lang="en-US" sz="2800" b="0" i="0" u="none" strike="noStrike" cap="none">
                <a:solidFill>
                  <a:schemeClr val="dk1"/>
                </a:solidFill>
                <a:latin typeface="Twentieth Century"/>
                <a:ea typeface="Twentieth Century"/>
                <a:cs typeface="Twentieth Century"/>
                <a:sym typeface="Twentieth Century"/>
              </a:rPr>
              <a:t>IYCF-E Key Messages </a:t>
            </a:r>
            <a:r>
              <a:rPr lang="en-US" sz="2800">
                <a:solidFill>
                  <a:schemeClr val="dk1"/>
                </a:solidFill>
                <a:latin typeface="Twentieth Century"/>
                <a:ea typeface="Twentieth Century"/>
                <a:cs typeface="Twentieth Century"/>
                <a:sym typeface="Twentieth Century"/>
              </a:rPr>
              <a:t>released and currently</a:t>
            </a:r>
            <a:r>
              <a:rPr lang="en-US" sz="2800" b="0" i="0" u="none" strike="noStrike" cap="none">
                <a:solidFill>
                  <a:schemeClr val="dk1"/>
                </a:solidFill>
                <a:latin typeface="Twentieth Century"/>
                <a:ea typeface="Twentieth Century"/>
                <a:cs typeface="Twentieth Century"/>
                <a:sym typeface="Twentieth Century"/>
              </a:rPr>
              <a:t> </a:t>
            </a:r>
            <a:r>
              <a:rPr lang="en-US" sz="2800">
                <a:solidFill>
                  <a:schemeClr val="dk1"/>
                </a:solidFill>
                <a:latin typeface="Twentieth Century"/>
                <a:ea typeface="Twentieth Century"/>
                <a:cs typeface="Twentieth Century"/>
                <a:sym typeface="Twentieth Century"/>
              </a:rPr>
              <a:t>being translated</a:t>
            </a:r>
            <a:endParaRPr sz="2800">
              <a:solidFill>
                <a:schemeClr val="dk1"/>
              </a:solidFill>
              <a:latin typeface="Twentieth Century"/>
              <a:ea typeface="Twentieth Century"/>
              <a:cs typeface="Twentieth Century"/>
              <a:sym typeface="Twentieth Century"/>
            </a:endParaRPr>
          </a:p>
          <a:p>
            <a:pPr marL="457200" marR="0" lvl="0" indent="-406400" algn="l" rtl="0">
              <a:lnSpc>
                <a:spcPct val="100000"/>
              </a:lnSpc>
              <a:spcBef>
                <a:spcPts val="0"/>
              </a:spcBef>
              <a:spcAft>
                <a:spcPts val="0"/>
              </a:spcAft>
              <a:buClr>
                <a:schemeClr val="dk1"/>
              </a:buClr>
              <a:buSzPts val="2800"/>
              <a:buFont typeface="Twentieth Century"/>
              <a:buChar char="●"/>
            </a:pPr>
            <a:endParaRPr sz="2800">
              <a:solidFill>
                <a:schemeClr val="dk1"/>
              </a:solidFill>
              <a:latin typeface="Twentieth Century"/>
              <a:ea typeface="Twentieth Century"/>
              <a:cs typeface="Twentieth Century"/>
              <a:sym typeface="Twentieth Century"/>
            </a:endParaRPr>
          </a:p>
          <a:p>
            <a:pPr marL="0" lvl="0" indent="0" algn="ctr" rtl="0">
              <a:spcBef>
                <a:spcPts val="0"/>
              </a:spcBef>
              <a:spcAft>
                <a:spcPts val="0"/>
              </a:spcAft>
              <a:buNone/>
            </a:pPr>
            <a:r>
              <a:rPr lang="en-US" sz="1874" b="1">
                <a:solidFill>
                  <a:srgbClr val="EE633D"/>
                </a:solidFill>
                <a:highlight>
                  <a:srgbClr val="FFFFFF"/>
                </a:highlight>
                <a:latin typeface="Calibri"/>
                <a:ea typeface="Calibri"/>
                <a:cs typeface="Calibri"/>
                <a:sym typeface="Calibri"/>
              </a:rPr>
              <a:t>Finalised resources will continue to be handed over to the cluster and can be found on the OCHA Ukraine Nutrition Cluster website at:  </a:t>
            </a:r>
            <a:r>
              <a:rPr lang="en-US" sz="1874" b="1" u="sng">
                <a:solidFill>
                  <a:srgbClr val="EE633D"/>
                </a:solidFill>
                <a:highlight>
                  <a:srgbClr val="FFFFFF"/>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https://www.humanitarianresponse.info/en/operations/ukraine/nutrition</a:t>
            </a:r>
            <a:r>
              <a:rPr lang="en-US" sz="1874" b="1">
                <a:solidFill>
                  <a:srgbClr val="EE633D"/>
                </a:solidFill>
                <a:highlight>
                  <a:srgbClr val="FFFFFF"/>
                </a:highlight>
                <a:latin typeface="Calibri"/>
                <a:ea typeface="Calibri"/>
                <a:cs typeface="Calibri"/>
                <a:sym typeface="Calibri"/>
              </a:rPr>
              <a:t>. These documents are applicable to the whole of the Ukraine response including refugee contexts.</a:t>
            </a:r>
            <a:endParaRPr sz="2400" b="1" i="0" u="none" strike="noStrike" cap="none">
              <a:solidFill>
                <a:schemeClr val="dk1"/>
              </a:solidFill>
              <a:latin typeface="Twentieth Century"/>
              <a:ea typeface="Twentieth Century"/>
              <a:cs typeface="Twentieth Century"/>
              <a:sym typeface="Twentieth Century"/>
            </a:endParaRPr>
          </a:p>
        </p:txBody>
      </p:sp>
      <p:pic>
        <p:nvPicPr>
          <p:cNvPr id="149" name="Google Shape;149;g1250150b379_1_132" descr="Bubble chart&#10;&#10;Description automatically generated with medium confidence"/>
          <p:cNvPicPr preferRelativeResize="0"/>
          <p:nvPr/>
        </p:nvPicPr>
        <p:blipFill rotWithShape="1">
          <a:blip r:embed="rId4">
            <a:alphaModFix/>
          </a:blip>
          <a:srcRect/>
          <a:stretch/>
        </p:blipFill>
        <p:spPr>
          <a:xfrm>
            <a:off x="10205898" y="110674"/>
            <a:ext cx="1854898" cy="5546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1250150b379_1_172"/>
          <p:cNvSpPr txBox="1"/>
          <p:nvPr/>
        </p:nvSpPr>
        <p:spPr>
          <a:xfrm>
            <a:off x="387250" y="-107275"/>
            <a:ext cx="11133300" cy="894900"/>
          </a:xfrm>
          <a:prstGeom prst="rect">
            <a:avLst/>
          </a:prstGeom>
          <a:noFill/>
          <a:ln>
            <a:noFill/>
          </a:ln>
        </p:spPr>
        <p:txBody>
          <a:bodyPr spcFirstLastPara="1" wrap="square" lIns="91425" tIns="45700" rIns="91425" bIns="45700" anchor="b" anchorCtr="0">
            <a:noAutofit/>
          </a:bodyPr>
          <a:lstStyle/>
          <a:p>
            <a:pPr marL="0" marR="0" lvl="0" indent="0" algn="l" rtl="0">
              <a:lnSpc>
                <a:spcPct val="70000"/>
              </a:lnSpc>
              <a:spcBef>
                <a:spcPts val="0"/>
              </a:spcBef>
              <a:spcAft>
                <a:spcPts val="0"/>
              </a:spcAft>
              <a:buClr>
                <a:schemeClr val="dk1"/>
              </a:buClr>
              <a:buSzPts val="3485"/>
              <a:buFont typeface="Calibri"/>
              <a:buNone/>
            </a:pPr>
            <a:r>
              <a:rPr lang="en-US" sz="2900" b="1" i="0" u="none" strike="noStrike" cap="none">
                <a:solidFill>
                  <a:schemeClr val="dk1"/>
                </a:solidFill>
                <a:latin typeface="Twentieth Century"/>
                <a:ea typeface="Twentieth Century"/>
                <a:cs typeface="Twentieth Century"/>
                <a:sym typeface="Twentieth Century"/>
              </a:rPr>
              <a:t>IYCFE in the Media </a:t>
            </a:r>
            <a:endParaRPr sz="2400" b="1" i="0" u="none" strike="noStrike" cap="none">
              <a:solidFill>
                <a:schemeClr val="dk1"/>
              </a:solidFill>
              <a:latin typeface="Twentieth Century"/>
              <a:ea typeface="Twentieth Century"/>
              <a:cs typeface="Twentieth Century"/>
              <a:sym typeface="Twentieth Century"/>
            </a:endParaRPr>
          </a:p>
        </p:txBody>
      </p:sp>
      <p:sp>
        <p:nvSpPr>
          <p:cNvPr id="155" name="Google Shape;155;g1250150b379_1_172"/>
          <p:cNvSpPr/>
          <p:nvPr/>
        </p:nvSpPr>
        <p:spPr>
          <a:xfrm>
            <a:off x="5080934" y="1654139"/>
            <a:ext cx="6309300" cy="12861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 name="Google Shape;156;g1250150b379_1_172"/>
          <p:cNvSpPr txBox="1"/>
          <p:nvPr/>
        </p:nvSpPr>
        <p:spPr>
          <a:xfrm>
            <a:off x="449000" y="928575"/>
            <a:ext cx="11449200" cy="207660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C00000"/>
                </a:solidFill>
                <a:highlight>
                  <a:srgbClr val="FFFFFF"/>
                </a:highlight>
                <a:latin typeface="Open Sans"/>
                <a:ea typeface="Open Sans"/>
                <a:cs typeface="Open Sans"/>
                <a:sym typeface="Open Sans"/>
              </a:rPr>
              <a:t>Avoid images of feeding bottles, teats, and commercial brand promotion including infant formula and commercial complementary foods.</a:t>
            </a:r>
            <a:endParaRPr sz="2000" b="1" i="0" u="none" strike="noStrike" cap="none">
              <a:solidFill>
                <a:srgbClr val="C00000"/>
              </a:solidFill>
              <a:highlight>
                <a:srgbClr val="FFFFFF"/>
              </a:highlight>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Twentieth Century"/>
                <a:ea typeface="Twentieth Century"/>
                <a:cs typeface="Twentieth Century"/>
                <a:sym typeface="Twentieth Century"/>
              </a:rPr>
              <a:t>Infant and young child feeding in emergencies is a complex area of aid, but effective communications can make a significant contribution to the wellbeing of the most vulnerable.</a:t>
            </a:r>
            <a:endParaRPr sz="2400" b="0" i="0" u="none" strike="noStrike" cap="none">
              <a:solidFill>
                <a:schemeClr val="dk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chemeClr val="dk1"/>
              </a:buClr>
              <a:buSzPts val="2400"/>
              <a:buFont typeface="Calibri"/>
              <a:buNone/>
            </a:pPr>
            <a:endParaRPr sz="2400" b="1" i="0" u="none" strike="noStrike" cap="none">
              <a:solidFill>
                <a:schemeClr val="dk1"/>
              </a:solidFill>
              <a:latin typeface="Twentieth Century"/>
              <a:ea typeface="Twentieth Century"/>
              <a:cs typeface="Twentieth Century"/>
              <a:sym typeface="Twentieth Century"/>
            </a:endParaRPr>
          </a:p>
        </p:txBody>
      </p:sp>
      <p:pic>
        <p:nvPicPr>
          <p:cNvPr id="157" name="Google Shape;157;g1250150b379_1_172" descr="Bubble chart&#10;&#10;Description automatically generated with medium confidence"/>
          <p:cNvPicPr preferRelativeResize="0"/>
          <p:nvPr/>
        </p:nvPicPr>
        <p:blipFill rotWithShape="1">
          <a:blip r:embed="rId3">
            <a:alphaModFix/>
          </a:blip>
          <a:srcRect/>
          <a:stretch/>
        </p:blipFill>
        <p:spPr>
          <a:xfrm>
            <a:off x="10205898" y="110674"/>
            <a:ext cx="1854898" cy="554626"/>
          </a:xfrm>
          <a:prstGeom prst="rect">
            <a:avLst/>
          </a:prstGeom>
          <a:noFill/>
          <a:ln>
            <a:noFill/>
          </a:ln>
        </p:spPr>
      </p:pic>
      <p:pic>
        <p:nvPicPr>
          <p:cNvPr id="158" name="Google Shape;158;g1250150b379_1_172"/>
          <p:cNvPicPr preferRelativeResize="0"/>
          <p:nvPr/>
        </p:nvPicPr>
        <p:blipFill rotWithShape="1">
          <a:blip r:embed="rId4">
            <a:alphaModFix/>
          </a:blip>
          <a:srcRect/>
          <a:stretch/>
        </p:blipFill>
        <p:spPr>
          <a:xfrm>
            <a:off x="6417199" y="2225600"/>
            <a:ext cx="5647000" cy="3764648"/>
          </a:xfrm>
          <a:prstGeom prst="rect">
            <a:avLst/>
          </a:prstGeom>
          <a:noFill/>
          <a:ln>
            <a:noFill/>
          </a:ln>
        </p:spPr>
      </p:pic>
      <p:sp>
        <p:nvSpPr>
          <p:cNvPr id="159" name="Google Shape;159;g1250150b379_1_172"/>
          <p:cNvSpPr/>
          <p:nvPr/>
        </p:nvSpPr>
        <p:spPr>
          <a:xfrm>
            <a:off x="10265375" y="4991925"/>
            <a:ext cx="1926600" cy="1566600"/>
          </a:xfrm>
          <a:prstGeom prst="wedgeEllipseCallout">
            <a:avLst>
              <a:gd name="adj1" fmla="val 49863"/>
              <a:gd name="adj2" fmla="val 45184"/>
            </a:avLst>
          </a:prstGeom>
          <a:solidFill>
            <a:srgbClr val="E75B3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200" b="0" i="0" u="none" strike="noStrike" cap="none">
                <a:solidFill>
                  <a:schemeClr val="lt1"/>
                </a:solidFill>
                <a:latin typeface="Arial"/>
                <a:ea typeface="Arial"/>
                <a:cs typeface="Arial"/>
                <a:sym typeface="Arial"/>
              </a:rPr>
              <a:t>State clearly that donations of products such as infant formula, milk powder and feeding bottles are harmful. </a:t>
            </a:r>
            <a:endParaRPr sz="1200" b="0" i="0" u="none" strike="noStrike" cap="none">
              <a:solidFill>
                <a:srgbClr val="000000"/>
              </a:solidFill>
              <a:latin typeface="Arial"/>
              <a:ea typeface="Arial"/>
              <a:cs typeface="Arial"/>
              <a:sym typeface="Arial"/>
            </a:endParaRPr>
          </a:p>
        </p:txBody>
      </p:sp>
      <p:sp>
        <p:nvSpPr>
          <p:cNvPr id="160" name="Google Shape;160;g1250150b379_1_172"/>
          <p:cNvSpPr/>
          <p:nvPr/>
        </p:nvSpPr>
        <p:spPr>
          <a:xfrm>
            <a:off x="6285649" y="5291400"/>
            <a:ext cx="2322600" cy="1566600"/>
          </a:xfrm>
          <a:prstGeom prst="wedgeEllipseCallout">
            <a:avLst>
              <a:gd name="adj1" fmla="val 50945"/>
              <a:gd name="adj2" fmla="val 52877"/>
            </a:avLst>
          </a:prstGeom>
          <a:solidFill>
            <a:srgbClr val="E75B3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Remember that breastfeeding saves lives in emergencies and that non-breastfed infants are at increased risk.</a:t>
            </a:r>
            <a:r>
              <a:rPr lang="en-US" sz="1500" b="0" i="0" u="none" strike="noStrike" cap="none">
                <a:solidFill>
                  <a:schemeClr val="lt1"/>
                </a:solidFill>
                <a:latin typeface="Arial"/>
                <a:ea typeface="Arial"/>
                <a:cs typeface="Arial"/>
                <a:sym typeface="Arial"/>
              </a:rPr>
              <a:t> </a:t>
            </a:r>
            <a:endParaRPr sz="1500" b="0" i="0" u="none" strike="noStrike" cap="none">
              <a:solidFill>
                <a:schemeClr val="lt1"/>
              </a:solidFill>
              <a:latin typeface="Arial"/>
              <a:ea typeface="Arial"/>
              <a:cs typeface="Arial"/>
              <a:sym typeface="Arial"/>
            </a:endParaRPr>
          </a:p>
        </p:txBody>
      </p:sp>
      <p:pic>
        <p:nvPicPr>
          <p:cNvPr id="161" name="Google Shape;161;g1250150b379_1_172"/>
          <p:cNvPicPr preferRelativeResize="0"/>
          <p:nvPr/>
        </p:nvPicPr>
        <p:blipFill rotWithShape="1">
          <a:blip r:embed="rId5">
            <a:alphaModFix/>
          </a:blip>
          <a:srcRect/>
          <a:stretch/>
        </p:blipFill>
        <p:spPr>
          <a:xfrm>
            <a:off x="449000" y="2225600"/>
            <a:ext cx="5647001" cy="3764675"/>
          </a:xfrm>
          <a:prstGeom prst="rect">
            <a:avLst/>
          </a:prstGeom>
          <a:noFill/>
          <a:ln>
            <a:noFill/>
          </a:ln>
        </p:spPr>
      </p:pic>
      <p:sp>
        <p:nvSpPr>
          <p:cNvPr id="162" name="Google Shape;162;g1250150b379_1_172"/>
          <p:cNvSpPr/>
          <p:nvPr/>
        </p:nvSpPr>
        <p:spPr>
          <a:xfrm>
            <a:off x="0" y="4868450"/>
            <a:ext cx="2114700" cy="1638000"/>
          </a:xfrm>
          <a:prstGeom prst="wedgeEllipseCallout">
            <a:avLst>
              <a:gd name="adj1" fmla="val -24197"/>
              <a:gd name="adj2" fmla="val 66923"/>
            </a:avLst>
          </a:prstGeom>
          <a:solidFill>
            <a:srgbClr val="E75B3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chemeClr val="lt1"/>
                </a:solidFill>
                <a:latin typeface="Arial"/>
                <a:ea typeface="Arial"/>
                <a:cs typeface="Arial"/>
                <a:sym typeface="Arial"/>
              </a:rPr>
              <a:t>Remember that children are at increased risk of malnutrition, illness and death in emergencies</a:t>
            </a:r>
            <a:r>
              <a:rPr lang="en-US" sz="1700" b="0" i="0" u="none" strike="noStrike" cap="none">
                <a:solidFill>
                  <a:schemeClr val="lt1"/>
                </a:solidFill>
                <a:latin typeface="Arial"/>
                <a:ea typeface="Arial"/>
                <a:cs typeface="Arial"/>
                <a:sym typeface="Arial"/>
              </a:rPr>
              <a:t>.</a:t>
            </a:r>
            <a:endParaRPr sz="1700" b="0" i="0" u="none" strike="noStrike" cap="none">
              <a:solidFill>
                <a:schemeClr val="lt1"/>
              </a:solidFill>
              <a:latin typeface="Arial"/>
              <a:ea typeface="Arial"/>
              <a:cs typeface="Arial"/>
              <a:sym typeface="Arial"/>
            </a:endParaRPr>
          </a:p>
        </p:txBody>
      </p:sp>
      <p:sp>
        <p:nvSpPr>
          <p:cNvPr id="163" name="Google Shape;163;g1250150b379_1_172"/>
          <p:cNvSpPr/>
          <p:nvPr/>
        </p:nvSpPr>
        <p:spPr>
          <a:xfrm>
            <a:off x="3725200" y="5370950"/>
            <a:ext cx="2035500" cy="1286100"/>
          </a:xfrm>
          <a:prstGeom prst="wedgeEllipseCallout">
            <a:avLst>
              <a:gd name="adj1" fmla="val -5789"/>
              <a:gd name="adj2" fmla="val 69377"/>
            </a:avLst>
          </a:prstGeom>
          <a:solidFill>
            <a:srgbClr val="E75B3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Advocate for pregnant and breastfeeding women to receive the support they need</a:t>
            </a:r>
            <a:r>
              <a:rPr lang="en-US" sz="1700" b="0" i="0" u="none" strike="noStrike" cap="none">
                <a:solidFill>
                  <a:schemeClr val="lt1"/>
                </a:solidFill>
                <a:latin typeface="Arial"/>
                <a:ea typeface="Arial"/>
                <a:cs typeface="Arial"/>
                <a:sym typeface="Arial"/>
              </a:rPr>
              <a:t> </a:t>
            </a:r>
            <a:endParaRPr sz="1700" b="0" i="0" u="none" strike="noStrike" cap="none">
              <a:solidFill>
                <a:schemeClr val="lt1"/>
              </a:solidFill>
              <a:latin typeface="Arial"/>
              <a:ea typeface="Arial"/>
              <a:cs typeface="Arial"/>
              <a:sym typeface="Arial"/>
            </a:endParaRPr>
          </a:p>
        </p:txBody>
      </p:sp>
      <p:sp>
        <p:nvSpPr>
          <p:cNvPr id="164" name="Google Shape;164;g1250150b379_1_172"/>
          <p:cNvSpPr txBox="1"/>
          <p:nvPr/>
        </p:nvSpPr>
        <p:spPr>
          <a:xfrm>
            <a:off x="8898200" y="6558525"/>
            <a:ext cx="3000000" cy="346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1" u="none" strike="noStrike" cap="none">
                <a:solidFill>
                  <a:srgbClr val="080808"/>
                </a:solidFill>
                <a:highlight>
                  <a:srgbClr val="FFFFFF"/>
                </a:highlight>
                <a:latin typeface="Arial"/>
                <a:ea typeface="Arial"/>
                <a:cs typeface="Arial"/>
                <a:sym typeface="Arial"/>
              </a:rPr>
              <a:t>Photo by Louisa GOULIAMAKI / AFP</a:t>
            </a:r>
            <a:endParaRPr sz="1400" b="0" i="1" u="none" strike="noStrike" cap="none">
              <a:solidFill>
                <a:srgbClr val="000000"/>
              </a:solidFill>
              <a:latin typeface="Arial"/>
              <a:ea typeface="Arial"/>
              <a:cs typeface="Arial"/>
              <a:sym typeface="Arial"/>
            </a:endParaRPr>
          </a:p>
        </p:txBody>
      </p:sp>
      <p:sp>
        <p:nvSpPr>
          <p:cNvPr id="165" name="Google Shape;165;g1250150b379_1_172"/>
          <p:cNvSpPr txBox="1"/>
          <p:nvPr/>
        </p:nvSpPr>
        <p:spPr>
          <a:xfrm>
            <a:off x="1203600" y="6506450"/>
            <a:ext cx="3000000" cy="346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80808"/>
                </a:solidFill>
                <a:highlight>
                  <a:srgbClr val="FFFFFF"/>
                </a:highlight>
                <a:latin typeface="Arial"/>
                <a:ea typeface="Arial"/>
                <a:cs typeface="Arial"/>
                <a:sym typeface="Arial"/>
              </a:rPr>
              <a:t>Photo by Janos Kummer/Getty Images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1250150b379_1_47"/>
          <p:cNvSpPr txBox="1"/>
          <p:nvPr/>
        </p:nvSpPr>
        <p:spPr>
          <a:xfrm>
            <a:off x="387250" y="-107275"/>
            <a:ext cx="11133300" cy="894900"/>
          </a:xfrm>
          <a:prstGeom prst="rect">
            <a:avLst/>
          </a:prstGeom>
          <a:noFill/>
          <a:ln>
            <a:noFill/>
          </a:ln>
        </p:spPr>
        <p:txBody>
          <a:bodyPr spcFirstLastPara="1" wrap="square" lIns="91425" tIns="45700" rIns="91425" bIns="45700" anchor="b" anchorCtr="0">
            <a:noAutofit/>
          </a:bodyPr>
          <a:lstStyle/>
          <a:p>
            <a:pPr marL="0" marR="0" lvl="0" indent="0" algn="l" rtl="0">
              <a:lnSpc>
                <a:spcPct val="70000"/>
              </a:lnSpc>
              <a:spcBef>
                <a:spcPts val="0"/>
              </a:spcBef>
              <a:spcAft>
                <a:spcPts val="0"/>
              </a:spcAft>
              <a:buClr>
                <a:schemeClr val="dk1"/>
              </a:buClr>
              <a:buSzPts val="3485"/>
              <a:buFont typeface="Calibri"/>
              <a:buNone/>
            </a:pPr>
            <a:r>
              <a:rPr lang="en-US" sz="2900" b="1" i="0" u="none" strike="noStrike" cap="none">
                <a:solidFill>
                  <a:schemeClr val="dk1"/>
                </a:solidFill>
                <a:latin typeface="Twentieth Century"/>
                <a:ea typeface="Twentieth Century"/>
                <a:cs typeface="Twentieth Century"/>
                <a:sym typeface="Twentieth Century"/>
              </a:rPr>
              <a:t>IFE Core Group - Technical Support </a:t>
            </a:r>
            <a:endParaRPr sz="2400" b="1" i="0" u="none" strike="noStrike" cap="none">
              <a:solidFill>
                <a:schemeClr val="dk1"/>
              </a:solidFill>
              <a:latin typeface="Twentieth Century"/>
              <a:ea typeface="Twentieth Century"/>
              <a:cs typeface="Twentieth Century"/>
              <a:sym typeface="Twentieth Century"/>
            </a:endParaRPr>
          </a:p>
        </p:txBody>
      </p:sp>
      <p:sp>
        <p:nvSpPr>
          <p:cNvPr id="171" name="Google Shape;171;g1250150b379_1_47"/>
          <p:cNvSpPr/>
          <p:nvPr/>
        </p:nvSpPr>
        <p:spPr>
          <a:xfrm>
            <a:off x="5080934" y="1654139"/>
            <a:ext cx="6309300" cy="12861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g1250150b379_1_47"/>
          <p:cNvSpPr txBox="1"/>
          <p:nvPr/>
        </p:nvSpPr>
        <p:spPr>
          <a:xfrm>
            <a:off x="398850" y="4527525"/>
            <a:ext cx="11394300" cy="2140500"/>
          </a:xfrm>
          <a:prstGeom prst="rect">
            <a:avLst/>
          </a:prstGeom>
          <a:noFill/>
          <a:ln>
            <a:noFill/>
          </a:ln>
        </p:spPr>
        <p:txBody>
          <a:bodyPr spcFirstLastPara="1" wrap="square" lIns="91425" tIns="45700" rIns="91425" bIns="45700" anchor="t" anchorCtr="0">
            <a:normAutofit fontScale="70000" lnSpcReduction="20000"/>
          </a:bodyPr>
          <a:lstStyle/>
          <a:p>
            <a:pPr marL="0" marR="0" lvl="0" indent="0" algn="l" rtl="0">
              <a:lnSpc>
                <a:spcPct val="100000"/>
              </a:lnSpc>
              <a:spcBef>
                <a:spcPts val="0"/>
              </a:spcBef>
              <a:spcAft>
                <a:spcPts val="0"/>
              </a:spcAft>
              <a:buClr>
                <a:srgbClr val="000000"/>
              </a:buClr>
              <a:buSzPct val="100000"/>
              <a:buFont typeface="Arial"/>
              <a:buNone/>
            </a:pPr>
            <a:endParaRPr sz="2400" b="1" i="0" u="none" strike="noStrike" cap="none">
              <a:solidFill>
                <a:schemeClr val="dk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ct val="100000"/>
              <a:buFont typeface="Arial"/>
              <a:buNone/>
            </a:pPr>
            <a:endParaRPr sz="2400" b="1" i="0" u="none" strike="noStrike" cap="none">
              <a:solidFill>
                <a:schemeClr val="dk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Clr>
                <a:srgbClr val="000000"/>
              </a:buClr>
              <a:buSzPct val="100000"/>
              <a:buFont typeface="Arial"/>
              <a:buNone/>
            </a:pPr>
            <a:r>
              <a:rPr lang="en-US" sz="3700" b="1" i="0" u="none" strike="noStrike" cap="none">
                <a:solidFill>
                  <a:schemeClr val="dk1"/>
                </a:solidFill>
                <a:latin typeface="Twentieth Century"/>
                <a:ea typeface="Twentieth Century"/>
                <a:cs typeface="Twentieth Century"/>
                <a:sym typeface="Twentieth Century"/>
              </a:rPr>
              <a:t>What technical gaps are you seeing?  </a:t>
            </a:r>
            <a:endParaRPr sz="3700" b="1" i="0" u="none" strike="noStrike" cap="none">
              <a:solidFill>
                <a:schemeClr val="dk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Clr>
                <a:srgbClr val="000000"/>
              </a:buClr>
              <a:buSzPct val="100000"/>
              <a:buFont typeface="Arial"/>
              <a:buNone/>
            </a:pPr>
            <a:r>
              <a:rPr lang="en-US" sz="3700" b="1" i="0" u="none" strike="noStrike" cap="none">
                <a:solidFill>
                  <a:schemeClr val="dk1"/>
                </a:solidFill>
                <a:latin typeface="Twentieth Century"/>
                <a:ea typeface="Twentieth Century"/>
                <a:cs typeface="Twentieth Century"/>
                <a:sym typeface="Twentieth Century"/>
              </a:rPr>
              <a:t>Is there anything that you need guidance on?</a:t>
            </a:r>
            <a:endParaRPr sz="3700" b="1" i="0" u="none" strike="noStrike" cap="none">
              <a:solidFill>
                <a:schemeClr val="dk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Clr>
                <a:srgbClr val="000000"/>
              </a:buClr>
              <a:buSzPct val="100000"/>
              <a:buFont typeface="Arial"/>
              <a:buNone/>
            </a:pPr>
            <a:endParaRPr sz="3700" b="1" i="0" u="none" strike="noStrike" cap="none">
              <a:solidFill>
                <a:schemeClr val="dk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Clr>
                <a:srgbClr val="000000"/>
              </a:buClr>
              <a:buSzPct val="100000"/>
              <a:buFont typeface="Arial"/>
              <a:buNone/>
            </a:pPr>
            <a:endParaRPr sz="3700" b="1" i="0" u="none" strike="noStrike" cap="none">
              <a:solidFill>
                <a:schemeClr val="dk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Clr>
                <a:srgbClr val="000000"/>
              </a:buClr>
              <a:buSzPct val="100000"/>
              <a:buFont typeface="Arial"/>
              <a:buNone/>
            </a:pPr>
            <a:r>
              <a:rPr lang="en-US" sz="3700" b="1" i="1" u="none" strike="noStrike" cap="none">
                <a:solidFill>
                  <a:srgbClr val="EE633D"/>
                </a:solidFill>
                <a:latin typeface="Twentieth Century"/>
                <a:ea typeface="Twentieth Century"/>
                <a:cs typeface="Twentieth Century"/>
                <a:sym typeface="Twentieth Century"/>
              </a:rPr>
              <a:t>Please let us know in the chat box</a:t>
            </a:r>
            <a:endParaRPr sz="3700" b="1" i="1" u="none" strike="noStrike" cap="none">
              <a:solidFill>
                <a:srgbClr val="EE633D"/>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chemeClr val="dk1"/>
              </a:buClr>
              <a:buSzPct val="100000"/>
              <a:buFont typeface="Calibri"/>
              <a:buNone/>
            </a:pPr>
            <a:endParaRPr sz="2400" b="1" i="0" u="none" strike="noStrike" cap="none">
              <a:solidFill>
                <a:schemeClr val="dk1"/>
              </a:solidFill>
              <a:latin typeface="Twentieth Century"/>
              <a:ea typeface="Twentieth Century"/>
              <a:cs typeface="Twentieth Century"/>
              <a:sym typeface="Twentieth Century"/>
            </a:endParaRPr>
          </a:p>
        </p:txBody>
      </p:sp>
      <p:pic>
        <p:nvPicPr>
          <p:cNvPr id="173" name="Google Shape;173;g1250150b379_1_47" descr="Bubble chart&#10;&#10;Description automatically generated with medium confidence"/>
          <p:cNvPicPr preferRelativeResize="0"/>
          <p:nvPr/>
        </p:nvPicPr>
        <p:blipFill rotWithShape="1">
          <a:blip r:embed="rId3">
            <a:alphaModFix/>
          </a:blip>
          <a:srcRect/>
          <a:stretch/>
        </p:blipFill>
        <p:spPr>
          <a:xfrm>
            <a:off x="10205898" y="110674"/>
            <a:ext cx="1854898" cy="554626"/>
          </a:xfrm>
          <a:prstGeom prst="rect">
            <a:avLst/>
          </a:prstGeom>
          <a:noFill/>
          <a:ln>
            <a:noFill/>
          </a:ln>
        </p:spPr>
      </p:pic>
      <p:pic>
        <p:nvPicPr>
          <p:cNvPr id="174" name="Google Shape;174;g1250150b379_1_47"/>
          <p:cNvPicPr preferRelativeResize="0"/>
          <p:nvPr/>
        </p:nvPicPr>
        <p:blipFill rotWithShape="1">
          <a:blip r:embed="rId4">
            <a:alphaModFix/>
          </a:blip>
          <a:srcRect/>
          <a:stretch/>
        </p:blipFill>
        <p:spPr>
          <a:xfrm>
            <a:off x="3181019" y="1283900"/>
            <a:ext cx="5141950" cy="3243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122fae611ef_18_587"/>
          <p:cNvSpPr txBox="1"/>
          <p:nvPr/>
        </p:nvSpPr>
        <p:spPr>
          <a:xfrm>
            <a:off x="2718625" y="2816825"/>
            <a:ext cx="8178000" cy="861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a:solidFill>
                  <a:schemeClr val="lt1"/>
                </a:solidFill>
              </a:rPr>
              <a:t>Ukraine Nutrition Cluster </a:t>
            </a:r>
            <a:endParaRPr sz="4400" b="1" i="0" u="none" strike="noStrike" cap="non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128ec2f01a5_5_4"/>
          <p:cNvSpPr txBox="1"/>
          <p:nvPr/>
        </p:nvSpPr>
        <p:spPr>
          <a:xfrm>
            <a:off x="638375" y="1023575"/>
            <a:ext cx="10477800" cy="5048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3000">
                <a:solidFill>
                  <a:schemeClr val="dk1"/>
                </a:solidFill>
                <a:latin typeface="Calibri"/>
                <a:ea typeface="Calibri"/>
                <a:cs typeface="Calibri"/>
                <a:sym typeface="Calibri"/>
              </a:rPr>
              <a:t>FLASH APPEAL March to August 2022 (IN NEED - 624,959; TARGETED - 288,655; Funding Requirements - 23,5 m)</a:t>
            </a:r>
            <a:endParaRPr sz="300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r>
              <a:rPr lang="en-US" sz="3000">
                <a:solidFill>
                  <a:schemeClr val="dk1"/>
                </a:solidFill>
                <a:latin typeface="Calibri"/>
                <a:ea typeface="Calibri"/>
                <a:cs typeface="Calibri"/>
                <a:sym typeface="Calibri"/>
              </a:rPr>
              <a:t>6 organisations in 17 regions (oblast)</a:t>
            </a:r>
            <a:endParaRPr sz="300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r>
              <a:rPr lang="en-US" sz="3000">
                <a:solidFill>
                  <a:schemeClr val="dk1"/>
                </a:solidFill>
                <a:latin typeface="Calibri"/>
                <a:ea typeface="Calibri"/>
                <a:cs typeface="Calibri"/>
                <a:sym typeface="Calibri"/>
              </a:rPr>
              <a:t>39,442 children 6-23 months receiving the recommended basket of  complementary foods</a:t>
            </a:r>
            <a:endParaRPr sz="300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r>
              <a:rPr lang="en-US" sz="3000">
                <a:solidFill>
                  <a:schemeClr val="dk1"/>
                </a:solidFill>
                <a:latin typeface="Calibri"/>
                <a:ea typeface="Calibri"/>
                <a:cs typeface="Calibri"/>
                <a:sym typeface="Calibri"/>
              </a:rPr>
              <a:t>19,667 pregnant women receiving MMS or IFA</a:t>
            </a:r>
            <a:endParaRPr sz="300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r>
              <a:rPr lang="en-US" sz="3000">
                <a:solidFill>
                  <a:schemeClr val="dk1"/>
                </a:solidFill>
                <a:latin typeface="Calibri"/>
                <a:ea typeface="Calibri"/>
                <a:cs typeface="Calibri"/>
                <a:sym typeface="Calibri"/>
              </a:rPr>
              <a:t>347,430 people receiving media messages on IYCF</a:t>
            </a:r>
            <a:endParaRPr sz="24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endParaRPr sz="280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endParaRPr sz="2800">
              <a:solidFill>
                <a:schemeClr val="dk1"/>
              </a:solidFill>
              <a:latin typeface="Calibri"/>
              <a:ea typeface="Calibri"/>
              <a:cs typeface="Calibri"/>
              <a:sym typeface="Calibri"/>
            </a:endParaRPr>
          </a:p>
        </p:txBody>
      </p:sp>
      <p:sp>
        <p:nvSpPr>
          <p:cNvPr id="186" name="Google Shape;186;g128ec2f01a5_5_4"/>
          <p:cNvSpPr txBox="1">
            <a:spLocks noGrp="1"/>
          </p:cNvSpPr>
          <p:nvPr>
            <p:ph type="title"/>
          </p:nvPr>
        </p:nvSpPr>
        <p:spPr>
          <a:xfrm>
            <a:off x="72975" y="127700"/>
            <a:ext cx="9835200" cy="6501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n-US" sz="3600"/>
              <a:t>Response March to April 2022</a:t>
            </a:r>
            <a:endParaRPr sz="3600"/>
          </a:p>
          <a:p>
            <a:pPr marL="0" lvl="0" indent="0" algn="ctr" rtl="0">
              <a:spcBef>
                <a:spcPts val="0"/>
              </a:spcBef>
              <a:spcAft>
                <a:spcPts val="0"/>
              </a:spcAft>
              <a:buNone/>
            </a:pPr>
            <a:endParaRPr sz="3600"/>
          </a:p>
        </p:txBody>
      </p:sp>
      <p:sp>
        <p:nvSpPr>
          <p:cNvPr id="187" name="Google Shape;187;g128ec2f01a5_5_4"/>
          <p:cNvSpPr txBox="1">
            <a:spLocks noGrp="1"/>
          </p:cNvSpPr>
          <p:nvPr>
            <p:ph type="sldNum" idx="12"/>
          </p:nvPr>
        </p:nvSpPr>
        <p:spPr>
          <a:xfrm>
            <a:off x="9096704" y="6224971"/>
            <a:ext cx="2844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28ec2f01a5_5_13"/>
          <p:cNvSpPr txBox="1"/>
          <p:nvPr/>
        </p:nvSpPr>
        <p:spPr>
          <a:xfrm>
            <a:off x="597450" y="1450750"/>
            <a:ext cx="10671600" cy="4238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Clr>
                <a:schemeClr val="dk1"/>
              </a:buClr>
              <a:buSzPts val="1100"/>
              <a:buFont typeface="Arial"/>
              <a:buNone/>
            </a:pPr>
            <a:r>
              <a:rPr lang="en-US" sz="2300">
                <a:solidFill>
                  <a:schemeClr val="dk1"/>
                </a:solidFill>
              </a:rPr>
              <a:t>Guidance for Complementary Feeding in Emergencies</a:t>
            </a:r>
            <a:endParaRPr sz="2300">
              <a:solidFill>
                <a:schemeClr val="dk1"/>
              </a:solidFill>
            </a:endParaRPr>
          </a:p>
          <a:p>
            <a:pPr marL="0" lvl="0" indent="0" algn="l" rtl="0">
              <a:lnSpc>
                <a:spcPct val="90000"/>
              </a:lnSpc>
              <a:spcBef>
                <a:spcPts val="1000"/>
              </a:spcBef>
              <a:spcAft>
                <a:spcPts val="0"/>
              </a:spcAft>
              <a:buClr>
                <a:schemeClr val="dk1"/>
              </a:buClr>
              <a:buSzPts val="1100"/>
              <a:buFont typeface="Arial"/>
              <a:buNone/>
            </a:pPr>
            <a:r>
              <a:rPr lang="en-US" sz="2300">
                <a:solidFill>
                  <a:schemeClr val="dk1"/>
                </a:solidFill>
              </a:rPr>
              <a:t>Advocacy strategy and IYCF E training plan</a:t>
            </a:r>
            <a:endParaRPr sz="2300">
              <a:solidFill>
                <a:schemeClr val="dk1"/>
              </a:solidFill>
            </a:endParaRPr>
          </a:p>
          <a:p>
            <a:pPr marL="0" lvl="0" indent="0" algn="l" rtl="0">
              <a:lnSpc>
                <a:spcPct val="90000"/>
              </a:lnSpc>
              <a:spcBef>
                <a:spcPts val="1000"/>
              </a:spcBef>
              <a:spcAft>
                <a:spcPts val="0"/>
              </a:spcAft>
              <a:buClr>
                <a:schemeClr val="dk1"/>
              </a:buClr>
              <a:buSzPts val="1100"/>
              <a:buFont typeface="Arial"/>
              <a:buNone/>
            </a:pPr>
            <a:r>
              <a:rPr lang="en-US" sz="2300">
                <a:solidFill>
                  <a:schemeClr val="dk1"/>
                </a:solidFill>
              </a:rPr>
              <a:t>Guidance on MIYCN for nuclear radiation, for chemical warfare weapons and other related pieces of work</a:t>
            </a:r>
            <a:endParaRPr sz="2300">
              <a:solidFill>
                <a:schemeClr val="dk1"/>
              </a:solidFill>
            </a:endParaRPr>
          </a:p>
          <a:p>
            <a:pPr marL="0" lvl="0" indent="0" algn="l" rtl="0">
              <a:lnSpc>
                <a:spcPct val="90000"/>
              </a:lnSpc>
              <a:spcBef>
                <a:spcPts val="1000"/>
              </a:spcBef>
              <a:spcAft>
                <a:spcPts val="0"/>
              </a:spcAft>
              <a:buClr>
                <a:schemeClr val="dk1"/>
              </a:buClr>
              <a:buSzPts val="1100"/>
              <a:buFont typeface="Arial"/>
              <a:buNone/>
            </a:pPr>
            <a:r>
              <a:rPr lang="en-US" sz="2300">
                <a:solidFill>
                  <a:schemeClr val="dk1"/>
                </a:solidFill>
              </a:rPr>
              <a:t>SOPs to support response for other vulnerable groups with specific nutritional needs (PLHIV, the elderly, disabled, TB, NCDs)</a:t>
            </a:r>
            <a:endParaRPr sz="2300">
              <a:solidFill>
                <a:schemeClr val="dk1"/>
              </a:solidFill>
            </a:endParaRPr>
          </a:p>
          <a:p>
            <a:pPr marL="0" lvl="0" indent="0" algn="l" rtl="0">
              <a:lnSpc>
                <a:spcPct val="90000"/>
              </a:lnSpc>
              <a:spcBef>
                <a:spcPts val="1000"/>
              </a:spcBef>
              <a:spcAft>
                <a:spcPts val="0"/>
              </a:spcAft>
              <a:buNone/>
            </a:pPr>
            <a:r>
              <a:rPr lang="en-US" sz="2300">
                <a:solidFill>
                  <a:schemeClr val="dk1"/>
                </a:solidFill>
              </a:rPr>
              <a:t>Comprehensive plan for intersectoral collaboration with other relevant clusters, including Health,WASH, Protection and FSL to ensure a convergence of efforts and the delivery of a holistic response to support people in need saving lives and reducing vulnerability</a:t>
            </a:r>
            <a:endParaRPr sz="2300">
              <a:solidFill>
                <a:schemeClr val="dk1"/>
              </a:solidFill>
              <a:latin typeface="Calibri"/>
              <a:ea typeface="Calibri"/>
              <a:cs typeface="Calibri"/>
              <a:sym typeface="Calibri"/>
            </a:endParaRPr>
          </a:p>
        </p:txBody>
      </p:sp>
      <p:sp>
        <p:nvSpPr>
          <p:cNvPr id="194" name="Google Shape;194;g128ec2f01a5_5_13"/>
          <p:cNvSpPr txBox="1">
            <a:spLocks noGrp="1"/>
          </p:cNvSpPr>
          <p:nvPr>
            <p:ph type="title"/>
          </p:nvPr>
        </p:nvSpPr>
        <p:spPr>
          <a:xfrm>
            <a:off x="72975" y="127700"/>
            <a:ext cx="9835200" cy="110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600"/>
              <a:t>Other ongoing work to be finalized in the coming weeks:</a:t>
            </a:r>
            <a:endParaRPr sz="3600"/>
          </a:p>
        </p:txBody>
      </p:sp>
      <p:sp>
        <p:nvSpPr>
          <p:cNvPr id="195" name="Google Shape;195;g128ec2f01a5_5_13"/>
          <p:cNvSpPr txBox="1">
            <a:spLocks noGrp="1"/>
          </p:cNvSpPr>
          <p:nvPr>
            <p:ph type="sldNum" idx="12"/>
          </p:nvPr>
        </p:nvSpPr>
        <p:spPr>
          <a:xfrm>
            <a:off x="9096704" y="6224971"/>
            <a:ext cx="2844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125fc03a242_1_0"/>
          <p:cNvSpPr txBox="1"/>
          <p:nvPr/>
        </p:nvSpPr>
        <p:spPr>
          <a:xfrm>
            <a:off x="1661025" y="2122775"/>
            <a:ext cx="9179700" cy="153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a:solidFill>
                  <a:schemeClr val="lt1"/>
                </a:solidFill>
              </a:rPr>
              <a:t>Breastfeeding attitudes, practices and experiences from Ukraine </a:t>
            </a:r>
            <a:endParaRPr sz="4400" b="1" i="0" u="none" strike="noStrike" cap="non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11bb549bf1b_0_0"/>
          <p:cNvSpPr txBox="1"/>
          <p:nvPr/>
        </p:nvSpPr>
        <p:spPr>
          <a:xfrm>
            <a:off x="638375" y="1491700"/>
            <a:ext cx="10671600" cy="3843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800">
                <a:solidFill>
                  <a:schemeClr val="dk1"/>
                </a:solidFill>
              </a:rPr>
              <a:t>•</a:t>
            </a:r>
            <a:r>
              <a:rPr lang="en-US" sz="2800">
                <a:solidFill>
                  <a:schemeClr val="dk1"/>
                </a:solidFill>
                <a:latin typeface="Calibri"/>
                <a:ea typeface="Calibri"/>
                <a:cs typeface="Calibri"/>
                <a:sym typeface="Calibri"/>
              </a:rPr>
              <a:t>Literate: </a:t>
            </a:r>
            <a:r>
              <a:rPr lang="en-US" sz="2800" b="1">
                <a:solidFill>
                  <a:srgbClr val="202124"/>
                </a:solidFill>
                <a:latin typeface="Calibri"/>
                <a:ea typeface="Calibri"/>
                <a:cs typeface="Calibri"/>
                <a:sym typeface="Calibri"/>
              </a:rPr>
              <a:t>99.98% </a:t>
            </a:r>
            <a:r>
              <a:rPr lang="en-US" sz="2800">
                <a:solidFill>
                  <a:srgbClr val="202124"/>
                </a:solidFill>
                <a:latin typeface="Calibri"/>
                <a:ea typeface="Calibri"/>
                <a:cs typeface="Calibri"/>
                <a:sym typeface="Calibri"/>
              </a:rPr>
              <a:t>for females who are now 25-34 </a:t>
            </a:r>
            <a:r>
              <a:rPr lang="en-US">
                <a:solidFill>
                  <a:srgbClr val="202124"/>
                </a:solidFill>
                <a:latin typeface="Calibri"/>
                <a:ea typeface="Calibri"/>
                <a:cs typeface="Calibri"/>
                <a:sym typeface="Calibri"/>
              </a:rPr>
              <a:t>(https://countryeconomy.com/)</a:t>
            </a:r>
            <a:endParaRPr>
              <a:solidFill>
                <a:srgbClr val="202124"/>
              </a:solidFill>
              <a:latin typeface="Calibri"/>
              <a:ea typeface="Calibri"/>
              <a:cs typeface="Calibri"/>
              <a:sym typeface="Calibri"/>
            </a:endParaRPr>
          </a:p>
          <a:p>
            <a:pPr marL="0" lvl="0" indent="0" algn="l" rtl="0">
              <a:lnSpc>
                <a:spcPct val="90000"/>
              </a:lnSpc>
              <a:spcBef>
                <a:spcPts val="1000"/>
              </a:spcBef>
              <a:spcAft>
                <a:spcPts val="0"/>
              </a:spcAft>
              <a:buNone/>
            </a:pPr>
            <a:r>
              <a:rPr lang="en-US" sz="2800">
                <a:solidFill>
                  <a:schemeClr val="dk1"/>
                </a:solidFill>
              </a:rPr>
              <a:t>•</a:t>
            </a:r>
            <a:r>
              <a:rPr lang="en-US" sz="2800">
                <a:solidFill>
                  <a:schemeClr val="dk1"/>
                </a:solidFill>
                <a:latin typeface="Calibri"/>
                <a:ea typeface="Calibri"/>
                <a:cs typeface="Calibri"/>
                <a:sym typeface="Calibri"/>
              </a:rPr>
              <a:t>Internet access: </a:t>
            </a:r>
            <a:r>
              <a:rPr lang="en-US" sz="2800" b="1">
                <a:solidFill>
                  <a:schemeClr val="dk1"/>
                </a:solidFill>
                <a:latin typeface="Calibri"/>
                <a:ea typeface="Calibri"/>
                <a:cs typeface="Calibri"/>
                <a:sym typeface="Calibri"/>
              </a:rPr>
              <a:t>71.8 %</a:t>
            </a:r>
            <a:r>
              <a:rPr lang="en-US" sz="2800">
                <a:solidFill>
                  <a:schemeClr val="dk1"/>
                </a:solidFill>
                <a:latin typeface="Calibri"/>
                <a:ea typeface="Calibri"/>
                <a:cs typeface="Calibri"/>
                <a:sym typeface="Calibri"/>
              </a:rPr>
              <a:t> of the total population </a:t>
            </a:r>
            <a:r>
              <a:rPr lang="en-US">
                <a:solidFill>
                  <a:schemeClr val="dk1"/>
                </a:solidFill>
                <a:latin typeface="Calibri"/>
                <a:ea typeface="Calibri"/>
                <a:cs typeface="Calibri"/>
                <a:sym typeface="Calibri"/>
              </a:rPr>
              <a:t>(https://datareportal.com/)</a:t>
            </a:r>
            <a:endParaRPr>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r>
              <a:rPr lang="en-US" sz="2800">
                <a:solidFill>
                  <a:schemeClr val="dk1"/>
                </a:solidFill>
              </a:rPr>
              <a:t>•</a:t>
            </a:r>
            <a:r>
              <a:rPr lang="en-US" sz="2800">
                <a:solidFill>
                  <a:schemeClr val="dk1"/>
                </a:solidFill>
                <a:latin typeface="Calibri"/>
                <a:ea typeface="Calibri"/>
                <a:cs typeface="Calibri"/>
                <a:sym typeface="Calibri"/>
              </a:rPr>
              <a:t>Social media use </a:t>
            </a:r>
            <a:r>
              <a:rPr lang="en-US" sz="2800" b="1">
                <a:solidFill>
                  <a:schemeClr val="dk1"/>
                </a:solidFill>
                <a:latin typeface="Calibri"/>
                <a:ea typeface="Calibri"/>
                <a:cs typeface="Calibri"/>
                <a:sym typeface="Calibri"/>
              </a:rPr>
              <a:t>64.6%</a:t>
            </a:r>
            <a:r>
              <a:rPr lang="en-US" sz="2800">
                <a:solidFill>
                  <a:schemeClr val="dk1"/>
                </a:solidFill>
                <a:latin typeface="Calibri"/>
                <a:ea typeface="Calibri"/>
                <a:cs typeface="Calibri"/>
                <a:sym typeface="Calibri"/>
              </a:rPr>
              <a:t> of the total population </a:t>
            </a:r>
            <a:r>
              <a:rPr lang="en-US">
                <a:solidFill>
                  <a:schemeClr val="dk1"/>
                </a:solidFill>
                <a:latin typeface="Calibri"/>
                <a:ea typeface="Calibri"/>
                <a:cs typeface="Calibri"/>
                <a:sym typeface="Calibri"/>
              </a:rPr>
              <a:t>(https://datareportal.com/)</a:t>
            </a:r>
            <a:endParaRPr>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r>
              <a:rPr lang="en-US" sz="2800">
                <a:solidFill>
                  <a:schemeClr val="dk1"/>
                </a:solidFill>
              </a:rPr>
              <a:t>•</a:t>
            </a:r>
            <a:r>
              <a:rPr lang="en-US" sz="2800">
                <a:solidFill>
                  <a:schemeClr val="dk1"/>
                </a:solidFill>
                <a:latin typeface="Calibri"/>
                <a:ea typeface="Calibri"/>
                <a:cs typeface="Calibri"/>
                <a:sym typeface="Calibri"/>
              </a:rPr>
              <a:t>Close to </a:t>
            </a:r>
            <a:r>
              <a:rPr lang="en-US" sz="2800" b="1">
                <a:solidFill>
                  <a:schemeClr val="dk1"/>
                </a:solidFill>
                <a:latin typeface="Calibri"/>
                <a:ea typeface="Calibri"/>
                <a:cs typeface="Calibri"/>
                <a:sym typeface="Calibri"/>
              </a:rPr>
              <a:t>100%</a:t>
            </a:r>
            <a:r>
              <a:rPr lang="en-US" sz="2800">
                <a:solidFill>
                  <a:schemeClr val="dk1"/>
                </a:solidFill>
                <a:latin typeface="Calibri"/>
                <a:ea typeface="Calibri"/>
                <a:cs typeface="Calibri"/>
                <a:sym typeface="Calibri"/>
              </a:rPr>
              <a:t> deliveries attended by skilled health staff </a:t>
            </a:r>
            <a:r>
              <a:rPr lang="en-US">
                <a:solidFill>
                  <a:schemeClr val="dk1"/>
                </a:solidFill>
                <a:latin typeface="Calibri"/>
                <a:ea typeface="Calibri"/>
                <a:cs typeface="Calibri"/>
                <a:sym typeface="Calibri"/>
              </a:rPr>
              <a:t>(https://data.worldbank.org/)</a:t>
            </a:r>
            <a:endParaRPr>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r>
              <a:rPr lang="en-US" sz="2800">
                <a:solidFill>
                  <a:schemeClr val="dk1"/>
                </a:solidFill>
              </a:rPr>
              <a:t>•</a:t>
            </a:r>
            <a:r>
              <a:rPr lang="en-US" sz="2800">
                <a:solidFill>
                  <a:schemeClr val="dk1"/>
                </a:solidFill>
                <a:latin typeface="Calibri"/>
                <a:ea typeface="Calibri"/>
                <a:cs typeface="Calibri"/>
                <a:sym typeface="Calibri"/>
              </a:rPr>
              <a:t>Low Fertility rate, total (births per woman): </a:t>
            </a:r>
            <a:r>
              <a:rPr lang="en-US" sz="2800" b="1">
                <a:solidFill>
                  <a:schemeClr val="dk1"/>
                </a:solidFill>
                <a:latin typeface="Calibri"/>
                <a:ea typeface="Calibri"/>
                <a:cs typeface="Calibri"/>
                <a:sym typeface="Calibri"/>
              </a:rPr>
              <a:t>1.2</a:t>
            </a:r>
            <a:r>
              <a:rPr lang="en-US" sz="2800">
                <a:solidFill>
                  <a:schemeClr val="dk1"/>
                </a:solidFill>
                <a:latin typeface="Calibri"/>
                <a:ea typeface="Calibri"/>
                <a:cs typeface="Calibri"/>
                <a:sym typeface="Calibri"/>
              </a:rPr>
              <a:t> in 2020 </a:t>
            </a:r>
            <a:r>
              <a:rPr lang="en-US">
                <a:solidFill>
                  <a:schemeClr val="dk1"/>
                </a:solidFill>
                <a:latin typeface="Calibri"/>
                <a:ea typeface="Calibri"/>
                <a:cs typeface="Calibri"/>
                <a:sym typeface="Calibri"/>
              </a:rPr>
              <a:t>(https://data.worldbank.org/) </a:t>
            </a:r>
            <a:r>
              <a:rPr lang="en-US" sz="2800">
                <a:solidFill>
                  <a:schemeClr val="dk1"/>
                </a:solidFill>
                <a:latin typeface="Calibri"/>
                <a:ea typeface="Calibri"/>
                <a:cs typeface="Calibri"/>
                <a:sym typeface="Calibri"/>
              </a:rPr>
              <a:t>and getting lower</a:t>
            </a:r>
            <a:endParaRPr sz="280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r>
              <a:rPr lang="en-US" sz="2800">
                <a:solidFill>
                  <a:schemeClr val="dk1"/>
                </a:solidFill>
              </a:rPr>
              <a:t>•</a:t>
            </a:r>
            <a:r>
              <a:rPr lang="en-US" sz="2800">
                <a:solidFill>
                  <a:schemeClr val="dk1"/>
                </a:solidFill>
                <a:latin typeface="Calibri"/>
                <a:ea typeface="Calibri"/>
                <a:cs typeface="Calibri"/>
                <a:sym typeface="Calibri"/>
              </a:rPr>
              <a:t>High breastfeeding initiation, good any breastfeeding, low EBF rates</a:t>
            </a:r>
            <a:endParaRPr sz="2800">
              <a:solidFill>
                <a:schemeClr val="dk1"/>
              </a:solidFill>
              <a:latin typeface="Calibri"/>
              <a:ea typeface="Calibri"/>
              <a:cs typeface="Calibri"/>
              <a:sym typeface="Calibri"/>
            </a:endParaRPr>
          </a:p>
        </p:txBody>
      </p:sp>
      <p:sp>
        <p:nvSpPr>
          <p:cNvPr id="207" name="Google Shape;207;g11bb549bf1b_0_0"/>
          <p:cNvSpPr txBox="1">
            <a:spLocks noGrp="1"/>
          </p:cNvSpPr>
          <p:nvPr>
            <p:ph type="title"/>
          </p:nvPr>
        </p:nvSpPr>
        <p:spPr>
          <a:xfrm>
            <a:off x="72975" y="127700"/>
            <a:ext cx="9557400" cy="875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Who are our mothers </a:t>
            </a:r>
            <a:endParaRPr/>
          </a:p>
        </p:txBody>
      </p:sp>
      <p:sp>
        <p:nvSpPr>
          <p:cNvPr id="208" name="Google Shape;208;g11bb549bf1b_0_0"/>
          <p:cNvSpPr txBox="1">
            <a:spLocks noGrp="1"/>
          </p:cNvSpPr>
          <p:nvPr>
            <p:ph type="sldNum" idx="12"/>
          </p:nvPr>
        </p:nvSpPr>
        <p:spPr>
          <a:xfrm>
            <a:off x="9096704" y="6224971"/>
            <a:ext cx="2844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11bb549bf1b_0_12"/>
          <p:cNvSpPr txBox="1">
            <a:spLocks noGrp="1"/>
          </p:cNvSpPr>
          <p:nvPr>
            <p:ph type="title"/>
          </p:nvPr>
        </p:nvSpPr>
        <p:spPr>
          <a:xfrm>
            <a:off x="0" y="0"/>
            <a:ext cx="8362500" cy="777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Who are Ukrainian consultants</a:t>
            </a:r>
            <a:endParaRPr/>
          </a:p>
        </p:txBody>
      </p:sp>
      <p:sp>
        <p:nvSpPr>
          <p:cNvPr id="215" name="Google Shape;215;g11bb549bf1b_0_12"/>
          <p:cNvSpPr txBox="1">
            <a:spLocks noGrp="1"/>
          </p:cNvSpPr>
          <p:nvPr>
            <p:ph type="sldNum" idx="12"/>
          </p:nvPr>
        </p:nvSpPr>
        <p:spPr>
          <a:xfrm>
            <a:off x="9096704" y="6224971"/>
            <a:ext cx="2844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
        <p:nvSpPr>
          <p:cNvPr id="216" name="Google Shape;216;g11bb549bf1b_0_12"/>
          <p:cNvSpPr txBox="1"/>
          <p:nvPr/>
        </p:nvSpPr>
        <p:spPr>
          <a:xfrm>
            <a:off x="523800" y="1088975"/>
            <a:ext cx="11144400" cy="55668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800">
                <a:solidFill>
                  <a:schemeClr val="dk1"/>
                </a:solidFill>
              </a:rPr>
              <a:t>•</a:t>
            </a:r>
            <a:r>
              <a:rPr lang="en-US" sz="2800">
                <a:solidFill>
                  <a:schemeClr val="dk1"/>
                </a:solidFill>
                <a:latin typeface="Calibri"/>
                <a:ea typeface="Calibri"/>
                <a:cs typeface="Calibri"/>
                <a:sym typeface="Calibri"/>
              </a:rPr>
              <a:t>Lactation consultant is currently not a formally recognized profession</a:t>
            </a:r>
            <a:endParaRPr sz="280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r>
              <a:rPr lang="en-US" sz="2800">
                <a:solidFill>
                  <a:schemeClr val="dk1"/>
                </a:solidFill>
              </a:rPr>
              <a:t>•</a:t>
            </a:r>
            <a:r>
              <a:rPr lang="en-US" sz="2800">
                <a:solidFill>
                  <a:schemeClr val="dk1"/>
                </a:solidFill>
                <a:latin typeface="Calibri"/>
                <a:ea typeface="Calibri"/>
                <a:cs typeface="Calibri"/>
                <a:sym typeface="Calibri"/>
              </a:rPr>
              <a:t>Most  LCs (over 200) are not certified but many are skilled and experienced. Different backgrounds.</a:t>
            </a:r>
            <a:endParaRPr sz="280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r>
              <a:rPr lang="en-US" sz="2800">
                <a:solidFill>
                  <a:schemeClr val="dk1"/>
                </a:solidFill>
              </a:rPr>
              <a:t>•</a:t>
            </a:r>
            <a:r>
              <a:rPr lang="en-US" sz="2800">
                <a:solidFill>
                  <a:schemeClr val="dk1"/>
                </a:solidFill>
                <a:latin typeface="Calibri"/>
                <a:ea typeface="Calibri"/>
                <a:cs typeface="Calibri"/>
                <a:sym typeface="Calibri"/>
              </a:rPr>
              <a:t>3 IBCLCs in Ukraine in 2021 + 1 Ukrainian IBCLC in Canada (but there is potential for growth)</a:t>
            </a:r>
            <a:endParaRPr sz="280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r>
              <a:rPr lang="en-US" sz="2800">
                <a:solidFill>
                  <a:schemeClr val="dk1"/>
                </a:solidFill>
              </a:rPr>
              <a:t>•</a:t>
            </a:r>
            <a:r>
              <a:rPr lang="en-US" sz="2800">
                <a:solidFill>
                  <a:schemeClr val="dk1"/>
                </a:solidFill>
                <a:latin typeface="Calibri"/>
                <a:ea typeface="Calibri"/>
                <a:cs typeface="Calibri"/>
                <a:sym typeface="Calibri"/>
              </a:rPr>
              <a:t>Lots of volunteer work. Articles, support groups for parents, videos, social media activity</a:t>
            </a:r>
            <a:endParaRPr sz="280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r>
              <a:rPr lang="en-US" sz="2800">
                <a:solidFill>
                  <a:schemeClr val="dk1"/>
                </a:solidFill>
              </a:rPr>
              <a:t>•</a:t>
            </a:r>
            <a:r>
              <a:rPr lang="en-US" sz="2800">
                <a:solidFill>
                  <a:schemeClr val="dk1"/>
                </a:solidFill>
                <a:latin typeface="Calibri"/>
                <a:ea typeface="Calibri"/>
                <a:cs typeface="Calibri"/>
                <a:sym typeface="Calibri"/>
              </a:rPr>
              <a:t>Professional association is in the under construction state. Informal community exists and is active</a:t>
            </a:r>
            <a:endParaRPr sz="280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r>
              <a:rPr lang="en-US" sz="2800">
                <a:solidFill>
                  <a:schemeClr val="dk1"/>
                </a:solidFill>
              </a:rPr>
              <a:t>•</a:t>
            </a:r>
            <a:r>
              <a:rPr lang="en-US" sz="2800">
                <a:solidFill>
                  <a:schemeClr val="dk1"/>
                </a:solidFill>
                <a:latin typeface="Calibri"/>
                <a:ea typeface="Calibri"/>
                <a:cs typeface="Calibri"/>
                <a:sym typeface="Calibri"/>
              </a:rPr>
              <a:t>Health workers are highly regarded by mothers and families as a source of breastfeeding information.</a:t>
            </a:r>
            <a:endParaRPr sz="2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
          <p:cNvSpPr/>
          <p:nvPr/>
        </p:nvSpPr>
        <p:spPr>
          <a:xfrm>
            <a:off x="0" y="0"/>
            <a:ext cx="6696789" cy="6858000"/>
          </a:xfrm>
          <a:prstGeom prst="rect">
            <a:avLst/>
          </a:prstGeom>
          <a:solidFill>
            <a:srgbClr val="EE63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54" name="Google Shape;54;p1"/>
          <p:cNvPicPr preferRelativeResize="0"/>
          <p:nvPr/>
        </p:nvPicPr>
        <p:blipFill rotWithShape="1">
          <a:blip r:embed="rId3">
            <a:alphaModFix/>
          </a:blip>
          <a:srcRect/>
          <a:stretch/>
        </p:blipFill>
        <p:spPr>
          <a:xfrm>
            <a:off x="354330" y="331470"/>
            <a:ext cx="2238399" cy="1232399"/>
          </a:xfrm>
          <a:prstGeom prst="rect">
            <a:avLst/>
          </a:prstGeom>
          <a:noFill/>
          <a:ln>
            <a:noFill/>
          </a:ln>
        </p:spPr>
      </p:pic>
      <p:sp>
        <p:nvSpPr>
          <p:cNvPr id="55" name="Google Shape;55;p1"/>
          <p:cNvSpPr txBox="1">
            <a:spLocks noGrp="1"/>
          </p:cNvSpPr>
          <p:nvPr>
            <p:ph type="body" idx="1"/>
          </p:nvPr>
        </p:nvSpPr>
        <p:spPr>
          <a:xfrm>
            <a:off x="95713" y="4135548"/>
            <a:ext cx="5234100" cy="936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400"/>
              <a:buNone/>
            </a:pPr>
            <a:r>
              <a:rPr lang="en-US"/>
              <a:t>10th May 2022</a:t>
            </a:r>
            <a:endParaRPr/>
          </a:p>
        </p:txBody>
      </p:sp>
      <p:sp>
        <p:nvSpPr>
          <p:cNvPr id="56" name="Google Shape;56;p1"/>
          <p:cNvSpPr txBox="1">
            <a:spLocks noGrp="1"/>
          </p:cNvSpPr>
          <p:nvPr>
            <p:ph type="body" idx="3"/>
          </p:nvPr>
        </p:nvSpPr>
        <p:spPr>
          <a:xfrm>
            <a:off x="95713" y="2202083"/>
            <a:ext cx="6355445" cy="13668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000"/>
              <a:buNone/>
            </a:pPr>
            <a:r>
              <a:rPr lang="en-US"/>
              <a:t>Ukraine Infant and Young Child Feeding (IYCF) technical update calls </a:t>
            </a:r>
            <a:endParaRPr/>
          </a:p>
        </p:txBody>
      </p:sp>
      <p:pic>
        <p:nvPicPr>
          <p:cNvPr id="57" name="Google Shape;57;p1"/>
          <p:cNvPicPr preferRelativeResize="0"/>
          <p:nvPr/>
        </p:nvPicPr>
        <p:blipFill rotWithShape="1">
          <a:blip r:embed="rId4">
            <a:alphaModFix/>
          </a:blip>
          <a:srcRect/>
          <a:stretch/>
        </p:blipFill>
        <p:spPr>
          <a:xfrm>
            <a:off x="12424217" y="119283"/>
            <a:ext cx="723900" cy="4165600"/>
          </a:xfrm>
          <a:prstGeom prst="rect">
            <a:avLst/>
          </a:prstGeom>
          <a:noFill/>
          <a:ln>
            <a:noFill/>
          </a:ln>
        </p:spPr>
      </p:pic>
      <p:pic>
        <p:nvPicPr>
          <p:cNvPr id="58" name="Google Shape;58;p1"/>
          <p:cNvPicPr preferRelativeResize="0"/>
          <p:nvPr/>
        </p:nvPicPr>
        <p:blipFill rotWithShape="1">
          <a:blip r:embed="rId5">
            <a:alphaModFix/>
          </a:blip>
          <a:srcRect/>
          <a:stretch/>
        </p:blipFill>
        <p:spPr>
          <a:xfrm>
            <a:off x="12458942" y="4419600"/>
            <a:ext cx="723900" cy="2438400"/>
          </a:xfrm>
          <a:prstGeom prst="rect">
            <a:avLst/>
          </a:prstGeom>
          <a:noFill/>
          <a:ln>
            <a:noFill/>
          </a:ln>
        </p:spPr>
      </p:pic>
      <p:sp>
        <p:nvSpPr>
          <p:cNvPr id="59" name="Google Shape;59;p1"/>
          <p:cNvSpPr/>
          <p:nvPr/>
        </p:nvSpPr>
        <p:spPr>
          <a:xfrm>
            <a:off x="-27376" y="5638800"/>
            <a:ext cx="6724165" cy="1219200"/>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0" name="Google Shape;60;p1" descr="Bubble chart&#10;&#10;Description automatically generated with medium confidence"/>
          <p:cNvPicPr preferRelativeResize="0"/>
          <p:nvPr/>
        </p:nvPicPr>
        <p:blipFill rotWithShape="1">
          <a:blip r:embed="rId6">
            <a:alphaModFix/>
          </a:blip>
          <a:srcRect/>
          <a:stretch/>
        </p:blipFill>
        <p:spPr>
          <a:xfrm>
            <a:off x="3587571" y="5909920"/>
            <a:ext cx="2263943" cy="676957"/>
          </a:xfrm>
          <a:prstGeom prst="rect">
            <a:avLst/>
          </a:prstGeom>
          <a:noFill/>
          <a:ln>
            <a:noFill/>
          </a:ln>
        </p:spPr>
      </p:pic>
      <p:pic>
        <p:nvPicPr>
          <p:cNvPr id="61" name="Google Shape;61;p1" descr="Logo, company name&#10;&#10;Description automatically generated"/>
          <p:cNvPicPr preferRelativeResize="0"/>
          <p:nvPr/>
        </p:nvPicPr>
        <p:blipFill rotWithShape="1">
          <a:blip r:embed="rId7">
            <a:alphaModFix/>
          </a:blip>
          <a:srcRect b="62630"/>
          <a:stretch/>
        </p:blipFill>
        <p:spPr>
          <a:xfrm>
            <a:off x="416747" y="5909920"/>
            <a:ext cx="2415343" cy="676957"/>
          </a:xfrm>
          <a:prstGeom prst="rect">
            <a:avLst/>
          </a:prstGeom>
          <a:noFill/>
          <a:ln>
            <a:noFill/>
          </a:ln>
        </p:spPr>
      </p:pic>
      <p:pic>
        <p:nvPicPr>
          <p:cNvPr id="62" name="Google Shape;62;p1" descr="A person holding a baby&#10;&#10;Description automatically generated"/>
          <p:cNvPicPr preferRelativeResize="0">
            <a:picLocks noGrp="1"/>
          </p:cNvPicPr>
          <p:nvPr>
            <p:ph type="pic" idx="2"/>
          </p:nvPr>
        </p:nvPicPr>
        <p:blipFill rotWithShape="1">
          <a:blip r:embed="rId8">
            <a:alphaModFix/>
          </a:blip>
          <a:srcRect l="23225" r="23224"/>
          <a:stretch/>
        </p:blipFill>
        <p:spPr>
          <a:xfrm>
            <a:off x="6683375" y="0"/>
            <a:ext cx="5508625" cy="6858000"/>
          </a:xfrm>
          <a:prstGeom prst="rect">
            <a:avLst/>
          </a:prstGeom>
          <a:noFill/>
          <a:ln>
            <a:noFill/>
          </a:ln>
        </p:spPr>
      </p:pic>
      <p:sp>
        <p:nvSpPr>
          <p:cNvPr id="63" name="Google Shape;63;p1"/>
          <p:cNvSpPr txBox="1"/>
          <p:nvPr/>
        </p:nvSpPr>
        <p:spPr>
          <a:xfrm>
            <a:off x="10042501" y="6488668"/>
            <a:ext cx="214949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Photo credit: UNICEF</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11bb549bf1b_0_22"/>
          <p:cNvSpPr txBox="1">
            <a:spLocks noGrp="1"/>
          </p:cNvSpPr>
          <p:nvPr>
            <p:ph type="body" idx="1"/>
          </p:nvPr>
        </p:nvSpPr>
        <p:spPr>
          <a:xfrm>
            <a:off x="7000600" y="1047900"/>
            <a:ext cx="5010300" cy="4762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a:latin typeface="Arial"/>
                <a:ea typeface="Arial"/>
                <a:cs typeface="Arial"/>
                <a:sym typeface="Arial"/>
              </a:rPr>
              <a:t>•</a:t>
            </a:r>
            <a:r>
              <a:rPr lang="en-US"/>
              <a:t>Long history of BFHI implementation (since 1995)</a:t>
            </a:r>
            <a:endParaRPr/>
          </a:p>
          <a:p>
            <a:pPr marL="0" lvl="0" indent="0" algn="l" rtl="0">
              <a:spcBef>
                <a:spcPts val="1000"/>
              </a:spcBef>
              <a:spcAft>
                <a:spcPts val="0"/>
              </a:spcAft>
              <a:buClr>
                <a:schemeClr val="dk1"/>
              </a:buClr>
              <a:buSzPts val="1100"/>
              <a:buFont typeface="Arial"/>
              <a:buNone/>
            </a:pPr>
            <a:r>
              <a:rPr lang="en-US">
                <a:latin typeface="Arial"/>
                <a:ea typeface="Arial"/>
                <a:cs typeface="Arial"/>
                <a:sym typeface="Arial"/>
              </a:rPr>
              <a:t>•</a:t>
            </a:r>
            <a:r>
              <a:rPr lang="en-US"/>
              <a:t>Expanded BFHI since 2006 Not only maternities, but all healthcare facilities that help mothers and babies can be certified</a:t>
            </a:r>
            <a:endParaRPr/>
          </a:p>
          <a:p>
            <a:pPr marL="0" lvl="0" indent="0" algn="l" rtl="0">
              <a:spcBef>
                <a:spcPts val="1000"/>
              </a:spcBef>
              <a:spcAft>
                <a:spcPts val="0"/>
              </a:spcAft>
              <a:buClr>
                <a:schemeClr val="dk1"/>
              </a:buClr>
              <a:buSzPts val="1100"/>
              <a:buFont typeface="Arial"/>
              <a:buNone/>
            </a:pPr>
            <a:r>
              <a:rPr lang="en-US">
                <a:latin typeface="Arial"/>
                <a:ea typeface="Arial"/>
                <a:cs typeface="Arial"/>
                <a:sym typeface="Arial"/>
              </a:rPr>
              <a:t>•</a:t>
            </a:r>
            <a:r>
              <a:rPr lang="en-US"/>
              <a:t>MoH is actively involved. Protocols.</a:t>
            </a:r>
            <a:endParaRPr/>
          </a:p>
          <a:p>
            <a:pPr marL="0" lvl="0" indent="0" algn="l" rtl="0">
              <a:spcBef>
                <a:spcPts val="1000"/>
              </a:spcBef>
              <a:spcAft>
                <a:spcPts val="0"/>
              </a:spcAft>
              <a:buNone/>
            </a:pPr>
            <a:endParaRPr/>
          </a:p>
        </p:txBody>
      </p:sp>
      <p:sp>
        <p:nvSpPr>
          <p:cNvPr id="223" name="Google Shape;223;g11bb549bf1b_0_22"/>
          <p:cNvSpPr txBox="1">
            <a:spLocks noGrp="1"/>
          </p:cNvSpPr>
          <p:nvPr>
            <p:ph type="sldNum" idx="12"/>
          </p:nvPr>
        </p:nvSpPr>
        <p:spPr>
          <a:xfrm>
            <a:off x="9096704" y="6224971"/>
            <a:ext cx="2844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pic>
        <p:nvPicPr>
          <p:cNvPr id="224" name="Google Shape;224;g11bb549bf1b_0_22"/>
          <p:cNvPicPr preferRelativeResize="0"/>
          <p:nvPr/>
        </p:nvPicPr>
        <p:blipFill>
          <a:blip r:embed="rId3">
            <a:alphaModFix/>
          </a:blip>
          <a:stretch>
            <a:fillRect/>
          </a:stretch>
        </p:blipFill>
        <p:spPr>
          <a:xfrm>
            <a:off x="414873" y="1255400"/>
            <a:ext cx="6143949" cy="4347200"/>
          </a:xfrm>
          <a:prstGeom prst="rect">
            <a:avLst/>
          </a:prstGeom>
          <a:noFill/>
          <a:ln>
            <a:noFill/>
          </a:ln>
        </p:spPr>
      </p:pic>
      <p:sp>
        <p:nvSpPr>
          <p:cNvPr id="225" name="Google Shape;225;g11bb549bf1b_0_22"/>
          <p:cNvSpPr txBox="1"/>
          <p:nvPr/>
        </p:nvSpPr>
        <p:spPr>
          <a:xfrm>
            <a:off x="1126375" y="5674600"/>
            <a:ext cx="7870200" cy="718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BFHI coverage (all eligible facilities). 2019</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26" name="Google Shape;226;g11bb549bf1b_0_22"/>
          <p:cNvSpPr txBox="1"/>
          <p:nvPr/>
        </p:nvSpPr>
        <p:spPr>
          <a:xfrm>
            <a:off x="1234150" y="470500"/>
            <a:ext cx="4505400" cy="97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400">
                <a:solidFill>
                  <a:schemeClr val="dk1"/>
                </a:solidFill>
                <a:latin typeface="Calibri"/>
                <a:ea typeface="Calibri"/>
                <a:cs typeface="Calibri"/>
                <a:sym typeface="Calibri"/>
              </a:rPr>
              <a:t>Contact for BFHI in Ukraine: Lidia Romanenko </a:t>
            </a:r>
            <a:r>
              <a:rPr lang="en-US" sz="1800">
                <a:solidFill>
                  <a:srgbClr val="3C4043"/>
                </a:solidFill>
                <a:latin typeface="Roboto"/>
                <a:ea typeface="Roboto"/>
                <a:cs typeface="Roboto"/>
                <a:sym typeface="Roboto"/>
              </a:rPr>
              <a:t>l_romanenko@ukr.net</a:t>
            </a:r>
            <a:endParaRPr sz="1800">
              <a:solidFill>
                <a:srgbClr val="3C4043"/>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11bb549bf1b_0_41"/>
          <p:cNvSpPr txBox="1">
            <a:spLocks noGrp="1"/>
          </p:cNvSpPr>
          <p:nvPr>
            <p:ph type="body" idx="1"/>
          </p:nvPr>
        </p:nvSpPr>
        <p:spPr>
          <a:xfrm>
            <a:off x="6401750" y="598825"/>
            <a:ext cx="5609100" cy="6088200"/>
          </a:xfrm>
          <a:prstGeom prst="rect">
            <a:avLst/>
          </a:prstGeom>
        </p:spPr>
        <p:txBody>
          <a:bodyPr spcFirstLastPara="1" wrap="square" lIns="91425" tIns="45700" rIns="91425" bIns="45700" anchor="t" anchorCtr="0">
            <a:noAutofit/>
          </a:bodyPr>
          <a:lstStyle/>
          <a:p>
            <a:pPr marL="457200" lvl="0" indent="-368300" algn="l" rtl="0">
              <a:lnSpc>
                <a:spcPct val="115000"/>
              </a:lnSpc>
              <a:spcBef>
                <a:spcPts val="0"/>
              </a:spcBef>
              <a:spcAft>
                <a:spcPts val="0"/>
              </a:spcAft>
              <a:buSzPts val="2200"/>
              <a:buChar char="•"/>
            </a:pPr>
            <a:r>
              <a:rPr lang="en-US" sz="2200"/>
              <a:t>Maternity BFHI coverage is high</a:t>
            </a:r>
            <a:endParaRPr sz="2200"/>
          </a:p>
          <a:p>
            <a:pPr marL="457200" lvl="0" indent="-368300" algn="l" rtl="0">
              <a:lnSpc>
                <a:spcPct val="115000"/>
              </a:lnSpc>
              <a:spcBef>
                <a:spcPts val="0"/>
              </a:spcBef>
              <a:spcAft>
                <a:spcPts val="0"/>
              </a:spcAft>
              <a:buSzPts val="2200"/>
              <a:buChar char="•"/>
            </a:pPr>
            <a:r>
              <a:rPr lang="en-US" sz="2200"/>
              <a:t>12 principles since 2011:</a:t>
            </a:r>
            <a:endParaRPr sz="2200"/>
          </a:p>
          <a:p>
            <a:pPr marL="914400" lvl="0" indent="0" algn="l" rtl="0">
              <a:lnSpc>
                <a:spcPct val="115000"/>
              </a:lnSpc>
              <a:spcBef>
                <a:spcPts val="0"/>
              </a:spcBef>
              <a:spcAft>
                <a:spcPts val="0"/>
              </a:spcAft>
              <a:buNone/>
            </a:pPr>
            <a:r>
              <a:rPr lang="en-US" sz="2200"/>
              <a:t>#11 Code compliance</a:t>
            </a:r>
            <a:endParaRPr sz="2200"/>
          </a:p>
          <a:p>
            <a:pPr marL="914400" lvl="0" indent="0" algn="l" rtl="0">
              <a:lnSpc>
                <a:spcPct val="115000"/>
              </a:lnSpc>
              <a:spcBef>
                <a:spcPts val="0"/>
              </a:spcBef>
              <a:spcAft>
                <a:spcPts val="0"/>
              </a:spcAft>
              <a:buNone/>
            </a:pPr>
            <a:r>
              <a:rPr lang="en-US" sz="2200"/>
              <a:t>#12 Effective perinatal care practices implemented: partner delivery, free delivery positions, free visits in maternity etc.</a:t>
            </a:r>
            <a:endParaRPr sz="2200"/>
          </a:p>
          <a:p>
            <a:pPr marL="457200" lvl="0" indent="-368300" algn="l" rtl="0">
              <a:lnSpc>
                <a:spcPct val="115000"/>
              </a:lnSpc>
              <a:spcBef>
                <a:spcPts val="0"/>
              </a:spcBef>
              <a:spcAft>
                <a:spcPts val="0"/>
              </a:spcAft>
              <a:buSzPts val="2200"/>
              <a:buChar char="•"/>
            </a:pPr>
            <a:r>
              <a:rPr lang="en-US" sz="2200"/>
              <a:t>Center for resources and  monitoring with regional centers. (Методично-організаційний моніторинговий центр НДСЛ "ОХМАТДИТ“)</a:t>
            </a:r>
            <a:endParaRPr sz="2200"/>
          </a:p>
          <a:p>
            <a:pPr marL="457200" lvl="0" indent="-368300" algn="l" rtl="0">
              <a:lnSpc>
                <a:spcPct val="115000"/>
              </a:lnSpc>
              <a:spcBef>
                <a:spcPts val="0"/>
              </a:spcBef>
              <a:spcAft>
                <a:spcPts val="0"/>
              </a:spcAft>
              <a:buSzPts val="2200"/>
              <a:buChar char="•"/>
            </a:pPr>
            <a:r>
              <a:rPr lang="en-US" sz="2200"/>
              <a:t>Trainers in each region</a:t>
            </a:r>
            <a:endParaRPr sz="2200"/>
          </a:p>
          <a:p>
            <a:pPr marL="0" lvl="0" indent="0" algn="l" rtl="0">
              <a:lnSpc>
                <a:spcPct val="115000"/>
              </a:lnSpc>
              <a:spcBef>
                <a:spcPts val="0"/>
              </a:spcBef>
              <a:spcAft>
                <a:spcPts val="0"/>
              </a:spcAft>
              <a:buNone/>
            </a:pPr>
            <a:r>
              <a:rPr lang="en-US" sz="2200"/>
              <a:t>Challenge: Currently no website to assess all information in one place</a:t>
            </a:r>
            <a:endParaRPr sz="2200"/>
          </a:p>
          <a:p>
            <a:pPr marL="0" lvl="0" indent="0" algn="l" rtl="0">
              <a:spcBef>
                <a:spcPts val="1000"/>
              </a:spcBef>
              <a:spcAft>
                <a:spcPts val="0"/>
              </a:spcAft>
              <a:buNone/>
            </a:pPr>
            <a:endParaRPr>
              <a:latin typeface="Arial"/>
              <a:ea typeface="Arial"/>
              <a:cs typeface="Arial"/>
              <a:sym typeface="Arial"/>
            </a:endParaRPr>
          </a:p>
          <a:p>
            <a:pPr marL="0" lvl="0" indent="0" algn="l" rtl="0">
              <a:spcBef>
                <a:spcPts val="1000"/>
              </a:spcBef>
              <a:spcAft>
                <a:spcPts val="0"/>
              </a:spcAft>
              <a:buNone/>
            </a:pPr>
            <a:endParaRPr/>
          </a:p>
        </p:txBody>
      </p:sp>
      <p:sp>
        <p:nvSpPr>
          <p:cNvPr id="233" name="Google Shape;233;g11bb549bf1b_0_41"/>
          <p:cNvSpPr txBox="1">
            <a:spLocks noGrp="1"/>
          </p:cNvSpPr>
          <p:nvPr>
            <p:ph type="sldNum" idx="12"/>
          </p:nvPr>
        </p:nvSpPr>
        <p:spPr>
          <a:xfrm>
            <a:off x="9096704" y="6224971"/>
            <a:ext cx="2844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234" name="Google Shape;234;g11bb549bf1b_0_41"/>
          <p:cNvSpPr txBox="1"/>
          <p:nvPr/>
        </p:nvSpPr>
        <p:spPr>
          <a:xfrm>
            <a:off x="1126375" y="5674600"/>
            <a:ext cx="5090100" cy="718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a:solidFill>
                  <a:schemeClr val="dk1"/>
                </a:solidFill>
                <a:latin typeface="Calibri"/>
                <a:ea typeface="Calibri"/>
                <a:cs typeface="Calibri"/>
                <a:sym typeface="Calibri"/>
              </a:rPr>
              <a:t>% of babies born in BFHI maternities. 2019</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35" name="Google Shape;235;g11bb549bf1b_0_41"/>
          <p:cNvSpPr txBox="1"/>
          <p:nvPr/>
        </p:nvSpPr>
        <p:spPr>
          <a:xfrm>
            <a:off x="741400" y="470500"/>
            <a:ext cx="4998000" cy="97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400">
                <a:solidFill>
                  <a:schemeClr val="dk1"/>
                </a:solidFill>
                <a:latin typeface="Calibri"/>
                <a:ea typeface="Calibri"/>
                <a:cs typeface="Calibri"/>
                <a:sym typeface="Calibri"/>
              </a:rPr>
              <a:t>Contact for BFHI in Ukraine: Lidia Romanenko </a:t>
            </a:r>
            <a:r>
              <a:rPr lang="en-US" sz="1800">
                <a:solidFill>
                  <a:srgbClr val="3C4043"/>
                </a:solidFill>
                <a:latin typeface="Roboto"/>
                <a:ea typeface="Roboto"/>
                <a:cs typeface="Roboto"/>
                <a:sym typeface="Roboto"/>
              </a:rPr>
              <a:t>l_romanenko@ukr.net</a:t>
            </a:r>
            <a:endParaRPr sz="1800">
              <a:solidFill>
                <a:srgbClr val="3C4043"/>
              </a:solidFill>
              <a:latin typeface="Roboto"/>
              <a:ea typeface="Roboto"/>
              <a:cs typeface="Roboto"/>
              <a:sym typeface="Roboto"/>
            </a:endParaRPr>
          </a:p>
        </p:txBody>
      </p:sp>
      <p:pic>
        <p:nvPicPr>
          <p:cNvPr id="236" name="Google Shape;236;g11bb549bf1b_0_41"/>
          <p:cNvPicPr preferRelativeResize="0"/>
          <p:nvPr/>
        </p:nvPicPr>
        <p:blipFill>
          <a:blip r:embed="rId3">
            <a:alphaModFix/>
          </a:blip>
          <a:stretch>
            <a:fillRect/>
          </a:stretch>
        </p:blipFill>
        <p:spPr>
          <a:xfrm>
            <a:off x="381000" y="1601800"/>
            <a:ext cx="5539696" cy="3920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11bb549bf1b_0_52"/>
          <p:cNvSpPr txBox="1">
            <a:spLocks noGrp="1"/>
          </p:cNvSpPr>
          <p:nvPr>
            <p:ph type="title"/>
          </p:nvPr>
        </p:nvSpPr>
        <p:spPr>
          <a:xfrm>
            <a:off x="0" y="0"/>
            <a:ext cx="3000000" cy="3000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Strengths</a:t>
            </a:r>
            <a:endParaRPr/>
          </a:p>
        </p:txBody>
      </p:sp>
      <p:sp>
        <p:nvSpPr>
          <p:cNvPr id="243" name="Google Shape;243;g11bb549bf1b_0_52"/>
          <p:cNvSpPr txBox="1">
            <a:spLocks noGrp="1"/>
          </p:cNvSpPr>
          <p:nvPr>
            <p:ph type="body" idx="1"/>
          </p:nvPr>
        </p:nvSpPr>
        <p:spPr>
          <a:xfrm>
            <a:off x="349900" y="5278175"/>
            <a:ext cx="11591700" cy="1391700"/>
          </a:xfrm>
          <a:prstGeom prst="rect">
            <a:avLst/>
          </a:prstGeom>
        </p:spPr>
        <p:txBody>
          <a:bodyPr spcFirstLastPara="1" wrap="square" lIns="91425" tIns="45700" rIns="91425" bIns="45700" anchor="t" anchorCtr="0">
            <a:noAutofit/>
          </a:bodyPr>
          <a:lstStyle/>
          <a:p>
            <a:pPr marL="457200" lvl="0" indent="-355600" algn="l" rtl="0">
              <a:spcBef>
                <a:spcPts val="1000"/>
              </a:spcBef>
              <a:spcAft>
                <a:spcPts val="0"/>
              </a:spcAft>
              <a:buSzPts val="2000"/>
              <a:buChar char="•"/>
            </a:pPr>
            <a:r>
              <a:rPr lang="en-US" sz="2000"/>
              <a:t>Effective perinatal care implementation since 2004.</a:t>
            </a:r>
            <a:endParaRPr sz="2000"/>
          </a:p>
          <a:p>
            <a:pPr marL="457200" lvl="0" indent="-355600" algn="l" rtl="0">
              <a:spcBef>
                <a:spcPts val="0"/>
              </a:spcBef>
              <a:spcAft>
                <a:spcPts val="0"/>
              </a:spcAft>
              <a:buSzPts val="2000"/>
              <a:buChar char="•"/>
            </a:pPr>
            <a:r>
              <a:rPr lang="en-US" sz="2000"/>
              <a:t>Joint work: Maternal  and Infant health Project JSI/USAID and MoH. National protocols</a:t>
            </a:r>
            <a:endParaRPr sz="2000"/>
          </a:p>
          <a:p>
            <a:pPr marL="457200" lvl="0" indent="-355600" algn="l" rtl="0">
              <a:spcBef>
                <a:spcPts val="0"/>
              </a:spcBef>
              <a:spcAft>
                <a:spcPts val="0"/>
              </a:spcAft>
              <a:buSzPts val="2000"/>
              <a:buChar char="•"/>
            </a:pPr>
            <a:r>
              <a:rPr lang="en-US" sz="2000"/>
              <a:t>Warm chain: one of elements is </a:t>
            </a:r>
            <a:r>
              <a:rPr lang="en-US" sz="2000" b="1"/>
              <a:t>immediate uninterrupted skin to skin for 2 hours after delivery</a:t>
            </a:r>
            <a:endParaRPr sz="2000" b="1"/>
          </a:p>
          <a:p>
            <a:pPr marL="457200" lvl="0" indent="0" algn="l" rtl="0">
              <a:spcBef>
                <a:spcPts val="1000"/>
              </a:spcBef>
              <a:spcAft>
                <a:spcPts val="0"/>
              </a:spcAft>
              <a:buNone/>
            </a:pPr>
            <a:endParaRPr/>
          </a:p>
        </p:txBody>
      </p:sp>
      <p:sp>
        <p:nvSpPr>
          <p:cNvPr id="244" name="Google Shape;244;g11bb549bf1b_0_52"/>
          <p:cNvSpPr txBox="1">
            <a:spLocks noGrp="1"/>
          </p:cNvSpPr>
          <p:nvPr>
            <p:ph type="sldNum" idx="12"/>
          </p:nvPr>
        </p:nvSpPr>
        <p:spPr>
          <a:xfrm>
            <a:off x="9096704" y="6224971"/>
            <a:ext cx="2844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pic>
        <p:nvPicPr>
          <p:cNvPr id="245" name="Google Shape;245;g11bb549bf1b_0_52"/>
          <p:cNvPicPr preferRelativeResize="0"/>
          <p:nvPr/>
        </p:nvPicPr>
        <p:blipFill>
          <a:blip r:embed="rId3">
            <a:alphaModFix/>
          </a:blip>
          <a:stretch>
            <a:fillRect/>
          </a:stretch>
        </p:blipFill>
        <p:spPr>
          <a:xfrm>
            <a:off x="1042825" y="688100"/>
            <a:ext cx="10205850" cy="43827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11bb549bf1b_0_61"/>
          <p:cNvSpPr txBox="1">
            <a:spLocks noGrp="1"/>
          </p:cNvSpPr>
          <p:nvPr>
            <p:ph type="title"/>
          </p:nvPr>
        </p:nvSpPr>
        <p:spPr>
          <a:xfrm>
            <a:off x="0" y="0"/>
            <a:ext cx="3000000" cy="3000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Strengths</a:t>
            </a:r>
            <a:endParaRPr/>
          </a:p>
        </p:txBody>
      </p:sp>
      <p:sp>
        <p:nvSpPr>
          <p:cNvPr id="252" name="Google Shape;252;g11bb549bf1b_0_61"/>
          <p:cNvSpPr txBox="1">
            <a:spLocks noGrp="1"/>
          </p:cNvSpPr>
          <p:nvPr>
            <p:ph type="body" idx="1"/>
          </p:nvPr>
        </p:nvSpPr>
        <p:spPr>
          <a:xfrm>
            <a:off x="641600" y="5838575"/>
            <a:ext cx="10593300" cy="7515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KMC implementation in some perinatal centers</a:t>
            </a:r>
            <a:endParaRPr/>
          </a:p>
        </p:txBody>
      </p:sp>
      <p:sp>
        <p:nvSpPr>
          <p:cNvPr id="253" name="Google Shape;253;g11bb549bf1b_0_61"/>
          <p:cNvSpPr txBox="1">
            <a:spLocks noGrp="1"/>
          </p:cNvSpPr>
          <p:nvPr>
            <p:ph type="sldNum" idx="12"/>
          </p:nvPr>
        </p:nvSpPr>
        <p:spPr>
          <a:xfrm>
            <a:off x="9096704" y="6224971"/>
            <a:ext cx="2844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pic>
        <p:nvPicPr>
          <p:cNvPr id="254" name="Google Shape;254;g11bb549bf1b_0_61"/>
          <p:cNvPicPr preferRelativeResize="0"/>
          <p:nvPr/>
        </p:nvPicPr>
        <p:blipFill>
          <a:blip r:embed="rId3">
            <a:alphaModFix/>
          </a:blip>
          <a:stretch>
            <a:fillRect/>
          </a:stretch>
        </p:blipFill>
        <p:spPr>
          <a:xfrm>
            <a:off x="309025" y="1594650"/>
            <a:ext cx="11573950" cy="36687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11bb549bf1b_0_69"/>
          <p:cNvSpPr txBox="1">
            <a:spLocks noGrp="1"/>
          </p:cNvSpPr>
          <p:nvPr>
            <p:ph type="title"/>
          </p:nvPr>
        </p:nvSpPr>
        <p:spPr>
          <a:xfrm>
            <a:off x="0" y="0"/>
            <a:ext cx="4971300" cy="3000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Some of our myths</a:t>
            </a:r>
            <a:endParaRPr/>
          </a:p>
        </p:txBody>
      </p:sp>
      <p:sp>
        <p:nvSpPr>
          <p:cNvPr id="261" name="Google Shape;261;g11bb549bf1b_0_69"/>
          <p:cNvSpPr txBox="1">
            <a:spLocks noGrp="1"/>
          </p:cNvSpPr>
          <p:nvPr>
            <p:ph type="body" idx="1"/>
          </p:nvPr>
        </p:nvSpPr>
        <p:spPr>
          <a:xfrm>
            <a:off x="527550" y="796950"/>
            <a:ext cx="11277900" cy="58899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sz="2200">
                <a:latin typeface="Arial"/>
                <a:ea typeface="Arial"/>
                <a:cs typeface="Arial"/>
                <a:sym typeface="Arial"/>
              </a:rPr>
              <a:t>•</a:t>
            </a:r>
            <a:r>
              <a:rPr lang="en-US" sz="2200"/>
              <a:t>Milk can dry up due to stress or just dry up without a cause</a:t>
            </a:r>
            <a:endParaRPr sz="2200"/>
          </a:p>
          <a:p>
            <a:pPr marL="0" lvl="0" indent="0" algn="l" rtl="0">
              <a:spcBef>
                <a:spcPts val="1000"/>
              </a:spcBef>
              <a:spcAft>
                <a:spcPts val="0"/>
              </a:spcAft>
              <a:buClr>
                <a:schemeClr val="dk1"/>
              </a:buClr>
              <a:buSzPts val="1100"/>
              <a:buFont typeface="Arial"/>
              <a:buNone/>
            </a:pPr>
            <a:r>
              <a:rPr lang="en-US" sz="2200">
                <a:latin typeface="Arial"/>
                <a:ea typeface="Arial"/>
                <a:cs typeface="Arial"/>
                <a:sym typeface="Arial"/>
              </a:rPr>
              <a:t>•</a:t>
            </a:r>
            <a:r>
              <a:rPr lang="en-US" sz="2200"/>
              <a:t>Babies under 6 months need water</a:t>
            </a:r>
            <a:endParaRPr sz="2200"/>
          </a:p>
          <a:p>
            <a:pPr marL="0" lvl="0" indent="0" algn="l" rtl="0">
              <a:spcBef>
                <a:spcPts val="1000"/>
              </a:spcBef>
              <a:spcAft>
                <a:spcPts val="0"/>
              </a:spcAft>
              <a:buClr>
                <a:schemeClr val="dk1"/>
              </a:buClr>
              <a:buSzPts val="1100"/>
              <a:buFont typeface="Arial"/>
              <a:buNone/>
            </a:pPr>
            <a:r>
              <a:rPr lang="en-US" sz="2200">
                <a:latin typeface="Arial"/>
                <a:ea typeface="Arial"/>
                <a:cs typeface="Arial"/>
                <a:sym typeface="Arial"/>
              </a:rPr>
              <a:t>•</a:t>
            </a:r>
            <a:r>
              <a:rPr lang="en-US" sz="2200"/>
              <a:t>Mother should adhere to strict diet for breastfeeding mothers. Most vegetables and (especially!) fruits can make baby gassy or allergic.</a:t>
            </a:r>
            <a:endParaRPr sz="2200"/>
          </a:p>
          <a:p>
            <a:pPr marL="0" lvl="0" indent="0" algn="l" rtl="0">
              <a:spcBef>
                <a:spcPts val="1000"/>
              </a:spcBef>
              <a:spcAft>
                <a:spcPts val="0"/>
              </a:spcAft>
              <a:buClr>
                <a:schemeClr val="dk1"/>
              </a:buClr>
              <a:buSzPts val="1100"/>
              <a:buFont typeface="Arial"/>
              <a:buNone/>
            </a:pPr>
            <a:r>
              <a:rPr lang="en-US" sz="2200">
                <a:latin typeface="Arial"/>
                <a:ea typeface="Arial"/>
                <a:cs typeface="Arial"/>
                <a:sym typeface="Arial"/>
              </a:rPr>
              <a:t>•</a:t>
            </a:r>
            <a:r>
              <a:rPr lang="en-US" sz="2200"/>
              <a:t>Quality of milk depends on mother’s diet and her stress level. Baby can get stress hormones with milk when mother is nervous or stressed</a:t>
            </a:r>
            <a:endParaRPr sz="2200"/>
          </a:p>
          <a:p>
            <a:pPr marL="0" lvl="0" indent="0" algn="l" rtl="0">
              <a:spcBef>
                <a:spcPts val="1000"/>
              </a:spcBef>
              <a:spcAft>
                <a:spcPts val="0"/>
              </a:spcAft>
              <a:buClr>
                <a:schemeClr val="dk1"/>
              </a:buClr>
              <a:buSzPts val="1100"/>
              <a:buFont typeface="Arial"/>
              <a:buNone/>
            </a:pPr>
            <a:r>
              <a:rPr lang="en-US" sz="2200">
                <a:latin typeface="Arial"/>
                <a:ea typeface="Arial"/>
                <a:cs typeface="Arial"/>
                <a:sym typeface="Arial"/>
              </a:rPr>
              <a:t>•</a:t>
            </a:r>
            <a:r>
              <a:rPr lang="en-US" sz="2200"/>
              <a:t>(Relatively new) Do not nurse to sleep. Falling asleep and breastfeeding should be separated</a:t>
            </a:r>
            <a:endParaRPr sz="2200"/>
          </a:p>
          <a:p>
            <a:pPr marL="0" lvl="0" indent="0" algn="l" rtl="0">
              <a:spcBef>
                <a:spcPts val="1000"/>
              </a:spcBef>
              <a:spcAft>
                <a:spcPts val="0"/>
              </a:spcAft>
              <a:buClr>
                <a:schemeClr val="dk1"/>
              </a:buClr>
              <a:buSzPts val="1100"/>
              <a:buFont typeface="Arial"/>
              <a:buNone/>
            </a:pPr>
            <a:r>
              <a:rPr lang="en-US" sz="2200">
                <a:latin typeface="Arial"/>
                <a:ea typeface="Arial"/>
                <a:cs typeface="Arial"/>
                <a:sym typeface="Arial"/>
              </a:rPr>
              <a:t>•</a:t>
            </a:r>
            <a:r>
              <a:rPr lang="en-US" sz="2200"/>
              <a:t>In case of mixed feeding it is better to switch to formula feeding completely</a:t>
            </a:r>
            <a:endParaRPr sz="2200"/>
          </a:p>
          <a:p>
            <a:pPr marL="0" lvl="0" indent="0" algn="l" rtl="0">
              <a:spcBef>
                <a:spcPts val="1000"/>
              </a:spcBef>
              <a:spcAft>
                <a:spcPts val="0"/>
              </a:spcAft>
              <a:buClr>
                <a:schemeClr val="dk1"/>
              </a:buClr>
              <a:buSzPts val="1100"/>
              <a:buFont typeface="Arial"/>
              <a:buNone/>
            </a:pPr>
            <a:r>
              <a:rPr lang="en-US" sz="2200">
                <a:latin typeface="Arial"/>
                <a:ea typeface="Arial"/>
                <a:cs typeface="Arial"/>
                <a:sym typeface="Arial"/>
              </a:rPr>
              <a:t>•</a:t>
            </a:r>
            <a:r>
              <a:rPr lang="en-US" sz="2200"/>
              <a:t>Once stopped, breastfeeding should not be resumed because baby will have an “evil eye”/prone to an “evil eye”/bad eyesight. Especially for older babies.</a:t>
            </a:r>
            <a:endParaRPr sz="2200"/>
          </a:p>
          <a:p>
            <a:pPr marL="0" lvl="0" indent="0" algn="l" rtl="0">
              <a:spcBef>
                <a:spcPts val="1000"/>
              </a:spcBef>
              <a:spcAft>
                <a:spcPts val="0"/>
              </a:spcAft>
              <a:buNone/>
            </a:pPr>
            <a:r>
              <a:rPr lang="en-US" sz="2200">
                <a:latin typeface="Arial"/>
                <a:ea typeface="Arial"/>
                <a:cs typeface="Arial"/>
                <a:sym typeface="Arial"/>
              </a:rPr>
              <a:t>•</a:t>
            </a:r>
            <a:r>
              <a:rPr lang="en-US" sz="2200"/>
              <a:t>Engorgement, blocked ducts or mastitis should be massaged out (often roughly)</a:t>
            </a:r>
            <a:endParaRPr sz="2200"/>
          </a:p>
          <a:p>
            <a:pPr marL="0" lvl="0" indent="0" algn="l" rtl="0">
              <a:spcBef>
                <a:spcPts val="1000"/>
              </a:spcBef>
              <a:spcAft>
                <a:spcPts val="0"/>
              </a:spcAft>
              <a:buClr>
                <a:schemeClr val="dk1"/>
              </a:buClr>
              <a:buSzPts val="1100"/>
              <a:buFont typeface="Arial"/>
              <a:buNone/>
            </a:pPr>
            <a:r>
              <a:rPr lang="en-US" sz="2200"/>
              <a:t>Women should limit their fluid intake during engorgement or mastitis. They should drink lot of water to increase milk production</a:t>
            </a:r>
            <a:endParaRPr sz="2200"/>
          </a:p>
          <a:p>
            <a:pPr marL="0" lvl="0" indent="0" algn="l" rtl="0">
              <a:spcBef>
                <a:spcPts val="1000"/>
              </a:spcBef>
              <a:spcAft>
                <a:spcPts val="0"/>
              </a:spcAft>
              <a:buClr>
                <a:schemeClr val="dk1"/>
              </a:buClr>
              <a:buSzPts val="1100"/>
              <a:buFont typeface="Arial"/>
              <a:buNone/>
            </a:pPr>
            <a:r>
              <a:rPr lang="en-US" sz="2200">
                <a:latin typeface="Arial"/>
                <a:ea typeface="Arial"/>
                <a:cs typeface="Arial"/>
                <a:sym typeface="Arial"/>
              </a:rPr>
              <a:t>•All </a:t>
            </a:r>
            <a:r>
              <a:rPr lang="en-US" sz="2200"/>
              <a:t>mother’s medications are incompatible with breastfeeding</a:t>
            </a:r>
            <a:endParaRPr sz="2200"/>
          </a:p>
          <a:p>
            <a:pPr marL="0" lvl="0" indent="0" algn="l" rtl="0">
              <a:spcBef>
                <a:spcPts val="1000"/>
              </a:spcBef>
              <a:spcAft>
                <a:spcPts val="0"/>
              </a:spcAft>
              <a:buNone/>
            </a:pPr>
            <a:endParaRPr/>
          </a:p>
        </p:txBody>
      </p:sp>
      <p:sp>
        <p:nvSpPr>
          <p:cNvPr id="262" name="Google Shape;262;g11bb549bf1b_0_69"/>
          <p:cNvSpPr txBox="1">
            <a:spLocks noGrp="1"/>
          </p:cNvSpPr>
          <p:nvPr>
            <p:ph type="sldNum" idx="12"/>
          </p:nvPr>
        </p:nvSpPr>
        <p:spPr>
          <a:xfrm>
            <a:off x="9096704" y="6224971"/>
            <a:ext cx="2844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11bb549bf1b_0_77"/>
          <p:cNvSpPr txBox="1">
            <a:spLocks noGrp="1"/>
          </p:cNvSpPr>
          <p:nvPr>
            <p:ph type="title"/>
          </p:nvPr>
        </p:nvSpPr>
        <p:spPr>
          <a:xfrm>
            <a:off x="0" y="0"/>
            <a:ext cx="3000000" cy="3000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New since 24/02</a:t>
            </a:r>
            <a:endParaRPr/>
          </a:p>
        </p:txBody>
      </p:sp>
      <p:sp>
        <p:nvSpPr>
          <p:cNvPr id="269" name="Google Shape;269;g11bb549bf1b_0_77"/>
          <p:cNvSpPr txBox="1">
            <a:spLocks noGrp="1"/>
          </p:cNvSpPr>
          <p:nvPr>
            <p:ph type="body" idx="1"/>
          </p:nvPr>
        </p:nvSpPr>
        <p:spPr>
          <a:xfrm>
            <a:off x="4833400" y="285150"/>
            <a:ext cx="7043400" cy="64587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000">
                <a:latin typeface="Arial"/>
                <a:ea typeface="Arial"/>
                <a:cs typeface="Arial"/>
                <a:sym typeface="Arial"/>
              </a:rPr>
              <a:t>•</a:t>
            </a:r>
            <a:r>
              <a:rPr lang="en-US" sz="2000"/>
              <a:t>Mothers are more nervous about losing milk due to stress (and very relieved to learn that it is not true) (reported by all my colleagues).</a:t>
            </a:r>
            <a:endParaRPr sz="2000"/>
          </a:p>
          <a:p>
            <a:pPr marL="0" lvl="0" indent="0" algn="l" rtl="0">
              <a:lnSpc>
                <a:spcPct val="115000"/>
              </a:lnSpc>
              <a:spcBef>
                <a:spcPts val="1000"/>
              </a:spcBef>
              <a:spcAft>
                <a:spcPts val="0"/>
              </a:spcAft>
              <a:buClr>
                <a:schemeClr val="dk1"/>
              </a:buClr>
              <a:buSzPts val="1100"/>
              <a:buFont typeface="Arial"/>
              <a:buNone/>
            </a:pPr>
            <a:r>
              <a:rPr lang="en-US" sz="2000">
                <a:latin typeface="Arial"/>
                <a:ea typeface="Arial"/>
                <a:cs typeface="Arial"/>
                <a:sym typeface="Arial"/>
              </a:rPr>
              <a:t>•</a:t>
            </a:r>
            <a:r>
              <a:rPr lang="en-US" sz="2000"/>
              <a:t>Mothers are generally eager to learn. More compliant.</a:t>
            </a:r>
            <a:endParaRPr sz="2000"/>
          </a:p>
          <a:p>
            <a:pPr marL="0" lvl="0" indent="0" algn="l" rtl="0">
              <a:lnSpc>
                <a:spcPct val="115000"/>
              </a:lnSpc>
              <a:spcBef>
                <a:spcPts val="1000"/>
              </a:spcBef>
              <a:spcAft>
                <a:spcPts val="0"/>
              </a:spcAft>
              <a:buClr>
                <a:schemeClr val="dk1"/>
              </a:buClr>
              <a:buSzPts val="1100"/>
              <a:buFont typeface="Arial"/>
              <a:buNone/>
            </a:pPr>
            <a:r>
              <a:rPr lang="en-US" sz="2000">
                <a:latin typeface="Arial"/>
                <a:ea typeface="Arial"/>
                <a:cs typeface="Arial"/>
                <a:sym typeface="Arial"/>
              </a:rPr>
              <a:t>•</a:t>
            </a:r>
            <a:r>
              <a:rPr lang="en-US" sz="2000"/>
              <a:t>More willing to keep babies close, in their bed or skin to skin. More interested in safe bedsharing guidelines</a:t>
            </a:r>
            <a:endParaRPr sz="2000"/>
          </a:p>
          <a:p>
            <a:pPr marL="0" lvl="0" indent="0" algn="l" rtl="0">
              <a:lnSpc>
                <a:spcPct val="115000"/>
              </a:lnSpc>
              <a:spcBef>
                <a:spcPts val="1000"/>
              </a:spcBef>
              <a:spcAft>
                <a:spcPts val="0"/>
              </a:spcAft>
              <a:buClr>
                <a:schemeClr val="dk1"/>
              </a:buClr>
              <a:buSzPts val="1100"/>
              <a:buFont typeface="Arial"/>
              <a:buNone/>
            </a:pPr>
            <a:r>
              <a:rPr lang="en-US" sz="2000">
                <a:latin typeface="Arial"/>
                <a:ea typeface="Arial"/>
                <a:cs typeface="Arial"/>
                <a:sym typeface="Arial"/>
              </a:rPr>
              <a:t>•</a:t>
            </a:r>
            <a:r>
              <a:rPr lang="en-US" sz="2000"/>
              <a:t>Staff is stressed and overworked (shortages).  Unable to spend much time with individual couples. Hard to change practices. </a:t>
            </a:r>
            <a:endParaRPr sz="2000"/>
          </a:p>
          <a:p>
            <a:pPr marL="0" lvl="0" indent="0" algn="l" rtl="0">
              <a:lnSpc>
                <a:spcPct val="115000"/>
              </a:lnSpc>
              <a:spcBef>
                <a:spcPts val="1000"/>
              </a:spcBef>
              <a:spcAft>
                <a:spcPts val="0"/>
              </a:spcAft>
              <a:buClr>
                <a:schemeClr val="dk1"/>
              </a:buClr>
              <a:buSzPts val="1100"/>
              <a:buFont typeface="Arial"/>
              <a:buNone/>
            </a:pPr>
            <a:r>
              <a:rPr lang="en-US" sz="2000">
                <a:latin typeface="Arial"/>
                <a:ea typeface="Arial"/>
                <a:cs typeface="Arial"/>
                <a:sym typeface="Arial"/>
              </a:rPr>
              <a:t>•</a:t>
            </a:r>
            <a:r>
              <a:rPr lang="en-US" sz="2000"/>
              <a:t>Due to early discharge women sent home before milk came in and babies still losing weight. Some left straight into evacuation. Need for follow up and easily accessible online recommendations.</a:t>
            </a:r>
            <a:br>
              <a:rPr lang="en-US" sz="2000"/>
            </a:br>
            <a:r>
              <a:rPr lang="en-US" sz="2000"/>
              <a:t>Need for more Ukrainian teaching videos for mothers.</a:t>
            </a:r>
            <a:endParaRPr sz="2000"/>
          </a:p>
          <a:p>
            <a:pPr marL="0" lvl="0" indent="0" algn="l" rtl="0">
              <a:lnSpc>
                <a:spcPct val="115000"/>
              </a:lnSpc>
              <a:spcBef>
                <a:spcPts val="1000"/>
              </a:spcBef>
              <a:spcAft>
                <a:spcPts val="0"/>
              </a:spcAft>
              <a:buClr>
                <a:schemeClr val="dk1"/>
              </a:buClr>
              <a:buSzPts val="1100"/>
              <a:buFont typeface="Arial"/>
              <a:buNone/>
            </a:pPr>
            <a:r>
              <a:rPr lang="en-US" sz="2000">
                <a:latin typeface="Arial"/>
                <a:ea typeface="Arial"/>
                <a:cs typeface="Arial"/>
                <a:sym typeface="Arial"/>
              </a:rPr>
              <a:t>•</a:t>
            </a:r>
            <a:r>
              <a:rPr lang="en-US" sz="2000"/>
              <a:t>Basement is not comfy for teaching positions😟</a:t>
            </a:r>
            <a:endParaRPr sz="2000"/>
          </a:p>
          <a:p>
            <a:pPr marL="0" lvl="0" indent="0" algn="l" rtl="0">
              <a:lnSpc>
                <a:spcPct val="115000"/>
              </a:lnSpc>
              <a:spcBef>
                <a:spcPts val="1000"/>
              </a:spcBef>
              <a:spcAft>
                <a:spcPts val="0"/>
              </a:spcAft>
              <a:buClr>
                <a:schemeClr val="dk1"/>
              </a:buClr>
              <a:buSzPts val="1100"/>
              <a:buFont typeface="Arial"/>
              <a:buNone/>
            </a:pPr>
            <a:r>
              <a:rPr lang="en-US" sz="1900">
                <a:latin typeface="Arial"/>
                <a:ea typeface="Arial"/>
                <a:cs typeface="Arial"/>
                <a:sym typeface="Arial"/>
              </a:rPr>
              <a:t>•Complaints </a:t>
            </a:r>
            <a:r>
              <a:rPr lang="en-US" sz="2000"/>
              <a:t>after travelling in cars for several days. Blocked ducts symptoms. Fussiness at the breast. Cases of nipple trauma and infection</a:t>
            </a:r>
            <a:endParaRPr sz="2000"/>
          </a:p>
          <a:p>
            <a:pPr marL="0" lvl="0" indent="0" algn="l" rtl="0">
              <a:lnSpc>
                <a:spcPct val="115000"/>
              </a:lnSpc>
              <a:spcBef>
                <a:spcPts val="1000"/>
              </a:spcBef>
              <a:spcAft>
                <a:spcPts val="1000"/>
              </a:spcAft>
              <a:buClr>
                <a:schemeClr val="dk1"/>
              </a:buClr>
              <a:buSzPts val="1100"/>
              <a:buFont typeface="Arial"/>
              <a:buNone/>
            </a:pPr>
            <a:endParaRPr sz="2000"/>
          </a:p>
        </p:txBody>
      </p:sp>
      <p:sp>
        <p:nvSpPr>
          <p:cNvPr id="270" name="Google Shape;270;g11bb549bf1b_0_77"/>
          <p:cNvSpPr txBox="1">
            <a:spLocks noGrp="1"/>
          </p:cNvSpPr>
          <p:nvPr>
            <p:ph type="sldNum" idx="12"/>
          </p:nvPr>
        </p:nvSpPr>
        <p:spPr>
          <a:xfrm>
            <a:off x="9096704" y="6224971"/>
            <a:ext cx="2844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pic>
        <p:nvPicPr>
          <p:cNvPr id="271" name="Google Shape;271;g11bb549bf1b_0_77"/>
          <p:cNvPicPr preferRelativeResize="0"/>
          <p:nvPr/>
        </p:nvPicPr>
        <p:blipFill>
          <a:blip r:embed="rId3">
            <a:alphaModFix/>
          </a:blip>
          <a:stretch>
            <a:fillRect/>
          </a:stretch>
        </p:blipFill>
        <p:spPr>
          <a:xfrm>
            <a:off x="180925" y="1199075"/>
            <a:ext cx="4528601" cy="2823024"/>
          </a:xfrm>
          <a:prstGeom prst="rect">
            <a:avLst/>
          </a:prstGeom>
          <a:noFill/>
          <a:ln>
            <a:noFill/>
          </a:ln>
        </p:spPr>
      </p:pic>
      <p:sp>
        <p:nvSpPr>
          <p:cNvPr id="272" name="Google Shape;272;g11bb549bf1b_0_77"/>
          <p:cNvSpPr txBox="1"/>
          <p:nvPr/>
        </p:nvSpPr>
        <p:spPr>
          <a:xfrm>
            <a:off x="180925" y="4099500"/>
            <a:ext cx="4324500" cy="100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200">
                <a:solidFill>
                  <a:srgbClr val="222222"/>
                </a:solidFill>
                <a:latin typeface="Calibri"/>
                <a:ea typeface="Calibri"/>
                <a:cs typeface="Calibri"/>
                <a:sym typeface="Calibri"/>
              </a:rPr>
              <a:t>Expectant mothers are cared for in a makeshift underground maternity ward of the Isida clinic in Kyiv on March 2. In normal times, the room is a staff cafeteria (Photo credit Heidi Levine/For The Washington Post)</a:t>
            </a:r>
            <a:endParaRPr sz="1200">
              <a:solidFill>
                <a:srgbClr val="222222"/>
              </a:solidFill>
              <a:latin typeface="Calibri"/>
              <a:ea typeface="Calibri"/>
              <a:cs typeface="Calibri"/>
              <a:sym typeface="Calibri"/>
            </a:endParaRPr>
          </a:p>
        </p:txBody>
      </p:sp>
      <p:sp>
        <p:nvSpPr>
          <p:cNvPr id="273" name="Google Shape;273;g11bb549bf1b_0_77"/>
          <p:cNvSpPr txBox="1"/>
          <p:nvPr/>
        </p:nvSpPr>
        <p:spPr>
          <a:xfrm>
            <a:off x="282975" y="5183400"/>
            <a:ext cx="4324500" cy="1993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b="1">
                <a:solidFill>
                  <a:schemeClr val="dk1"/>
                </a:solidFill>
                <a:latin typeface="Calibri"/>
                <a:ea typeface="Calibri"/>
                <a:cs typeface="Calibri"/>
                <a:sym typeface="Calibri"/>
              </a:rPr>
              <a:t>No coordination. </a:t>
            </a:r>
            <a:endParaRPr sz="18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b="1">
                <a:solidFill>
                  <a:schemeClr val="dk1"/>
                </a:solidFill>
                <a:latin typeface="Calibri"/>
                <a:ea typeface="Calibri"/>
                <a:cs typeface="Calibri"/>
                <a:sym typeface="Calibri"/>
              </a:rPr>
              <a:t>Hard to find information on IYCF-E and dangers of donations of breastmilk substitutes.</a:t>
            </a:r>
            <a:endParaRPr sz="18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b="1">
                <a:solidFill>
                  <a:schemeClr val="dk1"/>
                </a:solidFill>
                <a:latin typeface="Calibri"/>
                <a:ea typeface="Calibri"/>
                <a:cs typeface="Calibri"/>
                <a:sym typeface="Calibri"/>
              </a:rPr>
              <a:t>Need for a resource center.</a:t>
            </a:r>
            <a:endParaRPr sz="1800" b="1">
              <a:solidFill>
                <a:schemeClr val="dk1"/>
              </a:solidFill>
              <a:latin typeface="Calibri"/>
              <a:ea typeface="Calibri"/>
              <a:cs typeface="Calibri"/>
              <a:sym typeface="Calibri"/>
            </a:endParaRPr>
          </a:p>
          <a:p>
            <a:pPr marL="0" lvl="0" indent="0" algn="l" rtl="0">
              <a:spcBef>
                <a:spcPts val="0"/>
              </a:spcBef>
              <a:spcAft>
                <a:spcPts val="0"/>
              </a:spcAft>
              <a:buNone/>
            </a:pPr>
            <a:endParaRPr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11bb549bf1b_0_97"/>
          <p:cNvSpPr txBox="1">
            <a:spLocks noGrp="1"/>
          </p:cNvSpPr>
          <p:nvPr>
            <p:ph type="title"/>
          </p:nvPr>
        </p:nvSpPr>
        <p:spPr>
          <a:xfrm>
            <a:off x="0" y="0"/>
            <a:ext cx="5118600" cy="3000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LC’s experiences since 24/02</a:t>
            </a:r>
            <a:endParaRPr/>
          </a:p>
        </p:txBody>
      </p:sp>
      <p:sp>
        <p:nvSpPr>
          <p:cNvPr id="280" name="Google Shape;280;g11bb549bf1b_0_97"/>
          <p:cNvSpPr txBox="1">
            <a:spLocks noGrp="1"/>
          </p:cNvSpPr>
          <p:nvPr>
            <p:ph type="body" idx="1"/>
          </p:nvPr>
        </p:nvSpPr>
        <p:spPr>
          <a:xfrm>
            <a:off x="427750" y="1653900"/>
            <a:ext cx="11121000" cy="45711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600">
                <a:latin typeface="Arial"/>
                <a:ea typeface="Arial"/>
                <a:cs typeface="Arial"/>
                <a:sym typeface="Arial"/>
              </a:rPr>
              <a:t>•</a:t>
            </a:r>
            <a:r>
              <a:rPr lang="en-US" sz="2500"/>
              <a:t>Mothers from Europe prefer to connect with Ukrainian LCs in messengers and social media to get information in their language. </a:t>
            </a:r>
            <a:r>
              <a:rPr lang="en-US" sz="1900"/>
              <a:t>T.Yaremko</a:t>
            </a:r>
            <a:endParaRPr sz="2500"/>
          </a:p>
          <a:p>
            <a:pPr marL="0" lvl="0" indent="0" algn="l" rtl="0">
              <a:spcBef>
                <a:spcPts val="1000"/>
              </a:spcBef>
              <a:spcAft>
                <a:spcPts val="0"/>
              </a:spcAft>
              <a:buClr>
                <a:schemeClr val="dk1"/>
              </a:buClr>
              <a:buSzPts val="1100"/>
              <a:buFont typeface="Arial"/>
              <a:buNone/>
            </a:pPr>
            <a:r>
              <a:rPr lang="en-US" sz="2600">
                <a:latin typeface="Arial"/>
                <a:ea typeface="Arial"/>
                <a:cs typeface="Arial"/>
                <a:sym typeface="Arial"/>
              </a:rPr>
              <a:t>•</a:t>
            </a:r>
            <a:r>
              <a:rPr lang="en-US" sz="2600"/>
              <a:t>“The same amount of consultations but 90% are gratis” </a:t>
            </a:r>
            <a:r>
              <a:rPr lang="en-US" sz="1900"/>
              <a:t>N.Movchan.  </a:t>
            </a:r>
            <a:r>
              <a:rPr lang="en-US" sz="2600"/>
              <a:t>Other respondents also note increase in free online consultations</a:t>
            </a:r>
            <a:endParaRPr sz="2600"/>
          </a:p>
          <a:p>
            <a:pPr marL="0" lvl="0" indent="0" algn="l" rtl="0">
              <a:spcBef>
                <a:spcPts val="1000"/>
              </a:spcBef>
              <a:spcAft>
                <a:spcPts val="0"/>
              </a:spcAft>
              <a:buClr>
                <a:schemeClr val="dk1"/>
              </a:buClr>
              <a:buSzPts val="1100"/>
              <a:buFont typeface="Arial"/>
              <a:buNone/>
            </a:pPr>
            <a:r>
              <a:rPr lang="en-US" sz="2600">
                <a:latin typeface="Arial"/>
                <a:ea typeface="Arial"/>
                <a:cs typeface="Arial"/>
                <a:sym typeface="Arial"/>
              </a:rPr>
              <a:t>•</a:t>
            </a:r>
            <a:r>
              <a:rPr lang="en-US" sz="2600"/>
              <a:t>Formula donations are widespread. Pregnant women are often given formula, bottles and pacifiers “just in case”. </a:t>
            </a:r>
            <a:endParaRPr sz="2600"/>
          </a:p>
          <a:p>
            <a:pPr marL="0" lvl="0" indent="0" algn="l" rtl="0">
              <a:spcBef>
                <a:spcPts val="1000"/>
              </a:spcBef>
              <a:spcAft>
                <a:spcPts val="0"/>
              </a:spcAft>
              <a:buClr>
                <a:schemeClr val="dk1"/>
              </a:buClr>
              <a:buSzPts val="1100"/>
              <a:buFont typeface="Arial"/>
              <a:buNone/>
            </a:pPr>
            <a:r>
              <a:rPr lang="en-US" sz="2600">
                <a:latin typeface="Arial"/>
                <a:ea typeface="Arial"/>
                <a:cs typeface="Arial"/>
                <a:sym typeface="Arial"/>
              </a:rPr>
              <a:t>•</a:t>
            </a:r>
            <a:r>
              <a:rPr lang="en-US" sz="2600"/>
              <a:t>Doctors prescribe formula more often, sometimes in big quantities. Mothers report bizarre recommendations. </a:t>
            </a:r>
            <a:r>
              <a:rPr lang="en-US" sz="2000"/>
              <a:t>(5 respondents)</a:t>
            </a:r>
            <a:endParaRPr sz="2000"/>
          </a:p>
          <a:p>
            <a:pPr marL="0" lvl="0" indent="0" algn="l" rtl="0">
              <a:spcBef>
                <a:spcPts val="1000"/>
              </a:spcBef>
              <a:spcAft>
                <a:spcPts val="0"/>
              </a:spcAft>
              <a:buNone/>
            </a:pPr>
            <a:endParaRPr sz="2600">
              <a:latin typeface="Arial"/>
              <a:ea typeface="Arial"/>
              <a:cs typeface="Arial"/>
              <a:sym typeface="Arial"/>
            </a:endParaRPr>
          </a:p>
          <a:p>
            <a:pPr marL="0" lvl="0" indent="0" algn="l" rtl="0">
              <a:spcBef>
                <a:spcPts val="1000"/>
              </a:spcBef>
              <a:spcAft>
                <a:spcPts val="0"/>
              </a:spcAft>
              <a:buClr>
                <a:schemeClr val="dk1"/>
              </a:buClr>
              <a:buSzPts val="1100"/>
              <a:buFont typeface="Arial"/>
              <a:buNone/>
            </a:pPr>
            <a:endParaRPr sz="2600">
              <a:latin typeface="Arial"/>
              <a:ea typeface="Arial"/>
              <a:cs typeface="Arial"/>
              <a:sym typeface="Arial"/>
            </a:endParaRPr>
          </a:p>
        </p:txBody>
      </p:sp>
      <p:sp>
        <p:nvSpPr>
          <p:cNvPr id="281" name="Google Shape;281;g11bb549bf1b_0_97"/>
          <p:cNvSpPr txBox="1">
            <a:spLocks noGrp="1"/>
          </p:cNvSpPr>
          <p:nvPr>
            <p:ph type="sldNum" idx="12"/>
          </p:nvPr>
        </p:nvSpPr>
        <p:spPr>
          <a:xfrm>
            <a:off x="9096704" y="6224971"/>
            <a:ext cx="2844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11bb549bf1b_0_105"/>
          <p:cNvSpPr txBox="1">
            <a:spLocks noGrp="1"/>
          </p:cNvSpPr>
          <p:nvPr>
            <p:ph type="title"/>
          </p:nvPr>
        </p:nvSpPr>
        <p:spPr>
          <a:xfrm>
            <a:off x="0" y="0"/>
            <a:ext cx="4448400" cy="3000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LC’s experiences since 24/02</a:t>
            </a:r>
            <a:endParaRPr/>
          </a:p>
        </p:txBody>
      </p:sp>
      <p:sp>
        <p:nvSpPr>
          <p:cNvPr id="288" name="Google Shape;288;g11bb549bf1b_0_105"/>
          <p:cNvSpPr txBox="1">
            <a:spLocks noGrp="1"/>
          </p:cNvSpPr>
          <p:nvPr>
            <p:ph type="body" idx="1"/>
          </p:nvPr>
        </p:nvSpPr>
        <p:spPr>
          <a:xfrm>
            <a:off x="613075" y="1682400"/>
            <a:ext cx="11007000" cy="5175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sz="2500">
                <a:latin typeface="Arial"/>
                <a:ea typeface="Arial"/>
                <a:cs typeface="Arial"/>
                <a:sym typeface="Arial"/>
              </a:rPr>
              <a:t>•</a:t>
            </a:r>
            <a:r>
              <a:rPr lang="en-US" sz="2500"/>
              <a:t>There is some interest in relactation but most of the women are just asking. </a:t>
            </a:r>
            <a:r>
              <a:rPr lang="en-US" sz="2100"/>
              <a:t>L.Babych O.Cherednichenko</a:t>
            </a:r>
            <a:r>
              <a:rPr lang="en-US" sz="2500"/>
              <a:t> Successful cases of relactation are also reported. </a:t>
            </a:r>
            <a:r>
              <a:rPr lang="en-US" sz="2000"/>
              <a:t>O.Perkin</a:t>
            </a:r>
            <a:endParaRPr sz="2000"/>
          </a:p>
          <a:p>
            <a:pPr marL="0" lvl="0" indent="0" algn="l" rtl="0">
              <a:spcBef>
                <a:spcPts val="1000"/>
              </a:spcBef>
              <a:spcAft>
                <a:spcPts val="0"/>
              </a:spcAft>
              <a:buClr>
                <a:schemeClr val="dk1"/>
              </a:buClr>
              <a:buSzPts val="1100"/>
              <a:buFont typeface="Arial"/>
              <a:buNone/>
            </a:pPr>
            <a:r>
              <a:rPr lang="en-US" sz="2500">
                <a:latin typeface="Arial"/>
                <a:ea typeface="Arial"/>
                <a:cs typeface="Arial"/>
                <a:sym typeface="Arial"/>
              </a:rPr>
              <a:t>•</a:t>
            </a:r>
            <a:r>
              <a:rPr lang="en-US" sz="2500"/>
              <a:t>Mothers, who planned to stop breastfeeding and were working on gradual weaning decided to continue breastfeeding (4 respondents)</a:t>
            </a:r>
            <a:endParaRPr sz="2500"/>
          </a:p>
          <a:p>
            <a:pPr marL="0" lvl="0" indent="0" algn="l" rtl="0">
              <a:spcBef>
                <a:spcPts val="1000"/>
              </a:spcBef>
              <a:spcAft>
                <a:spcPts val="0"/>
              </a:spcAft>
              <a:buClr>
                <a:schemeClr val="dk1"/>
              </a:buClr>
              <a:buSzPts val="1100"/>
              <a:buFont typeface="Arial"/>
              <a:buNone/>
            </a:pPr>
            <a:r>
              <a:rPr lang="en-US" sz="2500">
                <a:latin typeface="Arial"/>
                <a:ea typeface="Arial"/>
                <a:cs typeface="Arial"/>
                <a:sym typeface="Arial"/>
              </a:rPr>
              <a:t>•</a:t>
            </a:r>
            <a:r>
              <a:rPr lang="en-US" sz="2500"/>
              <a:t>More cases of low weight gain in 1</a:t>
            </a:r>
            <a:r>
              <a:rPr lang="en-US" sz="2500" baseline="30000"/>
              <a:t>st</a:t>
            </a:r>
            <a:r>
              <a:rPr lang="en-US" sz="2500"/>
              <a:t> month where mothers were missing infant signals. </a:t>
            </a:r>
            <a:r>
              <a:rPr lang="en-US" sz="2200"/>
              <a:t>O.Baranenko</a:t>
            </a:r>
            <a:endParaRPr sz="2200"/>
          </a:p>
          <a:p>
            <a:pPr marL="0" lvl="0" indent="0" algn="l" rtl="0">
              <a:spcBef>
                <a:spcPts val="1000"/>
              </a:spcBef>
              <a:spcAft>
                <a:spcPts val="0"/>
              </a:spcAft>
              <a:buNone/>
            </a:pPr>
            <a:r>
              <a:rPr lang="en-US" sz="2500">
                <a:latin typeface="Arial"/>
                <a:ea typeface="Arial"/>
                <a:cs typeface="Arial"/>
                <a:sym typeface="Arial"/>
              </a:rPr>
              <a:t>•</a:t>
            </a:r>
            <a:r>
              <a:rPr lang="en-US" sz="2500"/>
              <a:t>Space for mothers who wish to donate milk and those who need it was created (Telegram chat , created and managed by K.Mazurok). </a:t>
            </a:r>
            <a:endParaRPr sz="2500"/>
          </a:p>
          <a:p>
            <a:pPr marL="0" lvl="0" indent="0" algn="l" rtl="0">
              <a:spcBef>
                <a:spcPts val="1000"/>
              </a:spcBef>
              <a:spcAft>
                <a:spcPts val="0"/>
              </a:spcAft>
              <a:buNone/>
            </a:pPr>
            <a:r>
              <a:rPr lang="en-US" sz="2500">
                <a:latin typeface="Arial"/>
                <a:ea typeface="Arial"/>
                <a:cs typeface="Arial"/>
                <a:sym typeface="Arial"/>
              </a:rPr>
              <a:t>•</a:t>
            </a:r>
            <a:r>
              <a:rPr lang="en-US" sz="2500"/>
              <a:t>Milk sharing cases in places where families were hiding from shelling </a:t>
            </a:r>
            <a:r>
              <a:rPr lang="en-US" sz="2100"/>
              <a:t>O.Cherednichenko</a:t>
            </a:r>
            <a:endParaRPr sz="2500"/>
          </a:p>
          <a:p>
            <a:pPr marL="0" lvl="0" indent="0" algn="l" rtl="0">
              <a:spcBef>
                <a:spcPts val="1000"/>
              </a:spcBef>
              <a:spcAft>
                <a:spcPts val="0"/>
              </a:spcAft>
              <a:buClr>
                <a:schemeClr val="dk1"/>
              </a:buClr>
              <a:buSzPts val="1100"/>
              <a:buFont typeface="Arial"/>
              <a:buNone/>
            </a:pPr>
            <a:r>
              <a:rPr lang="en-US" sz="2500">
                <a:latin typeface="Arial"/>
                <a:ea typeface="Arial"/>
                <a:cs typeface="Arial"/>
                <a:sym typeface="Arial"/>
              </a:rPr>
              <a:t>•</a:t>
            </a:r>
            <a:r>
              <a:rPr lang="en-US" sz="2500"/>
              <a:t>Many mothers are not ready to use donor milk, even from milk bank. </a:t>
            </a:r>
            <a:r>
              <a:rPr lang="en-US" sz="2200"/>
              <a:t>O.Stetsuk</a:t>
            </a:r>
            <a:endParaRPr sz="2200"/>
          </a:p>
          <a:p>
            <a:pPr marL="0" lvl="0" indent="0" algn="l" rtl="0">
              <a:spcBef>
                <a:spcPts val="1000"/>
              </a:spcBef>
              <a:spcAft>
                <a:spcPts val="0"/>
              </a:spcAft>
              <a:buNone/>
            </a:pPr>
            <a:endParaRPr sz="2500"/>
          </a:p>
        </p:txBody>
      </p:sp>
      <p:sp>
        <p:nvSpPr>
          <p:cNvPr id="289" name="Google Shape;289;g11bb549bf1b_0_105"/>
          <p:cNvSpPr txBox="1">
            <a:spLocks noGrp="1"/>
          </p:cNvSpPr>
          <p:nvPr>
            <p:ph type="sldNum" idx="12"/>
          </p:nvPr>
        </p:nvSpPr>
        <p:spPr>
          <a:xfrm>
            <a:off x="9096704" y="6224971"/>
            <a:ext cx="2844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11bb549bf1b_0_114"/>
          <p:cNvSpPr txBox="1">
            <a:spLocks noGrp="1"/>
          </p:cNvSpPr>
          <p:nvPr>
            <p:ph type="body" idx="1"/>
          </p:nvPr>
        </p:nvSpPr>
        <p:spPr>
          <a:xfrm>
            <a:off x="4819150" y="670100"/>
            <a:ext cx="6915000" cy="59199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latin typeface="Arial"/>
                <a:ea typeface="Arial"/>
                <a:cs typeface="Arial"/>
                <a:sym typeface="Arial"/>
              </a:rPr>
              <a:t>•</a:t>
            </a:r>
            <a:r>
              <a:rPr lang="en-US"/>
              <a:t>Need for continuous education and trainings for health workers and volunteers</a:t>
            </a:r>
            <a:endParaRPr/>
          </a:p>
          <a:p>
            <a:pPr marL="457200" lvl="0" indent="0" algn="l" rtl="0">
              <a:spcBef>
                <a:spcPts val="1000"/>
              </a:spcBef>
              <a:spcAft>
                <a:spcPts val="0"/>
              </a:spcAft>
              <a:buNone/>
            </a:pPr>
            <a:r>
              <a:rPr lang="en-US" sz="2700">
                <a:latin typeface="Arial"/>
                <a:ea typeface="Arial"/>
                <a:cs typeface="Arial"/>
                <a:sym typeface="Arial"/>
              </a:rPr>
              <a:t>•</a:t>
            </a:r>
            <a:r>
              <a:rPr lang="en-US" sz="2700"/>
              <a:t>Lina Barska IBCLC opened access for MDs to her comprehensive course on breastfeeding management. Currently 170 MD are learning, at least 10 plan to become IBCLCs.</a:t>
            </a:r>
            <a:endParaRPr sz="2700"/>
          </a:p>
          <a:p>
            <a:pPr marL="0" lvl="0" indent="0" algn="l" rtl="0">
              <a:spcBef>
                <a:spcPts val="1000"/>
              </a:spcBef>
              <a:spcAft>
                <a:spcPts val="0"/>
              </a:spcAft>
              <a:buNone/>
            </a:pPr>
            <a:r>
              <a:rPr lang="en-US">
                <a:latin typeface="Arial"/>
                <a:ea typeface="Arial"/>
                <a:cs typeface="Arial"/>
                <a:sym typeface="Arial"/>
              </a:rPr>
              <a:t>•</a:t>
            </a:r>
            <a:r>
              <a:rPr lang="en-US"/>
              <a:t>Need for simple scripts and key messages</a:t>
            </a:r>
            <a:endParaRPr/>
          </a:p>
          <a:p>
            <a:pPr marL="0" lvl="0" indent="0" algn="l" rtl="0">
              <a:spcBef>
                <a:spcPts val="1000"/>
              </a:spcBef>
              <a:spcAft>
                <a:spcPts val="0"/>
              </a:spcAft>
              <a:buNone/>
            </a:pPr>
            <a:r>
              <a:rPr lang="en-US">
                <a:latin typeface="Arial"/>
                <a:ea typeface="Arial"/>
                <a:cs typeface="Arial"/>
                <a:sym typeface="Arial"/>
              </a:rPr>
              <a:t>•</a:t>
            </a:r>
            <a:r>
              <a:rPr lang="en-US"/>
              <a:t>Mothers need to know where to get help with breastfeeding (contacts of consultants and support groups, sources of reliable breastfeeding information)</a:t>
            </a:r>
            <a:endParaRPr/>
          </a:p>
          <a:p>
            <a:pPr marL="0" lvl="0" indent="0" algn="l" rtl="0">
              <a:spcBef>
                <a:spcPts val="1000"/>
              </a:spcBef>
              <a:spcAft>
                <a:spcPts val="0"/>
              </a:spcAft>
              <a:buNone/>
            </a:pPr>
            <a:r>
              <a:rPr lang="en-US">
                <a:latin typeface="Arial"/>
                <a:ea typeface="Arial"/>
                <a:cs typeface="Arial"/>
                <a:sym typeface="Arial"/>
              </a:rPr>
              <a:t>•</a:t>
            </a:r>
            <a:r>
              <a:rPr lang="en-US"/>
              <a:t>Regulation of breastmilk substitutes distribution is needed</a:t>
            </a:r>
            <a:endParaRPr/>
          </a:p>
          <a:p>
            <a:pPr marL="0" lvl="0" indent="0" algn="l" rtl="0">
              <a:spcBef>
                <a:spcPts val="1000"/>
              </a:spcBef>
              <a:spcAft>
                <a:spcPts val="0"/>
              </a:spcAft>
              <a:buClr>
                <a:schemeClr val="dk1"/>
              </a:buClr>
              <a:buSzPts val="1100"/>
              <a:buFont typeface="Arial"/>
              <a:buNone/>
            </a:pPr>
            <a:br>
              <a:rPr lang="en-US"/>
            </a:br>
            <a:endParaRPr/>
          </a:p>
          <a:p>
            <a:pPr marL="0" lvl="0" indent="0" algn="l" rtl="0">
              <a:spcBef>
                <a:spcPts val="1000"/>
              </a:spcBef>
              <a:spcAft>
                <a:spcPts val="0"/>
              </a:spcAft>
              <a:buNone/>
            </a:pPr>
            <a:endParaRPr/>
          </a:p>
        </p:txBody>
      </p:sp>
      <p:sp>
        <p:nvSpPr>
          <p:cNvPr id="296" name="Google Shape;296;g11bb549bf1b_0_114"/>
          <p:cNvSpPr txBox="1">
            <a:spLocks noGrp="1"/>
          </p:cNvSpPr>
          <p:nvPr>
            <p:ph type="sldNum" idx="12"/>
          </p:nvPr>
        </p:nvSpPr>
        <p:spPr>
          <a:xfrm>
            <a:off x="9096704" y="6224971"/>
            <a:ext cx="2844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pic>
        <p:nvPicPr>
          <p:cNvPr id="297" name="Google Shape;297;g11bb549bf1b_0_114"/>
          <p:cNvPicPr preferRelativeResize="0"/>
          <p:nvPr/>
        </p:nvPicPr>
        <p:blipFill>
          <a:blip r:embed="rId3">
            <a:alphaModFix/>
          </a:blip>
          <a:stretch>
            <a:fillRect/>
          </a:stretch>
        </p:blipFill>
        <p:spPr>
          <a:xfrm>
            <a:off x="470500" y="1604200"/>
            <a:ext cx="4200675" cy="2993787"/>
          </a:xfrm>
          <a:prstGeom prst="rect">
            <a:avLst/>
          </a:prstGeom>
          <a:noFill/>
          <a:ln>
            <a:noFill/>
          </a:ln>
        </p:spPr>
      </p:pic>
      <p:sp>
        <p:nvSpPr>
          <p:cNvPr id="298" name="Google Shape;298;g11bb549bf1b_0_114"/>
          <p:cNvSpPr txBox="1"/>
          <p:nvPr/>
        </p:nvSpPr>
        <p:spPr>
          <a:xfrm>
            <a:off x="470500" y="4597975"/>
            <a:ext cx="3949500" cy="1356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Online workshop on breastfeeding support during wartime by L.Barska, L.Babych, A.Shelevytska</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11bb549bf1b_0_125"/>
          <p:cNvSpPr txBox="1">
            <a:spLocks noGrp="1"/>
          </p:cNvSpPr>
          <p:nvPr>
            <p:ph type="title"/>
          </p:nvPr>
        </p:nvSpPr>
        <p:spPr>
          <a:xfrm>
            <a:off x="0" y="0"/>
            <a:ext cx="5466300" cy="752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How to connect</a:t>
            </a:r>
            <a:endParaRPr/>
          </a:p>
        </p:txBody>
      </p:sp>
      <p:sp>
        <p:nvSpPr>
          <p:cNvPr id="305" name="Google Shape;305;g11bb549bf1b_0_125"/>
          <p:cNvSpPr txBox="1">
            <a:spLocks noGrp="1"/>
          </p:cNvSpPr>
          <p:nvPr>
            <p:ph type="sldNum" idx="12"/>
          </p:nvPr>
        </p:nvSpPr>
        <p:spPr>
          <a:xfrm>
            <a:off x="9096704" y="6224971"/>
            <a:ext cx="2844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
        <p:nvSpPr>
          <p:cNvPr id="306" name="Google Shape;306;g11bb549bf1b_0_125"/>
          <p:cNvSpPr txBox="1"/>
          <p:nvPr/>
        </p:nvSpPr>
        <p:spPr>
          <a:xfrm>
            <a:off x="7599375" y="1996100"/>
            <a:ext cx="3000000" cy="1403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400">
                <a:solidFill>
                  <a:schemeClr val="dk1"/>
                </a:solidFill>
                <a:latin typeface="Calibri"/>
                <a:ea typeface="Calibri"/>
                <a:cs typeface="Calibri"/>
                <a:sym typeface="Calibri"/>
              </a:rPr>
              <a:t>FB group for Ukrainian breastfeeding consultants</a:t>
            </a:r>
            <a:endParaRPr sz="2400">
              <a:solidFill>
                <a:schemeClr val="dk1"/>
              </a:solidFill>
              <a:latin typeface="Calibri"/>
              <a:ea typeface="Calibri"/>
              <a:cs typeface="Calibri"/>
              <a:sym typeface="Calibri"/>
            </a:endParaRPr>
          </a:p>
        </p:txBody>
      </p:sp>
      <p:pic>
        <p:nvPicPr>
          <p:cNvPr id="307" name="Google Shape;307;g11bb549bf1b_0_125"/>
          <p:cNvPicPr preferRelativeResize="0"/>
          <p:nvPr/>
        </p:nvPicPr>
        <p:blipFill>
          <a:blip r:embed="rId3">
            <a:alphaModFix/>
          </a:blip>
          <a:stretch>
            <a:fillRect/>
          </a:stretch>
        </p:blipFill>
        <p:spPr>
          <a:xfrm>
            <a:off x="694225" y="1752200"/>
            <a:ext cx="6157409" cy="3553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cxnSp>
        <p:nvCxnSpPr>
          <p:cNvPr id="68" name="Google Shape;68;g12308282aca_1_33"/>
          <p:cNvCxnSpPr/>
          <p:nvPr/>
        </p:nvCxnSpPr>
        <p:spPr>
          <a:xfrm>
            <a:off x="5080934" y="2115117"/>
            <a:ext cx="6309300" cy="0"/>
          </a:xfrm>
          <a:prstGeom prst="straightConnector1">
            <a:avLst/>
          </a:prstGeom>
          <a:noFill/>
          <a:ln w="19050" cap="flat" cmpd="sng">
            <a:solidFill>
              <a:srgbClr val="E2BA79"/>
            </a:solidFill>
            <a:prstDash val="solid"/>
            <a:miter lim="800000"/>
            <a:headEnd type="none" w="sm" len="sm"/>
            <a:tailEnd type="none" w="sm" len="sm"/>
          </a:ln>
        </p:spPr>
      </p:cxnSp>
      <p:sp>
        <p:nvSpPr>
          <p:cNvPr id="69" name="Google Shape;69;g12308282aca_1_33"/>
          <p:cNvSpPr/>
          <p:nvPr/>
        </p:nvSpPr>
        <p:spPr>
          <a:xfrm>
            <a:off x="5080934" y="1654139"/>
            <a:ext cx="6309300" cy="12861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 name="Google Shape;70;g12308282aca_1_33"/>
          <p:cNvSpPr txBox="1"/>
          <p:nvPr/>
        </p:nvSpPr>
        <p:spPr>
          <a:xfrm>
            <a:off x="147950" y="1401650"/>
            <a:ext cx="11977500" cy="5427600"/>
          </a:xfrm>
          <a:prstGeom prst="rect">
            <a:avLst/>
          </a:prstGeom>
          <a:noFill/>
          <a:ln>
            <a:noFill/>
          </a:ln>
        </p:spPr>
        <p:txBody>
          <a:bodyPr spcFirstLastPara="1" wrap="square" lIns="91425" tIns="45700" rIns="91425" bIns="45700" anchor="t" anchorCtr="0">
            <a:normAutofit/>
          </a:bodyPr>
          <a:lstStyle/>
          <a:p>
            <a:pPr marL="0" marR="0" lvl="0" indent="0" algn="ctr" rtl="0">
              <a:lnSpc>
                <a:spcPct val="107000"/>
              </a:lnSpc>
              <a:spcBef>
                <a:spcPts val="0"/>
              </a:spcBef>
              <a:spcAft>
                <a:spcPts val="0"/>
              </a:spcAft>
              <a:buClr>
                <a:srgbClr val="000000"/>
              </a:buClr>
              <a:buSzPts val="2400"/>
              <a:buFont typeface="Arial"/>
              <a:buNone/>
            </a:pPr>
            <a:r>
              <a:rPr lang="en-US" sz="2400" b="0" i="0" u="none" strike="noStrike" cap="none">
                <a:solidFill>
                  <a:schemeClr val="dk1"/>
                </a:solidFill>
                <a:latin typeface="Twentieth Century"/>
                <a:ea typeface="Twentieth Century"/>
                <a:cs typeface="Twentieth Century"/>
                <a:sym typeface="Twentieth Century"/>
              </a:rPr>
              <a:t>To provide a platform through which those responding to the Ukraine crisis can benefit from technical support that is in line with global guidance and minimum standards and share critical information relating to the needs of infants, young children and their caregivers.</a:t>
            </a:r>
            <a:endParaRPr sz="2400" b="0" i="0" u="none" strike="noStrike" cap="none">
              <a:solidFill>
                <a:schemeClr val="dk1"/>
              </a:solidFill>
              <a:latin typeface="Twentieth Century"/>
              <a:ea typeface="Twentieth Century"/>
              <a:cs typeface="Twentieth Century"/>
              <a:sym typeface="Twentieth Century"/>
            </a:endParaRPr>
          </a:p>
          <a:p>
            <a:pPr marL="0" marR="0" lvl="0" indent="0" algn="ctr" rtl="0">
              <a:lnSpc>
                <a:spcPct val="107000"/>
              </a:lnSpc>
              <a:spcBef>
                <a:spcPts val="800"/>
              </a:spcBef>
              <a:spcAft>
                <a:spcPts val="0"/>
              </a:spcAft>
              <a:buClr>
                <a:srgbClr val="000000"/>
              </a:buClr>
              <a:buSzPts val="2400"/>
              <a:buFont typeface="Arial"/>
              <a:buNone/>
            </a:pPr>
            <a:r>
              <a:rPr lang="en-US" sz="2400" b="1" i="0" u="none" strike="noStrike" cap="none">
                <a:solidFill>
                  <a:schemeClr val="dk1"/>
                </a:solidFill>
                <a:latin typeface="Twentieth Century"/>
                <a:ea typeface="Twentieth Century"/>
                <a:cs typeface="Twentieth Century"/>
                <a:sym typeface="Twentieth Century"/>
              </a:rPr>
              <a:t>The function of this group is NOT coordination. </a:t>
            </a:r>
            <a:endParaRPr sz="2400" b="1" i="0" u="none" strike="noStrike" cap="none">
              <a:solidFill>
                <a:schemeClr val="dk1"/>
              </a:solidFill>
              <a:latin typeface="Twentieth Century"/>
              <a:ea typeface="Twentieth Century"/>
              <a:cs typeface="Twentieth Century"/>
              <a:sym typeface="Twentieth Century"/>
            </a:endParaRPr>
          </a:p>
          <a:p>
            <a:pPr marL="457200" marR="0" lvl="0" indent="0" algn="l" rtl="0">
              <a:lnSpc>
                <a:spcPct val="100000"/>
              </a:lnSpc>
              <a:spcBef>
                <a:spcPts val="1800"/>
              </a:spcBef>
              <a:spcAft>
                <a:spcPts val="0"/>
              </a:spcAft>
              <a:buClr>
                <a:srgbClr val="000000"/>
              </a:buClr>
              <a:buSzPts val="2400"/>
              <a:buFont typeface="Arial"/>
              <a:buNone/>
            </a:pPr>
            <a:endParaRPr sz="2400" b="0" i="0" u="none" strike="noStrike" cap="none">
              <a:solidFill>
                <a:schemeClr val="dk1"/>
              </a:solidFill>
              <a:latin typeface="Twentieth Century"/>
              <a:ea typeface="Twentieth Century"/>
              <a:cs typeface="Twentieth Century"/>
              <a:sym typeface="Twentieth Century"/>
            </a:endParaRPr>
          </a:p>
        </p:txBody>
      </p:sp>
      <p:sp>
        <p:nvSpPr>
          <p:cNvPr id="71" name="Google Shape;71;g12308282aca_1_33"/>
          <p:cNvSpPr txBox="1"/>
          <p:nvPr/>
        </p:nvSpPr>
        <p:spPr>
          <a:xfrm>
            <a:off x="2486092" y="6459904"/>
            <a:ext cx="2149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Photo credit: UNICEF</a:t>
            </a:r>
            <a:endParaRPr sz="1400" b="0" i="0" u="none" strike="noStrike" cap="none">
              <a:solidFill>
                <a:srgbClr val="000000"/>
              </a:solidFill>
              <a:latin typeface="Arial"/>
              <a:ea typeface="Arial"/>
              <a:cs typeface="Arial"/>
              <a:sym typeface="Arial"/>
            </a:endParaRPr>
          </a:p>
        </p:txBody>
      </p:sp>
      <p:pic>
        <p:nvPicPr>
          <p:cNvPr id="72" name="Google Shape;72;g12308282aca_1_33"/>
          <p:cNvPicPr preferRelativeResize="0"/>
          <p:nvPr/>
        </p:nvPicPr>
        <p:blipFill rotWithShape="1">
          <a:blip r:embed="rId3">
            <a:alphaModFix/>
          </a:blip>
          <a:srcRect/>
          <a:stretch/>
        </p:blipFill>
        <p:spPr>
          <a:xfrm>
            <a:off x="6350" y="0"/>
            <a:ext cx="12192000" cy="1286150"/>
          </a:xfrm>
          <a:prstGeom prst="rect">
            <a:avLst/>
          </a:prstGeom>
          <a:noFill/>
          <a:ln>
            <a:noFill/>
          </a:ln>
        </p:spPr>
      </p:pic>
      <p:sp>
        <p:nvSpPr>
          <p:cNvPr id="73" name="Google Shape;73;g12308282aca_1_33"/>
          <p:cNvSpPr txBox="1">
            <a:spLocks noGrp="1"/>
          </p:cNvSpPr>
          <p:nvPr>
            <p:ph type="body" idx="3"/>
          </p:nvPr>
        </p:nvSpPr>
        <p:spPr>
          <a:xfrm>
            <a:off x="225123" y="141025"/>
            <a:ext cx="12192000" cy="1004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None/>
            </a:pPr>
            <a:r>
              <a:rPr lang="en-US" sz="3600" b="1">
                <a:latin typeface="Twentieth Century"/>
                <a:ea typeface="Twentieth Century"/>
                <a:cs typeface="Twentieth Century"/>
                <a:sym typeface="Twentieth Century"/>
              </a:rPr>
              <a:t>Our goal</a:t>
            </a:r>
            <a:endParaRPr sz="3600" b="1">
              <a:latin typeface="Twentieth Century"/>
              <a:ea typeface="Twentieth Century"/>
              <a:cs typeface="Twentieth Century"/>
              <a:sym typeface="Twentieth Century"/>
            </a:endParaRPr>
          </a:p>
        </p:txBody>
      </p:sp>
      <p:pic>
        <p:nvPicPr>
          <p:cNvPr id="74" name="Google Shape;74;g12308282aca_1_33"/>
          <p:cNvPicPr preferRelativeResize="0"/>
          <p:nvPr/>
        </p:nvPicPr>
        <p:blipFill rotWithShape="1">
          <a:blip r:embed="rId4">
            <a:alphaModFix/>
          </a:blip>
          <a:srcRect/>
          <a:stretch/>
        </p:blipFill>
        <p:spPr>
          <a:xfrm>
            <a:off x="3304000" y="3212525"/>
            <a:ext cx="5411074" cy="3371074"/>
          </a:xfrm>
          <a:prstGeom prst="rect">
            <a:avLst/>
          </a:prstGeom>
          <a:noFill/>
          <a:ln>
            <a:noFill/>
          </a:ln>
        </p:spPr>
      </p:pic>
      <p:sp>
        <p:nvSpPr>
          <p:cNvPr id="75" name="Google Shape;75;g12308282aca_1_33"/>
          <p:cNvSpPr txBox="1"/>
          <p:nvPr/>
        </p:nvSpPr>
        <p:spPr>
          <a:xfrm>
            <a:off x="5080925" y="6583600"/>
            <a:ext cx="6309300" cy="346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80808"/>
                </a:solidFill>
                <a:highlight>
                  <a:srgbClr val="FFFFFF"/>
                </a:highlight>
                <a:latin typeface="Arial"/>
                <a:ea typeface="Arial"/>
                <a:cs typeface="Arial"/>
                <a:sym typeface="Arial"/>
              </a:rPr>
              <a:t>Photo by Laurel Chor/SOPA Images/LightRocket via Getty Images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1247a32f7ec_0_7"/>
          <p:cNvSpPr txBox="1"/>
          <p:nvPr/>
        </p:nvSpPr>
        <p:spPr>
          <a:xfrm>
            <a:off x="2801250" y="2684625"/>
            <a:ext cx="8178000" cy="861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a:solidFill>
                  <a:schemeClr val="lt1"/>
                </a:solidFill>
              </a:rPr>
              <a:t>Questions and answers </a:t>
            </a:r>
            <a:endParaRPr sz="4400" b="1" i="0" u="none" strike="noStrike" cap="none">
              <a:solidFill>
                <a:schemeClr val="lt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8"/>
          <p:cNvSpPr txBox="1">
            <a:spLocks noGrp="1"/>
          </p:cNvSpPr>
          <p:nvPr>
            <p:ph type="title"/>
          </p:nvPr>
        </p:nvSpPr>
        <p:spPr>
          <a:xfrm>
            <a:off x="838200" y="1673848"/>
            <a:ext cx="10515600" cy="833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8F8F8"/>
              </a:buClr>
              <a:buSzPts val="4800"/>
              <a:buFont typeface="Open Sans"/>
              <a:buNone/>
            </a:pPr>
            <a:r>
              <a:rPr lang="en-US" sz="4800"/>
              <a:t>We welcome your feedback</a:t>
            </a:r>
            <a:endParaRPr sz="4800"/>
          </a:p>
        </p:txBody>
      </p:sp>
      <p:sp>
        <p:nvSpPr>
          <p:cNvPr id="318" name="Google Shape;318;p8"/>
          <p:cNvSpPr/>
          <p:nvPr/>
        </p:nvSpPr>
        <p:spPr>
          <a:xfrm>
            <a:off x="0" y="4037744"/>
            <a:ext cx="12192000" cy="1433100"/>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9" name="Google Shape;319;p8" descr="A picture containing text&#10;&#10;Description automatically generated"/>
          <p:cNvPicPr preferRelativeResize="0"/>
          <p:nvPr/>
        </p:nvPicPr>
        <p:blipFill rotWithShape="1">
          <a:blip r:embed="rId3">
            <a:alphaModFix/>
          </a:blip>
          <a:srcRect/>
          <a:stretch/>
        </p:blipFill>
        <p:spPr>
          <a:xfrm>
            <a:off x="9021567" y="4083837"/>
            <a:ext cx="2332231" cy="1285086"/>
          </a:xfrm>
          <a:prstGeom prst="rect">
            <a:avLst/>
          </a:prstGeom>
          <a:noFill/>
          <a:ln>
            <a:noFill/>
          </a:ln>
        </p:spPr>
      </p:pic>
      <p:pic>
        <p:nvPicPr>
          <p:cNvPr id="320" name="Google Shape;320;p8" descr="Logo, company name&#10;&#10;Description automatically generated"/>
          <p:cNvPicPr preferRelativeResize="0"/>
          <p:nvPr/>
        </p:nvPicPr>
        <p:blipFill rotWithShape="1">
          <a:blip r:embed="rId4">
            <a:alphaModFix/>
          </a:blip>
          <a:srcRect b="62629"/>
          <a:stretch/>
        </p:blipFill>
        <p:spPr>
          <a:xfrm>
            <a:off x="540037" y="4316615"/>
            <a:ext cx="3123740" cy="875502"/>
          </a:xfrm>
          <a:prstGeom prst="rect">
            <a:avLst/>
          </a:prstGeom>
          <a:noFill/>
          <a:ln>
            <a:noFill/>
          </a:ln>
        </p:spPr>
      </p:pic>
      <p:pic>
        <p:nvPicPr>
          <p:cNvPr id="321" name="Google Shape;321;p8" descr="Bubble chart&#10;&#10;Description automatically generated with medium confidence"/>
          <p:cNvPicPr preferRelativeResize="0"/>
          <p:nvPr/>
        </p:nvPicPr>
        <p:blipFill rotWithShape="1">
          <a:blip r:embed="rId5">
            <a:alphaModFix/>
          </a:blip>
          <a:srcRect/>
          <a:stretch/>
        </p:blipFill>
        <p:spPr>
          <a:xfrm>
            <a:off x="4734695" y="4268610"/>
            <a:ext cx="3061844" cy="91554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5"/>
          <p:cNvSpPr/>
          <p:nvPr/>
        </p:nvSpPr>
        <p:spPr>
          <a:xfrm>
            <a:off x="0" y="0"/>
            <a:ext cx="5934300" cy="6858000"/>
          </a:xfrm>
          <a:prstGeom prst="rect">
            <a:avLst/>
          </a:prstGeom>
          <a:solidFill>
            <a:srgbClr val="E75B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82" name="Google Shape;82;p5"/>
          <p:cNvPicPr preferRelativeResize="0"/>
          <p:nvPr/>
        </p:nvPicPr>
        <p:blipFill rotWithShape="1">
          <a:blip r:embed="rId3">
            <a:alphaModFix/>
          </a:blip>
          <a:srcRect/>
          <a:stretch/>
        </p:blipFill>
        <p:spPr>
          <a:xfrm>
            <a:off x="4820937" y="5866315"/>
            <a:ext cx="1801192" cy="991685"/>
          </a:xfrm>
          <a:prstGeom prst="rect">
            <a:avLst/>
          </a:prstGeom>
          <a:noFill/>
          <a:ln>
            <a:noFill/>
          </a:ln>
        </p:spPr>
      </p:pic>
      <p:sp>
        <p:nvSpPr>
          <p:cNvPr id="83" name="Google Shape;83;p5"/>
          <p:cNvSpPr txBox="1">
            <a:spLocks noGrp="1"/>
          </p:cNvSpPr>
          <p:nvPr>
            <p:ph type="body" idx="3"/>
          </p:nvPr>
        </p:nvSpPr>
        <p:spPr>
          <a:xfrm>
            <a:off x="67991" y="121890"/>
            <a:ext cx="6554138" cy="100419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None/>
            </a:pPr>
            <a:r>
              <a:rPr lang="en-US" sz="3800" b="1">
                <a:latin typeface="Twentieth Century"/>
                <a:ea typeface="Twentieth Century"/>
                <a:cs typeface="Twentieth Century"/>
                <a:sym typeface="Twentieth Century"/>
              </a:rPr>
              <a:t>Objectives</a:t>
            </a:r>
            <a:endParaRPr sz="3800"/>
          </a:p>
        </p:txBody>
      </p:sp>
      <p:sp>
        <p:nvSpPr>
          <p:cNvPr id="84" name="Google Shape;84;p5"/>
          <p:cNvSpPr txBox="1"/>
          <p:nvPr/>
        </p:nvSpPr>
        <p:spPr>
          <a:xfrm>
            <a:off x="0" y="1016050"/>
            <a:ext cx="5934300" cy="5538900"/>
          </a:xfrm>
          <a:prstGeom prst="rect">
            <a:avLst/>
          </a:prstGeom>
          <a:noFill/>
          <a:ln>
            <a:noFill/>
          </a:ln>
        </p:spPr>
        <p:txBody>
          <a:bodyPr spcFirstLastPara="1" wrap="square" lIns="91425" tIns="45700" rIns="91425" bIns="45700" anchor="t" anchorCtr="0">
            <a:spAutoFit/>
          </a:bodyPr>
          <a:lstStyle/>
          <a:p>
            <a:pPr marL="457200" marR="0" lvl="0" indent="-393700" algn="l" rtl="0">
              <a:lnSpc>
                <a:spcPct val="107000"/>
              </a:lnSpc>
              <a:spcBef>
                <a:spcPts val="0"/>
              </a:spcBef>
              <a:spcAft>
                <a:spcPts val="0"/>
              </a:spcAft>
              <a:buClr>
                <a:schemeClr val="lt1"/>
              </a:buClr>
              <a:buSzPts val="2600"/>
              <a:buFont typeface="Twentieth Century"/>
              <a:buChar char="•"/>
            </a:pPr>
            <a:r>
              <a:rPr lang="en-US" sz="2600" b="0" i="0" u="none" strike="noStrike" cap="none">
                <a:solidFill>
                  <a:schemeClr val="lt1"/>
                </a:solidFill>
                <a:latin typeface="Twentieth Century"/>
                <a:ea typeface="Twentieth Century"/>
                <a:cs typeface="Twentieth Century"/>
                <a:sym typeface="Twentieth Century"/>
              </a:rPr>
              <a:t>Hear from responders what are the current challenges, gaps and emerging needs.</a:t>
            </a:r>
            <a:endParaRPr sz="2600" b="0" i="0" u="none" strike="noStrike" cap="none">
              <a:solidFill>
                <a:schemeClr val="lt1"/>
              </a:solidFill>
              <a:latin typeface="Twentieth Century"/>
              <a:ea typeface="Twentieth Century"/>
              <a:cs typeface="Twentieth Century"/>
              <a:sym typeface="Twentieth Century"/>
            </a:endParaRPr>
          </a:p>
          <a:p>
            <a:pPr marL="457200" marR="0" lvl="0" indent="-393700" algn="l" rtl="0">
              <a:lnSpc>
                <a:spcPct val="107000"/>
              </a:lnSpc>
              <a:spcBef>
                <a:spcPts val="0"/>
              </a:spcBef>
              <a:spcAft>
                <a:spcPts val="0"/>
              </a:spcAft>
              <a:buClr>
                <a:schemeClr val="lt1"/>
              </a:buClr>
              <a:buSzPts val="2600"/>
              <a:buFont typeface="Twentieth Century"/>
              <a:buChar char="•"/>
            </a:pPr>
            <a:r>
              <a:rPr lang="en-US" sz="2600" b="0" i="0" u="none" strike="noStrike" cap="none">
                <a:solidFill>
                  <a:schemeClr val="lt1"/>
                </a:solidFill>
                <a:latin typeface="Twentieth Century"/>
                <a:ea typeface="Twentieth Century"/>
                <a:cs typeface="Twentieth Century"/>
                <a:sym typeface="Twentieth Century"/>
              </a:rPr>
              <a:t>Receive top-line technical updates from partners / participants.</a:t>
            </a:r>
            <a:endParaRPr sz="2600" b="0" i="0" u="none" strike="noStrike" cap="none">
              <a:solidFill>
                <a:schemeClr val="lt1"/>
              </a:solidFill>
              <a:latin typeface="Twentieth Century"/>
              <a:ea typeface="Twentieth Century"/>
              <a:cs typeface="Twentieth Century"/>
              <a:sym typeface="Twentieth Century"/>
            </a:endParaRPr>
          </a:p>
          <a:p>
            <a:pPr marL="457200" marR="0" lvl="0" indent="-393700" algn="l" rtl="0">
              <a:lnSpc>
                <a:spcPct val="107000"/>
              </a:lnSpc>
              <a:spcBef>
                <a:spcPts val="0"/>
              </a:spcBef>
              <a:spcAft>
                <a:spcPts val="0"/>
              </a:spcAft>
              <a:buClr>
                <a:schemeClr val="lt1"/>
              </a:buClr>
              <a:buSzPts val="2600"/>
              <a:buFont typeface="Twentieth Century"/>
              <a:buChar char="•"/>
            </a:pPr>
            <a:r>
              <a:rPr lang="en-US" sz="2600" b="0" i="0" u="none" strike="noStrike" cap="none">
                <a:solidFill>
                  <a:schemeClr val="lt1"/>
                </a:solidFill>
                <a:latin typeface="Twentieth Century"/>
                <a:ea typeface="Twentieth Century"/>
                <a:cs typeface="Twentieth Century"/>
                <a:sym typeface="Twentieth Century"/>
              </a:rPr>
              <a:t>Disseminate IYCF-E programmatic tools and guidance</a:t>
            </a:r>
            <a:endParaRPr sz="2600" b="0" i="0" u="none" strike="noStrike" cap="none">
              <a:solidFill>
                <a:schemeClr val="lt1"/>
              </a:solidFill>
              <a:latin typeface="Twentieth Century"/>
              <a:ea typeface="Twentieth Century"/>
              <a:cs typeface="Twentieth Century"/>
              <a:sym typeface="Twentieth Century"/>
            </a:endParaRPr>
          </a:p>
          <a:p>
            <a:pPr marL="457200" marR="0" lvl="0" indent="-393700" algn="l" rtl="0">
              <a:lnSpc>
                <a:spcPct val="107000"/>
              </a:lnSpc>
              <a:spcBef>
                <a:spcPts val="0"/>
              </a:spcBef>
              <a:spcAft>
                <a:spcPts val="0"/>
              </a:spcAft>
              <a:buClr>
                <a:schemeClr val="lt1"/>
              </a:buClr>
              <a:buSzPts val="2600"/>
              <a:buFont typeface="Twentieth Century"/>
              <a:buChar char="•"/>
            </a:pPr>
            <a:r>
              <a:rPr lang="en-US" sz="2600" b="0" i="0" u="none" strike="noStrike" cap="none">
                <a:solidFill>
                  <a:schemeClr val="lt1"/>
                </a:solidFill>
                <a:latin typeface="Twentieth Century"/>
                <a:ea typeface="Twentieth Century"/>
                <a:cs typeface="Twentieth Century"/>
                <a:sym typeface="Twentieth Century"/>
              </a:rPr>
              <a:t>Provide updates on advocacy and communication initiatives</a:t>
            </a:r>
            <a:endParaRPr sz="2600" b="0" i="0" u="none" strike="noStrike" cap="none">
              <a:solidFill>
                <a:schemeClr val="lt1"/>
              </a:solidFill>
              <a:latin typeface="Twentieth Century"/>
              <a:ea typeface="Twentieth Century"/>
              <a:cs typeface="Twentieth Century"/>
              <a:sym typeface="Twentieth Century"/>
            </a:endParaRPr>
          </a:p>
          <a:p>
            <a:pPr marL="457200" marR="0" lvl="0" indent="-393700" algn="l" rtl="0">
              <a:lnSpc>
                <a:spcPct val="107000"/>
              </a:lnSpc>
              <a:spcBef>
                <a:spcPts val="0"/>
              </a:spcBef>
              <a:spcAft>
                <a:spcPts val="0"/>
              </a:spcAft>
              <a:buClr>
                <a:schemeClr val="lt1"/>
              </a:buClr>
              <a:buSzPts val="2600"/>
              <a:buFont typeface="Twentieth Century"/>
              <a:buChar char="•"/>
            </a:pPr>
            <a:r>
              <a:rPr lang="en-US" sz="2600" b="0" i="0" u="none" strike="noStrike" cap="none">
                <a:solidFill>
                  <a:schemeClr val="lt1"/>
                </a:solidFill>
                <a:latin typeface="Twentieth Century"/>
                <a:ea typeface="Twentieth Century"/>
                <a:cs typeface="Twentieth Century"/>
                <a:sym typeface="Twentieth Century"/>
              </a:rPr>
              <a:t>Provide rapid sensitisation and orientation on context-specific IYCF-E issues.</a:t>
            </a:r>
            <a:endParaRPr sz="2600" b="0" i="0" u="none" strike="noStrike" cap="none">
              <a:solidFill>
                <a:schemeClr val="lt1"/>
              </a:solidFill>
              <a:latin typeface="Twentieth Century"/>
              <a:ea typeface="Twentieth Century"/>
              <a:cs typeface="Twentieth Century"/>
              <a:sym typeface="Twentieth Century"/>
            </a:endParaRPr>
          </a:p>
          <a:p>
            <a:pPr marL="45720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Twentieth Century"/>
              <a:ea typeface="Twentieth Century"/>
              <a:cs typeface="Twentieth Century"/>
              <a:sym typeface="Twentieth Century"/>
            </a:endParaRPr>
          </a:p>
        </p:txBody>
      </p:sp>
      <p:pic>
        <p:nvPicPr>
          <p:cNvPr id="85" name="Google Shape;85;p5"/>
          <p:cNvPicPr preferRelativeResize="0"/>
          <p:nvPr/>
        </p:nvPicPr>
        <p:blipFill rotWithShape="1">
          <a:blip r:embed="rId4">
            <a:alphaModFix/>
          </a:blip>
          <a:srcRect/>
          <a:stretch/>
        </p:blipFill>
        <p:spPr>
          <a:xfrm>
            <a:off x="5934300" y="0"/>
            <a:ext cx="6354614"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12308282aca_1_15"/>
          <p:cNvSpPr/>
          <p:nvPr/>
        </p:nvSpPr>
        <p:spPr>
          <a:xfrm>
            <a:off x="0" y="0"/>
            <a:ext cx="7467300" cy="6858000"/>
          </a:xfrm>
          <a:prstGeom prst="rect">
            <a:avLst/>
          </a:prstGeom>
          <a:solidFill>
            <a:srgbClr val="E75B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92" name="Google Shape;92;g12308282aca_1_15"/>
          <p:cNvPicPr preferRelativeResize="0"/>
          <p:nvPr/>
        </p:nvPicPr>
        <p:blipFill rotWithShape="1">
          <a:blip r:embed="rId3">
            <a:alphaModFix/>
          </a:blip>
          <a:srcRect/>
          <a:stretch/>
        </p:blipFill>
        <p:spPr>
          <a:xfrm>
            <a:off x="4820937" y="5866315"/>
            <a:ext cx="1801192" cy="991685"/>
          </a:xfrm>
          <a:prstGeom prst="rect">
            <a:avLst/>
          </a:prstGeom>
          <a:noFill/>
          <a:ln>
            <a:noFill/>
          </a:ln>
        </p:spPr>
      </p:pic>
      <p:sp>
        <p:nvSpPr>
          <p:cNvPr id="93" name="Google Shape;93;g12308282aca_1_15"/>
          <p:cNvSpPr txBox="1">
            <a:spLocks noGrp="1"/>
          </p:cNvSpPr>
          <p:nvPr>
            <p:ph type="body" idx="3"/>
          </p:nvPr>
        </p:nvSpPr>
        <p:spPr>
          <a:xfrm>
            <a:off x="109350" y="3"/>
            <a:ext cx="6554100" cy="1268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None/>
            </a:pPr>
            <a:r>
              <a:rPr lang="en-US" sz="4300" b="1">
                <a:latin typeface="Twentieth Century"/>
                <a:ea typeface="Twentieth Century"/>
                <a:cs typeface="Twentieth Century"/>
                <a:sym typeface="Twentieth Century"/>
              </a:rPr>
              <a:t>Who Can Attend</a:t>
            </a:r>
            <a:endParaRPr sz="4300"/>
          </a:p>
        </p:txBody>
      </p:sp>
      <p:sp>
        <p:nvSpPr>
          <p:cNvPr id="94" name="Google Shape;94;g12308282aca_1_15"/>
          <p:cNvSpPr txBox="1"/>
          <p:nvPr/>
        </p:nvSpPr>
        <p:spPr>
          <a:xfrm>
            <a:off x="0" y="1390863"/>
            <a:ext cx="7260600" cy="4353000"/>
          </a:xfrm>
          <a:prstGeom prst="rect">
            <a:avLst/>
          </a:prstGeom>
          <a:noFill/>
          <a:ln>
            <a:noFill/>
          </a:ln>
        </p:spPr>
        <p:txBody>
          <a:bodyPr spcFirstLastPara="1" wrap="square" lIns="91425" tIns="45700" rIns="91425" bIns="45700" anchor="t" anchorCtr="0">
            <a:spAutoFit/>
          </a:bodyPr>
          <a:lstStyle/>
          <a:p>
            <a:pPr marL="457200" marR="0" lvl="0" indent="-419100" algn="l" rtl="0">
              <a:lnSpc>
                <a:spcPct val="107000"/>
              </a:lnSpc>
              <a:spcBef>
                <a:spcPts val="0"/>
              </a:spcBef>
              <a:spcAft>
                <a:spcPts val="0"/>
              </a:spcAft>
              <a:buClr>
                <a:schemeClr val="lt1"/>
              </a:buClr>
              <a:buSzPts val="3000"/>
              <a:buFont typeface="Twentieth Century"/>
              <a:buChar char="•"/>
            </a:pPr>
            <a:r>
              <a:rPr lang="en-US" sz="3000" b="0" i="0" u="none" strike="noStrike" cap="none">
                <a:solidFill>
                  <a:schemeClr val="lt1"/>
                </a:solidFill>
                <a:latin typeface="Twentieth Century"/>
                <a:ea typeface="Twentieth Century"/>
                <a:cs typeface="Twentieth Century"/>
                <a:sym typeface="Twentieth Century"/>
              </a:rPr>
              <a:t>Representatives from organisations responding to the Ukraine crisis either within Ukraine or within neighbouring host countries. </a:t>
            </a:r>
            <a:endParaRPr sz="3000" b="0" i="0" u="none" strike="noStrike" cap="none">
              <a:solidFill>
                <a:schemeClr val="lt1"/>
              </a:solidFill>
              <a:latin typeface="Twentieth Century"/>
              <a:ea typeface="Twentieth Century"/>
              <a:cs typeface="Twentieth Century"/>
              <a:sym typeface="Twentieth Century"/>
            </a:endParaRPr>
          </a:p>
          <a:p>
            <a:pPr marL="457200" marR="0" lvl="0" indent="-419100" algn="l" rtl="0">
              <a:lnSpc>
                <a:spcPct val="107000"/>
              </a:lnSpc>
              <a:spcBef>
                <a:spcPts val="0"/>
              </a:spcBef>
              <a:spcAft>
                <a:spcPts val="0"/>
              </a:spcAft>
              <a:buClr>
                <a:schemeClr val="lt1"/>
              </a:buClr>
              <a:buSzPts val="3000"/>
              <a:buFont typeface="Twentieth Century"/>
              <a:buChar char="•"/>
            </a:pPr>
            <a:r>
              <a:rPr lang="en-US" sz="3000" b="0" i="0" u="none" strike="noStrike" cap="none">
                <a:solidFill>
                  <a:schemeClr val="lt1"/>
                </a:solidFill>
                <a:latin typeface="Twentieth Century"/>
                <a:ea typeface="Twentieth Century"/>
                <a:cs typeface="Twentieth Century"/>
                <a:sym typeface="Twentieth Century"/>
              </a:rPr>
              <a:t>Basic experience in Infant and Young Child Feeding (in emergency or non-emergency settings) is required. </a:t>
            </a:r>
            <a:endParaRPr sz="3000" b="0" i="0" u="none" strike="noStrike" cap="none">
              <a:solidFill>
                <a:schemeClr val="lt1"/>
              </a:solidFill>
              <a:latin typeface="Twentieth Century"/>
              <a:ea typeface="Twentieth Century"/>
              <a:cs typeface="Twentieth Century"/>
              <a:sym typeface="Twentieth Century"/>
            </a:endParaRPr>
          </a:p>
          <a:p>
            <a:pPr marL="457200" marR="0" lvl="0" indent="-419100" algn="l" rtl="0">
              <a:lnSpc>
                <a:spcPct val="107000"/>
              </a:lnSpc>
              <a:spcBef>
                <a:spcPts val="0"/>
              </a:spcBef>
              <a:spcAft>
                <a:spcPts val="0"/>
              </a:spcAft>
              <a:buClr>
                <a:schemeClr val="lt1"/>
              </a:buClr>
              <a:buSzPts val="3000"/>
              <a:buFont typeface="Twentieth Century"/>
              <a:buChar char="•"/>
            </a:pPr>
            <a:r>
              <a:rPr lang="en-US" sz="3000" b="0" i="0" u="none" strike="noStrike" cap="none">
                <a:solidFill>
                  <a:schemeClr val="lt1"/>
                </a:solidFill>
                <a:latin typeface="Twentieth Century"/>
                <a:ea typeface="Twentieth Century"/>
                <a:cs typeface="Twentieth Century"/>
                <a:sym typeface="Twentieth Century"/>
              </a:rPr>
              <a:t>Requested all participants to declare COI</a:t>
            </a:r>
            <a:endParaRPr sz="3000" b="0" i="0" u="none" strike="noStrike" cap="none">
              <a:solidFill>
                <a:schemeClr val="lt1"/>
              </a:solidFill>
              <a:latin typeface="Twentieth Century"/>
              <a:ea typeface="Twentieth Century"/>
              <a:cs typeface="Twentieth Century"/>
              <a:sym typeface="Twentieth Century"/>
            </a:endParaRPr>
          </a:p>
          <a:p>
            <a:pPr marL="457200" marR="0" lvl="0" indent="0" algn="l" rtl="0">
              <a:lnSpc>
                <a:spcPct val="107000"/>
              </a:lnSpc>
              <a:spcBef>
                <a:spcPts val="0"/>
              </a:spcBef>
              <a:spcAft>
                <a:spcPts val="0"/>
              </a:spcAft>
              <a:buClr>
                <a:srgbClr val="000000"/>
              </a:buClr>
              <a:buSzPts val="2000"/>
              <a:buFont typeface="Arial"/>
              <a:buNone/>
            </a:pPr>
            <a:endParaRPr sz="2000" b="1" i="0" u="none" strike="noStrike" cap="none">
              <a:solidFill>
                <a:schemeClr val="lt1"/>
              </a:solidFill>
              <a:latin typeface="Twentieth Century"/>
              <a:ea typeface="Twentieth Century"/>
              <a:cs typeface="Twentieth Century"/>
              <a:sym typeface="Twentieth Century"/>
            </a:endParaRPr>
          </a:p>
        </p:txBody>
      </p:sp>
      <p:pic>
        <p:nvPicPr>
          <p:cNvPr id="95" name="Google Shape;95;g12308282aca_1_15"/>
          <p:cNvPicPr preferRelativeResize="0"/>
          <p:nvPr/>
        </p:nvPicPr>
        <p:blipFill rotWithShape="1">
          <a:blip r:embed="rId4">
            <a:alphaModFix/>
          </a:blip>
          <a:srcRect/>
          <a:stretch/>
        </p:blipFill>
        <p:spPr>
          <a:xfrm>
            <a:off x="7467300" y="0"/>
            <a:ext cx="4724699"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 descr="A picture containing person, indoor&#10;&#10;Description automatically generated"/>
          <p:cNvPicPr preferRelativeResize="0"/>
          <p:nvPr/>
        </p:nvPicPr>
        <p:blipFill rotWithShape="1">
          <a:blip r:embed="rId3">
            <a:alphaModFix/>
          </a:blip>
          <a:srcRect t="1248" r="2" b="2"/>
          <a:stretch/>
        </p:blipFill>
        <p:spPr>
          <a:xfrm>
            <a:off x="20" y="10"/>
            <a:ext cx="4635571" cy="6857990"/>
          </a:xfrm>
          <a:prstGeom prst="rect">
            <a:avLst/>
          </a:prstGeom>
          <a:noFill/>
          <a:ln>
            <a:noFill/>
          </a:ln>
        </p:spPr>
      </p:pic>
      <p:cxnSp>
        <p:nvCxnSpPr>
          <p:cNvPr id="101" name="Google Shape;101;p2"/>
          <p:cNvCxnSpPr/>
          <p:nvPr/>
        </p:nvCxnSpPr>
        <p:spPr>
          <a:xfrm>
            <a:off x="5080934" y="2115117"/>
            <a:ext cx="6309360" cy="0"/>
          </a:xfrm>
          <a:prstGeom prst="straightConnector1">
            <a:avLst/>
          </a:prstGeom>
          <a:noFill/>
          <a:ln w="19050" cap="flat" cmpd="sng">
            <a:solidFill>
              <a:srgbClr val="E2BA79"/>
            </a:solidFill>
            <a:prstDash val="solid"/>
            <a:miter lim="800000"/>
            <a:headEnd type="none" w="sm" len="sm"/>
            <a:tailEnd type="none" w="sm" len="sm"/>
          </a:ln>
        </p:spPr>
      </p:cxnSp>
      <p:sp>
        <p:nvSpPr>
          <p:cNvPr id="102" name="Google Shape;102;p2"/>
          <p:cNvSpPr/>
          <p:nvPr/>
        </p:nvSpPr>
        <p:spPr>
          <a:xfrm>
            <a:off x="5080934" y="1654139"/>
            <a:ext cx="6309360" cy="128615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2"/>
          <p:cNvSpPr txBox="1"/>
          <p:nvPr/>
        </p:nvSpPr>
        <p:spPr>
          <a:xfrm>
            <a:off x="4853650" y="1286150"/>
            <a:ext cx="7271700" cy="5543100"/>
          </a:xfrm>
          <a:prstGeom prst="rect">
            <a:avLst/>
          </a:prstGeom>
          <a:noFill/>
          <a:ln>
            <a:noFill/>
          </a:ln>
        </p:spPr>
        <p:txBody>
          <a:bodyPr spcFirstLastPara="1" wrap="square" lIns="91425" tIns="45700" rIns="91425" bIns="45700" anchor="t" anchorCtr="0">
            <a:normAutofit/>
          </a:bodyPr>
          <a:lstStyle/>
          <a:p>
            <a:pPr marL="457200" marR="0" lvl="0" indent="-336542" algn="l" rtl="0">
              <a:lnSpc>
                <a:spcPct val="150000"/>
              </a:lnSpc>
              <a:spcBef>
                <a:spcPts val="0"/>
              </a:spcBef>
              <a:spcAft>
                <a:spcPts val="0"/>
              </a:spcAft>
              <a:buClr>
                <a:schemeClr val="dk1"/>
              </a:buClr>
              <a:buSzPts val="1700"/>
              <a:buFont typeface="Twentieth Century"/>
              <a:buAutoNum type="arabicPeriod"/>
            </a:pPr>
            <a:r>
              <a:rPr lang="en-US" sz="1700" b="0" i="0" u="none" strike="noStrike" cap="none">
                <a:solidFill>
                  <a:schemeClr val="dk1"/>
                </a:solidFill>
                <a:highlight>
                  <a:srgbClr val="FFFFFF"/>
                </a:highlight>
                <a:latin typeface="Twentieth Century"/>
                <a:ea typeface="Twentieth Century"/>
                <a:cs typeface="Twentieth Century"/>
                <a:sym typeface="Twentieth Century"/>
              </a:rPr>
              <a:t>Introduction (</a:t>
            </a:r>
            <a:r>
              <a:rPr lang="en-US" sz="1700">
                <a:solidFill>
                  <a:schemeClr val="dk1"/>
                </a:solidFill>
                <a:highlight>
                  <a:srgbClr val="FFFFFF"/>
                </a:highlight>
                <a:latin typeface="Twentieth Century"/>
                <a:ea typeface="Twentieth Century"/>
                <a:cs typeface="Twentieth Century"/>
                <a:sym typeface="Twentieth Century"/>
              </a:rPr>
              <a:t>10 </a:t>
            </a:r>
            <a:r>
              <a:rPr lang="en-US" sz="1700" b="0" i="0" u="none" strike="noStrike" cap="none">
                <a:solidFill>
                  <a:schemeClr val="dk1"/>
                </a:solidFill>
                <a:highlight>
                  <a:srgbClr val="FFFFFF"/>
                </a:highlight>
                <a:latin typeface="Twentieth Century"/>
                <a:ea typeface="Twentieth Century"/>
                <a:cs typeface="Twentieth Century"/>
                <a:sym typeface="Twentieth Century"/>
              </a:rPr>
              <a:t>min) -</a:t>
            </a:r>
            <a:r>
              <a:rPr lang="en-US" sz="1700" b="1" i="0" u="none" strike="noStrike" cap="none">
                <a:solidFill>
                  <a:schemeClr val="dk1"/>
                </a:solidFill>
                <a:highlight>
                  <a:srgbClr val="FFFFFF"/>
                </a:highlight>
                <a:latin typeface="Twentieth Century"/>
                <a:ea typeface="Twentieth Century"/>
                <a:cs typeface="Twentieth Century"/>
                <a:sym typeface="Twentieth Century"/>
              </a:rPr>
              <a:t> </a:t>
            </a:r>
            <a:r>
              <a:rPr lang="en-US" sz="1791" b="1">
                <a:solidFill>
                  <a:srgbClr val="222222"/>
                </a:solidFill>
                <a:highlight>
                  <a:schemeClr val="lt1"/>
                </a:highlight>
                <a:latin typeface="Twentieth Century"/>
                <a:ea typeface="Twentieth Century"/>
                <a:cs typeface="Twentieth Century"/>
                <a:sym typeface="Twentieth Century"/>
              </a:rPr>
              <a:t>Nicki Connell, IFE Core Group Facilitator, Emergency Nutrition Network</a:t>
            </a:r>
            <a:endParaRPr sz="1700" b="1">
              <a:solidFill>
                <a:srgbClr val="222222"/>
              </a:solidFill>
              <a:highlight>
                <a:srgbClr val="FFFFFF"/>
              </a:highlight>
              <a:latin typeface="Twentieth Century"/>
              <a:ea typeface="Twentieth Century"/>
              <a:cs typeface="Twentieth Century"/>
              <a:sym typeface="Twentieth Century"/>
            </a:endParaRPr>
          </a:p>
          <a:p>
            <a:pPr marL="457200" marR="0" lvl="0" indent="-336542" algn="l" rtl="0">
              <a:lnSpc>
                <a:spcPct val="150000"/>
              </a:lnSpc>
              <a:spcBef>
                <a:spcPts val="0"/>
              </a:spcBef>
              <a:spcAft>
                <a:spcPts val="0"/>
              </a:spcAft>
              <a:buClr>
                <a:schemeClr val="dk1"/>
              </a:buClr>
              <a:buSzPts val="1700"/>
              <a:buFont typeface="Twentieth Century"/>
              <a:buAutoNum type="arabicPeriod"/>
            </a:pPr>
            <a:r>
              <a:rPr lang="en-US" sz="1700" b="0" i="0" u="none" strike="noStrike" cap="none">
                <a:solidFill>
                  <a:schemeClr val="dk1"/>
                </a:solidFill>
                <a:highlight>
                  <a:srgbClr val="FFFFFF"/>
                </a:highlight>
                <a:latin typeface="Twentieth Century"/>
                <a:ea typeface="Twentieth Century"/>
                <a:cs typeface="Twentieth Century"/>
                <a:sym typeface="Twentieth Century"/>
              </a:rPr>
              <a:t>Updates for the Programmatic Working Group (</a:t>
            </a:r>
            <a:r>
              <a:rPr lang="en-US" sz="1700">
                <a:solidFill>
                  <a:schemeClr val="dk1"/>
                </a:solidFill>
                <a:highlight>
                  <a:srgbClr val="FFFFFF"/>
                </a:highlight>
                <a:latin typeface="Twentieth Century"/>
                <a:ea typeface="Twentieth Century"/>
                <a:cs typeface="Twentieth Century"/>
                <a:sym typeface="Twentieth Century"/>
              </a:rPr>
              <a:t>5</a:t>
            </a:r>
            <a:r>
              <a:rPr lang="en-US" sz="1700" b="0" i="0" u="none" strike="noStrike" cap="none">
                <a:solidFill>
                  <a:schemeClr val="dk1"/>
                </a:solidFill>
                <a:highlight>
                  <a:srgbClr val="FFFFFF"/>
                </a:highlight>
                <a:latin typeface="Twentieth Century"/>
                <a:ea typeface="Twentieth Century"/>
                <a:cs typeface="Twentieth Century"/>
                <a:sym typeface="Twentieth Century"/>
              </a:rPr>
              <a:t> min) – </a:t>
            </a:r>
            <a:r>
              <a:rPr lang="en-US" sz="1700" b="1">
                <a:solidFill>
                  <a:schemeClr val="dk1"/>
                </a:solidFill>
                <a:latin typeface="Twentieth Century"/>
                <a:ea typeface="Twentieth Century"/>
                <a:cs typeface="Twentieth Century"/>
                <a:sym typeface="Twentieth Century"/>
              </a:rPr>
              <a:t>Brooke Bauer</a:t>
            </a:r>
            <a:r>
              <a:rPr lang="en-US" sz="1700">
                <a:solidFill>
                  <a:schemeClr val="dk1"/>
                </a:solidFill>
                <a:latin typeface="Twentieth Century"/>
                <a:ea typeface="Twentieth Century"/>
                <a:cs typeface="Twentieth Century"/>
                <a:sym typeface="Twentieth Century"/>
              </a:rPr>
              <a:t>,</a:t>
            </a:r>
            <a:r>
              <a:rPr lang="en-US" sz="1700" b="1">
                <a:solidFill>
                  <a:schemeClr val="dk1"/>
                </a:solidFill>
                <a:latin typeface="Twentieth Century"/>
                <a:ea typeface="Twentieth Century"/>
                <a:cs typeface="Twentieth Century"/>
                <a:sym typeface="Twentieth Century"/>
              </a:rPr>
              <a:t> Maternal, Infant and Young Child Nutrition in Emergencies Advisor, GNC Technical Alliance </a:t>
            </a:r>
            <a:endParaRPr sz="1700" b="1">
              <a:solidFill>
                <a:schemeClr val="dk1"/>
              </a:solidFill>
              <a:latin typeface="Twentieth Century"/>
              <a:ea typeface="Twentieth Century"/>
              <a:cs typeface="Twentieth Century"/>
              <a:sym typeface="Twentieth Century"/>
            </a:endParaRPr>
          </a:p>
          <a:p>
            <a:pPr marL="457200" marR="0" lvl="0" indent="-336542" algn="l" rtl="0">
              <a:lnSpc>
                <a:spcPct val="150000"/>
              </a:lnSpc>
              <a:spcBef>
                <a:spcPts val="0"/>
              </a:spcBef>
              <a:spcAft>
                <a:spcPts val="0"/>
              </a:spcAft>
              <a:buClr>
                <a:schemeClr val="dk1"/>
              </a:buClr>
              <a:buSzPts val="1700"/>
              <a:buFont typeface="Twentieth Century"/>
              <a:buAutoNum type="arabicPeriod"/>
            </a:pPr>
            <a:r>
              <a:rPr lang="en-US" sz="1700" b="0" i="0" u="none" strike="noStrike" cap="none">
                <a:solidFill>
                  <a:schemeClr val="dk1"/>
                </a:solidFill>
                <a:highlight>
                  <a:srgbClr val="FFFFFF"/>
                </a:highlight>
                <a:latin typeface="Twentieth Century"/>
                <a:ea typeface="Twentieth Century"/>
                <a:cs typeface="Twentieth Century"/>
                <a:sym typeface="Twentieth Century"/>
              </a:rPr>
              <a:t>Updates from the Communications and Advocacy Working Group (</a:t>
            </a:r>
            <a:r>
              <a:rPr lang="en-US" sz="1700">
                <a:solidFill>
                  <a:schemeClr val="dk1"/>
                </a:solidFill>
                <a:highlight>
                  <a:srgbClr val="FFFFFF"/>
                </a:highlight>
                <a:latin typeface="Twentieth Century"/>
                <a:ea typeface="Twentieth Century"/>
                <a:cs typeface="Twentieth Century"/>
                <a:sym typeface="Twentieth Century"/>
              </a:rPr>
              <a:t>5</a:t>
            </a:r>
            <a:r>
              <a:rPr lang="en-US" sz="1700" b="0" i="0" u="none" strike="noStrike" cap="none">
                <a:solidFill>
                  <a:schemeClr val="dk1"/>
                </a:solidFill>
                <a:highlight>
                  <a:srgbClr val="FFFFFF"/>
                </a:highlight>
                <a:latin typeface="Twentieth Century"/>
                <a:ea typeface="Twentieth Century"/>
                <a:cs typeface="Twentieth Century"/>
                <a:sym typeface="Twentieth Century"/>
              </a:rPr>
              <a:t> min) – </a:t>
            </a:r>
            <a:r>
              <a:rPr lang="en-US" sz="1700" b="1" i="0" u="none" strike="noStrike" cap="none">
                <a:solidFill>
                  <a:schemeClr val="dk1"/>
                </a:solidFill>
                <a:latin typeface="Twentieth Century"/>
                <a:ea typeface="Twentieth Century"/>
                <a:cs typeface="Twentieth Century"/>
                <a:sym typeface="Twentieth Century"/>
              </a:rPr>
              <a:t>Brooke Bauer</a:t>
            </a:r>
            <a:r>
              <a:rPr lang="en-US" sz="1700" b="0" i="0" u="none" strike="noStrike" cap="none">
                <a:solidFill>
                  <a:schemeClr val="dk1"/>
                </a:solidFill>
                <a:latin typeface="Twentieth Century"/>
                <a:ea typeface="Twentieth Century"/>
                <a:cs typeface="Twentieth Century"/>
                <a:sym typeface="Twentieth Century"/>
              </a:rPr>
              <a:t>,</a:t>
            </a:r>
            <a:r>
              <a:rPr lang="en-US" sz="1700" b="1" i="0" u="none" strike="noStrike" cap="none">
                <a:solidFill>
                  <a:schemeClr val="dk1"/>
                </a:solidFill>
                <a:latin typeface="Twentieth Century"/>
                <a:ea typeface="Twentieth Century"/>
                <a:cs typeface="Twentieth Century"/>
                <a:sym typeface="Twentieth Century"/>
              </a:rPr>
              <a:t> Maternal, Infant and Young Child Nutrition in Emergencies Advisor, GNC Technical Alliance </a:t>
            </a:r>
            <a:endParaRPr sz="1700" b="0" i="0" u="none" strike="noStrike" cap="none">
              <a:solidFill>
                <a:schemeClr val="dk1"/>
              </a:solidFill>
              <a:highlight>
                <a:srgbClr val="FFFFFF"/>
              </a:highlight>
              <a:latin typeface="Twentieth Century"/>
              <a:ea typeface="Twentieth Century"/>
              <a:cs typeface="Twentieth Century"/>
              <a:sym typeface="Twentieth Century"/>
            </a:endParaRPr>
          </a:p>
          <a:p>
            <a:pPr marL="457200" marR="0" lvl="0" indent="-336542" algn="l" rtl="0">
              <a:lnSpc>
                <a:spcPct val="150000"/>
              </a:lnSpc>
              <a:spcBef>
                <a:spcPts val="0"/>
              </a:spcBef>
              <a:spcAft>
                <a:spcPts val="0"/>
              </a:spcAft>
              <a:buClr>
                <a:schemeClr val="dk1"/>
              </a:buClr>
              <a:buSzPts val="1700"/>
              <a:buFont typeface="Twentieth Century"/>
              <a:buAutoNum type="arabicPeriod"/>
            </a:pPr>
            <a:r>
              <a:rPr lang="en-US" sz="1700">
                <a:solidFill>
                  <a:schemeClr val="dk1"/>
                </a:solidFill>
                <a:highlight>
                  <a:srgbClr val="FFFFFF"/>
                </a:highlight>
                <a:latin typeface="Twentieth Century"/>
                <a:ea typeface="Twentieth Century"/>
                <a:cs typeface="Twentieth Century"/>
                <a:sym typeface="Twentieth Century"/>
              </a:rPr>
              <a:t>Orientation on the Ukraine Nutrition Cluster (10 min) </a:t>
            </a:r>
            <a:r>
              <a:rPr lang="en-US" sz="1700">
                <a:solidFill>
                  <a:schemeClr val="dk1"/>
                </a:solidFill>
                <a:highlight>
                  <a:srgbClr val="FFFFFF"/>
                </a:highlight>
                <a:latin typeface="Twentieth Century"/>
                <a:ea typeface="Twentieth Century"/>
                <a:cs typeface="Twentieth Century"/>
                <a:sym typeface="Twentieth Centur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t>
            </a:r>
            <a:r>
              <a:rPr lang="en-US" sz="1700" b="1">
                <a:solidFill>
                  <a:schemeClr val="dk1"/>
                </a:solidFill>
                <a:highlight>
                  <a:srgbClr val="FFFFFF"/>
                </a:highlight>
                <a:latin typeface="Twentieth Century"/>
                <a:ea typeface="Twentieth Century"/>
                <a:cs typeface="Twentieth Century"/>
                <a:sym typeface="Twentieth Century"/>
              </a:rPr>
              <a:t> Oleksiy Gushchi, Ukraine Nutrition Cluster Coordinator, UNICEF</a:t>
            </a:r>
            <a:endParaRPr sz="1700" b="1">
              <a:solidFill>
                <a:schemeClr val="dk1"/>
              </a:solidFill>
              <a:highlight>
                <a:srgbClr val="FFFFFF"/>
              </a:highlight>
              <a:latin typeface="Twentieth Century"/>
              <a:ea typeface="Twentieth Century"/>
              <a:cs typeface="Twentieth Century"/>
              <a:sym typeface="Twentieth Century"/>
            </a:endParaRPr>
          </a:p>
          <a:p>
            <a:pPr marL="457200" lvl="0" indent="-336550" algn="l" rtl="0">
              <a:lnSpc>
                <a:spcPct val="115000"/>
              </a:lnSpc>
              <a:spcBef>
                <a:spcPts val="0"/>
              </a:spcBef>
              <a:spcAft>
                <a:spcPts val="0"/>
              </a:spcAft>
              <a:buClr>
                <a:schemeClr val="dk1"/>
              </a:buClr>
              <a:buSzPts val="1700"/>
              <a:buFont typeface="Twentieth Century"/>
              <a:buAutoNum type="arabicPeriod"/>
            </a:pPr>
            <a:r>
              <a:rPr lang="en-US" sz="1700">
                <a:solidFill>
                  <a:schemeClr val="dk1"/>
                </a:solidFill>
                <a:highlight>
                  <a:srgbClr val="FFFFFF"/>
                </a:highlight>
                <a:latin typeface="Twentieth Century"/>
                <a:ea typeface="Twentieth Century"/>
                <a:cs typeface="Twentieth Century"/>
                <a:sym typeface="Twentieth Centur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Breastfeeding practice, attitudes and experiences from Ukraine (10 mins) - </a:t>
            </a:r>
            <a:r>
              <a:rPr lang="en-US" sz="1700" b="1">
                <a:solidFill>
                  <a:schemeClr val="dk1"/>
                </a:solidFill>
                <a:highlight>
                  <a:srgbClr val="FFFFFF"/>
                </a:highlight>
                <a:latin typeface="Twentieth Century"/>
                <a:ea typeface="Twentieth Century"/>
                <a:cs typeface="Twentieth Century"/>
                <a:sym typeface="Twentieth Centur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Victoria</a:t>
            </a:r>
            <a:r>
              <a:rPr lang="en-US" sz="1700" b="1">
                <a:solidFill>
                  <a:schemeClr val="dk1"/>
                </a:solidFill>
                <a:highlight>
                  <a:srgbClr val="FFFFFF"/>
                </a:highlight>
                <a:latin typeface="Twentieth Century"/>
                <a:ea typeface="Twentieth Century"/>
                <a:cs typeface="Twentieth Century"/>
                <a:sym typeface="Twentieth Centur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a:t>
            </a:r>
            <a:r>
              <a:rPr lang="en-US" sz="1700" b="1">
                <a:solidFill>
                  <a:schemeClr val="dk1"/>
                </a:solidFill>
                <a:highlight>
                  <a:srgbClr val="FFFFFF"/>
                </a:highlight>
                <a:latin typeface="Twentieth Century"/>
                <a:ea typeface="Twentieth Century"/>
                <a:cs typeface="Twentieth Century"/>
                <a:sym typeface="Twentieth Century"/>
              </a:rPr>
              <a:t>Nesterova IBCLC, ISIDA IVF</a:t>
            </a:r>
            <a:endParaRPr sz="1700" b="1">
              <a:solidFill>
                <a:schemeClr val="dk1"/>
              </a:solidFill>
              <a:highlight>
                <a:srgbClr val="FFFFFF"/>
              </a:highlight>
              <a:latin typeface="Twentieth Century"/>
              <a:ea typeface="Twentieth Century"/>
              <a:cs typeface="Twentieth Century"/>
              <a:sym typeface="Twentieth Century"/>
            </a:endParaRPr>
          </a:p>
          <a:p>
            <a:pPr marL="457200" marR="0" lvl="0" indent="-336550" algn="l" rtl="0">
              <a:lnSpc>
                <a:spcPct val="150000"/>
              </a:lnSpc>
              <a:spcBef>
                <a:spcPts val="0"/>
              </a:spcBef>
              <a:spcAft>
                <a:spcPts val="0"/>
              </a:spcAft>
              <a:buClr>
                <a:schemeClr val="dk1"/>
              </a:buClr>
              <a:buSzPts val="1700"/>
              <a:buFont typeface="Twentieth Century"/>
              <a:buAutoNum type="arabicPeriod"/>
            </a:pPr>
            <a:r>
              <a:rPr lang="en-US" sz="1700" b="0" i="0" u="none" strike="noStrike" cap="none">
                <a:solidFill>
                  <a:schemeClr val="dk1"/>
                </a:solidFill>
                <a:highlight>
                  <a:srgbClr val="FFFFFF"/>
                </a:highlight>
                <a:latin typeface="Twentieth Century"/>
                <a:ea typeface="Twentieth Century"/>
                <a:cs typeface="Twentieth Century"/>
                <a:sym typeface="Twentieth Centur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Q&amp;A session (1</a:t>
            </a:r>
            <a:r>
              <a:rPr lang="en-US" sz="1700">
                <a:solidFill>
                  <a:schemeClr val="dk1"/>
                </a:solidFill>
                <a:highlight>
                  <a:srgbClr val="FFFFFF"/>
                </a:highlight>
                <a:latin typeface="Twentieth Century"/>
                <a:ea typeface="Twentieth Century"/>
                <a:cs typeface="Twentieth Century"/>
                <a:sym typeface="Twentieth Centur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5</a:t>
            </a:r>
            <a:r>
              <a:rPr lang="en-US" sz="1700" b="0" i="0" u="none" strike="noStrike" cap="none">
                <a:solidFill>
                  <a:schemeClr val="dk1"/>
                </a:solidFill>
                <a:highlight>
                  <a:srgbClr val="FFFFFF"/>
                </a:highlight>
                <a:latin typeface="Twentieth Century"/>
                <a:ea typeface="Twentieth Century"/>
                <a:cs typeface="Twentieth Century"/>
                <a:sym typeface="Twentieth Centur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minutes) – </a:t>
            </a:r>
            <a:r>
              <a:rPr lang="en-US" sz="1791" b="1">
                <a:solidFill>
                  <a:srgbClr val="222222"/>
                </a:solidFill>
                <a:highlight>
                  <a:schemeClr val="lt1"/>
                </a:highlight>
                <a:latin typeface="Twentieth Century"/>
                <a:ea typeface="Twentieth Century"/>
                <a:cs typeface="Twentieth Century"/>
                <a:sym typeface="Twentieth Century"/>
              </a:rPr>
              <a:t>Nicki Connell, IFE Core Group Facilitator, Emergency Nutrition Network</a:t>
            </a:r>
            <a:endParaRPr sz="1700" b="1">
              <a:solidFill>
                <a:srgbClr val="222222"/>
              </a:solidFill>
              <a:highlight>
                <a:schemeClr val="lt1"/>
              </a:highlight>
              <a:latin typeface="Twentieth Century"/>
              <a:ea typeface="Twentieth Century"/>
              <a:cs typeface="Twentieth Century"/>
              <a:sym typeface="Twentieth Century"/>
            </a:endParaRPr>
          </a:p>
        </p:txBody>
      </p:sp>
      <p:sp>
        <p:nvSpPr>
          <p:cNvPr id="104" name="Google Shape;104;p2"/>
          <p:cNvSpPr txBox="1"/>
          <p:nvPr/>
        </p:nvSpPr>
        <p:spPr>
          <a:xfrm>
            <a:off x="2486092" y="6459904"/>
            <a:ext cx="214949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Photo credit: UNICEF</a:t>
            </a:r>
            <a:endParaRPr sz="1400" b="0" i="0" u="none" strike="noStrike" cap="none">
              <a:solidFill>
                <a:srgbClr val="000000"/>
              </a:solidFill>
              <a:latin typeface="Arial"/>
              <a:ea typeface="Arial"/>
              <a:cs typeface="Arial"/>
              <a:sym typeface="Arial"/>
            </a:endParaRPr>
          </a:p>
        </p:txBody>
      </p:sp>
      <p:pic>
        <p:nvPicPr>
          <p:cNvPr id="105" name="Google Shape;105;p2"/>
          <p:cNvPicPr preferRelativeResize="0"/>
          <p:nvPr/>
        </p:nvPicPr>
        <p:blipFill rotWithShape="1">
          <a:blip r:embed="rId4">
            <a:alphaModFix/>
          </a:blip>
          <a:srcRect/>
          <a:stretch/>
        </p:blipFill>
        <p:spPr>
          <a:xfrm>
            <a:off x="4635600" y="0"/>
            <a:ext cx="7562749" cy="1286150"/>
          </a:xfrm>
          <a:prstGeom prst="rect">
            <a:avLst/>
          </a:prstGeom>
          <a:noFill/>
          <a:ln>
            <a:noFill/>
          </a:ln>
        </p:spPr>
      </p:pic>
      <p:sp>
        <p:nvSpPr>
          <p:cNvPr id="106" name="Google Shape;106;p2"/>
          <p:cNvSpPr txBox="1">
            <a:spLocks noGrp="1"/>
          </p:cNvSpPr>
          <p:nvPr>
            <p:ph type="body" idx="3"/>
          </p:nvPr>
        </p:nvSpPr>
        <p:spPr>
          <a:xfrm>
            <a:off x="5266328" y="121900"/>
            <a:ext cx="6993600" cy="1004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None/>
            </a:pPr>
            <a:r>
              <a:rPr lang="en-US" sz="3600" b="1">
                <a:latin typeface="Twentieth Century"/>
                <a:ea typeface="Twentieth Century"/>
                <a:cs typeface="Twentieth Century"/>
                <a:sym typeface="Twentieth Century"/>
              </a:rPr>
              <a:t>Agenda</a:t>
            </a:r>
            <a:endParaRPr sz="3600" b="1">
              <a:latin typeface="Twentieth Century"/>
              <a:ea typeface="Twentieth Century"/>
              <a:cs typeface="Twentieth Century"/>
              <a:sym typeface="Twentieth Centur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g122fae611ef_18_436" descr="A picture containing person, indoor&#10;&#10;Description automatically generated"/>
          <p:cNvPicPr preferRelativeResize="0"/>
          <p:nvPr/>
        </p:nvPicPr>
        <p:blipFill rotWithShape="1">
          <a:blip r:embed="rId3">
            <a:alphaModFix/>
          </a:blip>
          <a:srcRect t="1244" b="9"/>
          <a:stretch/>
        </p:blipFill>
        <p:spPr>
          <a:xfrm>
            <a:off x="20" y="10"/>
            <a:ext cx="4635571" cy="6857990"/>
          </a:xfrm>
          <a:prstGeom prst="rect">
            <a:avLst/>
          </a:prstGeom>
          <a:noFill/>
          <a:ln>
            <a:noFill/>
          </a:ln>
        </p:spPr>
      </p:pic>
      <p:cxnSp>
        <p:nvCxnSpPr>
          <p:cNvPr id="112" name="Google Shape;112;g122fae611ef_18_436"/>
          <p:cNvCxnSpPr/>
          <p:nvPr/>
        </p:nvCxnSpPr>
        <p:spPr>
          <a:xfrm>
            <a:off x="5080934" y="2115117"/>
            <a:ext cx="6309300" cy="0"/>
          </a:xfrm>
          <a:prstGeom prst="straightConnector1">
            <a:avLst/>
          </a:prstGeom>
          <a:noFill/>
          <a:ln w="19050" cap="flat" cmpd="sng">
            <a:solidFill>
              <a:srgbClr val="E2BA79"/>
            </a:solidFill>
            <a:prstDash val="solid"/>
            <a:miter lim="800000"/>
            <a:headEnd type="none" w="sm" len="sm"/>
            <a:tailEnd type="none" w="sm" len="sm"/>
          </a:ln>
        </p:spPr>
      </p:cxnSp>
      <p:sp>
        <p:nvSpPr>
          <p:cNvPr id="113" name="Google Shape;113;g122fae611ef_18_436"/>
          <p:cNvSpPr/>
          <p:nvPr/>
        </p:nvSpPr>
        <p:spPr>
          <a:xfrm>
            <a:off x="5080934" y="1654139"/>
            <a:ext cx="6309300" cy="12861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g122fae611ef_18_436"/>
          <p:cNvSpPr txBox="1"/>
          <p:nvPr/>
        </p:nvSpPr>
        <p:spPr>
          <a:xfrm>
            <a:off x="4853650" y="1286150"/>
            <a:ext cx="7271700" cy="55431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1800"/>
              </a:spcBef>
              <a:spcAft>
                <a:spcPts val="0"/>
              </a:spcAft>
              <a:buClr>
                <a:srgbClr val="000000"/>
              </a:buClr>
              <a:buSzPts val="2400"/>
              <a:buFont typeface="Arial"/>
              <a:buNone/>
            </a:pPr>
            <a:endParaRPr sz="2400" b="1" i="0" u="none" strike="noStrike" cap="none">
              <a:solidFill>
                <a:schemeClr val="dk1"/>
              </a:solidFill>
              <a:latin typeface="Twentieth Century"/>
              <a:ea typeface="Twentieth Century"/>
              <a:cs typeface="Twentieth Century"/>
              <a:sym typeface="Twentieth Century"/>
            </a:endParaRPr>
          </a:p>
        </p:txBody>
      </p:sp>
      <p:sp>
        <p:nvSpPr>
          <p:cNvPr id="115" name="Google Shape;115;g122fae611ef_18_436"/>
          <p:cNvSpPr txBox="1"/>
          <p:nvPr/>
        </p:nvSpPr>
        <p:spPr>
          <a:xfrm>
            <a:off x="2486092" y="6459904"/>
            <a:ext cx="2149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Photo credit: UNICEF</a:t>
            </a:r>
            <a:endParaRPr sz="1400" b="0" i="0" u="none" strike="noStrike" cap="none">
              <a:solidFill>
                <a:srgbClr val="000000"/>
              </a:solidFill>
              <a:latin typeface="Arial"/>
              <a:ea typeface="Arial"/>
              <a:cs typeface="Arial"/>
              <a:sym typeface="Arial"/>
            </a:endParaRPr>
          </a:p>
        </p:txBody>
      </p:sp>
      <p:pic>
        <p:nvPicPr>
          <p:cNvPr id="116" name="Google Shape;116;g122fae611ef_18_436"/>
          <p:cNvPicPr preferRelativeResize="0"/>
          <p:nvPr/>
        </p:nvPicPr>
        <p:blipFill rotWithShape="1">
          <a:blip r:embed="rId4">
            <a:alphaModFix/>
          </a:blip>
          <a:srcRect/>
          <a:stretch/>
        </p:blipFill>
        <p:spPr>
          <a:xfrm>
            <a:off x="4635600" y="0"/>
            <a:ext cx="7562749" cy="1286150"/>
          </a:xfrm>
          <a:prstGeom prst="rect">
            <a:avLst/>
          </a:prstGeom>
          <a:noFill/>
          <a:ln>
            <a:noFill/>
          </a:ln>
        </p:spPr>
      </p:pic>
      <p:sp>
        <p:nvSpPr>
          <p:cNvPr id="117" name="Google Shape;117;g122fae611ef_18_436"/>
          <p:cNvSpPr txBox="1">
            <a:spLocks noGrp="1"/>
          </p:cNvSpPr>
          <p:nvPr>
            <p:ph type="body" idx="3"/>
          </p:nvPr>
        </p:nvSpPr>
        <p:spPr>
          <a:xfrm>
            <a:off x="5266328" y="121900"/>
            <a:ext cx="6993600" cy="1004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None/>
            </a:pPr>
            <a:r>
              <a:rPr lang="en-US" sz="4100" b="1">
                <a:latin typeface="Twentieth Century"/>
                <a:ea typeface="Twentieth Century"/>
                <a:cs typeface="Twentieth Century"/>
                <a:sym typeface="Twentieth Century"/>
              </a:rPr>
              <a:t>Welcome to the call! </a:t>
            </a:r>
            <a:endParaRPr sz="4100" b="1">
              <a:latin typeface="Twentieth Century"/>
              <a:ea typeface="Twentieth Century"/>
              <a:cs typeface="Twentieth Century"/>
              <a:sym typeface="Twentieth Century"/>
            </a:endParaRPr>
          </a:p>
        </p:txBody>
      </p:sp>
      <p:pic>
        <p:nvPicPr>
          <p:cNvPr id="118" name="Google Shape;118;g122fae611ef_18_436"/>
          <p:cNvPicPr preferRelativeResize="0"/>
          <p:nvPr/>
        </p:nvPicPr>
        <p:blipFill rotWithShape="1">
          <a:blip r:embed="rId5">
            <a:alphaModFix/>
          </a:blip>
          <a:srcRect/>
          <a:stretch/>
        </p:blipFill>
        <p:spPr>
          <a:xfrm>
            <a:off x="8106300" y="4953350"/>
            <a:ext cx="3712025" cy="1582025"/>
          </a:xfrm>
          <a:prstGeom prst="rect">
            <a:avLst/>
          </a:prstGeom>
          <a:noFill/>
          <a:ln>
            <a:noFill/>
          </a:ln>
        </p:spPr>
      </p:pic>
      <p:sp>
        <p:nvSpPr>
          <p:cNvPr id="119" name="Google Shape;119;g122fae611ef_18_436"/>
          <p:cNvSpPr txBox="1"/>
          <p:nvPr/>
        </p:nvSpPr>
        <p:spPr>
          <a:xfrm>
            <a:off x="5020400" y="1286150"/>
            <a:ext cx="6866100" cy="3667200"/>
          </a:xfrm>
          <a:prstGeom prst="rect">
            <a:avLst/>
          </a:prstGeom>
          <a:noFill/>
          <a:ln>
            <a:noFill/>
          </a:ln>
        </p:spPr>
        <p:txBody>
          <a:bodyPr spcFirstLastPara="1" wrap="square" lIns="91425" tIns="91425" rIns="91425" bIns="91425" anchor="t" anchorCtr="0">
            <a:spAutoFit/>
          </a:bodyPr>
          <a:lstStyle/>
          <a:p>
            <a:pPr marL="457200" marR="0" lvl="0" indent="-387350" algn="l" rtl="0">
              <a:lnSpc>
                <a:spcPct val="115000"/>
              </a:lnSpc>
              <a:spcBef>
                <a:spcPts val="0"/>
              </a:spcBef>
              <a:spcAft>
                <a:spcPts val="0"/>
              </a:spcAft>
              <a:buClr>
                <a:schemeClr val="dk1"/>
              </a:buClr>
              <a:buSzPts val="2500"/>
              <a:buFont typeface="Calibri"/>
              <a:buChar char="●"/>
            </a:pPr>
            <a:r>
              <a:rPr lang="en-US" sz="2500" b="0" i="0" u="none" strike="noStrike" cap="none">
                <a:solidFill>
                  <a:schemeClr val="dk1"/>
                </a:solidFill>
                <a:latin typeface="Calibri"/>
                <a:ea typeface="Calibri"/>
                <a:cs typeface="Calibri"/>
                <a:sym typeface="Calibri"/>
              </a:rPr>
              <a:t>Call is recorded (&amp; will be shared)</a:t>
            </a:r>
            <a:endParaRPr sz="2500" b="0" i="0" u="none" strike="noStrike" cap="none">
              <a:solidFill>
                <a:schemeClr val="dk1"/>
              </a:solidFill>
              <a:latin typeface="Calibri"/>
              <a:ea typeface="Calibri"/>
              <a:cs typeface="Calibri"/>
              <a:sym typeface="Calibri"/>
            </a:endParaRPr>
          </a:p>
          <a:p>
            <a:pPr marL="457200" marR="0" lvl="0" indent="-387350" algn="l" rtl="0">
              <a:lnSpc>
                <a:spcPct val="115000"/>
              </a:lnSpc>
              <a:spcBef>
                <a:spcPts val="0"/>
              </a:spcBef>
              <a:spcAft>
                <a:spcPts val="0"/>
              </a:spcAft>
              <a:buClr>
                <a:schemeClr val="dk1"/>
              </a:buClr>
              <a:buSzPts val="2500"/>
              <a:buFont typeface="Calibri"/>
              <a:buChar char="●"/>
            </a:pPr>
            <a:r>
              <a:rPr lang="en-US" sz="2500" b="0" i="0" u="none" strike="noStrike" cap="none">
                <a:solidFill>
                  <a:schemeClr val="dk1"/>
                </a:solidFill>
                <a:latin typeface="Calibri"/>
                <a:ea typeface="Calibri"/>
                <a:cs typeface="Calibri"/>
                <a:sym typeface="Calibri"/>
              </a:rPr>
              <a:t>Please stay on mute </a:t>
            </a:r>
            <a:endParaRPr sz="2500" b="0" i="0" u="none" strike="noStrike" cap="none">
              <a:solidFill>
                <a:schemeClr val="dk1"/>
              </a:solidFill>
              <a:latin typeface="Calibri"/>
              <a:ea typeface="Calibri"/>
              <a:cs typeface="Calibri"/>
              <a:sym typeface="Calibri"/>
            </a:endParaRPr>
          </a:p>
          <a:p>
            <a:pPr marL="457200" marR="0" lvl="0" indent="-387350" algn="l" rtl="0">
              <a:lnSpc>
                <a:spcPct val="115000"/>
              </a:lnSpc>
              <a:spcBef>
                <a:spcPts val="0"/>
              </a:spcBef>
              <a:spcAft>
                <a:spcPts val="0"/>
              </a:spcAft>
              <a:buClr>
                <a:schemeClr val="dk1"/>
              </a:buClr>
              <a:buSzPts val="2500"/>
              <a:buFont typeface="Calibri"/>
              <a:buChar char="●"/>
            </a:pPr>
            <a:r>
              <a:rPr lang="en-US" sz="2500" b="0" i="0" u="none" strike="noStrike" cap="none">
                <a:solidFill>
                  <a:schemeClr val="dk1"/>
                </a:solidFill>
                <a:latin typeface="Calibri"/>
                <a:ea typeface="Calibri"/>
                <a:cs typeface="Calibri"/>
                <a:sym typeface="Calibri"/>
              </a:rPr>
              <a:t>Difficulties with call: Chat Box</a:t>
            </a:r>
            <a:endParaRPr sz="2500" b="0" i="0" u="none" strike="noStrike" cap="none">
              <a:solidFill>
                <a:schemeClr val="dk1"/>
              </a:solidFill>
              <a:latin typeface="Calibri"/>
              <a:ea typeface="Calibri"/>
              <a:cs typeface="Calibri"/>
              <a:sym typeface="Calibri"/>
            </a:endParaRPr>
          </a:p>
          <a:p>
            <a:pPr marL="457200" marR="0" lvl="0" indent="-387350" algn="l" rtl="0">
              <a:lnSpc>
                <a:spcPct val="115000"/>
              </a:lnSpc>
              <a:spcBef>
                <a:spcPts val="0"/>
              </a:spcBef>
              <a:spcAft>
                <a:spcPts val="0"/>
              </a:spcAft>
              <a:buClr>
                <a:schemeClr val="dk1"/>
              </a:buClr>
              <a:buSzPts val="2500"/>
              <a:buFont typeface="Calibri"/>
              <a:buChar char="●"/>
            </a:pPr>
            <a:r>
              <a:rPr lang="en-US" sz="2500" b="0" i="0" u="none" strike="noStrike" cap="none">
                <a:solidFill>
                  <a:schemeClr val="dk1"/>
                </a:solidFill>
                <a:latin typeface="Calibri"/>
                <a:ea typeface="Calibri"/>
                <a:cs typeface="Calibri"/>
                <a:sym typeface="Calibri"/>
              </a:rPr>
              <a:t>IYCF-E Technical Questions: Q&amp;A</a:t>
            </a:r>
            <a:endParaRPr sz="2500" b="0" i="0" u="none" strike="noStrike" cap="none">
              <a:solidFill>
                <a:schemeClr val="dk1"/>
              </a:solidFill>
              <a:latin typeface="Calibri"/>
              <a:ea typeface="Calibri"/>
              <a:cs typeface="Calibri"/>
              <a:sym typeface="Calibri"/>
            </a:endParaRPr>
          </a:p>
          <a:p>
            <a:pPr marL="457200" marR="0" lvl="0" indent="-387350" algn="l" rtl="0">
              <a:lnSpc>
                <a:spcPct val="115000"/>
              </a:lnSpc>
              <a:spcBef>
                <a:spcPts val="0"/>
              </a:spcBef>
              <a:spcAft>
                <a:spcPts val="0"/>
              </a:spcAft>
              <a:buClr>
                <a:schemeClr val="dk1"/>
              </a:buClr>
              <a:buSzPts val="2500"/>
              <a:buFont typeface="Calibri"/>
              <a:buChar char="●"/>
            </a:pPr>
            <a:r>
              <a:rPr lang="en-US" sz="2500" b="0" i="0" u="none" strike="noStrike" cap="none">
                <a:solidFill>
                  <a:schemeClr val="dk1"/>
                </a:solidFill>
                <a:latin typeface="Calibri"/>
                <a:ea typeface="Calibri"/>
                <a:cs typeface="Calibri"/>
                <a:sym typeface="Calibri"/>
              </a:rPr>
              <a:t>Follow-up email </a:t>
            </a:r>
            <a:endParaRPr sz="2500" b="0" i="0" u="none" strike="noStrike" cap="none">
              <a:solidFill>
                <a:schemeClr val="dk1"/>
              </a:solidFill>
              <a:latin typeface="Calibri"/>
              <a:ea typeface="Calibri"/>
              <a:cs typeface="Calibri"/>
              <a:sym typeface="Calibri"/>
            </a:endParaRPr>
          </a:p>
          <a:p>
            <a:pPr marL="457200" marR="0" lvl="0" indent="-387350" algn="l" rtl="0">
              <a:lnSpc>
                <a:spcPct val="115000"/>
              </a:lnSpc>
              <a:spcBef>
                <a:spcPts val="0"/>
              </a:spcBef>
              <a:spcAft>
                <a:spcPts val="0"/>
              </a:spcAft>
              <a:buClr>
                <a:schemeClr val="dk1"/>
              </a:buClr>
              <a:buSzPts val="2500"/>
              <a:buFont typeface="Calibri"/>
              <a:buChar char="●"/>
            </a:pPr>
            <a:r>
              <a:rPr lang="en-US" sz="2500" b="0" i="0" u="none" strike="noStrike" cap="none">
                <a:solidFill>
                  <a:schemeClr val="dk1"/>
                </a:solidFill>
                <a:latin typeface="Calibri"/>
                <a:ea typeface="Calibri"/>
                <a:cs typeface="Calibri"/>
                <a:sym typeface="Calibri"/>
              </a:rPr>
              <a:t>Translation is accessible by clicking the globe icon on the bottom of your screen.</a:t>
            </a:r>
            <a:endParaRPr sz="2500" b="0" i="0" u="none" strike="noStrike" cap="none">
              <a:solidFill>
                <a:schemeClr val="dk1"/>
              </a:solidFill>
              <a:latin typeface="Calibri"/>
              <a:ea typeface="Calibri"/>
              <a:cs typeface="Calibri"/>
              <a:sym typeface="Calibri"/>
            </a:endParaRPr>
          </a:p>
          <a:p>
            <a:pPr marL="457200" marR="0" lvl="0" indent="-387350" algn="l" rtl="0">
              <a:lnSpc>
                <a:spcPct val="115000"/>
              </a:lnSpc>
              <a:spcBef>
                <a:spcPts val="0"/>
              </a:spcBef>
              <a:spcAft>
                <a:spcPts val="0"/>
              </a:spcAft>
              <a:buClr>
                <a:schemeClr val="dk1"/>
              </a:buClr>
              <a:buSzPts val="2500"/>
              <a:buFont typeface="Calibri"/>
              <a:buChar char="●"/>
            </a:pPr>
            <a:r>
              <a:rPr lang="en-US" sz="2500" b="0" i="0" u="none" strike="noStrike" cap="none">
                <a:solidFill>
                  <a:schemeClr val="dk1"/>
                </a:solidFill>
                <a:latin typeface="Calibri"/>
                <a:ea typeface="Calibri"/>
                <a:cs typeface="Calibri"/>
                <a:sym typeface="Calibri"/>
              </a:rPr>
              <a:t>Feedback please</a:t>
            </a:r>
            <a:endParaRPr sz="2500" b="0" i="0" u="none" strike="noStrike" cap="none">
              <a:solidFill>
                <a:schemeClr val="dk1"/>
              </a:solidFill>
              <a:latin typeface="Calibri"/>
              <a:ea typeface="Calibri"/>
              <a:cs typeface="Calibri"/>
              <a:sym typeface="Calibri"/>
            </a:endParaRPr>
          </a:p>
        </p:txBody>
      </p:sp>
      <p:sp>
        <p:nvSpPr>
          <p:cNvPr id="120" name="Google Shape;120;g122fae611ef_18_436"/>
          <p:cNvSpPr txBox="1"/>
          <p:nvPr/>
        </p:nvSpPr>
        <p:spPr>
          <a:xfrm>
            <a:off x="5080925" y="4953350"/>
            <a:ext cx="3007500" cy="2028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2300">
                <a:solidFill>
                  <a:schemeClr val="dk1"/>
                </a:solidFill>
                <a:latin typeface="Calibri"/>
                <a:ea typeface="Calibri"/>
                <a:cs typeface="Calibri"/>
                <a:sym typeface="Calibri"/>
              </a:rPr>
              <a:t>Для перекладу натисніть іконку глобуса у нижній частині екрана </a:t>
            </a:r>
            <a:endParaRPr sz="23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
          <p:cNvSpPr/>
          <p:nvPr/>
        </p:nvSpPr>
        <p:spPr>
          <a:xfrm>
            <a:off x="5080934" y="1654139"/>
            <a:ext cx="6309360" cy="128615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 name="Google Shape;126;p3"/>
          <p:cNvSpPr txBox="1"/>
          <p:nvPr/>
        </p:nvSpPr>
        <p:spPr>
          <a:xfrm>
            <a:off x="84150" y="1332825"/>
            <a:ext cx="12192000" cy="5525100"/>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107000"/>
              </a:lnSpc>
              <a:spcBef>
                <a:spcPts val="0"/>
              </a:spcBef>
              <a:spcAft>
                <a:spcPts val="0"/>
              </a:spcAft>
              <a:buClr>
                <a:schemeClr val="dk1"/>
              </a:buClr>
              <a:buSzPct val="45833"/>
              <a:buFont typeface="Arial"/>
              <a:buNone/>
            </a:pPr>
            <a:endParaRPr sz="2400" b="0" i="0" u="none" strike="noStrike" cap="none">
              <a:solidFill>
                <a:schemeClr val="dk1"/>
              </a:solidFill>
              <a:latin typeface="Twentieth Century"/>
              <a:ea typeface="Twentieth Century"/>
              <a:cs typeface="Twentieth Century"/>
              <a:sym typeface="Twentieth Century"/>
            </a:endParaRPr>
          </a:p>
          <a:p>
            <a:pPr marL="457200" marR="0" lvl="0" indent="-454019" algn="l" rtl="0">
              <a:lnSpc>
                <a:spcPct val="107000"/>
              </a:lnSpc>
              <a:spcBef>
                <a:spcPts val="800"/>
              </a:spcBef>
              <a:spcAft>
                <a:spcPts val="0"/>
              </a:spcAft>
              <a:buClr>
                <a:schemeClr val="dk1"/>
              </a:buClr>
              <a:buSzPct val="139625"/>
              <a:buFont typeface="Arial"/>
              <a:buChar char="●"/>
            </a:pPr>
            <a:r>
              <a:rPr lang="en-US" sz="3280" b="0" i="0" u="none" strike="noStrike" cap="none">
                <a:solidFill>
                  <a:schemeClr val="dk1"/>
                </a:solidFill>
                <a:latin typeface="Twentieth Century"/>
                <a:ea typeface="Twentieth Century"/>
                <a:cs typeface="Twentieth Century"/>
                <a:sym typeface="Twentieth Century"/>
              </a:rPr>
              <a:t>In all emergencies, the youngest children are at the </a:t>
            </a:r>
            <a:r>
              <a:rPr lang="en-US" sz="3280" b="1" i="0" u="none" strike="noStrike" cap="none">
                <a:solidFill>
                  <a:schemeClr val="dk1"/>
                </a:solidFill>
                <a:latin typeface="Twentieth Century"/>
                <a:ea typeface="Twentieth Century"/>
                <a:cs typeface="Twentieth Century"/>
                <a:sym typeface="Twentieth Century"/>
              </a:rPr>
              <a:t>highest risk of illness and mortality. </a:t>
            </a:r>
            <a:endParaRPr sz="3280" b="1" i="0" u="none" strike="noStrike" cap="none">
              <a:solidFill>
                <a:schemeClr val="dk1"/>
              </a:solidFill>
              <a:latin typeface="Twentieth Century"/>
              <a:ea typeface="Twentieth Century"/>
              <a:cs typeface="Twentieth Century"/>
              <a:sym typeface="Twentieth Century"/>
            </a:endParaRPr>
          </a:p>
          <a:p>
            <a:pPr marL="914400" marR="0" lvl="1" indent="-454018" algn="l" rtl="0">
              <a:lnSpc>
                <a:spcPct val="107000"/>
              </a:lnSpc>
              <a:spcBef>
                <a:spcPts val="0"/>
              </a:spcBef>
              <a:spcAft>
                <a:spcPts val="0"/>
              </a:spcAft>
              <a:buClr>
                <a:schemeClr val="dk1"/>
              </a:buClr>
              <a:buSzPct val="139625"/>
              <a:buFont typeface="Arial"/>
              <a:buChar char="○"/>
            </a:pPr>
            <a:r>
              <a:rPr lang="en-US" sz="3280" b="0" i="0" u="none" strike="noStrike" cap="none">
                <a:solidFill>
                  <a:schemeClr val="dk1"/>
                </a:solidFill>
                <a:latin typeface="Twentieth Century"/>
                <a:ea typeface="Twentieth Century"/>
                <a:cs typeface="Twentieth Century"/>
                <a:sym typeface="Twentieth Century"/>
              </a:rPr>
              <a:t>Child deaths could increase </a:t>
            </a:r>
            <a:r>
              <a:rPr lang="en-US" sz="3280" b="1" i="0" u="none" strike="noStrike" cap="none">
                <a:solidFill>
                  <a:schemeClr val="dk1"/>
                </a:solidFill>
                <a:latin typeface="Twentieth Century"/>
                <a:ea typeface="Twentieth Century"/>
                <a:cs typeface="Twentieth Century"/>
                <a:sym typeface="Twentieth Century"/>
              </a:rPr>
              <a:t>2-70 times higher than the average </a:t>
            </a:r>
            <a:endParaRPr sz="3280" b="1" i="0" u="none" strike="noStrike" cap="none">
              <a:solidFill>
                <a:schemeClr val="dk1"/>
              </a:solidFill>
              <a:latin typeface="Twentieth Century"/>
              <a:ea typeface="Twentieth Century"/>
              <a:cs typeface="Twentieth Century"/>
              <a:sym typeface="Twentieth Century"/>
            </a:endParaRPr>
          </a:p>
          <a:p>
            <a:pPr marL="457200" marR="0" lvl="0" indent="-454019" algn="l" rtl="0">
              <a:lnSpc>
                <a:spcPct val="107000"/>
              </a:lnSpc>
              <a:spcBef>
                <a:spcPts val="0"/>
              </a:spcBef>
              <a:spcAft>
                <a:spcPts val="0"/>
              </a:spcAft>
              <a:buClr>
                <a:schemeClr val="dk1"/>
              </a:buClr>
              <a:buSzPct val="139625"/>
              <a:buFont typeface="Twentieth Century"/>
              <a:buChar char="●"/>
            </a:pPr>
            <a:r>
              <a:rPr lang="en-US" sz="3280" b="0" i="0" u="none" strike="noStrike" cap="none">
                <a:solidFill>
                  <a:schemeClr val="dk1"/>
                </a:solidFill>
                <a:latin typeface="Twentieth Century"/>
                <a:ea typeface="Twentieth Century"/>
                <a:cs typeface="Twentieth Century"/>
                <a:sym typeface="Twentieth Century"/>
              </a:rPr>
              <a:t>Infants not breastfed are especially vulnerable</a:t>
            </a:r>
            <a:endParaRPr sz="3280" b="0" i="0" u="none" strike="noStrike" cap="none">
              <a:solidFill>
                <a:schemeClr val="dk1"/>
              </a:solidFill>
              <a:latin typeface="Twentieth Century"/>
              <a:ea typeface="Twentieth Century"/>
              <a:cs typeface="Twentieth Century"/>
              <a:sym typeface="Twentieth Century"/>
            </a:endParaRPr>
          </a:p>
          <a:p>
            <a:pPr marL="457200" marR="0" lvl="0" indent="-454019" algn="l" rtl="0">
              <a:lnSpc>
                <a:spcPct val="107000"/>
              </a:lnSpc>
              <a:spcBef>
                <a:spcPts val="0"/>
              </a:spcBef>
              <a:spcAft>
                <a:spcPts val="0"/>
              </a:spcAft>
              <a:buClr>
                <a:schemeClr val="dk1"/>
              </a:buClr>
              <a:buSzPct val="139625"/>
              <a:buFont typeface="Twentieth Century"/>
              <a:buChar char="●"/>
            </a:pPr>
            <a:r>
              <a:rPr lang="en-US" sz="3280" b="0" i="0" u="none" strike="noStrike" cap="none">
                <a:solidFill>
                  <a:schemeClr val="dk1"/>
                </a:solidFill>
                <a:latin typeface="Twentieth Century"/>
                <a:ea typeface="Twentieth Century"/>
                <a:cs typeface="Twentieth Century"/>
                <a:sym typeface="Twentieth Century"/>
              </a:rPr>
              <a:t>In Ukraine,  rates of exclusive breastfeeding are low, and a high percentage of infants are partially or fully dependent on infant formula.</a:t>
            </a:r>
            <a:endParaRPr sz="3280" b="0" i="0" u="none" strike="noStrike" cap="none">
              <a:solidFill>
                <a:schemeClr val="dk1"/>
              </a:solidFill>
              <a:latin typeface="Twentieth Century"/>
              <a:ea typeface="Twentieth Century"/>
              <a:cs typeface="Twentieth Century"/>
              <a:sym typeface="Twentieth Century"/>
            </a:endParaRPr>
          </a:p>
          <a:p>
            <a:pPr marL="914400" marR="0" lvl="1" indent="-402863" algn="l" rtl="0">
              <a:lnSpc>
                <a:spcPct val="107000"/>
              </a:lnSpc>
              <a:spcBef>
                <a:spcPts val="0"/>
              </a:spcBef>
              <a:spcAft>
                <a:spcPts val="0"/>
              </a:spcAft>
              <a:buClr>
                <a:schemeClr val="dk1"/>
              </a:buClr>
              <a:buSzPct val="100000"/>
              <a:buFont typeface="Twentieth Century"/>
              <a:buChar char="○"/>
            </a:pPr>
            <a:r>
              <a:rPr lang="en-US" sz="3538" b="0" i="0" u="none" strike="noStrike" cap="none">
                <a:solidFill>
                  <a:schemeClr val="dk1"/>
                </a:solidFill>
                <a:latin typeface="Twentieth Century"/>
                <a:ea typeface="Twentieth Century"/>
                <a:cs typeface="Twentieth Century"/>
                <a:sym typeface="Twentieth Century"/>
              </a:rPr>
              <a:t>Support the nutritional needs of infants and young children from birth up to 2 years or beyond</a:t>
            </a:r>
            <a:endParaRPr sz="3538" b="0" i="0" u="none" strike="noStrike" cap="none">
              <a:solidFill>
                <a:schemeClr val="dk1"/>
              </a:solidFill>
              <a:latin typeface="Twentieth Century"/>
              <a:ea typeface="Twentieth Century"/>
              <a:cs typeface="Twentieth Century"/>
              <a:sym typeface="Twentieth Century"/>
            </a:endParaRPr>
          </a:p>
          <a:p>
            <a:pPr marL="914400" marR="0" lvl="1" indent="-351715" algn="l" rtl="0">
              <a:lnSpc>
                <a:spcPct val="107000"/>
              </a:lnSpc>
              <a:spcBef>
                <a:spcPts val="0"/>
              </a:spcBef>
              <a:spcAft>
                <a:spcPts val="0"/>
              </a:spcAft>
              <a:buClr>
                <a:schemeClr val="dk1"/>
              </a:buClr>
              <a:buSzPct val="70649"/>
              <a:buFont typeface="Twentieth Century"/>
              <a:buChar char="○"/>
            </a:pPr>
            <a:r>
              <a:rPr lang="en-US" sz="3538" b="0" i="0" u="none" strike="noStrike" cap="none">
                <a:solidFill>
                  <a:schemeClr val="dk1"/>
                </a:solidFill>
                <a:latin typeface="Twentieth Century"/>
                <a:ea typeface="Twentieth Century"/>
                <a:cs typeface="Twentieth Century"/>
                <a:sym typeface="Twentieth Century"/>
              </a:rPr>
              <a:t>Support and protect the needs of infants and young children who are not breastfe</a:t>
            </a:r>
            <a:r>
              <a:rPr lang="en-US" sz="3338" b="0" i="0" u="none" strike="noStrike" cap="none">
                <a:solidFill>
                  <a:schemeClr val="dk1"/>
                </a:solidFill>
                <a:latin typeface="Twentieth Century"/>
                <a:ea typeface="Twentieth Century"/>
                <a:cs typeface="Twentieth Century"/>
                <a:sym typeface="Twentieth Century"/>
              </a:rPr>
              <a:t>d</a:t>
            </a:r>
            <a:endParaRPr sz="3338" b="0" i="0" u="none" strike="noStrike" cap="none">
              <a:solidFill>
                <a:schemeClr val="dk1"/>
              </a:solidFill>
              <a:latin typeface="Twentieth Century"/>
              <a:ea typeface="Twentieth Century"/>
              <a:cs typeface="Twentieth Century"/>
              <a:sym typeface="Twentieth Century"/>
            </a:endParaRPr>
          </a:p>
          <a:p>
            <a:pPr marL="914400" marR="0" lvl="1" indent="-399269" algn="l" rtl="0">
              <a:lnSpc>
                <a:spcPct val="107000"/>
              </a:lnSpc>
              <a:spcBef>
                <a:spcPts val="0"/>
              </a:spcBef>
              <a:spcAft>
                <a:spcPts val="0"/>
              </a:spcAft>
              <a:buClr>
                <a:schemeClr val="dk1"/>
              </a:buClr>
              <a:buSzPct val="99971"/>
              <a:buFont typeface="Twentieth Century"/>
              <a:buChar char="○"/>
            </a:pPr>
            <a:r>
              <a:rPr lang="en-US" sz="3466" b="0" i="0" u="none" strike="noStrike" cap="none">
                <a:solidFill>
                  <a:schemeClr val="dk1"/>
                </a:solidFill>
                <a:latin typeface="Twentieth Century"/>
                <a:ea typeface="Twentieth Century"/>
                <a:cs typeface="Twentieth Century"/>
                <a:sym typeface="Twentieth Century"/>
              </a:rPr>
              <a:t>Support the wellbeing of mothers</a:t>
            </a:r>
            <a:endParaRPr sz="3466" b="0" i="0" u="none" strike="noStrike" cap="none">
              <a:solidFill>
                <a:schemeClr val="dk1"/>
              </a:solidFill>
              <a:latin typeface="Twentieth Century"/>
              <a:ea typeface="Twentieth Century"/>
              <a:cs typeface="Twentieth Century"/>
              <a:sym typeface="Twentieth Century"/>
            </a:endParaRPr>
          </a:p>
          <a:p>
            <a:pPr marL="914400" marR="0" lvl="0" indent="0" algn="l" rtl="0">
              <a:lnSpc>
                <a:spcPct val="107000"/>
              </a:lnSpc>
              <a:spcBef>
                <a:spcPts val="800"/>
              </a:spcBef>
              <a:spcAft>
                <a:spcPts val="800"/>
              </a:spcAft>
              <a:buClr>
                <a:srgbClr val="000000"/>
              </a:buClr>
              <a:buSzPct val="100000"/>
              <a:buFont typeface="Arial"/>
              <a:buNone/>
            </a:pPr>
            <a:endParaRPr sz="2000" b="1" i="0" u="none" strike="noStrike" cap="none">
              <a:solidFill>
                <a:schemeClr val="dk1"/>
              </a:solidFill>
              <a:latin typeface="Calibri"/>
              <a:ea typeface="Calibri"/>
              <a:cs typeface="Calibri"/>
              <a:sym typeface="Calibri"/>
            </a:endParaRPr>
          </a:p>
        </p:txBody>
      </p:sp>
      <p:pic>
        <p:nvPicPr>
          <p:cNvPr id="127" name="Google Shape;127;p3"/>
          <p:cNvPicPr preferRelativeResize="0"/>
          <p:nvPr/>
        </p:nvPicPr>
        <p:blipFill rotWithShape="1">
          <a:blip r:embed="rId3">
            <a:alphaModFix/>
          </a:blip>
          <a:srcRect/>
          <a:stretch/>
        </p:blipFill>
        <p:spPr>
          <a:xfrm>
            <a:off x="0" y="0"/>
            <a:ext cx="12276150" cy="1504950"/>
          </a:xfrm>
          <a:prstGeom prst="rect">
            <a:avLst/>
          </a:prstGeom>
          <a:noFill/>
          <a:ln>
            <a:noFill/>
          </a:ln>
        </p:spPr>
      </p:pic>
      <p:sp>
        <p:nvSpPr>
          <p:cNvPr id="128" name="Google Shape;128;p3"/>
          <p:cNvSpPr txBox="1">
            <a:spLocks noGrp="1"/>
          </p:cNvSpPr>
          <p:nvPr>
            <p:ph type="body" idx="3"/>
          </p:nvPr>
        </p:nvSpPr>
        <p:spPr>
          <a:xfrm>
            <a:off x="68008" y="121900"/>
            <a:ext cx="12192000" cy="10041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lt1"/>
              </a:buClr>
              <a:buSzPct val="82051"/>
              <a:buNone/>
            </a:pPr>
            <a:r>
              <a:rPr lang="en-US" sz="3900" b="1">
                <a:latin typeface="Twentieth Century"/>
                <a:ea typeface="Twentieth Century"/>
                <a:cs typeface="Twentieth Century"/>
                <a:sym typeface="Twentieth Century"/>
              </a:rPr>
              <a:t>W</a:t>
            </a:r>
            <a:r>
              <a:rPr lang="en-US" sz="4300" b="1">
                <a:latin typeface="Twentieth Century"/>
                <a:ea typeface="Twentieth Century"/>
                <a:cs typeface="Twentieth Century"/>
                <a:sym typeface="Twentieth Century"/>
              </a:rPr>
              <a:t>hy protect, promote and support infant feeding in emergencies  </a:t>
            </a:r>
            <a:endParaRPr sz="43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122fae611ef_18_597"/>
          <p:cNvSpPr txBox="1"/>
          <p:nvPr/>
        </p:nvSpPr>
        <p:spPr>
          <a:xfrm>
            <a:off x="798400" y="2092825"/>
            <a:ext cx="10604400" cy="153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chemeClr val="lt1"/>
                </a:solidFill>
                <a:latin typeface="Arial"/>
                <a:ea typeface="Arial"/>
                <a:cs typeface="Arial"/>
                <a:sym typeface="Arial"/>
              </a:rPr>
              <a:t>U</a:t>
            </a:r>
            <a:r>
              <a:rPr lang="en-US" sz="4400" b="1">
                <a:solidFill>
                  <a:schemeClr val="lt1"/>
                </a:solidFill>
              </a:rPr>
              <a:t>pdates on the IFE Core Groups Working Groups </a:t>
            </a:r>
            <a:endParaRPr sz="4600" b="1"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2654</Words>
  <Application>Microsoft Office PowerPoint</Application>
  <PresentationFormat>Widescreen</PresentationFormat>
  <Paragraphs>230</Paragraphs>
  <Slides>31</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Calibri Light</vt:lpstr>
      <vt:lpstr>Courier New</vt:lpstr>
      <vt:lpstr>Open Sans</vt:lpstr>
      <vt:lpstr>Roboto</vt:lpstr>
      <vt:lpstr>Times New Roman</vt:lpstr>
      <vt:lpstr>Twentieth Century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Response March to April 2022 </vt:lpstr>
      <vt:lpstr>Other ongoing work to be finalized in the coming weeks:</vt:lpstr>
      <vt:lpstr>PowerPoint Presentation</vt:lpstr>
      <vt:lpstr>Who are our mothers </vt:lpstr>
      <vt:lpstr>Who are Ukrainian consultants</vt:lpstr>
      <vt:lpstr>PowerPoint Presentation</vt:lpstr>
      <vt:lpstr>PowerPoint Presentation</vt:lpstr>
      <vt:lpstr>Strengths</vt:lpstr>
      <vt:lpstr>Strengths</vt:lpstr>
      <vt:lpstr>Some of our myths</vt:lpstr>
      <vt:lpstr>New since 24/02</vt:lpstr>
      <vt:lpstr>LC’s experiences since 24/02</vt:lpstr>
      <vt:lpstr>LC’s experiences since 24/02</vt:lpstr>
      <vt:lpstr>PowerPoint Presentation</vt:lpstr>
      <vt:lpstr>How to connect</vt:lpstr>
      <vt:lpstr>PowerPoint Presentation</vt:lpstr>
      <vt:lpstr>We welcome your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khunga</dc:creator>
  <cp:lastModifiedBy>Mike khunga</cp:lastModifiedBy>
  <cp:revision>1</cp:revision>
  <dcterms:created xsi:type="dcterms:W3CDTF">2023-06-14T15:50:55Z</dcterms:created>
  <dcterms:modified xsi:type="dcterms:W3CDTF">2023-06-14T15:51:00Z</dcterms:modified>
</cp:coreProperties>
</file>