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9" r:id="rId2"/>
    <p:sldId id="256" r:id="rId3"/>
    <p:sldId id="257" r:id="rId4"/>
    <p:sldId id="258" r:id="rId5"/>
  </p:sldIdLst>
  <p:sldSz cx="9906000" cy="6858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jUpv4Qatb15Bh8yQtqQD8PJIpQ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397532F-0B6C-4668-83B3-3590CCA60265}">
  <a:tblStyle styleId="{D397532F-0B6C-4668-83B3-3590CCA60265}"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1" d="100"/>
          <a:sy n="91" d="100"/>
        </p:scale>
        <p:origin x="994" y="-3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2: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p3: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742950" y="1122363"/>
            <a:ext cx="84201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2777332" y="-270668"/>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5251054" y="2203054"/>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917179" y="128984"/>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675879" y="1709740"/>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675879" y="4589465"/>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7"/>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68232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682329"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9"/>
          <p:cNvSpPr txBox="1">
            <a:spLocks noGrp="1"/>
          </p:cNvSpPr>
          <p:nvPr>
            <p:ph type="body" idx="2"/>
          </p:nvPr>
        </p:nvSpPr>
        <p:spPr>
          <a:xfrm>
            <a:off x="682329"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50"/>
        <p:cNvGrpSpPr/>
        <p:nvPr/>
      </p:nvGrpSpPr>
      <p:grpSpPr>
        <a:xfrm>
          <a:off x="0" y="0"/>
          <a:ext cx="0" cy="0"/>
          <a:chOff x="0" y="0"/>
          <a:chExt cx="0" cy="0"/>
        </a:xfrm>
      </p:grpSpPr>
      <p:sp>
        <p:nvSpPr>
          <p:cNvPr id="51" name="Google Shape;51;p1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4211340" y="987427"/>
            <a:ext cx="5014913"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4211340" y="987427"/>
            <a:ext cx="5014913" cy="4873625"/>
          </a:xfrm>
          <a:prstGeom prst="rect">
            <a:avLst/>
          </a:prstGeom>
          <a:noFill/>
          <a:ln>
            <a:noFill/>
          </a:ln>
        </p:spPr>
      </p:sp>
      <p:sp>
        <p:nvSpPr>
          <p:cNvPr id="64" name="Google Shape;64;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notesSlide" Target="../notesSlides/notesSlide1.xml"/><Relationship Id="rId16"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4.png"/><Relationship Id="rId3" Type="http://schemas.openxmlformats.org/officeDocument/2006/relationships/image" Target="../media/image6.png"/><Relationship Id="rId7" Type="http://schemas.openxmlformats.org/officeDocument/2006/relationships/image" Target="../media/image11.png"/><Relationship Id="rId12" Type="http://schemas.openxmlformats.org/officeDocument/2006/relationships/image" Target="../media/image8.png"/><Relationship Id="rId2" Type="http://schemas.openxmlformats.org/officeDocument/2006/relationships/notesSlide" Target="../notesSlides/notesSlide2.xml"/><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7.png"/><Relationship Id="rId5" Type="http://schemas.openxmlformats.org/officeDocument/2006/relationships/image" Target="../media/image18.png"/><Relationship Id="rId15" Type="http://schemas.openxmlformats.org/officeDocument/2006/relationships/image" Target="../media/image16.png"/><Relationship Id="rId10" Type="http://schemas.openxmlformats.org/officeDocument/2006/relationships/image" Target="../media/image5.png"/><Relationship Id="rId4" Type="http://schemas.openxmlformats.org/officeDocument/2006/relationships/image" Target="../media/image9.png"/><Relationship Id="rId9" Type="http://schemas.openxmlformats.org/officeDocument/2006/relationships/image" Target="../media/image4.png"/><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305758F3-6909-38A6-165C-C85CDA76AD55}"/>
              </a:ext>
            </a:extLst>
          </p:cNvPr>
          <p:cNvSpPr>
            <a:spLocks noGrp="1"/>
          </p:cNvSpPr>
          <p:nvPr>
            <p:ph type="body" idx="1"/>
          </p:nvPr>
        </p:nvSpPr>
        <p:spPr>
          <a:xfrm>
            <a:off x="3654208" y="5723866"/>
            <a:ext cx="5561040" cy="773770"/>
          </a:xfrm>
        </p:spPr>
        <p:txBody>
          <a:bodyPr>
            <a:normAutofit fontScale="55000" lnSpcReduction="20000"/>
          </a:bodyPr>
          <a:lstStyle/>
          <a:p>
            <a:pPr marL="114300" indent="0">
              <a:lnSpc>
                <a:spcPct val="120000"/>
              </a:lnSpc>
              <a:buNone/>
            </a:pPr>
            <a:r>
              <a:rPr lang="en-US" sz="1800" dirty="0">
                <a:solidFill>
                  <a:srgbClr val="000000"/>
                </a:solidFill>
                <a:effectLst/>
                <a:latin typeface="Open Sans" panose="020B0606030504020204" pitchFamily="34" charset="0"/>
                <a:ea typeface="Yu Gothic Light" panose="020B0300000000000000" pitchFamily="34" charset="-128"/>
              </a:rPr>
              <a:t>“The ideas, opinions and comments therein are entirely the responsibility of its author(s) and the GNC Technical Alliance and do not necessarily represent or reflect SIDA’s policy”.</a:t>
            </a:r>
            <a:endParaRPr lang="fr-FR" sz="1800" dirty="0">
              <a:solidFill>
                <a:srgbClr val="000000"/>
              </a:solidFill>
              <a:effectLst/>
              <a:latin typeface="Open Sans" panose="020B0606030504020204" pitchFamily="34" charset="0"/>
              <a:ea typeface="Yu Gothic Light" panose="020B0300000000000000" pitchFamily="34" charset="-128"/>
            </a:endParaRPr>
          </a:p>
          <a:p>
            <a:pPr marL="114300" indent="0">
              <a:buNone/>
            </a:pPr>
            <a:r>
              <a:rPr lang="en-US" sz="1800" b="1" dirty="0">
                <a:solidFill>
                  <a:srgbClr val="000000"/>
                </a:solidFill>
                <a:effectLst/>
                <a:latin typeface="Open Sans" panose="020B0606030504020204" pitchFamily="34" charset="0"/>
                <a:ea typeface="Yu Gothic Light" panose="020B0300000000000000" pitchFamily="34" charset="-128"/>
              </a:rPr>
              <a:t> </a:t>
            </a:r>
            <a:endParaRPr lang="fr-FR" sz="1800" dirty="0">
              <a:solidFill>
                <a:srgbClr val="000000"/>
              </a:solidFill>
              <a:effectLst/>
              <a:latin typeface="Open Sans" panose="020B0606030504020204" pitchFamily="34" charset="0"/>
              <a:ea typeface="Yu Gothic Light" panose="020B0300000000000000" pitchFamily="34" charset="-128"/>
            </a:endParaRPr>
          </a:p>
        </p:txBody>
      </p:sp>
      <p:sp>
        <p:nvSpPr>
          <p:cNvPr id="4" name="Google Shape;135;p1">
            <a:extLst>
              <a:ext uri="{FF2B5EF4-FFF2-40B4-BE49-F238E27FC236}">
                <a16:creationId xmlns:a16="http://schemas.microsoft.com/office/drawing/2014/main" id="{58617818-452B-71FA-794E-E8EA78F6A51C}"/>
              </a:ext>
            </a:extLst>
          </p:cNvPr>
          <p:cNvSpPr/>
          <p:nvPr/>
        </p:nvSpPr>
        <p:spPr>
          <a:xfrm>
            <a:off x="325820" y="2128345"/>
            <a:ext cx="9254359" cy="3153103"/>
          </a:xfrm>
          <a:prstGeom prst="round2DiagRect">
            <a:avLst>
              <a:gd name="adj1" fmla="val 16667"/>
              <a:gd name="adj2" fmla="val 0"/>
            </a:avLst>
          </a:prstGeom>
          <a:solidFill>
            <a:schemeClr val="dk2"/>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3200" b="1" i="0" u="none" strike="noStrike" cap="none" dirty="0">
                <a:solidFill>
                  <a:schemeClr val="lt1"/>
                </a:solidFill>
                <a:latin typeface="Cambria" panose="02040503050406030204" pitchFamily="18" charset="0"/>
                <a:ea typeface="Cambria" panose="02040503050406030204" pitchFamily="18" charset="0"/>
                <a:cs typeface="Calibri"/>
                <a:sym typeface="Calibri"/>
              </a:rPr>
              <a:t>Stratégie intégrée de changement comportemental et social (CCS) pour la prévention de la malnutrition au Niger</a:t>
            </a:r>
          </a:p>
          <a:p>
            <a:pPr marL="0" marR="0" lvl="0" indent="0" algn="ctr" rtl="0">
              <a:spcBef>
                <a:spcPts val="0"/>
              </a:spcBef>
              <a:spcAft>
                <a:spcPts val="0"/>
              </a:spcAft>
              <a:buNone/>
            </a:pPr>
            <a:r>
              <a:rPr lang="fr-FR" sz="1200" b="1" dirty="0">
                <a:solidFill>
                  <a:schemeClr val="bg1"/>
                </a:solidFill>
                <a:latin typeface="Cambria" panose="02040503050406030204" pitchFamily="18" charset="0"/>
                <a:ea typeface="Cambria" panose="02040503050406030204" pitchFamily="18" charset="0"/>
                <a:cs typeface="Calibri"/>
                <a:sym typeface="Calibri"/>
              </a:rPr>
              <a:t>Atelier CCS organis</a:t>
            </a:r>
            <a:r>
              <a:rPr lang="fr-FR" sz="1200" b="1" i="0" u="none" strike="noStrike" cap="none" dirty="0">
                <a:solidFill>
                  <a:schemeClr val="bg1"/>
                </a:solidFill>
                <a:latin typeface="Cambria" panose="02040503050406030204" pitchFamily="18" charset="0"/>
                <a:ea typeface="Cambria" panose="02040503050406030204" pitchFamily="18" charset="0"/>
                <a:cs typeface="Calibri"/>
                <a:sym typeface="Calibri"/>
              </a:rPr>
              <a:t>é</a:t>
            </a:r>
            <a:r>
              <a:rPr lang="fr-FR" sz="1200" b="1" dirty="0">
                <a:solidFill>
                  <a:schemeClr val="bg1"/>
                </a:solidFill>
                <a:latin typeface="Cambria" panose="02040503050406030204" pitchFamily="18" charset="0"/>
                <a:ea typeface="Cambria" panose="02040503050406030204" pitchFamily="18" charset="0"/>
                <a:cs typeface="Calibri"/>
                <a:sym typeface="Calibri"/>
              </a:rPr>
              <a:t> </a:t>
            </a:r>
            <a:r>
              <a:rPr lang="fr-FR" sz="1200" b="1" dirty="0">
                <a:solidFill>
                  <a:schemeClr val="bg1"/>
                </a:solidFill>
                <a:effectLst/>
                <a:latin typeface="Calibri" panose="020F0502020204030204" pitchFamily="34" charset="0"/>
                <a:ea typeface="MS Mincho" panose="02020609040205080304" pitchFamily="49" charset="-128"/>
              </a:rPr>
              <a:t>à</a:t>
            </a:r>
            <a:r>
              <a:rPr lang="fr-FR" sz="1200" b="1" dirty="0">
                <a:solidFill>
                  <a:schemeClr val="bg1"/>
                </a:solidFill>
                <a:latin typeface="Cambria" panose="02040503050406030204" pitchFamily="18" charset="0"/>
                <a:ea typeface="Cambria" panose="02040503050406030204" pitchFamily="18" charset="0"/>
                <a:cs typeface="Calibri"/>
                <a:sym typeface="Calibri"/>
              </a:rPr>
              <a:t> Niamey par ACF Niger en juillet 2022</a:t>
            </a:r>
            <a:r>
              <a:rPr lang="fr-FR" sz="1200" b="1" i="0" u="none" strike="noStrike" cap="none" dirty="0">
                <a:solidFill>
                  <a:schemeClr val="bg1"/>
                </a:solidFill>
                <a:latin typeface="Cambria" panose="02040503050406030204" pitchFamily="18" charset="0"/>
                <a:ea typeface="Cambria" panose="02040503050406030204" pitchFamily="18" charset="0"/>
                <a:cs typeface="Calibri"/>
                <a:sym typeface="Calibri"/>
              </a:rPr>
              <a:t>.</a:t>
            </a:r>
            <a:endParaRPr sz="1200" b="1" dirty="0">
              <a:solidFill>
                <a:schemeClr val="bg1"/>
              </a:solidFill>
              <a:latin typeface="Cambria" panose="02040503050406030204" pitchFamily="18" charset="0"/>
              <a:ea typeface="Cambria" panose="02040503050406030204" pitchFamily="18" charset="0"/>
            </a:endParaRPr>
          </a:p>
        </p:txBody>
      </p:sp>
      <p:pic>
        <p:nvPicPr>
          <p:cNvPr id="5" name="Image 4">
            <a:extLst>
              <a:ext uri="{FF2B5EF4-FFF2-40B4-BE49-F238E27FC236}">
                <a16:creationId xmlns:a16="http://schemas.microsoft.com/office/drawing/2014/main" id="{169A19F5-3B4E-9422-5847-7E1BCC7976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298" y="5525642"/>
            <a:ext cx="2661974" cy="773769"/>
          </a:xfrm>
          <a:prstGeom prst="rect">
            <a:avLst/>
          </a:prstGeom>
          <a:noFill/>
          <a:ln>
            <a:noFill/>
          </a:ln>
        </p:spPr>
      </p:pic>
      <p:pic>
        <p:nvPicPr>
          <p:cNvPr id="7" name="Image 6">
            <a:extLst>
              <a:ext uri="{FF2B5EF4-FFF2-40B4-BE49-F238E27FC236}">
                <a16:creationId xmlns:a16="http://schemas.microsoft.com/office/drawing/2014/main" id="{2AE39869-0D82-39C5-2EF5-95306B937CA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2509" y="515436"/>
            <a:ext cx="1652631" cy="1061116"/>
          </a:xfrm>
          <a:prstGeom prst="rect">
            <a:avLst/>
          </a:prstGeom>
          <a:noFill/>
          <a:ln w="9525">
            <a:noFill/>
            <a:miter lim="800000"/>
            <a:headEnd/>
            <a:tailEnd/>
          </a:ln>
        </p:spPr>
      </p:pic>
      <p:pic>
        <p:nvPicPr>
          <p:cNvPr id="8" name="Picture 11">
            <a:extLst>
              <a:ext uri="{FF2B5EF4-FFF2-40B4-BE49-F238E27FC236}">
                <a16:creationId xmlns:a16="http://schemas.microsoft.com/office/drawing/2014/main" id="{F499DF3A-133F-2709-0ECF-FC356C8087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04079" y="558589"/>
            <a:ext cx="1848920" cy="1017963"/>
          </a:xfrm>
          <a:prstGeom prst="rect">
            <a:avLst/>
          </a:prstGeom>
        </p:spPr>
      </p:pic>
    </p:spTree>
    <p:extLst>
      <p:ext uri="{BB962C8B-B14F-4D97-AF65-F5344CB8AC3E}">
        <p14:creationId xmlns:p14="http://schemas.microsoft.com/office/powerpoint/2010/main" val="276782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pSp>
        <p:nvGrpSpPr>
          <p:cNvPr id="84" name="Google Shape;84;p1"/>
          <p:cNvGrpSpPr/>
          <p:nvPr/>
        </p:nvGrpSpPr>
        <p:grpSpPr>
          <a:xfrm>
            <a:off x="305736" y="-949640"/>
            <a:ext cx="9294528" cy="8152995"/>
            <a:chOff x="1127459" y="485290"/>
            <a:chExt cx="9294528" cy="8152995"/>
          </a:xfrm>
        </p:grpSpPr>
        <p:sp>
          <p:nvSpPr>
            <p:cNvPr id="85" name="Google Shape;85;p1"/>
            <p:cNvSpPr/>
            <p:nvPr/>
          </p:nvSpPr>
          <p:spPr>
            <a:xfrm>
              <a:off x="1127459" y="485290"/>
              <a:ext cx="9294528" cy="8152995"/>
            </a:xfrm>
            <a:prstGeom prst="ellipse">
              <a:avLst/>
            </a:prstGeom>
            <a:solidFill>
              <a:srgbClr val="FFF2C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6" name="Google Shape;86;p1"/>
            <p:cNvSpPr/>
            <p:nvPr/>
          </p:nvSpPr>
          <p:spPr>
            <a:xfrm>
              <a:off x="2395507" y="1511206"/>
              <a:ext cx="6658545" cy="6658545"/>
            </a:xfrm>
            <a:prstGeom prst="ellips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7" name="Google Shape;87;p1"/>
            <p:cNvSpPr/>
            <p:nvPr/>
          </p:nvSpPr>
          <p:spPr>
            <a:xfrm>
              <a:off x="4358951" y="3366178"/>
              <a:ext cx="4998436" cy="4998436"/>
            </a:xfrm>
            <a:prstGeom prst="ellipse">
              <a:avLst/>
            </a:prstGeom>
            <a:solidFill>
              <a:srgbClr val="FFD9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8" name="Google Shape;88;p1"/>
            <p:cNvSpPr/>
            <p:nvPr/>
          </p:nvSpPr>
          <p:spPr>
            <a:xfrm>
              <a:off x="5991975" y="4662668"/>
              <a:ext cx="2376735" cy="2324593"/>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89" name="Google Shape;89;p1"/>
          <p:cNvSpPr/>
          <p:nvPr/>
        </p:nvSpPr>
        <p:spPr>
          <a:xfrm>
            <a:off x="-8414" y="6650682"/>
            <a:ext cx="9906000" cy="230335"/>
          </a:xfrm>
          <a:prstGeom prst="round2DiagRect">
            <a:avLst>
              <a:gd name="adj1" fmla="val 16667"/>
              <a:gd name="adj2" fmla="val 0"/>
            </a:avLst>
          </a:prstGeom>
          <a:solidFill>
            <a:schemeClr val="dk2"/>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800" b="0" i="0" u="none" strike="noStrike" cap="none" dirty="0">
                <a:solidFill>
                  <a:schemeClr val="lt1"/>
                </a:solidFill>
                <a:latin typeface="Calibri"/>
                <a:ea typeface="Calibri"/>
                <a:cs typeface="Calibri"/>
                <a:sym typeface="Calibri"/>
              </a:rPr>
              <a:t>Résultats de études formatives (enquête RANAS 2022, études des barrières 2019), autres études (Analyses de genre, Link NCA 20217) et atelier de développement de stratégie de changement de comportement et social, 2022 a Niamey. </a:t>
            </a:r>
            <a:endParaRPr dirty="0"/>
          </a:p>
        </p:txBody>
      </p:sp>
      <p:grpSp>
        <p:nvGrpSpPr>
          <p:cNvPr id="90" name="Google Shape;90;p1"/>
          <p:cNvGrpSpPr/>
          <p:nvPr/>
        </p:nvGrpSpPr>
        <p:grpSpPr>
          <a:xfrm>
            <a:off x="7396238" y="566622"/>
            <a:ext cx="1871956" cy="1174792"/>
            <a:chOff x="731051" y="814457"/>
            <a:chExt cx="1721013" cy="1174792"/>
          </a:xfrm>
        </p:grpSpPr>
        <p:sp>
          <p:nvSpPr>
            <p:cNvPr id="91" name="Google Shape;91;p1"/>
            <p:cNvSpPr/>
            <p:nvPr/>
          </p:nvSpPr>
          <p:spPr>
            <a:xfrm>
              <a:off x="731051" y="814457"/>
              <a:ext cx="1721013" cy="410777"/>
            </a:xfrm>
            <a:prstGeom prst="roundRect">
              <a:avLst>
                <a:gd name="adj" fmla="val 16667"/>
              </a:avLst>
            </a:prstGeom>
            <a:solidFill>
              <a:srgbClr val="548135"/>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Avantages perçus</a:t>
              </a:r>
              <a:endParaRPr/>
            </a:p>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pour pratiquer</a:t>
              </a:r>
              <a:endParaRPr/>
            </a:p>
          </p:txBody>
        </p:sp>
        <p:sp>
          <p:nvSpPr>
            <p:cNvPr id="92" name="Google Shape;92;p1"/>
            <p:cNvSpPr/>
            <p:nvPr/>
          </p:nvSpPr>
          <p:spPr>
            <a:xfrm>
              <a:off x="731051" y="1021599"/>
              <a:ext cx="1721013" cy="967650"/>
            </a:xfrm>
            <a:prstGeom prst="round2DiagRect">
              <a:avLst>
                <a:gd name="adj1" fmla="val 16667"/>
                <a:gd name="adj2" fmla="val 0"/>
              </a:avLst>
            </a:prstGeom>
            <a:solidFill>
              <a:srgbClr val="FFD966"/>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dk2"/>
                  </a:solidFill>
                  <a:latin typeface="Calibri"/>
                  <a:ea typeface="Calibri"/>
                  <a:cs typeface="Calibri"/>
                  <a:sym typeface="Calibri"/>
                </a:rPr>
                <a:t>La bonne sante, protéger sa famille et éviter les maladies (et cout lies aux complications). Enfant en sante et intelligent. On voit des résultats positifs.</a:t>
              </a:r>
              <a:endParaRPr/>
            </a:p>
          </p:txBody>
        </p:sp>
      </p:grpSp>
      <p:grpSp>
        <p:nvGrpSpPr>
          <p:cNvPr id="93" name="Google Shape;93;p1"/>
          <p:cNvGrpSpPr/>
          <p:nvPr/>
        </p:nvGrpSpPr>
        <p:grpSpPr>
          <a:xfrm>
            <a:off x="7925802" y="2154429"/>
            <a:ext cx="1873934" cy="1346897"/>
            <a:chOff x="3276879" y="1778515"/>
            <a:chExt cx="1873934" cy="1346897"/>
          </a:xfrm>
        </p:grpSpPr>
        <p:sp>
          <p:nvSpPr>
            <p:cNvPr id="94" name="Google Shape;94;p1"/>
            <p:cNvSpPr/>
            <p:nvPr/>
          </p:nvSpPr>
          <p:spPr>
            <a:xfrm>
              <a:off x="3276880" y="1778515"/>
              <a:ext cx="1873933" cy="320981"/>
            </a:xfrm>
            <a:prstGeom prst="roundRect">
              <a:avLst>
                <a:gd name="adj" fmla="val 16667"/>
              </a:avLst>
            </a:prstGeom>
            <a:solidFill>
              <a:srgbClr val="548135"/>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Motivateurs universels</a:t>
              </a:r>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p:txBody>
        </p:sp>
        <p:sp>
          <p:nvSpPr>
            <p:cNvPr id="95" name="Google Shape;95;p1"/>
            <p:cNvSpPr/>
            <p:nvPr/>
          </p:nvSpPr>
          <p:spPr>
            <a:xfrm>
              <a:off x="3276879" y="1981432"/>
              <a:ext cx="1873934" cy="1143980"/>
            </a:xfrm>
            <a:prstGeom prst="round2DiagRect">
              <a:avLst>
                <a:gd name="adj1" fmla="val 16667"/>
                <a:gd name="adj2" fmla="val 0"/>
              </a:avLst>
            </a:prstGeom>
            <a:solidFill>
              <a:srgbClr val="FFD966"/>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dk2"/>
                  </a:solidFill>
                  <a:latin typeface="Calibri"/>
                  <a:ea typeface="Calibri"/>
                  <a:cs typeface="Calibri"/>
                  <a:sym typeface="Calibri"/>
                </a:rPr>
                <a:t>Les parents et chefs de ménage souhaitent la sante de leur enfants et famille, pratiquer leur religion, l’ éducation, le bien-être et la paix. Les choses qui motivent sont positives.</a:t>
              </a:r>
              <a:endParaRPr/>
            </a:p>
          </p:txBody>
        </p:sp>
      </p:grpSp>
      <p:grpSp>
        <p:nvGrpSpPr>
          <p:cNvPr id="96" name="Google Shape;96;p1"/>
          <p:cNvGrpSpPr/>
          <p:nvPr/>
        </p:nvGrpSpPr>
        <p:grpSpPr>
          <a:xfrm>
            <a:off x="143526" y="1751218"/>
            <a:ext cx="1875576" cy="1169261"/>
            <a:chOff x="203569" y="1896033"/>
            <a:chExt cx="1875576" cy="1169261"/>
          </a:xfrm>
        </p:grpSpPr>
        <p:sp>
          <p:nvSpPr>
            <p:cNvPr id="97" name="Google Shape;97;p1"/>
            <p:cNvSpPr/>
            <p:nvPr/>
          </p:nvSpPr>
          <p:spPr>
            <a:xfrm>
              <a:off x="203569" y="1896033"/>
              <a:ext cx="1873933" cy="320981"/>
            </a:xfrm>
            <a:prstGeom prst="roundRect">
              <a:avLst>
                <a:gd name="adj" fmla="val 16667"/>
              </a:avLst>
            </a:prstGeom>
            <a:solidFill>
              <a:schemeClr val="dk2"/>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Normes sociales</a:t>
              </a:r>
              <a:endParaRPr/>
            </a:p>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cc</a:t>
              </a:r>
              <a:endParaRPr/>
            </a:p>
          </p:txBody>
        </p:sp>
        <p:sp>
          <p:nvSpPr>
            <p:cNvPr id="98" name="Google Shape;98;p1"/>
            <p:cNvSpPr/>
            <p:nvPr/>
          </p:nvSpPr>
          <p:spPr>
            <a:xfrm>
              <a:off x="205212" y="2097644"/>
              <a:ext cx="1873933" cy="967650"/>
            </a:xfrm>
            <a:prstGeom prst="round2DiagRect">
              <a:avLst>
                <a:gd name="adj1" fmla="val 16667"/>
                <a:gd name="adj2" fmla="val 0"/>
              </a:avLst>
            </a:prstGeom>
            <a:solidFill>
              <a:srgbClr val="FFD966"/>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dk2"/>
                  </a:solidFill>
                  <a:latin typeface="Calibri"/>
                  <a:ea typeface="Calibri"/>
                  <a:cs typeface="Calibri"/>
                  <a:sym typeface="Calibri"/>
                </a:rPr>
                <a:t>La perception que tout le monde approuve ou désapprouve influence les pratiques d’hygiène, nutrition et sante.</a:t>
              </a:r>
              <a:endParaRPr/>
            </a:p>
          </p:txBody>
        </p:sp>
      </p:grpSp>
      <p:grpSp>
        <p:nvGrpSpPr>
          <p:cNvPr id="99" name="Google Shape;99;p1"/>
          <p:cNvGrpSpPr/>
          <p:nvPr/>
        </p:nvGrpSpPr>
        <p:grpSpPr>
          <a:xfrm>
            <a:off x="469825" y="5369793"/>
            <a:ext cx="2225272" cy="1208902"/>
            <a:chOff x="354512" y="4482928"/>
            <a:chExt cx="1721013" cy="1137230"/>
          </a:xfrm>
        </p:grpSpPr>
        <p:sp>
          <p:nvSpPr>
            <p:cNvPr id="100" name="Google Shape;100;p1"/>
            <p:cNvSpPr/>
            <p:nvPr/>
          </p:nvSpPr>
          <p:spPr>
            <a:xfrm>
              <a:off x="354512" y="4482928"/>
              <a:ext cx="1721013" cy="317754"/>
            </a:xfrm>
            <a:prstGeom prst="roundRect">
              <a:avLst>
                <a:gd name="adj" fmla="val 16667"/>
              </a:avLst>
            </a:prstGeom>
            <a:solidFill>
              <a:srgbClr val="C00000"/>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Disponibilité et accessibilité</a:t>
              </a:r>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p:txBody>
        </p:sp>
        <p:sp>
          <p:nvSpPr>
            <p:cNvPr id="101" name="Google Shape;101;p1"/>
            <p:cNvSpPr/>
            <p:nvPr/>
          </p:nvSpPr>
          <p:spPr>
            <a:xfrm>
              <a:off x="354512" y="4652508"/>
              <a:ext cx="1721013" cy="967650"/>
            </a:xfrm>
            <a:prstGeom prst="round2DiagRect">
              <a:avLst>
                <a:gd name="adj1" fmla="val 16667"/>
                <a:gd name="adj2" fmla="val 0"/>
              </a:avLst>
            </a:prstGeom>
            <a:solidFill>
              <a:srgbClr val="FFD966"/>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dk2"/>
                  </a:solidFill>
                  <a:latin typeface="Calibri"/>
                  <a:ea typeface="Calibri"/>
                  <a:cs typeface="Calibri"/>
                  <a:sym typeface="Calibri"/>
                </a:rPr>
                <a:t>La disponibilité des intrants (savon, eau, aliments) et les moyens financier influencent la pratique, ainsi que l’accès aux services (distance, insécurité)</a:t>
              </a:r>
              <a:endParaRPr/>
            </a:p>
          </p:txBody>
        </p:sp>
      </p:grpSp>
      <p:grpSp>
        <p:nvGrpSpPr>
          <p:cNvPr id="102" name="Google Shape;102;p1"/>
          <p:cNvGrpSpPr/>
          <p:nvPr/>
        </p:nvGrpSpPr>
        <p:grpSpPr>
          <a:xfrm>
            <a:off x="140294" y="3438039"/>
            <a:ext cx="1882041" cy="1179659"/>
            <a:chOff x="731051" y="830586"/>
            <a:chExt cx="1721013" cy="1179659"/>
          </a:xfrm>
        </p:grpSpPr>
        <p:sp>
          <p:nvSpPr>
            <p:cNvPr id="103" name="Google Shape;103;p1"/>
            <p:cNvSpPr/>
            <p:nvPr/>
          </p:nvSpPr>
          <p:spPr>
            <a:xfrm>
              <a:off x="731051" y="830586"/>
              <a:ext cx="1721013" cy="410777"/>
            </a:xfrm>
            <a:prstGeom prst="roundRect">
              <a:avLst>
                <a:gd name="adj" fmla="val 16667"/>
              </a:avLst>
            </a:prstGeom>
            <a:solidFill>
              <a:srgbClr val="C00000"/>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Disponibilité de temps/aide </a:t>
              </a:r>
              <a:endParaRPr/>
            </a:p>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pratiquer</a:t>
              </a:r>
              <a:endParaRPr/>
            </a:p>
          </p:txBody>
        </p:sp>
        <p:sp>
          <p:nvSpPr>
            <p:cNvPr id="104" name="Google Shape;104;p1"/>
            <p:cNvSpPr/>
            <p:nvPr/>
          </p:nvSpPr>
          <p:spPr>
            <a:xfrm>
              <a:off x="731051" y="1042595"/>
              <a:ext cx="1721013" cy="967650"/>
            </a:xfrm>
            <a:prstGeom prst="round2DiagRect">
              <a:avLst>
                <a:gd name="adj1" fmla="val 16667"/>
                <a:gd name="adj2" fmla="val 0"/>
              </a:avLst>
            </a:prstGeom>
            <a:solidFill>
              <a:srgbClr val="FFD966"/>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dk2"/>
                  </a:solidFill>
                  <a:latin typeface="Calibri"/>
                  <a:ea typeface="Calibri"/>
                  <a:cs typeface="Calibri"/>
                  <a:sym typeface="Calibri"/>
                </a:rPr>
                <a:t>La disponibilité du temps pour le FE/FA, notamment a cause de leur charge de travail, et de personnes qui peuvent aider influence les pratiques</a:t>
              </a:r>
              <a:endParaRPr/>
            </a:p>
          </p:txBody>
        </p:sp>
      </p:grpSp>
      <p:grpSp>
        <p:nvGrpSpPr>
          <p:cNvPr id="105" name="Google Shape;105;p1"/>
          <p:cNvGrpSpPr/>
          <p:nvPr/>
        </p:nvGrpSpPr>
        <p:grpSpPr>
          <a:xfrm>
            <a:off x="2228715" y="606745"/>
            <a:ext cx="1883691" cy="1169261"/>
            <a:chOff x="203569" y="1896033"/>
            <a:chExt cx="1875576" cy="1169261"/>
          </a:xfrm>
        </p:grpSpPr>
        <p:sp>
          <p:nvSpPr>
            <p:cNvPr id="106" name="Google Shape;106;p1"/>
            <p:cNvSpPr/>
            <p:nvPr/>
          </p:nvSpPr>
          <p:spPr>
            <a:xfrm>
              <a:off x="203569" y="1896033"/>
              <a:ext cx="1873933" cy="320981"/>
            </a:xfrm>
            <a:prstGeom prst="roundRect">
              <a:avLst>
                <a:gd name="adj" fmla="val 16667"/>
              </a:avLst>
            </a:prstGeom>
            <a:solidFill>
              <a:srgbClr val="C00000"/>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Normes de genre</a:t>
              </a:r>
              <a:endParaRPr/>
            </a:p>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cc</a:t>
              </a:r>
              <a:endParaRPr/>
            </a:p>
          </p:txBody>
        </p:sp>
        <p:sp>
          <p:nvSpPr>
            <p:cNvPr id="107" name="Google Shape;107;p1"/>
            <p:cNvSpPr/>
            <p:nvPr/>
          </p:nvSpPr>
          <p:spPr>
            <a:xfrm>
              <a:off x="205212" y="2097644"/>
              <a:ext cx="1873933" cy="967650"/>
            </a:xfrm>
            <a:prstGeom prst="round2DiagRect">
              <a:avLst>
                <a:gd name="adj1" fmla="val 16667"/>
                <a:gd name="adj2" fmla="val 0"/>
              </a:avLst>
            </a:prstGeom>
            <a:solidFill>
              <a:srgbClr val="FFD966"/>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dirty="0">
                  <a:solidFill>
                    <a:schemeClr val="dk2"/>
                  </a:solidFill>
                  <a:latin typeface="Calibri"/>
                  <a:ea typeface="Calibri"/>
                  <a:cs typeface="Calibri"/>
                  <a:sym typeface="Calibri"/>
                </a:rPr>
                <a:t>Les taches domestiques comme la corvée d’eau et de bois sont principalement faites par les femmes et les enfants. Le mari a un rôle de </a:t>
              </a:r>
              <a:r>
                <a:rPr lang="fr-FR" sz="1100" b="0" i="0" u="none" strike="noStrike" cap="none" dirty="0" err="1">
                  <a:solidFill>
                    <a:schemeClr val="dk2"/>
                  </a:solidFill>
                  <a:latin typeface="Calibri"/>
                  <a:ea typeface="Calibri"/>
                  <a:cs typeface="Calibri"/>
                  <a:sym typeface="Calibri"/>
                </a:rPr>
                <a:t>decideur</a:t>
              </a:r>
              <a:r>
                <a:rPr lang="fr-FR" sz="1100" b="0" i="0" u="none" strike="noStrike" cap="none" dirty="0">
                  <a:solidFill>
                    <a:schemeClr val="dk2"/>
                  </a:solidFill>
                  <a:latin typeface="Calibri"/>
                  <a:ea typeface="Calibri"/>
                  <a:cs typeface="Calibri"/>
                  <a:sym typeface="Calibri"/>
                </a:rPr>
                <a:t>.</a:t>
              </a:r>
              <a:endParaRPr dirty="0"/>
            </a:p>
          </p:txBody>
        </p:sp>
      </p:grpSp>
      <p:grpSp>
        <p:nvGrpSpPr>
          <p:cNvPr id="108" name="Google Shape;108;p1"/>
          <p:cNvGrpSpPr/>
          <p:nvPr/>
        </p:nvGrpSpPr>
        <p:grpSpPr>
          <a:xfrm>
            <a:off x="4706461" y="523177"/>
            <a:ext cx="1875576" cy="1169261"/>
            <a:chOff x="203569" y="1896033"/>
            <a:chExt cx="1875576" cy="1169261"/>
          </a:xfrm>
        </p:grpSpPr>
        <p:sp>
          <p:nvSpPr>
            <p:cNvPr id="109" name="Google Shape;109;p1"/>
            <p:cNvSpPr/>
            <p:nvPr/>
          </p:nvSpPr>
          <p:spPr>
            <a:xfrm>
              <a:off x="203569" y="1896033"/>
              <a:ext cx="1873933" cy="320981"/>
            </a:xfrm>
            <a:prstGeom prst="roundRect">
              <a:avLst>
                <a:gd name="adj" fmla="val 16667"/>
              </a:avLst>
            </a:prstGeom>
            <a:solidFill>
              <a:srgbClr val="548135"/>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Compétences personnelles</a:t>
              </a:r>
              <a:endParaRPr/>
            </a:p>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cc</a:t>
              </a:r>
              <a:endParaRPr/>
            </a:p>
          </p:txBody>
        </p:sp>
        <p:sp>
          <p:nvSpPr>
            <p:cNvPr id="110" name="Google Shape;110;p1"/>
            <p:cNvSpPr/>
            <p:nvPr/>
          </p:nvSpPr>
          <p:spPr>
            <a:xfrm>
              <a:off x="205212" y="2097644"/>
              <a:ext cx="1873933" cy="967650"/>
            </a:xfrm>
            <a:prstGeom prst="round2DiagRect">
              <a:avLst>
                <a:gd name="adj1" fmla="val 16667"/>
                <a:gd name="adj2" fmla="val 0"/>
              </a:avLst>
            </a:prstGeom>
            <a:solidFill>
              <a:srgbClr val="FFD966"/>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dk2"/>
                  </a:solidFill>
                  <a:latin typeface="Calibri"/>
                  <a:ea typeface="Calibri"/>
                  <a:cs typeface="Calibri"/>
                  <a:sym typeface="Calibri"/>
                </a:rPr>
                <a:t>Les personnes qui ont confiance en elles, se sentent encouragées et ont des stratégies concrètes pour appliquer pratiquent mieux que les autres</a:t>
              </a:r>
              <a:endParaRPr/>
            </a:p>
          </p:txBody>
        </p:sp>
      </p:grpSp>
      <p:grpSp>
        <p:nvGrpSpPr>
          <p:cNvPr id="111" name="Google Shape;111;p1"/>
          <p:cNvGrpSpPr/>
          <p:nvPr/>
        </p:nvGrpSpPr>
        <p:grpSpPr>
          <a:xfrm>
            <a:off x="7958529" y="4085371"/>
            <a:ext cx="1871956" cy="875182"/>
            <a:chOff x="731051" y="814457"/>
            <a:chExt cx="1721013" cy="1174792"/>
          </a:xfrm>
        </p:grpSpPr>
        <p:sp>
          <p:nvSpPr>
            <p:cNvPr id="112" name="Google Shape;112;p1"/>
            <p:cNvSpPr/>
            <p:nvPr/>
          </p:nvSpPr>
          <p:spPr>
            <a:xfrm>
              <a:off x="731051" y="814457"/>
              <a:ext cx="1721013" cy="410778"/>
            </a:xfrm>
            <a:prstGeom prst="roundRect">
              <a:avLst>
                <a:gd name="adj" fmla="val 16667"/>
              </a:avLst>
            </a:prstGeom>
            <a:solidFill>
              <a:srgbClr val="548135"/>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Rappel</a:t>
              </a:r>
              <a:endParaRPr/>
            </a:p>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pour pratiquer</a:t>
              </a:r>
              <a:endParaRPr/>
            </a:p>
          </p:txBody>
        </p:sp>
        <p:sp>
          <p:nvSpPr>
            <p:cNvPr id="113" name="Google Shape;113;p1"/>
            <p:cNvSpPr/>
            <p:nvPr/>
          </p:nvSpPr>
          <p:spPr>
            <a:xfrm>
              <a:off x="731051" y="1021599"/>
              <a:ext cx="1721013" cy="967650"/>
            </a:xfrm>
            <a:prstGeom prst="round2DiagRect">
              <a:avLst>
                <a:gd name="adj1" fmla="val 16667"/>
                <a:gd name="adj2" fmla="val 0"/>
              </a:avLst>
            </a:prstGeom>
            <a:solidFill>
              <a:srgbClr val="FFD966"/>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dk2"/>
                  </a:solidFill>
                  <a:latin typeface="Calibri"/>
                  <a:ea typeface="Calibri"/>
                  <a:cs typeface="Calibri"/>
                  <a:sym typeface="Calibri"/>
                </a:rPr>
                <a:t>Quelque chose de visuel ou quelqu'un qui nous rappelle de faire le comportement aident a le pratiquer</a:t>
              </a:r>
              <a:endParaRPr/>
            </a:p>
          </p:txBody>
        </p:sp>
      </p:grpSp>
      <p:pic>
        <p:nvPicPr>
          <p:cNvPr id="114" name="Google Shape;114;p1" descr="Groupe d’hommes avec un remplissage uni"/>
          <p:cNvPicPr preferRelativeResize="0"/>
          <p:nvPr/>
        </p:nvPicPr>
        <p:blipFill rotWithShape="1">
          <a:blip r:embed="rId3">
            <a:alphaModFix/>
          </a:blip>
          <a:srcRect/>
          <a:stretch/>
        </p:blipFill>
        <p:spPr>
          <a:xfrm>
            <a:off x="4626736" y="2297529"/>
            <a:ext cx="579776" cy="743345"/>
          </a:xfrm>
          <a:prstGeom prst="rect">
            <a:avLst/>
          </a:prstGeom>
          <a:noFill/>
          <a:ln>
            <a:noFill/>
          </a:ln>
        </p:spPr>
      </p:pic>
      <p:sp>
        <p:nvSpPr>
          <p:cNvPr id="115" name="Google Shape;115;p1"/>
          <p:cNvSpPr txBox="1"/>
          <p:nvPr/>
        </p:nvSpPr>
        <p:spPr>
          <a:xfrm>
            <a:off x="4132390" y="2973523"/>
            <a:ext cx="1672221"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Pairs</a:t>
            </a:r>
            <a:endParaRPr/>
          </a:p>
        </p:txBody>
      </p:sp>
      <p:pic>
        <p:nvPicPr>
          <p:cNvPr id="116" name="Google Shape;116;p1" descr="Personne avec une idée avec un remplissage uni"/>
          <p:cNvPicPr preferRelativeResize="0"/>
          <p:nvPr/>
        </p:nvPicPr>
        <p:blipFill rotWithShape="1">
          <a:blip r:embed="rId4">
            <a:alphaModFix/>
          </a:blip>
          <a:srcRect/>
          <a:stretch/>
        </p:blipFill>
        <p:spPr>
          <a:xfrm>
            <a:off x="5245133" y="1961901"/>
            <a:ext cx="611496" cy="784013"/>
          </a:xfrm>
          <a:prstGeom prst="rect">
            <a:avLst/>
          </a:prstGeom>
          <a:noFill/>
          <a:ln>
            <a:noFill/>
          </a:ln>
        </p:spPr>
      </p:pic>
      <p:sp>
        <p:nvSpPr>
          <p:cNvPr id="117" name="Google Shape;117;p1"/>
          <p:cNvSpPr txBox="1"/>
          <p:nvPr/>
        </p:nvSpPr>
        <p:spPr>
          <a:xfrm>
            <a:off x="4978950" y="2661368"/>
            <a:ext cx="133059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Leaders et</a:t>
            </a:r>
            <a:endParaRPr/>
          </a:p>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Influenceurs</a:t>
            </a:r>
            <a:endParaRPr/>
          </a:p>
        </p:txBody>
      </p:sp>
      <p:pic>
        <p:nvPicPr>
          <p:cNvPr id="118" name="Google Shape;118;p1" descr="Classe avec un remplissage uni"/>
          <p:cNvPicPr preferRelativeResize="0"/>
          <p:nvPr/>
        </p:nvPicPr>
        <p:blipFill rotWithShape="1">
          <a:blip r:embed="rId5">
            <a:alphaModFix/>
          </a:blip>
          <a:srcRect/>
          <a:stretch/>
        </p:blipFill>
        <p:spPr>
          <a:xfrm>
            <a:off x="2344286" y="2602654"/>
            <a:ext cx="777236" cy="996513"/>
          </a:xfrm>
          <a:prstGeom prst="rect">
            <a:avLst/>
          </a:prstGeom>
          <a:noFill/>
          <a:ln>
            <a:noFill/>
          </a:ln>
        </p:spPr>
      </p:pic>
      <p:sp>
        <p:nvSpPr>
          <p:cNvPr id="119" name="Google Shape;119;p1"/>
          <p:cNvSpPr txBox="1"/>
          <p:nvPr/>
        </p:nvSpPr>
        <p:spPr>
          <a:xfrm>
            <a:off x="1902200" y="3453257"/>
            <a:ext cx="1672221"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chemeClr val="accent4"/>
                </a:solidFill>
                <a:latin typeface="Calibri"/>
                <a:ea typeface="Calibri"/>
                <a:cs typeface="Calibri"/>
                <a:sym typeface="Calibri"/>
              </a:rPr>
              <a:t>Institutions</a:t>
            </a:r>
            <a:endParaRPr/>
          </a:p>
        </p:txBody>
      </p:sp>
      <p:cxnSp>
        <p:nvCxnSpPr>
          <p:cNvPr id="120" name="Google Shape;120;p1"/>
          <p:cNvCxnSpPr>
            <a:cxnSpLocks/>
            <a:stCxn id="98" idx="0"/>
          </p:cNvCxnSpPr>
          <p:nvPr/>
        </p:nvCxnSpPr>
        <p:spPr>
          <a:xfrm>
            <a:off x="2019102" y="2436654"/>
            <a:ext cx="1927647" cy="636304"/>
          </a:xfrm>
          <a:prstGeom prst="straightConnector1">
            <a:avLst/>
          </a:prstGeom>
          <a:noFill/>
          <a:ln w="57150" cap="flat" cmpd="sng">
            <a:solidFill>
              <a:schemeClr val="accent4"/>
            </a:solidFill>
            <a:prstDash val="solid"/>
            <a:miter lim="800000"/>
            <a:headEnd type="none" w="sm" len="sm"/>
            <a:tailEnd type="triangle" w="med" len="med"/>
          </a:ln>
        </p:spPr>
      </p:cxnSp>
      <p:cxnSp>
        <p:nvCxnSpPr>
          <p:cNvPr id="121" name="Google Shape;121;p1"/>
          <p:cNvCxnSpPr/>
          <p:nvPr/>
        </p:nvCxnSpPr>
        <p:spPr>
          <a:xfrm>
            <a:off x="2022335" y="3730256"/>
            <a:ext cx="3186575" cy="446000"/>
          </a:xfrm>
          <a:prstGeom prst="straightConnector1">
            <a:avLst/>
          </a:prstGeom>
          <a:noFill/>
          <a:ln w="57150" cap="flat" cmpd="sng">
            <a:solidFill>
              <a:schemeClr val="accent4"/>
            </a:solidFill>
            <a:prstDash val="solid"/>
            <a:miter lim="800000"/>
            <a:headEnd type="none" w="sm" len="sm"/>
            <a:tailEnd type="triangle" w="med" len="med"/>
          </a:ln>
        </p:spPr>
      </p:cxnSp>
      <p:cxnSp>
        <p:nvCxnSpPr>
          <p:cNvPr id="122" name="Google Shape;122;p1"/>
          <p:cNvCxnSpPr/>
          <p:nvPr/>
        </p:nvCxnSpPr>
        <p:spPr>
          <a:xfrm rot="10800000" flipH="1">
            <a:off x="2674162" y="4831279"/>
            <a:ext cx="2606304" cy="721052"/>
          </a:xfrm>
          <a:prstGeom prst="straightConnector1">
            <a:avLst/>
          </a:prstGeom>
          <a:noFill/>
          <a:ln w="57150" cap="flat" cmpd="sng">
            <a:solidFill>
              <a:schemeClr val="accent4"/>
            </a:solidFill>
            <a:prstDash val="solid"/>
            <a:miter lim="800000"/>
            <a:headEnd type="none" w="sm" len="sm"/>
            <a:tailEnd type="triangle" w="med" len="med"/>
          </a:ln>
        </p:spPr>
      </p:cxnSp>
      <p:sp>
        <p:nvSpPr>
          <p:cNvPr id="123" name="Google Shape;123;p1"/>
          <p:cNvSpPr txBox="1"/>
          <p:nvPr/>
        </p:nvSpPr>
        <p:spPr>
          <a:xfrm>
            <a:off x="3561467" y="3606033"/>
            <a:ext cx="1672221"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Communauté</a:t>
            </a:r>
            <a:endParaRPr/>
          </a:p>
        </p:txBody>
      </p:sp>
      <p:cxnSp>
        <p:nvCxnSpPr>
          <p:cNvPr id="124" name="Google Shape;124;p1"/>
          <p:cNvCxnSpPr/>
          <p:nvPr/>
        </p:nvCxnSpPr>
        <p:spPr>
          <a:xfrm>
            <a:off x="4667755" y="3519010"/>
            <a:ext cx="553662" cy="233799"/>
          </a:xfrm>
          <a:prstGeom prst="straightConnector1">
            <a:avLst/>
          </a:prstGeom>
          <a:noFill/>
          <a:ln w="57150" cap="flat" cmpd="sng">
            <a:solidFill>
              <a:schemeClr val="accent4"/>
            </a:solidFill>
            <a:prstDash val="solid"/>
            <a:miter lim="800000"/>
            <a:headEnd type="none" w="sm" len="sm"/>
            <a:tailEnd type="triangle" w="med" len="med"/>
          </a:ln>
        </p:spPr>
      </p:cxnSp>
      <p:cxnSp>
        <p:nvCxnSpPr>
          <p:cNvPr id="125" name="Google Shape;125;p1"/>
          <p:cNvCxnSpPr/>
          <p:nvPr/>
        </p:nvCxnSpPr>
        <p:spPr>
          <a:xfrm>
            <a:off x="4030820" y="1719756"/>
            <a:ext cx="629642" cy="693982"/>
          </a:xfrm>
          <a:prstGeom prst="straightConnector1">
            <a:avLst/>
          </a:prstGeom>
          <a:noFill/>
          <a:ln w="57150" cap="flat" cmpd="sng">
            <a:solidFill>
              <a:schemeClr val="accent4"/>
            </a:solidFill>
            <a:prstDash val="solid"/>
            <a:miter lim="800000"/>
            <a:headEnd type="none" w="sm" len="sm"/>
            <a:tailEnd type="triangle" w="med" len="med"/>
          </a:ln>
        </p:spPr>
      </p:cxnSp>
      <p:cxnSp>
        <p:nvCxnSpPr>
          <p:cNvPr id="126" name="Google Shape;126;p1"/>
          <p:cNvCxnSpPr/>
          <p:nvPr/>
        </p:nvCxnSpPr>
        <p:spPr>
          <a:xfrm>
            <a:off x="5160726" y="3306460"/>
            <a:ext cx="189153" cy="210223"/>
          </a:xfrm>
          <a:prstGeom prst="straightConnector1">
            <a:avLst/>
          </a:prstGeom>
          <a:noFill/>
          <a:ln w="57150" cap="flat" cmpd="sng">
            <a:solidFill>
              <a:schemeClr val="accent4"/>
            </a:solidFill>
            <a:prstDash val="solid"/>
            <a:miter lim="800000"/>
            <a:headEnd type="none" w="sm" len="sm"/>
            <a:tailEnd type="triangle" w="med" len="med"/>
          </a:ln>
        </p:spPr>
      </p:cxnSp>
      <p:cxnSp>
        <p:nvCxnSpPr>
          <p:cNvPr id="127" name="Google Shape;127;p1"/>
          <p:cNvCxnSpPr/>
          <p:nvPr/>
        </p:nvCxnSpPr>
        <p:spPr>
          <a:xfrm>
            <a:off x="6112024" y="1698703"/>
            <a:ext cx="136378" cy="1517795"/>
          </a:xfrm>
          <a:prstGeom prst="straightConnector1">
            <a:avLst/>
          </a:prstGeom>
          <a:noFill/>
          <a:ln w="57150" cap="flat" cmpd="sng">
            <a:solidFill>
              <a:schemeClr val="accent4"/>
            </a:solidFill>
            <a:prstDash val="solid"/>
            <a:miter lim="800000"/>
            <a:headEnd type="none" w="sm" len="sm"/>
            <a:tailEnd type="triangle" w="med" len="med"/>
          </a:ln>
        </p:spPr>
      </p:cxnSp>
      <p:cxnSp>
        <p:nvCxnSpPr>
          <p:cNvPr id="128" name="Google Shape;128;p1"/>
          <p:cNvCxnSpPr/>
          <p:nvPr/>
        </p:nvCxnSpPr>
        <p:spPr>
          <a:xfrm flipH="1">
            <a:off x="6850360" y="1732334"/>
            <a:ext cx="702708" cy="1591120"/>
          </a:xfrm>
          <a:prstGeom prst="straightConnector1">
            <a:avLst/>
          </a:prstGeom>
          <a:noFill/>
          <a:ln w="57150" cap="flat" cmpd="sng">
            <a:solidFill>
              <a:schemeClr val="accent4"/>
            </a:solidFill>
            <a:prstDash val="solid"/>
            <a:miter lim="800000"/>
            <a:headEnd type="none" w="sm" len="sm"/>
            <a:tailEnd type="triangle" w="med" len="med"/>
          </a:ln>
        </p:spPr>
      </p:cxnSp>
      <p:cxnSp>
        <p:nvCxnSpPr>
          <p:cNvPr id="129" name="Google Shape;129;p1"/>
          <p:cNvCxnSpPr/>
          <p:nvPr/>
        </p:nvCxnSpPr>
        <p:spPr>
          <a:xfrm rot="10800000">
            <a:off x="7456149" y="4472505"/>
            <a:ext cx="512559" cy="28792"/>
          </a:xfrm>
          <a:prstGeom prst="straightConnector1">
            <a:avLst/>
          </a:prstGeom>
          <a:noFill/>
          <a:ln w="57150" cap="flat" cmpd="sng">
            <a:solidFill>
              <a:schemeClr val="accent4"/>
            </a:solidFill>
            <a:prstDash val="solid"/>
            <a:miter lim="800000"/>
            <a:headEnd type="none" w="sm" len="sm"/>
            <a:tailEnd type="triangle" w="med" len="med"/>
          </a:ln>
        </p:spPr>
      </p:cxnSp>
      <p:grpSp>
        <p:nvGrpSpPr>
          <p:cNvPr id="130" name="Google Shape;130;p1"/>
          <p:cNvGrpSpPr/>
          <p:nvPr/>
        </p:nvGrpSpPr>
        <p:grpSpPr>
          <a:xfrm>
            <a:off x="3696886" y="3999460"/>
            <a:ext cx="648053" cy="529121"/>
            <a:chOff x="1947633" y="4192102"/>
            <a:chExt cx="883822" cy="744211"/>
          </a:xfrm>
        </p:grpSpPr>
        <p:pic>
          <p:nvPicPr>
            <p:cNvPr id="131" name="Google Shape;131;p1" descr="Femme médecin avec un remplissage uni"/>
            <p:cNvPicPr preferRelativeResize="0"/>
            <p:nvPr/>
          </p:nvPicPr>
          <p:blipFill rotWithShape="1">
            <a:blip r:embed="rId6">
              <a:alphaModFix/>
            </a:blip>
            <a:srcRect/>
            <a:stretch/>
          </p:blipFill>
          <p:spPr>
            <a:xfrm>
              <a:off x="1947633" y="4197633"/>
              <a:ext cx="623391" cy="738680"/>
            </a:xfrm>
            <a:prstGeom prst="rect">
              <a:avLst/>
            </a:prstGeom>
            <a:noFill/>
            <a:ln>
              <a:noFill/>
            </a:ln>
          </p:spPr>
        </p:pic>
        <p:pic>
          <p:nvPicPr>
            <p:cNvPr id="132" name="Google Shape;132;p1" descr="Homme médecin avec un remplissage uni"/>
            <p:cNvPicPr preferRelativeResize="0"/>
            <p:nvPr/>
          </p:nvPicPr>
          <p:blipFill rotWithShape="1">
            <a:blip r:embed="rId7">
              <a:alphaModFix/>
            </a:blip>
            <a:srcRect/>
            <a:stretch/>
          </p:blipFill>
          <p:spPr>
            <a:xfrm>
              <a:off x="2208064" y="4192102"/>
              <a:ext cx="623391" cy="738680"/>
            </a:xfrm>
            <a:prstGeom prst="rect">
              <a:avLst/>
            </a:prstGeom>
            <a:noFill/>
            <a:ln>
              <a:noFill/>
            </a:ln>
          </p:spPr>
        </p:pic>
      </p:grpSp>
      <p:pic>
        <p:nvPicPr>
          <p:cNvPr id="133" name="Google Shape;133;p1" descr="Hôpital avec un remplissage uni"/>
          <p:cNvPicPr preferRelativeResize="0"/>
          <p:nvPr/>
        </p:nvPicPr>
        <p:blipFill rotWithShape="1">
          <a:blip r:embed="rId8">
            <a:alphaModFix/>
          </a:blip>
          <a:srcRect/>
          <a:stretch/>
        </p:blipFill>
        <p:spPr>
          <a:xfrm flipH="1">
            <a:off x="2181100" y="3998840"/>
            <a:ext cx="878087" cy="878087"/>
          </a:xfrm>
          <a:prstGeom prst="rect">
            <a:avLst/>
          </a:prstGeom>
          <a:noFill/>
          <a:ln>
            <a:noFill/>
          </a:ln>
        </p:spPr>
      </p:pic>
      <p:sp>
        <p:nvSpPr>
          <p:cNvPr id="134" name="Google Shape;134;p1"/>
          <p:cNvSpPr/>
          <p:nvPr/>
        </p:nvSpPr>
        <p:spPr>
          <a:xfrm>
            <a:off x="5316947" y="3377952"/>
            <a:ext cx="2116425" cy="2015263"/>
          </a:xfrm>
          <a:prstGeom prst="ellipse">
            <a:avLst/>
          </a:prstGeom>
          <a:solidFill>
            <a:srgbClr val="FF99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5" name="Google Shape;135;p1"/>
          <p:cNvSpPr/>
          <p:nvPr/>
        </p:nvSpPr>
        <p:spPr>
          <a:xfrm>
            <a:off x="0" y="0"/>
            <a:ext cx="9906000" cy="416408"/>
          </a:xfrm>
          <a:prstGeom prst="round2DiagRect">
            <a:avLst>
              <a:gd name="adj1" fmla="val 16667"/>
              <a:gd name="adj2" fmla="val 0"/>
            </a:avLst>
          </a:prstGeom>
          <a:solidFill>
            <a:schemeClr val="dk2"/>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800" b="1" i="0" u="none" strike="noStrike" cap="none" dirty="0">
                <a:solidFill>
                  <a:schemeClr val="lt1"/>
                </a:solidFill>
                <a:latin typeface="Calibri"/>
                <a:ea typeface="Calibri"/>
                <a:cs typeface="Calibri"/>
                <a:sym typeface="Calibri"/>
              </a:rPr>
              <a:t>Facteurs qui influencent les comportement d’hygiène, nutrition et santé au Niger.</a:t>
            </a:r>
            <a:endParaRPr b="1" dirty="0"/>
          </a:p>
        </p:txBody>
      </p:sp>
      <p:sp>
        <p:nvSpPr>
          <p:cNvPr id="136" name="Google Shape;136;p1"/>
          <p:cNvSpPr txBox="1"/>
          <p:nvPr/>
        </p:nvSpPr>
        <p:spPr>
          <a:xfrm>
            <a:off x="1899875" y="4762005"/>
            <a:ext cx="1672221"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chemeClr val="accent4"/>
                </a:solidFill>
                <a:latin typeface="Calibri"/>
                <a:ea typeface="Calibri"/>
                <a:cs typeface="Calibri"/>
                <a:sym typeface="Calibri"/>
              </a:rPr>
              <a:t>Structures sanitaires</a:t>
            </a:r>
            <a:endParaRPr/>
          </a:p>
          <a:p>
            <a:pPr marL="0" marR="0" lvl="0" indent="0" algn="ctr" rtl="0">
              <a:spcBef>
                <a:spcPts val="0"/>
              </a:spcBef>
              <a:spcAft>
                <a:spcPts val="0"/>
              </a:spcAft>
              <a:buNone/>
            </a:pPr>
            <a:r>
              <a:rPr lang="fr-FR" sz="1200" b="1" i="0" u="none" strike="noStrike" cap="none">
                <a:solidFill>
                  <a:schemeClr val="accent4"/>
                </a:solidFill>
                <a:latin typeface="Calibri"/>
                <a:ea typeface="Calibri"/>
                <a:cs typeface="Calibri"/>
                <a:sym typeface="Calibri"/>
              </a:rPr>
              <a:t>Et services</a:t>
            </a:r>
            <a:endParaRPr/>
          </a:p>
        </p:txBody>
      </p:sp>
      <p:grpSp>
        <p:nvGrpSpPr>
          <p:cNvPr id="137" name="Google Shape;137;p1"/>
          <p:cNvGrpSpPr/>
          <p:nvPr/>
        </p:nvGrpSpPr>
        <p:grpSpPr>
          <a:xfrm>
            <a:off x="5335701" y="3656808"/>
            <a:ext cx="2092464" cy="1486677"/>
            <a:chOff x="7416429" y="4397117"/>
            <a:chExt cx="1963842" cy="1652815"/>
          </a:xfrm>
        </p:grpSpPr>
        <p:pic>
          <p:nvPicPr>
            <p:cNvPr id="138" name="Google Shape;138;p1" descr="Famille avec un garçon avec un remplissage uni"/>
            <p:cNvPicPr preferRelativeResize="0"/>
            <p:nvPr/>
          </p:nvPicPr>
          <p:blipFill rotWithShape="1">
            <a:blip r:embed="rId9">
              <a:alphaModFix/>
            </a:blip>
            <a:srcRect/>
            <a:stretch/>
          </p:blipFill>
          <p:spPr>
            <a:xfrm>
              <a:off x="8174147" y="4397117"/>
              <a:ext cx="788988" cy="1011581"/>
            </a:xfrm>
            <a:prstGeom prst="rect">
              <a:avLst/>
            </a:prstGeom>
            <a:noFill/>
            <a:ln>
              <a:noFill/>
            </a:ln>
          </p:spPr>
        </p:pic>
        <p:pic>
          <p:nvPicPr>
            <p:cNvPr id="139" name="Google Shape;139;p1" descr="Femme avec canne avec un remplissage uni"/>
            <p:cNvPicPr preferRelativeResize="0"/>
            <p:nvPr/>
          </p:nvPicPr>
          <p:blipFill rotWithShape="1">
            <a:blip r:embed="rId10">
              <a:alphaModFix/>
            </a:blip>
            <a:srcRect/>
            <a:stretch/>
          </p:blipFill>
          <p:spPr>
            <a:xfrm flipH="1">
              <a:off x="8804941" y="4489349"/>
              <a:ext cx="575330" cy="908263"/>
            </a:xfrm>
            <a:prstGeom prst="rect">
              <a:avLst/>
            </a:prstGeom>
            <a:noFill/>
            <a:ln>
              <a:noFill/>
            </a:ln>
          </p:spPr>
        </p:pic>
        <p:pic>
          <p:nvPicPr>
            <p:cNvPr id="140" name="Google Shape;140;p1" descr="Femme enceinte avec un remplissage uni"/>
            <p:cNvPicPr preferRelativeResize="0"/>
            <p:nvPr/>
          </p:nvPicPr>
          <p:blipFill rotWithShape="1">
            <a:blip r:embed="rId11">
              <a:alphaModFix/>
            </a:blip>
            <a:srcRect/>
            <a:stretch/>
          </p:blipFill>
          <p:spPr>
            <a:xfrm>
              <a:off x="7416429" y="4503918"/>
              <a:ext cx="662549" cy="849470"/>
            </a:xfrm>
            <a:prstGeom prst="rect">
              <a:avLst/>
            </a:prstGeom>
            <a:noFill/>
            <a:ln>
              <a:noFill/>
            </a:ln>
          </p:spPr>
        </p:pic>
        <p:sp>
          <p:nvSpPr>
            <p:cNvPr id="141" name="Google Shape;141;p1"/>
            <p:cNvSpPr txBox="1"/>
            <p:nvPr/>
          </p:nvSpPr>
          <p:spPr>
            <a:xfrm>
              <a:off x="7567693" y="5331371"/>
              <a:ext cx="1569431" cy="71856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chemeClr val="dk2"/>
                  </a:solidFill>
                  <a:latin typeface="Calibri"/>
                  <a:ea typeface="Calibri"/>
                  <a:cs typeface="Calibri"/>
                  <a:sym typeface="Calibri"/>
                </a:rPr>
                <a:t>FE/FA, mère/gardien d’enfant, père, </a:t>
              </a:r>
              <a:endParaRPr/>
            </a:p>
            <a:p>
              <a:pPr marL="0" marR="0" lvl="0" indent="0" algn="ctr" rtl="0">
                <a:spcBef>
                  <a:spcPts val="0"/>
                </a:spcBef>
                <a:spcAft>
                  <a:spcPts val="0"/>
                </a:spcAft>
                <a:buNone/>
              </a:pPr>
              <a:r>
                <a:rPr lang="fr-FR" sz="1200" b="1" i="0" u="none" strike="noStrike" cap="none">
                  <a:solidFill>
                    <a:schemeClr val="dk2"/>
                  </a:solidFill>
                  <a:latin typeface="Calibri"/>
                  <a:ea typeface="Calibri"/>
                  <a:cs typeface="Calibri"/>
                  <a:sym typeface="Calibri"/>
                </a:rPr>
                <a:t>et grand mères</a:t>
              </a:r>
              <a:endParaRPr/>
            </a:p>
          </p:txBody>
        </p:sp>
        <p:pic>
          <p:nvPicPr>
            <p:cNvPr id="142" name="Google Shape;142;p1" descr="Femme avec bébé avec un remplissage uni"/>
            <p:cNvPicPr preferRelativeResize="0"/>
            <p:nvPr/>
          </p:nvPicPr>
          <p:blipFill rotWithShape="1">
            <a:blip r:embed="rId12">
              <a:alphaModFix/>
            </a:blip>
            <a:srcRect/>
            <a:stretch/>
          </p:blipFill>
          <p:spPr>
            <a:xfrm>
              <a:off x="7725257" y="4455169"/>
              <a:ext cx="662548" cy="849469"/>
            </a:xfrm>
            <a:prstGeom prst="rect">
              <a:avLst/>
            </a:prstGeom>
            <a:noFill/>
            <a:ln>
              <a:noFill/>
            </a:ln>
          </p:spPr>
        </p:pic>
      </p:grpSp>
      <p:grpSp>
        <p:nvGrpSpPr>
          <p:cNvPr id="143" name="Google Shape;143;p1"/>
          <p:cNvGrpSpPr/>
          <p:nvPr/>
        </p:nvGrpSpPr>
        <p:grpSpPr>
          <a:xfrm>
            <a:off x="4426611" y="5122630"/>
            <a:ext cx="3954379" cy="1508865"/>
            <a:chOff x="257937" y="4888846"/>
            <a:chExt cx="3954379" cy="1508865"/>
          </a:xfrm>
        </p:grpSpPr>
        <p:sp>
          <p:nvSpPr>
            <p:cNvPr id="144" name="Google Shape;144;p1"/>
            <p:cNvSpPr/>
            <p:nvPr/>
          </p:nvSpPr>
          <p:spPr>
            <a:xfrm>
              <a:off x="257937" y="4888846"/>
              <a:ext cx="3954379" cy="1508865"/>
            </a:xfrm>
            <a:prstGeom prst="roundRect">
              <a:avLst>
                <a:gd name="adj" fmla="val 16667"/>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5" name="Google Shape;145;p1"/>
            <p:cNvSpPr/>
            <p:nvPr/>
          </p:nvSpPr>
          <p:spPr>
            <a:xfrm>
              <a:off x="381361" y="5005220"/>
              <a:ext cx="1833190" cy="286489"/>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Consommation d’eau potable</a:t>
              </a:r>
              <a:endParaRPr/>
            </a:p>
          </p:txBody>
        </p:sp>
        <p:sp>
          <p:nvSpPr>
            <p:cNvPr id="146" name="Google Shape;146;p1"/>
            <p:cNvSpPr/>
            <p:nvPr/>
          </p:nvSpPr>
          <p:spPr>
            <a:xfrm>
              <a:off x="381362" y="5679214"/>
              <a:ext cx="1833190" cy="286801"/>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Lavage des mains au savon/cendre</a:t>
              </a:r>
              <a:endParaRPr/>
            </a:p>
          </p:txBody>
        </p:sp>
        <p:sp>
          <p:nvSpPr>
            <p:cNvPr id="147" name="Google Shape;147;p1"/>
            <p:cNvSpPr/>
            <p:nvPr/>
          </p:nvSpPr>
          <p:spPr>
            <a:xfrm>
              <a:off x="381361" y="5338483"/>
              <a:ext cx="1833190" cy="279241"/>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Environnement sain pour l’enfant</a:t>
              </a:r>
              <a:endParaRPr/>
            </a:p>
          </p:txBody>
        </p:sp>
        <p:sp>
          <p:nvSpPr>
            <p:cNvPr id="148" name="Google Shape;148;p1"/>
            <p:cNvSpPr/>
            <p:nvPr/>
          </p:nvSpPr>
          <p:spPr>
            <a:xfrm>
              <a:off x="2255729" y="5011489"/>
              <a:ext cx="1827355" cy="286489"/>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Allaitement exclusif</a:t>
              </a:r>
              <a:endParaRPr/>
            </a:p>
          </p:txBody>
        </p:sp>
        <p:sp>
          <p:nvSpPr>
            <p:cNvPr id="149" name="Google Shape;149;p1"/>
            <p:cNvSpPr/>
            <p:nvPr/>
          </p:nvSpPr>
          <p:spPr>
            <a:xfrm>
              <a:off x="2273102" y="5352476"/>
              <a:ext cx="1809981" cy="286489"/>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Alimentation de complément adéquat</a:t>
              </a:r>
              <a:endParaRPr/>
            </a:p>
          </p:txBody>
        </p:sp>
        <p:sp>
          <p:nvSpPr>
            <p:cNvPr id="150" name="Google Shape;150;p1"/>
            <p:cNvSpPr/>
            <p:nvPr/>
          </p:nvSpPr>
          <p:spPr>
            <a:xfrm>
              <a:off x="2279825" y="5996814"/>
              <a:ext cx="1800559" cy="313411"/>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Utilisation des services nutrition et sante, SR/PF</a:t>
              </a:r>
              <a:endParaRPr/>
            </a:p>
          </p:txBody>
        </p:sp>
        <p:sp>
          <p:nvSpPr>
            <p:cNvPr id="151" name="Google Shape;151;p1"/>
            <p:cNvSpPr/>
            <p:nvPr/>
          </p:nvSpPr>
          <p:spPr>
            <a:xfrm>
              <a:off x="2270403" y="5679215"/>
              <a:ext cx="1809981" cy="274032"/>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Alimentation FE/FA</a:t>
              </a:r>
              <a:endParaRPr/>
            </a:p>
          </p:txBody>
        </p:sp>
        <p:sp>
          <p:nvSpPr>
            <p:cNvPr id="152" name="Google Shape;152;p1"/>
            <p:cNvSpPr/>
            <p:nvPr/>
          </p:nvSpPr>
          <p:spPr>
            <a:xfrm>
              <a:off x="381362" y="6012193"/>
              <a:ext cx="1827355" cy="300610"/>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Gestion des fèces et latrines</a:t>
              </a:r>
              <a:endParaRPr/>
            </a:p>
          </p:txBody>
        </p:sp>
      </p:grpSp>
      <p:cxnSp>
        <p:nvCxnSpPr>
          <p:cNvPr id="153" name="Google Shape;153;p1"/>
          <p:cNvCxnSpPr/>
          <p:nvPr/>
        </p:nvCxnSpPr>
        <p:spPr>
          <a:xfrm>
            <a:off x="5498121" y="3062666"/>
            <a:ext cx="179157" cy="253796"/>
          </a:xfrm>
          <a:prstGeom prst="straightConnector1">
            <a:avLst/>
          </a:prstGeom>
          <a:noFill/>
          <a:ln w="57150" cap="flat" cmpd="sng">
            <a:solidFill>
              <a:schemeClr val="accent4"/>
            </a:solidFill>
            <a:prstDash val="solid"/>
            <a:miter lim="800000"/>
            <a:headEnd type="none" w="sm" len="sm"/>
            <a:tailEnd type="triangle" w="med" len="med"/>
          </a:ln>
        </p:spPr>
      </p:cxnSp>
      <p:cxnSp>
        <p:nvCxnSpPr>
          <p:cNvPr id="154" name="Google Shape;154;p1"/>
          <p:cNvCxnSpPr/>
          <p:nvPr/>
        </p:nvCxnSpPr>
        <p:spPr>
          <a:xfrm rot="10800000" flipH="1">
            <a:off x="2110132" y="4980225"/>
            <a:ext cx="214745" cy="385653"/>
          </a:xfrm>
          <a:prstGeom prst="straightConnector1">
            <a:avLst/>
          </a:prstGeom>
          <a:noFill/>
          <a:ln w="57150" cap="flat" cmpd="sng">
            <a:solidFill>
              <a:schemeClr val="accent4"/>
            </a:solidFill>
            <a:prstDash val="solid"/>
            <a:miter lim="800000"/>
            <a:headEnd type="none" w="sm" len="sm"/>
            <a:tailEnd type="triangle" w="med" len="med"/>
          </a:ln>
        </p:spPr>
      </p:cxnSp>
      <p:cxnSp>
        <p:nvCxnSpPr>
          <p:cNvPr id="155" name="Google Shape;155;p1"/>
          <p:cNvCxnSpPr/>
          <p:nvPr/>
        </p:nvCxnSpPr>
        <p:spPr>
          <a:xfrm rot="10800000" flipH="1">
            <a:off x="3200696" y="4561596"/>
            <a:ext cx="1933075" cy="200881"/>
          </a:xfrm>
          <a:prstGeom prst="straightConnector1">
            <a:avLst/>
          </a:prstGeom>
          <a:noFill/>
          <a:ln w="57150" cap="flat" cmpd="sng">
            <a:solidFill>
              <a:schemeClr val="accent4"/>
            </a:solidFill>
            <a:prstDash val="solid"/>
            <a:miter lim="800000"/>
            <a:headEnd type="none" w="sm" len="sm"/>
            <a:tailEnd type="triangle" w="med" len="med"/>
          </a:ln>
        </p:spPr>
      </p:cxnSp>
      <p:sp>
        <p:nvSpPr>
          <p:cNvPr id="156" name="Google Shape;156;p1"/>
          <p:cNvSpPr txBox="1"/>
          <p:nvPr/>
        </p:nvSpPr>
        <p:spPr>
          <a:xfrm>
            <a:off x="3594873" y="4469481"/>
            <a:ext cx="1208436" cy="46381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Personnel de sante</a:t>
            </a:r>
            <a:endParaRPr/>
          </a:p>
        </p:txBody>
      </p:sp>
      <p:pic>
        <p:nvPicPr>
          <p:cNvPr id="157" name="Google Shape;157;p1" descr="Réussite du groupe avec un remplissage uni"/>
          <p:cNvPicPr preferRelativeResize="0"/>
          <p:nvPr/>
        </p:nvPicPr>
        <p:blipFill rotWithShape="1">
          <a:blip r:embed="rId13">
            <a:alphaModFix/>
          </a:blip>
          <a:srcRect/>
          <a:stretch/>
        </p:blipFill>
        <p:spPr>
          <a:xfrm>
            <a:off x="3960687" y="2820902"/>
            <a:ext cx="762101" cy="977107"/>
          </a:xfrm>
          <a:prstGeom prst="rect">
            <a:avLst/>
          </a:prstGeom>
          <a:noFill/>
          <a:ln>
            <a:noFill/>
          </a:ln>
        </p:spPr>
      </p:pic>
      <p:pic>
        <p:nvPicPr>
          <p:cNvPr id="158" name="Google Shape;158;p1" descr="Marketing avec un remplissage uni"/>
          <p:cNvPicPr preferRelativeResize="0"/>
          <p:nvPr/>
        </p:nvPicPr>
        <p:blipFill rotWithShape="1">
          <a:blip r:embed="rId14">
            <a:alphaModFix/>
          </a:blip>
          <a:srcRect/>
          <a:stretch/>
        </p:blipFill>
        <p:spPr>
          <a:xfrm>
            <a:off x="5680053" y="2328983"/>
            <a:ext cx="452233" cy="452233"/>
          </a:xfrm>
          <a:prstGeom prst="rect">
            <a:avLst/>
          </a:prstGeom>
          <a:noFill/>
          <a:ln>
            <a:noFill/>
          </a:ln>
        </p:spPr>
      </p:pic>
      <p:sp>
        <p:nvSpPr>
          <p:cNvPr id="159" name="Google Shape;159;p1"/>
          <p:cNvSpPr txBox="1"/>
          <p:nvPr/>
        </p:nvSpPr>
        <p:spPr>
          <a:xfrm>
            <a:off x="2718964" y="2340783"/>
            <a:ext cx="1672221"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chemeClr val="accent4"/>
                </a:solidFill>
                <a:latin typeface="Calibri"/>
                <a:ea typeface="Calibri"/>
                <a:cs typeface="Calibri"/>
                <a:sym typeface="Calibri"/>
              </a:rPr>
              <a:t>Médias</a:t>
            </a:r>
            <a:endParaRPr/>
          </a:p>
        </p:txBody>
      </p:sp>
      <p:cxnSp>
        <p:nvCxnSpPr>
          <p:cNvPr id="160" name="Google Shape;160;p1"/>
          <p:cNvCxnSpPr/>
          <p:nvPr/>
        </p:nvCxnSpPr>
        <p:spPr>
          <a:xfrm flipH="1">
            <a:off x="7398541" y="3442620"/>
            <a:ext cx="530906" cy="530351"/>
          </a:xfrm>
          <a:prstGeom prst="straightConnector1">
            <a:avLst/>
          </a:prstGeom>
          <a:noFill/>
          <a:ln w="57150" cap="flat" cmpd="sng">
            <a:solidFill>
              <a:schemeClr val="accent4"/>
            </a:solidFill>
            <a:prstDash val="solid"/>
            <a:miter lim="800000"/>
            <a:headEnd type="none" w="sm" len="sm"/>
            <a:tailEnd type="triangle" w="med" len="med"/>
          </a:ln>
        </p:spPr>
      </p:cxnSp>
      <p:grpSp>
        <p:nvGrpSpPr>
          <p:cNvPr id="161" name="Google Shape;161;p1"/>
          <p:cNvGrpSpPr/>
          <p:nvPr/>
        </p:nvGrpSpPr>
        <p:grpSpPr>
          <a:xfrm>
            <a:off x="6230109" y="2148574"/>
            <a:ext cx="774770" cy="537592"/>
            <a:chOff x="6286859" y="2057593"/>
            <a:chExt cx="1324255" cy="918866"/>
          </a:xfrm>
        </p:grpSpPr>
        <p:pic>
          <p:nvPicPr>
            <p:cNvPr id="162" name="Google Shape;162;p1" descr="Écolier avec un remplissage uni"/>
            <p:cNvPicPr preferRelativeResize="0"/>
            <p:nvPr/>
          </p:nvPicPr>
          <p:blipFill rotWithShape="1">
            <a:blip r:embed="rId15">
              <a:alphaModFix/>
            </a:blip>
            <a:srcRect/>
            <a:stretch/>
          </p:blipFill>
          <p:spPr>
            <a:xfrm>
              <a:off x="6286859" y="2057593"/>
              <a:ext cx="914400" cy="914400"/>
            </a:xfrm>
            <a:prstGeom prst="rect">
              <a:avLst/>
            </a:prstGeom>
            <a:noFill/>
            <a:ln>
              <a:noFill/>
            </a:ln>
          </p:spPr>
        </p:pic>
        <p:pic>
          <p:nvPicPr>
            <p:cNvPr id="163" name="Google Shape;163;p1" descr="Écolière avec un remplissage uni"/>
            <p:cNvPicPr preferRelativeResize="0"/>
            <p:nvPr/>
          </p:nvPicPr>
          <p:blipFill rotWithShape="1">
            <a:blip r:embed="rId16">
              <a:alphaModFix/>
            </a:blip>
            <a:srcRect/>
            <a:stretch/>
          </p:blipFill>
          <p:spPr>
            <a:xfrm>
              <a:off x="6696714" y="2062059"/>
              <a:ext cx="914400" cy="914400"/>
            </a:xfrm>
            <a:prstGeom prst="rect">
              <a:avLst/>
            </a:prstGeom>
            <a:noFill/>
            <a:ln>
              <a:noFill/>
            </a:ln>
          </p:spPr>
        </p:pic>
      </p:grpSp>
      <p:sp>
        <p:nvSpPr>
          <p:cNvPr id="164" name="Google Shape;164;p1"/>
          <p:cNvSpPr txBox="1"/>
          <p:nvPr/>
        </p:nvSpPr>
        <p:spPr>
          <a:xfrm>
            <a:off x="5959696" y="2597050"/>
            <a:ext cx="133059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Enfant</a:t>
            </a:r>
            <a:endParaRPr/>
          </a:p>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scolarisé</a:t>
            </a:r>
            <a:endParaRPr/>
          </a:p>
        </p:txBody>
      </p:sp>
      <p:pic>
        <p:nvPicPr>
          <p:cNvPr id="165" name="Google Shape;165;p1" descr="Podcasting avec un remplissage uni"/>
          <p:cNvPicPr preferRelativeResize="0"/>
          <p:nvPr/>
        </p:nvPicPr>
        <p:blipFill rotWithShape="1">
          <a:blip r:embed="rId17">
            <a:alphaModFix/>
          </a:blip>
          <a:srcRect/>
          <a:stretch/>
        </p:blipFill>
        <p:spPr>
          <a:xfrm>
            <a:off x="3155946" y="1784170"/>
            <a:ext cx="626150" cy="6261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
          <p:cNvSpPr/>
          <p:nvPr/>
        </p:nvSpPr>
        <p:spPr>
          <a:xfrm>
            <a:off x="5723941" y="220225"/>
            <a:ext cx="4536992" cy="4427591"/>
          </a:xfrm>
          <a:prstGeom prst="ellipse">
            <a:avLst/>
          </a:prstGeom>
          <a:solidFill>
            <a:srgbClr val="FEE5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71" name="Google Shape;171;p2" descr="Classe avec un remplissage uni"/>
          <p:cNvPicPr preferRelativeResize="0"/>
          <p:nvPr/>
        </p:nvPicPr>
        <p:blipFill rotWithShape="1">
          <a:blip r:embed="rId3">
            <a:alphaModFix/>
          </a:blip>
          <a:srcRect/>
          <a:stretch/>
        </p:blipFill>
        <p:spPr>
          <a:xfrm>
            <a:off x="6053734" y="1474540"/>
            <a:ext cx="716189" cy="918243"/>
          </a:xfrm>
          <a:prstGeom prst="rect">
            <a:avLst/>
          </a:prstGeom>
          <a:noFill/>
          <a:ln>
            <a:noFill/>
          </a:ln>
        </p:spPr>
      </p:pic>
      <p:pic>
        <p:nvPicPr>
          <p:cNvPr id="172" name="Google Shape;172;p2" descr="Hôpital avec un remplissage uni"/>
          <p:cNvPicPr preferRelativeResize="0"/>
          <p:nvPr/>
        </p:nvPicPr>
        <p:blipFill rotWithShape="1">
          <a:blip r:embed="rId4">
            <a:alphaModFix/>
          </a:blip>
          <a:srcRect/>
          <a:stretch/>
        </p:blipFill>
        <p:spPr>
          <a:xfrm flipH="1">
            <a:off x="6647936" y="3287860"/>
            <a:ext cx="750543" cy="750543"/>
          </a:xfrm>
          <a:prstGeom prst="rect">
            <a:avLst/>
          </a:prstGeom>
          <a:noFill/>
          <a:ln>
            <a:noFill/>
          </a:ln>
        </p:spPr>
      </p:pic>
      <p:pic>
        <p:nvPicPr>
          <p:cNvPr id="173" name="Google Shape;173;p2" descr="Podcasting avec un remplissage uni"/>
          <p:cNvPicPr preferRelativeResize="0"/>
          <p:nvPr/>
        </p:nvPicPr>
        <p:blipFill rotWithShape="1">
          <a:blip r:embed="rId5">
            <a:alphaModFix/>
          </a:blip>
          <a:srcRect/>
          <a:stretch/>
        </p:blipFill>
        <p:spPr>
          <a:xfrm>
            <a:off x="6524920" y="661035"/>
            <a:ext cx="626150" cy="626150"/>
          </a:xfrm>
          <a:prstGeom prst="rect">
            <a:avLst/>
          </a:prstGeom>
          <a:noFill/>
          <a:ln>
            <a:noFill/>
          </a:ln>
        </p:spPr>
      </p:pic>
      <p:sp>
        <p:nvSpPr>
          <p:cNvPr id="174" name="Google Shape;174;p2"/>
          <p:cNvSpPr/>
          <p:nvPr/>
        </p:nvSpPr>
        <p:spPr>
          <a:xfrm>
            <a:off x="6648139" y="624373"/>
            <a:ext cx="3161882" cy="3231568"/>
          </a:xfrm>
          <a:prstGeom prst="ellipse">
            <a:avLst/>
          </a:prstGeom>
          <a:solidFill>
            <a:srgbClr val="FFD9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5" name="Google Shape;175;p2"/>
          <p:cNvSpPr/>
          <p:nvPr/>
        </p:nvSpPr>
        <p:spPr>
          <a:xfrm>
            <a:off x="7896824" y="1787737"/>
            <a:ext cx="1674703" cy="1540291"/>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6" name="Google Shape;176;p2"/>
          <p:cNvSpPr/>
          <p:nvPr/>
        </p:nvSpPr>
        <p:spPr>
          <a:xfrm>
            <a:off x="125250" y="1184075"/>
            <a:ext cx="1873800" cy="4883400"/>
          </a:xfrm>
          <a:prstGeom prst="round2DiagRect">
            <a:avLst>
              <a:gd name="adj1" fmla="val 16667"/>
              <a:gd name="adj2" fmla="val 0"/>
            </a:avLst>
          </a:prstGeom>
          <a:solidFill>
            <a:schemeClr val="accent2"/>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100" b="1" i="0" u="none" strike="noStrike" cap="none">
                <a:solidFill>
                  <a:schemeClr val="lt1"/>
                </a:solidFill>
                <a:latin typeface="Calibri"/>
                <a:ea typeface="Calibri"/>
                <a:cs typeface="Calibri"/>
                <a:sym typeface="Calibri"/>
              </a:rPr>
              <a:t>CVS, CEC</a:t>
            </a:r>
            <a:endParaRPr/>
          </a:p>
          <a:p>
            <a:pPr marL="0" marR="0" lvl="0" indent="0" algn="ctr"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100" b="1" i="0" u="none" strike="noStrike" cap="none">
                <a:solidFill>
                  <a:schemeClr val="lt1"/>
                </a:solidFill>
                <a:latin typeface="Calibri"/>
                <a:ea typeface="Calibri"/>
                <a:cs typeface="Calibri"/>
                <a:sym typeface="Calibri"/>
              </a:rPr>
              <a:t>ATPC</a:t>
            </a:r>
            <a:endParaRPr/>
          </a:p>
          <a:p>
            <a:pPr marL="0" marR="0" lvl="0" indent="0" algn="ctr"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100" b="1" i="0" u="none" strike="noStrike" cap="none">
                <a:solidFill>
                  <a:schemeClr val="lt1"/>
                </a:solidFill>
                <a:latin typeface="Calibri"/>
                <a:ea typeface="Calibri"/>
                <a:cs typeface="Calibri"/>
                <a:sym typeface="Calibri"/>
              </a:rPr>
              <a:t>Groupes de soutien ANJE</a:t>
            </a: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100" b="1">
                <a:solidFill>
                  <a:schemeClr val="lt1"/>
                </a:solidFill>
                <a:latin typeface="Calibri"/>
                <a:ea typeface="Calibri"/>
                <a:cs typeface="Calibri"/>
                <a:sym typeface="Calibri"/>
              </a:rPr>
              <a:t>FARN</a:t>
            </a:r>
            <a:endParaRPr sz="1100" b="1">
              <a:solidFill>
                <a:schemeClr val="lt1"/>
              </a:solidFill>
              <a:latin typeface="Calibri"/>
              <a:ea typeface="Calibri"/>
              <a:cs typeface="Calibri"/>
              <a:sym typeface="Calibri"/>
            </a:endParaRPr>
          </a:p>
          <a:p>
            <a:pPr marL="0" marR="0" lvl="0" indent="0" algn="l"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100" b="1" i="0" u="none" strike="noStrike" cap="none">
                <a:solidFill>
                  <a:schemeClr val="lt1"/>
                </a:solidFill>
                <a:latin typeface="Calibri"/>
                <a:ea typeface="Calibri"/>
                <a:cs typeface="Calibri"/>
                <a:sym typeface="Calibri"/>
              </a:rPr>
              <a:t>Approche Grand-mères</a:t>
            </a:r>
            <a:endParaRPr/>
          </a:p>
          <a:p>
            <a:pPr marL="0" marR="0" lvl="0" indent="0" algn="ctr"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100" b="1" i="0" u="none" strike="noStrike" cap="none">
                <a:solidFill>
                  <a:schemeClr val="lt1"/>
                </a:solidFill>
                <a:latin typeface="Calibri"/>
                <a:ea typeface="Calibri"/>
                <a:cs typeface="Calibri"/>
                <a:sym typeface="Calibri"/>
              </a:rPr>
              <a:t>Ecole des Maris</a:t>
            </a:r>
            <a:endParaRPr/>
          </a:p>
          <a:p>
            <a:pPr marL="0" marR="0" lvl="0" indent="0" algn="ctr"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100" b="1" i="0" u="none" strike="noStrike" cap="none">
                <a:solidFill>
                  <a:schemeClr val="lt1"/>
                </a:solidFill>
                <a:latin typeface="Calibri"/>
                <a:ea typeface="Calibri"/>
                <a:cs typeface="Calibri"/>
                <a:sym typeface="Calibri"/>
              </a:rPr>
              <a:t>Groupes de jeunes</a:t>
            </a:r>
            <a:endParaRPr/>
          </a:p>
          <a:p>
            <a:pPr marL="0" marR="0" lvl="0" indent="0" algn="ctr" rtl="0">
              <a:spcBef>
                <a:spcPts val="0"/>
              </a:spcBef>
              <a:spcAft>
                <a:spcPts val="0"/>
              </a:spcAft>
              <a:buNone/>
            </a:pPr>
            <a:endParaRPr sz="11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100" b="1" i="0" u="none" strike="noStrike" cap="none">
                <a:solidFill>
                  <a:schemeClr val="lt1"/>
                </a:solidFill>
                <a:latin typeface="Calibri"/>
                <a:ea typeface="Calibri"/>
                <a:cs typeface="Calibri"/>
                <a:sym typeface="Calibri"/>
              </a:rPr>
              <a:t>VAD, conseil individuel</a:t>
            </a:r>
            <a:endParaRPr sz="1100" b="0" i="0" u="none" strike="noStrike" cap="none">
              <a:solidFill>
                <a:schemeClr val="lt1"/>
              </a:solidFill>
              <a:latin typeface="Calibri"/>
              <a:ea typeface="Calibri"/>
              <a:cs typeface="Calibri"/>
              <a:sym typeface="Calibri"/>
            </a:endParaRPr>
          </a:p>
        </p:txBody>
      </p:sp>
      <p:sp>
        <p:nvSpPr>
          <p:cNvPr id="177" name="Google Shape;177;p2"/>
          <p:cNvSpPr/>
          <p:nvPr/>
        </p:nvSpPr>
        <p:spPr>
          <a:xfrm>
            <a:off x="0" y="0"/>
            <a:ext cx="9906000" cy="416408"/>
          </a:xfrm>
          <a:prstGeom prst="round2DiagRect">
            <a:avLst>
              <a:gd name="adj1" fmla="val 16667"/>
              <a:gd name="adj2" fmla="val 0"/>
            </a:avLst>
          </a:prstGeom>
          <a:solidFill>
            <a:schemeClr val="dk2"/>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800" b="1" i="0" u="none" strike="noStrike" cap="none" dirty="0">
                <a:solidFill>
                  <a:schemeClr val="lt1"/>
                </a:solidFill>
                <a:latin typeface="Calibri"/>
                <a:ea typeface="Calibri"/>
                <a:cs typeface="Calibri"/>
                <a:sym typeface="Calibri"/>
              </a:rPr>
              <a:t>Stratégie de promotion des comportements d’hygiène, nutrition et santé.</a:t>
            </a:r>
            <a:endParaRPr b="1" dirty="0"/>
          </a:p>
        </p:txBody>
      </p:sp>
      <p:grpSp>
        <p:nvGrpSpPr>
          <p:cNvPr id="178" name="Google Shape;178;p2"/>
          <p:cNvGrpSpPr/>
          <p:nvPr/>
        </p:nvGrpSpPr>
        <p:grpSpPr>
          <a:xfrm>
            <a:off x="7737259" y="2994132"/>
            <a:ext cx="2000389" cy="3561279"/>
            <a:chOff x="7157164" y="1511183"/>
            <a:chExt cx="2132497" cy="3174893"/>
          </a:xfrm>
        </p:grpSpPr>
        <p:sp>
          <p:nvSpPr>
            <p:cNvPr id="179" name="Google Shape;179;p2"/>
            <p:cNvSpPr/>
            <p:nvPr/>
          </p:nvSpPr>
          <p:spPr>
            <a:xfrm>
              <a:off x="7157164" y="1511183"/>
              <a:ext cx="2132497" cy="3174893"/>
            </a:xfrm>
            <a:prstGeom prst="roundRect">
              <a:avLst>
                <a:gd name="adj" fmla="val 16667"/>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0" name="Google Shape;180;p2"/>
            <p:cNvSpPr/>
            <p:nvPr/>
          </p:nvSpPr>
          <p:spPr>
            <a:xfrm>
              <a:off x="7285214" y="1757098"/>
              <a:ext cx="1833190" cy="309051"/>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Consommation d’eau potable</a:t>
              </a:r>
              <a:endParaRPr/>
            </a:p>
          </p:txBody>
        </p:sp>
        <p:sp>
          <p:nvSpPr>
            <p:cNvPr id="181" name="Google Shape;181;p2"/>
            <p:cNvSpPr/>
            <p:nvPr/>
          </p:nvSpPr>
          <p:spPr>
            <a:xfrm>
              <a:off x="7285215" y="2484172"/>
              <a:ext cx="1833190" cy="309388"/>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Lavage des mains au savon/cendre</a:t>
              </a:r>
              <a:endParaRPr/>
            </a:p>
          </p:txBody>
        </p:sp>
        <p:sp>
          <p:nvSpPr>
            <p:cNvPr id="182" name="Google Shape;182;p2"/>
            <p:cNvSpPr/>
            <p:nvPr/>
          </p:nvSpPr>
          <p:spPr>
            <a:xfrm>
              <a:off x="7285214" y="2116607"/>
              <a:ext cx="1833190" cy="301232"/>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Environnement sain pour l’enfant</a:t>
              </a:r>
              <a:endParaRPr/>
            </a:p>
          </p:txBody>
        </p:sp>
        <p:sp>
          <p:nvSpPr>
            <p:cNvPr id="183" name="Google Shape;183;p2"/>
            <p:cNvSpPr/>
            <p:nvPr/>
          </p:nvSpPr>
          <p:spPr>
            <a:xfrm>
              <a:off x="7285215" y="2843374"/>
              <a:ext cx="1827355" cy="324284"/>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Gestion des fèces et latrines</a:t>
              </a:r>
              <a:endParaRPr/>
            </a:p>
          </p:txBody>
        </p:sp>
        <p:sp>
          <p:nvSpPr>
            <p:cNvPr id="184" name="Google Shape;184;p2"/>
            <p:cNvSpPr/>
            <p:nvPr/>
          </p:nvSpPr>
          <p:spPr>
            <a:xfrm>
              <a:off x="7277193" y="3189393"/>
              <a:ext cx="1827355" cy="286489"/>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Allaitement exclusif</a:t>
              </a:r>
              <a:endParaRPr/>
            </a:p>
          </p:txBody>
        </p:sp>
        <p:sp>
          <p:nvSpPr>
            <p:cNvPr id="185" name="Google Shape;185;p2"/>
            <p:cNvSpPr/>
            <p:nvPr/>
          </p:nvSpPr>
          <p:spPr>
            <a:xfrm>
              <a:off x="7294566" y="3530380"/>
              <a:ext cx="1809981" cy="286489"/>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Alimentation de complément adéquat</a:t>
              </a:r>
              <a:endParaRPr/>
            </a:p>
          </p:txBody>
        </p:sp>
        <p:sp>
          <p:nvSpPr>
            <p:cNvPr id="186" name="Google Shape;186;p2"/>
            <p:cNvSpPr/>
            <p:nvPr/>
          </p:nvSpPr>
          <p:spPr>
            <a:xfrm>
              <a:off x="7301289" y="4174718"/>
              <a:ext cx="1800559" cy="313411"/>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Utilisation des services nutrition et sante, SR/PF</a:t>
              </a:r>
              <a:endParaRPr/>
            </a:p>
          </p:txBody>
        </p:sp>
        <p:sp>
          <p:nvSpPr>
            <p:cNvPr id="187" name="Google Shape;187;p2"/>
            <p:cNvSpPr/>
            <p:nvPr/>
          </p:nvSpPr>
          <p:spPr>
            <a:xfrm>
              <a:off x="7291867" y="3857119"/>
              <a:ext cx="1809981" cy="274032"/>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0" i="0" u="none" strike="noStrike" cap="none">
                  <a:solidFill>
                    <a:schemeClr val="lt1"/>
                  </a:solidFill>
                  <a:latin typeface="Calibri"/>
                  <a:ea typeface="Calibri"/>
                  <a:cs typeface="Calibri"/>
                  <a:sym typeface="Calibri"/>
                </a:rPr>
                <a:t>Alimentation FE/FA</a:t>
              </a:r>
              <a:endParaRPr/>
            </a:p>
          </p:txBody>
        </p:sp>
      </p:grpSp>
      <p:grpSp>
        <p:nvGrpSpPr>
          <p:cNvPr id="188" name="Google Shape;188;p2"/>
          <p:cNvGrpSpPr/>
          <p:nvPr/>
        </p:nvGrpSpPr>
        <p:grpSpPr>
          <a:xfrm>
            <a:off x="8095428" y="1898012"/>
            <a:ext cx="1294838" cy="1178554"/>
            <a:chOff x="5406090" y="3656808"/>
            <a:chExt cx="2298779" cy="1486679"/>
          </a:xfrm>
        </p:grpSpPr>
        <p:pic>
          <p:nvPicPr>
            <p:cNvPr id="189" name="Google Shape;189;p2" descr="Famille avec un garçon avec un remplissage uni"/>
            <p:cNvPicPr preferRelativeResize="0"/>
            <p:nvPr/>
          </p:nvPicPr>
          <p:blipFill rotWithShape="1">
            <a:blip r:embed="rId6">
              <a:alphaModFix/>
            </a:blip>
            <a:srcRect/>
            <a:stretch/>
          </p:blipFill>
          <p:spPr>
            <a:xfrm>
              <a:off x="6143046" y="3656808"/>
              <a:ext cx="840663" cy="909899"/>
            </a:xfrm>
            <a:prstGeom prst="rect">
              <a:avLst/>
            </a:prstGeom>
            <a:noFill/>
            <a:ln>
              <a:noFill/>
            </a:ln>
          </p:spPr>
        </p:pic>
        <p:pic>
          <p:nvPicPr>
            <p:cNvPr id="190" name="Google Shape;190;p2" descr="Femme avec canne avec un remplissage uni"/>
            <p:cNvPicPr preferRelativeResize="0"/>
            <p:nvPr/>
          </p:nvPicPr>
          <p:blipFill rotWithShape="1">
            <a:blip r:embed="rId7">
              <a:alphaModFix/>
            </a:blip>
            <a:srcRect/>
            <a:stretch/>
          </p:blipFill>
          <p:spPr>
            <a:xfrm flipH="1">
              <a:off x="6815154" y="3739769"/>
              <a:ext cx="613011" cy="816966"/>
            </a:xfrm>
            <a:prstGeom prst="rect">
              <a:avLst/>
            </a:prstGeom>
            <a:noFill/>
            <a:ln>
              <a:noFill/>
            </a:ln>
          </p:spPr>
        </p:pic>
        <p:sp>
          <p:nvSpPr>
            <p:cNvPr id="191" name="Google Shape;191;p2"/>
            <p:cNvSpPr txBox="1"/>
            <p:nvPr/>
          </p:nvSpPr>
          <p:spPr>
            <a:xfrm>
              <a:off x="5406090" y="4466482"/>
              <a:ext cx="2298779" cy="67700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000" b="1" i="0" u="none" strike="noStrike" cap="none">
                  <a:solidFill>
                    <a:schemeClr val="dk2"/>
                  </a:solidFill>
                  <a:latin typeface="Calibri"/>
                  <a:ea typeface="Calibri"/>
                  <a:cs typeface="Calibri"/>
                  <a:sym typeface="Calibri"/>
                </a:rPr>
                <a:t>FE/FA, mère/gardien d’enfant, père, </a:t>
              </a:r>
              <a:endParaRPr/>
            </a:p>
            <a:p>
              <a:pPr marL="0" marR="0" lvl="0" indent="0" algn="ctr" rtl="0">
                <a:spcBef>
                  <a:spcPts val="0"/>
                </a:spcBef>
                <a:spcAft>
                  <a:spcPts val="0"/>
                </a:spcAft>
                <a:buNone/>
              </a:pPr>
              <a:r>
                <a:rPr lang="fr-FR" sz="1000" b="1" i="0" u="none" strike="noStrike" cap="none">
                  <a:solidFill>
                    <a:schemeClr val="dk2"/>
                  </a:solidFill>
                  <a:latin typeface="Calibri"/>
                  <a:ea typeface="Calibri"/>
                  <a:cs typeface="Calibri"/>
                  <a:sym typeface="Calibri"/>
                </a:rPr>
                <a:t>et grand mères</a:t>
              </a:r>
              <a:endParaRPr/>
            </a:p>
          </p:txBody>
        </p:sp>
        <p:pic>
          <p:nvPicPr>
            <p:cNvPr id="192" name="Google Shape;192;p2" descr="Femme avec bébé avec un remplissage uni"/>
            <p:cNvPicPr preferRelativeResize="0"/>
            <p:nvPr/>
          </p:nvPicPr>
          <p:blipFill rotWithShape="1">
            <a:blip r:embed="rId8">
              <a:alphaModFix/>
            </a:blip>
            <a:srcRect/>
            <a:stretch/>
          </p:blipFill>
          <p:spPr>
            <a:xfrm>
              <a:off x="5664756" y="3709025"/>
              <a:ext cx="705942" cy="764082"/>
            </a:xfrm>
            <a:prstGeom prst="rect">
              <a:avLst/>
            </a:prstGeom>
            <a:noFill/>
            <a:ln>
              <a:noFill/>
            </a:ln>
          </p:spPr>
        </p:pic>
      </p:grpSp>
      <p:sp>
        <p:nvSpPr>
          <p:cNvPr id="193" name="Google Shape;193;p2"/>
          <p:cNvSpPr/>
          <p:nvPr/>
        </p:nvSpPr>
        <p:spPr>
          <a:xfrm rot="1304578">
            <a:off x="1890350" y="4265886"/>
            <a:ext cx="1268689" cy="152361"/>
          </a:xfrm>
          <a:prstGeom prst="rightArrow">
            <a:avLst>
              <a:gd name="adj1" fmla="val 64457"/>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4" name="Google Shape;194;p2"/>
          <p:cNvSpPr/>
          <p:nvPr/>
        </p:nvSpPr>
        <p:spPr>
          <a:xfrm rot="2063488">
            <a:off x="1835141" y="4681472"/>
            <a:ext cx="1198586" cy="159419"/>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5" name="Google Shape;195;p2"/>
          <p:cNvSpPr/>
          <p:nvPr/>
        </p:nvSpPr>
        <p:spPr>
          <a:xfrm>
            <a:off x="1962021" y="3661890"/>
            <a:ext cx="1322364" cy="205484"/>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6" name="Google Shape;196;p2"/>
          <p:cNvSpPr/>
          <p:nvPr/>
        </p:nvSpPr>
        <p:spPr>
          <a:xfrm>
            <a:off x="1894875" y="3029418"/>
            <a:ext cx="1442786" cy="189952"/>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7" name="Google Shape;197;p2"/>
          <p:cNvSpPr/>
          <p:nvPr/>
        </p:nvSpPr>
        <p:spPr>
          <a:xfrm rot="-208001">
            <a:off x="1941930" y="2418795"/>
            <a:ext cx="1270838" cy="198938"/>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8" name="Google Shape;198;p2"/>
          <p:cNvSpPr/>
          <p:nvPr/>
        </p:nvSpPr>
        <p:spPr>
          <a:xfrm rot="-401627">
            <a:off x="1930224" y="1758106"/>
            <a:ext cx="1257974" cy="176286"/>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9" name="Google Shape;199;p2"/>
          <p:cNvSpPr/>
          <p:nvPr/>
        </p:nvSpPr>
        <p:spPr>
          <a:xfrm rot="-1298925">
            <a:off x="1862422" y="1331090"/>
            <a:ext cx="1001199" cy="179444"/>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0" name="Google Shape;200;p2"/>
          <p:cNvSpPr/>
          <p:nvPr/>
        </p:nvSpPr>
        <p:spPr>
          <a:xfrm rot="699010">
            <a:off x="4776458" y="908518"/>
            <a:ext cx="1599416" cy="115254"/>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01" name="Google Shape;201;p2" descr="Groupe d’hommes avec un remplissage uni"/>
          <p:cNvPicPr preferRelativeResize="0"/>
          <p:nvPr/>
        </p:nvPicPr>
        <p:blipFill rotWithShape="1">
          <a:blip r:embed="rId9">
            <a:alphaModFix/>
          </a:blip>
          <a:srcRect/>
          <a:stretch/>
        </p:blipFill>
        <p:spPr>
          <a:xfrm>
            <a:off x="7719527" y="995907"/>
            <a:ext cx="419815" cy="745251"/>
          </a:xfrm>
          <a:prstGeom prst="rect">
            <a:avLst/>
          </a:prstGeom>
          <a:noFill/>
          <a:ln>
            <a:noFill/>
          </a:ln>
        </p:spPr>
      </p:pic>
      <p:pic>
        <p:nvPicPr>
          <p:cNvPr id="202" name="Google Shape;202;p2" descr="Personne avec une idée avec un remplissage uni"/>
          <p:cNvPicPr preferRelativeResize="0"/>
          <p:nvPr/>
        </p:nvPicPr>
        <p:blipFill rotWithShape="1">
          <a:blip r:embed="rId10">
            <a:alphaModFix/>
          </a:blip>
          <a:srcRect/>
          <a:stretch/>
        </p:blipFill>
        <p:spPr>
          <a:xfrm>
            <a:off x="8084342" y="688230"/>
            <a:ext cx="442036" cy="784697"/>
          </a:xfrm>
          <a:prstGeom prst="rect">
            <a:avLst/>
          </a:prstGeom>
          <a:noFill/>
          <a:ln>
            <a:noFill/>
          </a:ln>
        </p:spPr>
      </p:pic>
      <p:grpSp>
        <p:nvGrpSpPr>
          <p:cNvPr id="203" name="Google Shape;203;p2"/>
          <p:cNvGrpSpPr/>
          <p:nvPr/>
        </p:nvGrpSpPr>
        <p:grpSpPr>
          <a:xfrm>
            <a:off x="7199836" y="2992979"/>
            <a:ext cx="599675" cy="601027"/>
            <a:chOff x="1947633" y="4192102"/>
            <a:chExt cx="883822" cy="744211"/>
          </a:xfrm>
        </p:grpSpPr>
        <p:pic>
          <p:nvPicPr>
            <p:cNvPr id="204" name="Google Shape;204;p2" descr="Femme médecin avec un remplissage uni"/>
            <p:cNvPicPr preferRelativeResize="0"/>
            <p:nvPr/>
          </p:nvPicPr>
          <p:blipFill rotWithShape="1">
            <a:blip r:embed="rId11">
              <a:alphaModFix/>
            </a:blip>
            <a:srcRect/>
            <a:stretch/>
          </p:blipFill>
          <p:spPr>
            <a:xfrm>
              <a:off x="1947633" y="4197633"/>
              <a:ext cx="623391" cy="738680"/>
            </a:xfrm>
            <a:prstGeom prst="rect">
              <a:avLst/>
            </a:prstGeom>
            <a:noFill/>
            <a:ln>
              <a:noFill/>
            </a:ln>
          </p:spPr>
        </p:pic>
        <p:pic>
          <p:nvPicPr>
            <p:cNvPr id="205" name="Google Shape;205;p2" descr="Homme médecin avec un remplissage uni"/>
            <p:cNvPicPr preferRelativeResize="0"/>
            <p:nvPr/>
          </p:nvPicPr>
          <p:blipFill rotWithShape="1">
            <a:blip r:embed="rId12">
              <a:alphaModFix/>
            </a:blip>
            <a:srcRect/>
            <a:stretch/>
          </p:blipFill>
          <p:spPr>
            <a:xfrm>
              <a:off x="2208064" y="4192102"/>
              <a:ext cx="623391" cy="738680"/>
            </a:xfrm>
            <a:prstGeom prst="rect">
              <a:avLst/>
            </a:prstGeom>
            <a:noFill/>
            <a:ln>
              <a:noFill/>
            </a:ln>
          </p:spPr>
        </p:pic>
      </p:grpSp>
      <p:pic>
        <p:nvPicPr>
          <p:cNvPr id="206" name="Google Shape;206;p2" descr="Réussite du groupe avec un remplissage uni"/>
          <p:cNvPicPr preferRelativeResize="0"/>
          <p:nvPr/>
        </p:nvPicPr>
        <p:blipFill rotWithShape="1">
          <a:blip r:embed="rId13">
            <a:alphaModFix/>
          </a:blip>
          <a:srcRect/>
          <a:stretch/>
        </p:blipFill>
        <p:spPr>
          <a:xfrm>
            <a:off x="7035499" y="1100328"/>
            <a:ext cx="616244" cy="1093948"/>
          </a:xfrm>
          <a:prstGeom prst="rect">
            <a:avLst/>
          </a:prstGeom>
          <a:noFill/>
          <a:ln>
            <a:noFill/>
          </a:ln>
        </p:spPr>
      </p:pic>
      <p:pic>
        <p:nvPicPr>
          <p:cNvPr id="207" name="Google Shape;207;p2" descr="Marketing avec un remplissage uni"/>
          <p:cNvPicPr preferRelativeResize="0"/>
          <p:nvPr/>
        </p:nvPicPr>
        <p:blipFill rotWithShape="1">
          <a:blip r:embed="rId14">
            <a:alphaModFix/>
          </a:blip>
          <a:srcRect/>
          <a:stretch/>
        </p:blipFill>
        <p:spPr>
          <a:xfrm>
            <a:off x="8394890" y="1059105"/>
            <a:ext cx="452233" cy="626148"/>
          </a:xfrm>
          <a:prstGeom prst="rect">
            <a:avLst/>
          </a:prstGeom>
          <a:noFill/>
          <a:ln>
            <a:noFill/>
          </a:ln>
        </p:spPr>
      </p:pic>
      <p:grpSp>
        <p:nvGrpSpPr>
          <p:cNvPr id="208" name="Google Shape;208;p2"/>
          <p:cNvGrpSpPr/>
          <p:nvPr/>
        </p:nvGrpSpPr>
        <p:grpSpPr>
          <a:xfrm>
            <a:off x="8514280" y="670407"/>
            <a:ext cx="611496" cy="466195"/>
            <a:chOff x="6286859" y="2057593"/>
            <a:chExt cx="1324255" cy="918866"/>
          </a:xfrm>
        </p:grpSpPr>
        <p:pic>
          <p:nvPicPr>
            <p:cNvPr id="209" name="Google Shape;209;p2" descr="Écolier avec un remplissage uni"/>
            <p:cNvPicPr preferRelativeResize="0"/>
            <p:nvPr/>
          </p:nvPicPr>
          <p:blipFill rotWithShape="1">
            <a:blip r:embed="rId15">
              <a:alphaModFix/>
            </a:blip>
            <a:srcRect/>
            <a:stretch/>
          </p:blipFill>
          <p:spPr>
            <a:xfrm>
              <a:off x="6286859" y="2057593"/>
              <a:ext cx="914400" cy="914400"/>
            </a:xfrm>
            <a:prstGeom prst="rect">
              <a:avLst/>
            </a:prstGeom>
            <a:noFill/>
            <a:ln>
              <a:noFill/>
            </a:ln>
          </p:spPr>
        </p:pic>
        <p:pic>
          <p:nvPicPr>
            <p:cNvPr id="210" name="Google Shape;210;p2" descr="Écolière avec un remplissage uni"/>
            <p:cNvPicPr preferRelativeResize="0"/>
            <p:nvPr/>
          </p:nvPicPr>
          <p:blipFill rotWithShape="1">
            <a:blip r:embed="rId16">
              <a:alphaModFix/>
            </a:blip>
            <a:srcRect/>
            <a:stretch/>
          </p:blipFill>
          <p:spPr>
            <a:xfrm>
              <a:off x="6696714" y="2062059"/>
              <a:ext cx="914400" cy="914400"/>
            </a:xfrm>
            <a:prstGeom prst="rect">
              <a:avLst/>
            </a:prstGeom>
            <a:noFill/>
            <a:ln>
              <a:noFill/>
            </a:ln>
          </p:spPr>
        </p:pic>
      </p:grpSp>
      <p:sp>
        <p:nvSpPr>
          <p:cNvPr id="211" name="Google Shape;211;p2"/>
          <p:cNvSpPr/>
          <p:nvPr/>
        </p:nvSpPr>
        <p:spPr>
          <a:xfrm rot="-2142157">
            <a:off x="4221082" y="3797377"/>
            <a:ext cx="4024685" cy="117129"/>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2" name="Google Shape;212;p2"/>
          <p:cNvSpPr/>
          <p:nvPr/>
        </p:nvSpPr>
        <p:spPr>
          <a:xfrm>
            <a:off x="151374" y="1307605"/>
            <a:ext cx="1772863" cy="1844667"/>
          </a:xfrm>
          <a:prstGeom prst="roundRect">
            <a:avLst>
              <a:gd name="adj" fmla="val 16667"/>
            </a:avLst>
          </a:prstGeom>
          <a:solidFill>
            <a:schemeClr val="dk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100" b="1" i="0" u="none" strike="noStrike" cap="none">
                <a:solidFill>
                  <a:schemeClr val="lt1"/>
                </a:solidFill>
                <a:latin typeface="Calibri"/>
                <a:ea typeface="Calibri"/>
                <a:cs typeface="Calibri"/>
                <a:sym typeface="Calibri"/>
              </a:rPr>
              <a:t>Construire sur les Approches de changement de comportement existantes et concentrer les activités sur la réduction des barrières et le renforcement des leviers de changement de comportement</a:t>
            </a:r>
            <a:endParaRPr/>
          </a:p>
        </p:txBody>
      </p:sp>
      <p:sp>
        <p:nvSpPr>
          <p:cNvPr id="213" name="Google Shape;213;p2"/>
          <p:cNvSpPr/>
          <p:nvPr/>
        </p:nvSpPr>
        <p:spPr>
          <a:xfrm rot="293341">
            <a:off x="5177476" y="1700411"/>
            <a:ext cx="1747714" cy="149151"/>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4" name="Google Shape;214;p2"/>
          <p:cNvSpPr/>
          <p:nvPr/>
        </p:nvSpPr>
        <p:spPr>
          <a:xfrm rot="-533437">
            <a:off x="5324952" y="2157510"/>
            <a:ext cx="1637324" cy="197676"/>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5" name="Google Shape;215;p2"/>
          <p:cNvSpPr/>
          <p:nvPr/>
        </p:nvSpPr>
        <p:spPr>
          <a:xfrm rot="-2020903">
            <a:off x="5015081" y="3260435"/>
            <a:ext cx="3104474" cy="187650"/>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6" name="Google Shape;216;p2"/>
          <p:cNvSpPr/>
          <p:nvPr/>
        </p:nvSpPr>
        <p:spPr>
          <a:xfrm rot="-1543844">
            <a:off x="4973248" y="2892712"/>
            <a:ext cx="3032640" cy="241719"/>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7" name="Google Shape;217;p2"/>
          <p:cNvSpPr/>
          <p:nvPr/>
        </p:nvSpPr>
        <p:spPr>
          <a:xfrm rot="-654824">
            <a:off x="5317650" y="2414251"/>
            <a:ext cx="2585744" cy="191453"/>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8" name="Google Shape;218;p2"/>
          <p:cNvSpPr/>
          <p:nvPr/>
        </p:nvSpPr>
        <p:spPr>
          <a:xfrm>
            <a:off x="3216343" y="1429878"/>
            <a:ext cx="1957590" cy="410777"/>
          </a:xfrm>
          <a:prstGeom prst="roundRect">
            <a:avLst>
              <a:gd name="adj" fmla="val 16667"/>
            </a:avLst>
          </a:prstGeom>
          <a:solidFill>
            <a:schemeClr val="dk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Promouvoir les Avantages perçus</a:t>
            </a:r>
            <a:endParaRPr/>
          </a:p>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Par les pratiquants</a:t>
            </a:r>
            <a:endParaRPr/>
          </a:p>
        </p:txBody>
      </p:sp>
      <p:sp>
        <p:nvSpPr>
          <p:cNvPr id="219" name="Google Shape;219;p2"/>
          <p:cNvSpPr/>
          <p:nvPr/>
        </p:nvSpPr>
        <p:spPr>
          <a:xfrm>
            <a:off x="3399074" y="3590371"/>
            <a:ext cx="1901575" cy="510404"/>
          </a:xfrm>
          <a:prstGeom prst="roundRect">
            <a:avLst>
              <a:gd name="adj" fmla="val 16667"/>
            </a:avLst>
          </a:prstGeom>
          <a:solidFill>
            <a:schemeClr val="dk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S’appuyer sur les Motivateurs universels et sur des messages positifs</a:t>
            </a:r>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p:txBody>
      </p:sp>
      <p:sp>
        <p:nvSpPr>
          <p:cNvPr id="220" name="Google Shape;220;p2"/>
          <p:cNvSpPr/>
          <p:nvPr/>
        </p:nvSpPr>
        <p:spPr>
          <a:xfrm>
            <a:off x="3415972" y="2673680"/>
            <a:ext cx="2014319" cy="883134"/>
          </a:xfrm>
          <a:prstGeom prst="roundRect">
            <a:avLst>
              <a:gd name="adj" fmla="val 16667"/>
            </a:avLst>
          </a:prstGeom>
          <a:solidFill>
            <a:schemeClr val="dk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Renforcer les Compétences personnelles et</a:t>
            </a:r>
            <a:endParaRPr/>
          </a:p>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 promouvoir des solutions/stratégies concrètes pour réduire les barrières </a:t>
            </a:r>
            <a:endParaRPr/>
          </a:p>
        </p:txBody>
      </p:sp>
      <p:sp>
        <p:nvSpPr>
          <p:cNvPr id="221" name="Google Shape;221;p2"/>
          <p:cNvSpPr/>
          <p:nvPr/>
        </p:nvSpPr>
        <p:spPr>
          <a:xfrm>
            <a:off x="3187797" y="4183886"/>
            <a:ext cx="2136269" cy="665042"/>
          </a:xfrm>
          <a:prstGeom prst="roundRect">
            <a:avLst>
              <a:gd name="adj" fmla="val 16667"/>
            </a:avLst>
          </a:prstGeom>
          <a:solidFill>
            <a:schemeClr val="dk2"/>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Promouvoir la communication dans les couples sur des besoins </a:t>
            </a:r>
            <a:r>
              <a:rPr lang="fr-FR" sz="1000">
                <a:solidFill>
                  <a:schemeClr val="lt1"/>
                </a:solidFill>
                <a:latin typeface="Calibri"/>
                <a:ea typeface="Calibri"/>
                <a:cs typeface="Calibri"/>
                <a:sym typeface="Calibri"/>
              </a:rPr>
              <a:t>santé,</a:t>
            </a:r>
            <a:r>
              <a:rPr lang="fr-FR" sz="1000" b="0" i="0" u="none" strike="noStrike" cap="none">
                <a:solidFill>
                  <a:schemeClr val="lt1"/>
                </a:solidFill>
                <a:latin typeface="Calibri"/>
                <a:ea typeface="Calibri"/>
                <a:cs typeface="Calibri"/>
                <a:sym typeface="Calibri"/>
              </a:rPr>
              <a:t> </a:t>
            </a:r>
            <a:r>
              <a:rPr lang="fr-FR" sz="1000">
                <a:solidFill>
                  <a:schemeClr val="lt1"/>
                </a:solidFill>
                <a:latin typeface="Calibri"/>
                <a:ea typeface="Calibri"/>
                <a:cs typeface="Calibri"/>
                <a:sym typeface="Calibri"/>
              </a:rPr>
              <a:t>hygiène</a:t>
            </a:r>
            <a:r>
              <a:rPr lang="fr-FR" sz="1000" b="0" i="0" u="none" strike="noStrike" cap="none">
                <a:solidFill>
                  <a:schemeClr val="lt1"/>
                </a:solidFill>
                <a:latin typeface="Calibri"/>
                <a:ea typeface="Calibri"/>
                <a:cs typeface="Calibri"/>
                <a:sym typeface="Calibri"/>
              </a:rPr>
              <a:t> et nutrition l’utilisation des ressources du ménage </a:t>
            </a:r>
            <a:endParaRPr/>
          </a:p>
        </p:txBody>
      </p:sp>
      <p:sp>
        <p:nvSpPr>
          <p:cNvPr id="222" name="Google Shape;222;p2"/>
          <p:cNvSpPr/>
          <p:nvPr/>
        </p:nvSpPr>
        <p:spPr>
          <a:xfrm rot="699010">
            <a:off x="4793975" y="1284916"/>
            <a:ext cx="2228056" cy="116200"/>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3" name="Google Shape;223;p2"/>
          <p:cNvSpPr/>
          <p:nvPr/>
        </p:nvSpPr>
        <p:spPr>
          <a:xfrm>
            <a:off x="2890529" y="534119"/>
            <a:ext cx="1957590" cy="839278"/>
          </a:xfrm>
          <a:prstGeom prst="roundRect">
            <a:avLst>
              <a:gd name="adj" fmla="val 16667"/>
            </a:avLst>
          </a:prstGeom>
          <a:solidFill>
            <a:schemeClr val="dk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Renforcer la perception que tout le monde approuve les pratiques. Mobiliser les leaders et influenceurs pour encourager la pratique.</a:t>
            </a:r>
            <a:endParaRPr/>
          </a:p>
        </p:txBody>
      </p:sp>
      <p:sp>
        <p:nvSpPr>
          <p:cNvPr id="224" name="Google Shape;224;p2"/>
          <p:cNvSpPr/>
          <p:nvPr/>
        </p:nvSpPr>
        <p:spPr>
          <a:xfrm>
            <a:off x="5277623" y="1953844"/>
            <a:ext cx="708328" cy="149993"/>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5" name="Google Shape;225;p2"/>
          <p:cNvSpPr/>
          <p:nvPr/>
        </p:nvSpPr>
        <p:spPr>
          <a:xfrm>
            <a:off x="3301584" y="1913350"/>
            <a:ext cx="2049258" cy="696171"/>
          </a:xfrm>
          <a:prstGeom prst="roundRect">
            <a:avLst>
              <a:gd name="adj" fmla="val 16667"/>
            </a:avLst>
          </a:prstGeom>
          <a:solidFill>
            <a:schemeClr val="dk2"/>
          </a:solidFill>
          <a:ln w="127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Influencer les Normes de genre pour promouvoir le partage des </a:t>
            </a:r>
            <a:r>
              <a:rPr lang="fr-FR" sz="1000">
                <a:solidFill>
                  <a:schemeClr val="lt1"/>
                </a:solidFill>
                <a:latin typeface="Calibri"/>
                <a:ea typeface="Calibri"/>
                <a:cs typeface="Calibri"/>
                <a:sym typeface="Calibri"/>
              </a:rPr>
              <a:t>tâches</a:t>
            </a:r>
            <a:r>
              <a:rPr lang="fr-FR" sz="1000" b="0" i="0" u="none" strike="noStrike" cap="none">
                <a:solidFill>
                  <a:schemeClr val="lt1"/>
                </a:solidFill>
                <a:latin typeface="Calibri"/>
                <a:ea typeface="Calibri"/>
                <a:cs typeface="Calibri"/>
                <a:sym typeface="Calibri"/>
              </a:rPr>
              <a:t>  et Réduire la charge de travail des FE/FA</a:t>
            </a:r>
            <a:endParaRPr/>
          </a:p>
          <a:p>
            <a:pPr marL="0" marR="0" lvl="0" indent="0" algn="ctr" rtl="0">
              <a:spcBef>
                <a:spcPts val="0"/>
              </a:spcBef>
              <a:spcAft>
                <a:spcPts val="0"/>
              </a:spcAft>
              <a:buNone/>
            </a:pPr>
            <a:endParaRPr sz="1100" b="0" i="0" u="none" strike="noStrike" cap="none">
              <a:solidFill>
                <a:schemeClr val="lt1"/>
              </a:solidFill>
              <a:latin typeface="Calibri"/>
              <a:ea typeface="Calibri"/>
              <a:cs typeface="Calibri"/>
              <a:sym typeface="Calibri"/>
            </a:endParaRPr>
          </a:p>
        </p:txBody>
      </p:sp>
      <p:sp>
        <p:nvSpPr>
          <p:cNvPr id="226" name="Google Shape;226;p2"/>
          <p:cNvSpPr/>
          <p:nvPr/>
        </p:nvSpPr>
        <p:spPr>
          <a:xfrm rot="-2142157">
            <a:off x="3865849" y="4859048"/>
            <a:ext cx="2990193" cy="137070"/>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7" name="Google Shape;227;p2"/>
          <p:cNvSpPr/>
          <p:nvPr/>
        </p:nvSpPr>
        <p:spPr>
          <a:xfrm>
            <a:off x="3021309" y="4916291"/>
            <a:ext cx="1951080" cy="541829"/>
          </a:xfrm>
          <a:prstGeom prst="roundRect">
            <a:avLst>
              <a:gd name="adj" fmla="val 16667"/>
            </a:avLst>
          </a:prstGeom>
          <a:solidFill>
            <a:schemeClr val="dk2"/>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Rappel fréquents  </a:t>
            </a:r>
            <a:r>
              <a:rPr lang="fr-FR" sz="1000">
                <a:solidFill>
                  <a:schemeClr val="lt1"/>
                </a:solidFill>
                <a:latin typeface="Calibri"/>
                <a:ea typeface="Calibri"/>
                <a:cs typeface="Calibri"/>
                <a:sym typeface="Calibri"/>
              </a:rPr>
              <a:t>à travers</a:t>
            </a:r>
            <a:r>
              <a:rPr lang="fr-FR" sz="1000" b="0" i="0" u="none" strike="noStrike" cap="none">
                <a:solidFill>
                  <a:schemeClr val="lt1"/>
                </a:solidFill>
                <a:latin typeface="Calibri"/>
                <a:ea typeface="Calibri"/>
                <a:cs typeface="Calibri"/>
                <a:sym typeface="Calibri"/>
              </a:rPr>
              <a:t> différents </a:t>
            </a:r>
            <a:r>
              <a:rPr lang="fr-FR" sz="1000">
                <a:solidFill>
                  <a:schemeClr val="lt1"/>
                </a:solidFill>
                <a:latin typeface="Calibri"/>
                <a:ea typeface="Calibri"/>
                <a:cs typeface="Calibri"/>
                <a:sym typeface="Calibri"/>
              </a:rPr>
              <a:t>médias</a:t>
            </a:r>
            <a:r>
              <a:rPr lang="fr-FR" sz="1000" b="0" i="0" u="none" strike="noStrike" cap="none">
                <a:solidFill>
                  <a:schemeClr val="lt1"/>
                </a:solidFill>
                <a:latin typeface="Calibri"/>
                <a:ea typeface="Calibri"/>
                <a:cs typeface="Calibri"/>
                <a:sym typeface="Calibri"/>
              </a:rPr>
              <a:t> (VAD, images, « nudge », radio, etc)</a:t>
            </a:r>
            <a:endParaRPr/>
          </a:p>
        </p:txBody>
      </p:sp>
      <p:sp>
        <p:nvSpPr>
          <p:cNvPr id="228" name="Google Shape;228;p2"/>
          <p:cNvSpPr/>
          <p:nvPr/>
        </p:nvSpPr>
        <p:spPr>
          <a:xfrm rot="2063488">
            <a:off x="1608676" y="5179356"/>
            <a:ext cx="1198586" cy="159419"/>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9" name="Google Shape;229;p2"/>
          <p:cNvSpPr/>
          <p:nvPr/>
        </p:nvSpPr>
        <p:spPr>
          <a:xfrm rot="-2142157">
            <a:off x="4230941" y="4611165"/>
            <a:ext cx="3661653" cy="131514"/>
          </a:xfrm>
          <a:prstGeom prst="rightArrow">
            <a:avLst>
              <a:gd name="adj1" fmla="val 50000"/>
              <a:gd name="adj2" fmla="val 5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30" name="Google Shape;230;p2"/>
          <p:cNvSpPr/>
          <p:nvPr/>
        </p:nvSpPr>
        <p:spPr>
          <a:xfrm>
            <a:off x="2739079" y="5487743"/>
            <a:ext cx="1951080" cy="459607"/>
          </a:xfrm>
          <a:prstGeom prst="roundRect">
            <a:avLst>
              <a:gd name="adj" fmla="val 16667"/>
            </a:avLst>
          </a:prstGeom>
          <a:solidFill>
            <a:schemeClr val="dk2"/>
          </a:solidFill>
          <a:ln w="127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000" b="0" i="0" u="none" strike="noStrike" cap="none">
                <a:solidFill>
                  <a:schemeClr val="lt1"/>
                </a:solidFill>
                <a:latin typeface="Calibri"/>
                <a:ea typeface="Calibri"/>
                <a:cs typeface="Calibri"/>
                <a:sym typeface="Calibri"/>
              </a:rPr>
              <a:t>Renforcer la disponibilité et qualité des services</a:t>
            </a:r>
            <a:endParaRPr/>
          </a:p>
        </p:txBody>
      </p:sp>
      <p:sp>
        <p:nvSpPr>
          <p:cNvPr id="231" name="Google Shape;231;p2"/>
          <p:cNvSpPr/>
          <p:nvPr/>
        </p:nvSpPr>
        <p:spPr>
          <a:xfrm>
            <a:off x="19389" y="6575753"/>
            <a:ext cx="9906000" cy="416408"/>
          </a:xfrm>
          <a:prstGeom prst="round2DiagRect">
            <a:avLst>
              <a:gd name="adj1" fmla="val 16667"/>
              <a:gd name="adj2" fmla="val 0"/>
            </a:avLst>
          </a:prstGeom>
          <a:solidFill>
            <a:schemeClr val="dk2"/>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200" b="0" i="0" u="none" strike="noStrike" cap="none">
                <a:solidFill>
                  <a:schemeClr val="lt1"/>
                </a:solidFill>
                <a:latin typeface="Calibri"/>
                <a:ea typeface="Calibri"/>
                <a:cs typeface="Calibri"/>
                <a:sym typeface="Calibri"/>
              </a:rPr>
              <a:t>Activités au niveau institutionnels, communautaire, pairs/entourage proche et individuel.</a:t>
            </a:r>
            <a:endParaRPr/>
          </a:p>
        </p:txBody>
      </p:sp>
      <p:sp>
        <p:nvSpPr>
          <p:cNvPr id="232" name="Google Shape;232;p2"/>
          <p:cNvSpPr txBox="1"/>
          <p:nvPr/>
        </p:nvSpPr>
        <p:spPr>
          <a:xfrm>
            <a:off x="7088799" y="1641379"/>
            <a:ext cx="1672221"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Pairs</a:t>
            </a:r>
            <a:endParaRPr/>
          </a:p>
        </p:txBody>
      </p:sp>
      <p:sp>
        <p:nvSpPr>
          <p:cNvPr id="233" name="Google Shape;233;p2"/>
          <p:cNvSpPr txBox="1"/>
          <p:nvPr/>
        </p:nvSpPr>
        <p:spPr>
          <a:xfrm>
            <a:off x="8412509" y="1302432"/>
            <a:ext cx="133059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Leaders et</a:t>
            </a:r>
            <a:endParaRPr/>
          </a:p>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Influenceurs</a:t>
            </a:r>
            <a:endParaRPr/>
          </a:p>
        </p:txBody>
      </p:sp>
      <p:sp>
        <p:nvSpPr>
          <p:cNvPr id="234" name="Google Shape;234;p2"/>
          <p:cNvSpPr txBox="1"/>
          <p:nvPr/>
        </p:nvSpPr>
        <p:spPr>
          <a:xfrm>
            <a:off x="6647567" y="1956520"/>
            <a:ext cx="1672221"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200" b="1" i="0" u="none" strike="noStrike" cap="none">
                <a:solidFill>
                  <a:srgbClr val="FFF2CC"/>
                </a:solidFill>
                <a:latin typeface="Calibri"/>
                <a:ea typeface="Calibri"/>
                <a:cs typeface="Calibri"/>
                <a:sym typeface="Calibri"/>
              </a:rPr>
              <a:t>Communauté</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
          <p:cNvSpPr/>
          <p:nvPr/>
        </p:nvSpPr>
        <p:spPr>
          <a:xfrm>
            <a:off x="0" y="0"/>
            <a:ext cx="9906000" cy="416408"/>
          </a:xfrm>
          <a:prstGeom prst="round2DiagRect">
            <a:avLst>
              <a:gd name="adj1" fmla="val 16667"/>
              <a:gd name="adj2" fmla="val 0"/>
            </a:avLst>
          </a:prstGeom>
          <a:solidFill>
            <a:schemeClr val="dk2"/>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fr-FR" sz="1800" b="0" i="0" u="none" strike="noStrike" cap="none" dirty="0">
                <a:solidFill>
                  <a:schemeClr val="lt1"/>
                </a:solidFill>
                <a:latin typeface="Calibri"/>
                <a:ea typeface="Calibri"/>
                <a:cs typeface="Calibri"/>
                <a:sym typeface="Calibri"/>
              </a:rPr>
              <a:t>Plan d’action de 4 mois (Aout-Novembre 2022)</a:t>
            </a:r>
            <a:endParaRPr dirty="0"/>
          </a:p>
        </p:txBody>
      </p:sp>
      <p:graphicFrame>
        <p:nvGraphicFramePr>
          <p:cNvPr id="240" name="Google Shape;240;p3"/>
          <p:cNvGraphicFramePr/>
          <p:nvPr>
            <p:extLst>
              <p:ext uri="{D42A27DB-BD31-4B8C-83A1-F6EECF244321}">
                <p14:modId xmlns:p14="http://schemas.microsoft.com/office/powerpoint/2010/main" val="520877583"/>
              </p:ext>
            </p:extLst>
          </p:nvPr>
        </p:nvGraphicFramePr>
        <p:xfrm>
          <a:off x="0" y="331167"/>
          <a:ext cx="9906000" cy="7030740"/>
        </p:xfrm>
        <a:graphic>
          <a:graphicData uri="http://schemas.openxmlformats.org/drawingml/2006/table">
            <a:tbl>
              <a:tblPr firstRow="1" bandRow="1">
                <a:noFill/>
                <a:tableStyleId>{D397532F-0B6C-4668-83B3-3590CCA60265}</a:tableStyleId>
              </a:tblPr>
              <a:tblGrid>
                <a:gridCol w="3933550">
                  <a:extLst>
                    <a:ext uri="{9D8B030D-6E8A-4147-A177-3AD203B41FA5}">
                      <a16:colId xmlns:a16="http://schemas.microsoft.com/office/drawing/2014/main" val="20000"/>
                    </a:ext>
                  </a:extLst>
                </a:gridCol>
                <a:gridCol w="1485725">
                  <a:extLst>
                    <a:ext uri="{9D8B030D-6E8A-4147-A177-3AD203B41FA5}">
                      <a16:colId xmlns:a16="http://schemas.microsoft.com/office/drawing/2014/main" val="20001"/>
                    </a:ext>
                  </a:extLst>
                </a:gridCol>
                <a:gridCol w="2046575">
                  <a:extLst>
                    <a:ext uri="{9D8B030D-6E8A-4147-A177-3AD203B41FA5}">
                      <a16:colId xmlns:a16="http://schemas.microsoft.com/office/drawing/2014/main" val="20002"/>
                    </a:ext>
                  </a:extLst>
                </a:gridCol>
                <a:gridCol w="1352675">
                  <a:extLst>
                    <a:ext uri="{9D8B030D-6E8A-4147-A177-3AD203B41FA5}">
                      <a16:colId xmlns:a16="http://schemas.microsoft.com/office/drawing/2014/main" val="20003"/>
                    </a:ext>
                  </a:extLst>
                </a:gridCol>
                <a:gridCol w="1087475">
                  <a:extLst>
                    <a:ext uri="{9D8B030D-6E8A-4147-A177-3AD203B41FA5}">
                      <a16:colId xmlns:a16="http://schemas.microsoft.com/office/drawing/2014/main" val="20004"/>
                    </a:ext>
                  </a:extLst>
                </a:gridCol>
              </a:tblGrid>
              <a:tr h="499300">
                <a:tc>
                  <a:txBody>
                    <a:bodyPr/>
                    <a:lstStyle/>
                    <a:p>
                      <a:pPr marL="0" marR="0" lvl="0" indent="0" algn="l" rtl="0">
                        <a:spcBef>
                          <a:spcPts val="0"/>
                        </a:spcBef>
                        <a:spcAft>
                          <a:spcPts val="0"/>
                        </a:spcAft>
                        <a:buNone/>
                      </a:pPr>
                      <a:r>
                        <a:rPr lang="fr-FR" sz="1100" b="1" u="none" strike="noStrike" cap="none"/>
                        <a:t>Activité</a:t>
                      </a:r>
                      <a:endParaRPr/>
                    </a:p>
                  </a:txBody>
                  <a:tcPr marL="91450" marR="91450" marT="45725" marB="45725"/>
                </a:tc>
                <a:tc>
                  <a:txBody>
                    <a:bodyPr/>
                    <a:lstStyle/>
                    <a:p>
                      <a:pPr marL="0" marR="0" lvl="0" indent="0" algn="l" rtl="0">
                        <a:spcBef>
                          <a:spcPts val="0"/>
                        </a:spcBef>
                        <a:spcAft>
                          <a:spcPts val="0"/>
                        </a:spcAft>
                        <a:buNone/>
                      </a:pPr>
                      <a:r>
                        <a:rPr lang="fr-FR" sz="1200"/>
                        <a:t>Lead</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Calibri"/>
                        <a:buNone/>
                      </a:pPr>
                      <a:r>
                        <a:rPr lang="fr-FR" sz="1200"/>
                        <a:t>Point focal sur la mission/terrain ou siège</a:t>
                      </a:r>
                      <a:endParaRPr/>
                    </a:p>
                  </a:txBody>
                  <a:tcPr marL="91450" marR="91450" marT="45725" marB="45725"/>
                </a:tc>
                <a:tc>
                  <a:txBody>
                    <a:bodyPr/>
                    <a:lstStyle/>
                    <a:p>
                      <a:pPr marL="0" marR="0" lvl="0" indent="0" algn="l" rtl="0">
                        <a:spcBef>
                          <a:spcPts val="0"/>
                        </a:spcBef>
                        <a:spcAft>
                          <a:spcPts val="0"/>
                        </a:spcAft>
                        <a:buNone/>
                      </a:pPr>
                      <a:r>
                        <a:rPr lang="fr-FR" sz="1200"/>
                        <a:t>Produit </a:t>
                      </a:r>
                      <a:endParaRPr/>
                    </a:p>
                  </a:txBody>
                  <a:tcPr marL="91450" marR="91450" marT="45725" marB="45725"/>
                </a:tc>
                <a:tc>
                  <a:txBody>
                    <a:bodyPr/>
                    <a:lstStyle/>
                    <a:p>
                      <a:pPr marL="0" marR="0" lvl="0" indent="0" algn="l" rtl="0">
                        <a:spcBef>
                          <a:spcPts val="0"/>
                        </a:spcBef>
                        <a:spcAft>
                          <a:spcPts val="0"/>
                        </a:spcAft>
                        <a:buNone/>
                      </a:pPr>
                      <a:r>
                        <a:rPr lang="fr-FR" sz="1200"/>
                        <a:t>Echéance</a:t>
                      </a:r>
                      <a:endParaRPr/>
                    </a:p>
                  </a:txBody>
                  <a:tcPr marL="91450" marR="91450" marT="45725" marB="45725"/>
                </a:tc>
                <a:extLst>
                  <a:ext uri="{0D108BD9-81ED-4DB2-BD59-A6C34878D82A}">
                    <a16:rowId xmlns:a16="http://schemas.microsoft.com/office/drawing/2014/main" val="10000"/>
                  </a:ext>
                </a:extLst>
              </a:tr>
              <a:tr h="646750">
                <a:tc>
                  <a:txBody>
                    <a:bodyPr/>
                    <a:lstStyle/>
                    <a:p>
                      <a:pPr marL="0" marR="0" lvl="0" indent="0" algn="l" rtl="0">
                        <a:spcBef>
                          <a:spcPts val="0"/>
                        </a:spcBef>
                        <a:spcAft>
                          <a:spcPts val="0"/>
                        </a:spcAft>
                        <a:buNone/>
                      </a:pPr>
                      <a:r>
                        <a:rPr lang="fr-FR" sz="1100" b="1" dirty="0"/>
                        <a:t>1. Réviser la méthodologie Ecole des maris pour intégrer les thèmes: dialogue dans le couple, partage des taches, devenir père. </a:t>
                      </a:r>
                      <a:endParaRPr dirty="0"/>
                    </a:p>
                  </a:txBody>
                  <a:tcPr marL="91450" marR="91450" marT="45725" marB="45725"/>
                </a:tc>
                <a:tc>
                  <a:txBody>
                    <a:bodyPr/>
                    <a:lstStyle/>
                    <a:p>
                      <a:pPr marL="0" marR="0" lvl="0" indent="0" algn="l" rtl="0">
                        <a:spcBef>
                          <a:spcPts val="0"/>
                        </a:spcBef>
                        <a:spcAft>
                          <a:spcPts val="0"/>
                        </a:spcAft>
                        <a:buNone/>
                      </a:pPr>
                      <a:r>
                        <a:rPr lang="fr-FR" sz="1000"/>
                        <a:t>Armelle</a:t>
                      </a:r>
                      <a:endParaRPr/>
                    </a:p>
                  </a:txBody>
                  <a:tcPr marL="91450" marR="91450" marT="45725" marB="45725"/>
                </a:tc>
                <a:tc>
                  <a:txBody>
                    <a:bodyPr/>
                    <a:lstStyle/>
                    <a:p>
                      <a:pPr marL="0" marR="0" lvl="0" indent="0" algn="l" rtl="0">
                        <a:spcBef>
                          <a:spcPts val="0"/>
                        </a:spcBef>
                        <a:spcAft>
                          <a:spcPts val="0"/>
                        </a:spcAft>
                        <a:buNone/>
                      </a:pPr>
                      <a:r>
                        <a:rPr lang="fr-FR" sz="1000" dirty="0" err="1">
                          <a:highlight>
                            <a:srgbClr val="FFFF00"/>
                          </a:highlight>
                        </a:rPr>
                        <a:t>Edwidge</a:t>
                      </a:r>
                      <a:r>
                        <a:rPr lang="fr-FR" sz="1000" dirty="0">
                          <a:highlight>
                            <a:srgbClr val="FFFF00"/>
                          </a:highlight>
                        </a:rPr>
                        <a:t> + Roland/</a:t>
                      </a:r>
                      <a:r>
                        <a:rPr lang="fr-FR" sz="1000" dirty="0" err="1">
                          <a:highlight>
                            <a:srgbClr val="FFFF00"/>
                          </a:highlight>
                        </a:rPr>
                        <a:t>Gado</a:t>
                      </a:r>
                      <a:r>
                        <a:rPr lang="fr-FR" sz="1000" dirty="0">
                          <a:highlight>
                            <a:srgbClr val="FFFF00"/>
                          </a:highlight>
                        </a:rPr>
                        <a:t> en appui et IDI? </a:t>
                      </a:r>
                      <a:endParaRPr dirty="0"/>
                    </a:p>
                  </a:txBody>
                  <a:tcPr marL="91450" marR="91450" marT="45725" marB="45725"/>
                </a:tc>
                <a:tc>
                  <a:txBody>
                    <a:bodyPr/>
                    <a:lstStyle/>
                    <a:p>
                      <a:pPr marL="0" marR="0" lvl="0" indent="0" algn="l" rtl="0">
                        <a:spcBef>
                          <a:spcPts val="0"/>
                        </a:spcBef>
                        <a:spcAft>
                          <a:spcPts val="0"/>
                        </a:spcAft>
                        <a:buNone/>
                      </a:pPr>
                      <a:r>
                        <a:rPr lang="fr-FR" sz="1000"/>
                        <a:t>Document descriptif. </a:t>
                      </a:r>
                      <a:endParaRPr/>
                    </a:p>
                  </a:txBody>
                  <a:tcPr marL="91450" marR="91450" marT="45725" marB="45725"/>
                </a:tc>
                <a:tc>
                  <a:txBody>
                    <a:bodyPr/>
                    <a:lstStyle/>
                    <a:p>
                      <a:pPr marL="0" marR="0" lvl="0" indent="0" algn="l" rtl="0">
                        <a:spcBef>
                          <a:spcPts val="0"/>
                        </a:spcBef>
                        <a:spcAft>
                          <a:spcPts val="0"/>
                        </a:spcAft>
                        <a:buNone/>
                      </a:pPr>
                      <a:r>
                        <a:rPr lang="fr-FR" sz="1000"/>
                        <a:t>Septembre/Octobre</a:t>
                      </a:r>
                      <a:endParaRPr/>
                    </a:p>
                  </a:txBody>
                  <a:tcPr marL="91450" marR="91450" marT="45725" marB="45725"/>
                </a:tc>
                <a:extLst>
                  <a:ext uri="{0D108BD9-81ED-4DB2-BD59-A6C34878D82A}">
                    <a16:rowId xmlns:a16="http://schemas.microsoft.com/office/drawing/2014/main" val="10001"/>
                  </a:ext>
                </a:extLst>
              </a:tr>
              <a:tr h="764000">
                <a:tc>
                  <a:txBody>
                    <a:bodyPr/>
                    <a:lstStyle/>
                    <a:p>
                      <a:pPr marL="0" marR="0" lvl="0" indent="0" algn="l" rtl="0">
                        <a:spcBef>
                          <a:spcPts val="0"/>
                        </a:spcBef>
                        <a:spcAft>
                          <a:spcPts val="0"/>
                        </a:spcAft>
                        <a:buNone/>
                      </a:pPr>
                      <a:r>
                        <a:rPr lang="fr-FR" sz="1100" b="1"/>
                        <a:t>2. Réviser les cartes conseil ANJE/PFE et proposer des améliorations concrètes pour intégrer les aspects babyWASH aux sessions GS ANJE ( images, contenu et méthodologie des sessions)</a:t>
                      </a:r>
                      <a:endParaRPr/>
                    </a:p>
                  </a:txBody>
                  <a:tcPr marL="91450" marR="91450" marT="45725" marB="45725"/>
                </a:tc>
                <a:tc>
                  <a:txBody>
                    <a:bodyPr/>
                    <a:lstStyle/>
                    <a:p>
                      <a:pPr marL="0" marR="0" lvl="0" indent="0" algn="l" rtl="0">
                        <a:spcBef>
                          <a:spcPts val="0"/>
                        </a:spcBef>
                        <a:spcAft>
                          <a:spcPts val="0"/>
                        </a:spcAft>
                        <a:buNone/>
                      </a:pPr>
                      <a:r>
                        <a:rPr lang="fr-FR" sz="1000" dirty="0"/>
                        <a:t>Armelle</a:t>
                      </a:r>
                      <a:endParaRPr dirty="0"/>
                    </a:p>
                  </a:txBody>
                  <a:tcPr marL="91450" marR="91450" marT="45725" marB="45725"/>
                </a:tc>
                <a:tc>
                  <a:txBody>
                    <a:bodyPr/>
                    <a:lstStyle/>
                    <a:p>
                      <a:pPr marL="0" marR="0" lvl="0" indent="0" algn="l" rtl="0">
                        <a:spcBef>
                          <a:spcPts val="0"/>
                        </a:spcBef>
                        <a:spcAft>
                          <a:spcPts val="0"/>
                        </a:spcAft>
                        <a:buNone/>
                      </a:pPr>
                      <a:r>
                        <a:rPr lang="fr-FR" sz="1000">
                          <a:highlight>
                            <a:srgbClr val="FFFF00"/>
                          </a:highlight>
                        </a:rPr>
                        <a:t>Issa </a:t>
                      </a:r>
                      <a:r>
                        <a:rPr lang="fr-FR" sz="1000"/>
                        <a:t> (qui coordonne ensuite avec les Mob Com et RV et equipe coordo )? </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000"/>
                        <a:buFont typeface="Calibri"/>
                        <a:buNone/>
                      </a:pPr>
                      <a:r>
                        <a:rPr lang="fr-FR" sz="1000"/>
                        <a:t>Document descriptif. </a:t>
                      </a:r>
                      <a:endParaRPr/>
                    </a:p>
                    <a:p>
                      <a:pPr marL="0" marR="0" lvl="0" indent="0" algn="l" rtl="0">
                        <a:spcBef>
                          <a:spcPts val="0"/>
                        </a:spcBef>
                        <a:spcAft>
                          <a:spcPts val="0"/>
                        </a:spcAft>
                        <a:buNone/>
                      </a:pPr>
                      <a:endParaRPr sz="1000"/>
                    </a:p>
                  </a:txBody>
                  <a:tcPr marL="91450" marR="91450" marT="45725" marB="45725"/>
                </a:tc>
                <a:tc>
                  <a:txBody>
                    <a:bodyPr/>
                    <a:lstStyle/>
                    <a:p>
                      <a:pPr marL="0" marR="0" lvl="0" indent="0" algn="l" rtl="0">
                        <a:spcBef>
                          <a:spcPts val="0"/>
                        </a:spcBef>
                        <a:spcAft>
                          <a:spcPts val="0"/>
                        </a:spcAft>
                        <a:buNone/>
                      </a:pPr>
                      <a:r>
                        <a:rPr lang="fr-FR" sz="1000"/>
                        <a:t>Septembre/ octobre</a:t>
                      </a:r>
                      <a:endParaRPr/>
                    </a:p>
                  </a:txBody>
                  <a:tcPr marL="91450" marR="91450" marT="45725" marB="45725"/>
                </a:tc>
                <a:extLst>
                  <a:ext uri="{0D108BD9-81ED-4DB2-BD59-A6C34878D82A}">
                    <a16:rowId xmlns:a16="http://schemas.microsoft.com/office/drawing/2014/main" val="10002"/>
                  </a:ext>
                </a:extLst>
              </a:tr>
              <a:tr h="764000">
                <a:tc>
                  <a:txBody>
                    <a:bodyPr/>
                    <a:lstStyle/>
                    <a:p>
                      <a:pPr marL="0" marR="0" lvl="0" indent="0" algn="l" rtl="0">
                        <a:spcBef>
                          <a:spcPts val="0"/>
                        </a:spcBef>
                        <a:spcAft>
                          <a:spcPts val="0"/>
                        </a:spcAft>
                        <a:buNone/>
                      </a:pPr>
                      <a:r>
                        <a:rPr lang="fr-FR" sz="1100" b="1" dirty="0"/>
                        <a:t>3. Faciliter une formation de formateur sur les techniques de facilitation et les approches modifiées (école des maris, outils ANJE), participants: équipes terrain, il</a:t>
                      </a:r>
                      <a:r>
                        <a:rPr lang="fr-FR" sz="1100" b="1" u="sng" dirty="0"/>
                        <a:t> faut une bonne représentation des partenaire s locaux. </a:t>
                      </a:r>
                      <a:endParaRPr u="sng" dirty="0"/>
                    </a:p>
                    <a:p>
                      <a:pPr marL="0" marR="0" lvl="0" indent="0" algn="l" rtl="0">
                        <a:spcBef>
                          <a:spcPts val="0"/>
                        </a:spcBef>
                        <a:spcAft>
                          <a:spcPts val="0"/>
                        </a:spcAft>
                        <a:buNone/>
                      </a:pPr>
                      <a:r>
                        <a:rPr lang="fr-FR" sz="1100" b="1" dirty="0">
                          <a:highlight>
                            <a:srgbClr val="FFFF00"/>
                          </a:highlight>
                        </a:rPr>
                        <a:t>Intégrer la SAME?</a:t>
                      </a:r>
                      <a:endParaRPr dirty="0"/>
                    </a:p>
                  </a:txBody>
                  <a:tcPr marL="91450" marR="91450" marT="45725" marB="45725"/>
                </a:tc>
                <a:tc>
                  <a:txBody>
                    <a:bodyPr/>
                    <a:lstStyle/>
                    <a:p>
                      <a:pPr marL="0" marR="0" lvl="0" indent="0" algn="l" rtl="0">
                        <a:lnSpc>
                          <a:spcPct val="100000"/>
                        </a:lnSpc>
                        <a:spcBef>
                          <a:spcPts val="0"/>
                        </a:spcBef>
                        <a:spcAft>
                          <a:spcPts val="0"/>
                        </a:spcAft>
                        <a:buClr>
                          <a:schemeClr val="dk1"/>
                        </a:buClr>
                        <a:buSzPts val="1000"/>
                        <a:buFont typeface="Calibri"/>
                        <a:buNone/>
                      </a:pPr>
                      <a:r>
                        <a:rPr lang="fr-FR" sz="1000" dirty="0"/>
                        <a:t>Armelle</a:t>
                      </a:r>
                      <a:endParaRPr dirty="0"/>
                    </a:p>
                    <a:p>
                      <a:pPr marL="0" marR="0" lvl="0" indent="0" algn="l" rtl="0">
                        <a:spcBef>
                          <a:spcPts val="0"/>
                        </a:spcBef>
                        <a:spcAft>
                          <a:spcPts val="0"/>
                        </a:spcAft>
                        <a:buNone/>
                      </a:pPr>
                      <a:endParaRPr sz="1000" dirty="0"/>
                    </a:p>
                  </a:txBody>
                  <a:tcPr marL="91450" marR="91450" marT="45725" marB="45725"/>
                </a:tc>
                <a:tc>
                  <a:txBody>
                    <a:bodyPr/>
                    <a:lstStyle/>
                    <a:p>
                      <a:pPr marL="0" marR="0" lvl="0" indent="0" algn="l" rtl="0">
                        <a:spcBef>
                          <a:spcPts val="0"/>
                        </a:spcBef>
                        <a:spcAft>
                          <a:spcPts val="0"/>
                        </a:spcAft>
                        <a:buNone/>
                      </a:pPr>
                      <a:r>
                        <a:rPr lang="fr-FR" sz="1000" dirty="0">
                          <a:highlight>
                            <a:srgbClr val="FEE599"/>
                          </a:highlight>
                        </a:rPr>
                        <a:t>Nathanael et  Issa</a:t>
                      </a:r>
                      <a:r>
                        <a:rPr lang="fr-FR" sz="1000" dirty="0"/>
                        <a:t> –point focal pour organiser (salle, invitation des participants, </a:t>
                      </a:r>
                      <a:r>
                        <a:rPr lang="fr-FR" sz="1000" dirty="0" err="1"/>
                        <a:t>etc</a:t>
                      </a:r>
                      <a:r>
                        <a:rPr lang="fr-FR" sz="1000" dirty="0"/>
                        <a:t>) + </a:t>
                      </a:r>
                      <a:r>
                        <a:rPr lang="fr-FR" sz="1000" dirty="0">
                          <a:highlight>
                            <a:srgbClr val="FEE599"/>
                          </a:highlight>
                        </a:rPr>
                        <a:t>Catherine</a:t>
                      </a:r>
                      <a:r>
                        <a:rPr lang="fr-FR" sz="1000" dirty="0"/>
                        <a:t> pour le </a:t>
                      </a:r>
                      <a:r>
                        <a:rPr lang="fr-FR" sz="1000" dirty="0" err="1"/>
                        <a:t>siege</a:t>
                      </a:r>
                      <a:r>
                        <a:rPr lang="fr-FR" sz="1000" dirty="0"/>
                        <a:t>  </a:t>
                      </a:r>
                      <a:endParaRPr dirty="0"/>
                    </a:p>
                  </a:txBody>
                  <a:tcPr marL="91450" marR="91450" marT="45725" marB="45725"/>
                </a:tc>
                <a:tc>
                  <a:txBody>
                    <a:bodyPr/>
                    <a:lstStyle/>
                    <a:p>
                      <a:pPr marL="0" marR="0" lvl="0" indent="0" algn="l" rtl="0">
                        <a:spcBef>
                          <a:spcPts val="0"/>
                        </a:spcBef>
                        <a:spcAft>
                          <a:spcPts val="0"/>
                        </a:spcAft>
                        <a:buNone/>
                      </a:pPr>
                      <a:r>
                        <a:rPr lang="fr-FR" sz="1000"/>
                        <a:t>Outils de formation.</a:t>
                      </a:r>
                      <a:endParaRPr/>
                    </a:p>
                    <a:p>
                      <a:pPr marL="0" marR="0" lvl="0" indent="0" algn="l" rtl="0">
                        <a:spcBef>
                          <a:spcPts val="0"/>
                        </a:spcBef>
                        <a:spcAft>
                          <a:spcPts val="0"/>
                        </a:spcAft>
                        <a:buNone/>
                      </a:pPr>
                      <a:r>
                        <a:rPr lang="fr-FR" sz="1000"/>
                        <a:t>Identifier les projets pilotes pour tester.</a:t>
                      </a:r>
                      <a:endParaRPr/>
                    </a:p>
                  </a:txBody>
                  <a:tcPr marL="91450" marR="91450" marT="45725" marB="45725"/>
                </a:tc>
                <a:tc>
                  <a:txBody>
                    <a:bodyPr/>
                    <a:lstStyle/>
                    <a:p>
                      <a:pPr marL="0" marR="0" lvl="0" indent="0" algn="l" rtl="0">
                        <a:spcBef>
                          <a:spcPts val="0"/>
                        </a:spcBef>
                        <a:spcAft>
                          <a:spcPts val="0"/>
                        </a:spcAft>
                        <a:buNone/>
                      </a:pPr>
                      <a:r>
                        <a:rPr lang="fr-FR" sz="1000" dirty="0">
                          <a:highlight>
                            <a:srgbClr val="FFFF00"/>
                          </a:highlight>
                        </a:rPr>
                        <a:t>Fin Octobre  (il faut que les partenaires locaux puissent participer, peut-être sur une base, a confirmer)</a:t>
                      </a:r>
                      <a:endParaRPr dirty="0"/>
                    </a:p>
                  </a:txBody>
                  <a:tcPr marL="91450" marR="91450" marT="45725" marB="45725"/>
                </a:tc>
                <a:extLst>
                  <a:ext uri="{0D108BD9-81ED-4DB2-BD59-A6C34878D82A}">
                    <a16:rowId xmlns:a16="http://schemas.microsoft.com/office/drawing/2014/main" val="10003"/>
                  </a:ext>
                </a:extLst>
              </a:tr>
              <a:tr h="663074">
                <a:tc>
                  <a:txBody>
                    <a:bodyPr/>
                    <a:lstStyle/>
                    <a:p>
                      <a:pPr marL="0" marR="0" lvl="0" indent="0" algn="l" rtl="0">
                        <a:spcBef>
                          <a:spcPts val="0"/>
                        </a:spcBef>
                        <a:spcAft>
                          <a:spcPts val="0"/>
                        </a:spcAft>
                        <a:buNone/>
                      </a:pPr>
                      <a:r>
                        <a:rPr lang="fr-FR" sz="1100" b="1"/>
                        <a:t>4. Lors du design du projet et cadre logique, proposer des indicateurs avec un focus sur la pratique et non sur les connaissances. Intégrer/budgétiser des formations sur les approches utilisées et les techniques de facilitation participative. Intégrer des activités de documentation sur des approches innovante/pilotes, etc. </a:t>
                      </a:r>
                      <a:endParaRPr/>
                    </a:p>
                  </a:txBody>
                  <a:tcPr marL="91450" marR="91450" marT="45725" marB="45725"/>
                </a:tc>
                <a:tc>
                  <a:txBody>
                    <a:bodyPr/>
                    <a:lstStyle/>
                    <a:p>
                      <a:pPr marL="0" marR="0" lvl="0" indent="0" algn="l" rtl="0">
                        <a:spcBef>
                          <a:spcPts val="0"/>
                        </a:spcBef>
                        <a:spcAft>
                          <a:spcPts val="0"/>
                        </a:spcAft>
                        <a:buNone/>
                      </a:pPr>
                      <a:r>
                        <a:rPr lang="fr-FR" sz="1000">
                          <a:highlight>
                            <a:srgbClr val="FFFF00"/>
                          </a:highlight>
                        </a:rPr>
                        <a:t>A décider en interne</a:t>
                      </a:r>
                      <a:endParaRPr/>
                    </a:p>
                    <a:p>
                      <a:pPr marL="0" marR="0" lvl="0" indent="0" algn="l" rtl="0">
                        <a:spcBef>
                          <a:spcPts val="0"/>
                        </a:spcBef>
                        <a:spcAft>
                          <a:spcPts val="0"/>
                        </a:spcAft>
                        <a:buNone/>
                      </a:pPr>
                      <a:r>
                        <a:rPr lang="fr-FR" sz="1000"/>
                        <a:t>Référentes techniques ou Coordos techniques? </a:t>
                      </a:r>
                      <a:endParaRPr/>
                    </a:p>
                  </a:txBody>
                  <a:tcPr marL="91450" marR="91450" marT="45725" marB="45725"/>
                </a:tc>
                <a:tc>
                  <a:txBody>
                    <a:bodyPr/>
                    <a:lstStyle/>
                    <a:p>
                      <a:pPr marL="0" marR="0" lvl="0" indent="0" algn="l" rtl="0">
                        <a:spcBef>
                          <a:spcPts val="0"/>
                        </a:spcBef>
                        <a:spcAft>
                          <a:spcPts val="0"/>
                        </a:spcAft>
                        <a:buNone/>
                      </a:pPr>
                      <a:r>
                        <a:rPr lang="fr-FR" sz="1000" dirty="0"/>
                        <a:t>+SE et RP/</a:t>
                      </a:r>
                      <a:r>
                        <a:rPr lang="fr-FR" sz="1000" dirty="0" err="1"/>
                        <a:t>RVs</a:t>
                      </a:r>
                      <a:r>
                        <a:rPr lang="fr-FR" sz="1000" dirty="0"/>
                        <a:t> terrain ‘</a:t>
                      </a:r>
                      <a:endParaRPr dirty="0"/>
                    </a:p>
                  </a:txBody>
                  <a:tcPr marL="91450" marR="91450" marT="45725" marB="45725"/>
                </a:tc>
                <a:tc>
                  <a:txBody>
                    <a:bodyPr/>
                    <a:lstStyle/>
                    <a:p>
                      <a:pPr marL="0" marR="0" lvl="0" indent="0" algn="l" rtl="0">
                        <a:spcBef>
                          <a:spcPts val="0"/>
                        </a:spcBef>
                        <a:spcAft>
                          <a:spcPts val="0"/>
                        </a:spcAft>
                        <a:buNone/>
                      </a:pPr>
                      <a:r>
                        <a:rPr lang="fr-FR" sz="1000"/>
                        <a:t>Fiche avec des propositions d’ indicateurs clés et paragraphes de narratifs</a:t>
                      </a:r>
                      <a:endParaRPr/>
                    </a:p>
                  </a:txBody>
                  <a:tcPr marL="91450" marR="91450" marT="45725" marB="45725"/>
                </a:tc>
                <a:tc>
                  <a:txBody>
                    <a:bodyPr/>
                    <a:lstStyle/>
                    <a:p>
                      <a:pPr marL="0" marR="0" lvl="0" indent="0" algn="l" rtl="0">
                        <a:spcBef>
                          <a:spcPts val="0"/>
                        </a:spcBef>
                        <a:spcAft>
                          <a:spcPts val="0"/>
                        </a:spcAft>
                        <a:buNone/>
                      </a:pPr>
                      <a:r>
                        <a:rPr lang="fr-FR" sz="1000"/>
                        <a:t>Aout/septembre</a:t>
                      </a:r>
                      <a:endParaRPr/>
                    </a:p>
                  </a:txBody>
                  <a:tcPr marL="91450" marR="91450" marT="45725" marB="45725"/>
                </a:tc>
                <a:extLst>
                  <a:ext uri="{0D108BD9-81ED-4DB2-BD59-A6C34878D82A}">
                    <a16:rowId xmlns:a16="http://schemas.microsoft.com/office/drawing/2014/main" val="10004"/>
                  </a:ext>
                </a:extLst>
              </a:tr>
              <a:tr h="665186">
                <a:tc>
                  <a:txBody>
                    <a:bodyPr/>
                    <a:lstStyle/>
                    <a:p>
                      <a:pPr marL="0" marR="0" lvl="0" indent="0" algn="l" rtl="0">
                        <a:spcBef>
                          <a:spcPts val="0"/>
                        </a:spcBef>
                        <a:spcAft>
                          <a:spcPts val="0"/>
                        </a:spcAft>
                        <a:buNone/>
                      </a:pPr>
                      <a:r>
                        <a:rPr lang="fr-FR" sz="1100" b="1"/>
                        <a:t>5. Pour chaque approche revoir l’organigramme et le ratio animateur/ groupes ou animateur/village. Explorer les stratégies avec effet multiplicateurs pour arriver a toucher plus de  bénéficiaires tout en renfonçant les capacités locales (animateur endogènes, etc) </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000"/>
                        <a:buFont typeface="Calibri"/>
                        <a:buNone/>
                      </a:pPr>
                      <a:r>
                        <a:rPr lang="fr-FR" sz="1000" dirty="0">
                          <a:highlight>
                            <a:srgbClr val="FFFF00"/>
                          </a:highlight>
                        </a:rPr>
                        <a:t>A décider en interne</a:t>
                      </a:r>
                      <a:endParaRPr sz="1000" dirty="0"/>
                    </a:p>
                    <a:p>
                      <a:pPr marL="0" marR="0" lvl="0" indent="0" algn="l" rtl="0">
                        <a:spcBef>
                          <a:spcPts val="0"/>
                        </a:spcBef>
                        <a:spcAft>
                          <a:spcPts val="0"/>
                        </a:spcAft>
                        <a:buNone/>
                      </a:pPr>
                      <a:r>
                        <a:rPr lang="fr-FR" sz="1000"/>
                        <a:t>Coordo EHA et Nut/sante et référentes?</a:t>
                      </a:r>
                      <a:endParaRPr dirty="0"/>
                    </a:p>
                  </a:txBody>
                  <a:tcPr marL="91450" marR="91450" marT="45725" marB="45725"/>
                </a:tc>
                <a:tc>
                  <a:txBody>
                    <a:bodyPr/>
                    <a:lstStyle/>
                    <a:p>
                      <a:pPr marL="0" marR="0" lvl="0" indent="0" algn="l" rtl="0">
                        <a:lnSpc>
                          <a:spcPct val="100000"/>
                        </a:lnSpc>
                        <a:spcBef>
                          <a:spcPts val="0"/>
                        </a:spcBef>
                        <a:spcAft>
                          <a:spcPts val="0"/>
                        </a:spcAft>
                        <a:buClr>
                          <a:schemeClr val="dk1"/>
                        </a:buClr>
                        <a:buSzPts val="1000"/>
                        <a:buFont typeface="Calibri"/>
                        <a:buNone/>
                      </a:pPr>
                      <a:r>
                        <a:rPr lang="fr-FR" sz="1000" dirty="0"/>
                        <a:t>Issa + RV ou mob com terrain (ou créer un groupe de travail avec quelque personnes pertinentes)</a:t>
                      </a:r>
                      <a:endParaRPr dirty="0"/>
                    </a:p>
                    <a:p>
                      <a:pPr marL="0" marR="0" lvl="0" indent="0" algn="l" rtl="0">
                        <a:spcBef>
                          <a:spcPts val="0"/>
                        </a:spcBef>
                        <a:spcAft>
                          <a:spcPts val="0"/>
                        </a:spcAft>
                        <a:buNone/>
                      </a:pPr>
                      <a:endParaRPr sz="1000" dirty="0"/>
                    </a:p>
                  </a:txBody>
                  <a:tcPr marL="91450" marR="91450" marT="45725" marB="45725"/>
                </a:tc>
                <a:tc>
                  <a:txBody>
                    <a:bodyPr/>
                    <a:lstStyle/>
                    <a:p>
                      <a:pPr marL="0" marR="0" lvl="0" indent="0" algn="l" rtl="0">
                        <a:spcBef>
                          <a:spcPts val="0"/>
                        </a:spcBef>
                        <a:spcAft>
                          <a:spcPts val="0"/>
                        </a:spcAft>
                        <a:buNone/>
                      </a:pPr>
                      <a:r>
                        <a:rPr lang="fr-FR" sz="1000"/>
                        <a:t>Un paragraphe descriptif détaillé de l’activite (approches, effet de cascade, fréquence des contacts, etc)</a:t>
                      </a:r>
                      <a:endParaRPr/>
                    </a:p>
                  </a:txBody>
                  <a:tcPr marL="91450" marR="91450" marT="45725" marB="45725"/>
                </a:tc>
                <a:tc>
                  <a:txBody>
                    <a:bodyPr/>
                    <a:lstStyle/>
                    <a:p>
                      <a:pPr marL="0" marR="0" lvl="0" indent="0" algn="l" rtl="0">
                        <a:spcBef>
                          <a:spcPts val="0"/>
                        </a:spcBef>
                        <a:spcAft>
                          <a:spcPts val="0"/>
                        </a:spcAft>
                        <a:buNone/>
                      </a:pPr>
                      <a:r>
                        <a:rPr lang="fr-FR" sz="1000"/>
                        <a:t>Les coordo doivent fixer un calendrier</a:t>
                      </a:r>
                      <a:endParaRPr/>
                    </a:p>
                  </a:txBody>
                  <a:tcPr marL="91450" marR="91450" marT="45725" marB="45725"/>
                </a:tc>
                <a:extLst>
                  <a:ext uri="{0D108BD9-81ED-4DB2-BD59-A6C34878D82A}">
                    <a16:rowId xmlns:a16="http://schemas.microsoft.com/office/drawing/2014/main" val="10005"/>
                  </a:ext>
                </a:extLst>
              </a:tr>
              <a:tr h="298325">
                <a:tc>
                  <a:txBody>
                    <a:bodyPr/>
                    <a:lstStyle/>
                    <a:p>
                      <a:pPr marL="0" marR="0" lvl="0" indent="0" algn="l" rtl="0">
                        <a:spcBef>
                          <a:spcPts val="0"/>
                        </a:spcBef>
                        <a:spcAft>
                          <a:spcPts val="0"/>
                        </a:spcAft>
                        <a:buNone/>
                      </a:pPr>
                      <a:r>
                        <a:rPr lang="fr-FR" sz="1100" b="1"/>
                        <a:t>6.Répliquer  l’atelier de stratégies CSC (faire une version simplifiée, 1-2 journée pour expliquer les déterminants, les résultats principaux de la recherche formative, et le plan d’action)</a:t>
                      </a:r>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000"/>
                        <a:buFont typeface="Calibri"/>
                        <a:buNone/>
                      </a:pPr>
                      <a:r>
                        <a:rPr lang="fr-FR" sz="1000">
                          <a:highlight>
                            <a:srgbClr val="FFFF00"/>
                          </a:highlight>
                        </a:rPr>
                        <a:t>Issa</a:t>
                      </a:r>
                      <a:endParaRPr/>
                    </a:p>
                    <a:p>
                      <a:pPr marL="0" marR="0" lvl="0" indent="0" algn="l" rtl="0">
                        <a:spcBef>
                          <a:spcPts val="0"/>
                        </a:spcBef>
                        <a:spcAft>
                          <a:spcPts val="0"/>
                        </a:spcAft>
                        <a:buNone/>
                      </a:pPr>
                      <a:r>
                        <a:rPr lang="fr-FR" sz="1000"/>
                        <a:t>Ou 1 lead  par organisation (ACF, Adkoul, etc)?</a:t>
                      </a:r>
                      <a:endParaRPr/>
                    </a:p>
                  </a:txBody>
                  <a:tcPr marL="91450" marR="91450" marT="45725" marB="45725"/>
                </a:tc>
                <a:tc>
                  <a:txBody>
                    <a:bodyPr/>
                    <a:lstStyle/>
                    <a:p>
                      <a:pPr marL="0" marR="0" lvl="0" indent="0" algn="l" rtl="0">
                        <a:spcBef>
                          <a:spcPts val="0"/>
                        </a:spcBef>
                        <a:spcAft>
                          <a:spcPts val="0"/>
                        </a:spcAft>
                        <a:buNone/>
                      </a:pPr>
                      <a:r>
                        <a:rPr lang="fr-FR" sz="1000"/>
                        <a:t>Designer 2 personnes minimum par base pour répliquer  (RP/RV et Mob com de chaque base) </a:t>
                      </a:r>
                      <a:endParaRPr/>
                    </a:p>
                  </a:txBody>
                  <a:tcPr marL="91450" marR="91450" marT="45725" marB="45725"/>
                </a:tc>
                <a:tc>
                  <a:txBody>
                    <a:bodyPr/>
                    <a:lstStyle/>
                    <a:p>
                      <a:pPr marL="0" marR="0" lvl="0" indent="0" algn="l" rtl="0">
                        <a:spcBef>
                          <a:spcPts val="0"/>
                        </a:spcBef>
                        <a:spcAft>
                          <a:spcPts val="0"/>
                        </a:spcAft>
                        <a:buNone/>
                      </a:pPr>
                      <a:r>
                        <a:rPr lang="fr-FR" sz="1000" dirty="0"/>
                        <a:t>Feuilles d Attendance et  rapportage de cette activité (nombre de participants F/H, organisation)</a:t>
                      </a:r>
                      <a:endParaRPr dirty="0"/>
                    </a:p>
                  </a:txBody>
                  <a:tcPr marL="91450" marR="91450" marT="45725" marB="45725"/>
                </a:tc>
                <a:tc>
                  <a:txBody>
                    <a:bodyPr/>
                    <a:lstStyle/>
                    <a:p>
                      <a:pPr marL="0" marR="0" lvl="0" indent="0" algn="l" rtl="0">
                        <a:spcBef>
                          <a:spcPts val="0"/>
                        </a:spcBef>
                        <a:spcAft>
                          <a:spcPts val="0"/>
                        </a:spcAft>
                        <a:buNone/>
                      </a:pPr>
                      <a:r>
                        <a:rPr lang="fr-FR" sz="1000" dirty="0"/>
                        <a:t>début septembre (avant la formation)</a:t>
                      </a:r>
                      <a:endParaRPr dirty="0"/>
                    </a:p>
                  </a:txBody>
                  <a:tcPr marL="91450" marR="91450" marT="45725" marB="45725"/>
                </a:tc>
                <a:extLst>
                  <a:ext uri="{0D108BD9-81ED-4DB2-BD59-A6C34878D82A}">
                    <a16:rowId xmlns:a16="http://schemas.microsoft.com/office/drawing/2014/main" val="10006"/>
                  </a:ext>
                </a:extLst>
              </a:tr>
              <a:tr h="580725">
                <a:tc>
                  <a:txBody>
                    <a:bodyPr/>
                    <a:lstStyle/>
                    <a:p>
                      <a:pPr marL="0" marR="0" lvl="0" indent="0" algn="l" rtl="0">
                        <a:spcBef>
                          <a:spcPts val="0"/>
                        </a:spcBef>
                        <a:spcAft>
                          <a:spcPts val="0"/>
                        </a:spcAft>
                        <a:buNone/>
                      </a:pPr>
                      <a:r>
                        <a:rPr lang="fr-FR" sz="1100" b="1" dirty="0"/>
                        <a:t>7. Répliquer la formation sur les techniques de facilitations et approches </a:t>
                      </a:r>
                      <a:r>
                        <a:rPr lang="fr-FR" sz="1100" b="1" dirty="0" err="1"/>
                        <a:t>ameliorees</a:t>
                      </a:r>
                      <a:r>
                        <a:rPr lang="fr-FR" sz="1100" b="1" dirty="0"/>
                        <a:t> pour les équipes terrains </a:t>
                      </a:r>
                      <a:endParaRPr dirty="0"/>
                    </a:p>
                  </a:txBody>
                  <a:tcPr marL="91450" marR="91450" marT="45725" marB="45725"/>
                </a:tc>
                <a:tc>
                  <a:txBody>
                    <a:bodyPr/>
                    <a:lstStyle/>
                    <a:p>
                      <a:pPr marL="0" marR="0" lvl="0" indent="0" algn="l" rtl="0">
                        <a:lnSpc>
                          <a:spcPct val="100000"/>
                        </a:lnSpc>
                        <a:spcBef>
                          <a:spcPts val="0"/>
                        </a:spcBef>
                        <a:spcAft>
                          <a:spcPts val="0"/>
                        </a:spcAft>
                        <a:buClr>
                          <a:schemeClr val="dk1"/>
                        </a:buClr>
                        <a:buSzPts val="1000"/>
                        <a:buFont typeface="Calibri"/>
                        <a:buNone/>
                      </a:pPr>
                      <a:r>
                        <a:rPr lang="fr-FR" sz="1000" dirty="0">
                          <a:highlight>
                            <a:srgbClr val="FFFF00"/>
                          </a:highlight>
                        </a:rPr>
                        <a:t>A décider en interne</a:t>
                      </a:r>
                      <a:endParaRPr dirty="0"/>
                    </a:p>
                    <a:p>
                      <a:pPr marL="0" marR="0" lvl="0" indent="0" algn="l" rtl="0">
                        <a:lnSpc>
                          <a:spcPct val="100000"/>
                        </a:lnSpc>
                        <a:spcBef>
                          <a:spcPts val="0"/>
                        </a:spcBef>
                        <a:spcAft>
                          <a:spcPts val="0"/>
                        </a:spcAft>
                        <a:buClr>
                          <a:schemeClr val="dk1"/>
                        </a:buClr>
                        <a:buSzPts val="1000"/>
                        <a:buFont typeface="Calibri"/>
                        <a:buNone/>
                      </a:pPr>
                      <a:r>
                        <a:rPr lang="fr-FR" sz="1000" dirty="0"/>
                        <a:t>1 Coordo ou 1 lead  par organisation partenaire?</a:t>
                      </a:r>
                      <a:endParaRPr dirty="0"/>
                    </a:p>
                  </a:txBody>
                  <a:tcPr marL="91450" marR="91450" marT="45725" marB="45725"/>
                </a:tc>
                <a:tc>
                  <a:txBody>
                    <a:bodyPr/>
                    <a:lstStyle/>
                    <a:p>
                      <a:pPr marL="0" marR="0" lvl="0" indent="0" algn="l" rtl="0">
                        <a:spcBef>
                          <a:spcPts val="0"/>
                        </a:spcBef>
                        <a:spcAft>
                          <a:spcPts val="0"/>
                        </a:spcAft>
                        <a:buNone/>
                      </a:pPr>
                      <a:r>
                        <a:rPr lang="fr-FR" sz="1000" dirty="0"/>
                        <a:t>Designer 3 personnes minimum par base pour répliquer  (RP/RV et Mob com de chaque base) </a:t>
                      </a:r>
                      <a:endParaRPr dirty="0"/>
                    </a:p>
                  </a:txBody>
                  <a:tcPr marL="91450" marR="91450" marT="45725" marB="45725"/>
                </a:tc>
                <a:tc>
                  <a:txBody>
                    <a:bodyPr/>
                    <a:lstStyle/>
                    <a:p>
                      <a:pPr marL="0" marR="0" lvl="0" indent="0" algn="l" rtl="0">
                        <a:lnSpc>
                          <a:spcPct val="100000"/>
                        </a:lnSpc>
                        <a:spcBef>
                          <a:spcPts val="0"/>
                        </a:spcBef>
                        <a:spcAft>
                          <a:spcPts val="0"/>
                        </a:spcAft>
                        <a:buClr>
                          <a:schemeClr val="dk1"/>
                        </a:buClr>
                        <a:buSzPts val="1000"/>
                        <a:buFont typeface="Calibri"/>
                        <a:buNone/>
                      </a:pPr>
                      <a:r>
                        <a:rPr lang="fr-FR" sz="1000" dirty="0"/>
                        <a:t>Feuilles d Attendance et  rapportage de cette activité (nombre de participants F/H, organisation)</a:t>
                      </a:r>
                      <a:endParaRPr dirty="0"/>
                    </a:p>
                  </a:txBody>
                  <a:tcPr marL="91450" marR="91450" marT="45725" marB="45725"/>
                </a:tc>
                <a:tc>
                  <a:txBody>
                    <a:bodyPr/>
                    <a:lstStyle/>
                    <a:p>
                      <a:pPr marL="0" marR="0" lvl="0" indent="0" algn="l" rtl="0">
                        <a:spcBef>
                          <a:spcPts val="0"/>
                        </a:spcBef>
                        <a:spcAft>
                          <a:spcPts val="0"/>
                        </a:spcAft>
                        <a:buNone/>
                      </a:pPr>
                      <a:r>
                        <a:rPr lang="fr-FR" sz="1000" dirty="0"/>
                        <a:t>Novembre </a:t>
                      </a:r>
                      <a:endParaRPr dirty="0"/>
                    </a:p>
                  </a:txBody>
                  <a:tcPr marL="91450" marR="91450" marT="45725" marB="45725"/>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Thème Office">
  <a:themeElements>
    <a:clrScheme name="Thèm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EBDE5D13C7C844895D4D0785CE1387" ma:contentTypeVersion="16" ma:contentTypeDescription="Create a new document." ma:contentTypeScope="" ma:versionID="dbdf93e8d38e87797be39c64e7f351a7">
  <xsd:schema xmlns:xsd="http://www.w3.org/2001/XMLSchema" xmlns:xs="http://www.w3.org/2001/XMLSchema" xmlns:p="http://schemas.microsoft.com/office/2006/metadata/properties" xmlns:ns2="b545358d-e310-4d04-b43f-541cad9994cd" xmlns:ns3="7a9f276f-f162-4cb8-9653-eafef4bd0861" targetNamespace="http://schemas.microsoft.com/office/2006/metadata/properties" ma:root="true" ma:fieldsID="a7a61707f5d29fb456a8791d374a35aa" ns2:_="" ns3:_="">
    <xsd:import namespace="b545358d-e310-4d04-b43f-541cad9994cd"/>
    <xsd:import namespace="7a9f276f-f162-4cb8-9653-eafef4bd086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45358d-e310-4d04-b43f-541cad9994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23913a5-fff7-4b25-bc4b-eac5b45096e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a9f276f-f162-4cb8-9653-eafef4bd086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1633779-304a-4fec-a556-a2839aab83d9}" ma:internalName="TaxCatchAll" ma:showField="CatchAllData" ma:web="7a9f276f-f162-4cb8-9653-eafef4bd08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457094-2698-4206-906A-561BD0371379}"/>
</file>

<file path=customXml/itemProps2.xml><?xml version="1.0" encoding="utf-8"?>
<ds:datastoreItem xmlns:ds="http://schemas.openxmlformats.org/officeDocument/2006/customXml" ds:itemID="{88971875-4948-43DC-9150-6987245ED728}"/>
</file>

<file path=docProps/app.xml><?xml version="1.0" encoding="utf-8"?>
<Properties xmlns="http://schemas.openxmlformats.org/officeDocument/2006/extended-properties" xmlns:vt="http://schemas.openxmlformats.org/officeDocument/2006/docPropsVTypes">
  <TotalTime>186</TotalTime>
  <Words>1237</Words>
  <Application>Microsoft Office PowerPoint</Application>
  <PresentationFormat>Format A4 (210 x 297 mm)</PresentationFormat>
  <Paragraphs>151</Paragraphs>
  <Slides>4</Slides>
  <Notes>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Cambria</vt:lpstr>
      <vt:lpstr>Open Sans</vt:lpstr>
      <vt:lpstr>Thème Office</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Sacher</dc:creator>
  <cp:lastModifiedBy>Armelle Sacher</cp:lastModifiedBy>
  <cp:revision>5</cp:revision>
  <dcterms:created xsi:type="dcterms:W3CDTF">2022-08-03T06:55:53Z</dcterms:created>
  <dcterms:modified xsi:type="dcterms:W3CDTF">2022-12-07T19:17:49Z</dcterms:modified>
</cp:coreProperties>
</file>