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7"/>
    <p:sldMasterId id="2147483769" r:id="rId8"/>
    <p:sldMasterId id="2147483965" r:id="rId9"/>
  </p:sldMasterIdLst>
  <p:notesMasterIdLst>
    <p:notesMasterId r:id="rId25"/>
  </p:notesMasterIdLst>
  <p:sldIdLst>
    <p:sldId id="257" r:id="rId10"/>
    <p:sldId id="303" r:id="rId11"/>
    <p:sldId id="286" r:id="rId12"/>
    <p:sldId id="291" r:id="rId13"/>
    <p:sldId id="283" r:id="rId14"/>
    <p:sldId id="307" r:id="rId15"/>
    <p:sldId id="305" r:id="rId16"/>
    <p:sldId id="297" r:id="rId17"/>
    <p:sldId id="313" r:id="rId18"/>
    <p:sldId id="274" r:id="rId19"/>
    <p:sldId id="299" r:id="rId20"/>
    <p:sldId id="301" r:id="rId21"/>
    <p:sldId id="276" r:id="rId22"/>
    <p:sldId id="304" r:id="rId23"/>
    <p:sldId id="26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29E0E3-ED5B-FA73-311B-1D8A4E4B3880}" name="Marie Cusick" initials="MC" userId="S::mcusick@unicef.org::67fe9aeb-52eb-4a00-b161-960e56e3611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8080"/>
    <a:srgbClr val="9CCB38"/>
    <a:srgbClr val="E7EBE1"/>
    <a:srgbClr val="94A17F"/>
    <a:srgbClr val="000000"/>
    <a:srgbClr val="F15D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EDD384-A603-C016-E3F1-CBBA65C59C42}" v="152" dt="2023-09-12T07:55:17.187"/>
    <p1510:client id="{195003AF-DDDE-4FE7-718E-4B1A20AC7215}" v="73" dt="2023-09-15T13:49:05.902"/>
    <p1510:client id="{1ECD56DB-14B2-FB02-81AD-6825E0EDE0E7}" v="772" dt="2023-09-11T15:24:22.217"/>
    <p1510:client id="{2577D2B7-F619-69A2-546F-676DA017BCBC}" v="188" dt="2023-05-01T11:14:03.927"/>
    <p1510:client id="{392B9070-2A0C-B723-9941-CF18C7F0D9F5}" v="176" dt="2023-09-08T12:04:03.614"/>
    <p1510:client id="{3C767464-29D1-AE33-889C-B5BD153DB689}" v="85" dt="2023-05-09T10:14:34.937"/>
    <p1510:client id="{437FA2EF-D012-1631-7C6E-A8D9D2C55A4A}" v="224" dt="2023-09-07T11:23:29.636"/>
    <p1510:client id="{476E1CD6-C01F-C993-59CC-AE0A621369AB}" v="21" dt="2023-09-08T12:07:27.401"/>
    <p1510:client id="{51FFFA42-4A6F-456B-E094-05ABA8D7F622}" v="1060" dt="2023-09-15T10:21:31.234"/>
    <p1510:client id="{5515B70F-CB1D-58AA-DF6F-E54DF28524D2}" v="138" dt="2023-09-18T12:36:35.040"/>
    <p1510:client id="{55A6A328-8BA1-F202-0E95-60273CD533C0}" v="1172" dt="2023-09-18T09:55:38.316"/>
    <p1510:client id="{576C5C3C-44C7-2859-2536-914FFF5519AA}" v="4" dt="2023-09-18T11:02:46.097"/>
    <p1510:client id="{5CABCEBF-27DD-519E-9112-01049F10B993}" v="412" dt="2023-05-02T09:00:53.587"/>
    <p1510:client id="{7A3E9E68-F595-E0FA-B405-C58F1059E9A7}" v="327" dt="2022-11-07T20:35:34.748"/>
    <p1510:client id="{7BDFB052-731D-1D7F-408B-6056DD74A545}" v="315" dt="2023-09-14T18:08:53.651"/>
    <p1510:client id="{8237778C-8038-6376-2533-D6281DA99DA2}" v="335" dt="2023-09-14T22:48:06.459"/>
    <p1510:client id="{8413F247-80AF-815E-FD45-02F282A29194}" v="177" dt="2023-09-07T10:56:43.193"/>
    <p1510:client id="{8B73D1E9-08BA-11C6-04EC-692105E8F3FD}" v="4" dt="2023-09-12T07:44:33.709"/>
    <p1510:client id="{93082F9A-3B23-6D01-C077-9DC6268B534C}" v="8" dt="2023-09-18T15:14:50.875"/>
    <p1510:client id="{9962272A-8744-E180-E681-2870D15F74DF}" v="1057" dt="2023-09-11T08:04:13.330"/>
    <p1510:client id="{9D57D63D-9973-7E3D-B05E-EF49EE872977}" v="80" dt="2023-09-11T08:09:19.833"/>
    <p1510:client id="{A813B8AE-EEA5-DC6D-A7BB-D5B3A3D6532F}" v="22" dt="2023-09-08T11:38:07.404"/>
    <p1510:client id="{B75680E0-5589-EA00-3C89-06413F1751DA}" v="1132" dt="2023-09-11T11:03:25.856"/>
    <p1510:client id="{D7C96FFD-E1D4-4283-CBEF-86E60D8A2F19}" v="221" dt="2023-09-12T09:23:16.914"/>
    <p1510:client id="{E03A2604-9048-3116-D33A-233FD4206DFB}" v="129" dt="2023-09-07T12:10:44.046"/>
    <p1510:client id="{E37B09BE-F096-B78B-3BDF-2BA27D54FD54}" v="375" dt="2022-11-07T21:15:41.168"/>
    <p1510:client id="{FB0C6BD4-8E86-456A-815E-8B142FC8E963}" v="190" dt="2022-09-29T14:32:52.6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2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1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customXml" Target="../customXml/item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microsoft.com/office/2018/10/relationships/authors" Target="author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3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B6FD95-C058-45BC-B87D-B0A829B86483}" type="datetimeFigureOut">
              <a:t>9/24/2023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BE14BA-E20E-4B8F-87CE-5F32AF465B2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55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Following the security crisis of 2018 and its spread throughout the country, BFA is facing nutritional emergencies </a:t>
            </a:r>
          </a:p>
          <a:p>
            <a:r>
              <a:rPr lang="en-US"/>
              <a:t>Insecurity has led to displacement of people living in precarious conditions, with Poor access to </a:t>
            </a:r>
            <a:r>
              <a:rPr lang="en-US" err="1"/>
              <a:t>healthcar</a:t>
            </a:r>
            <a:r>
              <a:rPr lang="en-US"/>
              <a:t> due to the closure and minimal functioning of health facilities and Difficult geographical and hydrographic location exposes it to external drought factors.</a:t>
            </a:r>
          </a:p>
          <a:p>
            <a:r>
              <a:rPr lang="en-US"/>
              <a:t>The nutrition clusters activated in December 2019, clusters are accountable to the humanitarian country team and the country's highest authority. </a:t>
            </a:r>
          </a:p>
          <a:p>
            <a:r>
              <a:rPr lang="en-US"/>
              <a:t>The aim of the nutrition cluster is to provide a coordinated, unified, efficient and effective nutrition response for the populations affected by the crisis</a:t>
            </a:r>
          </a:p>
          <a:p>
            <a:r>
              <a:rPr lang="en-US"/>
              <a:t>Meetings are held every 2 weeks at national level and every 4 weeks at regional level.  </a:t>
            </a:r>
          </a:p>
          <a:p>
            <a:endParaRPr lang="en-US"/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E14BA-E20E-4B8F-87CE-5F32AF465B29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845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Multi-sector coordination of nutrition interventions : </a:t>
            </a:r>
          </a:p>
          <a:p>
            <a:r>
              <a:rPr lang="en-US"/>
              <a:t>National multi-stakeholder platform for nutrition: National Nutrition Council (CNAN) -  =&gt;  Technical secretariat for nutrition anchored by the presidency</a:t>
            </a:r>
            <a:endParaRPr lang="en-US">
              <a:ea typeface="Calibri"/>
              <a:cs typeface="Calibri"/>
            </a:endParaRPr>
          </a:p>
          <a:p>
            <a:r>
              <a:rPr lang="en-US"/>
              <a:t>Sub-national coordination mechanism </a:t>
            </a: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r>
              <a:rPr lang="en-US"/>
              <a:t>The main challenges were : </a:t>
            </a:r>
            <a:endParaRPr lang="en-US">
              <a:ea typeface="Calibri"/>
              <a:cs typeface="Calibri"/>
            </a:endParaRPr>
          </a:p>
          <a:p>
            <a:r>
              <a:rPr lang="en-US"/>
              <a:t>Mobilization of resources for the multisectoral response </a:t>
            </a:r>
            <a:endParaRPr lang="en-US">
              <a:ea typeface="Calibri"/>
              <a:cs typeface="Calibri"/>
            </a:endParaRPr>
          </a:p>
          <a:p>
            <a:r>
              <a:rPr lang="en-US"/>
              <a:t>Operational coordination of the large number of partners</a:t>
            </a: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E14BA-E20E-4B8F-87CE-5F32AF465B29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26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Intersectoral collaboration with the Wash, health and food security sectors and the GBV, cash working group and AAP working groups for an inclusive and multisectoral response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E14BA-E20E-4B8F-87CE-5F32AF465B29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787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Institutionalization of the triple nexus, placing the authorities at the center of the humanitarian response - Participation of governments in national and regional coordination structures</a:t>
            </a:r>
          </a:p>
          <a:p>
            <a:r>
              <a:rPr lang="en-US"/>
              <a:t>Harmonization of : </a:t>
            </a:r>
            <a:endParaRPr lang="en-US">
              <a:ea typeface="Calibri"/>
              <a:cs typeface="Calibri"/>
            </a:endParaRPr>
          </a:p>
          <a:p>
            <a:r>
              <a:rPr lang="en-US"/>
              <a:t>Monitoring and evaluation of the program's effectiveness and quality. </a:t>
            </a: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E14BA-E20E-4B8F-87CE-5F32AF465B29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627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With the changing humanitarian landscape, we need to maintain capacity building with dedicated GNC Technical Alliance referents and support for regional clusters in emergency preparedness and response nutrition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E14BA-E20E-4B8F-87CE-5F32AF465B29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977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/>
              <a:t>Insert own photo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711677-E072-4943-BBFE-B57AD27CD11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846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28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28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46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E7555-07CF-4CC1-9AD4-26EB01ADEF75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E0707-16D1-4EFD-9C7E-2A3D50077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44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C65DB132-42FE-4865-929D-86B31A2DD82A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2196380"/>
            <a:ext cx="12192000" cy="1972731"/>
          </a:xfrm>
          <a:prstGeom prst="rect">
            <a:avLst/>
          </a:prstGeom>
          <a:gradFill flip="none" rotWithShape="1">
            <a:gsLst>
              <a:gs pos="85000">
                <a:srgbClr val="78BF3F"/>
              </a:gs>
              <a:gs pos="0">
                <a:srgbClr val="009740"/>
              </a:gs>
              <a:gs pos="100000">
                <a:srgbClr val="8DC63F"/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 baseline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7953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2525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7097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1669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GB" sz="2800"/>
          </a:p>
        </p:txBody>
      </p:sp>
      <p:sp>
        <p:nvSpPr>
          <p:cNvPr id="28" name="Date Placeholder 1">
            <a:extLst>
              <a:ext uri="{FF2B5EF4-FFF2-40B4-BE49-F238E27FC236}">
                <a16:creationId xmlns:a16="http://schemas.microsoft.com/office/drawing/2014/main" id="{D6E1D5BE-8C2B-4BEF-8F1B-D7594950F0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5BFE7555-07CF-4CC1-9AD4-26EB01ADEF75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25DB1619-726E-4DE0-96BB-C7621012E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988563D6-72E7-4941-9ACC-A227535E4D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97337" y="4648200"/>
            <a:ext cx="7766936" cy="1070868"/>
          </a:xfrm>
        </p:spPr>
        <p:txBody>
          <a:bodyPr anchor="ctr">
            <a:normAutofit/>
          </a:bodyPr>
          <a:lstStyle>
            <a:lvl1pPr marL="0" indent="0" algn="ctr">
              <a:buNone/>
              <a:defRPr/>
            </a:lvl1pPr>
          </a:lstStyle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[meeting date]</a:t>
            </a:r>
          </a:p>
        </p:txBody>
      </p:sp>
    </p:spTree>
    <p:extLst>
      <p:ext uri="{BB962C8B-B14F-4D97-AF65-F5344CB8AC3E}">
        <p14:creationId xmlns:p14="http://schemas.microsoft.com/office/powerpoint/2010/main" val="143591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84718" y="2228653"/>
            <a:ext cx="7850222" cy="1818967"/>
          </a:xfr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5800" baseline="0">
                <a:solidFill>
                  <a:srgbClr val="FFFFFF"/>
                </a:solidFill>
              </a:defRPr>
            </a:lvl1pPr>
            <a:lvl2pPr marL="609493" indent="0">
              <a:buNone/>
              <a:defRPr/>
            </a:lvl2pPr>
            <a:lvl3pPr marL="1218987" indent="0">
              <a:buNone/>
              <a:defRPr/>
            </a:lvl3pPr>
            <a:lvl4pPr marL="1828480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fr-FR"/>
              <a:t>Click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Title</a:t>
            </a:r>
            <a:r>
              <a:rPr lang="fr-FR"/>
              <a:t> </a:t>
            </a:r>
            <a:r>
              <a:rPr lang="fr-FR" err="1"/>
              <a:t>Presentation</a:t>
            </a:r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34175" y="4059641"/>
            <a:ext cx="4086498" cy="0"/>
          </a:xfrm>
          <a:prstGeom prst="line">
            <a:avLst/>
          </a:prstGeom>
          <a:ln w="31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634175" y="4275499"/>
            <a:ext cx="4086498" cy="1065213"/>
          </a:xfrm>
        </p:spPr>
        <p:txBody>
          <a:bodyPr>
            <a:noAutofit/>
          </a:bodyPr>
          <a:lstStyle>
            <a:lvl1pPr marL="0" indent="0" algn="ctr">
              <a:lnSpc>
                <a:spcPct val="70000"/>
              </a:lnSpc>
              <a:buNone/>
              <a:defRPr sz="2800"/>
            </a:lvl1pPr>
            <a:lvl2pPr marL="609494" indent="0" algn="ctr">
              <a:buNone/>
              <a:defRPr sz="2800"/>
            </a:lvl2pPr>
            <a:lvl3pPr marL="1218986" indent="0" algn="ctr">
              <a:buNone/>
              <a:defRPr sz="2800"/>
            </a:lvl3pPr>
            <a:lvl4pPr marL="1828480" indent="0" algn="ctr">
              <a:buNone/>
              <a:defRPr sz="2800"/>
            </a:lvl4pPr>
            <a:lvl5pPr marL="2437973" indent="0" algn="ctr">
              <a:buNone/>
              <a:defRPr sz="2800"/>
            </a:lvl5pPr>
          </a:lstStyle>
          <a:p>
            <a:pPr lvl="0"/>
            <a:r>
              <a:rPr lang="fr-FR"/>
              <a:t>Click to </a:t>
            </a:r>
            <a:r>
              <a:rPr lang="fr-FR" err="1"/>
              <a:t>edit</a:t>
            </a:r>
            <a:r>
              <a:rPr lang="fr-FR"/>
              <a:t> Place </a:t>
            </a:r>
          </a:p>
          <a:p>
            <a:pPr lvl="0"/>
            <a:r>
              <a:rPr lang="fr-FR"/>
              <a:t>and/or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1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with partner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42084" y="2228652"/>
            <a:ext cx="10954611" cy="1007805"/>
          </a:xfr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6000" baseline="0">
                <a:solidFill>
                  <a:srgbClr val="FFFFFF"/>
                </a:solidFill>
              </a:defRPr>
            </a:lvl1pPr>
            <a:lvl2pPr marL="609493" indent="0">
              <a:buNone/>
              <a:defRPr/>
            </a:lvl2pPr>
            <a:lvl3pPr marL="1218987" indent="0">
              <a:buNone/>
              <a:defRPr/>
            </a:lvl3pPr>
            <a:lvl4pPr marL="1828480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fr-FR"/>
              <a:t>Click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Title</a:t>
            </a:r>
            <a:r>
              <a:rPr lang="fr-FR"/>
              <a:t> </a:t>
            </a:r>
            <a:r>
              <a:rPr lang="fr-FR" err="1"/>
              <a:t>Presentation</a:t>
            </a:r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91541" y="3354995"/>
            <a:ext cx="3750482" cy="0"/>
          </a:xfrm>
          <a:prstGeom prst="line">
            <a:avLst/>
          </a:prstGeom>
          <a:ln w="31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691541" y="3570853"/>
            <a:ext cx="3750482" cy="861858"/>
          </a:xfrm>
        </p:spPr>
        <p:txBody>
          <a:bodyPr>
            <a:noAutofit/>
          </a:bodyPr>
          <a:lstStyle>
            <a:lvl1pPr marL="0" indent="0" algn="ctr">
              <a:lnSpc>
                <a:spcPct val="70000"/>
              </a:lnSpc>
              <a:buNone/>
              <a:defRPr sz="2800"/>
            </a:lvl1pPr>
            <a:lvl2pPr marL="609494" indent="0" algn="ctr">
              <a:buNone/>
              <a:defRPr sz="2800"/>
            </a:lvl2pPr>
            <a:lvl3pPr marL="1218986" indent="0" algn="ctr">
              <a:buNone/>
              <a:defRPr sz="2800"/>
            </a:lvl3pPr>
            <a:lvl4pPr marL="1828480" indent="0" algn="ctr">
              <a:buNone/>
              <a:defRPr sz="2800"/>
            </a:lvl4pPr>
            <a:lvl5pPr marL="2437973" indent="0" algn="ctr">
              <a:buNone/>
              <a:defRPr sz="2800"/>
            </a:lvl5pPr>
          </a:lstStyle>
          <a:p>
            <a:pPr lvl="0"/>
            <a:r>
              <a:rPr lang="fr-FR"/>
              <a:t>Click to </a:t>
            </a:r>
            <a:r>
              <a:rPr lang="fr-FR" err="1"/>
              <a:t>edit</a:t>
            </a:r>
            <a:r>
              <a:rPr lang="fr-FR"/>
              <a:t> Place </a:t>
            </a:r>
          </a:p>
          <a:p>
            <a:pPr lvl="0"/>
            <a:r>
              <a:rPr lang="fr-FR"/>
              <a:t>and/or Date</a:t>
            </a:r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3176" y="5194300"/>
            <a:ext cx="12195176" cy="1663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66956" y="5555278"/>
            <a:ext cx="2719452" cy="9588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818356" y="5555278"/>
            <a:ext cx="2719452" cy="9588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753806" y="5555278"/>
            <a:ext cx="2719452" cy="9588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81086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Slide with logos at th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82091" y="1049338"/>
            <a:ext cx="5891159" cy="4144963"/>
          </a:xfr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5400" baseline="0">
                <a:solidFill>
                  <a:schemeClr val="accent1"/>
                </a:solidFill>
              </a:defRPr>
            </a:lvl1pPr>
            <a:lvl2pPr marL="609494" indent="0">
              <a:lnSpc>
                <a:spcPct val="80000"/>
              </a:lnSpc>
              <a:buNone/>
              <a:defRPr sz="5400">
                <a:solidFill>
                  <a:srgbClr val="118987"/>
                </a:solidFill>
              </a:defRPr>
            </a:lvl2pPr>
            <a:lvl3pPr marL="1218986" indent="0">
              <a:lnSpc>
                <a:spcPct val="80000"/>
              </a:lnSpc>
              <a:buNone/>
              <a:defRPr sz="5400">
                <a:solidFill>
                  <a:srgbClr val="118987"/>
                </a:solidFill>
              </a:defRPr>
            </a:lvl3pPr>
            <a:lvl4pPr marL="1828480" indent="0">
              <a:lnSpc>
                <a:spcPct val="80000"/>
              </a:lnSpc>
              <a:buNone/>
              <a:defRPr sz="5400">
                <a:solidFill>
                  <a:srgbClr val="118987"/>
                </a:solidFill>
              </a:defRPr>
            </a:lvl4pPr>
            <a:lvl5pPr marL="2437973" indent="0">
              <a:lnSpc>
                <a:spcPct val="80000"/>
              </a:lnSpc>
              <a:buNone/>
              <a:defRPr sz="5400">
                <a:solidFill>
                  <a:srgbClr val="118987"/>
                </a:solidFill>
              </a:defRPr>
            </a:lvl5pPr>
          </a:lstStyle>
          <a:p>
            <a:pPr lvl="0"/>
            <a:r>
              <a:rPr lang="fr-FR" err="1"/>
              <a:t>Willkommen</a:t>
            </a:r>
            <a:endParaRPr lang="fr-FR"/>
          </a:p>
          <a:p>
            <a:pPr lvl="0"/>
            <a:r>
              <a:rPr lang="fr-FR"/>
              <a:t>Bienvenue</a:t>
            </a:r>
          </a:p>
          <a:p>
            <a:pPr lvl="0"/>
            <a:r>
              <a:rPr lang="fr-FR" err="1"/>
              <a:t>Bienvenido</a:t>
            </a:r>
            <a:endParaRPr lang="fr-FR"/>
          </a:p>
          <a:p>
            <a:pPr lvl="0"/>
            <a:r>
              <a:rPr lang="fr-FR" err="1"/>
              <a:t>Ahlan</a:t>
            </a:r>
            <a:r>
              <a:rPr lang="fr-FR"/>
              <a:t> </a:t>
            </a:r>
            <a:r>
              <a:rPr lang="fr-FR" err="1"/>
              <a:t>wa</a:t>
            </a:r>
            <a:r>
              <a:rPr lang="fr-FR"/>
              <a:t> </a:t>
            </a:r>
            <a:r>
              <a:rPr lang="fr-FR" err="1"/>
              <a:t>sahlan</a:t>
            </a:r>
            <a:endParaRPr lang="fr-FR"/>
          </a:p>
          <a:p>
            <a:pPr lvl="0"/>
            <a:r>
              <a:rPr lang="fr-FR" err="1"/>
              <a:t>Welcome</a:t>
            </a:r>
            <a:endParaRPr lang="fr-FR"/>
          </a:p>
        </p:txBody>
      </p:sp>
      <p:sp>
        <p:nvSpPr>
          <p:cNvPr id="3" name="Rectangle 2"/>
          <p:cNvSpPr/>
          <p:nvPr userDrawn="1"/>
        </p:nvSpPr>
        <p:spPr>
          <a:xfrm>
            <a:off x="-3176" y="5194300"/>
            <a:ext cx="12195176" cy="1663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66956" y="5555278"/>
            <a:ext cx="2719452" cy="9588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818356" y="5555278"/>
            <a:ext cx="2719452" cy="9588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753806" y="5555278"/>
            <a:ext cx="2719452" cy="9588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29597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289340" cy="68580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5648238" y="3150243"/>
            <a:ext cx="5276636" cy="754113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5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09494" indent="0">
              <a:buNone/>
              <a:defRPr/>
            </a:lvl2pPr>
            <a:lvl3pPr marL="1218986" indent="0">
              <a:buNone/>
              <a:defRPr/>
            </a:lvl3pPr>
            <a:lvl4pPr marL="1828480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fr-FR"/>
              <a:t>Click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Title</a:t>
            </a:r>
            <a:endParaRPr lang="fr-FR"/>
          </a:p>
          <a:p>
            <a:pPr lvl="0"/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5965225" y="4265162"/>
            <a:ext cx="2578772" cy="0"/>
          </a:xfrm>
          <a:prstGeom prst="line">
            <a:avLst/>
          </a:prstGeom>
          <a:ln w="3175" cmpd="sng">
            <a:solidFill>
              <a:srgbClr val="00999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19"/>
          <p:cNvSpPr>
            <a:spLocks noGrp="1"/>
          </p:cNvSpPr>
          <p:nvPr>
            <p:ph type="body" sz="quarter" idx="17" hasCustomPrompt="1"/>
          </p:nvPr>
        </p:nvSpPr>
        <p:spPr>
          <a:xfrm>
            <a:off x="5648237" y="2408935"/>
            <a:ext cx="6543764" cy="754113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5000" b="1" baseline="0">
                <a:solidFill>
                  <a:schemeClr val="accent1"/>
                </a:solidFill>
              </a:defRPr>
            </a:lvl1pPr>
            <a:lvl2pPr marL="609494" indent="0">
              <a:buNone/>
              <a:defRPr/>
            </a:lvl2pPr>
            <a:lvl3pPr marL="1218986" indent="0">
              <a:buNone/>
              <a:defRPr/>
            </a:lvl3pPr>
            <a:lvl4pPr marL="1828480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fr-FR"/>
              <a:t>Global Nutrition Cluster</a:t>
            </a:r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0047816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13141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968566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40838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0047816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13141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968566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5965225" y="4265162"/>
            <a:ext cx="2578772" cy="0"/>
          </a:xfrm>
          <a:prstGeom prst="line">
            <a:avLst/>
          </a:prstGeom>
          <a:ln w="3175" cmpd="sng">
            <a:solidFill>
              <a:srgbClr val="00999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-14292" y="0"/>
            <a:ext cx="12228523" cy="5715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018238" y="3020037"/>
            <a:ext cx="8155524" cy="1458913"/>
          </a:xfrm>
        </p:spPr>
        <p:txBody>
          <a:bodyPr>
            <a:noAutofit/>
          </a:bodyPr>
          <a:lstStyle>
            <a:lvl1pPr marL="0" indent="0" algn="ctr">
              <a:buNone/>
              <a:defRPr sz="7200">
                <a:solidFill>
                  <a:schemeClr val="bg1"/>
                </a:solidFill>
              </a:defRPr>
            </a:lvl1pPr>
            <a:lvl2pPr marL="609494" indent="0">
              <a:buNone/>
              <a:defRPr sz="7200"/>
            </a:lvl2pPr>
            <a:lvl3pPr marL="1218986" indent="0">
              <a:buNone/>
              <a:defRPr sz="7200"/>
            </a:lvl3pPr>
            <a:lvl4pPr marL="1828480" indent="0">
              <a:buNone/>
              <a:defRPr sz="7200"/>
            </a:lvl4pPr>
            <a:lvl5pPr marL="2437973" indent="0">
              <a:buNone/>
              <a:defRPr sz="7200"/>
            </a:lvl5pPr>
          </a:lstStyle>
          <a:p>
            <a:pPr lvl="0"/>
            <a:r>
              <a:rPr lang="fr-FR"/>
              <a:t>Click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Title</a:t>
            </a:r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535832" y="6094731"/>
            <a:ext cx="5432733" cy="550501"/>
          </a:xfrm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35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09494" indent="0" algn="ctr">
              <a:buNone/>
              <a:defRPr sz="2800"/>
            </a:lvl2pPr>
            <a:lvl3pPr marL="1218986" indent="0" algn="ctr">
              <a:buNone/>
              <a:defRPr sz="2800"/>
            </a:lvl3pPr>
            <a:lvl4pPr marL="1828480" indent="0" algn="ctr">
              <a:buNone/>
              <a:defRPr sz="2800"/>
            </a:lvl4pPr>
            <a:lvl5pPr marL="2437973" indent="0" algn="ctr">
              <a:buNone/>
              <a:defRPr sz="2800"/>
            </a:lvl5pPr>
          </a:lstStyle>
          <a:p>
            <a:pPr lvl="0"/>
            <a:r>
              <a:rPr lang="fr-FR"/>
              <a:t>EDIT NAME OF EVENT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08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5297279" cy="6858000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0047816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13141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968566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535832" y="6094731"/>
            <a:ext cx="5432733" cy="550501"/>
          </a:xfrm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35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09494" indent="0" algn="ctr">
              <a:buNone/>
              <a:defRPr sz="2800"/>
            </a:lvl2pPr>
            <a:lvl3pPr marL="1218986" indent="0" algn="ctr">
              <a:buNone/>
              <a:defRPr sz="2800"/>
            </a:lvl3pPr>
            <a:lvl4pPr marL="1828480" indent="0" algn="ctr">
              <a:buNone/>
              <a:defRPr sz="2800"/>
            </a:lvl4pPr>
            <a:lvl5pPr marL="2437973" indent="0" algn="ctr">
              <a:buNone/>
              <a:defRPr sz="2800"/>
            </a:lvl5pPr>
          </a:lstStyle>
          <a:p>
            <a:pPr lvl="0"/>
            <a:r>
              <a:rPr lang="fr-FR"/>
              <a:t>EDIT NAME OF EVENT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94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22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ographic Slide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0047816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13141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968566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535832" y="6094731"/>
            <a:ext cx="5432733" cy="550501"/>
          </a:xfrm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35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09494" indent="0" algn="ctr">
              <a:buNone/>
              <a:defRPr sz="2800"/>
            </a:lvl2pPr>
            <a:lvl3pPr marL="1218986" indent="0" algn="ctr">
              <a:buNone/>
              <a:defRPr sz="2800"/>
            </a:lvl3pPr>
            <a:lvl4pPr marL="1828480" indent="0" algn="ctr">
              <a:buNone/>
              <a:defRPr sz="2800"/>
            </a:lvl4pPr>
            <a:lvl5pPr marL="2437973" indent="0" algn="ctr">
              <a:buNone/>
              <a:defRPr sz="2800"/>
            </a:lvl5pPr>
          </a:lstStyle>
          <a:p>
            <a:pPr lvl="0"/>
            <a:r>
              <a:rPr lang="fr-FR"/>
              <a:t>EDIT NAME OF EVENT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15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/>
          <p:nvPr userDrawn="1"/>
        </p:nvCxnSpPr>
        <p:spPr>
          <a:xfrm>
            <a:off x="5965225" y="4265162"/>
            <a:ext cx="2578772" cy="0"/>
          </a:xfrm>
          <a:prstGeom prst="line">
            <a:avLst/>
          </a:prstGeom>
          <a:ln w="3175" cmpd="sng">
            <a:solidFill>
              <a:srgbClr val="00999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-14292" y="0"/>
            <a:ext cx="12228523" cy="51943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66956" y="5555278"/>
            <a:ext cx="2719452" cy="9588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818356" y="5555278"/>
            <a:ext cx="2719452" cy="9588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753806" y="5555278"/>
            <a:ext cx="2719452" cy="9588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090652" y="2699543"/>
            <a:ext cx="8155524" cy="1458913"/>
          </a:xfrm>
        </p:spPr>
        <p:txBody>
          <a:bodyPr>
            <a:noAutofit/>
          </a:bodyPr>
          <a:lstStyle>
            <a:lvl1pPr marL="0" indent="0" algn="ctr">
              <a:buNone/>
              <a:defRPr sz="7200">
                <a:solidFill>
                  <a:schemeClr val="bg1"/>
                </a:solidFill>
              </a:defRPr>
            </a:lvl1pPr>
            <a:lvl2pPr marL="609494" indent="0">
              <a:buNone/>
              <a:defRPr sz="7200"/>
            </a:lvl2pPr>
            <a:lvl3pPr marL="1218986" indent="0">
              <a:buNone/>
              <a:defRPr sz="7200"/>
            </a:lvl3pPr>
            <a:lvl4pPr marL="1828480" indent="0">
              <a:buNone/>
              <a:defRPr sz="7200"/>
            </a:lvl4pPr>
            <a:lvl5pPr marL="2437973" indent="0">
              <a:buNone/>
              <a:defRPr sz="7200"/>
            </a:lvl5pPr>
          </a:lstStyle>
          <a:p>
            <a:pPr lvl="0"/>
            <a:r>
              <a:rPr lang="fr-FR"/>
              <a:t>THANK YOU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63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/>
          <p:nvPr userDrawn="1"/>
        </p:nvCxnSpPr>
        <p:spPr>
          <a:xfrm>
            <a:off x="5965225" y="4265162"/>
            <a:ext cx="2578772" cy="0"/>
          </a:xfrm>
          <a:prstGeom prst="line">
            <a:avLst/>
          </a:prstGeom>
          <a:ln w="3175" cmpd="sng">
            <a:solidFill>
              <a:srgbClr val="00999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-14292" y="0"/>
            <a:ext cx="12228523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2799754"/>
            <a:ext cx="4793672" cy="1458913"/>
          </a:xfrm>
        </p:spPr>
        <p:txBody>
          <a:bodyPr>
            <a:noAutofit/>
          </a:bodyPr>
          <a:lstStyle>
            <a:lvl1pPr marL="0" indent="0" algn="ctr">
              <a:buNone/>
              <a:defRPr sz="7200">
                <a:solidFill>
                  <a:schemeClr val="bg1"/>
                </a:solidFill>
              </a:defRPr>
            </a:lvl1pPr>
            <a:lvl2pPr marL="609494" indent="0">
              <a:buNone/>
              <a:defRPr sz="7200"/>
            </a:lvl2pPr>
            <a:lvl3pPr marL="1218986" indent="0">
              <a:buNone/>
              <a:defRPr sz="7200"/>
            </a:lvl3pPr>
            <a:lvl4pPr marL="1828480" indent="0">
              <a:buNone/>
              <a:defRPr sz="7200"/>
            </a:lvl4pPr>
            <a:lvl5pPr marL="2437973" indent="0">
              <a:buNone/>
              <a:defRPr sz="7200"/>
            </a:lvl5pPr>
          </a:lstStyle>
          <a:p>
            <a:pPr lvl="0"/>
            <a:r>
              <a:rPr lang="fr-FR"/>
              <a:t>THANK YOU</a:t>
            </a:r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1B7C62D-129C-49BC-BF22-52627F246B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9427" y="5751367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1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0047816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13141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968566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535832" y="6094731"/>
            <a:ext cx="5432733" cy="550501"/>
          </a:xfrm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35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09494" indent="0" algn="ctr">
              <a:buNone/>
              <a:defRPr sz="2800"/>
            </a:lvl2pPr>
            <a:lvl3pPr marL="1218986" indent="0" algn="ctr">
              <a:buNone/>
              <a:defRPr sz="2800"/>
            </a:lvl3pPr>
            <a:lvl4pPr marL="1828480" indent="0" algn="ctr">
              <a:buNone/>
              <a:defRPr sz="2800"/>
            </a:lvl4pPr>
            <a:lvl5pPr marL="2437973" indent="0" algn="ctr">
              <a:buNone/>
              <a:defRPr sz="2800"/>
            </a:lvl5pPr>
          </a:lstStyle>
          <a:p>
            <a:pPr lvl="0"/>
            <a:r>
              <a:rPr lang="fr-FR"/>
              <a:t>EDIT NAME OF EVENT</a:t>
            </a:r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A559FA-7300-4FB1-B565-3B3755E001F9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-95003"/>
            <a:ext cx="12192000" cy="836364"/>
          </a:xfrm>
          <a:prstGeom prst="rect">
            <a:avLst/>
          </a:prstGeom>
          <a:gradFill flip="none" rotWithShape="1">
            <a:gsLst>
              <a:gs pos="85000">
                <a:srgbClr val="78BF3F"/>
              </a:gs>
              <a:gs pos="0">
                <a:srgbClr val="009740"/>
              </a:gs>
              <a:gs pos="100000">
                <a:srgbClr val="8DC63F"/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 baseline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7953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2525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7097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1669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GB" sz="28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71F763-CD84-4C4D-BD4D-1B965BA81EC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796964"/>
            <a:ext cx="12192000" cy="76200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99A67E6-E7D4-4A9E-9290-C57F6F1B6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2709"/>
            <a:ext cx="11410485" cy="6483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082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AA559FA-7300-4FB1-B565-3B3755E001F9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-95003"/>
            <a:ext cx="12192000" cy="836364"/>
          </a:xfrm>
          <a:prstGeom prst="rect">
            <a:avLst/>
          </a:prstGeom>
          <a:gradFill flip="none" rotWithShape="1">
            <a:gsLst>
              <a:gs pos="85000">
                <a:srgbClr val="78BF3F"/>
              </a:gs>
              <a:gs pos="0">
                <a:srgbClr val="009740"/>
              </a:gs>
              <a:gs pos="100000">
                <a:srgbClr val="8DC63F"/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 baseline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7953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2525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7097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1669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GB" sz="28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71F763-CD84-4C4D-BD4D-1B965BA81EC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796964"/>
            <a:ext cx="12192000" cy="76200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99A67E6-E7D4-4A9E-9290-C57F6F1B6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2709"/>
            <a:ext cx="11410485" cy="6483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261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3927"/>
            <a:ext cx="10515600" cy="47730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E7555-07CF-4CC1-9AD4-26EB01ADEF75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E0707-16D1-4EFD-9C7E-2A3D500773B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CF3BEDA-FA7D-4B55-86EB-C1B1FEE87EEE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-95003"/>
            <a:ext cx="12192000" cy="836364"/>
          </a:xfrm>
          <a:prstGeom prst="rect">
            <a:avLst/>
          </a:prstGeom>
          <a:gradFill flip="none" rotWithShape="1">
            <a:gsLst>
              <a:gs pos="85000">
                <a:srgbClr val="78BF3F"/>
              </a:gs>
              <a:gs pos="0">
                <a:srgbClr val="009740"/>
              </a:gs>
              <a:gs pos="100000">
                <a:srgbClr val="8DC63F"/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 baseline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7953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2525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7097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1669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GB" sz="2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8A7F86-6418-436F-A3FA-479202477A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796964"/>
            <a:ext cx="12192000" cy="76200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47D75D-1B19-4DFB-B1FA-C94653A51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2709"/>
            <a:ext cx="11410485" cy="6483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2963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28249"/>
            <a:ext cx="3932237" cy="156488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458474"/>
            <a:ext cx="6172200" cy="47660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528449"/>
            <a:ext cx="3932237" cy="372747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E7555-07CF-4CC1-9AD4-26EB01ADEF75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E0707-16D1-4EFD-9C7E-2A3D500773B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43C942A-68EC-4FDA-A616-CBC924D51FDB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-95003"/>
            <a:ext cx="12192000" cy="836364"/>
          </a:xfrm>
          <a:prstGeom prst="rect">
            <a:avLst/>
          </a:prstGeom>
          <a:gradFill flip="none" rotWithShape="1">
            <a:gsLst>
              <a:gs pos="85000">
                <a:srgbClr val="78BF3F"/>
              </a:gs>
              <a:gs pos="0">
                <a:srgbClr val="009740"/>
              </a:gs>
              <a:gs pos="100000">
                <a:srgbClr val="8DC63F"/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 baseline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7953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2525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7097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1669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GB" sz="28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FB0979-7CFB-42AB-8E52-BBA222530D3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796964"/>
            <a:ext cx="12192000" cy="76200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93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E7555-07CF-4CC1-9AD4-26EB01ADEF75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E0707-16D1-4EFD-9C7E-2A3D500773B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0D5BB03-C378-43A3-A13C-B6F344A17DE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-95003"/>
            <a:ext cx="12192000" cy="836364"/>
          </a:xfrm>
          <a:prstGeom prst="rect">
            <a:avLst/>
          </a:prstGeom>
          <a:gradFill flip="none" rotWithShape="1">
            <a:gsLst>
              <a:gs pos="85000">
                <a:srgbClr val="78BF3F"/>
              </a:gs>
              <a:gs pos="0">
                <a:srgbClr val="009740"/>
              </a:gs>
              <a:gs pos="100000">
                <a:srgbClr val="8DC63F"/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 baseline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7953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2525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7097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1669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GB" sz="28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42110C-2B2B-44DA-86E8-380056BFF16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796964"/>
            <a:ext cx="12192000" cy="76200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FC1A977-6079-495F-8089-92C1B3A26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2709"/>
            <a:ext cx="11410485" cy="6483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449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E7555-07CF-4CC1-9AD4-26EB01ADEF75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E0707-16D1-4EFD-9C7E-2A3D500773B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285787-E804-46E5-A50D-39CB87CCB2A9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-95003"/>
            <a:ext cx="12192000" cy="836364"/>
          </a:xfrm>
          <a:prstGeom prst="rect">
            <a:avLst/>
          </a:prstGeom>
          <a:gradFill flip="none" rotWithShape="1">
            <a:gsLst>
              <a:gs pos="85000">
                <a:srgbClr val="78BF3F"/>
              </a:gs>
              <a:gs pos="0">
                <a:srgbClr val="009740"/>
              </a:gs>
              <a:gs pos="100000">
                <a:srgbClr val="8DC63F"/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 baseline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7953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2525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7097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1669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GB" sz="2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146158-6709-47DA-9B62-0E6B346E57C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796964"/>
            <a:ext cx="12192000" cy="76200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E12C1-B8E3-4975-A2E6-CA262AD04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2709"/>
            <a:ext cx="11410485" cy="6483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882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E7555-07CF-4CC1-9AD4-26EB01ADEF75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E0707-16D1-4EFD-9C7E-2A3D50077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5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93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8101E6-5E8A-4678-A8F6-5909939C6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E7555-07CF-4CC1-9AD4-26EB01ADEF75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17A7D5-4ECA-4308-8CA9-100718DF5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739DB7-4E4A-4D92-AF1E-12032277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E0707-16D1-4EFD-9C7E-2A3D50077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51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E7555-07CF-4CC1-9AD4-26EB01ADEF75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E0707-16D1-4EFD-9C7E-2A3D50077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4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E7555-07CF-4CC1-9AD4-26EB01ADEF75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E0707-16D1-4EFD-9C7E-2A3D50077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48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E7555-07CF-4CC1-9AD4-26EB01ADEF75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E0707-16D1-4EFD-9C7E-2A3D50077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80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E7555-07CF-4CC1-9AD4-26EB01ADEF75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E0707-16D1-4EFD-9C7E-2A3D50077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44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C65DB132-42FE-4865-929D-86B31A2DD82A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2196380"/>
            <a:ext cx="12192000" cy="1972731"/>
          </a:xfrm>
          <a:prstGeom prst="rect">
            <a:avLst/>
          </a:prstGeom>
          <a:gradFill flip="none" rotWithShape="1">
            <a:gsLst>
              <a:gs pos="85000">
                <a:srgbClr val="78BF3F"/>
              </a:gs>
              <a:gs pos="0">
                <a:srgbClr val="009740"/>
              </a:gs>
              <a:gs pos="100000">
                <a:srgbClr val="8DC63F"/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 baseline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7953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2525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7097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1669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GB" sz="2800"/>
          </a:p>
        </p:txBody>
      </p:sp>
      <p:sp>
        <p:nvSpPr>
          <p:cNvPr id="28" name="Date Placeholder 1">
            <a:extLst>
              <a:ext uri="{FF2B5EF4-FFF2-40B4-BE49-F238E27FC236}">
                <a16:creationId xmlns:a16="http://schemas.microsoft.com/office/drawing/2014/main" id="{D6E1D5BE-8C2B-4BEF-8F1B-D7594950F0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5BFE7555-07CF-4CC1-9AD4-26EB01ADEF75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25DB1619-726E-4DE0-96BB-C7621012E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988563D6-72E7-4941-9ACC-A227535E4D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97337" y="4648200"/>
            <a:ext cx="7766936" cy="1070868"/>
          </a:xfrm>
        </p:spPr>
        <p:txBody>
          <a:bodyPr anchor="ctr">
            <a:normAutofit/>
          </a:bodyPr>
          <a:lstStyle>
            <a:lvl1pPr marL="0" indent="0" algn="ctr">
              <a:buNone/>
              <a:defRPr/>
            </a:lvl1pPr>
          </a:lstStyle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[meeting date]</a:t>
            </a:r>
          </a:p>
        </p:txBody>
      </p:sp>
    </p:spTree>
    <p:extLst>
      <p:ext uri="{BB962C8B-B14F-4D97-AF65-F5344CB8AC3E}">
        <p14:creationId xmlns:p14="http://schemas.microsoft.com/office/powerpoint/2010/main" val="143591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84718" y="2228653"/>
            <a:ext cx="7850222" cy="1818967"/>
          </a:xfr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5800" baseline="0">
                <a:solidFill>
                  <a:srgbClr val="FFFFFF"/>
                </a:solidFill>
              </a:defRPr>
            </a:lvl1pPr>
            <a:lvl2pPr marL="609493" indent="0">
              <a:buNone/>
              <a:defRPr/>
            </a:lvl2pPr>
            <a:lvl3pPr marL="1218987" indent="0">
              <a:buNone/>
              <a:defRPr/>
            </a:lvl3pPr>
            <a:lvl4pPr marL="1828480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fr-FR"/>
              <a:t>Click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Title</a:t>
            </a:r>
            <a:r>
              <a:rPr lang="fr-FR"/>
              <a:t> </a:t>
            </a:r>
            <a:r>
              <a:rPr lang="fr-FR" err="1"/>
              <a:t>Presentation</a:t>
            </a:r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34175" y="4059641"/>
            <a:ext cx="4086498" cy="0"/>
          </a:xfrm>
          <a:prstGeom prst="line">
            <a:avLst/>
          </a:prstGeom>
          <a:ln w="31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634175" y="4275499"/>
            <a:ext cx="4086498" cy="1065213"/>
          </a:xfrm>
        </p:spPr>
        <p:txBody>
          <a:bodyPr>
            <a:noAutofit/>
          </a:bodyPr>
          <a:lstStyle>
            <a:lvl1pPr marL="0" indent="0" algn="ctr">
              <a:lnSpc>
                <a:spcPct val="70000"/>
              </a:lnSpc>
              <a:buNone/>
              <a:defRPr sz="2800"/>
            </a:lvl1pPr>
            <a:lvl2pPr marL="609494" indent="0" algn="ctr">
              <a:buNone/>
              <a:defRPr sz="2800"/>
            </a:lvl2pPr>
            <a:lvl3pPr marL="1218986" indent="0" algn="ctr">
              <a:buNone/>
              <a:defRPr sz="2800"/>
            </a:lvl3pPr>
            <a:lvl4pPr marL="1828480" indent="0" algn="ctr">
              <a:buNone/>
              <a:defRPr sz="2800"/>
            </a:lvl4pPr>
            <a:lvl5pPr marL="2437973" indent="0" algn="ctr">
              <a:buNone/>
              <a:defRPr sz="2800"/>
            </a:lvl5pPr>
          </a:lstStyle>
          <a:p>
            <a:pPr lvl="0"/>
            <a:r>
              <a:rPr lang="fr-FR"/>
              <a:t>Click to </a:t>
            </a:r>
            <a:r>
              <a:rPr lang="fr-FR" err="1"/>
              <a:t>edit</a:t>
            </a:r>
            <a:r>
              <a:rPr lang="fr-FR"/>
              <a:t> Place </a:t>
            </a:r>
          </a:p>
          <a:p>
            <a:pPr lvl="0"/>
            <a:r>
              <a:rPr lang="fr-FR"/>
              <a:t>and/or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1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with partner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42084" y="2228652"/>
            <a:ext cx="10954611" cy="1007805"/>
          </a:xfr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6000" baseline="0">
                <a:solidFill>
                  <a:srgbClr val="FFFFFF"/>
                </a:solidFill>
              </a:defRPr>
            </a:lvl1pPr>
            <a:lvl2pPr marL="609493" indent="0">
              <a:buNone/>
              <a:defRPr/>
            </a:lvl2pPr>
            <a:lvl3pPr marL="1218987" indent="0">
              <a:buNone/>
              <a:defRPr/>
            </a:lvl3pPr>
            <a:lvl4pPr marL="1828480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fr-FR"/>
              <a:t>Click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Title</a:t>
            </a:r>
            <a:r>
              <a:rPr lang="fr-FR"/>
              <a:t> </a:t>
            </a:r>
            <a:r>
              <a:rPr lang="fr-FR" err="1"/>
              <a:t>Presentation</a:t>
            </a:r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91541" y="3354995"/>
            <a:ext cx="3750482" cy="0"/>
          </a:xfrm>
          <a:prstGeom prst="line">
            <a:avLst/>
          </a:prstGeom>
          <a:ln w="31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691541" y="3570853"/>
            <a:ext cx="3750482" cy="861858"/>
          </a:xfrm>
        </p:spPr>
        <p:txBody>
          <a:bodyPr>
            <a:noAutofit/>
          </a:bodyPr>
          <a:lstStyle>
            <a:lvl1pPr marL="0" indent="0" algn="ctr">
              <a:lnSpc>
                <a:spcPct val="70000"/>
              </a:lnSpc>
              <a:buNone/>
              <a:defRPr sz="2800"/>
            </a:lvl1pPr>
            <a:lvl2pPr marL="609494" indent="0" algn="ctr">
              <a:buNone/>
              <a:defRPr sz="2800"/>
            </a:lvl2pPr>
            <a:lvl3pPr marL="1218986" indent="0" algn="ctr">
              <a:buNone/>
              <a:defRPr sz="2800"/>
            </a:lvl3pPr>
            <a:lvl4pPr marL="1828480" indent="0" algn="ctr">
              <a:buNone/>
              <a:defRPr sz="2800"/>
            </a:lvl4pPr>
            <a:lvl5pPr marL="2437973" indent="0" algn="ctr">
              <a:buNone/>
              <a:defRPr sz="2800"/>
            </a:lvl5pPr>
          </a:lstStyle>
          <a:p>
            <a:pPr lvl="0"/>
            <a:r>
              <a:rPr lang="fr-FR"/>
              <a:t>Click to </a:t>
            </a:r>
            <a:r>
              <a:rPr lang="fr-FR" err="1"/>
              <a:t>edit</a:t>
            </a:r>
            <a:r>
              <a:rPr lang="fr-FR"/>
              <a:t> Place </a:t>
            </a:r>
          </a:p>
          <a:p>
            <a:pPr lvl="0"/>
            <a:r>
              <a:rPr lang="fr-FR"/>
              <a:t>and/or Date</a:t>
            </a:r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3176" y="5194300"/>
            <a:ext cx="12195176" cy="1663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66956" y="5555278"/>
            <a:ext cx="2719452" cy="9588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818356" y="5555278"/>
            <a:ext cx="2719452" cy="9588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753806" y="5555278"/>
            <a:ext cx="2719452" cy="9588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81086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Slide with logos at th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82091" y="1049338"/>
            <a:ext cx="5891159" cy="4144963"/>
          </a:xfr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5400" baseline="0">
                <a:solidFill>
                  <a:schemeClr val="accent1"/>
                </a:solidFill>
              </a:defRPr>
            </a:lvl1pPr>
            <a:lvl2pPr marL="609494" indent="0">
              <a:lnSpc>
                <a:spcPct val="80000"/>
              </a:lnSpc>
              <a:buNone/>
              <a:defRPr sz="5400">
                <a:solidFill>
                  <a:srgbClr val="118987"/>
                </a:solidFill>
              </a:defRPr>
            </a:lvl2pPr>
            <a:lvl3pPr marL="1218986" indent="0">
              <a:lnSpc>
                <a:spcPct val="80000"/>
              </a:lnSpc>
              <a:buNone/>
              <a:defRPr sz="5400">
                <a:solidFill>
                  <a:srgbClr val="118987"/>
                </a:solidFill>
              </a:defRPr>
            </a:lvl3pPr>
            <a:lvl4pPr marL="1828480" indent="0">
              <a:lnSpc>
                <a:spcPct val="80000"/>
              </a:lnSpc>
              <a:buNone/>
              <a:defRPr sz="5400">
                <a:solidFill>
                  <a:srgbClr val="118987"/>
                </a:solidFill>
              </a:defRPr>
            </a:lvl4pPr>
            <a:lvl5pPr marL="2437973" indent="0">
              <a:lnSpc>
                <a:spcPct val="80000"/>
              </a:lnSpc>
              <a:buNone/>
              <a:defRPr sz="5400">
                <a:solidFill>
                  <a:srgbClr val="118987"/>
                </a:solidFill>
              </a:defRPr>
            </a:lvl5pPr>
          </a:lstStyle>
          <a:p>
            <a:pPr lvl="0"/>
            <a:r>
              <a:rPr lang="fr-FR" err="1"/>
              <a:t>Willkommen</a:t>
            </a:r>
            <a:endParaRPr lang="fr-FR"/>
          </a:p>
          <a:p>
            <a:pPr lvl="0"/>
            <a:r>
              <a:rPr lang="fr-FR"/>
              <a:t>Bienvenue</a:t>
            </a:r>
          </a:p>
          <a:p>
            <a:pPr lvl="0"/>
            <a:r>
              <a:rPr lang="fr-FR" err="1"/>
              <a:t>Bienvenido</a:t>
            </a:r>
            <a:endParaRPr lang="fr-FR"/>
          </a:p>
          <a:p>
            <a:pPr lvl="0"/>
            <a:r>
              <a:rPr lang="fr-FR" err="1"/>
              <a:t>Ahlan</a:t>
            </a:r>
            <a:r>
              <a:rPr lang="fr-FR"/>
              <a:t> </a:t>
            </a:r>
            <a:r>
              <a:rPr lang="fr-FR" err="1"/>
              <a:t>wa</a:t>
            </a:r>
            <a:r>
              <a:rPr lang="fr-FR"/>
              <a:t> </a:t>
            </a:r>
            <a:r>
              <a:rPr lang="fr-FR" err="1"/>
              <a:t>sahlan</a:t>
            </a:r>
            <a:endParaRPr lang="fr-FR"/>
          </a:p>
          <a:p>
            <a:pPr lvl="0"/>
            <a:r>
              <a:rPr lang="fr-FR" err="1"/>
              <a:t>Welcome</a:t>
            </a:r>
            <a:endParaRPr lang="fr-FR"/>
          </a:p>
        </p:txBody>
      </p:sp>
      <p:sp>
        <p:nvSpPr>
          <p:cNvPr id="3" name="Rectangle 2"/>
          <p:cNvSpPr/>
          <p:nvPr userDrawn="1"/>
        </p:nvSpPr>
        <p:spPr>
          <a:xfrm>
            <a:off x="-3176" y="5194300"/>
            <a:ext cx="12195176" cy="1663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66956" y="5555278"/>
            <a:ext cx="2719452" cy="9588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818356" y="5555278"/>
            <a:ext cx="2719452" cy="9588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753806" y="5555278"/>
            <a:ext cx="2719452" cy="9588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29597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289340" cy="68580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5648238" y="3150243"/>
            <a:ext cx="5276636" cy="754113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5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09494" indent="0">
              <a:buNone/>
              <a:defRPr/>
            </a:lvl2pPr>
            <a:lvl3pPr marL="1218986" indent="0">
              <a:buNone/>
              <a:defRPr/>
            </a:lvl3pPr>
            <a:lvl4pPr marL="1828480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fr-FR"/>
              <a:t>Click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Title</a:t>
            </a:r>
            <a:endParaRPr lang="fr-FR"/>
          </a:p>
          <a:p>
            <a:pPr lvl="0"/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5965225" y="4265162"/>
            <a:ext cx="2578772" cy="0"/>
          </a:xfrm>
          <a:prstGeom prst="line">
            <a:avLst/>
          </a:prstGeom>
          <a:ln w="3175" cmpd="sng">
            <a:solidFill>
              <a:srgbClr val="00999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19"/>
          <p:cNvSpPr>
            <a:spLocks noGrp="1"/>
          </p:cNvSpPr>
          <p:nvPr>
            <p:ph type="body" sz="quarter" idx="17" hasCustomPrompt="1"/>
          </p:nvPr>
        </p:nvSpPr>
        <p:spPr>
          <a:xfrm>
            <a:off x="5648237" y="2408935"/>
            <a:ext cx="6543764" cy="754113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5000" b="1" baseline="0">
                <a:solidFill>
                  <a:schemeClr val="accent1"/>
                </a:solidFill>
              </a:defRPr>
            </a:lvl1pPr>
            <a:lvl2pPr marL="609494" indent="0">
              <a:buNone/>
              <a:defRPr/>
            </a:lvl2pPr>
            <a:lvl3pPr marL="1218986" indent="0">
              <a:buNone/>
              <a:defRPr/>
            </a:lvl3pPr>
            <a:lvl4pPr marL="1828480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fr-FR"/>
              <a:t>Global Nutrition Cluster</a:t>
            </a:r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0047816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13141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968566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40838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95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0047816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13141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968566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5965225" y="4265162"/>
            <a:ext cx="2578772" cy="0"/>
          </a:xfrm>
          <a:prstGeom prst="line">
            <a:avLst/>
          </a:prstGeom>
          <a:ln w="3175" cmpd="sng">
            <a:solidFill>
              <a:srgbClr val="00999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-14292" y="0"/>
            <a:ext cx="12228523" cy="5715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018238" y="3020037"/>
            <a:ext cx="8155524" cy="1458913"/>
          </a:xfrm>
        </p:spPr>
        <p:txBody>
          <a:bodyPr>
            <a:noAutofit/>
          </a:bodyPr>
          <a:lstStyle>
            <a:lvl1pPr marL="0" indent="0" algn="ctr">
              <a:buNone/>
              <a:defRPr sz="7200">
                <a:solidFill>
                  <a:schemeClr val="bg1"/>
                </a:solidFill>
              </a:defRPr>
            </a:lvl1pPr>
            <a:lvl2pPr marL="609494" indent="0">
              <a:buNone/>
              <a:defRPr sz="7200"/>
            </a:lvl2pPr>
            <a:lvl3pPr marL="1218986" indent="0">
              <a:buNone/>
              <a:defRPr sz="7200"/>
            </a:lvl3pPr>
            <a:lvl4pPr marL="1828480" indent="0">
              <a:buNone/>
              <a:defRPr sz="7200"/>
            </a:lvl4pPr>
            <a:lvl5pPr marL="2437973" indent="0">
              <a:buNone/>
              <a:defRPr sz="7200"/>
            </a:lvl5pPr>
          </a:lstStyle>
          <a:p>
            <a:pPr lvl="0"/>
            <a:r>
              <a:rPr lang="fr-FR"/>
              <a:t>Click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Title</a:t>
            </a:r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535832" y="6094731"/>
            <a:ext cx="5432733" cy="550501"/>
          </a:xfrm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35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09494" indent="0" algn="ctr">
              <a:buNone/>
              <a:defRPr sz="2800"/>
            </a:lvl2pPr>
            <a:lvl3pPr marL="1218986" indent="0" algn="ctr">
              <a:buNone/>
              <a:defRPr sz="2800"/>
            </a:lvl3pPr>
            <a:lvl4pPr marL="1828480" indent="0" algn="ctr">
              <a:buNone/>
              <a:defRPr sz="2800"/>
            </a:lvl4pPr>
            <a:lvl5pPr marL="2437973" indent="0" algn="ctr">
              <a:buNone/>
              <a:defRPr sz="2800"/>
            </a:lvl5pPr>
          </a:lstStyle>
          <a:p>
            <a:pPr lvl="0"/>
            <a:r>
              <a:rPr lang="fr-FR"/>
              <a:t>EDIT NAME OF EVENT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08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5297279" cy="6858000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0047816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13141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968566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535832" y="6094731"/>
            <a:ext cx="5432733" cy="550501"/>
          </a:xfrm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35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09494" indent="0" algn="ctr">
              <a:buNone/>
              <a:defRPr sz="2800"/>
            </a:lvl2pPr>
            <a:lvl3pPr marL="1218986" indent="0" algn="ctr">
              <a:buNone/>
              <a:defRPr sz="2800"/>
            </a:lvl3pPr>
            <a:lvl4pPr marL="1828480" indent="0" algn="ctr">
              <a:buNone/>
              <a:defRPr sz="2800"/>
            </a:lvl4pPr>
            <a:lvl5pPr marL="2437973" indent="0" algn="ctr">
              <a:buNone/>
              <a:defRPr sz="2800"/>
            </a:lvl5pPr>
          </a:lstStyle>
          <a:p>
            <a:pPr lvl="0"/>
            <a:r>
              <a:rPr lang="fr-FR"/>
              <a:t>EDIT NAME OF EVENT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94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fographic Slide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0047816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13141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968566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535832" y="6094731"/>
            <a:ext cx="5432733" cy="550501"/>
          </a:xfrm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35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09494" indent="0" algn="ctr">
              <a:buNone/>
              <a:defRPr sz="2800"/>
            </a:lvl2pPr>
            <a:lvl3pPr marL="1218986" indent="0" algn="ctr">
              <a:buNone/>
              <a:defRPr sz="2800"/>
            </a:lvl3pPr>
            <a:lvl4pPr marL="1828480" indent="0" algn="ctr">
              <a:buNone/>
              <a:defRPr sz="2800"/>
            </a:lvl4pPr>
            <a:lvl5pPr marL="2437973" indent="0" algn="ctr">
              <a:buNone/>
              <a:defRPr sz="2800"/>
            </a:lvl5pPr>
          </a:lstStyle>
          <a:p>
            <a:pPr lvl="0"/>
            <a:r>
              <a:rPr lang="fr-FR"/>
              <a:t>EDIT NAME OF EVENT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83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ographic Slide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0047816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13141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968566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535832" y="6094731"/>
            <a:ext cx="5432733" cy="550501"/>
          </a:xfrm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35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09494" indent="0" algn="ctr">
              <a:buNone/>
              <a:defRPr sz="2800"/>
            </a:lvl2pPr>
            <a:lvl3pPr marL="1218986" indent="0" algn="ctr">
              <a:buNone/>
              <a:defRPr sz="2800"/>
            </a:lvl3pPr>
            <a:lvl4pPr marL="1828480" indent="0" algn="ctr">
              <a:buNone/>
              <a:defRPr sz="2800"/>
            </a:lvl4pPr>
            <a:lvl5pPr marL="2437973" indent="0" algn="ctr">
              <a:buNone/>
              <a:defRPr sz="2800"/>
            </a:lvl5pPr>
          </a:lstStyle>
          <a:p>
            <a:pPr lvl="0"/>
            <a:r>
              <a:rPr lang="fr-FR"/>
              <a:t>EDIT NAME OF EVENT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15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/>
          <p:nvPr userDrawn="1"/>
        </p:nvCxnSpPr>
        <p:spPr>
          <a:xfrm>
            <a:off x="5965225" y="4265162"/>
            <a:ext cx="2578772" cy="0"/>
          </a:xfrm>
          <a:prstGeom prst="line">
            <a:avLst/>
          </a:prstGeom>
          <a:ln w="3175" cmpd="sng">
            <a:solidFill>
              <a:srgbClr val="00999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-14292" y="0"/>
            <a:ext cx="12228523" cy="51943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66956" y="5555278"/>
            <a:ext cx="2719452" cy="9588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818356" y="5555278"/>
            <a:ext cx="2719452" cy="9588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753806" y="5555278"/>
            <a:ext cx="2719452" cy="9588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090652" y="2699543"/>
            <a:ext cx="8155524" cy="1458913"/>
          </a:xfrm>
        </p:spPr>
        <p:txBody>
          <a:bodyPr>
            <a:noAutofit/>
          </a:bodyPr>
          <a:lstStyle>
            <a:lvl1pPr marL="0" indent="0" algn="ctr">
              <a:buNone/>
              <a:defRPr sz="7200">
                <a:solidFill>
                  <a:schemeClr val="bg1"/>
                </a:solidFill>
              </a:defRPr>
            </a:lvl1pPr>
            <a:lvl2pPr marL="609494" indent="0">
              <a:buNone/>
              <a:defRPr sz="7200"/>
            </a:lvl2pPr>
            <a:lvl3pPr marL="1218986" indent="0">
              <a:buNone/>
              <a:defRPr sz="7200"/>
            </a:lvl3pPr>
            <a:lvl4pPr marL="1828480" indent="0">
              <a:buNone/>
              <a:defRPr sz="7200"/>
            </a:lvl4pPr>
            <a:lvl5pPr marL="2437973" indent="0">
              <a:buNone/>
              <a:defRPr sz="7200"/>
            </a:lvl5pPr>
          </a:lstStyle>
          <a:p>
            <a:pPr lvl="0"/>
            <a:r>
              <a:rPr lang="fr-FR"/>
              <a:t>THANK YOU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63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/>
          <p:nvPr userDrawn="1"/>
        </p:nvCxnSpPr>
        <p:spPr>
          <a:xfrm>
            <a:off x="5965225" y="4265162"/>
            <a:ext cx="2578772" cy="0"/>
          </a:xfrm>
          <a:prstGeom prst="line">
            <a:avLst/>
          </a:prstGeom>
          <a:ln w="3175" cmpd="sng">
            <a:solidFill>
              <a:srgbClr val="00999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-14292" y="0"/>
            <a:ext cx="12228523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2799754"/>
            <a:ext cx="4793672" cy="1458913"/>
          </a:xfrm>
        </p:spPr>
        <p:txBody>
          <a:bodyPr>
            <a:noAutofit/>
          </a:bodyPr>
          <a:lstStyle>
            <a:lvl1pPr marL="0" indent="0" algn="ctr">
              <a:buNone/>
              <a:defRPr sz="7200">
                <a:solidFill>
                  <a:schemeClr val="bg1"/>
                </a:solidFill>
              </a:defRPr>
            </a:lvl1pPr>
            <a:lvl2pPr marL="609494" indent="0">
              <a:buNone/>
              <a:defRPr sz="7200"/>
            </a:lvl2pPr>
            <a:lvl3pPr marL="1218986" indent="0">
              <a:buNone/>
              <a:defRPr sz="7200"/>
            </a:lvl3pPr>
            <a:lvl4pPr marL="1828480" indent="0">
              <a:buNone/>
              <a:defRPr sz="7200"/>
            </a:lvl4pPr>
            <a:lvl5pPr marL="2437973" indent="0">
              <a:buNone/>
              <a:defRPr sz="7200"/>
            </a:lvl5pPr>
          </a:lstStyle>
          <a:p>
            <a:pPr lvl="0"/>
            <a:r>
              <a:rPr lang="fr-FR"/>
              <a:t>THANK YOU</a:t>
            </a:r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1B7C62D-129C-49BC-BF22-52627F246B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9427" y="5751367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1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0047816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13141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968566" y="5956717"/>
            <a:ext cx="1506245" cy="68851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535832" y="6094731"/>
            <a:ext cx="5432733" cy="550501"/>
          </a:xfrm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35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09494" indent="0" algn="ctr">
              <a:buNone/>
              <a:defRPr sz="2800"/>
            </a:lvl2pPr>
            <a:lvl3pPr marL="1218986" indent="0" algn="ctr">
              <a:buNone/>
              <a:defRPr sz="2800"/>
            </a:lvl3pPr>
            <a:lvl4pPr marL="1828480" indent="0" algn="ctr">
              <a:buNone/>
              <a:defRPr sz="2800"/>
            </a:lvl4pPr>
            <a:lvl5pPr marL="2437973" indent="0" algn="ctr">
              <a:buNone/>
              <a:defRPr sz="2800"/>
            </a:lvl5pPr>
          </a:lstStyle>
          <a:p>
            <a:pPr lvl="0"/>
            <a:r>
              <a:rPr lang="fr-FR"/>
              <a:t>EDIT NAME OF EVENT</a:t>
            </a:r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A559FA-7300-4FB1-B565-3B3755E001F9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-95003"/>
            <a:ext cx="12192000" cy="836364"/>
          </a:xfrm>
          <a:prstGeom prst="rect">
            <a:avLst/>
          </a:prstGeom>
          <a:gradFill flip="none" rotWithShape="1">
            <a:gsLst>
              <a:gs pos="85000">
                <a:srgbClr val="78BF3F"/>
              </a:gs>
              <a:gs pos="0">
                <a:srgbClr val="009740"/>
              </a:gs>
              <a:gs pos="100000">
                <a:srgbClr val="8DC63F"/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 baseline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7953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2525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7097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1669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GB" sz="28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71F763-CD84-4C4D-BD4D-1B965BA81EC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796964"/>
            <a:ext cx="12192000" cy="76200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99A67E6-E7D4-4A9E-9290-C57F6F1B6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2709"/>
            <a:ext cx="11410485" cy="6483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082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AA559FA-7300-4FB1-B565-3B3755E001F9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-95003"/>
            <a:ext cx="12192000" cy="836364"/>
          </a:xfrm>
          <a:prstGeom prst="rect">
            <a:avLst/>
          </a:prstGeom>
          <a:gradFill flip="none" rotWithShape="1">
            <a:gsLst>
              <a:gs pos="85000">
                <a:srgbClr val="78BF3F"/>
              </a:gs>
              <a:gs pos="0">
                <a:srgbClr val="009740"/>
              </a:gs>
              <a:gs pos="100000">
                <a:srgbClr val="8DC63F"/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 baseline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7953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2525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7097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1669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GB" sz="28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71F763-CD84-4C4D-BD4D-1B965BA81EC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796964"/>
            <a:ext cx="12192000" cy="76200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99A67E6-E7D4-4A9E-9290-C57F6F1B6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2709"/>
            <a:ext cx="11410485" cy="6483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261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3927"/>
            <a:ext cx="10515600" cy="47730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E7555-07CF-4CC1-9AD4-26EB01ADEF75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E0707-16D1-4EFD-9C7E-2A3D500773B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CF3BEDA-FA7D-4B55-86EB-C1B1FEE87EEE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-95003"/>
            <a:ext cx="12192000" cy="836364"/>
          </a:xfrm>
          <a:prstGeom prst="rect">
            <a:avLst/>
          </a:prstGeom>
          <a:gradFill flip="none" rotWithShape="1">
            <a:gsLst>
              <a:gs pos="85000">
                <a:srgbClr val="78BF3F"/>
              </a:gs>
              <a:gs pos="0">
                <a:srgbClr val="009740"/>
              </a:gs>
              <a:gs pos="100000">
                <a:srgbClr val="8DC63F"/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 baseline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7953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2525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7097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1669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GB" sz="2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8A7F86-6418-436F-A3FA-479202477A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796964"/>
            <a:ext cx="12192000" cy="76200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47D75D-1B19-4DFB-B1FA-C94653A51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2709"/>
            <a:ext cx="11410485" cy="6483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2963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28249"/>
            <a:ext cx="3932237" cy="156488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458474"/>
            <a:ext cx="6172200" cy="47660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528449"/>
            <a:ext cx="3932237" cy="372747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E7555-07CF-4CC1-9AD4-26EB01ADEF75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E0707-16D1-4EFD-9C7E-2A3D500773B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43C942A-68EC-4FDA-A616-CBC924D51FDB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-95003"/>
            <a:ext cx="12192000" cy="836364"/>
          </a:xfrm>
          <a:prstGeom prst="rect">
            <a:avLst/>
          </a:prstGeom>
          <a:gradFill flip="none" rotWithShape="1">
            <a:gsLst>
              <a:gs pos="85000">
                <a:srgbClr val="78BF3F"/>
              </a:gs>
              <a:gs pos="0">
                <a:srgbClr val="009740"/>
              </a:gs>
              <a:gs pos="100000">
                <a:srgbClr val="8DC63F"/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 baseline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7953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2525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7097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1669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GB" sz="28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FB0979-7CFB-42AB-8E52-BBA222530D3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796964"/>
            <a:ext cx="12192000" cy="76200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93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36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E7555-07CF-4CC1-9AD4-26EB01ADEF75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E0707-16D1-4EFD-9C7E-2A3D500773B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0D5BB03-C378-43A3-A13C-B6F344A17DE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-95003"/>
            <a:ext cx="12192000" cy="836364"/>
          </a:xfrm>
          <a:prstGeom prst="rect">
            <a:avLst/>
          </a:prstGeom>
          <a:gradFill flip="none" rotWithShape="1">
            <a:gsLst>
              <a:gs pos="85000">
                <a:srgbClr val="78BF3F"/>
              </a:gs>
              <a:gs pos="0">
                <a:srgbClr val="009740"/>
              </a:gs>
              <a:gs pos="100000">
                <a:srgbClr val="8DC63F"/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 baseline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7953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2525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7097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1669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GB" sz="28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42110C-2B2B-44DA-86E8-380056BFF16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796964"/>
            <a:ext cx="12192000" cy="76200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FC1A977-6079-495F-8089-92C1B3A26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2709"/>
            <a:ext cx="11410485" cy="6483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449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E7555-07CF-4CC1-9AD4-26EB01ADEF75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E0707-16D1-4EFD-9C7E-2A3D500773B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285787-E804-46E5-A50D-39CB87CCB2A9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-95003"/>
            <a:ext cx="12192000" cy="836364"/>
          </a:xfrm>
          <a:prstGeom prst="rect">
            <a:avLst/>
          </a:prstGeom>
          <a:gradFill flip="none" rotWithShape="1">
            <a:gsLst>
              <a:gs pos="85000">
                <a:srgbClr val="78BF3F"/>
              </a:gs>
              <a:gs pos="0">
                <a:srgbClr val="009740"/>
              </a:gs>
              <a:gs pos="100000">
                <a:srgbClr val="8DC63F"/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 baseline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3813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7953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2525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7097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16693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GB" sz="2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146158-6709-47DA-9B62-0E6B346E57C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796964"/>
            <a:ext cx="12192000" cy="76200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E12C1-B8E3-4975-A2E6-CA262AD04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2709"/>
            <a:ext cx="11410485" cy="6483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882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E7555-07CF-4CC1-9AD4-26EB01ADEF75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E0707-16D1-4EFD-9C7E-2A3D50077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5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8101E6-5E8A-4678-A8F6-5909939C6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E7555-07CF-4CC1-9AD4-26EB01ADEF75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17A7D5-4ECA-4308-8CA9-100718DF5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739DB7-4E4A-4D92-AF1E-12032277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E0707-16D1-4EFD-9C7E-2A3D50077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51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E7555-07CF-4CC1-9AD4-26EB01ADEF75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E0707-16D1-4EFD-9C7E-2A3D50077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4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E7555-07CF-4CC1-9AD4-26EB01ADEF75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E0707-16D1-4EFD-9C7E-2A3D50077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48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E7555-07CF-4CC1-9AD4-26EB01ADEF75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E0707-16D1-4EFD-9C7E-2A3D50077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80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86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39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60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16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739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E7555-07CF-4CC1-9AD4-26EB01ADEF75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E0707-16D1-4EFD-9C7E-2A3D50077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777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6" r:id="rId2"/>
    <p:sldLayoutId id="2147483794" r:id="rId3"/>
    <p:sldLayoutId id="2147483795" r:id="rId4"/>
    <p:sldLayoutId id="2147483796" r:id="rId5"/>
    <p:sldLayoutId id="2147483798" r:id="rId6"/>
    <p:sldLayoutId id="2147483799" r:id="rId7"/>
    <p:sldLayoutId id="2147483800" r:id="rId8"/>
    <p:sldLayoutId id="2147483781" r:id="rId9"/>
    <p:sldLayoutId id="2147483803" r:id="rId10"/>
    <p:sldLayoutId id="2147483834" r:id="rId11"/>
    <p:sldLayoutId id="2147483802" r:id="rId12"/>
    <p:sldLayoutId id="2147483835" r:id="rId13"/>
    <p:sldLayoutId id="2147483962" r:id="rId14"/>
    <p:sldLayoutId id="2147483778" r:id="rId15"/>
    <p:sldLayoutId id="2147483964" r:id="rId16"/>
    <p:sldLayoutId id="2147483774" r:id="rId17"/>
    <p:sldLayoutId id="2147483963" r:id="rId18"/>
    <p:sldLayoutId id="2147483833" r:id="rId19"/>
    <p:sldLayoutId id="2147483777" r:id="rId20"/>
    <p:sldLayoutId id="2147483779" r:id="rId21"/>
    <p:sldLayoutId id="2147483780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E7555-07CF-4CC1-9AD4-26EB01ADEF75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E0707-16D1-4EFD-9C7E-2A3D50077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777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801" r:id="rId9"/>
    <p:sldLayoutId id="2147483975" r:id="rId10"/>
    <p:sldLayoutId id="2147483976" r:id="rId11"/>
    <p:sldLayoutId id="2147483977" r:id="rId12"/>
    <p:sldLayoutId id="2147483978" r:id="rId13"/>
    <p:sldLayoutId id="2147483979" r:id="rId14"/>
    <p:sldLayoutId id="2147483771" r:id="rId15"/>
    <p:sldLayoutId id="2147483981" r:id="rId16"/>
    <p:sldLayoutId id="2147483773" r:id="rId17"/>
    <p:sldLayoutId id="2147483983" r:id="rId18"/>
    <p:sldLayoutId id="2147483772" r:id="rId19"/>
    <p:sldLayoutId id="2147483985" r:id="rId20"/>
    <p:sldLayoutId id="2147483986" r:id="rId21"/>
    <p:sldLayoutId id="2147483987" r:id="rId22"/>
    <p:sldLayoutId id="2147483988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3461CE-CB59-C847-D103-43CCFD342E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30" r="4630"/>
          <a:stretch/>
        </p:blipFill>
        <p:spPr>
          <a:xfrm>
            <a:off x="3287797" y="10"/>
            <a:ext cx="9334362" cy="685799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CB396AA4-0194-8B0D-E555-6D630D439BA6}"/>
              </a:ext>
            </a:extLst>
          </p:cNvPr>
          <p:cNvSpPr txBox="1"/>
          <p:nvPr/>
        </p:nvSpPr>
        <p:spPr>
          <a:xfrm>
            <a:off x="401781" y="1450023"/>
            <a:ext cx="4023360" cy="3950894"/>
          </a:xfrm>
          <a:prstGeom prst="rect">
            <a:avLst/>
          </a:prstGeom>
        </p:spPr>
        <p:txBody>
          <a:bodyPr rot="0" spcFirstLastPara="0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588"/>
              </a:spcAft>
            </a:pPr>
            <a:r>
              <a:rPr lang="en-US" sz="6600">
                <a:solidFill>
                  <a:srgbClr val="808080"/>
                </a:solidFill>
                <a:latin typeface="+mj-lt"/>
                <a:ea typeface="+mj-ea"/>
                <a:cs typeface="+mj-cs"/>
              </a:rPr>
              <a:t>WCARO</a:t>
            </a:r>
            <a:r>
              <a:rPr lang="en-US" sz="4800">
                <a:solidFill>
                  <a:srgbClr val="808080"/>
                </a:solidFill>
                <a:latin typeface="+mj-lt"/>
                <a:ea typeface="+mj-ea"/>
                <a:cs typeface="+mj-cs"/>
              </a:rPr>
              <a:t> Regional Call​</a:t>
            </a:r>
            <a:endParaRPr lang="en-US">
              <a:solidFill>
                <a:srgbClr val="808080"/>
              </a:solidFill>
              <a:ea typeface="+mj-ea"/>
              <a:cs typeface="Calibri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588"/>
              </a:spcAft>
            </a:pPr>
            <a:endParaRPr lang="en-US" sz="4800">
              <a:solidFill>
                <a:srgbClr val="808080"/>
              </a:solidFill>
              <a:latin typeface="+mj-lt"/>
              <a:ea typeface="+mj-ea"/>
              <a:cs typeface="Calibri Light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588"/>
              </a:spcAft>
            </a:pPr>
            <a:r>
              <a:rPr lang="en-US" sz="4800">
                <a:solidFill>
                  <a:srgbClr val="808080"/>
                </a:solidFill>
                <a:latin typeface="+mj-lt"/>
                <a:ea typeface="+mj-ea"/>
                <a:cs typeface="Calibri Light"/>
              </a:rPr>
              <a:t>Burkina Faso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588"/>
              </a:spcAft>
            </a:pPr>
            <a:r>
              <a:rPr lang="en-US" sz="2000">
                <a:solidFill>
                  <a:srgbClr val="808080"/>
                </a:solidFill>
                <a:latin typeface="Calibri"/>
                <a:ea typeface="+mj-ea"/>
                <a:cs typeface="Calibri"/>
              </a:rPr>
              <a:t>19 September 2023</a:t>
            </a:r>
            <a:endParaRPr lang="en-US">
              <a:solidFill>
                <a:srgbClr val="808080"/>
              </a:solidFill>
              <a:ea typeface="+mj-ea"/>
              <a:cs typeface="Calibri" panose="020F0502020204030204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588"/>
              </a:spcAft>
            </a:pPr>
            <a:endParaRPr lang="en-US" sz="4800">
              <a:solidFill>
                <a:schemeClr val="bg1"/>
              </a:solidFill>
              <a:latin typeface="+mj-lt"/>
              <a:ea typeface="+mj-ea"/>
              <a:cs typeface="Calibri Light" panose="020F0302020204030204"/>
            </a:endParaRPr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5E399148-6B6A-0E83-1299-64393C803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639" y="5436266"/>
            <a:ext cx="1382788" cy="46198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27ED96F-A6D2-7ECC-5B91-323BDA5F567A}"/>
              </a:ext>
            </a:extLst>
          </p:cNvPr>
          <p:cNvGrpSpPr/>
          <p:nvPr/>
        </p:nvGrpSpPr>
        <p:grpSpPr>
          <a:xfrm>
            <a:off x="2247194" y="5340145"/>
            <a:ext cx="1900789" cy="558108"/>
            <a:chOff x="2247194" y="5340145"/>
            <a:chExt cx="1900789" cy="558108"/>
          </a:xfrm>
        </p:grpSpPr>
        <p:pic>
          <p:nvPicPr>
            <p:cNvPr id="2" name="Picture 1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220BDF70-8ACE-A903-81D6-92672EBE3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47194" y="5436266"/>
              <a:ext cx="1382788" cy="461987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85BC28D-D716-D857-1045-01F9DAFD631C}"/>
                </a:ext>
              </a:extLst>
            </p:cNvPr>
            <p:cNvSpPr/>
            <p:nvPr/>
          </p:nvSpPr>
          <p:spPr>
            <a:xfrm>
              <a:off x="2703870" y="5420031"/>
              <a:ext cx="516193" cy="1474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763DD47-6994-8668-9169-E6B71BE4A883}"/>
                </a:ext>
              </a:extLst>
            </p:cNvPr>
            <p:cNvSpPr txBox="1"/>
            <p:nvPr/>
          </p:nvSpPr>
          <p:spPr>
            <a:xfrm>
              <a:off x="2611693" y="5340145"/>
              <a:ext cx="1536290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808080"/>
                  </a:solidFill>
                  <a:cs typeface="Calibri"/>
                </a:rPr>
                <a:t>Burkina Faso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795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7397FA1-3722-55DB-CE12-7D3C27EFE4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12" b="781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B4916930-E76E-4100-9DCF-4981566A3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57375" y="1885950"/>
            <a:ext cx="8505825" cy="3152775"/>
          </a:xfrm>
          <a:prstGeom prst="rect">
            <a:avLst/>
          </a:prstGeom>
          <a:solidFill>
            <a:schemeClr val="bg1">
              <a:alpha val="75000"/>
            </a:schemeClr>
          </a:solidFill>
          <a:ln w="635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C960376C-E2F9-D3D4-34B2-A60861B660CB}"/>
              </a:ext>
            </a:extLst>
          </p:cNvPr>
          <p:cNvSpPr txBox="1"/>
          <p:nvPr/>
        </p:nvSpPr>
        <p:spPr>
          <a:xfrm>
            <a:off x="2276475" y="2247900"/>
            <a:ext cx="7581900" cy="2514600"/>
          </a:xfrm>
          <a:prstGeom prst="rect">
            <a:avLst/>
          </a:prstGeom>
        </p:spPr>
        <p:txBody>
          <a:bodyPr rot="0" spcFirstLastPara="0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Gaps, challenges &amp; the way forward</a:t>
            </a:r>
          </a:p>
        </p:txBody>
      </p:sp>
    </p:spTree>
    <p:extLst>
      <p:ext uri="{BB962C8B-B14F-4D97-AF65-F5344CB8AC3E}">
        <p14:creationId xmlns:p14="http://schemas.microsoft.com/office/powerpoint/2010/main" val="190993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374362-E237-BA39-EFB2-08FFBEEEC688}"/>
              </a:ext>
            </a:extLst>
          </p:cNvPr>
          <p:cNvSpPr txBox="1"/>
          <p:nvPr/>
        </p:nvSpPr>
        <p:spPr>
          <a:xfrm>
            <a:off x="737418" y="645421"/>
            <a:ext cx="2729134" cy="5489006"/>
          </a:xfrm>
          <a:prstGeom prst="rect">
            <a:avLst/>
          </a:prstGeom>
          <a:solidFill>
            <a:srgbClr val="9CCB38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algn="r"/>
            <a:r>
              <a:rPr lang="en-US" sz="4000">
                <a:solidFill>
                  <a:schemeClr val="bg1"/>
                </a:solidFill>
                <a:cs typeface="Calibri"/>
              </a:rPr>
              <a:t>Gaps &amp; Challenges</a:t>
            </a:r>
          </a:p>
          <a:p>
            <a:pPr algn="l"/>
            <a:endParaRPr lang="en-US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8EED4C-82BC-4340-3D2B-5FB203600AC0}"/>
              </a:ext>
            </a:extLst>
          </p:cNvPr>
          <p:cNvSpPr txBox="1"/>
          <p:nvPr/>
        </p:nvSpPr>
        <p:spPr>
          <a:xfrm>
            <a:off x="3641606" y="1262419"/>
            <a:ext cx="7706783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 algn="just" defTabSz="822960">
              <a:spcAft>
                <a:spcPts val="600"/>
              </a:spcAft>
              <a:buFont typeface="Arial"/>
              <a:buChar char="•"/>
            </a:pPr>
            <a:r>
              <a:rPr lang="en-US" sz="2400">
                <a:solidFill>
                  <a:srgbClr val="808080"/>
                </a:solidFill>
                <a:ea typeface="+mn-lt"/>
                <a:cs typeface="+mn-lt"/>
              </a:rPr>
              <a:t>Increase in hard-to-reach areas and supply difficulties, limiting the coverage of nutrition services </a:t>
            </a:r>
            <a:endParaRPr lang="en-US" sz="2400"/>
          </a:p>
          <a:p>
            <a:pPr marL="457200" indent="-457200" algn="just" defTabSz="822960">
              <a:spcAft>
                <a:spcPts val="600"/>
              </a:spcAft>
              <a:buFont typeface="Arial"/>
              <a:buChar char="•"/>
            </a:pPr>
            <a:endParaRPr lang="en-US" sz="2400">
              <a:solidFill>
                <a:srgbClr val="808080"/>
              </a:solidFill>
              <a:ea typeface="+mn-lt"/>
              <a:cs typeface="+mn-lt"/>
            </a:endParaRPr>
          </a:p>
          <a:p>
            <a:pPr marL="457200" indent="-457200" algn="just" defTabSz="822960">
              <a:spcAft>
                <a:spcPts val="600"/>
              </a:spcAft>
              <a:buFont typeface="Arial"/>
              <a:buChar char="•"/>
            </a:pPr>
            <a:r>
              <a:rPr lang="en-US" sz="2400">
                <a:solidFill>
                  <a:srgbClr val="808080"/>
                </a:solidFill>
                <a:ea typeface="+mn-lt"/>
                <a:cs typeface="+mn-lt"/>
              </a:rPr>
              <a:t>Assessing new nutrition needs of displaced populations </a:t>
            </a:r>
          </a:p>
          <a:p>
            <a:pPr marL="457200" indent="-457200" algn="just" defTabSz="822960">
              <a:spcAft>
                <a:spcPts val="600"/>
              </a:spcAft>
              <a:buFont typeface="Arial"/>
              <a:buChar char="•"/>
            </a:pPr>
            <a:endParaRPr lang="en-US" sz="2400">
              <a:solidFill>
                <a:srgbClr val="808080"/>
              </a:solidFill>
              <a:ea typeface="+mn-lt"/>
              <a:cs typeface="+mn-lt"/>
            </a:endParaRPr>
          </a:p>
          <a:p>
            <a:pPr marL="457200" indent="-457200" algn="just" defTabSz="822960">
              <a:spcAft>
                <a:spcPts val="600"/>
              </a:spcAft>
              <a:buFont typeface="Arial"/>
              <a:buChar char="•"/>
            </a:pPr>
            <a:r>
              <a:rPr lang="en-US" sz="2400">
                <a:solidFill>
                  <a:srgbClr val="808080"/>
                </a:solidFill>
                <a:ea typeface="+mn-lt"/>
                <a:cs typeface="+mn-lt"/>
              </a:rPr>
              <a:t>Effective integration of nutrition interventions into regional emergency plans </a:t>
            </a:r>
          </a:p>
          <a:p>
            <a:pPr marL="457200" indent="-457200" algn="just" defTabSz="822960">
              <a:spcAft>
                <a:spcPts val="600"/>
              </a:spcAft>
              <a:buFont typeface="Arial"/>
              <a:buChar char="•"/>
            </a:pPr>
            <a:endParaRPr lang="en-US" sz="2400">
              <a:solidFill>
                <a:srgbClr val="808080"/>
              </a:solidFill>
              <a:ea typeface="Calibri"/>
              <a:cs typeface="Calibri"/>
            </a:endParaRPr>
          </a:p>
          <a:p>
            <a:pPr marL="457200" indent="-457200" algn="just" defTabSz="822960">
              <a:spcAft>
                <a:spcPts val="600"/>
              </a:spcAft>
              <a:buFont typeface="Arial"/>
              <a:buChar char="•"/>
            </a:pPr>
            <a:r>
              <a:rPr lang="en-US" sz="2400">
                <a:solidFill>
                  <a:srgbClr val="808080"/>
                </a:solidFill>
                <a:ea typeface="Calibri"/>
                <a:cs typeface="Calibri"/>
              </a:rPr>
              <a:t>Insufficient coverage of multisectoral nutritional services for affected populations</a:t>
            </a:r>
            <a:endParaRPr lang="en-US">
              <a:ea typeface="Calibri"/>
              <a:cs typeface="Calibri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F10255F-D67A-172A-864D-56710B9115E0}"/>
              </a:ext>
            </a:extLst>
          </p:cNvPr>
          <p:cNvGrpSpPr/>
          <p:nvPr/>
        </p:nvGrpSpPr>
        <p:grpSpPr>
          <a:xfrm>
            <a:off x="10211321" y="5721145"/>
            <a:ext cx="1611966" cy="490511"/>
            <a:chOff x="2247194" y="5325802"/>
            <a:chExt cx="1879297" cy="572451"/>
          </a:xfrm>
        </p:grpSpPr>
        <p:pic>
          <p:nvPicPr>
            <p:cNvPr id="9" name="Picture 8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42D22F7E-ED45-F46D-275D-738E21D01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47194" y="5436266"/>
              <a:ext cx="1382788" cy="461987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6AA530D-6F62-4534-88AD-86CD0CE5150D}"/>
                </a:ext>
              </a:extLst>
            </p:cNvPr>
            <p:cNvSpPr/>
            <p:nvPr/>
          </p:nvSpPr>
          <p:spPr>
            <a:xfrm>
              <a:off x="2703870" y="5420031"/>
              <a:ext cx="516193" cy="1474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E094FAA-D3B3-C513-E989-42C88CD2C214}"/>
                </a:ext>
              </a:extLst>
            </p:cNvPr>
            <p:cNvSpPr txBox="1"/>
            <p:nvPr/>
          </p:nvSpPr>
          <p:spPr>
            <a:xfrm>
              <a:off x="2590201" y="5325802"/>
              <a:ext cx="1536290" cy="32327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808080"/>
                  </a:solidFill>
                  <a:cs typeface="Calibri"/>
                </a:rPr>
                <a:t>Burkina Faso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083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374362-E237-BA39-EFB2-08FFBEEEC688}"/>
              </a:ext>
            </a:extLst>
          </p:cNvPr>
          <p:cNvSpPr txBox="1"/>
          <p:nvPr/>
        </p:nvSpPr>
        <p:spPr>
          <a:xfrm>
            <a:off x="737418" y="666587"/>
            <a:ext cx="2729134" cy="5489006"/>
          </a:xfrm>
          <a:prstGeom prst="rect">
            <a:avLst/>
          </a:prstGeom>
          <a:solidFill>
            <a:srgbClr val="9CCB38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algn="r"/>
            <a:r>
              <a:rPr lang="en-US" sz="4000">
                <a:solidFill>
                  <a:schemeClr val="bg1"/>
                </a:solidFill>
                <a:cs typeface="Calibri"/>
              </a:rPr>
              <a:t>The Way Forward</a:t>
            </a:r>
          </a:p>
          <a:p>
            <a:pPr algn="l"/>
            <a:endParaRPr lang="en-US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8EED4C-82BC-4340-3D2B-5FB203600AC0}"/>
              </a:ext>
            </a:extLst>
          </p:cNvPr>
          <p:cNvSpPr txBox="1"/>
          <p:nvPr/>
        </p:nvSpPr>
        <p:spPr>
          <a:xfrm>
            <a:off x="3677752" y="1181610"/>
            <a:ext cx="7570339" cy="4462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57175" indent="-257175" defTabSz="822960">
              <a:spcAft>
                <a:spcPts val="600"/>
              </a:spcAft>
              <a:buFont typeface="Arial"/>
              <a:buChar char="•"/>
            </a:pPr>
            <a:r>
              <a:rPr lang="en-US" sz="2400" b="1">
                <a:solidFill>
                  <a:srgbClr val="808080"/>
                </a:solidFill>
                <a:ea typeface="+mn-lt"/>
                <a:cs typeface="+mn-lt"/>
              </a:rPr>
              <a:t>More coordination of the rapid health and nutrition response</a:t>
            </a:r>
            <a:r>
              <a:rPr lang="en-US" sz="2400">
                <a:solidFill>
                  <a:srgbClr val="808080"/>
                </a:solidFill>
                <a:ea typeface="+mn-lt"/>
                <a:cs typeface="+mn-lt"/>
              </a:rPr>
              <a:t> at regional level </a:t>
            </a:r>
            <a:r>
              <a:rPr lang="en-US" sz="2400">
                <a:solidFill>
                  <a:srgbClr val="808080"/>
                </a:solidFill>
                <a:cs typeface="Calibri"/>
              </a:rPr>
              <a:t>to improve needs assessment and ensure an effective response.</a:t>
            </a:r>
            <a:endParaRPr lang="en-US" sz="2400">
              <a:solidFill>
                <a:srgbClr val="808080"/>
              </a:solidFill>
              <a:ea typeface="Calibri"/>
              <a:cs typeface="Calibri"/>
            </a:endParaRPr>
          </a:p>
          <a:p>
            <a:pPr marL="257175" indent="-257175" defTabSz="822960">
              <a:spcAft>
                <a:spcPts val="600"/>
              </a:spcAft>
              <a:buFont typeface="Arial"/>
              <a:buChar char="•"/>
            </a:pPr>
            <a:endParaRPr lang="en-US" sz="2400">
              <a:solidFill>
                <a:srgbClr val="808080"/>
              </a:solidFill>
              <a:ea typeface="Calibri"/>
              <a:cs typeface="Calibri"/>
            </a:endParaRPr>
          </a:p>
          <a:p>
            <a:pPr marL="257175" indent="-257175" defTabSz="822960">
              <a:spcAft>
                <a:spcPts val="600"/>
              </a:spcAft>
              <a:buFont typeface="Arial"/>
              <a:buChar char="•"/>
            </a:pPr>
            <a:r>
              <a:rPr lang="en-US" sz="2400" b="1">
                <a:solidFill>
                  <a:srgbClr val="808080"/>
                </a:solidFill>
                <a:ea typeface="Calibri"/>
                <a:cs typeface="Calibri"/>
              </a:rPr>
              <a:t>Improve the completeness</a:t>
            </a:r>
            <a:r>
              <a:rPr lang="en-US" sz="2400">
                <a:solidFill>
                  <a:srgbClr val="808080"/>
                </a:solidFill>
                <a:ea typeface="Calibri"/>
                <a:cs typeface="Calibri"/>
              </a:rPr>
              <a:t> of the nutrition specific and sensitive interventions package in emergency</a:t>
            </a:r>
          </a:p>
          <a:p>
            <a:pPr marL="257175" indent="-257175" defTabSz="822960">
              <a:spcAft>
                <a:spcPts val="600"/>
              </a:spcAft>
              <a:buFont typeface="Arial"/>
              <a:buChar char="•"/>
            </a:pPr>
            <a:endParaRPr lang="en-US" sz="2400">
              <a:solidFill>
                <a:srgbClr val="808080"/>
              </a:solidFill>
              <a:cs typeface="Calibri"/>
            </a:endParaRPr>
          </a:p>
          <a:p>
            <a:pPr marL="257175" indent="-257175" defTabSz="822960">
              <a:spcAft>
                <a:spcPts val="600"/>
              </a:spcAft>
              <a:buFont typeface="Arial"/>
              <a:buChar char="•"/>
            </a:pPr>
            <a:r>
              <a:rPr lang="en-US" sz="2400" b="1">
                <a:solidFill>
                  <a:srgbClr val="808080"/>
                </a:solidFill>
                <a:cs typeface="Calibri"/>
              </a:rPr>
              <a:t>Maintain  capacity building</a:t>
            </a:r>
            <a:r>
              <a:rPr lang="en-US" sz="2400">
                <a:solidFill>
                  <a:srgbClr val="808080"/>
                </a:solidFill>
                <a:cs typeface="Calibri"/>
              </a:rPr>
              <a:t> with dedicated GNC Technical Alliance referents and support for regional clusters in emergency preparedness and response nutrition</a:t>
            </a:r>
            <a:endParaRPr lang="en-US" sz="2400">
              <a:solidFill>
                <a:srgbClr val="808080"/>
              </a:solidFill>
              <a:ea typeface="Calibri"/>
              <a:cs typeface="Calibri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7DC9F5D-C988-F750-0285-47874BC5D951}"/>
              </a:ext>
            </a:extLst>
          </p:cNvPr>
          <p:cNvGrpSpPr/>
          <p:nvPr/>
        </p:nvGrpSpPr>
        <p:grpSpPr>
          <a:xfrm>
            <a:off x="10211321" y="5721145"/>
            <a:ext cx="1611966" cy="490511"/>
            <a:chOff x="2247194" y="5325802"/>
            <a:chExt cx="1879297" cy="572451"/>
          </a:xfrm>
        </p:grpSpPr>
        <p:pic>
          <p:nvPicPr>
            <p:cNvPr id="9" name="Picture 8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F0F5EF94-B2DF-7B33-7C15-A3C07B44C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47194" y="5436266"/>
              <a:ext cx="1382788" cy="461987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38DDD13-2031-2065-7685-EE546F26C809}"/>
                </a:ext>
              </a:extLst>
            </p:cNvPr>
            <p:cNvSpPr/>
            <p:nvPr/>
          </p:nvSpPr>
          <p:spPr>
            <a:xfrm>
              <a:off x="2703870" y="5420031"/>
              <a:ext cx="516193" cy="1474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8DA437E-5368-D9EC-6169-1737AA8FFE65}"/>
                </a:ext>
              </a:extLst>
            </p:cNvPr>
            <p:cNvSpPr txBox="1"/>
            <p:nvPr/>
          </p:nvSpPr>
          <p:spPr>
            <a:xfrm>
              <a:off x="2590201" y="5325802"/>
              <a:ext cx="1536290" cy="32327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808080"/>
                  </a:solidFill>
                  <a:cs typeface="Calibri"/>
                </a:rPr>
                <a:t>Burkina Faso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77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79A6D1-1796-1E86-DAFF-F85E6164AC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12" b="781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4916930-E76E-4100-9DCF-4981566A3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57375" y="1885950"/>
            <a:ext cx="8505825" cy="3152775"/>
          </a:xfrm>
          <a:prstGeom prst="rect">
            <a:avLst/>
          </a:prstGeom>
          <a:solidFill>
            <a:schemeClr val="bg1">
              <a:alpha val="75000"/>
            </a:schemeClr>
          </a:solidFill>
          <a:ln w="635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2888B07-07F0-EA82-0734-5AFC766840ED}"/>
              </a:ext>
            </a:extLst>
          </p:cNvPr>
          <p:cNvSpPr txBox="1">
            <a:spLocks/>
          </p:cNvSpPr>
          <p:nvPr/>
        </p:nvSpPr>
        <p:spPr>
          <a:xfrm>
            <a:off x="2276475" y="2247900"/>
            <a:ext cx="7581900" cy="2514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600">
                <a:solidFill>
                  <a:schemeClr val="tx1">
                    <a:lumMod val="75000"/>
                    <a:lumOff val="25000"/>
                  </a:schemeClr>
                </a:solidFill>
              </a:rPr>
              <a:t>Key points</a:t>
            </a:r>
          </a:p>
          <a:p>
            <a:pPr algn="ctr">
              <a:spcAft>
                <a:spcPts val="600"/>
              </a:spcAft>
            </a:pPr>
            <a:endParaRPr lang="en-US" sz="6600">
              <a:solidFill>
                <a:schemeClr val="tx1">
                  <a:lumMod val="75000"/>
                  <a:lumOff val="25000"/>
                </a:schemeClr>
              </a:solidFill>
              <a:cs typeface="Calibri Light"/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DF48A3FF-121D-2A9E-97F3-B34C9A58810B}"/>
              </a:ext>
            </a:extLst>
          </p:cNvPr>
          <p:cNvSpPr txBox="1"/>
          <p:nvPr/>
        </p:nvSpPr>
        <p:spPr>
          <a:xfrm>
            <a:off x="2784400" y="3821882"/>
            <a:ext cx="6810591" cy="101566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i="1">
                <a:solidFill>
                  <a:schemeClr val="tx1">
                    <a:lumMod val="75000"/>
                    <a:lumOff val="25000"/>
                  </a:schemeClr>
                </a:solidFill>
              </a:rPr>
              <a:t>Having strong coordination at the national and subnational level affects the quality of the overall emergency response and leads to more effective coordination activities that saves lives.</a:t>
            </a: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238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374362-E237-BA39-EFB2-08FFBEEEC688}"/>
              </a:ext>
            </a:extLst>
          </p:cNvPr>
          <p:cNvSpPr txBox="1"/>
          <p:nvPr/>
        </p:nvSpPr>
        <p:spPr>
          <a:xfrm>
            <a:off x="737418" y="696972"/>
            <a:ext cx="2972551" cy="5478423"/>
          </a:xfrm>
          <a:prstGeom prst="rect">
            <a:avLst/>
          </a:prstGeom>
          <a:solidFill>
            <a:srgbClr val="9CCB38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algn="r"/>
            <a:endParaRPr lang="en-US" sz="4000">
              <a:solidFill>
                <a:schemeClr val="bg1"/>
              </a:solidFill>
              <a:cs typeface="Calibri"/>
            </a:endParaRPr>
          </a:p>
          <a:p>
            <a:pPr algn="r"/>
            <a:r>
              <a:rPr lang="en-US" sz="4000">
                <a:solidFill>
                  <a:schemeClr val="bg1"/>
                </a:solidFill>
                <a:cs typeface="Calibri"/>
              </a:rPr>
              <a:t>Key Points</a:t>
            </a:r>
            <a:endParaRPr lang="en-US">
              <a:solidFill>
                <a:schemeClr val="bg1"/>
              </a:solidFill>
            </a:endParaRPr>
          </a:p>
          <a:p>
            <a:pPr algn="l"/>
            <a:endParaRPr lang="en-US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8EED4C-82BC-4340-3D2B-5FB203600AC0}"/>
              </a:ext>
            </a:extLst>
          </p:cNvPr>
          <p:cNvSpPr txBox="1"/>
          <p:nvPr/>
        </p:nvSpPr>
        <p:spPr>
          <a:xfrm>
            <a:off x="3970735" y="802221"/>
            <a:ext cx="7362361" cy="48628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57175" indent="-257175" algn="just" defTabSz="82296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rgbClr val="808080"/>
                </a:solidFill>
                <a:ea typeface="+mn-lt"/>
                <a:cs typeface="+mn-lt"/>
              </a:rPr>
              <a:t>Clusters members are implementing similar response approaches based on the guidelines developed, leading to better evaluation of the impact of the response</a:t>
            </a:r>
            <a:endParaRPr lang="en-US" sz="2000" dirty="0"/>
          </a:p>
          <a:p>
            <a:pPr marL="257175" indent="-257175" algn="just" defTabSz="822960">
              <a:spcAft>
                <a:spcPts val="600"/>
              </a:spcAft>
              <a:buFont typeface="Arial"/>
              <a:buChar char="•"/>
            </a:pPr>
            <a:endParaRPr lang="en-US" sz="2000">
              <a:solidFill>
                <a:srgbClr val="808080"/>
              </a:solidFill>
              <a:ea typeface="+mn-lt"/>
              <a:cs typeface="+mn-lt"/>
            </a:endParaRPr>
          </a:p>
          <a:p>
            <a:pPr marL="257175" indent="-257175" algn="just" defTabSz="82296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rgbClr val="808080"/>
                </a:solidFill>
                <a:ea typeface="+mn-lt"/>
                <a:cs typeface="+mn-lt"/>
              </a:rPr>
              <a:t>The cluster has ensured that data is available and accessible to members in useful formats, and has helped to guide decisions</a:t>
            </a:r>
            <a:endParaRPr lang="en-US" sz="2000" dirty="0">
              <a:solidFill>
                <a:srgbClr val="000000"/>
              </a:solidFill>
              <a:ea typeface="+mn-lt"/>
              <a:cs typeface="+mn-lt"/>
            </a:endParaRPr>
          </a:p>
          <a:p>
            <a:pPr marL="257175" indent="-257175" algn="just" defTabSz="822960">
              <a:spcAft>
                <a:spcPts val="600"/>
              </a:spcAft>
              <a:buFont typeface="Arial"/>
              <a:buChar char="•"/>
            </a:pPr>
            <a:endParaRPr lang="en-US" sz="2000">
              <a:solidFill>
                <a:srgbClr val="808080"/>
              </a:solidFill>
              <a:cs typeface="Calibri"/>
            </a:endParaRPr>
          </a:p>
          <a:p>
            <a:pPr marL="257175" indent="-257175" algn="just" defTabSz="822960">
              <a:spcAft>
                <a:spcPts val="600"/>
              </a:spcAft>
              <a:buFont typeface="Arial,Sans-Serif"/>
              <a:buChar char="•"/>
            </a:pPr>
            <a:r>
              <a:rPr lang="en-US" sz="2000" dirty="0">
                <a:solidFill>
                  <a:srgbClr val="808080"/>
                </a:solidFill>
                <a:cs typeface="Calibri"/>
              </a:rPr>
              <a:t>The cluster ensures that organizations cover areas in nutritional crisis with emergency responses to reach groups affected by malnutrition</a:t>
            </a:r>
          </a:p>
          <a:p>
            <a:pPr marL="257175" indent="-257175" algn="just" defTabSz="822960">
              <a:spcAft>
                <a:spcPts val="600"/>
              </a:spcAft>
              <a:buFont typeface="Arial,Sans-Serif"/>
              <a:buChar char="•"/>
            </a:pPr>
            <a:endParaRPr lang="en-US" sz="2000">
              <a:solidFill>
                <a:srgbClr val="808080"/>
              </a:solidFill>
              <a:cs typeface="Calibri"/>
            </a:endParaRPr>
          </a:p>
          <a:p>
            <a:pPr marL="257175" indent="-257175" algn="just" defTabSz="822960">
              <a:spcAft>
                <a:spcPts val="600"/>
              </a:spcAft>
              <a:buFont typeface="Arial,Sans-Serif"/>
              <a:buChar char="•"/>
            </a:pPr>
            <a:r>
              <a:rPr lang="en-US" sz="2000" dirty="0">
                <a:solidFill>
                  <a:srgbClr val="808080"/>
                </a:solidFill>
                <a:cs typeface="Calibri"/>
              </a:rPr>
              <a:t>The cluster mobilizes human, material and financial resources to bring healthcare closer to communities and improve access to nutrition services in inaccessible areas </a:t>
            </a:r>
            <a:endParaRPr lang="en-US" sz="2000" dirty="0">
              <a:cs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6C873AA-1209-7D36-088E-14A8030BD74C}"/>
              </a:ext>
            </a:extLst>
          </p:cNvPr>
          <p:cNvGrpSpPr/>
          <p:nvPr/>
        </p:nvGrpSpPr>
        <p:grpSpPr>
          <a:xfrm>
            <a:off x="10211321" y="5721145"/>
            <a:ext cx="1611966" cy="490511"/>
            <a:chOff x="2247194" y="5325802"/>
            <a:chExt cx="1879297" cy="572451"/>
          </a:xfrm>
        </p:grpSpPr>
        <p:pic>
          <p:nvPicPr>
            <p:cNvPr id="6" name="Picture 5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EAB2744C-A21B-959B-8690-7F903C790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47194" y="5436266"/>
              <a:ext cx="1382788" cy="46198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87234DE-9865-5E86-B8BD-FDABCFE560C2}"/>
                </a:ext>
              </a:extLst>
            </p:cNvPr>
            <p:cNvSpPr/>
            <p:nvPr/>
          </p:nvSpPr>
          <p:spPr>
            <a:xfrm>
              <a:off x="2703870" y="5420031"/>
              <a:ext cx="516193" cy="1474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E0DDAA1-9338-DC08-0506-F91F47B41744}"/>
                </a:ext>
              </a:extLst>
            </p:cNvPr>
            <p:cNvSpPr txBox="1"/>
            <p:nvPr/>
          </p:nvSpPr>
          <p:spPr>
            <a:xfrm>
              <a:off x="2590201" y="5325802"/>
              <a:ext cx="1536290" cy="32327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808080"/>
                  </a:solidFill>
                  <a:cs typeface="Calibri"/>
                </a:rPr>
                <a:t>Burkina Faso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825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CD605A-5896-66FF-F4C6-40484D61D2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6" r="2846"/>
          <a:stretch/>
        </p:blipFill>
        <p:spPr>
          <a:xfrm>
            <a:off x="2518917" y="-6135"/>
            <a:ext cx="9710446" cy="6864381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5C0DCA-8E6D-745C-5ADA-975722259AD8}"/>
              </a:ext>
            </a:extLst>
          </p:cNvPr>
          <p:cNvSpPr txBox="1"/>
          <p:nvPr/>
        </p:nvSpPr>
        <p:spPr>
          <a:xfrm>
            <a:off x="532554" y="373262"/>
            <a:ext cx="3973385" cy="3692028"/>
          </a:xfrm>
          <a:prstGeom prst="rect">
            <a:avLst/>
          </a:prstGeom>
          <a:noFill/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>
                <a:solidFill>
                  <a:srgbClr val="808080"/>
                </a:solidFill>
                <a:latin typeface="+mj-lt"/>
                <a:ea typeface="+mj-ea"/>
                <a:cs typeface="+mj-cs"/>
              </a:rPr>
              <a:t>Thank you</a:t>
            </a:r>
            <a:endParaRPr lang="en-US" sz="5200" b="1">
              <a:solidFill>
                <a:srgbClr val="808080"/>
              </a:solidFill>
              <a:latin typeface="+mj-lt"/>
              <a:ea typeface="+mj-ea"/>
              <a:cs typeface="Calibri Light"/>
            </a:endParaRPr>
          </a:p>
        </p:txBody>
      </p: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E85B0A6F-5E9B-9DB3-88DA-2812E5FF4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253" y="5363839"/>
            <a:ext cx="1382788" cy="46198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704E2CC-5936-C823-CEB9-862B03C204FB}"/>
              </a:ext>
            </a:extLst>
          </p:cNvPr>
          <p:cNvGrpSpPr/>
          <p:nvPr/>
        </p:nvGrpSpPr>
        <p:grpSpPr>
          <a:xfrm>
            <a:off x="2173452" y="5266403"/>
            <a:ext cx="1900789" cy="558108"/>
            <a:chOff x="2247194" y="5340145"/>
            <a:chExt cx="1900789" cy="558108"/>
          </a:xfrm>
        </p:grpSpPr>
        <p:pic>
          <p:nvPicPr>
            <p:cNvPr id="11" name="Picture 10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890972B0-740A-FBB3-92C3-E9C364CB4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47194" y="5436266"/>
              <a:ext cx="1382788" cy="46198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D44B426-27E8-7FFB-0001-B707704D0CD8}"/>
                </a:ext>
              </a:extLst>
            </p:cNvPr>
            <p:cNvSpPr/>
            <p:nvPr/>
          </p:nvSpPr>
          <p:spPr>
            <a:xfrm>
              <a:off x="2703870" y="5420031"/>
              <a:ext cx="516193" cy="1474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18ED66-DAF0-C67D-6FC4-0F0B44FC1E1B}"/>
                </a:ext>
              </a:extLst>
            </p:cNvPr>
            <p:cNvSpPr txBox="1"/>
            <p:nvPr/>
          </p:nvSpPr>
          <p:spPr>
            <a:xfrm>
              <a:off x="2611693" y="5340145"/>
              <a:ext cx="1536290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808080"/>
                  </a:solidFill>
                  <a:cs typeface="Calibri"/>
                </a:rPr>
                <a:t>Burkina Faso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072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374362-E237-BA39-EFB2-08FFBEEEC688}"/>
              </a:ext>
            </a:extLst>
          </p:cNvPr>
          <p:cNvSpPr txBox="1"/>
          <p:nvPr/>
        </p:nvSpPr>
        <p:spPr>
          <a:xfrm>
            <a:off x="737418" y="717559"/>
            <a:ext cx="3342967" cy="5416868"/>
          </a:xfrm>
          <a:prstGeom prst="rect">
            <a:avLst/>
          </a:prstGeom>
          <a:solidFill>
            <a:srgbClr val="9CCB38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algn="r"/>
            <a:r>
              <a:rPr lang="en-US" sz="4000">
                <a:solidFill>
                  <a:schemeClr val="bg1"/>
                </a:solidFill>
                <a:cs typeface="Calibri"/>
              </a:rPr>
              <a:t>Agenda</a:t>
            </a:r>
            <a:endParaRPr lang="en-US"/>
          </a:p>
          <a:p>
            <a:pPr algn="l"/>
            <a:endParaRPr lang="en-US">
              <a:cs typeface="Calibri"/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9A4915BD-AE4D-D32A-3BE8-566BA3065EAE}"/>
              </a:ext>
            </a:extLst>
          </p:cNvPr>
          <p:cNvSpPr txBox="1"/>
          <p:nvPr/>
        </p:nvSpPr>
        <p:spPr>
          <a:xfrm>
            <a:off x="4698865" y="1451323"/>
            <a:ext cx="5785308" cy="3523203"/>
          </a:xfrm>
          <a:prstGeom prst="rect">
            <a:avLst/>
          </a:prstGeom>
        </p:spPr>
        <p:txBody>
          <a:bodyPr rot="0" spcFirstLastPara="0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14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808080"/>
                </a:solidFill>
              </a:rPr>
              <a:t>Welcome and introduction  – </a:t>
            </a:r>
            <a:r>
              <a:rPr lang="en-US" sz="2400" i="1">
                <a:solidFill>
                  <a:srgbClr val="808080"/>
                </a:solidFill>
              </a:rPr>
              <a:t>GNC-CT</a:t>
            </a:r>
            <a:endParaRPr lang="en-US" sz="2400" i="1">
              <a:solidFill>
                <a:srgbClr val="808080"/>
              </a:solidFill>
              <a:cs typeface="Calibri"/>
            </a:endParaRPr>
          </a:p>
          <a:p>
            <a:pPr marL="2540">
              <a:lnSpc>
                <a:spcPct val="90000"/>
              </a:lnSpc>
              <a:spcAft>
                <a:spcPts val="600"/>
              </a:spcAft>
            </a:pPr>
            <a:endParaRPr lang="en-US" sz="600">
              <a:solidFill>
                <a:srgbClr val="808080"/>
              </a:solidFill>
              <a:cs typeface="Calibri"/>
            </a:endParaRPr>
          </a:p>
          <a:p>
            <a:pPr marL="23114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808080"/>
                </a:solidFill>
              </a:rPr>
              <a:t>Coordination experiences in Burkina Faso – </a:t>
            </a:r>
            <a:endParaRPr lang="en-US" sz="2400" i="1">
              <a:solidFill>
                <a:srgbClr val="808080"/>
              </a:solidFill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600">
              <a:solidFill>
                <a:srgbClr val="808080"/>
              </a:solidFill>
              <a:cs typeface="Calibri"/>
            </a:endParaRPr>
          </a:p>
          <a:p>
            <a:pPr marL="68834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808080"/>
                </a:solidFill>
                <a:cs typeface="Calibri"/>
              </a:rPr>
              <a:t>Successes, challenges / gaps and the way forward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600">
              <a:solidFill>
                <a:srgbClr val="808080"/>
              </a:solidFill>
              <a:cs typeface="Calibri"/>
            </a:endParaRPr>
          </a:p>
          <a:p>
            <a:pPr marL="68834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808080"/>
                </a:solidFill>
                <a:cs typeface="Calibri"/>
              </a:rPr>
              <a:t>Key points</a:t>
            </a:r>
          </a:p>
          <a:p>
            <a:pPr marL="254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600">
              <a:solidFill>
                <a:srgbClr val="808080"/>
              </a:solidFill>
              <a:cs typeface="Calibri"/>
            </a:endParaRPr>
          </a:p>
          <a:p>
            <a:pPr marL="23114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808080"/>
                </a:solidFill>
              </a:rPr>
              <a:t>Q&amp;A</a:t>
            </a:r>
            <a:endParaRPr lang="en-US" sz="2400">
              <a:solidFill>
                <a:srgbClr val="808080"/>
              </a:solidFill>
              <a:cs typeface="Calibri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C92B05-EA69-EB70-2228-ACB29D2B30FA}"/>
              </a:ext>
            </a:extLst>
          </p:cNvPr>
          <p:cNvGrpSpPr/>
          <p:nvPr/>
        </p:nvGrpSpPr>
        <p:grpSpPr>
          <a:xfrm>
            <a:off x="10211321" y="5721145"/>
            <a:ext cx="1611966" cy="490511"/>
            <a:chOff x="2247194" y="5325802"/>
            <a:chExt cx="1879297" cy="572451"/>
          </a:xfrm>
        </p:grpSpPr>
        <p:pic>
          <p:nvPicPr>
            <p:cNvPr id="9" name="Picture 8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436F9966-FF38-A2D3-62A2-CB063DE30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47194" y="5436266"/>
              <a:ext cx="1382788" cy="461987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7AB615F-2670-99E1-3A40-2CF7E2F5848C}"/>
                </a:ext>
              </a:extLst>
            </p:cNvPr>
            <p:cNvSpPr/>
            <p:nvPr/>
          </p:nvSpPr>
          <p:spPr>
            <a:xfrm>
              <a:off x="2703870" y="5420031"/>
              <a:ext cx="516193" cy="1474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E91C780-14D3-9914-F0B0-21B2AE0FF8C3}"/>
                </a:ext>
              </a:extLst>
            </p:cNvPr>
            <p:cNvSpPr txBox="1"/>
            <p:nvPr/>
          </p:nvSpPr>
          <p:spPr>
            <a:xfrm>
              <a:off x="2590201" y="5325802"/>
              <a:ext cx="1536290" cy="32327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808080"/>
                  </a:solidFill>
                  <a:cs typeface="Calibri"/>
                </a:rPr>
                <a:t>Burkina Faso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077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5E991B-2CDF-DA85-90FF-3C57E0749E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12" b="781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B4916930-E76E-4100-9DCF-4981566A3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57375" y="1885950"/>
            <a:ext cx="8505825" cy="3152775"/>
          </a:xfrm>
          <a:prstGeom prst="rect">
            <a:avLst/>
          </a:prstGeom>
          <a:solidFill>
            <a:schemeClr val="bg1">
              <a:alpha val="75000"/>
            </a:schemeClr>
          </a:solidFill>
          <a:ln w="635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AE902B-C3B1-A68B-BDD9-088CD250A003}"/>
              </a:ext>
            </a:extLst>
          </p:cNvPr>
          <p:cNvSpPr txBox="1"/>
          <p:nvPr/>
        </p:nvSpPr>
        <p:spPr>
          <a:xfrm>
            <a:off x="2309249" y="2526481"/>
            <a:ext cx="7581900" cy="251460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Introduction  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60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0339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374362-E237-BA39-EFB2-08FFBEEEC688}"/>
              </a:ext>
            </a:extLst>
          </p:cNvPr>
          <p:cNvSpPr txBox="1"/>
          <p:nvPr/>
        </p:nvSpPr>
        <p:spPr>
          <a:xfrm>
            <a:off x="737418" y="717559"/>
            <a:ext cx="2760884" cy="5416868"/>
          </a:xfrm>
          <a:prstGeom prst="rect">
            <a:avLst/>
          </a:prstGeom>
          <a:solidFill>
            <a:srgbClr val="9CCB38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algn="r"/>
            <a:r>
              <a:rPr lang="en-US" sz="4000">
                <a:solidFill>
                  <a:schemeClr val="bg1"/>
                </a:solidFill>
                <a:cs typeface="Calibri"/>
              </a:rPr>
              <a:t>Introduction</a:t>
            </a:r>
            <a:endParaRPr lang="en-US"/>
          </a:p>
          <a:p>
            <a:pPr algn="l"/>
            <a:endParaRPr lang="en-US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BED91B-C76C-8899-DD59-B4F4064849B5}"/>
              </a:ext>
            </a:extLst>
          </p:cNvPr>
          <p:cNvSpPr txBox="1"/>
          <p:nvPr/>
        </p:nvSpPr>
        <p:spPr>
          <a:xfrm>
            <a:off x="4637955" y="1979780"/>
            <a:ext cx="6330983" cy="290848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57175" indent="-257175" defTabSz="822960">
              <a:spcAft>
                <a:spcPts val="600"/>
              </a:spcAft>
              <a:buFont typeface="Arial"/>
              <a:buChar char="•"/>
            </a:pPr>
            <a:r>
              <a:rPr lang="en-US" sz="2800">
                <a:solidFill>
                  <a:srgbClr val="808080"/>
                </a:solidFill>
                <a:cs typeface="Calibri" panose="020F0502020204030204"/>
              </a:rPr>
              <a:t>Importance of regional level calls</a:t>
            </a:r>
          </a:p>
          <a:p>
            <a:pPr marL="257175" indent="-257175" defTabSz="822960">
              <a:spcAft>
                <a:spcPts val="600"/>
              </a:spcAft>
              <a:buFont typeface="Arial"/>
              <a:buChar char="•"/>
            </a:pPr>
            <a:r>
              <a:rPr lang="en-US" sz="2800">
                <a:solidFill>
                  <a:srgbClr val="808080"/>
                </a:solidFill>
                <a:cs typeface="Calibri" panose="020F0502020204030204"/>
              </a:rPr>
              <a:t>Purpose of this session – Coordination &amp; IM success in Burkina Faso (national and subnational)</a:t>
            </a:r>
          </a:p>
          <a:p>
            <a:pPr marL="257175" indent="-257175" defTabSz="822960">
              <a:spcAft>
                <a:spcPts val="600"/>
              </a:spcAft>
              <a:buFont typeface="Arial"/>
              <a:buChar char="•"/>
            </a:pPr>
            <a:r>
              <a:rPr lang="en-US" sz="2800">
                <a:solidFill>
                  <a:srgbClr val="808080"/>
                </a:solidFill>
                <a:cs typeface="Calibri" panose="020F0502020204030204"/>
              </a:rPr>
              <a:t>Importance of coordination</a:t>
            </a:r>
            <a:endParaRPr lang="en-US" sz="2800" i="1">
              <a:solidFill>
                <a:srgbClr val="808080"/>
              </a:solidFill>
              <a:cs typeface="Calibri" panose="020F0502020204030204"/>
            </a:endParaRPr>
          </a:p>
          <a:p>
            <a:pPr marL="257175" indent="-257175" defTabSz="822960">
              <a:spcAft>
                <a:spcPts val="600"/>
              </a:spcAft>
              <a:buFont typeface="Arial"/>
              <a:buChar char="•"/>
            </a:pPr>
            <a:endParaRPr lang="en-US" sz="2800">
              <a:solidFill>
                <a:srgbClr val="808080"/>
              </a:solidFill>
              <a:cs typeface="Calibri" panose="020F0502020204030204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D249AFA-A3F4-38BF-27A6-CB05DD1A93BE}"/>
              </a:ext>
            </a:extLst>
          </p:cNvPr>
          <p:cNvGrpSpPr/>
          <p:nvPr/>
        </p:nvGrpSpPr>
        <p:grpSpPr>
          <a:xfrm>
            <a:off x="10211321" y="5721145"/>
            <a:ext cx="1611966" cy="490511"/>
            <a:chOff x="2247194" y="5325802"/>
            <a:chExt cx="1879297" cy="572451"/>
          </a:xfrm>
        </p:grpSpPr>
        <p:pic>
          <p:nvPicPr>
            <p:cNvPr id="9" name="Picture 8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C4FC370E-9A80-F0FA-5E63-AE2EB7FE6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47194" y="5436266"/>
              <a:ext cx="1382788" cy="461987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F975744-AA08-4D8F-7430-4B9E6D311977}"/>
                </a:ext>
              </a:extLst>
            </p:cNvPr>
            <p:cNvSpPr/>
            <p:nvPr/>
          </p:nvSpPr>
          <p:spPr>
            <a:xfrm>
              <a:off x="2703870" y="5420031"/>
              <a:ext cx="516193" cy="1474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53ED5F-406F-FEEE-F496-AAA871F5190A}"/>
                </a:ext>
              </a:extLst>
            </p:cNvPr>
            <p:cNvSpPr txBox="1"/>
            <p:nvPr/>
          </p:nvSpPr>
          <p:spPr>
            <a:xfrm>
              <a:off x="2590201" y="5325802"/>
              <a:ext cx="1536290" cy="32327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808080"/>
                  </a:solidFill>
                  <a:cs typeface="Calibri"/>
                </a:rPr>
                <a:t>Burkina Faso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178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E4CA7F-4CBE-59E7-28A3-CBB9668649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12" b="781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B4916930-E76E-4100-9DCF-4981566A3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57375" y="1885950"/>
            <a:ext cx="8505825" cy="3152775"/>
          </a:xfrm>
          <a:prstGeom prst="rect">
            <a:avLst/>
          </a:prstGeom>
          <a:solidFill>
            <a:schemeClr val="bg1">
              <a:alpha val="75000"/>
            </a:schemeClr>
          </a:solidFill>
          <a:ln w="635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09D2EA-540E-3BF3-9C01-867A508E72FB}"/>
              </a:ext>
            </a:extLst>
          </p:cNvPr>
          <p:cNvSpPr txBox="1"/>
          <p:nvPr/>
        </p:nvSpPr>
        <p:spPr>
          <a:xfrm>
            <a:off x="2302193" y="2460933"/>
            <a:ext cx="7581900" cy="251460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Burkina Faso 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60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Calibri Light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60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Calibri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C2A57D-F3C6-6328-30E8-36D7A10F76FC}"/>
              </a:ext>
            </a:extLst>
          </p:cNvPr>
          <p:cNvSpPr txBox="1"/>
          <p:nvPr/>
        </p:nvSpPr>
        <p:spPr>
          <a:xfrm>
            <a:off x="2008252" y="3709084"/>
            <a:ext cx="8179522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i="1">
                <a:solidFill>
                  <a:srgbClr val="3F3F3F"/>
                </a:solidFill>
                <a:cs typeface="Calibri" panose="020F0502020204030204"/>
              </a:rPr>
              <a:t>A more coordinated response</a:t>
            </a:r>
          </a:p>
        </p:txBody>
      </p:sp>
    </p:spTree>
    <p:extLst>
      <p:ext uri="{BB962C8B-B14F-4D97-AF65-F5344CB8AC3E}">
        <p14:creationId xmlns:p14="http://schemas.microsoft.com/office/powerpoint/2010/main" val="381493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908E2D-F85F-8EC9-2B4A-E1BFA6C19CF0}"/>
              </a:ext>
            </a:extLst>
          </p:cNvPr>
          <p:cNvSpPr txBox="1"/>
          <p:nvPr/>
        </p:nvSpPr>
        <p:spPr>
          <a:xfrm>
            <a:off x="3187962" y="733878"/>
            <a:ext cx="8349651" cy="533414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57175" indent="-257175" algn="just" defTabSz="822960">
              <a:spcAft>
                <a:spcPts val="600"/>
              </a:spcAft>
              <a:buFont typeface="Arial"/>
              <a:buChar char="•"/>
            </a:pPr>
            <a:r>
              <a:rPr lang="en-US" sz="2400">
                <a:solidFill>
                  <a:srgbClr val="808080"/>
                </a:solidFill>
                <a:cs typeface="Calibri"/>
              </a:rPr>
              <a:t>Burkina Faso is facing </a:t>
            </a:r>
            <a:r>
              <a:rPr lang="en-US" sz="2400" b="1">
                <a:solidFill>
                  <a:srgbClr val="808080"/>
                </a:solidFill>
                <a:cs typeface="Calibri"/>
              </a:rPr>
              <a:t>nutritional emergencies</a:t>
            </a:r>
            <a:r>
              <a:rPr lang="en-US" sz="2400">
                <a:solidFill>
                  <a:srgbClr val="808080"/>
                </a:solidFill>
                <a:cs typeface="Calibri"/>
              </a:rPr>
              <a:t> in a context of food insecurity, epidemics, natural disasters (floods) and poverty</a:t>
            </a:r>
            <a:endParaRPr lang="en-US" sz="2400">
              <a:solidFill>
                <a:srgbClr val="000000"/>
              </a:solidFill>
              <a:ea typeface="Calibri" panose="020F0502020204030204"/>
              <a:cs typeface="Calibri"/>
            </a:endParaRPr>
          </a:p>
          <a:p>
            <a:pPr marL="257175" indent="-257175" algn="just" defTabSz="822960">
              <a:spcAft>
                <a:spcPts val="600"/>
              </a:spcAft>
              <a:buFont typeface="Arial"/>
              <a:buChar char="•"/>
            </a:pPr>
            <a:r>
              <a:rPr lang="en-US" sz="2400">
                <a:solidFill>
                  <a:srgbClr val="808080"/>
                </a:solidFill>
                <a:cs typeface="Calibri"/>
              </a:rPr>
              <a:t>Insecurity has led to </a:t>
            </a:r>
            <a:r>
              <a:rPr lang="en-US" sz="2400" b="1">
                <a:solidFill>
                  <a:srgbClr val="808080"/>
                </a:solidFill>
                <a:cs typeface="Calibri"/>
              </a:rPr>
              <a:t>displacement of people</a:t>
            </a:r>
            <a:r>
              <a:rPr lang="en-US" sz="2400">
                <a:solidFill>
                  <a:srgbClr val="808080"/>
                </a:solidFill>
                <a:cs typeface="Calibri"/>
              </a:rPr>
              <a:t> </a:t>
            </a:r>
            <a:endParaRPr lang="en-US" sz="2400">
              <a:solidFill>
                <a:srgbClr val="808080"/>
              </a:solidFill>
              <a:ea typeface="Calibri"/>
              <a:cs typeface="Calibri"/>
            </a:endParaRPr>
          </a:p>
          <a:p>
            <a:pPr marL="257175" indent="-257175" algn="just" defTabSz="822960">
              <a:spcAft>
                <a:spcPts val="600"/>
              </a:spcAft>
              <a:buFont typeface="Arial"/>
              <a:buChar char="•"/>
            </a:pPr>
            <a:r>
              <a:rPr lang="en-US" sz="2400">
                <a:solidFill>
                  <a:srgbClr val="808080"/>
                </a:solidFill>
                <a:cs typeface="Calibri"/>
              </a:rPr>
              <a:t>Poor access to healthcare and external drought factors</a:t>
            </a:r>
            <a:endParaRPr lang="en-US" sz="2400">
              <a:solidFill>
                <a:srgbClr val="808080"/>
              </a:solidFill>
              <a:ea typeface="Calibri"/>
              <a:cs typeface="Calibri"/>
            </a:endParaRPr>
          </a:p>
          <a:p>
            <a:pPr marL="257175" indent="-257175" algn="just" defTabSz="822960">
              <a:spcAft>
                <a:spcPts val="600"/>
              </a:spcAft>
              <a:buFont typeface="Arial"/>
              <a:buChar char="•"/>
            </a:pPr>
            <a:r>
              <a:rPr lang="en-US" sz="2400">
                <a:solidFill>
                  <a:srgbClr val="808080"/>
                </a:solidFill>
                <a:ea typeface="Calibri"/>
                <a:cs typeface="Calibri"/>
              </a:rPr>
              <a:t>The Nutrition  Cluster  is  </a:t>
            </a:r>
            <a:r>
              <a:rPr lang="en-US" sz="2400" b="1">
                <a:solidFill>
                  <a:srgbClr val="808080"/>
                </a:solidFill>
                <a:ea typeface="Calibri"/>
                <a:cs typeface="Calibri"/>
              </a:rPr>
              <a:t>part of the humanitarian architecture</a:t>
            </a:r>
            <a:r>
              <a:rPr lang="en-US" sz="2400">
                <a:solidFill>
                  <a:srgbClr val="808080"/>
                </a:solidFill>
                <a:ea typeface="Calibri"/>
                <a:cs typeface="Calibri"/>
              </a:rPr>
              <a:t> and are coordinated by OCHA</a:t>
            </a:r>
            <a:endParaRPr lang="en-US">
              <a:ea typeface="Calibri"/>
              <a:cs typeface="Calibri"/>
            </a:endParaRPr>
          </a:p>
          <a:p>
            <a:pPr marL="257175" indent="-257175" algn="just" defTabSz="822960">
              <a:spcAft>
                <a:spcPts val="600"/>
              </a:spcAft>
              <a:buFont typeface="Arial"/>
              <a:buChar char="•"/>
            </a:pPr>
            <a:r>
              <a:rPr lang="en-US" sz="2400">
                <a:solidFill>
                  <a:srgbClr val="808080"/>
                </a:solidFill>
                <a:ea typeface="Calibri"/>
                <a:cs typeface="Calibri"/>
              </a:rPr>
              <a:t>The Nutrition Cluster has a </a:t>
            </a:r>
            <a:r>
              <a:rPr lang="en-US" sz="2400" b="1">
                <a:solidFill>
                  <a:srgbClr val="808080"/>
                </a:solidFill>
                <a:ea typeface="Calibri"/>
                <a:cs typeface="Calibri"/>
              </a:rPr>
              <a:t>national coordinator</a:t>
            </a:r>
            <a:r>
              <a:rPr lang="en-US" sz="2400">
                <a:solidFill>
                  <a:srgbClr val="808080"/>
                </a:solidFill>
                <a:ea typeface="Calibri"/>
                <a:cs typeface="Calibri"/>
              </a:rPr>
              <a:t> and </a:t>
            </a:r>
            <a:r>
              <a:rPr lang="en-US" sz="2400" b="1">
                <a:solidFill>
                  <a:srgbClr val="808080"/>
                </a:solidFill>
                <a:ea typeface="Calibri"/>
                <a:cs typeface="Calibri"/>
              </a:rPr>
              <a:t>6 regional health and nutrition coordinators</a:t>
            </a:r>
            <a:r>
              <a:rPr lang="en-US" sz="2400">
                <a:solidFill>
                  <a:srgbClr val="808080"/>
                </a:solidFill>
                <a:ea typeface="Calibri"/>
                <a:cs typeface="Calibri"/>
              </a:rPr>
              <a:t> (North, East, Sahel, Boucle du </a:t>
            </a:r>
            <a:r>
              <a:rPr lang="en-US" sz="2400" err="1">
                <a:solidFill>
                  <a:srgbClr val="808080"/>
                </a:solidFill>
                <a:ea typeface="Calibri" panose="020F0502020204030204"/>
                <a:cs typeface="Calibri"/>
              </a:rPr>
              <a:t>Mouhoun</a:t>
            </a:r>
            <a:r>
              <a:rPr lang="en-US" sz="2400">
                <a:solidFill>
                  <a:srgbClr val="808080"/>
                </a:solidFill>
                <a:ea typeface="Calibri" panose="020F0502020204030204"/>
                <a:cs typeface="Calibri"/>
              </a:rPr>
              <a:t>, Centre-East, except for Centre-North)</a:t>
            </a:r>
          </a:p>
          <a:p>
            <a:pPr marL="228600" indent="-228600" algn="just" defTabSz="822960">
              <a:spcAft>
                <a:spcPts val="600"/>
              </a:spcAft>
              <a:buFont typeface="Arial"/>
              <a:buChar char="•"/>
            </a:pPr>
            <a:r>
              <a:rPr lang="en-US" sz="2400">
                <a:solidFill>
                  <a:srgbClr val="808080"/>
                </a:solidFill>
                <a:ea typeface="Calibri" panose="020F0502020204030204"/>
                <a:cs typeface="Calibri"/>
              </a:rPr>
              <a:t>The cluster </a:t>
            </a:r>
            <a:r>
              <a:rPr lang="en-US" sz="2400" b="1">
                <a:solidFill>
                  <a:srgbClr val="808080"/>
                </a:solidFill>
                <a:ea typeface="Calibri" panose="020F0502020204030204"/>
                <a:cs typeface="Calibri"/>
              </a:rPr>
              <a:t>has working groups</a:t>
            </a:r>
            <a:r>
              <a:rPr lang="en-US" sz="2400">
                <a:solidFill>
                  <a:srgbClr val="808080"/>
                </a:solidFill>
                <a:ea typeface="Calibri" panose="020F0502020204030204"/>
                <a:cs typeface="Calibri"/>
              </a:rPr>
              <a:t> (SIN, WIN, ANJE U, PCIMA) and a </a:t>
            </a:r>
            <a:r>
              <a:rPr lang="en-US" sz="2400" b="1">
                <a:solidFill>
                  <a:srgbClr val="808080"/>
                </a:solidFill>
                <a:ea typeface="Calibri" panose="020F0502020204030204"/>
                <a:cs typeface="Calibri"/>
              </a:rPr>
              <a:t>strategic steering committee</a:t>
            </a:r>
            <a:r>
              <a:rPr lang="en-US" sz="2400">
                <a:solidFill>
                  <a:srgbClr val="808080"/>
                </a:solidFill>
                <a:ea typeface="Calibri" panose="020F0502020204030204"/>
                <a:cs typeface="Calibri"/>
              </a:rPr>
              <a:t> </a:t>
            </a:r>
          </a:p>
          <a:p>
            <a:pPr marL="257175" indent="-257175" algn="just" defTabSz="822960">
              <a:spcAft>
                <a:spcPts val="600"/>
              </a:spcAft>
              <a:buFont typeface="Arial"/>
              <a:buChar char="•"/>
            </a:pPr>
            <a:endParaRPr lang="en-US" sz="2400">
              <a:solidFill>
                <a:srgbClr val="808080"/>
              </a:solidFill>
              <a:ea typeface="Calibri" panose="020F0502020204030204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374362-E237-BA39-EFB2-08FFBEEEC688}"/>
              </a:ext>
            </a:extLst>
          </p:cNvPr>
          <p:cNvSpPr txBox="1"/>
          <p:nvPr/>
        </p:nvSpPr>
        <p:spPr>
          <a:xfrm>
            <a:off x="655482" y="627223"/>
            <a:ext cx="2464552" cy="5539978"/>
          </a:xfrm>
          <a:prstGeom prst="rect">
            <a:avLst/>
          </a:prstGeom>
          <a:solidFill>
            <a:srgbClr val="9CCB38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algn="r"/>
            <a:endParaRPr lang="en-US" sz="4000">
              <a:solidFill>
                <a:srgbClr val="FFFFFF"/>
              </a:solidFill>
              <a:ea typeface="Calibri" panose="020F0502020204030204"/>
              <a:cs typeface="Calibri"/>
            </a:endParaRPr>
          </a:p>
          <a:p>
            <a:pPr algn="r"/>
            <a:r>
              <a:rPr lang="en-US" sz="4000">
                <a:solidFill>
                  <a:schemeClr val="bg1"/>
                </a:solidFill>
                <a:cs typeface="Calibri"/>
              </a:rPr>
              <a:t>The Structure</a:t>
            </a:r>
            <a:endParaRPr lang="en-US">
              <a:solidFill>
                <a:schemeClr val="bg1"/>
              </a:solidFill>
            </a:endParaRPr>
          </a:p>
          <a:p>
            <a:pPr algn="l"/>
            <a:endParaRPr lang="en-US">
              <a:cs typeface="Calibri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2A5D24-7796-3444-3CA9-FE4920A6345F}"/>
              </a:ext>
            </a:extLst>
          </p:cNvPr>
          <p:cNvGrpSpPr/>
          <p:nvPr/>
        </p:nvGrpSpPr>
        <p:grpSpPr>
          <a:xfrm>
            <a:off x="10211321" y="5721145"/>
            <a:ext cx="1611966" cy="490511"/>
            <a:chOff x="2247194" y="5325802"/>
            <a:chExt cx="1879297" cy="572451"/>
          </a:xfrm>
        </p:grpSpPr>
        <p:pic>
          <p:nvPicPr>
            <p:cNvPr id="8" name="Picture 7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665ED83B-CD6B-9D26-56F3-EB6322BEC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47194" y="5436266"/>
              <a:ext cx="1382788" cy="461987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4689A82-AB21-006C-A30B-46BA0451AFD4}"/>
                </a:ext>
              </a:extLst>
            </p:cNvPr>
            <p:cNvSpPr/>
            <p:nvPr/>
          </p:nvSpPr>
          <p:spPr>
            <a:xfrm>
              <a:off x="2703870" y="5420031"/>
              <a:ext cx="516193" cy="1474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C00AD24-4B39-7AB2-6D05-4970B8B4BA55}"/>
                </a:ext>
              </a:extLst>
            </p:cNvPr>
            <p:cNvSpPr txBox="1"/>
            <p:nvPr/>
          </p:nvSpPr>
          <p:spPr>
            <a:xfrm>
              <a:off x="2590201" y="5325802"/>
              <a:ext cx="1536290" cy="32327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808080"/>
                  </a:solidFill>
                  <a:cs typeface="Calibri"/>
                </a:rPr>
                <a:t>Burkina Faso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479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908E2D-F85F-8EC9-2B4A-E1BFA6C19CF0}"/>
              </a:ext>
            </a:extLst>
          </p:cNvPr>
          <p:cNvSpPr txBox="1"/>
          <p:nvPr/>
        </p:nvSpPr>
        <p:spPr>
          <a:xfrm>
            <a:off x="3626398" y="1281363"/>
            <a:ext cx="7769510" cy="42319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57175" indent="-257175" algn="just" defTabSz="822960">
              <a:spcAft>
                <a:spcPts val="600"/>
              </a:spcAft>
              <a:buFont typeface="Arial"/>
              <a:buChar char="•"/>
            </a:pPr>
            <a:r>
              <a:rPr lang="en-US" sz="2600" b="1">
                <a:solidFill>
                  <a:srgbClr val="808080"/>
                </a:solidFill>
                <a:cs typeface="Calibri"/>
              </a:rPr>
              <a:t>Multi-sector coordination of nutrition interventions</a:t>
            </a:r>
            <a:r>
              <a:rPr lang="en-US" sz="2600">
                <a:solidFill>
                  <a:srgbClr val="808080"/>
                </a:solidFill>
                <a:cs typeface="Calibri"/>
              </a:rPr>
              <a:t>: </a:t>
            </a:r>
            <a:endParaRPr lang="en-US" sz="2600">
              <a:solidFill>
                <a:srgbClr val="000000"/>
              </a:solidFill>
              <a:cs typeface="Calibri"/>
            </a:endParaRPr>
          </a:p>
          <a:p>
            <a:pPr marL="714375" lvl="1" indent="-257175" algn="just" defTabSz="822960">
              <a:spcAft>
                <a:spcPts val="600"/>
              </a:spcAft>
              <a:buFont typeface="Arial"/>
              <a:buChar char="•"/>
            </a:pPr>
            <a:r>
              <a:rPr lang="en-US" sz="2600">
                <a:solidFill>
                  <a:srgbClr val="808080"/>
                </a:solidFill>
                <a:cs typeface="Calibri"/>
              </a:rPr>
              <a:t>Platform of technical and financial partners </a:t>
            </a:r>
            <a:endParaRPr lang="en-US" sz="2600">
              <a:solidFill>
                <a:srgbClr val="808080"/>
              </a:solidFill>
              <a:ea typeface="Calibri"/>
              <a:cs typeface="Calibri"/>
            </a:endParaRPr>
          </a:p>
          <a:p>
            <a:pPr marL="714375" lvl="1" indent="-257175" algn="just" defTabSz="822960">
              <a:spcAft>
                <a:spcPts val="600"/>
              </a:spcAft>
              <a:buFont typeface="Arial"/>
              <a:buChar char="•"/>
            </a:pPr>
            <a:r>
              <a:rPr lang="en-US" sz="2600">
                <a:solidFill>
                  <a:srgbClr val="808080"/>
                </a:solidFill>
                <a:cs typeface="Calibri"/>
              </a:rPr>
              <a:t>National multi-stakeholder platform for nutrition: National Nutrition Council (CNAN) </a:t>
            </a:r>
            <a:endParaRPr lang="en-US" sz="2600">
              <a:solidFill>
                <a:srgbClr val="000000"/>
              </a:solidFill>
              <a:cs typeface="Calibri"/>
            </a:endParaRPr>
          </a:p>
          <a:p>
            <a:pPr marL="714375" lvl="1" indent="-257175" algn="just" defTabSz="822960">
              <a:spcAft>
                <a:spcPts val="600"/>
              </a:spcAft>
              <a:buFont typeface="Arial"/>
              <a:buChar char="•"/>
            </a:pPr>
            <a:r>
              <a:rPr lang="en-US" sz="2600">
                <a:solidFill>
                  <a:srgbClr val="808080"/>
                </a:solidFill>
                <a:cs typeface="Calibri"/>
              </a:rPr>
              <a:t>Sub-national coordination mechanism </a:t>
            </a:r>
            <a:endParaRPr lang="en-US" sz="2600">
              <a:solidFill>
                <a:srgbClr val="000000"/>
              </a:solidFill>
              <a:ea typeface="Calibri" panose="020F0502020204030204"/>
              <a:cs typeface="Calibri"/>
            </a:endParaRPr>
          </a:p>
          <a:p>
            <a:pPr lvl="1" algn="just" defTabSz="822960">
              <a:spcAft>
                <a:spcPts val="600"/>
              </a:spcAft>
            </a:pPr>
            <a:endParaRPr lang="en-US" sz="2600">
              <a:solidFill>
                <a:srgbClr val="808080"/>
              </a:solidFill>
              <a:ea typeface="Calibri" panose="020F0502020204030204"/>
              <a:cs typeface="Calibri"/>
            </a:endParaRPr>
          </a:p>
          <a:p>
            <a:pPr marL="257175" indent="-257175" algn="just" defTabSz="822960">
              <a:spcAft>
                <a:spcPts val="600"/>
              </a:spcAft>
              <a:buFont typeface="Arial"/>
              <a:buChar char="•"/>
            </a:pPr>
            <a:r>
              <a:rPr lang="en-US" sz="2600" b="1">
                <a:solidFill>
                  <a:srgbClr val="808080"/>
                </a:solidFill>
                <a:cs typeface="Calibri"/>
              </a:rPr>
              <a:t>The</a:t>
            </a:r>
            <a:r>
              <a:rPr lang="en-US" sz="2600" b="1">
                <a:solidFill>
                  <a:srgbClr val="808080"/>
                </a:solidFill>
                <a:ea typeface="Calibri"/>
                <a:cs typeface="Calibri"/>
              </a:rPr>
              <a:t> main challenges were</a:t>
            </a:r>
            <a:r>
              <a:rPr lang="en-US" sz="2600">
                <a:solidFill>
                  <a:srgbClr val="808080"/>
                </a:solidFill>
                <a:ea typeface="Calibri"/>
                <a:cs typeface="Calibri"/>
              </a:rPr>
              <a:t>: 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714375" lvl="1" indent="-257175" algn="just" defTabSz="822960">
              <a:spcAft>
                <a:spcPts val="600"/>
              </a:spcAft>
              <a:buFont typeface="Arial"/>
              <a:buChar char="•"/>
            </a:pPr>
            <a:r>
              <a:rPr lang="en-US" sz="2600">
                <a:solidFill>
                  <a:srgbClr val="808080"/>
                </a:solidFill>
                <a:ea typeface="Calibri"/>
                <a:cs typeface="Calibri"/>
              </a:rPr>
              <a:t>Mobilization of resources </a:t>
            </a:r>
            <a:endParaRPr lang="en-US">
              <a:solidFill>
                <a:srgbClr val="000000"/>
              </a:solidFill>
              <a:ea typeface="Calibri"/>
              <a:cs typeface="Calibri"/>
            </a:endParaRPr>
          </a:p>
          <a:p>
            <a:pPr marL="714375" lvl="1" indent="-257175" algn="just" defTabSz="822960">
              <a:spcAft>
                <a:spcPts val="600"/>
              </a:spcAft>
              <a:buFont typeface="Arial"/>
              <a:buChar char="•"/>
            </a:pPr>
            <a:r>
              <a:rPr lang="en-US" sz="2600">
                <a:solidFill>
                  <a:srgbClr val="808080"/>
                </a:solidFill>
                <a:ea typeface="Calibri"/>
                <a:cs typeface="Calibri"/>
              </a:rPr>
              <a:t>Operational coordination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374362-E237-BA39-EFB2-08FFBEEEC688}"/>
              </a:ext>
            </a:extLst>
          </p:cNvPr>
          <p:cNvSpPr txBox="1"/>
          <p:nvPr/>
        </p:nvSpPr>
        <p:spPr>
          <a:xfrm>
            <a:off x="655482" y="627223"/>
            <a:ext cx="2771467" cy="5539978"/>
          </a:xfrm>
          <a:prstGeom prst="rect">
            <a:avLst/>
          </a:prstGeom>
          <a:solidFill>
            <a:srgbClr val="9CCB38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algn="r"/>
            <a:r>
              <a:rPr lang="en-US" sz="4000">
                <a:solidFill>
                  <a:schemeClr val="bg1"/>
                </a:solidFill>
                <a:cs typeface="Calibri"/>
              </a:rPr>
              <a:t>Past response efforts</a:t>
            </a:r>
            <a:endParaRPr lang="en-US">
              <a:solidFill>
                <a:schemeClr val="bg1"/>
              </a:solidFill>
              <a:cs typeface="Calibri"/>
            </a:endParaRPr>
          </a:p>
          <a:p>
            <a:pPr algn="l"/>
            <a:endParaRPr lang="en-US">
              <a:cs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F7EB22-790E-346D-829E-1FE4CFE31513}"/>
              </a:ext>
            </a:extLst>
          </p:cNvPr>
          <p:cNvSpPr/>
          <p:nvPr/>
        </p:nvSpPr>
        <p:spPr>
          <a:xfrm>
            <a:off x="10603035" y="5801883"/>
            <a:ext cx="442764" cy="1263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0ADC162-500E-A7B9-9A33-07250AF9801F}"/>
              </a:ext>
            </a:extLst>
          </p:cNvPr>
          <p:cNvGrpSpPr/>
          <p:nvPr/>
        </p:nvGrpSpPr>
        <p:grpSpPr>
          <a:xfrm>
            <a:off x="10211321" y="5721145"/>
            <a:ext cx="1611966" cy="490511"/>
            <a:chOff x="2247194" y="5325802"/>
            <a:chExt cx="1879297" cy="572451"/>
          </a:xfrm>
        </p:grpSpPr>
        <p:pic>
          <p:nvPicPr>
            <p:cNvPr id="13" name="Picture 12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B1E903B6-F5D8-98DD-7B3D-4DBF16FED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47194" y="5436266"/>
              <a:ext cx="1382788" cy="461987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3BBB10F-4EDF-21A4-B1FB-2D3FA1751968}"/>
                </a:ext>
              </a:extLst>
            </p:cNvPr>
            <p:cNvSpPr/>
            <p:nvPr/>
          </p:nvSpPr>
          <p:spPr>
            <a:xfrm>
              <a:off x="2703870" y="5420031"/>
              <a:ext cx="516193" cy="1474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C18A329-0B22-A06C-35D0-257511AA4209}"/>
                </a:ext>
              </a:extLst>
            </p:cNvPr>
            <p:cNvSpPr txBox="1"/>
            <p:nvPr/>
          </p:nvSpPr>
          <p:spPr>
            <a:xfrm>
              <a:off x="2590201" y="5325802"/>
              <a:ext cx="1536290" cy="32327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808080"/>
                  </a:solidFill>
                  <a:cs typeface="Calibri"/>
                </a:rPr>
                <a:t>Burkina Faso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148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374362-E237-BA39-EFB2-08FFBEEEC688}"/>
              </a:ext>
            </a:extLst>
          </p:cNvPr>
          <p:cNvSpPr txBox="1"/>
          <p:nvPr/>
        </p:nvSpPr>
        <p:spPr>
          <a:xfrm>
            <a:off x="737418" y="594449"/>
            <a:ext cx="2877301" cy="5539978"/>
          </a:xfrm>
          <a:prstGeom prst="rect">
            <a:avLst/>
          </a:prstGeom>
          <a:solidFill>
            <a:srgbClr val="9CCB38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algn="r"/>
            <a:r>
              <a:rPr lang="en-US" sz="4000">
                <a:solidFill>
                  <a:schemeClr val="bg1"/>
                </a:solidFill>
                <a:cs typeface="Calibri"/>
              </a:rPr>
              <a:t>Coordination &amp; IM successes</a:t>
            </a:r>
            <a:endParaRPr lang="en-US">
              <a:solidFill>
                <a:schemeClr val="bg1"/>
              </a:solidFill>
              <a:cs typeface="Calibri"/>
            </a:endParaRPr>
          </a:p>
          <a:p>
            <a:pPr algn="l"/>
            <a:endParaRPr lang="en-US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8EED4C-82BC-4340-3D2B-5FB203600AC0}"/>
              </a:ext>
            </a:extLst>
          </p:cNvPr>
          <p:cNvSpPr txBox="1"/>
          <p:nvPr/>
        </p:nvSpPr>
        <p:spPr>
          <a:xfrm>
            <a:off x="3828364" y="931893"/>
            <a:ext cx="7523995" cy="50013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57175" indent="-257175" defTabSz="822960">
              <a:spcAft>
                <a:spcPts val="600"/>
              </a:spcAft>
              <a:buFont typeface="Arial"/>
              <a:buChar char="•"/>
            </a:pPr>
            <a:r>
              <a:rPr lang="en-US" sz="2600" b="1">
                <a:solidFill>
                  <a:srgbClr val="808080"/>
                </a:solidFill>
                <a:cs typeface="Calibri"/>
              </a:rPr>
              <a:t>Intersectoral collaboration</a:t>
            </a:r>
            <a:r>
              <a:rPr lang="en-US" sz="2600">
                <a:solidFill>
                  <a:srgbClr val="808080"/>
                </a:solidFill>
                <a:cs typeface="Calibri"/>
              </a:rPr>
              <a:t> for an inclusive and multisectoral response</a:t>
            </a:r>
            <a:endParaRPr lang="en-US" sz="2600">
              <a:solidFill>
                <a:srgbClr val="808080"/>
              </a:solidFill>
              <a:ea typeface="Calibri"/>
              <a:cs typeface="Calibri"/>
            </a:endParaRPr>
          </a:p>
          <a:p>
            <a:pPr marL="257175" indent="-257175" defTabSz="822960">
              <a:spcAft>
                <a:spcPts val="600"/>
              </a:spcAft>
              <a:buFont typeface="Arial"/>
              <a:buChar char="•"/>
            </a:pPr>
            <a:endParaRPr lang="en-US" sz="800">
              <a:solidFill>
                <a:srgbClr val="808080"/>
              </a:solidFill>
              <a:cs typeface="Calibri"/>
            </a:endParaRPr>
          </a:p>
          <a:p>
            <a:pPr marL="257175" indent="-257175" defTabSz="822960">
              <a:spcAft>
                <a:spcPts val="600"/>
              </a:spcAft>
              <a:buFont typeface="Arial"/>
              <a:buChar char="•"/>
            </a:pPr>
            <a:r>
              <a:rPr lang="en-US" sz="2600" b="1">
                <a:solidFill>
                  <a:srgbClr val="808080"/>
                </a:solidFill>
                <a:cs typeface="Calibri"/>
              </a:rPr>
              <a:t>Sectoral frameworks and common guidelines</a:t>
            </a:r>
            <a:r>
              <a:rPr lang="en-US" sz="2600">
                <a:solidFill>
                  <a:srgbClr val="808080"/>
                </a:solidFill>
                <a:cs typeface="Calibri"/>
              </a:rPr>
              <a:t> to align partners' operational approach</a:t>
            </a:r>
            <a:endParaRPr lang="en-US" sz="2600">
              <a:solidFill>
                <a:srgbClr val="808080"/>
              </a:solidFill>
              <a:ea typeface="Calibri"/>
              <a:cs typeface="Calibri"/>
            </a:endParaRPr>
          </a:p>
          <a:p>
            <a:pPr marL="257175" indent="-257175" defTabSz="822960">
              <a:spcAft>
                <a:spcPts val="600"/>
              </a:spcAft>
              <a:buFont typeface="Arial"/>
              <a:buChar char="•"/>
            </a:pPr>
            <a:endParaRPr lang="en-US" sz="800">
              <a:solidFill>
                <a:srgbClr val="808080"/>
              </a:solidFill>
              <a:cs typeface="Calibri"/>
            </a:endParaRPr>
          </a:p>
          <a:p>
            <a:pPr marL="257175" indent="-257175" defTabSz="822960">
              <a:spcAft>
                <a:spcPts val="600"/>
              </a:spcAft>
              <a:buFont typeface="Arial"/>
              <a:buChar char="•"/>
            </a:pPr>
            <a:r>
              <a:rPr lang="en-US" sz="2600" b="1">
                <a:solidFill>
                  <a:srgbClr val="808080"/>
                </a:solidFill>
                <a:cs typeface="Calibri"/>
              </a:rPr>
              <a:t>Multisectoral advocacy</a:t>
            </a:r>
            <a:r>
              <a:rPr lang="en-US" sz="2600">
                <a:solidFill>
                  <a:srgbClr val="808080"/>
                </a:solidFill>
                <a:cs typeface="Calibri"/>
              </a:rPr>
              <a:t> (nutrition, food security) to strengthen the impact of interventions</a:t>
            </a:r>
            <a:endParaRPr lang="en-US" sz="2600">
              <a:solidFill>
                <a:srgbClr val="808080"/>
              </a:solidFill>
              <a:ea typeface="Calibri"/>
              <a:cs typeface="Calibri"/>
            </a:endParaRPr>
          </a:p>
          <a:p>
            <a:pPr marL="257175" indent="-257175" defTabSz="822960">
              <a:spcAft>
                <a:spcPts val="600"/>
              </a:spcAft>
              <a:buFont typeface="Arial"/>
              <a:buChar char="•"/>
            </a:pPr>
            <a:endParaRPr lang="en-US" sz="800">
              <a:solidFill>
                <a:srgbClr val="808080"/>
              </a:solidFill>
              <a:cs typeface="Calibri"/>
            </a:endParaRPr>
          </a:p>
          <a:p>
            <a:pPr marL="257175" indent="-257175" defTabSz="822960">
              <a:spcAft>
                <a:spcPts val="600"/>
              </a:spcAft>
              <a:buFont typeface="Arial"/>
              <a:buChar char="•"/>
            </a:pPr>
            <a:r>
              <a:rPr lang="en-US" sz="2600" b="1">
                <a:solidFill>
                  <a:srgbClr val="808080"/>
                </a:solidFill>
                <a:cs typeface="Calibri"/>
              </a:rPr>
              <a:t>Institutionalization</a:t>
            </a:r>
            <a:r>
              <a:rPr lang="en-US" sz="2600" b="1">
                <a:solidFill>
                  <a:srgbClr val="808080"/>
                </a:solidFill>
                <a:ea typeface="Calibri"/>
                <a:cs typeface="Calibri"/>
              </a:rPr>
              <a:t> of the triple nexus</a:t>
            </a:r>
            <a:r>
              <a:rPr lang="en-US" sz="2600">
                <a:solidFill>
                  <a:srgbClr val="808080"/>
                </a:solidFill>
                <a:ea typeface="Calibri"/>
                <a:cs typeface="Calibri"/>
              </a:rPr>
              <a:t>, placing the authorities at the center of the humanitarian response </a:t>
            </a:r>
          </a:p>
          <a:p>
            <a:pPr marL="257175" indent="-257175" algn="just" defTabSz="822960">
              <a:spcAft>
                <a:spcPts val="600"/>
              </a:spcAft>
              <a:buFont typeface="Arial"/>
              <a:buChar char="•"/>
            </a:pPr>
            <a:endParaRPr lang="en-US" sz="2600">
              <a:solidFill>
                <a:srgbClr val="808080"/>
              </a:solidFill>
              <a:ea typeface="Calibri"/>
              <a:cs typeface="Calibri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3D66DB6-B9C1-80DB-203D-7A4C7232D44C}"/>
              </a:ext>
            </a:extLst>
          </p:cNvPr>
          <p:cNvGrpSpPr/>
          <p:nvPr/>
        </p:nvGrpSpPr>
        <p:grpSpPr>
          <a:xfrm>
            <a:off x="10211321" y="5721145"/>
            <a:ext cx="1611966" cy="490511"/>
            <a:chOff x="2247194" y="5325802"/>
            <a:chExt cx="1879297" cy="572451"/>
          </a:xfrm>
        </p:grpSpPr>
        <p:pic>
          <p:nvPicPr>
            <p:cNvPr id="9" name="Picture 8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A382DBE7-5611-2432-6D46-552C77160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47194" y="5436266"/>
              <a:ext cx="1382788" cy="461987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4AA4F02-FAA5-E417-F3ED-4BF45547F9AD}"/>
                </a:ext>
              </a:extLst>
            </p:cNvPr>
            <p:cNvSpPr/>
            <p:nvPr/>
          </p:nvSpPr>
          <p:spPr>
            <a:xfrm>
              <a:off x="2703870" y="5420031"/>
              <a:ext cx="516193" cy="1474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0ED7855-7886-DC15-8126-7B683A067A22}"/>
                </a:ext>
              </a:extLst>
            </p:cNvPr>
            <p:cNvSpPr txBox="1"/>
            <p:nvPr/>
          </p:nvSpPr>
          <p:spPr>
            <a:xfrm>
              <a:off x="2590201" y="5325802"/>
              <a:ext cx="1536290" cy="32327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808080"/>
                  </a:solidFill>
                  <a:cs typeface="Calibri"/>
                </a:rPr>
                <a:t>Burkina Faso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688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8EED4C-82BC-4340-3D2B-5FB203600AC0}"/>
              </a:ext>
            </a:extLst>
          </p:cNvPr>
          <p:cNvSpPr txBox="1"/>
          <p:nvPr/>
        </p:nvSpPr>
        <p:spPr>
          <a:xfrm>
            <a:off x="3606115" y="660673"/>
            <a:ext cx="7746244" cy="56938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57175" indent="-257175" algn="just" defTabSz="822960">
              <a:spcAft>
                <a:spcPts val="600"/>
              </a:spcAft>
              <a:buFont typeface="Arial"/>
              <a:buChar char="•"/>
            </a:pPr>
            <a:r>
              <a:rPr lang="en-US" sz="2400" b="1">
                <a:solidFill>
                  <a:srgbClr val="808080"/>
                </a:solidFill>
                <a:ea typeface="+mn-lt"/>
                <a:cs typeface="+mn-lt"/>
              </a:rPr>
              <a:t>Harmonization</a:t>
            </a:r>
            <a:r>
              <a:rPr lang="en-US" sz="2400" b="1">
                <a:solidFill>
                  <a:srgbClr val="808080"/>
                </a:solidFill>
                <a:cs typeface="Calibri"/>
              </a:rPr>
              <a:t> of</a:t>
            </a:r>
            <a:r>
              <a:rPr lang="en-US" sz="2400">
                <a:solidFill>
                  <a:srgbClr val="808080"/>
                </a:solidFill>
                <a:cs typeface="Calibri"/>
              </a:rPr>
              <a:t> : </a:t>
            </a:r>
            <a:endParaRPr lang="en-US" sz="2400">
              <a:solidFill>
                <a:srgbClr val="000000"/>
              </a:solidFill>
              <a:cs typeface="Calibri"/>
            </a:endParaRPr>
          </a:p>
          <a:p>
            <a:pPr marL="714375" lvl="1" indent="-257175" algn="just" defTabSz="822960">
              <a:spcAft>
                <a:spcPts val="600"/>
              </a:spcAft>
              <a:buFont typeface="Arial"/>
              <a:buChar char="•"/>
            </a:pPr>
            <a:r>
              <a:rPr lang="en-US" sz="2000">
                <a:solidFill>
                  <a:srgbClr val="808080"/>
                </a:solidFill>
                <a:cs typeface="Calibri"/>
              </a:rPr>
              <a:t>Planning </a:t>
            </a:r>
            <a:r>
              <a:rPr lang="en-US" sz="2000">
                <a:solidFill>
                  <a:srgbClr val="808080"/>
                </a:solidFill>
                <a:ea typeface="+mn-lt"/>
                <a:cs typeface="+mn-lt"/>
              </a:rPr>
              <a:t>of </a:t>
            </a:r>
            <a:r>
              <a:rPr lang="en-US" sz="2000">
                <a:solidFill>
                  <a:srgbClr val="808080"/>
                </a:solidFill>
                <a:cs typeface="Calibri"/>
              </a:rPr>
              <a:t>interventions in priority areas</a:t>
            </a:r>
            <a:r>
              <a:rPr lang="en-US" sz="2000">
                <a:solidFill>
                  <a:srgbClr val="808080"/>
                </a:solidFill>
                <a:ea typeface="+mn-lt"/>
                <a:cs typeface="+mn-lt"/>
              </a:rPr>
              <a:t>, </a:t>
            </a:r>
            <a:endParaRPr lang="en-US" sz="2000">
              <a:solidFill>
                <a:srgbClr val="000000"/>
              </a:solidFill>
              <a:ea typeface="+mn-lt"/>
              <a:cs typeface="+mn-lt"/>
            </a:endParaRPr>
          </a:p>
          <a:p>
            <a:pPr marL="714375" lvl="1" indent="-257175" algn="just" defTabSz="822960">
              <a:spcAft>
                <a:spcPts val="600"/>
              </a:spcAft>
              <a:buFont typeface="Arial"/>
              <a:buChar char="•"/>
            </a:pPr>
            <a:r>
              <a:rPr lang="en-US" sz="2000">
                <a:solidFill>
                  <a:srgbClr val="808080"/>
                </a:solidFill>
                <a:ea typeface="+mn-lt"/>
                <a:cs typeface="+mn-lt"/>
              </a:rPr>
              <a:t>Multi-sectorial minimum package of </a:t>
            </a:r>
            <a:r>
              <a:rPr lang="en-US" sz="2000">
                <a:solidFill>
                  <a:srgbClr val="808080"/>
                </a:solidFill>
                <a:cs typeface="Calibri"/>
              </a:rPr>
              <a:t>interventions, </a:t>
            </a:r>
            <a:endParaRPr lang="en-US" sz="2000">
              <a:solidFill>
                <a:srgbClr val="000000"/>
              </a:solidFill>
              <a:cs typeface="Calibri"/>
            </a:endParaRPr>
          </a:p>
          <a:p>
            <a:pPr marL="714375" lvl="1" indent="-257175" algn="just" defTabSz="822960">
              <a:spcAft>
                <a:spcPts val="600"/>
              </a:spcAft>
              <a:buFont typeface="Arial"/>
              <a:buChar char="•"/>
            </a:pPr>
            <a:r>
              <a:rPr lang="en-US" sz="2000">
                <a:solidFill>
                  <a:srgbClr val="808080"/>
                </a:solidFill>
                <a:cs typeface="Calibri"/>
              </a:rPr>
              <a:t>Monitoring and evaluation </a:t>
            </a:r>
            <a:endParaRPr lang="en-US" sz="2000">
              <a:solidFill>
                <a:srgbClr val="000000"/>
              </a:solidFill>
              <a:ea typeface="Calibri"/>
              <a:cs typeface="Calibri"/>
            </a:endParaRPr>
          </a:p>
          <a:p>
            <a:pPr marL="714375" lvl="1" indent="-257175" algn="just" defTabSz="822960">
              <a:spcAft>
                <a:spcPts val="600"/>
              </a:spcAft>
              <a:buFont typeface="Arial"/>
              <a:buChar char="•"/>
            </a:pPr>
            <a:endParaRPr lang="en-US" sz="1000">
              <a:solidFill>
                <a:srgbClr val="808080"/>
              </a:solidFill>
              <a:ea typeface="Calibri"/>
              <a:cs typeface="Calibri"/>
            </a:endParaRPr>
          </a:p>
          <a:p>
            <a:pPr marL="342900" indent="-342900" algn="just" defTabSz="822960">
              <a:spcAft>
                <a:spcPts val="600"/>
              </a:spcAft>
              <a:buFont typeface="Arial"/>
              <a:buChar char="•"/>
            </a:pPr>
            <a:r>
              <a:rPr lang="en-US" sz="2400" b="1">
                <a:solidFill>
                  <a:srgbClr val="808080"/>
                </a:solidFill>
                <a:ea typeface="Calibri"/>
                <a:cs typeface="Calibri"/>
              </a:rPr>
              <a:t>Information management support</a:t>
            </a:r>
            <a:r>
              <a:rPr lang="en-US" sz="2400">
                <a:solidFill>
                  <a:srgbClr val="808080"/>
                </a:solidFill>
                <a:ea typeface="Calibri"/>
                <a:cs typeface="Calibri"/>
              </a:rPr>
              <a:t> has contributed to : 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742950" indent="-285750" defTabSz="822960">
              <a:buFont typeface="Arial"/>
              <a:buChar char="•"/>
            </a:pPr>
            <a:r>
              <a:rPr lang="en-US" sz="2000">
                <a:solidFill>
                  <a:srgbClr val="808080"/>
                </a:solidFill>
                <a:ea typeface="+mn-lt"/>
                <a:cs typeface="+mn-lt"/>
              </a:rPr>
              <a:t>Identifying GAPs for needs orientation;</a:t>
            </a:r>
          </a:p>
          <a:p>
            <a:pPr marL="742950" lvl="1" indent="-285750" defTabSz="822960">
              <a:buFont typeface="Arial"/>
              <a:buChar char="•"/>
            </a:pPr>
            <a:r>
              <a:rPr lang="en-US" sz="2000">
                <a:solidFill>
                  <a:srgbClr val="808080"/>
                </a:solidFill>
                <a:ea typeface="+mn-lt"/>
                <a:cs typeface="+mn-lt"/>
              </a:rPr>
              <a:t>Transforming data into information for better cluster coordination;</a:t>
            </a:r>
            <a:endParaRPr lang="en-US" sz="2000">
              <a:cs typeface="Calibri"/>
            </a:endParaRPr>
          </a:p>
          <a:p>
            <a:pPr marL="742950" lvl="1" indent="-285750" defTabSz="822960">
              <a:buFont typeface="Arial"/>
              <a:buChar char="•"/>
            </a:pPr>
            <a:r>
              <a:rPr lang="en-US" sz="2000">
                <a:solidFill>
                  <a:srgbClr val="808080"/>
                </a:solidFill>
                <a:ea typeface="+mn-lt"/>
                <a:cs typeface="+mn-lt"/>
              </a:rPr>
              <a:t>Facilitating IM inter-cluster coordination (RPM, humanitarian needs, multi-sector prioritization);</a:t>
            </a:r>
            <a:endParaRPr lang="en-US" sz="2000">
              <a:cs typeface="Calibri"/>
            </a:endParaRPr>
          </a:p>
          <a:p>
            <a:pPr marL="742950" lvl="1" indent="-285750" defTabSz="822960">
              <a:buFont typeface="Arial"/>
              <a:buChar char="•"/>
            </a:pPr>
            <a:r>
              <a:rPr lang="en-US" sz="2000">
                <a:solidFill>
                  <a:srgbClr val="808080"/>
                </a:solidFill>
                <a:ea typeface="+mn-lt"/>
                <a:cs typeface="+mn-lt"/>
              </a:rPr>
              <a:t>Setting up an information system using standard tools (5W, Dashboard);</a:t>
            </a:r>
            <a:endParaRPr lang="en-US" sz="2000">
              <a:cs typeface="Calibri"/>
            </a:endParaRPr>
          </a:p>
          <a:p>
            <a:pPr marL="742950" lvl="1" indent="-285750" defTabSz="822960">
              <a:buFont typeface="Arial"/>
              <a:buChar char="•"/>
            </a:pPr>
            <a:r>
              <a:rPr lang="en-US" sz="2000">
                <a:solidFill>
                  <a:srgbClr val="808080"/>
                </a:solidFill>
                <a:ea typeface="+mn-lt"/>
                <a:cs typeface="+mn-lt"/>
              </a:rPr>
              <a:t>Cluster-specific information generation and sharing (Cluster Bulletin &amp; SIS)</a:t>
            </a:r>
            <a:endParaRPr lang="en-US" sz="2000">
              <a:ea typeface="+mn-lt"/>
              <a:cs typeface="+mn-lt"/>
            </a:endParaRPr>
          </a:p>
          <a:p>
            <a:pPr marL="714375" lvl="1" indent="-257175" algn="just" defTabSz="822960">
              <a:spcAft>
                <a:spcPts val="600"/>
              </a:spcAft>
              <a:buFont typeface="Arial,Sans-Serif"/>
              <a:buChar char="•"/>
            </a:pPr>
            <a:endParaRPr lang="en-US" sz="2400">
              <a:solidFill>
                <a:srgbClr val="808080"/>
              </a:solidFill>
              <a:ea typeface="Calibri"/>
              <a:cs typeface="Calibri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3D66DB6-B9C1-80DB-203D-7A4C7232D44C}"/>
              </a:ext>
            </a:extLst>
          </p:cNvPr>
          <p:cNvGrpSpPr/>
          <p:nvPr/>
        </p:nvGrpSpPr>
        <p:grpSpPr>
          <a:xfrm>
            <a:off x="10211321" y="5721145"/>
            <a:ext cx="1611966" cy="490511"/>
            <a:chOff x="2247194" y="5325802"/>
            <a:chExt cx="1879297" cy="572451"/>
          </a:xfrm>
        </p:grpSpPr>
        <p:pic>
          <p:nvPicPr>
            <p:cNvPr id="9" name="Picture 8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A382DBE7-5611-2432-6D46-552C77160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47194" y="5436266"/>
              <a:ext cx="1382788" cy="461987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4AA4F02-FAA5-E417-F3ED-4BF45547F9AD}"/>
                </a:ext>
              </a:extLst>
            </p:cNvPr>
            <p:cNvSpPr/>
            <p:nvPr/>
          </p:nvSpPr>
          <p:spPr>
            <a:xfrm>
              <a:off x="2703870" y="5420031"/>
              <a:ext cx="516193" cy="1474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0ED7855-7886-DC15-8126-7B683A067A22}"/>
                </a:ext>
              </a:extLst>
            </p:cNvPr>
            <p:cNvSpPr txBox="1"/>
            <p:nvPr/>
          </p:nvSpPr>
          <p:spPr>
            <a:xfrm>
              <a:off x="2590201" y="5325802"/>
              <a:ext cx="1536290" cy="32327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808080"/>
                  </a:solidFill>
                  <a:cs typeface="Calibri"/>
                </a:rPr>
                <a:t>Burkina Faso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240A51C-D782-0662-75DF-BD6FD4A12F21}"/>
              </a:ext>
            </a:extLst>
          </p:cNvPr>
          <p:cNvSpPr txBox="1"/>
          <p:nvPr/>
        </p:nvSpPr>
        <p:spPr>
          <a:xfrm>
            <a:off x="737418" y="594449"/>
            <a:ext cx="2877301" cy="5539978"/>
          </a:xfrm>
          <a:prstGeom prst="rect">
            <a:avLst/>
          </a:prstGeom>
          <a:solidFill>
            <a:srgbClr val="9CCB38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algn="r"/>
            <a:r>
              <a:rPr lang="en-US" sz="4000">
                <a:solidFill>
                  <a:schemeClr val="bg1"/>
                </a:solidFill>
                <a:cs typeface="Calibri"/>
              </a:rPr>
              <a:t>Coordination &amp; IM successes</a:t>
            </a:r>
            <a:endParaRPr lang="en-US">
              <a:solidFill>
                <a:schemeClr val="bg1"/>
              </a:solidFill>
              <a:cs typeface="Calibri"/>
            </a:endParaRPr>
          </a:p>
          <a:p>
            <a:pPr algn="l"/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685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Custom 5">
      <a:dk1>
        <a:sysClr val="windowText" lastClr="000000"/>
      </a:dk1>
      <a:lt1>
        <a:sysClr val="window" lastClr="FFFFFF"/>
      </a:lt1>
      <a:dk2>
        <a:srgbClr val="808285"/>
      </a:dk2>
      <a:lt2>
        <a:srgbClr val="E2DFCC"/>
      </a:lt2>
      <a:accent1>
        <a:srgbClr val="95C93D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ustom 5">
      <a:dk1>
        <a:sysClr val="windowText" lastClr="000000"/>
      </a:dk1>
      <a:lt1>
        <a:sysClr val="window" lastClr="FFFFFF"/>
      </a:lt1>
      <a:dk2>
        <a:srgbClr val="808285"/>
      </a:dk2>
      <a:lt2>
        <a:srgbClr val="E2DFCC"/>
      </a:lt2>
      <a:accent1>
        <a:srgbClr val="95C93D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?mso-contentType ?>
<SharedContentType xmlns="Microsoft.SharePoint.Taxonomy.ContentTypeSync" SourceId="73f51738-d318-4883-9d64-4f0bd0ccc55e" ContentTypeId="0x0101009BA85F8052A6DA4FA3E31FF9F74C6970" PreviousValue="false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UNICEF Document" ma:contentTypeID="0x0101009BA85F8052A6DA4FA3E31FF9F74C6970006192CA8317E1FF49B6A7FEB870A3A8D6" ma:contentTypeVersion="281" ma:contentTypeDescription="" ma:contentTypeScope="" ma:versionID="58eadca534738570b9a7715baffb33e8">
  <xsd:schema xmlns:xsd="http://www.w3.org/2001/XMLSchema" xmlns:xs="http://www.w3.org/2001/XMLSchema" xmlns:p="http://schemas.microsoft.com/office/2006/metadata/properties" xmlns:ns1="http://schemas.microsoft.com/sharepoint/v3" xmlns:ns2="ca283e0b-db31-4043-a2ef-b80661bf084a" xmlns:ns3="http://schemas.microsoft.com/sharepoint.v3" xmlns:ns4="5858627f-d058-4b92-9b52-677b5fd7d454" xmlns:ns5="a438dd15-07ca-4cdc-82a3-f2206b92025e" xmlns:ns6="http://schemas.microsoft.com/sharepoint/v4" targetNamespace="http://schemas.microsoft.com/office/2006/metadata/properties" ma:root="true" ma:fieldsID="975b4a00370ef1c63361aa85383dacc1" ns1:_="" ns2:_="" ns3:_="" ns4:_="" ns5:_="" ns6:_="">
    <xsd:import namespace="http://schemas.microsoft.com/sharepoint/v3"/>
    <xsd:import namespace="ca283e0b-db31-4043-a2ef-b80661bf084a"/>
    <xsd:import namespace="http://schemas.microsoft.com/sharepoint.v3"/>
    <xsd:import namespace="5858627f-d058-4b92-9b52-677b5fd7d454"/>
    <xsd:import namespace="a438dd15-07ca-4cdc-82a3-f2206b92025e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WrittenBy" minOccurs="0"/>
                <xsd:element ref="ns2:ContentLanguage" minOccurs="0"/>
                <xsd:element ref="ns3:CategoryDescription" minOccurs="0"/>
                <xsd:element ref="ns2:RecipientsEmail" minOccurs="0"/>
                <xsd:element ref="ns2:SenderEmail" minOccurs="0"/>
                <xsd:element ref="ns2:DateTransmittedEmail" minOccurs="0"/>
                <xsd:element ref="ns2:k8c968e8c72a4eda96b7e8fdbe192be2" minOccurs="0"/>
                <xsd:element ref="ns2:ga975397408f43e4b84ec8e5a598e523" minOccurs="0"/>
                <xsd:element ref="ns2:mda26ace941f4791a7314a339fee829c" minOccurs="0"/>
                <xsd:element ref="ns2:TaxCatchAllLabel" minOccurs="0"/>
                <xsd:element ref="ns2:TaxCatchAll" minOccurs="0"/>
                <xsd:element ref="ns2:h6a71f3e574e4344bc34f3fc9dd20054" minOccurs="0"/>
                <xsd:element ref="ns2:ContentStatus" minOccurs="0"/>
                <xsd:element ref="ns2:j169e817e0ee4eb8974e6fc4a2762909" minOccurs="0"/>
                <xsd:element ref="ns2:j048a4f9aaad4a8990a1d5e5f53cb451" minOccurs="0"/>
                <xsd:element ref="ns5:MediaServiceMetadata" minOccurs="0"/>
                <xsd:element ref="ns5:MediaServiceFastMetadata" minOccurs="0"/>
                <xsd:element ref="ns5:MediaServiceDateTaken" minOccurs="0"/>
                <xsd:element ref="ns5:MediaServiceGenerationTime" minOccurs="0"/>
                <xsd:element ref="ns5:MediaServiceEventHashCode" minOccurs="0"/>
                <xsd:element ref="ns5:MediaServiceOCR" minOccurs="0"/>
                <xsd:element ref="ns4:SharedWithUsers" minOccurs="0"/>
                <xsd:element ref="ns4:SharedWithDetails" minOccurs="0"/>
                <xsd:element ref="ns5:MediaServiceLocation" minOccurs="0"/>
                <xsd:element ref="ns5:MediaServiceAutoKeyPoints" minOccurs="0"/>
                <xsd:element ref="ns5:MediaServiceKeyPoints" minOccurs="0"/>
                <xsd:element ref="ns6:IconOverlay" minOccurs="0"/>
                <xsd:element ref="ns1:_vti_ItemDeclaredRecord" minOccurs="0"/>
                <xsd:element ref="ns1:_vti_ItemHoldRecordStatus" minOccurs="0"/>
                <xsd:element ref="ns4:TaxKeywordTaxHTField" minOccurs="0"/>
                <xsd:element ref="ns4:_dlc_DocId" minOccurs="0"/>
                <xsd:element ref="ns4:_dlc_DocIdUrl" minOccurs="0"/>
                <xsd:element ref="ns4:_dlc_DocIdPersistId" minOccurs="0"/>
                <xsd:element ref="ns4:SemaphoreItemMetadata" minOccurs="0"/>
                <xsd:element ref="ns5:MediaLengthInSeconds" minOccurs="0"/>
                <xsd:element ref="ns5:lcf76f155ced4ddcb4097134ff3c332f" minOccurs="0"/>
                <xsd:element ref="ns5:FocalPoint" minOccurs="0"/>
                <xsd:element ref="ns5:Status" minOccurs="0"/>
                <xsd:element ref="ns5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vti_ItemDeclaredRecord" ma:index="43" nillable="true" ma:displayName="Declared Record" ma:hidden="true" ma:internalName="_vti_ItemDeclaredRecord" ma:readOnly="true">
      <xsd:simpleType>
        <xsd:restriction base="dms:DateTime"/>
      </xsd:simpleType>
    </xsd:element>
    <xsd:element name="_vti_ItemHoldRecordStatus" ma:index="44" nillable="true" ma:displayName="Hold and Record Status" ma:decimals="0" ma:description="" ma:hidden="true" ma:indexed="true" ma:internalName="_vti_ItemHoldRecordStatu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283e0b-db31-4043-a2ef-b80661bf084a" elementFormDefault="qualified">
    <xsd:import namespace="http://schemas.microsoft.com/office/2006/documentManagement/types"/>
    <xsd:import namespace="http://schemas.microsoft.com/office/infopath/2007/PartnerControls"/>
    <xsd:element name="WrittenBy" ma:index="3" nillable="true" ma:displayName="Written By" ma:description="‘Written By’ is auto-completed with the name of the uploader, but can be edited if you are uploading on behalf of someone else." ma:list="UserInfo" ma:SharePointGroup="0" ma:internalName="WrittenBy" ma:readOnly="fals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ontentLanguage" ma:index="4" nillable="true" ma:displayName="Content Language *" ma:default="English" ma:format="RadioButtons" ma:indexed="true" ma:internalName="ContentLanguage" ma:readOnly="false">
      <xsd:simpleType>
        <xsd:restriction base="dms:Choice">
          <xsd:enumeration value="English"/>
          <xsd:enumeration value="French"/>
          <xsd:enumeration value="Spanish"/>
          <xsd:enumeration value="Russian"/>
          <xsd:enumeration value="Chinese"/>
          <xsd:enumeration value="Arabic"/>
          <xsd:enumeration value="other"/>
        </xsd:restriction>
      </xsd:simpleType>
    </xsd:element>
    <xsd:element name="RecipientsEmail" ma:index="9" nillable="true" ma:displayName="Recipients (email)" ma:hidden="true" ma:internalName="RecipientsEmail" ma:readOnly="false">
      <xsd:simpleType>
        <xsd:restriction base="dms:Text">
          <xsd:maxLength value="255"/>
        </xsd:restriction>
      </xsd:simpleType>
    </xsd:element>
    <xsd:element name="SenderEmail" ma:index="10" nillable="true" ma:displayName="Sender (email)" ma:hidden="true" ma:internalName="SenderEmail" ma:readOnly="false">
      <xsd:simpleType>
        <xsd:restriction base="dms:Text">
          <xsd:maxLength value="255"/>
        </xsd:restriction>
      </xsd:simpleType>
    </xsd:element>
    <xsd:element name="DateTransmittedEmail" ma:index="11" nillable="true" ma:displayName="Date transmitted (email)" ma:format="DateTime" ma:hidden="true" ma:internalName="DateTransmittedEmail" ma:readOnly="false">
      <xsd:simpleType>
        <xsd:restriction base="dms:DateTime"/>
      </xsd:simpleType>
    </xsd:element>
    <xsd:element name="k8c968e8c72a4eda96b7e8fdbe192be2" ma:index="12" nillable="true" ma:taxonomy="true" ma:internalName="k8c968e8c72a4eda96b7e8fdbe192be2" ma:taxonomyFieldName="GeographicScope" ma:displayName="Geographic Scope" ma:default="" ma:fieldId="{48c968e8-c72a-4eda-96b7-e8fdbe192be2}" ma:taxonomyMulti="true" ma:sspId="73f51738-d318-4883-9d64-4f0bd0ccc55e" ma:termSetId="0a00fedf-defc-4fe3-a3bf-9929b29a638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ga975397408f43e4b84ec8e5a598e523" ma:index="16" nillable="true" ma:taxonomy="true" ma:internalName="ga975397408f43e4b84ec8e5a598e523" ma:taxonomyFieldName="OfficeDivision" ma:displayName="Office/Division *" ma:default="32;#Office of Emergency Prog.-456F|98de697e-6403-48a0-9bce-654c90399d04" ma:fieldId="{0a975397-408f-43e4-b84e-c8e5a598e523}" ma:sspId="73f51738-d318-4883-9d64-4f0bd0ccc55e" ma:termSetId="1761a25e-44f4-4213-964a-f96c515e12c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da26ace941f4791a7314a339fee829c" ma:index="17" nillable="true" ma:taxonomy="true" ma:internalName="mda26ace941f4791a7314a339fee829c" ma:taxonomyFieldName="DocumentType" ma:displayName="Document Type *" ma:indexed="true" ma:readOnly="false" ma:default="" ma:fieldId="{6da26ace-941f-4791-a731-4a339fee829c}" ma:sspId="73f51738-d318-4883-9d64-4f0bd0ccc55e" ma:termSetId="f93b6877-8902-4378-8587-5ec85f36ead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Label" ma:index="18" nillable="true" ma:displayName="Taxonomy Catch All Column1" ma:hidden="true" ma:list="{e129f4a5-dc42-4d6e-b210-548907d0accc}" ma:internalName="TaxCatchAllLabel" ma:readOnly="true" ma:showField="CatchAllDataLabel" ma:web="5858627f-d058-4b92-9b52-677b5fd7d45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2" nillable="true" ma:displayName="Taxonomy Catch All Column" ma:hidden="true" ma:list="{e129f4a5-dc42-4d6e-b210-548907d0accc}" ma:internalName="TaxCatchAll" ma:showField="CatchAllData" ma:web="5858627f-d058-4b92-9b52-677b5fd7d45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h6a71f3e574e4344bc34f3fc9dd20054" ma:index="23" nillable="true" ma:taxonomy="true" ma:internalName="h6a71f3e574e4344bc34f3fc9dd20054" ma:taxonomyFieldName="Topic" ma:displayName="Topic *" ma:readOnly="false" ma:default="" ma:fieldId="{16a71f3e-574e-4344-bc34-f3fc9dd20054}" ma:taxonomyMulti="true" ma:sspId="73f51738-d318-4883-9d64-4f0bd0ccc55e" ma:termSetId="9561e0e6-71cf-4f3c-87c3-08a6b5d907e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ontentStatus" ma:index="25" nillable="true" ma:displayName="Content Status" ma:description="Optional column to indicate document status: no status, draft, final or expired.​" ma:format="RadioButtons" ma:internalName="ContentStatus">
      <xsd:simpleType>
        <xsd:restriction base="dms:Choice">
          <xsd:enumeration value="­"/>
          <xsd:enumeration value="Draft"/>
          <xsd:enumeration value="Final"/>
          <xsd:enumeration value="Expired"/>
        </xsd:restriction>
      </xsd:simpleType>
    </xsd:element>
    <xsd:element name="j169e817e0ee4eb8974e6fc4a2762909" ma:index="26" nillable="true" ma:taxonomy="true" ma:internalName="j169e817e0ee4eb8974e6fc4a2762909" ma:taxonomyFieldName="CriticalForLongTermRetention" ma:displayName="Critical for long-term retention?" ma:default="" ma:fieldId="{3169e817-e0ee-4eb8-974e-6fc4a2762909}" ma:sspId="73f51738-d318-4883-9d64-4f0bd0ccc55e" ma:termSetId="59f85175-3dbf-4592-9c1d-453af9da4e8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048a4f9aaad4a8990a1d5e5f53cb451" ma:index="28" nillable="true" ma:taxonomy="true" ma:internalName="j048a4f9aaad4a8990a1d5e5f53cb451" ma:taxonomyFieldName="SystemDTAC" ma:displayName="System-DT-AC" ma:default="" ma:fieldId="{3048a4f9-aaad-4a89-90a1-d5e5f53cb451}" ma:sspId="73f51738-d318-4883-9d64-4f0bd0ccc55e" ma:termSetId="1e3381f3-a35f-499a-9a3c-017e5423e02a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internalName="CategoryDescription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58627f-d058-4b92-9b52-677b5fd7d454" elementFormDefault="qualified">
    <xsd:import namespace="http://schemas.microsoft.com/office/2006/documentManagement/types"/>
    <xsd:import namespace="http://schemas.microsoft.com/office/infopath/2007/PartnerControls"/>
    <xsd:element name="SharedWithUsers" ma:index="3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45" nillable="true" ma:taxonomy="true" ma:internalName="TaxKeywordTaxHTField" ma:taxonomyFieldName="TaxKeyword" ma:displayName="Enterprise Keywords" ma:fieldId="{23f27201-bee3-471e-b2e7-b64fd8b7ca38}" ma:taxonomyMulti="true" ma:sspId="73f51738-d318-4883-9d64-4f0bd0ccc55e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_dlc_DocId" ma:index="46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47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48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emaphoreItemMetadata" ma:index="49" nillable="true" ma:displayName="Semaphore Status" ma:hidden="true" ma:internalName="SemaphoreItemMetadata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38dd15-07ca-4cdc-82a3-f2206b9202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3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3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3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3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39" nillable="true" ma:displayName="Location" ma:internalName="MediaServiceLocation" ma:readOnly="true">
      <xsd:simpleType>
        <xsd:restriction base="dms:Text"/>
      </xsd:simpleType>
    </xsd:element>
    <xsd:element name="MediaServiceAutoKeyPoints" ma:index="4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5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52" nillable="true" ma:taxonomy="true" ma:internalName="lcf76f155ced4ddcb4097134ff3c332f" ma:taxonomyFieldName="MediaServiceImageTags" ma:displayName="Image Tags" ma:readOnly="false" ma:fieldId="{5cf76f15-5ced-4ddc-b409-7134ff3c332f}" ma:taxonomyMulti="true" ma:sspId="73f51738-d318-4883-9d64-4f0bd0ccc55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FocalPoint" ma:index="53" nillable="true" ma:displayName="Focal Point" ma:format="Dropdown" ma:list="UserInfo" ma:SharePointGroup="0" ma:internalName="FocalPoint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atus" ma:index="54" nillable="true" ma:displayName="Status" ma:format="Dropdown" ma:internalName="Status">
      <xsd:simpleType>
        <xsd:restriction base="dms:Choice">
          <xsd:enumeration value="Final"/>
          <xsd:enumeration value="Draft"/>
        </xsd:restriction>
      </xsd:simpleType>
    </xsd:element>
    <xsd:element name="MediaServiceObjectDetectorVersions" ma:index="5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42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ga975397408f43e4b84ec8e5a598e523 xmlns="ca283e0b-db31-4043-a2ef-b80661bf084a">
      <Terms xmlns="http://schemas.microsoft.com/office/infopath/2007/PartnerControls">
        <TermInfo xmlns="http://schemas.microsoft.com/office/infopath/2007/PartnerControls">
          <TermName xmlns="http://schemas.microsoft.com/office/infopath/2007/PartnerControls">Office of Emergency Prog.-456F</TermName>
          <TermId xmlns="http://schemas.microsoft.com/office/infopath/2007/PartnerControls">98de697e-6403-48a0-9bce-654c90399d04</TermId>
        </TermInfo>
      </Terms>
    </ga975397408f43e4b84ec8e5a598e523>
    <_dlc_DocId xmlns="5858627f-d058-4b92-9b52-677b5fd7d454">EMOPSGCCU-1435067120-58195</_dlc_DocId>
    <TaxCatchAll xmlns="ca283e0b-db31-4043-a2ef-b80661bf084a">
      <Value>3</Value>
    </TaxCatchAll>
    <ContentLanguage xmlns="ca283e0b-db31-4043-a2ef-b80661bf084a">English</ContentLanguage>
    <_dlc_DocIdUrl xmlns="5858627f-d058-4b92-9b52-677b5fd7d454">
      <Url>https://unicef.sharepoint.com/teams/EMOPS-GCCU/_layouts/15/DocIdRedir.aspx?ID=EMOPSGCCU-1435067120-58195</Url>
      <Description>EMOPSGCCU-1435067120-58195</Description>
    </_dlc_DocIdUrl>
    <SemaphoreItemMetadata xmlns="5858627f-d058-4b92-9b52-677b5fd7d454" xsi:nil="true"/>
    <k8c968e8c72a4eda96b7e8fdbe192be2 xmlns="ca283e0b-db31-4043-a2ef-b80661bf084a">
      <Terms xmlns="http://schemas.microsoft.com/office/infopath/2007/PartnerControls"/>
    </k8c968e8c72a4eda96b7e8fdbe192be2>
    <j169e817e0ee4eb8974e6fc4a2762909 xmlns="ca283e0b-db31-4043-a2ef-b80661bf084a">
      <Terms xmlns="http://schemas.microsoft.com/office/infopath/2007/PartnerControls"/>
    </j169e817e0ee4eb8974e6fc4a2762909>
    <DateTransmittedEmail xmlns="ca283e0b-db31-4043-a2ef-b80661bf084a" xsi:nil="true"/>
    <ContentStatus xmlns="ca283e0b-db31-4043-a2ef-b80661bf084a" xsi:nil="true"/>
    <SenderEmail xmlns="ca283e0b-db31-4043-a2ef-b80661bf084a" xsi:nil="true"/>
    <IconOverlay xmlns="http://schemas.microsoft.com/sharepoint/v4" xsi:nil="true"/>
    <j048a4f9aaad4a8990a1d5e5f53cb451 xmlns="ca283e0b-db31-4043-a2ef-b80661bf084a">
      <Terms xmlns="http://schemas.microsoft.com/office/infopath/2007/PartnerControls"/>
    </j048a4f9aaad4a8990a1d5e5f53cb451>
    <h6a71f3e574e4344bc34f3fc9dd20054 xmlns="ca283e0b-db31-4043-a2ef-b80661bf084a">
      <Terms xmlns="http://schemas.microsoft.com/office/infopath/2007/PartnerControls"/>
    </h6a71f3e574e4344bc34f3fc9dd20054>
    <TaxKeywordTaxHTField xmlns="5858627f-d058-4b92-9b52-677b5fd7d454">
      <Terms xmlns="http://schemas.microsoft.com/office/infopath/2007/PartnerControls"/>
    </TaxKeywordTaxHTField>
    <CategoryDescription xmlns="http://schemas.microsoft.com/sharepoint.v3" xsi:nil="true"/>
    <RecipientsEmail xmlns="ca283e0b-db31-4043-a2ef-b80661bf084a" xsi:nil="true"/>
    <mda26ace941f4791a7314a339fee829c xmlns="ca283e0b-db31-4043-a2ef-b80661bf084a">
      <Terms xmlns="http://schemas.microsoft.com/office/infopath/2007/PartnerControls"/>
    </mda26ace941f4791a7314a339fee829c>
    <lcf76f155ced4ddcb4097134ff3c332f xmlns="a438dd15-07ca-4cdc-82a3-f2206b92025e">
      <Terms xmlns="http://schemas.microsoft.com/office/infopath/2007/PartnerControls"/>
    </lcf76f155ced4ddcb4097134ff3c332f>
    <WrittenBy xmlns="ca283e0b-db31-4043-a2ef-b80661bf084a">
      <UserInfo>
        <DisplayName/>
        <AccountId xsi:nil="true"/>
        <AccountType/>
      </UserInfo>
    </WrittenBy>
    <FocalPoint xmlns="a438dd15-07ca-4cdc-82a3-f2206b92025e">
      <UserInfo>
        <DisplayName/>
        <AccountId xsi:nil="true"/>
        <AccountType/>
      </UserInfo>
    </FocalPoint>
    <Status xmlns="a438dd15-07ca-4cdc-82a3-f2206b92025e" xsi:nil="true"/>
    <SharedWithUsers xmlns="5858627f-d058-4b92-9b52-677b5fd7d454">
      <UserInfo>
        <DisplayName>Ines Lezama</DisplayName>
        <AccountId>6049</AccountId>
        <AccountType/>
      </UserInfo>
      <UserInfo>
        <DisplayName>Etel Godwill Fagbohoun</DisplayName>
        <AccountId>14789</AccountId>
        <AccountType/>
      </UserInfo>
      <UserInfo>
        <DisplayName>Rosette Mbanza Tshiende</DisplayName>
        <AccountId>14795</AccountId>
        <AccountType/>
      </UserInfo>
      <UserInfo>
        <DisplayName>Nadege Flore Some</DisplayName>
        <AccountId>14796</AccountId>
        <AccountType/>
      </UserInfo>
      <UserInfo>
        <DisplayName>Amadou Ndong</DisplayName>
        <AccountId>14718</AccountId>
        <AccountType/>
      </UserInfo>
      <UserInfo>
        <DisplayName>Ann Defraye</DisplayName>
        <AccountId>7254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C1C4AD04-6C99-4D42-921A-A28B18A4ECAA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5E5976A0-0350-4C98-9D1C-F836BA0B381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871A1DC-D456-4789-A073-06C6E84B46AE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B5E7468E-2649-4340-9997-2427B39E8AF2}">
  <ds:schemaRefs>
    <ds:schemaRef ds:uri="http://schemas.microsoft.com/office/2006/metadata/customXsn"/>
  </ds:schemaRefs>
</ds:datastoreItem>
</file>

<file path=customXml/itemProps5.xml><?xml version="1.0" encoding="utf-8"?>
<ds:datastoreItem xmlns:ds="http://schemas.openxmlformats.org/officeDocument/2006/customXml" ds:itemID="{B8144494-8843-4469-B791-179D0D0D9EFC}">
  <ds:schemaRefs>
    <ds:schemaRef ds:uri="5858627f-d058-4b92-9b52-677b5fd7d454"/>
    <ds:schemaRef ds:uri="a438dd15-07ca-4cdc-82a3-f2206b92025e"/>
    <ds:schemaRef ds:uri="ca283e0b-db31-4043-a2ef-b80661bf084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.v3"/>
    <ds:schemaRef ds:uri="http://schemas.microsoft.com/sharepoint/v3"/>
    <ds:schemaRef ds:uri="http://schemas.microsoft.com/sharepoint/v4"/>
    <ds:schemaRef ds:uri="http://schemas.openxmlformats.org/package/2006/metadata/core-properties"/>
    <ds:schemaRef ds:uri="http://www.w3.org/2001/XMLSchema"/>
  </ds:schemaRefs>
</ds:datastoreItem>
</file>

<file path=customXml/itemProps6.xml><?xml version="1.0" encoding="utf-8"?>
<ds:datastoreItem xmlns:ds="http://schemas.openxmlformats.org/officeDocument/2006/customXml" ds:itemID="{BEC202D3-D5F2-45D4-B1D1-BAE07CDCDC19}">
  <ds:schemaRefs>
    <ds:schemaRef ds:uri="5858627f-d058-4b92-9b52-677b5fd7d454"/>
    <ds:schemaRef ds:uri="a438dd15-07ca-4cdc-82a3-f2206b92025e"/>
    <ds:schemaRef ds:uri="ca283e0b-db31-4043-a2ef-b80661bf084a"/>
    <ds:schemaRef ds:uri="http://schemas.microsoft.com/office/2006/metadata/properties"/>
    <ds:schemaRef ds:uri="http://schemas.microsoft.com/office/infopath/2007/PartnerControls"/>
    <ds:schemaRef ds:uri="http://schemas.microsoft.com/sharepoint.v3"/>
    <ds:schemaRef ds:uri="http://schemas.microsoft.com/sharepoint/v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15</Slides>
  <Notes>6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4</cp:revision>
  <dcterms:created xsi:type="dcterms:W3CDTF">2022-09-29T14:03:34Z</dcterms:created>
  <dcterms:modified xsi:type="dcterms:W3CDTF">2023-09-25T06:57:54Z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iticalForLongTermRetention">
    <vt:lpwstr/>
  </property>
  <property fmtid="{D5CDD505-2E9C-101B-9397-08002B2CF9AE}" pid="3" name="_dlc_DocIdItemGuid">
    <vt:lpwstr>01dcd49a-787a-479b-bb2a-198ade5c22ec</vt:lpwstr>
  </property>
  <property fmtid="{D5CDD505-2E9C-101B-9397-08002B2CF9AE}" pid="4" name="OfficeDivision">
    <vt:lpwstr>3;#Office of Emergency Prog.-456F|98de697e-6403-48a0-9bce-654c90399d04</vt:lpwstr>
  </property>
  <property fmtid="{D5CDD505-2E9C-101B-9397-08002B2CF9AE}" pid="5" name="Topic">
    <vt:lpwstr/>
  </property>
  <property fmtid="{D5CDD505-2E9C-101B-9397-08002B2CF9AE}" pid="6" name="SystemDTAC">
    <vt:lpwstr/>
  </property>
  <property fmtid="{D5CDD505-2E9C-101B-9397-08002B2CF9AE}" pid="7" name="TaxKeyword">
    <vt:lpwstr/>
  </property>
  <property fmtid="{D5CDD505-2E9C-101B-9397-08002B2CF9AE}" pid="8" name="MediaServiceImageTags">
    <vt:lpwstr/>
  </property>
  <property fmtid="{D5CDD505-2E9C-101B-9397-08002B2CF9AE}" pid="9" name="GeographicScope">
    <vt:lpwstr/>
  </property>
  <property fmtid="{D5CDD505-2E9C-101B-9397-08002B2CF9AE}" pid="10" name="ContentTypeId">
    <vt:lpwstr>0x0101009BA85F8052A6DA4FA3E31FF9F74C6970006192CA8317E1FF49B6A7FEB870A3A8D6</vt:lpwstr>
  </property>
  <property fmtid="{D5CDD505-2E9C-101B-9397-08002B2CF9AE}" pid="11" name="DocumentType">
    <vt:lpwstr/>
  </property>
</Properties>
</file>