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7"/>
    <p:sldMasterId id="2147483769" r:id="rId8"/>
    <p:sldMasterId id="2147483965" r:id="rId9"/>
  </p:sldMasterIdLst>
  <p:notesMasterIdLst>
    <p:notesMasterId r:id="rId25"/>
  </p:notesMasterIdLst>
  <p:sldIdLst>
    <p:sldId id="257" r:id="rId10"/>
    <p:sldId id="303" r:id="rId11"/>
    <p:sldId id="307" r:id="rId12"/>
    <p:sldId id="283" r:id="rId13"/>
    <p:sldId id="294" r:id="rId14"/>
    <p:sldId id="305" r:id="rId15"/>
    <p:sldId id="297" r:id="rId16"/>
    <p:sldId id="298" r:id="rId17"/>
    <p:sldId id="306" r:id="rId18"/>
    <p:sldId id="274" r:id="rId19"/>
    <p:sldId id="308" r:id="rId20"/>
    <p:sldId id="299" r:id="rId21"/>
    <p:sldId id="300" r:id="rId22"/>
    <p:sldId id="301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A0CC67-2DC6-6780-AC02-B5EED7071AF1}" name="Ines Lezama" initials="IL" userId="S::ilezama@unicef.org::39ce4571-d977-4484-b0da-e91c4f37d6ca" providerId="AD"/>
  <p188:author id="{0029E0E3-ED5B-FA73-311B-1D8A4E4B3880}" name="Marie Cusick" initials="MC" userId="S::mcusick@unicef.org::67fe9aeb-52eb-4a00-b161-960e56e3611d" providerId="AD"/>
  <p188:author id="{92A942E6-EEFB-8998-71B2-8067EF9CCA33}" name="Faith Nzioka" initials="FN" userId="S::fnzioka@unicef.org::cee605f1-feee-44d8-9924-0c63599cc3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9CCB38"/>
    <a:srgbClr val="E7EBE1"/>
    <a:srgbClr val="94A17F"/>
    <a:srgbClr val="000000"/>
    <a:srgbClr val="F15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87B18-AD70-FCC7-CF35-75950CA2FFF5}" v="113" dt="2023-09-26T11:00:52.934"/>
    <p1510:client id="{B4A9A64F-9FC6-41F5-BDE1-7AE66EEA986B}" vWet="2" dt="2023-09-26T10:48:26.880"/>
    <p1510:client id="{B5DE7C1B-7259-7951-FAC3-0E933F0E3327}" v="33" dt="2023-09-25T13:25:39.901"/>
    <p1510:client id="{BAE15736-75AC-7F23-8394-FA58EAAA4697}" v="35" dt="2023-09-25T05:43:52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6FD95-C058-45BC-B87D-B0A829B86483}" type="datetimeFigureOut"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E14BA-E20E-4B8F-87CE-5F32AF465B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5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Insert own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4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65DB132-42FE-4865-929D-86B31A2DD8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2196380"/>
            <a:ext cx="12192000" cy="1972731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D6E1D5BE-8C2B-4BEF-8F1B-D7594950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25DB1619-726E-4DE0-96BB-C7621012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8563D6-72E7-4941-9ACC-A227535E4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337" y="4648200"/>
            <a:ext cx="7766936" cy="1070868"/>
          </a:xfrm>
        </p:spPr>
        <p:txBody>
          <a:bodyPr anchor="ctr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[meeting date]</a:t>
            </a:r>
          </a:p>
        </p:txBody>
      </p:sp>
    </p:spTree>
    <p:extLst>
      <p:ext uri="{BB962C8B-B14F-4D97-AF65-F5344CB8AC3E}">
        <p14:creationId xmlns:p14="http://schemas.microsoft.com/office/powerpoint/2010/main" val="1435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4718" y="2228653"/>
            <a:ext cx="7850222" cy="181896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800" baseline="0">
                <a:solidFill>
                  <a:srgbClr val="FFFFFF"/>
                </a:solidFill>
              </a:defRPr>
            </a:lvl1pPr>
            <a:lvl2pPr marL="609493" indent="0">
              <a:buNone/>
              <a:defRPr/>
            </a:lvl2pPr>
            <a:lvl3pPr marL="1218987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Presentation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34175" y="4059641"/>
            <a:ext cx="4086498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34175" y="4275499"/>
            <a:ext cx="4086498" cy="1065213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/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Place </a:t>
            </a:r>
          </a:p>
          <a:p>
            <a:pPr lvl="0"/>
            <a:r>
              <a:rPr lang="fr-FR"/>
              <a:t>and/or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artner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42084" y="2228652"/>
            <a:ext cx="10954611" cy="100780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609493" indent="0">
              <a:buNone/>
              <a:defRPr/>
            </a:lvl2pPr>
            <a:lvl3pPr marL="1218987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Presentation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1541" y="3354995"/>
            <a:ext cx="3750482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1541" y="3570853"/>
            <a:ext cx="3750482" cy="8618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/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Place </a:t>
            </a:r>
          </a:p>
          <a:p>
            <a:pPr lvl="0"/>
            <a:r>
              <a:rPr lang="fr-FR"/>
              <a:t>and/or Date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3176" y="5194300"/>
            <a:ext cx="12195176" cy="166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108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logos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2091" y="1049338"/>
            <a:ext cx="5891159" cy="414496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609494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2pPr>
            <a:lvl3pPr marL="1218986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3pPr>
            <a:lvl4pPr marL="1828480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4pPr>
            <a:lvl5pPr marL="2437973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5pPr>
          </a:lstStyle>
          <a:p>
            <a:pPr lvl="0"/>
            <a:r>
              <a:rPr lang="fr-FR" err="1"/>
              <a:t>Willkommen</a:t>
            </a:r>
            <a:endParaRPr lang="fr-FR"/>
          </a:p>
          <a:p>
            <a:pPr lvl="0"/>
            <a:r>
              <a:rPr lang="fr-FR"/>
              <a:t>Bienvenue</a:t>
            </a:r>
          </a:p>
          <a:p>
            <a:pPr lvl="0"/>
            <a:r>
              <a:rPr lang="fr-FR" err="1"/>
              <a:t>Bienvenido</a:t>
            </a:r>
            <a:endParaRPr lang="fr-FR"/>
          </a:p>
          <a:p>
            <a:pPr lvl="0"/>
            <a:r>
              <a:rPr lang="fr-FR" err="1"/>
              <a:t>Ahlan</a:t>
            </a:r>
            <a:r>
              <a:rPr lang="fr-FR"/>
              <a:t> </a:t>
            </a:r>
            <a:r>
              <a:rPr lang="fr-FR" err="1"/>
              <a:t>wa</a:t>
            </a:r>
            <a:r>
              <a:rPr lang="fr-FR"/>
              <a:t> </a:t>
            </a:r>
            <a:r>
              <a:rPr lang="fr-FR" err="1"/>
              <a:t>sahlan</a:t>
            </a:r>
            <a:endParaRPr lang="fr-FR"/>
          </a:p>
          <a:p>
            <a:pPr lvl="0"/>
            <a:r>
              <a:rPr lang="fr-FR" err="1"/>
              <a:t>Welcome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-3176" y="5194300"/>
            <a:ext cx="12195176" cy="166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959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8934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648238" y="3150243"/>
            <a:ext cx="5276636" cy="754113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  <a:p>
            <a:pPr lvl="0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648237" y="2408935"/>
            <a:ext cx="6543764" cy="754113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5000" b="1" baseline="0">
                <a:solidFill>
                  <a:schemeClr val="accent1"/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Global Nutrition Cluster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083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5715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18238" y="3020037"/>
            <a:ext cx="8155524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297279" cy="68580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51943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90652" y="2699543"/>
            <a:ext cx="8155524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99754"/>
            <a:ext cx="4793672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THANK YOU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B7C62D-129C-49BC-BF22-52627F246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427" y="575136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559FA-7300-4FB1-B565-3B3755E001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F763-CD84-4C4D-BD4D-1B965BA81E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A67E6-E7D4-4A9E-9290-C57F6F1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8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A559FA-7300-4FB1-B565-3B3755E001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F763-CD84-4C4D-BD4D-1B965BA81E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A67E6-E7D4-4A9E-9290-C57F6F1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6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77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F3BEDA-FA7D-4B55-86EB-C1B1FEE87E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A7F86-6418-436F-A3FA-479202477A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47D75D-1B19-4DFB-B1FA-C94653A5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6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28249"/>
            <a:ext cx="3932237" cy="15648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8474"/>
            <a:ext cx="6172200" cy="47660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8449"/>
            <a:ext cx="3932237" cy="37274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3C942A-68EC-4FDA-A616-CBC924D51FD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B0979-7CFB-42AB-8E52-BBA222530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D5BB03-C378-43A3-A13C-B6F344A17DE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2110C-2B2B-44DA-86E8-380056BFF1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C1A977-6079-495F-8089-92C1B3A2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4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285787-E804-46E5-A50D-39CB87CCB2A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46158-6709-47DA-9B62-0E6B346E57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E12C1-B8E3-4975-A2E6-CA262AD0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88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101E6-5E8A-4678-A8F6-5909939C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7A7D5-4ECA-4308-8CA9-100718DF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39DB7-4E4A-4D92-AF1E-12032277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65DB132-42FE-4865-929D-86B31A2DD8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2196380"/>
            <a:ext cx="12192000" cy="1972731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D6E1D5BE-8C2B-4BEF-8F1B-D7594950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25DB1619-726E-4DE0-96BB-C7621012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8563D6-72E7-4941-9ACC-A227535E4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337" y="4648200"/>
            <a:ext cx="7766936" cy="1070868"/>
          </a:xfrm>
        </p:spPr>
        <p:txBody>
          <a:bodyPr anchor="ctr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[meeting date]</a:t>
            </a:r>
          </a:p>
        </p:txBody>
      </p:sp>
    </p:spTree>
    <p:extLst>
      <p:ext uri="{BB962C8B-B14F-4D97-AF65-F5344CB8AC3E}">
        <p14:creationId xmlns:p14="http://schemas.microsoft.com/office/powerpoint/2010/main" val="1435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4718" y="2228653"/>
            <a:ext cx="7850222" cy="181896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800" baseline="0">
                <a:solidFill>
                  <a:srgbClr val="FFFFFF"/>
                </a:solidFill>
              </a:defRPr>
            </a:lvl1pPr>
            <a:lvl2pPr marL="609493" indent="0">
              <a:buNone/>
              <a:defRPr/>
            </a:lvl2pPr>
            <a:lvl3pPr marL="1218987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Presentation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34175" y="4059641"/>
            <a:ext cx="4086498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34175" y="4275499"/>
            <a:ext cx="4086498" cy="1065213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/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Place </a:t>
            </a:r>
          </a:p>
          <a:p>
            <a:pPr lvl="0"/>
            <a:r>
              <a:rPr lang="fr-FR"/>
              <a:t>and/or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artner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42084" y="2228652"/>
            <a:ext cx="10954611" cy="100780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609493" indent="0">
              <a:buNone/>
              <a:defRPr/>
            </a:lvl2pPr>
            <a:lvl3pPr marL="1218987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Presentation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1541" y="3354995"/>
            <a:ext cx="3750482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1541" y="3570853"/>
            <a:ext cx="3750482" cy="8618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/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Place </a:t>
            </a:r>
          </a:p>
          <a:p>
            <a:pPr lvl="0"/>
            <a:r>
              <a:rPr lang="fr-FR"/>
              <a:t>and/or Date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3176" y="5194300"/>
            <a:ext cx="12195176" cy="166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108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logos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2091" y="1049338"/>
            <a:ext cx="5891159" cy="414496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609494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2pPr>
            <a:lvl3pPr marL="1218986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3pPr>
            <a:lvl4pPr marL="1828480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4pPr>
            <a:lvl5pPr marL="2437973" indent="0">
              <a:lnSpc>
                <a:spcPct val="80000"/>
              </a:lnSpc>
              <a:buNone/>
              <a:defRPr sz="5400">
                <a:solidFill>
                  <a:srgbClr val="118987"/>
                </a:solidFill>
              </a:defRPr>
            </a:lvl5pPr>
          </a:lstStyle>
          <a:p>
            <a:pPr lvl="0"/>
            <a:r>
              <a:rPr lang="fr-FR" err="1"/>
              <a:t>Willkommen</a:t>
            </a:r>
            <a:endParaRPr lang="fr-FR"/>
          </a:p>
          <a:p>
            <a:pPr lvl="0"/>
            <a:r>
              <a:rPr lang="fr-FR"/>
              <a:t>Bienvenue</a:t>
            </a:r>
          </a:p>
          <a:p>
            <a:pPr lvl="0"/>
            <a:r>
              <a:rPr lang="fr-FR" err="1"/>
              <a:t>Bienvenido</a:t>
            </a:r>
            <a:endParaRPr lang="fr-FR"/>
          </a:p>
          <a:p>
            <a:pPr lvl="0"/>
            <a:r>
              <a:rPr lang="fr-FR" err="1"/>
              <a:t>Ahlan</a:t>
            </a:r>
            <a:r>
              <a:rPr lang="fr-FR"/>
              <a:t> </a:t>
            </a:r>
            <a:r>
              <a:rPr lang="fr-FR" err="1"/>
              <a:t>wa</a:t>
            </a:r>
            <a:r>
              <a:rPr lang="fr-FR"/>
              <a:t> </a:t>
            </a:r>
            <a:r>
              <a:rPr lang="fr-FR" err="1"/>
              <a:t>sahlan</a:t>
            </a:r>
            <a:endParaRPr lang="fr-FR"/>
          </a:p>
          <a:p>
            <a:pPr lvl="0"/>
            <a:r>
              <a:rPr lang="fr-FR" err="1"/>
              <a:t>Welcome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-3176" y="5194300"/>
            <a:ext cx="12195176" cy="166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959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8934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648238" y="3150243"/>
            <a:ext cx="5276636" cy="754113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  <a:p>
            <a:pPr lvl="0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648237" y="2408935"/>
            <a:ext cx="6543764" cy="754113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5000" b="1" baseline="0">
                <a:solidFill>
                  <a:schemeClr val="accent1"/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fr-FR"/>
              <a:t>Global Nutrition Cluster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083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5715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18238" y="3020037"/>
            <a:ext cx="8155524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297279" cy="68580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Slid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51943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69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1835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753806" y="5555278"/>
            <a:ext cx="2719452" cy="958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90652" y="2699543"/>
            <a:ext cx="8155524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5965225" y="4265162"/>
            <a:ext cx="2578772" cy="0"/>
          </a:xfrm>
          <a:prstGeom prst="line">
            <a:avLst/>
          </a:prstGeom>
          <a:ln w="3175" cmpd="sng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4292" y="0"/>
            <a:ext cx="1222852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99754"/>
            <a:ext cx="4793672" cy="1458913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609494" indent="0">
              <a:buNone/>
              <a:defRPr sz="7200"/>
            </a:lvl2pPr>
            <a:lvl3pPr marL="1218986" indent="0">
              <a:buNone/>
              <a:defRPr sz="7200"/>
            </a:lvl3pPr>
            <a:lvl4pPr marL="1828480" indent="0">
              <a:buNone/>
              <a:defRPr sz="7200"/>
            </a:lvl4pPr>
            <a:lvl5pPr marL="2437973" indent="0">
              <a:buNone/>
              <a:defRPr sz="7200"/>
            </a:lvl5pPr>
          </a:lstStyle>
          <a:p>
            <a:pPr lvl="0"/>
            <a:r>
              <a:rPr lang="fr-FR"/>
              <a:t>THANK YOU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B7C62D-129C-49BC-BF22-52627F246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427" y="575136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4781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13141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8566" y="5956717"/>
            <a:ext cx="1506245" cy="68851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5832" y="6094731"/>
            <a:ext cx="5432733" cy="550501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5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 algn="ctr">
              <a:buNone/>
              <a:defRPr sz="2800"/>
            </a:lvl2pPr>
            <a:lvl3pPr marL="1218986" indent="0" algn="ctr">
              <a:buNone/>
              <a:defRPr sz="2800"/>
            </a:lvl3pPr>
            <a:lvl4pPr marL="1828480" indent="0" algn="ctr">
              <a:buNone/>
              <a:defRPr sz="2800"/>
            </a:lvl4pPr>
            <a:lvl5pPr marL="2437973" indent="0" algn="ctr">
              <a:buNone/>
              <a:defRPr sz="2800"/>
            </a:lvl5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559FA-7300-4FB1-B565-3B3755E001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F763-CD84-4C4D-BD4D-1B965BA81E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A67E6-E7D4-4A9E-9290-C57F6F1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8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A559FA-7300-4FB1-B565-3B3755E001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F763-CD84-4C4D-BD4D-1B965BA81E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A67E6-E7D4-4A9E-9290-C57F6F1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6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77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F3BEDA-FA7D-4B55-86EB-C1B1FEE87E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A7F86-6418-436F-A3FA-479202477A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47D75D-1B19-4DFB-B1FA-C94653A5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6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28249"/>
            <a:ext cx="3932237" cy="15648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8474"/>
            <a:ext cx="6172200" cy="47660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8449"/>
            <a:ext cx="3932237" cy="37274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3C942A-68EC-4FDA-A616-CBC924D51FD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B0979-7CFB-42AB-8E52-BBA222530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D5BB03-C378-43A3-A13C-B6F344A17DE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2110C-2B2B-44DA-86E8-380056BFF1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C1A977-6079-495F-8089-92C1B3A2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4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285787-E804-46E5-A50D-39CB87CCB2A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46158-6709-47DA-9B62-0E6B346E57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E12C1-B8E3-4975-A2E6-CA262AD0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9"/>
            <a:ext cx="11410485" cy="648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88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101E6-5E8A-4678-A8F6-5909939C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7A7D5-4ECA-4308-8CA9-100718DF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39DB7-4E4A-4D92-AF1E-12032277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6" r:id="rId2"/>
    <p:sldLayoutId id="2147483794" r:id="rId3"/>
    <p:sldLayoutId id="2147483795" r:id="rId4"/>
    <p:sldLayoutId id="2147483796" r:id="rId5"/>
    <p:sldLayoutId id="2147483798" r:id="rId6"/>
    <p:sldLayoutId id="2147483799" r:id="rId7"/>
    <p:sldLayoutId id="2147483800" r:id="rId8"/>
    <p:sldLayoutId id="2147483781" r:id="rId9"/>
    <p:sldLayoutId id="2147483803" r:id="rId10"/>
    <p:sldLayoutId id="2147483834" r:id="rId11"/>
    <p:sldLayoutId id="2147483802" r:id="rId12"/>
    <p:sldLayoutId id="2147483835" r:id="rId13"/>
    <p:sldLayoutId id="2147483962" r:id="rId14"/>
    <p:sldLayoutId id="2147483778" r:id="rId15"/>
    <p:sldLayoutId id="2147483964" r:id="rId16"/>
    <p:sldLayoutId id="2147483774" r:id="rId17"/>
    <p:sldLayoutId id="2147483963" r:id="rId18"/>
    <p:sldLayoutId id="2147483833" r:id="rId19"/>
    <p:sldLayoutId id="2147483777" r:id="rId20"/>
    <p:sldLayoutId id="2147483779" r:id="rId21"/>
    <p:sldLayoutId id="2147483780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7555-07CF-4CC1-9AD4-26EB01ADEF7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801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771" r:id="rId15"/>
    <p:sldLayoutId id="2147483981" r:id="rId16"/>
    <p:sldLayoutId id="2147483773" r:id="rId17"/>
    <p:sldLayoutId id="2147483983" r:id="rId18"/>
    <p:sldLayoutId id="2147483772" r:id="rId19"/>
    <p:sldLayoutId id="2147483985" r:id="rId20"/>
    <p:sldLayoutId id="2147483986" r:id="rId21"/>
    <p:sldLayoutId id="2147483987" r:id="rId22"/>
    <p:sldLayoutId id="2147483988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women in colorful robes walking in a desert&#10;&#10;Description automatically generated">
            <a:extLst>
              <a:ext uri="{FF2B5EF4-FFF2-40B4-BE49-F238E27FC236}">
                <a16:creationId xmlns:a16="http://schemas.microsoft.com/office/drawing/2014/main" id="{9C3461CE-CB59-C847-D103-43CCFD342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857636" y="10"/>
            <a:ext cx="933436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B396AA4-0194-8B0D-E555-6D630D439BA6}"/>
              </a:ext>
            </a:extLst>
          </p:cNvPr>
          <p:cNvSpPr txBox="1"/>
          <p:nvPr/>
        </p:nvSpPr>
        <p:spPr>
          <a:xfrm>
            <a:off x="401781" y="1450023"/>
            <a:ext cx="4023360" cy="3950894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588"/>
              </a:spcAft>
            </a:pPr>
            <a:r>
              <a:rPr lang="en-US" sz="6600">
                <a:solidFill>
                  <a:srgbClr val="808080"/>
                </a:solidFill>
                <a:latin typeface="+mj-lt"/>
                <a:ea typeface="+mj-ea"/>
                <a:cs typeface="+mj-cs"/>
              </a:rPr>
              <a:t>GNC-ESAR</a:t>
            </a:r>
            <a:r>
              <a:rPr lang="en-US" sz="4800">
                <a:solidFill>
                  <a:srgbClr val="808080"/>
                </a:solidFill>
                <a:latin typeface="+mj-lt"/>
                <a:ea typeface="+mj-ea"/>
                <a:cs typeface="+mj-cs"/>
              </a:rPr>
              <a:t> Regional Call​</a:t>
            </a:r>
            <a:endParaRPr lang="en-US">
              <a:solidFill>
                <a:srgbClr val="808080"/>
              </a:solidFill>
              <a:ea typeface="+mj-ea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588"/>
              </a:spcAft>
            </a:pPr>
            <a:endParaRPr lang="en-US" sz="4800">
              <a:solidFill>
                <a:srgbClr val="808080"/>
              </a:solidFill>
              <a:latin typeface="+mj-lt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588"/>
              </a:spcAft>
            </a:pPr>
            <a:r>
              <a:rPr lang="en-US" sz="2000">
                <a:solidFill>
                  <a:srgbClr val="808080"/>
                </a:solidFill>
                <a:latin typeface="Calibri"/>
                <a:ea typeface="+mj-ea"/>
                <a:cs typeface="Calibri"/>
              </a:rPr>
              <a:t>26 September 2023</a:t>
            </a:r>
            <a:endParaRPr lang="en-US">
              <a:solidFill>
                <a:srgbClr val="808080"/>
              </a:solidFill>
              <a:ea typeface="+mj-ea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588"/>
              </a:spcAft>
            </a:pPr>
            <a:endParaRPr lang="en-US" sz="4800">
              <a:solidFill>
                <a:schemeClr val="bg1"/>
              </a:solidFill>
              <a:latin typeface="+mj-lt"/>
              <a:ea typeface="+mj-ea"/>
              <a:cs typeface="Calibri Light" panose="020F0302020204030204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5E399148-6B6A-0E83-1299-64393C80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0" y="5923803"/>
            <a:ext cx="1382788" cy="46198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7903D30-C93E-3312-EAA5-6AF7AAED563E}"/>
              </a:ext>
            </a:extLst>
          </p:cNvPr>
          <p:cNvGrpSpPr/>
          <p:nvPr/>
        </p:nvGrpSpPr>
        <p:grpSpPr>
          <a:xfrm>
            <a:off x="2160133" y="5842730"/>
            <a:ext cx="1536857" cy="551195"/>
            <a:chOff x="1573393" y="5697950"/>
            <a:chExt cx="1536857" cy="551195"/>
          </a:xfrm>
        </p:grpSpPr>
        <p:pic>
          <p:nvPicPr>
            <p:cNvPr id="13" name="Picture 1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200156C-46D9-1269-2410-77C98982A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3393" y="5800073"/>
              <a:ext cx="1344043" cy="44907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DB8408-EF59-9938-2D35-38E132707036}"/>
                </a:ext>
              </a:extLst>
            </p:cNvPr>
            <p:cNvSpPr/>
            <p:nvPr/>
          </p:nvSpPr>
          <p:spPr>
            <a:xfrm>
              <a:off x="1985025" y="5771016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95972D94-17D7-6FFF-1C5D-3A6082534F11}"/>
                </a:ext>
              </a:extLst>
            </p:cNvPr>
            <p:cNvSpPr txBox="1"/>
            <p:nvPr/>
          </p:nvSpPr>
          <p:spPr>
            <a:xfrm>
              <a:off x="1922047" y="5697950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9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and two children sitting on a bed&#10;&#10;Description automatically generated">
            <a:extLst>
              <a:ext uri="{FF2B5EF4-FFF2-40B4-BE49-F238E27FC236}">
                <a16:creationId xmlns:a16="http://schemas.microsoft.com/office/drawing/2014/main" id="{77397FA1-3722-55DB-CE12-7D3C27EFE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960376C-E2F9-D3D4-34B2-A60861B660CB}"/>
              </a:ext>
            </a:extLst>
          </p:cNvPr>
          <p:cNvSpPr txBox="1"/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Gaps, challenges &amp; the way forward</a:t>
            </a:r>
          </a:p>
        </p:txBody>
      </p:sp>
    </p:spTree>
    <p:extLst>
      <p:ext uri="{BB962C8B-B14F-4D97-AF65-F5344CB8AC3E}">
        <p14:creationId xmlns:p14="http://schemas.microsoft.com/office/powerpoint/2010/main" val="19099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74362-E237-BA39-EFB2-08FFBEEEC688}"/>
              </a:ext>
            </a:extLst>
          </p:cNvPr>
          <p:cNvSpPr txBox="1"/>
          <p:nvPr/>
        </p:nvSpPr>
        <p:spPr>
          <a:xfrm>
            <a:off x="699430" y="4554540"/>
            <a:ext cx="4167312" cy="1600438"/>
          </a:xfrm>
          <a:prstGeom prst="rect">
            <a:avLst/>
          </a:prstGeom>
          <a:solidFill>
            <a:srgbClr val="9CCB3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r>
              <a:rPr lang="en-US" sz="4000">
                <a:solidFill>
                  <a:schemeClr val="bg1"/>
                </a:solidFill>
                <a:cs typeface="Calibri"/>
              </a:rPr>
              <a:t>Best practices </a:t>
            </a:r>
          </a:p>
          <a:p>
            <a:pPr algn="r"/>
            <a:endParaRPr lang="en-US" sz="400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EED4C-82BC-4340-3D2B-5FB203600AC0}"/>
              </a:ext>
            </a:extLst>
          </p:cNvPr>
          <p:cNvSpPr txBox="1"/>
          <p:nvPr/>
        </p:nvSpPr>
        <p:spPr>
          <a:xfrm>
            <a:off x="746166" y="2630435"/>
            <a:ext cx="390500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/>
            <a:r>
              <a:rPr lang="en-US" sz="2000" i="1">
                <a:solidFill>
                  <a:srgbClr val="808080"/>
                </a:solidFill>
                <a:ea typeface="+mn-lt"/>
                <a:cs typeface="+mn-lt"/>
              </a:rPr>
              <a:t>BHA supplemental funding in 2022 </a:t>
            </a:r>
          </a:p>
          <a:p>
            <a:pPr defTabSz="822960"/>
            <a:r>
              <a:rPr lang="en-US" sz="2000" i="1">
                <a:solidFill>
                  <a:srgbClr val="808080"/>
                </a:solidFill>
                <a:cs typeface="Calibri"/>
              </a:rPr>
              <a:t>Scaling up wasting programming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F9B28B-4DFD-CE9A-3344-ADCCF581D451}"/>
              </a:ext>
            </a:extLst>
          </p:cNvPr>
          <p:cNvGrpSpPr/>
          <p:nvPr/>
        </p:nvGrpSpPr>
        <p:grpSpPr>
          <a:xfrm>
            <a:off x="10181617" y="5662472"/>
            <a:ext cx="1536857" cy="551195"/>
            <a:chOff x="1573393" y="5697950"/>
            <a:chExt cx="1536857" cy="551195"/>
          </a:xfrm>
        </p:grpSpPr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B426DFB-45BA-8656-C6BD-683DF209B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393" y="5800073"/>
              <a:ext cx="1344043" cy="44907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D222BD-44B3-1E75-22B4-1C3C0412A5DD}"/>
                </a:ext>
              </a:extLst>
            </p:cNvPr>
            <p:cNvSpPr/>
            <p:nvPr/>
          </p:nvSpPr>
          <p:spPr>
            <a:xfrm>
              <a:off x="1985025" y="5771016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285242-1FA8-BAB9-544D-E4BAEE60C35A}"/>
                </a:ext>
              </a:extLst>
            </p:cNvPr>
            <p:cNvSpPr txBox="1"/>
            <p:nvPr/>
          </p:nvSpPr>
          <p:spPr>
            <a:xfrm>
              <a:off x="1922047" y="5697950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029BAAE-0F64-CB0E-B330-6834BB78D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9" t="10533" r="23870" b="4970"/>
          <a:stretch/>
        </p:blipFill>
        <p:spPr>
          <a:xfrm>
            <a:off x="5189517" y="576547"/>
            <a:ext cx="5369797" cy="56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74362-E237-BA39-EFB2-08FFBEEEC688}"/>
              </a:ext>
            </a:extLst>
          </p:cNvPr>
          <p:cNvSpPr txBox="1"/>
          <p:nvPr/>
        </p:nvSpPr>
        <p:spPr>
          <a:xfrm>
            <a:off x="737418" y="656004"/>
            <a:ext cx="3342967" cy="5478423"/>
          </a:xfrm>
          <a:prstGeom prst="rect">
            <a:avLst/>
          </a:prstGeom>
          <a:solidFill>
            <a:srgbClr val="9CCB3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algn="r"/>
            <a:r>
              <a:rPr lang="en-US" sz="4000">
                <a:solidFill>
                  <a:schemeClr val="bg1"/>
                </a:solidFill>
                <a:cs typeface="Calibri"/>
              </a:rPr>
              <a:t>Gaps &amp; Challenges</a:t>
            </a: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EED4C-82BC-4340-3D2B-5FB203600AC0}"/>
              </a:ext>
            </a:extLst>
          </p:cNvPr>
          <p:cNvSpPr txBox="1"/>
          <p:nvPr/>
        </p:nvSpPr>
        <p:spPr>
          <a:xfrm>
            <a:off x="4538758" y="962772"/>
            <a:ext cx="6809417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Competition amongst partners due to lack of sufficient resources. Opportunistic scale up &amp; down</a:t>
            </a:r>
          </a:p>
          <a:p>
            <a:pPr marL="457200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Speed and flexibility of some partners limited/ Response capacity quite variable</a:t>
            </a:r>
          </a:p>
          <a:p>
            <a:pPr marL="457200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Weak accountability to affected populations </a:t>
            </a:r>
          </a:p>
          <a:p>
            <a:pPr marL="457200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More complex emergencies – there is more insecurity and access problems</a:t>
            </a:r>
          </a:p>
          <a:p>
            <a:pPr marL="457200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Insufficient predictivity of funding </a:t>
            </a:r>
          </a:p>
          <a:p>
            <a:pPr marL="457200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Reporting and tracking of prevention interventions is a challenge – transition to HIMS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pPr defTabSz="822960">
              <a:spcAft>
                <a:spcPts val="600"/>
              </a:spcAft>
            </a:pPr>
            <a:endParaRPr lang="en-US" sz="2400">
              <a:solidFill>
                <a:srgbClr val="808080"/>
              </a:solidFill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92E804-8D88-46D6-98ED-5A888770BEB0}"/>
              </a:ext>
            </a:extLst>
          </p:cNvPr>
          <p:cNvGrpSpPr/>
          <p:nvPr/>
        </p:nvGrpSpPr>
        <p:grpSpPr>
          <a:xfrm>
            <a:off x="10181617" y="5662472"/>
            <a:ext cx="1536857" cy="551195"/>
            <a:chOff x="1573393" y="5697950"/>
            <a:chExt cx="1536857" cy="551195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6E6CD0F-11DF-3C91-2C5C-1BFD630FA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393" y="5800073"/>
              <a:ext cx="1344043" cy="44907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9866FF-66E9-5FAA-FF06-756375443F61}"/>
                </a:ext>
              </a:extLst>
            </p:cNvPr>
            <p:cNvSpPr/>
            <p:nvPr/>
          </p:nvSpPr>
          <p:spPr>
            <a:xfrm>
              <a:off x="1985025" y="5771016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2175F9-95D1-A26C-8EC2-6FC3D95A4DAF}"/>
                </a:ext>
              </a:extLst>
            </p:cNvPr>
            <p:cNvSpPr txBox="1"/>
            <p:nvPr/>
          </p:nvSpPr>
          <p:spPr>
            <a:xfrm>
              <a:off x="1922047" y="5697950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8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74362-E237-BA39-EFB2-08FFBEEEC688}"/>
              </a:ext>
            </a:extLst>
          </p:cNvPr>
          <p:cNvSpPr txBox="1"/>
          <p:nvPr/>
        </p:nvSpPr>
        <p:spPr>
          <a:xfrm>
            <a:off x="737418" y="656004"/>
            <a:ext cx="3342967" cy="5478423"/>
          </a:xfrm>
          <a:prstGeom prst="rect">
            <a:avLst/>
          </a:prstGeom>
          <a:solidFill>
            <a:srgbClr val="9CCB3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algn="r"/>
            <a:r>
              <a:rPr lang="en-US" sz="4000">
                <a:solidFill>
                  <a:schemeClr val="bg1"/>
                </a:solidFill>
                <a:cs typeface="Calibri"/>
              </a:rPr>
              <a:t>Gaps &amp; Challenges</a:t>
            </a: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EED4C-82BC-4340-3D2B-5FB203600AC0}"/>
              </a:ext>
            </a:extLst>
          </p:cNvPr>
          <p:cNvSpPr txBox="1"/>
          <p:nvPr/>
        </p:nvSpPr>
        <p:spPr>
          <a:xfrm>
            <a:off x="4495892" y="1200685"/>
            <a:ext cx="6417531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Innovative and creative approaches and alternatives to response, more showcases</a:t>
            </a:r>
          </a:p>
          <a:p>
            <a:pPr marL="457200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In the last 3 years the allocation of adequate resources to ensure the effective functioning of the Nutrition Cluster has been reduced </a:t>
            </a:r>
          </a:p>
          <a:p>
            <a:pPr defTabSz="822960">
              <a:spcAft>
                <a:spcPts val="600"/>
              </a:spcAft>
            </a:pPr>
            <a:endParaRPr lang="en-US" sz="800">
              <a:solidFill>
                <a:srgbClr val="808080"/>
              </a:solidFill>
              <a:ea typeface="+mn-lt"/>
              <a:cs typeface="+mn-lt"/>
            </a:endParaRPr>
          </a:p>
          <a:p>
            <a:pPr marL="914400" lvl="1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Reduction in staff</a:t>
            </a:r>
          </a:p>
          <a:p>
            <a:pPr marL="914400" lvl="1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Reduction in capacity at regional level (RENCU)</a:t>
            </a:r>
          </a:p>
          <a:p>
            <a:pPr marL="914400" lvl="1" indent="-457200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Reduction of budget for main activities and assessments</a:t>
            </a:r>
          </a:p>
          <a:p>
            <a:pPr marL="457200" indent="-457200" defTabSz="822960">
              <a:spcAft>
                <a:spcPts val="600"/>
              </a:spcAft>
              <a:buFont typeface="Arial"/>
              <a:buChar char="•"/>
            </a:pPr>
            <a:endParaRPr lang="en-US" sz="2400">
              <a:solidFill>
                <a:srgbClr val="808080"/>
              </a:solidFill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1A237-F4C8-40C2-FCC1-D295EF8AC446}"/>
              </a:ext>
            </a:extLst>
          </p:cNvPr>
          <p:cNvGrpSpPr/>
          <p:nvPr/>
        </p:nvGrpSpPr>
        <p:grpSpPr>
          <a:xfrm>
            <a:off x="10181617" y="5662472"/>
            <a:ext cx="1536857" cy="551195"/>
            <a:chOff x="1573393" y="5697950"/>
            <a:chExt cx="1536857" cy="551195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BEF3080-E36D-478B-72E1-57F2FB6BF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393" y="5800073"/>
              <a:ext cx="1344043" cy="44907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83CA9A-E816-1FA4-0A99-93166AAAC695}"/>
                </a:ext>
              </a:extLst>
            </p:cNvPr>
            <p:cNvSpPr/>
            <p:nvPr/>
          </p:nvSpPr>
          <p:spPr>
            <a:xfrm>
              <a:off x="1985025" y="5771016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8FB5B2-40F4-83F7-AB29-8D9091964B6D}"/>
                </a:ext>
              </a:extLst>
            </p:cNvPr>
            <p:cNvSpPr txBox="1"/>
            <p:nvPr/>
          </p:nvSpPr>
          <p:spPr>
            <a:xfrm>
              <a:off x="1922047" y="5697950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18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74362-E237-BA39-EFB2-08FFBEEEC688}"/>
              </a:ext>
            </a:extLst>
          </p:cNvPr>
          <p:cNvSpPr txBox="1"/>
          <p:nvPr/>
        </p:nvSpPr>
        <p:spPr>
          <a:xfrm>
            <a:off x="737418" y="656004"/>
            <a:ext cx="3342967" cy="5478423"/>
          </a:xfrm>
          <a:prstGeom prst="rect">
            <a:avLst/>
          </a:prstGeom>
          <a:solidFill>
            <a:srgbClr val="9CCB3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algn="r"/>
            <a:r>
              <a:rPr lang="en-US" sz="4000">
                <a:solidFill>
                  <a:schemeClr val="bg1"/>
                </a:solidFill>
                <a:cs typeface="Calibri"/>
              </a:rPr>
              <a:t>The Way Forward</a:t>
            </a: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EED4C-82BC-4340-3D2B-5FB203600AC0}"/>
              </a:ext>
            </a:extLst>
          </p:cNvPr>
          <p:cNvSpPr txBox="1"/>
          <p:nvPr/>
        </p:nvSpPr>
        <p:spPr>
          <a:xfrm>
            <a:off x="4222759" y="747664"/>
            <a:ext cx="7462560" cy="54322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Leadership:</a:t>
            </a:r>
          </a:p>
          <a:p>
            <a:pPr marL="714375" lvl="1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ENCU/nutrition Cluster evaluation proposed </a:t>
            </a:r>
          </a:p>
          <a:p>
            <a:pPr marL="714375" lvl="1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Structure and capacity: Avoid turnover in coordination NCC- Some positions are FT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Strategic planning </a:t>
            </a:r>
          </a:p>
          <a:p>
            <a:pPr marL="714375" lvl="1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Influence of child wasting agenda in Ethiopia – strategic shift in humanitarian response- implementation of innovative interventions</a:t>
            </a:r>
          </a:p>
          <a:p>
            <a:pPr marL="714375" lvl="1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Strategic reflection and planning in community led solutions in crisis prone areas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Focus on data analytics= hub, and capacity, more modelling and prediction 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POLR definition</a:t>
            </a:r>
            <a:endParaRPr lang="en-US" sz="2400">
              <a:solidFill>
                <a:srgbClr val="808080"/>
              </a:solidFill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3F0BFB-CE72-0B28-0848-E489854B2E66}"/>
              </a:ext>
            </a:extLst>
          </p:cNvPr>
          <p:cNvGrpSpPr/>
          <p:nvPr/>
        </p:nvGrpSpPr>
        <p:grpSpPr>
          <a:xfrm>
            <a:off x="10248525" y="5632736"/>
            <a:ext cx="1536857" cy="551195"/>
            <a:chOff x="1573393" y="5697950"/>
            <a:chExt cx="1536857" cy="551195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A270DA5-702B-884F-E503-BDD1D7454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393" y="5800073"/>
              <a:ext cx="1344043" cy="44907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591EF1-D021-EEF2-A72C-4C9CEDE6D7E7}"/>
                </a:ext>
              </a:extLst>
            </p:cNvPr>
            <p:cNvSpPr/>
            <p:nvPr/>
          </p:nvSpPr>
          <p:spPr>
            <a:xfrm>
              <a:off x="1985025" y="5771016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1FE944-F159-CF1B-22FD-1F0215458FC0}"/>
                </a:ext>
              </a:extLst>
            </p:cNvPr>
            <p:cNvSpPr txBox="1"/>
            <p:nvPr/>
          </p:nvSpPr>
          <p:spPr>
            <a:xfrm>
              <a:off x="1922047" y="5697950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women in colorful scarves&#10;&#10;Description automatically generated">
            <a:extLst>
              <a:ext uri="{FF2B5EF4-FFF2-40B4-BE49-F238E27FC236}">
                <a16:creationId xmlns:a16="http://schemas.microsoft.com/office/drawing/2014/main" id="{36CD605A-5896-66FF-F4C6-40484D61D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C0DCA-8E6D-745C-5ADA-975722259AD8}"/>
              </a:ext>
            </a:extLst>
          </p:cNvPr>
          <p:cNvSpPr txBox="1"/>
          <p:nvPr/>
        </p:nvSpPr>
        <p:spPr>
          <a:xfrm>
            <a:off x="532554" y="373262"/>
            <a:ext cx="3973385" cy="3692028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rgbClr val="808080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sz="5200" b="1">
              <a:solidFill>
                <a:srgbClr val="808080"/>
              </a:solidFill>
              <a:latin typeface="+mj-lt"/>
              <a:ea typeface="+mj-ea"/>
              <a:cs typeface="Calibri Ligh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9C2CB2-9111-4205-F805-9BF09CDB2BCF}"/>
              </a:ext>
            </a:extLst>
          </p:cNvPr>
          <p:cNvGrpSpPr/>
          <p:nvPr/>
        </p:nvGrpSpPr>
        <p:grpSpPr>
          <a:xfrm>
            <a:off x="2366648" y="5443778"/>
            <a:ext cx="1544477" cy="551195"/>
            <a:chOff x="2366648" y="5443778"/>
            <a:chExt cx="1544477" cy="551195"/>
          </a:xfrm>
        </p:grpSpPr>
        <p:pic>
          <p:nvPicPr>
            <p:cNvPr id="8" name="Picture 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74A21A6-71D5-5656-7A9C-40E80A94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6648" y="5545901"/>
              <a:ext cx="1344043" cy="44907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6A3FA3-FCF5-32B2-86AC-2D846BDF68D6}"/>
                </a:ext>
              </a:extLst>
            </p:cNvPr>
            <p:cNvSpPr/>
            <p:nvPr/>
          </p:nvSpPr>
          <p:spPr>
            <a:xfrm>
              <a:off x="2778280" y="5516844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7DF3FC5F-9D24-9C06-A646-0A0FDD543BAC}"/>
                </a:ext>
              </a:extLst>
            </p:cNvPr>
            <p:cNvSpPr txBox="1"/>
            <p:nvPr/>
          </p:nvSpPr>
          <p:spPr>
            <a:xfrm>
              <a:off x="2722922" y="5443778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85B0A6F-5E9B-9DB3-88DA-2812E5FF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16" y="5532987"/>
            <a:ext cx="1382788" cy="4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74362-E237-BA39-EFB2-08FFBEEEC688}"/>
              </a:ext>
            </a:extLst>
          </p:cNvPr>
          <p:cNvSpPr txBox="1"/>
          <p:nvPr/>
        </p:nvSpPr>
        <p:spPr>
          <a:xfrm>
            <a:off x="737418" y="717559"/>
            <a:ext cx="3342967" cy="5416868"/>
          </a:xfrm>
          <a:prstGeom prst="rect">
            <a:avLst/>
          </a:prstGeom>
          <a:solidFill>
            <a:srgbClr val="9CCB3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algn="r"/>
            <a:r>
              <a:rPr lang="en-US" sz="4000">
                <a:solidFill>
                  <a:schemeClr val="bg1"/>
                </a:solidFill>
                <a:cs typeface="Calibri"/>
              </a:rPr>
              <a:t>Agenda</a:t>
            </a:r>
            <a:endParaRPr lang="en-US"/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A4915BD-AE4D-D32A-3BE8-566BA3065EAE}"/>
              </a:ext>
            </a:extLst>
          </p:cNvPr>
          <p:cNvSpPr txBox="1"/>
          <p:nvPr/>
        </p:nvSpPr>
        <p:spPr>
          <a:xfrm>
            <a:off x="5112153" y="1399662"/>
            <a:ext cx="5578664" cy="3523203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1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08080"/>
                </a:solidFill>
              </a:rPr>
              <a:t>Welcome and introduction  – </a:t>
            </a:r>
            <a:r>
              <a:rPr lang="en-US" sz="2400" i="1">
                <a:solidFill>
                  <a:srgbClr val="808080"/>
                </a:solidFill>
              </a:rPr>
              <a:t>Rasha</a:t>
            </a:r>
          </a:p>
          <a:p>
            <a:pPr marL="2540">
              <a:lnSpc>
                <a:spcPct val="90000"/>
              </a:lnSpc>
              <a:spcAft>
                <a:spcPts val="600"/>
              </a:spcAft>
            </a:pPr>
            <a:endParaRPr lang="en-US" sz="2400" i="1">
              <a:solidFill>
                <a:srgbClr val="808080"/>
              </a:solidFill>
            </a:endParaRPr>
          </a:p>
          <a:p>
            <a:pPr marL="2311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The GNC strategic direction for the regional deployments of GNC RRT</a:t>
            </a:r>
            <a:r>
              <a:rPr lang="en-US" sz="2400" i="1">
                <a:solidFill>
                  <a:srgbClr val="808080"/>
                </a:solidFill>
                <a:cs typeface="Calibri"/>
              </a:rPr>
              <a:t>– Stefano</a:t>
            </a:r>
          </a:p>
          <a:p>
            <a:pPr marL="2540">
              <a:lnSpc>
                <a:spcPct val="90000"/>
              </a:lnSpc>
              <a:spcAft>
                <a:spcPts val="600"/>
              </a:spcAft>
            </a:pPr>
            <a:endParaRPr lang="en-US" sz="600">
              <a:solidFill>
                <a:srgbClr val="808080"/>
              </a:solidFill>
              <a:cs typeface="Calibri"/>
            </a:endParaRPr>
          </a:p>
          <a:p>
            <a:pPr marL="2311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08080"/>
                </a:solidFill>
              </a:rPr>
              <a:t>Coordination experiences in Ethiopia – </a:t>
            </a:r>
            <a:r>
              <a:rPr lang="en-US" sz="2400" i="1">
                <a:solidFill>
                  <a:srgbClr val="808080"/>
                </a:solidFill>
              </a:rPr>
              <a:t>Ethiopia Nutrition Cluster NCC, Ines Lezama</a:t>
            </a:r>
            <a:endParaRPr lang="en-US" sz="2400" i="1">
              <a:solidFill>
                <a:srgbClr val="808080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600">
              <a:solidFill>
                <a:srgbClr val="808080"/>
              </a:solidFill>
              <a:cs typeface="Calibri"/>
            </a:endParaRPr>
          </a:p>
          <a:p>
            <a:pPr marL="6883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Successes, challenges / gaps and the way forward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600">
              <a:solidFill>
                <a:srgbClr val="808080"/>
              </a:solidFill>
              <a:cs typeface="Calibri"/>
            </a:endParaRPr>
          </a:p>
          <a:p>
            <a:pPr marL="2311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08080"/>
                </a:solidFill>
              </a:rPr>
              <a:t>Q&amp;A</a:t>
            </a:r>
            <a:endParaRPr lang="en-US" sz="2400">
              <a:solidFill>
                <a:srgbClr val="808080"/>
              </a:solidFill>
              <a:cs typeface="Calibri"/>
            </a:endParaRP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2A4BC51C-1FD9-4BBD-27D4-E8BFEFF4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037" y="5743545"/>
            <a:ext cx="1382788" cy="4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baby and camels&#10;&#10;Description automatically generated">
            <a:extLst>
              <a:ext uri="{FF2B5EF4-FFF2-40B4-BE49-F238E27FC236}">
                <a16:creationId xmlns:a16="http://schemas.microsoft.com/office/drawing/2014/main" id="{AF5E991B-2CDF-DA85-90FF-3C57E0749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6" b="389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E902B-C3B1-A68B-BDD9-088CD250A003}"/>
              </a:ext>
            </a:extLst>
          </p:cNvPr>
          <p:cNvSpPr txBox="1"/>
          <p:nvPr/>
        </p:nvSpPr>
        <p:spPr>
          <a:xfrm>
            <a:off x="2309249" y="2526481"/>
            <a:ext cx="7581900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The GNC strategic direction for the regional deployments of GNC RRT 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07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by in a sling&#10;&#10;Description automatically generated">
            <a:extLst>
              <a:ext uri="{FF2B5EF4-FFF2-40B4-BE49-F238E27FC236}">
                <a16:creationId xmlns:a16="http://schemas.microsoft.com/office/drawing/2014/main" id="{FBE4CA7F-4CBE-59E7-28A3-CBB966864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2" b="116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9D2EA-540E-3BF3-9C01-867A508E72FB}"/>
              </a:ext>
            </a:extLst>
          </p:cNvPr>
          <p:cNvSpPr txBox="1"/>
          <p:nvPr/>
        </p:nvSpPr>
        <p:spPr>
          <a:xfrm>
            <a:off x="2302193" y="2460933"/>
            <a:ext cx="7581900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Ethiopia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2A57D-F3C6-6328-30E8-36D7A10F76FC}"/>
              </a:ext>
            </a:extLst>
          </p:cNvPr>
          <p:cNvSpPr txBox="1"/>
          <p:nvPr/>
        </p:nvSpPr>
        <p:spPr>
          <a:xfrm>
            <a:off x="2008252" y="3709084"/>
            <a:ext cx="817952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>
                <a:solidFill>
                  <a:srgbClr val="3F3F3F"/>
                </a:solidFill>
                <a:cs typeface="Calibri" panose="020F0502020204030204"/>
              </a:rPr>
              <a:t>A more coordinated response</a:t>
            </a:r>
          </a:p>
        </p:txBody>
      </p:sp>
    </p:spTree>
    <p:extLst>
      <p:ext uri="{BB962C8B-B14F-4D97-AF65-F5344CB8AC3E}">
        <p14:creationId xmlns:p14="http://schemas.microsoft.com/office/powerpoint/2010/main" val="38149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908E2D-F85F-8EC9-2B4A-E1BFA6C19CF0}"/>
              </a:ext>
            </a:extLst>
          </p:cNvPr>
          <p:cNvSpPr txBox="1"/>
          <p:nvPr/>
        </p:nvSpPr>
        <p:spPr>
          <a:xfrm>
            <a:off x="4675576" y="964183"/>
            <a:ext cx="6393868" cy="49090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 b="1">
                <a:solidFill>
                  <a:srgbClr val="808080"/>
                </a:solidFill>
                <a:cs typeface="Calibri"/>
              </a:rPr>
              <a:t>National level</a:t>
            </a:r>
            <a:r>
              <a:rPr lang="en-US" sz="2400">
                <a:solidFill>
                  <a:srgbClr val="808080"/>
                </a:solidFill>
                <a:cs typeface="Calibri"/>
              </a:rPr>
              <a:t>:  Dedicated CC (senior position), deputy cluster coordination and information management officer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 b="1">
                <a:solidFill>
                  <a:srgbClr val="808080"/>
                </a:solidFill>
                <a:cs typeface="Calibri"/>
              </a:rPr>
              <a:t>Subnational level</a:t>
            </a:r>
            <a:r>
              <a:rPr lang="en-US" sz="2400">
                <a:solidFill>
                  <a:srgbClr val="808080"/>
                </a:solidFill>
                <a:cs typeface="Calibri"/>
              </a:rPr>
              <a:t>: hybrid with </a:t>
            </a:r>
            <a:r>
              <a:rPr lang="en-US" sz="2400" err="1">
                <a:solidFill>
                  <a:srgbClr val="808080"/>
                </a:solidFill>
                <a:cs typeface="Calibri"/>
              </a:rPr>
              <a:t>GoE</a:t>
            </a:r>
            <a:r>
              <a:rPr lang="en-US" sz="2400">
                <a:solidFill>
                  <a:srgbClr val="808080"/>
                </a:solidFill>
                <a:cs typeface="Calibri"/>
              </a:rPr>
              <a:t> and UNICEF capacity (activated cluster and sector </a:t>
            </a:r>
            <a:r>
              <a:rPr lang="en-US" sz="2400" err="1">
                <a:solidFill>
                  <a:srgbClr val="808080"/>
                </a:solidFill>
                <a:cs typeface="Calibri"/>
              </a:rPr>
              <a:t>coord</a:t>
            </a:r>
            <a:r>
              <a:rPr lang="en-US" sz="2400">
                <a:solidFill>
                  <a:srgbClr val="808080"/>
                </a:solidFill>
                <a:cs typeface="Calibri"/>
              </a:rPr>
              <a:t>)</a:t>
            </a:r>
          </a:p>
          <a:p>
            <a:pPr marL="714375" lvl="1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Regional local coordinators and IMO (in 5 regions)</a:t>
            </a:r>
          </a:p>
          <a:p>
            <a:pPr marL="714375" lvl="1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Dedicated CC and IM (international positions) in Tigray and Somali (only CC)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Strategic capacity of CC position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Key leadership position with EDRMC- Ethiopian disaster risk management commission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74362-E237-BA39-EFB2-08FFBEEEC688}"/>
              </a:ext>
            </a:extLst>
          </p:cNvPr>
          <p:cNvSpPr txBox="1"/>
          <p:nvPr/>
        </p:nvSpPr>
        <p:spPr>
          <a:xfrm>
            <a:off x="655482" y="688778"/>
            <a:ext cx="3342967" cy="5478423"/>
          </a:xfrm>
          <a:prstGeom prst="rect">
            <a:avLst/>
          </a:prstGeom>
          <a:solidFill>
            <a:srgbClr val="9CCB3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algn="r"/>
            <a:endParaRPr lang="en-US" sz="4000">
              <a:solidFill>
                <a:schemeClr val="bg1"/>
              </a:solidFill>
              <a:cs typeface="Calibri"/>
            </a:endParaRPr>
          </a:p>
          <a:p>
            <a:pPr algn="r"/>
            <a:r>
              <a:rPr lang="en-US" sz="4000">
                <a:solidFill>
                  <a:schemeClr val="bg1"/>
                </a:solidFill>
                <a:cs typeface="Calibri"/>
              </a:rPr>
              <a:t>The Structure</a:t>
            </a:r>
            <a:endParaRPr lang="en-US">
              <a:solidFill>
                <a:schemeClr val="bg1"/>
              </a:solidFill>
            </a:endParaRPr>
          </a:p>
          <a:p>
            <a:pPr algn="l"/>
            <a:endParaRPr lang="en-US"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824AA0-F886-1796-E18C-B1527B3EA8B4}"/>
              </a:ext>
            </a:extLst>
          </p:cNvPr>
          <p:cNvGrpSpPr/>
          <p:nvPr/>
        </p:nvGrpSpPr>
        <p:grpSpPr>
          <a:xfrm>
            <a:off x="10181617" y="5662472"/>
            <a:ext cx="1536857" cy="551195"/>
            <a:chOff x="1573393" y="5697950"/>
            <a:chExt cx="1536857" cy="551195"/>
          </a:xfrm>
        </p:grpSpPr>
        <p:pic>
          <p:nvPicPr>
            <p:cNvPr id="6" name="Picture 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8424942-1369-A3D6-5FE9-8A4A62E6B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393" y="5800073"/>
              <a:ext cx="1344043" cy="44907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792FBC-7FD7-08E2-3B6C-BCDA06324E9A}"/>
                </a:ext>
              </a:extLst>
            </p:cNvPr>
            <p:cNvSpPr/>
            <p:nvPr/>
          </p:nvSpPr>
          <p:spPr>
            <a:xfrm>
              <a:off x="1985025" y="5771016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D1FB7B-778E-F981-35F2-54F0E073B707}"/>
                </a:ext>
              </a:extLst>
            </p:cNvPr>
            <p:cNvSpPr txBox="1"/>
            <p:nvPr/>
          </p:nvSpPr>
          <p:spPr>
            <a:xfrm>
              <a:off x="1922047" y="5697950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69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908E2D-F85F-8EC9-2B4A-E1BFA6C19CF0}"/>
              </a:ext>
            </a:extLst>
          </p:cNvPr>
          <p:cNvSpPr txBox="1"/>
          <p:nvPr/>
        </p:nvSpPr>
        <p:spPr>
          <a:xfrm>
            <a:off x="4623538" y="1031091"/>
            <a:ext cx="6468208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ENCU/nutrition cluster seconded staff at EDRMC office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Structure of up to 5 staff in Addis Abeba </a:t>
            </a:r>
            <a:endParaRPr lang="en-US" sz="2400">
              <a:solidFill>
                <a:srgbClr val="808080"/>
              </a:solidFill>
              <a:ea typeface="Calibri"/>
              <a:cs typeface="Calibri"/>
            </a:endParaRP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Gaps: </a:t>
            </a:r>
            <a:endParaRPr lang="en-US" sz="2400">
              <a:solidFill>
                <a:srgbClr val="808080"/>
              </a:solidFill>
              <a:ea typeface="Calibri"/>
              <a:cs typeface="Calibri"/>
            </a:endParaRPr>
          </a:p>
          <a:p>
            <a:pPr marL="714375" lvl="1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In regions there was no international skilled &amp; experienced dedicated CC seconded of UNICEF</a:t>
            </a:r>
            <a:endParaRPr lang="en-US" sz="2400">
              <a:solidFill>
                <a:srgbClr val="808080"/>
              </a:solidFill>
              <a:ea typeface="Calibri"/>
              <a:cs typeface="Calibri"/>
            </a:endParaRPr>
          </a:p>
          <a:p>
            <a:pPr marL="257175" lvl="1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Challenges: </a:t>
            </a:r>
            <a:endParaRPr lang="en-US" sz="2400">
              <a:solidFill>
                <a:srgbClr val="808080"/>
              </a:solidFill>
              <a:ea typeface="Calibri"/>
              <a:cs typeface="Calibri"/>
            </a:endParaRPr>
          </a:p>
          <a:p>
            <a:pPr marL="714375" lvl="1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Alignment &amp; proximity with UNICEF as CLA vs being considered as </a:t>
            </a:r>
            <a:r>
              <a:rPr lang="en-US" sz="2400" err="1">
                <a:solidFill>
                  <a:srgbClr val="808080"/>
                </a:solidFill>
                <a:cs typeface="Calibri"/>
              </a:rPr>
              <a:t>GoE</a:t>
            </a:r>
            <a:r>
              <a:rPr lang="en-US" sz="2400">
                <a:solidFill>
                  <a:srgbClr val="808080"/>
                </a:solidFill>
                <a:cs typeface="Calibri"/>
              </a:rPr>
              <a:t> staff in ENCU</a:t>
            </a:r>
            <a:endParaRPr lang="en-US" sz="2400">
              <a:solidFill>
                <a:srgbClr val="808080"/>
              </a:solidFill>
              <a:ea typeface="Calibri"/>
              <a:cs typeface="Calibri"/>
            </a:endParaRPr>
          </a:p>
          <a:p>
            <a:pPr marL="714375" lvl="1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cs typeface="Calibri"/>
              </a:rPr>
              <a:t>Autocratic leadership from </a:t>
            </a:r>
            <a:r>
              <a:rPr lang="en-US" sz="2400" err="1">
                <a:solidFill>
                  <a:srgbClr val="808080"/>
                </a:solidFill>
                <a:cs typeface="Calibri"/>
              </a:rPr>
              <a:t>GoE</a:t>
            </a:r>
            <a:endParaRPr lang="en-US" sz="2400" err="1">
              <a:solidFill>
                <a:srgbClr val="808080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74362-E237-BA39-EFB2-08FFBEEEC688}"/>
              </a:ext>
            </a:extLst>
          </p:cNvPr>
          <p:cNvSpPr txBox="1"/>
          <p:nvPr/>
        </p:nvSpPr>
        <p:spPr>
          <a:xfrm>
            <a:off x="655482" y="688778"/>
            <a:ext cx="3342967" cy="5478423"/>
          </a:xfrm>
          <a:prstGeom prst="rect">
            <a:avLst/>
          </a:prstGeom>
          <a:solidFill>
            <a:srgbClr val="9CCB3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algn="r"/>
            <a:r>
              <a:rPr lang="en-US" sz="4000">
                <a:solidFill>
                  <a:schemeClr val="bg1"/>
                </a:solidFill>
                <a:cs typeface="Calibri"/>
              </a:rPr>
              <a:t>Past response efforts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algn="l"/>
            <a:endParaRPr lang="en-US"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824AA0-F886-1796-E18C-B1527B3EA8B4}"/>
              </a:ext>
            </a:extLst>
          </p:cNvPr>
          <p:cNvGrpSpPr/>
          <p:nvPr/>
        </p:nvGrpSpPr>
        <p:grpSpPr>
          <a:xfrm>
            <a:off x="10181617" y="5662472"/>
            <a:ext cx="1536857" cy="551195"/>
            <a:chOff x="1573393" y="5697950"/>
            <a:chExt cx="1536857" cy="551195"/>
          </a:xfrm>
        </p:grpSpPr>
        <p:pic>
          <p:nvPicPr>
            <p:cNvPr id="6" name="Picture 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8424942-1369-A3D6-5FE9-8A4A62E6B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393" y="5800073"/>
              <a:ext cx="1344043" cy="44907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792FBC-7FD7-08E2-3B6C-BCDA06324E9A}"/>
                </a:ext>
              </a:extLst>
            </p:cNvPr>
            <p:cNvSpPr/>
            <p:nvPr/>
          </p:nvSpPr>
          <p:spPr>
            <a:xfrm>
              <a:off x="1985025" y="5771016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D1FB7B-778E-F981-35F2-54F0E073B707}"/>
                </a:ext>
              </a:extLst>
            </p:cNvPr>
            <p:cNvSpPr txBox="1"/>
            <p:nvPr/>
          </p:nvSpPr>
          <p:spPr>
            <a:xfrm>
              <a:off x="1922047" y="5697950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48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74362-E237-BA39-EFB2-08FFBEEEC688}"/>
              </a:ext>
            </a:extLst>
          </p:cNvPr>
          <p:cNvSpPr txBox="1"/>
          <p:nvPr/>
        </p:nvSpPr>
        <p:spPr>
          <a:xfrm>
            <a:off x="737418" y="656004"/>
            <a:ext cx="3342967" cy="5478423"/>
          </a:xfrm>
          <a:prstGeom prst="rect">
            <a:avLst/>
          </a:prstGeom>
          <a:solidFill>
            <a:srgbClr val="9CCB3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algn="r"/>
            <a:r>
              <a:rPr lang="en-US" sz="4000">
                <a:solidFill>
                  <a:schemeClr val="bg1"/>
                </a:solidFill>
                <a:cs typeface="Calibri"/>
              </a:rPr>
              <a:t>Coordination &amp; IM successes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EED4C-82BC-4340-3D2B-5FB203600AC0}"/>
              </a:ext>
            </a:extLst>
          </p:cNvPr>
          <p:cNvSpPr txBox="1"/>
          <p:nvPr/>
        </p:nvSpPr>
        <p:spPr>
          <a:xfrm>
            <a:off x="4456594" y="1776676"/>
            <a:ext cx="6995877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Independence and transparency of  information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Calibri"/>
              </a:rPr>
              <a:t>More rapid and informed decision-making capacity 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Impartiality of CLA 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Enhanced partnership of UN agencies (3)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NGO given space and ownership *avoiding UN centric approaches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Increased visibility of all actors 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Sense of community vs just participation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55D0C4-C5FA-1C01-1699-EDEACDCD7801}"/>
              </a:ext>
            </a:extLst>
          </p:cNvPr>
          <p:cNvGrpSpPr/>
          <p:nvPr/>
        </p:nvGrpSpPr>
        <p:grpSpPr>
          <a:xfrm>
            <a:off x="10181617" y="5662472"/>
            <a:ext cx="1536857" cy="551195"/>
            <a:chOff x="1573393" y="5697950"/>
            <a:chExt cx="1536857" cy="551195"/>
          </a:xfrm>
        </p:grpSpPr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126B71E-5072-E3D6-E4F7-D8B907929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393" y="5800073"/>
              <a:ext cx="1344043" cy="44907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49110E-35E3-82F5-78BD-16EEE78BCE48}"/>
                </a:ext>
              </a:extLst>
            </p:cNvPr>
            <p:cNvSpPr/>
            <p:nvPr/>
          </p:nvSpPr>
          <p:spPr>
            <a:xfrm>
              <a:off x="1985025" y="5771016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98096D-AD92-2FA4-69B4-86C1CEEC0E6D}"/>
                </a:ext>
              </a:extLst>
            </p:cNvPr>
            <p:cNvSpPr txBox="1"/>
            <p:nvPr/>
          </p:nvSpPr>
          <p:spPr>
            <a:xfrm>
              <a:off x="1922047" y="5697950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8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EED4C-82BC-4340-3D2B-5FB203600AC0}"/>
              </a:ext>
            </a:extLst>
          </p:cNvPr>
          <p:cNvSpPr txBox="1"/>
          <p:nvPr/>
        </p:nvSpPr>
        <p:spPr>
          <a:xfrm>
            <a:off x="4564765" y="1308281"/>
            <a:ext cx="6911439" cy="46935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Flexible dynamics of coordination and leadership- SAG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More consensus around common narrative, analysis of situation and needs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Use of new technologies 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Best practices in operational planning (Tigray)</a:t>
            </a: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Reduce knowledge gaps with best practices in Oromia and Somali regions</a:t>
            </a:r>
            <a:endParaRPr lang="en-US" sz="2400">
              <a:solidFill>
                <a:srgbClr val="808080"/>
              </a:solidFill>
              <a:ea typeface="+mn-lt"/>
              <a:cs typeface="Calibri"/>
            </a:endParaRP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  <a:ea typeface="+mn-lt"/>
                <a:cs typeface="Calibri"/>
              </a:rPr>
              <a:t>Increase of advocacy events and efforts </a:t>
            </a:r>
            <a:endParaRPr lang="en-US" sz="2400">
              <a:solidFill>
                <a:srgbClr val="808080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defTabSz="822960">
              <a:spcAft>
                <a:spcPts val="600"/>
              </a:spcAft>
            </a:pP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 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pPr defTabSz="822960">
              <a:spcAft>
                <a:spcPts val="600"/>
              </a:spcAft>
            </a:pPr>
            <a:endParaRPr lang="en-US" sz="2400">
              <a:solidFill>
                <a:srgbClr val="808080"/>
              </a:solidFill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F9B28B-4DFD-CE9A-3344-ADCCF581D451}"/>
              </a:ext>
            </a:extLst>
          </p:cNvPr>
          <p:cNvGrpSpPr/>
          <p:nvPr/>
        </p:nvGrpSpPr>
        <p:grpSpPr>
          <a:xfrm>
            <a:off x="10181617" y="5662472"/>
            <a:ext cx="1536857" cy="551195"/>
            <a:chOff x="1573393" y="5697950"/>
            <a:chExt cx="1536857" cy="551195"/>
          </a:xfrm>
        </p:grpSpPr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B426DFB-45BA-8656-C6BD-683DF209B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393" y="5800073"/>
              <a:ext cx="1344043" cy="44907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D222BD-44B3-1E75-22B4-1C3C0412A5DD}"/>
                </a:ext>
              </a:extLst>
            </p:cNvPr>
            <p:cNvSpPr/>
            <p:nvPr/>
          </p:nvSpPr>
          <p:spPr>
            <a:xfrm>
              <a:off x="1985025" y="5771016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285242-1FA8-BAB9-544D-E4BAEE60C35A}"/>
                </a:ext>
              </a:extLst>
            </p:cNvPr>
            <p:cNvSpPr txBox="1"/>
            <p:nvPr/>
          </p:nvSpPr>
          <p:spPr>
            <a:xfrm>
              <a:off x="1922047" y="5697950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3980DC-14E8-7B9E-A501-AB715993D331}"/>
              </a:ext>
            </a:extLst>
          </p:cNvPr>
          <p:cNvSpPr txBox="1"/>
          <p:nvPr/>
        </p:nvSpPr>
        <p:spPr>
          <a:xfrm>
            <a:off x="737418" y="656004"/>
            <a:ext cx="3342967" cy="5478423"/>
          </a:xfrm>
          <a:prstGeom prst="rect">
            <a:avLst/>
          </a:prstGeom>
          <a:solidFill>
            <a:srgbClr val="9CCB3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algn="r"/>
            <a:r>
              <a:rPr lang="en-US" sz="4000">
                <a:solidFill>
                  <a:schemeClr val="bg1"/>
                </a:solidFill>
                <a:cs typeface="Calibri"/>
              </a:rPr>
              <a:t>Coordination &amp; IM successes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0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EED4C-82BC-4340-3D2B-5FB203600AC0}"/>
              </a:ext>
            </a:extLst>
          </p:cNvPr>
          <p:cNvSpPr txBox="1"/>
          <p:nvPr/>
        </p:nvSpPr>
        <p:spPr>
          <a:xfrm>
            <a:off x="4400183" y="959529"/>
            <a:ext cx="6911439" cy="52475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/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Sufficient resources (funding for adequate response, for coordination and IM capacity) - not </a:t>
            </a:r>
            <a:r>
              <a:rPr lang="en-US" sz="2400" err="1">
                <a:solidFill>
                  <a:srgbClr val="808080"/>
                </a:solidFill>
                <a:ea typeface="+mn-lt"/>
                <a:cs typeface="+mn-lt"/>
              </a:rPr>
              <a:t>systematised</a:t>
            </a:r>
            <a:r>
              <a:rPr lang="en-US" sz="2400">
                <a:solidFill>
                  <a:srgbClr val="808080"/>
                </a:solidFill>
                <a:ea typeface="+mn-lt"/>
                <a:cs typeface="+mn-lt"/>
              </a:rPr>
              <a:t> or assured. Coordination is a hidden force and critical  for the response to function. Establishing contribution quotas related to the complexity or magnitude of the response may be an alternative.(90/10)</a:t>
            </a:r>
            <a:endParaRPr lang="en-US"/>
          </a:p>
          <a:p>
            <a:pPr defTabSz="822960"/>
            <a:endParaRPr lang="en-US" sz="2400">
              <a:solidFill>
                <a:srgbClr val="808080"/>
              </a:solidFill>
              <a:ea typeface="Calibri"/>
              <a:cs typeface="Calibri"/>
            </a:endParaRPr>
          </a:p>
          <a:p>
            <a:pPr defTabSz="822960">
              <a:buFont typeface="Arial"/>
              <a:buChar char="•"/>
            </a:pP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defTabSz="822960">
              <a:spcAft>
                <a:spcPts val="600"/>
              </a:spcAft>
            </a:pPr>
            <a:r>
              <a:rPr lang="en-US" sz="2400" i="1">
                <a:solidFill>
                  <a:srgbClr val="808080"/>
                </a:solidFill>
                <a:ea typeface="+mn-lt"/>
                <a:cs typeface="+mn-lt"/>
              </a:rPr>
              <a:t>"The consequences of an unfunded coordinated nutrition response are increased severity of needs and an ineffective and incoherent response that can lead to instability and harm to affected communities"</a:t>
            </a:r>
            <a:endParaRPr lang="en-US" i="1">
              <a:cs typeface="Calibri" panose="020F0502020204030204"/>
            </a:endParaRPr>
          </a:p>
          <a:p>
            <a:pPr marL="257175" indent="-257175" defTabSz="822960">
              <a:spcAft>
                <a:spcPts val="600"/>
              </a:spcAft>
              <a:buFont typeface="Arial"/>
              <a:buChar char="•"/>
            </a:pPr>
            <a:endParaRPr lang="en-US" sz="2400">
              <a:solidFill>
                <a:srgbClr val="808080"/>
              </a:solidFill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F9B28B-4DFD-CE9A-3344-ADCCF581D451}"/>
              </a:ext>
            </a:extLst>
          </p:cNvPr>
          <p:cNvGrpSpPr/>
          <p:nvPr/>
        </p:nvGrpSpPr>
        <p:grpSpPr>
          <a:xfrm>
            <a:off x="10181617" y="5662472"/>
            <a:ext cx="1536857" cy="551195"/>
            <a:chOff x="1573393" y="5697950"/>
            <a:chExt cx="1536857" cy="551195"/>
          </a:xfrm>
        </p:grpSpPr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B426DFB-45BA-8656-C6BD-683DF209B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393" y="5800073"/>
              <a:ext cx="1344043" cy="44907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D222BD-44B3-1E75-22B4-1C3C0412A5DD}"/>
                </a:ext>
              </a:extLst>
            </p:cNvPr>
            <p:cNvSpPr/>
            <p:nvPr/>
          </p:nvSpPr>
          <p:spPr>
            <a:xfrm>
              <a:off x="1985025" y="5771016"/>
              <a:ext cx="521179" cy="15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err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285242-1FA8-BAB9-544D-E4BAEE60C35A}"/>
                </a:ext>
              </a:extLst>
            </p:cNvPr>
            <p:cNvSpPr txBox="1"/>
            <p:nvPr/>
          </p:nvSpPr>
          <p:spPr>
            <a:xfrm>
              <a:off x="1922047" y="5697950"/>
              <a:ext cx="118820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808080"/>
                  </a:solidFill>
                  <a:latin typeface="Arial"/>
                  <a:cs typeface="Arial"/>
                </a:rPr>
                <a:t>Ethiopia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BC3B7E-EA50-6537-04F1-D62C3CB8D0BC}"/>
              </a:ext>
            </a:extLst>
          </p:cNvPr>
          <p:cNvSpPr txBox="1"/>
          <p:nvPr/>
        </p:nvSpPr>
        <p:spPr>
          <a:xfrm>
            <a:off x="737418" y="656004"/>
            <a:ext cx="3342967" cy="5478423"/>
          </a:xfrm>
          <a:prstGeom prst="rect">
            <a:avLst/>
          </a:prstGeom>
          <a:solidFill>
            <a:srgbClr val="9CCB3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algn="r"/>
            <a:endParaRPr lang="en-US" sz="4000">
              <a:solidFill>
                <a:schemeClr val="bg1"/>
              </a:solidFill>
              <a:cs typeface="Calibri"/>
            </a:endParaRPr>
          </a:p>
          <a:p>
            <a:pPr algn="r"/>
            <a:r>
              <a:rPr lang="en-US" sz="4000">
                <a:solidFill>
                  <a:schemeClr val="bg1"/>
                </a:solidFill>
                <a:cs typeface="Calibri"/>
              </a:rPr>
              <a:t>Key enablers</a:t>
            </a:r>
            <a:endParaRPr lang="en-US">
              <a:solidFill>
                <a:schemeClr val="bg1"/>
              </a:solidFill>
            </a:endParaRP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9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808285"/>
      </a:dk2>
      <a:lt2>
        <a:srgbClr val="E2DFCC"/>
      </a:lt2>
      <a:accent1>
        <a:srgbClr val="95C93D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808285"/>
      </a:dk2>
      <a:lt2>
        <a:srgbClr val="E2DFCC"/>
      </a:lt2>
      <a:accent1>
        <a:srgbClr val="95C93D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281" ma:contentTypeDescription="" ma:contentTypeScope="" ma:versionID="58eadca534738570b9a7715baffb33e8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5858627f-d058-4b92-9b52-677b5fd7d454" xmlns:ns5="a438dd15-07ca-4cdc-82a3-f2206b92025e" xmlns:ns6="http://schemas.microsoft.com/sharepoint/v4" targetNamespace="http://schemas.microsoft.com/office/2006/metadata/properties" ma:root="true" ma:fieldsID="975b4a00370ef1c63361aa85383dacc1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5858627f-d058-4b92-9b52-677b5fd7d454"/>
    <xsd:import namespace="a438dd15-07ca-4cdc-82a3-f2206b92025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4:SharedWithUsers" minOccurs="0"/>
                <xsd:element ref="ns4:SharedWithDetails" minOccurs="0"/>
                <xsd:element ref="ns5:MediaServiceLocation" minOccurs="0"/>
                <xsd:element ref="ns5:MediaServiceAutoKeyPoints" minOccurs="0"/>
                <xsd:element ref="ns5:MediaServiceKeyPoints" minOccurs="0"/>
                <xsd:element ref="ns6:IconOverlay" minOccurs="0"/>
                <xsd:element ref="ns1:_vti_ItemDeclaredRecord" minOccurs="0"/>
                <xsd:element ref="ns1:_vti_ItemHoldRecordStatus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4:SemaphoreItemMetadata" minOccurs="0"/>
                <xsd:element ref="ns5:MediaLengthInSeconds" minOccurs="0"/>
                <xsd:element ref="ns5:lcf76f155ced4ddcb4097134ff3c332f" minOccurs="0"/>
                <xsd:element ref="ns5:FocalPoint" minOccurs="0"/>
                <xsd:element ref="ns5:Status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43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4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45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4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maphoreItemMetadata" ma:index="49" nillable="true" ma:displayName="Semaphore Status" ma:hidden="true" ma:internalName="SemaphoreItemMeta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ocalPoint" ma:index="53" nillable="true" ma:displayName="Focal Point" ma:format="Dropdown" ma:list="UserInfo" ma:SharePointGroup="0" ma:internalName="FocalPoin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54" nillable="true" ma:displayName="Status" ma:format="Dropdown" ma:internalName="Status">
      <xsd:simpleType>
        <xsd:restriction base="dms:Choice">
          <xsd:enumeration value="Final"/>
          <xsd:enumeration value="Draft"/>
        </xsd:restriction>
      </xsd:simpleType>
    </xsd:element>
    <xsd:element name="MediaServiceObjectDetectorVersions" ma:index="5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_dlc_DocId xmlns="5858627f-d058-4b92-9b52-677b5fd7d454">EMOPSGCCU-1435067120-58217</_dlc_DocId>
    <TaxCatchAll xmlns="ca283e0b-db31-4043-a2ef-b80661bf084a">
      <Value>3</Value>
    </TaxCatchAll>
    <ContentLanguage xmlns="ca283e0b-db31-4043-a2ef-b80661bf084a">English</ContentLanguage>
    <_dlc_DocIdUrl xmlns="5858627f-d058-4b92-9b52-677b5fd7d454">
      <Url>https://unicef.sharepoint.com/teams/EMOPS-GCCU/_layouts/15/DocIdRedir.aspx?ID=EMOPSGCCU-1435067120-58217</Url>
      <Description>EMOPSGCCU-1435067120-58217</Description>
    </_dlc_DocIdUrl>
    <SemaphoreItemMetadata xmlns="5858627f-d058-4b92-9b52-677b5fd7d454" xsi:nil="true"/>
    <k8c968e8c72a4eda96b7e8fdbe192be2 xmlns="ca283e0b-db31-4043-a2ef-b80661bf084a">
      <Terms xmlns="http://schemas.microsoft.com/office/infopath/2007/PartnerControls"/>
    </k8c968e8c72a4eda96b7e8fdbe192be2>
    <j169e817e0ee4eb8974e6fc4a2762909 xmlns="ca283e0b-db31-4043-a2ef-b80661bf084a">
      <Terms xmlns="http://schemas.microsoft.com/office/infopath/2007/PartnerControls"/>
    </j169e817e0ee4eb8974e6fc4a2762909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j048a4f9aaad4a8990a1d5e5f53cb451 xmlns="ca283e0b-db31-4043-a2ef-b80661bf084a">
      <Terms xmlns="http://schemas.microsoft.com/office/infopath/2007/PartnerControls"/>
    </j048a4f9aaad4a8990a1d5e5f53cb451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lcf76f155ced4ddcb4097134ff3c332f xmlns="a438dd15-07ca-4cdc-82a3-f2206b92025e">
      <Terms xmlns="http://schemas.microsoft.com/office/infopath/2007/PartnerControls"/>
    </lcf76f155ced4ddcb4097134ff3c332f>
    <WrittenBy xmlns="ca283e0b-db31-4043-a2ef-b80661bf084a">
      <UserInfo>
        <DisplayName/>
        <AccountId xsi:nil="true"/>
        <AccountType/>
      </UserInfo>
    </WrittenBy>
    <FocalPoint xmlns="a438dd15-07ca-4cdc-82a3-f2206b92025e">
      <UserInfo>
        <DisplayName/>
        <AccountId xsi:nil="true"/>
        <AccountType/>
      </UserInfo>
    </FocalPoint>
    <Status xmlns="a438dd15-07ca-4cdc-82a3-f2206b92025e" xsi:nil="true"/>
    <SharedWithUsers xmlns="5858627f-d058-4b92-9b52-677b5fd7d454">
      <UserInfo>
        <DisplayName>Ines Lezama</DisplayName>
        <AccountId>6049</AccountId>
        <AccountType/>
      </UserInfo>
      <UserInfo>
        <DisplayName>Anteneh Dobamo</DisplayName>
        <AccountId>56</AccountId>
        <AccountType/>
      </UserInfo>
      <UserInfo>
        <DisplayName>Marie Cusick</DisplayName>
        <AccountId>9733</AccountId>
        <AccountType/>
      </UserInfo>
      <UserInfo>
        <DisplayName>Briony Stevens</DisplayName>
        <AccountId>5740</AccountId>
        <AccountType/>
      </UserInfo>
      <UserInfo>
        <DisplayName>Rasha Al-Ardi</DisplayName>
        <AccountId>10934</AccountId>
        <AccountType/>
      </UserInfo>
      <UserInfo>
        <DisplayName>Stefano Fedele</DisplayName>
        <AccountId>288</AccountId>
        <AccountType/>
      </UserInfo>
      <UserInfo>
        <DisplayName>Faith Nzioka</DisplayName>
        <AccountId>35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1C4AD04-6C99-4D42-921A-A28B18A4ECA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E5976A0-0350-4C98-9D1C-F836BA0B3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71A1DC-D456-4789-A073-06C6E84B46A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5E7468E-2649-4340-9997-2427B39E8AF2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B8144494-8843-4469-B791-179D0D0D9EFC}">
  <ds:schemaRefs>
    <ds:schemaRef ds:uri="5858627f-d058-4b92-9b52-677b5fd7d454"/>
    <ds:schemaRef ds:uri="a438dd15-07ca-4cdc-82a3-f2206b92025e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BEC202D3-D5F2-45D4-B1D1-BAE07CDCDC19}">
  <ds:schemaRefs>
    <ds:schemaRef ds:uri="5858627f-d058-4b92-9b52-677b5fd7d454"/>
    <ds:schemaRef ds:uri="a438dd15-07ca-4cdc-82a3-f2206b92025e"/>
    <ds:schemaRef ds:uri="ca283e0b-db31-4043-a2ef-b80661bf08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 Lezama</dc:creator>
  <cp:revision>3</cp:revision>
  <dcterms:created xsi:type="dcterms:W3CDTF">2022-09-29T14:03:34Z</dcterms:created>
  <dcterms:modified xsi:type="dcterms:W3CDTF">2023-09-29T13:09:27Z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iticalForLongTermRetention">
    <vt:lpwstr/>
  </property>
  <property fmtid="{D5CDD505-2E9C-101B-9397-08002B2CF9AE}" pid="3" name="_dlc_DocIdItemGuid">
    <vt:lpwstr>d56fce5f-3ce7-4367-88cf-8eff0bb4540f</vt:lpwstr>
  </property>
  <property fmtid="{D5CDD505-2E9C-101B-9397-08002B2CF9AE}" pid="4" name="OfficeDivision">
    <vt:lpwstr>3;#Office of Emergency Prog.-456F|98de697e-6403-48a0-9bce-654c90399d04</vt:lpwstr>
  </property>
  <property fmtid="{D5CDD505-2E9C-101B-9397-08002B2CF9AE}" pid="5" name="Topic">
    <vt:lpwstr/>
  </property>
  <property fmtid="{D5CDD505-2E9C-101B-9397-08002B2CF9AE}" pid="6" name="SystemDTAC">
    <vt:lpwstr/>
  </property>
  <property fmtid="{D5CDD505-2E9C-101B-9397-08002B2CF9AE}" pid="7" name="TaxKeyword">
    <vt:lpwstr/>
  </property>
  <property fmtid="{D5CDD505-2E9C-101B-9397-08002B2CF9AE}" pid="8" name="MediaServiceImageTags">
    <vt:lpwstr/>
  </property>
  <property fmtid="{D5CDD505-2E9C-101B-9397-08002B2CF9AE}" pid="9" name="GeographicScope">
    <vt:lpwstr/>
  </property>
  <property fmtid="{D5CDD505-2E9C-101B-9397-08002B2CF9AE}" pid="10" name="ContentTypeId">
    <vt:lpwstr>0x0101009BA85F8052A6DA4FA3E31FF9F74C6970006192CA8317E1FF49B6A7FEB870A3A8D6</vt:lpwstr>
  </property>
  <property fmtid="{D5CDD505-2E9C-101B-9397-08002B2CF9AE}" pid="11" name="DocumentType">
    <vt:lpwstr/>
  </property>
</Properties>
</file>