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41A_26F27F81.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31F_8A8FEF21.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589_B2F544C6.xml" ContentType="application/vnd.ms-powerpoint.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 id="2147483660" r:id="rId5"/>
  </p:sldMasterIdLst>
  <p:notesMasterIdLst>
    <p:notesMasterId r:id="rId95"/>
  </p:notesMasterIdLst>
  <p:sldIdLst>
    <p:sldId id="1274" r:id="rId6"/>
    <p:sldId id="1418" r:id="rId7"/>
    <p:sldId id="1277" r:id="rId8"/>
    <p:sldId id="1280" r:id="rId9"/>
    <p:sldId id="1278" r:id="rId10"/>
    <p:sldId id="1170" r:id="rId11"/>
    <p:sldId id="1425" r:id="rId12"/>
    <p:sldId id="1152" r:id="rId13"/>
    <p:sldId id="1050" r:id="rId14"/>
    <p:sldId id="1279" r:id="rId15"/>
    <p:sldId id="799" r:id="rId16"/>
    <p:sldId id="1182" r:id="rId17"/>
    <p:sldId id="1183" r:id="rId18"/>
    <p:sldId id="1193" r:id="rId19"/>
    <p:sldId id="1154" r:id="rId20"/>
    <p:sldId id="1054" r:id="rId21"/>
    <p:sldId id="1099" r:id="rId22"/>
    <p:sldId id="1194" r:id="rId23"/>
    <p:sldId id="1190" r:id="rId24"/>
    <p:sldId id="1195" r:id="rId25"/>
    <p:sldId id="262" r:id="rId26"/>
    <p:sldId id="318" r:id="rId27"/>
    <p:sldId id="809" r:id="rId28"/>
    <p:sldId id="810" r:id="rId29"/>
    <p:sldId id="813" r:id="rId30"/>
    <p:sldId id="1232" r:id="rId31"/>
    <p:sldId id="798" r:id="rId32"/>
    <p:sldId id="1223" r:id="rId33"/>
    <p:sldId id="1351" r:id="rId34"/>
    <p:sldId id="1410" r:id="rId35"/>
    <p:sldId id="1359" r:id="rId36"/>
    <p:sldId id="1411" r:id="rId37"/>
    <p:sldId id="1412" r:id="rId38"/>
    <p:sldId id="1413" r:id="rId39"/>
    <p:sldId id="1387" r:id="rId40"/>
    <p:sldId id="1388" r:id="rId41"/>
    <p:sldId id="1419" r:id="rId42"/>
    <p:sldId id="1414" r:id="rId43"/>
    <p:sldId id="1415" r:id="rId44"/>
    <p:sldId id="1363" r:id="rId45"/>
    <p:sldId id="1420" r:id="rId46"/>
    <p:sldId id="1416" r:id="rId47"/>
    <p:sldId id="1417" r:id="rId48"/>
    <p:sldId id="1365" r:id="rId49"/>
    <p:sldId id="1421" r:id="rId50"/>
    <p:sldId id="1422" r:id="rId51"/>
    <p:sldId id="1320" r:id="rId52"/>
    <p:sldId id="1329" r:id="rId53"/>
    <p:sldId id="1308" r:id="rId54"/>
    <p:sldId id="1224" r:id="rId55"/>
    <p:sldId id="1321" r:id="rId56"/>
    <p:sldId id="1318" r:id="rId57"/>
    <p:sldId id="1311" r:id="rId58"/>
    <p:sldId id="298" r:id="rId59"/>
    <p:sldId id="294" r:id="rId60"/>
    <p:sldId id="1305" r:id="rId61"/>
    <p:sldId id="1322" r:id="rId62"/>
    <p:sldId id="1237" r:id="rId63"/>
    <p:sldId id="1248" r:id="rId64"/>
    <p:sldId id="1246" r:id="rId65"/>
    <p:sldId id="1247" r:id="rId66"/>
    <p:sldId id="1325" r:id="rId67"/>
    <p:sldId id="1324" r:id="rId68"/>
    <p:sldId id="1323" r:id="rId69"/>
    <p:sldId id="1245" r:id="rId70"/>
    <p:sldId id="1242" r:id="rId71"/>
    <p:sldId id="1233" r:id="rId72"/>
    <p:sldId id="1326" r:id="rId73"/>
    <p:sldId id="1423" r:id="rId74"/>
    <p:sldId id="1327" r:id="rId75"/>
    <p:sldId id="1400" r:id="rId76"/>
    <p:sldId id="1401" r:id="rId77"/>
    <p:sldId id="1402" r:id="rId78"/>
    <p:sldId id="1403" r:id="rId79"/>
    <p:sldId id="1424" r:id="rId80"/>
    <p:sldId id="1394" r:id="rId81"/>
    <p:sldId id="1395" r:id="rId82"/>
    <p:sldId id="1396" r:id="rId83"/>
    <p:sldId id="1397" r:id="rId84"/>
    <p:sldId id="1398" r:id="rId85"/>
    <p:sldId id="1399" r:id="rId86"/>
    <p:sldId id="1336" r:id="rId87"/>
    <p:sldId id="1334" r:id="rId88"/>
    <p:sldId id="1404" r:id="rId89"/>
    <p:sldId id="1405" r:id="rId90"/>
    <p:sldId id="1406" r:id="rId91"/>
    <p:sldId id="1407" r:id="rId92"/>
    <p:sldId id="1408" r:id="rId93"/>
    <p:sldId id="1409"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6C0A0F-33D3-66C0-CC79-94095F0BA028}" name="Brooke Bauer" initials="BB" userId="S::bbauer@actionagainsthunger.ca::d03e6a21-8f4b-4d04-9acd-2ed04b17a36a" providerId="AD"/>
  <p188:author id="{1C2BA2FB-E3E4-17D3-2E82-F66D5ABB96BB}" name="Patricia Dominguez" initials="PD" userId="S::pdominguez@unicef.org::99e1004f-2c5e-45b5-8ffe-df8ec07fbb7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Yvette Fautsch" initials="YF" lastIdx="5" clrIdx="0">
    <p:extLst>
      <p:ext uri="{19B8F6BF-5375-455C-9EA6-DF929625EA0E}">
        <p15:presenceInfo xmlns:p15="http://schemas.microsoft.com/office/powerpoint/2012/main" userId="S::yfautsch@unicef.org::2bd34286-075a-4aca-93a5-79cfbd626b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DEEED"/>
    <a:srgbClr val="F366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340912-B125-3F26-1CE4-F4C61B7FA3DA}" v="328" dt="2022-10-27T21:55:06.880"/>
    <p1510:client id="{4F008A65-A5D6-4F5D-B72A-3DED693E788B}" v="495" dt="2022-10-13T03:30:43.0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607" autoAdjust="0"/>
  </p:normalViewPr>
  <p:slideViewPr>
    <p:cSldViewPr snapToGrid="0">
      <p:cViewPr varScale="1">
        <p:scale>
          <a:sx n="55" d="100"/>
          <a:sy n="55" d="100"/>
        </p:scale>
        <p:origin x="1072" y="40"/>
      </p:cViewPr>
      <p:guideLst/>
    </p:cSldViewPr>
  </p:slideViewPr>
  <p:notesTextViewPr>
    <p:cViewPr>
      <p:scale>
        <a:sx n="1" d="1"/>
        <a:sy n="1" d="1"/>
      </p:scale>
      <p:origin x="0" y="0"/>
    </p:cViewPr>
  </p:notesTextViewPr>
  <p:sorterViewPr>
    <p:cViewPr varScale="1">
      <p:scale>
        <a:sx n="1" d="1"/>
        <a:sy n="1" d="1"/>
      </p:scale>
      <p:origin x="0" y="-334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microsoft.com/office/2018/10/relationships/authors" Target="author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notesMaster" Target="notesMasters/notes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theme" Target="theme/theme1.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viewProps" Target="viewProps.xml"/><Relationship Id="rId3" Type="http://schemas.openxmlformats.org/officeDocument/2006/relationships/customXml" Target="../customXml/item3.xml"/></Relationships>
</file>

<file path=ppt/comments/modernComment_31F_8A8FEF21.xml><?xml version="1.0" encoding="utf-8"?>
<p188:cmLst xmlns:a="http://schemas.openxmlformats.org/drawingml/2006/main" xmlns:r="http://schemas.openxmlformats.org/officeDocument/2006/relationships" xmlns:p188="http://schemas.microsoft.com/office/powerpoint/2018/8/main">
  <p188:cm id="{5E18DF2E-6159-44C7-B3FD-77B89984E335}" authorId="{1C2BA2FB-E3E4-17D3-2E82-F66D5ABB96BB}" created="2022-09-30T18:04:31.369">
    <ac:deMkLst xmlns:ac="http://schemas.microsoft.com/office/drawing/2013/main/command">
      <pc:docMk xmlns:pc="http://schemas.microsoft.com/office/powerpoint/2013/main/command"/>
      <pc:sldMk xmlns:pc="http://schemas.microsoft.com/office/powerpoint/2013/main/command" cId="2531835495" sldId="796"/>
      <ac:picMk id="5" creationId="{90420B33-681C-2F9F-C31D-A45B199A12D3}"/>
    </ac:deMkLst>
    <p188:txBody>
      <a:bodyPr/>
      <a:lstStyle/>
      <a:p>
        <a:r>
          <a:rPr lang="en-US"/>
          <a:t>Resaltar la situación de donaciones masivas
Incluir datos más especificos de situaciones de emergencias
Resaltar los datos del estudios de 19 y la referencia
20 poner el contexto de los datos, la lámina es de los materiales de Save...
21 mayor enfasis en emergencias
23 es buscar otras imagen</a:t>
        </a:r>
      </a:p>
    </p188:txBody>
  </p188:cm>
</p188:cmLst>
</file>

<file path=ppt/comments/modernComment_41A_26F27F81.xml><?xml version="1.0" encoding="utf-8"?>
<p188:cmLst xmlns:a="http://schemas.openxmlformats.org/drawingml/2006/main" xmlns:r="http://schemas.openxmlformats.org/officeDocument/2006/relationships" xmlns:p188="http://schemas.microsoft.com/office/powerpoint/2018/8/main">
  <p188:cm id="{06C1A4FB-D1D2-40D3-A57F-32D1A881266D}" authorId="{1C2BA2FB-E3E4-17D3-2E82-F66D5ABB96BB}" created="2022-09-30T17:59:42.275">
    <pc:sldMkLst xmlns:pc="http://schemas.microsoft.com/office/powerpoint/2013/main/command">
      <pc:docMk/>
      <pc:sldMk cId="653426561" sldId="1050"/>
    </pc:sldMkLst>
    <p188:txBody>
      <a:bodyPr/>
      <a:lstStyle/>
      <a:p>
        <a:r>
          <a:rPr lang="en-US"/>
          <a:t>Imagen cambiada
cuadro azul resaltar la importancia de prevenir el deterioro malnutrición</a:t>
        </a:r>
      </a:p>
    </p188:txBody>
  </p188:cm>
</p188:cmLst>
</file>

<file path=ppt/comments/modernComment_589_B2F544C6.xml><?xml version="1.0" encoding="utf-8"?>
<p188:cmLst xmlns:a="http://schemas.openxmlformats.org/drawingml/2006/main" xmlns:r="http://schemas.openxmlformats.org/officeDocument/2006/relationships" xmlns:p188="http://schemas.microsoft.com/office/powerpoint/2018/8/main">
  <p188:cm id="{D1F14610-72A0-4F1D-8B76-7CA2EB145F06}" authorId="{A16C0A0F-33D3-66C0-CC79-94095F0BA028}" status="resolved" created="2022-10-11T14:30:27.318" complete="100000">
    <ac:txMkLst xmlns:ac="http://schemas.microsoft.com/office/drawing/2013/main/command">
      <pc:docMk xmlns:pc="http://schemas.microsoft.com/office/powerpoint/2013/main/command"/>
      <pc:sldMk xmlns:pc="http://schemas.microsoft.com/office/powerpoint/2013/main/command" cId="3002418374" sldId="1417"/>
      <ac:spMk id="3" creationId="{00000000-0000-0000-0000-000000000000}"/>
      <ac:txMk cp="0" len="27">
        <ac:context len="387" hash="2061886114"/>
      </ac:txMk>
    </ac:txMkLst>
    <p188:pos x="4459111" y="239888"/>
    <p188:txBody>
      <a:bodyPr/>
      <a:lstStyle/>
      <a:p>
        <a:r>
          <a:rPr lang="en-US"/>
          <a:t>Contextualise the next three slides as per Yvette's comments as per context</a:t>
        </a:r>
      </a:p>
    </p188:txBody>
  </p188:cm>
</p188:cmLst>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76962A-79DF-4D88-8234-5D00A8DE45A9}" type="doc">
      <dgm:prSet loTypeId="urn:microsoft.com/office/officeart/2005/8/layout/process1" loCatId="process" qsTypeId="urn:microsoft.com/office/officeart/2005/8/quickstyle/simple2" qsCatId="simple" csTypeId="urn:microsoft.com/office/officeart/2005/8/colors/accent2_1" csCatId="accent2" phldr="1"/>
      <dgm:spPr/>
    </dgm:pt>
    <dgm:pt modelId="{40B9F4F4-7AAE-4A48-BD83-AA126610DE3B}">
      <dgm:prSet phldrT="[Texto]"/>
      <dgm:spPr/>
      <dgm:t>
        <a:bodyPr/>
        <a:lstStyle/>
        <a:p>
          <a:r>
            <a:rPr lang="en-US" b="1"/>
            <a:t>Breastmilk substitutes are often distributed to breastfeeding mothers</a:t>
          </a:r>
          <a:endParaRPr lang="es-GT"/>
        </a:p>
      </dgm:t>
    </dgm:pt>
    <dgm:pt modelId="{879F22FB-4ED4-4875-B7C0-C8ED0D253734}" type="parTrans" cxnId="{6D409E8C-2ECE-46C4-AA7B-AE8DA2183114}">
      <dgm:prSet/>
      <dgm:spPr/>
      <dgm:t>
        <a:bodyPr/>
        <a:lstStyle/>
        <a:p>
          <a:endParaRPr lang="es-GT">
            <a:solidFill>
              <a:schemeClr val="tx1"/>
            </a:solidFill>
          </a:endParaRPr>
        </a:p>
      </dgm:t>
    </dgm:pt>
    <dgm:pt modelId="{D572C6A7-8F37-4C12-9D49-4F2251704608}" type="sibTrans" cxnId="{6D409E8C-2ECE-46C4-AA7B-AE8DA2183114}">
      <dgm:prSet/>
      <dgm:spPr/>
      <dgm:t>
        <a:bodyPr/>
        <a:lstStyle/>
        <a:p>
          <a:endParaRPr lang="es-GT">
            <a:solidFill>
              <a:schemeClr val="tx1"/>
            </a:solidFill>
          </a:endParaRPr>
        </a:p>
      </dgm:t>
    </dgm:pt>
    <dgm:pt modelId="{A948A502-4ABA-4A98-BE20-796004628ED8}">
      <dgm:prSet phldrT="[Texto]"/>
      <dgm:spPr/>
      <dgm:t>
        <a:bodyPr/>
        <a:lstStyle/>
        <a:p>
          <a:r>
            <a:rPr lang="en-US" b="1">
              <a:ea typeface="MS PGothic"/>
            </a:rPr>
            <a:t>Sends negative message about breastfeeding</a:t>
          </a:r>
          <a:endParaRPr lang="es-GT"/>
        </a:p>
      </dgm:t>
    </dgm:pt>
    <dgm:pt modelId="{C6A75022-C1AE-420E-A79B-16E3EC49AD07}" type="parTrans" cxnId="{DD926BAD-6E9F-4A45-B719-5EE4AC40B376}">
      <dgm:prSet/>
      <dgm:spPr/>
      <dgm:t>
        <a:bodyPr/>
        <a:lstStyle/>
        <a:p>
          <a:endParaRPr lang="es-GT">
            <a:solidFill>
              <a:schemeClr val="tx1"/>
            </a:solidFill>
          </a:endParaRPr>
        </a:p>
      </dgm:t>
    </dgm:pt>
    <dgm:pt modelId="{EF7A1CB7-16B5-4133-9248-F7DEBF278DA9}" type="sibTrans" cxnId="{DD926BAD-6E9F-4A45-B719-5EE4AC40B376}">
      <dgm:prSet/>
      <dgm:spPr/>
      <dgm:t>
        <a:bodyPr/>
        <a:lstStyle/>
        <a:p>
          <a:endParaRPr lang="es-GT">
            <a:solidFill>
              <a:schemeClr val="tx1"/>
            </a:solidFill>
          </a:endParaRPr>
        </a:p>
      </dgm:t>
    </dgm:pt>
    <dgm:pt modelId="{40BD205A-C000-447E-8B31-E385CFD0F77A}">
      <dgm:prSet phldrT="[Texto]"/>
      <dgm:spPr/>
      <dgm:t>
        <a:bodyPr/>
        <a:lstStyle/>
        <a:p>
          <a:pPr>
            <a:buFont typeface="Arial" panose="020B0604020202020204" pitchFamily="34" charset="0"/>
            <a:buChar char="•"/>
          </a:pPr>
          <a:r>
            <a:rPr lang="en-US" b="1">
              <a:ea typeface="MS PGothic"/>
            </a:rPr>
            <a:t>Undermines mothers' confidence </a:t>
          </a:r>
          <a:endParaRPr lang="es-GT"/>
        </a:p>
      </dgm:t>
    </dgm:pt>
    <dgm:pt modelId="{AB087CCA-A1C1-46C1-BCAE-60E5F264B531}" type="parTrans" cxnId="{95D946AE-D118-40D1-BCFC-AD429A48757E}">
      <dgm:prSet/>
      <dgm:spPr/>
      <dgm:t>
        <a:bodyPr/>
        <a:lstStyle/>
        <a:p>
          <a:endParaRPr lang="es-GT">
            <a:solidFill>
              <a:schemeClr val="tx1"/>
            </a:solidFill>
          </a:endParaRPr>
        </a:p>
      </dgm:t>
    </dgm:pt>
    <dgm:pt modelId="{F4FF4AF4-2AA6-4890-AEED-C1CD07E96641}" type="sibTrans" cxnId="{95D946AE-D118-40D1-BCFC-AD429A48757E}">
      <dgm:prSet/>
      <dgm:spPr/>
      <dgm:t>
        <a:bodyPr/>
        <a:lstStyle/>
        <a:p>
          <a:endParaRPr lang="es-GT">
            <a:solidFill>
              <a:schemeClr val="tx1"/>
            </a:solidFill>
          </a:endParaRPr>
        </a:p>
      </dgm:t>
    </dgm:pt>
    <dgm:pt modelId="{74057511-107A-4DCE-97E9-E8E95419B34C}" type="pres">
      <dgm:prSet presAssocID="{0976962A-79DF-4D88-8234-5D00A8DE45A9}" presName="Name0" presStyleCnt="0">
        <dgm:presLayoutVars>
          <dgm:dir/>
          <dgm:resizeHandles val="exact"/>
        </dgm:presLayoutVars>
      </dgm:prSet>
      <dgm:spPr/>
    </dgm:pt>
    <dgm:pt modelId="{47C7560D-305F-4007-9B4B-19DA3D7F10A3}" type="pres">
      <dgm:prSet presAssocID="{40B9F4F4-7AAE-4A48-BD83-AA126610DE3B}" presName="node" presStyleLbl="node1" presStyleIdx="0" presStyleCnt="3">
        <dgm:presLayoutVars>
          <dgm:bulletEnabled val="1"/>
        </dgm:presLayoutVars>
      </dgm:prSet>
      <dgm:spPr/>
    </dgm:pt>
    <dgm:pt modelId="{BA38C140-BB2D-45A9-AA74-BF40285855F7}" type="pres">
      <dgm:prSet presAssocID="{D572C6A7-8F37-4C12-9D49-4F2251704608}" presName="sibTrans" presStyleLbl="sibTrans2D1" presStyleIdx="0" presStyleCnt="2"/>
      <dgm:spPr/>
    </dgm:pt>
    <dgm:pt modelId="{826CE66B-43E3-4377-98BE-872892F255E5}" type="pres">
      <dgm:prSet presAssocID="{D572C6A7-8F37-4C12-9D49-4F2251704608}" presName="connectorText" presStyleLbl="sibTrans2D1" presStyleIdx="0" presStyleCnt="2"/>
      <dgm:spPr/>
    </dgm:pt>
    <dgm:pt modelId="{4C8851ED-E6B0-4AFB-9012-9115F37BE4C0}" type="pres">
      <dgm:prSet presAssocID="{A948A502-4ABA-4A98-BE20-796004628ED8}" presName="node" presStyleLbl="node1" presStyleIdx="1" presStyleCnt="3">
        <dgm:presLayoutVars>
          <dgm:bulletEnabled val="1"/>
        </dgm:presLayoutVars>
      </dgm:prSet>
      <dgm:spPr/>
    </dgm:pt>
    <dgm:pt modelId="{7867EDCA-3466-4B7F-9A34-67067A802C41}" type="pres">
      <dgm:prSet presAssocID="{EF7A1CB7-16B5-4133-9248-F7DEBF278DA9}" presName="sibTrans" presStyleLbl="sibTrans2D1" presStyleIdx="1" presStyleCnt="2"/>
      <dgm:spPr/>
    </dgm:pt>
    <dgm:pt modelId="{CFB6D451-5D94-4281-A94A-5EB825AC1870}" type="pres">
      <dgm:prSet presAssocID="{EF7A1CB7-16B5-4133-9248-F7DEBF278DA9}" presName="connectorText" presStyleLbl="sibTrans2D1" presStyleIdx="1" presStyleCnt="2"/>
      <dgm:spPr/>
    </dgm:pt>
    <dgm:pt modelId="{C7BA38BF-5070-48CE-B361-25207E163997}" type="pres">
      <dgm:prSet presAssocID="{40BD205A-C000-447E-8B31-E385CFD0F77A}" presName="node" presStyleLbl="node1" presStyleIdx="2" presStyleCnt="3">
        <dgm:presLayoutVars>
          <dgm:bulletEnabled val="1"/>
        </dgm:presLayoutVars>
      </dgm:prSet>
      <dgm:spPr/>
    </dgm:pt>
  </dgm:ptLst>
  <dgm:cxnLst>
    <dgm:cxn modelId="{F917F404-3909-4996-B689-8281E6A43A90}" type="presOf" srcId="{40B9F4F4-7AAE-4A48-BD83-AA126610DE3B}" destId="{47C7560D-305F-4007-9B4B-19DA3D7F10A3}" srcOrd="0" destOrd="0" presId="urn:microsoft.com/office/officeart/2005/8/layout/process1"/>
    <dgm:cxn modelId="{9CA1F71B-1102-48B4-858C-EACBFAC50FB7}" type="presOf" srcId="{EF7A1CB7-16B5-4133-9248-F7DEBF278DA9}" destId="{7867EDCA-3466-4B7F-9A34-67067A802C41}" srcOrd="0" destOrd="0" presId="urn:microsoft.com/office/officeart/2005/8/layout/process1"/>
    <dgm:cxn modelId="{7D317A1F-33D8-488C-B73A-B8BA7A01315F}" type="presOf" srcId="{40BD205A-C000-447E-8B31-E385CFD0F77A}" destId="{C7BA38BF-5070-48CE-B361-25207E163997}" srcOrd="0" destOrd="0" presId="urn:microsoft.com/office/officeart/2005/8/layout/process1"/>
    <dgm:cxn modelId="{399A096C-AADE-47DA-9BCD-926644BAEF99}" type="presOf" srcId="{A948A502-4ABA-4A98-BE20-796004628ED8}" destId="{4C8851ED-E6B0-4AFB-9012-9115F37BE4C0}" srcOrd="0" destOrd="0" presId="urn:microsoft.com/office/officeart/2005/8/layout/process1"/>
    <dgm:cxn modelId="{736D8F76-55D3-4E60-AC32-C637E983D745}" type="presOf" srcId="{0976962A-79DF-4D88-8234-5D00A8DE45A9}" destId="{74057511-107A-4DCE-97E9-E8E95419B34C}" srcOrd="0" destOrd="0" presId="urn:microsoft.com/office/officeart/2005/8/layout/process1"/>
    <dgm:cxn modelId="{6D409E8C-2ECE-46C4-AA7B-AE8DA2183114}" srcId="{0976962A-79DF-4D88-8234-5D00A8DE45A9}" destId="{40B9F4F4-7AAE-4A48-BD83-AA126610DE3B}" srcOrd="0" destOrd="0" parTransId="{879F22FB-4ED4-4875-B7C0-C8ED0D253734}" sibTransId="{D572C6A7-8F37-4C12-9D49-4F2251704608}"/>
    <dgm:cxn modelId="{BDEDEAA3-E06C-4E04-A98F-154E70C80B60}" type="presOf" srcId="{D572C6A7-8F37-4C12-9D49-4F2251704608}" destId="{826CE66B-43E3-4377-98BE-872892F255E5}" srcOrd="1" destOrd="0" presId="urn:microsoft.com/office/officeart/2005/8/layout/process1"/>
    <dgm:cxn modelId="{DD926BAD-6E9F-4A45-B719-5EE4AC40B376}" srcId="{0976962A-79DF-4D88-8234-5D00A8DE45A9}" destId="{A948A502-4ABA-4A98-BE20-796004628ED8}" srcOrd="1" destOrd="0" parTransId="{C6A75022-C1AE-420E-A79B-16E3EC49AD07}" sibTransId="{EF7A1CB7-16B5-4133-9248-F7DEBF278DA9}"/>
    <dgm:cxn modelId="{95D946AE-D118-40D1-BCFC-AD429A48757E}" srcId="{0976962A-79DF-4D88-8234-5D00A8DE45A9}" destId="{40BD205A-C000-447E-8B31-E385CFD0F77A}" srcOrd="2" destOrd="0" parTransId="{AB087CCA-A1C1-46C1-BCAE-60E5F264B531}" sibTransId="{F4FF4AF4-2AA6-4890-AEED-C1CD07E96641}"/>
    <dgm:cxn modelId="{861686C1-D8A3-4F77-9326-044C6DAEF53C}" type="presOf" srcId="{D572C6A7-8F37-4C12-9D49-4F2251704608}" destId="{BA38C140-BB2D-45A9-AA74-BF40285855F7}" srcOrd="0" destOrd="0" presId="urn:microsoft.com/office/officeart/2005/8/layout/process1"/>
    <dgm:cxn modelId="{16EB0BCD-92AF-4EAD-AEF7-F2C239DF28E4}" type="presOf" srcId="{EF7A1CB7-16B5-4133-9248-F7DEBF278DA9}" destId="{CFB6D451-5D94-4281-A94A-5EB825AC1870}" srcOrd="1" destOrd="0" presId="urn:microsoft.com/office/officeart/2005/8/layout/process1"/>
    <dgm:cxn modelId="{8216E4A9-4D80-465D-9F40-1AD352CF1447}" type="presParOf" srcId="{74057511-107A-4DCE-97E9-E8E95419B34C}" destId="{47C7560D-305F-4007-9B4B-19DA3D7F10A3}" srcOrd="0" destOrd="0" presId="urn:microsoft.com/office/officeart/2005/8/layout/process1"/>
    <dgm:cxn modelId="{CE255B60-F50D-4D63-9C6B-8338F22B5A4C}" type="presParOf" srcId="{74057511-107A-4DCE-97E9-E8E95419B34C}" destId="{BA38C140-BB2D-45A9-AA74-BF40285855F7}" srcOrd="1" destOrd="0" presId="urn:microsoft.com/office/officeart/2005/8/layout/process1"/>
    <dgm:cxn modelId="{988C7B19-9980-468F-B4DA-A349593576CE}" type="presParOf" srcId="{BA38C140-BB2D-45A9-AA74-BF40285855F7}" destId="{826CE66B-43E3-4377-98BE-872892F255E5}" srcOrd="0" destOrd="0" presId="urn:microsoft.com/office/officeart/2005/8/layout/process1"/>
    <dgm:cxn modelId="{2F25A0E3-0C6A-41BD-B654-3789D3E5B898}" type="presParOf" srcId="{74057511-107A-4DCE-97E9-E8E95419B34C}" destId="{4C8851ED-E6B0-4AFB-9012-9115F37BE4C0}" srcOrd="2" destOrd="0" presId="urn:microsoft.com/office/officeart/2005/8/layout/process1"/>
    <dgm:cxn modelId="{B7849A17-5B60-4637-A186-8BD2FA10B39F}" type="presParOf" srcId="{74057511-107A-4DCE-97E9-E8E95419B34C}" destId="{7867EDCA-3466-4B7F-9A34-67067A802C41}" srcOrd="3" destOrd="0" presId="urn:microsoft.com/office/officeart/2005/8/layout/process1"/>
    <dgm:cxn modelId="{7693A4FA-BDFE-422D-AB1D-947B1475F3F3}" type="presParOf" srcId="{7867EDCA-3466-4B7F-9A34-67067A802C41}" destId="{CFB6D451-5D94-4281-A94A-5EB825AC1870}" srcOrd="0" destOrd="0" presId="urn:microsoft.com/office/officeart/2005/8/layout/process1"/>
    <dgm:cxn modelId="{9AE14676-3F2E-4133-9B9F-74605A893C40}" type="presParOf" srcId="{74057511-107A-4DCE-97E9-E8E95419B34C}" destId="{C7BA38BF-5070-48CE-B361-25207E16399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358363-8242-4AA4-B261-1D1F6A8869BB}" type="doc">
      <dgm:prSet loTypeId="urn:microsoft.com/office/officeart/2005/8/layout/vProcess5" loCatId="process" qsTypeId="urn:microsoft.com/office/officeart/2005/8/quickstyle/simple5" qsCatId="simple" csTypeId="urn:microsoft.com/office/officeart/2005/8/colors/accent2_1" csCatId="accent2" phldr="1"/>
      <dgm:spPr/>
      <dgm:t>
        <a:bodyPr/>
        <a:lstStyle/>
        <a:p>
          <a:endParaRPr lang="es-GT"/>
        </a:p>
      </dgm:t>
    </dgm:pt>
    <dgm:pt modelId="{DA0BB6C0-3E35-49D1-9289-A9D27B174678}">
      <dgm:prSet phldrT="[Texto]"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MX" sz="1600" b="1" dirty="0" err="1">
              <a:effectLst/>
              <a:latin typeface="Calibri" panose="020F0502020204030204" pitchFamily="34" charset="0"/>
              <a:ea typeface="Calibri" panose="020F0502020204030204" pitchFamily="34" charset="0"/>
              <a:cs typeface="Times New Roman" panose="02020603050405020304" pitchFamily="18" charset="0"/>
            </a:rPr>
            <a:t>Breastmilk</a:t>
          </a:r>
          <a:r>
            <a:rPr lang="es-MX" sz="1600" b="1" dirty="0">
              <a:effectLst/>
              <a:latin typeface="Calibri" panose="020F0502020204030204" pitchFamily="34" charset="0"/>
              <a:ea typeface="Calibri" panose="020F0502020204030204" pitchFamily="34" charset="0"/>
              <a:cs typeface="Times New Roman" panose="02020603050405020304" pitchFamily="18" charset="0"/>
            </a:rPr>
            <a:t> </a:t>
          </a:r>
          <a:r>
            <a:rPr lang="es-MX" sz="1600" b="1" dirty="0" err="1">
              <a:effectLst/>
              <a:latin typeface="Calibri" panose="020F0502020204030204" pitchFamily="34" charset="0"/>
              <a:ea typeface="Calibri" panose="020F0502020204030204" pitchFamily="34" charset="0"/>
              <a:cs typeface="Times New Roman" panose="02020603050405020304" pitchFamily="18" charset="0"/>
            </a:rPr>
            <a:t>substitute</a:t>
          </a:r>
          <a:endParaRPr lang="es-MX"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1600" dirty="0">
              <a:effectLst/>
              <a:latin typeface="Calibri" panose="020F0502020204030204" pitchFamily="34" charset="0"/>
              <a:cs typeface="Times New Roman" panose="02020603050405020304" pitchFamily="18" charset="0"/>
            </a:rPr>
            <a:t>any food (solid or liquid) that is marketed, otherwise represented or used as a partial or total replacement for breast milk, whether or not it is suitable for that purpose. BMS includes any milk that is marketed specifically for feeding infants and children 0-3 years of age.</a:t>
          </a:r>
          <a:r>
            <a:rPr lang="es-MX" sz="1600" dirty="0">
              <a:effectLst/>
              <a:latin typeface="Calibri" panose="020F0502020204030204" pitchFamily="34" charset="0"/>
              <a:ea typeface="Calibri" panose="020F0502020204030204" pitchFamily="34" charset="0"/>
              <a:cs typeface="Times New Roman" panose="02020603050405020304" pitchFamily="18" charset="0"/>
            </a:rPr>
            <a:t>. </a:t>
          </a:r>
          <a:endParaRPr lang="es-GT" sz="1600" dirty="0"/>
        </a:p>
      </dgm:t>
    </dgm:pt>
    <dgm:pt modelId="{2C60BA91-E0CB-436B-9C9B-DE556720A110}" type="parTrans" cxnId="{D32B85A6-DB9B-4CFE-8E46-51503B64C7E5}">
      <dgm:prSet/>
      <dgm:spPr/>
      <dgm:t>
        <a:bodyPr/>
        <a:lstStyle/>
        <a:p>
          <a:endParaRPr lang="es-GT" sz="2000"/>
        </a:p>
      </dgm:t>
    </dgm:pt>
    <dgm:pt modelId="{7816170E-5EE0-4FF3-9FE1-5390C720B949}" type="sibTrans" cxnId="{D32B85A6-DB9B-4CFE-8E46-51503B64C7E5}">
      <dgm:prSet custT="1"/>
      <dgm:spPr>
        <a:solidFill>
          <a:schemeClr val="accent2">
            <a:alpha val="90000"/>
          </a:schemeClr>
        </a:solidFill>
      </dgm:spPr>
      <dgm:t>
        <a:bodyPr/>
        <a:lstStyle/>
        <a:p>
          <a:endParaRPr lang="es-GT" sz="4000"/>
        </a:p>
      </dgm:t>
    </dgm:pt>
    <dgm:pt modelId="{1B8AF5E6-62B4-43E5-A560-D61779827E87}">
      <dgm:prSet phldrT="[Texto]" custT="1"/>
      <dgm:spPr/>
      <dgm:t>
        <a:bodyPr/>
        <a:lstStyle/>
        <a:p>
          <a:r>
            <a:rPr lang="en-US" sz="1600" b="1" dirty="0"/>
            <a:t>Infant formula</a:t>
          </a:r>
        </a:p>
        <a:p>
          <a:r>
            <a:rPr lang="en-US" sz="1600" b="0" dirty="0"/>
            <a:t>is a breast milk substitute industrially formulated in accordance with the applicable Codex </a:t>
          </a:r>
          <a:r>
            <a:rPr lang="en-US" sz="1600" b="0" dirty="0" err="1"/>
            <a:t>Alimentarius</a:t>
          </a:r>
          <a:r>
            <a:rPr lang="en-US" sz="1600" b="0" dirty="0"/>
            <a:t> standards, with the purpose of satisfying the nutritional requirements of children 6 months of age, and which is adapted to their physiological characteristics.</a:t>
          </a:r>
          <a:endParaRPr lang="es-GT" sz="1600" b="0" dirty="0"/>
        </a:p>
      </dgm:t>
    </dgm:pt>
    <dgm:pt modelId="{1D2522A8-192A-4B8D-87CD-4040988E2E69}" type="parTrans" cxnId="{79991D47-8E83-4697-A69C-0B22848BF9CA}">
      <dgm:prSet/>
      <dgm:spPr/>
      <dgm:t>
        <a:bodyPr/>
        <a:lstStyle/>
        <a:p>
          <a:endParaRPr lang="es-GT" sz="2000"/>
        </a:p>
      </dgm:t>
    </dgm:pt>
    <dgm:pt modelId="{5FB09EB6-CCBD-4B34-AF08-2ED9EBC017E4}" type="sibTrans" cxnId="{79991D47-8E83-4697-A69C-0B22848BF9CA}">
      <dgm:prSet/>
      <dgm:spPr/>
      <dgm:t>
        <a:bodyPr/>
        <a:lstStyle/>
        <a:p>
          <a:endParaRPr lang="es-GT" sz="2000"/>
        </a:p>
      </dgm:t>
    </dgm:pt>
    <dgm:pt modelId="{C64F2E71-7EF8-48C4-943C-7E37DA7EA63D}">
      <dgm:prSet custT="1"/>
      <dgm:spPr/>
      <dgm:t>
        <a:bodyPr/>
        <a:lstStyle/>
        <a:p>
          <a:r>
            <a:rPr lang="es-MX" sz="1800" b="1" dirty="0">
              <a:effectLst/>
              <a:latin typeface="Calibri" panose="020F0502020204030204" pitchFamily="34" charset="0"/>
              <a:ea typeface="Calibri" panose="020F0502020204030204" pitchFamily="34" charset="0"/>
              <a:cs typeface="Times New Roman" panose="02020603050405020304" pitchFamily="18" charset="0"/>
            </a:rPr>
            <a:t>Artificial </a:t>
          </a:r>
          <a:r>
            <a:rPr lang="es-MX" sz="1800" b="1" dirty="0" err="1">
              <a:effectLst/>
              <a:latin typeface="Calibri" panose="020F0502020204030204" pitchFamily="34" charset="0"/>
              <a:ea typeface="Calibri" panose="020F0502020204030204" pitchFamily="34" charset="0"/>
              <a:cs typeface="Times New Roman" panose="02020603050405020304" pitchFamily="18" charset="0"/>
            </a:rPr>
            <a:t>feeding</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cs typeface="Times New Roman" panose="02020603050405020304" pitchFamily="18" charset="0"/>
            </a:rPr>
            <a:t>means feeding with breast milk substitutes</a:t>
          </a:r>
        </a:p>
      </dgm:t>
    </dgm:pt>
    <dgm:pt modelId="{0B51EB3B-6642-45E7-82CD-62DCB5D39FD1}" type="parTrans" cxnId="{3DD0B433-3100-4AE0-84F3-E6645D19BAC6}">
      <dgm:prSet/>
      <dgm:spPr/>
      <dgm:t>
        <a:bodyPr/>
        <a:lstStyle/>
        <a:p>
          <a:endParaRPr lang="es-GT" sz="1600"/>
        </a:p>
      </dgm:t>
    </dgm:pt>
    <dgm:pt modelId="{2A61BEF6-1FB6-4A83-BBD4-F8A9813E3DB9}" type="sibTrans" cxnId="{3DD0B433-3100-4AE0-84F3-E6645D19BAC6}">
      <dgm:prSet custT="1"/>
      <dgm:spPr>
        <a:solidFill>
          <a:srgbClr val="FF6600">
            <a:alpha val="90000"/>
          </a:srgbClr>
        </a:solidFill>
      </dgm:spPr>
      <dgm:t>
        <a:bodyPr/>
        <a:lstStyle/>
        <a:p>
          <a:endParaRPr lang="es-GT" sz="3200"/>
        </a:p>
      </dgm:t>
    </dgm:pt>
    <dgm:pt modelId="{830C8E06-E6EC-4801-BD3D-E2723F437196}" type="pres">
      <dgm:prSet presAssocID="{22358363-8242-4AA4-B261-1D1F6A8869BB}" presName="outerComposite" presStyleCnt="0">
        <dgm:presLayoutVars>
          <dgm:chMax val="5"/>
          <dgm:dir/>
          <dgm:resizeHandles val="exact"/>
        </dgm:presLayoutVars>
      </dgm:prSet>
      <dgm:spPr/>
    </dgm:pt>
    <dgm:pt modelId="{175A9A30-567C-478C-A8D3-F14F4161E538}" type="pres">
      <dgm:prSet presAssocID="{22358363-8242-4AA4-B261-1D1F6A8869BB}" presName="dummyMaxCanvas" presStyleCnt="0">
        <dgm:presLayoutVars/>
      </dgm:prSet>
      <dgm:spPr/>
    </dgm:pt>
    <dgm:pt modelId="{9B896B6E-101B-468D-A810-3014823C7DF3}" type="pres">
      <dgm:prSet presAssocID="{22358363-8242-4AA4-B261-1D1F6A8869BB}" presName="ThreeNodes_1" presStyleLbl="node1" presStyleIdx="0" presStyleCnt="3" custScaleY="72757">
        <dgm:presLayoutVars>
          <dgm:bulletEnabled val="1"/>
        </dgm:presLayoutVars>
      </dgm:prSet>
      <dgm:spPr/>
    </dgm:pt>
    <dgm:pt modelId="{60432082-E35A-48F3-B406-B896957717DA}" type="pres">
      <dgm:prSet presAssocID="{22358363-8242-4AA4-B261-1D1F6A8869BB}" presName="ThreeNodes_2" presStyleLbl="node1" presStyleIdx="1" presStyleCnt="3" custScaleY="115393" custLinFactNeighborY="-4648">
        <dgm:presLayoutVars>
          <dgm:bulletEnabled val="1"/>
        </dgm:presLayoutVars>
      </dgm:prSet>
      <dgm:spPr/>
    </dgm:pt>
    <dgm:pt modelId="{BA823646-35B3-4AA7-A265-9C4BDE230ACB}" type="pres">
      <dgm:prSet presAssocID="{22358363-8242-4AA4-B261-1D1F6A8869BB}" presName="ThreeNodes_3" presStyleLbl="node1" presStyleIdx="2" presStyleCnt="3">
        <dgm:presLayoutVars>
          <dgm:bulletEnabled val="1"/>
        </dgm:presLayoutVars>
      </dgm:prSet>
      <dgm:spPr/>
    </dgm:pt>
    <dgm:pt modelId="{4A2A0EF9-A1E8-4CC1-A724-07FB06ECB75D}" type="pres">
      <dgm:prSet presAssocID="{22358363-8242-4AA4-B261-1D1F6A8869BB}" presName="ThreeConn_1-2" presStyleLbl="fgAccFollowNode1" presStyleIdx="0" presStyleCnt="2">
        <dgm:presLayoutVars>
          <dgm:bulletEnabled val="1"/>
        </dgm:presLayoutVars>
      </dgm:prSet>
      <dgm:spPr/>
    </dgm:pt>
    <dgm:pt modelId="{63700D15-FE0C-4F51-BE91-6CC31BA31E19}" type="pres">
      <dgm:prSet presAssocID="{22358363-8242-4AA4-B261-1D1F6A8869BB}" presName="ThreeConn_2-3" presStyleLbl="fgAccFollowNode1" presStyleIdx="1" presStyleCnt="2">
        <dgm:presLayoutVars>
          <dgm:bulletEnabled val="1"/>
        </dgm:presLayoutVars>
      </dgm:prSet>
      <dgm:spPr/>
    </dgm:pt>
    <dgm:pt modelId="{DCC4A9CC-556E-4CBE-81DE-D1ABDCFE4D98}" type="pres">
      <dgm:prSet presAssocID="{22358363-8242-4AA4-B261-1D1F6A8869BB}" presName="ThreeNodes_1_text" presStyleLbl="node1" presStyleIdx="2" presStyleCnt="3">
        <dgm:presLayoutVars>
          <dgm:bulletEnabled val="1"/>
        </dgm:presLayoutVars>
      </dgm:prSet>
      <dgm:spPr/>
    </dgm:pt>
    <dgm:pt modelId="{B0BC3052-D36E-4E88-A87D-B5E6AB2E84ED}" type="pres">
      <dgm:prSet presAssocID="{22358363-8242-4AA4-B261-1D1F6A8869BB}" presName="ThreeNodes_2_text" presStyleLbl="node1" presStyleIdx="2" presStyleCnt="3">
        <dgm:presLayoutVars>
          <dgm:bulletEnabled val="1"/>
        </dgm:presLayoutVars>
      </dgm:prSet>
      <dgm:spPr/>
    </dgm:pt>
    <dgm:pt modelId="{E858D7ED-7C96-4FF5-AC7D-D2DFF4AC933B}" type="pres">
      <dgm:prSet presAssocID="{22358363-8242-4AA4-B261-1D1F6A8869BB}" presName="ThreeNodes_3_text" presStyleLbl="node1" presStyleIdx="2" presStyleCnt="3">
        <dgm:presLayoutVars>
          <dgm:bulletEnabled val="1"/>
        </dgm:presLayoutVars>
      </dgm:prSet>
      <dgm:spPr/>
    </dgm:pt>
  </dgm:ptLst>
  <dgm:cxnLst>
    <dgm:cxn modelId="{0BAC970C-E6F3-4820-B6F5-A4E3ED837AB4}" type="presOf" srcId="{1B8AF5E6-62B4-43E5-A560-D61779827E87}" destId="{E858D7ED-7C96-4FF5-AC7D-D2DFF4AC933B}" srcOrd="1" destOrd="0" presId="urn:microsoft.com/office/officeart/2005/8/layout/vProcess5"/>
    <dgm:cxn modelId="{3DD0B433-3100-4AE0-84F3-E6645D19BAC6}" srcId="{22358363-8242-4AA4-B261-1D1F6A8869BB}" destId="{C64F2E71-7EF8-48C4-943C-7E37DA7EA63D}" srcOrd="0" destOrd="0" parTransId="{0B51EB3B-6642-45E7-82CD-62DCB5D39FD1}" sibTransId="{2A61BEF6-1FB6-4A83-BBD4-F8A9813E3DB9}"/>
    <dgm:cxn modelId="{D311E039-A898-4248-8EAE-C286D75608DD}" type="presOf" srcId="{DA0BB6C0-3E35-49D1-9289-A9D27B174678}" destId="{60432082-E35A-48F3-B406-B896957717DA}" srcOrd="0" destOrd="0" presId="urn:microsoft.com/office/officeart/2005/8/layout/vProcess5"/>
    <dgm:cxn modelId="{4984145C-CA54-4FFD-BA25-691085732955}" type="presOf" srcId="{C64F2E71-7EF8-48C4-943C-7E37DA7EA63D}" destId="{9B896B6E-101B-468D-A810-3014823C7DF3}" srcOrd="0" destOrd="0" presId="urn:microsoft.com/office/officeart/2005/8/layout/vProcess5"/>
    <dgm:cxn modelId="{79991D47-8E83-4697-A69C-0B22848BF9CA}" srcId="{22358363-8242-4AA4-B261-1D1F6A8869BB}" destId="{1B8AF5E6-62B4-43E5-A560-D61779827E87}" srcOrd="2" destOrd="0" parTransId="{1D2522A8-192A-4B8D-87CD-4040988E2E69}" sibTransId="{5FB09EB6-CCBD-4B34-AF08-2ED9EBC017E4}"/>
    <dgm:cxn modelId="{C4582E84-1DA3-4874-A9CC-C303C3E94081}" type="presOf" srcId="{7816170E-5EE0-4FF3-9FE1-5390C720B949}" destId="{63700D15-FE0C-4F51-BE91-6CC31BA31E19}" srcOrd="0" destOrd="0" presId="urn:microsoft.com/office/officeart/2005/8/layout/vProcess5"/>
    <dgm:cxn modelId="{C8FDC189-D73D-44A2-AE4C-D326A0275C24}" type="presOf" srcId="{1B8AF5E6-62B4-43E5-A560-D61779827E87}" destId="{BA823646-35B3-4AA7-A265-9C4BDE230ACB}" srcOrd="0" destOrd="0" presId="urn:microsoft.com/office/officeart/2005/8/layout/vProcess5"/>
    <dgm:cxn modelId="{D32B85A6-DB9B-4CFE-8E46-51503B64C7E5}" srcId="{22358363-8242-4AA4-B261-1D1F6A8869BB}" destId="{DA0BB6C0-3E35-49D1-9289-A9D27B174678}" srcOrd="1" destOrd="0" parTransId="{2C60BA91-E0CB-436B-9C9B-DE556720A110}" sibTransId="{7816170E-5EE0-4FF3-9FE1-5390C720B949}"/>
    <dgm:cxn modelId="{5C07F2B8-AB93-4E82-8C0E-59FFC1B7966C}" type="presOf" srcId="{DA0BB6C0-3E35-49D1-9289-A9D27B174678}" destId="{B0BC3052-D36E-4E88-A87D-B5E6AB2E84ED}" srcOrd="1" destOrd="0" presId="urn:microsoft.com/office/officeart/2005/8/layout/vProcess5"/>
    <dgm:cxn modelId="{A8DF06D6-2F1C-4200-8FA9-836926EC7972}" type="presOf" srcId="{2A61BEF6-1FB6-4A83-BBD4-F8A9813E3DB9}" destId="{4A2A0EF9-A1E8-4CC1-A724-07FB06ECB75D}" srcOrd="0" destOrd="0" presId="urn:microsoft.com/office/officeart/2005/8/layout/vProcess5"/>
    <dgm:cxn modelId="{A360B0EA-529A-46C2-9BD9-AD86D9BAFE63}" type="presOf" srcId="{22358363-8242-4AA4-B261-1D1F6A8869BB}" destId="{830C8E06-E6EC-4801-BD3D-E2723F437196}" srcOrd="0" destOrd="0" presId="urn:microsoft.com/office/officeart/2005/8/layout/vProcess5"/>
    <dgm:cxn modelId="{9BAF61FB-80DA-4C69-84B6-7246BC7135E1}" type="presOf" srcId="{C64F2E71-7EF8-48C4-943C-7E37DA7EA63D}" destId="{DCC4A9CC-556E-4CBE-81DE-D1ABDCFE4D98}" srcOrd="1" destOrd="0" presId="urn:microsoft.com/office/officeart/2005/8/layout/vProcess5"/>
    <dgm:cxn modelId="{307CB153-721E-46A4-BCF3-3576E08328C4}" type="presParOf" srcId="{830C8E06-E6EC-4801-BD3D-E2723F437196}" destId="{175A9A30-567C-478C-A8D3-F14F4161E538}" srcOrd="0" destOrd="0" presId="urn:microsoft.com/office/officeart/2005/8/layout/vProcess5"/>
    <dgm:cxn modelId="{1C9CE713-FAC5-48A9-8BBC-9EC357CC1211}" type="presParOf" srcId="{830C8E06-E6EC-4801-BD3D-E2723F437196}" destId="{9B896B6E-101B-468D-A810-3014823C7DF3}" srcOrd="1" destOrd="0" presId="urn:microsoft.com/office/officeart/2005/8/layout/vProcess5"/>
    <dgm:cxn modelId="{F9A6974F-5281-41B9-9FC3-B65335B0CFC2}" type="presParOf" srcId="{830C8E06-E6EC-4801-BD3D-E2723F437196}" destId="{60432082-E35A-48F3-B406-B896957717DA}" srcOrd="2" destOrd="0" presId="urn:microsoft.com/office/officeart/2005/8/layout/vProcess5"/>
    <dgm:cxn modelId="{BCA27028-DA0C-4853-8352-2E5C7D14A980}" type="presParOf" srcId="{830C8E06-E6EC-4801-BD3D-E2723F437196}" destId="{BA823646-35B3-4AA7-A265-9C4BDE230ACB}" srcOrd="3" destOrd="0" presId="urn:microsoft.com/office/officeart/2005/8/layout/vProcess5"/>
    <dgm:cxn modelId="{74D31DEB-E6C7-4A22-83D5-3EB70A5B3468}" type="presParOf" srcId="{830C8E06-E6EC-4801-BD3D-E2723F437196}" destId="{4A2A0EF9-A1E8-4CC1-A724-07FB06ECB75D}" srcOrd="4" destOrd="0" presId="urn:microsoft.com/office/officeart/2005/8/layout/vProcess5"/>
    <dgm:cxn modelId="{6E7154DE-04D1-4E98-AC8B-19EEEDA3956C}" type="presParOf" srcId="{830C8E06-E6EC-4801-BD3D-E2723F437196}" destId="{63700D15-FE0C-4F51-BE91-6CC31BA31E19}" srcOrd="5" destOrd="0" presId="urn:microsoft.com/office/officeart/2005/8/layout/vProcess5"/>
    <dgm:cxn modelId="{C7CFBC26-D0F2-4303-9463-313F49795FD4}" type="presParOf" srcId="{830C8E06-E6EC-4801-BD3D-E2723F437196}" destId="{DCC4A9CC-556E-4CBE-81DE-D1ABDCFE4D98}" srcOrd="6" destOrd="0" presId="urn:microsoft.com/office/officeart/2005/8/layout/vProcess5"/>
    <dgm:cxn modelId="{F5930256-2D8B-4EDC-BBBD-BB597A93FA59}" type="presParOf" srcId="{830C8E06-E6EC-4801-BD3D-E2723F437196}" destId="{B0BC3052-D36E-4E88-A87D-B5E6AB2E84ED}" srcOrd="7" destOrd="0" presId="urn:microsoft.com/office/officeart/2005/8/layout/vProcess5"/>
    <dgm:cxn modelId="{9166E433-BDC3-4E35-8173-2C9E3CD5C0CC}" type="presParOf" srcId="{830C8E06-E6EC-4801-BD3D-E2723F437196}" destId="{E858D7ED-7C96-4FF5-AC7D-D2DFF4AC933B}"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7560D-305F-4007-9B4B-19DA3D7F10A3}">
      <dsp:nvSpPr>
        <dsp:cNvPr id="0" name=""/>
        <dsp:cNvSpPr/>
      </dsp:nvSpPr>
      <dsp:spPr>
        <a:xfrm>
          <a:off x="9242" y="1346949"/>
          <a:ext cx="2762398" cy="1657439"/>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t>Breastmilk substitutes are often distributed to breastfeeding mothers</a:t>
          </a:r>
          <a:endParaRPr lang="es-GT" sz="2100" kern="1200"/>
        </a:p>
      </dsp:txBody>
      <dsp:txXfrm>
        <a:off x="57787" y="1395494"/>
        <a:ext cx="2665308" cy="1560349"/>
      </dsp:txXfrm>
    </dsp:sp>
    <dsp:sp modelId="{BA38C140-BB2D-45A9-AA74-BF40285855F7}">
      <dsp:nvSpPr>
        <dsp:cNvPr id="0" name=""/>
        <dsp:cNvSpPr/>
      </dsp:nvSpPr>
      <dsp:spPr>
        <a:xfrm>
          <a:off x="3047880" y="1833131"/>
          <a:ext cx="585628" cy="6850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GT" sz="1700" kern="1200">
            <a:solidFill>
              <a:schemeClr val="tx1"/>
            </a:solidFill>
          </a:endParaRPr>
        </a:p>
      </dsp:txBody>
      <dsp:txXfrm>
        <a:off x="3047880" y="1970146"/>
        <a:ext cx="409940" cy="411044"/>
      </dsp:txXfrm>
    </dsp:sp>
    <dsp:sp modelId="{4C8851ED-E6B0-4AFB-9012-9115F37BE4C0}">
      <dsp:nvSpPr>
        <dsp:cNvPr id="0" name=""/>
        <dsp:cNvSpPr/>
      </dsp:nvSpPr>
      <dsp:spPr>
        <a:xfrm>
          <a:off x="3876600" y="1346949"/>
          <a:ext cx="2762398" cy="1657439"/>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a:ea typeface="MS PGothic"/>
            </a:rPr>
            <a:t>Sends negative message about breastfeeding</a:t>
          </a:r>
          <a:endParaRPr lang="es-GT" sz="2100" kern="1200"/>
        </a:p>
      </dsp:txBody>
      <dsp:txXfrm>
        <a:off x="3925145" y="1395494"/>
        <a:ext cx="2665308" cy="1560349"/>
      </dsp:txXfrm>
    </dsp:sp>
    <dsp:sp modelId="{7867EDCA-3466-4B7F-9A34-67067A802C41}">
      <dsp:nvSpPr>
        <dsp:cNvPr id="0" name=""/>
        <dsp:cNvSpPr/>
      </dsp:nvSpPr>
      <dsp:spPr>
        <a:xfrm>
          <a:off x="6915239" y="1833131"/>
          <a:ext cx="585628" cy="6850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GT" sz="1700" kern="1200">
            <a:solidFill>
              <a:schemeClr val="tx1"/>
            </a:solidFill>
          </a:endParaRPr>
        </a:p>
      </dsp:txBody>
      <dsp:txXfrm>
        <a:off x="6915239" y="1970146"/>
        <a:ext cx="409940" cy="411044"/>
      </dsp:txXfrm>
    </dsp:sp>
    <dsp:sp modelId="{C7BA38BF-5070-48CE-B361-25207E163997}">
      <dsp:nvSpPr>
        <dsp:cNvPr id="0" name=""/>
        <dsp:cNvSpPr/>
      </dsp:nvSpPr>
      <dsp:spPr>
        <a:xfrm>
          <a:off x="7743958" y="1346949"/>
          <a:ext cx="2762398" cy="1657439"/>
        </a:xfrm>
        <a:prstGeom prst="roundRect">
          <a:avLst>
            <a:gd name="adj" fmla="val 10000"/>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Arial" panose="020B0604020202020204" pitchFamily="34" charset="0"/>
            <a:buNone/>
          </a:pPr>
          <a:r>
            <a:rPr lang="en-US" sz="2100" b="1" kern="1200">
              <a:ea typeface="MS PGothic"/>
            </a:rPr>
            <a:t>Undermines mothers' confidence </a:t>
          </a:r>
          <a:endParaRPr lang="es-GT" sz="2100" kern="1200"/>
        </a:p>
      </dsp:txBody>
      <dsp:txXfrm>
        <a:off x="7792503" y="1395494"/>
        <a:ext cx="2665308" cy="15603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96B6E-101B-468D-A810-3014823C7DF3}">
      <dsp:nvSpPr>
        <dsp:cNvPr id="0" name=""/>
        <dsp:cNvSpPr/>
      </dsp:nvSpPr>
      <dsp:spPr>
        <a:xfrm>
          <a:off x="0" y="223161"/>
          <a:ext cx="8938260" cy="1191977"/>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MX" sz="1800" b="1" kern="1200" dirty="0">
              <a:effectLst/>
              <a:latin typeface="Calibri" panose="020F0502020204030204" pitchFamily="34" charset="0"/>
              <a:ea typeface="Calibri" panose="020F0502020204030204" pitchFamily="34" charset="0"/>
              <a:cs typeface="Times New Roman" panose="02020603050405020304" pitchFamily="18" charset="0"/>
            </a:rPr>
            <a:t>Artificial </a:t>
          </a:r>
          <a:r>
            <a:rPr lang="es-MX" sz="1800" b="1" kern="1200" dirty="0" err="1">
              <a:effectLst/>
              <a:latin typeface="Calibri" panose="020F0502020204030204" pitchFamily="34" charset="0"/>
              <a:ea typeface="Calibri" panose="020F0502020204030204" pitchFamily="34" charset="0"/>
              <a:cs typeface="Times New Roman" panose="02020603050405020304" pitchFamily="18" charset="0"/>
            </a:rPr>
            <a:t>feeding</a:t>
          </a:r>
          <a:endParaRPr lang="es-MX" sz="1800" kern="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defTabSz="800100">
            <a:lnSpc>
              <a:spcPct val="90000"/>
            </a:lnSpc>
            <a:spcBef>
              <a:spcPct val="0"/>
            </a:spcBef>
            <a:spcAft>
              <a:spcPct val="35000"/>
            </a:spcAft>
            <a:buNone/>
          </a:pPr>
          <a:r>
            <a:rPr lang="en-US" sz="1800" kern="1200" dirty="0">
              <a:effectLst/>
              <a:latin typeface="Calibri" panose="020F0502020204030204" pitchFamily="34" charset="0"/>
              <a:cs typeface="Times New Roman" panose="02020603050405020304" pitchFamily="18" charset="0"/>
            </a:rPr>
            <a:t>means feeding with breast milk substitutes</a:t>
          </a:r>
        </a:p>
      </dsp:txBody>
      <dsp:txXfrm>
        <a:off x="34912" y="258073"/>
        <a:ext cx="7196550" cy="1122153"/>
      </dsp:txXfrm>
    </dsp:sp>
    <dsp:sp modelId="{60432082-E35A-48F3-B406-B896957717DA}">
      <dsp:nvSpPr>
        <dsp:cNvPr id="0" name=""/>
        <dsp:cNvSpPr/>
      </dsp:nvSpPr>
      <dsp:spPr>
        <a:xfrm>
          <a:off x="788669" y="1709110"/>
          <a:ext cx="8938260" cy="18904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s-MX" sz="1600" b="1" kern="1200" dirty="0" err="1">
              <a:effectLst/>
              <a:latin typeface="Calibri" panose="020F0502020204030204" pitchFamily="34" charset="0"/>
              <a:ea typeface="Calibri" panose="020F0502020204030204" pitchFamily="34" charset="0"/>
              <a:cs typeface="Times New Roman" panose="02020603050405020304" pitchFamily="18" charset="0"/>
            </a:rPr>
            <a:t>Breastmilk</a:t>
          </a:r>
          <a:r>
            <a:rPr lang="es-MX" sz="1600" b="1" kern="1200" dirty="0">
              <a:effectLst/>
              <a:latin typeface="Calibri" panose="020F0502020204030204" pitchFamily="34" charset="0"/>
              <a:ea typeface="Calibri" panose="020F0502020204030204" pitchFamily="34" charset="0"/>
              <a:cs typeface="Times New Roman" panose="02020603050405020304" pitchFamily="18" charset="0"/>
            </a:rPr>
            <a:t> </a:t>
          </a:r>
          <a:r>
            <a:rPr lang="es-MX" sz="1600" b="1" kern="1200" dirty="0" err="1">
              <a:effectLst/>
              <a:latin typeface="Calibri" panose="020F0502020204030204" pitchFamily="34" charset="0"/>
              <a:ea typeface="Calibri" panose="020F0502020204030204" pitchFamily="34" charset="0"/>
              <a:cs typeface="Times New Roman" panose="02020603050405020304" pitchFamily="18" charset="0"/>
            </a:rPr>
            <a:t>substitute</a:t>
          </a:r>
          <a:endParaRPr lang="es-MX" sz="1600" kern="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a:effectLst/>
              <a:latin typeface="Calibri" panose="020F0502020204030204" pitchFamily="34" charset="0"/>
              <a:cs typeface="Times New Roman" panose="02020603050405020304" pitchFamily="18" charset="0"/>
            </a:rPr>
            <a:t>any food (solid or liquid) that is marketed, otherwise represented or used as a partial or total replacement for breast milk, whether or not it is suitable for that purpose. BMS includes any milk that is marketed specifically for feeding infants and children 0-3 years of age.</a:t>
          </a:r>
          <a:r>
            <a:rPr lang="es-MX" sz="1600" kern="1200" dirty="0">
              <a:effectLst/>
              <a:latin typeface="Calibri" panose="020F0502020204030204" pitchFamily="34" charset="0"/>
              <a:ea typeface="Calibri" panose="020F0502020204030204" pitchFamily="34" charset="0"/>
              <a:cs typeface="Times New Roman" panose="02020603050405020304" pitchFamily="18" charset="0"/>
            </a:rPr>
            <a:t>. </a:t>
          </a:r>
          <a:endParaRPr lang="es-GT" sz="1600" kern="1200" dirty="0"/>
        </a:p>
      </dsp:txBody>
      <dsp:txXfrm>
        <a:off x="844039" y="1764480"/>
        <a:ext cx="6973955" cy="1779743"/>
      </dsp:txXfrm>
    </dsp:sp>
    <dsp:sp modelId="{BA823646-35B3-4AA7-A265-9C4BDE230ACB}">
      <dsp:nvSpPr>
        <dsp:cNvPr id="0" name=""/>
        <dsp:cNvSpPr/>
      </dsp:nvSpPr>
      <dsp:spPr>
        <a:xfrm>
          <a:off x="1577339" y="3822700"/>
          <a:ext cx="8938260" cy="1638300"/>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Infant formula</a:t>
          </a:r>
        </a:p>
        <a:p>
          <a:pPr marL="0" lvl="0" indent="0" algn="l" defTabSz="711200">
            <a:lnSpc>
              <a:spcPct val="90000"/>
            </a:lnSpc>
            <a:spcBef>
              <a:spcPct val="0"/>
            </a:spcBef>
            <a:spcAft>
              <a:spcPct val="35000"/>
            </a:spcAft>
            <a:buNone/>
          </a:pPr>
          <a:r>
            <a:rPr lang="en-US" sz="1600" b="0" kern="1200" dirty="0"/>
            <a:t>is a breast milk substitute industrially formulated in accordance with the applicable Codex </a:t>
          </a:r>
          <a:r>
            <a:rPr lang="en-US" sz="1600" b="0" kern="1200" dirty="0" err="1"/>
            <a:t>Alimentarius</a:t>
          </a:r>
          <a:r>
            <a:rPr lang="en-US" sz="1600" b="0" kern="1200" dirty="0"/>
            <a:t> standards, with the purpose of satisfying the nutritional requirements of children 6 months of age, and which is adapted to their physiological characteristics.</a:t>
          </a:r>
          <a:endParaRPr lang="es-GT" sz="1600" b="0" kern="1200" dirty="0"/>
        </a:p>
      </dsp:txBody>
      <dsp:txXfrm>
        <a:off x="1625323" y="3870684"/>
        <a:ext cx="6988727" cy="1542332"/>
      </dsp:txXfrm>
    </dsp:sp>
    <dsp:sp modelId="{4A2A0EF9-A1E8-4CC1-A724-07FB06ECB75D}">
      <dsp:nvSpPr>
        <dsp:cNvPr id="0" name=""/>
        <dsp:cNvSpPr/>
      </dsp:nvSpPr>
      <dsp:spPr>
        <a:xfrm>
          <a:off x="7873365" y="1242377"/>
          <a:ext cx="1064895" cy="1064895"/>
        </a:xfrm>
        <a:prstGeom prst="downArrow">
          <a:avLst>
            <a:gd name="adj1" fmla="val 55000"/>
            <a:gd name="adj2" fmla="val 45000"/>
          </a:avLst>
        </a:prstGeom>
        <a:solidFill>
          <a:srgbClr val="FF6600">
            <a:alpha val="90000"/>
          </a:srgbClr>
        </a:solidFill>
        <a:ln w="6350" cap="flat" cmpd="sng" algn="ctr">
          <a:solidFill>
            <a:schemeClr val="accent2">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s-GT" sz="3200" kern="1200"/>
        </a:p>
      </dsp:txBody>
      <dsp:txXfrm>
        <a:off x="8112966" y="1242377"/>
        <a:ext cx="585693" cy="801333"/>
      </dsp:txXfrm>
    </dsp:sp>
    <dsp:sp modelId="{63700D15-FE0C-4F51-BE91-6CC31BA31E19}">
      <dsp:nvSpPr>
        <dsp:cNvPr id="0" name=""/>
        <dsp:cNvSpPr/>
      </dsp:nvSpPr>
      <dsp:spPr>
        <a:xfrm>
          <a:off x="8662035" y="3142805"/>
          <a:ext cx="1064895" cy="1064895"/>
        </a:xfrm>
        <a:prstGeom prst="downArrow">
          <a:avLst>
            <a:gd name="adj1" fmla="val 55000"/>
            <a:gd name="adj2" fmla="val 45000"/>
          </a:avLst>
        </a:prstGeom>
        <a:solidFill>
          <a:schemeClr val="accent2">
            <a:alpha val="90000"/>
          </a:schemeClr>
        </a:solidFill>
        <a:ln w="6350" cap="flat" cmpd="sng" algn="ctr">
          <a:solidFill>
            <a:schemeClr val="accent2">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s-GT" sz="4000" kern="1200"/>
        </a:p>
      </dsp:txBody>
      <dsp:txXfrm>
        <a:off x="8901636" y="3142805"/>
        <a:ext cx="585693" cy="80133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A9C78-82FF-4837-A873-153ED173359D}" type="datetimeFigureOut">
              <a:rPr lang="en-US" smtClean="0"/>
              <a:t>11/11/2022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2565D5-A542-4B9C-883B-203F8CB4BBE3}" type="slidenum">
              <a:rPr lang="en-US" smtClean="0"/>
              <a:t>‹#›</a:t>
            </a:fld>
            <a:endParaRPr lang="en-US"/>
          </a:p>
        </p:txBody>
      </p:sp>
    </p:spTree>
    <p:extLst>
      <p:ext uri="{BB962C8B-B14F-4D97-AF65-F5344CB8AC3E}">
        <p14:creationId xmlns:p14="http://schemas.microsoft.com/office/powerpoint/2010/main" val="1061769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iberblh.icict.fiocruz.br/index.php?option=com_content&amp;view=article&amp;id=50&amp;Itemid=2"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unicef-irc.org/article/958-the-first-1000-days-of-life-the-brains-window-of-opportunity.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2565D5-A542-4B9C-883B-203F8CB4BBE3}" type="slidenum">
              <a:rPr lang="en-US" smtClean="0"/>
              <a:t>1</a:t>
            </a:fld>
            <a:endParaRPr lang="en-US"/>
          </a:p>
        </p:txBody>
      </p:sp>
    </p:spTree>
    <p:extLst>
      <p:ext uri="{BB962C8B-B14F-4D97-AF65-F5344CB8AC3E}">
        <p14:creationId xmlns:p14="http://schemas.microsoft.com/office/powerpoint/2010/main" val="1864695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2565D5-A542-4B9C-883B-203F8CB4BBE3}" type="slidenum">
              <a:rPr lang="en-US" smtClean="0"/>
              <a:t>11</a:t>
            </a:fld>
            <a:endParaRPr lang="en-US"/>
          </a:p>
        </p:txBody>
      </p:sp>
    </p:spTree>
    <p:extLst>
      <p:ext uri="{BB962C8B-B14F-4D97-AF65-F5344CB8AC3E}">
        <p14:creationId xmlns:p14="http://schemas.microsoft.com/office/powerpoint/2010/main" val="1999771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highlight>
                  <a:srgbClr val="FFFF00"/>
                </a:highlight>
              </a:rPr>
              <a:t>En países en vías de desarrollo se ha documentado </a:t>
            </a:r>
            <a:r>
              <a:rPr lang="es-ES" dirty="0"/>
              <a:t>un mayor riesgo de mortalidad asociado a malas practicas de lactancia materna En situaciones de emergencia, las tasas de mortalidad de los menores de 1 año aumentan drásticamente.</a:t>
            </a:r>
          </a:p>
          <a:p>
            <a:endParaRPr lang="es-ES" b="0" i="0" dirty="0">
              <a:solidFill>
                <a:srgbClr val="333333"/>
              </a:solidFill>
              <a:effectLst/>
              <a:latin typeface="Helvetica" panose="020B0604020202020204" pitchFamily="34" charset="0"/>
            </a:endParaRPr>
          </a:p>
          <a:p>
            <a:r>
              <a:rPr lang="es-ES" b="0" i="0" dirty="0">
                <a:solidFill>
                  <a:srgbClr val="333333"/>
                </a:solidFill>
                <a:effectLst/>
                <a:latin typeface="Helvetica" panose="020B0604020202020204" pitchFamily="34" charset="0"/>
              </a:rPr>
              <a:t>En este gráfico podemos observar cómo</a:t>
            </a:r>
            <a:r>
              <a:rPr lang="es-ES" b="0" i="0" baseline="0" dirty="0">
                <a:solidFill>
                  <a:srgbClr val="333333"/>
                </a:solidFill>
                <a:effectLst/>
                <a:latin typeface="Helvetica" panose="020B0604020202020204" pitchFamily="34" charset="0"/>
              </a:rPr>
              <a:t> en menores de 0 a 5 meses que viven en países de medianos y bajos ingresos el riesgo de mortalidad es incrementado cuando no son amamantados, cuando se ofrecen otros alimentos o leche con leche materna y cuando se les ofrece lactancia materna con otros líquidos a comparación de los que son amamantados de manera exclusiva. </a:t>
            </a:r>
            <a:endParaRPr lang="es-ES" b="0" i="0" dirty="0">
              <a:solidFill>
                <a:srgbClr val="333333"/>
              </a:solidFill>
              <a:effectLst/>
              <a:latin typeface="Helvetica" panose="020B0604020202020204" pitchFamily="34" charset="0"/>
            </a:endParaRPr>
          </a:p>
          <a:p>
            <a:endParaRPr lang="es-ES" b="0" i="0" dirty="0">
              <a:solidFill>
                <a:srgbClr val="333333"/>
              </a:solidFill>
              <a:effectLst/>
              <a:latin typeface="Helvetica" panose="020B0604020202020204" pitchFamily="34" charset="0"/>
            </a:endParaRPr>
          </a:p>
          <a:p>
            <a:r>
              <a:rPr lang="es-ES" b="0" i="0" dirty="0">
                <a:solidFill>
                  <a:srgbClr val="333333"/>
                </a:solidFill>
                <a:effectLst/>
                <a:latin typeface="Helvetica" panose="020B0604020202020204" pitchFamily="34" charset="0"/>
              </a:rPr>
              <a:t>La lactancia materna se vuelve aún más crítica para la supervivencia en las emergencias humanitarias. Ya sean causadas por conflictos o catástrofes naturales, las emergencias ponen en peligro la salud de las poblaciones, y los niños pequeños están entre los más vulnerables. Se enfrentan a riesgos de enfermedades diarreicas, neumonía y desnutrición. El hacinamiento, la inseguridad alimentaria, el agua no apta para el consumo, el saneamiento deficiente y la sobrecarga de los sistemas sanitarios contribuyen a que la situación sea más peligrosa para los lactantes y los niños. La falta de protección de la lactancia materna en estas circunstancias empeora drásticamente la situación.</a:t>
            </a:r>
          </a:p>
          <a:p>
            <a:r>
              <a:rPr lang="es-ES" b="0" i="0" dirty="0">
                <a:solidFill>
                  <a:srgbClr val="333333"/>
                </a:solidFill>
                <a:effectLst/>
                <a:latin typeface="Helvetica" panose="020B0604020202020204" pitchFamily="34" charset="0"/>
              </a:rPr>
              <a:t>La mortalidad total de los niños menores de un año en situaciones de emergencia alcanza el 53%</a:t>
            </a:r>
          </a:p>
        </p:txBody>
      </p:sp>
      <p:sp>
        <p:nvSpPr>
          <p:cNvPr id="4" name="Slide Number Placeholder 3"/>
          <p:cNvSpPr>
            <a:spLocks noGrp="1"/>
          </p:cNvSpPr>
          <p:nvPr>
            <p:ph type="sldNum" sz="quarter" idx="5"/>
          </p:nvPr>
        </p:nvSpPr>
        <p:spPr/>
        <p:txBody>
          <a:bodyPr/>
          <a:lstStyle/>
          <a:p>
            <a:fld id="{B85EB4A6-C292-3642-80A7-7AF64A8E44E1}" type="slidenum">
              <a:rPr lang="es-ES_tradnl" smtClean="0"/>
              <a:t>12</a:t>
            </a:fld>
            <a:endParaRPr lang="es-ES_tradnl"/>
          </a:p>
        </p:txBody>
      </p:sp>
    </p:spTree>
    <p:extLst>
      <p:ext uri="{BB962C8B-B14F-4D97-AF65-F5344CB8AC3E}">
        <p14:creationId xmlns:p14="http://schemas.microsoft.com/office/powerpoint/2010/main" val="1030500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4147"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a:t>Especialmente niños menores de 6 meses la mortalidad por enfermedades infecciosas como neumonía y diarrea</a:t>
            </a:r>
          </a:p>
          <a:p>
            <a:pPr>
              <a:spcBef>
                <a:spcPct val="0"/>
              </a:spcBef>
            </a:pPr>
            <a:endParaRPr lang="fr-FR" altLang="en-US"/>
          </a:p>
          <a:p>
            <a:pPr>
              <a:spcBef>
                <a:spcPct val="0"/>
              </a:spcBef>
            </a:pPr>
            <a:endParaRPr lang="fr-FR" altLang="en-US"/>
          </a:p>
          <a:p>
            <a:pPr>
              <a:spcBef>
                <a:spcPct val="0"/>
              </a:spcBef>
            </a:pPr>
            <a:r>
              <a:rPr lang="fr-FR" altLang="en-US"/>
              <a:t>This graph shows </a:t>
            </a:r>
            <a:r>
              <a:rPr lang="en-US" altLang="en-US" noProof="0"/>
              <a:t>that</a:t>
            </a:r>
            <a:r>
              <a:rPr lang="fr-FR" altLang="en-US"/>
              <a:t> the </a:t>
            </a:r>
            <a:r>
              <a:rPr lang="en-US" altLang="en-US" noProof="0"/>
              <a:t>highest</a:t>
            </a:r>
            <a:r>
              <a:rPr lang="fr-FR" altLang="en-US"/>
              <a:t> </a:t>
            </a:r>
            <a:r>
              <a:rPr lang="en-US" altLang="en-US" noProof="0"/>
              <a:t>risks</a:t>
            </a:r>
            <a:r>
              <a:rPr lang="fr-FR" altLang="en-US"/>
              <a:t> of morbidity and mortality are consistently among infants who are not breastfed.</a:t>
            </a:r>
          </a:p>
          <a:p>
            <a:pPr>
              <a:spcBef>
                <a:spcPct val="0"/>
              </a:spcBef>
            </a:pPr>
            <a:r>
              <a:rPr lang="fr-FR" altLang="en-US"/>
              <a:t>For example, the highest risk of mortality and pneumonia, which is around 16%, is among infants who are not breastfed at all from 0-5 months. However, this risk is reduced up to only 1% when infants are exclusively breastfed. Even if the infant is partially breastfed, this risk is still very low, around 3%.</a:t>
            </a:r>
          </a:p>
          <a:p>
            <a:pPr>
              <a:spcBef>
                <a:spcPct val="0"/>
              </a:spcBef>
            </a:pPr>
            <a:endParaRPr lang="fr-FR" altLang="en-US"/>
          </a:p>
          <a:p>
            <a:pPr>
              <a:spcBef>
                <a:spcPct val="0"/>
              </a:spcBef>
            </a:pPr>
            <a:endParaRPr lang="fr-FR" altLang="en-US"/>
          </a:p>
          <a:p>
            <a:pPr>
              <a:spcBef>
                <a:spcPct val="0"/>
              </a:spcBef>
            </a:pPr>
            <a:endParaRPr lang="fr-FR" altLang="en-US"/>
          </a:p>
        </p:txBody>
      </p:sp>
      <p:sp>
        <p:nvSpPr>
          <p:cNvPr id="134148"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89FFE8A-FD5D-4428-845B-13385703C095}" type="slidenum">
              <a:rPr lang="en-GB" altLang="en-US">
                <a:latin typeface="Arial" panose="020B0604020202020204" pitchFamily="34" charset="0"/>
              </a:rPr>
              <a:pPr>
                <a:spcBef>
                  <a:spcPct val="0"/>
                </a:spcBef>
              </a:pPr>
              <a:t>13</a:t>
            </a:fld>
            <a:endParaRPr lang="en-GB" altLang="en-US">
              <a:latin typeface="Arial" panose="020B0604020202020204" pitchFamily="34" charset="0"/>
            </a:endParaRPr>
          </a:p>
        </p:txBody>
      </p:sp>
    </p:spTree>
    <p:extLst>
      <p:ext uri="{BB962C8B-B14F-4D97-AF65-F5344CB8AC3E}">
        <p14:creationId xmlns:p14="http://schemas.microsoft.com/office/powerpoint/2010/main" val="478795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La lactancia materna es una de las formas más eficaces de garantizar la salud y la supervivencia del niño. La leche materna es el alimento ideal para los lactantes. Es seguro, limpio y contiene anticuerpos que ayudan a proteger contra muchas enfermedades infantiles comunes. La leche materna proporciona toda la energía y los nutrientes que el lactante necesita durante los primeros meses de vida, y continúa cubriendo hasta la mitad o más de las necesidades nutricionales del niño durante la segunda mitad del primer año y hasta un tercio durante el segundo. año de vida Los niños amamantados se desempeñan mejor en las pruebas de inteligencia, tienen menos probabilidades de tener sobrepeso u obesidad y son menos propensos a la diabetes en el futuro. Las mujeres que amamantan también tienen un riesgo reducido de cáncer de mama y de ovario.</a:t>
            </a:r>
            <a:endParaRPr lang="en-US"/>
          </a:p>
        </p:txBody>
      </p:sp>
      <p:sp>
        <p:nvSpPr>
          <p:cNvPr id="4" name="Slide Number Placeholder 3"/>
          <p:cNvSpPr>
            <a:spLocks noGrp="1"/>
          </p:cNvSpPr>
          <p:nvPr>
            <p:ph type="sldNum" sz="quarter" idx="5"/>
          </p:nvPr>
        </p:nvSpPr>
        <p:spPr/>
        <p:txBody>
          <a:bodyPr/>
          <a:lstStyle/>
          <a:p>
            <a:fld id="{50DC1BBF-5EB3-4465-8689-FB65D9097EB5}" type="slidenum">
              <a:rPr lang="en-US" smtClean="0"/>
              <a:t>14</a:t>
            </a:fld>
            <a:endParaRPr lang="en-US"/>
          </a:p>
        </p:txBody>
      </p:sp>
    </p:spTree>
    <p:extLst>
      <p:ext uri="{BB962C8B-B14F-4D97-AF65-F5344CB8AC3E}">
        <p14:creationId xmlns:p14="http://schemas.microsoft.com/office/powerpoint/2010/main" val="994316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A" baseline="0"/>
              <a:t>Durante las emergencias las poblaciones se ven afectadas debido a la interrupción de servicios básicos, debido a acontecimientos que les obligan a movilizarse del lugar en donde habitualmente residen o por la destrucción de la infraestructura y desordenamiento de los sistemas debido a algún evento originado por la naturaleza como lo pudiera ser un terremoto, inundación o incendio. </a:t>
            </a:r>
          </a:p>
          <a:p>
            <a:pPr marL="0" marR="0" lvl="0" indent="0" algn="l" defTabSz="914400" rtl="0" eaLnBrk="1" fontAlgn="auto" latinLnBrk="0" hangingPunct="1">
              <a:lnSpc>
                <a:spcPct val="100000"/>
              </a:lnSpc>
              <a:spcBef>
                <a:spcPts val="0"/>
              </a:spcBef>
              <a:spcAft>
                <a:spcPts val="0"/>
              </a:spcAft>
              <a:buClrTx/>
              <a:buSzTx/>
              <a:buFontTx/>
              <a:buNone/>
              <a:tabLst/>
              <a:defRPr/>
            </a:pPr>
            <a:r>
              <a:rPr lang="es-PA" baseline="0"/>
              <a:t>Estas interrupciones pueden afectar de manera especial a niños y niñas menores de 2 años por ejemplo afectando la ingesta de alimentos complementarios o con el incremento de riesgos de enfermar de diarrea u otras enfermedades infecciosas por el uso de agua no potable en momentos en donde no debería ni siquiera llegar a consumirla. Estos riesgos incrementados ocasionan malnutrición que también puede causar la muerte.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A"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Environmental conditions associated with emergencies such as poor sanitation, overcrowding and food, water, power and health care shortages increase infant mortality. (Kouadio et al., 2012)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A" baseline="0"/>
          </a:p>
        </p:txBody>
      </p:sp>
      <p:sp>
        <p:nvSpPr>
          <p:cNvPr id="4" name="Slide Number Placeholder 3"/>
          <p:cNvSpPr>
            <a:spLocks noGrp="1"/>
          </p:cNvSpPr>
          <p:nvPr>
            <p:ph type="sldNum" sz="quarter" idx="10"/>
          </p:nvPr>
        </p:nvSpPr>
        <p:spPr/>
        <p:txBody>
          <a:bodyPr/>
          <a:lstStyle/>
          <a:p>
            <a:fld id="{52477DF7-7A61-44F9-A950-7CF047879C39}" type="slidenum">
              <a:rPr lang="en-US" smtClean="0"/>
              <a:t>15</a:t>
            </a:fld>
            <a:endParaRPr lang="en-US"/>
          </a:p>
        </p:txBody>
      </p:sp>
    </p:spTree>
    <p:extLst>
      <p:ext uri="{BB962C8B-B14F-4D97-AF65-F5344CB8AC3E}">
        <p14:creationId xmlns:p14="http://schemas.microsoft.com/office/powerpoint/2010/main" val="2461476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Los bebés y los niños pequeños tienen necesidades nutricionales muy específicas y nacen con un sistema inmunitario subdesarrollado. Las infecciones pueden ser fatales: en contextos de escasos recursos. Los bebés que no son amamantados tienen mayor riesgo 14 veces más probabilidades de morir de neumonía 10 veces más probabilidades de morir de diarrea que los niños amamantados. En contextos humanitarios, este grupo de población puede representar un gran porcentaje de muerte. Las tasas de mortalidad total publicadas para niños menores de un año en emergencias alcanzan el 53%</a:t>
            </a:r>
          </a:p>
          <a:p>
            <a:endParaRPr lang="es-ES" dirty="0"/>
          </a:p>
          <a:p>
            <a:br>
              <a:rPr lang="es-ES" b="0" i="0" dirty="0">
                <a:solidFill>
                  <a:srgbClr val="202124"/>
                </a:solidFill>
                <a:effectLst/>
                <a:latin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fld id="{50DC1BBF-5EB3-4465-8689-FB65D9097EB5}" type="slidenum">
              <a:rPr lang="en-US" smtClean="0"/>
              <a:t>16</a:t>
            </a:fld>
            <a:endParaRPr lang="en-US"/>
          </a:p>
        </p:txBody>
      </p:sp>
    </p:spTree>
    <p:extLst>
      <p:ext uri="{BB962C8B-B14F-4D97-AF65-F5344CB8AC3E}">
        <p14:creationId xmlns:p14="http://schemas.microsoft.com/office/powerpoint/2010/main" val="3988314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4147"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Sans-Serif"/>
              <a:buChar char="•"/>
              <a:defRPr/>
            </a:pPr>
            <a:r>
              <a:rPr lang="en-GB"/>
              <a:t>This graph is from a therapeutic feeding programme run by ACF in Afghanistan. </a:t>
            </a:r>
            <a:endParaRPr lang="en-US"/>
          </a:p>
          <a:p>
            <a:pPr marL="171450" indent="-171450">
              <a:buFont typeface="Arial,Sans-Serif"/>
              <a:buChar char="•"/>
              <a:defRPr/>
            </a:pPr>
            <a:r>
              <a:rPr lang="en-GB"/>
              <a:t>Here we can see that the risk of death by age, as a % of admissions </a:t>
            </a:r>
            <a:endParaRPr lang="en-GB">
              <a:cs typeface="Calibri"/>
            </a:endParaRPr>
          </a:p>
          <a:p>
            <a:pPr marL="171450" indent="-171450">
              <a:buFont typeface="Arial"/>
              <a:buChar char="•"/>
              <a:defRPr/>
            </a:pPr>
            <a:r>
              <a:rPr lang="en-GB"/>
              <a:t>Infants aged under 6 months are at highest risk of dying. </a:t>
            </a:r>
          </a:p>
          <a:p>
            <a:pPr marL="171450" indent="-171450">
              <a:buFont typeface="Arial"/>
              <a:buChar char="•"/>
              <a:defRPr/>
            </a:pPr>
            <a:r>
              <a:rPr lang="en-GB">
                <a:ea typeface="+mn-ea"/>
                <a:cs typeface="+mn-cs"/>
              </a:rPr>
              <a:t>The percentage of deaths in admissions of children under 6 months is 17% as compared to 5% in children aged between 48 to 59 months.</a:t>
            </a:r>
            <a:endParaRPr lang="en-GB">
              <a:cs typeface="Calibri"/>
            </a:endParaRPr>
          </a:p>
          <a:p>
            <a:pPr marL="285750" indent="-285750">
              <a:buFont typeface="Arial"/>
              <a:buChar char="•"/>
              <a:defRPr/>
            </a:pPr>
            <a:r>
              <a:rPr lang="en-GB"/>
              <a:t>Supporting IYCF-E is important because infants and young children are a particularly vulnerable group in any emergency. </a:t>
            </a:r>
            <a:endParaRPr lang="en-US"/>
          </a:p>
          <a:p>
            <a:pPr marL="285750" indent="-285750">
              <a:buFont typeface="Arial"/>
              <a:buChar char="•"/>
              <a:defRPr/>
            </a:pPr>
            <a:r>
              <a:rPr lang="en-GB" err="1"/>
              <a:t>Newborn</a:t>
            </a:r>
            <a:r>
              <a:rPr lang="en-GB"/>
              <a:t> deaths accounted for 46% of all under-five deaths in 2016, increasing from 41% in 2000 (UNICEF; WHO; World Bank Group; United Nations; 2017) </a:t>
            </a:r>
          </a:p>
          <a:p>
            <a:pPr marL="285750" indent="-285750">
              <a:buFont typeface="Arial"/>
              <a:buChar char="•"/>
              <a:defRPr/>
            </a:pPr>
            <a:r>
              <a:rPr lang="en-US" sz="1200" b="0" i="0" u="none" strike="noStrike" kern="1200" baseline="0">
                <a:solidFill>
                  <a:schemeClr val="tx1"/>
                </a:solidFill>
                <a:latin typeface="+mn-lt"/>
                <a:ea typeface="+mn-ea"/>
                <a:cs typeface="+mn-cs"/>
              </a:rPr>
              <a:t>Babies are born highly dependent on their caregivers, with very specific food &amp; fluid needs and underdeveloped immune systems which makes them susceptible to infection.</a:t>
            </a:r>
            <a:r>
              <a:rPr lang="en-US"/>
              <a:t> </a:t>
            </a:r>
            <a:endParaRPr lang="en-US" sz="1200" b="0" i="0" u="none" strike="noStrike" kern="1200" baseline="0">
              <a:solidFill>
                <a:schemeClr val="tx1"/>
              </a:solidFill>
              <a:latin typeface="+mn-lt"/>
              <a:cs typeface="Calibri"/>
            </a:endParaRPr>
          </a:p>
          <a:p>
            <a:pPr marL="171450" indent="-171450">
              <a:buFont typeface="Arial" panose="020B0604020202020204" pitchFamily="34" charset="0"/>
              <a:buChar char="•"/>
              <a:defRPr/>
            </a:pPr>
            <a:r>
              <a:rPr lang="en-US" sz="1200" b="0" i="0" u="none" strike="noStrike" kern="1200" baseline="0">
                <a:solidFill>
                  <a:schemeClr val="tx1"/>
                </a:solidFill>
                <a:latin typeface="+mn-lt"/>
                <a:ea typeface="+mn-ea"/>
                <a:cs typeface="+mn-cs"/>
              </a:rPr>
              <a:t>This means that they require special attention in an emergency response.</a:t>
            </a:r>
            <a:r>
              <a:rPr lang="en-US"/>
              <a:t> </a:t>
            </a:r>
            <a:endParaRPr lang="en-US" sz="1200" b="0" i="0" u="none" strike="noStrike" kern="1200" baseline="0">
              <a:solidFill>
                <a:schemeClr val="tx1"/>
              </a:solidFill>
              <a:latin typeface="+mn-lt"/>
              <a:cs typeface="Calibri"/>
            </a:endParaRPr>
          </a:p>
          <a:p>
            <a:pPr>
              <a:spcBef>
                <a:spcPct val="0"/>
              </a:spcBef>
            </a:pPr>
            <a:endParaRPr lang="fr-FR" altLang="en-US"/>
          </a:p>
          <a:p>
            <a:pPr>
              <a:spcBef>
                <a:spcPct val="0"/>
              </a:spcBef>
            </a:pPr>
            <a:endParaRPr lang="fr-FR" altLang="en-US"/>
          </a:p>
          <a:p>
            <a:pPr>
              <a:spcBef>
                <a:spcPct val="0"/>
              </a:spcBef>
            </a:pPr>
            <a:endParaRPr lang="fr-FR" altLang="en-US"/>
          </a:p>
        </p:txBody>
      </p:sp>
      <p:sp>
        <p:nvSpPr>
          <p:cNvPr id="134148"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89FFE8A-FD5D-4428-845B-13385703C095}" type="slidenum">
              <a:rPr lang="en-GB" altLang="en-US">
                <a:latin typeface="Arial" panose="020B0604020202020204" pitchFamily="34" charset="0"/>
              </a:rPr>
              <a:pPr>
                <a:spcBef>
                  <a:spcPct val="0"/>
                </a:spcBef>
              </a:pPr>
              <a:t>17</a:t>
            </a:fld>
            <a:endParaRPr lang="en-GB" altLang="en-US">
              <a:latin typeface="Arial" panose="020B0604020202020204" pitchFamily="34" charset="0"/>
            </a:endParaRPr>
          </a:p>
        </p:txBody>
      </p:sp>
    </p:spTree>
    <p:extLst>
      <p:ext uri="{BB962C8B-B14F-4D97-AF65-F5344CB8AC3E}">
        <p14:creationId xmlns:p14="http://schemas.microsoft.com/office/powerpoint/2010/main" val="2370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A" sz="1200" b="1" kern="1200">
                <a:solidFill>
                  <a:schemeClr val="tx1"/>
                </a:solidFill>
                <a:effectLst/>
                <a:latin typeface="+mn-lt"/>
                <a:ea typeface="+mn-ea"/>
                <a:cs typeface="+mn-cs"/>
              </a:rPr>
              <a:t>1. </a:t>
            </a:r>
            <a:r>
              <a:rPr lang="es-PA" sz="1200" kern="1200">
                <a:solidFill>
                  <a:schemeClr val="tx1"/>
                </a:solidFill>
                <a:effectLst/>
                <a:latin typeface="+mn-lt"/>
                <a:ea typeface="+mn-ea"/>
                <a:cs typeface="+mn-cs"/>
              </a:rPr>
              <a:t>Durante las emergencias, las madres lactantes enfrentan grandes desafíos.</a:t>
            </a:r>
            <a:r>
              <a:rPr lang="es-PA" sz="1200" kern="1200" baseline="0">
                <a:solidFill>
                  <a:schemeClr val="tx1"/>
                </a:solidFill>
                <a:effectLst/>
                <a:latin typeface="+mn-lt"/>
                <a:ea typeface="+mn-ea"/>
                <a:cs typeface="+mn-cs"/>
              </a:rPr>
              <a:t> </a:t>
            </a:r>
            <a:r>
              <a:rPr lang="es-PA" sz="1200" kern="1200">
                <a:solidFill>
                  <a:schemeClr val="tx1"/>
                </a:solidFill>
                <a:effectLst/>
                <a:latin typeface="+mn-lt"/>
                <a:ea typeface="+mn-ea"/>
                <a:cs typeface="+mn-cs"/>
              </a:rPr>
              <a:t>Las emergencias</a:t>
            </a:r>
            <a:r>
              <a:rPr lang="es-PA" sz="1200" kern="1200" baseline="0">
                <a:solidFill>
                  <a:schemeClr val="tx1"/>
                </a:solidFill>
                <a:effectLst/>
                <a:latin typeface="+mn-lt"/>
                <a:ea typeface="+mn-ea"/>
                <a:cs typeface="+mn-cs"/>
              </a:rPr>
              <a:t> pueden ser estresantes y pueden causar trauma en las madres, como una gran tristeza por la perdida de familiares, sus casas etc. Y esta situación hace que la alimentación del niño pequeño, incluyendo la lactancia, pueda ser un desafío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A" sz="1200" b="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PA" sz="1200" kern="1200" baseline="0">
                <a:solidFill>
                  <a:schemeClr val="tx1"/>
                </a:solidFill>
                <a:effectLst/>
                <a:latin typeface="+mn-lt"/>
                <a:ea typeface="+mn-ea"/>
                <a:cs typeface="+mn-cs"/>
              </a:rPr>
              <a:t>Las mujeres están estresadas y tienen una falsa percepción de que el estrés y la falta de alimentos van a afectar su producción de leche, y e</a:t>
            </a:r>
            <a:r>
              <a:rPr lang="es-PA" sz="1200" kern="1200">
                <a:solidFill>
                  <a:schemeClr val="tx1"/>
                </a:solidFill>
                <a:effectLst/>
                <a:latin typeface="+mn-lt"/>
                <a:ea typeface="+mn-ea"/>
                <a:cs typeface="+mn-cs"/>
              </a:rPr>
              <a:t>xiste la creencia de que “el susto corta la producción de leche”. La creencia puede llegar a ser tan fuerte que las madres dejan de amamantar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s-PA"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PA" sz="1200" kern="1200" baseline="0">
                <a:solidFill>
                  <a:schemeClr val="tx1"/>
                </a:solidFill>
                <a:effectLst/>
                <a:latin typeface="+mn-lt"/>
                <a:ea typeface="+mn-ea"/>
                <a:cs typeface="+mn-cs"/>
              </a:rPr>
              <a:t>Mujeres necesitan ser reconfortadas de que ese no es el caso.</a:t>
            </a:r>
            <a:r>
              <a:rPr lang="es-PA" sz="1200" kern="1200">
                <a:solidFill>
                  <a:schemeClr val="tx1"/>
                </a:solidFill>
                <a:effectLst/>
                <a:latin typeface="+mn-lt"/>
                <a:ea typeface="+mn-ea"/>
                <a:cs typeface="+mn-cs"/>
              </a:rPr>
              <a:t> Esta creencia existe ya que las madres reciben menos apoyo en emergencias, y esto afecta su confianza. </a:t>
            </a:r>
            <a:r>
              <a:rPr lang="es-PA" sz="1200" kern="1200" baseline="0">
                <a:solidFill>
                  <a:schemeClr val="tx1"/>
                </a:solidFill>
                <a:effectLst/>
                <a:latin typeface="+mn-lt"/>
                <a:ea typeface="+mn-ea"/>
                <a:cs typeface="+mn-cs"/>
              </a:rPr>
              <a:t> </a:t>
            </a:r>
            <a:r>
              <a:rPr lang="es-PA" sz="1200" kern="1200">
                <a:solidFill>
                  <a:schemeClr val="tx1"/>
                </a:solidFill>
                <a:effectLst/>
                <a:latin typeface="+mn-lt"/>
                <a:ea typeface="+mn-ea"/>
                <a:cs typeface="+mn-cs"/>
              </a:rPr>
              <a:t>A pesar</a:t>
            </a:r>
            <a:r>
              <a:rPr lang="es-PA" sz="1200" kern="1200" baseline="0">
                <a:solidFill>
                  <a:schemeClr val="tx1"/>
                </a:solidFill>
                <a:effectLst/>
                <a:latin typeface="+mn-lt"/>
                <a:ea typeface="+mn-ea"/>
                <a:cs typeface="+mn-cs"/>
              </a:rPr>
              <a:t> de que la alimentación es importante, incluso las mujeres con desnutrición todavía son capaces de producir leche suficiente para alimentar a sus bebés. El estrés puede prevenir temporalmente la secreción de leche del seno, pero no afecta la producción. Casi todas las madres son capaces de amamantar, siempre y cuenten con apoyo adecuado.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A"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PA" sz="1200" b="1" kern="1200" baseline="0">
                <a:solidFill>
                  <a:schemeClr val="tx1"/>
                </a:solidFill>
                <a:effectLst/>
                <a:latin typeface="+mn-lt"/>
                <a:ea typeface="+mn-ea"/>
                <a:cs typeface="+mn-cs"/>
              </a:rPr>
              <a:t>2. </a:t>
            </a:r>
            <a:r>
              <a:rPr lang="es-PA" sz="1200" kern="1200" baseline="0">
                <a:solidFill>
                  <a:schemeClr val="tx1"/>
                </a:solidFill>
                <a:effectLst/>
                <a:latin typeface="+mn-lt"/>
                <a:ea typeface="+mn-ea"/>
                <a:cs typeface="+mn-cs"/>
              </a:rPr>
              <a:t>También pueden recibir donaciones de SLM: fórmula infantil y leche en polvo son las mas donadas en emergencias, ya sea a </a:t>
            </a:r>
            <a:r>
              <a:rPr lang="es-PA" sz="1200" kern="1200" baseline="0" err="1">
                <a:solidFill>
                  <a:schemeClr val="tx1"/>
                </a:solidFill>
                <a:effectLst/>
                <a:latin typeface="+mn-lt"/>
                <a:ea typeface="+mn-ea"/>
                <a:cs typeface="+mn-cs"/>
              </a:rPr>
              <a:t>trav</a:t>
            </a:r>
            <a:r>
              <a:rPr lang="es-PA" sz="1200" kern="1200" baseline="0">
                <a:solidFill>
                  <a:schemeClr val="tx1"/>
                </a:solidFill>
                <a:effectLst/>
                <a:latin typeface="+mn-lt"/>
                <a:ea typeface="+mn-ea"/>
                <a:cs typeface="+mn-cs"/>
              </a:rPr>
              <a:t>[es de las empresas farmacéuticas con intereses comerciales (están entrando a un nuevo mercado), o por donantes individuales, gente con la mejor intención que compra y dona formula infantil…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PA"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PA" sz="1200" b="1" kern="1200" baseline="0">
                <a:solidFill>
                  <a:schemeClr val="tx1"/>
                </a:solidFill>
                <a:effectLst/>
                <a:latin typeface="+mn-lt"/>
                <a:ea typeface="+mn-ea"/>
                <a:cs typeface="+mn-cs"/>
              </a:rPr>
              <a:t>3. </a:t>
            </a:r>
            <a:r>
              <a:rPr lang="es-PA" sz="1200" kern="1200" baseline="0">
                <a:solidFill>
                  <a:schemeClr val="tx1"/>
                </a:solidFill>
                <a:effectLst/>
                <a:latin typeface="+mn-lt"/>
                <a:ea typeface="+mn-ea"/>
                <a:cs typeface="+mn-cs"/>
              </a:rPr>
              <a:t>sin saber que estos conllevan un riesgo alto: las madres lactantes pueden dejar de amamantar y reemplazar la lactancia con la fórmula infantil que les fue distribuida. Hay una falta de conocimiento sobre el riesgo de estos productos situaciones de emergencia, y este es un desafío importante</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PA"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Women may be concerned that stress or lack of food may affect their ability to make milk and require reassurance that this is not the case. </a:t>
            </a:r>
          </a:p>
          <a:p>
            <a:pPr lvl="0"/>
            <a:r>
              <a:rPr lang="en-US" sz="1200" kern="1200">
                <a:solidFill>
                  <a:schemeClr val="tx1"/>
                </a:solidFill>
                <a:effectLst/>
                <a:latin typeface="+mn-lt"/>
                <a:ea typeface="+mn-ea"/>
                <a:cs typeface="+mn-cs"/>
              </a:rPr>
              <a:t>They may also receive donations of ABM and not understand the risk that use of this product poses to their infants. </a:t>
            </a:r>
          </a:p>
          <a:p>
            <a:pPr lvl="0"/>
            <a:r>
              <a:rPr lang="en-US" sz="1200" kern="1200">
                <a:solidFill>
                  <a:schemeClr val="tx1"/>
                </a:solidFill>
                <a:effectLst/>
                <a:latin typeface="+mn-lt"/>
                <a:ea typeface="+mn-ea"/>
                <a:cs typeface="+mn-cs"/>
              </a:rPr>
              <a:t>They will also encounter breastfeeding challenges that are unrelated to the emergency.</a:t>
            </a:r>
          </a:p>
          <a:p>
            <a:r>
              <a:rPr lang="en-US" sz="1200" kern="1200">
                <a:solidFill>
                  <a:schemeClr val="tx1"/>
                </a:solidFill>
                <a:effectLst/>
                <a:latin typeface="+mn-lt"/>
                <a:ea typeface="+mn-ea"/>
                <a:cs typeface="+mn-cs"/>
              </a:rPr>
              <a:t>require reassurance that this is not the case.</a:t>
            </a:r>
          </a:p>
          <a:p>
            <a:r>
              <a:rPr lang="en-US" sz="1200" kern="1200">
                <a:solidFill>
                  <a:schemeClr val="tx1"/>
                </a:solidFill>
                <a:effectLst/>
                <a:latin typeface="+mn-lt"/>
                <a:ea typeface="+mn-ea"/>
                <a:cs typeface="+mn-cs"/>
              </a:rPr>
              <a:t>Anxieties exist concerning breast feeding; It is believed that psychological stress and poor diet cause breast milk to dry up. Although diet is important, undernourished women are capable of producing enough milk to feed their babies. Psychological stress can temporarily prevent the release of milk from the breast, but it does not affect milk production. Almost all mothers are physically capable of breast feeding.</a:t>
            </a:r>
          </a:p>
          <a:p>
            <a:r>
              <a:rPr lang="en-US" sz="1200" kern="1200">
                <a:solidFill>
                  <a:schemeClr val="tx1"/>
                </a:solidFill>
                <a:effectLst/>
                <a:latin typeface="+mn-lt"/>
                <a:ea typeface="+mn-ea"/>
                <a:cs typeface="+mn-cs"/>
              </a:rPr>
              <a:t>Support breastfeeding women to continue exclusive breastfeeding, to resume exclusive breastfeeding, or to continue breastfeeding in emergencies. </a:t>
            </a:r>
          </a:p>
          <a:p>
            <a:endParaRPr lang="en-US"/>
          </a:p>
        </p:txBody>
      </p:sp>
      <p:sp>
        <p:nvSpPr>
          <p:cNvPr id="4" name="Slide Number Placeholder 3"/>
          <p:cNvSpPr>
            <a:spLocks noGrp="1"/>
          </p:cNvSpPr>
          <p:nvPr>
            <p:ph type="sldNum" sz="quarter" idx="10"/>
          </p:nvPr>
        </p:nvSpPr>
        <p:spPr/>
        <p:txBody>
          <a:bodyPr/>
          <a:lstStyle/>
          <a:p>
            <a:fld id="{52477DF7-7A61-44F9-A950-7CF047879C39}" type="slidenum">
              <a:rPr lang="en-US" smtClean="0"/>
              <a:t>18</a:t>
            </a:fld>
            <a:endParaRPr lang="en-US"/>
          </a:p>
        </p:txBody>
      </p:sp>
    </p:spTree>
    <p:extLst>
      <p:ext uri="{BB962C8B-B14F-4D97-AF65-F5344CB8AC3E}">
        <p14:creationId xmlns:p14="http://schemas.microsoft.com/office/powerpoint/2010/main" val="363004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3058B32-5B4C-45C8-893A-E614F32916DD}" type="slidenum">
              <a:rPr lang="en-GB" altLang="en-US">
                <a:latin typeface="Arial" panose="020B0604020202020204" pitchFamily="34" charset="0"/>
              </a:rPr>
              <a:pPr>
                <a:spcBef>
                  <a:spcPct val="0"/>
                </a:spcBef>
              </a:pPr>
              <a:t>19</a:t>
            </a:fld>
            <a:endParaRPr lang="en-GB" altLang="en-US">
              <a:latin typeface="Arial" panose="020B0604020202020204" pitchFamily="34" charset="0"/>
            </a:endParaRPr>
          </a:p>
        </p:txBody>
      </p:sp>
      <p:sp>
        <p:nvSpPr>
          <p:cNvPr id="135171" name="Rectangle 7"/>
          <p:cNvSpPr txBox="1">
            <a:spLocks noGrp="1" noChangeArrowheads="1"/>
          </p:cNvSpPr>
          <p:nvPr/>
        </p:nvSpPr>
        <p:spPr bwMode="auto">
          <a:xfrm>
            <a:off x="3973819" y="8831418"/>
            <a:ext cx="3036581" cy="464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pPr>
            <a:fld id="{8BED1BB6-4DA6-485C-8A1E-3CFCABCE32D8}" type="slidenum">
              <a:rPr lang="fr-FR" altLang="en-US">
                <a:latin typeface="Times New Roman" panose="02020603050405020304" pitchFamily="18" charset="0"/>
              </a:rPr>
              <a:pPr algn="r" eaLnBrk="1" hangingPunct="1">
                <a:spcBef>
                  <a:spcPct val="0"/>
                </a:spcBef>
              </a:pPr>
              <a:t>19</a:t>
            </a:fld>
            <a:endParaRPr lang="fr-FR" altLang="en-US">
              <a:latin typeface="Times New Roman" panose="02020603050405020304" pitchFamily="18" charset="0"/>
            </a:endParaRPr>
          </a:p>
        </p:txBody>
      </p:sp>
      <p:sp>
        <p:nvSpPr>
          <p:cNvPr id="135172" name="Rectangle 2"/>
          <p:cNvSpPr>
            <a:spLocks noGrp="1" noRot="1" noChangeAspect="1" noChangeArrowheads="1" noTextEdit="1"/>
          </p:cNvSpPr>
          <p:nvPr>
            <p:ph type="sldImg"/>
          </p:nvPr>
        </p:nvSpPr>
        <p:spPr bwMode="auto">
          <a:xfrm>
            <a:off x="355600" y="717550"/>
            <a:ext cx="6192838" cy="3484563"/>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5173" name="Rectangle 3"/>
          <p:cNvSpPr>
            <a:spLocks noGrp="1" noChangeArrowheads="1"/>
          </p:cNvSpPr>
          <p:nvPr>
            <p:ph type="body" idx="1"/>
          </p:nvPr>
        </p:nvSpPr>
        <p:spPr bwMode="auto">
          <a:xfrm>
            <a:off x="905785" y="4444973"/>
            <a:ext cx="5140646" cy="418321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s-ES" altLang="zh-CN">
                <a:latin typeface="Arial" panose="020B0604020202020204" pitchFamily="34" charset="0"/>
                <a:cs typeface="Arial" panose="020B0604020202020204" pitchFamily="34" charset="0"/>
              </a:rPr>
              <a:t>Si un niño no es amamantado, entonces se le da alimentación artificial o otros alimentos o aguas</a:t>
            </a:r>
          </a:p>
          <a:p>
            <a:pPr eaLnBrk="1" hangingPunct="1">
              <a:spcBef>
                <a:spcPct val="0"/>
              </a:spcBef>
              <a:buFontTx/>
              <a:buChar char="•"/>
            </a:pPr>
            <a:r>
              <a:rPr lang="es-ES" altLang="zh-CN">
                <a:latin typeface="Arial" panose="020B0604020202020204" pitchFamily="34" charset="0"/>
                <a:cs typeface="Arial" panose="020B0604020202020204" pitchFamily="34" charset="0"/>
              </a:rPr>
              <a:t>No tiene la protección de la leche materna: un sustituto de la leche materna es una sustancia diferente a la leche materna, es decir, no está diseñada para la edad/etapa del lactante/niño, y no contiene las mismas cosas. </a:t>
            </a:r>
          </a:p>
          <a:p>
            <a:pPr eaLnBrk="1" hangingPunct="1">
              <a:spcBef>
                <a:spcPct val="0"/>
              </a:spcBef>
              <a:buFontTx/>
              <a:buChar char="•"/>
            </a:pPr>
            <a:r>
              <a:rPr lang="es-ES" altLang="zh-CN">
                <a:latin typeface="Arial" panose="020B0604020202020204" pitchFamily="34" charset="0"/>
                <a:cs typeface="Arial" panose="020B0604020202020204" pitchFamily="34" charset="0"/>
              </a:rPr>
              <a:t>No es estéril, aumenta la inseguridad alimentaria y la dependencia, es costosa en tiempo, recursos y cuidados, y la alimentación con biberón aumenta aún más el riesgo debido a las dificultades de limpieza, añadiendo una fuente de infección.</a:t>
            </a:r>
            <a:endParaRPr lang="en-GB" altLang="zh-C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306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kern="1200">
                <a:solidFill>
                  <a:schemeClr val="tx1"/>
                </a:solidFill>
                <a:effectLst/>
                <a:latin typeface="+mn-lt"/>
                <a:ea typeface="+mn-ea"/>
                <a:cs typeface="+mn-cs"/>
              </a:rPr>
              <a:t>El uso del SLM siempre conlleva riesgos, tanto en situaciones de emergencia como de no emergencia</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Sin embargo, las consecuencias pueden ser mucho más graves durante una emergencia (por ejemplo, si una madre no puede acceder a la asistencia sanitaria para su bebé enfermo porque el sistema de salud se ha interrumpido, entonces una enfermedad que de otro modo sería tratable puede convertirse en mortal. </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Durante las situaciones de emergencia; las tasas de mortalidad de los bebés alimentados con fórmula son muy elevadas en comparación con los bebés amamantados</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Disminución del saneamiento y la higiene</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Los SLM pueden estar contaminados </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Los utensilios de alimentación pueden estar contaminados</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Disminución del acceso al agua potable </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El uso de agua no apta para el consumo para preparar la leche de fórmula en polvo puede provocar una infección o diarrea en el bebé</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Hacinamiento y desplazamiento</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Es difícil preparar correcta e higiénicamente el SLM durante los desplazamientos o en lugares superpoblados </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Se puede perder o dejar atrás el equipo de alimentación y preparación (por ejemplo, si la casa es atacada)</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Dificultad para transportar/llevar todo el equipo de alimentación y preparación </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Aumenta el estrés y la carga de los cuidadores</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Disminución de la capacidad de cuidado: los bebés que no son amamantados tienen más probabilidades de ser abandonados, desatendidos o maltratados. El riesgo aumenta durante las emergencias. </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Puede dar lugar a prácticas inseguras, como la colocación del biberón (el cuidador está ocupado con otras tareas).</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Disminución de la capacidad de comprar SLM (por ejemplo, interrupción de las cadenas de suministro, disminución del poder adquisitivo)</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Puede diluir el SLM para que dure más tiempo, lo que provoca diarrea y desnutrición </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Puede dejar de tener acceso al SLM adecuado, lo que da lugar al suministro de productos inadecuados, por ejemplo, leche condensada </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Pérdida de hogares/pertenencias</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Puede perder el equipo de alimentación y preparación / SLM</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Puede perder el acceso a un espacio seguro e higiénico para preparar el SLM </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Las consecuencias potenciales del uso de los SLM en situaciones de emergencia incluyen la malnutrición, la enfermedad y la muerte </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Los bebés que NO son amamantados corren el mayor riesgo de enfermedad, desnutrición y muerte.</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2565D5-A542-4B9C-883B-203F8CB4BBE3}" type="slidenum">
              <a:rPr lang="en-US" smtClean="0"/>
              <a:t>20</a:t>
            </a:fld>
            <a:endParaRPr lang="en-US"/>
          </a:p>
        </p:txBody>
      </p:sp>
    </p:spTree>
    <p:extLst>
      <p:ext uri="{BB962C8B-B14F-4D97-AF65-F5344CB8AC3E}">
        <p14:creationId xmlns:p14="http://schemas.microsoft.com/office/powerpoint/2010/main" val="278825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French- Instructions pour utiliser ZOOM avec service d'interprétation. 1. Cliquez sur l'icône « interprétation » en bas de l'écran. 2. Sélectionnez le son que vous souhaitez écouter (anglais ou espagnol). 3. Important pour les personnes qui parlent : gardez l'usage d'une seule langue lorsque vous parlez.</a:t>
            </a:r>
            <a:endParaRPr lang="en-US" dirty="0"/>
          </a:p>
        </p:txBody>
      </p:sp>
      <p:sp>
        <p:nvSpPr>
          <p:cNvPr id="4" name="Slide Number Placeholder 3"/>
          <p:cNvSpPr>
            <a:spLocks noGrp="1"/>
          </p:cNvSpPr>
          <p:nvPr>
            <p:ph type="sldNum" sz="quarter" idx="5"/>
          </p:nvPr>
        </p:nvSpPr>
        <p:spPr/>
        <p:txBody>
          <a:bodyPr/>
          <a:lstStyle/>
          <a:p>
            <a:fld id="{932565D5-A542-4B9C-883B-203F8CB4BBE3}" type="slidenum">
              <a:rPr lang="en-US" smtClean="0"/>
              <a:t>2</a:t>
            </a:fld>
            <a:endParaRPr lang="en-US"/>
          </a:p>
        </p:txBody>
      </p:sp>
    </p:spTree>
    <p:extLst>
      <p:ext uri="{BB962C8B-B14F-4D97-AF65-F5344CB8AC3E}">
        <p14:creationId xmlns:p14="http://schemas.microsoft.com/office/powerpoint/2010/main" val="856215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2477DF7-7A61-44F9-A950-7CF047879C39}" type="slidenum">
              <a:rPr lang="en-US" smtClean="0"/>
              <a:t>21</a:t>
            </a:fld>
            <a:endParaRPr lang="en-US"/>
          </a:p>
        </p:txBody>
      </p:sp>
    </p:spTree>
    <p:extLst>
      <p:ext uri="{BB962C8B-B14F-4D97-AF65-F5344CB8AC3E}">
        <p14:creationId xmlns:p14="http://schemas.microsoft.com/office/powerpoint/2010/main" val="42604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ea typeface="MS PGothic"/>
                <a:cs typeface="Calibri"/>
              </a:rPr>
              <a:t>Products like Breastmilk Substitutes are expensive to buy and in every emergency there are some infants who really need these products. Yet it is NOT recommended to call for or accept donations of these products</a:t>
            </a:r>
          </a:p>
          <a:p>
            <a:pPr marL="0" indent="0">
              <a:buFont typeface="Arial" panose="020B0604020202020204" pitchFamily="34" charset="0"/>
              <a:buNone/>
            </a:pPr>
            <a:endParaRPr lang="en-US" b="1">
              <a:ea typeface="MS PGothic"/>
              <a:cs typeface="Calibri"/>
            </a:endParaRPr>
          </a:p>
          <a:p>
            <a:pPr>
              <a:buNone/>
            </a:pPr>
            <a:r>
              <a:rPr lang="en-US" sz="1200" b="1">
                <a:solidFill>
                  <a:schemeClr val="accent2"/>
                </a:solidFill>
              </a:rPr>
              <a:t>Consequences</a:t>
            </a:r>
          </a:p>
          <a:p>
            <a:pPr>
              <a:buNone/>
            </a:pPr>
            <a:r>
              <a:rPr lang="en-US" sz="1200" b="1">
                <a:ea typeface="+mn-lt"/>
                <a:cs typeface="+mn-lt"/>
              </a:rPr>
              <a:t>Short-term:</a:t>
            </a:r>
            <a:r>
              <a:rPr lang="en-US" sz="1200">
                <a:ea typeface="+mn-lt"/>
                <a:cs typeface="+mn-lt"/>
              </a:rPr>
              <a:t> interruption of proper breastfeeding practices</a:t>
            </a:r>
            <a:endParaRPr lang="en-US" sz="1600"/>
          </a:p>
          <a:p>
            <a:pPr>
              <a:buNone/>
            </a:pPr>
            <a:r>
              <a:rPr lang="en-US" sz="1200" b="1">
                <a:ea typeface="+mn-lt"/>
                <a:cs typeface="+mn-lt"/>
              </a:rPr>
              <a:t>Long-term:</a:t>
            </a:r>
            <a:r>
              <a:rPr lang="en-US" sz="1200">
                <a:ea typeface="+mn-lt"/>
                <a:cs typeface="+mn-lt"/>
              </a:rPr>
              <a:t> Mothers and</a:t>
            </a:r>
            <a:r>
              <a:rPr lang="en-US" sz="1600">
                <a:ea typeface="+mn-lt"/>
                <a:cs typeface="+mn-lt"/>
              </a:rPr>
              <a:t> </a:t>
            </a:r>
            <a:r>
              <a:rPr lang="en-US" sz="1200">
                <a:ea typeface="+mn-lt"/>
                <a:cs typeface="+mn-lt"/>
              </a:rPr>
              <a:t>children become dependent on BFS they cannot buy them once the donations end because of their high cost</a:t>
            </a:r>
            <a:endParaRPr lang="en-US" sz="1200">
              <a:cs typeface="Calibri"/>
            </a:endParaRPr>
          </a:p>
          <a:p>
            <a:pPr marL="0" indent="0">
              <a:buFont typeface="Arial" panose="020B0604020202020204" pitchFamily="34" charset="0"/>
              <a:buNone/>
            </a:pPr>
            <a:endParaRPr lang="en-US" b="1">
              <a:ea typeface="MS PGothic"/>
              <a:cs typeface="Calibri"/>
            </a:endParaRPr>
          </a:p>
          <a:p>
            <a:pPr marL="0" indent="0">
              <a:buFont typeface="Arial" panose="020B0604020202020204" pitchFamily="34" charset="0"/>
              <a:buNone/>
            </a:pPr>
            <a:endParaRPr lang="en-US">
              <a:cs typeface="Calibri"/>
            </a:endParaRPr>
          </a:p>
        </p:txBody>
      </p:sp>
      <p:sp>
        <p:nvSpPr>
          <p:cNvPr id="4" name="Slide Number Placeholder 3"/>
          <p:cNvSpPr>
            <a:spLocks noGrp="1"/>
          </p:cNvSpPr>
          <p:nvPr>
            <p:ph type="sldNum" sz="quarter" idx="10"/>
          </p:nvPr>
        </p:nvSpPr>
        <p:spPr/>
        <p:txBody>
          <a:bodyPr/>
          <a:lstStyle/>
          <a:p>
            <a:fld id="{932565D5-A542-4B9C-883B-203F8CB4BBE3}" type="slidenum">
              <a:rPr lang="en-US" smtClean="0"/>
              <a:t>23</a:t>
            </a:fld>
            <a:endParaRPr lang="en-US"/>
          </a:p>
        </p:txBody>
      </p:sp>
    </p:spTree>
    <p:extLst>
      <p:ext uri="{BB962C8B-B14F-4D97-AF65-F5344CB8AC3E}">
        <p14:creationId xmlns:p14="http://schemas.microsoft.com/office/powerpoint/2010/main" val="172676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MS PGothic"/>
                <a:cs typeface="Calibri"/>
              </a:rPr>
              <a:t>Blanket distributions of infant formula convey negative message about breastfeeding, undermining maternal confidence in ability to breastfeed</a:t>
            </a:r>
            <a:endParaRPr lang="en-US">
              <a:cs typeface="Calibri"/>
            </a:endParaRPr>
          </a:p>
          <a:p>
            <a:pPr marL="171450" indent="-171450">
              <a:buFont typeface="Arial"/>
              <a:buChar char="•"/>
            </a:pPr>
            <a:r>
              <a:rPr lang="en-US">
                <a:ea typeface="MS PGothic"/>
                <a:cs typeface="Calibri"/>
              </a:rPr>
              <a:t>Unless breastfeeding mothers are warned and educated in advance, it is VERY likely that they will introduce donated BMS.</a:t>
            </a:r>
            <a:endParaRPr lang="en-US">
              <a:cs typeface="Calibri"/>
            </a:endParaRPr>
          </a:p>
        </p:txBody>
      </p:sp>
      <p:sp>
        <p:nvSpPr>
          <p:cNvPr id="4" name="Slide Number Placeholder 3"/>
          <p:cNvSpPr>
            <a:spLocks noGrp="1"/>
          </p:cNvSpPr>
          <p:nvPr>
            <p:ph type="sldNum" sz="quarter" idx="10"/>
          </p:nvPr>
        </p:nvSpPr>
        <p:spPr/>
        <p:txBody>
          <a:bodyPr/>
          <a:lstStyle/>
          <a:p>
            <a:fld id="{932565D5-A542-4B9C-883B-203F8CB4BBE3}" type="slidenum">
              <a:rPr lang="en-US" smtClean="0"/>
              <a:t>24</a:t>
            </a:fld>
            <a:endParaRPr lang="en-US"/>
          </a:p>
        </p:txBody>
      </p:sp>
    </p:spTree>
    <p:extLst>
      <p:ext uri="{BB962C8B-B14F-4D97-AF65-F5344CB8AC3E}">
        <p14:creationId xmlns:p14="http://schemas.microsoft.com/office/powerpoint/2010/main" val="1834903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cs typeface="Calibri"/>
            </a:endParaRPr>
          </a:p>
        </p:txBody>
      </p:sp>
      <p:sp>
        <p:nvSpPr>
          <p:cNvPr id="4" name="Slide Number Placeholder 3"/>
          <p:cNvSpPr>
            <a:spLocks noGrp="1"/>
          </p:cNvSpPr>
          <p:nvPr>
            <p:ph type="sldNum" sz="quarter" idx="10"/>
          </p:nvPr>
        </p:nvSpPr>
        <p:spPr/>
        <p:txBody>
          <a:bodyPr/>
          <a:lstStyle/>
          <a:p>
            <a:fld id="{932565D5-A542-4B9C-883B-203F8CB4BBE3}" type="slidenum">
              <a:rPr lang="en-US" smtClean="0"/>
              <a:t>25</a:t>
            </a:fld>
            <a:endParaRPr lang="en-US"/>
          </a:p>
        </p:txBody>
      </p:sp>
    </p:spTree>
    <p:extLst>
      <p:ext uri="{BB962C8B-B14F-4D97-AF65-F5344CB8AC3E}">
        <p14:creationId xmlns:p14="http://schemas.microsoft.com/office/powerpoint/2010/main" val="1500450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932565D5-A542-4B9C-883B-203F8CB4BBE3}" type="slidenum">
              <a:rPr lang="en-US" smtClean="0"/>
              <a:t>26</a:t>
            </a:fld>
            <a:endParaRPr lang="en-US"/>
          </a:p>
        </p:txBody>
      </p:sp>
    </p:spTree>
    <p:extLst>
      <p:ext uri="{BB962C8B-B14F-4D97-AF65-F5344CB8AC3E}">
        <p14:creationId xmlns:p14="http://schemas.microsoft.com/office/powerpoint/2010/main" val="916443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a:t>Comencemos:</a:t>
            </a:r>
            <a:endParaRPr lang="en-US"/>
          </a:p>
        </p:txBody>
      </p:sp>
      <p:sp>
        <p:nvSpPr>
          <p:cNvPr id="4" name="Slide Number Placeholder 3"/>
          <p:cNvSpPr>
            <a:spLocks noGrp="1"/>
          </p:cNvSpPr>
          <p:nvPr>
            <p:ph type="sldNum" sz="quarter" idx="10"/>
          </p:nvPr>
        </p:nvSpPr>
        <p:spPr/>
        <p:txBody>
          <a:bodyPr/>
          <a:lstStyle/>
          <a:p>
            <a:fld id="{932565D5-A542-4B9C-883B-203F8CB4BBE3}" type="slidenum">
              <a:rPr lang="en-US" smtClean="0"/>
              <a:t>27</a:t>
            </a:fld>
            <a:endParaRPr lang="en-US"/>
          </a:p>
        </p:txBody>
      </p:sp>
    </p:spTree>
    <p:extLst>
      <p:ext uri="{BB962C8B-B14F-4D97-AF65-F5344CB8AC3E}">
        <p14:creationId xmlns:p14="http://schemas.microsoft.com/office/powerpoint/2010/main" val="1312401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5.11 Where an infant is not breastfed by his/her mother, quickly explore, in priority order, the viability of </a:t>
            </a:r>
            <a:r>
              <a:rPr lang="en-US" sz="1200" dirty="0" err="1"/>
              <a:t>relactation</a:t>
            </a:r>
            <a:r>
              <a:rPr lang="en-US" sz="1200" dirty="0"/>
              <a:t>, wet nursing and donor human milk, informed by cultural context, current acceptability to mothers and service availability. If these options are not acceptable to mothers/caregivers or feasible to deliver, enable access to an assured supply of an appropriate BMS, accompanied by an essential package of support</a:t>
            </a:r>
            <a:endParaRPr lang="es-ES" sz="1200" dirty="0">
              <a:latin typeface="Lato"/>
              <a:ea typeface="Lato"/>
              <a:cs typeface="Calibri"/>
            </a:endParaRPr>
          </a:p>
          <a:p>
            <a:endParaRPr lang="en-US" dirty="0"/>
          </a:p>
        </p:txBody>
      </p:sp>
      <p:sp>
        <p:nvSpPr>
          <p:cNvPr id="4" name="Slide Number Placeholder 3"/>
          <p:cNvSpPr>
            <a:spLocks noGrp="1"/>
          </p:cNvSpPr>
          <p:nvPr>
            <p:ph type="sldNum" sz="quarter" idx="5"/>
          </p:nvPr>
        </p:nvSpPr>
        <p:spPr/>
        <p:txBody>
          <a:bodyPr/>
          <a:lstStyle/>
          <a:p>
            <a:fld id="{932565D5-A542-4B9C-883B-203F8CB4BBE3}" type="slidenum">
              <a:rPr lang="en-US" smtClean="0"/>
              <a:t>28</a:t>
            </a:fld>
            <a:endParaRPr lang="en-US"/>
          </a:p>
        </p:txBody>
      </p:sp>
    </p:spTree>
    <p:extLst>
      <p:ext uri="{BB962C8B-B14F-4D97-AF65-F5344CB8AC3E}">
        <p14:creationId xmlns:p14="http://schemas.microsoft.com/office/powerpoint/2010/main" val="2813791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lactating women can produce enough milk to exclusively breastfeed an infant. A woman who has never been pregnant can also establish lactation, although the amount of milk produced is less often adequate to achieve exclusive breastfeeding. This is known as induced lactation. In the past, </a:t>
            </a:r>
            <a:r>
              <a:rPr lang="en-US" dirty="0" err="1"/>
              <a:t>relactation</a:t>
            </a:r>
            <a:r>
              <a:rPr lang="en-US" dirty="0"/>
              <a:t> and induced lactation were considered exceptional experiences and were not well investigated. However, there are now sufficient reports showing that most women can </a:t>
            </a:r>
            <a:r>
              <a:rPr lang="en-US" dirty="0" err="1"/>
              <a:t>relactate</a:t>
            </a:r>
            <a:r>
              <a:rPr lang="en-US" dirty="0"/>
              <a:t> if they are motivated and have adequate information and support. Effective techniques have been learned empirically and enough is known to provide mothers with practical guidelines to enable them to </a:t>
            </a:r>
            <a:r>
              <a:rPr lang="en-US" dirty="0" err="1"/>
              <a:t>relactate</a:t>
            </a:r>
            <a:r>
              <a:rPr lang="en-US" dirty="0"/>
              <a:t>. </a:t>
            </a:r>
          </a:p>
        </p:txBody>
      </p:sp>
      <p:sp>
        <p:nvSpPr>
          <p:cNvPr id="4" name="Slide Number Placeholder 3"/>
          <p:cNvSpPr>
            <a:spLocks noGrp="1"/>
          </p:cNvSpPr>
          <p:nvPr>
            <p:ph type="sldNum" sz="quarter" idx="10"/>
          </p:nvPr>
        </p:nvSpPr>
        <p:spPr/>
        <p:txBody>
          <a:bodyPr/>
          <a:lstStyle/>
          <a:p>
            <a:fld id="{932565D5-A542-4B9C-883B-203F8CB4BBE3}" type="slidenum">
              <a:rPr lang="en-US" smtClean="0"/>
              <a:t>30</a:t>
            </a:fld>
            <a:endParaRPr lang="en-US"/>
          </a:p>
        </p:txBody>
      </p:sp>
    </p:spTree>
    <p:extLst>
      <p:ext uri="{BB962C8B-B14F-4D97-AF65-F5344CB8AC3E}">
        <p14:creationId xmlns:p14="http://schemas.microsoft.com/office/powerpoint/2010/main" val="3165255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Aft>
                <a:spcPts val="600"/>
              </a:spcAft>
              <a:buFont typeface="Arial,Sans-Serif"/>
              <a:buChar char="•"/>
            </a:pPr>
            <a:r>
              <a:rPr lang="en-GB" dirty="0"/>
              <a:t>Circumstances that have </a:t>
            </a:r>
            <a:r>
              <a:rPr lang="en-GB" u="sng" dirty="0"/>
              <a:t>interrupted</a:t>
            </a:r>
            <a:r>
              <a:rPr lang="en-GB" dirty="0"/>
              <a:t> breastfeeding e.g. after cessation due to an unresolved breastfeeding challenge, an illness or temporary separation of mother and infant, a mother can re-lactate to return to breastfeeding. Breastfeeding may also have been </a:t>
            </a:r>
            <a:r>
              <a:rPr lang="en-GB" u="sng" dirty="0"/>
              <a:t>prevented</a:t>
            </a:r>
            <a:r>
              <a:rPr lang="en-GB" dirty="0"/>
              <a:t> from being established after birth e.g. due to long term separation following childbirth complications or if a mother is incarcerated. </a:t>
            </a:r>
            <a:endParaRPr lang="en-US" dirty="0">
              <a:cs typeface="Calibri"/>
            </a:endParaRPr>
          </a:p>
          <a:p>
            <a:pPr marL="342900" indent="-342900">
              <a:spcAft>
                <a:spcPts val="600"/>
              </a:spcAft>
              <a:buFont typeface="Arial,Sans-Serif"/>
              <a:buChar char="•"/>
            </a:pPr>
            <a:r>
              <a:rPr lang="en-GB" dirty="0">
                <a:cs typeface="Calibri"/>
              </a:rPr>
              <a:t>Intolerance (e.g. to lactose) or allergy (e.g. cows' milk allergy)</a:t>
            </a:r>
          </a:p>
          <a:p>
            <a:pPr marL="342900" indent="-342900">
              <a:spcAft>
                <a:spcPts val="600"/>
              </a:spcAft>
              <a:buFont typeface="Arial,Sans-Serif"/>
              <a:buChar char="•"/>
            </a:pPr>
            <a:r>
              <a:rPr lang="en-GB" dirty="0"/>
              <a:t>Mother’s disappointment in weaning (stopping breastfeeding) or use of formula. A mother may have chosen to introduce formula or foods and stop breastfeeding before 6-months of age but change her mind and wish to return to (exclusive) breastfeeding. </a:t>
            </a:r>
            <a:endParaRPr lang="en-US" dirty="0">
              <a:cs typeface="Calibri"/>
            </a:endParaRPr>
          </a:p>
          <a:p>
            <a:pPr marL="342900" indent="-342900">
              <a:spcAft>
                <a:spcPts val="600"/>
              </a:spcAft>
              <a:buFont typeface="Arial,Sans-Serif"/>
              <a:buChar char="•"/>
            </a:pPr>
            <a:r>
              <a:rPr lang="en-GB" dirty="0"/>
              <a:t>Wet nursing: A wet nurse may be identified who isn't currently breastfeeding or has never breastfed (e.g. an aunt or grandmother). In this case the wet nurse can be</a:t>
            </a:r>
            <a:r>
              <a:rPr lang="en-GB" baseline="0" dirty="0"/>
              <a:t> supported to </a:t>
            </a:r>
            <a:r>
              <a:rPr lang="en-GB" dirty="0"/>
              <a:t>re-lactate or with induced lactation to be able to wet nurse the baby. </a:t>
            </a:r>
            <a:endParaRPr lang="en-US" dirty="0">
              <a:cs typeface="Calibri"/>
            </a:endParaRPr>
          </a:p>
          <a:p>
            <a:pPr marL="342900" indent="-342900">
              <a:spcAft>
                <a:spcPts val="600"/>
              </a:spcAft>
              <a:buFont typeface="Arial,Sans-Serif"/>
              <a:buChar char="•"/>
            </a:pPr>
            <a:r>
              <a:rPr lang="en-GB" dirty="0">
                <a:cs typeface="Calibri"/>
              </a:rPr>
              <a:t>Adoptive or foster parents may wish to breastfeed an infant e.g. desire to experience all aspects of mothering, infant may have been in poor health or compromised physically or emotionally and therefore especially benefit from breastfeeding, to reduce stress and promote bonding. </a:t>
            </a:r>
          </a:p>
          <a:p>
            <a:pPr marL="342900" indent="-342900">
              <a:spcAft>
                <a:spcPts val="600"/>
              </a:spcAft>
              <a:buFont typeface="Arial,Sans-Serif"/>
              <a:buChar char="•"/>
            </a:pPr>
            <a:r>
              <a:rPr lang="en-GB" dirty="0"/>
              <a:t>Because emergency means that mother wants/needs to breastfeed: A mother may not have been breastfeeding before an emergency, but when an emergency occurs decided that she wants to or needs to breastfeed (e.g. due to increased dangers of using BMS in an emergency, lack of access to BMS, desire to protect baby during an infectious disease outbreak etc.)</a:t>
            </a:r>
            <a:endParaRPr lang="en-GB" dirty="0">
              <a:cs typeface="Calibri"/>
            </a:endParaRPr>
          </a:p>
          <a:p>
            <a:endParaRPr lang="en-GB" dirty="0">
              <a:cs typeface="Calibri"/>
            </a:endParaRPr>
          </a:p>
        </p:txBody>
      </p:sp>
      <p:sp>
        <p:nvSpPr>
          <p:cNvPr id="4" name="Slide Number Placeholder 3"/>
          <p:cNvSpPr>
            <a:spLocks noGrp="1"/>
          </p:cNvSpPr>
          <p:nvPr>
            <p:ph type="sldNum" sz="quarter" idx="10"/>
          </p:nvPr>
        </p:nvSpPr>
        <p:spPr/>
        <p:txBody>
          <a:bodyPr/>
          <a:lstStyle/>
          <a:p>
            <a:fld id="{EE7C8864-0D45-443E-A3B0-1B32284A523F}" type="slidenum">
              <a:rPr lang="en-GB" smtClean="0"/>
              <a:t>31</a:t>
            </a:fld>
            <a:endParaRPr lang="en-GB"/>
          </a:p>
        </p:txBody>
      </p:sp>
    </p:spTree>
    <p:extLst>
      <p:ext uri="{BB962C8B-B14F-4D97-AF65-F5344CB8AC3E}">
        <p14:creationId xmlns:p14="http://schemas.microsoft.com/office/powerpoint/2010/main" val="1557883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Aft>
                <a:spcPts val="600"/>
              </a:spcAft>
              <a:buFont typeface="Arial,Sans-Serif"/>
              <a:buChar char="•"/>
            </a:pPr>
            <a:r>
              <a:rPr lang="en-GB"/>
              <a:t>Circumstances that have </a:t>
            </a:r>
            <a:r>
              <a:rPr lang="en-GB" u="sng"/>
              <a:t>interrupted</a:t>
            </a:r>
            <a:r>
              <a:rPr lang="en-GB"/>
              <a:t> breastfeeding e.g. after cessation due to an unresolved breastfeeding challenge, an illness or temporary separation of mother and infant, a mother can re-lactate to return to breastfeeding. Breastfeeding may also have been </a:t>
            </a:r>
            <a:r>
              <a:rPr lang="en-GB" u="sng"/>
              <a:t>prevented</a:t>
            </a:r>
            <a:r>
              <a:rPr lang="en-GB"/>
              <a:t> from being established after birth e.g. due to long term separation following childbirth complications or if a mother is incarcerated. </a:t>
            </a:r>
            <a:endParaRPr lang="en-US">
              <a:cs typeface="Calibri"/>
            </a:endParaRPr>
          </a:p>
          <a:p>
            <a:pPr marL="342900" indent="-342900">
              <a:spcAft>
                <a:spcPts val="600"/>
              </a:spcAft>
              <a:buFont typeface="Arial,Sans-Serif"/>
              <a:buChar char="•"/>
            </a:pPr>
            <a:r>
              <a:rPr lang="en-GB">
                <a:cs typeface="Calibri"/>
              </a:rPr>
              <a:t>Intolerance (e.g. to lactose) or allergy (e.g. cows' milk allergy)</a:t>
            </a:r>
          </a:p>
          <a:p>
            <a:pPr marL="342900" indent="-342900">
              <a:spcAft>
                <a:spcPts val="600"/>
              </a:spcAft>
              <a:buFont typeface="Arial,Sans-Serif"/>
              <a:buChar char="•"/>
            </a:pPr>
            <a:r>
              <a:rPr lang="en-GB"/>
              <a:t>Mother’s disappointment in weaning (stopping breastfeeding) or use of formula. A mother may have chosen to introduce formula or foods and stop breastfeeding before 6-months of age but change her mind and wish to return to (exclusive) breastfeeding. </a:t>
            </a:r>
            <a:endParaRPr lang="en-US">
              <a:cs typeface="Calibri"/>
            </a:endParaRPr>
          </a:p>
          <a:p>
            <a:pPr marL="342900" indent="-342900">
              <a:spcAft>
                <a:spcPts val="600"/>
              </a:spcAft>
              <a:buFont typeface="Arial,Sans-Serif"/>
              <a:buChar char="•"/>
            </a:pPr>
            <a:r>
              <a:rPr lang="en-GB"/>
              <a:t>Wet nursing: A wet nurse may be identified who isn't currently breastfeeding or has never breastfed (e.g. an aunt or grandmother). In this case the wet nurse can be</a:t>
            </a:r>
            <a:r>
              <a:rPr lang="en-GB" baseline="0"/>
              <a:t> supported to </a:t>
            </a:r>
            <a:r>
              <a:rPr lang="en-GB"/>
              <a:t>re-lactate or with induced lactation to be able to wet nurse the baby. </a:t>
            </a:r>
            <a:endParaRPr lang="en-US">
              <a:cs typeface="Calibri"/>
            </a:endParaRPr>
          </a:p>
          <a:p>
            <a:pPr marL="342900" indent="-342900">
              <a:spcAft>
                <a:spcPts val="600"/>
              </a:spcAft>
              <a:buFont typeface="Arial,Sans-Serif"/>
              <a:buChar char="•"/>
            </a:pPr>
            <a:r>
              <a:rPr lang="en-GB">
                <a:cs typeface="Calibri"/>
              </a:rPr>
              <a:t>Adoptive or foster parents may wish to breastfeed an infant e.g. desire to experience all aspects of mothering, infant may have been in poor health or compromised physically or emotionally and therefore especially benefit from breastfeeding, to reduce stress and promote bonding. </a:t>
            </a:r>
          </a:p>
          <a:p>
            <a:pPr marL="342900" indent="-342900">
              <a:spcAft>
                <a:spcPts val="600"/>
              </a:spcAft>
              <a:buFont typeface="Arial,Sans-Serif"/>
              <a:buChar char="•"/>
            </a:pPr>
            <a:r>
              <a:rPr lang="en-GB"/>
              <a:t>Because emergency means that mother wants/needs to breastfeed: A mother may not have been breastfeeding before an emergency, but when an emergency occurs decided that she wants to or needs to breastfeed (e.g. due to increased dangers of using BMS in an emergency, lack of access to BMS, desire to protect baby during an infectious disease outbreak etc.)</a:t>
            </a:r>
            <a:endParaRPr lang="en-GB">
              <a:cs typeface="Calibri"/>
            </a:endParaRPr>
          </a:p>
          <a:p>
            <a:endParaRPr lang="en-GB">
              <a:cs typeface="Calibri"/>
            </a:endParaRPr>
          </a:p>
        </p:txBody>
      </p:sp>
      <p:sp>
        <p:nvSpPr>
          <p:cNvPr id="4" name="Slide Number Placeholder 3"/>
          <p:cNvSpPr>
            <a:spLocks noGrp="1"/>
          </p:cNvSpPr>
          <p:nvPr>
            <p:ph type="sldNum" sz="quarter" idx="10"/>
          </p:nvPr>
        </p:nvSpPr>
        <p:spPr/>
        <p:txBody>
          <a:bodyPr/>
          <a:lstStyle/>
          <a:p>
            <a:fld id="{EE7C8864-0D45-443E-A3B0-1B32284A523F}" type="slidenum">
              <a:rPr lang="en-GB" smtClean="0"/>
              <a:t>32</a:t>
            </a:fld>
            <a:endParaRPr lang="en-GB"/>
          </a:p>
        </p:txBody>
      </p:sp>
    </p:spTree>
    <p:extLst>
      <p:ext uri="{BB962C8B-B14F-4D97-AF65-F5344CB8AC3E}">
        <p14:creationId xmlns:p14="http://schemas.microsoft.com/office/powerpoint/2010/main" val="4071645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err="1">
                <a:solidFill>
                  <a:schemeClr val="tx1"/>
                </a:solidFill>
                <a:effectLst/>
                <a:latin typeface="+mn-lt"/>
                <a:ea typeface="+mn-ea"/>
                <a:cs typeface="+mn-cs"/>
              </a:rPr>
              <a:t>Presentación</a:t>
            </a:r>
            <a:r>
              <a:rPr lang="en-GB" sz="1200" b="0" i="0" u="none" strike="noStrike"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baseline="0"/>
              <a:t>Equipo de facilitadores</a:t>
            </a:r>
          </a:p>
          <a:p>
            <a:endParaRPr lang="en-GB"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51536DA-3FD7-4841-BB2B-2CB8CDAEE96C}" type="slidenum">
              <a:rPr kumimoji="0" lang="en-US" sz="1200" b="0" i="0" u="none" strike="noStrike" kern="1200" cap="none" spc="0" normalizeH="0" baseline="0" noProof="0" smtClean="0">
                <a:ln>
                  <a:noFill/>
                </a:ln>
                <a:solidFill>
                  <a:prstClr val="black"/>
                </a:solidFill>
                <a:effectLst/>
                <a:uLnTx/>
                <a:uFillTx/>
                <a:latin typeface="Gill Sans MT" pitchFamily="3"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Gill Sans MT" pitchFamily="3" charset="0"/>
              <a:ea typeface="MS PGothic" panose="020B0600070205080204" pitchFamily="34" charset="-128"/>
              <a:cs typeface="+mn-cs"/>
            </a:endParaRPr>
          </a:p>
        </p:txBody>
      </p:sp>
    </p:spTree>
    <p:extLst>
      <p:ext uri="{BB962C8B-B14F-4D97-AF65-F5344CB8AC3E}">
        <p14:creationId xmlns:p14="http://schemas.microsoft.com/office/powerpoint/2010/main" val="42007321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There</a:t>
            </a:r>
            <a:r>
              <a:rPr lang="en-GB" b="0" baseline="0">
                <a:cs typeface="Calibri"/>
              </a:rPr>
              <a:t> are a number of different methods that can support with regular stimulation of the breast.</a:t>
            </a:r>
          </a:p>
          <a:p>
            <a:r>
              <a:rPr lang="en-GB" err="1"/>
              <a:t>Relactation</a:t>
            </a:r>
            <a:r>
              <a:rPr lang="en-GB"/>
              <a:t> methods include:</a:t>
            </a:r>
            <a:endParaRPr lang="en-US">
              <a:cs typeface="Calibri"/>
            </a:endParaRPr>
          </a:p>
          <a:p>
            <a:pPr marL="793115" lvl="1" indent="-335915">
              <a:buAutoNum type="arabicPeriod"/>
            </a:pPr>
            <a:r>
              <a:rPr lang="en-GB"/>
              <a:t>Drip-drop method (left)</a:t>
            </a:r>
            <a:endParaRPr lang="en-GB">
              <a:cs typeface="Calibri"/>
            </a:endParaRPr>
          </a:p>
          <a:p>
            <a:pPr marL="793115" lvl="1" indent="-335915">
              <a:buAutoNum type="arabicPeriod"/>
            </a:pPr>
            <a:r>
              <a:rPr lang="en-GB"/>
              <a:t>Syringe (middle)</a:t>
            </a:r>
            <a:endParaRPr lang="en-GB">
              <a:cs typeface="Calibri"/>
            </a:endParaRPr>
          </a:p>
          <a:p>
            <a:pPr marL="793115" lvl="1" indent="-335915">
              <a:buAutoNum type="arabicPeriod"/>
            </a:pPr>
            <a:r>
              <a:rPr lang="en-GB"/>
              <a:t>Supplemental suckling technique (right) – a nasogastric tube and bag/cup. Also referred to as:</a:t>
            </a:r>
            <a:endParaRPr lang="en-US">
              <a:cs typeface="Calibri"/>
            </a:endParaRPr>
          </a:p>
          <a:p>
            <a:pPr marL="1085850" lvl="2" indent="-171450">
              <a:buFont typeface="Arial,Sans-Serif"/>
              <a:buChar char="•"/>
            </a:pPr>
            <a:r>
              <a:rPr lang="en-GB"/>
              <a:t>‘Lactaid System’</a:t>
            </a:r>
            <a:endParaRPr lang="en-US"/>
          </a:p>
          <a:p>
            <a:pPr marL="1085850" lvl="2" indent="-171450">
              <a:buFont typeface="Arial,Sans-Serif"/>
              <a:buChar char="•"/>
            </a:pPr>
            <a:r>
              <a:rPr lang="en-GB"/>
              <a:t>‘Supplemental Nursing System’ (SNS)  (NB! Although "SNS" is commonly used to refer to this technique, this is a brand name specific to </a:t>
            </a:r>
            <a:r>
              <a:rPr lang="en-GB" err="1"/>
              <a:t>Medela</a:t>
            </a:r>
            <a:r>
              <a:rPr lang="en-GB"/>
              <a:t>, a Code violator) </a:t>
            </a:r>
            <a:endParaRPr lang="en-GB">
              <a:cs typeface="Calibri"/>
            </a:endParaRPr>
          </a:p>
          <a:p>
            <a:pPr marL="1085850" lvl="2" indent="-171450">
              <a:buFont typeface="Arial,Sans-Serif"/>
              <a:buChar char="•"/>
            </a:pPr>
            <a:r>
              <a:rPr lang="en-GB"/>
              <a:t>‘At Breast </a:t>
            </a:r>
            <a:r>
              <a:rPr lang="en-GB" err="1"/>
              <a:t>Supplementer</a:t>
            </a:r>
            <a:r>
              <a:rPr lang="en-GB"/>
              <a:t>’</a:t>
            </a:r>
            <a:endParaRPr lang="en-US"/>
          </a:p>
          <a:p>
            <a:pPr marL="1085850" lvl="2" indent="-171450">
              <a:buFont typeface="Arial,Sans-Serif"/>
              <a:buChar char="•"/>
            </a:pPr>
            <a:r>
              <a:rPr lang="en-GB" b="0">
                <a:cs typeface="Calibri"/>
              </a:rPr>
              <a:t>In the bottom right picture you see a home-made version, using a cup</a:t>
            </a:r>
          </a:p>
          <a:p>
            <a:endParaRPr lang="en-GB"/>
          </a:p>
          <a:p>
            <a:r>
              <a:rPr lang="en-GB">
                <a:cs typeface="Calibri"/>
              </a:rPr>
              <a:t>For supplemental suckling technique, what concerns may you have in an emergency context in terms of hygiene? And how might we find solutions for this, minimizing the risks?</a:t>
            </a:r>
            <a:endParaRPr lang="en-GB"/>
          </a:p>
          <a:p>
            <a:r>
              <a:rPr lang="en-GB" b="1" i="1">
                <a:cs typeface="Calibri"/>
              </a:rPr>
              <a:t>Example concerns: </a:t>
            </a:r>
            <a:r>
              <a:rPr lang="en-GB">
                <a:cs typeface="Calibri"/>
              </a:rPr>
              <a:t>N</a:t>
            </a:r>
            <a:r>
              <a:rPr lang="en-GB"/>
              <a:t>eed to flush and very regularly change the NG tube, </a:t>
            </a:r>
            <a:endParaRPr lang="en-GB" b="1"/>
          </a:p>
          <a:p>
            <a:r>
              <a:rPr lang="en-GB" b="1" i="1"/>
              <a:t>Example solutions:</a:t>
            </a:r>
            <a:r>
              <a:rPr lang="en-GB"/>
              <a:t> SST may only be appropriate within inpatient facilities (as admission OR as a day patient) where hygiene can be assured. </a:t>
            </a:r>
            <a:endParaRPr lang="en-GB" b="1">
              <a:cs typeface="Calibri"/>
            </a:endParaRPr>
          </a:p>
        </p:txBody>
      </p:sp>
      <p:sp>
        <p:nvSpPr>
          <p:cNvPr id="4" name="Slide Number Placeholder 3"/>
          <p:cNvSpPr>
            <a:spLocks noGrp="1"/>
          </p:cNvSpPr>
          <p:nvPr>
            <p:ph type="sldNum" sz="quarter" idx="5"/>
          </p:nvPr>
        </p:nvSpPr>
        <p:spPr/>
        <p:txBody>
          <a:bodyPr/>
          <a:lstStyle/>
          <a:p>
            <a:fld id="{EE7C8864-0D45-443E-A3B0-1B32284A523F}" type="slidenum">
              <a:rPr lang="en-GB" smtClean="0"/>
              <a:t>33</a:t>
            </a:fld>
            <a:endParaRPr lang="en-GB"/>
          </a:p>
        </p:txBody>
      </p:sp>
    </p:spTree>
    <p:extLst>
      <p:ext uri="{BB962C8B-B14F-4D97-AF65-F5344CB8AC3E}">
        <p14:creationId xmlns:p14="http://schemas.microsoft.com/office/powerpoint/2010/main" val="2383616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t>Lactation massage is a good example of a low cost, low-tech intervention which can be used to support the </a:t>
            </a:r>
            <a:r>
              <a:rPr lang="en-US" err="1"/>
              <a:t>relactation</a:t>
            </a:r>
            <a:r>
              <a:rPr lang="en-US"/>
              <a:t> process </a:t>
            </a:r>
          </a:p>
          <a:p>
            <a:pPr marL="171450" indent="-171450">
              <a:buFont typeface="Arial,Sans-Serif"/>
              <a:buChar char="•"/>
            </a:pPr>
            <a:r>
              <a:rPr lang="en-US"/>
              <a:t>In resource-limited settings, the focus should be on equipping counsellors with the competencies required for simple, effective, low-cost, low-technology interventions such as listening and reassurance, skin-to-skin contact, hand expression and cup feeding and massage. (Source: OG-BFC/E)</a:t>
            </a:r>
          </a:p>
          <a:p>
            <a:pPr marL="171450" indent="-171450">
              <a:buFont typeface="Arial,Sans-Serif"/>
              <a:buChar char="•"/>
            </a:pPr>
            <a:r>
              <a:rPr lang="en-US"/>
              <a:t>This may be an adjustment for practitioners/ volunteers who normally work in high resource settings and typically work with lots of gadgets, at the breast supplementers, pharmaceutical galactagogues etc. when supporting </a:t>
            </a:r>
            <a:r>
              <a:rPr lang="en-US" err="1"/>
              <a:t>relactation</a:t>
            </a:r>
          </a:p>
          <a:p>
            <a:pPr marL="171450" indent="-171450">
              <a:buFont typeface="Arial,Sans-Serif"/>
              <a:buChar char="•"/>
            </a:pPr>
            <a:r>
              <a:rPr lang="en-US"/>
              <a:t>Do not underestimate the power of praise, encouragement and confidence-building! </a:t>
            </a:r>
          </a:p>
          <a:p>
            <a:endParaRPr lang="en-US"/>
          </a:p>
          <a:p>
            <a:r>
              <a:rPr lang="en-US" b="1" i="1"/>
              <a:t>Technical notes in case of questions about massage:</a:t>
            </a:r>
            <a:endParaRPr lang="en-US"/>
          </a:p>
          <a:p>
            <a:pPr marL="171450" indent="-171450">
              <a:buFont typeface="Arial,Sans-Serif"/>
              <a:buChar char="•"/>
            </a:pPr>
            <a:r>
              <a:rPr lang="en-US"/>
              <a:t>Breast massage (before/during) and breast compressions (during BF) can help to </a:t>
            </a:r>
            <a:r>
              <a:rPr lang="en-US" err="1"/>
              <a:t>optimise</a:t>
            </a:r>
            <a:r>
              <a:rPr lang="en-US"/>
              <a:t> milk removal / drain the breast more thoroughly, especially when milk production is low. </a:t>
            </a:r>
          </a:p>
          <a:p>
            <a:pPr marL="171450" indent="-171450">
              <a:buFont typeface="Arial,Sans-Serif"/>
              <a:buChar char="•"/>
            </a:pPr>
            <a:r>
              <a:rPr lang="en-US"/>
              <a:t>There are also other points on the body that, when stimulated, seem to trigger the letdown reflex (e.g. see women's backs being massaged in the photo)</a:t>
            </a:r>
          </a:p>
          <a:p>
            <a:pPr marL="171450" indent="-171450">
              <a:buFont typeface="Arial,Sans-Serif"/>
              <a:buChar char="•"/>
            </a:pPr>
            <a:r>
              <a:rPr lang="en-US"/>
              <a:t>An innovative study from India compared back and spine massage on mothers 4 x daily for 3 days starting 2 hours after birth against regular postpartum care. </a:t>
            </a:r>
          </a:p>
          <a:p>
            <a:pPr marL="171450" indent="-171450">
              <a:buFont typeface="Arial,Sans-Serif"/>
              <a:buChar char="•"/>
            </a:pPr>
            <a:r>
              <a:rPr lang="en-US"/>
              <a:t>Babies from the massage group transferred more colostrum or milk than babies from the other group. </a:t>
            </a:r>
          </a:p>
          <a:p>
            <a:r>
              <a:rPr lang="en-US" i="1"/>
              <a:t>(Source: Patel U, Gedam DS, Verma M. Effect of back Massage on Lactation among Postnatal Mothers. Int J Med Res Rev [Internet]. 2013Mar.31) </a:t>
            </a:r>
            <a:endParaRPr lang="en-GB"/>
          </a:p>
        </p:txBody>
      </p:sp>
      <p:sp>
        <p:nvSpPr>
          <p:cNvPr id="4" name="Slide Number Placeholder 3"/>
          <p:cNvSpPr>
            <a:spLocks noGrp="1"/>
          </p:cNvSpPr>
          <p:nvPr>
            <p:ph type="sldNum" sz="quarter" idx="5"/>
          </p:nvPr>
        </p:nvSpPr>
        <p:spPr/>
        <p:txBody>
          <a:bodyPr/>
          <a:lstStyle/>
          <a:p>
            <a:fld id="{EE7C8864-0D45-443E-A3B0-1B32284A523F}" type="slidenum">
              <a:rPr lang="en-GB" smtClean="0"/>
              <a:t>34</a:t>
            </a:fld>
            <a:endParaRPr lang="en-GB"/>
          </a:p>
        </p:txBody>
      </p:sp>
    </p:spTree>
    <p:extLst>
      <p:ext uri="{BB962C8B-B14F-4D97-AF65-F5344CB8AC3E}">
        <p14:creationId xmlns:p14="http://schemas.microsoft.com/office/powerpoint/2010/main" val="1733521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Aft>
                <a:spcPts val="600"/>
              </a:spcAft>
              <a:buFont typeface="Arial,Sans-Serif"/>
              <a:buChar char="•"/>
            </a:pPr>
            <a:r>
              <a:rPr lang="en-GB" dirty="0"/>
              <a:t>Circumstances that have </a:t>
            </a:r>
            <a:r>
              <a:rPr lang="en-GB" u="sng" dirty="0"/>
              <a:t>interrupted</a:t>
            </a:r>
            <a:r>
              <a:rPr lang="en-GB" dirty="0"/>
              <a:t> breastfeeding e.g. after cessation due to an unresolved breastfeeding challenge, an illness or temporary separation of mother and infant, a mother can re-lactate to return to breastfeeding. Breastfeeding may also have been </a:t>
            </a:r>
            <a:r>
              <a:rPr lang="en-GB" u="sng" dirty="0"/>
              <a:t>prevented</a:t>
            </a:r>
            <a:r>
              <a:rPr lang="en-GB" dirty="0"/>
              <a:t> from being established after birth e.g. due to long term separation following childbirth complications or if a mother is incarcerated. </a:t>
            </a:r>
            <a:endParaRPr lang="en-US" dirty="0">
              <a:cs typeface="Calibri"/>
            </a:endParaRPr>
          </a:p>
          <a:p>
            <a:pPr marL="342900" indent="-342900">
              <a:spcAft>
                <a:spcPts val="600"/>
              </a:spcAft>
              <a:buFont typeface="Arial,Sans-Serif"/>
              <a:buChar char="•"/>
            </a:pPr>
            <a:r>
              <a:rPr lang="en-GB" dirty="0">
                <a:cs typeface="Calibri"/>
              </a:rPr>
              <a:t>Intolerance (e.g. to lactose) or allergy (e.g. cows' milk allergy)</a:t>
            </a:r>
          </a:p>
          <a:p>
            <a:pPr marL="342900" indent="-342900">
              <a:spcAft>
                <a:spcPts val="600"/>
              </a:spcAft>
              <a:buFont typeface="Arial,Sans-Serif"/>
              <a:buChar char="•"/>
            </a:pPr>
            <a:r>
              <a:rPr lang="en-GB" dirty="0"/>
              <a:t>Mother’s disappointment in weaning (stopping breastfeeding) or use of formula. A mother may have chosen to introduce formula or foods and stop breastfeeding before 6-months of age but change her mind and wish to return to (exclusive) breastfeeding. </a:t>
            </a:r>
            <a:endParaRPr lang="en-US" dirty="0">
              <a:cs typeface="Calibri"/>
            </a:endParaRPr>
          </a:p>
          <a:p>
            <a:pPr marL="342900" indent="-342900">
              <a:spcAft>
                <a:spcPts val="600"/>
              </a:spcAft>
              <a:buFont typeface="Arial,Sans-Serif"/>
              <a:buChar char="•"/>
            </a:pPr>
            <a:r>
              <a:rPr lang="en-GB" dirty="0"/>
              <a:t>Wet nursing: A wet nurse may be identified who isn't currently breastfeeding or has never breastfed (e.g. an aunt or grandmother). In this case the wet nurse can be</a:t>
            </a:r>
            <a:r>
              <a:rPr lang="en-GB" baseline="0" dirty="0"/>
              <a:t> supported to </a:t>
            </a:r>
            <a:r>
              <a:rPr lang="en-GB" dirty="0"/>
              <a:t>re-lactate or with induced lactation to be able to wet nurse the baby. </a:t>
            </a:r>
            <a:endParaRPr lang="en-US" dirty="0">
              <a:cs typeface="Calibri"/>
            </a:endParaRPr>
          </a:p>
          <a:p>
            <a:pPr marL="342900" indent="-342900">
              <a:spcAft>
                <a:spcPts val="600"/>
              </a:spcAft>
              <a:buFont typeface="Arial,Sans-Serif"/>
              <a:buChar char="•"/>
            </a:pPr>
            <a:r>
              <a:rPr lang="en-GB" dirty="0">
                <a:cs typeface="Calibri"/>
              </a:rPr>
              <a:t>Adoptive or foster parents may wish to breastfeed an infant e.g. desire to experience all aspects of mothering, infant may have been in poor health or compromised physically or emotionally and therefore especially benefit from breastfeeding, to reduce stress and promote bonding. </a:t>
            </a:r>
          </a:p>
          <a:p>
            <a:pPr marL="342900" indent="-342900">
              <a:spcAft>
                <a:spcPts val="600"/>
              </a:spcAft>
              <a:buFont typeface="Arial,Sans-Serif"/>
              <a:buChar char="•"/>
            </a:pPr>
            <a:r>
              <a:rPr lang="en-GB" dirty="0"/>
              <a:t>Because emergency means that mother wants/needs to breastfeed: A mother may not have been breastfeeding before an emergency, but when an emergency occurs decided that she wants to or needs to breastfeed (e.g. due to increased dangers of using BMS in an emergency, lack of access to BMS, desire to protect baby during an infectious disease outbreak etc.)</a:t>
            </a:r>
            <a:endParaRPr lang="en-GB" dirty="0">
              <a:cs typeface="Calibri"/>
            </a:endParaRPr>
          </a:p>
          <a:p>
            <a:endParaRPr lang="en-GB" dirty="0">
              <a:cs typeface="Calibri"/>
            </a:endParaRPr>
          </a:p>
        </p:txBody>
      </p:sp>
      <p:sp>
        <p:nvSpPr>
          <p:cNvPr id="4" name="Slide Number Placeholder 3"/>
          <p:cNvSpPr>
            <a:spLocks noGrp="1"/>
          </p:cNvSpPr>
          <p:nvPr>
            <p:ph type="sldNum" sz="quarter" idx="10"/>
          </p:nvPr>
        </p:nvSpPr>
        <p:spPr/>
        <p:txBody>
          <a:bodyPr/>
          <a:lstStyle/>
          <a:p>
            <a:fld id="{EE7C8864-0D45-443E-A3B0-1B32284A523F}" type="slidenum">
              <a:rPr lang="en-GB" smtClean="0"/>
              <a:t>35</a:t>
            </a:fld>
            <a:endParaRPr lang="en-GB"/>
          </a:p>
        </p:txBody>
      </p:sp>
    </p:spTree>
    <p:extLst>
      <p:ext uri="{BB962C8B-B14F-4D97-AF65-F5344CB8AC3E}">
        <p14:creationId xmlns:p14="http://schemas.microsoft.com/office/powerpoint/2010/main" val="1359220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Aft>
                <a:spcPts val="600"/>
              </a:spcAft>
              <a:buFont typeface="Arial,Sans-Serif"/>
              <a:buChar char="•"/>
            </a:pPr>
            <a:r>
              <a:rPr lang="en-GB" dirty="0"/>
              <a:t>Circumstances that have </a:t>
            </a:r>
            <a:r>
              <a:rPr lang="en-GB" u="sng" dirty="0"/>
              <a:t>interrupted</a:t>
            </a:r>
            <a:r>
              <a:rPr lang="en-GB" dirty="0"/>
              <a:t> breastfeeding e.g. after cessation due to an unresolved breastfeeding challenge, an illness or temporary separation of mother and infant, a mother can re-lactate to return to breastfeeding. Breastfeeding may also have been </a:t>
            </a:r>
            <a:r>
              <a:rPr lang="en-GB" u="sng" dirty="0"/>
              <a:t>prevented</a:t>
            </a:r>
            <a:r>
              <a:rPr lang="en-GB" dirty="0"/>
              <a:t> from being established after birth e.g. due to long term separation following childbirth complications or if a mother is incarcerated. </a:t>
            </a:r>
            <a:endParaRPr lang="en-US" dirty="0">
              <a:cs typeface="Calibri"/>
            </a:endParaRPr>
          </a:p>
          <a:p>
            <a:pPr marL="342900" indent="-342900">
              <a:spcAft>
                <a:spcPts val="600"/>
              </a:spcAft>
              <a:buFont typeface="Arial,Sans-Serif"/>
              <a:buChar char="•"/>
            </a:pPr>
            <a:r>
              <a:rPr lang="en-GB" dirty="0">
                <a:cs typeface="Calibri"/>
              </a:rPr>
              <a:t>Intolerance (e.g. to lactose) or allergy (e.g. cows' milk allergy)</a:t>
            </a:r>
          </a:p>
          <a:p>
            <a:pPr marL="342900" indent="-342900">
              <a:spcAft>
                <a:spcPts val="600"/>
              </a:spcAft>
              <a:buFont typeface="Arial,Sans-Serif"/>
              <a:buChar char="•"/>
            </a:pPr>
            <a:r>
              <a:rPr lang="en-GB" dirty="0"/>
              <a:t>Mother’s disappointment in weaning (stopping breastfeeding) or use of formula. A mother may have chosen to introduce formula or foods and stop breastfeeding before 6-months of age but change her mind and wish to return to (exclusive) breastfeeding. </a:t>
            </a:r>
            <a:endParaRPr lang="en-US" dirty="0">
              <a:cs typeface="Calibri"/>
            </a:endParaRPr>
          </a:p>
          <a:p>
            <a:pPr marL="342900" indent="-342900">
              <a:spcAft>
                <a:spcPts val="600"/>
              </a:spcAft>
              <a:buFont typeface="Arial,Sans-Serif"/>
              <a:buChar char="•"/>
            </a:pPr>
            <a:r>
              <a:rPr lang="en-GB" dirty="0"/>
              <a:t>Wet nursing: A wet nurse may be identified who isn't currently breastfeeding or has never breastfed (e.g. an aunt or grandmother). In this case the wet nurse can be</a:t>
            </a:r>
            <a:r>
              <a:rPr lang="en-GB" baseline="0" dirty="0"/>
              <a:t> supported to </a:t>
            </a:r>
            <a:r>
              <a:rPr lang="en-GB" dirty="0"/>
              <a:t>re-lactate or with induced lactation to be able to wet nurse the baby. </a:t>
            </a:r>
            <a:endParaRPr lang="en-US" dirty="0">
              <a:cs typeface="Calibri"/>
            </a:endParaRPr>
          </a:p>
          <a:p>
            <a:pPr marL="342900" indent="-342900">
              <a:spcAft>
                <a:spcPts val="600"/>
              </a:spcAft>
              <a:buFont typeface="Arial,Sans-Serif"/>
              <a:buChar char="•"/>
            </a:pPr>
            <a:r>
              <a:rPr lang="en-GB" dirty="0">
                <a:cs typeface="Calibri"/>
              </a:rPr>
              <a:t>Adoptive or foster parents may wish to breastfeed an infant e.g. desire to experience all aspects of mothering, infant may have been in poor health or compromised physically or emotionally and therefore especially benefit from breastfeeding, to reduce stress and promote bonding. </a:t>
            </a:r>
          </a:p>
          <a:p>
            <a:pPr marL="342900" indent="-342900">
              <a:spcAft>
                <a:spcPts val="600"/>
              </a:spcAft>
              <a:buFont typeface="Arial,Sans-Serif"/>
              <a:buChar char="•"/>
            </a:pPr>
            <a:r>
              <a:rPr lang="en-GB" dirty="0"/>
              <a:t>Because emergency means that mother wants/needs to breastfeed: A mother may not have been breastfeeding before an emergency, but when an emergency occurs decided that she wants to or needs to breastfeed (e.g. due to increased dangers of using BMS in an emergency, lack of access to BMS, desire to protect baby during an infectious disease outbreak etc.)</a:t>
            </a:r>
            <a:endParaRPr lang="en-GB" dirty="0">
              <a:cs typeface="Calibri"/>
            </a:endParaRPr>
          </a:p>
          <a:p>
            <a:endParaRPr lang="en-GB" dirty="0">
              <a:cs typeface="Calibri"/>
            </a:endParaRPr>
          </a:p>
        </p:txBody>
      </p:sp>
      <p:sp>
        <p:nvSpPr>
          <p:cNvPr id="4" name="Slide Number Placeholder 3"/>
          <p:cNvSpPr>
            <a:spLocks noGrp="1"/>
          </p:cNvSpPr>
          <p:nvPr>
            <p:ph type="sldNum" sz="quarter" idx="10"/>
          </p:nvPr>
        </p:nvSpPr>
        <p:spPr/>
        <p:txBody>
          <a:bodyPr/>
          <a:lstStyle/>
          <a:p>
            <a:fld id="{EE7C8864-0D45-443E-A3B0-1B32284A523F}" type="slidenum">
              <a:rPr lang="en-GB" smtClean="0"/>
              <a:t>36</a:t>
            </a:fld>
            <a:endParaRPr lang="en-GB"/>
          </a:p>
        </p:txBody>
      </p:sp>
    </p:spTree>
    <p:extLst>
      <p:ext uri="{BB962C8B-B14F-4D97-AF65-F5344CB8AC3E}">
        <p14:creationId xmlns:p14="http://schemas.microsoft.com/office/powerpoint/2010/main" val="3879964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5.11 Where an infant is not breastfed by his/her mother, quickly explore, in priority order, the viability of </a:t>
            </a:r>
            <a:r>
              <a:rPr lang="en-US" sz="1200" dirty="0" err="1"/>
              <a:t>relactation</a:t>
            </a:r>
            <a:r>
              <a:rPr lang="en-US" sz="1200" dirty="0"/>
              <a:t>, wet nursing and donor human milk, informed by cultural context, current acceptability to mothers and service availability. If these options are not acceptable to mothers/caregivers or feasible to deliver, enable access to an assured supply of an appropriate BMS, accompanied by an essential package of support</a:t>
            </a:r>
            <a:endParaRPr lang="es-ES" sz="1200" dirty="0">
              <a:latin typeface="Lato"/>
              <a:ea typeface="Lato"/>
              <a:cs typeface="Calibri"/>
            </a:endParaRPr>
          </a:p>
          <a:p>
            <a:endParaRPr lang="en-US" dirty="0"/>
          </a:p>
        </p:txBody>
      </p:sp>
      <p:sp>
        <p:nvSpPr>
          <p:cNvPr id="4" name="Slide Number Placeholder 3"/>
          <p:cNvSpPr>
            <a:spLocks noGrp="1"/>
          </p:cNvSpPr>
          <p:nvPr>
            <p:ph type="sldNum" sz="quarter" idx="5"/>
          </p:nvPr>
        </p:nvSpPr>
        <p:spPr/>
        <p:txBody>
          <a:bodyPr/>
          <a:lstStyle/>
          <a:p>
            <a:fld id="{932565D5-A542-4B9C-883B-203F8CB4BBE3}" type="slidenum">
              <a:rPr lang="en-US" smtClean="0"/>
              <a:t>37</a:t>
            </a:fld>
            <a:endParaRPr lang="en-US"/>
          </a:p>
        </p:txBody>
      </p:sp>
    </p:spTree>
    <p:extLst>
      <p:ext uri="{BB962C8B-B14F-4D97-AF65-F5344CB8AC3E}">
        <p14:creationId xmlns:p14="http://schemas.microsoft.com/office/powerpoint/2010/main" val="255771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u="none" strike="noStrike" kern="1200" dirty="0">
                <a:solidFill>
                  <a:schemeClr val="tx1"/>
                </a:solidFill>
                <a:effectLst/>
                <a:latin typeface="+mn-lt"/>
                <a:ea typeface="+mn-ea"/>
                <a:cs typeface="+mn-cs"/>
              </a:rPr>
              <a:t>In some contexts wet nursing has been very successful as an approach. For example, in the Philippines wet nursing is part of normal cultural practice. </a:t>
            </a:r>
            <a:r>
              <a:rPr lang="en-US" sz="1200" b="0" i="0" kern="1200" dirty="0">
                <a:solidFill>
                  <a:schemeClr val="tx1"/>
                </a:solidFill>
                <a:effectLst/>
                <a:latin typeface="+mn-lt"/>
                <a:ea typeface="+mn-ea"/>
                <a:cs typeface="+mn-cs"/>
              </a:rPr>
              <a:t>​</a:t>
            </a:r>
          </a:p>
          <a:p>
            <a:pPr rtl="0" fontAlgn="base"/>
            <a:r>
              <a:rPr lang="en-US" sz="1200" b="1" i="0" u="none" strike="noStrike" kern="1200" dirty="0">
                <a:solidFill>
                  <a:schemeClr val="tx1"/>
                </a:solidFill>
                <a:effectLst/>
                <a:latin typeface="+mn-lt"/>
                <a:ea typeface="+mn-ea"/>
                <a:cs typeface="+mn-cs"/>
              </a:rPr>
              <a:t>SAY: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An example from </a:t>
            </a:r>
            <a:r>
              <a:rPr lang="en-US" sz="1200" b="0" i="0" u="none" strike="noStrike" kern="1200" dirty="0" err="1">
                <a:solidFill>
                  <a:schemeClr val="tx1"/>
                </a:solidFill>
                <a:effectLst/>
                <a:latin typeface="+mn-lt"/>
                <a:ea typeface="+mn-ea"/>
                <a:cs typeface="+mn-cs"/>
              </a:rPr>
              <a:t>Arugaan</a:t>
            </a:r>
            <a:r>
              <a:rPr lang="en-US" sz="1200" b="0" i="0" u="none" strike="noStrike" kern="1200" dirty="0">
                <a:solidFill>
                  <a:schemeClr val="tx1"/>
                </a:solidFill>
                <a:effectLst/>
                <a:latin typeface="+mn-lt"/>
                <a:ea typeface="+mn-ea"/>
                <a:cs typeface="+mn-cs"/>
              </a:rPr>
              <a:t> (a breastfeeding support </a:t>
            </a:r>
            <a:r>
              <a:rPr lang="en-US" sz="1200" b="0" i="0" u="none" strike="noStrike" kern="1200" dirty="0" err="1">
                <a:solidFill>
                  <a:schemeClr val="tx1"/>
                </a:solidFill>
                <a:effectLst/>
                <a:latin typeface="+mn-lt"/>
                <a:ea typeface="+mn-ea"/>
                <a:cs typeface="+mn-cs"/>
              </a:rPr>
              <a:t>organisation</a:t>
            </a:r>
            <a:r>
              <a:rPr lang="en-US" sz="1200" b="0" i="0" u="none" strike="noStrike" kern="1200" dirty="0">
                <a:solidFill>
                  <a:schemeClr val="tx1"/>
                </a:solidFill>
                <a:effectLst/>
                <a:latin typeface="+mn-lt"/>
                <a:ea typeface="+mn-ea"/>
                <a:cs typeface="+mn-cs"/>
              </a:rPr>
              <a:t> in the Philippines). They use the following approach: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A healthy wet nurse from the Mother Support Group, expresses her milk into a shot glass and the “drip-drop” technique is used to get baby back onto the breast and stimulate milk production.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 mother also receives lactation massage.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In some cases, "switch nursing" is practiced where the wet nurse feeds the non-breastfed baby at her breast, while her baby is latched onto the mother who is trying to </a:t>
            </a:r>
            <a:r>
              <a:rPr lang="en-US" sz="1200" b="0" i="0" u="none" strike="noStrike" kern="1200" dirty="0" err="1">
                <a:solidFill>
                  <a:schemeClr val="tx1"/>
                </a:solidFill>
                <a:effectLst/>
                <a:latin typeface="+mn-lt"/>
                <a:ea typeface="+mn-ea"/>
                <a:cs typeface="+mn-cs"/>
              </a:rPr>
              <a:t>relactate</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This means that the non-breastfed baby is breastfed and "learns" how to breastfeed, while the mother's breasts are stimulated to produce breastmilk by an "experienced" baby. </a:t>
            </a:r>
            <a:r>
              <a:rPr lang="en-US" sz="1200" b="0" i="0" kern="1200" dirty="0">
                <a:solidFill>
                  <a:schemeClr val="tx1"/>
                </a:solidFill>
                <a:effectLst/>
                <a:latin typeface="+mn-lt"/>
                <a:ea typeface="+mn-ea"/>
                <a:cs typeface="+mn-cs"/>
              </a:rPr>
              <a:t>​</a:t>
            </a: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2565D5-A542-4B9C-883B-203F8CB4BBE3}" type="slidenum">
              <a:rPr lang="en-US" smtClean="0"/>
              <a:t>38</a:t>
            </a:fld>
            <a:endParaRPr lang="en-US"/>
          </a:p>
        </p:txBody>
      </p:sp>
    </p:spTree>
    <p:extLst>
      <p:ext uri="{BB962C8B-B14F-4D97-AF65-F5344CB8AC3E}">
        <p14:creationId xmlns:p14="http://schemas.microsoft.com/office/powerpoint/2010/main" val="40742030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SAY: </a:t>
            </a:r>
            <a:r>
              <a:rPr lang="en-GB" sz="1200" b="0" i="0" u="none" strike="noStrike" kern="1200" dirty="0">
                <a:solidFill>
                  <a:schemeClr val="tx1"/>
                </a:solidFill>
                <a:effectLst/>
                <a:latin typeface="+mn-lt"/>
                <a:ea typeface="+mn-ea"/>
                <a:cs typeface="+mn-cs"/>
              </a:rPr>
              <a:t>These are example wet nurse criteria from Bangladesh </a:t>
            </a:r>
            <a:r>
              <a:rPr lang="en-GB" sz="1200" b="0" i="0" u="none" strike="noStrike" kern="1200" dirty="0" err="1">
                <a:solidFill>
                  <a:schemeClr val="tx1"/>
                </a:solidFill>
                <a:effectLst/>
                <a:latin typeface="+mn-lt"/>
                <a:ea typeface="+mn-ea"/>
                <a:cs typeface="+mn-cs"/>
              </a:rPr>
              <a:t>Rohingya</a:t>
            </a:r>
            <a:r>
              <a:rPr lang="en-GB" sz="1200" b="0" i="0" u="none" strike="noStrike" kern="1200" dirty="0">
                <a:solidFill>
                  <a:schemeClr val="tx1"/>
                </a:solidFill>
                <a:effectLst/>
                <a:latin typeface="+mn-lt"/>
                <a:ea typeface="+mn-ea"/>
                <a:cs typeface="+mn-cs"/>
              </a:rPr>
              <a:t> response guidelines </a:t>
            </a:r>
            <a:endParaRPr lang="es-AR" baseline="0" dirty="0"/>
          </a:p>
        </p:txBody>
      </p:sp>
      <p:sp>
        <p:nvSpPr>
          <p:cNvPr id="4" name="Slide Number Placeholder 3"/>
          <p:cNvSpPr>
            <a:spLocks noGrp="1"/>
          </p:cNvSpPr>
          <p:nvPr>
            <p:ph type="sldNum" sz="quarter" idx="10"/>
          </p:nvPr>
        </p:nvSpPr>
        <p:spPr/>
        <p:txBody>
          <a:bodyPr/>
          <a:lstStyle/>
          <a:p>
            <a:fld id="{EE7C8864-0D45-443E-A3B0-1B32284A523F}" type="slidenum">
              <a:rPr lang="en-GB" smtClean="0"/>
              <a:t>39</a:t>
            </a:fld>
            <a:endParaRPr lang="en-GB"/>
          </a:p>
        </p:txBody>
      </p:sp>
    </p:spTree>
    <p:extLst>
      <p:ext uri="{BB962C8B-B14F-4D97-AF65-F5344CB8AC3E}">
        <p14:creationId xmlns:p14="http://schemas.microsoft.com/office/powerpoint/2010/main" val="4231207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eaLnBrk="0" fontAlgn="base" hangingPunct="0">
              <a:spcBef>
                <a:spcPct val="30000"/>
              </a:spcBef>
              <a:spcAft>
                <a:spcPct val="0"/>
              </a:spcAft>
              <a:defRPr/>
            </a:pPr>
            <a:r>
              <a:rPr lang="en-GB" b="1" i="1" baseline="0" dirty="0">
                <a:cs typeface="Calibri"/>
              </a:rPr>
              <a:t>WHO recommendation for breastfeeding in the context of HIV:</a:t>
            </a:r>
            <a:endParaRPr lang="en-US" dirty="0"/>
          </a:p>
          <a:p>
            <a:pPr marL="628650" lvl="1" indent="-171450" defTabSz="897301" eaLnBrk="0" fontAlgn="base" hangingPunct="0">
              <a:spcBef>
                <a:spcPct val="30000"/>
              </a:spcBef>
              <a:spcAft>
                <a:spcPct val="0"/>
              </a:spcAft>
              <a:buFont typeface="Arial"/>
              <a:buChar char="•"/>
              <a:defRPr/>
            </a:pPr>
            <a:r>
              <a:rPr lang="en-US" dirty="0"/>
              <a:t>Mothers and breastfeeding women living with HIV (and whose infants are HIV uninfected or of unknown HIV status) should exclusively breastfeed (their) infants for the first 6 months of life, introducing appropriate complementary foods thereafter, and continue breastfeeding for at least 12 months and up to 24 months or longer, while being fully supported for ART adherence.</a:t>
            </a:r>
            <a:endParaRPr lang="en-US" dirty="0">
              <a:cs typeface="Calibri"/>
            </a:endParaRPr>
          </a:p>
          <a:p>
            <a:pPr marL="628650" lvl="1" indent="-171450" defTabSz="897301" eaLnBrk="0" fontAlgn="base" hangingPunct="0">
              <a:spcBef>
                <a:spcPct val="30000"/>
              </a:spcBef>
              <a:spcAft>
                <a:spcPct val="0"/>
              </a:spcAft>
              <a:buFont typeface="Arial"/>
              <a:buChar char="•"/>
              <a:defRPr/>
            </a:pPr>
            <a:r>
              <a:rPr lang="en-US" dirty="0"/>
              <a:t>Breastfeeding should then only stop once a nutritionally adequate and safe diet without breast milk can be provided</a:t>
            </a:r>
            <a:endParaRPr lang="en-US" dirty="0">
              <a:cs typeface="Calibri"/>
            </a:endParaRPr>
          </a:p>
          <a:p>
            <a:pPr marL="628650" lvl="1" indent="-171450" defTabSz="897301" eaLnBrk="0" fontAlgn="base" hangingPunct="0">
              <a:spcBef>
                <a:spcPct val="30000"/>
              </a:spcBef>
              <a:spcAft>
                <a:spcPct val="0"/>
              </a:spcAft>
              <a:buFont typeface="Arial"/>
              <a:buChar char="•"/>
              <a:defRPr/>
            </a:pPr>
            <a:r>
              <a:rPr lang="en-US" dirty="0"/>
              <a:t>When ARVs are not (immediately) available, breastfeeding may still provide infants born to mothers living with HIV with a greater chance of HIV-free survival. Every effort should be made to accelerate access to ARVs, for both maternal health and also prevention of HIV transmission to infants.</a:t>
            </a:r>
            <a:endParaRPr lang="en-US" dirty="0">
              <a:cs typeface="Calibri"/>
            </a:endParaRPr>
          </a:p>
          <a:p>
            <a:pPr marL="628650" lvl="1" indent="-171450" defTabSz="897301" eaLnBrk="0" fontAlgn="base" hangingPunct="0">
              <a:spcBef>
                <a:spcPct val="30000"/>
              </a:spcBef>
              <a:spcAft>
                <a:spcPct val="0"/>
              </a:spcAft>
              <a:buFont typeface="Arial"/>
              <a:buChar char="•"/>
              <a:defRPr/>
            </a:pPr>
            <a:r>
              <a:rPr lang="en-US" dirty="0"/>
              <a:t>In emergencies, ARV supplies may be disrupted, or no ARVs may be available at all.</a:t>
            </a:r>
            <a:r>
              <a:rPr lang="en-US" baseline="0" dirty="0"/>
              <a:t> </a:t>
            </a:r>
            <a:r>
              <a:rPr lang="en-US" dirty="0"/>
              <a:t>In general, when ARVs are not available, mothers should be advised and supported to breastfeed as per the general population, that is, exclusive breastfeeding for the first 6 months of life and continued breastfeeding until 2 years of age or beyond. </a:t>
            </a:r>
            <a:endParaRPr lang="en-GB" b="1" i="1" baseline="0" dirty="0">
              <a:cs typeface="Calibri"/>
            </a:endParaRPr>
          </a:p>
        </p:txBody>
      </p:sp>
      <p:sp>
        <p:nvSpPr>
          <p:cNvPr id="4" name="Slide Number Placeholder 3"/>
          <p:cNvSpPr>
            <a:spLocks noGrp="1"/>
          </p:cNvSpPr>
          <p:nvPr>
            <p:ph type="sldNum" sz="quarter" idx="10"/>
          </p:nvPr>
        </p:nvSpPr>
        <p:spPr/>
        <p:txBody>
          <a:bodyPr/>
          <a:lstStyle/>
          <a:p>
            <a:fld id="{D70FEA00-E1F8-498F-896E-6665D75E08AD}" type="slidenum">
              <a:rPr lang="en-GB" altLang="en-US" smtClean="0"/>
              <a:pPr/>
              <a:t>40</a:t>
            </a:fld>
            <a:endParaRPr lang="en-GB" altLang="en-US"/>
          </a:p>
        </p:txBody>
      </p:sp>
    </p:spTree>
    <p:extLst>
      <p:ext uri="{BB962C8B-B14F-4D97-AF65-F5344CB8AC3E}">
        <p14:creationId xmlns:p14="http://schemas.microsoft.com/office/powerpoint/2010/main" val="4237752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5.11 Where an infant is not breastfed by his/her mother, quickly explore, in priority order, the viability of </a:t>
            </a:r>
            <a:r>
              <a:rPr lang="en-US" sz="1200" dirty="0" err="1"/>
              <a:t>relactation</a:t>
            </a:r>
            <a:r>
              <a:rPr lang="en-US" sz="1200" dirty="0"/>
              <a:t>, wet nursing and donor human milk, informed by cultural context, current acceptability to mothers and service availability. If these options are not acceptable to mothers/caregivers or feasible to deliver, enable access to an assured supply of an appropriate BMS, accompanied by an essential package of support</a:t>
            </a:r>
            <a:endParaRPr lang="es-ES" sz="1200" dirty="0">
              <a:latin typeface="Lato"/>
              <a:ea typeface="Lato"/>
              <a:cs typeface="Calibri"/>
            </a:endParaRPr>
          </a:p>
          <a:p>
            <a:endParaRPr lang="en-US" dirty="0"/>
          </a:p>
        </p:txBody>
      </p:sp>
      <p:sp>
        <p:nvSpPr>
          <p:cNvPr id="4" name="Slide Number Placeholder 3"/>
          <p:cNvSpPr>
            <a:spLocks noGrp="1"/>
          </p:cNvSpPr>
          <p:nvPr>
            <p:ph type="sldNum" sz="quarter" idx="5"/>
          </p:nvPr>
        </p:nvSpPr>
        <p:spPr/>
        <p:txBody>
          <a:bodyPr/>
          <a:lstStyle/>
          <a:p>
            <a:fld id="{932565D5-A542-4B9C-883B-203F8CB4BBE3}" type="slidenum">
              <a:rPr lang="en-US" smtClean="0"/>
              <a:t>41</a:t>
            </a:fld>
            <a:endParaRPr lang="en-US"/>
          </a:p>
        </p:txBody>
      </p:sp>
    </p:spTree>
    <p:extLst>
      <p:ext uri="{BB962C8B-B14F-4D97-AF65-F5344CB8AC3E}">
        <p14:creationId xmlns:p14="http://schemas.microsoft.com/office/powerpoint/2010/main" val="2529127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a:t>DEFINITIONS</a:t>
            </a:r>
            <a:endParaRPr lang="en-US"/>
          </a:p>
          <a:p>
            <a:r>
              <a:rPr lang="en-GB" b="1"/>
              <a:t>Donor Human Milk Definition (OG-IFE 2017): </a:t>
            </a:r>
            <a:r>
              <a:rPr lang="en-GB"/>
              <a:t>Expressed breastmilk voluntarily provided by a lactating woman to feed a child other than her own. Informal donor human milk involves informal milk sharing (e.g. peer-to-peer, community-based) to breastmilk-feed a child with unprocessed, expressed breastmilk. Formal donor human milk is sourced from a human milk bank to breastmilk-feed a child with screened and processed, expressed breastmilk</a:t>
            </a:r>
            <a:endParaRPr lang="en-GB">
              <a:cs typeface="Calibri"/>
            </a:endParaRPr>
          </a:p>
          <a:p>
            <a:endParaRPr lang="en-GB"/>
          </a:p>
          <a:p>
            <a:r>
              <a:rPr lang="en-GB" b="1"/>
              <a:t>Human milk bank (HMB): </a:t>
            </a:r>
            <a:r>
              <a:rPr lang="en-GB"/>
              <a:t>A service established to recruit breastmilk donors, collect donated milk, and then process, screen, store and distribute the milk to meet infants’ specific needs for optimal health. (PATH, 2013)</a:t>
            </a:r>
            <a:endParaRPr lang="en-GB">
              <a:cs typeface="Calibri"/>
            </a:endParaRPr>
          </a:p>
          <a:p>
            <a:endParaRPr lang="en-GB" b="1">
              <a:cs typeface="Calibri"/>
            </a:endParaRPr>
          </a:p>
          <a:p>
            <a:r>
              <a:rPr lang="en-GB" b="1">
                <a:cs typeface="Calibri"/>
              </a:rPr>
              <a:t>SAY:</a:t>
            </a:r>
            <a:endParaRPr lang="en-GB" b="1" u="sng">
              <a:cs typeface="Calibri"/>
            </a:endParaRPr>
          </a:p>
          <a:p>
            <a:pPr marL="171450" indent="-171450">
              <a:buFont typeface="Arial"/>
              <a:buChar char="•"/>
            </a:pPr>
            <a:r>
              <a:rPr lang="en-GB"/>
              <a:t>There is little experience with the use of formal and informal </a:t>
            </a:r>
            <a:r>
              <a:rPr lang="en-GB" b="1"/>
              <a:t>donor human milk</a:t>
            </a:r>
            <a:r>
              <a:rPr lang="en-GB"/>
              <a:t> in emergency settings. </a:t>
            </a:r>
            <a:endParaRPr lang="en-US">
              <a:cs typeface="Calibri"/>
            </a:endParaRPr>
          </a:p>
          <a:p>
            <a:pPr marL="171450" indent="-171450">
              <a:buFont typeface="Arial"/>
              <a:buChar char="•"/>
            </a:pPr>
            <a:r>
              <a:rPr lang="en-GB"/>
              <a:t>Donor human milk is likely a more viable option where there are existing human milk banks in an emergency-affected area, that are integrated into broader </a:t>
            </a:r>
            <a:r>
              <a:rPr lang="en-GB" err="1"/>
              <a:t>newborn</a:t>
            </a:r>
            <a:r>
              <a:rPr lang="en-GB"/>
              <a:t>/infant feeding programmes, and where key conditions can be met.  </a:t>
            </a:r>
            <a:endParaRPr lang="en-US">
              <a:cs typeface="Calibri"/>
            </a:endParaRPr>
          </a:p>
          <a:p>
            <a:endParaRPr lang="en-GB" b="1">
              <a:cs typeface="Calibri"/>
            </a:endParaRPr>
          </a:p>
          <a:p>
            <a:pPr>
              <a:buFont typeface="Arial"/>
            </a:pPr>
            <a:r>
              <a:rPr lang="en-GB" b="1">
                <a:cs typeface="Calibri"/>
              </a:rPr>
              <a:t>ASK: </a:t>
            </a:r>
            <a:r>
              <a:rPr lang="en-GB">
                <a:cs typeface="Calibri"/>
              </a:rPr>
              <a:t>Do human milk banks exist in Ukraine context?</a:t>
            </a:r>
            <a:endParaRPr lang="en-US">
              <a:cs typeface="Calibri"/>
            </a:endParaRPr>
          </a:p>
          <a:p>
            <a:endParaRPr lang="en-GB">
              <a:cs typeface="Calibri"/>
            </a:endParaRPr>
          </a:p>
          <a:p>
            <a:r>
              <a:rPr lang="en-GB" b="1">
                <a:cs typeface="Calibri"/>
              </a:rPr>
              <a:t>If no: </a:t>
            </a:r>
            <a:r>
              <a:rPr lang="en-GB">
                <a:cs typeface="Calibri"/>
              </a:rPr>
              <a:t>note that it is very complex to establish new milk banking systems during an emergency.</a:t>
            </a:r>
            <a:endParaRPr lang="en-GB"/>
          </a:p>
          <a:p>
            <a:pPr marL="171450" indent="-171450">
              <a:buFont typeface="Arial"/>
              <a:buChar char="•"/>
            </a:pPr>
            <a:endParaRPr lang="en-GB">
              <a:cs typeface="Calibri"/>
            </a:endParaRPr>
          </a:p>
          <a:p>
            <a:r>
              <a:rPr lang="en-GB" b="1">
                <a:cs typeface="Calibri"/>
              </a:rPr>
              <a:t>If yes, ASK:   </a:t>
            </a:r>
            <a:r>
              <a:rPr lang="en-GB">
                <a:cs typeface="Calibri"/>
              </a:rPr>
              <a:t>Have they been impacted by the emergency? Do you think using donor human milk is a viable option in this setting? Can key conditions that are required for safe use be met?</a:t>
            </a:r>
            <a:endParaRPr lang="en-US">
              <a:cs typeface="Calibri"/>
            </a:endParaRPr>
          </a:p>
          <a:p>
            <a:pPr>
              <a:buFont typeface="Arial"/>
            </a:pPr>
            <a:r>
              <a:rPr lang="en-GB" i="1">
                <a:cs typeface="Calibri"/>
              </a:rPr>
              <a:t>Issues to consider: absence/presence of government policy on use of donor human milk, adequacy of supply for the response, whether quality assurance systems and the cold chain can be maintained.</a:t>
            </a:r>
          </a:p>
          <a:p>
            <a:endParaRPr lang="en-GB">
              <a:cs typeface="Calibri"/>
            </a:endParaRPr>
          </a:p>
          <a:p>
            <a:r>
              <a:rPr lang="en-GB" b="1" i="1"/>
              <a:t>Note – if not a viable option in the context, the next 2 slides could be skipped and this discussion could be shortened. </a:t>
            </a:r>
            <a:endParaRPr lang="en-US"/>
          </a:p>
          <a:p>
            <a:r>
              <a:rPr lang="en-GB" b="1" i="1"/>
              <a:t>Emphasise that donations of donor human milk should not be called for or accepted in this case. </a:t>
            </a:r>
            <a:endParaRPr lang="en-GB"/>
          </a:p>
          <a:p>
            <a:pPr>
              <a:buFont typeface="Arial"/>
            </a:pPr>
            <a:endParaRPr lang="en-GB">
              <a:cs typeface="Calibri"/>
            </a:endParaRPr>
          </a:p>
          <a:p>
            <a:r>
              <a:rPr lang="en-US" b="1"/>
              <a:t>ASK:</a:t>
            </a:r>
            <a:r>
              <a:rPr lang="en-US"/>
              <a:t> What might we need to do or establish to ensure safe use of donor human milk?</a:t>
            </a:r>
            <a:endParaRPr lang="en-US">
              <a:cs typeface="Calibri"/>
            </a:endParaRPr>
          </a:p>
          <a:p>
            <a:r>
              <a:rPr lang="en-US" i="1"/>
              <a:t>Example answers: </a:t>
            </a:r>
            <a:endParaRPr lang="en-US"/>
          </a:p>
          <a:p>
            <a:pPr marL="285750" indent="-285750">
              <a:buFont typeface="Arial,Sans-Serif"/>
              <a:buChar char="•"/>
            </a:pPr>
            <a:r>
              <a:rPr lang="en-US" i="1"/>
              <a:t>Conduct a needs assessment (e.g. exploring acceptability and feasibility of safely using donor human milk, an estimate of need)</a:t>
            </a:r>
            <a:endParaRPr lang="en-US">
              <a:cs typeface="Calibri"/>
            </a:endParaRPr>
          </a:p>
          <a:p>
            <a:pPr marL="285750" indent="-285750">
              <a:buFont typeface="Arial,Sans-Serif"/>
              <a:buChar char="•"/>
            </a:pPr>
            <a:r>
              <a:rPr lang="en-US" i="1"/>
              <a:t>Establish and maintain a cold chain  (including ability for caregivers to refrigerate donor human milk)</a:t>
            </a:r>
            <a:endParaRPr lang="en-US">
              <a:cs typeface="Calibri"/>
            </a:endParaRPr>
          </a:p>
          <a:p>
            <a:pPr marL="285750" indent="-285750">
              <a:buFont typeface="Arial,Sans-Serif"/>
              <a:buChar char="•"/>
            </a:pPr>
            <a:r>
              <a:rPr lang="en-US" i="1"/>
              <a:t>Establish and maintain a strong management system to preserve quality and safety </a:t>
            </a:r>
            <a:endParaRPr lang="en-US" i="1">
              <a:cs typeface="Calibri"/>
            </a:endParaRPr>
          </a:p>
          <a:p>
            <a:pPr marL="285750" indent="-285750">
              <a:buFont typeface="Arial,Sans-Serif"/>
              <a:buChar char="•"/>
            </a:pPr>
            <a:r>
              <a:rPr lang="en-US" i="1">
                <a:cs typeface="Calibri"/>
              </a:rPr>
              <a:t>Put in place quality assurance, including donor screening and pasteurization processes </a:t>
            </a:r>
          </a:p>
          <a:p>
            <a:pPr marL="285750" indent="-285750">
              <a:buFont typeface="Arial,Sans-Serif"/>
              <a:buChar char="•"/>
            </a:pPr>
            <a:r>
              <a:rPr lang="en-US" i="1">
                <a:cs typeface="Calibri"/>
              </a:rPr>
              <a:t>Define eligibility criteria and duration of provision for targeted provision </a:t>
            </a:r>
            <a:endParaRPr lang="en-US" i="1"/>
          </a:p>
          <a:p>
            <a:pPr marL="285750" indent="-285750">
              <a:buFont typeface="Arial,Sans-Serif"/>
              <a:buChar char="•"/>
            </a:pPr>
            <a:r>
              <a:rPr lang="en-US" i="1"/>
              <a:t>Training counsellors on counselling for caregivers on 1-1 assessment and safe and appropriate use of donor human milk. </a:t>
            </a:r>
            <a:endParaRPr lang="en-US"/>
          </a:p>
          <a:p>
            <a:endParaRPr lang="en-US">
              <a:cs typeface="Calibri"/>
            </a:endParaRPr>
          </a:p>
          <a:p>
            <a:r>
              <a:rPr lang="en-US" b="1"/>
              <a:t>Do not send supplies of donor human milk to an emergency that is not based on identified need and part of a coordinated, managed intervention (OG-IFE, 2017)</a:t>
            </a:r>
            <a:endParaRPr lang="en-US"/>
          </a:p>
        </p:txBody>
      </p:sp>
      <p:sp>
        <p:nvSpPr>
          <p:cNvPr id="4" name="Slide Number Placeholder 3"/>
          <p:cNvSpPr>
            <a:spLocks noGrp="1"/>
          </p:cNvSpPr>
          <p:nvPr>
            <p:ph type="sldNum" sz="quarter" idx="5"/>
          </p:nvPr>
        </p:nvSpPr>
        <p:spPr/>
        <p:txBody>
          <a:bodyPr/>
          <a:lstStyle/>
          <a:p>
            <a:fld id="{EE7C8864-0D45-443E-A3B0-1B32284A523F}" type="slidenum">
              <a:rPr lang="en-GB" smtClean="0"/>
              <a:t>42</a:t>
            </a:fld>
            <a:endParaRPr lang="en-GB"/>
          </a:p>
        </p:txBody>
      </p:sp>
    </p:spTree>
    <p:extLst>
      <p:ext uri="{BB962C8B-B14F-4D97-AF65-F5344CB8AC3E}">
        <p14:creationId xmlns:p14="http://schemas.microsoft.com/office/powerpoint/2010/main" val="2687751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2C2D7A-F21C-4D85-BEBB-CBF6896AE6CA}" type="slidenum">
              <a:rPr lang="es-CO" smtClean="0"/>
              <a:t>4</a:t>
            </a:fld>
            <a:endParaRPr lang="es-CO"/>
          </a:p>
        </p:txBody>
      </p:sp>
    </p:spTree>
    <p:extLst>
      <p:ext uri="{BB962C8B-B14F-4D97-AF65-F5344CB8AC3E}">
        <p14:creationId xmlns:p14="http://schemas.microsoft.com/office/powerpoint/2010/main" val="34814754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932565D5-A542-4B9C-883B-203F8CB4BBE3}" type="slidenum">
              <a:rPr lang="en-US" smtClean="0"/>
              <a:t>43</a:t>
            </a:fld>
            <a:endParaRPr lang="en-US"/>
          </a:p>
        </p:txBody>
      </p:sp>
    </p:spTree>
    <p:extLst>
      <p:ext uri="{BB962C8B-B14F-4D97-AF65-F5344CB8AC3E}">
        <p14:creationId xmlns:p14="http://schemas.microsoft.com/office/powerpoint/2010/main" val="3956157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 BLH </a:t>
            </a:r>
            <a:r>
              <a:rPr lang="en-US" dirty="0" err="1"/>
              <a:t>funcionan</a:t>
            </a:r>
            <a:r>
              <a:rPr lang="en-US" dirty="0"/>
              <a:t> </a:t>
            </a:r>
            <a:r>
              <a:rPr lang="en-US" dirty="0" err="1"/>
              <a:t>en</a:t>
            </a:r>
            <a:r>
              <a:rPr lang="en-US" dirty="0"/>
              <a:t> </a:t>
            </a:r>
            <a:r>
              <a:rPr lang="en-US" dirty="0" err="1"/>
              <a:t>clínicas</a:t>
            </a:r>
            <a:r>
              <a:rPr lang="en-US" dirty="0"/>
              <a:t> y </a:t>
            </a:r>
            <a:r>
              <a:rPr lang="en-US" dirty="0" err="1"/>
              <a:t>hospitales</a:t>
            </a:r>
            <a:r>
              <a:rPr lang="en-US" dirty="0"/>
              <a:t> </a:t>
            </a:r>
            <a:r>
              <a:rPr lang="en-US" dirty="0" err="1"/>
              <a:t>mediante</a:t>
            </a:r>
            <a:r>
              <a:rPr lang="en-US" dirty="0"/>
              <a:t> la </a:t>
            </a:r>
            <a:r>
              <a:rPr lang="en-US" dirty="0" err="1"/>
              <a:t>recolección</a:t>
            </a:r>
            <a:r>
              <a:rPr lang="en-US" dirty="0"/>
              <a:t> de leche de </a:t>
            </a:r>
            <a:r>
              <a:rPr lang="en-US" dirty="0" err="1"/>
              <a:t>una</a:t>
            </a:r>
            <a:r>
              <a:rPr lang="en-US" dirty="0"/>
              <a:t> red de </a:t>
            </a:r>
            <a:r>
              <a:rPr lang="en-US" dirty="0" err="1"/>
              <a:t>donantes</a:t>
            </a:r>
            <a:r>
              <a:rPr lang="en-US" dirty="0"/>
              <a:t>. </a:t>
            </a:r>
            <a:r>
              <a:rPr lang="en-US" u="sng" dirty="0"/>
              <a:t>Las </a:t>
            </a:r>
            <a:r>
              <a:rPr lang="en-US" u="sng" dirty="0" err="1"/>
              <a:t>mujeres</a:t>
            </a:r>
            <a:r>
              <a:rPr lang="en-US" u="sng" dirty="0"/>
              <a:t> que </a:t>
            </a:r>
            <a:r>
              <a:rPr lang="en-US" u="sng" dirty="0" err="1"/>
              <a:t>deseen</a:t>
            </a:r>
            <a:r>
              <a:rPr lang="en-US" u="sng" dirty="0"/>
              <a:t> </a:t>
            </a:r>
            <a:r>
              <a:rPr lang="en-US" u="sng" dirty="0" err="1"/>
              <a:t>donar</a:t>
            </a:r>
            <a:r>
              <a:rPr lang="en-US" u="sng" dirty="0"/>
              <a:t> </a:t>
            </a:r>
            <a:r>
              <a:rPr lang="en-US" u="sng" dirty="0" err="1"/>
              <a:t>deben</a:t>
            </a:r>
            <a:r>
              <a:rPr lang="en-US" u="sng" dirty="0"/>
              <a:t> </a:t>
            </a:r>
            <a:r>
              <a:rPr lang="en-US" u="sng" dirty="0" err="1"/>
              <a:t>cumplir</a:t>
            </a:r>
            <a:r>
              <a:rPr lang="en-US" u="sng" dirty="0"/>
              <a:t> </a:t>
            </a:r>
            <a:r>
              <a:rPr lang="en-US" u="sng" dirty="0" err="1"/>
              <a:t>ciertos</a:t>
            </a:r>
            <a:r>
              <a:rPr lang="en-US" u="sng" dirty="0"/>
              <a:t> </a:t>
            </a:r>
            <a:r>
              <a:rPr lang="en-US" u="sng" dirty="0" err="1"/>
              <a:t>requisitos</a:t>
            </a:r>
            <a:r>
              <a:rPr lang="en-US" u="sng" dirty="0"/>
              <a:t> y </a:t>
            </a:r>
            <a:r>
              <a:rPr lang="en-US" u="sng" dirty="0" err="1"/>
              <a:t>someterse</a:t>
            </a:r>
            <a:r>
              <a:rPr lang="en-US" u="sng" dirty="0"/>
              <a:t> a </a:t>
            </a:r>
            <a:r>
              <a:rPr lang="en-US" u="sng" dirty="0" err="1"/>
              <a:t>exámenes</a:t>
            </a:r>
            <a:r>
              <a:rPr lang="en-US" u="sng" dirty="0"/>
              <a:t> que </a:t>
            </a:r>
            <a:r>
              <a:rPr lang="en-US" u="sng" dirty="0" err="1"/>
              <a:t>garanticen</a:t>
            </a:r>
            <a:r>
              <a:rPr lang="en-US" u="sng" dirty="0"/>
              <a:t> </a:t>
            </a:r>
            <a:r>
              <a:rPr lang="en-US" u="sng" dirty="0" err="1"/>
              <a:t>su</a:t>
            </a:r>
            <a:r>
              <a:rPr lang="en-US" u="sng" dirty="0"/>
              <a:t> </a:t>
            </a:r>
            <a:r>
              <a:rPr lang="en-US" u="sng" dirty="0" err="1"/>
              <a:t>buen</a:t>
            </a:r>
            <a:r>
              <a:rPr lang="en-US" u="sng" dirty="0"/>
              <a:t> </a:t>
            </a:r>
            <a:r>
              <a:rPr lang="en-US" u="sng" dirty="0" err="1"/>
              <a:t>estado</a:t>
            </a:r>
            <a:r>
              <a:rPr lang="en-US" u="sng" dirty="0"/>
              <a:t> de </a:t>
            </a:r>
            <a:r>
              <a:rPr lang="en-US" u="sng" dirty="0" err="1"/>
              <a:t>salud</a:t>
            </a:r>
            <a:r>
              <a:rPr lang="en-US" u="sng" dirty="0"/>
              <a:t>.</a:t>
            </a:r>
            <a:r>
              <a:rPr lang="en-US" dirty="0"/>
              <a:t> La leche es </a:t>
            </a:r>
            <a:r>
              <a:rPr lang="en-US" dirty="0" err="1"/>
              <a:t>recolectada</a:t>
            </a:r>
            <a:r>
              <a:rPr lang="en-US" dirty="0"/>
              <a:t>, </a:t>
            </a:r>
            <a:r>
              <a:rPr lang="en-US" dirty="0" err="1"/>
              <a:t>analizada</a:t>
            </a:r>
            <a:r>
              <a:rPr lang="en-US" dirty="0"/>
              <a:t>, </a:t>
            </a:r>
            <a:r>
              <a:rPr lang="en-US" dirty="0" err="1"/>
              <a:t>pasteurizada</a:t>
            </a:r>
            <a:r>
              <a:rPr lang="en-US" dirty="0"/>
              <a:t> y </a:t>
            </a:r>
            <a:r>
              <a:rPr lang="en-US" dirty="0" err="1"/>
              <a:t>conservada</a:t>
            </a:r>
            <a:r>
              <a:rPr lang="en-US" dirty="0"/>
              <a:t> </a:t>
            </a:r>
            <a:r>
              <a:rPr lang="en-US" dirty="0" err="1"/>
              <a:t>en</a:t>
            </a:r>
            <a:r>
              <a:rPr lang="en-US" dirty="0"/>
              <a:t> </a:t>
            </a:r>
            <a:r>
              <a:rPr lang="en-US" dirty="0" err="1"/>
              <a:t>frío</a:t>
            </a:r>
            <a:r>
              <a:rPr lang="en-US" dirty="0"/>
              <a:t> para ser </a:t>
            </a:r>
            <a:r>
              <a:rPr lang="en-US" dirty="0" err="1"/>
              <a:t>administrada</a:t>
            </a:r>
            <a:r>
              <a:rPr lang="en-US" dirty="0"/>
              <a:t> a </a:t>
            </a:r>
            <a:r>
              <a:rPr lang="en-US" dirty="0" err="1"/>
              <a:t>los</a:t>
            </a:r>
            <a:r>
              <a:rPr lang="en-US" dirty="0"/>
              <a:t> </a:t>
            </a:r>
            <a:r>
              <a:rPr lang="en-US" dirty="0" err="1"/>
              <a:t>niños</a:t>
            </a:r>
            <a:r>
              <a:rPr lang="en-US" dirty="0"/>
              <a:t> y </a:t>
            </a:r>
            <a:r>
              <a:rPr lang="en-US" dirty="0" err="1"/>
              <a:t>niñas</a:t>
            </a:r>
            <a:r>
              <a:rPr lang="en-US" dirty="0"/>
              <a:t> </a:t>
            </a:r>
            <a:r>
              <a:rPr lang="en-US" dirty="0" err="1"/>
              <a:t>hospitalizados</a:t>
            </a:r>
            <a:r>
              <a:rPr lang="en-US" dirty="0"/>
              <a:t> que lo </a:t>
            </a:r>
            <a:r>
              <a:rPr lang="en-US" dirty="0" err="1"/>
              <a:t>requieran</a:t>
            </a:r>
            <a:r>
              <a:rPr lang="en-US" dirty="0"/>
              <a:t> </a:t>
            </a:r>
            <a:r>
              <a:rPr lang="en-US" dirty="0" err="1"/>
              <a:t>según</a:t>
            </a:r>
            <a:r>
              <a:rPr lang="en-US" dirty="0"/>
              <a:t> </a:t>
            </a:r>
            <a:r>
              <a:rPr lang="en-US" dirty="0" err="1"/>
              <a:t>indicación</a:t>
            </a:r>
            <a:r>
              <a:rPr lang="en-US" dirty="0"/>
              <a:t> </a:t>
            </a:r>
            <a:r>
              <a:rPr lang="en-US" dirty="0" err="1"/>
              <a:t>médica</a:t>
            </a:r>
            <a:r>
              <a:rPr lang="en-US" dirty="0"/>
              <a:t> (</a:t>
            </a:r>
            <a:r>
              <a:rPr lang="en-US" dirty="0" err="1"/>
              <a:t>prematuros</a:t>
            </a:r>
            <a:r>
              <a:rPr lang="en-US" dirty="0"/>
              <a:t>, bajo peso al </a:t>
            </a:r>
            <a:r>
              <a:rPr lang="en-US" dirty="0" err="1"/>
              <a:t>nacer</a:t>
            </a:r>
            <a:r>
              <a:rPr lang="en-US" dirty="0"/>
              <a:t> o </a:t>
            </a:r>
            <a:r>
              <a:rPr lang="en-US" dirty="0" err="1"/>
              <a:t>neonatos</a:t>
            </a:r>
            <a:r>
              <a:rPr lang="en-US" dirty="0"/>
              <a:t> con </a:t>
            </a:r>
            <a:r>
              <a:rPr lang="en-US" dirty="0" err="1"/>
              <a:t>otras</a:t>
            </a:r>
            <a:r>
              <a:rPr lang="en-US" dirty="0"/>
              <a:t> </a:t>
            </a:r>
            <a:r>
              <a:rPr lang="en-US" dirty="0" err="1"/>
              <a:t>complicaciones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PA" dirty="0">
                <a:solidFill>
                  <a:srgbClr val="FF0000"/>
                </a:solidFill>
              </a:rPr>
              <a:t>Mas que enfocar en los criterios técnicos, enfocar donde existen bancos de leche materna en LAC y mencionar que son una oportunidad para explorar usar esos bancos en emergencias: </a:t>
            </a:r>
            <a:r>
              <a:rPr lang="es-PA" dirty="0">
                <a:hlinkClick r:id="rId3"/>
              </a:rPr>
              <a:t>https://www.iberblh.icict.fiocruz.br/index.php?option=com_content&amp;view=article&amp;id=50&amp;Itemid=2</a:t>
            </a:r>
            <a:r>
              <a:rPr lang="es-PA" dirty="0"/>
              <a:t> </a:t>
            </a:r>
            <a:endParaRPr lang="en-US" dirty="0"/>
          </a:p>
          <a:p>
            <a:pPr marL="342900" indent="-342900">
              <a:buFont typeface="Wingdings"/>
              <a:buChar char="ü"/>
            </a:pPr>
            <a:endParaRPr lang="en-US" sz="1200" dirty="0"/>
          </a:p>
          <a:p>
            <a:pPr marL="285750" indent="-285750">
              <a:buFont typeface="Arial" panose="020B0604020202020204" pitchFamily="34" charset="0"/>
              <a:buChar char="•"/>
            </a:pPr>
            <a:endParaRPr lang="es-419" sz="1200" dirty="0">
              <a:solidFill>
                <a:srgbClr val="FF0000"/>
              </a:solidFill>
            </a:endParaRPr>
          </a:p>
        </p:txBody>
      </p:sp>
      <p:sp>
        <p:nvSpPr>
          <p:cNvPr id="4" name="Slide Number Placeholder 3"/>
          <p:cNvSpPr>
            <a:spLocks noGrp="1"/>
          </p:cNvSpPr>
          <p:nvPr>
            <p:ph type="sldNum" sz="quarter" idx="10"/>
          </p:nvPr>
        </p:nvSpPr>
        <p:spPr/>
        <p:txBody>
          <a:bodyPr/>
          <a:lstStyle/>
          <a:p>
            <a:fld id="{932565D5-A542-4B9C-883B-203F8CB4BBE3}" type="slidenum">
              <a:rPr lang="en-US" smtClean="0"/>
              <a:t>44</a:t>
            </a:fld>
            <a:endParaRPr lang="en-US"/>
          </a:p>
        </p:txBody>
      </p:sp>
    </p:spTree>
    <p:extLst>
      <p:ext uri="{BB962C8B-B14F-4D97-AF65-F5344CB8AC3E}">
        <p14:creationId xmlns:p14="http://schemas.microsoft.com/office/powerpoint/2010/main" val="40864073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a:t>Comencemos:</a:t>
            </a:r>
            <a:endParaRPr lang="en-US"/>
          </a:p>
        </p:txBody>
      </p:sp>
      <p:sp>
        <p:nvSpPr>
          <p:cNvPr id="4" name="Slide Number Placeholder 3"/>
          <p:cNvSpPr>
            <a:spLocks noGrp="1"/>
          </p:cNvSpPr>
          <p:nvPr>
            <p:ph type="sldNum" sz="quarter" idx="10"/>
          </p:nvPr>
        </p:nvSpPr>
        <p:spPr/>
        <p:txBody>
          <a:bodyPr/>
          <a:lstStyle/>
          <a:p>
            <a:fld id="{932565D5-A542-4B9C-883B-203F8CB4BBE3}" type="slidenum">
              <a:rPr lang="en-US" smtClean="0"/>
              <a:t>47</a:t>
            </a:fld>
            <a:endParaRPr lang="en-US"/>
          </a:p>
        </p:txBody>
      </p:sp>
    </p:spTree>
    <p:extLst>
      <p:ext uri="{BB962C8B-B14F-4D97-AF65-F5344CB8AC3E}">
        <p14:creationId xmlns:p14="http://schemas.microsoft.com/office/powerpoint/2010/main" val="40385293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2565D5-A542-4B9C-883B-203F8CB4BBE3}" type="slidenum">
              <a:rPr lang="en-US" smtClean="0"/>
              <a:t>48</a:t>
            </a:fld>
            <a:endParaRPr lang="en-US"/>
          </a:p>
        </p:txBody>
      </p:sp>
    </p:spTree>
    <p:extLst>
      <p:ext uri="{BB962C8B-B14F-4D97-AF65-F5344CB8AC3E}">
        <p14:creationId xmlns:p14="http://schemas.microsoft.com/office/powerpoint/2010/main" val="16156500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 In emergencies, there are infants and young children who cannot be breastfed, or are partially breastfed, for a longer or shorter period of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 These infants and young children need to be fed an appropriate BMS in a safe and sustainable way, without </a:t>
            </a:r>
            <a:r>
              <a:rPr lang="en-US" sz="1200" b="1" kern="1200" dirty="0" err="1">
                <a:solidFill>
                  <a:schemeClr val="tx1"/>
                </a:solidFill>
                <a:effectLst/>
                <a:latin typeface="+mn-lt"/>
                <a:ea typeface="+mn-ea"/>
                <a:cs typeface="+mn-cs"/>
              </a:rPr>
              <a:t>jeopardising</a:t>
            </a:r>
            <a:r>
              <a:rPr lang="en-US" sz="1200" b="1" kern="1200" dirty="0">
                <a:solidFill>
                  <a:schemeClr val="tx1"/>
                </a:solidFill>
                <a:effectLst/>
                <a:latin typeface="+mn-lt"/>
                <a:ea typeface="+mn-ea"/>
                <a:cs typeface="+mn-cs"/>
              </a:rPr>
              <a:t> breastfeeding in the remainder of the population.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Wet nurse is</a:t>
            </a:r>
            <a:r>
              <a:rPr lang="en-US" sz="1200" kern="1200" baseline="0" dirty="0">
                <a:solidFill>
                  <a:schemeClr val="tx1"/>
                </a:solidFill>
                <a:effectLst/>
                <a:latin typeface="+mn-lt"/>
                <a:ea typeface="+mn-ea"/>
                <a:cs typeface="+mn-cs"/>
              </a:rPr>
              <a:t> a breastfeeding women who is not the biological child.</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need for breastmilk substitutes in humanitarian situations must be carefully assessed by skilled personnel, free from conflicts of interest.</a:t>
            </a:r>
          </a:p>
          <a:p>
            <a:r>
              <a:rPr lang="en-US" sz="1200" kern="1200" dirty="0">
                <a:solidFill>
                  <a:schemeClr val="tx1"/>
                </a:solidFill>
                <a:effectLst/>
                <a:latin typeface="+mn-lt"/>
                <a:ea typeface="+mn-ea"/>
                <a:cs typeface="+mn-cs"/>
              </a:rPr>
              <a:t>This should be determined by assessment of </a:t>
            </a:r>
            <a:r>
              <a:rPr lang="en-US" sz="1200" kern="1200" dirty="0" err="1">
                <a:solidFill>
                  <a:schemeClr val="tx1"/>
                </a:solidFill>
                <a:effectLst/>
                <a:latin typeface="+mn-lt"/>
                <a:ea typeface="+mn-ea"/>
                <a:cs typeface="+mn-cs"/>
              </a:rPr>
              <a:t>quakified</a:t>
            </a:r>
            <a:r>
              <a:rPr lang="en-US" sz="1200" kern="1200" dirty="0">
                <a:solidFill>
                  <a:schemeClr val="tx1"/>
                </a:solidFill>
                <a:effectLst/>
                <a:latin typeface="+mn-lt"/>
                <a:ea typeface="+mn-ea"/>
                <a:cs typeface="+mn-cs"/>
              </a:rPr>
              <a:t> professionals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Temporary BMS indications include: </a:t>
            </a:r>
          </a:p>
          <a:p>
            <a:pPr lvl="1"/>
            <a:r>
              <a:rPr lang="en-US" sz="1200" kern="1200" dirty="0">
                <a:solidFill>
                  <a:schemeClr val="tx1"/>
                </a:solidFill>
                <a:effectLst/>
                <a:latin typeface="+mn-lt"/>
                <a:ea typeface="+mn-ea"/>
                <a:cs typeface="+mn-cs"/>
              </a:rPr>
              <a:t>during </a:t>
            </a:r>
            <a:r>
              <a:rPr lang="en-US" sz="1200" kern="1200" dirty="0" err="1">
                <a:solidFill>
                  <a:schemeClr val="tx1"/>
                </a:solidFill>
                <a:effectLst/>
                <a:latin typeface="+mn-lt"/>
                <a:ea typeface="+mn-ea"/>
                <a:cs typeface="+mn-cs"/>
              </a:rPr>
              <a:t>relactation</a:t>
            </a:r>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transition from mixed feeding to exclusive breastfeeding; </a:t>
            </a:r>
          </a:p>
          <a:p>
            <a:pPr lvl="1"/>
            <a:r>
              <a:rPr lang="en-US" sz="1200" kern="1200" dirty="0">
                <a:solidFill>
                  <a:schemeClr val="tx1"/>
                </a:solidFill>
                <a:effectLst/>
                <a:latin typeface="+mn-lt"/>
                <a:ea typeface="+mn-ea"/>
                <a:cs typeface="+mn-cs"/>
              </a:rPr>
              <a:t>short-term separation of infant and mother; </a:t>
            </a:r>
          </a:p>
          <a:p>
            <a:pPr lvl="1"/>
            <a:r>
              <a:rPr lang="en-US" sz="1200" kern="1200" dirty="0">
                <a:solidFill>
                  <a:schemeClr val="tx1"/>
                </a:solidFill>
                <a:effectLst/>
                <a:latin typeface="+mn-lt"/>
                <a:ea typeface="+mn-ea"/>
                <a:cs typeface="+mn-cs"/>
              </a:rPr>
              <a:t>short-term waiting period until wet nurse or donor human milk is available.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Longer-term BMS indications include: </a:t>
            </a:r>
          </a:p>
          <a:p>
            <a:pPr lvl="1"/>
            <a:r>
              <a:rPr lang="en-US" sz="1200" kern="1200" dirty="0">
                <a:solidFill>
                  <a:schemeClr val="tx1"/>
                </a:solidFill>
                <a:effectLst/>
                <a:latin typeface="+mn-lt"/>
                <a:ea typeface="+mn-ea"/>
                <a:cs typeface="+mn-cs"/>
              </a:rPr>
              <a:t>infant not breastfed pre-crisis; </a:t>
            </a:r>
          </a:p>
          <a:p>
            <a:pPr lvl="1"/>
            <a:r>
              <a:rPr lang="en-US" sz="1200" kern="1200" dirty="0">
                <a:solidFill>
                  <a:schemeClr val="tx1"/>
                </a:solidFill>
                <a:effectLst/>
                <a:latin typeface="+mn-lt"/>
                <a:ea typeface="+mn-ea"/>
                <a:cs typeface="+mn-cs"/>
              </a:rPr>
              <a:t>mother not wishing or unable to </a:t>
            </a:r>
            <a:r>
              <a:rPr lang="en-US" sz="1200" kern="1200" dirty="0" err="1">
                <a:solidFill>
                  <a:schemeClr val="tx1"/>
                </a:solidFill>
                <a:effectLst/>
                <a:latin typeface="+mn-lt"/>
                <a:ea typeface="+mn-ea"/>
                <a:cs typeface="+mn-cs"/>
              </a:rPr>
              <a:t>relactate</a:t>
            </a:r>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infant established on replacement feeding in the context of HIV; </a:t>
            </a:r>
          </a:p>
          <a:p>
            <a:pPr lvl="1"/>
            <a:r>
              <a:rPr lang="en-US" sz="1200" kern="1200" dirty="0">
                <a:solidFill>
                  <a:schemeClr val="tx1"/>
                </a:solidFill>
                <a:effectLst/>
                <a:latin typeface="+mn-lt"/>
                <a:ea typeface="+mn-ea"/>
                <a:cs typeface="+mn-cs"/>
              </a:rPr>
              <a:t>orphaned infant; infant whose mother is absent long-term; </a:t>
            </a:r>
          </a:p>
          <a:p>
            <a:pPr lvl="1"/>
            <a:r>
              <a:rPr lang="en-US" sz="1200" kern="1200" dirty="0">
                <a:solidFill>
                  <a:schemeClr val="tx1"/>
                </a:solidFill>
                <a:effectLst/>
                <a:latin typeface="+mn-lt"/>
                <a:ea typeface="+mn-ea"/>
                <a:cs typeface="+mn-cs"/>
              </a:rPr>
              <a:t>specific infant or maternal medical conditions; </a:t>
            </a:r>
          </a:p>
          <a:p>
            <a:pPr lvl="1"/>
            <a:r>
              <a:rPr lang="en-US" sz="1200" kern="1200" dirty="0">
                <a:solidFill>
                  <a:schemeClr val="tx1"/>
                </a:solidFill>
                <a:effectLst/>
                <a:latin typeface="+mn-lt"/>
                <a:ea typeface="+mn-ea"/>
                <a:cs typeface="+mn-cs"/>
              </a:rPr>
              <a:t>very ill mother; </a:t>
            </a:r>
          </a:p>
          <a:p>
            <a:pPr lvl="1"/>
            <a:r>
              <a:rPr lang="en-US" sz="1200" kern="1200" dirty="0">
                <a:solidFill>
                  <a:schemeClr val="tx1"/>
                </a:solidFill>
                <a:effectLst/>
                <a:latin typeface="+mn-lt"/>
                <a:ea typeface="+mn-ea"/>
                <a:cs typeface="+mn-cs"/>
              </a:rPr>
              <a:t>infant rejected by mother;</a:t>
            </a:r>
          </a:p>
          <a:p>
            <a:pPr lvl="1"/>
            <a:r>
              <a:rPr lang="en-US" sz="1200" kern="1200" dirty="0">
                <a:solidFill>
                  <a:schemeClr val="tx1"/>
                </a:solidFill>
                <a:effectLst/>
                <a:latin typeface="+mn-lt"/>
                <a:ea typeface="+mn-ea"/>
                <a:cs typeface="+mn-cs"/>
              </a:rPr>
              <a:t>a rape survivor not wishing to breastfeed.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2477DF7-7A61-44F9-A950-7CF047879C39}" type="slidenum">
              <a:rPr lang="en-US" smtClean="0"/>
              <a:t>49</a:t>
            </a:fld>
            <a:endParaRPr lang="en-US"/>
          </a:p>
        </p:txBody>
      </p:sp>
    </p:spTree>
    <p:extLst>
      <p:ext uri="{BB962C8B-B14F-4D97-AF65-F5344CB8AC3E}">
        <p14:creationId xmlns:p14="http://schemas.microsoft.com/office/powerpoint/2010/main" val="1897021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A" baseline="0"/>
              <a:t>Estas acciones las puede tomar el gobierno, normalmente el ministerio de salud, en conjunto con otras agencias o entidades que trabajen en proteger la lactancia materna. </a:t>
            </a:r>
          </a:p>
          <a:p>
            <a:endParaRPr lang="es-PA" baseline="0"/>
          </a:p>
          <a:p>
            <a:r>
              <a:rPr lang="es-PA" baseline="0"/>
              <a:t>UNICEF tiene un modelo de declaración que puede ser adaptado por cada país según sus necesidades.</a:t>
            </a:r>
            <a:endParaRPr lang="en-US"/>
          </a:p>
        </p:txBody>
      </p:sp>
      <p:sp>
        <p:nvSpPr>
          <p:cNvPr id="4" name="Slide Number Placeholder 3"/>
          <p:cNvSpPr>
            <a:spLocks noGrp="1"/>
          </p:cNvSpPr>
          <p:nvPr>
            <p:ph type="sldNum" sz="quarter" idx="10"/>
          </p:nvPr>
        </p:nvSpPr>
        <p:spPr/>
        <p:txBody>
          <a:bodyPr/>
          <a:lstStyle/>
          <a:p>
            <a:fld id="{52477DF7-7A61-44F9-A950-7CF047879C39}" type="slidenum">
              <a:rPr lang="en-US" smtClean="0"/>
              <a:t>50</a:t>
            </a:fld>
            <a:endParaRPr lang="en-US"/>
          </a:p>
        </p:txBody>
      </p:sp>
    </p:spTree>
    <p:extLst>
      <p:ext uri="{BB962C8B-B14F-4D97-AF65-F5344CB8AC3E}">
        <p14:creationId xmlns:p14="http://schemas.microsoft.com/office/powerpoint/2010/main" val="33168307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0"/>
              </a:spcAft>
              <a:buFont typeface="Arial,Sans-Serif"/>
              <a:buNone/>
            </a:pPr>
            <a:endParaRPr lang="en-US" dirty="0">
              <a:ea typeface="MS PGothic"/>
              <a:cs typeface="Calibri"/>
            </a:endParaRPr>
          </a:p>
        </p:txBody>
      </p:sp>
      <p:sp>
        <p:nvSpPr>
          <p:cNvPr id="4" name="Slide Number Placeholder 3"/>
          <p:cNvSpPr>
            <a:spLocks noGrp="1"/>
          </p:cNvSpPr>
          <p:nvPr>
            <p:ph type="sldNum" sz="quarter" idx="10"/>
          </p:nvPr>
        </p:nvSpPr>
        <p:spPr/>
        <p:txBody>
          <a:bodyPr/>
          <a:lstStyle/>
          <a:p>
            <a:fld id="{932565D5-A542-4B9C-883B-203F8CB4BBE3}" type="slidenum">
              <a:rPr lang="en-US" smtClean="0"/>
              <a:t>51</a:t>
            </a:fld>
            <a:endParaRPr lang="en-US"/>
          </a:p>
        </p:txBody>
      </p:sp>
    </p:spTree>
    <p:extLst>
      <p:ext uri="{BB962C8B-B14F-4D97-AF65-F5344CB8AC3E}">
        <p14:creationId xmlns:p14="http://schemas.microsoft.com/office/powerpoint/2010/main" val="17970234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5.11 Where an infant is not breastfed by his/her mother, quickly explore, in priority order, the viability of </a:t>
            </a:r>
            <a:r>
              <a:rPr lang="en-US" sz="1200" dirty="0" err="1"/>
              <a:t>relactation</a:t>
            </a:r>
            <a:r>
              <a:rPr lang="en-US" sz="1200" dirty="0"/>
              <a:t>, wet nursing and donor human milk, informed by cultural context, current acceptability to mothers and service availability. If these options are not acceptable to mothers/caregivers or feasible to deliver, enable access to an assured supply of an appropriate BMS, accompanied by an essential package of support</a:t>
            </a:r>
            <a:endParaRPr lang="es-ES" sz="1200" dirty="0">
              <a:latin typeface="Lato"/>
              <a:ea typeface="Lato"/>
              <a:cs typeface="Calibri"/>
            </a:endParaRPr>
          </a:p>
          <a:p>
            <a:endParaRPr lang="en-US" dirty="0"/>
          </a:p>
        </p:txBody>
      </p:sp>
      <p:sp>
        <p:nvSpPr>
          <p:cNvPr id="4" name="Slide Number Placeholder 3"/>
          <p:cNvSpPr>
            <a:spLocks noGrp="1"/>
          </p:cNvSpPr>
          <p:nvPr>
            <p:ph type="sldNum" sz="quarter" idx="5"/>
          </p:nvPr>
        </p:nvSpPr>
        <p:spPr/>
        <p:txBody>
          <a:bodyPr/>
          <a:lstStyle/>
          <a:p>
            <a:fld id="{932565D5-A542-4B9C-883B-203F8CB4BBE3}" type="slidenum">
              <a:rPr lang="en-US" smtClean="0"/>
              <a:t>52</a:t>
            </a:fld>
            <a:endParaRPr lang="en-US"/>
          </a:p>
        </p:txBody>
      </p:sp>
    </p:spTree>
    <p:extLst>
      <p:ext uri="{BB962C8B-B14F-4D97-AF65-F5344CB8AC3E}">
        <p14:creationId xmlns:p14="http://schemas.microsoft.com/office/powerpoint/2010/main" val="22012651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0"/>
              </a:spcAft>
              <a:buFont typeface="Arial,Sans-Serif"/>
              <a:buNone/>
            </a:pPr>
            <a:endParaRPr lang="en-US">
              <a:ea typeface="MS PGothic"/>
              <a:cs typeface="Calibri"/>
            </a:endParaRPr>
          </a:p>
        </p:txBody>
      </p:sp>
      <p:sp>
        <p:nvSpPr>
          <p:cNvPr id="4" name="Slide Number Placeholder 3"/>
          <p:cNvSpPr>
            <a:spLocks noGrp="1"/>
          </p:cNvSpPr>
          <p:nvPr>
            <p:ph type="sldNum" sz="quarter" idx="10"/>
          </p:nvPr>
        </p:nvSpPr>
        <p:spPr/>
        <p:txBody>
          <a:bodyPr/>
          <a:lstStyle/>
          <a:p>
            <a:fld id="{932565D5-A542-4B9C-883B-203F8CB4BBE3}" type="slidenum">
              <a:rPr lang="en-US" smtClean="0"/>
              <a:t>53</a:t>
            </a:fld>
            <a:endParaRPr lang="en-US"/>
          </a:p>
        </p:txBody>
      </p:sp>
    </p:spTree>
    <p:extLst>
      <p:ext uri="{BB962C8B-B14F-4D97-AF65-F5344CB8AC3E}">
        <p14:creationId xmlns:p14="http://schemas.microsoft.com/office/powerpoint/2010/main" val="18703092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6">
                    <a:lumMod val="75000"/>
                  </a:schemeClr>
                </a:solidFill>
              </a:rPr>
              <a:t>Where infant formula is needed but supplies are limited, non-breastfed infants under six months of age should be prioritized for provision.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Forecasting and quantification by age group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Infants less than six months of age: </a:t>
            </a:r>
          </a:p>
          <a:p>
            <a:pPr lvl="0"/>
            <a:r>
              <a:rPr lang="en-US" sz="1200" kern="1200" dirty="0">
                <a:solidFill>
                  <a:schemeClr val="tx1"/>
                </a:solidFill>
                <a:effectLst/>
                <a:latin typeface="+mn-lt"/>
                <a:ea typeface="+mn-ea"/>
                <a:cs typeface="+mn-cs"/>
              </a:rPr>
              <a:t>Infant formula </a:t>
            </a:r>
          </a:p>
          <a:p>
            <a:pPr lvl="1"/>
            <a:r>
              <a:rPr lang="en-US" sz="1200" kern="1200" dirty="0">
                <a:solidFill>
                  <a:schemeClr val="tx1"/>
                </a:solidFill>
                <a:effectLst/>
                <a:latin typeface="+mn-lt"/>
                <a:ea typeface="+mn-ea"/>
                <a:cs typeface="+mn-cs"/>
              </a:rPr>
              <a:t>RUIF: 750 mL per infant per day </a:t>
            </a:r>
            <a:r>
              <a:rPr lang="en-US" sz="1200" kern="1200" dirty="0">
                <a:solidFill>
                  <a:schemeClr val="tx1"/>
                </a:solidFill>
                <a:effectLst/>
                <a:latin typeface="+mn-lt"/>
                <a:ea typeface="+mn-ea"/>
                <a:cs typeface="+mn-cs"/>
                <a:sym typeface="Wingdings" panose="05000000000000000000" pitchFamily="2" charset="2"/>
              </a:rPr>
              <a:t></a:t>
            </a:r>
            <a:r>
              <a:rPr lang="en-US" sz="1200" kern="1200" dirty="0">
                <a:solidFill>
                  <a:schemeClr val="tx1"/>
                </a:solidFill>
                <a:effectLst/>
                <a:latin typeface="+mn-lt"/>
                <a:ea typeface="+mn-ea"/>
                <a:cs typeface="+mn-cs"/>
              </a:rPr>
              <a:t> 135 L per infant for a 6-month period</a:t>
            </a:r>
          </a:p>
          <a:p>
            <a:pPr lvl="1"/>
            <a:r>
              <a:rPr lang="en-US" sz="1200" kern="1200" dirty="0">
                <a:solidFill>
                  <a:schemeClr val="tx1"/>
                </a:solidFill>
                <a:effectLst/>
                <a:latin typeface="+mn-lt"/>
                <a:ea typeface="+mn-ea"/>
                <a:cs typeface="+mn-cs"/>
              </a:rPr>
              <a:t>Powdered infant formula: average of 3.5 kg per infant per month (for individual amounts, see instructions on the container)</a:t>
            </a:r>
          </a:p>
          <a:p>
            <a:pPr lvl="0"/>
            <a:r>
              <a:rPr lang="en-US" sz="1200" kern="1200" dirty="0">
                <a:solidFill>
                  <a:schemeClr val="tx1"/>
                </a:solidFill>
                <a:effectLst/>
                <a:latin typeface="+mn-lt"/>
                <a:ea typeface="+mn-ea"/>
                <a:cs typeface="+mn-cs"/>
              </a:rPr>
              <a:t>Animal milk is not recommended due to significant nutritional inadequacy </a:t>
            </a:r>
          </a:p>
          <a:p>
            <a:r>
              <a:rPr lang="en-US" sz="1200" kern="1200" dirty="0">
                <a:solidFill>
                  <a:schemeClr val="tx1"/>
                </a:solidFill>
                <a:effectLst/>
                <a:latin typeface="+mn-lt"/>
                <a:ea typeface="+mn-ea"/>
                <a:cs typeface="+mn-cs"/>
              </a:rPr>
              <a:t>Infants and young children 6-23 months of age may be used as a such as:</a:t>
            </a:r>
          </a:p>
          <a:p>
            <a:pPr lvl="0"/>
            <a:r>
              <a:rPr lang="en-US" sz="1200" kern="1200" dirty="0">
                <a:solidFill>
                  <a:schemeClr val="tx1"/>
                </a:solidFill>
                <a:effectLst/>
                <a:latin typeface="+mn-lt"/>
                <a:ea typeface="+mn-ea"/>
                <a:cs typeface="+mn-cs"/>
              </a:rPr>
              <a:t>RUIF if available and affordable</a:t>
            </a:r>
          </a:p>
          <a:p>
            <a:pPr lvl="0"/>
            <a:r>
              <a:rPr lang="en-US" sz="1200" kern="1200" dirty="0">
                <a:solidFill>
                  <a:schemeClr val="tx1"/>
                </a:solidFill>
                <a:effectLst/>
                <a:latin typeface="+mn-lt"/>
                <a:ea typeface="+mn-ea"/>
                <a:cs typeface="+mn-cs"/>
              </a:rPr>
              <a:t>Alternative milks: ultra-high temperature (UHT) whole fat animal milk (cow, goat, sheep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Both options are safer that powdered infant formula.</a:t>
            </a:r>
          </a:p>
          <a:p>
            <a:r>
              <a:rPr lang="en-US" sz="1200" kern="1200" dirty="0">
                <a:solidFill>
                  <a:schemeClr val="tx1"/>
                </a:solidFill>
                <a:effectLst/>
                <a:latin typeface="+mn-lt"/>
                <a:ea typeface="+mn-ea"/>
                <a:cs typeface="+mn-cs"/>
              </a:rPr>
              <a:t>If the children regularly consume adequate amounts of other animal-source foods: 200-400 mL needed per child per day</a:t>
            </a:r>
          </a:p>
          <a:p>
            <a:r>
              <a:rPr lang="en-US" sz="1200" kern="1200" dirty="0">
                <a:solidFill>
                  <a:schemeClr val="tx1"/>
                </a:solidFill>
                <a:effectLst/>
                <a:latin typeface="+mn-lt"/>
                <a:ea typeface="+mn-ea"/>
                <a:cs typeface="+mn-cs"/>
              </a:rPr>
              <a:t>If not: 300-500 mL needed per child per day (higher amounts with increased age)</a:t>
            </a:r>
          </a:p>
          <a:p>
            <a:r>
              <a:rPr lang="en-US" sz="16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Infants and young children in this age group also need to receive safe and adequate complementary feeding, if at risk of micronutrient deficiencies micronutrient supplements, such as multiple micronutrient powders (MNPs)</a:t>
            </a:r>
            <a:endParaRPr lang="en-US"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Where infant formula is needed but supplies are limited, non-breastfed infants under six months of age should be prioritized for provision. </a:t>
            </a:r>
          </a:p>
          <a:p>
            <a:endParaRPr lang="en-US" dirty="0"/>
          </a:p>
        </p:txBody>
      </p:sp>
      <p:sp>
        <p:nvSpPr>
          <p:cNvPr id="4" name="Slide Number Placeholder 3"/>
          <p:cNvSpPr>
            <a:spLocks noGrp="1"/>
          </p:cNvSpPr>
          <p:nvPr>
            <p:ph type="sldNum" sz="quarter" idx="10"/>
          </p:nvPr>
        </p:nvSpPr>
        <p:spPr/>
        <p:txBody>
          <a:bodyPr/>
          <a:lstStyle/>
          <a:p>
            <a:fld id="{52477DF7-7A61-44F9-A950-7CF047879C39}" type="slidenum">
              <a:rPr lang="en-US" smtClean="0"/>
              <a:t>56</a:t>
            </a:fld>
            <a:endParaRPr lang="en-US"/>
          </a:p>
        </p:txBody>
      </p:sp>
    </p:spTree>
    <p:extLst>
      <p:ext uri="{BB962C8B-B14F-4D97-AF65-F5344CB8AC3E}">
        <p14:creationId xmlns:p14="http://schemas.microsoft.com/office/powerpoint/2010/main" val="1773054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 name="Google Shape;58;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752163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6">
                    <a:lumMod val="75000"/>
                  </a:schemeClr>
                </a:solidFill>
              </a:rPr>
              <a:t>Where infant formula is needed but supplies are limited, non-breastfed infants under six months of age should be prioritized for provision.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Forecasting and quantification by age group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Infants less than six months of age: </a:t>
            </a:r>
          </a:p>
          <a:p>
            <a:pPr lvl="0"/>
            <a:r>
              <a:rPr lang="en-US" sz="1200" kern="1200" dirty="0">
                <a:solidFill>
                  <a:schemeClr val="tx1"/>
                </a:solidFill>
                <a:effectLst/>
                <a:latin typeface="+mn-lt"/>
                <a:ea typeface="+mn-ea"/>
                <a:cs typeface="+mn-cs"/>
              </a:rPr>
              <a:t>Infant formula </a:t>
            </a:r>
          </a:p>
          <a:p>
            <a:pPr lvl="1"/>
            <a:r>
              <a:rPr lang="en-US" sz="1200" kern="1200" dirty="0">
                <a:solidFill>
                  <a:schemeClr val="tx1"/>
                </a:solidFill>
                <a:effectLst/>
                <a:latin typeface="+mn-lt"/>
                <a:ea typeface="+mn-ea"/>
                <a:cs typeface="+mn-cs"/>
              </a:rPr>
              <a:t>RUIF: 750 mL per infant per day </a:t>
            </a:r>
            <a:r>
              <a:rPr lang="en-US" sz="1200" kern="1200" dirty="0">
                <a:solidFill>
                  <a:schemeClr val="tx1"/>
                </a:solidFill>
                <a:effectLst/>
                <a:latin typeface="+mn-lt"/>
                <a:ea typeface="+mn-ea"/>
                <a:cs typeface="+mn-cs"/>
                <a:sym typeface="Wingdings" panose="05000000000000000000" pitchFamily="2" charset="2"/>
              </a:rPr>
              <a:t></a:t>
            </a:r>
            <a:r>
              <a:rPr lang="en-US" sz="1200" kern="1200" dirty="0">
                <a:solidFill>
                  <a:schemeClr val="tx1"/>
                </a:solidFill>
                <a:effectLst/>
                <a:latin typeface="+mn-lt"/>
                <a:ea typeface="+mn-ea"/>
                <a:cs typeface="+mn-cs"/>
              </a:rPr>
              <a:t> 135 L per infant for a 6-month period</a:t>
            </a:r>
          </a:p>
          <a:p>
            <a:pPr lvl="1"/>
            <a:r>
              <a:rPr lang="en-US" sz="1200" kern="1200" dirty="0">
                <a:solidFill>
                  <a:schemeClr val="tx1"/>
                </a:solidFill>
                <a:effectLst/>
                <a:latin typeface="+mn-lt"/>
                <a:ea typeface="+mn-ea"/>
                <a:cs typeface="+mn-cs"/>
              </a:rPr>
              <a:t>Powdered infant formula: average of 3.5 kg per infant per month (for individual amounts, see instructions on the container)</a:t>
            </a:r>
          </a:p>
          <a:p>
            <a:pPr lvl="0"/>
            <a:r>
              <a:rPr lang="en-US" sz="1200" kern="1200" dirty="0">
                <a:solidFill>
                  <a:schemeClr val="tx1"/>
                </a:solidFill>
                <a:effectLst/>
                <a:latin typeface="+mn-lt"/>
                <a:ea typeface="+mn-ea"/>
                <a:cs typeface="+mn-cs"/>
              </a:rPr>
              <a:t>Animal milk is not recommended due to significant nutritional inadequacy </a:t>
            </a:r>
          </a:p>
          <a:p>
            <a:r>
              <a:rPr lang="en-US" sz="1200" kern="1200" dirty="0">
                <a:solidFill>
                  <a:schemeClr val="tx1"/>
                </a:solidFill>
                <a:effectLst/>
                <a:latin typeface="+mn-lt"/>
                <a:ea typeface="+mn-ea"/>
                <a:cs typeface="+mn-cs"/>
              </a:rPr>
              <a:t>Infants and young children 6-23 months of age may be used as a such as:</a:t>
            </a:r>
          </a:p>
          <a:p>
            <a:pPr lvl="0"/>
            <a:r>
              <a:rPr lang="en-US" sz="1200" kern="1200" dirty="0">
                <a:solidFill>
                  <a:schemeClr val="tx1"/>
                </a:solidFill>
                <a:effectLst/>
                <a:latin typeface="+mn-lt"/>
                <a:ea typeface="+mn-ea"/>
                <a:cs typeface="+mn-cs"/>
              </a:rPr>
              <a:t>RUIF if available and affordable</a:t>
            </a:r>
          </a:p>
          <a:p>
            <a:pPr lvl="0"/>
            <a:r>
              <a:rPr lang="en-US" sz="1200" kern="1200" dirty="0">
                <a:solidFill>
                  <a:schemeClr val="tx1"/>
                </a:solidFill>
                <a:effectLst/>
                <a:latin typeface="+mn-lt"/>
                <a:ea typeface="+mn-ea"/>
                <a:cs typeface="+mn-cs"/>
              </a:rPr>
              <a:t>Alternative milks: ultra-high temperature (UHT) whole fat animal milk (cow, goat, sheep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Both options are safer that powdered infant formula.</a:t>
            </a:r>
          </a:p>
          <a:p>
            <a:r>
              <a:rPr lang="en-US" sz="1200" kern="1200" dirty="0">
                <a:solidFill>
                  <a:schemeClr val="tx1"/>
                </a:solidFill>
                <a:effectLst/>
                <a:latin typeface="+mn-lt"/>
                <a:ea typeface="+mn-ea"/>
                <a:cs typeface="+mn-cs"/>
              </a:rPr>
              <a:t>If the children regularly consume adequate amounts of other animal-source foods: 200-400 mL needed per child per day</a:t>
            </a:r>
          </a:p>
          <a:p>
            <a:r>
              <a:rPr lang="en-US" sz="1200" kern="1200" dirty="0">
                <a:solidFill>
                  <a:schemeClr val="tx1"/>
                </a:solidFill>
                <a:effectLst/>
                <a:latin typeface="+mn-lt"/>
                <a:ea typeface="+mn-ea"/>
                <a:cs typeface="+mn-cs"/>
              </a:rPr>
              <a:t>If not: 300-500 mL needed per child per day (higher amounts with increased age)</a:t>
            </a:r>
          </a:p>
          <a:p>
            <a:r>
              <a:rPr lang="en-US" sz="16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Infants and young children in this age group also need to receive safe and adequate complementary feeding, if at risk of micronutrient deficiencies micronutrient supplements, such as multiple micronutrient powders (MNPs)</a:t>
            </a:r>
            <a:endParaRPr lang="en-US"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Where infant formula is needed but supplies are limited, non-breastfed infants under six months of age should be prioritized for provision. </a:t>
            </a:r>
          </a:p>
          <a:p>
            <a:endParaRPr lang="en-US" dirty="0"/>
          </a:p>
        </p:txBody>
      </p:sp>
      <p:sp>
        <p:nvSpPr>
          <p:cNvPr id="4" name="Slide Number Placeholder 3"/>
          <p:cNvSpPr>
            <a:spLocks noGrp="1"/>
          </p:cNvSpPr>
          <p:nvPr>
            <p:ph type="sldNum" sz="quarter" idx="10"/>
          </p:nvPr>
        </p:nvSpPr>
        <p:spPr/>
        <p:txBody>
          <a:bodyPr/>
          <a:lstStyle/>
          <a:p>
            <a:fld id="{52477DF7-7A61-44F9-A950-7CF047879C39}" type="slidenum">
              <a:rPr lang="en-US" smtClean="0"/>
              <a:t>57</a:t>
            </a:fld>
            <a:endParaRPr lang="en-US"/>
          </a:p>
        </p:txBody>
      </p:sp>
    </p:spTree>
    <p:extLst>
      <p:ext uri="{BB962C8B-B14F-4D97-AF65-F5344CB8AC3E}">
        <p14:creationId xmlns:p14="http://schemas.microsoft.com/office/powerpoint/2010/main" val="15709585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resources are limited, the most vulnerable groups should be prioritized: younger age groups (e.g.,0-6 months of age, 0-12 months of age) or infants attending health clinics, for example. Given the risks and costs of supplying and managing BMS, it is preferable that children over 6 months of age, especially children over 1 year of age, use alternative, appropriate milks.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Font typeface="Arial,Sans-Serif"/>
              <a:buNone/>
            </a:pPr>
            <a:endParaRPr lang="en-US" dirty="0">
              <a:ea typeface="MS PGothic"/>
              <a:cs typeface="Calibri"/>
            </a:endParaRPr>
          </a:p>
        </p:txBody>
      </p:sp>
      <p:sp>
        <p:nvSpPr>
          <p:cNvPr id="4" name="Slide Number Placeholder 3"/>
          <p:cNvSpPr>
            <a:spLocks noGrp="1"/>
          </p:cNvSpPr>
          <p:nvPr>
            <p:ph type="sldNum" sz="quarter" idx="10"/>
          </p:nvPr>
        </p:nvSpPr>
        <p:spPr/>
        <p:txBody>
          <a:bodyPr/>
          <a:lstStyle/>
          <a:p>
            <a:fld id="{932565D5-A542-4B9C-883B-203F8CB4BBE3}" type="slidenum">
              <a:rPr lang="en-US" smtClean="0"/>
              <a:t>58</a:t>
            </a:fld>
            <a:endParaRPr lang="en-US"/>
          </a:p>
        </p:txBody>
      </p:sp>
    </p:spTree>
    <p:extLst>
      <p:ext uri="{BB962C8B-B14F-4D97-AF65-F5344CB8AC3E}">
        <p14:creationId xmlns:p14="http://schemas.microsoft.com/office/powerpoint/2010/main" val="16181351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90000"/>
              </a:lnSpc>
              <a:spcBef>
                <a:spcPts val="1000"/>
              </a:spcBef>
            </a:pPr>
            <a:endParaRPr lang="en-US" b="1">
              <a:cs typeface="Calibri"/>
            </a:endParaRPr>
          </a:p>
        </p:txBody>
      </p:sp>
      <p:sp>
        <p:nvSpPr>
          <p:cNvPr id="4" name="Slide Number Placeholder 3"/>
          <p:cNvSpPr>
            <a:spLocks noGrp="1"/>
          </p:cNvSpPr>
          <p:nvPr>
            <p:ph type="sldNum" sz="quarter" idx="10"/>
          </p:nvPr>
        </p:nvSpPr>
        <p:spPr/>
        <p:txBody>
          <a:bodyPr/>
          <a:lstStyle/>
          <a:p>
            <a:fld id="{932565D5-A542-4B9C-883B-203F8CB4BBE3}" type="slidenum">
              <a:rPr lang="en-US" smtClean="0"/>
              <a:t>59</a:t>
            </a:fld>
            <a:endParaRPr lang="en-US"/>
          </a:p>
        </p:txBody>
      </p:sp>
    </p:spTree>
    <p:extLst>
      <p:ext uri="{BB962C8B-B14F-4D97-AF65-F5344CB8AC3E}">
        <p14:creationId xmlns:p14="http://schemas.microsoft.com/office/powerpoint/2010/main" val="19116833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90000"/>
              </a:lnSpc>
              <a:spcBef>
                <a:spcPts val="1000"/>
              </a:spcBef>
            </a:pPr>
            <a:endParaRPr lang="en-US" b="1">
              <a:cs typeface="Calibri"/>
            </a:endParaRPr>
          </a:p>
        </p:txBody>
      </p:sp>
      <p:sp>
        <p:nvSpPr>
          <p:cNvPr id="4" name="Slide Number Placeholder 3"/>
          <p:cNvSpPr>
            <a:spLocks noGrp="1"/>
          </p:cNvSpPr>
          <p:nvPr>
            <p:ph type="sldNum" sz="quarter" idx="10"/>
          </p:nvPr>
        </p:nvSpPr>
        <p:spPr/>
        <p:txBody>
          <a:bodyPr/>
          <a:lstStyle/>
          <a:p>
            <a:fld id="{932565D5-A542-4B9C-883B-203F8CB4BBE3}" type="slidenum">
              <a:rPr lang="en-US" smtClean="0"/>
              <a:t>60</a:t>
            </a:fld>
            <a:endParaRPr lang="en-US"/>
          </a:p>
        </p:txBody>
      </p:sp>
    </p:spTree>
    <p:extLst>
      <p:ext uri="{BB962C8B-B14F-4D97-AF65-F5344CB8AC3E}">
        <p14:creationId xmlns:p14="http://schemas.microsoft.com/office/powerpoint/2010/main" val="17808793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90000"/>
              </a:lnSpc>
              <a:spcBef>
                <a:spcPts val="1000"/>
              </a:spcBef>
            </a:pPr>
            <a:endParaRPr lang="en-US" b="1">
              <a:cs typeface="Calibri"/>
            </a:endParaRPr>
          </a:p>
        </p:txBody>
      </p:sp>
      <p:sp>
        <p:nvSpPr>
          <p:cNvPr id="4" name="Slide Number Placeholder 3"/>
          <p:cNvSpPr>
            <a:spLocks noGrp="1"/>
          </p:cNvSpPr>
          <p:nvPr>
            <p:ph type="sldNum" sz="quarter" idx="10"/>
          </p:nvPr>
        </p:nvSpPr>
        <p:spPr/>
        <p:txBody>
          <a:bodyPr/>
          <a:lstStyle/>
          <a:p>
            <a:fld id="{932565D5-A542-4B9C-883B-203F8CB4BBE3}" type="slidenum">
              <a:rPr lang="en-US" smtClean="0"/>
              <a:t>61</a:t>
            </a:fld>
            <a:endParaRPr lang="en-US"/>
          </a:p>
        </p:txBody>
      </p:sp>
    </p:spTree>
    <p:extLst>
      <p:ext uri="{BB962C8B-B14F-4D97-AF65-F5344CB8AC3E}">
        <p14:creationId xmlns:p14="http://schemas.microsoft.com/office/powerpoint/2010/main" val="13143542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GB"/>
              <a:t>Counselling should always include:</a:t>
            </a:r>
            <a:endParaRPr lang="en-US"/>
          </a:p>
          <a:p>
            <a:pPr marL="171450" indent="-171450">
              <a:buFont typeface="Arial,Sans-Serif"/>
              <a:buChar char="•"/>
            </a:pPr>
            <a:r>
              <a:rPr lang="en-GB"/>
              <a:t>If they may continue to use a feeding bottle, provide counselling on how to clean a feeding bottle properly. Bottle use in is very strongly discouraged, however behaviour change takes time and it may not be possible to instantly switch from cup to bottle feeding, especially in stressful situations which make people resistant to change. </a:t>
            </a:r>
            <a:endParaRPr lang="en-GB">
              <a:cs typeface="Calibri"/>
            </a:endParaRPr>
          </a:p>
          <a:p>
            <a:pPr marL="171450" indent="-171450">
              <a:buFont typeface="Arial,Sans-Serif"/>
              <a:buChar char="•"/>
            </a:pPr>
            <a:endParaRPr lang="en-GB">
              <a:cs typeface="Calibri"/>
            </a:endParaRPr>
          </a:p>
          <a:p>
            <a:pPr>
              <a:spcBef>
                <a:spcPct val="30000"/>
              </a:spcBef>
              <a:spcAft>
                <a:spcPct val="0"/>
              </a:spcAft>
            </a:pPr>
            <a:endParaRPr lang="en-US"/>
          </a:p>
          <a:p>
            <a:pPr marL="228600" indent="-228600">
              <a:lnSpc>
                <a:spcPct val="90000"/>
              </a:lnSpc>
              <a:spcBef>
                <a:spcPts val="1000"/>
              </a:spcBef>
            </a:pPr>
            <a:endParaRPr lang="en-US" b="1">
              <a:cs typeface="Calibri"/>
            </a:endParaRPr>
          </a:p>
        </p:txBody>
      </p:sp>
      <p:sp>
        <p:nvSpPr>
          <p:cNvPr id="4" name="Slide Number Placeholder 3"/>
          <p:cNvSpPr>
            <a:spLocks noGrp="1"/>
          </p:cNvSpPr>
          <p:nvPr>
            <p:ph type="sldNum" sz="quarter" idx="10"/>
          </p:nvPr>
        </p:nvSpPr>
        <p:spPr/>
        <p:txBody>
          <a:bodyPr/>
          <a:lstStyle/>
          <a:p>
            <a:fld id="{932565D5-A542-4B9C-883B-203F8CB4BBE3}" type="slidenum">
              <a:rPr lang="en-US" smtClean="0"/>
              <a:t>65</a:t>
            </a:fld>
            <a:endParaRPr lang="en-US"/>
          </a:p>
        </p:txBody>
      </p:sp>
    </p:spTree>
    <p:extLst>
      <p:ext uri="{BB962C8B-B14F-4D97-AF65-F5344CB8AC3E}">
        <p14:creationId xmlns:p14="http://schemas.microsoft.com/office/powerpoint/2010/main" val="33247712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A younger baby will start to take milk into his mouth with his tongue. A term or older baby will suck the milk, spilling some of it.</a:t>
            </a:r>
          </a:p>
          <a:p>
            <a:r>
              <a:rPr lang="en-US" dirty="0">
                <a:cs typeface="Calibri"/>
              </a:rPr>
              <a:t>When he or she has had enough, the baby closes his or her mouth and will not take any more. If the baby has not taken the calculated amount, he or she may take more at the next feed, or you may need to give feeds more often.</a:t>
            </a:r>
          </a:p>
          <a:p>
            <a:pPr marL="228600" indent="-228600">
              <a:lnSpc>
                <a:spcPct val="90000"/>
              </a:lnSpc>
              <a:spcBef>
                <a:spcPts val="1000"/>
              </a:spcBef>
            </a:pPr>
            <a:endParaRPr lang="en-US" b="1" dirty="0">
              <a:cs typeface="Calibri"/>
            </a:endParaRPr>
          </a:p>
        </p:txBody>
      </p:sp>
      <p:sp>
        <p:nvSpPr>
          <p:cNvPr id="4" name="Slide Number Placeholder 3"/>
          <p:cNvSpPr>
            <a:spLocks noGrp="1"/>
          </p:cNvSpPr>
          <p:nvPr>
            <p:ph type="sldNum" sz="quarter" idx="10"/>
          </p:nvPr>
        </p:nvSpPr>
        <p:spPr/>
        <p:txBody>
          <a:bodyPr/>
          <a:lstStyle/>
          <a:p>
            <a:fld id="{932565D5-A542-4B9C-883B-203F8CB4BBE3}" type="slidenum">
              <a:rPr lang="en-US" smtClean="0"/>
              <a:t>66</a:t>
            </a:fld>
            <a:endParaRPr lang="en-US"/>
          </a:p>
        </p:txBody>
      </p:sp>
    </p:spTree>
    <p:extLst>
      <p:ext uri="{BB962C8B-B14F-4D97-AF65-F5344CB8AC3E}">
        <p14:creationId xmlns:p14="http://schemas.microsoft.com/office/powerpoint/2010/main" val="39214230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0"/>
              </a:spcAft>
              <a:buFont typeface="Arial,Sans-Serif"/>
              <a:buNone/>
            </a:pPr>
            <a:endParaRPr lang="en-US">
              <a:ea typeface="MS PGothic"/>
              <a:cs typeface="Calibri"/>
            </a:endParaRPr>
          </a:p>
        </p:txBody>
      </p:sp>
      <p:sp>
        <p:nvSpPr>
          <p:cNvPr id="4" name="Slide Number Placeholder 3"/>
          <p:cNvSpPr>
            <a:spLocks noGrp="1"/>
          </p:cNvSpPr>
          <p:nvPr>
            <p:ph type="sldNum" sz="quarter" idx="10"/>
          </p:nvPr>
        </p:nvSpPr>
        <p:spPr/>
        <p:txBody>
          <a:bodyPr/>
          <a:lstStyle/>
          <a:p>
            <a:fld id="{932565D5-A542-4B9C-883B-203F8CB4BBE3}" type="slidenum">
              <a:rPr lang="en-US" smtClean="0"/>
              <a:t>67</a:t>
            </a:fld>
            <a:endParaRPr lang="en-US"/>
          </a:p>
        </p:txBody>
      </p:sp>
    </p:spTree>
    <p:extLst>
      <p:ext uri="{BB962C8B-B14F-4D97-AF65-F5344CB8AC3E}">
        <p14:creationId xmlns:p14="http://schemas.microsoft.com/office/powerpoint/2010/main" val="38682143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a:t>Ahora le daré la palabra a Andrea.</a:t>
            </a:r>
          </a:p>
          <a:p>
            <a:endParaRPr lang="en-US"/>
          </a:p>
        </p:txBody>
      </p:sp>
      <p:sp>
        <p:nvSpPr>
          <p:cNvPr id="4" name="Slide Number Placeholder 3"/>
          <p:cNvSpPr>
            <a:spLocks noGrp="1"/>
          </p:cNvSpPr>
          <p:nvPr>
            <p:ph type="sldNum" sz="quarter" idx="10"/>
          </p:nvPr>
        </p:nvSpPr>
        <p:spPr/>
        <p:txBody>
          <a:bodyPr/>
          <a:lstStyle/>
          <a:p>
            <a:fld id="{932565D5-A542-4B9C-883B-203F8CB4BBE3}" type="slidenum">
              <a:rPr lang="en-US" smtClean="0"/>
              <a:t>71</a:t>
            </a:fld>
            <a:endParaRPr lang="en-US"/>
          </a:p>
        </p:txBody>
      </p:sp>
    </p:spTree>
    <p:extLst>
      <p:ext uri="{BB962C8B-B14F-4D97-AF65-F5344CB8AC3E}">
        <p14:creationId xmlns:p14="http://schemas.microsoft.com/office/powerpoint/2010/main" val="35483794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Coordination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Support the government to activate and lead a coordination mechanism for nutrition in collaboration with nutrition actors </a:t>
            </a:r>
          </a:p>
          <a:p>
            <a:pPr lvl="0"/>
            <a:endParaRPr lang="en-US"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US"/>
              <a:t>Permits to quantify and determine the type of support and staff required</a:t>
            </a:r>
          </a:p>
          <a:p>
            <a:pPr lvl="0"/>
            <a:endParaRPr lang="en-US" sz="1200" b="1"/>
          </a:p>
          <a:p>
            <a:pPr lvl="0"/>
            <a:endParaRPr lang="en-US" sz="1200" b="1"/>
          </a:p>
          <a:p>
            <a:pPr lvl="0"/>
            <a:r>
              <a:rPr lang="en-US" sz="1200" b="1" err="1"/>
              <a:t>Determinar</a:t>
            </a:r>
            <a:r>
              <a:rPr lang="en-US" sz="1200" b="1"/>
              <a:t> </a:t>
            </a:r>
            <a:r>
              <a:rPr lang="en-US" sz="1200" b="1" err="1"/>
              <a:t>el</a:t>
            </a:r>
            <a:r>
              <a:rPr lang="en-US" sz="1200" b="1"/>
              <a:t> </a:t>
            </a:r>
            <a:r>
              <a:rPr lang="en-US" sz="1200" b="1" err="1"/>
              <a:t>nivel</a:t>
            </a:r>
            <a:r>
              <a:rPr lang="en-US" sz="1200" b="1"/>
              <a:t> de </a:t>
            </a:r>
            <a:r>
              <a:rPr lang="en-US" sz="1200" b="1" err="1"/>
              <a:t>apoyo</a:t>
            </a:r>
            <a:r>
              <a:rPr lang="en-US" sz="1200" b="1"/>
              <a:t> </a:t>
            </a:r>
            <a:r>
              <a:rPr lang="en-US" sz="1200" b="1" err="1"/>
              <a:t>requerido</a:t>
            </a:r>
            <a:endParaRPr lang="en-US" sz="1200" b="1"/>
          </a:p>
          <a:p>
            <a:pPr marL="285750" indent="-285750">
              <a:buFontTx/>
              <a:buChar char="-"/>
            </a:pPr>
            <a:r>
              <a:rPr lang="en-US" sz="1200" err="1"/>
              <a:t>Número</a:t>
            </a:r>
            <a:r>
              <a:rPr lang="en-US" sz="1200"/>
              <a:t> de </a:t>
            </a:r>
            <a:r>
              <a:rPr lang="en-US" sz="1200" err="1"/>
              <a:t>niños</a:t>
            </a:r>
            <a:r>
              <a:rPr lang="en-US" sz="1200"/>
              <a:t> que </a:t>
            </a:r>
            <a:r>
              <a:rPr lang="en-US" sz="1200" err="1"/>
              <a:t>necesitan</a:t>
            </a:r>
            <a:r>
              <a:rPr lang="en-US" sz="1200"/>
              <a:t> </a:t>
            </a:r>
            <a:r>
              <a:rPr lang="en-US" sz="1200" err="1"/>
              <a:t>apoyo</a:t>
            </a:r>
            <a:endParaRPr lang="en-US" sz="1200"/>
          </a:p>
          <a:p>
            <a:pPr marL="285750" indent="-285750">
              <a:buFontTx/>
              <a:buChar char="-"/>
            </a:pPr>
            <a:r>
              <a:rPr lang="en-US" sz="1200" err="1"/>
              <a:t>Número</a:t>
            </a:r>
            <a:r>
              <a:rPr lang="en-US" sz="1200"/>
              <a:t> de personal </a:t>
            </a:r>
            <a:r>
              <a:rPr lang="en-US" sz="1200" err="1"/>
              <a:t>cualificado</a:t>
            </a:r>
            <a:endParaRPr lang="en-US" sz="1200"/>
          </a:p>
          <a:p>
            <a:endParaRPr lang="en-US"/>
          </a:p>
        </p:txBody>
      </p:sp>
      <p:sp>
        <p:nvSpPr>
          <p:cNvPr id="4" name="Slide Number Placeholder 3"/>
          <p:cNvSpPr>
            <a:spLocks noGrp="1"/>
          </p:cNvSpPr>
          <p:nvPr>
            <p:ph type="sldNum" sz="quarter" idx="5"/>
          </p:nvPr>
        </p:nvSpPr>
        <p:spPr/>
        <p:txBody>
          <a:bodyPr/>
          <a:lstStyle/>
          <a:p>
            <a:fld id="{932565D5-A542-4B9C-883B-203F8CB4BBE3}" type="slidenum">
              <a:rPr lang="en-US" smtClean="0"/>
              <a:t>72</a:t>
            </a:fld>
            <a:endParaRPr lang="en-US"/>
          </a:p>
        </p:txBody>
      </p:sp>
    </p:spTree>
    <p:extLst>
      <p:ext uri="{BB962C8B-B14F-4D97-AF65-F5344CB8AC3E}">
        <p14:creationId xmlns:p14="http://schemas.microsoft.com/office/powerpoint/2010/main" val="3363009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Lato"/>
                <a:ea typeface="Lato"/>
                <a:cs typeface="Lato"/>
              </a:rPr>
              <a:t>As such, it contributes to society’s long-term health, stability and prosperity.</a:t>
            </a:r>
          </a:p>
          <a:p>
            <a:r>
              <a:rPr lang="en-US" dirty="0">
                <a:hlinkClick r:id="rId3"/>
              </a:rPr>
              <a:t>The first 1,000 days of life: The brain’s window of opportunity (unicef-irc.org)</a:t>
            </a:r>
            <a:endParaRPr lang="en-US"/>
          </a:p>
        </p:txBody>
      </p:sp>
      <p:sp>
        <p:nvSpPr>
          <p:cNvPr id="4" name="Slide Number Placeholder 3"/>
          <p:cNvSpPr>
            <a:spLocks noGrp="1"/>
          </p:cNvSpPr>
          <p:nvPr>
            <p:ph type="sldNum" sz="quarter" idx="5"/>
          </p:nvPr>
        </p:nvSpPr>
        <p:spPr/>
        <p:txBody>
          <a:bodyPr/>
          <a:lstStyle/>
          <a:p>
            <a:fld id="{932565D5-A542-4B9C-883B-203F8CB4BBE3}" type="slidenum">
              <a:rPr lang="en-US" smtClean="0"/>
              <a:t>7</a:t>
            </a:fld>
            <a:endParaRPr lang="en-US"/>
          </a:p>
        </p:txBody>
      </p:sp>
    </p:spTree>
    <p:extLst>
      <p:ext uri="{BB962C8B-B14F-4D97-AF65-F5344CB8AC3E}">
        <p14:creationId xmlns:p14="http://schemas.microsoft.com/office/powerpoint/2010/main" val="35428071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2565D5-A542-4B9C-883B-203F8CB4BBE3}" type="slidenum">
              <a:rPr lang="en-US" smtClean="0"/>
              <a:t>73</a:t>
            </a:fld>
            <a:endParaRPr lang="en-US"/>
          </a:p>
        </p:txBody>
      </p:sp>
    </p:spTree>
    <p:extLst>
      <p:ext uri="{BB962C8B-B14F-4D97-AF65-F5344CB8AC3E}">
        <p14:creationId xmlns:p14="http://schemas.microsoft.com/office/powerpoint/2010/main" val="30255539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2565D5-A542-4B9C-883B-203F8CB4BBE3}" type="slidenum">
              <a:rPr lang="en-US" smtClean="0"/>
              <a:t>74</a:t>
            </a:fld>
            <a:endParaRPr lang="en-US"/>
          </a:p>
        </p:txBody>
      </p:sp>
    </p:spTree>
    <p:extLst>
      <p:ext uri="{BB962C8B-B14F-4D97-AF65-F5344CB8AC3E}">
        <p14:creationId xmlns:p14="http://schemas.microsoft.com/office/powerpoint/2010/main" val="33807612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a:t>Ahora le daré la palabra a Andrea.</a:t>
            </a:r>
          </a:p>
          <a:p>
            <a:endParaRPr lang="en-US"/>
          </a:p>
        </p:txBody>
      </p:sp>
      <p:sp>
        <p:nvSpPr>
          <p:cNvPr id="4" name="Slide Number Placeholder 3"/>
          <p:cNvSpPr>
            <a:spLocks noGrp="1"/>
          </p:cNvSpPr>
          <p:nvPr>
            <p:ph type="sldNum" sz="quarter" idx="10"/>
          </p:nvPr>
        </p:nvSpPr>
        <p:spPr/>
        <p:txBody>
          <a:bodyPr/>
          <a:lstStyle/>
          <a:p>
            <a:fld id="{932565D5-A542-4B9C-883B-203F8CB4BBE3}" type="slidenum">
              <a:rPr lang="en-US" smtClean="0"/>
              <a:t>75</a:t>
            </a:fld>
            <a:endParaRPr lang="en-US"/>
          </a:p>
        </p:txBody>
      </p:sp>
    </p:spTree>
    <p:extLst>
      <p:ext uri="{BB962C8B-B14F-4D97-AF65-F5344CB8AC3E}">
        <p14:creationId xmlns:p14="http://schemas.microsoft.com/office/powerpoint/2010/main" val="31775739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cs typeface="Calibri"/>
            </a:endParaRPr>
          </a:p>
        </p:txBody>
      </p:sp>
      <p:sp>
        <p:nvSpPr>
          <p:cNvPr id="4" name="Slide Number Placeholder 3"/>
          <p:cNvSpPr>
            <a:spLocks noGrp="1"/>
          </p:cNvSpPr>
          <p:nvPr>
            <p:ph type="sldNum" sz="quarter" idx="10"/>
          </p:nvPr>
        </p:nvSpPr>
        <p:spPr/>
        <p:txBody>
          <a:bodyPr/>
          <a:lstStyle/>
          <a:p>
            <a:fld id="{932565D5-A542-4B9C-883B-203F8CB4BBE3}" type="slidenum">
              <a:rPr lang="en-US" smtClean="0"/>
              <a:t>76</a:t>
            </a:fld>
            <a:endParaRPr lang="en-US"/>
          </a:p>
        </p:txBody>
      </p:sp>
    </p:spTree>
    <p:extLst>
      <p:ext uri="{BB962C8B-B14F-4D97-AF65-F5344CB8AC3E}">
        <p14:creationId xmlns:p14="http://schemas.microsoft.com/office/powerpoint/2010/main" val="36196335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RUIF is a commercially produced (Codex Standard 72–1981) hygienic, pre-mixed liquid infant formula that is consumed directly from the container or a cup, avoiding </a:t>
            </a:r>
            <a:r>
              <a:rPr lang="en-US" kern="1200">
                <a:effectLst/>
              </a:rPr>
              <a:t>the </a:t>
            </a:r>
            <a:r>
              <a:rPr lang="en-US"/>
              <a:t>use of water, bottles and teats. </a:t>
            </a:r>
          </a:p>
          <a:p>
            <a:endParaRPr lang="en-US">
              <a:cs typeface="Calibri"/>
            </a:endParaRPr>
          </a:p>
        </p:txBody>
      </p:sp>
      <p:sp>
        <p:nvSpPr>
          <p:cNvPr id="4" name="Slide Number Placeholder 3"/>
          <p:cNvSpPr>
            <a:spLocks noGrp="1"/>
          </p:cNvSpPr>
          <p:nvPr>
            <p:ph type="sldNum" sz="quarter" idx="10"/>
          </p:nvPr>
        </p:nvSpPr>
        <p:spPr/>
        <p:txBody>
          <a:bodyPr/>
          <a:lstStyle/>
          <a:p>
            <a:fld id="{932565D5-A542-4B9C-883B-203F8CB4BBE3}" type="slidenum">
              <a:rPr lang="en-US" smtClean="0"/>
              <a:t>77</a:t>
            </a:fld>
            <a:endParaRPr lang="en-US"/>
          </a:p>
        </p:txBody>
      </p:sp>
    </p:spTree>
    <p:extLst>
      <p:ext uri="{BB962C8B-B14F-4D97-AF65-F5344CB8AC3E}">
        <p14:creationId xmlns:p14="http://schemas.microsoft.com/office/powerpoint/2010/main" val="32521277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RUIF is a commercially produced (Codex Standard 72–1981) hygienic, pre-mixed liquid infant formula that is consumed directly from the container or a cup, avoiding </a:t>
            </a:r>
            <a:r>
              <a:rPr lang="en-US" kern="1200">
                <a:effectLst/>
              </a:rPr>
              <a:t>the </a:t>
            </a:r>
            <a:r>
              <a:rPr lang="en-US"/>
              <a:t>use of water, bottles and teats. </a:t>
            </a:r>
          </a:p>
          <a:p>
            <a:endParaRPr lang="en-US">
              <a:cs typeface="Calibri"/>
            </a:endParaRPr>
          </a:p>
        </p:txBody>
      </p:sp>
      <p:sp>
        <p:nvSpPr>
          <p:cNvPr id="4" name="Slide Number Placeholder 3"/>
          <p:cNvSpPr>
            <a:spLocks noGrp="1"/>
          </p:cNvSpPr>
          <p:nvPr>
            <p:ph type="sldNum" sz="quarter" idx="10"/>
          </p:nvPr>
        </p:nvSpPr>
        <p:spPr/>
        <p:txBody>
          <a:bodyPr/>
          <a:lstStyle/>
          <a:p>
            <a:fld id="{932565D5-A542-4B9C-883B-203F8CB4BBE3}" type="slidenum">
              <a:rPr lang="en-US" smtClean="0"/>
              <a:t>78</a:t>
            </a:fld>
            <a:endParaRPr lang="en-US"/>
          </a:p>
        </p:txBody>
      </p:sp>
    </p:spTree>
    <p:extLst>
      <p:ext uri="{BB962C8B-B14F-4D97-AF65-F5344CB8AC3E}">
        <p14:creationId xmlns:p14="http://schemas.microsoft.com/office/powerpoint/2010/main" val="2359897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932565D5-A542-4B9C-883B-203F8CB4BBE3}" type="slidenum">
              <a:rPr lang="en-US" smtClean="0"/>
              <a:t>79</a:t>
            </a:fld>
            <a:endParaRPr lang="en-US"/>
          </a:p>
        </p:txBody>
      </p:sp>
    </p:spTree>
    <p:extLst>
      <p:ext uri="{BB962C8B-B14F-4D97-AF65-F5344CB8AC3E}">
        <p14:creationId xmlns:p14="http://schemas.microsoft.com/office/powerpoint/2010/main" val="17043686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932565D5-A542-4B9C-883B-203F8CB4BBE3}" type="slidenum">
              <a:rPr lang="en-US" smtClean="0"/>
              <a:t>80</a:t>
            </a:fld>
            <a:endParaRPr lang="en-US"/>
          </a:p>
        </p:txBody>
      </p:sp>
    </p:spTree>
    <p:extLst>
      <p:ext uri="{BB962C8B-B14F-4D97-AF65-F5344CB8AC3E}">
        <p14:creationId xmlns:p14="http://schemas.microsoft.com/office/powerpoint/2010/main" val="38138581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cs typeface="Calibri"/>
            </a:endParaRPr>
          </a:p>
        </p:txBody>
      </p:sp>
      <p:sp>
        <p:nvSpPr>
          <p:cNvPr id="4" name="Slide Number Placeholder 3"/>
          <p:cNvSpPr>
            <a:spLocks noGrp="1"/>
          </p:cNvSpPr>
          <p:nvPr>
            <p:ph type="sldNum" sz="quarter" idx="10"/>
          </p:nvPr>
        </p:nvSpPr>
        <p:spPr/>
        <p:txBody>
          <a:bodyPr/>
          <a:lstStyle/>
          <a:p>
            <a:fld id="{932565D5-A542-4B9C-883B-203F8CB4BBE3}" type="slidenum">
              <a:rPr lang="en-US" smtClean="0"/>
              <a:t>81</a:t>
            </a:fld>
            <a:endParaRPr lang="en-US"/>
          </a:p>
        </p:txBody>
      </p:sp>
    </p:spTree>
    <p:extLst>
      <p:ext uri="{BB962C8B-B14F-4D97-AF65-F5344CB8AC3E}">
        <p14:creationId xmlns:p14="http://schemas.microsoft.com/office/powerpoint/2010/main" val="13102534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2565D5-A542-4B9C-883B-203F8CB4BBE3}" type="slidenum">
              <a:rPr lang="en-US" smtClean="0"/>
              <a:t>83</a:t>
            </a:fld>
            <a:endParaRPr lang="en-US"/>
          </a:p>
        </p:txBody>
      </p:sp>
    </p:spTree>
    <p:extLst>
      <p:ext uri="{BB962C8B-B14F-4D97-AF65-F5344CB8AC3E}">
        <p14:creationId xmlns:p14="http://schemas.microsoft.com/office/powerpoint/2010/main" val="1362987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a:t>Los </a:t>
            </a:r>
            <a:r>
              <a:rPr lang="es-419" baseline="0"/>
              <a:t>niños y las niñas menores de 2 años son completamente dependientes del cuidado por parte de sus madres o cuidadores, tienen unos requerimientos nutricionales especiales y están en un periodo de crecimiento y desarrollo constante. </a:t>
            </a:r>
          </a:p>
          <a:p>
            <a:r>
              <a:rPr lang="es-419" baseline="0"/>
              <a:t>El primer alimento que deben recibir al nacer es la leche de su madre y continuar recibiéndola hasta los 6 meses manera exclusiva, a partir de los 6 meses y al menos hasta los dos años deberían continuar con la lactancia junto con alimentos complementarios en cantidad, calidad y frecuencia adecuadas.</a:t>
            </a:r>
          </a:p>
          <a:p>
            <a:endParaRPr lang="en-US"/>
          </a:p>
          <a:p>
            <a:endParaRPr lang="en-US"/>
          </a:p>
          <a:p>
            <a:r>
              <a:rPr lang="en-US"/>
              <a:t>The quality of children’s diets is more important before age 2 than at any other time in life.4, 6 Appropriate complementary foods and feeding practices contribute to child survival, growth and development; they can also prevent micronutrient deficiencies, morbidity and obesity later in life. </a:t>
            </a:r>
          </a:p>
        </p:txBody>
      </p:sp>
      <p:sp>
        <p:nvSpPr>
          <p:cNvPr id="4" name="Slide Number Placeholder 3"/>
          <p:cNvSpPr>
            <a:spLocks noGrp="1"/>
          </p:cNvSpPr>
          <p:nvPr>
            <p:ph type="sldNum" sz="quarter" idx="10"/>
          </p:nvPr>
        </p:nvSpPr>
        <p:spPr/>
        <p:txBody>
          <a:bodyPr/>
          <a:lstStyle/>
          <a:p>
            <a:fld id="{52477DF7-7A61-44F9-A950-7CF047879C39}" type="slidenum">
              <a:rPr lang="en-US" smtClean="0"/>
              <a:t>8</a:t>
            </a:fld>
            <a:endParaRPr lang="en-US"/>
          </a:p>
        </p:txBody>
      </p:sp>
    </p:spTree>
    <p:extLst>
      <p:ext uri="{BB962C8B-B14F-4D97-AF65-F5344CB8AC3E}">
        <p14:creationId xmlns:p14="http://schemas.microsoft.com/office/powerpoint/2010/main" val="272426326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962665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e7f57f8a60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e7f57f8a60_0_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 name="Google Shape;192;ge7f57f8a60_0_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928669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Webinar and slides will be available on the website</a:t>
            </a:r>
            <a:endParaRPr/>
          </a:p>
        </p:txBody>
      </p:sp>
      <p:sp>
        <p:nvSpPr>
          <p:cNvPr id="198" name="Google Shape;198;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153043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 UNICEF/UNI136891/</a:t>
            </a:r>
            <a:r>
              <a:rPr lang="en-US" sz="1200" b="0" i="0" kern="1200" err="1">
                <a:solidFill>
                  <a:schemeClr val="tx1"/>
                </a:solidFill>
                <a:effectLst/>
                <a:latin typeface="+mn-lt"/>
                <a:ea typeface="+mn-ea"/>
                <a:cs typeface="+mn-cs"/>
              </a:rPr>
              <a:t>Dormino</a:t>
            </a:r>
            <a:endParaRPr lang="en-US" sz="1200" b="0" i="0" kern="1200">
              <a:solidFill>
                <a:schemeClr val="tx1"/>
              </a:solidFill>
              <a:effectLst/>
              <a:latin typeface="+mn-lt"/>
              <a:ea typeface="+mn-ea"/>
              <a:cs typeface="+mn-cs"/>
            </a:endParaRPr>
          </a:p>
          <a:p>
            <a:br>
              <a:rPr lang="en-US"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06664BEC-9678-42A9-9FA6-45FF81A95DE5}" type="slidenum">
              <a:rPr lang="en-US" smtClean="0"/>
              <a:t>89</a:t>
            </a:fld>
            <a:endParaRPr lang="en-US"/>
          </a:p>
        </p:txBody>
      </p:sp>
    </p:spTree>
    <p:extLst>
      <p:ext uri="{BB962C8B-B14F-4D97-AF65-F5344CB8AC3E}">
        <p14:creationId xmlns:p14="http://schemas.microsoft.com/office/powerpoint/2010/main" val="2910980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kern="1200">
                <a:solidFill>
                  <a:schemeClr val="tx1"/>
                </a:solidFill>
                <a:effectLst/>
                <a:latin typeface="+mn-lt"/>
                <a:ea typeface="+mn-ea"/>
                <a:cs typeface="+mn-cs"/>
              </a:rPr>
              <a:t>Durante las emergencias, las 4 recomendaciones para la alimentación de menores de 2 años tienen</a:t>
            </a:r>
            <a:r>
              <a:rPr lang="es-419" sz="1200" kern="1200" baseline="0">
                <a:solidFill>
                  <a:schemeClr val="tx1"/>
                </a:solidFill>
                <a:effectLst/>
                <a:latin typeface="+mn-lt"/>
                <a:ea typeface="+mn-ea"/>
                <a:cs typeface="+mn-cs"/>
              </a:rPr>
              <a:t> </a:t>
            </a:r>
            <a:r>
              <a:rPr lang="es-419" sz="1200" kern="1200">
                <a:solidFill>
                  <a:schemeClr val="tx1"/>
                </a:solidFill>
                <a:effectLst/>
                <a:latin typeface="+mn-lt"/>
                <a:ea typeface="+mn-ea"/>
                <a:cs typeface="+mn-cs"/>
              </a:rPr>
              <a:t>más barreras que en situaciones de contexto normal. Por lo tanto, las intervenciones de ALNP-E tienen como objetivo garantizar dos principios humanitarios fundamentales: No hacer daño y salvar vidas inmediatamente. El objetivo de esta serie de </a:t>
            </a:r>
            <a:r>
              <a:rPr lang="es-419" sz="1200" kern="1200" err="1">
                <a:solidFill>
                  <a:schemeClr val="tx1"/>
                </a:solidFill>
                <a:effectLst/>
                <a:latin typeface="+mn-lt"/>
                <a:ea typeface="+mn-ea"/>
                <a:cs typeface="+mn-cs"/>
              </a:rPr>
              <a:t>webinars</a:t>
            </a:r>
            <a:r>
              <a:rPr lang="es-419" sz="1200" kern="1200">
                <a:solidFill>
                  <a:schemeClr val="tx1"/>
                </a:solidFill>
                <a:effectLst/>
                <a:latin typeface="+mn-lt"/>
                <a:ea typeface="+mn-ea"/>
                <a:cs typeface="+mn-cs"/>
              </a:rPr>
              <a:t> es exponer</a:t>
            </a:r>
            <a:r>
              <a:rPr lang="es-419" sz="1200" kern="1200" baseline="0">
                <a:solidFill>
                  <a:schemeClr val="tx1"/>
                </a:solidFill>
                <a:effectLst/>
                <a:latin typeface="+mn-lt"/>
                <a:ea typeface="+mn-ea"/>
                <a:cs typeface="+mn-cs"/>
              </a:rPr>
              <a:t> qué, por qué y cómo realizar intervenciones en ALNP-E. En este primero hablaremos de las intervenciones de apoyo a la lactancia materna, la próxima semana del apoyo al niño o niña que no puede ser amamantado y por último de las intervenciones de apoyo a la alimentación complementaria. </a:t>
            </a:r>
            <a:endParaRPr lang="es-ES_tradnl" b="0"/>
          </a:p>
        </p:txBody>
      </p:sp>
      <p:sp>
        <p:nvSpPr>
          <p:cNvPr id="4" name="Slide Number Placeholder 3"/>
          <p:cNvSpPr>
            <a:spLocks noGrp="1"/>
          </p:cNvSpPr>
          <p:nvPr>
            <p:ph type="sldNum" sz="quarter" idx="5"/>
          </p:nvPr>
        </p:nvSpPr>
        <p:spPr/>
        <p:txBody>
          <a:bodyPr/>
          <a:lstStyle/>
          <a:p>
            <a:fld id="{B85EB4A6-C292-3642-80A7-7AF64A8E44E1}" type="slidenum">
              <a:rPr lang="es-ES_tradnl" smtClean="0"/>
              <a:t>9</a:t>
            </a:fld>
            <a:endParaRPr lang="es-ES_tradnl"/>
          </a:p>
        </p:txBody>
      </p:sp>
    </p:spTree>
    <p:extLst>
      <p:ext uri="{BB962C8B-B14F-4D97-AF65-F5344CB8AC3E}">
        <p14:creationId xmlns:p14="http://schemas.microsoft.com/office/powerpoint/2010/main" val="1243941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200" kern="1200">
                <a:solidFill>
                  <a:schemeClr val="tx1"/>
                </a:solidFill>
                <a:effectLst/>
                <a:latin typeface="+mn-lt"/>
                <a:ea typeface="+mn-ea"/>
                <a:cs typeface="+mn-cs"/>
              </a:rPr>
              <a:t>Muchas gracias Yvette por esa introducción, es un placer saludarles a todos y todas. Les quiero invitar por favor a que respondamos un pre test que nos ayudará a conocer si al final de la sesión hubo algún impacto en el conocimiento. El pre test se realizará desde esta plataforma, en cada una de sus pantallas podrán ir viendo la pregunta, y la podrán responder y enviar de manera sencilla. </a:t>
            </a:r>
            <a:endParaRPr lang="en-US" sz="1200" kern="1200">
              <a:solidFill>
                <a:schemeClr val="tx1"/>
              </a:solidFill>
              <a:effectLst/>
              <a:latin typeface="+mn-lt"/>
              <a:ea typeface="+mn-ea"/>
              <a:cs typeface="+mn-cs"/>
            </a:endParaRPr>
          </a:p>
          <a:p>
            <a:r>
              <a:rPr lang="es-419" sz="1200" kern="1200" err="1">
                <a:solidFill>
                  <a:schemeClr val="tx1"/>
                </a:solidFill>
                <a:effectLst/>
                <a:latin typeface="+mn-lt"/>
                <a:ea typeface="+mn-ea"/>
                <a:cs typeface="+mn-cs"/>
              </a:rPr>
              <a:t>Sanja</a:t>
            </a:r>
            <a:r>
              <a:rPr lang="es-419" sz="1200" kern="1200">
                <a:solidFill>
                  <a:schemeClr val="tx1"/>
                </a:solidFill>
                <a:effectLst/>
                <a:latin typeface="+mn-lt"/>
                <a:ea typeface="+mn-ea"/>
                <a:cs typeface="+mn-cs"/>
              </a:rPr>
              <a:t>, por favor puedes colocar la primera pregunta:</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Pregunta 1</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Muchas gracias, por favor las personas presentes contestar la pregunta, es normal no estar seguro o segura de la respuesta, no hay calificaciones, lo importante aquí es aprender cosas nuevas.</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Pregunta 2</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Pregunta 3</a:t>
            </a:r>
            <a:endParaRPr lang="en-US" sz="1200" kern="1200">
              <a:solidFill>
                <a:schemeClr val="tx1"/>
              </a:solidFill>
              <a:effectLst/>
              <a:latin typeface="+mn-lt"/>
              <a:ea typeface="+mn-ea"/>
              <a:cs typeface="+mn-cs"/>
            </a:endParaRPr>
          </a:p>
          <a:p>
            <a:r>
              <a:rPr lang="es-419" sz="1200" kern="1200">
                <a:solidFill>
                  <a:schemeClr val="tx1"/>
                </a:solidFill>
                <a:effectLst/>
                <a:latin typeface="+mn-lt"/>
                <a:ea typeface="+mn-ea"/>
                <a:cs typeface="+mn-cs"/>
              </a:rPr>
              <a:t>Listo muchas gracias por su participación en esta actividad, ahora devuelvo la palabra a Yvette.</a:t>
            </a:r>
            <a:endParaRPr lang="en-US"/>
          </a:p>
        </p:txBody>
      </p:sp>
      <p:sp>
        <p:nvSpPr>
          <p:cNvPr id="4" name="Slide Number Placeholder 3"/>
          <p:cNvSpPr>
            <a:spLocks noGrp="1"/>
          </p:cNvSpPr>
          <p:nvPr>
            <p:ph type="sldNum" sz="quarter" idx="10"/>
          </p:nvPr>
        </p:nvSpPr>
        <p:spPr/>
        <p:txBody>
          <a:bodyPr/>
          <a:lstStyle/>
          <a:p>
            <a:fld id="{932565D5-A542-4B9C-883B-203F8CB4BBE3}" type="slidenum">
              <a:rPr lang="en-US" smtClean="0"/>
              <a:t>10</a:t>
            </a:fld>
            <a:endParaRPr lang="en-US"/>
          </a:p>
        </p:txBody>
      </p:sp>
    </p:spTree>
    <p:extLst>
      <p:ext uri="{BB962C8B-B14F-4D97-AF65-F5344CB8AC3E}">
        <p14:creationId xmlns:p14="http://schemas.microsoft.com/office/powerpoint/2010/main" val="2272004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04CF-CCA3-4D16-8C43-91A41CBF78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3D28F2-8EFD-4E40-983E-AE7113F31A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7C2866-E125-4E41-987F-32049707831F}"/>
              </a:ext>
            </a:extLst>
          </p:cNvPr>
          <p:cNvSpPr>
            <a:spLocks noGrp="1"/>
          </p:cNvSpPr>
          <p:nvPr>
            <p:ph type="dt" sz="half" idx="10"/>
          </p:nvPr>
        </p:nvSpPr>
        <p:spPr/>
        <p:txBody>
          <a:bodyPr/>
          <a:lstStyle/>
          <a:p>
            <a:fld id="{6B487F58-E895-4B35-8C6D-E35955E295EB}" type="datetimeFigureOut">
              <a:rPr lang="en-US" smtClean="0"/>
              <a:t>11/11/2022</a:t>
            </a:fld>
            <a:endParaRPr lang="en-US"/>
          </a:p>
        </p:txBody>
      </p:sp>
      <p:sp>
        <p:nvSpPr>
          <p:cNvPr id="5" name="Footer Placeholder 4">
            <a:extLst>
              <a:ext uri="{FF2B5EF4-FFF2-40B4-BE49-F238E27FC236}">
                <a16:creationId xmlns:a16="http://schemas.microsoft.com/office/drawing/2014/main" id="{EBCDD158-9A50-49B8-AA3C-1CC7AB34F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C5A84-412F-422E-AC04-489CAC2E05EA}"/>
              </a:ext>
            </a:extLst>
          </p:cNvPr>
          <p:cNvSpPr>
            <a:spLocks noGrp="1"/>
          </p:cNvSpPr>
          <p:nvPr>
            <p:ph type="sldNum" sz="quarter" idx="12"/>
          </p:nvPr>
        </p:nvSpPr>
        <p:spPr/>
        <p:txBody>
          <a:bodyPr/>
          <a:lstStyle/>
          <a:p>
            <a:fld id="{84AD7BB8-01FA-4925-AFA6-D0062373F2A0}" type="slidenum">
              <a:rPr lang="en-US" smtClean="0"/>
              <a:t>‹#›</a:t>
            </a:fld>
            <a:endParaRPr lang="en-US"/>
          </a:p>
        </p:txBody>
      </p:sp>
    </p:spTree>
    <p:extLst>
      <p:ext uri="{BB962C8B-B14F-4D97-AF65-F5344CB8AC3E}">
        <p14:creationId xmlns:p14="http://schemas.microsoft.com/office/powerpoint/2010/main" val="2676342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8022E-5F36-4376-AF05-E6A3AB245D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D54DA2-3FED-474D-B602-2591B846A2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67A1ED-494E-4104-87CF-20A77A3E3C18}"/>
              </a:ext>
            </a:extLst>
          </p:cNvPr>
          <p:cNvSpPr>
            <a:spLocks noGrp="1"/>
          </p:cNvSpPr>
          <p:nvPr>
            <p:ph type="dt" sz="half" idx="10"/>
          </p:nvPr>
        </p:nvSpPr>
        <p:spPr/>
        <p:txBody>
          <a:bodyPr/>
          <a:lstStyle/>
          <a:p>
            <a:fld id="{6B487F58-E895-4B35-8C6D-E35955E295EB}" type="datetimeFigureOut">
              <a:rPr lang="en-US" smtClean="0"/>
              <a:t>11/11/2022</a:t>
            </a:fld>
            <a:endParaRPr lang="en-US"/>
          </a:p>
        </p:txBody>
      </p:sp>
      <p:sp>
        <p:nvSpPr>
          <p:cNvPr id="5" name="Footer Placeholder 4">
            <a:extLst>
              <a:ext uri="{FF2B5EF4-FFF2-40B4-BE49-F238E27FC236}">
                <a16:creationId xmlns:a16="http://schemas.microsoft.com/office/drawing/2014/main" id="{DD39BEAB-769F-48C8-BFFF-8C3CCE498B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A0CFC4-145E-4794-81CF-187B5F8EB3F2}"/>
              </a:ext>
            </a:extLst>
          </p:cNvPr>
          <p:cNvSpPr>
            <a:spLocks noGrp="1"/>
          </p:cNvSpPr>
          <p:nvPr>
            <p:ph type="sldNum" sz="quarter" idx="12"/>
          </p:nvPr>
        </p:nvSpPr>
        <p:spPr/>
        <p:txBody>
          <a:bodyPr/>
          <a:lstStyle/>
          <a:p>
            <a:fld id="{84AD7BB8-01FA-4925-AFA6-D0062373F2A0}" type="slidenum">
              <a:rPr lang="en-US" smtClean="0"/>
              <a:t>‹#›</a:t>
            </a:fld>
            <a:endParaRPr lang="en-US"/>
          </a:p>
        </p:txBody>
      </p:sp>
    </p:spTree>
    <p:extLst>
      <p:ext uri="{BB962C8B-B14F-4D97-AF65-F5344CB8AC3E}">
        <p14:creationId xmlns:p14="http://schemas.microsoft.com/office/powerpoint/2010/main" val="2470282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96933F-2045-4E5A-949F-945808C922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0E4798-2E73-4C44-9F9A-073D4417C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466DEE-C891-427E-B5B5-E71D36B99368}"/>
              </a:ext>
            </a:extLst>
          </p:cNvPr>
          <p:cNvSpPr>
            <a:spLocks noGrp="1"/>
          </p:cNvSpPr>
          <p:nvPr>
            <p:ph type="dt" sz="half" idx="10"/>
          </p:nvPr>
        </p:nvSpPr>
        <p:spPr/>
        <p:txBody>
          <a:bodyPr/>
          <a:lstStyle/>
          <a:p>
            <a:fld id="{6B487F58-E895-4B35-8C6D-E35955E295EB}" type="datetimeFigureOut">
              <a:rPr lang="en-US" smtClean="0"/>
              <a:t>11/11/2022</a:t>
            </a:fld>
            <a:endParaRPr lang="en-US"/>
          </a:p>
        </p:txBody>
      </p:sp>
      <p:sp>
        <p:nvSpPr>
          <p:cNvPr id="5" name="Footer Placeholder 4">
            <a:extLst>
              <a:ext uri="{FF2B5EF4-FFF2-40B4-BE49-F238E27FC236}">
                <a16:creationId xmlns:a16="http://schemas.microsoft.com/office/drawing/2014/main" id="{2746AABE-D1B2-4AE0-B200-16844DA909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57F13-2700-4136-8654-6A7F144728BA}"/>
              </a:ext>
            </a:extLst>
          </p:cNvPr>
          <p:cNvSpPr>
            <a:spLocks noGrp="1"/>
          </p:cNvSpPr>
          <p:nvPr>
            <p:ph type="sldNum" sz="quarter" idx="12"/>
          </p:nvPr>
        </p:nvSpPr>
        <p:spPr/>
        <p:txBody>
          <a:bodyPr/>
          <a:lstStyle/>
          <a:p>
            <a:fld id="{84AD7BB8-01FA-4925-AFA6-D0062373F2A0}" type="slidenum">
              <a:rPr lang="en-US" smtClean="0"/>
              <a:t>‹#›</a:t>
            </a:fld>
            <a:endParaRPr lang="en-US"/>
          </a:p>
        </p:txBody>
      </p:sp>
    </p:spTree>
    <p:extLst>
      <p:ext uri="{BB962C8B-B14F-4D97-AF65-F5344CB8AC3E}">
        <p14:creationId xmlns:p14="http://schemas.microsoft.com/office/powerpoint/2010/main" val="1332470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4F97D-0A08-46FD-BB1A-0A7E64914403}"/>
              </a:ext>
            </a:extLst>
          </p:cNvPr>
          <p:cNvSpPr>
            <a:spLocks noGrp="1"/>
          </p:cNvSpPr>
          <p:nvPr>
            <p:ph idx="1" hasCustomPrompt="1"/>
          </p:nvPr>
        </p:nvSpPr>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1CCB9-01B1-4AAA-A58B-21062A653DEA}"/>
              </a:ext>
            </a:extLst>
          </p:cNvPr>
          <p:cNvSpPr>
            <a:spLocks noGrp="1"/>
          </p:cNvSpPr>
          <p:nvPr>
            <p:ph type="dt" sz="half" idx="10"/>
          </p:nvPr>
        </p:nvSpPr>
        <p:spPr/>
        <p:txBody>
          <a:bodyPr/>
          <a:lstStyle/>
          <a:p>
            <a:fld id="{FC6214DE-2D76-424C-86E3-8D399BAC1715}" type="datetime1">
              <a:rPr lang="en-US" smtClean="0"/>
              <a:t>11/11/2022</a:t>
            </a:fld>
            <a:endParaRPr lang="en-US"/>
          </a:p>
        </p:txBody>
      </p:sp>
      <p:sp>
        <p:nvSpPr>
          <p:cNvPr id="5" name="Footer Placeholder 4">
            <a:extLst>
              <a:ext uri="{FF2B5EF4-FFF2-40B4-BE49-F238E27FC236}">
                <a16:creationId xmlns:a16="http://schemas.microsoft.com/office/drawing/2014/main" id="{D82D163A-B8D0-45D6-B2F3-712A788A0A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59F9E3-BC51-4843-8216-546C17B8D78C}"/>
              </a:ext>
            </a:extLst>
          </p:cNvPr>
          <p:cNvSpPr>
            <a:spLocks noGrp="1"/>
          </p:cNvSpPr>
          <p:nvPr>
            <p:ph type="sldNum" sz="quarter" idx="12"/>
          </p:nvPr>
        </p:nvSpPr>
        <p:spPr/>
        <p:txBody>
          <a:bodyPr/>
          <a:lstStyle/>
          <a:p>
            <a:fld id="{198A1FDF-7175-48BE-A442-C38CD7BB5829}" type="slidenum">
              <a:rPr lang="en-US" smtClean="0"/>
              <a:t>‹#›</a:t>
            </a:fld>
            <a:endParaRPr lang="en-US"/>
          </a:p>
        </p:txBody>
      </p:sp>
    </p:spTree>
    <p:extLst>
      <p:ext uri="{BB962C8B-B14F-4D97-AF65-F5344CB8AC3E}">
        <p14:creationId xmlns:p14="http://schemas.microsoft.com/office/powerpoint/2010/main" val="35370230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567049" y="705601"/>
            <a:ext cx="11042868" cy="363537"/>
          </a:xfrm>
        </p:spPr>
        <p:txBody>
          <a:bodyPr>
            <a:no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a:t>Click to edit Master text styles</a:t>
            </a:r>
          </a:p>
        </p:txBody>
      </p:sp>
      <p:sp>
        <p:nvSpPr>
          <p:cNvPr id="5" name="Date Placeholder 3"/>
          <p:cNvSpPr>
            <a:spLocks noGrp="1"/>
          </p:cNvSpPr>
          <p:nvPr>
            <p:ph type="dt" sz="half" idx="14"/>
          </p:nvPr>
        </p:nvSpPr>
        <p:spPr/>
        <p:txBody>
          <a:bodyPr/>
          <a:lstStyle>
            <a:lvl1pPr>
              <a:defRPr/>
            </a:lvl1pPr>
          </a:lstStyle>
          <a:p>
            <a:pPr>
              <a:defRPr/>
            </a:pPr>
            <a:r>
              <a:rPr lang="en-US"/>
              <a:t>26 April 2016</a:t>
            </a:r>
          </a:p>
        </p:txBody>
      </p:sp>
      <p:sp>
        <p:nvSpPr>
          <p:cNvPr id="6" name="Footer Placeholder 4"/>
          <p:cNvSpPr>
            <a:spLocks noGrp="1"/>
          </p:cNvSpPr>
          <p:nvPr>
            <p:ph type="ftr" sz="quarter" idx="15"/>
          </p:nvPr>
        </p:nvSpPr>
        <p:spPr/>
        <p:txBody>
          <a:bodyPr/>
          <a:lstStyle>
            <a:lvl1pPr>
              <a:defRPr/>
            </a:lvl1pPr>
          </a:lstStyle>
          <a:p>
            <a:pPr>
              <a:defRPr/>
            </a:pPr>
            <a:r>
              <a:rPr lang="en-GB"/>
              <a:t>IYCF-E TRAINING: WHY IS IYCF-E IMPORTANT?</a:t>
            </a:r>
            <a:endParaRPr lang="en-US"/>
          </a:p>
        </p:txBody>
      </p:sp>
      <p:sp>
        <p:nvSpPr>
          <p:cNvPr id="7" name="Slide Number Placeholder 5"/>
          <p:cNvSpPr>
            <a:spLocks noGrp="1"/>
          </p:cNvSpPr>
          <p:nvPr>
            <p:ph type="sldNum" sz="quarter" idx="16"/>
          </p:nvPr>
        </p:nvSpPr>
        <p:spPr/>
        <p:txBody>
          <a:bodyPr/>
          <a:lstStyle>
            <a:lvl1pPr>
              <a:defRPr/>
            </a:lvl1pPr>
          </a:lstStyle>
          <a:p>
            <a:fld id="{41FDA2C2-69E0-46EE-8574-559CE3F29F00}" type="slidenum">
              <a:rPr lang="en-US" altLang="en-US"/>
              <a:pPr/>
              <a:t>‹#›</a:t>
            </a:fld>
            <a:endParaRPr lang="en-US" altLang="en-US"/>
          </a:p>
        </p:txBody>
      </p:sp>
    </p:spTree>
    <p:extLst>
      <p:ext uri="{BB962C8B-B14F-4D97-AF65-F5344CB8AC3E}">
        <p14:creationId xmlns:p14="http://schemas.microsoft.com/office/powerpoint/2010/main" val="637011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567049" y="705601"/>
            <a:ext cx="11042868" cy="363537"/>
          </a:xfrm>
        </p:spPr>
        <p:txBody>
          <a:bodyPr>
            <a:no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a:t>Click to edit Master text styles</a:t>
            </a:r>
          </a:p>
        </p:txBody>
      </p:sp>
      <p:sp>
        <p:nvSpPr>
          <p:cNvPr id="5" name="Date Placeholder 3"/>
          <p:cNvSpPr>
            <a:spLocks noGrp="1"/>
          </p:cNvSpPr>
          <p:nvPr>
            <p:ph type="dt" sz="half" idx="14"/>
          </p:nvPr>
        </p:nvSpPr>
        <p:spPr/>
        <p:txBody>
          <a:bodyPr/>
          <a:lstStyle>
            <a:lvl1pPr>
              <a:defRPr/>
            </a:lvl1pPr>
          </a:lstStyle>
          <a:p>
            <a:pPr>
              <a:defRPr/>
            </a:pPr>
            <a:r>
              <a:rPr lang="en-US"/>
              <a:t>26 April 2016</a:t>
            </a:r>
          </a:p>
        </p:txBody>
      </p:sp>
      <p:sp>
        <p:nvSpPr>
          <p:cNvPr id="6" name="Footer Placeholder 4"/>
          <p:cNvSpPr>
            <a:spLocks noGrp="1"/>
          </p:cNvSpPr>
          <p:nvPr>
            <p:ph type="ftr" sz="quarter" idx="15"/>
          </p:nvPr>
        </p:nvSpPr>
        <p:spPr/>
        <p:txBody>
          <a:bodyPr/>
          <a:lstStyle>
            <a:lvl1pPr>
              <a:defRPr/>
            </a:lvl1pPr>
          </a:lstStyle>
          <a:p>
            <a:pPr>
              <a:defRPr/>
            </a:pPr>
            <a:r>
              <a:rPr lang="en-GB"/>
              <a:t>IYCF-E TRAINING: WHY IS IYCF-E IMPORTANT?</a:t>
            </a:r>
            <a:endParaRPr lang="en-US"/>
          </a:p>
        </p:txBody>
      </p:sp>
      <p:sp>
        <p:nvSpPr>
          <p:cNvPr id="7" name="Slide Number Placeholder 5"/>
          <p:cNvSpPr>
            <a:spLocks noGrp="1"/>
          </p:cNvSpPr>
          <p:nvPr>
            <p:ph type="sldNum" sz="quarter" idx="16"/>
          </p:nvPr>
        </p:nvSpPr>
        <p:spPr/>
        <p:txBody>
          <a:bodyPr/>
          <a:lstStyle>
            <a:lvl1pPr>
              <a:defRPr/>
            </a:lvl1pPr>
          </a:lstStyle>
          <a:p>
            <a:fld id="{41FDA2C2-69E0-46EE-8574-559CE3F29F00}" type="slidenum">
              <a:rPr lang="en-US" altLang="en-US"/>
              <a:pPr/>
              <a:t>‹#›</a:t>
            </a:fld>
            <a:endParaRPr lang="en-US" altLang="en-US"/>
          </a:p>
        </p:txBody>
      </p:sp>
    </p:spTree>
    <p:extLst>
      <p:ext uri="{BB962C8B-B14F-4D97-AF65-F5344CB8AC3E}">
        <p14:creationId xmlns:p14="http://schemas.microsoft.com/office/powerpoint/2010/main" val="981047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567049" y="705601"/>
            <a:ext cx="11042868" cy="363537"/>
          </a:xfrm>
        </p:spPr>
        <p:txBody>
          <a:bodyPr>
            <a:no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a:t>Click to edit Master text styles</a:t>
            </a:r>
          </a:p>
        </p:txBody>
      </p:sp>
      <p:sp>
        <p:nvSpPr>
          <p:cNvPr id="5" name="Date Placeholder 3"/>
          <p:cNvSpPr>
            <a:spLocks noGrp="1"/>
          </p:cNvSpPr>
          <p:nvPr>
            <p:ph type="dt" sz="half" idx="14"/>
          </p:nvPr>
        </p:nvSpPr>
        <p:spPr/>
        <p:txBody>
          <a:bodyPr/>
          <a:lstStyle>
            <a:lvl1pPr>
              <a:defRPr/>
            </a:lvl1pPr>
          </a:lstStyle>
          <a:p>
            <a:pPr>
              <a:defRPr/>
            </a:pPr>
            <a:r>
              <a:rPr lang="en-US"/>
              <a:t>26 April 2016</a:t>
            </a:r>
          </a:p>
        </p:txBody>
      </p:sp>
      <p:sp>
        <p:nvSpPr>
          <p:cNvPr id="6" name="Footer Placeholder 4"/>
          <p:cNvSpPr>
            <a:spLocks noGrp="1"/>
          </p:cNvSpPr>
          <p:nvPr>
            <p:ph type="ftr" sz="quarter" idx="15"/>
          </p:nvPr>
        </p:nvSpPr>
        <p:spPr/>
        <p:txBody>
          <a:bodyPr/>
          <a:lstStyle>
            <a:lvl1pPr>
              <a:defRPr/>
            </a:lvl1pPr>
          </a:lstStyle>
          <a:p>
            <a:pPr>
              <a:defRPr/>
            </a:pPr>
            <a:r>
              <a:rPr lang="en-GB"/>
              <a:t>IYCF-E TRAINING: WHY IS IYCF-E IMPORTANT?</a:t>
            </a:r>
            <a:endParaRPr lang="en-US"/>
          </a:p>
        </p:txBody>
      </p:sp>
      <p:sp>
        <p:nvSpPr>
          <p:cNvPr id="7" name="Slide Number Placeholder 5"/>
          <p:cNvSpPr>
            <a:spLocks noGrp="1"/>
          </p:cNvSpPr>
          <p:nvPr>
            <p:ph type="sldNum" sz="quarter" idx="16"/>
          </p:nvPr>
        </p:nvSpPr>
        <p:spPr/>
        <p:txBody>
          <a:bodyPr/>
          <a:lstStyle>
            <a:lvl1pPr>
              <a:defRPr/>
            </a:lvl1pPr>
          </a:lstStyle>
          <a:p>
            <a:fld id="{41FDA2C2-69E0-46EE-8574-559CE3F29F00}" type="slidenum">
              <a:rPr lang="en-US" altLang="en-US"/>
              <a:pPr/>
              <a:t>‹#›</a:t>
            </a:fld>
            <a:endParaRPr lang="en-US" altLang="en-US"/>
          </a:p>
        </p:txBody>
      </p:sp>
    </p:spTree>
    <p:extLst>
      <p:ext uri="{BB962C8B-B14F-4D97-AF65-F5344CB8AC3E}">
        <p14:creationId xmlns:p14="http://schemas.microsoft.com/office/powerpoint/2010/main" val="2739376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Sub and x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Click to edit Master title style</a:t>
            </a:r>
          </a:p>
        </p:txBody>
      </p:sp>
      <p:sp>
        <p:nvSpPr>
          <p:cNvPr id="3" name="Content Placeholder 2"/>
          <p:cNvSpPr>
            <a:spLocks noGrp="1"/>
          </p:cNvSpPr>
          <p:nvPr>
            <p:ph idx="1"/>
          </p:nvPr>
        </p:nvSpPr>
        <p:spPr>
          <a:xfrm>
            <a:off x="574863" y="1600200"/>
            <a:ext cx="5330095" cy="470693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lang="en-US" sz="900" smtClean="0">
                <a:effectLst/>
              </a:defRPr>
            </a:lvl1pPr>
          </a:lstStyle>
          <a:p>
            <a:r>
              <a:rPr lang="en-US"/>
              <a:t>Version 2 – 2022 </a:t>
            </a:r>
          </a:p>
        </p:txBody>
      </p:sp>
      <p:sp>
        <p:nvSpPr>
          <p:cNvPr id="5" name="Footer Placeholder 4"/>
          <p:cNvSpPr>
            <a:spLocks noGrp="1"/>
          </p:cNvSpPr>
          <p:nvPr>
            <p:ph type="ftr" sz="quarter" idx="11"/>
          </p:nvPr>
        </p:nvSpPr>
        <p:spPr/>
        <p:txBody>
          <a:bodyPr/>
          <a:lstStyle/>
          <a:p>
            <a:r>
              <a:rPr lang="en-US"/>
              <a:t>IYCF-E TRAINING: RELACTATION, WET NURSING AND DONOR HUMAN MILK IN EMERGENCIES</a:t>
            </a:r>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8" name="Text Placeholder 7"/>
          <p:cNvSpPr>
            <a:spLocks noGrp="1"/>
          </p:cNvSpPr>
          <p:nvPr>
            <p:ph type="body" sz="quarter" idx="13"/>
          </p:nvPr>
        </p:nvSpPr>
        <p:spPr>
          <a:xfrm>
            <a:off x="567049" y="705601"/>
            <a:ext cx="11042868"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stStyle>
          <a:p>
            <a:pPr lvl="0"/>
            <a:r>
              <a:rPr lang="en-US"/>
              <a:t>Click to edit Master text styles</a:t>
            </a:r>
          </a:p>
        </p:txBody>
      </p:sp>
      <p:sp>
        <p:nvSpPr>
          <p:cNvPr id="9" name="Content Placeholder 2"/>
          <p:cNvSpPr>
            <a:spLocks noGrp="1"/>
          </p:cNvSpPr>
          <p:nvPr>
            <p:ph idx="14"/>
          </p:nvPr>
        </p:nvSpPr>
        <p:spPr>
          <a:xfrm>
            <a:off x="6279605" y="1600200"/>
            <a:ext cx="5330095" cy="470693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441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sub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lang="en-US" sz="900" smtClean="0">
                <a:effectLst/>
              </a:defRPr>
            </a:lvl1pPr>
          </a:lstStyle>
          <a:p>
            <a:r>
              <a:rPr lang="en-US"/>
              <a:t>Version 2 – 2022 </a:t>
            </a:r>
          </a:p>
        </p:txBody>
      </p:sp>
      <p:sp>
        <p:nvSpPr>
          <p:cNvPr id="5" name="Footer Placeholder 4"/>
          <p:cNvSpPr>
            <a:spLocks noGrp="1"/>
          </p:cNvSpPr>
          <p:nvPr>
            <p:ph type="ftr" sz="quarter" idx="11"/>
          </p:nvPr>
        </p:nvSpPr>
        <p:spPr/>
        <p:txBody>
          <a:bodyPr/>
          <a:lstStyle/>
          <a:p>
            <a:r>
              <a:rPr lang="en-US"/>
              <a:t>IYCF-E TRAINING: RELACTATION, WET NURSING AND DONOR HUMAN MILK IN EMERGENCIES</a:t>
            </a:r>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8" name="Text Placeholder 7"/>
          <p:cNvSpPr>
            <a:spLocks noGrp="1"/>
          </p:cNvSpPr>
          <p:nvPr>
            <p:ph type="body" sz="quarter" idx="13"/>
          </p:nvPr>
        </p:nvSpPr>
        <p:spPr>
          <a:xfrm>
            <a:off x="567049" y="705601"/>
            <a:ext cx="11042868" cy="363537"/>
          </a:xfrm>
        </p:spPr>
        <p:txBody>
          <a:bodyPr>
            <a:norm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a:t>Click to edit Master text styles</a:t>
            </a:r>
          </a:p>
        </p:txBody>
      </p:sp>
    </p:spTree>
    <p:extLst>
      <p:ext uri="{BB962C8B-B14F-4D97-AF65-F5344CB8AC3E}">
        <p14:creationId xmlns:p14="http://schemas.microsoft.com/office/powerpoint/2010/main" val="2247337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Version 2 – 2022 </a:t>
            </a:r>
          </a:p>
        </p:txBody>
      </p:sp>
      <p:sp>
        <p:nvSpPr>
          <p:cNvPr id="5" name="Footer Placeholder 4"/>
          <p:cNvSpPr>
            <a:spLocks noGrp="1"/>
          </p:cNvSpPr>
          <p:nvPr>
            <p:ph type="ftr" sz="quarter" idx="11"/>
          </p:nvPr>
        </p:nvSpPr>
        <p:spPr/>
        <p:txBody>
          <a:bodyPr/>
          <a:lstStyle/>
          <a:p>
            <a:r>
              <a:rPr lang="en-US"/>
              <a:t>IYCF-E TRAINING: SUPPORTING BMS-DEPENDENT INFANTS IN EMERGENCIES</a:t>
            </a:r>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8" name="Text Placeholder 7"/>
          <p:cNvSpPr>
            <a:spLocks noGrp="1"/>
          </p:cNvSpPr>
          <p:nvPr>
            <p:ph type="body" sz="quarter" idx="13"/>
          </p:nvPr>
        </p:nvSpPr>
        <p:spPr>
          <a:xfrm>
            <a:off x="567049" y="705601"/>
            <a:ext cx="11042868" cy="363537"/>
          </a:xfrm>
        </p:spPr>
        <p:txBody>
          <a:bodyPr>
            <a:no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a:t>Click to edit Master text styles</a:t>
            </a:r>
          </a:p>
        </p:txBody>
      </p:sp>
      <p:sp>
        <p:nvSpPr>
          <p:cNvPr id="9" name="Content Placeholder 8"/>
          <p:cNvSpPr>
            <a:spLocks noGrp="1"/>
          </p:cNvSpPr>
          <p:nvPr>
            <p:ph sz="quarter" idx="14"/>
          </p:nvPr>
        </p:nvSpPr>
        <p:spPr>
          <a:xfrm>
            <a:off x="4618567" y="6805613"/>
            <a:ext cx="12192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2983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Version 2 – 2022 </a:t>
            </a:r>
          </a:p>
        </p:txBody>
      </p:sp>
      <p:sp>
        <p:nvSpPr>
          <p:cNvPr id="5" name="Footer Placeholder 4"/>
          <p:cNvSpPr>
            <a:spLocks noGrp="1"/>
          </p:cNvSpPr>
          <p:nvPr>
            <p:ph type="ftr" sz="quarter" idx="11"/>
          </p:nvPr>
        </p:nvSpPr>
        <p:spPr/>
        <p:txBody>
          <a:bodyPr/>
          <a:lstStyle/>
          <a:p>
            <a:r>
              <a:rPr lang="en-US"/>
              <a:t>IYCF-E TRAINING: SUPPORTING BMS-DEPENDENT INFANTS IN EMERGENCIES</a:t>
            </a:r>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8" name="Text Placeholder 7"/>
          <p:cNvSpPr>
            <a:spLocks noGrp="1"/>
          </p:cNvSpPr>
          <p:nvPr>
            <p:ph type="body" sz="quarter" idx="13"/>
          </p:nvPr>
        </p:nvSpPr>
        <p:spPr>
          <a:xfrm>
            <a:off x="567049" y="705601"/>
            <a:ext cx="11042868" cy="363537"/>
          </a:xfrm>
        </p:spPr>
        <p:txBody>
          <a:bodyPr>
            <a:no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a:t>Click to edit Master text styles</a:t>
            </a:r>
          </a:p>
        </p:txBody>
      </p:sp>
      <p:sp>
        <p:nvSpPr>
          <p:cNvPr id="9" name="Content Placeholder 8"/>
          <p:cNvSpPr>
            <a:spLocks noGrp="1"/>
          </p:cNvSpPr>
          <p:nvPr>
            <p:ph sz="quarter" idx="14"/>
          </p:nvPr>
        </p:nvSpPr>
        <p:spPr>
          <a:xfrm>
            <a:off x="4618567" y="6805613"/>
            <a:ext cx="12192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2756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9BF06-211B-4037-9B5B-B56EFACC49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772E32-349C-43A6-AD29-DFCD0F1134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C502DA-0403-4C5D-B433-333F97BFDE0D}"/>
              </a:ext>
            </a:extLst>
          </p:cNvPr>
          <p:cNvSpPr>
            <a:spLocks noGrp="1"/>
          </p:cNvSpPr>
          <p:nvPr>
            <p:ph type="dt" sz="half" idx="10"/>
          </p:nvPr>
        </p:nvSpPr>
        <p:spPr/>
        <p:txBody>
          <a:bodyPr/>
          <a:lstStyle/>
          <a:p>
            <a:fld id="{6B487F58-E895-4B35-8C6D-E35955E295EB}" type="datetimeFigureOut">
              <a:rPr lang="en-US" smtClean="0"/>
              <a:t>11/11/2022</a:t>
            </a:fld>
            <a:endParaRPr lang="en-US"/>
          </a:p>
        </p:txBody>
      </p:sp>
      <p:sp>
        <p:nvSpPr>
          <p:cNvPr id="5" name="Footer Placeholder 4">
            <a:extLst>
              <a:ext uri="{FF2B5EF4-FFF2-40B4-BE49-F238E27FC236}">
                <a16:creationId xmlns:a16="http://schemas.microsoft.com/office/drawing/2014/main" id="{55A300E9-095F-490E-A408-D2C8B9247B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2509BF-C28E-4BE8-89BE-A17FE1727B92}"/>
              </a:ext>
            </a:extLst>
          </p:cNvPr>
          <p:cNvSpPr>
            <a:spLocks noGrp="1"/>
          </p:cNvSpPr>
          <p:nvPr>
            <p:ph type="sldNum" sz="quarter" idx="12"/>
          </p:nvPr>
        </p:nvSpPr>
        <p:spPr/>
        <p:txBody>
          <a:bodyPr/>
          <a:lstStyle/>
          <a:p>
            <a:fld id="{84AD7BB8-01FA-4925-AFA6-D0062373F2A0}" type="slidenum">
              <a:rPr lang="en-US" smtClean="0"/>
              <a:t>‹#›</a:t>
            </a:fld>
            <a:endParaRPr lang="en-US"/>
          </a:p>
        </p:txBody>
      </p:sp>
    </p:spTree>
    <p:extLst>
      <p:ext uri="{BB962C8B-B14F-4D97-AF65-F5344CB8AC3E}">
        <p14:creationId xmlns:p14="http://schemas.microsoft.com/office/powerpoint/2010/main" val="40955427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Version 2 – 2022 </a:t>
            </a:r>
          </a:p>
        </p:txBody>
      </p:sp>
      <p:sp>
        <p:nvSpPr>
          <p:cNvPr id="5" name="Footer Placeholder 4"/>
          <p:cNvSpPr>
            <a:spLocks noGrp="1"/>
          </p:cNvSpPr>
          <p:nvPr>
            <p:ph type="ftr" sz="quarter" idx="11"/>
          </p:nvPr>
        </p:nvSpPr>
        <p:spPr/>
        <p:txBody>
          <a:bodyPr/>
          <a:lstStyle/>
          <a:p>
            <a:r>
              <a:rPr lang="en-US"/>
              <a:t>IYCF-E TRAINING: SUPPORTING BMS-DEPENDENT INFANTS IN EMERGENCIES</a:t>
            </a:r>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8" name="Text Placeholder 7"/>
          <p:cNvSpPr>
            <a:spLocks noGrp="1"/>
          </p:cNvSpPr>
          <p:nvPr>
            <p:ph type="body" sz="quarter" idx="13"/>
          </p:nvPr>
        </p:nvSpPr>
        <p:spPr>
          <a:xfrm>
            <a:off x="567049" y="705601"/>
            <a:ext cx="11042868" cy="363537"/>
          </a:xfrm>
        </p:spPr>
        <p:txBody>
          <a:bodyPr>
            <a:noAutofit/>
          </a:bodyPr>
          <a:lstStyle>
            <a:lvl1pPr>
              <a:defRPr sz="2500" b="0">
                <a:solidFill>
                  <a:srgbClr val="222221"/>
                </a:solidFill>
              </a:defRPr>
            </a:lvl1pPr>
            <a:lvl2pPr>
              <a:defRPr sz="2500"/>
            </a:lvl2pPr>
            <a:lvl3pPr marL="0" indent="0">
              <a:buNone/>
              <a:defRPr sz="2500"/>
            </a:lvl3pPr>
            <a:lvl4pPr marL="0" indent="0">
              <a:buNone/>
              <a:defRPr sz="2500"/>
            </a:lvl4pPr>
            <a:lvl5pPr marL="0" indent="0">
              <a:buNone/>
              <a:defRPr sz="2500"/>
            </a:lvl5pPr>
            <a:lvl6pPr marL="1588" indent="0">
              <a:buNone/>
              <a:defRPr sz="2500" b="0" i="0">
                <a:latin typeface="Gill Sans Infant MT"/>
                <a:cs typeface="Gill Sans Infant MT"/>
              </a:defRPr>
            </a:lvl6pPr>
          </a:lstStyle>
          <a:p>
            <a:pPr lvl="0"/>
            <a:r>
              <a:rPr lang="en-US"/>
              <a:t>Click to edit Master text styles</a:t>
            </a:r>
          </a:p>
        </p:txBody>
      </p:sp>
      <p:sp>
        <p:nvSpPr>
          <p:cNvPr id="9" name="Content Placeholder 8"/>
          <p:cNvSpPr>
            <a:spLocks noGrp="1"/>
          </p:cNvSpPr>
          <p:nvPr>
            <p:ph sz="quarter" idx="14"/>
          </p:nvPr>
        </p:nvSpPr>
        <p:spPr>
          <a:xfrm>
            <a:off x="4618567" y="6805613"/>
            <a:ext cx="12192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5485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84B9D5-7893-4470-82D3-FE193E0AC8B5}"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9E051-CF18-4D8C-A7C6-519E58DC394D}" type="slidenum">
              <a:rPr lang="en-US" smtClean="0"/>
              <a:t>‹#›</a:t>
            </a:fld>
            <a:endParaRPr lang="en-US"/>
          </a:p>
        </p:txBody>
      </p:sp>
    </p:spTree>
    <p:extLst>
      <p:ext uri="{BB962C8B-B14F-4D97-AF65-F5344CB8AC3E}">
        <p14:creationId xmlns:p14="http://schemas.microsoft.com/office/powerpoint/2010/main" val="3342504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84B9D5-7893-4470-82D3-FE193E0AC8B5}"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9E051-CF18-4D8C-A7C6-519E58DC394D}" type="slidenum">
              <a:rPr lang="en-US" smtClean="0"/>
              <a:t>‹#›</a:t>
            </a:fld>
            <a:endParaRPr lang="en-US"/>
          </a:p>
        </p:txBody>
      </p:sp>
    </p:spTree>
    <p:extLst>
      <p:ext uri="{BB962C8B-B14F-4D97-AF65-F5344CB8AC3E}">
        <p14:creationId xmlns:p14="http://schemas.microsoft.com/office/powerpoint/2010/main" val="729086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84B9D5-7893-4470-82D3-FE193E0AC8B5}"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9E051-CF18-4D8C-A7C6-519E58DC394D}" type="slidenum">
              <a:rPr lang="en-US" smtClean="0"/>
              <a:t>‹#›</a:t>
            </a:fld>
            <a:endParaRPr lang="en-US"/>
          </a:p>
        </p:txBody>
      </p:sp>
    </p:spTree>
    <p:extLst>
      <p:ext uri="{BB962C8B-B14F-4D97-AF65-F5344CB8AC3E}">
        <p14:creationId xmlns:p14="http://schemas.microsoft.com/office/powerpoint/2010/main" val="668583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84B9D5-7893-4470-82D3-FE193E0AC8B5}"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19E051-CF18-4D8C-A7C6-519E58DC394D}" type="slidenum">
              <a:rPr lang="en-US" smtClean="0"/>
              <a:t>‹#›</a:t>
            </a:fld>
            <a:endParaRPr lang="en-US"/>
          </a:p>
        </p:txBody>
      </p:sp>
    </p:spTree>
    <p:extLst>
      <p:ext uri="{BB962C8B-B14F-4D97-AF65-F5344CB8AC3E}">
        <p14:creationId xmlns:p14="http://schemas.microsoft.com/office/powerpoint/2010/main" val="3981554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84B9D5-7893-4470-82D3-FE193E0AC8B5}" type="datetimeFigureOut">
              <a:rPr lang="en-US" smtClean="0"/>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19E051-CF18-4D8C-A7C6-519E58DC394D}" type="slidenum">
              <a:rPr lang="en-US" smtClean="0"/>
              <a:t>‹#›</a:t>
            </a:fld>
            <a:endParaRPr lang="en-US"/>
          </a:p>
        </p:txBody>
      </p:sp>
    </p:spTree>
    <p:extLst>
      <p:ext uri="{BB962C8B-B14F-4D97-AF65-F5344CB8AC3E}">
        <p14:creationId xmlns:p14="http://schemas.microsoft.com/office/powerpoint/2010/main" val="3782042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84B9D5-7893-4470-82D3-FE193E0AC8B5}" type="datetimeFigureOut">
              <a:rPr lang="en-US" smtClean="0"/>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19E051-CF18-4D8C-A7C6-519E58DC394D}" type="slidenum">
              <a:rPr lang="en-US" smtClean="0"/>
              <a:t>‹#›</a:t>
            </a:fld>
            <a:endParaRPr lang="en-US"/>
          </a:p>
        </p:txBody>
      </p:sp>
    </p:spTree>
    <p:extLst>
      <p:ext uri="{BB962C8B-B14F-4D97-AF65-F5344CB8AC3E}">
        <p14:creationId xmlns:p14="http://schemas.microsoft.com/office/powerpoint/2010/main" val="1256647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84B9D5-7893-4470-82D3-FE193E0AC8B5}" type="datetimeFigureOut">
              <a:rPr lang="en-US" smtClean="0"/>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19E051-CF18-4D8C-A7C6-519E58DC394D}" type="slidenum">
              <a:rPr lang="en-US" smtClean="0"/>
              <a:t>‹#›</a:t>
            </a:fld>
            <a:endParaRPr lang="en-US"/>
          </a:p>
        </p:txBody>
      </p:sp>
    </p:spTree>
    <p:extLst>
      <p:ext uri="{BB962C8B-B14F-4D97-AF65-F5344CB8AC3E}">
        <p14:creationId xmlns:p14="http://schemas.microsoft.com/office/powerpoint/2010/main" val="26624877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84B9D5-7893-4470-82D3-FE193E0AC8B5}"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19E051-CF18-4D8C-A7C6-519E58DC394D}" type="slidenum">
              <a:rPr lang="en-US" smtClean="0"/>
              <a:t>‹#›</a:t>
            </a:fld>
            <a:endParaRPr lang="en-US"/>
          </a:p>
        </p:txBody>
      </p:sp>
    </p:spTree>
    <p:extLst>
      <p:ext uri="{BB962C8B-B14F-4D97-AF65-F5344CB8AC3E}">
        <p14:creationId xmlns:p14="http://schemas.microsoft.com/office/powerpoint/2010/main" val="427159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84B9D5-7893-4470-82D3-FE193E0AC8B5}" type="datetimeFigureOut">
              <a:rPr lang="en-US" smtClean="0"/>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19E051-CF18-4D8C-A7C6-519E58DC394D}" type="slidenum">
              <a:rPr lang="en-US" smtClean="0"/>
              <a:t>‹#›</a:t>
            </a:fld>
            <a:endParaRPr lang="en-US"/>
          </a:p>
        </p:txBody>
      </p:sp>
    </p:spTree>
    <p:extLst>
      <p:ext uri="{BB962C8B-B14F-4D97-AF65-F5344CB8AC3E}">
        <p14:creationId xmlns:p14="http://schemas.microsoft.com/office/powerpoint/2010/main" val="3220596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CA4EC-376C-4803-B889-CD860D0043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7EEF9F-F4E5-4FD7-920E-0CE973A823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69AFE6-38BE-4974-8FA2-DF4B1756E397}"/>
              </a:ext>
            </a:extLst>
          </p:cNvPr>
          <p:cNvSpPr>
            <a:spLocks noGrp="1"/>
          </p:cNvSpPr>
          <p:nvPr>
            <p:ph type="dt" sz="half" idx="10"/>
          </p:nvPr>
        </p:nvSpPr>
        <p:spPr/>
        <p:txBody>
          <a:bodyPr/>
          <a:lstStyle/>
          <a:p>
            <a:fld id="{6B487F58-E895-4B35-8C6D-E35955E295EB}" type="datetimeFigureOut">
              <a:rPr lang="en-US" smtClean="0"/>
              <a:t>11/11/2022</a:t>
            </a:fld>
            <a:endParaRPr lang="en-US"/>
          </a:p>
        </p:txBody>
      </p:sp>
      <p:sp>
        <p:nvSpPr>
          <p:cNvPr id="5" name="Footer Placeholder 4">
            <a:extLst>
              <a:ext uri="{FF2B5EF4-FFF2-40B4-BE49-F238E27FC236}">
                <a16:creationId xmlns:a16="http://schemas.microsoft.com/office/drawing/2014/main" id="{4CE9A8BB-4DB8-4572-902E-C801DAAD8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00494E-693B-4D26-AFFD-0635A2AB835C}"/>
              </a:ext>
            </a:extLst>
          </p:cNvPr>
          <p:cNvSpPr>
            <a:spLocks noGrp="1"/>
          </p:cNvSpPr>
          <p:nvPr>
            <p:ph type="sldNum" sz="quarter" idx="12"/>
          </p:nvPr>
        </p:nvSpPr>
        <p:spPr/>
        <p:txBody>
          <a:bodyPr/>
          <a:lstStyle/>
          <a:p>
            <a:fld id="{84AD7BB8-01FA-4925-AFA6-D0062373F2A0}" type="slidenum">
              <a:rPr lang="en-US" smtClean="0"/>
              <a:t>‹#›</a:t>
            </a:fld>
            <a:endParaRPr lang="en-US"/>
          </a:p>
        </p:txBody>
      </p:sp>
    </p:spTree>
    <p:extLst>
      <p:ext uri="{BB962C8B-B14F-4D97-AF65-F5344CB8AC3E}">
        <p14:creationId xmlns:p14="http://schemas.microsoft.com/office/powerpoint/2010/main" val="18533943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84B9D5-7893-4470-82D3-FE193E0AC8B5}"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9E051-CF18-4D8C-A7C6-519E58DC394D}" type="slidenum">
              <a:rPr lang="en-US" smtClean="0"/>
              <a:t>‹#›</a:t>
            </a:fld>
            <a:endParaRPr lang="en-US"/>
          </a:p>
        </p:txBody>
      </p:sp>
    </p:spTree>
    <p:extLst>
      <p:ext uri="{BB962C8B-B14F-4D97-AF65-F5344CB8AC3E}">
        <p14:creationId xmlns:p14="http://schemas.microsoft.com/office/powerpoint/2010/main" val="4270198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84B9D5-7893-4470-82D3-FE193E0AC8B5}" type="datetimeFigureOut">
              <a:rPr lang="en-US" smtClean="0"/>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19E051-CF18-4D8C-A7C6-519E58DC394D}" type="slidenum">
              <a:rPr lang="en-US" smtClean="0"/>
              <a:t>‹#›</a:t>
            </a:fld>
            <a:endParaRPr lang="en-US"/>
          </a:p>
        </p:txBody>
      </p:sp>
    </p:spTree>
    <p:extLst>
      <p:ext uri="{BB962C8B-B14F-4D97-AF65-F5344CB8AC3E}">
        <p14:creationId xmlns:p14="http://schemas.microsoft.com/office/powerpoint/2010/main" val="2064267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C393E-3E90-4A45-B239-EFDDCB0DCE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DD152C-6899-44C5-98A2-2C7702D85B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224FFF-127A-40AD-B6F6-19F0CCF350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248EBC-1A7D-4EE2-ACAC-ACCE397471A9}"/>
              </a:ext>
            </a:extLst>
          </p:cNvPr>
          <p:cNvSpPr>
            <a:spLocks noGrp="1"/>
          </p:cNvSpPr>
          <p:nvPr>
            <p:ph type="dt" sz="half" idx="10"/>
          </p:nvPr>
        </p:nvSpPr>
        <p:spPr/>
        <p:txBody>
          <a:bodyPr/>
          <a:lstStyle/>
          <a:p>
            <a:fld id="{6B487F58-E895-4B35-8C6D-E35955E295EB}" type="datetimeFigureOut">
              <a:rPr lang="en-US" smtClean="0"/>
              <a:t>11/11/2022</a:t>
            </a:fld>
            <a:endParaRPr lang="en-US"/>
          </a:p>
        </p:txBody>
      </p:sp>
      <p:sp>
        <p:nvSpPr>
          <p:cNvPr id="6" name="Footer Placeholder 5">
            <a:extLst>
              <a:ext uri="{FF2B5EF4-FFF2-40B4-BE49-F238E27FC236}">
                <a16:creationId xmlns:a16="http://schemas.microsoft.com/office/drawing/2014/main" id="{73686493-3413-41A1-B4D8-EEBC9D41E2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1BB4E0-3615-460C-9F03-39783DFB2DA6}"/>
              </a:ext>
            </a:extLst>
          </p:cNvPr>
          <p:cNvSpPr>
            <a:spLocks noGrp="1"/>
          </p:cNvSpPr>
          <p:nvPr>
            <p:ph type="sldNum" sz="quarter" idx="12"/>
          </p:nvPr>
        </p:nvSpPr>
        <p:spPr/>
        <p:txBody>
          <a:bodyPr/>
          <a:lstStyle/>
          <a:p>
            <a:fld id="{84AD7BB8-01FA-4925-AFA6-D0062373F2A0}" type="slidenum">
              <a:rPr lang="en-US" smtClean="0"/>
              <a:t>‹#›</a:t>
            </a:fld>
            <a:endParaRPr lang="en-US"/>
          </a:p>
        </p:txBody>
      </p:sp>
    </p:spTree>
    <p:extLst>
      <p:ext uri="{BB962C8B-B14F-4D97-AF65-F5344CB8AC3E}">
        <p14:creationId xmlns:p14="http://schemas.microsoft.com/office/powerpoint/2010/main" val="1373799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33A46-D963-47E3-A9B8-26072408CC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7834BA-E5CA-48AB-AA02-488A8C18A2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2ABE35-4666-4632-9EA1-AF9A8227B1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CB5972-CCE1-42FC-A995-0209486308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B2F8B5-D2DF-4340-A74D-EBCE5B744F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61C428-9346-456F-939A-633A72BFE2DD}"/>
              </a:ext>
            </a:extLst>
          </p:cNvPr>
          <p:cNvSpPr>
            <a:spLocks noGrp="1"/>
          </p:cNvSpPr>
          <p:nvPr>
            <p:ph type="dt" sz="half" idx="10"/>
          </p:nvPr>
        </p:nvSpPr>
        <p:spPr/>
        <p:txBody>
          <a:bodyPr/>
          <a:lstStyle/>
          <a:p>
            <a:fld id="{6B487F58-E895-4B35-8C6D-E35955E295EB}" type="datetimeFigureOut">
              <a:rPr lang="en-US" smtClean="0"/>
              <a:t>11/11/2022</a:t>
            </a:fld>
            <a:endParaRPr lang="en-US"/>
          </a:p>
        </p:txBody>
      </p:sp>
      <p:sp>
        <p:nvSpPr>
          <p:cNvPr id="8" name="Footer Placeholder 7">
            <a:extLst>
              <a:ext uri="{FF2B5EF4-FFF2-40B4-BE49-F238E27FC236}">
                <a16:creationId xmlns:a16="http://schemas.microsoft.com/office/drawing/2014/main" id="{959549AF-2CA5-4C0F-8079-144C3654B2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6D9D4A-723D-413C-BF95-A785F7E0EC44}"/>
              </a:ext>
            </a:extLst>
          </p:cNvPr>
          <p:cNvSpPr>
            <a:spLocks noGrp="1"/>
          </p:cNvSpPr>
          <p:nvPr>
            <p:ph type="sldNum" sz="quarter" idx="12"/>
          </p:nvPr>
        </p:nvSpPr>
        <p:spPr/>
        <p:txBody>
          <a:bodyPr/>
          <a:lstStyle/>
          <a:p>
            <a:fld id="{84AD7BB8-01FA-4925-AFA6-D0062373F2A0}" type="slidenum">
              <a:rPr lang="en-US" smtClean="0"/>
              <a:t>‹#›</a:t>
            </a:fld>
            <a:endParaRPr lang="en-US"/>
          </a:p>
        </p:txBody>
      </p:sp>
    </p:spTree>
    <p:extLst>
      <p:ext uri="{BB962C8B-B14F-4D97-AF65-F5344CB8AC3E}">
        <p14:creationId xmlns:p14="http://schemas.microsoft.com/office/powerpoint/2010/main" val="2543731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C3A9D-B123-4D42-A26E-DB95F22ED6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E25BCE-48EF-4932-A791-E33746037CF9}"/>
              </a:ext>
            </a:extLst>
          </p:cNvPr>
          <p:cNvSpPr>
            <a:spLocks noGrp="1"/>
          </p:cNvSpPr>
          <p:nvPr>
            <p:ph type="dt" sz="half" idx="10"/>
          </p:nvPr>
        </p:nvSpPr>
        <p:spPr/>
        <p:txBody>
          <a:bodyPr/>
          <a:lstStyle/>
          <a:p>
            <a:fld id="{6B487F58-E895-4B35-8C6D-E35955E295EB}" type="datetimeFigureOut">
              <a:rPr lang="en-US" smtClean="0"/>
              <a:t>11/11/2022</a:t>
            </a:fld>
            <a:endParaRPr lang="en-US"/>
          </a:p>
        </p:txBody>
      </p:sp>
      <p:sp>
        <p:nvSpPr>
          <p:cNvPr id="4" name="Footer Placeholder 3">
            <a:extLst>
              <a:ext uri="{FF2B5EF4-FFF2-40B4-BE49-F238E27FC236}">
                <a16:creationId xmlns:a16="http://schemas.microsoft.com/office/drawing/2014/main" id="{B10EB387-B860-47D7-AFC8-03D6B38090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BD7EB3-AE12-4F94-9ECA-EA24C1317E86}"/>
              </a:ext>
            </a:extLst>
          </p:cNvPr>
          <p:cNvSpPr>
            <a:spLocks noGrp="1"/>
          </p:cNvSpPr>
          <p:nvPr>
            <p:ph type="sldNum" sz="quarter" idx="12"/>
          </p:nvPr>
        </p:nvSpPr>
        <p:spPr/>
        <p:txBody>
          <a:bodyPr/>
          <a:lstStyle/>
          <a:p>
            <a:fld id="{84AD7BB8-01FA-4925-AFA6-D0062373F2A0}" type="slidenum">
              <a:rPr lang="en-US" smtClean="0"/>
              <a:t>‹#›</a:t>
            </a:fld>
            <a:endParaRPr lang="en-US"/>
          </a:p>
        </p:txBody>
      </p:sp>
    </p:spTree>
    <p:extLst>
      <p:ext uri="{BB962C8B-B14F-4D97-AF65-F5344CB8AC3E}">
        <p14:creationId xmlns:p14="http://schemas.microsoft.com/office/powerpoint/2010/main" val="988792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B7C4BC-D0DA-4FEC-9EE4-386DF41A365B}"/>
              </a:ext>
            </a:extLst>
          </p:cNvPr>
          <p:cNvSpPr>
            <a:spLocks noGrp="1"/>
          </p:cNvSpPr>
          <p:nvPr>
            <p:ph type="dt" sz="half" idx="10"/>
          </p:nvPr>
        </p:nvSpPr>
        <p:spPr/>
        <p:txBody>
          <a:bodyPr/>
          <a:lstStyle/>
          <a:p>
            <a:fld id="{6B487F58-E895-4B35-8C6D-E35955E295EB}" type="datetimeFigureOut">
              <a:rPr lang="en-US" smtClean="0"/>
              <a:t>11/11/2022</a:t>
            </a:fld>
            <a:endParaRPr lang="en-US"/>
          </a:p>
        </p:txBody>
      </p:sp>
      <p:sp>
        <p:nvSpPr>
          <p:cNvPr id="3" name="Footer Placeholder 2">
            <a:extLst>
              <a:ext uri="{FF2B5EF4-FFF2-40B4-BE49-F238E27FC236}">
                <a16:creationId xmlns:a16="http://schemas.microsoft.com/office/drawing/2014/main" id="{87C77820-EFF1-40A4-B7D6-E82647802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92844-A1D5-4AA9-A25E-07519EB32382}"/>
              </a:ext>
            </a:extLst>
          </p:cNvPr>
          <p:cNvSpPr>
            <a:spLocks noGrp="1"/>
          </p:cNvSpPr>
          <p:nvPr>
            <p:ph type="sldNum" sz="quarter" idx="12"/>
          </p:nvPr>
        </p:nvSpPr>
        <p:spPr/>
        <p:txBody>
          <a:bodyPr/>
          <a:lstStyle/>
          <a:p>
            <a:fld id="{84AD7BB8-01FA-4925-AFA6-D0062373F2A0}" type="slidenum">
              <a:rPr lang="en-US" smtClean="0"/>
              <a:t>‹#›</a:t>
            </a:fld>
            <a:endParaRPr lang="en-US"/>
          </a:p>
        </p:txBody>
      </p:sp>
    </p:spTree>
    <p:extLst>
      <p:ext uri="{BB962C8B-B14F-4D97-AF65-F5344CB8AC3E}">
        <p14:creationId xmlns:p14="http://schemas.microsoft.com/office/powerpoint/2010/main" val="4110452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F4194-96F7-4A2C-9F00-92C1C305E3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96EDDE-629B-47A3-B115-AB81AECC92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9D6A75-8F9B-4D3E-8767-E96172A44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E44FF1-95EB-40B1-8F08-9D00A7F70888}"/>
              </a:ext>
            </a:extLst>
          </p:cNvPr>
          <p:cNvSpPr>
            <a:spLocks noGrp="1"/>
          </p:cNvSpPr>
          <p:nvPr>
            <p:ph type="dt" sz="half" idx="10"/>
          </p:nvPr>
        </p:nvSpPr>
        <p:spPr/>
        <p:txBody>
          <a:bodyPr/>
          <a:lstStyle/>
          <a:p>
            <a:fld id="{6B487F58-E895-4B35-8C6D-E35955E295EB}" type="datetimeFigureOut">
              <a:rPr lang="en-US" smtClean="0"/>
              <a:t>11/11/2022</a:t>
            </a:fld>
            <a:endParaRPr lang="en-US"/>
          </a:p>
        </p:txBody>
      </p:sp>
      <p:sp>
        <p:nvSpPr>
          <p:cNvPr id="6" name="Footer Placeholder 5">
            <a:extLst>
              <a:ext uri="{FF2B5EF4-FFF2-40B4-BE49-F238E27FC236}">
                <a16:creationId xmlns:a16="http://schemas.microsoft.com/office/drawing/2014/main" id="{D5AD65C5-9FCA-4330-A125-67A3760FBA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8794C6-15FF-4396-862C-5D3C9F7EDAD9}"/>
              </a:ext>
            </a:extLst>
          </p:cNvPr>
          <p:cNvSpPr>
            <a:spLocks noGrp="1"/>
          </p:cNvSpPr>
          <p:nvPr>
            <p:ph type="sldNum" sz="quarter" idx="12"/>
          </p:nvPr>
        </p:nvSpPr>
        <p:spPr/>
        <p:txBody>
          <a:bodyPr/>
          <a:lstStyle/>
          <a:p>
            <a:fld id="{84AD7BB8-01FA-4925-AFA6-D0062373F2A0}" type="slidenum">
              <a:rPr lang="en-US" smtClean="0"/>
              <a:t>‹#›</a:t>
            </a:fld>
            <a:endParaRPr lang="en-US"/>
          </a:p>
        </p:txBody>
      </p:sp>
    </p:spTree>
    <p:extLst>
      <p:ext uri="{BB962C8B-B14F-4D97-AF65-F5344CB8AC3E}">
        <p14:creationId xmlns:p14="http://schemas.microsoft.com/office/powerpoint/2010/main" val="2733458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81FF4-D476-4F95-9DDB-D9CA61D4DE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94D2A3-F79F-48FF-BE5B-B8F50B3B94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9323BD-FC44-4A94-9099-088A2078B8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D8BE05-C631-422B-963C-3B751F5A7C79}"/>
              </a:ext>
            </a:extLst>
          </p:cNvPr>
          <p:cNvSpPr>
            <a:spLocks noGrp="1"/>
          </p:cNvSpPr>
          <p:nvPr>
            <p:ph type="dt" sz="half" idx="10"/>
          </p:nvPr>
        </p:nvSpPr>
        <p:spPr/>
        <p:txBody>
          <a:bodyPr/>
          <a:lstStyle/>
          <a:p>
            <a:fld id="{6B487F58-E895-4B35-8C6D-E35955E295EB}" type="datetimeFigureOut">
              <a:rPr lang="en-US" smtClean="0"/>
              <a:t>11/11/2022</a:t>
            </a:fld>
            <a:endParaRPr lang="en-US"/>
          </a:p>
        </p:txBody>
      </p:sp>
      <p:sp>
        <p:nvSpPr>
          <p:cNvPr id="6" name="Footer Placeholder 5">
            <a:extLst>
              <a:ext uri="{FF2B5EF4-FFF2-40B4-BE49-F238E27FC236}">
                <a16:creationId xmlns:a16="http://schemas.microsoft.com/office/drawing/2014/main" id="{E916BF50-B35F-449A-8A22-C660B8FE9F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1D6E46-80B2-442C-B734-87DA840DCBEF}"/>
              </a:ext>
            </a:extLst>
          </p:cNvPr>
          <p:cNvSpPr>
            <a:spLocks noGrp="1"/>
          </p:cNvSpPr>
          <p:nvPr>
            <p:ph type="sldNum" sz="quarter" idx="12"/>
          </p:nvPr>
        </p:nvSpPr>
        <p:spPr/>
        <p:txBody>
          <a:bodyPr/>
          <a:lstStyle/>
          <a:p>
            <a:fld id="{84AD7BB8-01FA-4925-AFA6-D0062373F2A0}" type="slidenum">
              <a:rPr lang="en-US" smtClean="0"/>
              <a:t>‹#›</a:t>
            </a:fld>
            <a:endParaRPr lang="en-US"/>
          </a:p>
        </p:txBody>
      </p:sp>
    </p:spTree>
    <p:extLst>
      <p:ext uri="{BB962C8B-B14F-4D97-AF65-F5344CB8AC3E}">
        <p14:creationId xmlns:p14="http://schemas.microsoft.com/office/powerpoint/2010/main" val="293831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10EDE8-AB40-4A79-8887-DFB26EA2ED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5F0C7B-0611-4EAE-B4BE-B58E422545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30BD9-13FD-4128-ACC3-E6022ED038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87F58-E895-4B35-8C6D-E35955E295EB}" type="datetimeFigureOut">
              <a:rPr lang="en-US" smtClean="0"/>
              <a:t>11/11/2022</a:t>
            </a:fld>
            <a:endParaRPr lang="en-US"/>
          </a:p>
        </p:txBody>
      </p:sp>
      <p:sp>
        <p:nvSpPr>
          <p:cNvPr id="5" name="Footer Placeholder 4">
            <a:extLst>
              <a:ext uri="{FF2B5EF4-FFF2-40B4-BE49-F238E27FC236}">
                <a16:creationId xmlns:a16="http://schemas.microsoft.com/office/drawing/2014/main" id="{143BA9B7-F237-4FF7-8273-4A62C7197A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42BF9A-E656-44C0-A91F-3D46064A63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AD7BB8-01FA-4925-AFA6-D0062373F2A0}" type="slidenum">
              <a:rPr lang="en-US" smtClean="0"/>
              <a:t>‹#›</a:t>
            </a:fld>
            <a:endParaRPr lang="en-US"/>
          </a:p>
        </p:txBody>
      </p:sp>
    </p:spTree>
    <p:extLst>
      <p:ext uri="{BB962C8B-B14F-4D97-AF65-F5344CB8AC3E}">
        <p14:creationId xmlns:p14="http://schemas.microsoft.com/office/powerpoint/2010/main" val="1964703403"/>
      </p:ext>
    </p:extLst>
  </p:cSld>
  <p:clrMap bg1="lt1" tx1="dk1" bg2="lt2" tx2="dk2" accent1="accent1" accent2="accent2" accent3="accent3" accent4="accent4" accent5="accent5" accent6="accent6" hlink="hlink" folHlink="folHlink"/>
  <p:sldLayoutIdLst>
    <p:sldLayoutId id="2147483689" r:id="rId1"/>
    <p:sldLayoutId id="2147483698" r:id="rId2"/>
    <p:sldLayoutId id="2147483699" r:id="rId3"/>
    <p:sldLayoutId id="2147483700" r:id="rId4"/>
    <p:sldLayoutId id="2147483694" r:id="rId5"/>
    <p:sldLayoutId id="2147483701" r:id="rId6"/>
    <p:sldLayoutId id="2147483690" r:id="rId7"/>
    <p:sldLayoutId id="2147483691" r:id="rId8"/>
    <p:sldLayoutId id="2147483692" r:id="rId9"/>
    <p:sldLayoutId id="2147483693" r:id="rId10"/>
    <p:sldLayoutId id="2147483695" r:id="rId11"/>
    <p:sldLayoutId id="2147483685" r:id="rId12"/>
    <p:sldLayoutId id="2147483684" r:id="rId13"/>
    <p:sldLayoutId id="2147483677" r:id="rId14"/>
    <p:sldLayoutId id="2147483683" r:id="rId15"/>
    <p:sldLayoutId id="2147483686" r:id="rId16"/>
    <p:sldLayoutId id="2147483688" r:id="rId17"/>
    <p:sldLayoutId id="2147483678" r:id="rId18"/>
    <p:sldLayoutId id="2147483679" r:id="rId19"/>
    <p:sldLayoutId id="2147483697"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84B9D5-7893-4470-82D3-FE193E0AC8B5}" type="datetimeFigureOut">
              <a:rPr lang="en-US" smtClean="0"/>
              <a:t>11/11/2022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9E051-CF18-4D8C-A7C6-519E58DC394D}" type="slidenum">
              <a:rPr lang="en-US" smtClean="0"/>
              <a:t>‹#›</a:t>
            </a:fld>
            <a:endParaRPr lang="en-US"/>
          </a:p>
        </p:txBody>
      </p:sp>
    </p:spTree>
    <p:extLst>
      <p:ext uri="{BB962C8B-B14F-4D97-AF65-F5344CB8AC3E}">
        <p14:creationId xmlns:p14="http://schemas.microsoft.com/office/powerpoint/2010/main" val="545153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microsoft.com/office/2018/10/relationships/comments" Target="../comments/modernComment_31F_8A8FEF21.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54.png"/><Relationship Id="rId4" Type="http://schemas.openxmlformats.org/officeDocument/2006/relationships/diagramLayout" Target="../diagrams/layout1.xml"/><Relationship Id="rId9"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svg"/></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hyperlink" Target="https://apps.who.int/iris/bitstream/handle/10665/65020/WHO_CHS_CAH_98.14.pdf?sequence=1&amp;isAllowed=y" TargetMode="External"/><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hyperlink" Target="https://us02web.zoom.us/webinar/register/WN_IEaLHRNUQdO45mXYt9Wk4Q"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microsoft.com/office/2018/10/relationships/comments" Target="../comments/modernComment_589_B2F544C6.xml"/><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hyperlink" Target="https://www.iberblh.icict.fiocruz.br/"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8.png"/><Relationship Id="rId3" Type="http://schemas.openxmlformats.org/officeDocument/2006/relationships/image" Target="../media/image88.jpeg"/><Relationship Id="rId7" Type="http://schemas.openxmlformats.org/officeDocument/2006/relationships/image" Target="../media/image92.jpeg"/><Relationship Id="rId12" Type="http://schemas.openxmlformats.org/officeDocument/2006/relationships/image" Target="../media/image97.pn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jpeg"/><Relationship Id="rId10" Type="http://schemas.openxmlformats.org/officeDocument/2006/relationships/image" Target="../media/image95.jpeg"/><Relationship Id="rId4" Type="http://schemas.openxmlformats.org/officeDocument/2006/relationships/image" Target="../media/image89.jpeg"/><Relationship Id="rId9" Type="http://schemas.openxmlformats.org/officeDocument/2006/relationships/image" Target="../media/image94.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hyperlink" Target="https://weshare.unicef.org/CS.aspx?VP3=SearchResult&amp;VBID=2AMZV8W3OKGC4&amp;SMLS=1&amp;RW=1920&amp;RH=912#/SearchResult&amp;VBID=2AMZV8W3OKGC4&amp;SMLS=1&amp;RW=1920&amp;RH=912&amp;PN=2&amp;POPUPPN=78&amp;POPUPIID=2AM408DSAQ4" TargetMode="External"/><Relationship Id="rId4" Type="http://schemas.openxmlformats.org/officeDocument/2006/relationships/image" Target="../media/image106.jpeg"/></Relationships>
</file>

<file path=ppt/slides/_rels/slide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hyperlink" Target="https://weshare.unicef.org/CS.aspx?VP3=SearchResult&amp;VBID=2AMZV8W3OKGC4&amp;SMLS=1&amp;RW=1920&amp;RH=912#/SearchResult&amp;VBID=2AMZV8W3OKGC4&amp;SMLS=1&amp;RW=1920&amp;RH=912&amp;PN=2&amp;POPUPPN=78&amp;POPUPIID=2AM408DSAQ4"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nutritioncluster.net/resources/bms-code-violations-tracking-tool-nutrition-cluster/"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image" Target="../media/image113.jpg"/></Relationships>
</file>

<file path=ppt/slides/_rels/slide7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8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122.png"/><Relationship Id="rId4" Type="http://schemas.openxmlformats.org/officeDocument/2006/relationships/image" Target="../media/image121.png"/></Relationships>
</file>

<file path=ppt/slides/_rels/slide8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8.xml.rels><?xml version="1.0" encoding="UTF-8" standalone="yes"?>
<Relationships xmlns="http://schemas.openxmlformats.org/package/2006/relationships"><Relationship Id="rId3" Type="http://schemas.openxmlformats.org/officeDocument/2006/relationships/hyperlink" Target="https://ta.nutritioncluster.net/"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hyperlink" Target="http://www.en-net.org/"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microsoft.com/office/2018/10/relationships/comments" Target="../comments/modernComment_41A_26F27F81.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9864A-A22F-48AD-8CA6-00D190CA0453}"/>
              </a:ext>
            </a:extLst>
          </p:cNvPr>
          <p:cNvSpPr>
            <a:spLocks noGrp="1"/>
          </p:cNvSpPr>
          <p:nvPr>
            <p:ph type="title" idx="4294967295"/>
          </p:nvPr>
        </p:nvSpPr>
        <p:spPr>
          <a:xfrm>
            <a:off x="3588577" y="1519967"/>
            <a:ext cx="5014845" cy="417652"/>
          </a:xfrm>
        </p:spPr>
        <p:txBody>
          <a:bodyPr anchor="b">
            <a:noAutofit/>
          </a:bodyPr>
          <a:lstStyle/>
          <a:p>
            <a:pPr algn="ctr"/>
            <a:r>
              <a:rPr lang="en-US" sz="2000" b="1" dirty="0">
                <a:latin typeface="Lato"/>
              </a:rPr>
              <a:t>Webinar Series for </a:t>
            </a:r>
            <a:br>
              <a:rPr lang="en-US" sz="2000" b="1" dirty="0">
                <a:latin typeface="Lato"/>
              </a:rPr>
            </a:br>
            <a:r>
              <a:rPr lang="en-US" sz="2000" b="1" dirty="0">
                <a:latin typeface="Lato"/>
              </a:rPr>
              <a:t>Latin America and the Caribbean</a:t>
            </a:r>
          </a:p>
        </p:txBody>
      </p:sp>
      <p:sp>
        <p:nvSpPr>
          <p:cNvPr id="3" name="Content Placeholder 2">
            <a:extLst>
              <a:ext uri="{FF2B5EF4-FFF2-40B4-BE49-F238E27FC236}">
                <a16:creationId xmlns:a16="http://schemas.microsoft.com/office/drawing/2014/main" id="{09509109-84EF-45F2-A1B8-29193981032C}"/>
              </a:ext>
            </a:extLst>
          </p:cNvPr>
          <p:cNvSpPr>
            <a:spLocks noGrp="1"/>
          </p:cNvSpPr>
          <p:nvPr>
            <p:ph idx="1"/>
          </p:nvPr>
        </p:nvSpPr>
        <p:spPr>
          <a:xfrm>
            <a:off x="1682886" y="1937619"/>
            <a:ext cx="8988972" cy="1125728"/>
          </a:xfrm>
        </p:spPr>
        <p:txBody>
          <a:bodyPr anchor="t">
            <a:normAutofit/>
          </a:bodyPr>
          <a:lstStyle/>
          <a:p>
            <a:pPr marL="0" marR="0" indent="0" algn="ctr">
              <a:spcBef>
                <a:spcPts val="0"/>
              </a:spcBef>
              <a:spcAft>
                <a:spcPts val="0"/>
              </a:spcAft>
              <a:buNone/>
            </a:pPr>
            <a:r>
              <a:rPr lang="en-US" b="1" dirty="0">
                <a:solidFill>
                  <a:srgbClr val="4472C4"/>
                </a:solidFill>
                <a:effectLst/>
                <a:latin typeface="Lato" panose="020F0502020204030203" pitchFamily="34" charset="0"/>
                <a:ea typeface="Lato" panose="020F0502020204030203" pitchFamily="34" charset="0"/>
                <a:cs typeface="Lato" panose="020F0502020204030203" pitchFamily="34" charset="0"/>
              </a:rPr>
              <a:t>Infant and Young Child Feeding in emergency context (IYCF-E) </a:t>
            </a:r>
            <a:endParaRPr lang="es-ES" b="1" dirty="0">
              <a:solidFill>
                <a:srgbClr val="4472C4"/>
              </a:solidFill>
              <a:effectLst/>
              <a:latin typeface="Lato" panose="020F0502020204030203" pitchFamily="34" charset="0"/>
              <a:ea typeface="Lato" panose="020F0502020204030203" pitchFamily="34" charset="0"/>
              <a:cs typeface="Lato" panose="020F0502020204030203" pitchFamily="34" charset="0"/>
            </a:endParaRPr>
          </a:p>
        </p:txBody>
      </p:sp>
      <p:sp>
        <p:nvSpPr>
          <p:cNvPr id="7" name="Slide Number Placeholder 6">
            <a:extLst>
              <a:ext uri="{FF2B5EF4-FFF2-40B4-BE49-F238E27FC236}">
                <a16:creationId xmlns:a16="http://schemas.microsoft.com/office/drawing/2014/main" id="{D97B96FF-288E-4AB2-AA16-8DF6B7CDA22D}"/>
              </a:ext>
            </a:extLst>
          </p:cNvPr>
          <p:cNvSpPr>
            <a:spLocks noGrp="1"/>
          </p:cNvSpPr>
          <p:nvPr>
            <p:ph type="sldNum" sz="quarter" idx="12"/>
          </p:nvPr>
        </p:nvSpPr>
        <p:spPr>
          <a:xfrm>
            <a:off x="10003971" y="6381952"/>
            <a:ext cx="2743200" cy="365125"/>
          </a:xfrm>
        </p:spPr>
        <p:txBody>
          <a:bodyPr/>
          <a:lstStyle/>
          <a:p>
            <a:fld id="{198A1FDF-7175-48BE-A442-C38CD7BB5829}" type="slidenum">
              <a:rPr lang="en-US" smtClean="0"/>
              <a:t>1</a:t>
            </a:fld>
            <a:endParaRPr lang="en-US"/>
          </a:p>
        </p:txBody>
      </p:sp>
      <p:pic>
        <p:nvPicPr>
          <p:cNvPr id="8" name="Imagen 7" descr="Interfaz de usuario gráfica&#10;&#10;Descripción generada automáticamente con confianza baja">
            <a:extLst>
              <a:ext uri="{FF2B5EF4-FFF2-40B4-BE49-F238E27FC236}">
                <a16:creationId xmlns:a16="http://schemas.microsoft.com/office/drawing/2014/main" id="{4A90C5BE-E9AA-3D51-3590-4C4A343371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1995" y="225203"/>
            <a:ext cx="1903141" cy="1064469"/>
          </a:xfrm>
          <a:prstGeom prst="rect">
            <a:avLst/>
          </a:prstGeom>
        </p:spPr>
      </p:pic>
      <p:sp>
        <p:nvSpPr>
          <p:cNvPr id="6" name="TextBox 5">
            <a:extLst>
              <a:ext uri="{FF2B5EF4-FFF2-40B4-BE49-F238E27FC236}">
                <a16:creationId xmlns:a16="http://schemas.microsoft.com/office/drawing/2014/main" id="{E69C7059-6D8C-41BF-9649-0AA62B596586}"/>
              </a:ext>
            </a:extLst>
          </p:cNvPr>
          <p:cNvSpPr txBox="1"/>
          <p:nvPr/>
        </p:nvSpPr>
        <p:spPr>
          <a:xfrm>
            <a:off x="4573102" y="6381952"/>
            <a:ext cx="3045794" cy="338554"/>
          </a:xfrm>
          <a:prstGeom prst="rect">
            <a:avLst/>
          </a:prstGeom>
          <a:noFill/>
        </p:spPr>
        <p:txBody>
          <a:bodyPr wrap="square" rtlCol="0">
            <a:spAutoFit/>
          </a:bodyPr>
          <a:lstStyle/>
          <a:p>
            <a:pPr algn="ctr"/>
            <a:r>
              <a:rPr lang="es-PA" sz="1600" b="1" dirty="0" err="1">
                <a:latin typeface="Lato"/>
              </a:rPr>
              <a:t>Thursday</a:t>
            </a:r>
            <a:r>
              <a:rPr lang="es-PA" sz="1600" b="1" dirty="0">
                <a:latin typeface="Lato"/>
              </a:rPr>
              <a:t> 13 </a:t>
            </a:r>
            <a:r>
              <a:rPr lang="es-PA" sz="1600" b="1" dirty="0" err="1">
                <a:latin typeface="Lato"/>
              </a:rPr>
              <a:t>October</a:t>
            </a:r>
            <a:r>
              <a:rPr lang="es-PA" sz="1600" b="1" dirty="0">
                <a:latin typeface="Lato"/>
              </a:rPr>
              <a:t> 2022</a:t>
            </a:r>
            <a:endParaRPr lang="en-US" sz="1600" b="1" dirty="0">
              <a:latin typeface="Lato"/>
            </a:endParaRPr>
          </a:p>
        </p:txBody>
      </p:sp>
      <p:pic>
        <p:nvPicPr>
          <p:cNvPr id="29" name="Imagen 28">
            <a:extLst>
              <a:ext uri="{FF2B5EF4-FFF2-40B4-BE49-F238E27FC236}">
                <a16:creationId xmlns:a16="http://schemas.microsoft.com/office/drawing/2014/main" id="{8CA5ABC0-CEEF-117B-14E1-C69E5B5BD3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82886" y="2834963"/>
            <a:ext cx="8988972" cy="3401595"/>
          </a:xfrm>
          <a:prstGeom prst="rect">
            <a:avLst/>
          </a:prstGeom>
        </p:spPr>
      </p:pic>
      <p:pic>
        <p:nvPicPr>
          <p:cNvPr id="3074" name="Picture 2" descr="UNICEF">
            <a:extLst>
              <a:ext uri="{FF2B5EF4-FFF2-40B4-BE49-F238E27FC236}">
                <a16:creationId xmlns:a16="http://schemas.microsoft.com/office/drawing/2014/main" id="{254C4EE8-2747-442F-B372-82D1CF33E12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67702" y="8321"/>
            <a:ext cx="1498232" cy="149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262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AF3BE68A-EE96-41C1-0397-33D49E2CFCA1}"/>
              </a:ext>
            </a:extLst>
          </p:cNvPr>
          <p:cNvSpPr/>
          <p:nvPr/>
        </p:nvSpPr>
        <p:spPr>
          <a:xfrm>
            <a:off x="0" y="2504730"/>
            <a:ext cx="12191998" cy="1325563"/>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6000">
              <a:solidFill>
                <a:srgbClr val="333B5B"/>
              </a:solidFill>
              <a:latin typeface="Franklin Gothic Book" panose="020B0503020102020204"/>
            </a:endParaRPr>
          </a:p>
        </p:txBody>
      </p:sp>
      <p:sp>
        <p:nvSpPr>
          <p:cNvPr id="2" name="Title 1">
            <a:extLst>
              <a:ext uri="{FF2B5EF4-FFF2-40B4-BE49-F238E27FC236}">
                <a16:creationId xmlns:a16="http://schemas.microsoft.com/office/drawing/2014/main" id="{B8218604-09CA-45C2-A6C9-E11DCEFBE6BF}"/>
              </a:ext>
            </a:extLst>
          </p:cNvPr>
          <p:cNvSpPr>
            <a:spLocks noGrp="1"/>
          </p:cNvSpPr>
          <p:nvPr>
            <p:ph type="title"/>
          </p:nvPr>
        </p:nvSpPr>
        <p:spPr>
          <a:xfrm>
            <a:off x="177799" y="2504730"/>
            <a:ext cx="11836400" cy="1325563"/>
          </a:xfrm>
        </p:spPr>
        <p:txBody>
          <a:bodyPr>
            <a:noAutofit/>
          </a:bodyPr>
          <a:lstStyle/>
          <a:p>
            <a:pPr algn="ctr"/>
            <a:r>
              <a:rPr lang="es-ES" sz="5400" b="1" err="1">
                <a:solidFill>
                  <a:schemeClr val="bg1"/>
                </a:solidFill>
              </a:rPr>
              <a:t>Pre-test</a:t>
            </a:r>
            <a:endParaRPr lang="en-US" sz="5400" b="1">
              <a:solidFill>
                <a:schemeClr val="bg1"/>
              </a:solidFill>
            </a:endParaRPr>
          </a:p>
        </p:txBody>
      </p:sp>
      <p:pic>
        <p:nvPicPr>
          <p:cNvPr id="8" name="Imagen 7" descr="Interfaz de usuario gráfica&#10;&#10;Descripción generada automáticamente con confianza baja">
            <a:extLst>
              <a:ext uri="{FF2B5EF4-FFF2-40B4-BE49-F238E27FC236}">
                <a16:creationId xmlns:a16="http://schemas.microsoft.com/office/drawing/2014/main" id="{51001287-DA30-78BF-1173-702E0930CC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69" y="5656622"/>
            <a:ext cx="1684545" cy="942203"/>
          </a:xfrm>
          <a:prstGeom prst="rect">
            <a:avLst/>
          </a:prstGeom>
        </p:spPr>
      </p:pic>
      <p:pic>
        <p:nvPicPr>
          <p:cNvPr id="6" name="Picture 2" descr="UNICEF">
            <a:extLst>
              <a:ext uri="{FF2B5EF4-FFF2-40B4-BE49-F238E27FC236}">
                <a16:creationId xmlns:a16="http://schemas.microsoft.com/office/drawing/2014/main" id="{6F3B1841-F240-4E7F-8066-50393E80D66E}"/>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567702" y="8321"/>
            <a:ext cx="1498232" cy="149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293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AF3BE68A-EE96-41C1-0397-33D49E2CFCA1}"/>
              </a:ext>
            </a:extLst>
          </p:cNvPr>
          <p:cNvSpPr/>
          <p:nvPr/>
        </p:nvSpPr>
        <p:spPr>
          <a:xfrm>
            <a:off x="0" y="2504730"/>
            <a:ext cx="12191998" cy="1325563"/>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6000">
              <a:solidFill>
                <a:srgbClr val="333B5B"/>
              </a:solidFill>
              <a:latin typeface="Franklin Gothic Book" panose="020B0503020102020204"/>
            </a:endParaRPr>
          </a:p>
        </p:txBody>
      </p:sp>
      <p:sp>
        <p:nvSpPr>
          <p:cNvPr id="2" name="Title 1">
            <a:extLst>
              <a:ext uri="{FF2B5EF4-FFF2-40B4-BE49-F238E27FC236}">
                <a16:creationId xmlns:a16="http://schemas.microsoft.com/office/drawing/2014/main" id="{B8218604-09CA-45C2-A6C9-E11DCEFBE6BF}"/>
              </a:ext>
            </a:extLst>
          </p:cNvPr>
          <p:cNvSpPr>
            <a:spLocks noGrp="1"/>
          </p:cNvSpPr>
          <p:nvPr>
            <p:ph type="title"/>
          </p:nvPr>
        </p:nvSpPr>
        <p:spPr>
          <a:xfrm>
            <a:off x="177799" y="2504730"/>
            <a:ext cx="11836400" cy="1325563"/>
          </a:xfrm>
        </p:spPr>
        <p:txBody>
          <a:bodyPr>
            <a:noAutofit/>
          </a:bodyPr>
          <a:lstStyle/>
          <a:p>
            <a:pPr marL="0" algn="l" rtl="0" eaLnBrk="1" fontAlgn="t" latinLnBrk="0" hangingPunct="1">
              <a:spcBef>
                <a:spcPts val="0"/>
              </a:spcBef>
              <a:spcAft>
                <a:spcPts val="0"/>
              </a:spcAft>
            </a:pPr>
            <a:r>
              <a:rPr lang="en-GB" sz="3600" b="1" u="none" strike="noStrike" kern="1200" dirty="0">
                <a:solidFill>
                  <a:schemeClr val="bg1"/>
                </a:solidFill>
                <a:effectLst/>
                <a:latin typeface="Lato" panose="020F0502020204030203" pitchFamily="34" charset="0"/>
                <a:ea typeface="Lato" panose="020F0502020204030203" pitchFamily="34" charset="0"/>
                <a:cs typeface="Lato" panose="020F0502020204030203" pitchFamily="34" charset="0"/>
              </a:rPr>
              <a:t>Why supporting infants who cannot be breastfed is needed in emergencies?</a:t>
            </a:r>
          </a:p>
        </p:txBody>
      </p:sp>
      <p:pic>
        <p:nvPicPr>
          <p:cNvPr id="8" name="Imagen 7" descr="Interfaz de usuario gráfica&#10;&#10;Descripción generada automáticamente con confianza baja">
            <a:extLst>
              <a:ext uri="{FF2B5EF4-FFF2-40B4-BE49-F238E27FC236}">
                <a16:creationId xmlns:a16="http://schemas.microsoft.com/office/drawing/2014/main" id="{51001287-DA30-78BF-1173-702E0930CC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5769" y="5656622"/>
            <a:ext cx="1684545" cy="942203"/>
          </a:xfrm>
          <a:prstGeom prst="rect">
            <a:avLst/>
          </a:prstGeom>
        </p:spPr>
      </p:pic>
      <p:pic>
        <p:nvPicPr>
          <p:cNvPr id="6" name="Picture 2" descr="UNICEF">
            <a:extLst>
              <a:ext uri="{FF2B5EF4-FFF2-40B4-BE49-F238E27FC236}">
                <a16:creationId xmlns:a16="http://schemas.microsoft.com/office/drawing/2014/main" id="{D425F8B1-A3AE-4D39-B4FF-CDE203DF954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67702" y="8321"/>
            <a:ext cx="1498232" cy="149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688673"/>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F5028EA7-4EAC-0BE0-581D-25567D6F7A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6471" y="1493546"/>
            <a:ext cx="4554847" cy="4900903"/>
          </a:xfrm>
          <a:prstGeom prst="rect">
            <a:avLst/>
          </a:prstGeom>
        </p:spPr>
      </p:pic>
      <p:sp>
        <p:nvSpPr>
          <p:cNvPr id="4" name="Rectángulo: esquinas redondeadas 3">
            <a:extLst>
              <a:ext uri="{FF2B5EF4-FFF2-40B4-BE49-F238E27FC236}">
                <a16:creationId xmlns:a16="http://schemas.microsoft.com/office/drawing/2014/main" id="{17F9ABE3-9B95-494A-06B2-D7575ECB02C7}"/>
              </a:ext>
            </a:extLst>
          </p:cNvPr>
          <p:cNvSpPr/>
          <p:nvPr/>
        </p:nvSpPr>
        <p:spPr>
          <a:xfrm>
            <a:off x="4866100" y="2147208"/>
            <a:ext cx="2873643" cy="12954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8" name="TextBox 6">
            <a:extLst>
              <a:ext uri="{FF2B5EF4-FFF2-40B4-BE49-F238E27FC236}">
                <a16:creationId xmlns:a16="http://schemas.microsoft.com/office/drawing/2014/main" id="{2C66C0DC-4BEB-4BFA-AC9C-8C491584B032}"/>
              </a:ext>
            </a:extLst>
          </p:cNvPr>
          <p:cNvSpPr txBox="1"/>
          <p:nvPr/>
        </p:nvSpPr>
        <p:spPr>
          <a:xfrm>
            <a:off x="1527583" y="323995"/>
            <a:ext cx="9369017" cy="1169551"/>
          </a:xfrm>
          <a:prstGeom prst="rect">
            <a:avLst/>
          </a:prstGeom>
          <a:noFill/>
        </p:spPr>
        <p:txBody>
          <a:bodyPr wrap="square" rtlCol="0">
            <a:spAutoFit/>
          </a:bodyPr>
          <a:lstStyle>
            <a:defPPr>
              <a:defRPr lang="en-US"/>
            </a:defPPr>
            <a:lvl1pPr>
              <a:defRPr sz="4000" b="1">
                <a:solidFill>
                  <a:schemeClr val="bg1"/>
                </a:solidFill>
                <a:latin typeface="Lato"/>
              </a:defRPr>
            </a:lvl1pPr>
          </a:lstStyle>
          <a:p>
            <a:pPr algn="ctr"/>
            <a:r>
              <a:rPr lang="en-US" sz="3500" dirty="0">
                <a:solidFill>
                  <a:schemeClr val="accent2"/>
                </a:solidFill>
              </a:rPr>
              <a:t>Non-breastfed infants are at higher risk of mortality</a:t>
            </a:r>
          </a:p>
        </p:txBody>
      </p:sp>
      <p:pic>
        <p:nvPicPr>
          <p:cNvPr id="9" name="Picture 6" descr="2,293,613 imágenes de Precaucion - Imágenes, fotos y vectores de stock |  Shutterstock">
            <a:extLst>
              <a:ext uri="{FF2B5EF4-FFF2-40B4-BE49-F238E27FC236}">
                <a16:creationId xmlns:a16="http://schemas.microsoft.com/office/drawing/2014/main" id="{B8C74B9B-4C7B-45AE-8578-414B8A41B23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20415" y="346978"/>
            <a:ext cx="914399" cy="8097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2,293,613 imágenes de Precaucion - Imágenes, fotos y vectores de stock |  Shutterstock">
            <a:extLst>
              <a:ext uri="{FF2B5EF4-FFF2-40B4-BE49-F238E27FC236}">
                <a16:creationId xmlns:a16="http://schemas.microsoft.com/office/drawing/2014/main" id="{1193E8D7-1B30-4C81-9384-429E93CB7E9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896600" y="340468"/>
            <a:ext cx="914399" cy="809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0CF6475-AA5F-4C8F-928E-E2E8F6B723DB}"/>
              </a:ext>
            </a:extLst>
          </p:cNvPr>
          <p:cNvSpPr txBox="1"/>
          <p:nvPr/>
        </p:nvSpPr>
        <p:spPr>
          <a:xfrm>
            <a:off x="8002945" y="6257006"/>
            <a:ext cx="3458817" cy="276999"/>
          </a:xfrm>
          <a:prstGeom prst="rect">
            <a:avLst/>
          </a:prstGeom>
          <a:noFill/>
        </p:spPr>
        <p:txBody>
          <a:bodyPr wrap="square" rtlCol="0">
            <a:spAutoFit/>
          </a:bodyPr>
          <a:lstStyle/>
          <a:p>
            <a:pPr algn="r"/>
            <a:r>
              <a:rPr lang="es-ES_tradnl" sz="1200" dirty="0">
                <a:solidFill>
                  <a:schemeClr val="bg1">
                    <a:lumMod val="50000"/>
                  </a:schemeClr>
                </a:solidFill>
              </a:rPr>
              <a:t>Fuente: From the </a:t>
            </a:r>
            <a:r>
              <a:rPr lang="es-ES_tradnl" sz="1200" dirty="0" err="1">
                <a:solidFill>
                  <a:schemeClr val="bg1">
                    <a:lumMod val="50000"/>
                  </a:schemeClr>
                </a:solidFill>
              </a:rPr>
              <a:t>first</a:t>
            </a:r>
            <a:r>
              <a:rPr lang="es-ES_tradnl" sz="1200" dirty="0">
                <a:solidFill>
                  <a:schemeClr val="bg1">
                    <a:lumMod val="50000"/>
                  </a:schemeClr>
                </a:solidFill>
              </a:rPr>
              <a:t> </a:t>
            </a:r>
            <a:r>
              <a:rPr lang="es-ES_tradnl" sz="1200" dirty="0" err="1">
                <a:solidFill>
                  <a:schemeClr val="bg1">
                    <a:lumMod val="50000"/>
                  </a:schemeClr>
                </a:solidFill>
              </a:rPr>
              <a:t>hour</a:t>
            </a:r>
            <a:r>
              <a:rPr lang="es-ES_tradnl" sz="1200" dirty="0">
                <a:solidFill>
                  <a:schemeClr val="bg1">
                    <a:lumMod val="50000"/>
                  </a:schemeClr>
                </a:solidFill>
              </a:rPr>
              <a:t> of </a:t>
            </a:r>
            <a:r>
              <a:rPr lang="es-ES_tradnl" sz="1200" dirty="0" err="1">
                <a:solidFill>
                  <a:schemeClr val="bg1">
                    <a:lumMod val="50000"/>
                  </a:schemeClr>
                </a:solidFill>
              </a:rPr>
              <a:t>life</a:t>
            </a:r>
            <a:r>
              <a:rPr lang="es-ES_tradnl" sz="1200" dirty="0">
                <a:solidFill>
                  <a:schemeClr val="bg1">
                    <a:lumMod val="50000"/>
                  </a:schemeClr>
                </a:solidFill>
              </a:rPr>
              <a:t> - UNICEF, 2016</a:t>
            </a:r>
          </a:p>
        </p:txBody>
      </p:sp>
    </p:spTree>
    <p:extLst>
      <p:ext uri="{BB962C8B-B14F-4D97-AF65-F5344CB8AC3E}">
        <p14:creationId xmlns:p14="http://schemas.microsoft.com/office/powerpoint/2010/main" val="1476507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629369" y="1576932"/>
            <a:ext cx="7976611" cy="5106443"/>
          </a:xfrm>
        </p:spPr>
      </p:pic>
      <p:sp>
        <p:nvSpPr>
          <p:cNvPr id="2" name="Slide Number Placeholder 1"/>
          <p:cNvSpPr>
            <a:spLocks noGrp="1"/>
          </p:cNvSpPr>
          <p:nvPr>
            <p:ph type="sldNum" sz="quarter" idx="16"/>
          </p:nvPr>
        </p:nvSpPr>
        <p:spPr/>
        <p:txBody>
          <a:bodyPr/>
          <a:lstStyle/>
          <a:p>
            <a:fld id="{41FDA2C2-69E0-46EE-8574-559CE3F29F00}" type="slidenum">
              <a:rPr lang="en-US" altLang="en-US" smtClean="0"/>
              <a:pPr/>
              <a:t>13</a:t>
            </a:fld>
            <a:endParaRPr lang="en-US" altLang="en-US"/>
          </a:p>
        </p:txBody>
      </p:sp>
      <p:sp>
        <p:nvSpPr>
          <p:cNvPr id="5" name="TextBox 6">
            <a:extLst>
              <a:ext uri="{FF2B5EF4-FFF2-40B4-BE49-F238E27FC236}">
                <a16:creationId xmlns:a16="http://schemas.microsoft.com/office/drawing/2014/main" id="{46E64AB7-C070-A688-F8D8-C172CEDEF95D}"/>
              </a:ext>
            </a:extLst>
          </p:cNvPr>
          <p:cNvSpPr txBox="1"/>
          <p:nvPr/>
        </p:nvSpPr>
        <p:spPr>
          <a:xfrm>
            <a:off x="1527583" y="323995"/>
            <a:ext cx="9369017" cy="1169551"/>
          </a:xfrm>
          <a:prstGeom prst="rect">
            <a:avLst/>
          </a:prstGeom>
          <a:noFill/>
        </p:spPr>
        <p:txBody>
          <a:bodyPr wrap="square" rtlCol="0">
            <a:spAutoFit/>
          </a:bodyPr>
          <a:lstStyle>
            <a:defPPr>
              <a:defRPr lang="en-US"/>
            </a:defPPr>
            <a:lvl1pPr>
              <a:defRPr sz="4000" b="1">
                <a:solidFill>
                  <a:schemeClr val="bg1"/>
                </a:solidFill>
                <a:latin typeface="Lato"/>
              </a:defRPr>
            </a:lvl1pPr>
          </a:lstStyle>
          <a:p>
            <a:pPr algn="ctr"/>
            <a:r>
              <a:rPr lang="en-US" sz="3500" dirty="0">
                <a:solidFill>
                  <a:schemeClr val="accent2"/>
                </a:solidFill>
              </a:rPr>
              <a:t>Non-breastfed infants are at higher risk of infection and mortality</a:t>
            </a:r>
          </a:p>
        </p:txBody>
      </p:sp>
      <p:pic>
        <p:nvPicPr>
          <p:cNvPr id="6" name="Picture 6" descr="2,293,613 imágenes de Precaucion - Imágenes, fotos y vectores de stock |  Shutterstock">
            <a:extLst>
              <a:ext uri="{FF2B5EF4-FFF2-40B4-BE49-F238E27FC236}">
                <a16:creationId xmlns:a16="http://schemas.microsoft.com/office/drawing/2014/main" id="{C3A8FAE3-F0E1-D299-099D-2C32D9903B5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20415" y="346978"/>
            <a:ext cx="914399" cy="8097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2,293,613 imágenes de Precaucion - Imágenes, fotos y vectores de stock |  Shutterstock">
            <a:extLst>
              <a:ext uri="{FF2B5EF4-FFF2-40B4-BE49-F238E27FC236}">
                <a16:creationId xmlns:a16="http://schemas.microsoft.com/office/drawing/2014/main" id="{DAC668E9-1035-C3C1-48F9-BB19AA76CDE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896600" y="340468"/>
            <a:ext cx="914399" cy="8097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8A2D937-130A-147F-7F89-05D70EC24D28}"/>
              </a:ext>
            </a:extLst>
          </p:cNvPr>
          <p:cNvSpPr txBox="1"/>
          <p:nvPr/>
        </p:nvSpPr>
        <p:spPr>
          <a:xfrm>
            <a:off x="8610600" y="1828800"/>
            <a:ext cx="3333750"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ea typeface="+mn-lt"/>
                <a:cs typeface="+mn-lt"/>
              </a:rPr>
              <a:t>Babies who are not breastfed face major risks: </a:t>
            </a:r>
            <a:endParaRPr lang="en-US" b="1"/>
          </a:p>
          <a:p>
            <a:endParaRPr lang="en-US" b="1"/>
          </a:p>
          <a:p>
            <a:pPr marL="342900" indent="-342900">
              <a:buFont typeface="Arial"/>
              <a:buChar char="•"/>
            </a:pPr>
            <a:r>
              <a:rPr lang="en-US" sz="2000" b="1">
                <a:ea typeface="+mn-lt"/>
                <a:cs typeface="+mn-lt"/>
              </a:rPr>
              <a:t>15 times worse odds of dying from pneumonia</a:t>
            </a:r>
            <a:endParaRPr lang="es-ES" b="1">
              <a:cs typeface="Calibri" panose="020F0502020204030204"/>
            </a:endParaRPr>
          </a:p>
          <a:p>
            <a:pPr marL="285750" indent="-285750">
              <a:buFont typeface="Arial"/>
              <a:buChar char="•"/>
            </a:pPr>
            <a:endParaRPr lang="es-ES" b="1">
              <a:cs typeface="Calibri" panose="020F0502020204030204"/>
            </a:endParaRPr>
          </a:p>
          <a:p>
            <a:pPr marL="342900" indent="-342900">
              <a:buFont typeface="Arial"/>
              <a:buChar char="•"/>
            </a:pPr>
            <a:r>
              <a:rPr lang="en-US" sz="2000" b="1">
                <a:ea typeface="+mn-lt"/>
                <a:cs typeface="+mn-lt"/>
              </a:rPr>
              <a:t>10 times more likely to die of diarrhea </a:t>
            </a:r>
            <a:endParaRPr lang="en-US" b="1">
              <a:cs typeface="Calibri" panose="020F0502020204030204"/>
            </a:endParaRPr>
          </a:p>
        </p:txBody>
      </p:sp>
      <p:sp>
        <p:nvSpPr>
          <p:cNvPr id="9" name="Rectangle: Rounded Corners 8">
            <a:extLst>
              <a:ext uri="{FF2B5EF4-FFF2-40B4-BE49-F238E27FC236}">
                <a16:creationId xmlns:a16="http://schemas.microsoft.com/office/drawing/2014/main" id="{C4E506FD-AC52-F187-8228-BC5ED8ACFA02}"/>
              </a:ext>
            </a:extLst>
          </p:cNvPr>
          <p:cNvSpPr/>
          <p:nvPr/>
        </p:nvSpPr>
        <p:spPr>
          <a:xfrm>
            <a:off x="8543925" y="4629150"/>
            <a:ext cx="3524250" cy="178117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000" b="1" err="1">
                <a:solidFill>
                  <a:srgbClr val="ED7D31"/>
                </a:solidFill>
                <a:ea typeface="+mn-lt"/>
                <a:cs typeface="+mn-lt"/>
              </a:rPr>
              <a:t>Breast</a:t>
            </a:r>
            <a:r>
              <a:rPr lang="es-ES" sz="2000" b="1">
                <a:solidFill>
                  <a:srgbClr val="ED7D31"/>
                </a:solidFill>
                <a:ea typeface="+mn-lt"/>
                <a:cs typeface="+mn-lt"/>
              </a:rPr>
              <a:t> </a:t>
            </a:r>
            <a:r>
              <a:rPr lang="es-ES" sz="2000" b="1" err="1">
                <a:solidFill>
                  <a:srgbClr val="ED7D31"/>
                </a:solidFill>
                <a:ea typeface="+mn-lt"/>
                <a:cs typeface="+mn-lt"/>
              </a:rPr>
              <a:t>milk</a:t>
            </a:r>
            <a:r>
              <a:rPr lang="es-ES" sz="2000" b="1">
                <a:solidFill>
                  <a:srgbClr val="ED7D31"/>
                </a:solidFill>
                <a:ea typeface="+mn-lt"/>
                <a:cs typeface="+mn-lt"/>
              </a:rPr>
              <a:t> </a:t>
            </a:r>
            <a:r>
              <a:rPr lang="es-ES" sz="2000" b="1" err="1">
                <a:solidFill>
                  <a:srgbClr val="ED7D31"/>
                </a:solidFill>
                <a:ea typeface="+mn-lt"/>
                <a:cs typeface="+mn-lt"/>
              </a:rPr>
              <a:t>is</a:t>
            </a:r>
            <a:r>
              <a:rPr lang="es-ES" sz="2000" b="1">
                <a:solidFill>
                  <a:srgbClr val="ED7D31"/>
                </a:solidFill>
                <a:ea typeface="+mn-lt"/>
                <a:cs typeface="+mn-lt"/>
              </a:rPr>
              <a:t> more </a:t>
            </a:r>
            <a:r>
              <a:rPr lang="es-ES" sz="2000" b="1" err="1">
                <a:solidFill>
                  <a:srgbClr val="ED7D31"/>
                </a:solidFill>
                <a:ea typeface="+mn-lt"/>
                <a:cs typeface="+mn-lt"/>
              </a:rPr>
              <a:t>than</a:t>
            </a:r>
            <a:r>
              <a:rPr lang="es-ES" sz="2000" b="1">
                <a:solidFill>
                  <a:srgbClr val="ED7D31"/>
                </a:solidFill>
                <a:ea typeface="+mn-lt"/>
                <a:cs typeface="+mn-lt"/>
              </a:rPr>
              <a:t> </a:t>
            </a:r>
            <a:r>
              <a:rPr lang="es-ES" sz="2000" b="1" err="1">
                <a:solidFill>
                  <a:srgbClr val="ED7D31"/>
                </a:solidFill>
                <a:ea typeface="+mn-lt"/>
                <a:cs typeface="+mn-lt"/>
              </a:rPr>
              <a:t>just</a:t>
            </a:r>
            <a:r>
              <a:rPr lang="es-ES" sz="2000" b="1">
                <a:solidFill>
                  <a:srgbClr val="ED7D31"/>
                </a:solidFill>
                <a:ea typeface="+mn-lt"/>
                <a:cs typeface="+mn-lt"/>
              </a:rPr>
              <a:t> </a:t>
            </a:r>
            <a:r>
              <a:rPr lang="es-ES" sz="2000" b="1" err="1">
                <a:solidFill>
                  <a:srgbClr val="ED7D31"/>
                </a:solidFill>
                <a:ea typeface="+mn-lt"/>
                <a:cs typeface="+mn-lt"/>
              </a:rPr>
              <a:t>food</a:t>
            </a:r>
            <a:r>
              <a:rPr lang="es-ES" sz="2000" b="1">
                <a:solidFill>
                  <a:srgbClr val="ED7D31"/>
                </a:solidFill>
                <a:ea typeface="+mn-lt"/>
                <a:cs typeface="+mn-lt"/>
              </a:rPr>
              <a:t>, </a:t>
            </a:r>
            <a:r>
              <a:rPr lang="es-ES" sz="2000" b="1" err="1">
                <a:solidFill>
                  <a:srgbClr val="ED7D31"/>
                </a:solidFill>
                <a:ea typeface="+mn-lt"/>
                <a:cs typeface="+mn-lt"/>
              </a:rPr>
              <a:t>it</a:t>
            </a:r>
            <a:r>
              <a:rPr lang="es-ES" sz="2000" b="1">
                <a:solidFill>
                  <a:srgbClr val="ED7D31"/>
                </a:solidFill>
                <a:ea typeface="+mn-lt"/>
                <a:cs typeface="+mn-lt"/>
              </a:rPr>
              <a:t> </a:t>
            </a:r>
            <a:r>
              <a:rPr lang="es-ES" sz="2000" b="1" err="1">
                <a:solidFill>
                  <a:srgbClr val="ED7D31"/>
                </a:solidFill>
                <a:ea typeface="+mn-lt"/>
                <a:cs typeface="+mn-lt"/>
              </a:rPr>
              <a:t>is</a:t>
            </a:r>
            <a:r>
              <a:rPr lang="es-ES" sz="2000" b="1">
                <a:solidFill>
                  <a:srgbClr val="ED7D31"/>
                </a:solidFill>
                <a:ea typeface="+mn-lt"/>
                <a:cs typeface="+mn-lt"/>
              </a:rPr>
              <a:t> </a:t>
            </a:r>
            <a:r>
              <a:rPr lang="es-ES" sz="2000" b="1" err="1">
                <a:solidFill>
                  <a:srgbClr val="ED7D31"/>
                </a:solidFill>
                <a:ea typeface="+mn-lt"/>
                <a:cs typeface="+mn-lt"/>
              </a:rPr>
              <a:t>also</a:t>
            </a:r>
            <a:r>
              <a:rPr lang="es-ES" sz="2000" b="1">
                <a:solidFill>
                  <a:srgbClr val="ED7D31"/>
                </a:solidFill>
                <a:ea typeface="+mn-lt"/>
                <a:cs typeface="+mn-lt"/>
              </a:rPr>
              <a:t> a </a:t>
            </a:r>
            <a:r>
              <a:rPr lang="es-ES" sz="2000" b="1" err="1">
                <a:solidFill>
                  <a:srgbClr val="ED7D31"/>
                </a:solidFill>
                <a:ea typeface="+mn-lt"/>
                <a:cs typeface="+mn-lt"/>
              </a:rPr>
              <a:t>powerful</a:t>
            </a:r>
            <a:r>
              <a:rPr lang="es-ES" sz="2000" b="1">
                <a:solidFill>
                  <a:srgbClr val="ED7D31"/>
                </a:solidFill>
                <a:ea typeface="+mn-lt"/>
                <a:cs typeface="+mn-lt"/>
              </a:rPr>
              <a:t> medicine </a:t>
            </a:r>
            <a:r>
              <a:rPr lang="es-ES" sz="2000" b="1" err="1">
                <a:solidFill>
                  <a:srgbClr val="ED7D31"/>
                </a:solidFill>
                <a:ea typeface="+mn-lt"/>
                <a:cs typeface="+mn-lt"/>
              </a:rPr>
              <a:t>that</a:t>
            </a:r>
            <a:r>
              <a:rPr lang="es-ES" sz="2000" b="1">
                <a:solidFill>
                  <a:srgbClr val="ED7D31"/>
                </a:solidFill>
                <a:ea typeface="+mn-lt"/>
                <a:cs typeface="+mn-lt"/>
              </a:rPr>
              <a:t> </a:t>
            </a:r>
            <a:r>
              <a:rPr lang="es-ES" sz="2000" b="1" err="1">
                <a:solidFill>
                  <a:srgbClr val="ED7D31"/>
                </a:solidFill>
                <a:ea typeface="+mn-lt"/>
                <a:cs typeface="+mn-lt"/>
              </a:rPr>
              <a:t>protects</a:t>
            </a:r>
            <a:r>
              <a:rPr lang="es-ES" sz="2000" b="1">
                <a:solidFill>
                  <a:srgbClr val="ED7D31"/>
                </a:solidFill>
                <a:ea typeface="+mn-lt"/>
                <a:cs typeface="+mn-lt"/>
              </a:rPr>
              <a:t> </a:t>
            </a:r>
            <a:r>
              <a:rPr lang="es-ES" sz="2000" b="1" err="1">
                <a:solidFill>
                  <a:srgbClr val="ED7D31"/>
                </a:solidFill>
                <a:ea typeface="+mn-lt"/>
                <a:cs typeface="+mn-lt"/>
              </a:rPr>
              <a:t>against</a:t>
            </a:r>
            <a:r>
              <a:rPr lang="es-ES" sz="2000" b="1">
                <a:solidFill>
                  <a:srgbClr val="ED7D31"/>
                </a:solidFill>
                <a:ea typeface="+mn-lt"/>
                <a:cs typeface="+mn-lt"/>
              </a:rPr>
              <a:t> </a:t>
            </a:r>
            <a:r>
              <a:rPr lang="es-ES" sz="2000" b="1" err="1">
                <a:solidFill>
                  <a:srgbClr val="ED7D31"/>
                </a:solidFill>
                <a:ea typeface="+mn-lt"/>
                <a:cs typeface="+mn-lt"/>
              </a:rPr>
              <a:t>disease</a:t>
            </a:r>
            <a:r>
              <a:rPr lang="es-ES" sz="2000" b="1">
                <a:solidFill>
                  <a:srgbClr val="ED7D31"/>
                </a:solidFill>
                <a:ea typeface="+mn-lt"/>
                <a:cs typeface="+mn-lt"/>
              </a:rPr>
              <a:t> and </a:t>
            </a:r>
            <a:r>
              <a:rPr lang="es-ES" sz="2000" b="1" err="1">
                <a:solidFill>
                  <a:srgbClr val="ED7D31"/>
                </a:solidFill>
                <a:ea typeface="+mn-lt"/>
                <a:cs typeface="+mn-lt"/>
              </a:rPr>
              <a:t>is</a:t>
            </a:r>
            <a:r>
              <a:rPr lang="es-ES" sz="2000" b="1">
                <a:solidFill>
                  <a:srgbClr val="ED7D31"/>
                </a:solidFill>
                <a:ea typeface="+mn-lt"/>
                <a:cs typeface="+mn-lt"/>
              </a:rPr>
              <a:t> </a:t>
            </a:r>
            <a:r>
              <a:rPr lang="es-ES" sz="2000" b="1" err="1">
                <a:solidFill>
                  <a:srgbClr val="ED7D31"/>
                </a:solidFill>
                <a:ea typeface="+mn-lt"/>
                <a:cs typeface="+mn-lt"/>
              </a:rPr>
              <a:t>tailored</a:t>
            </a:r>
            <a:r>
              <a:rPr lang="es-ES" sz="2000" b="1">
                <a:solidFill>
                  <a:srgbClr val="ED7D31"/>
                </a:solidFill>
                <a:ea typeface="+mn-lt"/>
                <a:cs typeface="+mn-lt"/>
              </a:rPr>
              <a:t> </a:t>
            </a:r>
            <a:r>
              <a:rPr lang="es-ES" sz="2000" b="1" err="1">
                <a:solidFill>
                  <a:srgbClr val="ED7D31"/>
                </a:solidFill>
                <a:ea typeface="+mn-lt"/>
                <a:cs typeface="+mn-lt"/>
              </a:rPr>
              <a:t>to</a:t>
            </a:r>
            <a:r>
              <a:rPr lang="es-ES" sz="2000" b="1">
                <a:solidFill>
                  <a:srgbClr val="ED7D31"/>
                </a:solidFill>
                <a:ea typeface="+mn-lt"/>
                <a:cs typeface="+mn-lt"/>
              </a:rPr>
              <a:t> </a:t>
            </a:r>
            <a:r>
              <a:rPr lang="es-ES" sz="2000" b="1" err="1">
                <a:solidFill>
                  <a:srgbClr val="ED7D31"/>
                </a:solidFill>
                <a:ea typeface="+mn-lt"/>
                <a:cs typeface="+mn-lt"/>
              </a:rPr>
              <a:t>the</a:t>
            </a:r>
            <a:r>
              <a:rPr lang="es-ES" sz="2000" b="1">
                <a:solidFill>
                  <a:srgbClr val="ED7D31"/>
                </a:solidFill>
                <a:ea typeface="+mn-lt"/>
                <a:cs typeface="+mn-lt"/>
              </a:rPr>
              <a:t> </a:t>
            </a:r>
            <a:r>
              <a:rPr lang="es-ES" sz="2000" b="1" err="1">
                <a:solidFill>
                  <a:srgbClr val="ED7D31"/>
                </a:solidFill>
                <a:ea typeface="+mn-lt"/>
                <a:cs typeface="+mn-lt"/>
              </a:rPr>
              <a:t>needs</a:t>
            </a:r>
            <a:r>
              <a:rPr lang="es-ES" sz="2000" b="1">
                <a:solidFill>
                  <a:srgbClr val="ED7D31"/>
                </a:solidFill>
                <a:ea typeface="+mn-lt"/>
                <a:cs typeface="+mn-lt"/>
              </a:rPr>
              <a:t> </a:t>
            </a:r>
            <a:r>
              <a:rPr lang="es-ES" sz="2000" b="1" err="1">
                <a:solidFill>
                  <a:srgbClr val="ED7D31"/>
                </a:solidFill>
                <a:ea typeface="+mn-lt"/>
                <a:cs typeface="+mn-lt"/>
              </a:rPr>
              <a:t>of</a:t>
            </a:r>
            <a:r>
              <a:rPr lang="es-ES" sz="2000" b="1">
                <a:solidFill>
                  <a:srgbClr val="ED7D31"/>
                </a:solidFill>
                <a:ea typeface="+mn-lt"/>
                <a:cs typeface="+mn-lt"/>
              </a:rPr>
              <a:t> </a:t>
            </a:r>
            <a:r>
              <a:rPr lang="es-ES" sz="2000" b="1" err="1">
                <a:solidFill>
                  <a:srgbClr val="ED7D31"/>
                </a:solidFill>
                <a:ea typeface="+mn-lt"/>
                <a:cs typeface="+mn-lt"/>
              </a:rPr>
              <a:t>each</a:t>
            </a:r>
            <a:r>
              <a:rPr lang="es-ES" sz="2000" b="1">
                <a:solidFill>
                  <a:srgbClr val="ED7D31"/>
                </a:solidFill>
                <a:ea typeface="+mn-lt"/>
                <a:cs typeface="+mn-lt"/>
              </a:rPr>
              <a:t> </a:t>
            </a:r>
            <a:r>
              <a:rPr lang="es-ES" sz="2000" b="1" err="1">
                <a:solidFill>
                  <a:srgbClr val="ED7D31"/>
                </a:solidFill>
                <a:ea typeface="+mn-lt"/>
                <a:cs typeface="+mn-lt"/>
              </a:rPr>
              <a:t>child</a:t>
            </a:r>
            <a:r>
              <a:rPr lang="es-ES" sz="2000" b="1">
                <a:solidFill>
                  <a:srgbClr val="ED7D31"/>
                </a:solidFill>
                <a:ea typeface="+mn-lt"/>
                <a:cs typeface="+mn-lt"/>
              </a:rPr>
              <a:t>.</a:t>
            </a:r>
          </a:p>
        </p:txBody>
      </p:sp>
    </p:spTree>
    <p:extLst>
      <p:ext uri="{BB962C8B-B14F-4D97-AF65-F5344CB8AC3E}">
        <p14:creationId xmlns:p14="http://schemas.microsoft.com/office/powerpoint/2010/main" val="1675206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Lactancia materna">
            <a:extLst>
              <a:ext uri="{FF2B5EF4-FFF2-40B4-BE49-F238E27FC236}">
                <a16:creationId xmlns:a16="http://schemas.microsoft.com/office/drawing/2014/main" id="{595D31A9-7E67-477D-A2C1-272664E822C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7897" y="2354815"/>
            <a:ext cx="3343275" cy="22288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AC4BB12-7ABE-4D77-8BBA-5D8916385CCB}"/>
              </a:ext>
            </a:extLst>
          </p:cNvPr>
          <p:cNvSpPr txBox="1"/>
          <p:nvPr/>
        </p:nvSpPr>
        <p:spPr>
          <a:xfrm>
            <a:off x="8601159" y="3585687"/>
            <a:ext cx="4057650" cy="246221"/>
          </a:xfrm>
          <a:prstGeom prst="rect">
            <a:avLst/>
          </a:prstGeom>
          <a:noFill/>
        </p:spPr>
        <p:txBody>
          <a:bodyPr wrap="square" rtlCol="0">
            <a:spAutoFit/>
          </a:bodyPr>
          <a:lstStyle/>
          <a:p>
            <a:r>
              <a:rPr lang="en-GB" sz="1000">
                <a:solidFill>
                  <a:schemeClr val="bg1"/>
                </a:solidFill>
              </a:rPr>
              <a:t>Credit: UNICEF/Santiago Arcos, 2019</a:t>
            </a:r>
          </a:p>
        </p:txBody>
      </p:sp>
      <p:pic>
        <p:nvPicPr>
          <p:cNvPr id="5" name="Picture 5">
            <a:extLst>
              <a:ext uri="{FF2B5EF4-FFF2-40B4-BE49-F238E27FC236}">
                <a16:creationId xmlns:a16="http://schemas.microsoft.com/office/drawing/2014/main" id="{58DB38D9-015D-260E-22C7-B025F742E65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15225" y="4560570"/>
            <a:ext cx="3238500" cy="2268599"/>
          </a:xfrm>
          <a:prstGeom prst="rect">
            <a:avLst/>
          </a:prstGeom>
        </p:spPr>
      </p:pic>
      <p:pic>
        <p:nvPicPr>
          <p:cNvPr id="7" name="Picture 6" descr="A picture containing outdoor, grass, tree, sky&#10;&#10;Description automatically generated">
            <a:extLst>
              <a:ext uri="{FF2B5EF4-FFF2-40B4-BE49-F238E27FC236}">
                <a16:creationId xmlns:a16="http://schemas.microsoft.com/office/drawing/2014/main" id="{C42F22DB-3DB7-DA3D-A9A2-C39CB420DC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14600" y="118256"/>
            <a:ext cx="3423794" cy="2187461"/>
          </a:xfrm>
          <a:prstGeom prst="rect">
            <a:avLst/>
          </a:prstGeom>
        </p:spPr>
      </p:pic>
      <p:pic>
        <p:nvPicPr>
          <p:cNvPr id="15" name="Picture 14">
            <a:extLst>
              <a:ext uri="{FF2B5EF4-FFF2-40B4-BE49-F238E27FC236}">
                <a16:creationId xmlns:a16="http://schemas.microsoft.com/office/drawing/2014/main" id="{A5767DCD-58A6-433E-84E6-BED4D7A8E8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48833" y="2305050"/>
            <a:ext cx="3238450" cy="2276784"/>
          </a:xfrm>
          <a:prstGeom prst="rect">
            <a:avLst/>
          </a:prstGeom>
        </p:spPr>
      </p:pic>
      <p:sp>
        <p:nvSpPr>
          <p:cNvPr id="8" name="TextBox 7">
            <a:extLst>
              <a:ext uri="{FF2B5EF4-FFF2-40B4-BE49-F238E27FC236}">
                <a16:creationId xmlns:a16="http://schemas.microsoft.com/office/drawing/2014/main" id="{B1260341-A9D9-4CCF-9953-FEC635D12D7D}"/>
              </a:ext>
            </a:extLst>
          </p:cNvPr>
          <p:cNvSpPr txBox="1"/>
          <p:nvPr/>
        </p:nvSpPr>
        <p:spPr>
          <a:xfrm>
            <a:off x="3711768" y="2743509"/>
            <a:ext cx="5178238" cy="1169551"/>
          </a:xfrm>
          <a:prstGeom prst="rect">
            <a:avLst/>
          </a:prstGeom>
          <a:solidFill>
            <a:srgbClr val="FF0000"/>
          </a:solidFill>
        </p:spPr>
        <p:txBody>
          <a:bodyPr wrap="square" lIns="91440" tIns="45720" rIns="91440" bIns="45720" rtlCol="0" anchor="t">
            <a:spAutoFit/>
          </a:bodyPr>
          <a:lstStyle/>
          <a:p>
            <a:pPr algn="ctr"/>
            <a:r>
              <a:rPr lang="es-PA" sz="7000">
                <a:solidFill>
                  <a:schemeClr val="bg1"/>
                </a:solidFill>
                <a:cs typeface="Calibri"/>
              </a:rPr>
              <a:t>At </a:t>
            </a:r>
            <a:r>
              <a:rPr lang="es-PA" sz="7000" err="1">
                <a:solidFill>
                  <a:schemeClr val="bg1"/>
                </a:solidFill>
                <a:cs typeface="Calibri"/>
              </a:rPr>
              <a:t>risk</a:t>
            </a:r>
            <a:endParaRPr lang="en-US" err="1"/>
          </a:p>
        </p:txBody>
      </p:sp>
      <p:pic>
        <p:nvPicPr>
          <p:cNvPr id="12" name="Picture 15">
            <a:extLst>
              <a:ext uri="{FF2B5EF4-FFF2-40B4-BE49-F238E27FC236}">
                <a16:creationId xmlns:a16="http://schemas.microsoft.com/office/drawing/2014/main" id="{E7BD799A-9467-B33C-C35A-536024BB209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35667" y="115193"/>
            <a:ext cx="3343275" cy="2236589"/>
          </a:xfrm>
          <a:prstGeom prst="rect">
            <a:avLst/>
          </a:prstGeom>
        </p:spPr>
      </p:pic>
      <p:pic>
        <p:nvPicPr>
          <p:cNvPr id="16" name="Picture 16">
            <a:extLst>
              <a:ext uri="{FF2B5EF4-FFF2-40B4-BE49-F238E27FC236}">
                <a16:creationId xmlns:a16="http://schemas.microsoft.com/office/drawing/2014/main" id="{360DC02A-7B9D-1EAC-9F3A-FE231C17ED7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76400" y="4582418"/>
            <a:ext cx="3343275" cy="2227064"/>
          </a:xfrm>
          <a:prstGeom prst="rect">
            <a:avLst/>
          </a:prstGeom>
        </p:spPr>
      </p:pic>
    </p:spTree>
    <p:extLst>
      <p:ext uri="{BB962C8B-B14F-4D97-AF65-F5344CB8AC3E}">
        <p14:creationId xmlns:p14="http://schemas.microsoft.com/office/powerpoint/2010/main" val="455820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54547" y="1580140"/>
            <a:ext cx="4721707" cy="625455"/>
          </a:xfrm>
        </p:spPr>
        <p:style>
          <a:lnRef idx="2">
            <a:schemeClr val="dk1"/>
          </a:lnRef>
          <a:fillRef idx="1">
            <a:schemeClr val="lt1"/>
          </a:fillRef>
          <a:effectRef idx="0">
            <a:schemeClr val="dk1"/>
          </a:effectRef>
          <a:fontRef idx="minor">
            <a:schemeClr val="dk1"/>
          </a:fontRef>
        </p:style>
        <p:txBody>
          <a:bodyPr>
            <a:normAutofit lnSpcReduction="10000"/>
          </a:bodyPr>
          <a:lstStyle/>
          <a:p>
            <a:pPr marL="0" lvl="0" indent="0" algn="ctr">
              <a:lnSpc>
                <a:spcPct val="100000"/>
              </a:lnSpc>
              <a:spcBef>
                <a:spcPts val="0"/>
              </a:spcBef>
              <a:buNone/>
              <a:defRPr/>
            </a:pPr>
            <a:r>
              <a:rPr lang="en-US" sz="1800"/>
              <a:t>Populations displaced </a:t>
            </a:r>
          </a:p>
          <a:p>
            <a:pPr marL="0" lvl="0" indent="0" algn="ctr">
              <a:lnSpc>
                <a:spcPct val="100000"/>
              </a:lnSpc>
              <a:spcBef>
                <a:spcPts val="0"/>
              </a:spcBef>
              <a:buNone/>
              <a:defRPr/>
            </a:pPr>
            <a:r>
              <a:rPr lang="en-US" sz="1800"/>
              <a:t>Basic services interrupted</a:t>
            </a:r>
          </a:p>
          <a:p>
            <a:pPr marL="0" indent="0" algn="ctr">
              <a:buNone/>
            </a:pPr>
            <a:endParaRPr lang="en-US" sz="1800"/>
          </a:p>
          <a:p>
            <a:pPr marL="0" lvl="0" indent="0" algn="ctr">
              <a:buNone/>
            </a:pPr>
            <a:endParaRPr lang="en-US" sz="1800"/>
          </a:p>
        </p:txBody>
      </p:sp>
      <p:sp>
        <p:nvSpPr>
          <p:cNvPr id="8" name="TextBox 7">
            <a:extLst>
              <a:ext uri="{FF2B5EF4-FFF2-40B4-BE49-F238E27FC236}">
                <a16:creationId xmlns:a16="http://schemas.microsoft.com/office/drawing/2014/main" id="{A4948888-1BEA-4FBA-AB33-1BF19ECA6307}"/>
              </a:ext>
            </a:extLst>
          </p:cNvPr>
          <p:cNvSpPr txBox="1"/>
          <p:nvPr/>
        </p:nvSpPr>
        <p:spPr>
          <a:xfrm>
            <a:off x="5971677" y="5060299"/>
            <a:ext cx="3005847"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lvl="0" indent="0" algn="ctr">
              <a:lnSpc>
                <a:spcPct val="100000"/>
              </a:lnSpc>
              <a:spcBef>
                <a:spcPts val="0"/>
              </a:spcBef>
              <a:buNone/>
              <a:defRPr/>
            </a:pPr>
            <a:r>
              <a:rPr lang="en-US"/>
              <a:t>Increased risk of diarrhea and infectious diseases </a:t>
            </a:r>
          </a:p>
        </p:txBody>
      </p:sp>
      <p:sp>
        <p:nvSpPr>
          <p:cNvPr id="12" name="TextBox 11">
            <a:extLst>
              <a:ext uri="{FF2B5EF4-FFF2-40B4-BE49-F238E27FC236}">
                <a16:creationId xmlns:a16="http://schemas.microsoft.com/office/drawing/2014/main" id="{FBE26B0E-E068-4FA9-B6C4-3E3E31E93B87}"/>
              </a:ext>
            </a:extLst>
          </p:cNvPr>
          <p:cNvSpPr txBox="1"/>
          <p:nvPr/>
        </p:nvSpPr>
        <p:spPr>
          <a:xfrm>
            <a:off x="3600425" y="2434087"/>
            <a:ext cx="4609154" cy="2185214"/>
          </a:xfrm>
          <a:prstGeom prst="rect">
            <a:avLst/>
          </a:prstGeom>
          <a:solidFill>
            <a:srgbClr val="ED7D31"/>
          </a:solidFill>
        </p:spPr>
        <p:style>
          <a:lnRef idx="2">
            <a:schemeClr val="accent4"/>
          </a:lnRef>
          <a:fillRef idx="1">
            <a:schemeClr val="lt1"/>
          </a:fillRef>
          <a:effectRef idx="0">
            <a:schemeClr val="accent4"/>
          </a:effectRef>
          <a:fontRef idx="minor">
            <a:schemeClr val="dk1"/>
          </a:fontRef>
        </p:style>
        <p:txBody>
          <a:bodyPr wrap="square" lIns="91440" tIns="45720" rIns="91440" bIns="45720" anchor="t">
            <a:spAutoFit/>
          </a:bodyPr>
          <a:lstStyle/>
          <a:p>
            <a:pPr marL="285750" indent="-285750">
              <a:buFont typeface="Arial" panose="020B0604020202020204" pitchFamily="34" charset="0"/>
              <a:buChar char="•"/>
              <a:defRPr/>
            </a:pPr>
            <a:r>
              <a:rPr lang="en-US" sz="1600" b="1">
                <a:solidFill>
                  <a:srgbClr val="FFFFFF"/>
                </a:solidFill>
              </a:rPr>
              <a:t>Loss of livelihoods and crops </a:t>
            </a:r>
            <a:endParaRPr lang="en-US" sz="1600" b="1">
              <a:solidFill>
                <a:srgbClr val="FFFFFF"/>
              </a:solidFill>
              <a:cs typeface="Calibri"/>
            </a:endParaRPr>
          </a:p>
          <a:p>
            <a:pPr marL="285750" indent="-285750">
              <a:buFont typeface="Arial" panose="020B0604020202020204" pitchFamily="34" charset="0"/>
              <a:buChar char="•"/>
              <a:defRPr/>
            </a:pPr>
            <a:r>
              <a:rPr lang="en-US" sz="1600" b="1">
                <a:solidFill>
                  <a:srgbClr val="FFFFFF"/>
                </a:solidFill>
              </a:rPr>
              <a:t>Limited access to food </a:t>
            </a:r>
            <a:endParaRPr lang="en-US" sz="1600" b="1">
              <a:solidFill>
                <a:srgbClr val="FFFFFF"/>
              </a:solidFill>
              <a:cs typeface="Calibri"/>
            </a:endParaRPr>
          </a:p>
          <a:p>
            <a:pPr marL="285750" indent="-285750">
              <a:buFont typeface="Arial" panose="020B0604020202020204" pitchFamily="34" charset="0"/>
              <a:buChar char="•"/>
              <a:defRPr/>
            </a:pPr>
            <a:r>
              <a:rPr lang="en-US" sz="1600" b="1">
                <a:solidFill>
                  <a:srgbClr val="FFFFFF"/>
                </a:solidFill>
              </a:rPr>
              <a:t>Limited access to health services </a:t>
            </a:r>
            <a:endParaRPr lang="en-US" sz="1600" b="1">
              <a:solidFill>
                <a:srgbClr val="FFFFFF"/>
              </a:solidFill>
              <a:cs typeface="Calibri"/>
            </a:endParaRPr>
          </a:p>
          <a:p>
            <a:pPr marL="285750" indent="-285750">
              <a:buFont typeface="Arial" panose="020B0604020202020204" pitchFamily="34" charset="0"/>
              <a:buChar char="•"/>
              <a:defRPr/>
            </a:pPr>
            <a:r>
              <a:rPr lang="en-US" sz="1600" b="1">
                <a:solidFill>
                  <a:srgbClr val="FFFFFF"/>
                </a:solidFill>
              </a:rPr>
              <a:t>Hygiene and sanitation conditions affected </a:t>
            </a:r>
            <a:endParaRPr lang="en-US" sz="1600" b="1">
              <a:solidFill>
                <a:srgbClr val="FFFFFF"/>
              </a:solidFill>
              <a:cs typeface="Calibri"/>
            </a:endParaRPr>
          </a:p>
          <a:p>
            <a:pPr marL="285750" indent="-285750">
              <a:buFont typeface="Arial" panose="020B0604020202020204" pitchFamily="34" charset="0"/>
              <a:buChar char="•"/>
              <a:defRPr/>
            </a:pPr>
            <a:r>
              <a:rPr lang="en-US" sz="1600" b="1">
                <a:solidFill>
                  <a:srgbClr val="FFFFFF"/>
                </a:solidFill>
              </a:rPr>
              <a:t>Limited access to water </a:t>
            </a:r>
            <a:endParaRPr lang="en-US" sz="1600" b="1">
              <a:solidFill>
                <a:srgbClr val="FFFFFF"/>
              </a:solidFill>
              <a:cs typeface="Calibri"/>
            </a:endParaRPr>
          </a:p>
          <a:p>
            <a:pPr marL="285750" lvl="0" indent="-285750">
              <a:lnSpc>
                <a:spcPct val="100000"/>
              </a:lnSpc>
              <a:spcBef>
                <a:spcPts val="0"/>
              </a:spcBef>
              <a:buFont typeface="Arial" panose="020B0604020202020204" pitchFamily="34" charset="0"/>
              <a:buChar char="•"/>
              <a:defRPr/>
            </a:pPr>
            <a:r>
              <a:rPr lang="en-US" sz="1600" b="1">
                <a:solidFill>
                  <a:srgbClr val="FFFFFF"/>
                </a:solidFill>
              </a:rPr>
              <a:t>Loss of income</a:t>
            </a:r>
            <a:endParaRPr lang="en-US" sz="1600" b="1">
              <a:solidFill>
                <a:srgbClr val="FFFFFF"/>
              </a:solidFill>
              <a:cs typeface="Calibri"/>
            </a:endParaRPr>
          </a:p>
          <a:p>
            <a:pPr marL="285750" indent="-285750">
              <a:buFont typeface="Arial" panose="020B0604020202020204" pitchFamily="34" charset="0"/>
              <a:buChar char="•"/>
              <a:defRPr/>
            </a:pPr>
            <a:r>
              <a:rPr lang="es" sz="2000" b="1" u="sng">
                <a:solidFill>
                  <a:srgbClr val="FFFFFF"/>
                </a:solidFill>
                <a:ea typeface="+mn-lt"/>
                <a:cs typeface="+mn-lt"/>
              </a:rPr>
              <a:t>Disruption of health, nutrition and feeding practices</a:t>
            </a:r>
            <a:endParaRPr lang="en-US" sz="2000" b="1" u="sng">
              <a:solidFill>
                <a:srgbClr val="FFFFFF"/>
              </a:solidFill>
              <a:cs typeface="Calibri"/>
            </a:endParaRPr>
          </a:p>
        </p:txBody>
      </p:sp>
      <p:sp>
        <p:nvSpPr>
          <p:cNvPr id="13" name="TextBox 12">
            <a:extLst>
              <a:ext uri="{FF2B5EF4-FFF2-40B4-BE49-F238E27FC236}">
                <a16:creationId xmlns:a16="http://schemas.microsoft.com/office/drawing/2014/main" id="{A79C8E80-EC06-4369-97FC-D38E4A85CA76}"/>
              </a:ext>
            </a:extLst>
          </p:cNvPr>
          <p:cNvSpPr txBox="1"/>
          <p:nvPr/>
        </p:nvSpPr>
        <p:spPr>
          <a:xfrm>
            <a:off x="3398337" y="5042997"/>
            <a:ext cx="2317547"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lvl="0" indent="0" algn="ctr">
              <a:lnSpc>
                <a:spcPct val="100000"/>
              </a:lnSpc>
              <a:spcBef>
                <a:spcPts val="0"/>
              </a:spcBef>
              <a:buNone/>
              <a:defRPr/>
            </a:pPr>
            <a:r>
              <a:rPr lang="en-US"/>
              <a:t>Compromised dietary intake</a:t>
            </a:r>
          </a:p>
        </p:txBody>
      </p:sp>
      <p:cxnSp>
        <p:nvCxnSpPr>
          <p:cNvPr id="7" name="Straight Arrow Connector 6">
            <a:extLst>
              <a:ext uri="{FF2B5EF4-FFF2-40B4-BE49-F238E27FC236}">
                <a16:creationId xmlns:a16="http://schemas.microsoft.com/office/drawing/2014/main" id="{40C7FD57-D0FA-472C-9EC5-989446722CF7}"/>
              </a:ext>
            </a:extLst>
          </p:cNvPr>
          <p:cNvCxnSpPr>
            <a:cxnSpLocks/>
          </p:cNvCxnSpPr>
          <p:nvPr/>
        </p:nvCxnSpPr>
        <p:spPr>
          <a:xfrm flipH="1">
            <a:off x="4557111" y="4576200"/>
            <a:ext cx="1346470" cy="4667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AF62EB17-CA73-48CF-A691-848901374A29}"/>
              </a:ext>
            </a:extLst>
          </p:cNvPr>
          <p:cNvCxnSpPr>
            <a:cxnSpLocks/>
          </p:cNvCxnSpPr>
          <p:nvPr/>
        </p:nvCxnSpPr>
        <p:spPr>
          <a:xfrm>
            <a:off x="5897164" y="4572956"/>
            <a:ext cx="1502924" cy="4841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Arrow: Down 19">
            <a:extLst>
              <a:ext uri="{FF2B5EF4-FFF2-40B4-BE49-F238E27FC236}">
                <a16:creationId xmlns:a16="http://schemas.microsoft.com/office/drawing/2014/main" id="{13840254-DAAE-43EC-8741-646DA7623F16}"/>
              </a:ext>
            </a:extLst>
          </p:cNvPr>
          <p:cNvSpPr/>
          <p:nvPr/>
        </p:nvSpPr>
        <p:spPr>
          <a:xfrm>
            <a:off x="5783980" y="2234170"/>
            <a:ext cx="187697" cy="20166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55C333E-19C1-4DD4-ADB2-69B4B332D5BD}"/>
              </a:ext>
            </a:extLst>
          </p:cNvPr>
          <p:cNvSpPr txBox="1"/>
          <p:nvPr/>
        </p:nvSpPr>
        <p:spPr>
          <a:xfrm>
            <a:off x="1047344" y="117407"/>
            <a:ext cx="10097311" cy="646331"/>
          </a:xfrm>
          <a:prstGeom prst="rect">
            <a:avLst/>
          </a:prstGeom>
          <a:noFill/>
        </p:spPr>
        <p:txBody>
          <a:bodyPr wrap="square" rtlCol="0">
            <a:spAutoFit/>
          </a:bodyPr>
          <a:lstStyle/>
          <a:p>
            <a:pPr algn="ctr"/>
            <a:r>
              <a:rPr lang="en-US" sz="3600" b="1">
                <a:solidFill>
                  <a:schemeClr val="accent2"/>
                </a:solidFill>
              </a:rPr>
              <a:t>Feeding practices are affected by emergencies</a:t>
            </a:r>
          </a:p>
        </p:txBody>
      </p:sp>
      <p:sp>
        <p:nvSpPr>
          <p:cNvPr id="22" name="Arrow: Right 21">
            <a:extLst>
              <a:ext uri="{FF2B5EF4-FFF2-40B4-BE49-F238E27FC236}">
                <a16:creationId xmlns:a16="http://schemas.microsoft.com/office/drawing/2014/main" id="{EFD9D9FF-00B2-4329-A075-BE296D78EC0F}"/>
              </a:ext>
            </a:extLst>
          </p:cNvPr>
          <p:cNvSpPr/>
          <p:nvPr/>
        </p:nvSpPr>
        <p:spPr>
          <a:xfrm>
            <a:off x="5854067" y="5321480"/>
            <a:ext cx="117610" cy="10700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83B6A6F8-B7BC-4BC3-91B5-F1641358AA1D}"/>
              </a:ext>
            </a:extLst>
          </p:cNvPr>
          <p:cNvSpPr/>
          <p:nvPr/>
        </p:nvSpPr>
        <p:spPr>
          <a:xfrm rot="10800000">
            <a:off x="5736457" y="5320235"/>
            <a:ext cx="117610" cy="10700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4700A708-5E5F-4B3F-9536-E9E5F6FFF6BC}"/>
              </a:ext>
            </a:extLst>
          </p:cNvPr>
          <p:cNvCxnSpPr>
            <a:cxnSpLocks/>
          </p:cNvCxnSpPr>
          <p:nvPr/>
        </p:nvCxnSpPr>
        <p:spPr>
          <a:xfrm>
            <a:off x="4557111" y="5689328"/>
            <a:ext cx="0" cy="400637"/>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5299B00F-EE49-47EB-87D7-DF5D6D1C6F4A}"/>
              </a:ext>
            </a:extLst>
          </p:cNvPr>
          <p:cNvCxnSpPr>
            <a:cxnSpLocks/>
          </p:cNvCxnSpPr>
          <p:nvPr/>
        </p:nvCxnSpPr>
        <p:spPr>
          <a:xfrm>
            <a:off x="7422851" y="5706631"/>
            <a:ext cx="0" cy="400637"/>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315DD43C-0408-4969-A095-86EE0EDD5EA8}"/>
              </a:ext>
            </a:extLst>
          </p:cNvPr>
          <p:cNvCxnSpPr>
            <a:cxnSpLocks/>
          </p:cNvCxnSpPr>
          <p:nvPr/>
        </p:nvCxnSpPr>
        <p:spPr>
          <a:xfrm>
            <a:off x="4557111" y="6089966"/>
            <a:ext cx="61602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FC59C5E8-9BCC-4F5B-BD95-98D69FC2947B}"/>
              </a:ext>
            </a:extLst>
          </p:cNvPr>
          <p:cNvCxnSpPr>
            <a:cxnSpLocks/>
          </p:cNvCxnSpPr>
          <p:nvPr/>
        </p:nvCxnSpPr>
        <p:spPr>
          <a:xfrm flipH="1" flipV="1">
            <a:off x="7021386" y="6123480"/>
            <a:ext cx="401466"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EDA88474-BFAD-4FA5-856D-DD6BC58B3B66}"/>
              </a:ext>
            </a:extLst>
          </p:cNvPr>
          <p:cNvSpPr txBox="1"/>
          <p:nvPr/>
        </p:nvSpPr>
        <p:spPr>
          <a:xfrm>
            <a:off x="5173131" y="5924595"/>
            <a:ext cx="1848247" cy="369332"/>
          </a:xfrm>
          <a:prstGeom prst="rect">
            <a:avLst/>
          </a:prstGeom>
          <a:solidFill>
            <a:srgbClr val="FFFF00"/>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t>Malnutrition</a:t>
            </a:r>
          </a:p>
        </p:txBody>
      </p:sp>
      <p:sp>
        <p:nvSpPr>
          <p:cNvPr id="36" name="TextBox 35">
            <a:extLst>
              <a:ext uri="{FF2B5EF4-FFF2-40B4-BE49-F238E27FC236}">
                <a16:creationId xmlns:a16="http://schemas.microsoft.com/office/drawing/2014/main" id="{644A880B-A2C9-401D-BE56-359DA911FA7D}"/>
              </a:ext>
            </a:extLst>
          </p:cNvPr>
          <p:cNvSpPr txBox="1"/>
          <p:nvPr/>
        </p:nvSpPr>
        <p:spPr>
          <a:xfrm>
            <a:off x="4932505" y="1220956"/>
            <a:ext cx="1835962"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a:t>Emergencies</a:t>
            </a:r>
          </a:p>
        </p:txBody>
      </p:sp>
      <p:sp>
        <p:nvSpPr>
          <p:cNvPr id="2" name="TextBox 1">
            <a:extLst>
              <a:ext uri="{FF2B5EF4-FFF2-40B4-BE49-F238E27FC236}">
                <a16:creationId xmlns:a16="http://schemas.microsoft.com/office/drawing/2014/main" id="{EBCC06CB-E67B-4844-9F27-08C9C9C4732F}"/>
              </a:ext>
            </a:extLst>
          </p:cNvPr>
          <p:cNvSpPr txBox="1"/>
          <p:nvPr/>
        </p:nvSpPr>
        <p:spPr>
          <a:xfrm>
            <a:off x="5173131" y="6374230"/>
            <a:ext cx="1848247" cy="369332"/>
          </a:xfrm>
          <a:prstGeom prst="rect">
            <a:avLst/>
          </a:prstGeom>
          <a:solidFill>
            <a:schemeClr val="tx1"/>
          </a:soli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a:t>Dead</a:t>
            </a:r>
          </a:p>
        </p:txBody>
      </p:sp>
      <p:sp>
        <p:nvSpPr>
          <p:cNvPr id="4" name="Slide Number Placeholder 3">
            <a:extLst>
              <a:ext uri="{FF2B5EF4-FFF2-40B4-BE49-F238E27FC236}">
                <a16:creationId xmlns:a16="http://schemas.microsoft.com/office/drawing/2014/main" id="{F068DE97-B3F4-4B42-B4F8-FE1327648E17}"/>
              </a:ext>
            </a:extLst>
          </p:cNvPr>
          <p:cNvSpPr>
            <a:spLocks noGrp="1"/>
          </p:cNvSpPr>
          <p:nvPr>
            <p:ph type="sldNum" sz="quarter" idx="12"/>
          </p:nvPr>
        </p:nvSpPr>
        <p:spPr>
          <a:xfrm>
            <a:off x="8584474" y="6369943"/>
            <a:ext cx="2743200" cy="365125"/>
          </a:xfrm>
        </p:spPr>
        <p:txBody>
          <a:bodyPr/>
          <a:lstStyle/>
          <a:p>
            <a:fld id="{A32DD391-6AF9-4542-BACB-AEDD6973C79B}" type="slidenum">
              <a:rPr lang="en-US" smtClean="0"/>
              <a:t>15</a:t>
            </a:fld>
            <a:endParaRPr lang="en-US"/>
          </a:p>
        </p:txBody>
      </p:sp>
      <p:grpSp>
        <p:nvGrpSpPr>
          <p:cNvPr id="11" name="Grupo 10">
            <a:extLst>
              <a:ext uri="{FF2B5EF4-FFF2-40B4-BE49-F238E27FC236}">
                <a16:creationId xmlns:a16="http://schemas.microsoft.com/office/drawing/2014/main" id="{D82DCB67-A021-C20C-C06E-E506D5465D7F}"/>
              </a:ext>
            </a:extLst>
          </p:cNvPr>
          <p:cNvGrpSpPr/>
          <p:nvPr/>
        </p:nvGrpSpPr>
        <p:grpSpPr>
          <a:xfrm>
            <a:off x="-5410" y="823106"/>
            <a:ext cx="3247604" cy="5607982"/>
            <a:chOff x="-5410" y="-30335"/>
            <a:chExt cx="3404586" cy="6009325"/>
          </a:xfrm>
        </p:grpSpPr>
        <p:pic>
          <p:nvPicPr>
            <p:cNvPr id="2054" name="Picture 6">
              <a:extLst>
                <a:ext uri="{FF2B5EF4-FFF2-40B4-BE49-F238E27FC236}">
                  <a16:creationId xmlns:a16="http://schemas.microsoft.com/office/drawing/2014/main" id="{D9E0BD9C-726C-2C1E-925D-B26A6D921C0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97" y="3740828"/>
              <a:ext cx="3360524" cy="22381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182732A-315E-F047-B421-19CF4433B2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10" y="1883540"/>
              <a:ext cx="3388507" cy="2118301"/>
            </a:xfrm>
            <a:prstGeom prst="rect">
              <a:avLst/>
            </a:prstGeom>
          </p:spPr>
        </p:pic>
        <p:pic>
          <p:nvPicPr>
            <p:cNvPr id="26" name="Picture 25">
              <a:extLst>
                <a:ext uri="{FF2B5EF4-FFF2-40B4-BE49-F238E27FC236}">
                  <a16:creationId xmlns:a16="http://schemas.microsoft.com/office/drawing/2014/main" id="{2B0F3B18-F6B0-0640-BAD0-74D143EFE4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4" y="-30335"/>
              <a:ext cx="3399570" cy="2037810"/>
            </a:xfrm>
            <a:prstGeom prst="rect">
              <a:avLst/>
            </a:prstGeom>
          </p:spPr>
        </p:pic>
      </p:grpSp>
      <p:grpSp>
        <p:nvGrpSpPr>
          <p:cNvPr id="38" name="Grupo 37">
            <a:extLst>
              <a:ext uri="{FF2B5EF4-FFF2-40B4-BE49-F238E27FC236}">
                <a16:creationId xmlns:a16="http://schemas.microsoft.com/office/drawing/2014/main" id="{E4F451F8-D107-F747-98B0-D356B0D981D8}"/>
              </a:ext>
            </a:extLst>
          </p:cNvPr>
          <p:cNvGrpSpPr/>
          <p:nvPr/>
        </p:nvGrpSpPr>
        <p:grpSpPr>
          <a:xfrm>
            <a:off x="9265553" y="854285"/>
            <a:ext cx="2926447" cy="5610199"/>
            <a:chOff x="9129753" y="487825"/>
            <a:chExt cx="3081280" cy="5854866"/>
          </a:xfrm>
        </p:grpSpPr>
        <p:pic>
          <p:nvPicPr>
            <p:cNvPr id="2058" name="Picture 10">
              <a:extLst>
                <a:ext uri="{FF2B5EF4-FFF2-40B4-BE49-F238E27FC236}">
                  <a16:creationId xmlns:a16="http://schemas.microsoft.com/office/drawing/2014/main" id="{2660A91D-1672-CECB-F982-1D5A6D4A492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129753" y="2530793"/>
              <a:ext cx="3080449" cy="20513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A05A7CA2-C8FD-F2AB-06A1-9F34F9CC2A4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130223" y="4291377"/>
              <a:ext cx="3079979" cy="205131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3EDF608A-A76E-4FBB-54D5-B1CB558F744B}"/>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885078" y="3943505"/>
              <a:ext cx="1304925" cy="3524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a:extLst>
                <a:ext uri="{FF2B5EF4-FFF2-40B4-BE49-F238E27FC236}">
                  <a16:creationId xmlns:a16="http://schemas.microsoft.com/office/drawing/2014/main" id="{2F68C250-49E6-047D-0E9A-86C0FE924786}"/>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859557" y="2235967"/>
              <a:ext cx="1304925" cy="35242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a:extLst>
                <a:ext uri="{FF2B5EF4-FFF2-40B4-BE49-F238E27FC236}">
                  <a16:creationId xmlns:a16="http://schemas.microsoft.com/office/drawing/2014/main" id="{295510F1-0066-B132-97A6-23398C4B8932}"/>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9131054" y="487825"/>
              <a:ext cx="3079979" cy="2064682"/>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TextBox 38">
            <a:extLst>
              <a:ext uri="{FF2B5EF4-FFF2-40B4-BE49-F238E27FC236}">
                <a16:creationId xmlns:a16="http://schemas.microsoft.com/office/drawing/2014/main" id="{81848E27-E331-4F2E-9952-7A0B7B7F4757}"/>
              </a:ext>
            </a:extLst>
          </p:cNvPr>
          <p:cNvSpPr txBox="1"/>
          <p:nvPr/>
        </p:nvSpPr>
        <p:spPr>
          <a:xfrm>
            <a:off x="8374589" y="2992145"/>
            <a:ext cx="1473958" cy="1200329"/>
          </a:xfrm>
          <a:prstGeom prst="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rtlCol="0" anchor="t">
            <a:spAutoFit/>
          </a:bodyPr>
          <a:lstStyle/>
          <a:p>
            <a:pPr algn="ctr"/>
            <a:r>
              <a:rPr lang="en-US" b="1">
                <a:solidFill>
                  <a:srgbClr val="000000"/>
                </a:solidFill>
              </a:rPr>
              <a:t>Impact on underlying causes of malnutrition</a:t>
            </a:r>
            <a:endParaRPr lang="en-US"/>
          </a:p>
        </p:txBody>
      </p:sp>
    </p:spTree>
    <p:extLst>
      <p:ext uri="{BB962C8B-B14F-4D97-AF65-F5344CB8AC3E}">
        <p14:creationId xmlns:p14="http://schemas.microsoft.com/office/powerpoint/2010/main" val="672845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8FF559-E7F1-4294-B0BF-A055F6F54EED}"/>
              </a:ext>
            </a:extLst>
          </p:cNvPr>
          <p:cNvSpPr txBox="1"/>
          <p:nvPr/>
        </p:nvSpPr>
        <p:spPr>
          <a:xfrm>
            <a:off x="596576" y="358254"/>
            <a:ext cx="11006110" cy="707886"/>
          </a:xfrm>
          <a:prstGeom prst="rect">
            <a:avLst/>
          </a:prstGeom>
          <a:noFill/>
        </p:spPr>
        <p:txBody>
          <a:bodyPr wrap="square" rtlCol="0">
            <a:spAutoFit/>
          </a:bodyPr>
          <a:lstStyle/>
          <a:p>
            <a:pPr algn="ctr"/>
            <a:r>
              <a:rPr lang="en-US" sz="4000" b="1" dirty="0">
                <a:solidFill>
                  <a:schemeClr val="accent2"/>
                </a:solidFill>
              </a:rPr>
              <a:t>The younger the child, the greater the risk</a:t>
            </a:r>
          </a:p>
        </p:txBody>
      </p:sp>
      <p:sp>
        <p:nvSpPr>
          <p:cNvPr id="4" name="TextBox 3">
            <a:extLst>
              <a:ext uri="{FF2B5EF4-FFF2-40B4-BE49-F238E27FC236}">
                <a16:creationId xmlns:a16="http://schemas.microsoft.com/office/drawing/2014/main" id="{CB294CF9-AD61-42D0-967B-235C9A78B6E8}"/>
              </a:ext>
            </a:extLst>
          </p:cNvPr>
          <p:cNvSpPr txBox="1"/>
          <p:nvPr/>
        </p:nvSpPr>
        <p:spPr>
          <a:xfrm>
            <a:off x="647699" y="1475378"/>
            <a:ext cx="6242957" cy="2308324"/>
          </a:xfrm>
          <a:prstGeom prst="rect">
            <a:avLst/>
          </a:prstGeom>
          <a:noFill/>
        </p:spPr>
        <p:txBody>
          <a:bodyPr wrap="square">
            <a:spAutoFit/>
          </a:bodyPr>
          <a:lstStyle/>
          <a:p>
            <a:r>
              <a:rPr lang="en-US" sz="2400" dirty="0">
                <a:ea typeface="Calibri" panose="020F0502020204030204" pitchFamily="34" charset="0"/>
                <a:cs typeface="Times New Roman" panose="02020603050405020304" pitchFamily="18" charset="0"/>
              </a:rPr>
              <a:t>Babies and young children have very specific nutritional needs and are born with an underdeveloped immune system.</a:t>
            </a:r>
          </a:p>
          <a:p>
            <a:endParaRPr lang="en-US" sz="2400" dirty="0">
              <a:ea typeface="Calibri" panose="020F0502020204030204" pitchFamily="34" charset="0"/>
              <a:cs typeface="Times New Roman" panose="02020603050405020304" pitchFamily="18" charset="0"/>
            </a:endParaRPr>
          </a:p>
          <a:p>
            <a:r>
              <a:rPr lang="en-US" sz="2400" dirty="0">
                <a:ea typeface="Calibri" panose="020F0502020204030204" pitchFamily="34" charset="0"/>
                <a:cs typeface="Times New Roman" panose="02020603050405020304" pitchFamily="18" charset="0"/>
              </a:rPr>
              <a:t>In humanitarian contexts, this population group can account for a large percentage of deaths.</a:t>
            </a:r>
          </a:p>
        </p:txBody>
      </p:sp>
      <p:sp>
        <p:nvSpPr>
          <p:cNvPr id="6" name="TextBox 5">
            <a:extLst>
              <a:ext uri="{FF2B5EF4-FFF2-40B4-BE49-F238E27FC236}">
                <a16:creationId xmlns:a16="http://schemas.microsoft.com/office/drawing/2014/main" id="{313A7AB9-0E62-4693-91B5-A3453FDBCDA4}"/>
              </a:ext>
            </a:extLst>
          </p:cNvPr>
          <p:cNvSpPr txBox="1"/>
          <p:nvPr/>
        </p:nvSpPr>
        <p:spPr>
          <a:xfrm>
            <a:off x="647699" y="6136895"/>
            <a:ext cx="5866729" cy="323165"/>
          </a:xfrm>
          <a:prstGeom prst="rect">
            <a:avLst/>
          </a:prstGeom>
          <a:noFill/>
        </p:spPr>
        <p:txBody>
          <a:bodyPr wrap="square">
            <a:spAutoFit/>
          </a:bodyPr>
          <a:lstStyle/>
          <a:p>
            <a:pPr marL="107950" marR="0">
              <a:spcBef>
                <a:spcPts val="0"/>
              </a:spcBef>
              <a:spcAft>
                <a:spcPts val="0"/>
              </a:spcAft>
            </a:pPr>
            <a:r>
              <a:rPr lang="en-US" sz="1500" dirty="0">
                <a:effectLst/>
                <a:ea typeface="Calibri" panose="020F0502020204030204" pitchFamily="34" charset="0"/>
                <a:cs typeface="Calibri" panose="020F0502020204030204" pitchFamily="34" charset="0"/>
              </a:rPr>
              <a:t>Carothers, C., &amp; Gribble, K., 2014. </a:t>
            </a:r>
            <a:endParaRPr lang="en-US" sz="1500" dirty="0">
              <a:effectLst/>
              <a:ea typeface="Calibri" panose="020F0502020204030204" pitchFamily="34" charset="0"/>
              <a:cs typeface="Times New Roman" panose="02020603050405020304" pitchFamily="18" charset="0"/>
            </a:endParaRPr>
          </a:p>
        </p:txBody>
      </p:sp>
      <p:sp>
        <p:nvSpPr>
          <p:cNvPr id="3" name="Arrow: Down 2">
            <a:extLst>
              <a:ext uri="{FF2B5EF4-FFF2-40B4-BE49-F238E27FC236}">
                <a16:creationId xmlns:a16="http://schemas.microsoft.com/office/drawing/2014/main" id="{7CE69FAD-7343-4F61-AD51-74E168BC7F7B}"/>
              </a:ext>
            </a:extLst>
          </p:cNvPr>
          <p:cNvSpPr/>
          <p:nvPr/>
        </p:nvSpPr>
        <p:spPr>
          <a:xfrm>
            <a:off x="3418114" y="3938455"/>
            <a:ext cx="647715" cy="707886"/>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adroTexto 11">
            <a:extLst>
              <a:ext uri="{FF2B5EF4-FFF2-40B4-BE49-F238E27FC236}">
                <a16:creationId xmlns:a16="http://schemas.microsoft.com/office/drawing/2014/main" id="{3E451482-BDCD-B65B-B663-99A166AA080E}"/>
              </a:ext>
            </a:extLst>
          </p:cNvPr>
          <p:cNvSpPr txBox="1"/>
          <p:nvPr/>
        </p:nvSpPr>
        <p:spPr>
          <a:xfrm>
            <a:off x="1110339" y="4973020"/>
            <a:ext cx="5295229" cy="707886"/>
          </a:xfrm>
          <a:prstGeom prst="rect">
            <a:avLst/>
          </a:prstGeom>
          <a:solidFill>
            <a:schemeClr val="accent4"/>
          </a:solidFill>
        </p:spPr>
        <p:txBody>
          <a:bodyPr wrap="square">
            <a:spAutoFit/>
          </a:bodyPr>
          <a:lstStyle/>
          <a:p>
            <a:pPr algn="ctr"/>
            <a:r>
              <a:rPr lang="en-US" sz="2000" b="1" dirty="0">
                <a:ea typeface="Calibri" panose="020F0502020204030204" pitchFamily="34" charset="0"/>
                <a:cs typeface="Times New Roman" panose="02020603050405020304" pitchFamily="18" charset="0"/>
              </a:rPr>
              <a:t>Published total mortality rates for children under one year of age in emergencies reach 53%</a:t>
            </a:r>
          </a:p>
        </p:txBody>
      </p:sp>
      <p:grpSp>
        <p:nvGrpSpPr>
          <p:cNvPr id="15" name="Grupo 14">
            <a:extLst>
              <a:ext uri="{FF2B5EF4-FFF2-40B4-BE49-F238E27FC236}">
                <a16:creationId xmlns:a16="http://schemas.microsoft.com/office/drawing/2014/main" id="{B4D3B194-3A1D-0235-C367-8C188EE51B96}"/>
              </a:ext>
            </a:extLst>
          </p:cNvPr>
          <p:cNvGrpSpPr/>
          <p:nvPr/>
        </p:nvGrpSpPr>
        <p:grpSpPr>
          <a:xfrm>
            <a:off x="7412244" y="1423988"/>
            <a:ext cx="4567484" cy="4358366"/>
            <a:chOff x="6976816" y="1249817"/>
            <a:chExt cx="4567484" cy="4358366"/>
          </a:xfrm>
        </p:grpSpPr>
        <p:pic>
          <p:nvPicPr>
            <p:cNvPr id="13" name="Picture 2" descr="Un niño acostado en una cama&#10;&#10;Descripción generada automáticamente">
              <a:extLst>
                <a:ext uri="{FF2B5EF4-FFF2-40B4-BE49-F238E27FC236}">
                  <a16:creationId xmlns:a16="http://schemas.microsoft.com/office/drawing/2014/main" id="{B3FD24EA-3AB7-2BDC-68A8-C4CB5A94F6F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976816" y="1249817"/>
              <a:ext cx="4567484" cy="4358366"/>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1B02D41F-A216-110B-3B66-2A614512A11E}"/>
                </a:ext>
              </a:extLst>
            </p:cNvPr>
            <p:cNvSpPr txBox="1"/>
            <p:nvPr/>
          </p:nvSpPr>
          <p:spPr>
            <a:xfrm>
              <a:off x="9521536" y="5335649"/>
              <a:ext cx="2022764" cy="246349"/>
            </a:xfrm>
            <a:prstGeom prst="rect">
              <a:avLst/>
            </a:prstGeom>
            <a:noFill/>
          </p:spPr>
          <p:txBody>
            <a:bodyPr wrap="square">
              <a:spAutoFit/>
            </a:bodyPr>
            <a:lstStyle/>
            <a:p>
              <a:r>
                <a:rPr lang="es-GT" sz="1001" dirty="0">
                  <a:solidFill>
                    <a:schemeClr val="bg1"/>
                  </a:solidFill>
                  <a:latin typeface="Open Sans" panose="020B0606030504020204" pitchFamily="34" charset="0"/>
                </a:rPr>
                <a:t>© UNICEF/UN0503540/</a:t>
              </a:r>
              <a:r>
                <a:rPr lang="es-GT" sz="1001" dirty="0" err="1">
                  <a:solidFill>
                    <a:schemeClr val="bg1"/>
                  </a:solidFill>
                  <a:latin typeface="Open Sans" panose="020B0606030504020204" pitchFamily="34" charset="0"/>
                </a:rPr>
                <a:t>Willocq</a:t>
              </a:r>
              <a:endParaRPr lang="es-GT" sz="1001" dirty="0">
                <a:solidFill>
                  <a:schemeClr val="bg1"/>
                </a:solidFill>
              </a:endParaRPr>
            </a:p>
          </p:txBody>
        </p:sp>
      </p:grpSp>
      <p:pic>
        <p:nvPicPr>
          <p:cNvPr id="16" name="Picture 6" descr="2,293,613 imágenes de Precaucion - Imágenes, fotos y vectores de stock |  Shutterstock">
            <a:extLst>
              <a:ext uri="{FF2B5EF4-FFF2-40B4-BE49-F238E27FC236}">
                <a16:creationId xmlns:a16="http://schemas.microsoft.com/office/drawing/2014/main" id="{8571DD45-E3B0-EBF6-E5A0-2345AAA522A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20415" y="315805"/>
            <a:ext cx="914399" cy="8097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1" descr="2,293,613 imágenes de Precaucion - Imágenes, fotos y vectores de stock |  Shutterstock">
            <a:extLst>
              <a:ext uri="{FF2B5EF4-FFF2-40B4-BE49-F238E27FC236}">
                <a16:creationId xmlns:a16="http://schemas.microsoft.com/office/drawing/2014/main" id="{48914C64-2410-4E89-EDD9-675BACC0D75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896600" y="309295"/>
            <a:ext cx="914399" cy="809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210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6"/>
          </p:nvPr>
        </p:nvSpPr>
        <p:spPr/>
        <p:txBody>
          <a:bodyPr/>
          <a:lstStyle/>
          <a:p>
            <a:fld id="{41FDA2C2-69E0-46EE-8574-559CE3F29F00}" type="slidenum">
              <a:rPr lang="en-US" altLang="en-US" smtClean="0"/>
              <a:pPr/>
              <a:t>17</a:t>
            </a:fld>
            <a:endParaRPr lang="en-US" altLang="en-US"/>
          </a:p>
        </p:txBody>
      </p:sp>
      <p:sp>
        <p:nvSpPr>
          <p:cNvPr id="5" name="TextBox 6">
            <a:extLst>
              <a:ext uri="{FF2B5EF4-FFF2-40B4-BE49-F238E27FC236}">
                <a16:creationId xmlns:a16="http://schemas.microsoft.com/office/drawing/2014/main" id="{46E64AB7-C070-A688-F8D8-C172CEDEF95D}"/>
              </a:ext>
            </a:extLst>
          </p:cNvPr>
          <p:cNvSpPr txBox="1"/>
          <p:nvPr/>
        </p:nvSpPr>
        <p:spPr>
          <a:xfrm>
            <a:off x="1253280" y="314197"/>
            <a:ext cx="9794735" cy="584775"/>
          </a:xfrm>
          <a:prstGeom prst="rect">
            <a:avLst/>
          </a:prstGeom>
          <a:noFill/>
        </p:spPr>
        <p:txBody>
          <a:bodyPr wrap="square" lIns="91440" tIns="45720" rIns="91440" bIns="45720" rtlCol="0" anchor="t">
            <a:spAutoFit/>
          </a:bodyPr>
          <a:lstStyle>
            <a:defPPr>
              <a:defRPr lang="en-US"/>
            </a:defPPr>
            <a:lvl1pPr>
              <a:defRPr sz="4000" b="1">
                <a:solidFill>
                  <a:schemeClr val="bg1"/>
                </a:solidFill>
                <a:latin typeface="Lato"/>
              </a:defRPr>
            </a:lvl1pPr>
          </a:lstStyle>
          <a:p>
            <a:pPr algn="ctr"/>
            <a:r>
              <a:rPr lang="en-US" sz="3200" dirty="0">
                <a:solidFill>
                  <a:schemeClr val="accent2"/>
                </a:solidFill>
                <a:ea typeface="Lato"/>
                <a:cs typeface="Lato"/>
              </a:rPr>
              <a:t>Infants under 6 months face a higher risk of mortality</a:t>
            </a:r>
          </a:p>
        </p:txBody>
      </p:sp>
      <p:pic>
        <p:nvPicPr>
          <p:cNvPr id="6" name="Picture 6" descr="2,293,613 imágenes de Precaucion - Imágenes, fotos y vectores de stock |  Shutterstock">
            <a:extLst>
              <a:ext uri="{FF2B5EF4-FFF2-40B4-BE49-F238E27FC236}">
                <a16:creationId xmlns:a16="http://schemas.microsoft.com/office/drawing/2014/main" id="{C3A8FAE3-F0E1-D299-099D-2C32D9903B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51" t="11475" r="6843" b="18376"/>
          <a:stretch/>
        </p:blipFill>
        <p:spPr bwMode="auto">
          <a:xfrm>
            <a:off x="420415" y="315805"/>
            <a:ext cx="914399" cy="8097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2,293,613 imágenes de Precaucion - Imágenes, fotos y vectores de stock |  Shutterstock">
            <a:extLst>
              <a:ext uri="{FF2B5EF4-FFF2-40B4-BE49-F238E27FC236}">
                <a16:creationId xmlns:a16="http://schemas.microsoft.com/office/drawing/2014/main" id="{DAC668E9-1035-C3C1-48F9-BB19AA76CD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51" t="11475" r="6843" b="18376"/>
          <a:stretch/>
        </p:blipFill>
        <p:spPr bwMode="auto">
          <a:xfrm>
            <a:off x="10896600" y="309295"/>
            <a:ext cx="914399" cy="80976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F5C811C4-B7F4-3641-B2EF-D88121A748E0}"/>
              </a:ext>
            </a:extLst>
          </p:cNvPr>
          <p:cNvGrpSpPr/>
          <p:nvPr/>
        </p:nvGrpSpPr>
        <p:grpSpPr>
          <a:xfrm>
            <a:off x="2856385" y="2553624"/>
            <a:ext cx="6400800" cy="3799406"/>
            <a:chOff x="1295400" y="1886416"/>
            <a:chExt cx="6448227" cy="3640675"/>
          </a:xfrm>
        </p:grpSpPr>
        <p:pic>
          <p:nvPicPr>
            <p:cNvPr id="10" name="Picture 8">
              <a:extLst>
                <a:ext uri="{FF2B5EF4-FFF2-40B4-BE49-F238E27FC236}">
                  <a16:creationId xmlns:a16="http://schemas.microsoft.com/office/drawing/2014/main" id="{CD2637D0-CC84-134C-8433-7DD2263555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900" y="1886416"/>
              <a:ext cx="6008727" cy="301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9">
              <a:extLst>
                <a:ext uri="{FF2B5EF4-FFF2-40B4-BE49-F238E27FC236}">
                  <a16:creationId xmlns:a16="http://schemas.microsoft.com/office/drawing/2014/main" id="{EE3AD8B2-3D09-C849-99EF-6A5337A37239}"/>
                </a:ext>
              </a:extLst>
            </p:cNvPr>
            <p:cNvSpPr>
              <a:spLocks noChangeArrowheads="1"/>
            </p:cNvSpPr>
            <p:nvPr/>
          </p:nvSpPr>
          <p:spPr bwMode="auto">
            <a:xfrm rot="16200000">
              <a:off x="310039" y="2966561"/>
              <a:ext cx="2325932" cy="35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91440" rIns="91440" bIns="91440" anchor="ctr" anchorCtr="0">
              <a:normAutofit fontScale="92500" lnSpcReduction="20000"/>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defRPr/>
              </a:pPr>
              <a:r>
                <a:rPr lang="en-GB" altLang="en-US" sz="1350" b="1">
                  <a:latin typeface="Lato" panose="020F0502020204030203" pitchFamily="34" charset="77"/>
                </a:rPr>
                <a:t>Deaths as % of </a:t>
              </a:r>
              <a:r>
                <a:rPr lang="en-GB" altLang="en-US" sz="1400" b="1">
                  <a:latin typeface="Lato" panose="020F0502020204030203" pitchFamily="34" charset="77"/>
                </a:rPr>
                <a:t>admissions</a:t>
              </a:r>
              <a:endParaRPr lang="en-GB" altLang="en-US" sz="1350" b="1">
                <a:latin typeface="Lato" panose="020F0502020204030203" pitchFamily="34" charset="77"/>
              </a:endParaRPr>
            </a:p>
          </p:txBody>
        </p:sp>
        <p:sp>
          <p:nvSpPr>
            <p:cNvPr id="12" name="Rectangle 10">
              <a:extLst>
                <a:ext uri="{FF2B5EF4-FFF2-40B4-BE49-F238E27FC236}">
                  <a16:creationId xmlns:a16="http://schemas.microsoft.com/office/drawing/2014/main" id="{11AD6729-E91F-DF49-A75B-768B049DFFDC}"/>
                </a:ext>
              </a:extLst>
            </p:cNvPr>
            <p:cNvSpPr>
              <a:spLocks noChangeArrowheads="1"/>
            </p:cNvSpPr>
            <p:nvPr/>
          </p:nvSpPr>
          <p:spPr bwMode="auto">
            <a:xfrm>
              <a:off x="3900221" y="4897761"/>
              <a:ext cx="1331465"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91440" bIns="91440" anchor="ctr" anchorCtr="0">
              <a:norm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defRPr/>
              </a:pPr>
              <a:r>
                <a:rPr lang="en-GB" altLang="en-US" sz="1350" b="1">
                  <a:latin typeface="Lato" panose="020F0502020204030203" pitchFamily="34" charset="77"/>
                </a:rPr>
                <a:t>Age (months)</a:t>
              </a:r>
            </a:p>
          </p:txBody>
        </p:sp>
        <p:sp>
          <p:nvSpPr>
            <p:cNvPr id="13" name="Rectangle 11">
              <a:extLst>
                <a:ext uri="{FF2B5EF4-FFF2-40B4-BE49-F238E27FC236}">
                  <a16:creationId xmlns:a16="http://schemas.microsoft.com/office/drawing/2014/main" id="{8870379E-8DFD-2B4C-B907-FF7D0DE5C19D}"/>
                </a:ext>
              </a:extLst>
            </p:cNvPr>
            <p:cNvSpPr>
              <a:spLocks noChangeArrowheads="1"/>
            </p:cNvSpPr>
            <p:nvPr/>
          </p:nvSpPr>
          <p:spPr bwMode="auto">
            <a:xfrm>
              <a:off x="2219983" y="5165378"/>
              <a:ext cx="5038559" cy="36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91440" rIns="91440" bIns="91440" anchor="ctr" anchorCtr="0">
              <a:norm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defRPr/>
              </a:pPr>
              <a:r>
                <a:rPr lang="en-GB" altLang="en-US" sz="700">
                  <a:latin typeface="Lato" panose="020F0502020204030203" pitchFamily="34" charset="77"/>
                </a:rPr>
                <a:t>Golden M. Comment on including infants in nutrition surveys: experiences of ACF in Kabul City. Field Exchange 2000;9:16-17</a:t>
              </a:r>
            </a:p>
          </p:txBody>
        </p:sp>
      </p:grpSp>
      <p:sp>
        <p:nvSpPr>
          <p:cNvPr id="8" name="TextBox 7">
            <a:extLst>
              <a:ext uri="{FF2B5EF4-FFF2-40B4-BE49-F238E27FC236}">
                <a16:creationId xmlns:a16="http://schemas.microsoft.com/office/drawing/2014/main" id="{8DD5060C-885F-4F19-8A2B-B84161320FA0}"/>
              </a:ext>
            </a:extLst>
          </p:cNvPr>
          <p:cNvSpPr txBox="1"/>
          <p:nvPr/>
        </p:nvSpPr>
        <p:spPr>
          <a:xfrm>
            <a:off x="3671991" y="2726509"/>
            <a:ext cx="591746" cy="369332"/>
          </a:xfrm>
          <a:prstGeom prst="rect">
            <a:avLst/>
          </a:prstGeom>
          <a:noFill/>
        </p:spPr>
        <p:txBody>
          <a:bodyPr wrap="square" rtlCol="0">
            <a:spAutoFit/>
          </a:bodyPr>
          <a:lstStyle/>
          <a:p>
            <a:r>
              <a:rPr lang="en-US" b="1">
                <a:solidFill>
                  <a:srgbClr val="FF0000"/>
                </a:solidFill>
              </a:rPr>
              <a:t>17%</a:t>
            </a:r>
          </a:p>
        </p:txBody>
      </p:sp>
      <p:sp>
        <p:nvSpPr>
          <p:cNvPr id="15" name="TextBox 14">
            <a:extLst>
              <a:ext uri="{FF2B5EF4-FFF2-40B4-BE49-F238E27FC236}">
                <a16:creationId xmlns:a16="http://schemas.microsoft.com/office/drawing/2014/main" id="{D0C882DA-78F4-4E81-B700-5657263B1849}"/>
              </a:ext>
            </a:extLst>
          </p:cNvPr>
          <p:cNvSpPr txBox="1"/>
          <p:nvPr/>
        </p:nvSpPr>
        <p:spPr>
          <a:xfrm>
            <a:off x="8665439" y="4391240"/>
            <a:ext cx="591746" cy="369332"/>
          </a:xfrm>
          <a:prstGeom prst="rect">
            <a:avLst/>
          </a:prstGeom>
          <a:noFill/>
        </p:spPr>
        <p:txBody>
          <a:bodyPr wrap="square" rtlCol="0">
            <a:spAutoFit/>
          </a:bodyPr>
          <a:lstStyle/>
          <a:p>
            <a:r>
              <a:rPr lang="en-US" b="1">
                <a:solidFill>
                  <a:srgbClr val="FF0000"/>
                </a:solidFill>
              </a:rPr>
              <a:t>5%</a:t>
            </a:r>
          </a:p>
        </p:txBody>
      </p:sp>
    </p:spTree>
    <p:extLst>
      <p:ext uri="{BB962C8B-B14F-4D97-AF65-F5344CB8AC3E}">
        <p14:creationId xmlns:p14="http://schemas.microsoft.com/office/powerpoint/2010/main" val="2031459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80357" y="1771933"/>
            <a:ext cx="6412315" cy="4832092"/>
          </a:xfrm>
          <a:prstGeom prst="rect">
            <a:avLst/>
          </a:prstGeom>
          <a:noFill/>
        </p:spPr>
        <p:txBody>
          <a:bodyPr wrap="square" lIns="91440" tIns="45720" rIns="91440" bIns="45720" rtlCol="0" anchor="t">
            <a:spAutoFit/>
          </a:bodyPr>
          <a:lstStyle/>
          <a:p>
            <a:pPr marL="285750" indent="-285750">
              <a:buFont typeface="Wingdings"/>
              <a:buChar char="ü"/>
            </a:pPr>
            <a:r>
              <a:rPr lang="en-US" sz="2800"/>
              <a:t>Misconception </a:t>
            </a:r>
            <a:r>
              <a:rPr lang="en-US" sz="2800" dirty="0"/>
              <a:t>that stress or lack of food is affecting your milk supply</a:t>
            </a:r>
            <a:endParaRPr lang="en-US" sz="2800" dirty="0">
              <a:cs typeface="Calibri"/>
            </a:endParaRPr>
          </a:p>
          <a:p>
            <a:pPr marL="285750" indent="-285750">
              <a:buFont typeface="Wingdings"/>
              <a:buChar char="ü"/>
            </a:pPr>
            <a:endParaRPr lang="en-US" sz="2800" dirty="0">
              <a:cs typeface="Calibri"/>
            </a:endParaRPr>
          </a:p>
          <a:p>
            <a:pPr marL="285750" indent="-285750">
              <a:buFont typeface="Wingdings"/>
              <a:buChar char="ü"/>
            </a:pPr>
            <a:r>
              <a:rPr lang="en-US" sz="2800" dirty="0"/>
              <a:t>​Lack of breastfeeding support</a:t>
            </a:r>
            <a:endParaRPr lang="en-US" sz="2800" dirty="0">
              <a:cs typeface="Calibri" panose="020F0502020204030204"/>
            </a:endParaRPr>
          </a:p>
          <a:p>
            <a:pPr marL="285750" indent="-285750">
              <a:buFont typeface="Wingdings"/>
              <a:buChar char="ü"/>
            </a:pPr>
            <a:endParaRPr lang="en-US" sz="2800" dirty="0">
              <a:cs typeface="Calibri" panose="020F0502020204030204"/>
            </a:endParaRPr>
          </a:p>
          <a:p>
            <a:pPr marL="285750" indent="-285750">
              <a:buFont typeface="Wingdings"/>
              <a:buChar char="ü"/>
            </a:pPr>
            <a:r>
              <a:rPr lang="en-US" sz="2800" dirty="0"/>
              <a:t>​Donations of infant formula and powdered milk</a:t>
            </a:r>
            <a:endParaRPr lang="en-US" sz="2800" dirty="0">
              <a:cs typeface="Calibri"/>
            </a:endParaRPr>
          </a:p>
          <a:p>
            <a:pPr marL="285750" indent="-285750">
              <a:buFont typeface="Wingdings"/>
              <a:buChar char="ü"/>
            </a:pPr>
            <a:endParaRPr lang="en-US" sz="2800" dirty="0">
              <a:cs typeface="Calibri"/>
            </a:endParaRPr>
          </a:p>
          <a:p>
            <a:pPr marL="285750" indent="-285750">
              <a:buFont typeface="Wingdings"/>
              <a:buChar char="ü"/>
            </a:pPr>
            <a:r>
              <a:rPr lang="en-US" sz="2800" dirty="0"/>
              <a:t>Lack of knowledge about the risk of using breastmilk substitutes in emergency situations</a:t>
            </a:r>
            <a:endParaRPr lang="en-US" sz="2800" dirty="0">
              <a:cs typeface="Calibri" panose="020F0502020204030204"/>
            </a:endParaRPr>
          </a:p>
        </p:txBody>
      </p:sp>
      <p:pic>
        <p:nvPicPr>
          <p:cNvPr id="13" name="Picture 12">
            <a:extLst>
              <a:ext uri="{FF2B5EF4-FFF2-40B4-BE49-F238E27FC236}">
                <a16:creationId xmlns:a16="http://schemas.microsoft.com/office/drawing/2014/main" id="{1B14D74B-4A78-9C44-AB27-0D8BE8FBB8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8775" y="2305333"/>
            <a:ext cx="4916732" cy="3277820"/>
          </a:xfrm>
          <a:prstGeom prst="rect">
            <a:avLst/>
          </a:prstGeom>
        </p:spPr>
      </p:pic>
      <p:sp>
        <p:nvSpPr>
          <p:cNvPr id="15" name="Rectangle 14">
            <a:extLst>
              <a:ext uri="{FF2B5EF4-FFF2-40B4-BE49-F238E27FC236}">
                <a16:creationId xmlns:a16="http://schemas.microsoft.com/office/drawing/2014/main" id="{7C637C44-B05A-3147-8F1A-E42BB45C5571}"/>
              </a:ext>
            </a:extLst>
          </p:cNvPr>
          <p:cNvSpPr/>
          <p:nvPr/>
        </p:nvSpPr>
        <p:spPr>
          <a:xfrm>
            <a:off x="9834113" y="5336932"/>
            <a:ext cx="2077530" cy="246221"/>
          </a:xfrm>
          <a:prstGeom prst="rect">
            <a:avLst/>
          </a:prstGeom>
        </p:spPr>
        <p:txBody>
          <a:bodyPr wrap="square">
            <a:spAutoFit/>
          </a:bodyPr>
          <a:lstStyle/>
          <a:p>
            <a:r>
              <a:rPr lang="en-US" sz="1000">
                <a:solidFill>
                  <a:schemeClr val="bg1"/>
                </a:solidFill>
              </a:rPr>
              <a:t>© UNICEF-UNI99259-Dormino</a:t>
            </a:r>
          </a:p>
        </p:txBody>
      </p:sp>
      <p:sp>
        <p:nvSpPr>
          <p:cNvPr id="10" name="Title 1">
            <a:extLst>
              <a:ext uri="{FF2B5EF4-FFF2-40B4-BE49-F238E27FC236}">
                <a16:creationId xmlns:a16="http://schemas.microsoft.com/office/drawing/2014/main" id="{C88FEFC2-D7F7-45AD-93F8-B13CBC92E5FF}"/>
              </a:ext>
            </a:extLst>
          </p:cNvPr>
          <p:cNvSpPr>
            <a:spLocks noGrp="1"/>
          </p:cNvSpPr>
          <p:nvPr>
            <p:ph type="title"/>
          </p:nvPr>
        </p:nvSpPr>
        <p:spPr>
          <a:xfrm>
            <a:off x="465808" y="315119"/>
            <a:ext cx="10367292" cy="1320800"/>
          </a:xfrm>
        </p:spPr>
        <p:txBody>
          <a:bodyPr>
            <a:normAutofit/>
          </a:bodyPr>
          <a:lstStyle/>
          <a:p>
            <a:r>
              <a:rPr lang="en-US" sz="3600" b="1">
                <a:solidFill>
                  <a:schemeClr val="accent2"/>
                </a:solidFill>
                <a:latin typeface="+mn-lt"/>
              </a:rPr>
              <a:t>Challenges Breastfeeding Mothers Face in Emergencies</a:t>
            </a:r>
          </a:p>
        </p:txBody>
      </p:sp>
    </p:spTree>
    <p:extLst>
      <p:ext uri="{BB962C8B-B14F-4D97-AF65-F5344CB8AC3E}">
        <p14:creationId xmlns:p14="http://schemas.microsoft.com/office/powerpoint/2010/main" val="1589063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A picture containing blue&#10;&#10;Description automatically generated">
            <a:extLst>
              <a:ext uri="{FF2B5EF4-FFF2-40B4-BE49-F238E27FC236}">
                <a16:creationId xmlns:a16="http://schemas.microsoft.com/office/drawing/2014/main" id="{C7E46BA6-D943-56CE-D8D0-D6F3FA552E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60" y="1506924"/>
            <a:ext cx="3068474" cy="4602711"/>
          </a:xfrm>
          <a:prstGeom prst="rect">
            <a:avLst/>
          </a:prstGeom>
        </p:spPr>
      </p:pic>
      <p:sp>
        <p:nvSpPr>
          <p:cNvPr id="98315" name="Footer Placeholder 2"/>
          <p:cNvSpPr>
            <a:spLocks noGrp="1"/>
          </p:cNvSpPr>
          <p:nvPr>
            <p:ph type="ftr" sz="quarter" idx="15"/>
          </p:nvPr>
        </p:nvSpPr>
        <p:spPr bwMode="auto">
          <a:xfrm>
            <a:off x="635201" y="6218707"/>
            <a:ext cx="41148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a:solidFill>
                  <a:srgbClr val="222221"/>
                </a:solidFill>
                <a:latin typeface="Gill Sans Infant Std" pitchFamily="34" charset="0"/>
              </a:rPr>
              <a:t>Source: Save the Children</a:t>
            </a:r>
          </a:p>
        </p:txBody>
      </p:sp>
      <p:sp>
        <p:nvSpPr>
          <p:cNvPr id="3" name="Slide Number Placeholder 2"/>
          <p:cNvSpPr>
            <a:spLocks noGrp="1"/>
          </p:cNvSpPr>
          <p:nvPr>
            <p:ph type="sldNum" sz="quarter" idx="16"/>
          </p:nvPr>
        </p:nvSpPr>
        <p:spPr/>
        <p:txBody>
          <a:bodyPr/>
          <a:lstStyle/>
          <a:p>
            <a:fld id="{41FDA2C2-69E0-46EE-8574-559CE3F29F00}" type="slidenum">
              <a:rPr lang="en-US" altLang="en-US" smtClean="0"/>
              <a:pPr/>
              <a:t>19</a:t>
            </a:fld>
            <a:endParaRPr lang="en-US" altLang="en-US"/>
          </a:p>
        </p:txBody>
      </p:sp>
      <p:sp>
        <p:nvSpPr>
          <p:cNvPr id="8" name="TextBox 6">
            <a:extLst>
              <a:ext uri="{FF2B5EF4-FFF2-40B4-BE49-F238E27FC236}">
                <a16:creationId xmlns:a16="http://schemas.microsoft.com/office/drawing/2014/main" id="{C9A8E979-E959-0EB3-F8AC-636ED3D99974}"/>
              </a:ext>
            </a:extLst>
          </p:cNvPr>
          <p:cNvSpPr txBox="1"/>
          <p:nvPr/>
        </p:nvSpPr>
        <p:spPr>
          <a:xfrm>
            <a:off x="586530" y="282158"/>
            <a:ext cx="10985360" cy="707886"/>
          </a:xfrm>
          <a:prstGeom prst="rect">
            <a:avLst/>
          </a:prstGeom>
          <a:noFill/>
        </p:spPr>
        <p:txBody>
          <a:bodyPr wrap="square" lIns="91440" tIns="45720" rIns="91440" bIns="45720" rtlCol="0" anchor="t">
            <a:spAutoFit/>
          </a:bodyPr>
          <a:lstStyle>
            <a:defPPr>
              <a:defRPr lang="en-US"/>
            </a:defPPr>
            <a:lvl1pPr>
              <a:defRPr sz="4000" b="1">
                <a:solidFill>
                  <a:schemeClr val="bg1"/>
                </a:solidFill>
                <a:latin typeface="Lato"/>
              </a:defRPr>
            </a:lvl1pPr>
          </a:lstStyle>
          <a:p>
            <a:pPr algn="ctr"/>
            <a:r>
              <a:rPr lang="en-US">
                <a:solidFill>
                  <a:schemeClr val="accent2"/>
                </a:solidFill>
              </a:rPr>
              <a:t>Artificial feeding is risky</a:t>
            </a:r>
            <a:endParaRPr lang="en-US"/>
          </a:p>
        </p:txBody>
      </p:sp>
      <p:sp>
        <p:nvSpPr>
          <p:cNvPr id="9" name="AutoShape 2" descr="Fotos de Precaución, Imágenes de Precaución ⬇ Descargar | Depositphotos">
            <a:extLst>
              <a:ext uri="{FF2B5EF4-FFF2-40B4-BE49-F238E27FC236}">
                <a16:creationId xmlns:a16="http://schemas.microsoft.com/office/drawing/2014/main" id="{790ECE4F-3E65-DE2D-51FF-11FEF2FE560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T"/>
          </a:p>
        </p:txBody>
      </p:sp>
      <p:sp>
        <p:nvSpPr>
          <p:cNvPr id="10" name="AutoShape 4" descr="Fotos de Precaución, Imágenes de Precaución ⬇ Descargar | Depositphotos">
            <a:extLst>
              <a:ext uri="{FF2B5EF4-FFF2-40B4-BE49-F238E27FC236}">
                <a16:creationId xmlns:a16="http://schemas.microsoft.com/office/drawing/2014/main" id="{38930D5F-D2EC-3B4C-0FE2-9C5B9DB55D05}"/>
              </a:ext>
            </a:extLst>
          </p:cNvPr>
          <p:cNvSpPr>
            <a:spLocks noChangeAspect="1" noChangeArrowheads="1"/>
          </p:cNvSpPr>
          <p:nvPr/>
        </p:nvSpPr>
        <p:spPr bwMode="auto">
          <a:xfrm>
            <a:off x="1254016" y="159501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T"/>
          </a:p>
        </p:txBody>
      </p:sp>
      <p:pic>
        <p:nvPicPr>
          <p:cNvPr id="1030" name="Picture 6" descr="2,293,613 imágenes de Precaucion - Imágenes, fotos y vectores de stock |  Shutterstock">
            <a:extLst>
              <a:ext uri="{FF2B5EF4-FFF2-40B4-BE49-F238E27FC236}">
                <a16:creationId xmlns:a16="http://schemas.microsoft.com/office/drawing/2014/main" id="{1F737C11-C6FD-F068-127F-3A121C7B2EA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20415" y="274241"/>
            <a:ext cx="914399" cy="8097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2,293,613 imágenes de Precaucion - Imágenes, fotos y vectores de stock |  Shutterstock">
            <a:extLst>
              <a:ext uri="{FF2B5EF4-FFF2-40B4-BE49-F238E27FC236}">
                <a16:creationId xmlns:a16="http://schemas.microsoft.com/office/drawing/2014/main" id="{57A9B238-571A-9D3E-52C9-6DF14F4DCAD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896600" y="267731"/>
            <a:ext cx="914399" cy="809766"/>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BD2E741C-1B61-4A6A-B5E4-B5D6451F3A3F}"/>
              </a:ext>
            </a:extLst>
          </p:cNvPr>
          <p:cNvSpPr>
            <a:spLocks noGrp="1"/>
          </p:cNvSpPr>
          <p:nvPr>
            <p:ph idx="1"/>
          </p:nvPr>
        </p:nvSpPr>
        <p:spPr>
          <a:xfrm>
            <a:off x="4973534" y="1509706"/>
            <a:ext cx="5266855" cy="4704957"/>
          </a:xfrm>
        </p:spPr>
        <p:txBody>
          <a:bodyPr vert="horz" lIns="91440" tIns="45720" rIns="91440" bIns="45720" rtlCol="0" anchor="t">
            <a:noAutofit/>
          </a:bodyPr>
          <a:lstStyle/>
          <a:p>
            <a:pPr marL="914400" lvl="1" indent="-457200">
              <a:buAutoNum type="arabicPeriod"/>
            </a:pPr>
            <a:r>
              <a:rPr lang="en-US" sz="2800">
                <a:ea typeface="+mn-lt"/>
                <a:cs typeface="+mn-lt"/>
              </a:rPr>
              <a:t>Lack of safe water (preparation and cleaning)</a:t>
            </a:r>
            <a:endParaRPr lang="en-US" sz="2800">
              <a:cs typeface="Calibri"/>
            </a:endParaRPr>
          </a:p>
          <a:p>
            <a:pPr marL="914400" lvl="1" indent="-457200">
              <a:buAutoNum type="arabicPeriod"/>
            </a:pPr>
            <a:r>
              <a:rPr lang="en-US" sz="2800">
                <a:ea typeface="+mn-lt"/>
                <a:cs typeface="+mn-lt"/>
              </a:rPr>
              <a:t>Improper cleaning of eating utensils </a:t>
            </a:r>
            <a:r>
              <a:rPr lang="en-US" sz="2800">
                <a:solidFill>
                  <a:schemeClr val="accent2"/>
                </a:solidFill>
                <a:ea typeface="+mn-lt"/>
                <a:cs typeface="+mn-lt"/>
              </a:rPr>
              <a:t>baby</a:t>
            </a:r>
            <a:r>
              <a:rPr lang="en-US" sz="2800">
                <a:solidFill>
                  <a:schemeClr val="accent2"/>
                </a:solidFill>
                <a:ea typeface="+mn-lt"/>
                <a:cs typeface="+mn-lt"/>
                <a:sym typeface="Wingdings" panose="05000000000000000000" pitchFamily="2" charset="2"/>
              </a:rPr>
              <a:t> bottle is</a:t>
            </a:r>
            <a:r>
              <a:rPr lang="en-US" sz="2800">
                <a:solidFill>
                  <a:schemeClr val="accent2"/>
                </a:solidFill>
                <a:ea typeface="+mn-lt"/>
                <a:cs typeface="+mn-lt"/>
              </a:rPr>
              <a:t> a source of infection</a:t>
            </a:r>
          </a:p>
          <a:p>
            <a:pPr marL="914400" lvl="1" indent="-457200">
              <a:buAutoNum type="arabicPeriod"/>
            </a:pPr>
            <a:r>
              <a:rPr lang="en-US" sz="2800">
                <a:ea typeface="+mn-lt"/>
                <a:cs typeface="+mn-lt"/>
              </a:rPr>
              <a:t>Limited supply of breastmilk substitutes (BMS)</a:t>
            </a:r>
          </a:p>
          <a:p>
            <a:pPr marL="914400" lvl="1" indent="-457200">
              <a:buAutoNum type="arabicPeriod"/>
            </a:pPr>
            <a:r>
              <a:rPr lang="en-US" sz="2800">
                <a:ea typeface="+mn-lt"/>
                <a:cs typeface="+mn-lt"/>
              </a:rPr>
              <a:t>BMS contamination</a:t>
            </a:r>
            <a:endParaRPr lang="en-US" sz="2800">
              <a:cs typeface="Calibri" panose="020F0502020204030204"/>
            </a:endParaRPr>
          </a:p>
          <a:p>
            <a:pPr marL="914400" lvl="1" indent="-457200">
              <a:lnSpc>
                <a:spcPct val="120000"/>
              </a:lnSpc>
              <a:buAutoNum type="arabicPeriod"/>
            </a:pPr>
            <a:r>
              <a:rPr lang="en-US" sz="2800">
                <a:ea typeface="+mn-lt"/>
                <a:cs typeface="+mn-lt"/>
              </a:rPr>
              <a:t>BMS do not contain antibodies</a:t>
            </a:r>
            <a:endParaRPr lang="en-US" sz="2800">
              <a:cs typeface="Calibri" panose="020F0502020204030204"/>
            </a:endParaRPr>
          </a:p>
          <a:p>
            <a:pPr marL="457200" lvl="1" indent="0">
              <a:lnSpc>
                <a:spcPct val="120000"/>
              </a:lnSpc>
              <a:buNone/>
            </a:pPr>
            <a:endParaRPr lang="en-US" sz="2000">
              <a:cs typeface="Calibri"/>
            </a:endParaRPr>
          </a:p>
          <a:p>
            <a:pPr lvl="1">
              <a:lnSpc>
                <a:spcPct val="120000"/>
              </a:lnSpc>
            </a:pPr>
            <a:endParaRPr lang="en-US" sz="1800"/>
          </a:p>
        </p:txBody>
      </p:sp>
    </p:spTree>
    <p:extLst>
      <p:ext uri="{BB962C8B-B14F-4D97-AF65-F5344CB8AC3E}">
        <p14:creationId xmlns:p14="http://schemas.microsoft.com/office/powerpoint/2010/main" val="3230669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F4D487-1CEA-40CA-BACA-422FD00DA57C}"/>
              </a:ext>
            </a:extLst>
          </p:cNvPr>
          <p:cNvSpPr>
            <a:spLocks noGrp="1"/>
          </p:cNvSpPr>
          <p:nvPr>
            <p:ph type="sldNum" sz="quarter" idx="12"/>
          </p:nvPr>
        </p:nvSpPr>
        <p:spPr/>
        <p:txBody>
          <a:bodyPr/>
          <a:lstStyle/>
          <a:p>
            <a:fld id="{9D0CD26A-8EE9-4328-8F1E-93908F7A2529}" type="slidenum">
              <a:rPr lang="en-US" smtClean="0"/>
              <a:t>2</a:t>
            </a:fld>
            <a:endParaRPr lang="en-US"/>
          </a:p>
        </p:txBody>
      </p:sp>
      <p:sp>
        <p:nvSpPr>
          <p:cNvPr id="3" name="Text Placeholder 2">
            <a:extLst>
              <a:ext uri="{FF2B5EF4-FFF2-40B4-BE49-F238E27FC236}">
                <a16:creationId xmlns:a16="http://schemas.microsoft.com/office/drawing/2014/main" id="{3FA251D9-EF0C-4B4C-BEB4-E3D061963D4F}"/>
              </a:ext>
            </a:extLst>
          </p:cNvPr>
          <p:cNvSpPr txBox="1">
            <a:spLocks/>
          </p:cNvSpPr>
          <p:nvPr/>
        </p:nvSpPr>
        <p:spPr>
          <a:xfrm>
            <a:off x="401782" y="2123623"/>
            <a:ext cx="12626737" cy="17401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PA" sz="1800" b="1" dirty="0"/>
              <a:t>English</a:t>
            </a:r>
            <a:r>
              <a:rPr lang="en-US" sz="1800" b="1" dirty="0"/>
              <a:t> - Instructions to use ZOOM with interpretation service.</a:t>
            </a:r>
          </a:p>
          <a:p>
            <a:pPr marL="0" indent="0">
              <a:buNone/>
            </a:pPr>
            <a:r>
              <a:rPr lang="en-US" sz="1800" dirty="0"/>
              <a:t>1. Click the icon “interpretation” available at the bottom of the screen.</a:t>
            </a:r>
          </a:p>
          <a:p>
            <a:pPr marL="0" indent="0">
              <a:buNone/>
            </a:pPr>
            <a:r>
              <a:rPr lang="en-US" sz="1800" dirty="0"/>
              <a:t>2. Select the audio that you want to hear (English, French or Spanish).</a:t>
            </a:r>
          </a:p>
          <a:p>
            <a:pPr marL="0" indent="0">
              <a:buNone/>
            </a:pPr>
            <a:r>
              <a:rPr lang="en-US" sz="1800" dirty="0"/>
              <a:t>3. Important for speakers: Please keep speaking in just one language. </a:t>
            </a:r>
            <a:r>
              <a:rPr lang="es-PA" sz="1800" dirty="0"/>
              <a:t>Do </a:t>
            </a:r>
            <a:r>
              <a:rPr lang="es-PA" sz="1800" dirty="0" err="1"/>
              <a:t>not</a:t>
            </a:r>
            <a:r>
              <a:rPr lang="es-PA" sz="1800" dirty="0"/>
              <a:t> switch </a:t>
            </a:r>
            <a:r>
              <a:rPr lang="es-PA" sz="1800" dirty="0" err="1"/>
              <a:t>between</a:t>
            </a:r>
            <a:r>
              <a:rPr lang="es-PA" sz="1800" dirty="0"/>
              <a:t> 2 </a:t>
            </a:r>
            <a:r>
              <a:rPr lang="es-PA" sz="1800" dirty="0" err="1"/>
              <a:t>languages</a:t>
            </a:r>
            <a:r>
              <a:rPr lang="es-PA" sz="1800" dirty="0"/>
              <a:t> </a:t>
            </a:r>
            <a:r>
              <a:rPr lang="es-PA" sz="1800" dirty="0" err="1"/>
              <a:t>when</a:t>
            </a:r>
            <a:r>
              <a:rPr lang="es-PA" sz="1800" dirty="0"/>
              <a:t> </a:t>
            </a:r>
            <a:r>
              <a:rPr lang="es-PA" sz="1800" dirty="0" err="1"/>
              <a:t>you</a:t>
            </a:r>
            <a:r>
              <a:rPr lang="es-PA" sz="1800" dirty="0"/>
              <a:t> </a:t>
            </a:r>
            <a:r>
              <a:rPr lang="es-PA" sz="1800" dirty="0" err="1"/>
              <a:t>speak</a:t>
            </a:r>
            <a:r>
              <a:rPr lang="es-PA" sz="1800" dirty="0"/>
              <a:t>.</a:t>
            </a:r>
          </a:p>
          <a:p>
            <a:pPr marL="0" indent="0">
              <a:buFont typeface="Arial" panose="020B0604020202020204" pitchFamily="34" charset="0"/>
              <a:buNone/>
            </a:pPr>
            <a:endParaRPr lang="en-US" sz="1800" dirty="0"/>
          </a:p>
        </p:txBody>
      </p:sp>
      <p:sp>
        <p:nvSpPr>
          <p:cNvPr id="10" name="TextBox 9">
            <a:extLst>
              <a:ext uri="{FF2B5EF4-FFF2-40B4-BE49-F238E27FC236}">
                <a16:creationId xmlns:a16="http://schemas.microsoft.com/office/drawing/2014/main" id="{9ECD7A0C-9AAC-4C2E-8BA9-775D10B0D121}"/>
              </a:ext>
            </a:extLst>
          </p:cNvPr>
          <p:cNvSpPr txBox="1"/>
          <p:nvPr/>
        </p:nvSpPr>
        <p:spPr>
          <a:xfrm>
            <a:off x="446116" y="4487656"/>
            <a:ext cx="11467210" cy="1501950"/>
          </a:xfrm>
          <a:prstGeom prst="rect">
            <a:avLst/>
          </a:prstGeom>
          <a:noFill/>
        </p:spPr>
        <p:txBody>
          <a:bodyPr wrap="square">
            <a:spAutoFit/>
          </a:bodyPr>
          <a:lstStyle/>
          <a:p>
            <a:r>
              <a:rPr lang="fr-FR" b="1" dirty="0"/>
              <a:t>Français - Instructions pour utiliser ZOOM avec service d'interprétation. </a:t>
            </a:r>
          </a:p>
          <a:p>
            <a:pPr>
              <a:lnSpc>
                <a:spcPct val="90000"/>
              </a:lnSpc>
              <a:spcBef>
                <a:spcPts val="1000"/>
              </a:spcBef>
            </a:pPr>
            <a:r>
              <a:rPr lang="fr-FR" dirty="0"/>
              <a:t>1. Cliquez sur l'icône « interprétation » en bas de l'écran. </a:t>
            </a:r>
          </a:p>
          <a:p>
            <a:pPr>
              <a:lnSpc>
                <a:spcPct val="90000"/>
              </a:lnSpc>
              <a:spcBef>
                <a:spcPts val="1000"/>
              </a:spcBef>
            </a:pPr>
            <a:r>
              <a:rPr lang="fr-FR" dirty="0"/>
              <a:t>2. Sélectionnez le son que vous souhaitez écouter (anglais, français, ou espagnol). </a:t>
            </a:r>
          </a:p>
          <a:p>
            <a:pPr>
              <a:lnSpc>
                <a:spcPct val="90000"/>
              </a:lnSpc>
              <a:spcBef>
                <a:spcPts val="1000"/>
              </a:spcBef>
            </a:pPr>
            <a:r>
              <a:rPr lang="fr-FR" dirty="0"/>
              <a:t>3. Important pour les personnes qui parlent : n</a:t>
            </a:r>
            <a:r>
              <a:rPr lang="fr-CA" dirty="0"/>
              <a:t>’utilisez qu’une </a:t>
            </a:r>
            <a:r>
              <a:rPr lang="fr-FR" dirty="0"/>
              <a:t>seule langue lorsque vous parlez.</a:t>
            </a:r>
            <a:endParaRPr lang="en-US" dirty="0"/>
          </a:p>
        </p:txBody>
      </p:sp>
      <p:sp>
        <p:nvSpPr>
          <p:cNvPr id="11" name="Rectangle 10">
            <a:extLst>
              <a:ext uri="{FF2B5EF4-FFF2-40B4-BE49-F238E27FC236}">
                <a16:creationId xmlns:a16="http://schemas.microsoft.com/office/drawing/2014/main" id="{CBD6FDD9-5C0A-41DF-96AE-6C5B0D37D83B}"/>
              </a:ext>
            </a:extLst>
          </p:cNvPr>
          <p:cNvSpPr/>
          <p:nvPr/>
        </p:nvSpPr>
        <p:spPr>
          <a:xfrm>
            <a:off x="0" y="0"/>
            <a:ext cx="12191998" cy="1325563"/>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6000">
              <a:solidFill>
                <a:srgbClr val="333B5B"/>
              </a:solidFill>
              <a:latin typeface="Franklin Gothic Book" panose="020B0503020102020204"/>
            </a:endParaRPr>
          </a:p>
        </p:txBody>
      </p:sp>
      <p:sp>
        <p:nvSpPr>
          <p:cNvPr id="12" name="TextBox 11">
            <a:extLst>
              <a:ext uri="{FF2B5EF4-FFF2-40B4-BE49-F238E27FC236}">
                <a16:creationId xmlns:a16="http://schemas.microsoft.com/office/drawing/2014/main" id="{C642ACA1-9419-4B5C-8D9B-C41EB035B463}"/>
              </a:ext>
            </a:extLst>
          </p:cNvPr>
          <p:cNvSpPr txBox="1"/>
          <p:nvPr/>
        </p:nvSpPr>
        <p:spPr>
          <a:xfrm>
            <a:off x="838200" y="231112"/>
            <a:ext cx="10184842" cy="707886"/>
          </a:xfrm>
          <a:prstGeom prst="rect">
            <a:avLst/>
          </a:prstGeom>
          <a:noFill/>
        </p:spPr>
        <p:txBody>
          <a:bodyPr wrap="square" rtlCol="0">
            <a:spAutoFit/>
          </a:bodyPr>
          <a:lstStyle>
            <a:defPPr>
              <a:defRPr lang="en-US"/>
            </a:defPPr>
            <a:lvl1pPr>
              <a:defRPr sz="4000" b="1">
                <a:solidFill>
                  <a:schemeClr val="bg1"/>
                </a:solidFill>
                <a:latin typeface="Lato"/>
              </a:defRPr>
            </a:lvl1pPr>
          </a:lstStyle>
          <a:p>
            <a:r>
              <a:rPr lang="es-PA" dirty="0" err="1"/>
              <a:t>Interpretation</a:t>
            </a:r>
            <a:r>
              <a:rPr lang="es-PA" dirty="0"/>
              <a:t>- </a:t>
            </a:r>
            <a:r>
              <a:rPr lang="es-PA" dirty="0" err="1"/>
              <a:t>traduction</a:t>
            </a:r>
            <a:endParaRPr lang="en-US" dirty="0"/>
          </a:p>
        </p:txBody>
      </p:sp>
      <p:pic>
        <p:nvPicPr>
          <p:cNvPr id="13" name="Picture 2" descr="Setting up Zoom meetings - WECAN">
            <a:extLst>
              <a:ext uri="{FF2B5EF4-FFF2-40B4-BE49-F238E27FC236}">
                <a16:creationId xmlns:a16="http://schemas.microsoft.com/office/drawing/2014/main" id="{8DBFEB3B-7438-4EEB-BB37-CE4D2F343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1050" y="1318270"/>
            <a:ext cx="3162300" cy="135255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40C7CA0-F096-4D4F-B52D-752C78F64E31}"/>
              </a:ext>
            </a:extLst>
          </p:cNvPr>
          <p:cNvSpPr/>
          <p:nvPr/>
        </p:nvSpPr>
        <p:spPr>
          <a:xfrm>
            <a:off x="9317426" y="1936854"/>
            <a:ext cx="914400" cy="760411"/>
          </a:xfrm>
          <a:prstGeom prst="rect">
            <a:avLst/>
          </a:prstGeom>
          <a:noFill/>
          <a:ln w="5715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696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p:txBody>
          <a:bodyPr/>
          <a:lstStyle/>
          <a:p>
            <a:fld id="{198A1FDF-7175-48BE-A442-C38CD7BB5829}" type="slidenum">
              <a:rPr lang="en-US" smtClean="0"/>
              <a:t>20</a:t>
            </a:fld>
            <a:endParaRPr lang="en-US"/>
          </a:p>
        </p:txBody>
      </p:sp>
      <p:pic>
        <p:nvPicPr>
          <p:cNvPr id="9" name="Content Placeholder 20">
            <a:extLst>
              <a:ext uri="{FF2B5EF4-FFF2-40B4-BE49-F238E27FC236}">
                <a16:creationId xmlns:a16="http://schemas.microsoft.com/office/drawing/2014/main" id="{6A715D1E-12D5-6642-9E6B-486733AAC46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586721" y="2020664"/>
            <a:ext cx="6503529" cy="4335686"/>
          </a:xfrm>
          <a:prstGeom prst="rect">
            <a:avLst/>
          </a:prstGeom>
          <a:solidFill>
            <a:schemeClr val="accent4">
              <a:lumMod val="60000"/>
              <a:lumOff val="40000"/>
            </a:schemeClr>
          </a:solidFill>
        </p:spPr>
      </p:pic>
      <p:sp>
        <p:nvSpPr>
          <p:cNvPr id="10" name="Rectangle: Rounded Corners 9">
            <a:extLst>
              <a:ext uri="{FF2B5EF4-FFF2-40B4-BE49-F238E27FC236}">
                <a16:creationId xmlns:a16="http://schemas.microsoft.com/office/drawing/2014/main" id="{82CCCE62-CFE6-4D84-B4C2-381D0F6083C8}"/>
              </a:ext>
            </a:extLst>
          </p:cNvPr>
          <p:cNvSpPr/>
          <p:nvPr/>
        </p:nvSpPr>
        <p:spPr>
          <a:xfrm>
            <a:off x="1690232" y="2025089"/>
            <a:ext cx="1765174" cy="835479"/>
          </a:xfrm>
          <a:prstGeom prst="round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normAutofit/>
          </a:bodyPr>
          <a:lstStyle/>
          <a:p>
            <a:pPr algn="ctr">
              <a:defRPr/>
            </a:pPr>
            <a:r>
              <a:rPr lang="en-GB" sz="1600" b="1">
                <a:solidFill>
                  <a:schemeClr val="tx1"/>
                </a:solidFill>
                <a:latin typeface="Lato" panose="020F0502020204030203" pitchFamily="34" charset="77"/>
                <a:ea typeface="SimSun"/>
                <a:cs typeface="Times New Roman" panose="02020603050405020304" pitchFamily="18" charset="0"/>
              </a:rPr>
              <a:t>↓ sanitation &amp; hygiene</a:t>
            </a:r>
            <a:endParaRPr lang="en-GB" sz="1600" b="1">
              <a:solidFill>
                <a:schemeClr val="tx1"/>
              </a:solidFill>
              <a:latin typeface="Lato" panose="020F0502020204030203" pitchFamily="34" charset="77"/>
              <a:ea typeface="SimSun"/>
              <a:cs typeface="Arial"/>
            </a:endParaRPr>
          </a:p>
        </p:txBody>
      </p:sp>
      <p:sp>
        <p:nvSpPr>
          <p:cNvPr id="11" name="Rectangle: Rounded Corners 11">
            <a:extLst>
              <a:ext uri="{FF2B5EF4-FFF2-40B4-BE49-F238E27FC236}">
                <a16:creationId xmlns:a16="http://schemas.microsoft.com/office/drawing/2014/main" id="{CC708233-A46E-4775-A25F-ED392699D3F8}"/>
              </a:ext>
            </a:extLst>
          </p:cNvPr>
          <p:cNvSpPr/>
          <p:nvPr/>
        </p:nvSpPr>
        <p:spPr>
          <a:xfrm>
            <a:off x="1683221" y="5520872"/>
            <a:ext cx="1765174" cy="835479"/>
          </a:xfrm>
          <a:prstGeom prst="round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normAutofit/>
          </a:bodyPr>
          <a:lstStyle/>
          <a:p>
            <a:pPr algn="ctr">
              <a:defRPr/>
            </a:pPr>
            <a:r>
              <a:rPr lang="en-GB" sz="1600" b="1">
                <a:solidFill>
                  <a:schemeClr val="tx1"/>
                </a:solidFill>
                <a:latin typeface="Lato" panose="020F0502020204030203" pitchFamily="34" charset="77"/>
                <a:ea typeface="SimSun"/>
                <a:cs typeface="Times New Roman" panose="02020603050405020304" pitchFamily="18" charset="0"/>
              </a:rPr>
              <a:t>Overcrowding &amp; displacement </a:t>
            </a:r>
            <a:endParaRPr lang="en-GB" sz="1600" b="1">
              <a:solidFill>
                <a:schemeClr val="tx1"/>
              </a:solidFill>
              <a:latin typeface="Lato" panose="020F0502020204030203" pitchFamily="34" charset="77"/>
              <a:ea typeface="SimSun"/>
              <a:cs typeface="Arial"/>
            </a:endParaRPr>
          </a:p>
        </p:txBody>
      </p:sp>
      <p:sp>
        <p:nvSpPr>
          <p:cNvPr id="12" name="Rectangle: Rounded Corners 12">
            <a:extLst>
              <a:ext uri="{FF2B5EF4-FFF2-40B4-BE49-F238E27FC236}">
                <a16:creationId xmlns:a16="http://schemas.microsoft.com/office/drawing/2014/main" id="{02CC778D-99D7-4BFE-895B-43F138E1AEB8}"/>
              </a:ext>
            </a:extLst>
          </p:cNvPr>
          <p:cNvSpPr/>
          <p:nvPr/>
        </p:nvSpPr>
        <p:spPr>
          <a:xfrm>
            <a:off x="8205889" y="2017258"/>
            <a:ext cx="1765174" cy="835479"/>
          </a:xfrm>
          <a:prstGeom prst="round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normAutofit/>
          </a:bodyPr>
          <a:lstStyle/>
          <a:p>
            <a:pPr algn="ctr">
              <a:defRPr/>
            </a:pPr>
            <a:r>
              <a:rPr lang="en-GB" sz="1600" b="1">
                <a:solidFill>
                  <a:schemeClr val="tx1"/>
                </a:solidFill>
                <a:latin typeface="Lato" panose="020F0502020204030203" pitchFamily="34" charset="77"/>
                <a:ea typeface="SimSun"/>
                <a:cs typeface="Times New Roman" panose="02020603050405020304" pitchFamily="18" charset="0"/>
              </a:rPr>
              <a:t>↑ caregiver stress &amp; burden </a:t>
            </a:r>
            <a:endParaRPr lang="en-GB" sz="1600" b="1">
              <a:solidFill>
                <a:schemeClr val="tx1"/>
              </a:solidFill>
              <a:latin typeface="Lato" panose="020F0502020204030203" pitchFamily="34" charset="77"/>
              <a:ea typeface="SimSun"/>
              <a:cs typeface="Arial"/>
            </a:endParaRPr>
          </a:p>
        </p:txBody>
      </p:sp>
      <p:sp>
        <p:nvSpPr>
          <p:cNvPr id="13" name="Rectangle: Rounded Corners 13">
            <a:extLst>
              <a:ext uri="{FF2B5EF4-FFF2-40B4-BE49-F238E27FC236}">
                <a16:creationId xmlns:a16="http://schemas.microsoft.com/office/drawing/2014/main" id="{92206093-A83A-4C08-9C3E-95C299DE14B6}"/>
              </a:ext>
            </a:extLst>
          </p:cNvPr>
          <p:cNvSpPr/>
          <p:nvPr/>
        </p:nvSpPr>
        <p:spPr>
          <a:xfrm>
            <a:off x="8205889" y="3769065"/>
            <a:ext cx="1765174" cy="835478"/>
          </a:xfrm>
          <a:prstGeom prst="round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normAutofit/>
          </a:bodyPr>
          <a:lstStyle/>
          <a:p>
            <a:pPr algn="ctr">
              <a:defRPr/>
            </a:pPr>
            <a:r>
              <a:rPr lang="en-GB" sz="1600" b="1">
                <a:solidFill>
                  <a:schemeClr val="tx1"/>
                </a:solidFill>
                <a:latin typeface="Lato" panose="020F0502020204030203" pitchFamily="34" charset="77"/>
                <a:ea typeface="SimSun"/>
                <a:cs typeface="Times New Roman" panose="02020603050405020304" pitchFamily="18" charset="0"/>
              </a:rPr>
              <a:t>↓ ability to buy BMS </a:t>
            </a:r>
            <a:endParaRPr lang="en-GB" sz="1600" b="1">
              <a:solidFill>
                <a:schemeClr val="tx1"/>
              </a:solidFill>
              <a:latin typeface="Lato" panose="020F0502020204030203" pitchFamily="34" charset="77"/>
              <a:ea typeface="SimSun"/>
              <a:cs typeface="Arial"/>
            </a:endParaRPr>
          </a:p>
        </p:txBody>
      </p:sp>
      <p:sp>
        <p:nvSpPr>
          <p:cNvPr id="14" name="Rectangle: Rounded Corners 14">
            <a:extLst>
              <a:ext uri="{FF2B5EF4-FFF2-40B4-BE49-F238E27FC236}">
                <a16:creationId xmlns:a16="http://schemas.microsoft.com/office/drawing/2014/main" id="{0BF94B5B-B848-4D8E-ADB6-A7193E765EB3}"/>
              </a:ext>
            </a:extLst>
          </p:cNvPr>
          <p:cNvSpPr/>
          <p:nvPr/>
        </p:nvSpPr>
        <p:spPr>
          <a:xfrm>
            <a:off x="8201055" y="5520872"/>
            <a:ext cx="1765174" cy="835479"/>
          </a:xfrm>
          <a:prstGeom prst="round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normAutofit/>
          </a:bodyPr>
          <a:lstStyle/>
          <a:p>
            <a:pPr algn="ctr">
              <a:defRPr/>
            </a:pPr>
            <a:r>
              <a:rPr lang="en-GB" sz="1600" b="1">
                <a:solidFill>
                  <a:schemeClr val="tx1"/>
                </a:solidFill>
                <a:latin typeface="Lato" panose="020F0502020204030203" pitchFamily="34" charset="77"/>
                <a:ea typeface="SimSun"/>
                <a:cs typeface="Times New Roman" panose="02020603050405020304" pitchFamily="18" charset="0"/>
              </a:rPr>
              <a:t>Loss of homes / belongings </a:t>
            </a:r>
            <a:endParaRPr lang="en-GB" sz="1600" b="1">
              <a:solidFill>
                <a:schemeClr val="tx1"/>
              </a:solidFill>
              <a:latin typeface="Lato" panose="020F0502020204030203" pitchFamily="34" charset="77"/>
              <a:ea typeface="SimSun"/>
              <a:cs typeface="Arial"/>
            </a:endParaRPr>
          </a:p>
        </p:txBody>
      </p:sp>
      <p:sp>
        <p:nvSpPr>
          <p:cNvPr id="15" name="Rectangle: Rounded Corners 9">
            <a:extLst>
              <a:ext uri="{FF2B5EF4-FFF2-40B4-BE49-F238E27FC236}">
                <a16:creationId xmlns:a16="http://schemas.microsoft.com/office/drawing/2014/main" id="{06CDA14E-ECD2-FD41-8611-921812EF8E98}"/>
              </a:ext>
            </a:extLst>
          </p:cNvPr>
          <p:cNvSpPr/>
          <p:nvPr/>
        </p:nvSpPr>
        <p:spPr>
          <a:xfrm>
            <a:off x="1688055" y="3772981"/>
            <a:ext cx="1765174" cy="835479"/>
          </a:xfrm>
          <a:prstGeom prst="round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normAutofit/>
          </a:bodyPr>
          <a:lstStyle/>
          <a:p>
            <a:pPr algn="ctr">
              <a:defRPr/>
            </a:pPr>
            <a:r>
              <a:rPr lang="en-GB" sz="1600" b="1">
                <a:solidFill>
                  <a:schemeClr val="tx1"/>
                </a:solidFill>
                <a:latin typeface="Lato" panose="020F0502020204030203" pitchFamily="34" charset="77"/>
                <a:ea typeface="SimSun"/>
                <a:cs typeface="Times New Roman" panose="02020603050405020304" pitchFamily="18" charset="0"/>
              </a:rPr>
              <a:t>↓ safe water</a:t>
            </a:r>
            <a:endParaRPr lang="en-GB" sz="1600" b="1">
              <a:solidFill>
                <a:schemeClr val="tx1"/>
              </a:solidFill>
              <a:latin typeface="Lato" panose="020F0502020204030203" pitchFamily="34" charset="77"/>
              <a:ea typeface="SimSun"/>
              <a:cs typeface="Arial"/>
            </a:endParaRPr>
          </a:p>
        </p:txBody>
      </p:sp>
      <p:sp>
        <p:nvSpPr>
          <p:cNvPr id="16" name="Text Placeholder 6">
            <a:extLst>
              <a:ext uri="{FF2B5EF4-FFF2-40B4-BE49-F238E27FC236}">
                <a16:creationId xmlns:a16="http://schemas.microsoft.com/office/drawing/2014/main" id="{16B301C8-507A-4A2D-AB2E-ACA5664FA1C3}"/>
              </a:ext>
            </a:extLst>
          </p:cNvPr>
          <p:cNvSpPr txBox="1">
            <a:spLocks/>
          </p:cNvSpPr>
          <p:nvPr/>
        </p:nvSpPr>
        <p:spPr>
          <a:xfrm>
            <a:off x="1749395" y="475185"/>
            <a:ext cx="8732623" cy="3635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a:solidFill>
                  <a:schemeClr val="accent2"/>
                </a:solidFill>
                <a:latin typeface="Lato"/>
              </a:rPr>
              <a:t>Breast milk substitutes carries a higher risk with greater consequences in emergency settings</a:t>
            </a:r>
          </a:p>
        </p:txBody>
      </p:sp>
      <p:pic>
        <p:nvPicPr>
          <p:cNvPr id="5" name="Picture 6" descr="2,293,613 imágenes de Precaucion - Imágenes, fotos y vectores de stock |  Shutterstock">
            <a:extLst>
              <a:ext uri="{FF2B5EF4-FFF2-40B4-BE49-F238E27FC236}">
                <a16:creationId xmlns:a16="http://schemas.microsoft.com/office/drawing/2014/main" id="{9D4CEDBD-5C6F-239C-7494-5A2A00E82E1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34996" y="475185"/>
            <a:ext cx="914399" cy="8097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2,293,613 imágenes de Precaucion - Imágenes, fotos y vectores de stock |  Shutterstock">
            <a:extLst>
              <a:ext uri="{FF2B5EF4-FFF2-40B4-BE49-F238E27FC236}">
                <a16:creationId xmlns:a16="http://schemas.microsoft.com/office/drawing/2014/main" id="{90DB1CAE-E1CC-1928-71F1-57B6973921A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127672" y="475185"/>
            <a:ext cx="914399" cy="80976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F5F8E6E5-CE29-4151-C56C-2E4EE622D4C7}"/>
              </a:ext>
            </a:extLst>
          </p:cNvPr>
          <p:cNvSpPr txBox="1">
            <a:spLocks/>
          </p:cNvSpPr>
          <p:nvPr/>
        </p:nvSpPr>
        <p:spPr bwMode="auto">
          <a:xfrm>
            <a:off x="3779792" y="6497749"/>
            <a:ext cx="4114800" cy="365125"/>
          </a:xfrm>
          <a:prstGeom prst="rect">
            <a:avLst/>
          </a:prstGeom>
          <a:noFill/>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1200" dirty="0">
                <a:solidFill>
                  <a:srgbClr val="222221"/>
                </a:solidFill>
                <a:latin typeface="Arial"/>
                <a:ea typeface="MS PGothic"/>
                <a:cs typeface="Arial"/>
              </a:rPr>
              <a:t>Source: IYCF-E Curriculum, V2, 2022 Save the Children</a:t>
            </a:r>
          </a:p>
        </p:txBody>
      </p:sp>
    </p:spTree>
    <p:extLst>
      <p:ext uri="{BB962C8B-B14F-4D97-AF65-F5344CB8AC3E}">
        <p14:creationId xmlns:p14="http://schemas.microsoft.com/office/powerpoint/2010/main" val="795276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a:extLst>
              <a:ext uri="{FF2B5EF4-FFF2-40B4-BE49-F238E27FC236}">
                <a16:creationId xmlns:a16="http://schemas.microsoft.com/office/drawing/2014/main" id="{99C376F2-8820-2F41-9503-A0D5E9B541C5}"/>
              </a:ext>
            </a:extLst>
          </p:cNvPr>
          <p:cNvSpPr txBox="1">
            <a:spLocks noChangeArrowheads="1"/>
          </p:cNvSpPr>
          <p:nvPr/>
        </p:nvSpPr>
        <p:spPr bwMode="auto">
          <a:xfrm>
            <a:off x="10566450" y="6003704"/>
            <a:ext cx="15289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000" dirty="0">
                <a:solidFill>
                  <a:schemeClr val="bg1"/>
                </a:solidFill>
              </a:rPr>
              <a:t>Save the Children</a:t>
            </a:r>
          </a:p>
        </p:txBody>
      </p:sp>
      <p:pic>
        <p:nvPicPr>
          <p:cNvPr id="12" name="Content Placeholder 3">
            <a:extLst>
              <a:ext uri="{FF2B5EF4-FFF2-40B4-BE49-F238E27FC236}">
                <a16:creationId xmlns:a16="http://schemas.microsoft.com/office/drawing/2014/main" id="{52166A9C-2EBA-8541-A3EA-3FE232A41A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10897" y="1148306"/>
            <a:ext cx="3836098" cy="5440284"/>
          </a:xfrm>
          <a:prstGeom prst="rect">
            <a:avLst/>
          </a:prstGeom>
        </p:spPr>
      </p:pic>
      <p:sp>
        <p:nvSpPr>
          <p:cNvPr id="14" name="TextBox 13">
            <a:extLst>
              <a:ext uri="{FF2B5EF4-FFF2-40B4-BE49-F238E27FC236}">
                <a16:creationId xmlns:a16="http://schemas.microsoft.com/office/drawing/2014/main" id="{33E7AFA7-7741-A146-8A8D-1830C53752CE}"/>
              </a:ext>
            </a:extLst>
          </p:cNvPr>
          <p:cNvSpPr txBox="1"/>
          <p:nvPr/>
        </p:nvSpPr>
        <p:spPr>
          <a:xfrm>
            <a:off x="107066" y="1452007"/>
            <a:ext cx="3836099" cy="877163"/>
          </a:xfrm>
          <a:prstGeom prst="rect">
            <a:avLst/>
          </a:prstGeom>
          <a:noFill/>
        </p:spPr>
        <p:txBody>
          <a:bodyPr wrap="square" rtlCol="0">
            <a:spAutoFit/>
          </a:bodyPr>
          <a:lstStyle/>
          <a:p>
            <a:pPr algn="ctr"/>
            <a:r>
              <a:rPr lang="en-US" sz="1700" b="1" dirty="0"/>
              <a:t>Breast-milk substitutes donations in a shelter in Mexico after the earthquake hit in 2017</a:t>
            </a:r>
          </a:p>
        </p:txBody>
      </p:sp>
      <p:sp>
        <p:nvSpPr>
          <p:cNvPr id="17" name="TextBox 1">
            <a:extLst>
              <a:ext uri="{FF2B5EF4-FFF2-40B4-BE49-F238E27FC236}">
                <a16:creationId xmlns:a16="http://schemas.microsoft.com/office/drawing/2014/main" id="{1933E728-5428-4F10-8ECD-A4735BCEF3E8}"/>
              </a:ext>
            </a:extLst>
          </p:cNvPr>
          <p:cNvSpPr txBox="1">
            <a:spLocks noChangeArrowheads="1"/>
          </p:cNvSpPr>
          <p:nvPr/>
        </p:nvSpPr>
        <p:spPr bwMode="auto">
          <a:xfrm>
            <a:off x="6774163" y="6332548"/>
            <a:ext cx="15289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000" dirty="0">
                <a:solidFill>
                  <a:schemeClr val="bg1"/>
                </a:solidFill>
              </a:rPr>
              <a:t>UNICEF-M</a:t>
            </a:r>
            <a:r>
              <a:rPr lang="es-PA" altLang="en-US" sz="1000" dirty="0" err="1">
                <a:solidFill>
                  <a:schemeClr val="bg1"/>
                </a:solidFill>
              </a:rPr>
              <a:t>éxico</a:t>
            </a:r>
            <a:endParaRPr lang="en-US" altLang="en-US" sz="1000" dirty="0">
              <a:solidFill>
                <a:schemeClr val="bg1"/>
              </a:solidFill>
            </a:endParaRPr>
          </a:p>
        </p:txBody>
      </p:sp>
      <p:sp>
        <p:nvSpPr>
          <p:cNvPr id="16" name="Title 1">
            <a:extLst>
              <a:ext uri="{FF2B5EF4-FFF2-40B4-BE49-F238E27FC236}">
                <a16:creationId xmlns:a16="http://schemas.microsoft.com/office/drawing/2014/main" id="{C9B965F0-89BD-474E-85E3-27E7ECCCC2C4}"/>
              </a:ext>
            </a:extLst>
          </p:cNvPr>
          <p:cNvSpPr txBox="1">
            <a:spLocks/>
          </p:cNvSpPr>
          <p:nvPr/>
        </p:nvSpPr>
        <p:spPr>
          <a:xfrm>
            <a:off x="6168" y="288757"/>
            <a:ext cx="12193252" cy="618690"/>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latin typeface="+mn-lt"/>
              </a:rPr>
              <a:t>Infant formula donations and powder milk are common in emergencies</a:t>
            </a:r>
            <a:endParaRPr lang="en-US" sz="2800" dirty="0">
              <a:ea typeface="+mj-lt"/>
              <a:cs typeface="+mj-lt"/>
            </a:endParaRPr>
          </a:p>
        </p:txBody>
      </p:sp>
    </p:spTree>
    <p:extLst>
      <p:ext uri="{BB962C8B-B14F-4D97-AF65-F5344CB8AC3E}">
        <p14:creationId xmlns:p14="http://schemas.microsoft.com/office/powerpoint/2010/main" val="439307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931556" y="2295730"/>
            <a:ext cx="2508540" cy="1400383"/>
          </a:xfrm>
          <a:prstGeom prst="rect">
            <a:avLst/>
          </a:prstGeom>
          <a:noFill/>
        </p:spPr>
        <p:txBody>
          <a:bodyPr wrap="square" rtlCol="0">
            <a:spAutoFit/>
          </a:bodyPr>
          <a:lstStyle/>
          <a:p>
            <a:pPr algn="ctr"/>
            <a:r>
              <a:rPr lang="en-US" sz="1700" b="1" dirty="0"/>
              <a:t>Massive donations of breast-milk substitutes in a community affected by 2017 earthquake in Mexico</a:t>
            </a:r>
          </a:p>
        </p:txBody>
      </p:sp>
      <p:pic>
        <p:nvPicPr>
          <p:cNvPr id="6" name="Picture 5"/>
          <p:cNvPicPr>
            <a:picLocks noChangeAspect="1"/>
          </p:cNvPicPr>
          <p:nvPr/>
        </p:nvPicPr>
        <p:blipFill>
          <a:blip r:embed="rId2"/>
          <a:stretch>
            <a:fillRect/>
          </a:stretch>
        </p:blipFill>
        <p:spPr>
          <a:xfrm>
            <a:off x="1667237" y="113225"/>
            <a:ext cx="6056171" cy="6858000"/>
          </a:xfrm>
          <a:prstGeom prst="rect">
            <a:avLst/>
          </a:prstGeom>
        </p:spPr>
      </p:pic>
    </p:spTree>
    <p:extLst>
      <p:ext uri="{BB962C8B-B14F-4D97-AF65-F5344CB8AC3E}">
        <p14:creationId xmlns:p14="http://schemas.microsoft.com/office/powerpoint/2010/main" val="141765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p:txBody>
          <a:bodyPr/>
          <a:lstStyle/>
          <a:p>
            <a:fld id="{198A1FDF-7175-48BE-A442-C38CD7BB5829}" type="slidenum">
              <a:rPr lang="en-US" smtClean="0"/>
              <a:t>23</a:t>
            </a:fld>
            <a:endParaRPr lang="en-US"/>
          </a:p>
        </p:txBody>
      </p:sp>
      <p:sp>
        <p:nvSpPr>
          <p:cNvPr id="8" name="Content Placeholder 6">
            <a:extLst>
              <a:ext uri="{FF2B5EF4-FFF2-40B4-BE49-F238E27FC236}">
                <a16:creationId xmlns:a16="http://schemas.microsoft.com/office/drawing/2014/main" id="{06D423DA-53B5-4A6D-8792-73F3E6D5CD38}"/>
              </a:ext>
            </a:extLst>
          </p:cNvPr>
          <p:cNvSpPr>
            <a:spLocks noGrp="1"/>
          </p:cNvSpPr>
          <p:nvPr>
            <p:ph idx="1"/>
          </p:nvPr>
        </p:nvSpPr>
        <p:spPr>
          <a:xfrm>
            <a:off x="431147" y="1149178"/>
            <a:ext cx="6711058" cy="5157960"/>
          </a:xfrm>
        </p:spPr>
        <p:txBody>
          <a:bodyPr>
            <a:normAutofit fontScale="92500" lnSpcReduction="20000"/>
          </a:bodyPr>
          <a:lstStyle/>
          <a:p>
            <a:pPr marL="0" indent="0">
              <a:lnSpc>
                <a:spcPct val="120000"/>
              </a:lnSpc>
              <a:spcBef>
                <a:spcPts val="600"/>
              </a:spcBef>
              <a:buNone/>
            </a:pPr>
            <a:r>
              <a:rPr lang="en-US" sz="1800" b="1" dirty="0">
                <a:solidFill>
                  <a:schemeClr val="tx2"/>
                </a:solidFill>
              </a:rPr>
              <a:t>Donations of Breastmilk Substitutes are often: </a:t>
            </a:r>
          </a:p>
          <a:p>
            <a:pPr marL="285750" indent="-285750">
              <a:lnSpc>
                <a:spcPct val="120000"/>
              </a:lnSpc>
              <a:spcBef>
                <a:spcPts val="600"/>
              </a:spcBef>
              <a:buFont typeface="Arial" panose="020B0604020202020204" pitchFamily="34" charset="0"/>
              <a:buChar char="•"/>
            </a:pPr>
            <a:r>
              <a:rPr lang="en-US" sz="1800" b="1" dirty="0"/>
              <a:t>Unsafe </a:t>
            </a:r>
            <a:r>
              <a:rPr lang="en-US" sz="1800" dirty="0"/>
              <a:t>(expired, the wrong type, unreliable quality etc.)</a:t>
            </a:r>
          </a:p>
          <a:p>
            <a:pPr marL="285750" indent="-285750">
              <a:lnSpc>
                <a:spcPct val="120000"/>
              </a:lnSpc>
              <a:spcBef>
                <a:spcPts val="600"/>
              </a:spcBef>
              <a:buFont typeface="Arial" panose="020B0604020202020204" pitchFamily="34" charset="0"/>
              <a:buChar char="•"/>
            </a:pPr>
            <a:r>
              <a:rPr lang="en-US" sz="1800" b="1" dirty="0"/>
              <a:t>Labelled in the wrong language </a:t>
            </a:r>
            <a:r>
              <a:rPr lang="en-US" sz="1800" dirty="0"/>
              <a:t>/ unlabeled </a:t>
            </a:r>
          </a:p>
          <a:p>
            <a:pPr marL="285750" indent="-285750">
              <a:lnSpc>
                <a:spcPct val="120000"/>
              </a:lnSpc>
              <a:spcBef>
                <a:spcPts val="600"/>
              </a:spcBef>
              <a:buFont typeface="Arial" panose="020B0604020202020204" pitchFamily="34" charset="0"/>
              <a:buChar char="•"/>
            </a:pPr>
            <a:r>
              <a:rPr lang="en-US" sz="1800" b="1" dirty="0"/>
              <a:t>The wrong quantity </a:t>
            </a:r>
            <a:r>
              <a:rPr lang="en-US" sz="1800" dirty="0"/>
              <a:t>(usually too much)</a:t>
            </a:r>
          </a:p>
          <a:p>
            <a:pPr marL="285750" indent="-285750">
              <a:lnSpc>
                <a:spcPct val="120000"/>
              </a:lnSpc>
              <a:spcBef>
                <a:spcPts val="600"/>
              </a:spcBef>
              <a:buFont typeface="Arial" panose="020B0604020202020204" pitchFamily="34" charset="0"/>
              <a:buChar char="•"/>
            </a:pPr>
            <a:r>
              <a:rPr lang="en-US" sz="1800" b="1" dirty="0"/>
              <a:t>Inconsistently supplied </a:t>
            </a:r>
            <a:r>
              <a:rPr lang="en-US" sz="1800" dirty="0"/>
              <a:t>/ unreliably supplied</a:t>
            </a:r>
          </a:p>
          <a:p>
            <a:pPr marL="285750" indent="-285750">
              <a:lnSpc>
                <a:spcPct val="120000"/>
              </a:lnSpc>
              <a:spcBef>
                <a:spcPts val="600"/>
              </a:spcBef>
              <a:buFont typeface="Arial" panose="020B0604020202020204" pitchFamily="34" charset="0"/>
              <a:buChar char="•"/>
            </a:pPr>
            <a:r>
              <a:rPr lang="en-US" sz="1800" dirty="0"/>
              <a:t>Used by breastfeeding mothers</a:t>
            </a:r>
            <a:r>
              <a:rPr lang="en-US" sz="1800" b="1" dirty="0"/>
              <a:t>, disrupting breastmilk supply</a:t>
            </a:r>
          </a:p>
          <a:p>
            <a:pPr marL="285750" indent="-285750">
              <a:lnSpc>
                <a:spcPct val="120000"/>
              </a:lnSpc>
              <a:spcBef>
                <a:spcPts val="600"/>
              </a:spcBef>
              <a:buFont typeface="Arial" panose="020B0604020202020204" pitchFamily="34" charset="0"/>
              <a:buChar char="•"/>
            </a:pPr>
            <a:r>
              <a:rPr lang="en-US" sz="1800" b="1" dirty="0"/>
              <a:t>Not targeted to those who need them</a:t>
            </a:r>
          </a:p>
          <a:p>
            <a:pPr marL="285750" indent="-285750">
              <a:lnSpc>
                <a:spcPct val="120000"/>
              </a:lnSpc>
              <a:spcBef>
                <a:spcPts val="600"/>
              </a:spcBef>
              <a:buFont typeface="Arial" panose="020B0604020202020204" pitchFamily="34" charset="0"/>
              <a:buChar char="•"/>
            </a:pPr>
            <a:r>
              <a:rPr lang="en-US" sz="1800" b="1" dirty="0"/>
              <a:t>Lacking the instructions, supplies and support needed to minimize risk </a:t>
            </a:r>
            <a:r>
              <a:rPr lang="en-US" sz="1800" dirty="0"/>
              <a:t>(e.g. safe water, heat source etc.)</a:t>
            </a:r>
          </a:p>
          <a:p>
            <a:pPr marL="285750" indent="-285750">
              <a:lnSpc>
                <a:spcPct val="120000"/>
              </a:lnSpc>
              <a:spcBef>
                <a:spcPts val="600"/>
              </a:spcBef>
              <a:buFont typeface="Arial" panose="020B0604020202020204" pitchFamily="34" charset="0"/>
              <a:buChar char="•"/>
            </a:pPr>
            <a:r>
              <a:rPr lang="en-GB" sz="1800" b="1" dirty="0"/>
              <a:t>Take excessive time and resources to manage </a:t>
            </a:r>
            <a:r>
              <a:rPr lang="en-GB" sz="1800" dirty="0"/>
              <a:t>(transport, storage, sorting, relabelling), creating bottlenecks, slowing down emergency response and diverting from breastfeeding support </a:t>
            </a:r>
          </a:p>
          <a:p>
            <a:pPr marL="285750" indent="-285750">
              <a:lnSpc>
                <a:spcPct val="120000"/>
              </a:lnSpc>
              <a:spcBef>
                <a:spcPts val="600"/>
              </a:spcBef>
              <a:buFont typeface="Arial" panose="020B0604020202020204" pitchFamily="34" charset="0"/>
              <a:buChar char="•"/>
            </a:pPr>
            <a:r>
              <a:rPr lang="en-GB" sz="1800" b="1" dirty="0"/>
              <a:t>Contributing to conflict relations</a:t>
            </a:r>
          </a:p>
          <a:p>
            <a:pPr marL="0" indent="0">
              <a:lnSpc>
                <a:spcPct val="120000"/>
              </a:lnSpc>
              <a:spcBef>
                <a:spcPts val="600"/>
              </a:spcBef>
              <a:buNone/>
            </a:pPr>
            <a:endParaRPr lang="en-GB" sz="1800" b="1" dirty="0"/>
          </a:p>
          <a:p>
            <a:pPr marL="0" indent="0">
              <a:lnSpc>
                <a:spcPct val="120000"/>
              </a:lnSpc>
              <a:spcBef>
                <a:spcPts val="600"/>
              </a:spcBef>
              <a:buNone/>
            </a:pPr>
            <a:r>
              <a:rPr lang="en-US" sz="1800" b="1" dirty="0">
                <a:solidFill>
                  <a:schemeClr val="tx2"/>
                </a:solidFill>
              </a:rPr>
              <a:t>Donations and uncontrolled distributions undermine the health of </a:t>
            </a:r>
            <a:r>
              <a:rPr lang="en-US" sz="1800" b="1" u="sng" dirty="0">
                <a:solidFill>
                  <a:schemeClr val="tx2"/>
                </a:solidFill>
              </a:rPr>
              <a:t>all</a:t>
            </a:r>
            <a:r>
              <a:rPr lang="en-US" sz="1800" b="1" dirty="0">
                <a:solidFill>
                  <a:schemeClr val="tx2"/>
                </a:solidFill>
              </a:rPr>
              <a:t> infants in all emergencies</a:t>
            </a:r>
          </a:p>
        </p:txBody>
      </p:sp>
      <p:pic>
        <p:nvPicPr>
          <p:cNvPr id="3" name="Content Placeholder 3">
            <a:extLst>
              <a:ext uri="{FF2B5EF4-FFF2-40B4-BE49-F238E27FC236}">
                <a16:creationId xmlns:a16="http://schemas.microsoft.com/office/drawing/2014/main" id="{FD4CBB43-8F72-FF67-ACE0-15F1D8DED5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00622" y="438671"/>
            <a:ext cx="4691378" cy="6419329"/>
          </a:xfrm>
          <a:prstGeom prst="rect">
            <a:avLst/>
          </a:prstGeom>
        </p:spPr>
      </p:pic>
      <p:sp>
        <p:nvSpPr>
          <p:cNvPr id="4" name="Title 1">
            <a:extLst>
              <a:ext uri="{FF2B5EF4-FFF2-40B4-BE49-F238E27FC236}">
                <a16:creationId xmlns:a16="http://schemas.microsoft.com/office/drawing/2014/main" id="{53BC9173-3D09-1582-73A4-83A09BEECEC4}"/>
              </a:ext>
            </a:extLst>
          </p:cNvPr>
          <p:cNvSpPr txBox="1">
            <a:spLocks/>
          </p:cNvSpPr>
          <p:nvPr/>
        </p:nvSpPr>
        <p:spPr>
          <a:xfrm>
            <a:off x="6168" y="288757"/>
            <a:ext cx="12193252" cy="618690"/>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chemeClr val="accent2"/>
                </a:solidFill>
                <a:latin typeface="+mn-lt"/>
              </a:rPr>
              <a:t>In every emergency</a:t>
            </a:r>
            <a:endParaRPr lang="en-US" sz="3200">
              <a:solidFill>
                <a:schemeClr val="accent2"/>
              </a:solidFill>
              <a:ea typeface="+mj-lt"/>
              <a:cs typeface="+mj-lt"/>
            </a:endParaRPr>
          </a:p>
        </p:txBody>
      </p:sp>
    </p:spTree>
    <p:extLst>
      <p:ext uri="{BB962C8B-B14F-4D97-AF65-F5344CB8AC3E}">
        <p14:creationId xmlns:p14="http://schemas.microsoft.com/office/powerpoint/2010/main" val="1871070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Marcador de contenido 2">
            <a:extLst>
              <a:ext uri="{FF2B5EF4-FFF2-40B4-BE49-F238E27FC236}">
                <a16:creationId xmlns:a16="http://schemas.microsoft.com/office/drawing/2014/main" id="{D50932EB-BF49-BF1B-BAB8-4D3BE381A3DD}"/>
              </a:ext>
            </a:extLst>
          </p:cNvPr>
          <p:cNvGraphicFramePr>
            <a:graphicFrameLocks noGrp="1"/>
          </p:cNvGraphicFramePr>
          <p:nvPr>
            <p:ph idx="1"/>
          </p:nvPr>
        </p:nvGraphicFramePr>
        <p:xfrm>
          <a:off x="710480" y="0"/>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a:extLst>
              <a:ext uri="{FF2B5EF4-FFF2-40B4-BE49-F238E27FC236}">
                <a16:creationId xmlns:a16="http://schemas.microsoft.com/office/drawing/2014/main" id="{67CEB59D-58A2-B321-49D8-A7E286F050A5}"/>
              </a:ext>
            </a:extLst>
          </p:cNvPr>
          <p:cNvSpPr txBox="1">
            <a:spLocks/>
          </p:cNvSpPr>
          <p:nvPr/>
        </p:nvSpPr>
        <p:spPr>
          <a:xfrm>
            <a:off x="6168" y="288757"/>
            <a:ext cx="12193252" cy="618690"/>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chemeClr val="accent2"/>
                </a:solidFill>
                <a:latin typeface="+mn-lt"/>
              </a:rPr>
              <a:t>Donations undermine breastfeeding</a:t>
            </a:r>
            <a:endParaRPr lang="en-US" sz="3200">
              <a:solidFill>
                <a:schemeClr val="accent2"/>
              </a:solidFill>
              <a:ea typeface="+mj-lt"/>
              <a:cs typeface="+mj-lt"/>
            </a:endParaRPr>
          </a:p>
        </p:txBody>
      </p:sp>
      <p:grpSp>
        <p:nvGrpSpPr>
          <p:cNvPr id="19" name="Grupo 18">
            <a:extLst>
              <a:ext uri="{FF2B5EF4-FFF2-40B4-BE49-F238E27FC236}">
                <a16:creationId xmlns:a16="http://schemas.microsoft.com/office/drawing/2014/main" id="{0EC5F26C-B3E2-F70E-55CC-0B69481E4FB7}"/>
              </a:ext>
            </a:extLst>
          </p:cNvPr>
          <p:cNvGrpSpPr/>
          <p:nvPr/>
        </p:nvGrpSpPr>
        <p:grpSpPr>
          <a:xfrm>
            <a:off x="348200" y="3398719"/>
            <a:ext cx="11495599" cy="3140193"/>
            <a:chOff x="348200" y="3398719"/>
            <a:chExt cx="11495599" cy="3140193"/>
          </a:xfrm>
        </p:grpSpPr>
        <p:grpSp>
          <p:nvGrpSpPr>
            <p:cNvPr id="5" name="Group 4"/>
            <p:cNvGrpSpPr/>
            <p:nvPr/>
          </p:nvGrpSpPr>
          <p:grpSpPr>
            <a:xfrm>
              <a:off x="348200" y="3404734"/>
              <a:ext cx="7576367" cy="3134178"/>
              <a:chOff x="1103035" y="2103374"/>
              <a:chExt cx="7576367" cy="3134178"/>
            </a:xfrm>
          </p:grpSpPr>
          <p:pic>
            <p:nvPicPr>
              <p:cNvPr id="11" name="Picture 10">
                <a:extLst>
                  <a:ext uri="{FF2B5EF4-FFF2-40B4-BE49-F238E27FC236}">
                    <a16:creationId xmlns:a16="http://schemas.microsoft.com/office/drawing/2014/main" id="{022D1053-15B5-4099-B0F8-D3E5BA96EE9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244356" y="2103374"/>
                <a:ext cx="3435046" cy="2603115"/>
              </a:xfrm>
              <a:prstGeom prst="rect">
                <a:avLst/>
              </a:prstGeom>
            </p:spPr>
          </p:pic>
          <p:sp>
            <p:nvSpPr>
              <p:cNvPr id="12" name="TextBox 11">
                <a:extLst>
                  <a:ext uri="{FF2B5EF4-FFF2-40B4-BE49-F238E27FC236}">
                    <a16:creationId xmlns:a16="http://schemas.microsoft.com/office/drawing/2014/main" id="{C2CA6386-5BE0-4A8F-BB1B-A75FBE4D52CE}"/>
                  </a:ext>
                </a:extLst>
              </p:cNvPr>
              <p:cNvSpPr txBox="1"/>
              <p:nvPr/>
            </p:nvSpPr>
            <p:spPr>
              <a:xfrm>
                <a:off x="5244356" y="4706489"/>
                <a:ext cx="3435046" cy="531063"/>
              </a:xfrm>
              <a:prstGeom prst="rect">
                <a:avLst/>
              </a:prstGeom>
              <a:solidFill>
                <a:schemeClr val="bg2"/>
              </a:solidFill>
            </p:spPr>
            <p:txBody>
              <a:bodyPr wrap="square" lIns="91440" tIns="91440" rIns="91440" bIns="91440" rtlCol="0" anchor="ctr" anchorCtr="0">
                <a:normAutofit lnSpcReduction="10000"/>
              </a:bodyPr>
              <a:lstStyle/>
              <a:p>
                <a:r>
                  <a:rPr lang="en-US" sz="1200">
                    <a:latin typeface="Lato" panose="020F0502020204030203" pitchFamily="34" charset="77"/>
                    <a:ea typeface="MS PGothic"/>
                  </a:rPr>
                  <a:t>Sri Lanka, post-tsunami. Distribution of formula the NGO had been given in “big quantities”</a:t>
                </a:r>
              </a:p>
            </p:txBody>
          </p:sp>
          <p:sp>
            <p:nvSpPr>
              <p:cNvPr id="13" name="TextBox 12">
                <a:extLst>
                  <a:ext uri="{FF2B5EF4-FFF2-40B4-BE49-F238E27FC236}">
                    <a16:creationId xmlns:a16="http://schemas.microsoft.com/office/drawing/2014/main" id="{DB183443-C67A-6319-A22A-50A30BE55C81}"/>
                  </a:ext>
                </a:extLst>
              </p:cNvPr>
              <p:cNvSpPr txBox="1"/>
              <p:nvPr/>
            </p:nvSpPr>
            <p:spPr>
              <a:xfrm>
                <a:off x="1103035" y="4706489"/>
                <a:ext cx="3799812" cy="522765"/>
              </a:xfrm>
              <a:prstGeom prst="rect">
                <a:avLst/>
              </a:prstGeom>
              <a:solidFill>
                <a:schemeClr val="bg2"/>
              </a:solidFill>
            </p:spPr>
            <p:txBody>
              <a:bodyPr wrap="square" lIns="91440" tIns="91440" rIns="91440" bIns="91440" rtlCol="0" anchor="ctr" anchorCtr="0">
                <a:normAutofit fontScale="92500"/>
              </a:bodyPr>
              <a:lstStyle/>
              <a:p>
                <a:r>
                  <a:rPr lang="en-US" sz="1200">
                    <a:latin typeface="Lato" panose="020F0502020204030203" pitchFamily="34" charset="77"/>
                    <a:ea typeface="MS PGothic"/>
                  </a:rPr>
                  <a:t>The Head of the Israeli Delegation to Sri Lanka teaches mothers how to use infant formula (</a:t>
                </a:r>
                <a:r>
                  <a:rPr lang="en-US" sz="1200" err="1">
                    <a:latin typeface="Lato" panose="020F0502020204030203" pitchFamily="34" charset="77"/>
                    <a:ea typeface="MS PGothic"/>
                  </a:rPr>
                  <a:t>IsraAID</a:t>
                </a:r>
                <a:r>
                  <a:rPr lang="en-US" sz="1200">
                    <a:latin typeface="Lato" panose="020F0502020204030203" pitchFamily="34" charset="77"/>
                    <a:ea typeface="MS PGothic"/>
                  </a:rPr>
                  <a:t>, January 2005)</a:t>
                </a:r>
                <a:endParaRPr lang="en-US" sz="1200">
                  <a:latin typeface="Lato" panose="020F0502020204030203" pitchFamily="34" charset="77"/>
                </a:endParaRPr>
              </a:p>
            </p:txBody>
          </p:sp>
          <p:pic>
            <p:nvPicPr>
              <p:cNvPr id="14" name="Picture 2" descr="Why breastfeeding mothers request and use donated infant formula –  Anthrolactology">
                <a:extLst>
                  <a:ext uri="{FF2B5EF4-FFF2-40B4-BE49-F238E27FC236}">
                    <a16:creationId xmlns:a16="http://schemas.microsoft.com/office/drawing/2014/main" id="{84D417F9-1536-CB40-83A6-78F446D7B04C}"/>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103036" y="2103374"/>
                <a:ext cx="3799811" cy="2603115"/>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Content Placeholder 10">
              <a:extLst>
                <a:ext uri="{FF2B5EF4-FFF2-40B4-BE49-F238E27FC236}">
                  <a16:creationId xmlns:a16="http://schemas.microsoft.com/office/drawing/2014/main" id="{9A73DE43-A0A2-1F78-410F-1BC14AA5BFB7}"/>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176705" y="3398719"/>
              <a:ext cx="3667094" cy="2609130"/>
            </a:xfrm>
            <a:prstGeom prst="rect">
              <a:avLst/>
            </a:prstGeom>
          </p:spPr>
        </p:pic>
        <p:sp>
          <p:nvSpPr>
            <p:cNvPr id="18" name="TextBox 11">
              <a:extLst>
                <a:ext uri="{FF2B5EF4-FFF2-40B4-BE49-F238E27FC236}">
                  <a16:creationId xmlns:a16="http://schemas.microsoft.com/office/drawing/2014/main" id="{B0A9EB29-A9A5-4B7C-B83A-9E897627F8B6}"/>
                </a:ext>
              </a:extLst>
            </p:cNvPr>
            <p:cNvSpPr txBox="1"/>
            <p:nvPr/>
          </p:nvSpPr>
          <p:spPr>
            <a:xfrm>
              <a:off x="8176704" y="5999551"/>
              <a:ext cx="3667093" cy="531063"/>
            </a:xfrm>
            <a:prstGeom prst="rect">
              <a:avLst/>
            </a:prstGeom>
            <a:solidFill>
              <a:schemeClr val="bg2"/>
            </a:solidFill>
          </p:spPr>
          <p:txBody>
            <a:bodyPr wrap="square" lIns="91440" tIns="91440" rIns="91440" bIns="91440" rtlCol="0" anchor="ctr" anchorCtr="0">
              <a:normAutofit fontScale="85000" lnSpcReduction="20000"/>
            </a:bodyPr>
            <a:lstStyle/>
            <a:p>
              <a:pPr>
                <a:spcBef>
                  <a:spcPts val="600"/>
                </a:spcBef>
              </a:pPr>
              <a:r>
                <a:rPr lang="en-US" sz="1000">
                  <a:latin typeface="Lato" panose="020F0502020204030203" pitchFamily="34" charset="77"/>
                  <a:ea typeface="MS PGothic"/>
                </a:rPr>
                <a:t>Danielle feeds her 3-month-old baby Ember as they wait to be evacuated by members of the Louisiana Army National Guard during flooding in the USA.</a:t>
              </a:r>
            </a:p>
          </p:txBody>
        </p:sp>
      </p:grpSp>
    </p:spTree>
    <p:extLst>
      <p:ext uri="{BB962C8B-B14F-4D97-AF65-F5344CB8AC3E}">
        <p14:creationId xmlns:p14="http://schemas.microsoft.com/office/powerpoint/2010/main" val="2123730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p:txBody>
          <a:bodyPr/>
          <a:lstStyle/>
          <a:p>
            <a:fld id="{198A1FDF-7175-48BE-A442-C38CD7BB5829}" type="slidenum">
              <a:rPr lang="en-US" smtClean="0"/>
              <a:t>25</a:t>
            </a:fld>
            <a:endParaRPr lang="en-US"/>
          </a:p>
        </p:txBody>
      </p:sp>
      <p:sp>
        <p:nvSpPr>
          <p:cNvPr id="7" name="TextBox 6">
            <a:extLst>
              <a:ext uri="{FF2B5EF4-FFF2-40B4-BE49-F238E27FC236}">
                <a16:creationId xmlns:a16="http://schemas.microsoft.com/office/drawing/2014/main" id="{B6972FD4-94E7-414A-87E2-34A6D074EFDE}"/>
              </a:ext>
            </a:extLst>
          </p:cNvPr>
          <p:cNvSpPr txBox="1"/>
          <p:nvPr/>
        </p:nvSpPr>
        <p:spPr>
          <a:xfrm>
            <a:off x="264797" y="287927"/>
            <a:ext cx="10184842" cy="707886"/>
          </a:xfrm>
          <a:prstGeom prst="rect">
            <a:avLst/>
          </a:prstGeom>
          <a:noFill/>
        </p:spPr>
        <p:txBody>
          <a:bodyPr wrap="square" rtlCol="0">
            <a:spAutoFit/>
          </a:bodyPr>
          <a:lstStyle>
            <a:defPPr>
              <a:defRPr lang="en-US"/>
            </a:defPPr>
            <a:lvl1pPr>
              <a:defRPr sz="4000" b="1">
                <a:solidFill>
                  <a:schemeClr val="bg1"/>
                </a:solidFill>
                <a:latin typeface="Lato"/>
              </a:defRPr>
            </a:lvl1pPr>
          </a:lstStyle>
          <a:p>
            <a:r>
              <a:rPr lang="en-US" dirty="0">
                <a:solidFill>
                  <a:schemeClr val="accent2"/>
                </a:solidFill>
              </a:rPr>
              <a:t>THE CODE</a:t>
            </a:r>
          </a:p>
        </p:txBody>
      </p:sp>
      <p:sp>
        <p:nvSpPr>
          <p:cNvPr id="4" name="Rectangle 3"/>
          <p:cNvSpPr/>
          <p:nvPr/>
        </p:nvSpPr>
        <p:spPr>
          <a:xfrm>
            <a:off x="439547" y="979180"/>
            <a:ext cx="8531246" cy="461665"/>
          </a:xfrm>
          <a:prstGeom prst="rect">
            <a:avLst/>
          </a:prstGeom>
        </p:spPr>
        <p:txBody>
          <a:bodyPr wrap="none">
            <a:spAutoFit/>
          </a:bodyPr>
          <a:lstStyle/>
          <a:p>
            <a:r>
              <a:rPr lang="en-US" sz="2400" b="1" dirty="0">
                <a:solidFill>
                  <a:schemeClr val="accent5"/>
                </a:solidFill>
              </a:rPr>
              <a:t>The Code still applies in emergencies – it is especially important!  </a:t>
            </a:r>
          </a:p>
        </p:txBody>
      </p:sp>
      <p:sp>
        <p:nvSpPr>
          <p:cNvPr id="5" name="Rectangle 4"/>
          <p:cNvSpPr/>
          <p:nvPr/>
        </p:nvSpPr>
        <p:spPr>
          <a:xfrm>
            <a:off x="228600" y="1687610"/>
            <a:ext cx="7848600" cy="5170390"/>
          </a:xfrm>
          <a:prstGeom prst="rect">
            <a:avLst/>
          </a:prstGeom>
        </p:spPr>
        <p:txBody>
          <a:bodyPr wrap="square" lIns="91440" tIns="45720" rIns="91440" bIns="45720" anchor="t">
            <a:spAutoFit/>
          </a:bodyPr>
          <a:lstStyle/>
          <a:p>
            <a:pPr>
              <a:lnSpc>
                <a:spcPct val="115000"/>
              </a:lnSpc>
            </a:pPr>
            <a:r>
              <a:rPr lang="en-GB" sz="1800" dirty="0">
                <a:effectLst/>
                <a:latin typeface="Calibri"/>
                <a:ea typeface="Calibri" panose="020F0502020204030204" pitchFamily="34" charset="0"/>
                <a:cs typeface="Times New Roman"/>
              </a:rPr>
              <a:t>There is often a lack of understanding around the application of the Code in emergency situations. It is important to point out that the Code:</a:t>
            </a:r>
            <a:endParaRPr lang="es-GT" sz="1800" dirty="0">
              <a:effectLst/>
              <a:latin typeface="Calibri"/>
              <a:ea typeface="Calibri" panose="020F0502020204030204" pitchFamily="34" charset="0"/>
              <a:cs typeface="Times New Roman"/>
            </a:endParaRPr>
          </a:p>
          <a:p>
            <a:pPr>
              <a:lnSpc>
                <a:spcPct val="115000"/>
              </a:lnSpc>
            </a:pPr>
            <a:endParaRPr lang="es-G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GB" dirty="0">
                <a:latin typeface="Calibri"/>
                <a:ea typeface="Calibri" panose="020F0502020204030204" pitchFamily="34" charset="0"/>
                <a:cs typeface="Times New Roman"/>
              </a:rPr>
              <a:t>Is</a:t>
            </a:r>
            <a:r>
              <a:rPr lang="en-GB" sz="1800" dirty="0">
                <a:effectLst/>
                <a:latin typeface="Calibri"/>
                <a:ea typeface="Calibri" panose="020F0502020204030204" pitchFamily="34" charset="0"/>
                <a:cs typeface="Times New Roman"/>
              </a:rPr>
              <a:t> intended to </a:t>
            </a:r>
            <a:r>
              <a:rPr lang="en-GB" sz="1800" b="1" dirty="0">
                <a:effectLst/>
                <a:latin typeface="Calibri"/>
                <a:ea typeface="Calibri" panose="020F0502020204030204" pitchFamily="34" charset="0"/>
                <a:cs typeface="Times New Roman"/>
              </a:rPr>
              <a:t>protect breastfed infants by ensuring BMS will not be distributed in an untargeted way or based on inaccurate or biased information</a:t>
            </a:r>
            <a:r>
              <a:rPr lang="en-GB" sz="1800" dirty="0">
                <a:effectLst/>
                <a:latin typeface="Calibri"/>
                <a:ea typeface="Calibri" panose="020F0502020204030204" pitchFamily="34" charset="0"/>
                <a:cs typeface="Times New Roman"/>
              </a:rPr>
              <a:t>.</a:t>
            </a:r>
          </a:p>
          <a:p>
            <a:pPr marL="342900" lvl="0" indent="-342900">
              <a:lnSpc>
                <a:spcPct val="115000"/>
              </a:lnSpc>
              <a:buFont typeface="+mj-lt"/>
              <a:buAutoNum type="arabicPeriod"/>
            </a:pPr>
            <a:endParaRPr lang="es-G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GB" dirty="0">
                <a:latin typeface="Calibri"/>
                <a:ea typeface="Calibri" panose="020F0502020204030204" pitchFamily="34" charset="0"/>
                <a:cs typeface="Times New Roman"/>
              </a:rPr>
              <a:t>Is</a:t>
            </a:r>
            <a:r>
              <a:rPr lang="en-GB" sz="1800" dirty="0">
                <a:effectLst/>
                <a:latin typeface="Calibri"/>
                <a:ea typeface="Calibri" panose="020F0502020204030204" pitchFamily="34" charset="0"/>
                <a:cs typeface="Times New Roman"/>
              </a:rPr>
              <a:t> intended to protect artificially fed infants by </a:t>
            </a:r>
            <a:r>
              <a:rPr lang="en-GB" sz="1800" b="1" dirty="0">
                <a:effectLst/>
                <a:latin typeface="Calibri"/>
                <a:ea typeface="Calibri" panose="020F0502020204030204" pitchFamily="34" charset="0"/>
                <a:cs typeface="Times New Roman"/>
              </a:rPr>
              <a:t>ensuring BMS will be used as safely as possible on the basis of impartial, accurate information.</a:t>
            </a:r>
          </a:p>
          <a:p>
            <a:pPr marL="342900" lvl="0" indent="-342900">
              <a:lnSpc>
                <a:spcPct val="115000"/>
              </a:lnSpc>
              <a:buFont typeface="+mj-lt"/>
              <a:buAutoNum type="arabicPeriod"/>
            </a:pPr>
            <a:endParaRPr lang="es-G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en-GB" dirty="0">
                <a:latin typeface="Calibri"/>
                <a:ea typeface="Calibri" panose="020F0502020204030204" pitchFamily="34" charset="0"/>
                <a:cs typeface="Times New Roman"/>
              </a:rPr>
              <a:t>Does</a:t>
            </a:r>
            <a:r>
              <a:rPr lang="en-GB" sz="1800" dirty="0">
                <a:effectLst/>
                <a:latin typeface="Calibri"/>
                <a:ea typeface="Calibri" panose="020F0502020204030204" pitchFamily="34" charset="0"/>
                <a:cs typeface="Times New Roman"/>
              </a:rPr>
              <a:t> not restrict the availability of BMS, feeding bottles or teats, but only </a:t>
            </a:r>
            <a:r>
              <a:rPr lang="en-GB" sz="1800" b="1" dirty="0">
                <a:effectLst/>
                <a:latin typeface="Calibri"/>
                <a:ea typeface="Calibri" panose="020F0502020204030204" pitchFamily="34" charset="0"/>
                <a:cs typeface="Times New Roman"/>
              </a:rPr>
              <a:t>restricts marketing and promotion. This includes promotion in the form of humanitarian donations.</a:t>
            </a:r>
            <a:r>
              <a:rPr lang="en-GB" sz="1800" dirty="0">
                <a:effectLst/>
                <a:latin typeface="Calibri"/>
                <a:ea typeface="Calibri" panose="020F0502020204030204" pitchFamily="34" charset="0"/>
                <a:cs typeface="Times New Roman"/>
              </a:rPr>
              <a:t> It, does not prohibit the use of BMS by non-breastfed infants during emergencies, only the way in which they are procured and targeted for distribution.</a:t>
            </a:r>
            <a:endParaRPr lang="es-GT" sz="1800" dirty="0">
              <a:effectLst/>
              <a:latin typeface="Calibri"/>
              <a:ea typeface="Calibri" panose="020F0502020204030204" pitchFamily="34" charset="0"/>
              <a:cs typeface="Times New Roman"/>
            </a:endParaRPr>
          </a:p>
          <a:p>
            <a:pPr marL="342900" lvl="0" indent="-342900">
              <a:lnSpc>
                <a:spcPct val="115000"/>
              </a:lnSpc>
              <a:buFont typeface="Symbol" panose="05050102010706020507" pitchFamily="18" charset="2"/>
              <a:buChar char=""/>
            </a:pPr>
            <a:endParaRPr lang="es-GT"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International Code of Marketing of Breast-Milk Substitutes">
            <a:extLst>
              <a:ext uri="{FF2B5EF4-FFF2-40B4-BE49-F238E27FC236}">
                <a16:creationId xmlns:a16="http://schemas.microsoft.com/office/drawing/2014/main" id="{C034CF7E-D48B-499A-8CD5-A6D8D0A2F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7001" y="1687610"/>
            <a:ext cx="3190397" cy="4549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994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p:txBody>
          <a:bodyPr/>
          <a:lstStyle/>
          <a:p>
            <a:fld id="{198A1FDF-7175-48BE-A442-C38CD7BB5829}" type="slidenum">
              <a:rPr lang="en-US" smtClean="0"/>
              <a:t>26</a:t>
            </a:fld>
            <a:endParaRPr lang="en-US"/>
          </a:p>
        </p:txBody>
      </p:sp>
      <p:sp>
        <p:nvSpPr>
          <p:cNvPr id="5" name="TextBox 4"/>
          <p:cNvSpPr txBox="1"/>
          <p:nvPr/>
        </p:nvSpPr>
        <p:spPr>
          <a:xfrm>
            <a:off x="73162" y="1190340"/>
            <a:ext cx="12126258" cy="1569660"/>
          </a:xfrm>
          <a:prstGeom prst="rect">
            <a:avLst/>
          </a:prstGeom>
          <a:noFill/>
        </p:spPr>
        <p:txBody>
          <a:bodyPr wrap="square" rtlCol="0">
            <a:spAutoFit/>
          </a:bodyPr>
          <a:lstStyle/>
          <a:p>
            <a:pPr algn="ctr"/>
            <a:r>
              <a:rPr lang="en-US" sz="2400" b="1" u="sng" dirty="0"/>
              <a:t>There will be infants who are not breastfed or who are partially breastfed. </a:t>
            </a:r>
          </a:p>
          <a:p>
            <a:pPr algn="ctr"/>
            <a:endParaRPr lang="en-US" sz="2400" dirty="0"/>
          </a:p>
          <a:p>
            <a:pPr algn="ctr"/>
            <a:r>
              <a:rPr lang="en-US" sz="2400" dirty="0"/>
              <a:t>They are highly vulnerable and </a:t>
            </a:r>
            <a:r>
              <a:rPr lang="en-US" sz="2400" b="1" u="sng" dirty="0"/>
              <a:t>require urgent and targeted</a:t>
            </a:r>
            <a:br>
              <a:rPr lang="en-US" sz="2400" b="1" u="sng" dirty="0"/>
            </a:br>
            <a:r>
              <a:rPr lang="en-US" sz="2400" b="1" u="sng" dirty="0"/>
              <a:t>protection and support</a:t>
            </a:r>
            <a:r>
              <a:rPr lang="en-US" sz="2400" dirty="0"/>
              <a:t> given their increased risk of morbidity and mortality.</a:t>
            </a:r>
            <a:endParaRPr lang="en-US" sz="2400" b="1" dirty="0"/>
          </a:p>
        </p:txBody>
      </p:sp>
      <p:grpSp>
        <p:nvGrpSpPr>
          <p:cNvPr id="3" name="Group 2"/>
          <p:cNvGrpSpPr/>
          <p:nvPr/>
        </p:nvGrpSpPr>
        <p:grpSpPr>
          <a:xfrm>
            <a:off x="2627906" y="3098898"/>
            <a:ext cx="7556936" cy="3759102"/>
            <a:chOff x="6174150" y="1890584"/>
            <a:chExt cx="5497586" cy="2840601"/>
          </a:xfrm>
        </p:grpSpPr>
        <p:pic>
          <p:nvPicPr>
            <p:cNvPr id="6" name="Picture Placeholder 8"/>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174150" y="1890584"/>
              <a:ext cx="5497586" cy="2782330"/>
            </a:xfrm>
            <a:prstGeom prst="rect">
              <a:avLst/>
            </a:prstGeom>
          </p:spPr>
        </p:pic>
        <p:sp>
          <p:nvSpPr>
            <p:cNvPr id="11" name="Rectangle 10"/>
            <p:cNvSpPr/>
            <p:nvPr/>
          </p:nvSpPr>
          <p:spPr>
            <a:xfrm rot="16200000">
              <a:off x="10775276" y="3860273"/>
              <a:ext cx="1449436" cy="292388"/>
            </a:xfrm>
            <a:prstGeom prst="rect">
              <a:avLst/>
            </a:prstGeom>
          </p:spPr>
          <p:txBody>
            <a:bodyPr wrap="none" tIns="91440" bIns="91440" anchor="ctr" anchorCtr="0">
              <a:normAutofit/>
            </a:bodyPr>
            <a:lstStyle/>
            <a:p>
              <a:r>
                <a:rPr lang="en-US" sz="700">
                  <a:solidFill>
                    <a:schemeClr val="bg1"/>
                  </a:solidFill>
                  <a:latin typeface="Lato" panose="020F0502020204030203" pitchFamily="34" charset="77"/>
                </a:rPr>
                <a:t>Anna </a:t>
              </a:r>
              <a:r>
                <a:rPr lang="en-US" sz="700" err="1">
                  <a:solidFill>
                    <a:schemeClr val="bg1"/>
                  </a:solidFill>
                  <a:latin typeface="Lato" panose="020F0502020204030203" pitchFamily="34" charset="77"/>
                </a:rPr>
                <a:t>Pantelia</a:t>
              </a:r>
              <a:r>
                <a:rPr lang="en-US" sz="700">
                  <a:solidFill>
                    <a:schemeClr val="bg1"/>
                  </a:solidFill>
                  <a:latin typeface="Lato" panose="020F0502020204030203" pitchFamily="34" charset="77"/>
                </a:rPr>
                <a:t>/Save the Children</a:t>
              </a:r>
            </a:p>
          </p:txBody>
        </p:sp>
      </p:grpSp>
      <p:sp>
        <p:nvSpPr>
          <p:cNvPr id="4" name="Title 1">
            <a:extLst>
              <a:ext uri="{FF2B5EF4-FFF2-40B4-BE49-F238E27FC236}">
                <a16:creationId xmlns:a16="http://schemas.microsoft.com/office/drawing/2014/main" id="{A60C7611-BAA0-ADDE-3674-395829F29CC9}"/>
              </a:ext>
            </a:extLst>
          </p:cNvPr>
          <p:cNvSpPr txBox="1">
            <a:spLocks/>
          </p:cNvSpPr>
          <p:nvPr/>
        </p:nvSpPr>
        <p:spPr>
          <a:xfrm>
            <a:off x="6168" y="288757"/>
            <a:ext cx="12193252" cy="618690"/>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chemeClr val="accent2"/>
                </a:solidFill>
                <a:latin typeface="+mn-lt"/>
              </a:rPr>
              <a:t>In every emergency</a:t>
            </a:r>
            <a:endParaRPr lang="en-US" sz="3200">
              <a:solidFill>
                <a:schemeClr val="accent2"/>
              </a:solidFill>
              <a:ea typeface="+mj-lt"/>
              <a:cs typeface="+mj-lt"/>
            </a:endParaRPr>
          </a:p>
        </p:txBody>
      </p:sp>
    </p:spTree>
    <p:extLst>
      <p:ext uri="{BB962C8B-B14F-4D97-AF65-F5344CB8AC3E}">
        <p14:creationId xmlns:p14="http://schemas.microsoft.com/office/powerpoint/2010/main" val="81573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C0F473-363A-4259-93F3-29658B539F33}"/>
              </a:ext>
            </a:extLst>
          </p:cNvPr>
          <p:cNvSpPr/>
          <p:nvPr/>
        </p:nvSpPr>
        <p:spPr>
          <a:xfrm>
            <a:off x="0" y="2158360"/>
            <a:ext cx="12191998" cy="1325563"/>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6000">
              <a:solidFill>
                <a:srgbClr val="333B5B"/>
              </a:solidFill>
              <a:latin typeface="Franklin Gothic Book" panose="020B0503020102020204"/>
            </a:endParaRPr>
          </a:p>
        </p:txBody>
      </p:sp>
      <p:sp>
        <p:nvSpPr>
          <p:cNvPr id="5" name="TextBox 4">
            <a:extLst>
              <a:ext uri="{FF2B5EF4-FFF2-40B4-BE49-F238E27FC236}">
                <a16:creationId xmlns:a16="http://schemas.microsoft.com/office/drawing/2014/main" id="{0EA43720-4E8B-4FD2-B58B-C492E2C26B82}"/>
              </a:ext>
            </a:extLst>
          </p:cNvPr>
          <p:cNvSpPr txBox="1"/>
          <p:nvPr/>
        </p:nvSpPr>
        <p:spPr>
          <a:xfrm>
            <a:off x="285769" y="2268854"/>
            <a:ext cx="12191999" cy="1723549"/>
          </a:xfrm>
          <a:prstGeom prst="rect">
            <a:avLst/>
          </a:prstGeom>
          <a:noFill/>
        </p:spPr>
        <p:txBody>
          <a:bodyPr wrap="square" rtlCol="0">
            <a:spAutoFit/>
          </a:bodyPr>
          <a:lstStyle/>
          <a:p>
            <a:pPr fontAlgn="t"/>
            <a:r>
              <a:rPr lang="es-PA" sz="3500" b="1" dirty="0" err="1">
                <a:solidFill>
                  <a:schemeClr val="bg1"/>
                </a:solidFill>
                <a:effectLst/>
                <a:latin typeface="Lato" panose="020F0502020204030203" pitchFamily="34" charset="0"/>
                <a:ea typeface="Lato" panose="020F0502020204030203" pitchFamily="34" charset="0"/>
                <a:cs typeface="Lato" panose="020F0502020204030203" pitchFamily="34" charset="0"/>
              </a:rPr>
              <a:t>How</a:t>
            </a:r>
            <a:r>
              <a:rPr lang="es-PA" sz="3500" b="1" dirty="0">
                <a:solidFill>
                  <a:schemeClr val="bg1"/>
                </a:solidFill>
                <a:effectLst/>
                <a:latin typeface="Lato" panose="020F0502020204030203" pitchFamily="34" charset="0"/>
                <a:ea typeface="Lato" panose="020F0502020204030203" pitchFamily="34" charset="0"/>
                <a:cs typeface="Lato" panose="020F0502020204030203" pitchFamily="34" charset="0"/>
              </a:rPr>
              <a:t> to </a:t>
            </a:r>
            <a:r>
              <a:rPr lang="es-PA" sz="3500" b="1" dirty="0" err="1">
                <a:solidFill>
                  <a:schemeClr val="bg1"/>
                </a:solidFill>
                <a:latin typeface="Lato" panose="020F0502020204030203" pitchFamily="34" charset="0"/>
                <a:ea typeface="Lato" panose="020F0502020204030203" pitchFamily="34" charset="0"/>
                <a:cs typeface="Lato" panose="020F0502020204030203" pitchFamily="34" charset="0"/>
              </a:rPr>
              <a:t>s</a:t>
            </a:r>
            <a:r>
              <a:rPr lang="es-PA" sz="3500" b="1" dirty="0" err="1">
                <a:solidFill>
                  <a:schemeClr val="bg1"/>
                </a:solidFill>
                <a:effectLst/>
                <a:latin typeface="Lato" panose="020F0502020204030203" pitchFamily="34" charset="0"/>
                <a:ea typeface="Lato" panose="020F0502020204030203" pitchFamily="34" charset="0"/>
                <a:cs typeface="Lato" panose="020F0502020204030203" pitchFamily="34" charset="0"/>
              </a:rPr>
              <a:t>upport</a:t>
            </a:r>
            <a:r>
              <a:rPr lang="es-PA" sz="3500" b="1" dirty="0">
                <a:solidFill>
                  <a:schemeClr val="bg1"/>
                </a:solidFill>
                <a:effectLst/>
                <a:latin typeface="Lato" panose="020F0502020204030203" pitchFamily="34" charset="0"/>
                <a:ea typeface="Lato" panose="020F0502020204030203" pitchFamily="34" charset="0"/>
                <a:cs typeface="Lato" panose="020F0502020204030203" pitchFamily="34" charset="0"/>
              </a:rPr>
              <a:t> </a:t>
            </a:r>
            <a:r>
              <a:rPr lang="en-US" sz="3500" b="1" dirty="0">
                <a:solidFill>
                  <a:schemeClr val="bg1"/>
                </a:solidFill>
                <a:latin typeface="Lato" panose="020F0502020204030203" pitchFamily="34" charset="0"/>
                <a:ea typeface="Lato" panose="020F0502020204030203" pitchFamily="34" charset="0"/>
                <a:cs typeface="Lato" panose="020F0502020204030203" pitchFamily="34" charset="0"/>
              </a:rPr>
              <a:t>infants who cannot be breastfed in emergencies?</a:t>
            </a:r>
          </a:p>
          <a:p>
            <a:pPr marL="0" fontAlgn="t">
              <a:spcBef>
                <a:spcPts val="0"/>
              </a:spcBef>
            </a:pPr>
            <a:endParaRPr lang="es-GT" sz="36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sp>
        <p:nvSpPr>
          <p:cNvPr id="2" name="Slide Number Placeholder 1">
            <a:extLst>
              <a:ext uri="{FF2B5EF4-FFF2-40B4-BE49-F238E27FC236}">
                <a16:creationId xmlns:a16="http://schemas.microsoft.com/office/drawing/2014/main" id="{A6FE74E2-9D4E-43B4-84B4-CC19E6AFFEA5}"/>
              </a:ext>
            </a:extLst>
          </p:cNvPr>
          <p:cNvSpPr>
            <a:spLocks noGrp="1"/>
          </p:cNvSpPr>
          <p:nvPr>
            <p:ph type="sldNum" sz="quarter" idx="12"/>
          </p:nvPr>
        </p:nvSpPr>
        <p:spPr/>
        <p:txBody>
          <a:bodyPr/>
          <a:lstStyle/>
          <a:p>
            <a:fld id="{198A1FDF-7175-48BE-A442-C38CD7BB5829}" type="slidenum">
              <a:rPr lang="en-US" smtClean="0"/>
              <a:t>27</a:t>
            </a:fld>
            <a:endParaRPr lang="en-US"/>
          </a:p>
        </p:txBody>
      </p:sp>
      <p:pic>
        <p:nvPicPr>
          <p:cNvPr id="6" name="Imagen 5" descr="Interfaz de usuario gráfica&#10;&#10;Descripción generada automáticamente con confianza baja">
            <a:extLst>
              <a:ext uri="{FF2B5EF4-FFF2-40B4-BE49-F238E27FC236}">
                <a16:creationId xmlns:a16="http://schemas.microsoft.com/office/drawing/2014/main" id="{66D535F6-90F7-AE0C-BF17-23DE0F688F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69" y="5656622"/>
            <a:ext cx="1684545" cy="942203"/>
          </a:xfrm>
          <a:prstGeom prst="rect">
            <a:avLst/>
          </a:prstGeom>
        </p:spPr>
      </p:pic>
      <p:pic>
        <p:nvPicPr>
          <p:cNvPr id="7" name="Picture 2" descr="UNICEF">
            <a:extLst>
              <a:ext uri="{FF2B5EF4-FFF2-40B4-BE49-F238E27FC236}">
                <a16:creationId xmlns:a16="http://schemas.microsoft.com/office/drawing/2014/main" id="{410870F9-C7E8-4AB1-A428-4A243368399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567702" y="8321"/>
            <a:ext cx="1498232" cy="149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185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66E4D1-9BC6-A8E0-71DC-ACA961ADB72E}"/>
              </a:ext>
            </a:extLst>
          </p:cNvPr>
          <p:cNvSpPr txBox="1"/>
          <p:nvPr/>
        </p:nvSpPr>
        <p:spPr>
          <a:xfrm>
            <a:off x="0" y="151010"/>
            <a:ext cx="12192000"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chemeClr val="accent2"/>
                </a:solidFill>
                <a:latin typeface="Lato"/>
                <a:ea typeface="Lato"/>
                <a:cs typeface="Lato"/>
              </a:rPr>
              <a:t>Identification and targeted support - overview</a:t>
            </a:r>
            <a:endParaRPr lang="en-US" sz="3200" dirty="0">
              <a:solidFill>
                <a:schemeClr val="accent2"/>
              </a:solidFill>
              <a:latin typeface="Lato"/>
              <a:ea typeface="Lato"/>
              <a:cs typeface="Lato"/>
            </a:endParaRPr>
          </a:p>
        </p:txBody>
      </p:sp>
      <p:grpSp>
        <p:nvGrpSpPr>
          <p:cNvPr id="3" name="Grupo 2">
            <a:extLst>
              <a:ext uri="{FF2B5EF4-FFF2-40B4-BE49-F238E27FC236}">
                <a16:creationId xmlns:a16="http://schemas.microsoft.com/office/drawing/2014/main" id="{91E23F30-7865-C85E-E15E-3C5D8BADB2B8}"/>
              </a:ext>
            </a:extLst>
          </p:cNvPr>
          <p:cNvGrpSpPr/>
          <p:nvPr/>
        </p:nvGrpSpPr>
        <p:grpSpPr>
          <a:xfrm>
            <a:off x="1854092" y="971006"/>
            <a:ext cx="8656266" cy="5649920"/>
            <a:chOff x="2360374" y="759376"/>
            <a:chExt cx="9361116" cy="6059495"/>
          </a:xfrm>
        </p:grpSpPr>
        <p:pic>
          <p:nvPicPr>
            <p:cNvPr id="10" name="Imagen 10" descr="Captura de pantalla de un celular con letras&#10;&#10;Descripción generada automáticamente">
              <a:extLst>
                <a:ext uri="{FF2B5EF4-FFF2-40B4-BE49-F238E27FC236}">
                  <a16:creationId xmlns:a16="http://schemas.microsoft.com/office/drawing/2014/main" id="{00424642-2ED6-47BA-DB5A-E6ABC74616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0374" y="759376"/>
              <a:ext cx="9361116" cy="6059495"/>
            </a:xfrm>
            <a:prstGeom prst="rect">
              <a:avLst/>
            </a:prstGeom>
          </p:spPr>
        </p:pic>
        <p:sp>
          <p:nvSpPr>
            <p:cNvPr id="11" name="Rectángulo: esquinas redondeadas 10">
              <a:extLst>
                <a:ext uri="{FF2B5EF4-FFF2-40B4-BE49-F238E27FC236}">
                  <a16:creationId xmlns:a16="http://schemas.microsoft.com/office/drawing/2014/main" id="{50982474-E1F9-2AC6-68E7-444F12F96382}"/>
                </a:ext>
              </a:extLst>
            </p:cNvPr>
            <p:cNvSpPr/>
            <p:nvPr/>
          </p:nvSpPr>
          <p:spPr>
            <a:xfrm>
              <a:off x="7473345" y="3397178"/>
              <a:ext cx="1868465" cy="247389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esquinas redondeadas 12">
              <a:extLst>
                <a:ext uri="{FF2B5EF4-FFF2-40B4-BE49-F238E27FC236}">
                  <a16:creationId xmlns:a16="http://schemas.microsoft.com/office/drawing/2014/main" id="{818547BE-3488-3AF6-5B5F-92BBA03778B7}"/>
                </a:ext>
              </a:extLst>
            </p:cNvPr>
            <p:cNvSpPr/>
            <p:nvPr/>
          </p:nvSpPr>
          <p:spPr>
            <a:xfrm>
              <a:off x="5580102" y="5970608"/>
              <a:ext cx="1701452" cy="84550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2006230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161AD2-91AB-150E-AED3-3DA2B417CED7}"/>
              </a:ext>
            </a:extLst>
          </p:cNvPr>
          <p:cNvSpPr txBox="1"/>
          <p:nvPr/>
        </p:nvSpPr>
        <p:spPr>
          <a:xfrm>
            <a:off x="697423" y="232474"/>
            <a:ext cx="588935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419" sz="4000" b="1" dirty="0" err="1">
                <a:solidFill>
                  <a:schemeClr val="accent2"/>
                </a:solidFill>
                <a:latin typeface="Lato"/>
                <a:ea typeface="Lato"/>
                <a:cs typeface="Lato"/>
              </a:rPr>
              <a:t>Relactation</a:t>
            </a:r>
            <a:endParaRPr lang="en-US" sz="4000" b="1" dirty="0" err="1">
              <a:solidFill>
                <a:schemeClr val="accent2"/>
              </a:solidFill>
              <a:latin typeface="Lato"/>
              <a:ea typeface="Lato"/>
              <a:cs typeface="Lato"/>
            </a:endParaRPr>
          </a:p>
        </p:txBody>
      </p:sp>
      <p:sp>
        <p:nvSpPr>
          <p:cNvPr id="4" name="TextBox 3">
            <a:extLst>
              <a:ext uri="{FF2B5EF4-FFF2-40B4-BE49-F238E27FC236}">
                <a16:creationId xmlns:a16="http://schemas.microsoft.com/office/drawing/2014/main" id="{F87AA068-8556-8CA0-37ED-2A849F0E5BF0}"/>
              </a:ext>
            </a:extLst>
          </p:cNvPr>
          <p:cNvSpPr txBox="1"/>
          <p:nvPr/>
        </p:nvSpPr>
        <p:spPr>
          <a:xfrm>
            <a:off x="1312333" y="4892911"/>
            <a:ext cx="1028054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ea typeface="+mn-lt"/>
                <a:cs typeface="+mn-lt"/>
              </a:rPr>
              <a:t>“</a:t>
            </a:r>
            <a:r>
              <a:rPr lang="en-US" sz="2000" b="1" dirty="0">
                <a:ea typeface="+mn-lt"/>
                <a:cs typeface="+mn-lt"/>
              </a:rPr>
              <a:t>5.12 </a:t>
            </a:r>
            <a:r>
              <a:rPr lang="en-US" sz="2000" dirty="0"/>
              <a:t>A non-breastfeeding mother who wishes to </a:t>
            </a:r>
            <a:r>
              <a:rPr lang="en-US" sz="2000" dirty="0" err="1"/>
              <a:t>relactate</a:t>
            </a:r>
            <a:r>
              <a:rPr lang="en-US" sz="2000" dirty="0"/>
              <a:t> will require skilled breastfeeding support until breastfeeding is re-established. Success will depend on the mother’s wellbeing and motivation; the age of the infant; how long the mother has ceased breastfeeding; and her access to sustained skilled support. Infants less than six months will benefit the most”</a:t>
            </a:r>
          </a:p>
        </p:txBody>
      </p:sp>
      <p:pic>
        <p:nvPicPr>
          <p:cNvPr id="6" name="Picture 5"/>
          <p:cNvPicPr>
            <a:picLocks noChangeAspect="1"/>
          </p:cNvPicPr>
          <p:nvPr/>
        </p:nvPicPr>
        <p:blipFill>
          <a:blip r:embed="rId2"/>
          <a:stretch>
            <a:fillRect/>
          </a:stretch>
        </p:blipFill>
        <p:spPr>
          <a:xfrm>
            <a:off x="4656518" y="586417"/>
            <a:ext cx="2795340" cy="3952551"/>
          </a:xfrm>
          <a:prstGeom prst="rect">
            <a:avLst/>
          </a:prstGeom>
        </p:spPr>
      </p:pic>
    </p:spTree>
    <p:extLst>
      <p:ext uri="{BB962C8B-B14F-4D97-AF65-F5344CB8AC3E}">
        <p14:creationId xmlns:p14="http://schemas.microsoft.com/office/powerpoint/2010/main" val="2502014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ontent Placeholder 2">
            <a:extLst>
              <a:ext uri="{FF2B5EF4-FFF2-40B4-BE49-F238E27FC236}">
                <a16:creationId xmlns:a16="http://schemas.microsoft.com/office/drawing/2014/main" id="{9DD7530E-CC98-2245-9EC9-CA9FC923FB6B}"/>
              </a:ext>
            </a:extLst>
          </p:cNvPr>
          <p:cNvSpPr txBox="1">
            <a:spLocks/>
          </p:cNvSpPr>
          <p:nvPr/>
        </p:nvSpPr>
        <p:spPr>
          <a:xfrm>
            <a:off x="4558316" y="21177"/>
            <a:ext cx="2863410" cy="1029706"/>
          </a:xfrm>
          <a:prstGeom prst="rect">
            <a:avLst/>
          </a:prstGeom>
        </p:spPr>
        <p:txBody>
          <a:bodyPr vert="horz" lIns="91440" tIns="45720" rIns="91440" bIns="45720" rtlCol="0" anchor="t">
            <a:noAutofit/>
          </a:bodyPr>
          <a:lstStyle>
            <a:lvl1pPr marL="342900" indent="-342900" algn="l" defTabSz="914400" rtl="0" eaLnBrk="1" latinLnBrk="0" hangingPunct="1">
              <a:lnSpc>
                <a:spcPct val="100000"/>
              </a:lnSpc>
              <a:spcBef>
                <a:spcPts val="1000"/>
              </a:spcBef>
              <a:buClr>
                <a:srgbClr val="0070BA"/>
              </a:buClr>
              <a:buFont typeface="Arial" charset="0"/>
              <a:buChar char="•"/>
              <a:defRPr sz="2000" b="0" i="0" kern="1200" baseline="0">
                <a:solidFill>
                  <a:schemeClr val="tx1"/>
                </a:solidFill>
                <a:latin typeface="Open Sans" charset="0"/>
                <a:ea typeface="Open Sans" charset="0"/>
                <a:cs typeface="Open Sans" charset="0"/>
              </a:defRPr>
            </a:lvl1pPr>
            <a:lvl2pPr marL="742950" indent="-285750" algn="l" defTabSz="914400" rtl="0" eaLnBrk="1" latinLnBrk="0" hangingPunct="1">
              <a:lnSpc>
                <a:spcPct val="100000"/>
              </a:lnSpc>
              <a:spcBef>
                <a:spcPts val="500"/>
              </a:spcBef>
              <a:buClr>
                <a:srgbClr val="0070BA"/>
              </a:buClr>
              <a:buFont typeface="Arial" charset="0"/>
              <a:buChar char="•"/>
              <a:defRPr sz="1800" b="0" i="0" kern="1200" baseline="0">
                <a:solidFill>
                  <a:schemeClr val="tx1"/>
                </a:solidFill>
                <a:latin typeface="Open Sans" charset="0"/>
                <a:ea typeface="Open Sans" charset="0"/>
                <a:cs typeface="Open Sans" charset="0"/>
              </a:defRPr>
            </a:lvl2pPr>
            <a:lvl3pPr marL="1200150" indent="-285750" algn="l" defTabSz="914400" rtl="0" eaLnBrk="1" latinLnBrk="0" hangingPunct="1">
              <a:lnSpc>
                <a:spcPct val="100000"/>
              </a:lnSpc>
              <a:spcBef>
                <a:spcPts val="500"/>
              </a:spcBef>
              <a:buClr>
                <a:srgbClr val="0070BA"/>
              </a:buClr>
              <a:buFont typeface="Arial" charset="0"/>
              <a:buChar char="•"/>
              <a:defRPr sz="1600" b="0" i="0" kern="1200" baseline="0">
                <a:solidFill>
                  <a:schemeClr val="tx1"/>
                </a:solidFill>
                <a:latin typeface="Open Sans" charset="0"/>
                <a:ea typeface="Open Sans" charset="0"/>
                <a:cs typeface="Open Sans" charset="0"/>
              </a:defRPr>
            </a:lvl3pPr>
            <a:lvl4pPr marL="1657350" indent="-285750" algn="l" defTabSz="914400" rtl="0" eaLnBrk="1" latinLnBrk="0" hangingPunct="1">
              <a:lnSpc>
                <a:spcPct val="100000"/>
              </a:lnSpc>
              <a:spcBef>
                <a:spcPts val="500"/>
              </a:spcBef>
              <a:buClr>
                <a:srgbClr val="0070BA"/>
              </a:buClr>
              <a:buFont typeface="Arial" charset="0"/>
              <a:buChar char="•"/>
              <a:defRPr sz="1400" b="0" i="0" kern="1200">
                <a:solidFill>
                  <a:schemeClr val="tx1"/>
                </a:solidFill>
                <a:latin typeface="Open Sans" charset="0"/>
                <a:ea typeface="Open Sans" charset="0"/>
                <a:cs typeface="Open Sans" charset="0"/>
              </a:defRPr>
            </a:lvl4pPr>
            <a:lvl5pPr marL="2114550" indent="-285750" algn="l" defTabSz="914400" rtl="0" eaLnBrk="1" latinLnBrk="0" hangingPunct="1">
              <a:lnSpc>
                <a:spcPct val="100000"/>
              </a:lnSpc>
              <a:spcBef>
                <a:spcPts val="500"/>
              </a:spcBef>
              <a:buClr>
                <a:srgbClr val="0070BA"/>
              </a:buClr>
              <a:buFont typeface="Arial" charset="0"/>
              <a:buChar char="•"/>
              <a:defRPr sz="1400" b="0" i="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000"/>
              </a:spcBef>
              <a:spcAft>
                <a:spcPct val="0"/>
              </a:spcAft>
              <a:buClrTx/>
              <a:buSzTx/>
              <a:buNone/>
              <a:tabLst/>
              <a:defRPr/>
            </a:pPr>
            <a:endParaRPr kumimoji="0" lang="en-US" sz="1600" b="1" i="0" u="none" strike="noStrike" kern="1200" cap="none" spc="0" normalizeH="0" noProof="0">
              <a:ln>
                <a:noFill/>
              </a:ln>
              <a:solidFill>
                <a:prstClr val="black"/>
              </a:solidFill>
              <a:effectLst/>
              <a:uLnTx/>
              <a:uFillTx/>
              <a:latin typeface="Open Sans" charset="0"/>
            </a:endParaRPr>
          </a:p>
          <a:p>
            <a:pPr marL="0" marR="0" lvl="0" indent="0" algn="l" defTabSz="914400" rtl="0" eaLnBrk="1" fontAlgn="base" latinLnBrk="0" hangingPunct="1">
              <a:lnSpc>
                <a:spcPct val="100000"/>
              </a:lnSpc>
              <a:spcBef>
                <a:spcPts val="1000"/>
              </a:spcBef>
              <a:spcAft>
                <a:spcPct val="0"/>
              </a:spcAft>
              <a:buClrTx/>
              <a:buSzTx/>
              <a:buNone/>
              <a:tabLst/>
              <a:defRPr/>
            </a:pPr>
            <a:endParaRPr lang="en-GB" sz="1600" i="0" u="none" strike="noStrike" kern="1200" cap="none" spc="0" normalizeH="0" noProof="0">
              <a:ln>
                <a:noFill/>
              </a:ln>
              <a:effectLst/>
              <a:highlight>
                <a:srgbClr val="FFFF00"/>
              </a:highlight>
              <a:uLnTx/>
              <a:uFillTx/>
            </a:endParaRPr>
          </a:p>
        </p:txBody>
      </p:sp>
      <p:sp>
        <p:nvSpPr>
          <p:cNvPr id="3" name="AutoShape 2" descr="data:image/png;base64,%20iVBORw0KGgoAAAANSUhEUgAAAF4AAABdCAYAAAAsRtHAAAAAAXNSR0IArs4c6QAAAARnQU1BAACxjwv8YQUAAAAJcEhZcwAADsMAAA7DAcdvqGQAAEUwSURBVHhezb0JkGTXdaZ3ct/3rL2q9w2NRqOxEQDBnRQlj0jFwBIdGokOasKasRj2hD1hhU17YoJmWAoZ4ZmwHZYtO0YTGnqomIWSqBFJkyIJCuAGEMSObqDRXd3V3bVXVlVm5b6nv/++ql5AQARIkNItvM63v3vPOfc//zn3vgef/S0s5XI52+/3j4xG/SM+n/+Ez2fHWSZHI19xZKOk3+ePctqkj52UtdFo1Ga1zvFNv9/WzHzzw6GdCwQC8xybz+VyFZ34t6n8rRD8wsJCNJWKvYvVDw5HvvfZaHSvz+8Lusq5f0Z7K14Z+WxX6K7cvK7ibWvRdX5uN3qafd8YDoePV6vVxw4ePNjWeX+T5dYa/wyLhB1PRT6CCH+dSvwCVcGKsWeOsc8JD4G5c0ejodsfwJx1VNt+X8Ct31zeWBl76+6eEvpXOf7H2Wz2S/z+jSjh1pr/DMr6+vK7kNonePSvIJvs7u5bigQ/8o3Mh2VLFX4EPuj3bTgasB7gl338BVjfFaa7hl7iXe9+bjTthhKkuBuF6wRBf0JP+JfFYvFJb+/PpvzMBL9aWn2ffzT8NI1/33XL5um3WCmL9jshA9LuCP/0em2EhMVz7gjh6i8Yipg/EGDN77alkBHXSEmuh6A03U3393sP0t3cfaSAvcfquBTH8hib/zyfz3/JO/LTLbuP/+mV1Y2lj9DQ/4kHndndRXFidw/3VCCBDK3f67E2dJY8lKCDIavXt+zii9+zcChqY1P7sGq/RaJxa1Z3rFreskgiadF40gLhqBXHZi0QCDrh3+wH9OvWJWBvz+62W72lsPt5lPYZHPKf7+76qZTXPPbtK+vr144MR/7/g6b+AsyEPZ71yRJ9wIgsTw8fOusc2BAr77SqtrE4b7VyyQKhoCVSOev3u/bSk4+hDJ+lckWEHrVeq2OVUsm2t7atz13iqZTFEwnL5sdt6tAJy03O2eTUnFNCn/uGUKAre/XQn1OOBL0nghv12i3fCAQG/yidHju/u/22lrdd8HKa0Xj4n7D623Tf6F67HA5fb6RXtG8wQOiDjq0vX7T5578Hrg8sFk+ANwNrVLesXqvZtSvLzrEWx4vATs/WVjZsa6tB7QMWjgat0+1aLBKxINATjCRts9a1wuysPfTed1synXHCTNIzCoVxyxUKuw83C9FLAv5dpTjz16I66texoT7K+Gfdbv93JyYm6ux828rbKvjV1dUD5ht+Abs541n3kL17DblRdEwYPhj2bTToW2npvL367JP23UcftwgCzKRjCCqCpfqtP+havwsMDUZYMIJluXRl3S5c3eT6kaWTMcukohYKBTzrDoSt1x9ZuzewRDJrm82GRcIByyD46fG8HT162FUpiRLuuP89VihOuvr0+j12+xzM7dVPv57PsPNY/8Nvp/W/bYJH6O+zwOjz1LIoS75RbhW6OyZLHw4cyahtLdnyK0/ZV//0L6zWAteBh2TYb/FY0MIRRAFx6XVQEBDVQ5jRSNQuXSvZ1Y0auB+wLj0jFY9aJhlySpQydI9un2N9lMuflBWLhO3Q7JgFBj2rV1tW4/H3vvc9ds9D77UJoCkcjUjsTrnqhZJMKBimxoIgV3UsfvSxbLbwVbf1E5a3RfCr68v/Jdb9vyLJoCdoLd6tPYbBFpsSuqOJ8pzgbatRtsWz37Gll1+0737veTv94DvA5n326vMv2MbqMhcMHFPpIlB/IGT+EcyF9c1Gx66uVWx2LOd6xepW2WKhkCXjIdgOmkJJzVbfejwnGhXb4Zf9Rw7OWKfZtvJOzTZ3Wk5xkVjUzjz4oN3/0DstPzHtHLcvFHYwJIceoEnqCbv178vxwnx+xzXuJyg/keCpSHB1Y/kPuMlv3jDyXUHzh5jdHj1E+wYIUg2QY+t22rb06tNWuvyCXT533uaBj8nZGax6aK1m1xZW1yyA0NOxMI4WljMULQxau9OxjUrNut2BFZJRd796u2OdTg/LD1tcUIWPaPfZ18P18qzQrsXH5JjZVwV+mlwf4NowQu6hzJMnD9id956xdG7M0uP7cOTjbomGEzxjjxy45qjdnwP3P/mT4P7urd56WV9fnxxY/wtY0wO7uzzp6o6ybIke6/bKCEG3nCL8wECnWbPyxpKtXX4efL9qC/OLtrrZsHKliSD8Vmv3bH5t27KJuM0W0zjfHhDiw/KBplrDwgG/5RNRiyK5AM+IINwwlh+G+SRjMYsBVf7wyFrC+o7ZTh1BI3CzoMXjEWugpEarDWyFLRwOIfiB5bIRGy8kbXxs0or7jlh2YtIO3n6fpdPjnKPUkNceB5Ws05Ofxy4+SuC1pBa+1fJjCX65tHzCNxh9nctnvYqwuF+tXe+Wu/uHWFkXWNmyZr1ijUoJurjp9rfrO/bycy/Y2tqOrVVaCL9qyWjIqq2uVVjyqbhNZBLWardsaZMgE189iTOdSoWtiEPNppKWCActFiQEZn8qmbAogu/jKPt6LhCjnrC4tmXLmzVroogIPag/8NEj+twXZQTYFwFy6FV14CnO9XkgbGbfpL3nP3rYZg+dBs7Af6zes3j9s6cEJejsY0DPd3TkrZS3LHhn6aPBD+Des97lnoB35b5bJHnlV7R/YDs40Hp5zZo7m9bG2lutJmwhaAsXL9vC+ctYZMfqmPP6VtXdJwpcLG9XLYHDOzKVJbDqcqxm44mYnZhM2qHpjBUyKUtF0xZDUBGUFQ6HvUhWLKQ/gKXgaPXH87fKFSttVGxtCwVXO9bqjazB8yrNliXoAdl01OV+lko1qzTaFo/67P57DtmH/+6v2PF7fp7W0IM47gKzvfa5dqv4lA19kIDryu6ON1XekuCF6SsbK9/2jUYPeIL2hO7W3M/e7SRwj451mlW79vLj1m7UbNBt47ji9ur5C7Z4ddm2ShWLENxs4+wi4YitIewh10gpyxvbNp5DwMmwjeDp+Ei7Z/+4HWUZHx8Dz5NYaQx3TqSKY72ep+FPOZ0R9FPKH4wEKzUU3rJqtW5XlzftwrUN56BrfZ9jQWFuHo/EbBnlVttdOzaTs7vvnLEz7/6A3Xbf34HpeBavtITa5Nrpmb+eprY/D+N691vB/D1Jvamytrb4RyOf/zfEcT2Bc7mzbBVZw60MRpa6vb5ga/NPgfFdO/fiWVvFqrZpYL3eBn+7NlbIOEer3w3gpNke2TZCScci7h5DYGMKqngaYdx5/ICNT+LwYB5KkkWiCB62IyuXwEdUwY+AuEohsSrhaGsf4ffBcaUkOihgdbVkFy8v2fnlsm3jT/oorYuiStDMAW07c2jCjt82a+/44Idt7thdRNBFFyNIt2p7MAjmAzXyPeFw0ikDxfx5Pl942IniTRSl995UgTJ+irb9tpM5RQL29OaJ3dve26OIFO5No7ttrKiE81zZskf/6gfATN/SqTTMpGpb1QawErJokAiUIEf32GlCA7tKBIxwsi2byUTtrrmC3XXysE3vm0MIGc6NYKVJKB8KoHcoCSbuHmSRVUr4zkKBB/Fylx5gPUjvEoylUwkbyyYtCb43Gi3bAl56g6F1aJzMaLaYsURMyjRLJGA19KBGdRPFQRCGPWvVyvQoroEwxJO53Z7gP/GpT30q+Mgjj/yVE8SPKLr3jywERx/Bfr/A3eHp8uiCkj2B72piVwFO4ByTpa0vvmq9xrYtnHvOnn7uvF2aX3I8u5jPYIFDBydxBK+Gjeey9ICBza9ucyvYiXOaI7tnX94++MDdNjE7jcBDjlf7EaAsXn8j7qMe5vDXQTAb7FA9pEntUh37ipJ1jGoO8AH9QccaO8Dg0oo99ux5e26pbDvgfh/B3n98zo4dnHQ9SI56fGbaDp86Y7OHT1ultGzNxo5F4ymb3HcCyjnDXfUUT5S0/T/F2X7Obfw15UcK3mMwwx+wmvSErr2e4PfWvUXd0MN2NXpIQxfOPmFXXnrCLl1asCdfWrEyXXn/ZBaL7sEeIvBrwYLZ9nbN8ukkrtCPgytjuT6bTsftzn1j9p77TtkU/D6IlfslSHTvQnmUI8tWC5xFs631kY5hgcQ6bGDB6qKuriyukkCE9ksZ1EPYv7S0bJ9/9Ck7C/ORAg+MJe3wdJZnYsn0GPWCGNHxvkNH6DVDmz16h0tLTB243bJj+x1F9kFVZQCUOvV7fzabfdptvUGRqt6wwGCSvoF9kdOSqjV1pXjC9SzdE7haLGx0azxc3VswMzl30PYduwMr8uPYmggXugf7WC/DHmpwdhzjFNQtDishJGT/juPgh3Ixe+DIhL3vgTMuqPIJQoAKnx9L596qtIOTvV+3sEF1BFFa8RSkczggZeg6tiWkAH4hyBLGRyTSWTtw8KA9dMdhoMcsTV0azY5tVhpWw9e0oZytRtfqlbqtXH7Vrl26YKtXL0IWyra5ehlqvM7t9QxPFqwmkc0Xq9Vq0e14g/LXCn446n+aRhzZs5aRzxM4m5TdlrLouHBWz9cghgKkyuYV21w8Z616iaAka4cm0zZHMER8ZHMIeyqf4lqsjvOjhO3XSjsIvmGFaNjec8chu/+uU1YYKxK1RrGyCDVFcPQQh+HCVIfdQj5EvWvVarx6hY9tl5ZQr6CeTuCODuoeWjxFBrSg/HAybqdOHbEzwFoKTt/Gmtd3WraxU3fBV52FSNWqtR6Pi1h5c8tiyayFYFNloEdi8BTuVYOtyWG//3tuxxuUNxQ8uH4Kkf7XWr8OKzTEG9nR4hUdGxCeiyq2mztWqxIg7axZt7phS/NnrQ53z+IgD+0rWixkDl5yBDvKGCrXXoZjB3Cuq1iYIs87D03ZsaOHLF0oWhCKt8fNpVRWvHUwfm+fLNq3J9TddUliCFb7vC7qUctdluOpQrfymu7nmTKaVCZr99y2z0Jcc22rblc2m3Z5vWaLm3Xr9HVuwJpNHGt7aFP7DnO/rms3pub5k5tE6erqt9/c2dm8EdW/pryh4Ef+4b/gFkEJ3HUl7XPSv1G02YKnb6xctvXlebrgWdtaedVWLr1gy/Ov4rxqWH8bZTRsA86uML3M+g4sYnmjapV6l4iyCo9vuGfMFBJ2aGYcppBw2cJQKMz+PWvFsYo6oiQpwzlZWa8EvqsUUUtXLxaH4zheNLC7IHTuo76rPzFOd2/u43oPlr9//5zL/zR6A6tS742K6lmzFejvGsHd0kbZLly4apulbfA/ap12Gyrc4dFSNpXYFY/kIgMdDgP/ApnRLX+4vK7gV9dXf4Ob3JSD2f29XrRDDTFrVLYtVxiz/OQ+l2BS2nYEX27Wqpzit7XlLbpmjQoSjoPvDRpUqtQcblcbPesSRW5XmhYP+m0Gh5rDDzgoQSjusXqIBI1QXYYS7A74ZPE0VudJ8GI5nOMK50uYoo5+lDTCst0xWbbOlbJQgITNDm8/6xrDTWfy9uDpIzaeBNooCfZPU590JIyi5T6HNjGeJwLfslAk7npNLJly93XS9uzz5nJqZ6f8W7vrt5QfErw0xKIRJG1pW/+635uL0ypPEkz0OrJYPw4ral0Em0rnUcSM+eHZ/aEPwdatCVVMp1M4UgIjzq3U6q7CCRTVwcLiWNxYKkYDnSw4JoEhZMEK58t6B70+i1gT9RGDUj2kGC0URa/eNRiZ8N9Zs/BNGU6EyXm6Fyc5xQfUoxCuUx5LCGd76NA+IuSihcWsxjJ2eG4cLh+zeqtnuUzcZmeVsRxYbWsZVtS2TH5agnAyct3oFjlJbr5/srAwUpbtlvJDgl/bWPs49Tui9ev3uOlmnnP1HqP98XQOr1+1ndI1tx1Lpq1W27E1+LGG7MRmJMQ8MKLAp91GyPDxuWIBBuMlxJRnSUSDVqBhGmsVddTgNVIhcpUPAU+JEjWtg5s5fi3I9iicFMMvjk4C9nG9BOsUJwHvClWOWOsa7FCv8VgR52jdQm7kKkQ9Uqmsndw3aWMxoKeYdT1mYWPHVrcb1ukO7cKrF/BbO7a1vGzZ4n5LZsaAlMGuXG41efkfBDWZzVZ+yOpvEfyetTvBqpG7RZat23hl17qc6EdYV9h10yoWUK9tuWM7Wxt24exZW1pcsfUNZSJRCM50wFVhAqMUHL4E/suh7rS71lYuBqjJZxLOCgNRegq9YAf2UN7axEfUbKdWQYkEOdubtlMpW70hpoFCCL4GzonSTHUVWbSq5uBESkBR7JMAPYtXzcXvUSg9yDEitZCupsg3hNIniznLwgQqtZpdXCrZ0vaOy993B36r1Xu2urQNa6tYbXMdJWxBEjq3yEvt1eLtc/v/u9Fo4Rar3wVGr/zWf/Fb/wlV/4e7mzfd7Mav16v1jxeIKIRW2rdR3Ybnvmzt2ratXlmwLRzRTq3hzosAR42a8iD0KCq8xf4uDa4j9DoOSrcvgqsPnT5oESLCAULfXtuwWoUG1+uwpAq0rWRVFLG1to5CNq2ysQ5VrThhewyHm/CfYzK71iwha7d3XDamdoh+ulOc0tRGtckdoUdIidulLXvxIk60DjEAYtR7okBSDKOQbpVCDmFIfutjBCXLFKdcJLtHQvSMmwtbyXYndvWRRx55dnfXrRbvG41+fXf1lqLKeUoQndzbd+M3SIWiYHenuumE38AK0uD10UOTdubkrOUTQaBiaBVCdDVRfLzHhU0sVgbXIYQvpqMu8KqVt62GVWOwlqKrF2cm6dIFHB+8n1Z3Oi2UuE1AU7LtjWU3oFLfWrNWtWIDGIYsXILSEONekLc3sN4DrtrgcrNVtyoK7RC5djGaTkfU0OsFegaIYmvw+Cr0MUrgMZtPWwbH31LSD2VoLDdFpK269NtNiESFNilallC06Lk3yq6oPuH9eOW6apaXl4v+oG+Vix398TKQXvFueONXlg45pqvroVt0uSWCpQv24pPfc1nAKJXPpVIWRBlyrItLWw4j250e0WrAViota4GHLjKE7ShX85vvP2l3n9hvhfFJHPO0RWJxF7J7SS4iY4TTI7xvoBiNZvUQ8gj8V/SrlHIc3xJPZyzKrzBdNRXGar6OklnNZhOFQWnpbYKpFswrRpwQi+PQ8Q9h1sNx+Ra/PfPcWfu9f/1VlB+ww1MEVexv8XxNIangvw7OFuzBd99rEa6JJDI2e/w+mzt25hZ5ez1MRT1KYnYwdzSbzc5r73WLD4QCOFU8DWVPwCo3r6toa4hwe+2WdRs71thetY2rL9tLz71om9ttuqT4dsCWt8r2zSdfsR+8vGJXNhq2jrArhN45LGWmkCHkbjsL00S92UwSD5S2JI5awUk6m4cOiv4ZzIHrVhattr5qjc0SUFa1JhAkNpMoED3C+QEMjAAokwNWMMMxj9mgMByzImllF+s729aECHSw+A7+olZas7WrC7a5vGjb60v01kvEIktc5oNCRgy92iZxx7YiWBSmsdrJfNIy9Gb18j7P6qGQRCbHc3q7svKE7EnKK3si5PjHvbWbBI/Z3dIVXluuK8B1X/WIPsKrWL28Cu5u2OLCOl24B/75sK6WnV/YJOhouuE4N60OS08k4lauw9nDIzs8mRO0uQq/48ikG4xOZjLmp2sroh0QGW4uX7OVi69ap1GnkYoRoZUKTKCTm9dQ+PKKtXsd63Buh18JQo3W/ErVUtxLgyLdHn4E6Irn0pYnQJs6st8Onz5ph+86bYfOnLaJwwetuG/WkvmMlVHwZskbmpTmK82OM5guRqKJU2NZhI5fq6wuEq90bPzgMYun8s7CPYiXnPYU4JW9sWdkeB3KneA1nEdHOCPheotOEp7fuPi1pYeFiXkEg1BAf9iy8bgVs1HLC6uJMrt9Hxx+ZNVa08FWG0daTMUtghLaraFjMftycbttPGtzWFEqm0HwWR6sAYu6rV+9YuuLa1Zpj+yxp+ft//2Lb9uXv/WCLS2XaUkUmQBjK5tWWlqFY7dZajwDBUHteKBE7v56UiJ/YaBPvUODL2WcZxfoicBcsgREY/uIWOf22+xtt9vhO+7CigfWRtNiHhqzFeVNAHuz+YjFoL2KITQtMDs+a+NzR508vJnLKnsERML21O8pwUHOkVKpdIINT/Aj/+hD+tVxT9Y6SRdICbcKnyMuN6EpdRpP7dO9feBiINizAzM5sDbuxjM7ol8s5Z0mVw2skI4hhA5sQEGN35ZLOzYJfTxciLuZBWmcF23B2ptWLa+7ocFvfv+8/fsvf9e+/uwFe2x+3f7y1ZJ95eyivUwkLAhQAk2p3V5L1FK436RuHSdsWbrqqfHdFrRxB3h6Gex+8fvP2fbSBnBVtW16TOnyZauX1m3QVd7FLDcxYfuPHHF+TMGc6isnPZYK22Qu6e7Z6bXwXVWc/iT+bRVDqnO+Z9UqHjrc2L55HRh2st6Dmg+6k/lvt1dcL2K93o28G46AmD6RapclBHzUtjdsbXHJ4bUUHNb0aYIaVIHyCE04J4MyDs0VLZlM0u2HnlI4V75iOhu3JLw+ngjRdduOJQw0vePysq2vlOzk/gPgapbI1mwW65ydm7ajt9/urPwacCMDH8lpEyXTKnxPEyfcwBn3HC1VPmUH6Lh89rytXgMOBwG7BAQ+e7lkLy1swdEFaeu2uXCJdrWdI5+YVORqwFjPUtGwHSwmbJx6xnD4TSLzrXITNrVpP/jqn9q5730FH1J1lHVPTio/vL4rx9Hog9rnCX44+tBN57nihIwWiPiRPlaO1rtouk2X7rSrYDPOtV2ztWtXbPnamjtfYb3mvWg4TZYBS3JPWN6q2FqpaheurgIFwA5LA+ip0YU1+6uQT1g85vkC9zgqeebEnD38c3fbgfGo/fzdR+zXHzpuP3c4YfdOx220vID1JaxYTHMy1C6XR3EZ8w2AN/yMdak7cCGFDIGMbqtlJYStpNf59R378+cu2+efX7J/8+2z9vmvP2kvL1cI9HDcBGaKS0IIO4KlhxFmSI42TpAYAONRoubgCM5030a1DrPCgtgn5qI4wMnttcJ0rfL+RUHIehQMbG5uzoKF/6M04rrLay7SybqRorMOFqnoLghjUDQoXFu5Mk8lo7a1WQZOFHH2CJJqtlXvAkMj22k0LSdsRcgdrD1OoyoEUw1oZAKIOTmXs4P7p60wNQ1MpaB1wlFNucYRKm8/O2GzUxN2EOc3PVGwJIwiDP0TDEQjQcvl85bM5uhlBDQIXnNggvgY5eM1zUOK7gKHW6UyTj1iqYSco1kinbIxDcLQI184d8laYH4hGbQM7KqFE/3e0+esDowJr1OxsGXocimerVlngtlQcASXJ2hiXeO1qWwB+ePzFGSxz8nOA3utucVtwoDbnc4X/Jx8yp3Acv3NCRbtc4Mb/AnLRdVkleK7PI29AbhthzC+gYAl5CHb8HO6awhmEw1r3NRvE+kEDYrYzHgGhfkJYOTqUC51E/eIUNFIDGEE9CQPquLprJs+l0xluQ/cWnPt9N/uOebrI+y0TR2EjUzPWAhjCFMfGQDhk6u7hC5rDCDkNPc7eeqgHTs2affSk37tw/fZr9x7wB6aS9m9+wt298ExGxKT1ImQ+7QBx8FzvVExpfKXtmpWhtn0uGcyFrUCWJ9MKfeEESLknaWLtnj+KSjpVWd4rriKqngrnhLUl105Iig+smfk1PGHiuBGUSf246xdAYmmbQxE0RBhE8dWBkpEL3eI6pqtjiWiAZsDF4/jbAtgdxL2oMmmGQKRClC0A9NJgqXTGU3HjjrrU45GqVyXqwlqah1Odw9+sN4hzxxigVGOF8aghLP7+J2g4QRZ0qNyM+Cio3Vse7MOQhbC+iM44TznZsYLloBB5ScydvLkIXvogTN2/z132C/9wjvtP/7FD9iho4dcPUcIXz1TAlEyrQZsrRLJbhIMdoEvbx5mhPWu+YHgJIotTB+2UFwjpIIaJzgnP5n4zb/OKEYjBD8aHnY7OdE5Vp3PlXvXuV2yfBqlEX1Zd5Curlm1Cu/FKNCCiyCfv7hmq+Ue4XXaDgMhs2MJ2EAEpzmwHdjNNE5yMhO3o1NFAqakjSejlsuk3PwYZQfd3HTVg2eJkkbDKYtGNdUibelYFqo6Zjl6QhreLGHKqqUUDZIA9W4bHsvzEAiW6HI0LIKGWCTBsyZ4VoJ9eGoa5mcRXKWow+TsNCxlwik7CfUs4ncUrWo2spaKkmPbHdssy88BYaOAdYiw2igqWpy2NNQyjvP1YEZSu7m8dtuOq2YuBezU64TubblfFg1qzL/yLMsPYAdXbfHcE/bUVz5n3/rTP7AXvvkXNqKhmtSvkSXx2xpWP7+wYVsIOpGK2vGjU7CaIBYSclFknK66TiSouSyyqgRQJOt2jgnrktMaAkcjaA+IgoOLAD8433jaYok0UAd74TxXPwzBpXuBlwH1UKipcVTPdvBcCEVxgcZsQ1h/LBK1dKaAkYTZjdJwFNFEwg1mhOMJ9y6Vt8RtvJh3s5DbwFVesIKx1doD29zp2MZW1cqb2xbEHyXHxswPLAVDQdc+PduDlT1Buj27i1c4fsJPBYladg/IISnZzbqiSl3agRsHh2338Pnnv2vnv/sV27x0jvB9ww3tXRMV29ZAyAjnSvBEg2uwmsWVHVtY3LYqAs4m5JyidnGtYueXCd0RkuinmzVA8KVKehDBMsRC+Q1i+QEsH8AATugNrkd4gyLOQQhi2CdM7wNvQ5gL/s7BTlAWLax1CzAFPdWwH62CJoZRIj0pTC9jXxAlaC68NwbAMxBgCEGOEcVqColmFkcxmjiB0xBorWIUDRRQI6KNwtp8MLyRxpxd3KacPNVT/Vi8dffPLQWomQRpfbPeQQTvNOUhvQIlWU0Aq0inkvibhtNqNJWxyQOHLEiXVReX81OonkExUtUQBWj2VYiuvbGjyaZ1Kgn3pUcsblZcJlLC0zz4LoGN8t+6TvTTS8x5gxOyaglKf0p6aVBa1wmOJFgpqL2zY7VVKGqdusFONAQYQGjKFGrkSuRAfrnLeYN6yxMw+yMIPY7jVmJNDG3vOWq1uxZBxxIR17EkkzpCFrPLwM7E/DQalYxGodP4tJrmhHaoj6b4SdhKW6gd3kSrNyq6NSeoURK+LE97VMCxfhv4VgaxbRtLl1zKN1PI4aQmXAXlcsVMMlC06bECSgi6Wb0vADXPXViGDVSdZew0lNNWPhtr4lfpAymgUm96LIBnCxZGKMMFDoIBYMOJg/O93iAhepakMdVWqWTlSwvmwwJjQIOG7UJgddBlRVkHVjRYHsSqwwi6vrhsA3qfUxqNFL4rox4MYOk+oAc/pNkIgksPrmgZhie5iEL2RI1RnoYpI9BgYN8qRK8K1Lrbi1a6+oKbZaFZFS6Y5Hov6t9bbimzGIVvUmvSqIpTAsJUKK4LQlQ6XZxxQVEqk0TDZSstLVoV6tUCMjS5PwFulwgmCjl495he1vZg547DY87ituH0YZzYkZk8h4YuNayosKScNwynD1OSJTmrR+haHNCpTm5RF+ZX8MTd+21C9qvXnHKy+YJL12pqyAgnz8V6ecl8DnexepZoOmmRXMZq62tcD3zBeOQENT7r2sutA/Qyb4axHgfENLByztVbJXp2vdnC0nG2XJOMBXDAcZvZvw9DzFuntWPbyxfd85XGcBav+roiY9b63raTsfRmbkjKw04ucd2d5okRsM+P1dABcYIZ2gPW0T3LWyV34zkeLNawg+UuLG9ZFew7OFO0Ow8U7M4j43ZoJkvFzV5dITIsN+y2fWM2A1uQoBWa6y2NhgQva+OZihUI1QBpns/9RxrYUA6F89wEJY4O6H2KMFXi2SxW27cXnnnW/v0Xv2HzZ1+22tqydXbK1uM8DXxsYCTllSULxaCyy9essb3t8uwBIE6O2dFQtVht1ToK6GBQ11a2wPUodcLiUbDeSJEsARM3x3OIH9p/9DZLoXgN6g+5TjCoyVlS5nWxs3I938X67pqDmrZOdHspsghZm7Sk/d120yJY69T+46x30UzIsoTo09CvTpPgCciQ9arrttn2+xD+ZMqF6QvXtu3SMt4f5YRo2MWrJSsQ/RVxtoCLy142GtyD3uWiZgVIVF65dtVVNVIaYiSrY+ljdW163AAcjRayNuShGtCIJOJgcsya9Loyob8IgYYilc7YWLjkFNXHz4QI1Gory9YjShV0eQ/QiID8iRrPDpY657544SrQGbYoFq40tLKqGaA0o5iEHqix5KXLF+lVEcuMzeFTElYpLRGANd1tJVKd58mWouftPlJFCtT3Xq6foF+teYMKcHbnfKgYKpo5dqdVtrdoVBWoqdl2aRPHi+VwEyWRFEysa4JSre1gZKVUdUrL46g0HVuv06yC+3q9ZgpnrB5ZLROU0FAnAMEFDXeTkbin8urCXOXsJaxOq+byJH4EEs/nLJzLWgtYmtk/bR949z1EsrMWFhHgnA4Wr7vkZ6YcZdQ9ksVxnlW3FlYvJcIK5MocLXXPYVWzihdX1+zlq2vsHgItfqgknJ3YQLah9MFEIW5ZDKi6sWYrCwu2cOFlbtV2b75Ut728lSdi6s+Pk60nXlc47uamuQPeyTrdoavrdo7CaV4K651W0wqzhy2RK1ppbdNKG2XL5NIwBEWZmsvis0ImaltEd9s7bTAwgyBDVoAJJLA0jVPmlOsQnmvMEoVGHLzB3cXbUbSYi+s6EjvC0zzMwVAvng2AjZYNiJICznGyYOExuHYsn7dwloAK2Mki5BjOXzasVyYjmYzFi0WL0kPFcpzTBQq6BH4DBK9IeEiPGfGcXQnBtAb25cefATY1XU+JvLZp3qRSBVKANJXAiNKZtIVoY2mz7C4tr1+zuhvl2nD32r2dV7Shxa27f5do+WhpT+jO2t3Z6vJyPmAeXV+ZySDcV6+3t1HAxMyMi+rkeJQEixIIaYaYcuonwPYMUNKHDV1Z3yRQqhPxlWE421ZR1hLLErPJUfm4cq/otYu1DJWAo2HKxwDcNoKQC0qUihjQ8wZs+7hGNRdMuaiU+oVxcoEEDEbMRk4WRUcyWYskkwRFCJooOsgSTqc4B2UV9Fp+x6WfNSFJ9xcLUTJNaLBVqdlXv/O8k4+Yl8aQW/gZ5fujEbOpcZSJn+tiDLmJSctPT9tGaZXnZezw6Xdbpii/RwP25Mivk+6eFvhxjh08veWzUZ7wdVADAML4hnv7urW1YhtXL7gXchM0LEPorxxNuzO0KytVnGfLLi2WbW5qwo4eGENYA2flTSwngWPL0Oj9E0XbxyLWcmg87/Bek0tFJUN6vQYc1cCzBlb8Ecgev0O6el+WTigvKx7SQ0AGhOQ5RTEROTV9UkXRaYhgK7jnKFFMCKhTmjdIvTnROVUdEzNy0S0CFLxo4AT523eeeh4WBgzxnEwyZgcmCzaWTQGp3oCN3miZB4Z6ONduq87zzE7f85AdOH6vhWNZGOAs90eGu6Z9vbDpXIhWh6M1Yfz8nqU77XjqcReLl169+Jx16ts8pGrEFTi3TTfIrZRoAe6+uFF1gxpprC4VD9kaykgDQfFowCapsOYcxmi8IlfaaVfXt20HC6oOu/Yq527D890YO8LTi2QiWn7RQUcJg0AMtE69AArqPjhB7UT15YhHCNYpS7CoqFZQRYOUHHOBFvAiK5IlS+hqn4OcGCxEkIekR+zXvIqBehcV/O5TZ919eDSkwGfbOOyVrR2sf2htIEdz+3tcsLm94+h0Ip2z/MQ+2M04tLXo7u8hiFeX6wube1vU6Lzc+SXWbyo6xEG6g15D0Yte2YkDlkgVbO3KK5aim4WJ+kJYYBXL8GGNh6bzdtuBCdYD9sKFFXvpwpLNjqcRfMSmChm6aNyq9Ay9NLwDv1yDI3/53FV7anHbOWFZmpQiK3O0TvVkpwQw5P4SjutBHc7VsB4Q14WGdlFcbxuHu9OwkeIOAjClgZXu0Bz5UVs0FINCQVLeUMpCgaFkyilSPWuEokeuhxH8rW/Y0uombAb+j0U34e3CfE3vEOQIIvTu7BoEYnmjZXRya6v7QScTuSkgKOv5Jc51knblBnHRrt21VyV4fanOaelmrNcpyUzBcuNzRK+wG/AzN3XAMZvDt99liUTaVlbWLJ8MK6KxVZytuPpWFWxfKcOF8QuYTRuBiCFcWBHeK1/fg34qVRAmLghYCQF2ULAeTW93NM+910SFNfFJuRP1hCEUUjPI1l+9YlsvvGLVly5a4+KitS4Dg/PLVn/5ijXmr1qXHtXbqFiH+rSWNqx+edmaqxu0QZkWrJqmjeRLFMKohwgrXM8JOM6vFElEEMVvIRl3r/TrlXzJQ6nmab39nWPJZ+3goSMIHT8S1mTdqkOGAbLwimTpyfHWcWvkPPTN+wOj7lm3zTHJ21ukBKGpzzL5STAy5fLu6k4BPMz6yhWbf/mce5t6YrxgB6BzErI+dZICS8VaVrfqtlHpWKXZtT4Pnp4cgwNHXNpA1h2jEVGc67UKnFtJLAkFa1b85Kwfy1evEwsJgvfyNStXlu2l7z5npXNXrEvv6Wu6N0pS6N/FCpsLq9a4tGr1SyiC9TbC75QqbK9Y+dV5AitCfDBdbXWf2MJnuAmtUjINX7yy6IYjBVEJIvJJWFoxGYV9IQec94BesFXtWjETs+lixDYIyNLpAufjM+iNSk0EsX7NoPYCUs+YdX8nYvfDwwM27y8W58Rqlhx4aiflZutXJJvKTdj4vtvBsALevW3VzXUizprDyU0arFfiNaETQ7YsHF25k/Va15YRvga39eAkDu7Y/imLYGkTYH8WJSmwWuKcHTh6m4BrAK1UkYGIz8sig0SPLk+D1c0ePWBH3nG75VC0cjNKdomKar6LrLldp27La1bHwjsoZcS2D1jrVhr2yneesYVnz+Kfqii271K5AXqx4EytbtXr9oXvv2J1GqHUhZhjmGeKOuoNFsUhev/20noZ0qAZzmbjxZQN8YPnn/munX/xGSutrgB5RNYEeZrw5clTiydLz/B99Ww2e1Z9yH77v/1vTrP3jCd3sJHzvEX4pH30yFiSSkLfsIbyxoY98+xLQIXyG31bWKlYqao3KBoENCNYQdcW6PIKt6fHsi4ZFgJf98EQKvD8BF5aQ4VlHKvmrByfKdqRuQlLxBMuA+p1O6zQaUA9AY2iE706n8pDD+kFPsJ2DZ5ECI4iBGMxfZssk7RkocA5ObaxPDlPBOlG0XD8gXTYUgWN6xJ7iH5CPeWuxXTOn79gf/6tZ6mTEmk+J3AxHRluBCW1gMMr9LKjMwWbQOAn7r7Hpuf2E8UXTN8/WDj3jOtNtfKaLV4673I7EzP7PeEh2D2cx3f9fxjmv1F/UKMe9YSudqqxnhWoG3oOz8uJx5N5+DoWRO8oFHPO4RTAOs0Wq7Y6tlFt2jVYzgbRqBJNmria1mRWHJTC8Fqj7bqhYoAyFWuC98oDPfPqoksdtIETcWzhjQQ2ILjRwIgbXVJkS72E+8EcuHpwnDASYo1Agv0RFhiG5sKmCKBi1ClMD9PMYb26E5ket333324HTp+wuHg9kBeCHg593JseKF/zZ49+H3weWpQ2a0B8bGKc9tSpM9YtywdK87Qnk4zY4ZOnbfLASYtnpogtUjZx8KQ98Hd+1U49+GE7eOqdduqdP29HTt4jG3Z1vrkglkf16wQPG/mGO8t1CYTOXo+a6Zj+9TyzRoqmeOCZ93zY9h06ZAePH3ETgGrAhDQcxlqTCNpN+ud8SJ6tbO7Ak5VY6tklnGwFWNnpCPs7UEVJdGSLdN9NgizN2tI7RXoPVjl+Cd4NWlMHGYHyNvAPb9ACnA0eBF9RgD8bd5SQvsqzvGt7okYwq/DJWYsdnbBYDktH4EFBjLKWcpi0Uc778tVF+/aL87ZGb1SPU93HiHj19orGVrerVcvG/BCJEAFWGUjbhk7D1iAfM0fusuLcKX7vtnR+CuWPWSpDtAxldbBxk9yFnsHBAFnvCn5iYmKNfc978CIF6OybrthdVwSrRrWIRvU+0tlzF20FTO2Aefl0zKaKGctnUgRMGmYLObq5sl21PBw+CizpAw07OFtlMbuOXiiAAU/B+k2Er8lCEq7CeOVWJETNYVcCzdFMgjo5bjBMtByIgPHkE+afy5tvX9F8BG6hQ5MWODhh4eNzFj110CJzY0Sz3scmXPvoObrYMRyggRDN/uzr37NlDETUUHCRAtJWV5ctqZw+ENmjDl1ij6l01HLA3Ma1RausLsDsUtwXsHcO2gMPKc05UT1MhZ89SQJ88+kx77tm3tkUDn7WnUXxHOveuv7xLtVUte0NYKG6hWWE3Yj/RmnTxnCoGbpuVe+DanoEFymzK0UpjzOgMtvAzGZNX0bqOzqpia1uoALLUx5EkVyjDjNBqU5APE9f3JPj7IsbIxAJXxGq2JYMWrkdRb76IOgQAx7y0L4f4wjTxIgU5Z2nGwo85aMC8g9YtaJnNX4eCvrN779kdaBSzCafTVoxm7EFOWkgURWp1NoES8BZCANS8IWCXvnBE9DPBZy/xoBFH/QgT8jeGkUa2JW6+/H5/q3boNwQ/CjITn3u75ZLvSLnNEAIbQl+2V584gl77onv0xU9DuumfwAn6r59pQmACwVWxUzEBUd6XbHW6TvIGaDEPpisqiTpCRKOAhble7rcv4Vy9YaJXhrToqkk7kur/Dn4o3e4NwC53s/9RCc1ba+zs23t8haspcZS9/IwQNaoxa+yn9RLEKPrZfUiBfqSx5/+5feIOzatkE7aBHCk32sEUhKD4FEvLyjR1+OaJgytrrcU8WX1naaViGPcYAt1kdSctTuc/mEZuhb7fBi3V64LXnCDZX9jT/B7lNKDHqGnZ2HKWIr65TKa35K0/Yf2ucHrZNzLQOp7YRo0UJChrjmbi+Os9Pqi7mV0WU3BJtRG6Eq7usdRNKDsxzwV9dVrVWdVmgUgRBKFVdLNxRbCZgzB/ap+gh2U6YYOgSe06qJeCVqfXHFCloOWwF0P0aw49R6fPfHsefvit591E5eU1kgSoa6Utpyw9Wqo0h0JAqj9U1mL4VeWNmsYUwLunsYnoWCUoHFnOcUbYt4VqZQglajRTi325N5LCSrXBe/KaPRZ4Z53oicRCUZcXt1QTlNT5t7x/g/ZyTuOW9zfRvBz4BxRHwJfxbI1f10KirshwYiNEdlOZeLcB/jhPH0fUpGghNhqY41UTEkqzW8JKJqUoDtthL+DYrBozh1yP6UvxK9drWiLe10SausWhKK3DSMIRBOi3EvD2IvDWrA9oFgAyFMuRrl61WP+2pr9wZ993RbBdilX6V99IUptVA9UjKHsaRTIUmStjwhtlmu2tQURaPYsObXfirMHaYcqIzk5MHP1c3XkXyG0BnXc1sj3x25lt9wi+MnJmT/hlPkb6pO1u3a6f6LxtIXiKStOztpt93/A8kSt1e1NhBwAXoj4pHlVAGGV6IqaKynj0/fD9GqltK/INoY1icHoO5Kyeg2bK1R33RYha7ZAC7zXiJaqqLbJHCQ08X/XIE/6TvBKZ2h0SQGRUsN+FKg6SDkuT8O2+HofJymYWgJafu8P/8x+cP4a1+ODqEOXXqApemnBH22QT9E+OhT1HGoY1w7PpO2ehx60v/+P/3v75d/8R3b09F30NL267yR0Q2zXRc/iCX6tvFP+Q63slVsEz0kaGflddR3vNu5ShKHG063g8ymiV1VKH+qZPXq7VTZLupAK6KunYYfPmiN57MRRIo+EbRHtybLTMB05Rk2d1kzcLKF4EGEri6jUg1hKFJ8hBWjiqgSitKvy4FQAq4dxwLtH/CorKesVZOnZrleoutKFIEIKVK5fSTEpiXP0uqWca2l90373//m8PX72skuUqajX6XJ9PFSKlSAFSZoZrFxTHWJwdLZgp44fsNWVZXoBCsoRDzj/JpUKRuXAd4vWb2hBInzktf+zgFsEr4LVf44Ld7HIa43rQhI+f30cp5hCn1A9FBtH6/cg5MOWy6ZpwQCcxEmC420UIFZQRvC1Vt/laBSIqIJKQiltkHHYP3TH1MXFGvR1UzepSOG8nkdQ5WYPcFwsfqhxAnF6GQcWPWJBW4TWYC3rgsWhFCVhyyAQPjdGSSPrtBp2fv6yffulS45NabqIhHZgesLGNZTIPRptzS5QatlnxbS+ANi1pmgwwdQ2sUa7Xrf65ootXXga0XgZS09Oki/PksQ9e2Xhn5GtZSuV/9udcFP5IcHL6qGBj3g3o+JYlqiX3kvSPBs5uW6rabVKyb0IPAbO3XHP/farv/bLduSg5kbp9ZcBIfhF4KJmHSyoTaMVHeYygpndr3bU6pyLUmWxzlmiWPkSeoNmB0cIXCI4bDcqRV3UBjAJuPH4/ZCaa96x/IOcoz532KdHcNTFGuoBPpToD0WwZAyBoKdNIPTypSVHb3XDjoI1l5sRkMnhKt3RtBZ1FjcXC4tgBHK8EmobdnTw4Iw1K1u2vTwPnbzoeqbaoeL1G5U9ybufR3yv87/G+CHBq8xNz/0rzOVpOpx3C3BXRcrUd8CShUkrzB0jZC647zwWx2fs6MmT9u53P0CwFLM8DGUSa9HQWQ1+LMsXd3cjRQhYwnYfFuK24vkJGhaNuQ9AuTy4++PcMAGMXtxVQkxJMh330d0UdOkVoB49TI5P764qwOlqDj8LR/jrWmfYtnYb9qE3zkc4ZoR09soaPF7K1L2cjdrGdoUYBK7e1lBmz7ZrwCNMTcLRfJ1iJm3FsYL5IAujfotF70/h76Ip2RntUTbS3dFb9CMljOz861m7yusK3lm9r/tJKB0cTTfQh5JpuCpKpQNK/KeLhOCE6jwlW9BbbyMX0eaTcTcd+/Ja2Rp9uHoiQaAVdLPHmi5jp5H6CDATdT1DeJrEOQs5FK67HLyYCpCiUSWlBzRLIIzTUy/QFL2gGJA7l/oE6JGy/BE0VV/bc1/ckyVr0ZydprtnJB6Hl3ftpYVlJ5euqCbPluiVonA0F0tXGkNvnHf5VS9VFH7q9ElrQX0m9h22E/c8iBNP2dEz77SEkmz03utC139uXZtu+5OvZ+0qryt4lf3TR57GR/6+u55/HCc1mAn9XVFrq1axq+dfsue//2178rFH7Wv/4S/sxaeeg5JVbL3WchXXu02aNaY5kvIRSkLtwYo4vwZFNMMmB1ceAQdO4Bxzg8FcpwSXBCxnqZcXYiggToATSyXpbSz4Cf0m0ppXQ+9IxBFwwrEcfe9mb9G1MpxXLy26z+d6xRO6nhfl/uPZhHtjUX5Hn8tNJ8IwHOhkVIM5TTtw9CgCT1qj1uP5Obty7gd29dxTTrGefd5ggLovSv1XuVxO//uL1y276nn9sr5+NtnuRp/DMI5ouoUCDwUu4ttPP/ZFe+yL/87K29u2onnj2007NlNw3bQDZAqkWgQzmrCqlxUi4K2ErnmH0rcEq+59JB+zX333Cbv9tkM2MXsA4SWd4N0rLUCDnudZkZQmuKFZHJeD1X69rQL2qFPyRJSr3I5gjPoOsGT3QoOYB7j/md//d/YfnngFesk9oDuKMsWs9K1i956TUg4YjL7Sd2w6C1xGrEIdY7Cuex56p80eOGKvPvGoZQreN2qmD52yO9/zUXpjyiL0AtVBVJSarNF77yDQ2pQcX6+8ocWrTEycqiOrh0fDUV2BkYeJNBanU5zeR3e718Zn5iwPtdJQnrKTt0G70rv/FwO9bqmw2zEKBKBIUMLTuKUb2MDKjk3oGzYIlKIRKLEbRwfdua67ej1AQZHbVMPY5jyXu9F+9RRdg+PWd8L2GIufymtCliawtrD0s1dWnYWzG0GFeW6IOouKApNYi3BdsUiR/QXaMF4A2/MpDGlkX/7y1+2bX/uaTRw4bOnitB07/YBlipO2ubrk6uBq5iroa9OjP/rXCV3lrxW8yr59R85iSX8POSB4VVJBRd+m9h2x9/7i37Nf+vgn7f4H32GHZvLWJIQWQbhtumD6xJSsLI7z1OiTLD2ERQnX1QMGLBNxvbvUd9NE+ghGmUcNesgJuxkHCFzc30Gd1yh1YWol3qwewCqKdMN3nKvGa6f+9majadKqxgDmryxTN/wJ/ieswArlu17CJbpjC6WLu2Pu3v84gB5QnJqwO+4+bb/+D37L/u7HPmZXLly0jdU1y2dy1txed/WIgfOvKf/gR336UOVHCl7lwIHDX8Jq/6lLG9BACaHdbNrT33ncvvKlL9FArKSYBXJq9vi5a0StdctiNRgXwvZYSwKnmAA+UpGQRTkwC57O5aIOW/UZcm/qnnLwbZd/cZ/AIspEA0hHxyUknu2er1pJuBKZsNVTBDtcb9QcdTEy+QwpUCb+3Ll5F8hpEHtCs80UxXIjQaB6opJ78kUyEH1rWGkKX1COPWlj42NWgKVl0zFLufSHckZBG5s7aPFUxqsfz8co/uc387FPFdeEN1vmL7/yr2nkx+uVDfuX/+fvAycdO/fiOTe1Ig2bWS57A9exQN+yWFYLWTShaHEsXUxYM2y1PwALmUwE7dBk0gVSegFt6sCcFSfGLZnMuNdh9N0av974kPbU3Zz9qsJYvSTvFMKvt1N7vcZDM/sIUNgveNKiD/r8L//Xv7UrpQrLjjXkhCialCojKhMUxZUu5voDuZhzqpobKdqayBbt7vvfYWtXLltuasx9ULqYn7LM5JT7Uoj5oyjgBM/3f7VQKH6U+xFO/+jypix+r7Sbg092++2nK+WSrZfWbXpy3PFYDeutbe7Y7HjBfvE9d3vRK05KFFKfREli5S0gRsFOLDSy8aR6ATDCxXqxK6npdc6JYjl6EBaqtC2442S7h/GaASbLd8c5Jgcqfq5l78sdHPGuoce4iVKcc3n+Grw+YDNEqMo2KoZQNlQBmT5U1OkRCxBMCeKq4Hy1LcY1cm3QJ1fOPfesnXrgPXb0tjutSRCm71BGswV8ij6bkhYNPc/ysTcrdJW3JPhTp07Ve63uw3DgNU1U+v43H7VsZGSFTMSm8tCxKE5qewNcjzg8zcK9Z7PQPxyYIEZJJzncGN05hw/Qy2fiytGo3kEKI0BJVQGSuq3rug46nHb3BKo8vV+MR79UX/Aje+MMXa2TlLtRRKkYQR8PWllctY31ks1fW3czmT3I9CJTRbx6rF6GLmu2Q2/o/icCryxuoQx9hr1hx2673TKZhK0vXrXx/UftxP0P0Sv1Lu6sJTITFZzrw2/lE+Yqb0nwKnfe+cBSOlN8eGKyuKkPH49lI+7rSkomrYPxLxCSzy+XXLayj6MUXevy615fQXjKXWXoEQqy9HW7KOsRBUdEvG7CqsQnCes/4awWJ1I5VhRAD/JylZ4ivIEHhCxBy2nSJPoO/7JwvIXgNL1bM7w0vFeta5DGY2buy0z4E70hIvhKEGTpOZpLM1VIWj7rvWH4/NNP2gtPfNNO3nuf3Xbfu7DyHOxJHyMN1n2h0UfHdofz3kp5y4JXeeCBDz8JK7iv2Wo+n8arTxbhsUhUw2d6D0qDxKJ7mk2sCaB6oyKA9WXjIcsm5GQ5B7ahaRH6H6ZoIqx7Z0mJMaTlBi/kOGXxskie6UGIrFi7+Uf0yTlSnTtwnUKxhlQElWHBp3CO8vqxGM4fTq4ZC+Lompqn97pSUMYCHH0sm3YGooH6PNv7J7J2fM6bXLtR1ofgOs4Zn3v6Mbv84lO2vbaEovznh8PBfRP5mbf8v6lQ8Qj0j1Ee/e4LlcPThT9udobHrq1VTir6kwXWml2OsoJwtC1eLAHps+T6lmMahiOqmWGJYfXxZNJS6SyOKuFyM4Ic9+o813nvKPGrKHYXVhwaSRX8OobjiRqFIHk9UEU5cvyBZizozZBGrWrVWgO2pddzdO3Io7kwLfkPYbmmnOi7xGE3SDuwGj1DDEhzgPYdmraZ2aJjaG0Uubxw6avDWPjnTp9+14r3wLdefmzBq7x8tdQ9d2Xj81RuAGZ+QFXWx9IKqSjWFLAIFVe31acERcGysYDlYqKJZnkCk1Qq4fIwSgEkYDN6edgTPE5RDhXH677uBB6jBSfYG3xdm+IyKvoVtIhusq79HGjVd4CTpsvF6Gt+nZbGbn2mF+b0looUsF5turf5lHvXt+yVok7ge/T/DdG4Qzafs8PHj9r45ITlNeUjnvyd3LEP/efvf/9HXjcH82bLTyT4vbJRaX4rk4g+s1Vr/VIyEg5PZYEQZJfBulNYVasNBPGkGTAzB9SECVD0zmiBhiQy+jJTDrhJmfuIM9btwm4U5V4OkzNFgc6Y5WP5FUeXAB2vlzLUDfYUox7Cuj4W19gpO4iQXxh2kZOc6QCHCXPRlPKdZsc2MBTFA+L0+uKe/IJyNYJNvduVh+7efsdpSxXH6wR//9nP/9r/8L9/9rOfVU1+ovK2CF5lvdK4kErGv1CIB38hFhjlPSdoWJEsKOisvgh+ijtrtGpMnzacmLRELo/VpwhaCEwkdMGKhCzByuoFJ87incw9C3fHVWTdKAGf4GG/F83qVy/N6YPTbggQaQ66mhDb59n6JkHDVsoN53uUvpCjPzxJPQjwugjb5d+pfyoRtknYWiwcWgqHoz/3S7/xT7+2++CfuPxYzvWNytXVrfPBaPi+Vm/wv7U7w34Za9IwYAgLlVNVkkwNlSdMpdNYeQKnBs7KSt0iVkJh3Qi2lEJwdFL2LeyQdJUoc5xFilG6gF6BsuR8hS/6JIDwXXkfTQ2REgJEoKlCwSamx+3gdNaOTaXcTIIyOB7j2jFYVYIgT7MnZO2KtPeP43e4f73e/kP81l0P/8PPPK+qvV3lbbP4vXJ1fad9eaP2l6ensl/YX0idHnW7+zRaPzORd925SUAyOV202X36HxuGWWJQsyiyBKNptCDDG1jgZlidYEehv7MR6QAlOoopmFFv8FTlcizKUup8sZEm+C5BapqIYGnvGw16n8r5H64tN7zJV4LBIEp1UCMHRAGNnk5Fkr/8h19/7g++9sRZfVjtbS3XO+1Pq/zzj9378VQy+ulCPn9Eny8Ji8NjfRpZEoxotm8snvQazLYGPhzcyHqJTkUy9H6Upm3Iel0R38fSvchUQ5O782kQuob7esDK1so1fEvTfdVD3xDWS3OtdsNqO9sERW33/xOsNLD6RgfLb7sMqgZZXl7Znl+t9H538tDRzz3++ONvOhJ9q+WnLniVv/r0e4NNm/hIJBD4dNDvP6PXHjVYIZjRyFAYPq/hPVmxKI9jM7Jq/mTT7vVKqKYsWXDj+VLlajQfEsEDKaKC6i2KaDtY8vrSZW9USekAvSNLINVq163XFt1FsTzHvZWCQgdc2+oNn+/7A4+8Ylf+5DOf+ekJfK/8TAR/c/nWI3//I1DLT8A8PuIb+aP61JaG8kLxhAvzZc1iFsrXa3qgMDwYximjGCGN0r2CBzQD1CgW5g+YkYKkDA1ut+Dt69cu4zz7blaEeoD8igbBfaOA16ugjvSsdiAc/hL3++y9n/idn8n/JH2v/MwFv1ee+6P/Kjtq+X4FePgEMPMuIbGbUSC44Lh8aFivtiDIUCzulKB1jQU44XO+phM6LbEtCumcLRbcrtXcZ2s1IC6M13HdT3Mxg4T6vlDoOyjps8TJf3Lw4X98y+umP6vyNyb4m8vCH3062/ANPgRKfBDBvg+Gc8Ib8tMAuHI5cHyUIGfqvuEr+ihn7M4R5fSgwyXH/GH3DZlqueS+kaC0MgqZpyd9IxgMPR4Y+b/6NyXsm8vfCsG/tpz/408XiV7P+H3DE2Dw4UAoeCQYSZwgig32+53kqDcoiqnI86qHoKhNhF4HQtq+QHi+1WjOAzeXAO/5UXB49tgvf+rH+n+u/vSK2f8PyilzS7j0DWMAAAAASUVORK5CYII="/>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a:extLst>
              <a:ext uri="{FF2B5EF4-FFF2-40B4-BE49-F238E27FC236}">
                <a16:creationId xmlns:a16="http://schemas.microsoft.com/office/drawing/2014/main" id="{18FDB97B-04DF-485B-95E0-083EF8C06206}"/>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354015" y="286399"/>
            <a:ext cx="2040842" cy="1083057"/>
          </a:xfrm>
          <a:prstGeom prst="rect">
            <a:avLst/>
          </a:prstGeom>
          <a:noFill/>
          <a:ln>
            <a:noFill/>
          </a:ln>
        </p:spPr>
      </p:pic>
      <p:sp>
        <p:nvSpPr>
          <p:cNvPr id="12" name="Title 1"/>
          <p:cNvSpPr>
            <a:spLocks noGrp="1"/>
          </p:cNvSpPr>
          <p:nvPr>
            <p:ph type="title"/>
          </p:nvPr>
        </p:nvSpPr>
        <p:spPr>
          <a:xfrm>
            <a:off x="2875408" y="1737328"/>
            <a:ext cx="2712371" cy="693507"/>
          </a:xfrm>
        </p:spPr>
        <p:txBody>
          <a:bodyPr/>
          <a:lstStyle/>
          <a:p>
            <a:r>
              <a:rPr lang="en-US" sz="3000">
                <a:solidFill>
                  <a:schemeClr val="accent5"/>
                </a:solidFill>
                <a:latin typeface="+mn-lt"/>
              </a:rPr>
              <a:t>Facilitators</a:t>
            </a:r>
          </a:p>
        </p:txBody>
      </p:sp>
      <p:pic>
        <p:nvPicPr>
          <p:cNvPr id="14" name="Picture 13">
            <a:extLst>
              <a:ext uri="{FF2B5EF4-FFF2-40B4-BE49-F238E27FC236}">
                <a16:creationId xmlns:a16="http://schemas.microsoft.com/office/drawing/2014/main" id="{18FDB97B-04DF-485B-95E0-083EF8C06206}"/>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354015" y="286399"/>
            <a:ext cx="2040842" cy="1083057"/>
          </a:xfrm>
          <a:prstGeom prst="rect">
            <a:avLst/>
          </a:prstGeom>
          <a:noFill/>
          <a:ln>
            <a:noFill/>
          </a:ln>
        </p:spPr>
      </p:pic>
      <p:sp>
        <p:nvSpPr>
          <p:cNvPr id="15" name="Title 1">
            <a:extLst>
              <a:ext uri="{FF2B5EF4-FFF2-40B4-BE49-F238E27FC236}">
                <a16:creationId xmlns:a16="http://schemas.microsoft.com/office/drawing/2014/main" id="{F7C5A00E-2530-4370-9FBB-A067CBD9A431}"/>
              </a:ext>
            </a:extLst>
          </p:cNvPr>
          <p:cNvSpPr txBox="1">
            <a:spLocks/>
          </p:cNvSpPr>
          <p:nvPr/>
        </p:nvSpPr>
        <p:spPr>
          <a:xfrm>
            <a:off x="8521692" y="1793169"/>
            <a:ext cx="3141471" cy="60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solidFill>
                  <a:schemeClr val="accent5"/>
                </a:solidFill>
                <a:latin typeface="+mn-lt"/>
              </a:rPr>
              <a:t>Technical Support</a:t>
            </a:r>
          </a:p>
        </p:txBody>
      </p:sp>
      <p:pic>
        <p:nvPicPr>
          <p:cNvPr id="17" name="Picture 16">
            <a:extLst>
              <a:ext uri="{FF2B5EF4-FFF2-40B4-BE49-F238E27FC236}">
                <a16:creationId xmlns:a16="http://schemas.microsoft.com/office/drawing/2014/main" id="{8FE3C483-AA20-4E75-B567-24CB20624DB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9463" y="2633497"/>
            <a:ext cx="1238250" cy="1581150"/>
          </a:xfrm>
          <a:prstGeom prst="ellipse">
            <a:avLst/>
          </a:prstGeom>
        </p:spPr>
      </p:pic>
      <p:sp>
        <p:nvSpPr>
          <p:cNvPr id="18" name="Rectangle 1"/>
          <p:cNvSpPr>
            <a:spLocks noChangeArrowheads="1"/>
          </p:cNvSpPr>
          <p:nvPr/>
        </p:nvSpPr>
        <p:spPr bwMode="auto">
          <a:xfrm>
            <a:off x="212725" y="4452124"/>
            <a:ext cx="2471727" cy="1646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en-US" b="1" i="0" u="none" strike="noStrike" cap="none" normalizeH="0" baseline="0" dirty="0">
                <a:ln>
                  <a:noFill/>
                </a:ln>
                <a:effectLst/>
                <a:ea typeface="Calibri" panose="020F0502020204030204" pitchFamily="34" charset="0"/>
              </a:rPr>
              <a:t>Yvette Fautsch</a:t>
            </a:r>
            <a:endParaRPr kumimoji="0" lang="en-US" altLang="en-US" b="0" i="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it-IT" altLang="en-US" dirty="0"/>
              <a:t>Nutrition Specialist</a:t>
            </a:r>
            <a:endParaRPr kumimoji="0" lang="en-US" altLang="en-US" b="0" i="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effectLst/>
                <a:ea typeface="Calibri" panose="020F0502020204030204" pitchFamily="34" charset="0"/>
                <a:cs typeface="Arial" panose="020B0604020202020204" pitchFamily="34" charset="0"/>
              </a:rPr>
              <a:t> </a:t>
            </a:r>
            <a:endParaRPr kumimoji="0" lang="en-US" altLang="en-US" b="0" i="0" u="none" strike="noStrike" cap="none" normalizeH="0" baseline="0" dirty="0">
              <a:ln>
                <a:noFill/>
              </a:ln>
              <a:effectLst/>
            </a:endParaRPr>
          </a:p>
          <a:p>
            <a:pPr lvl="0" algn="ctr" eaLnBrk="0" fontAlgn="base" hangingPunct="0">
              <a:spcBef>
                <a:spcPct val="0"/>
              </a:spcBef>
              <a:spcAft>
                <a:spcPct val="0"/>
              </a:spcAft>
            </a:pPr>
            <a:r>
              <a:rPr lang="en-US" dirty="0"/>
              <a:t>UNICEF Regional Office for Latin America and the Caribbean</a:t>
            </a:r>
            <a:endParaRPr lang="es-ES_tradnl" altLang="en-US" dirty="0">
              <a:ea typeface="Calibri" panose="020F0502020204030204" pitchFamily="34" charset="0"/>
            </a:endParaRPr>
          </a:p>
        </p:txBody>
      </p:sp>
      <p:sp>
        <p:nvSpPr>
          <p:cNvPr id="19" name="Rectangle 1"/>
          <p:cNvSpPr>
            <a:spLocks noChangeArrowheads="1"/>
          </p:cNvSpPr>
          <p:nvPr/>
        </p:nvSpPr>
        <p:spPr bwMode="auto">
          <a:xfrm>
            <a:off x="2889862" y="4465353"/>
            <a:ext cx="239862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419" altLang="en-US" b="1" i="0" u="none" strike="noStrike" cap="none" normalizeH="0" baseline="0" dirty="0">
                <a:ln>
                  <a:noFill/>
                </a:ln>
                <a:effectLst/>
                <a:ea typeface="Calibri" panose="020F0502020204030204" pitchFamily="34" charset="0"/>
              </a:rPr>
              <a:t>Patricia</a:t>
            </a:r>
            <a:r>
              <a:rPr kumimoji="0" lang="es-419" altLang="en-US" b="1" i="0" u="none" strike="noStrike" cap="none" normalizeH="0" dirty="0">
                <a:ln>
                  <a:noFill/>
                </a:ln>
                <a:effectLst/>
                <a:ea typeface="Calibri" panose="020F0502020204030204" pitchFamily="34" charset="0"/>
              </a:rPr>
              <a:t> Domínguez</a:t>
            </a:r>
            <a:endParaRPr kumimoji="0" lang="en-US" altLang="en-US" b="0" i="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en-US" b="0" i="0" u="none" strike="noStrike" cap="none" normalizeH="0" baseline="0" dirty="0">
                <a:ln>
                  <a:noFill/>
                </a:ln>
                <a:effectLst/>
                <a:ea typeface="Calibri" panose="020F0502020204030204" pitchFamily="34" charset="0"/>
              </a:rPr>
              <a:t>Nutrition Consultant</a:t>
            </a:r>
            <a:endParaRPr kumimoji="0" lang="en-US" altLang="en-US" b="0" i="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effectLst/>
            </a:endParaRPr>
          </a:p>
          <a:p>
            <a:pPr lvl="0" algn="ctr" eaLnBrk="0" fontAlgn="base" hangingPunct="0">
              <a:spcBef>
                <a:spcPct val="0"/>
              </a:spcBef>
              <a:spcAft>
                <a:spcPct val="0"/>
              </a:spcAft>
            </a:pPr>
            <a:r>
              <a:rPr lang="en-US" dirty="0"/>
              <a:t>UNICEF Regional Office for Latin America and the Caribbean</a:t>
            </a:r>
            <a:endParaRPr lang="es-ES_tradnl" altLang="en-US" dirty="0">
              <a:ea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s-ES_tradnl" altLang="en-US" dirty="0">
              <a:ea typeface="Calibri" panose="020F0502020204030204" pitchFamily="34" charset="0"/>
            </a:endParaRPr>
          </a:p>
        </p:txBody>
      </p:sp>
      <p:sp>
        <p:nvSpPr>
          <p:cNvPr id="20" name="Rectangle 1"/>
          <p:cNvSpPr>
            <a:spLocks noChangeArrowheads="1"/>
          </p:cNvSpPr>
          <p:nvPr/>
        </p:nvSpPr>
        <p:spPr bwMode="auto">
          <a:xfrm>
            <a:off x="5493893" y="4452124"/>
            <a:ext cx="2974008" cy="1369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419" altLang="en-US" b="1" i="0" u="none" strike="noStrike" cap="none" normalizeH="0" baseline="0" dirty="0">
                <a:ln>
                  <a:noFill/>
                </a:ln>
                <a:effectLst/>
                <a:ea typeface="Calibri" panose="020F0502020204030204" pitchFamily="34" charset="0"/>
              </a:rPr>
              <a:t>Andrea García</a:t>
            </a:r>
            <a:endParaRPr lang="en-US" altLang="en-US" dirty="0"/>
          </a:p>
          <a:p>
            <a:pPr lvl="0" algn="ctr" eaLnBrk="0" fontAlgn="base" hangingPunct="0">
              <a:spcBef>
                <a:spcPct val="0"/>
              </a:spcBef>
              <a:spcAft>
                <a:spcPct val="0"/>
              </a:spcAft>
            </a:pPr>
            <a:r>
              <a:rPr lang="en-US" altLang="en-US" dirty="0">
                <a:ea typeface="Calibri" panose="020F0502020204030204" pitchFamily="34" charset="0"/>
              </a:rPr>
              <a:t>Senior Advisor Emergency Nutrition</a:t>
            </a:r>
            <a:endParaRPr kumimoji="0" lang="en-US" altLang="en-US" b="0" i="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effectLst/>
                <a:ea typeface="Calibri" panose="020F0502020204030204" pitchFamily="34" charset="0"/>
                <a:cs typeface="Arial" panose="020B0604020202020204" pitchFamily="34" charset="0"/>
              </a:rPr>
              <a:t> </a:t>
            </a:r>
            <a:endParaRPr kumimoji="0" lang="en-US" altLang="en-US" b="0" i="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es-419" altLang="en-US" dirty="0" err="1">
                <a:ea typeface="Calibri" panose="020F0502020204030204" pitchFamily="34" charset="0"/>
              </a:rPr>
              <a:t>Save</a:t>
            </a:r>
            <a:r>
              <a:rPr lang="es-419" altLang="en-US" dirty="0">
                <a:ea typeface="Calibri" panose="020F0502020204030204" pitchFamily="34" charset="0"/>
              </a:rPr>
              <a:t> the </a:t>
            </a:r>
            <a:r>
              <a:rPr lang="es-419" altLang="en-US" dirty="0" err="1">
                <a:ea typeface="Calibri" panose="020F0502020204030204" pitchFamily="34" charset="0"/>
              </a:rPr>
              <a:t>Children</a:t>
            </a:r>
            <a:endParaRPr lang="es-ES_tradnl" altLang="en-US" dirty="0">
              <a:ea typeface="Calibri" panose="020F0502020204030204" pitchFamily="34" charset="0"/>
            </a:endParaRPr>
          </a:p>
        </p:txBody>
      </p:sp>
      <p:sp>
        <p:nvSpPr>
          <p:cNvPr id="22" name="Rectangle 1"/>
          <p:cNvSpPr>
            <a:spLocks noChangeArrowheads="1"/>
          </p:cNvSpPr>
          <p:nvPr/>
        </p:nvSpPr>
        <p:spPr bwMode="auto">
          <a:xfrm>
            <a:off x="8673311" y="4452124"/>
            <a:ext cx="2974008" cy="1369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419" altLang="en-US" b="1" i="0" u="none" strike="noStrike" cap="none" normalizeH="0" baseline="0" dirty="0" err="1">
                <a:ln>
                  <a:noFill/>
                </a:ln>
                <a:effectLst/>
                <a:ea typeface="Calibri" panose="020F0502020204030204" pitchFamily="34" charset="0"/>
              </a:rPr>
              <a:t>Sanja</a:t>
            </a:r>
            <a:r>
              <a:rPr kumimoji="0" lang="es-419" altLang="en-US" b="1" i="0" u="none" strike="noStrike" cap="none" normalizeH="0" baseline="0" dirty="0">
                <a:ln>
                  <a:noFill/>
                </a:ln>
                <a:effectLst/>
                <a:ea typeface="Calibri" panose="020F0502020204030204" pitchFamily="34" charset="0"/>
              </a:rPr>
              <a:t> </a:t>
            </a:r>
            <a:r>
              <a:rPr kumimoji="0" lang="es-419" altLang="en-US" b="1" i="0" u="none" strike="noStrike" cap="none" normalizeH="0" baseline="0" dirty="0" err="1">
                <a:ln>
                  <a:noFill/>
                </a:ln>
                <a:effectLst/>
                <a:ea typeface="Calibri" panose="020F0502020204030204" pitchFamily="34" charset="0"/>
              </a:rPr>
              <a:t>Segvic</a:t>
            </a:r>
            <a:endParaRPr kumimoji="0" lang="en-US" altLang="en-US" b="0" i="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es-419" altLang="en-US" dirty="0" err="1"/>
              <a:t>Program</a:t>
            </a:r>
            <a:r>
              <a:rPr lang="es-419" altLang="en-US" dirty="0"/>
              <a:t> </a:t>
            </a:r>
            <a:r>
              <a:rPr lang="es-419" altLang="en-US" dirty="0" err="1"/>
              <a:t>Officer</a:t>
            </a:r>
            <a:endParaRPr kumimoji="0" lang="en-US" altLang="en-US" b="0" i="0" u="none" strike="noStrike" cap="none" normalizeH="0" baseline="0" dirty="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effectLst/>
                <a:ea typeface="Calibri" panose="020F0502020204030204" pitchFamily="34" charset="0"/>
                <a:cs typeface="Arial" panose="020B0604020202020204" pitchFamily="34" charset="0"/>
              </a:rPr>
              <a:t> </a:t>
            </a:r>
            <a:endParaRPr kumimoji="0" lang="en-US" altLang="en-US" b="0" i="0" u="none" strike="noStrike" cap="none" normalizeH="0" baseline="0" dirty="0">
              <a:ln>
                <a:noFill/>
              </a:ln>
              <a:effectLst/>
            </a:endParaRPr>
          </a:p>
          <a:p>
            <a:pPr lvl="0" algn="ctr" eaLnBrk="0" fontAlgn="base" hangingPunct="0">
              <a:spcBef>
                <a:spcPct val="0"/>
              </a:spcBef>
              <a:spcAft>
                <a:spcPct val="0"/>
              </a:spcAft>
            </a:pPr>
            <a:r>
              <a:rPr lang="hr-HR" dirty="0"/>
              <a:t>Technical Support Team, GNC Technical Alliance </a:t>
            </a:r>
            <a:endParaRPr lang="es-ES_tradnl" altLang="en-US" dirty="0">
              <a:ea typeface="Calibri" panose="020F0502020204030204" pitchFamily="34" charset="0"/>
            </a:endParaRPr>
          </a:p>
        </p:txBody>
      </p:sp>
      <p:pic>
        <p:nvPicPr>
          <p:cNvPr id="23" name="Picture 22"/>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9873" b="89873" l="9887" r="89831"/>
                    </a14:imgEffect>
                  </a14:imgLayer>
                </a14:imgProps>
              </a:ext>
              <a:ext uri="{28A0092B-C50C-407E-A947-70E740481C1C}">
                <a14:useLocalDpi xmlns:a14="http://schemas.microsoft.com/office/drawing/2010/main"/>
              </a:ext>
            </a:extLst>
          </a:blip>
          <a:srcRect/>
          <a:stretch/>
        </p:blipFill>
        <p:spPr>
          <a:xfrm>
            <a:off x="6092562" y="2580311"/>
            <a:ext cx="1590418" cy="1773764"/>
          </a:xfrm>
          <a:prstGeom prst="ellipse">
            <a:avLst/>
          </a:prstGeom>
        </p:spPr>
      </p:pic>
      <p:pic>
        <p:nvPicPr>
          <p:cNvPr id="4" name="Imagen 3" descr="Una mujer sonriendo&#10;&#10;Descripción generada automáticamente">
            <a:extLst>
              <a:ext uri="{FF2B5EF4-FFF2-40B4-BE49-F238E27FC236}">
                <a16:creationId xmlns:a16="http://schemas.microsoft.com/office/drawing/2014/main" id="{8F2A979E-B63A-7939-91DC-C0826BE4235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47926" y="2582563"/>
            <a:ext cx="1569231" cy="1731062"/>
          </a:xfrm>
          <a:prstGeom prst="ellipse">
            <a:avLst/>
          </a:prstGeom>
          <a:ln w="190500" cap="rnd">
            <a:noFill/>
            <a:prstDash val="solid"/>
          </a:ln>
          <a:effectLst/>
        </p:spPr>
      </p:pic>
      <p:pic>
        <p:nvPicPr>
          <p:cNvPr id="2" name="Picture 4">
            <a:extLst>
              <a:ext uri="{FF2B5EF4-FFF2-40B4-BE49-F238E27FC236}">
                <a16:creationId xmlns:a16="http://schemas.microsoft.com/office/drawing/2014/main" id="{3ED17D16-1C62-4A61-93C8-171A9B4741E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a:off x="9118513" y="2710542"/>
            <a:ext cx="1861458" cy="1360716"/>
          </a:xfrm>
          <a:prstGeom prst="ellipse">
            <a:avLst/>
          </a:prstGeom>
        </p:spPr>
      </p:pic>
      <p:pic>
        <p:nvPicPr>
          <p:cNvPr id="21" name="Picture 2" descr="UNICEF">
            <a:extLst>
              <a:ext uri="{FF2B5EF4-FFF2-40B4-BE49-F238E27FC236}">
                <a16:creationId xmlns:a16="http://schemas.microsoft.com/office/drawing/2014/main" id="{A95225F7-86E7-4DFE-A523-73C3A533385C}"/>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567702" y="8321"/>
            <a:ext cx="1498232" cy="149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1788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p:txBody>
          <a:bodyPr/>
          <a:lstStyle/>
          <a:p>
            <a:fld id="{198A1FDF-7175-48BE-A442-C38CD7BB5829}" type="slidenum">
              <a:rPr lang="en-US" smtClean="0"/>
              <a:t>30</a:t>
            </a:fld>
            <a:endParaRPr lang="en-US"/>
          </a:p>
        </p:txBody>
      </p:sp>
      <p:sp>
        <p:nvSpPr>
          <p:cNvPr id="3" name="Rectangle 2"/>
          <p:cNvSpPr/>
          <p:nvPr/>
        </p:nvSpPr>
        <p:spPr>
          <a:xfrm>
            <a:off x="420173" y="1368266"/>
            <a:ext cx="6073519" cy="5170646"/>
          </a:xfrm>
          <a:prstGeom prst="rect">
            <a:avLst/>
          </a:prstGeom>
        </p:spPr>
        <p:txBody>
          <a:bodyPr wrap="square" lIns="91440" tIns="45720" rIns="91440" bIns="45720" anchor="t">
            <a:spAutoFit/>
          </a:bodyPr>
          <a:lstStyle/>
          <a:p>
            <a:pPr marL="457200" indent="-457200">
              <a:buFont typeface="Arial" panose="020B0604020202020204" pitchFamily="34" charset="0"/>
              <a:buChar char="•"/>
            </a:pPr>
            <a:r>
              <a:rPr lang="es-419" sz="2000" b="1" dirty="0" err="1"/>
              <a:t>Relactation</a:t>
            </a:r>
            <a:r>
              <a:rPr lang="es-419" sz="2000" dirty="0"/>
              <a:t>: </a:t>
            </a:r>
            <a:r>
              <a:rPr lang="en-US" dirty="0"/>
              <a:t>procedure by which a mother manages to recover her milk production after it has totally or partially decreased.</a:t>
            </a:r>
          </a:p>
          <a:p>
            <a:endParaRPr lang="en-US" dirty="0"/>
          </a:p>
          <a:p>
            <a:pPr marL="457200" indent="-457200">
              <a:buFont typeface="Arial" panose="020B0604020202020204" pitchFamily="34" charset="0"/>
              <a:buChar char="•"/>
            </a:pPr>
            <a:r>
              <a:rPr lang="es-419" sz="2000" b="1" dirty="0" err="1"/>
              <a:t>Induced</a:t>
            </a:r>
            <a:r>
              <a:rPr lang="es-419" sz="2000" b="1" dirty="0"/>
              <a:t> </a:t>
            </a:r>
            <a:r>
              <a:rPr lang="es-419" sz="2000" b="1" dirty="0" err="1"/>
              <a:t>lactation</a:t>
            </a:r>
            <a:r>
              <a:rPr lang="es-419" sz="2000" b="1" dirty="0"/>
              <a:t>: </a:t>
            </a:r>
            <a:r>
              <a:rPr lang="en-US" dirty="0"/>
              <a:t>milk production process without the woman having been pregnant.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sz="2000" dirty="0"/>
              <a:t>Many infants discontinue breastfeeding in the first weeks or months and, as a result, are at increased risk of illness, malnutrition and death. ​</a:t>
            </a:r>
          </a:p>
          <a:p>
            <a:pPr marL="457200" indent="-457200">
              <a:buFont typeface="Arial" panose="020B0604020202020204" pitchFamily="34" charset="0"/>
              <a:buChar char="•"/>
            </a:pPr>
            <a:endParaRPr lang="en-US" sz="2000" b="1" dirty="0"/>
          </a:p>
          <a:p>
            <a:pPr marL="457200" indent="-457200">
              <a:buFont typeface="Arial" panose="020B0604020202020204" pitchFamily="34" charset="0"/>
              <a:buChar char="•"/>
            </a:pPr>
            <a:r>
              <a:rPr lang="en-US" sz="2000" b="1" dirty="0"/>
              <a:t>Breastfeeding can be reestablished​</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A woman who has stopped breastfeeding her child, recently or in the past, can resume producing milk for her own or an adopted child, even without an additional pregnancy.​</a:t>
            </a:r>
            <a:r>
              <a:rPr lang="es-ES" sz="2000" dirty="0"/>
              <a:t>.</a:t>
            </a:r>
            <a:endParaRPr lang="en-US" sz="2000" dirty="0">
              <a:cs typeface="Calibri" panose="020F0502020204030204"/>
            </a:endParaRPr>
          </a:p>
        </p:txBody>
      </p:sp>
      <p:grpSp>
        <p:nvGrpSpPr>
          <p:cNvPr id="19" name="Group 18">
            <a:extLst>
              <a:ext uri="{FF2B5EF4-FFF2-40B4-BE49-F238E27FC236}">
                <a16:creationId xmlns:a16="http://schemas.microsoft.com/office/drawing/2014/main" id="{414CAA83-B837-3442-BDD4-5503F9AFB4D0}"/>
              </a:ext>
            </a:extLst>
          </p:cNvPr>
          <p:cNvGrpSpPr/>
          <p:nvPr/>
        </p:nvGrpSpPr>
        <p:grpSpPr>
          <a:xfrm>
            <a:off x="6852577" y="2094454"/>
            <a:ext cx="5199635" cy="3562960"/>
            <a:chOff x="433981" y="2171211"/>
            <a:chExt cx="2944431" cy="1983114"/>
          </a:xfrm>
        </p:grpSpPr>
        <p:pic>
          <p:nvPicPr>
            <p:cNvPr id="20" name="Picture 10" descr="A picture containing person, indoor&#10;&#10;Description automatically generated">
              <a:extLst>
                <a:ext uri="{FF2B5EF4-FFF2-40B4-BE49-F238E27FC236}">
                  <a16:creationId xmlns:a16="http://schemas.microsoft.com/office/drawing/2014/main" id="{29892F80-89C9-314E-BD9F-9B64B15A4878}"/>
                </a:ext>
              </a:extLst>
            </p:cNvPr>
            <p:cNvPicPr>
              <a:picLocks noChangeAspect="1"/>
            </p:cNvPicPr>
            <p:nvPr/>
          </p:nvPicPr>
          <p:blipFill>
            <a:blip r:embed="rId3"/>
            <a:stretch>
              <a:fillRect/>
            </a:stretch>
          </p:blipFill>
          <p:spPr>
            <a:xfrm>
              <a:off x="433981" y="2171211"/>
              <a:ext cx="2944431" cy="1983114"/>
            </a:xfrm>
            <a:prstGeom prst="rect">
              <a:avLst/>
            </a:prstGeom>
          </p:spPr>
        </p:pic>
        <p:sp>
          <p:nvSpPr>
            <p:cNvPr id="21" name="TextBox 20">
              <a:extLst>
                <a:ext uri="{FF2B5EF4-FFF2-40B4-BE49-F238E27FC236}">
                  <a16:creationId xmlns:a16="http://schemas.microsoft.com/office/drawing/2014/main" id="{71FDB0B8-89A5-E843-BD72-D493E669FE2C}"/>
                </a:ext>
              </a:extLst>
            </p:cNvPr>
            <p:cNvSpPr txBox="1"/>
            <p:nvPr/>
          </p:nvSpPr>
          <p:spPr>
            <a:xfrm>
              <a:off x="2513629" y="3859082"/>
              <a:ext cx="642351" cy="15388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algn="l"/>
              <a:r>
                <a:rPr lang="en-US" sz="700" err="1">
                  <a:solidFill>
                    <a:schemeClr val="bg1"/>
                  </a:solidFill>
                  <a:latin typeface="Lato" panose="020F0502020204030203" pitchFamily="34" charset="77"/>
                  <a:cs typeface="Gill Sans Infant Std"/>
                </a:rPr>
                <a:t>Arugaan</a:t>
              </a:r>
              <a:endParaRPr lang="en-US" sz="700">
                <a:solidFill>
                  <a:schemeClr val="bg1"/>
                </a:solidFill>
                <a:latin typeface="Lato" panose="020F0502020204030203" pitchFamily="34" charset="77"/>
                <a:cs typeface="Gill Sans Infant Std"/>
              </a:endParaRPr>
            </a:p>
          </p:txBody>
        </p:sp>
      </p:grpSp>
      <p:sp>
        <p:nvSpPr>
          <p:cNvPr id="4" name="TextBox 3">
            <a:extLst>
              <a:ext uri="{FF2B5EF4-FFF2-40B4-BE49-F238E27FC236}">
                <a16:creationId xmlns:a16="http://schemas.microsoft.com/office/drawing/2014/main" id="{8D243297-3A6F-9521-8094-4587AFCED4B2}"/>
              </a:ext>
            </a:extLst>
          </p:cNvPr>
          <p:cNvSpPr txBox="1"/>
          <p:nvPr/>
        </p:nvSpPr>
        <p:spPr>
          <a:xfrm>
            <a:off x="6852137" y="5662246"/>
            <a:ext cx="48416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cs typeface="Calibri"/>
              </a:rPr>
              <a:t>IYCF-E Curriculum, Save the Children, V2,2022</a:t>
            </a:r>
          </a:p>
        </p:txBody>
      </p:sp>
      <p:sp>
        <p:nvSpPr>
          <p:cNvPr id="9" name="TextBox 8">
            <a:extLst>
              <a:ext uri="{FF2B5EF4-FFF2-40B4-BE49-F238E27FC236}">
                <a16:creationId xmlns:a16="http://schemas.microsoft.com/office/drawing/2014/main" id="{D6712765-A7F3-4FFA-A70C-9B30B949067B}"/>
              </a:ext>
            </a:extLst>
          </p:cNvPr>
          <p:cNvSpPr txBox="1"/>
          <p:nvPr/>
        </p:nvSpPr>
        <p:spPr>
          <a:xfrm>
            <a:off x="697423" y="232474"/>
            <a:ext cx="982765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419" sz="4000" b="1" dirty="0" err="1">
                <a:solidFill>
                  <a:schemeClr val="accent2"/>
                </a:solidFill>
                <a:latin typeface="Lato"/>
                <a:ea typeface="Lato"/>
                <a:cs typeface="Lato"/>
              </a:rPr>
              <a:t>Relactation</a:t>
            </a:r>
            <a:r>
              <a:rPr lang="es-419" sz="4000" b="1" dirty="0">
                <a:solidFill>
                  <a:schemeClr val="accent2"/>
                </a:solidFill>
                <a:latin typeface="Lato"/>
                <a:ea typeface="Lato"/>
                <a:cs typeface="Lato"/>
              </a:rPr>
              <a:t> and </a:t>
            </a:r>
            <a:r>
              <a:rPr lang="es-419" sz="4000" b="1" dirty="0" err="1">
                <a:solidFill>
                  <a:schemeClr val="accent2"/>
                </a:solidFill>
                <a:latin typeface="Lato"/>
                <a:ea typeface="Lato"/>
                <a:cs typeface="Lato"/>
              </a:rPr>
              <a:t>building</a:t>
            </a:r>
            <a:r>
              <a:rPr lang="es-419" sz="4000" b="1" dirty="0">
                <a:solidFill>
                  <a:schemeClr val="accent2"/>
                </a:solidFill>
                <a:latin typeface="Lato"/>
                <a:ea typeface="Lato"/>
                <a:cs typeface="Lato"/>
              </a:rPr>
              <a:t> </a:t>
            </a:r>
            <a:r>
              <a:rPr lang="es-419" sz="4000" b="1" dirty="0" err="1">
                <a:solidFill>
                  <a:schemeClr val="accent2"/>
                </a:solidFill>
                <a:latin typeface="Lato"/>
                <a:ea typeface="Lato"/>
                <a:cs typeface="Lato"/>
              </a:rPr>
              <a:t>milk</a:t>
            </a:r>
            <a:r>
              <a:rPr lang="es-419" sz="4000" b="1" dirty="0">
                <a:solidFill>
                  <a:schemeClr val="accent2"/>
                </a:solidFill>
                <a:latin typeface="Lato"/>
                <a:ea typeface="Lato"/>
                <a:cs typeface="Lato"/>
              </a:rPr>
              <a:t> </a:t>
            </a:r>
            <a:r>
              <a:rPr lang="es-419" sz="4000" b="1" dirty="0" err="1">
                <a:solidFill>
                  <a:schemeClr val="accent2"/>
                </a:solidFill>
                <a:latin typeface="Lato"/>
                <a:ea typeface="Lato"/>
                <a:cs typeface="Lato"/>
              </a:rPr>
              <a:t>supply</a:t>
            </a:r>
            <a:endParaRPr lang="en-US" sz="4000" b="1" dirty="0" err="1">
              <a:solidFill>
                <a:schemeClr val="accent2"/>
              </a:solidFill>
              <a:latin typeface="Lato"/>
              <a:ea typeface="Lato"/>
              <a:cs typeface="Lato"/>
            </a:endParaRPr>
          </a:p>
        </p:txBody>
      </p:sp>
    </p:spTree>
    <p:extLst>
      <p:ext uri="{BB962C8B-B14F-4D97-AF65-F5344CB8AC3E}">
        <p14:creationId xmlns:p14="http://schemas.microsoft.com/office/powerpoint/2010/main" val="3586747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709194" y="2087758"/>
            <a:ext cx="5412826" cy="4162313"/>
          </a:xfrm>
        </p:spPr>
        <p:txBody>
          <a:bodyPr vert="horz" lIns="0" tIns="0" rIns="0" bIns="0" rtlCol="0" anchor="t">
            <a:noAutofit/>
          </a:bodyPr>
          <a:lstStyle/>
          <a:p>
            <a:pPr marL="342900" indent="-342900">
              <a:buClr>
                <a:schemeClr val="tx1"/>
              </a:buClr>
            </a:pPr>
            <a:r>
              <a:rPr lang="en-US" sz="2000" u="sng" dirty="0"/>
              <a:t>Because the mother wants/needs in the emergency setting. </a:t>
            </a:r>
          </a:p>
          <a:p>
            <a:pPr marL="342900" indent="-342900">
              <a:buClr>
                <a:schemeClr val="tx1"/>
              </a:buClr>
            </a:pPr>
            <a:r>
              <a:rPr lang="en-US" sz="2000" dirty="0"/>
              <a:t>For the management of sick infants</a:t>
            </a:r>
          </a:p>
          <a:p>
            <a:pPr marL="342900" indent="-342900">
              <a:buClr>
                <a:schemeClr val="tx1"/>
              </a:buClr>
            </a:pPr>
            <a:r>
              <a:rPr lang="en-US" sz="2000" dirty="0"/>
              <a:t>For infants with low birth weight</a:t>
            </a:r>
          </a:p>
          <a:p>
            <a:pPr marL="342900" indent="-342900">
              <a:buClr>
                <a:schemeClr val="tx1"/>
              </a:buClr>
            </a:pPr>
            <a:r>
              <a:rPr lang="en-US" sz="2000" dirty="0"/>
              <a:t>For infants with feeding problems </a:t>
            </a:r>
          </a:p>
          <a:p>
            <a:pPr marL="342900" indent="-342900">
              <a:buClr>
                <a:schemeClr val="tx1"/>
              </a:buClr>
            </a:pPr>
            <a:r>
              <a:rPr lang="en-US" sz="2000" dirty="0"/>
              <a:t>For infants who have been separated from their mothers</a:t>
            </a:r>
          </a:p>
          <a:p>
            <a:pPr marL="342900" indent="-342900">
              <a:buClr>
                <a:schemeClr val="tx1"/>
              </a:buClr>
            </a:pPr>
            <a:r>
              <a:rPr lang="en-US" sz="2000" u="sng" dirty="0"/>
              <a:t>In emergency situations</a:t>
            </a:r>
          </a:p>
          <a:p>
            <a:pPr marL="342900" indent="-342900">
              <a:buClr>
                <a:schemeClr val="tx1"/>
              </a:buClr>
            </a:pPr>
            <a:r>
              <a:rPr lang="en-US" sz="2000" dirty="0"/>
              <a:t>In individual situations</a:t>
            </a:r>
          </a:p>
          <a:p>
            <a:pPr marL="342900" indent="-342900">
              <a:buClr>
                <a:schemeClr val="tx1"/>
              </a:buClr>
            </a:pPr>
            <a:r>
              <a:rPr lang="en-US" sz="2000" dirty="0"/>
              <a:t>When it is impossible for a woman to breastfeed her child.</a:t>
            </a:r>
            <a:endParaRPr lang="en-GB" sz="2000" b="0" dirty="0"/>
          </a:p>
        </p:txBody>
      </p:sp>
      <p:sp>
        <p:nvSpPr>
          <p:cNvPr id="3" name="Text Placeholder 2"/>
          <p:cNvSpPr>
            <a:spLocks noGrp="1"/>
          </p:cNvSpPr>
          <p:nvPr>
            <p:ph type="body" sz="quarter" idx="13"/>
          </p:nvPr>
        </p:nvSpPr>
        <p:spPr>
          <a:xfrm>
            <a:off x="592556" y="1489639"/>
            <a:ext cx="6131343" cy="378962"/>
          </a:xfrm>
        </p:spPr>
        <p:txBody>
          <a:bodyPr>
            <a:normAutofit fontScale="92500" lnSpcReduction="10000"/>
          </a:bodyPr>
          <a:lstStyle/>
          <a:p>
            <a:pPr marL="0" indent="0">
              <a:buNone/>
            </a:pPr>
            <a:r>
              <a:rPr lang="en-US" sz="2400" b="1" dirty="0">
                <a:solidFill>
                  <a:schemeClr val="tx1"/>
                </a:solidFill>
              </a:rPr>
              <a:t>Reasons for </a:t>
            </a:r>
            <a:r>
              <a:rPr lang="en-US" sz="2400" b="1" dirty="0" err="1">
                <a:solidFill>
                  <a:schemeClr val="tx1"/>
                </a:solidFill>
              </a:rPr>
              <a:t>relactation</a:t>
            </a:r>
            <a:r>
              <a:rPr lang="en-US" sz="2400" b="1" dirty="0">
                <a:solidFill>
                  <a:schemeClr val="tx1"/>
                </a:solidFill>
              </a:rPr>
              <a:t> / induced lactation </a:t>
            </a:r>
          </a:p>
        </p:txBody>
      </p:sp>
      <p:sp>
        <p:nvSpPr>
          <p:cNvPr id="5" name="TextBox 4"/>
          <p:cNvSpPr txBox="1"/>
          <p:nvPr/>
        </p:nvSpPr>
        <p:spPr>
          <a:xfrm rot="16200000">
            <a:off x="10607887" y="4564806"/>
            <a:ext cx="1678784" cy="325276"/>
          </a:xfrm>
          <a:prstGeom prst="rect">
            <a:avLst/>
          </a:prstGeom>
          <a:noFill/>
        </p:spPr>
        <p:txBody>
          <a:bodyPr wrap="square" lIns="91440" tIns="91440" rIns="91440" bIns="91440" rtlCol="0" anchor="ctr" anchorCtr="0">
            <a:normAutofit/>
          </a:bodyPr>
          <a:lstStyle/>
          <a:p>
            <a:r>
              <a:rPr lang="en-US" sz="700">
                <a:solidFill>
                  <a:srgbClr val="FFFFFF"/>
                </a:solidFill>
                <a:latin typeface="Lato" panose="020F0502020204030203" pitchFamily="34" charset="77"/>
                <a:cs typeface="Gill Sans Infant Std"/>
              </a:rPr>
              <a:t>Save the Children Jordan</a:t>
            </a:r>
          </a:p>
        </p:txBody>
      </p:sp>
      <p:pic>
        <p:nvPicPr>
          <p:cNvPr id="12" name="Imagen 12" descr="Imagen que contiene persona, interior, niño, pequeño&#10;&#10;Descripción generada automáticamente">
            <a:extLst>
              <a:ext uri="{FF2B5EF4-FFF2-40B4-BE49-F238E27FC236}">
                <a16:creationId xmlns:a16="http://schemas.microsoft.com/office/drawing/2014/main" id="{8CAD10CC-92EA-39F7-C138-BE78363EEB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2225" y="1866336"/>
            <a:ext cx="5803446" cy="4141781"/>
          </a:xfrm>
          <a:prstGeom prst="rect">
            <a:avLst/>
          </a:prstGeom>
        </p:spPr>
      </p:pic>
      <p:sp>
        <p:nvSpPr>
          <p:cNvPr id="2" name="TextBox 1"/>
          <p:cNvSpPr txBox="1"/>
          <p:nvPr/>
        </p:nvSpPr>
        <p:spPr>
          <a:xfrm>
            <a:off x="5678951" y="6250071"/>
            <a:ext cx="6725583" cy="646331"/>
          </a:xfrm>
          <a:prstGeom prst="rect">
            <a:avLst/>
          </a:prstGeom>
          <a:noFill/>
        </p:spPr>
        <p:txBody>
          <a:bodyPr wrap="square" rtlCol="0">
            <a:spAutoFit/>
          </a:bodyPr>
          <a:lstStyle/>
          <a:p>
            <a:r>
              <a:rPr lang="en-US" sz="1050" dirty="0"/>
              <a:t>Relationship. Review of experience and recommendations for practice. </a:t>
            </a:r>
            <a:r>
              <a:rPr lang="en-GB" sz="1050" dirty="0"/>
              <a:t>https://apps.who.int/iris/bitstream/handle/10665/65020/WHO_CHS_CAH_98.14.pdf?sequence=1&amp;isAllowed=y</a:t>
            </a:r>
            <a:r>
              <a:rPr lang="en-GB" sz="1200" dirty="0"/>
              <a:t> </a:t>
            </a:r>
            <a:endParaRPr lang="en-GB" sz="1200" dirty="0">
              <a:cs typeface="Calibri"/>
            </a:endParaRPr>
          </a:p>
          <a:p>
            <a:endParaRPr lang="en-US" sz="1200" dirty="0"/>
          </a:p>
        </p:txBody>
      </p:sp>
      <p:sp>
        <p:nvSpPr>
          <p:cNvPr id="8" name="TextBox 7">
            <a:extLst>
              <a:ext uri="{FF2B5EF4-FFF2-40B4-BE49-F238E27FC236}">
                <a16:creationId xmlns:a16="http://schemas.microsoft.com/office/drawing/2014/main" id="{17039F91-2F99-4522-B73A-A0C050F493E9}"/>
              </a:ext>
            </a:extLst>
          </p:cNvPr>
          <p:cNvSpPr txBox="1"/>
          <p:nvPr/>
        </p:nvSpPr>
        <p:spPr>
          <a:xfrm>
            <a:off x="697423" y="232474"/>
            <a:ext cx="982765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419" sz="4000" b="1" dirty="0" err="1">
                <a:solidFill>
                  <a:schemeClr val="accent2"/>
                </a:solidFill>
                <a:latin typeface="Lato"/>
                <a:ea typeface="Lato"/>
                <a:cs typeface="Lato"/>
              </a:rPr>
              <a:t>Relactation</a:t>
            </a:r>
            <a:r>
              <a:rPr lang="es-419" sz="4000" b="1" dirty="0">
                <a:solidFill>
                  <a:schemeClr val="accent2"/>
                </a:solidFill>
                <a:latin typeface="Lato"/>
                <a:ea typeface="Lato"/>
                <a:cs typeface="Lato"/>
              </a:rPr>
              <a:t> and </a:t>
            </a:r>
            <a:r>
              <a:rPr lang="es-419" sz="4000" b="1" dirty="0" err="1">
                <a:solidFill>
                  <a:schemeClr val="accent2"/>
                </a:solidFill>
                <a:latin typeface="Lato"/>
                <a:ea typeface="Lato"/>
                <a:cs typeface="Lato"/>
              </a:rPr>
              <a:t>building</a:t>
            </a:r>
            <a:r>
              <a:rPr lang="es-419" sz="4000" b="1" dirty="0">
                <a:solidFill>
                  <a:schemeClr val="accent2"/>
                </a:solidFill>
                <a:latin typeface="Lato"/>
                <a:ea typeface="Lato"/>
                <a:cs typeface="Lato"/>
              </a:rPr>
              <a:t> </a:t>
            </a:r>
            <a:r>
              <a:rPr lang="es-419" sz="4000" b="1" dirty="0" err="1">
                <a:solidFill>
                  <a:schemeClr val="accent2"/>
                </a:solidFill>
                <a:latin typeface="Lato"/>
                <a:ea typeface="Lato"/>
                <a:cs typeface="Lato"/>
              </a:rPr>
              <a:t>milk</a:t>
            </a:r>
            <a:r>
              <a:rPr lang="es-419" sz="4000" b="1" dirty="0">
                <a:solidFill>
                  <a:schemeClr val="accent2"/>
                </a:solidFill>
                <a:latin typeface="Lato"/>
                <a:ea typeface="Lato"/>
                <a:cs typeface="Lato"/>
              </a:rPr>
              <a:t> </a:t>
            </a:r>
            <a:r>
              <a:rPr lang="es-419" sz="4000" b="1" dirty="0" err="1">
                <a:solidFill>
                  <a:schemeClr val="accent2"/>
                </a:solidFill>
                <a:latin typeface="Lato"/>
                <a:ea typeface="Lato"/>
                <a:cs typeface="Lato"/>
              </a:rPr>
              <a:t>supply</a:t>
            </a:r>
            <a:endParaRPr lang="en-US" sz="4000" b="1" dirty="0" err="1">
              <a:solidFill>
                <a:schemeClr val="accent2"/>
              </a:solidFill>
              <a:latin typeface="Lato"/>
              <a:ea typeface="Lato"/>
              <a:cs typeface="Lato"/>
            </a:endParaRPr>
          </a:p>
        </p:txBody>
      </p:sp>
    </p:spTree>
    <p:extLst>
      <p:ext uri="{BB962C8B-B14F-4D97-AF65-F5344CB8AC3E}">
        <p14:creationId xmlns:p14="http://schemas.microsoft.com/office/powerpoint/2010/main" val="4245197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583033" y="2059044"/>
            <a:ext cx="5127076" cy="3466352"/>
          </a:xfrm>
        </p:spPr>
        <p:txBody>
          <a:bodyPr vert="horz" lIns="0" tIns="0" rIns="0" bIns="0" rtlCol="0" anchor="t">
            <a:noAutofit/>
          </a:bodyPr>
          <a:lstStyle/>
          <a:p>
            <a:pPr marL="342900" indent="-342900">
              <a:lnSpc>
                <a:spcPct val="100000"/>
              </a:lnSpc>
              <a:spcBef>
                <a:spcPts val="0"/>
              </a:spcBef>
              <a:spcAft>
                <a:spcPts val="600"/>
              </a:spcAft>
              <a:buClr>
                <a:srgbClr val="000000"/>
              </a:buClr>
              <a:buFont typeface="Arial,Sans-Serif" panose="020B0604020202020204" pitchFamily="34" charset="0"/>
            </a:pPr>
            <a:r>
              <a:rPr lang="en-US" sz="2400" dirty="0">
                <a:ea typeface="+mn-lt"/>
                <a:cs typeface="+mn-lt"/>
              </a:rPr>
              <a:t>Practice in which the baby is placed directly on the mother's bare chest</a:t>
            </a:r>
            <a:r>
              <a:rPr lang="es-ES" sz="2400" dirty="0">
                <a:ea typeface="+mn-lt"/>
                <a:cs typeface="+mn-lt"/>
              </a:rPr>
              <a:t>.</a:t>
            </a:r>
          </a:p>
          <a:p>
            <a:pPr marL="0" indent="0">
              <a:lnSpc>
                <a:spcPct val="100000"/>
              </a:lnSpc>
              <a:spcBef>
                <a:spcPts val="0"/>
              </a:spcBef>
              <a:spcAft>
                <a:spcPts val="600"/>
              </a:spcAft>
              <a:buClr>
                <a:srgbClr val="000000"/>
              </a:buClr>
              <a:buNone/>
            </a:pPr>
            <a:endParaRPr lang="es-ES" sz="2400" dirty="0">
              <a:ea typeface="+mn-lt"/>
              <a:cs typeface="+mn-lt"/>
            </a:endParaRPr>
          </a:p>
          <a:p>
            <a:pPr marL="342900" indent="-342900">
              <a:lnSpc>
                <a:spcPct val="100000"/>
              </a:lnSpc>
              <a:spcBef>
                <a:spcPts val="0"/>
              </a:spcBef>
              <a:spcAft>
                <a:spcPts val="600"/>
              </a:spcAft>
              <a:buClr>
                <a:srgbClr val="000000"/>
              </a:buClr>
              <a:buFont typeface="Arial,Sans-Serif" panose="020B0604020202020204" pitchFamily="34" charset="0"/>
            </a:pPr>
            <a:r>
              <a:rPr lang="en-US" sz="2400" dirty="0">
                <a:ea typeface="+mn-lt"/>
                <a:cs typeface="+mn-lt"/>
              </a:rPr>
              <a:t>Although it is a more common process after delivery, it can still be practiced any time the baby needs comfort or soothing and can help increase the mother's milk production. </a:t>
            </a:r>
          </a:p>
        </p:txBody>
      </p:sp>
      <p:sp>
        <p:nvSpPr>
          <p:cNvPr id="3" name="Text Placeholder 2"/>
          <p:cNvSpPr>
            <a:spLocks noGrp="1"/>
          </p:cNvSpPr>
          <p:nvPr>
            <p:ph type="body" sz="quarter" idx="13"/>
          </p:nvPr>
        </p:nvSpPr>
        <p:spPr>
          <a:xfrm>
            <a:off x="544931" y="1337239"/>
            <a:ext cx="6131343" cy="378962"/>
          </a:xfrm>
        </p:spPr>
        <p:txBody>
          <a:bodyPr vert="horz" lIns="91440" tIns="45720" rIns="91440" bIns="45720" rtlCol="0" anchor="t">
            <a:noAutofit/>
          </a:bodyPr>
          <a:lstStyle/>
          <a:p>
            <a:pPr marL="0" indent="0">
              <a:buNone/>
            </a:pPr>
            <a:r>
              <a:rPr lang="en-US" sz="2600" b="1" dirty="0">
                <a:ea typeface="+mn-lt"/>
                <a:cs typeface="+mn-lt"/>
              </a:rPr>
              <a:t>Increase milk production: skin to skin</a:t>
            </a:r>
            <a:endParaRPr lang="es-ES" sz="2600" b="1" dirty="0">
              <a:cs typeface="Calibri"/>
            </a:endParaRPr>
          </a:p>
        </p:txBody>
      </p:sp>
      <p:sp>
        <p:nvSpPr>
          <p:cNvPr id="5" name="TextBox 4"/>
          <p:cNvSpPr txBox="1"/>
          <p:nvPr/>
        </p:nvSpPr>
        <p:spPr>
          <a:xfrm rot="16200000">
            <a:off x="10607887" y="4564806"/>
            <a:ext cx="1678784" cy="325276"/>
          </a:xfrm>
          <a:prstGeom prst="rect">
            <a:avLst/>
          </a:prstGeom>
          <a:noFill/>
        </p:spPr>
        <p:txBody>
          <a:bodyPr wrap="square" lIns="91440" tIns="91440" rIns="91440" bIns="91440" rtlCol="0" anchor="ctr" anchorCtr="0">
            <a:normAutofit/>
          </a:bodyPr>
          <a:lstStyle/>
          <a:p>
            <a:r>
              <a:rPr lang="en-US" sz="700">
                <a:solidFill>
                  <a:srgbClr val="FFFFFF"/>
                </a:solidFill>
                <a:latin typeface="Lato" panose="020F0502020204030203" pitchFamily="34" charset="77"/>
                <a:cs typeface="Gill Sans Infant Std"/>
              </a:rPr>
              <a:t>Save the Children Jordan</a:t>
            </a:r>
          </a:p>
        </p:txBody>
      </p:sp>
      <p:pic>
        <p:nvPicPr>
          <p:cNvPr id="7" name="Content Placeholder 9" descr="A baby lying on a bed&#10;&#10;Description generated with very high confidence">
            <a:extLst>
              <a:ext uri="{FF2B5EF4-FFF2-40B4-BE49-F238E27FC236}">
                <a16:creationId xmlns:a16="http://schemas.microsoft.com/office/drawing/2014/main" id="{35E76FA6-EB09-ACAF-3E04-5B54ECAB3A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1295" y="2061011"/>
            <a:ext cx="6260919" cy="4179537"/>
          </a:xfrm>
          <a:prstGeom prst="rect">
            <a:avLst/>
          </a:prstGeom>
        </p:spPr>
      </p:pic>
      <p:sp>
        <p:nvSpPr>
          <p:cNvPr id="9" name="TextBox 8">
            <a:extLst>
              <a:ext uri="{FF2B5EF4-FFF2-40B4-BE49-F238E27FC236}">
                <a16:creationId xmlns:a16="http://schemas.microsoft.com/office/drawing/2014/main" id="{54E3BDB7-EF67-454D-AE41-E9A4EAFA8D2D}"/>
              </a:ext>
            </a:extLst>
          </p:cNvPr>
          <p:cNvSpPr txBox="1"/>
          <p:nvPr/>
        </p:nvSpPr>
        <p:spPr>
          <a:xfrm>
            <a:off x="697423" y="232474"/>
            <a:ext cx="982765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419" sz="4000" b="1" dirty="0" err="1">
                <a:solidFill>
                  <a:schemeClr val="accent2"/>
                </a:solidFill>
                <a:latin typeface="Lato"/>
                <a:ea typeface="Lato"/>
                <a:cs typeface="Lato"/>
              </a:rPr>
              <a:t>Relactation</a:t>
            </a:r>
            <a:r>
              <a:rPr lang="es-419" sz="4000" b="1" dirty="0">
                <a:solidFill>
                  <a:schemeClr val="accent2"/>
                </a:solidFill>
                <a:latin typeface="Lato"/>
                <a:ea typeface="Lato"/>
                <a:cs typeface="Lato"/>
              </a:rPr>
              <a:t> and </a:t>
            </a:r>
            <a:r>
              <a:rPr lang="es-419" sz="4000" b="1" dirty="0" err="1">
                <a:solidFill>
                  <a:schemeClr val="accent2"/>
                </a:solidFill>
                <a:latin typeface="Lato"/>
                <a:ea typeface="Lato"/>
                <a:cs typeface="Lato"/>
              </a:rPr>
              <a:t>building</a:t>
            </a:r>
            <a:r>
              <a:rPr lang="es-419" sz="4000" b="1" dirty="0">
                <a:solidFill>
                  <a:schemeClr val="accent2"/>
                </a:solidFill>
                <a:latin typeface="Lato"/>
                <a:ea typeface="Lato"/>
                <a:cs typeface="Lato"/>
              </a:rPr>
              <a:t> </a:t>
            </a:r>
            <a:r>
              <a:rPr lang="es-419" sz="4000" b="1" dirty="0" err="1">
                <a:solidFill>
                  <a:schemeClr val="accent2"/>
                </a:solidFill>
                <a:latin typeface="Lato"/>
                <a:ea typeface="Lato"/>
                <a:cs typeface="Lato"/>
              </a:rPr>
              <a:t>milk</a:t>
            </a:r>
            <a:r>
              <a:rPr lang="es-419" sz="4000" b="1" dirty="0">
                <a:solidFill>
                  <a:schemeClr val="accent2"/>
                </a:solidFill>
                <a:latin typeface="Lato"/>
                <a:ea typeface="Lato"/>
                <a:cs typeface="Lato"/>
              </a:rPr>
              <a:t> </a:t>
            </a:r>
            <a:r>
              <a:rPr lang="es-419" sz="4000" b="1" dirty="0" err="1">
                <a:solidFill>
                  <a:schemeClr val="accent2"/>
                </a:solidFill>
                <a:latin typeface="Lato"/>
                <a:ea typeface="Lato"/>
                <a:cs typeface="Lato"/>
              </a:rPr>
              <a:t>supply</a:t>
            </a:r>
            <a:endParaRPr lang="en-US" sz="4000" b="1" dirty="0" err="1">
              <a:solidFill>
                <a:schemeClr val="accent2"/>
              </a:solidFill>
              <a:latin typeface="Lato"/>
              <a:ea typeface="Lato"/>
              <a:cs typeface="Lato"/>
            </a:endParaRPr>
          </a:p>
        </p:txBody>
      </p:sp>
      <p:sp>
        <p:nvSpPr>
          <p:cNvPr id="2" name="Footer Placeholder 2">
            <a:extLst>
              <a:ext uri="{FF2B5EF4-FFF2-40B4-BE49-F238E27FC236}">
                <a16:creationId xmlns:a16="http://schemas.microsoft.com/office/drawing/2014/main" id="{F5F8E6E5-CE29-4151-C56C-2E4EE622D4C7}"/>
              </a:ext>
            </a:extLst>
          </p:cNvPr>
          <p:cNvSpPr txBox="1">
            <a:spLocks/>
          </p:cNvSpPr>
          <p:nvPr/>
        </p:nvSpPr>
        <p:spPr bwMode="auto">
          <a:xfrm>
            <a:off x="7160497" y="6336763"/>
            <a:ext cx="4372377" cy="300731"/>
          </a:xfrm>
          <a:prstGeom prst="rect">
            <a:avLst/>
          </a:prstGeom>
          <a:noFill/>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ea typeface="+mn-lt"/>
                <a:cs typeface="+mn-lt"/>
              </a:rPr>
              <a:t>Fuente: Skin-to-Skin Contact, The Baby Friendly Initiative, UNICEF</a:t>
            </a:r>
          </a:p>
          <a:p>
            <a:endParaRPr lang="en-GB" altLang="en-US" sz="1200" dirty="0">
              <a:solidFill>
                <a:srgbClr val="222221"/>
              </a:solidFill>
              <a:latin typeface="Arial"/>
              <a:ea typeface="MS PGothic"/>
              <a:cs typeface="Arial"/>
            </a:endParaRPr>
          </a:p>
        </p:txBody>
      </p:sp>
    </p:spTree>
    <p:extLst>
      <p:ext uri="{BB962C8B-B14F-4D97-AF65-F5344CB8AC3E}">
        <p14:creationId xmlns:p14="http://schemas.microsoft.com/office/powerpoint/2010/main" val="542497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6B4BFDA3-427A-4545-AC67-87D698D86F77}"/>
              </a:ext>
            </a:extLst>
          </p:cNvPr>
          <p:cNvGraphicFramePr>
            <a:graphicFrameLocks noGrp="1"/>
          </p:cNvGraphicFramePr>
          <p:nvPr>
            <p:ph idx="1"/>
            <p:extLst>
              <p:ext uri="{D42A27DB-BD31-4B8C-83A1-F6EECF244321}">
                <p14:modId xmlns:p14="http://schemas.microsoft.com/office/powerpoint/2010/main" val="697131024"/>
              </p:ext>
            </p:extLst>
          </p:nvPr>
        </p:nvGraphicFramePr>
        <p:xfrm>
          <a:off x="583635" y="1526740"/>
          <a:ext cx="11066058" cy="5274448"/>
        </p:xfrm>
        <a:graphic>
          <a:graphicData uri="http://schemas.openxmlformats.org/drawingml/2006/table">
            <a:tbl>
              <a:tblPr firstRow="1" bandRow="1">
                <a:tableStyleId>{7E9639D4-E3E2-4D34-9284-5A2195B3D0D7}</a:tableStyleId>
              </a:tblPr>
              <a:tblGrid>
                <a:gridCol w="3688686">
                  <a:extLst>
                    <a:ext uri="{9D8B030D-6E8A-4147-A177-3AD203B41FA5}">
                      <a16:colId xmlns:a16="http://schemas.microsoft.com/office/drawing/2014/main" val="4112411292"/>
                    </a:ext>
                  </a:extLst>
                </a:gridCol>
                <a:gridCol w="3688686">
                  <a:extLst>
                    <a:ext uri="{9D8B030D-6E8A-4147-A177-3AD203B41FA5}">
                      <a16:colId xmlns:a16="http://schemas.microsoft.com/office/drawing/2014/main" val="925274203"/>
                    </a:ext>
                  </a:extLst>
                </a:gridCol>
                <a:gridCol w="3688686">
                  <a:extLst>
                    <a:ext uri="{9D8B030D-6E8A-4147-A177-3AD203B41FA5}">
                      <a16:colId xmlns:a16="http://schemas.microsoft.com/office/drawing/2014/main" val="3003891516"/>
                    </a:ext>
                  </a:extLst>
                </a:gridCol>
              </a:tblGrid>
              <a:tr h="483683">
                <a:tc>
                  <a:txBody>
                    <a:bodyPr/>
                    <a:lstStyle/>
                    <a:p>
                      <a:pPr algn="ctr"/>
                      <a:r>
                        <a:rPr lang="en-US" sz="1800" b="1" i="0" kern="1200" dirty="0">
                          <a:solidFill>
                            <a:schemeClr val="bg1"/>
                          </a:solidFill>
                          <a:effectLst/>
                          <a:latin typeface="+mn-lt"/>
                          <a:ea typeface="+mn-ea"/>
                          <a:cs typeface="+mn-cs"/>
                        </a:rPr>
                        <a:t>Drip Drop / spoon​</a:t>
                      </a:r>
                      <a:endParaRPr lang="en-US" sz="2000" dirty="0"/>
                    </a:p>
                  </a:txBody>
                  <a:tcPr anchor="ctr"/>
                </a:tc>
                <a:tc>
                  <a:txBody>
                    <a:bodyPr/>
                    <a:lstStyle/>
                    <a:p>
                      <a:pPr algn="ctr"/>
                      <a:r>
                        <a:rPr lang="en-US" sz="1800" b="1" i="0" kern="1200" dirty="0">
                          <a:solidFill>
                            <a:schemeClr val="bg1"/>
                          </a:solidFill>
                          <a:effectLst/>
                          <a:latin typeface="+mn-lt"/>
                          <a:ea typeface="+mn-ea"/>
                          <a:cs typeface="+mn-cs"/>
                        </a:rPr>
                        <a:t>Drip drop / syringe​</a:t>
                      </a:r>
                      <a:endParaRPr lang="en-US" sz="2000" dirty="0"/>
                    </a:p>
                  </a:txBody>
                  <a:tcPr anchor="ctr"/>
                </a:tc>
                <a:tc>
                  <a:txBody>
                    <a:bodyPr/>
                    <a:lstStyle/>
                    <a:p>
                      <a:pPr algn="ctr"/>
                      <a:r>
                        <a:rPr lang="en-US" sz="2000"/>
                        <a:t>Supplemental Suckling</a:t>
                      </a:r>
                    </a:p>
                  </a:txBody>
                  <a:tcPr anchor="ctr"/>
                </a:tc>
                <a:extLst>
                  <a:ext uri="{0D108BD9-81ED-4DB2-BD59-A6C34878D82A}">
                    <a16:rowId xmlns:a16="http://schemas.microsoft.com/office/drawing/2014/main" val="1573051950"/>
                  </a:ext>
                </a:extLst>
              </a:tr>
              <a:tr h="4790765">
                <a:tc>
                  <a:txBody>
                    <a:bodyPr/>
                    <a:lstStyle/>
                    <a:p>
                      <a:endParaRPr lang="en-US"/>
                    </a:p>
                    <a:p>
                      <a:pPr lvl="0">
                        <a:buNone/>
                      </a:pPr>
                      <a:endParaRPr lang="en-US"/>
                    </a:p>
                  </a:txBody>
                  <a:tcPr/>
                </a:tc>
                <a:tc>
                  <a:txBody>
                    <a:bodyPr/>
                    <a:lstStyle/>
                    <a:p>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p>
                      <a:pPr lvl="0">
                        <a:buNone/>
                      </a:pPr>
                      <a:endParaRPr lang="en-US"/>
                    </a:p>
                  </a:txBody>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extLst>
                  <a:ext uri="{0D108BD9-81ED-4DB2-BD59-A6C34878D82A}">
                    <a16:rowId xmlns:a16="http://schemas.microsoft.com/office/drawing/2014/main" val="2195332062"/>
                  </a:ext>
                </a:extLst>
              </a:tr>
            </a:tbl>
          </a:graphicData>
        </a:graphic>
      </p:graphicFrame>
      <p:sp>
        <p:nvSpPr>
          <p:cNvPr id="6" name="Text Placeholder 5">
            <a:extLst>
              <a:ext uri="{FF2B5EF4-FFF2-40B4-BE49-F238E27FC236}">
                <a16:creationId xmlns:a16="http://schemas.microsoft.com/office/drawing/2014/main" id="{37AA3146-7409-47A1-B106-1209F583EC43}"/>
              </a:ext>
            </a:extLst>
          </p:cNvPr>
          <p:cNvSpPr>
            <a:spLocks noGrp="1"/>
          </p:cNvSpPr>
          <p:nvPr>
            <p:ph type="body" sz="quarter" idx="13"/>
          </p:nvPr>
        </p:nvSpPr>
        <p:spPr>
          <a:xfrm>
            <a:off x="676391" y="1013532"/>
            <a:ext cx="9631391" cy="413487"/>
          </a:xfrm>
        </p:spPr>
        <p:txBody>
          <a:bodyPr vert="horz" lIns="91440" tIns="45720" rIns="91440" bIns="45720" rtlCol="0" anchor="t">
            <a:noAutofit/>
          </a:bodyPr>
          <a:lstStyle/>
          <a:p>
            <a:pPr marL="0" indent="0">
              <a:buNone/>
            </a:pPr>
            <a:r>
              <a:rPr lang="en-US" sz="2400" b="1" dirty="0">
                <a:ea typeface="+mn-lt"/>
                <a:cs typeface="+mn-lt"/>
              </a:rPr>
              <a:t>Increase milk production: skin to skin</a:t>
            </a:r>
            <a:r>
              <a:rPr lang="en-US" sz="2400" b="1" dirty="0"/>
              <a:t>: stimulation of the breast</a:t>
            </a:r>
            <a:endParaRPr lang="es-ES" sz="2400" b="1" dirty="0">
              <a:cs typeface="Calibri"/>
            </a:endParaRPr>
          </a:p>
        </p:txBody>
      </p:sp>
      <p:grpSp>
        <p:nvGrpSpPr>
          <p:cNvPr id="20" name="Group 19"/>
          <p:cNvGrpSpPr/>
          <p:nvPr/>
        </p:nvGrpSpPr>
        <p:grpSpPr>
          <a:xfrm>
            <a:off x="8212708" y="6170485"/>
            <a:ext cx="2335752" cy="436419"/>
            <a:chOff x="6069250" y="6255382"/>
            <a:chExt cx="2335752" cy="436419"/>
          </a:xfrm>
        </p:grpSpPr>
        <p:pic>
          <p:nvPicPr>
            <p:cNvPr id="12" name="Graphic 12" descr="Warning with solid fill">
              <a:extLst>
                <a:ext uri="{FF2B5EF4-FFF2-40B4-BE49-F238E27FC236}">
                  <a16:creationId xmlns:a16="http://schemas.microsoft.com/office/drawing/2014/main" id="{E1CAED95-BB41-4954-8B47-16A6A2B98DB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69250" y="6255382"/>
              <a:ext cx="467591" cy="436419"/>
            </a:xfrm>
            <a:prstGeom prst="rect">
              <a:avLst/>
            </a:prstGeom>
          </p:spPr>
        </p:pic>
        <p:sp>
          <p:nvSpPr>
            <p:cNvPr id="13" name="TextBox 12">
              <a:extLst>
                <a:ext uri="{FF2B5EF4-FFF2-40B4-BE49-F238E27FC236}">
                  <a16:creationId xmlns:a16="http://schemas.microsoft.com/office/drawing/2014/main" id="{180DD5C0-DEFA-4151-822E-76257816E82A}"/>
                </a:ext>
              </a:extLst>
            </p:cNvPr>
            <p:cNvSpPr txBox="1"/>
            <p:nvPr/>
          </p:nvSpPr>
          <p:spPr>
            <a:xfrm>
              <a:off x="6558343" y="6347934"/>
              <a:ext cx="1846659" cy="276999"/>
            </a:xfrm>
            <a:prstGeom prst="rect">
              <a:avLst/>
            </a:prstGeom>
            <a:noFill/>
          </p:spPr>
          <p:txBody>
            <a:bodyPr rot="0" spcFirstLastPara="0" vertOverflow="overflow" horzOverflow="overflow" vert="horz" wrap="none" lIns="0" tIns="0" rIns="0" bIns="0" numCol="1" spcCol="0" rtlCol="0" fromWordArt="0" anchor="ctr" anchorCtr="0" forceAA="0" compatLnSpc="1">
              <a:prstTxWarp prst="textNoShape">
                <a:avLst/>
              </a:prstTxWarp>
              <a:normAutofit/>
            </a:bodyPr>
            <a:lstStyle/>
            <a:p>
              <a:r>
                <a:rPr lang="en-US" dirty="0"/>
                <a:t>Hygiene concerns​</a:t>
              </a:r>
              <a:endParaRPr lang="en-US" dirty="0">
                <a:solidFill>
                  <a:schemeClr val="tx2"/>
                </a:solidFill>
                <a:latin typeface="Lato" panose="020F0502020204030203" pitchFamily="34" charset="77"/>
              </a:endParaRPr>
            </a:p>
          </p:txBody>
        </p:sp>
      </p:grpSp>
      <p:grpSp>
        <p:nvGrpSpPr>
          <p:cNvPr id="21" name="Group 20">
            <a:extLst>
              <a:ext uri="{FF2B5EF4-FFF2-40B4-BE49-F238E27FC236}">
                <a16:creationId xmlns:a16="http://schemas.microsoft.com/office/drawing/2014/main" id="{414CAA83-B837-3442-BDD4-5503F9AFB4D0}"/>
              </a:ext>
            </a:extLst>
          </p:cNvPr>
          <p:cNvGrpSpPr/>
          <p:nvPr/>
        </p:nvGrpSpPr>
        <p:grpSpPr>
          <a:xfrm>
            <a:off x="680934" y="2184067"/>
            <a:ext cx="3339491" cy="2337982"/>
            <a:chOff x="385265" y="2302132"/>
            <a:chExt cx="2770715" cy="1731343"/>
          </a:xfrm>
        </p:grpSpPr>
        <p:pic>
          <p:nvPicPr>
            <p:cNvPr id="22" name="Picture 10" descr="A picture containing person, indoor&#10;&#10;Description automatically generated">
              <a:extLst>
                <a:ext uri="{FF2B5EF4-FFF2-40B4-BE49-F238E27FC236}">
                  <a16:creationId xmlns:a16="http://schemas.microsoft.com/office/drawing/2014/main" id="{29892F80-89C9-314E-BD9F-9B64B15A487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5265" y="2302132"/>
              <a:ext cx="2565532" cy="1731343"/>
            </a:xfrm>
            <a:prstGeom prst="rect">
              <a:avLst/>
            </a:prstGeom>
          </p:spPr>
        </p:pic>
        <p:sp>
          <p:nvSpPr>
            <p:cNvPr id="23" name="TextBox 22">
              <a:extLst>
                <a:ext uri="{FF2B5EF4-FFF2-40B4-BE49-F238E27FC236}">
                  <a16:creationId xmlns:a16="http://schemas.microsoft.com/office/drawing/2014/main" id="{71FDB0B8-89A5-E843-BD72-D493E669FE2C}"/>
                </a:ext>
              </a:extLst>
            </p:cNvPr>
            <p:cNvSpPr txBox="1"/>
            <p:nvPr/>
          </p:nvSpPr>
          <p:spPr>
            <a:xfrm>
              <a:off x="2513629" y="3859082"/>
              <a:ext cx="642351" cy="15388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algn="l"/>
              <a:r>
                <a:rPr lang="en-US" sz="700" err="1">
                  <a:solidFill>
                    <a:schemeClr val="bg1"/>
                  </a:solidFill>
                  <a:latin typeface="Lato" panose="020F0502020204030203" pitchFamily="34" charset="77"/>
                  <a:cs typeface="Gill Sans Infant Std"/>
                </a:rPr>
                <a:t>Arugaan</a:t>
              </a:r>
              <a:endParaRPr lang="en-US" sz="700">
                <a:solidFill>
                  <a:schemeClr val="bg1"/>
                </a:solidFill>
                <a:latin typeface="Lato" panose="020F0502020204030203" pitchFamily="34" charset="77"/>
                <a:cs typeface="Gill Sans Infant Std"/>
              </a:endParaRPr>
            </a:p>
          </p:txBody>
        </p:sp>
      </p:grpSp>
      <p:pic>
        <p:nvPicPr>
          <p:cNvPr id="24" name="Picture 14" descr="A picture containing text, person, child&#10;&#10;Description automatically generated">
            <a:extLst>
              <a:ext uri="{FF2B5EF4-FFF2-40B4-BE49-F238E27FC236}">
                <a16:creationId xmlns:a16="http://schemas.microsoft.com/office/drawing/2014/main" id="{35A6FC0D-918E-E84B-977F-5A3AA46FDE2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230413" y="2157241"/>
            <a:ext cx="3171001" cy="2412482"/>
          </a:xfrm>
          <a:prstGeom prst="rect">
            <a:avLst/>
          </a:prstGeom>
        </p:spPr>
      </p:pic>
      <p:grpSp>
        <p:nvGrpSpPr>
          <p:cNvPr id="25" name="Group 24">
            <a:extLst>
              <a:ext uri="{FF2B5EF4-FFF2-40B4-BE49-F238E27FC236}">
                <a16:creationId xmlns:a16="http://schemas.microsoft.com/office/drawing/2014/main" id="{5B46EAA8-4D27-5247-BDC9-E298D28672BF}"/>
              </a:ext>
            </a:extLst>
          </p:cNvPr>
          <p:cNvGrpSpPr/>
          <p:nvPr/>
        </p:nvGrpSpPr>
        <p:grpSpPr>
          <a:xfrm>
            <a:off x="7968166" y="2260108"/>
            <a:ext cx="2826333" cy="3974981"/>
            <a:chOff x="7170979" y="4096201"/>
            <a:chExt cx="1326258" cy="1786656"/>
          </a:xfrm>
        </p:grpSpPr>
        <p:pic>
          <p:nvPicPr>
            <p:cNvPr id="26" name="Picture 7" descr="A picture containing person, indoor&#10;&#10;Description automatically generated">
              <a:extLst>
                <a:ext uri="{FF2B5EF4-FFF2-40B4-BE49-F238E27FC236}">
                  <a16:creationId xmlns:a16="http://schemas.microsoft.com/office/drawing/2014/main" id="{8D5249A5-DAC0-2D48-B9F7-772D9E770F9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70979" y="4096201"/>
              <a:ext cx="1326258" cy="1741835"/>
            </a:xfrm>
            <a:prstGeom prst="rect">
              <a:avLst/>
            </a:prstGeom>
          </p:spPr>
        </p:pic>
        <p:sp>
          <p:nvSpPr>
            <p:cNvPr id="27" name="TextBox 26">
              <a:extLst>
                <a:ext uri="{FF2B5EF4-FFF2-40B4-BE49-F238E27FC236}">
                  <a16:creationId xmlns:a16="http://schemas.microsoft.com/office/drawing/2014/main" id="{478CACA1-9916-EE48-9A39-C4A23D981A3B}"/>
                </a:ext>
              </a:extLst>
            </p:cNvPr>
            <p:cNvSpPr txBox="1"/>
            <p:nvPr/>
          </p:nvSpPr>
          <p:spPr>
            <a:xfrm rot="16200000">
              <a:off x="7881751" y="5275175"/>
              <a:ext cx="1058527" cy="156838"/>
            </a:xfrm>
            <a:prstGeom prst="rect">
              <a:avLst/>
            </a:prstGeom>
            <a:noFill/>
          </p:spPr>
          <p:txBody>
            <a:bodyPr rot="0" spcFirstLastPara="0" vertOverflow="overflow" horzOverflow="overflow" vert="horz" wrap="none" lIns="91440" tIns="91440" rIns="91440" bIns="91440" numCol="1" spcCol="0" rtlCol="0" fromWordArt="0" anchor="ctr" anchorCtr="0" forceAA="0" compatLnSpc="1">
              <a:prstTxWarp prst="textNoShape">
                <a:avLst/>
              </a:prstTxWarp>
              <a:noAutofit/>
            </a:bodyPr>
            <a:lstStyle/>
            <a:p>
              <a:r>
                <a:rPr lang="en-US" sz="700">
                  <a:solidFill>
                    <a:schemeClr val="bg1"/>
                  </a:solidFill>
                  <a:latin typeface="Lato" panose="020F0502020204030203" pitchFamily="34" charset="77"/>
                </a:rPr>
                <a:t>Nancy </a:t>
              </a:r>
              <a:r>
                <a:rPr lang="en-US" sz="700" err="1">
                  <a:solidFill>
                    <a:schemeClr val="bg1"/>
                  </a:solidFill>
                  <a:latin typeface="Lato" panose="020F0502020204030203" pitchFamily="34" charset="77"/>
                </a:rPr>
                <a:t>Mohrbacher</a:t>
              </a:r>
              <a:endParaRPr lang="en-US" sz="700">
                <a:solidFill>
                  <a:schemeClr val="bg1"/>
                </a:solidFill>
                <a:latin typeface="Lato" panose="020F0502020204030203" pitchFamily="34" charset="77"/>
              </a:endParaRPr>
            </a:p>
          </p:txBody>
        </p:sp>
      </p:grpSp>
      <p:sp>
        <p:nvSpPr>
          <p:cNvPr id="3" name="Text Placeholder 5">
            <a:extLst>
              <a:ext uri="{FF2B5EF4-FFF2-40B4-BE49-F238E27FC236}">
                <a16:creationId xmlns:a16="http://schemas.microsoft.com/office/drawing/2014/main" id="{40629D6B-F3D5-1CD0-F333-CE5ECEA1B37F}"/>
              </a:ext>
            </a:extLst>
          </p:cNvPr>
          <p:cNvSpPr txBox="1">
            <a:spLocks/>
          </p:cNvSpPr>
          <p:nvPr/>
        </p:nvSpPr>
        <p:spPr>
          <a:xfrm>
            <a:off x="670640" y="4932801"/>
            <a:ext cx="6971909" cy="110088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b="0" kern="1200">
                <a:solidFill>
                  <a:srgbClr val="22222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5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5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500" kern="1200">
                <a:solidFill>
                  <a:schemeClr val="tx1"/>
                </a:solidFill>
                <a:latin typeface="+mn-lt"/>
                <a:ea typeface="+mn-ea"/>
                <a:cs typeface="+mn-cs"/>
              </a:defRPr>
            </a:lvl5pPr>
            <a:lvl6pPr marL="1588" indent="0" algn="l" defTabSz="914400" rtl="0" eaLnBrk="1" latinLnBrk="0" hangingPunct="1">
              <a:lnSpc>
                <a:spcPct val="90000"/>
              </a:lnSpc>
              <a:spcBef>
                <a:spcPts val="500"/>
              </a:spcBef>
              <a:buFont typeface="Arial" panose="020B0604020202020204" pitchFamily="34" charset="0"/>
              <a:buNone/>
              <a:defRPr sz="2500" b="0" i="0" kern="1200">
                <a:solidFill>
                  <a:schemeClr val="tx1"/>
                </a:solidFill>
                <a:latin typeface="Gill Sans Infant MT"/>
                <a:ea typeface="+mn-ea"/>
                <a:cs typeface="Gill Sans Infant MT"/>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While the infant is receiving donated breast milk or appropriated BMS </a:t>
            </a:r>
          </a:p>
        </p:txBody>
      </p:sp>
      <p:sp>
        <p:nvSpPr>
          <p:cNvPr id="17" name="TextBox 16">
            <a:extLst>
              <a:ext uri="{FF2B5EF4-FFF2-40B4-BE49-F238E27FC236}">
                <a16:creationId xmlns:a16="http://schemas.microsoft.com/office/drawing/2014/main" id="{79D0B94D-C805-4283-BE0C-60A9A606A677}"/>
              </a:ext>
            </a:extLst>
          </p:cNvPr>
          <p:cNvSpPr txBox="1"/>
          <p:nvPr/>
        </p:nvSpPr>
        <p:spPr>
          <a:xfrm>
            <a:off x="697423" y="232474"/>
            <a:ext cx="982765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419" sz="4000" b="1" dirty="0" err="1">
                <a:solidFill>
                  <a:schemeClr val="accent2"/>
                </a:solidFill>
                <a:latin typeface="Lato"/>
                <a:ea typeface="Lato"/>
                <a:cs typeface="Lato"/>
              </a:rPr>
              <a:t>Relactation</a:t>
            </a:r>
            <a:r>
              <a:rPr lang="es-419" sz="4000" b="1" dirty="0">
                <a:solidFill>
                  <a:schemeClr val="accent2"/>
                </a:solidFill>
                <a:latin typeface="Lato"/>
                <a:ea typeface="Lato"/>
                <a:cs typeface="Lato"/>
              </a:rPr>
              <a:t> and </a:t>
            </a:r>
            <a:r>
              <a:rPr lang="es-419" sz="4000" b="1" dirty="0" err="1">
                <a:solidFill>
                  <a:schemeClr val="accent2"/>
                </a:solidFill>
                <a:latin typeface="Lato"/>
                <a:ea typeface="Lato"/>
                <a:cs typeface="Lato"/>
              </a:rPr>
              <a:t>building</a:t>
            </a:r>
            <a:r>
              <a:rPr lang="es-419" sz="4000" b="1" dirty="0">
                <a:solidFill>
                  <a:schemeClr val="accent2"/>
                </a:solidFill>
                <a:latin typeface="Lato"/>
                <a:ea typeface="Lato"/>
                <a:cs typeface="Lato"/>
              </a:rPr>
              <a:t> </a:t>
            </a:r>
            <a:r>
              <a:rPr lang="es-419" sz="4000" b="1" dirty="0" err="1">
                <a:solidFill>
                  <a:schemeClr val="accent2"/>
                </a:solidFill>
                <a:latin typeface="Lato"/>
                <a:ea typeface="Lato"/>
                <a:cs typeface="Lato"/>
              </a:rPr>
              <a:t>milk</a:t>
            </a:r>
            <a:r>
              <a:rPr lang="es-419" sz="4000" b="1" dirty="0">
                <a:solidFill>
                  <a:schemeClr val="accent2"/>
                </a:solidFill>
                <a:latin typeface="Lato"/>
                <a:ea typeface="Lato"/>
                <a:cs typeface="Lato"/>
              </a:rPr>
              <a:t> </a:t>
            </a:r>
            <a:r>
              <a:rPr lang="es-419" sz="4000" b="1" dirty="0" err="1">
                <a:solidFill>
                  <a:schemeClr val="accent2"/>
                </a:solidFill>
                <a:latin typeface="Lato"/>
                <a:ea typeface="Lato"/>
                <a:cs typeface="Lato"/>
              </a:rPr>
              <a:t>supply</a:t>
            </a:r>
            <a:endParaRPr lang="en-US" sz="4000" b="1" dirty="0" err="1">
              <a:solidFill>
                <a:schemeClr val="accent2"/>
              </a:solidFill>
              <a:latin typeface="Lato"/>
              <a:ea typeface="Lato"/>
              <a:cs typeface="Lato"/>
            </a:endParaRPr>
          </a:p>
        </p:txBody>
      </p:sp>
      <p:sp>
        <p:nvSpPr>
          <p:cNvPr id="4" name="Footer Placeholder 2">
            <a:extLst>
              <a:ext uri="{FF2B5EF4-FFF2-40B4-BE49-F238E27FC236}">
                <a16:creationId xmlns:a16="http://schemas.microsoft.com/office/drawing/2014/main" id="{FDAA37D9-FBCA-7DAC-839D-0ED394B4592D}"/>
              </a:ext>
            </a:extLst>
          </p:cNvPr>
          <p:cNvSpPr txBox="1">
            <a:spLocks/>
          </p:cNvSpPr>
          <p:nvPr/>
        </p:nvSpPr>
        <p:spPr bwMode="auto">
          <a:xfrm>
            <a:off x="3286102" y="6390425"/>
            <a:ext cx="4114800" cy="365125"/>
          </a:xfrm>
          <a:prstGeom prst="rect">
            <a:avLst/>
          </a:prstGeom>
          <a:noFill/>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1200" dirty="0">
                <a:solidFill>
                  <a:srgbClr val="222221"/>
                </a:solidFill>
                <a:latin typeface="Arial"/>
                <a:ea typeface="MS PGothic"/>
                <a:cs typeface="Arial"/>
              </a:rPr>
              <a:t>Source: IYCF-E Curriculum, V2, 2022 Save the Children</a:t>
            </a:r>
          </a:p>
        </p:txBody>
      </p:sp>
    </p:spTree>
    <p:extLst>
      <p:ext uri="{BB962C8B-B14F-4D97-AF65-F5344CB8AC3E}">
        <p14:creationId xmlns:p14="http://schemas.microsoft.com/office/powerpoint/2010/main" val="2206255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7AA3146-7409-47A1-B106-1209F583EC43}"/>
              </a:ext>
            </a:extLst>
          </p:cNvPr>
          <p:cNvSpPr>
            <a:spLocks noGrp="1"/>
          </p:cNvSpPr>
          <p:nvPr>
            <p:ph type="body" sz="quarter" idx="13"/>
          </p:nvPr>
        </p:nvSpPr>
        <p:spPr>
          <a:xfrm>
            <a:off x="624199" y="1086601"/>
            <a:ext cx="8214073" cy="442085"/>
          </a:xfrm>
        </p:spPr>
        <p:txBody>
          <a:bodyPr vert="horz" lIns="91440" tIns="45720" rIns="91440" bIns="45720" rtlCol="0" anchor="t">
            <a:noAutofit/>
          </a:bodyPr>
          <a:lstStyle/>
          <a:p>
            <a:pPr marL="0" indent="0">
              <a:buNone/>
            </a:pPr>
            <a:r>
              <a:rPr lang="en-US" sz="2000" b="1" dirty="0"/>
              <a:t>Increasing milk production: lactation massage</a:t>
            </a:r>
          </a:p>
        </p:txBody>
      </p:sp>
      <p:pic>
        <p:nvPicPr>
          <p:cNvPr id="5" name="Picture 8" descr="A picture containing person, floor, indoor, group&#10;&#10;Description automatically generated">
            <a:extLst>
              <a:ext uri="{FF2B5EF4-FFF2-40B4-BE49-F238E27FC236}">
                <a16:creationId xmlns:a16="http://schemas.microsoft.com/office/drawing/2014/main" id="{3AB1D602-F91E-1CB0-C5E9-0B07C0BB843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106557" y="1899344"/>
            <a:ext cx="5960302" cy="4295385"/>
          </a:xfrm>
          <a:effectLst/>
        </p:spPr>
      </p:pic>
      <p:pic>
        <p:nvPicPr>
          <p:cNvPr id="10" name="Picture 7">
            <a:extLst>
              <a:ext uri="{FF2B5EF4-FFF2-40B4-BE49-F238E27FC236}">
                <a16:creationId xmlns:a16="http://schemas.microsoft.com/office/drawing/2014/main" id="{E5730713-EF6D-1FCE-B059-7000D6BD3D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17484" y="1241082"/>
            <a:ext cx="1892797" cy="2448083"/>
          </a:xfrm>
          <a:prstGeom prst="rect">
            <a:avLst/>
          </a:prstGeom>
          <a:ln w="3175">
            <a:solidFill>
              <a:schemeClr val="tx1"/>
            </a:solidFill>
          </a:ln>
        </p:spPr>
      </p:pic>
      <p:sp>
        <p:nvSpPr>
          <p:cNvPr id="3" name="Text Placeholder 5">
            <a:extLst>
              <a:ext uri="{FF2B5EF4-FFF2-40B4-BE49-F238E27FC236}">
                <a16:creationId xmlns:a16="http://schemas.microsoft.com/office/drawing/2014/main" id="{FA6877E9-ED10-8406-E922-11D732EE4F13}"/>
              </a:ext>
            </a:extLst>
          </p:cNvPr>
          <p:cNvSpPr txBox="1">
            <a:spLocks/>
          </p:cNvSpPr>
          <p:nvPr/>
        </p:nvSpPr>
        <p:spPr>
          <a:xfrm>
            <a:off x="376537" y="1899344"/>
            <a:ext cx="2391242" cy="38782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500" b="0" kern="1200">
                <a:solidFill>
                  <a:srgbClr val="22222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500" kern="1200">
                <a:solidFill>
                  <a:schemeClr val="tx1"/>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25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500" kern="1200">
                <a:solidFill>
                  <a:schemeClr val="tx1"/>
                </a:solidFill>
                <a:latin typeface="+mn-lt"/>
                <a:ea typeface="+mn-ea"/>
                <a:cs typeface="+mn-cs"/>
              </a:defRPr>
            </a:lvl5pPr>
            <a:lvl6pPr marL="1588" indent="0" algn="l" defTabSz="914400" rtl="0" eaLnBrk="1" latinLnBrk="0" hangingPunct="1">
              <a:lnSpc>
                <a:spcPct val="90000"/>
              </a:lnSpc>
              <a:spcBef>
                <a:spcPts val="500"/>
              </a:spcBef>
              <a:buFont typeface="Arial" panose="020B0604020202020204" pitchFamily="34" charset="0"/>
              <a:buNone/>
              <a:defRPr sz="2500" b="0" i="0" kern="1200">
                <a:solidFill>
                  <a:schemeClr val="tx1"/>
                </a:solidFill>
                <a:latin typeface="Gill Sans Infant MT"/>
                <a:ea typeface="+mn-ea"/>
                <a:cs typeface="Gill Sans Infant MT"/>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spcBef>
                <a:spcPts val="0"/>
              </a:spcBef>
              <a:buFont typeface="Arial,Sans-Serif"/>
              <a:buChar char="•"/>
            </a:pPr>
            <a:r>
              <a:rPr lang="en-US" sz="2400" dirty="0">
                <a:ea typeface="+mn-lt"/>
                <a:cs typeface="+mn-lt"/>
              </a:rPr>
              <a:t>There are points on the body that, when stimulated, seem to trigger the ejection reflex (e.g., see the backs of the women being massaged in the photo).</a:t>
            </a:r>
          </a:p>
        </p:txBody>
      </p:sp>
      <p:sp>
        <p:nvSpPr>
          <p:cNvPr id="7" name="TextBox 6">
            <a:extLst>
              <a:ext uri="{FF2B5EF4-FFF2-40B4-BE49-F238E27FC236}">
                <a16:creationId xmlns:a16="http://schemas.microsoft.com/office/drawing/2014/main" id="{644F86EC-BCD1-436C-A606-3B0EEFCEC340}"/>
              </a:ext>
            </a:extLst>
          </p:cNvPr>
          <p:cNvSpPr txBox="1"/>
          <p:nvPr/>
        </p:nvSpPr>
        <p:spPr>
          <a:xfrm>
            <a:off x="697423" y="232474"/>
            <a:ext cx="982765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s-419" sz="4000" b="1" dirty="0" err="1">
                <a:solidFill>
                  <a:schemeClr val="accent2"/>
                </a:solidFill>
                <a:latin typeface="Lato"/>
                <a:ea typeface="Lato"/>
                <a:cs typeface="Lato"/>
              </a:rPr>
              <a:t>Relactation</a:t>
            </a:r>
            <a:r>
              <a:rPr lang="es-419" sz="4000" b="1" dirty="0">
                <a:solidFill>
                  <a:schemeClr val="accent2"/>
                </a:solidFill>
                <a:latin typeface="Lato"/>
                <a:ea typeface="Lato"/>
                <a:cs typeface="Lato"/>
              </a:rPr>
              <a:t> and </a:t>
            </a:r>
            <a:r>
              <a:rPr lang="es-419" sz="4000" b="1" dirty="0" err="1">
                <a:solidFill>
                  <a:schemeClr val="accent2"/>
                </a:solidFill>
                <a:latin typeface="Lato"/>
                <a:ea typeface="Lato"/>
                <a:cs typeface="Lato"/>
              </a:rPr>
              <a:t>building</a:t>
            </a:r>
            <a:r>
              <a:rPr lang="es-419" sz="4000" b="1" dirty="0">
                <a:solidFill>
                  <a:schemeClr val="accent2"/>
                </a:solidFill>
                <a:latin typeface="Lato"/>
                <a:ea typeface="Lato"/>
                <a:cs typeface="Lato"/>
              </a:rPr>
              <a:t> </a:t>
            </a:r>
            <a:r>
              <a:rPr lang="es-419" sz="4000" b="1" dirty="0" err="1">
                <a:solidFill>
                  <a:schemeClr val="accent2"/>
                </a:solidFill>
                <a:latin typeface="Lato"/>
                <a:ea typeface="Lato"/>
                <a:cs typeface="Lato"/>
              </a:rPr>
              <a:t>milk</a:t>
            </a:r>
            <a:r>
              <a:rPr lang="es-419" sz="4000" b="1" dirty="0">
                <a:solidFill>
                  <a:schemeClr val="accent2"/>
                </a:solidFill>
                <a:latin typeface="Lato"/>
                <a:ea typeface="Lato"/>
                <a:cs typeface="Lato"/>
              </a:rPr>
              <a:t> </a:t>
            </a:r>
            <a:r>
              <a:rPr lang="es-419" sz="4000" b="1" dirty="0" err="1">
                <a:solidFill>
                  <a:schemeClr val="accent2"/>
                </a:solidFill>
                <a:latin typeface="Lato"/>
                <a:ea typeface="Lato"/>
                <a:cs typeface="Lato"/>
              </a:rPr>
              <a:t>supply</a:t>
            </a:r>
            <a:endParaRPr lang="en-US" sz="4000" b="1" dirty="0" err="1">
              <a:solidFill>
                <a:schemeClr val="accent2"/>
              </a:solidFill>
              <a:latin typeface="Lato"/>
              <a:ea typeface="Lato"/>
              <a:cs typeface="Lato"/>
            </a:endParaRPr>
          </a:p>
        </p:txBody>
      </p:sp>
      <p:sp>
        <p:nvSpPr>
          <p:cNvPr id="4" name="Footer Placeholder 2">
            <a:extLst>
              <a:ext uri="{FF2B5EF4-FFF2-40B4-BE49-F238E27FC236}">
                <a16:creationId xmlns:a16="http://schemas.microsoft.com/office/drawing/2014/main" id="{9001977F-D8D3-2607-4B1F-72363AE46997}"/>
              </a:ext>
            </a:extLst>
          </p:cNvPr>
          <p:cNvSpPr txBox="1">
            <a:spLocks/>
          </p:cNvSpPr>
          <p:nvPr/>
        </p:nvSpPr>
        <p:spPr bwMode="auto">
          <a:xfrm>
            <a:off x="4230553" y="6347496"/>
            <a:ext cx="4114800" cy="365125"/>
          </a:xfrm>
          <a:prstGeom prst="rect">
            <a:avLst/>
          </a:prstGeom>
          <a:noFill/>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1200" dirty="0">
                <a:solidFill>
                  <a:srgbClr val="222221"/>
                </a:solidFill>
                <a:latin typeface="Arial"/>
                <a:ea typeface="MS PGothic"/>
                <a:cs typeface="Arial"/>
              </a:rPr>
              <a:t>Source: IYCF-E Curriculum, V2, 2022 Save the Children</a:t>
            </a:r>
          </a:p>
        </p:txBody>
      </p:sp>
    </p:spTree>
    <p:extLst>
      <p:ext uri="{BB962C8B-B14F-4D97-AF65-F5344CB8AC3E}">
        <p14:creationId xmlns:p14="http://schemas.microsoft.com/office/powerpoint/2010/main" val="1038034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86530" y="1167562"/>
            <a:ext cx="6131343" cy="378962"/>
          </a:xfrm>
        </p:spPr>
        <p:txBody>
          <a:bodyPr>
            <a:normAutofit fontScale="92500" lnSpcReduction="10000"/>
          </a:bodyPr>
          <a:lstStyle/>
          <a:p>
            <a:pPr marL="0" indent="0">
              <a:buNone/>
            </a:pPr>
            <a:r>
              <a:rPr lang="en-GB" sz="2400" b="1" dirty="0">
                <a:solidFill>
                  <a:schemeClr val="tx1"/>
                </a:solidFill>
              </a:rPr>
              <a:t>Principal recommendations</a:t>
            </a:r>
          </a:p>
        </p:txBody>
      </p:sp>
      <p:sp>
        <p:nvSpPr>
          <p:cNvPr id="5" name="TextBox 4"/>
          <p:cNvSpPr txBox="1"/>
          <p:nvPr/>
        </p:nvSpPr>
        <p:spPr>
          <a:xfrm rot="16200000">
            <a:off x="10607887" y="4564806"/>
            <a:ext cx="1678784" cy="325276"/>
          </a:xfrm>
          <a:prstGeom prst="rect">
            <a:avLst/>
          </a:prstGeom>
          <a:noFill/>
        </p:spPr>
        <p:txBody>
          <a:bodyPr wrap="square" lIns="91440" tIns="91440" rIns="91440" bIns="91440" rtlCol="0" anchor="ctr" anchorCtr="0">
            <a:normAutofit/>
          </a:bodyPr>
          <a:lstStyle/>
          <a:p>
            <a:r>
              <a:rPr lang="en-US" sz="700">
                <a:solidFill>
                  <a:srgbClr val="FFFFFF"/>
                </a:solidFill>
                <a:latin typeface="Lato" panose="020F0502020204030203" pitchFamily="34" charset="77"/>
                <a:cs typeface="Gill Sans Infant Std"/>
              </a:rPr>
              <a:t>Save the Children Jordan</a:t>
            </a:r>
          </a:p>
        </p:txBody>
      </p:sp>
      <p:sp>
        <p:nvSpPr>
          <p:cNvPr id="9" name="TextBox 8">
            <a:extLst>
              <a:ext uri="{FF2B5EF4-FFF2-40B4-BE49-F238E27FC236}">
                <a16:creationId xmlns:a16="http://schemas.microsoft.com/office/drawing/2014/main" id="{CE22E617-EE0C-4C9D-A426-9021D3F621F2}"/>
              </a:ext>
            </a:extLst>
          </p:cNvPr>
          <p:cNvSpPr txBox="1"/>
          <p:nvPr/>
        </p:nvSpPr>
        <p:spPr>
          <a:xfrm>
            <a:off x="586530" y="171815"/>
            <a:ext cx="10184842" cy="707886"/>
          </a:xfrm>
          <a:prstGeom prst="rect">
            <a:avLst/>
          </a:prstGeom>
          <a:noFill/>
        </p:spPr>
        <p:txBody>
          <a:bodyPr wrap="square" lIns="91440" tIns="45720" rIns="91440" bIns="45720" rtlCol="0" anchor="t">
            <a:spAutoFit/>
          </a:bodyPr>
          <a:lstStyle>
            <a:defPPr>
              <a:defRPr lang="en-US"/>
            </a:defPPr>
            <a:lvl1pPr>
              <a:defRPr sz="4000" b="1">
                <a:solidFill>
                  <a:schemeClr val="bg1"/>
                </a:solidFill>
                <a:latin typeface="Lato"/>
              </a:defRPr>
            </a:lvl1pPr>
          </a:lstStyle>
          <a:p>
            <a:r>
              <a:rPr lang="es-419" dirty="0" err="1">
                <a:solidFill>
                  <a:schemeClr val="accent2"/>
                </a:solidFill>
                <a:ea typeface="+mj-ea"/>
                <a:cs typeface="+mj-cs"/>
              </a:rPr>
              <a:t>Relactation</a:t>
            </a:r>
            <a:endParaRPr lang="en-US" dirty="0">
              <a:solidFill>
                <a:schemeClr val="accent2"/>
              </a:solidFill>
              <a:ea typeface="+mj-ea"/>
              <a:cs typeface="+mj-cs"/>
            </a:endParaRPr>
          </a:p>
        </p:txBody>
      </p:sp>
      <p:sp>
        <p:nvSpPr>
          <p:cNvPr id="2" name="TextBox 1"/>
          <p:cNvSpPr txBox="1"/>
          <p:nvPr/>
        </p:nvSpPr>
        <p:spPr>
          <a:xfrm>
            <a:off x="7123814" y="5812008"/>
            <a:ext cx="4160827" cy="784830"/>
          </a:xfrm>
          <a:prstGeom prst="rect">
            <a:avLst/>
          </a:prstGeom>
          <a:noFill/>
        </p:spPr>
        <p:txBody>
          <a:bodyPr wrap="square" rtlCol="0">
            <a:spAutoFit/>
          </a:bodyPr>
          <a:lstStyle/>
          <a:p>
            <a:r>
              <a:rPr lang="en-US" sz="1050" dirty="0" err="1"/>
              <a:t>Relactation</a:t>
            </a:r>
            <a:r>
              <a:rPr lang="en-US" sz="1050" dirty="0"/>
              <a:t>. Review of experience and recommendations for practice</a:t>
            </a:r>
          </a:p>
          <a:p>
            <a:r>
              <a:rPr lang="en-GB" sz="1050" dirty="0">
                <a:hlinkClick r:id="rId3"/>
              </a:rPr>
              <a:t>https://apps.who.int/iris/bitstream/handle/10665/65020/WHO_CHS_CAH_98.14.pdf?sequence=1&amp;isAllowed=y</a:t>
            </a:r>
            <a:r>
              <a:rPr lang="en-GB" sz="1050" dirty="0"/>
              <a:t> </a:t>
            </a:r>
            <a:r>
              <a:rPr lang="en-GB" sz="1200" dirty="0"/>
              <a:t> </a:t>
            </a:r>
            <a:endParaRPr lang="en-GB" sz="1200" dirty="0">
              <a:cs typeface="Calibri"/>
            </a:endParaRPr>
          </a:p>
          <a:p>
            <a:endParaRPr lang="en-US" sz="1200" dirty="0"/>
          </a:p>
        </p:txBody>
      </p:sp>
      <p:grpSp>
        <p:nvGrpSpPr>
          <p:cNvPr id="12" name="Group 11"/>
          <p:cNvGrpSpPr/>
          <p:nvPr/>
        </p:nvGrpSpPr>
        <p:grpSpPr>
          <a:xfrm>
            <a:off x="586530" y="1700097"/>
            <a:ext cx="6537284" cy="4371048"/>
            <a:chOff x="586530" y="1412236"/>
            <a:chExt cx="6537284" cy="4371048"/>
          </a:xfrm>
        </p:grpSpPr>
        <p:pic>
          <p:nvPicPr>
            <p:cNvPr id="10" name="Picture 9"/>
            <p:cNvPicPr>
              <a:picLocks noChangeAspect="1"/>
            </p:cNvPicPr>
            <p:nvPr/>
          </p:nvPicPr>
          <p:blipFill>
            <a:blip r:embed="rId4"/>
            <a:stretch>
              <a:fillRect/>
            </a:stretch>
          </p:blipFill>
          <p:spPr>
            <a:xfrm>
              <a:off x="586530" y="1412236"/>
              <a:ext cx="6537284" cy="3594711"/>
            </a:xfrm>
            <a:prstGeom prst="rect">
              <a:avLst/>
            </a:prstGeom>
          </p:spPr>
        </p:pic>
        <p:pic>
          <p:nvPicPr>
            <p:cNvPr id="11" name="Picture 10"/>
            <p:cNvPicPr>
              <a:picLocks noChangeAspect="1"/>
            </p:cNvPicPr>
            <p:nvPr/>
          </p:nvPicPr>
          <p:blipFill>
            <a:blip r:embed="rId5"/>
            <a:stretch>
              <a:fillRect/>
            </a:stretch>
          </p:blipFill>
          <p:spPr>
            <a:xfrm>
              <a:off x="586530" y="5006947"/>
              <a:ext cx="2482813" cy="776337"/>
            </a:xfrm>
            <a:prstGeom prst="rect">
              <a:avLst/>
            </a:prstGeom>
          </p:spPr>
        </p:pic>
      </p:grpSp>
      <p:pic>
        <p:nvPicPr>
          <p:cNvPr id="13" name="Picture 12">
            <a:extLst>
              <a:ext uri="{FF2B5EF4-FFF2-40B4-BE49-F238E27FC236}">
                <a16:creationId xmlns:a16="http://schemas.microsoft.com/office/drawing/2014/main" id="{149C4894-5288-4334-9FAC-1C597AA509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01434" y="809402"/>
            <a:ext cx="3177266" cy="47574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00155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573676" y="1464038"/>
            <a:ext cx="8210550" cy="4067175"/>
          </a:xfrm>
          <a:prstGeom prst="rect">
            <a:avLst/>
          </a:prstGeom>
        </p:spPr>
      </p:pic>
      <p:sp>
        <p:nvSpPr>
          <p:cNvPr id="3" name="Text Placeholder 2"/>
          <p:cNvSpPr>
            <a:spLocks noGrp="1"/>
          </p:cNvSpPr>
          <p:nvPr>
            <p:ph type="body" sz="quarter" idx="13"/>
          </p:nvPr>
        </p:nvSpPr>
        <p:spPr>
          <a:xfrm>
            <a:off x="586530" y="879701"/>
            <a:ext cx="6131343" cy="378962"/>
          </a:xfrm>
        </p:spPr>
        <p:txBody>
          <a:bodyPr>
            <a:normAutofit fontScale="92500" lnSpcReduction="10000"/>
          </a:bodyPr>
          <a:lstStyle/>
          <a:p>
            <a:pPr marL="0" indent="0">
              <a:buNone/>
            </a:pPr>
            <a:r>
              <a:rPr lang="en-GB" sz="2400" b="1" dirty="0">
                <a:solidFill>
                  <a:schemeClr val="tx1"/>
                </a:solidFill>
              </a:rPr>
              <a:t>Time for breastmilk to be produced</a:t>
            </a:r>
          </a:p>
        </p:txBody>
      </p:sp>
      <p:sp>
        <p:nvSpPr>
          <p:cNvPr id="5" name="TextBox 4"/>
          <p:cNvSpPr txBox="1"/>
          <p:nvPr/>
        </p:nvSpPr>
        <p:spPr>
          <a:xfrm rot="16200000">
            <a:off x="10607887" y="4564806"/>
            <a:ext cx="1678784" cy="325276"/>
          </a:xfrm>
          <a:prstGeom prst="rect">
            <a:avLst/>
          </a:prstGeom>
          <a:noFill/>
        </p:spPr>
        <p:txBody>
          <a:bodyPr wrap="square" lIns="91440" tIns="91440" rIns="91440" bIns="91440" rtlCol="0" anchor="ctr" anchorCtr="0">
            <a:normAutofit/>
          </a:bodyPr>
          <a:lstStyle/>
          <a:p>
            <a:r>
              <a:rPr lang="en-US" sz="700">
                <a:solidFill>
                  <a:srgbClr val="FFFFFF"/>
                </a:solidFill>
                <a:latin typeface="Lato" panose="020F0502020204030203" pitchFamily="34" charset="77"/>
                <a:cs typeface="Gill Sans Infant Std"/>
              </a:rPr>
              <a:t>Save the Children Jordan</a:t>
            </a:r>
          </a:p>
        </p:txBody>
      </p:sp>
      <p:sp>
        <p:nvSpPr>
          <p:cNvPr id="9" name="TextBox 8">
            <a:extLst>
              <a:ext uri="{FF2B5EF4-FFF2-40B4-BE49-F238E27FC236}">
                <a16:creationId xmlns:a16="http://schemas.microsoft.com/office/drawing/2014/main" id="{CE22E617-EE0C-4C9D-A426-9021D3F621F2}"/>
              </a:ext>
            </a:extLst>
          </p:cNvPr>
          <p:cNvSpPr txBox="1"/>
          <p:nvPr/>
        </p:nvSpPr>
        <p:spPr>
          <a:xfrm>
            <a:off x="586530" y="171815"/>
            <a:ext cx="10184842" cy="707886"/>
          </a:xfrm>
          <a:prstGeom prst="rect">
            <a:avLst/>
          </a:prstGeom>
          <a:noFill/>
        </p:spPr>
        <p:txBody>
          <a:bodyPr wrap="square" lIns="91440" tIns="45720" rIns="91440" bIns="45720" rtlCol="0" anchor="t">
            <a:spAutoFit/>
          </a:bodyPr>
          <a:lstStyle>
            <a:defPPr>
              <a:defRPr lang="en-US"/>
            </a:defPPr>
            <a:lvl1pPr>
              <a:defRPr sz="4000" b="1">
                <a:solidFill>
                  <a:schemeClr val="bg1"/>
                </a:solidFill>
                <a:latin typeface="Lato"/>
              </a:defRPr>
            </a:lvl1pPr>
          </a:lstStyle>
          <a:p>
            <a:r>
              <a:rPr lang="es-419" dirty="0" err="1">
                <a:solidFill>
                  <a:schemeClr val="accent2"/>
                </a:solidFill>
                <a:ea typeface="+mj-ea"/>
                <a:cs typeface="+mj-cs"/>
              </a:rPr>
              <a:t>Relactation</a:t>
            </a:r>
            <a:endParaRPr lang="en-US" dirty="0">
              <a:solidFill>
                <a:schemeClr val="accent2"/>
              </a:solidFill>
              <a:ea typeface="+mj-ea"/>
              <a:cs typeface="+mj-cs"/>
            </a:endParaRPr>
          </a:p>
        </p:txBody>
      </p:sp>
      <p:cxnSp>
        <p:nvCxnSpPr>
          <p:cNvPr id="11" name="Straight Connector 10"/>
          <p:cNvCxnSpPr/>
          <p:nvPr/>
        </p:nvCxnSpPr>
        <p:spPr>
          <a:xfrm>
            <a:off x="6424199" y="1776238"/>
            <a:ext cx="3338761" cy="254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411751" y="2028701"/>
            <a:ext cx="3245309" cy="155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411751" y="3086303"/>
            <a:ext cx="8444768" cy="75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981771" y="4676954"/>
            <a:ext cx="3755995" cy="29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634135" y="3883889"/>
            <a:ext cx="3755995" cy="29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80645" y="4135889"/>
            <a:ext cx="755245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678951" y="6250071"/>
            <a:ext cx="6725583" cy="646331"/>
          </a:xfrm>
          <a:prstGeom prst="rect">
            <a:avLst/>
          </a:prstGeom>
          <a:noFill/>
        </p:spPr>
        <p:txBody>
          <a:bodyPr wrap="square" rtlCol="0">
            <a:spAutoFit/>
          </a:bodyPr>
          <a:lstStyle/>
          <a:p>
            <a:r>
              <a:rPr lang="en-US" sz="1050" dirty="0" err="1"/>
              <a:t>Relactation</a:t>
            </a:r>
            <a:r>
              <a:rPr lang="en-US" sz="1050" dirty="0"/>
              <a:t>. Review of experience and recommendations for practice</a:t>
            </a:r>
          </a:p>
          <a:p>
            <a:r>
              <a:rPr lang="en-GB" sz="1050" dirty="0"/>
              <a:t>https://apps.who.int/iris/bitstream/handle/10665/65020/WHO_CHS_CAH_98.14.pdf?sequence=1&amp;isAllowed=y</a:t>
            </a:r>
            <a:r>
              <a:rPr lang="en-GB" sz="1200" dirty="0"/>
              <a:t> </a:t>
            </a:r>
            <a:endParaRPr lang="en-GB" sz="1200" dirty="0">
              <a:cs typeface="Calibri"/>
            </a:endParaRPr>
          </a:p>
          <a:p>
            <a:endParaRPr lang="en-US" sz="1200" dirty="0"/>
          </a:p>
        </p:txBody>
      </p:sp>
      <p:cxnSp>
        <p:nvCxnSpPr>
          <p:cNvPr id="22" name="Straight Connector 21"/>
          <p:cNvCxnSpPr/>
          <p:nvPr/>
        </p:nvCxnSpPr>
        <p:spPr>
          <a:xfrm>
            <a:off x="2961878" y="4960437"/>
            <a:ext cx="3755995" cy="29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968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91E23F30-7865-C85E-E15E-3C5D8BADB2B8}"/>
              </a:ext>
            </a:extLst>
          </p:cNvPr>
          <p:cNvGrpSpPr/>
          <p:nvPr/>
        </p:nvGrpSpPr>
        <p:grpSpPr>
          <a:xfrm>
            <a:off x="1854092" y="971006"/>
            <a:ext cx="8656266" cy="5649920"/>
            <a:chOff x="2360374" y="759376"/>
            <a:chExt cx="9361116" cy="6059495"/>
          </a:xfrm>
        </p:grpSpPr>
        <p:pic>
          <p:nvPicPr>
            <p:cNvPr id="10" name="Imagen 10" descr="Captura de pantalla de un celular con letras&#10;&#10;Descripción generada automáticamente">
              <a:extLst>
                <a:ext uri="{FF2B5EF4-FFF2-40B4-BE49-F238E27FC236}">
                  <a16:creationId xmlns:a16="http://schemas.microsoft.com/office/drawing/2014/main" id="{00424642-2ED6-47BA-DB5A-E6ABC74616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0374" y="759376"/>
              <a:ext cx="9361116" cy="6059495"/>
            </a:xfrm>
            <a:prstGeom prst="rect">
              <a:avLst/>
            </a:prstGeom>
          </p:spPr>
        </p:pic>
        <p:sp>
          <p:nvSpPr>
            <p:cNvPr id="11" name="Rectángulo: esquinas redondeadas 10">
              <a:extLst>
                <a:ext uri="{FF2B5EF4-FFF2-40B4-BE49-F238E27FC236}">
                  <a16:creationId xmlns:a16="http://schemas.microsoft.com/office/drawing/2014/main" id="{50982474-E1F9-2AC6-68E7-444F12F96382}"/>
                </a:ext>
              </a:extLst>
            </p:cNvPr>
            <p:cNvSpPr/>
            <p:nvPr/>
          </p:nvSpPr>
          <p:spPr>
            <a:xfrm>
              <a:off x="7473345" y="3397178"/>
              <a:ext cx="1868465" cy="247389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esquinas redondeadas 12">
              <a:extLst>
                <a:ext uri="{FF2B5EF4-FFF2-40B4-BE49-F238E27FC236}">
                  <a16:creationId xmlns:a16="http://schemas.microsoft.com/office/drawing/2014/main" id="{818547BE-3488-3AF6-5B5F-92BBA03778B7}"/>
                </a:ext>
              </a:extLst>
            </p:cNvPr>
            <p:cNvSpPr/>
            <p:nvPr/>
          </p:nvSpPr>
          <p:spPr>
            <a:xfrm>
              <a:off x="5580102" y="5970608"/>
              <a:ext cx="1701452" cy="84550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Picture 6" descr="Shape, rectangle&#10;&#10;Description automatically generated">
            <a:extLst>
              <a:ext uri="{FF2B5EF4-FFF2-40B4-BE49-F238E27FC236}">
                <a16:creationId xmlns:a16="http://schemas.microsoft.com/office/drawing/2014/main" id="{BC7FCC35-9E70-D33D-3DF2-C5CAC25603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32110" y="4227472"/>
            <a:ext cx="1214611" cy="526331"/>
          </a:xfrm>
          <a:prstGeom prst="rect">
            <a:avLst/>
          </a:prstGeom>
        </p:spPr>
      </p:pic>
      <p:sp>
        <p:nvSpPr>
          <p:cNvPr id="8" name="TextBox 7">
            <a:extLst>
              <a:ext uri="{FF2B5EF4-FFF2-40B4-BE49-F238E27FC236}">
                <a16:creationId xmlns:a16="http://schemas.microsoft.com/office/drawing/2014/main" id="{14B8C669-A64D-45EB-99A4-B3C8364FA222}"/>
              </a:ext>
            </a:extLst>
          </p:cNvPr>
          <p:cNvSpPr txBox="1"/>
          <p:nvPr/>
        </p:nvSpPr>
        <p:spPr>
          <a:xfrm>
            <a:off x="0" y="151010"/>
            <a:ext cx="12192000"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chemeClr val="accent2"/>
                </a:solidFill>
                <a:latin typeface="Lato"/>
                <a:ea typeface="Lato"/>
                <a:cs typeface="Lato"/>
              </a:rPr>
              <a:t>Identification and targeted support - overview</a:t>
            </a:r>
            <a:endParaRPr lang="en-US" sz="3200" dirty="0">
              <a:solidFill>
                <a:schemeClr val="accent2"/>
              </a:solidFill>
              <a:latin typeface="Lato"/>
              <a:ea typeface="Lato"/>
              <a:cs typeface="Lato"/>
            </a:endParaRPr>
          </a:p>
        </p:txBody>
      </p:sp>
    </p:spTree>
    <p:extLst>
      <p:ext uri="{BB962C8B-B14F-4D97-AF65-F5344CB8AC3E}">
        <p14:creationId xmlns:p14="http://schemas.microsoft.com/office/powerpoint/2010/main" val="397474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p:txBody>
          <a:bodyPr/>
          <a:lstStyle/>
          <a:p>
            <a:fld id="{198A1FDF-7175-48BE-A442-C38CD7BB5829}" type="slidenum">
              <a:rPr lang="en-US" smtClean="0"/>
              <a:t>38</a:t>
            </a:fld>
            <a:endParaRPr lang="en-US" dirty="0"/>
          </a:p>
        </p:txBody>
      </p:sp>
      <p:sp>
        <p:nvSpPr>
          <p:cNvPr id="16" name="TextBox 15">
            <a:extLst>
              <a:ext uri="{FF2B5EF4-FFF2-40B4-BE49-F238E27FC236}">
                <a16:creationId xmlns:a16="http://schemas.microsoft.com/office/drawing/2014/main" id="{B6972FD4-94E7-414A-87E2-34A6D074EFDE}"/>
              </a:ext>
            </a:extLst>
          </p:cNvPr>
          <p:cNvSpPr txBox="1"/>
          <p:nvPr/>
        </p:nvSpPr>
        <p:spPr>
          <a:xfrm>
            <a:off x="586530" y="171815"/>
            <a:ext cx="10184842" cy="707886"/>
          </a:xfrm>
          <a:prstGeom prst="rect">
            <a:avLst/>
          </a:prstGeom>
          <a:noFill/>
        </p:spPr>
        <p:txBody>
          <a:bodyPr wrap="square" lIns="91440" tIns="45720" rIns="91440" bIns="45720" rtlCol="0" anchor="t">
            <a:spAutoFit/>
          </a:bodyPr>
          <a:lstStyle>
            <a:defPPr>
              <a:defRPr lang="en-US"/>
            </a:defPPr>
            <a:lvl1pPr>
              <a:defRPr sz="4000" b="1">
                <a:solidFill>
                  <a:schemeClr val="bg1"/>
                </a:solidFill>
                <a:latin typeface="Lato"/>
              </a:defRPr>
            </a:lvl1pPr>
          </a:lstStyle>
          <a:p>
            <a:r>
              <a:rPr lang="es-419" dirty="0" err="1">
                <a:solidFill>
                  <a:schemeClr val="accent2"/>
                </a:solidFill>
                <a:ea typeface="+mj-ea"/>
                <a:cs typeface="+mj-cs"/>
              </a:rPr>
              <a:t>Wet</a:t>
            </a:r>
            <a:r>
              <a:rPr lang="es-419" dirty="0">
                <a:solidFill>
                  <a:schemeClr val="accent2"/>
                </a:solidFill>
                <a:ea typeface="+mj-ea"/>
                <a:cs typeface="+mj-cs"/>
              </a:rPr>
              <a:t> </a:t>
            </a:r>
            <a:r>
              <a:rPr lang="es-419" dirty="0" err="1">
                <a:solidFill>
                  <a:schemeClr val="accent2"/>
                </a:solidFill>
                <a:ea typeface="+mj-ea"/>
                <a:cs typeface="+mj-cs"/>
              </a:rPr>
              <a:t>nursing</a:t>
            </a:r>
            <a:endParaRPr lang="en-US" dirty="0">
              <a:solidFill>
                <a:schemeClr val="accent2"/>
              </a:solidFill>
              <a:ea typeface="+mj-ea"/>
              <a:cs typeface="+mj-cs"/>
            </a:endParaRPr>
          </a:p>
        </p:txBody>
      </p:sp>
      <p:sp>
        <p:nvSpPr>
          <p:cNvPr id="3" name="Rectangle 2"/>
          <p:cNvSpPr/>
          <p:nvPr/>
        </p:nvSpPr>
        <p:spPr>
          <a:xfrm>
            <a:off x="582437" y="1117198"/>
            <a:ext cx="6498269" cy="5293757"/>
          </a:xfrm>
          <a:prstGeom prst="rect">
            <a:avLst/>
          </a:prstGeom>
        </p:spPr>
        <p:txBody>
          <a:bodyPr wrap="square" lIns="91440" tIns="45720" rIns="91440" bIns="45720" anchor="t">
            <a:spAutoFit/>
          </a:bodyPr>
          <a:lstStyle/>
          <a:p>
            <a:r>
              <a:rPr lang="en-US" sz="2200" dirty="0">
                <a:latin typeface="Lato"/>
                <a:ea typeface="+mn-lt"/>
                <a:cs typeface="+mn-lt"/>
              </a:rPr>
              <a:t>When a woman breastfeeds someone else’s baby.​</a:t>
            </a:r>
            <a:endParaRPr lang="en-GB" sz="2200" dirty="0">
              <a:latin typeface="Lato"/>
              <a:ea typeface="+mn-lt"/>
              <a:cs typeface="+mn-lt"/>
            </a:endParaRPr>
          </a:p>
          <a:p>
            <a:endParaRPr lang="en-GB" sz="2200" dirty="0">
              <a:latin typeface="Lato"/>
              <a:ea typeface="+mn-lt"/>
              <a:cs typeface="+mn-lt"/>
            </a:endParaRPr>
          </a:p>
          <a:p>
            <a:endParaRPr lang="en-GB" sz="2200" dirty="0">
              <a:latin typeface="Lato"/>
              <a:ea typeface="+mn-lt"/>
              <a:cs typeface="+mn-lt"/>
            </a:endParaRPr>
          </a:p>
          <a:p>
            <a:endParaRPr lang="en-GB" sz="2200" dirty="0">
              <a:latin typeface="Lato"/>
              <a:ea typeface="+mn-lt"/>
              <a:cs typeface="+mn-lt"/>
            </a:endParaRPr>
          </a:p>
          <a:p>
            <a:endParaRPr lang="en-GB" sz="2200" dirty="0">
              <a:latin typeface="Lato"/>
              <a:ea typeface="+mn-lt"/>
              <a:cs typeface="+mn-lt"/>
            </a:endParaRPr>
          </a:p>
          <a:p>
            <a:endParaRPr lang="en-GB" sz="2200" dirty="0">
              <a:latin typeface="Lato"/>
              <a:ea typeface="+mn-lt"/>
              <a:cs typeface="+mn-lt"/>
            </a:endParaRPr>
          </a:p>
          <a:p>
            <a:endParaRPr lang="en-GB" sz="2200" dirty="0">
              <a:latin typeface="Lato"/>
              <a:ea typeface="+mn-lt"/>
              <a:cs typeface="+mn-lt"/>
            </a:endParaRPr>
          </a:p>
          <a:p>
            <a:endParaRPr lang="en-GB" sz="2200" dirty="0">
              <a:latin typeface="Lato"/>
              <a:ea typeface="+mn-lt"/>
              <a:cs typeface="+mn-lt"/>
            </a:endParaRPr>
          </a:p>
          <a:p>
            <a:endParaRPr lang="en-GB" sz="2200" dirty="0">
              <a:latin typeface="Lato"/>
              <a:ea typeface="+mn-lt"/>
              <a:cs typeface="+mn-lt"/>
            </a:endParaRPr>
          </a:p>
          <a:p>
            <a:endParaRPr lang="en-GB" sz="2200" dirty="0">
              <a:latin typeface="Lato"/>
              <a:ea typeface="+mn-lt"/>
              <a:cs typeface="+mn-lt"/>
            </a:endParaRPr>
          </a:p>
          <a:p>
            <a:endParaRPr lang="en-GB" sz="2200" dirty="0">
              <a:latin typeface="Lato"/>
              <a:ea typeface="+mn-lt"/>
              <a:cs typeface="+mn-lt"/>
            </a:endParaRPr>
          </a:p>
          <a:p>
            <a:r>
              <a:rPr lang="en-US" sz="2200" b="1" dirty="0">
                <a:latin typeface="Lato"/>
                <a:ea typeface="+mn-lt"/>
                <a:cs typeface="+mn-lt"/>
              </a:rPr>
              <a:t>"5.13 Investigate the cultural acceptability of wet nursing and availability of wet nurses in preparedness and as part of early needs assessment..."</a:t>
            </a:r>
            <a:endParaRPr lang="es-ES" sz="2200" dirty="0">
              <a:latin typeface="Lato"/>
              <a:ea typeface="Lato"/>
              <a:cs typeface="Calibri"/>
            </a:endParaRPr>
          </a:p>
        </p:txBody>
      </p:sp>
      <p:pic>
        <p:nvPicPr>
          <p:cNvPr id="11" name="Picture 5">
            <a:extLst>
              <a:ext uri="{FF2B5EF4-FFF2-40B4-BE49-F238E27FC236}">
                <a16:creationId xmlns:a16="http://schemas.microsoft.com/office/drawing/2014/main" id="{2F620D6A-2912-FB4F-AB20-245F65864CA3}"/>
              </a:ext>
            </a:extLst>
          </p:cNvPr>
          <p:cNvPicPr>
            <a:picLocks noGrp="1" noChangeAspect="1"/>
          </p:cNvPicPr>
          <p:nvPr>
            <p:ph idx="4294967295"/>
          </p:nvPr>
        </p:nvPicPr>
        <p:blipFill>
          <a:blip r:embed="rId3"/>
          <a:stretch>
            <a:fillRect/>
          </a:stretch>
        </p:blipFill>
        <p:spPr>
          <a:xfrm>
            <a:off x="7333877" y="949870"/>
            <a:ext cx="4684331" cy="4634719"/>
          </a:xfrm>
          <a:prstGeom prst="rect">
            <a:avLst/>
          </a:prstGeom>
        </p:spPr>
      </p:pic>
      <p:sp>
        <p:nvSpPr>
          <p:cNvPr id="12" name="TextBox 11">
            <a:extLst>
              <a:ext uri="{FF2B5EF4-FFF2-40B4-BE49-F238E27FC236}">
                <a16:creationId xmlns:a16="http://schemas.microsoft.com/office/drawing/2014/main" id="{AB054E88-5F5E-40C7-A4AB-B1A0906CA826}"/>
              </a:ext>
            </a:extLst>
          </p:cNvPr>
          <p:cNvSpPr txBox="1"/>
          <p:nvPr/>
        </p:nvSpPr>
        <p:spPr>
          <a:xfrm flipH="1">
            <a:off x="7333877" y="5595027"/>
            <a:ext cx="4684331" cy="635973"/>
          </a:xfrm>
          <a:prstGeom prst="rect">
            <a:avLst/>
          </a:prstGeom>
          <a:solidFill>
            <a:schemeClr val="bg2"/>
          </a:solidFill>
        </p:spPr>
        <p:txBody>
          <a:bodyPr rot="0" spcFirstLastPara="0" vertOverflow="overflow" horzOverflow="overflow" vert="horz" wrap="square" lIns="91440" tIns="91440" rIns="91440" bIns="91440" numCol="1" spcCol="0" rtlCol="0" fromWordArt="0" anchor="ctr" anchorCtr="0" forceAA="0" compatLnSpc="1">
            <a:prstTxWarp prst="textNoShape">
              <a:avLst/>
            </a:prstTxWarp>
            <a:normAutofit/>
          </a:bodyPr>
          <a:lstStyle/>
          <a:p>
            <a:r>
              <a:rPr lang="en-US" sz="1000" dirty="0">
                <a:latin typeface="Lato"/>
                <a:ea typeface="+mn-lt"/>
                <a:cs typeface="+mn-lt"/>
              </a:rPr>
              <a:t>A police woman in China breastfeeds another woman's baby after the 2008 earthquake. Source: unknown ​</a:t>
            </a:r>
            <a:endParaRPr lang="en-US" sz="1000" dirty="0">
              <a:latin typeface="Lato" panose="020F0502020204030203" pitchFamily="34" charset="77"/>
            </a:endParaRPr>
          </a:p>
        </p:txBody>
      </p:sp>
      <p:pic>
        <p:nvPicPr>
          <p:cNvPr id="9" name="Picture 8"/>
          <p:cNvPicPr>
            <a:picLocks noChangeAspect="1"/>
          </p:cNvPicPr>
          <p:nvPr/>
        </p:nvPicPr>
        <p:blipFill>
          <a:blip r:embed="rId4"/>
          <a:stretch>
            <a:fillRect/>
          </a:stretch>
        </p:blipFill>
        <p:spPr>
          <a:xfrm>
            <a:off x="2661557" y="1775637"/>
            <a:ext cx="2078997" cy="2939657"/>
          </a:xfrm>
          <a:prstGeom prst="rect">
            <a:avLst/>
          </a:prstGeom>
        </p:spPr>
      </p:pic>
    </p:spTree>
    <p:extLst>
      <p:ext uri="{BB962C8B-B14F-4D97-AF65-F5344CB8AC3E}">
        <p14:creationId xmlns:p14="http://schemas.microsoft.com/office/powerpoint/2010/main" val="26364734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2C609-E2EF-46D3-AF6E-F98FAE432CFB}"/>
              </a:ext>
            </a:extLst>
          </p:cNvPr>
          <p:cNvSpPr>
            <a:spLocks noGrp="1"/>
          </p:cNvSpPr>
          <p:nvPr>
            <p:ph type="title"/>
          </p:nvPr>
        </p:nvSpPr>
        <p:spPr>
          <a:xfrm>
            <a:off x="567049" y="42819"/>
            <a:ext cx="10515600" cy="944563"/>
          </a:xfrm>
        </p:spPr>
        <p:txBody>
          <a:bodyPr>
            <a:normAutofit/>
          </a:bodyPr>
          <a:lstStyle/>
          <a:p>
            <a:r>
              <a:rPr lang="en-US" sz="4000" b="1" dirty="0">
                <a:solidFill>
                  <a:schemeClr val="accent2"/>
                </a:solidFill>
                <a:latin typeface="Lato"/>
              </a:rPr>
              <a:t>Wet nursing</a:t>
            </a:r>
            <a:endParaRPr lang="en-US" sz="4000" dirty="0">
              <a:solidFill>
                <a:schemeClr val="accent2"/>
              </a:solidFill>
              <a:cs typeface="Calibri Light" panose="020F0302020204030204"/>
            </a:endParaRPr>
          </a:p>
        </p:txBody>
      </p:sp>
      <p:sp>
        <p:nvSpPr>
          <p:cNvPr id="14" name="Content Placeholder 13">
            <a:extLst>
              <a:ext uri="{FF2B5EF4-FFF2-40B4-BE49-F238E27FC236}">
                <a16:creationId xmlns:a16="http://schemas.microsoft.com/office/drawing/2014/main" id="{3FB2A194-0469-0D41-9860-0D7E067E321C}"/>
              </a:ext>
            </a:extLst>
          </p:cNvPr>
          <p:cNvSpPr>
            <a:spLocks noGrp="1"/>
          </p:cNvSpPr>
          <p:nvPr>
            <p:ph idx="1"/>
          </p:nvPr>
        </p:nvSpPr>
        <p:spPr>
          <a:xfrm>
            <a:off x="567049" y="1716725"/>
            <a:ext cx="5664875" cy="3817938"/>
          </a:xfrm>
        </p:spPr>
        <p:txBody>
          <a:bodyPr vert="horz" lIns="91440" tIns="45720" rIns="91440" bIns="45720" rtlCol="0" anchor="t">
            <a:normAutofit fontScale="77500" lnSpcReduction="20000"/>
          </a:bodyPr>
          <a:lstStyle/>
          <a:p>
            <a:pPr marL="285750" lvl="1" indent="-285750">
              <a:buFont typeface="Wingdings" panose="020B0604020202020204" pitchFamily="34" charset="0"/>
              <a:buChar char="ü"/>
            </a:pPr>
            <a:r>
              <a:rPr lang="en-US" sz="2000" dirty="0">
                <a:ea typeface="Lato"/>
                <a:cs typeface="Lato"/>
              </a:rPr>
              <a:t>Willing to wet nurse the infant until they are at least 6 months old​</a:t>
            </a:r>
          </a:p>
          <a:p>
            <a:pPr marL="285750" lvl="1" indent="-285750">
              <a:buFont typeface="Wingdings" panose="020B0604020202020204" pitchFamily="34" charset="0"/>
              <a:buChar char="ü"/>
            </a:pPr>
            <a:endParaRPr lang="en-US" sz="2000" dirty="0">
              <a:ea typeface="Lato"/>
              <a:cs typeface="Lato"/>
            </a:endParaRPr>
          </a:p>
          <a:p>
            <a:pPr marL="285750" lvl="1" indent="-285750">
              <a:buFont typeface="Wingdings" panose="020B0604020202020204" pitchFamily="34" charset="0"/>
              <a:buChar char="ü"/>
            </a:pPr>
            <a:r>
              <a:rPr lang="en-US" sz="2000" dirty="0">
                <a:ea typeface="Lato"/>
                <a:cs typeface="Lato"/>
              </a:rPr>
              <a:t>Ideally a family member of other women with a close relationship to the family​</a:t>
            </a:r>
          </a:p>
          <a:p>
            <a:pPr marL="285750" lvl="1" indent="-285750">
              <a:buFont typeface="Wingdings" panose="020B0604020202020204" pitchFamily="34" charset="0"/>
              <a:buChar char="ü"/>
            </a:pPr>
            <a:endParaRPr lang="en-US" sz="2000" dirty="0">
              <a:ea typeface="Lato"/>
              <a:cs typeface="Lato"/>
            </a:endParaRPr>
          </a:p>
          <a:p>
            <a:pPr marL="285750" lvl="1" indent="-285750">
              <a:buFont typeface="Wingdings" panose="020B0604020202020204" pitchFamily="34" charset="0"/>
              <a:buChar char="ü"/>
            </a:pPr>
            <a:r>
              <a:rPr lang="en-US" sz="2000" dirty="0">
                <a:ea typeface="Lato"/>
                <a:cs typeface="Lato"/>
              </a:rPr>
              <a:t>Lives in close proximity to the infant’s household​</a:t>
            </a:r>
          </a:p>
          <a:p>
            <a:pPr marL="285750" lvl="1" indent="-285750">
              <a:buFont typeface="Wingdings" panose="020B0604020202020204" pitchFamily="34" charset="0"/>
              <a:buChar char="ü"/>
            </a:pPr>
            <a:endParaRPr lang="en-US" sz="2000" dirty="0">
              <a:ea typeface="Lato"/>
              <a:cs typeface="Lato"/>
            </a:endParaRPr>
          </a:p>
          <a:p>
            <a:pPr marL="285750" lvl="1" indent="-285750">
              <a:buFont typeface="Wingdings" panose="020B0604020202020204" pitchFamily="34" charset="0"/>
              <a:buChar char="ü"/>
            </a:pPr>
            <a:r>
              <a:rPr lang="en-US" sz="2000" dirty="0">
                <a:ea typeface="Lato"/>
                <a:cs typeface="Lato"/>
              </a:rPr>
              <a:t>Her own child should be healthy, gaining weight well, free from infections​</a:t>
            </a:r>
          </a:p>
          <a:p>
            <a:pPr marL="285750" lvl="1" indent="-285750">
              <a:buFont typeface="Wingdings" panose="020B0604020202020204" pitchFamily="34" charset="0"/>
              <a:buChar char="ü"/>
            </a:pPr>
            <a:endParaRPr lang="en-US" sz="2000" dirty="0">
              <a:ea typeface="Lato"/>
              <a:cs typeface="Lato"/>
            </a:endParaRPr>
          </a:p>
          <a:p>
            <a:pPr marL="285750" lvl="1" indent="-285750">
              <a:buFont typeface="Wingdings" panose="020B0604020202020204" pitchFamily="34" charset="0"/>
              <a:buChar char="ü"/>
            </a:pPr>
            <a:r>
              <a:rPr lang="en-US" sz="2000" dirty="0">
                <a:ea typeface="Lato"/>
                <a:cs typeface="Lato"/>
              </a:rPr>
              <a:t>No illness/ not taking medication that may put the infant at risk​</a:t>
            </a:r>
          </a:p>
          <a:p>
            <a:pPr marL="285750" lvl="1" indent="-285750">
              <a:buFont typeface="Wingdings" panose="020B0604020202020204" pitchFamily="34" charset="0"/>
              <a:buChar char="ü"/>
            </a:pPr>
            <a:endParaRPr lang="en-US" sz="2000" dirty="0">
              <a:ea typeface="Lato"/>
              <a:cs typeface="Lato"/>
            </a:endParaRPr>
          </a:p>
          <a:p>
            <a:pPr marL="285750" lvl="1" indent="-285750">
              <a:buFont typeface="Wingdings" panose="020B0604020202020204" pitchFamily="34" charset="0"/>
              <a:buChar char="ü"/>
            </a:pPr>
            <a:r>
              <a:rPr lang="en-US" sz="2000" dirty="0">
                <a:ea typeface="Lato"/>
                <a:cs typeface="Lato"/>
              </a:rPr>
              <a:t>Accepted by the infant’s family​</a:t>
            </a:r>
          </a:p>
          <a:p>
            <a:pPr marL="285750" lvl="1" indent="-285750">
              <a:buFont typeface="Wingdings" panose="020B0604020202020204" pitchFamily="34" charset="0"/>
              <a:buChar char="ü"/>
            </a:pPr>
            <a:endParaRPr lang="en-US" sz="2000" dirty="0">
              <a:ea typeface="Lato"/>
              <a:cs typeface="Lato"/>
            </a:endParaRPr>
          </a:p>
          <a:p>
            <a:pPr marL="285750" lvl="1" indent="-285750">
              <a:buFont typeface="Wingdings" panose="020B0604020202020204" pitchFamily="34" charset="0"/>
              <a:buChar char="ü"/>
            </a:pPr>
            <a:r>
              <a:rPr lang="en-US" sz="2000" dirty="0">
                <a:ea typeface="Lato"/>
                <a:cs typeface="Lato"/>
              </a:rPr>
              <a:t>Accepted by the wet nurse’s family</a:t>
            </a:r>
            <a:endParaRPr lang="es-ES" sz="2000" dirty="0">
              <a:ea typeface="Lato"/>
              <a:cs typeface="Lato"/>
            </a:endParaRPr>
          </a:p>
        </p:txBody>
      </p:sp>
      <p:sp>
        <p:nvSpPr>
          <p:cNvPr id="5" name="Slide Number Placeholder 4">
            <a:extLst>
              <a:ext uri="{FF2B5EF4-FFF2-40B4-BE49-F238E27FC236}">
                <a16:creationId xmlns:a16="http://schemas.microsoft.com/office/drawing/2014/main" id="{03EC797D-089D-4CC1-8313-06EE0879E79B}"/>
              </a:ext>
            </a:extLst>
          </p:cNvPr>
          <p:cNvSpPr>
            <a:spLocks noGrp="1"/>
          </p:cNvSpPr>
          <p:nvPr>
            <p:ph type="sldNum" sz="quarter" idx="12"/>
          </p:nvPr>
        </p:nvSpPr>
        <p:spPr/>
        <p:txBody>
          <a:bodyPr/>
          <a:lstStyle/>
          <a:p>
            <a:fld id="{C3FDE51E-0052-334C-A4B2-C567FE9F326F}" type="slidenum">
              <a:rPr lang="en-US" smtClean="0"/>
              <a:pPr/>
              <a:t>39</a:t>
            </a:fld>
            <a:endParaRPr lang="en-US"/>
          </a:p>
        </p:txBody>
      </p:sp>
      <p:grpSp>
        <p:nvGrpSpPr>
          <p:cNvPr id="8" name="Group 7"/>
          <p:cNvGrpSpPr/>
          <p:nvPr/>
        </p:nvGrpSpPr>
        <p:grpSpPr>
          <a:xfrm>
            <a:off x="6365875" y="1719860"/>
            <a:ext cx="5782582" cy="3811667"/>
            <a:chOff x="3589031" y="3687682"/>
            <a:chExt cx="3997325" cy="2668668"/>
          </a:xfrm>
        </p:grpSpPr>
        <p:pic>
          <p:nvPicPr>
            <p:cNvPr id="9" name="Picture 7">
              <a:extLst>
                <a:ext uri="{FF2B5EF4-FFF2-40B4-BE49-F238E27FC236}">
                  <a16:creationId xmlns:a16="http://schemas.microsoft.com/office/drawing/2014/main" id="{979EC1D2-524C-5B47-A9BC-A31087B04C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89031" y="3687682"/>
              <a:ext cx="3997325" cy="2668668"/>
            </a:xfrm>
            <a:prstGeom prst="rect">
              <a:avLst/>
            </a:prstGeom>
          </p:spPr>
        </p:pic>
        <p:sp>
          <p:nvSpPr>
            <p:cNvPr id="10" name="TextBox 9">
              <a:extLst>
                <a:ext uri="{FF2B5EF4-FFF2-40B4-BE49-F238E27FC236}">
                  <a16:creationId xmlns:a16="http://schemas.microsoft.com/office/drawing/2014/main" id="{8973A13E-B270-4D8F-9753-2D6C18772D6C}"/>
                </a:ext>
              </a:extLst>
            </p:cNvPr>
            <p:cNvSpPr txBox="1"/>
            <p:nvPr/>
          </p:nvSpPr>
          <p:spPr>
            <a:xfrm rot="16200000">
              <a:off x="6639760" y="5416381"/>
              <a:ext cx="1649106" cy="230832"/>
            </a:xfrm>
            <a:prstGeom prst="rect">
              <a:avLst/>
            </a:prstGeom>
            <a:noFill/>
          </p:spPr>
          <p:txBody>
            <a:bodyPr rot="0" spcFirstLastPara="0" vertOverflow="overflow" horzOverflow="overflow" vert="horz" wrap="none" lIns="91440" tIns="91440" rIns="91440" bIns="91440" numCol="1" spcCol="0" rtlCol="0" fromWordArt="0" anchor="ctr" anchorCtr="0" forceAA="0" compatLnSpc="1">
              <a:prstTxWarp prst="textNoShape">
                <a:avLst/>
              </a:prstTxWarp>
              <a:noAutofit/>
            </a:bodyPr>
            <a:lstStyle/>
            <a:p>
              <a:r>
                <a:rPr lang="en-US" sz="700" err="1">
                  <a:solidFill>
                    <a:schemeClr val="bg1"/>
                  </a:solidFill>
                  <a:latin typeface="Lato" panose="020F0502020204030203" pitchFamily="34" charset="77"/>
                  <a:cs typeface="Gill Sans Infant Std"/>
                </a:rPr>
                <a:t>Arugaan</a:t>
              </a:r>
              <a:r>
                <a:rPr lang="en-US" sz="700">
                  <a:solidFill>
                    <a:schemeClr val="bg1"/>
                  </a:solidFill>
                  <a:latin typeface="Lato" panose="020F0502020204030203" pitchFamily="34" charset="77"/>
                  <a:cs typeface="Gill Sans Infant Std"/>
                </a:rPr>
                <a:t> - Philippines</a:t>
              </a:r>
            </a:p>
          </p:txBody>
        </p:sp>
      </p:grpSp>
      <p:sp>
        <p:nvSpPr>
          <p:cNvPr id="4" name="Text Placeholder 5">
            <a:extLst>
              <a:ext uri="{FF2B5EF4-FFF2-40B4-BE49-F238E27FC236}">
                <a16:creationId xmlns:a16="http://schemas.microsoft.com/office/drawing/2014/main" id="{C0024F01-24AE-6678-2C0A-5040358F698A}"/>
              </a:ext>
            </a:extLst>
          </p:cNvPr>
          <p:cNvSpPr>
            <a:spLocks noGrp="1"/>
          </p:cNvSpPr>
          <p:nvPr>
            <p:ph type="body" sz="quarter" idx="13"/>
          </p:nvPr>
        </p:nvSpPr>
        <p:spPr>
          <a:xfrm>
            <a:off x="624199" y="934201"/>
            <a:ext cx="8214073" cy="442085"/>
          </a:xfrm>
        </p:spPr>
        <p:txBody>
          <a:bodyPr vert="horz" lIns="91440" tIns="45720" rIns="91440" bIns="45720" rtlCol="0" anchor="t">
            <a:noAutofit/>
          </a:bodyPr>
          <a:lstStyle/>
          <a:p>
            <a:pPr marL="0" indent="0">
              <a:buNone/>
            </a:pPr>
            <a:r>
              <a:rPr lang="en-US" b="1" dirty="0"/>
              <a:t>Example of Wet Nurse Criteria</a:t>
            </a:r>
            <a:r>
              <a:rPr lang="en-US" dirty="0"/>
              <a:t>​</a:t>
            </a:r>
            <a:endParaRPr lang="es-ES" sz="2000" b="1" dirty="0"/>
          </a:p>
        </p:txBody>
      </p:sp>
    </p:spTree>
    <p:extLst>
      <p:ext uri="{BB962C8B-B14F-4D97-AF65-F5344CB8AC3E}">
        <p14:creationId xmlns:p14="http://schemas.microsoft.com/office/powerpoint/2010/main" val="4270220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01394"/>
            <a:ext cx="5849456" cy="1630650"/>
          </a:xfrm>
        </p:spPr>
        <p:txBody>
          <a:bodyPr>
            <a:normAutofit/>
          </a:bodyPr>
          <a:lstStyle/>
          <a:p>
            <a:pPr>
              <a:lnSpc>
                <a:spcPct val="107000"/>
              </a:lnSpc>
              <a:spcAft>
                <a:spcPts val="800"/>
              </a:spcAft>
            </a:pPr>
            <a:r>
              <a:rPr lang="en-US" sz="3000" b="1">
                <a:latin typeface="Tw Cen MT" panose="020B0602020104020603" pitchFamily="34" charset="0"/>
                <a:ea typeface="Calibri" panose="020F0502020204030204" pitchFamily="34" charset="0"/>
                <a:cs typeface="Times New Roman" panose="02020603050405020304" pitchFamily="18" charset="0"/>
              </a:rPr>
              <a:t>WEBINAR SERIES </a:t>
            </a:r>
            <a:br>
              <a:rPr lang="en-US" sz="3000" b="1">
                <a:latin typeface="Tw Cen MT" panose="020B0602020104020603" pitchFamily="34" charset="0"/>
                <a:ea typeface="Calibri" panose="020F0502020204030204" pitchFamily="34" charset="0"/>
                <a:cs typeface="Times New Roman" panose="02020603050405020304" pitchFamily="18" charset="0"/>
              </a:rPr>
            </a:br>
            <a:r>
              <a:rPr lang="en-US" sz="2500" b="1">
                <a:solidFill>
                  <a:schemeClr val="accent2"/>
                </a:solidFill>
                <a:latin typeface="Tw Cen MT" panose="020B0602020104020603" pitchFamily="34" charset="0"/>
                <a:cs typeface="Times New Roman" panose="02020603050405020304" pitchFamily="18" charset="0"/>
              </a:rPr>
              <a:t>Infant and Young Child Feeding in Emergencies (IYCF-E)</a:t>
            </a:r>
            <a:endParaRPr lang="en-US" sz="2500" b="1">
              <a:solidFill>
                <a:schemeClr val="accent2"/>
              </a:solidFill>
              <a:latin typeface="Tw Cen MT" panose="020B0602020104020603" pitchFamily="34" charset="0"/>
              <a:ea typeface="Calibri" panose="020F0502020204030204" pitchFamily="34" charset="0"/>
              <a:cs typeface="Times New Roman" panose="02020603050405020304" pitchFamily="18" charset="0"/>
            </a:endParaRPr>
          </a:p>
        </p:txBody>
      </p:sp>
      <p:sp>
        <p:nvSpPr>
          <p:cNvPr id="19" name="CuadroTexto 18">
            <a:extLst>
              <a:ext uri="{FF2B5EF4-FFF2-40B4-BE49-F238E27FC236}">
                <a16:creationId xmlns:a16="http://schemas.microsoft.com/office/drawing/2014/main" id="{02044ED7-5CAE-7FDA-6D31-8E44538EDEB5}"/>
              </a:ext>
            </a:extLst>
          </p:cNvPr>
          <p:cNvSpPr txBox="1"/>
          <p:nvPr/>
        </p:nvSpPr>
        <p:spPr>
          <a:xfrm>
            <a:off x="10892954" y="6614809"/>
            <a:ext cx="1201074" cy="246349"/>
          </a:xfrm>
          <a:prstGeom prst="rect">
            <a:avLst/>
          </a:prstGeom>
          <a:noFill/>
        </p:spPr>
        <p:txBody>
          <a:bodyPr wrap="square">
            <a:spAutoFit/>
          </a:bodyPr>
          <a:lstStyle/>
          <a:p>
            <a:r>
              <a:rPr lang="es-GT" sz="1001">
                <a:solidFill>
                  <a:schemeClr val="bg1"/>
                </a:solidFill>
                <a:latin typeface="Open Sans" panose="020B0606030504020204" pitchFamily="34" charset="0"/>
              </a:rPr>
              <a:t>© UNICEF/Brasil?</a:t>
            </a:r>
            <a:endParaRPr lang="es-GT" sz="1001">
              <a:solidFill>
                <a:schemeClr val="bg1"/>
              </a:solidFill>
            </a:endParaRPr>
          </a:p>
        </p:txBody>
      </p:sp>
      <p:sp>
        <p:nvSpPr>
          <p:cNvPr id="6" name="CuadroTexto 5">
            <a:extLst>
              <a:ext uri="{FF2B5EF4-FFF2-40B4-BE49-F238E27FC236}">
                <a16:creationId xmlns:a16="http://schemas.microsoft.com/office/drawing/2014/main" id="{97727E66-60F3-88C4-CFC0-E8F9CCB35AE9}"/>
              </a:ext>
            </a:extLst>
          </p:cNvPr>
          <p:cNvSpPr txBox="1"/>
          <p:nvPr/>
        </p:nvSpPr>
        <p:spPr>
          <a:xfrm>
            <a:off x="10482109" y="5933844"/>
            <a:ext cx="1567329" cy="246221"/>
          </a:xfrm>
          <a:prstGeom prst="rect">
            <a:avLst/>
          </a:prstGeom>
          <a:noFill/>
        </p:spPr>
        <p:txBody>
          <a:bodyPr wrap="square">
            <a:spAutoFit/>
          </a:bodyPr>
          <a:lstStyle/>
          <a:p>
            <a:r>
              <a:rPr lang="es-GT" sz="1001">
                <a:solidFill>
                  <a:schemeClr val="bg1"/>
                </a:solidFill>
                <a:latin typeface="Open Sans" panose="020B0606030504020204" pitchFamily="34" charset="0"/>
              </a:rPr>
              <a:t>© UNICEF/Guatemala</a:t>
            </a:r>
            <a:endParaRPr lang="es-GT" sz="1001">
              <a:solidFill>
                <a:schemeClr val="bg1"/>
              </a:solidFill>
            </a:endParaRPr>
          </a:p>
        </p:txBody>
      </p:sp>
      <p:sp>
        <p:nvSpPr>
          <p:cNvPr id="14" name="CuadroTexto 13">
            <a:extLst>
              <a:ext uri="{FF2B5EF4-FFF2-40B4-BE49-F238E27FC236}">
                <a16:creationId xmlns:a16="http://schemas.microsoft.com/office/drawing/2014/main" id="{826C4E71-F9B1-ECB3-09A9-6CE4EDC424E2}"/>
              </a:ext>
            </a:extLst>
          </p:cNvPr>
          <p:cNvSpPr txBox="1"/>
          <p:nvPr/>
        </p:nvSpPr>
        <p:spPr>
          <a:xfrm>
            <a:off x="101086" y="3340147"/>
            <a:ext cx="5866200" cy="2916183"/>
          </a:xfrm>
          <a:prstGeom prst="rect">
            <a:avLst/>
          </a:prstGeom>
          <a:noFill/>
        </p:spPr>
        <p:txBody>
          <a:bodyPr wrap="square">
            <a:spAutoFit/>
          </a:bodyPr>
          <a:lstStyle/>
          <a:p>
            <a:pPr algn="ctr" fontAlgn="base"/>
            <a:r>
              <a:rPr lang="en-US" b="1" dirty="0">
                <a:latin typeface="Univers" panose="020B0503020202020204" pitchFamily="34" charset="0"/>
                <a:ea typeface="Calibri" panose="020F0502020204030204" pitchFamily="34" charset="0"/>
              </a:rPr>
              <a:t>6 </a:t>
            </a:r>
            <a:r>
              <a:rPr lang="en-US" b="1" dirty="0">
                <a:effectLst/>
                <a:latin typeface="Univers" panose="020B0503020202020204" pitchFamily="34" charset="0"/>
                <a:ea typeface="Calibri" panose="020F0502020204030204" pitchFamily="34" charset="0"/>
              </a:rPr>
              <a:t>October 2022:</a:t>
            </a:r>
            <a:r>
              <a:rPr lang="en-US" dirty="0">
                <a:effectLst/>
                <a:latin typeface="Univers" panose="020B0503020202020204" pitchFamily="34" charset="0"/>
                <a:ea typeface="Calibri" panose="020F0502020204030204" pitchFamily="34" charset="0"/>
              </a:rPr>
              <a:t> Breastfeeding support in emergencies</a:t>
            </a:r>
          </a:p>
          <a:p>
            <a:pPr algn="ctr" fontAlgn="base"/>
            <a:r>
              <a:rPr lang="en-US" sz="1100" dirty="0">
                <a:effectLst/>
                <a:latin typeface="Univers" panose="020B0503020202020204" pitchFamily="34" charset="0"/>
                <a:ea typeface="Calibri" panose="020F0502020204030204" pitchFamily="34" charset="0"/>
              </a:rPr>
              <a:t> </a:t>
            </a:r>
            <a:endParaRPr lang="es-GT" dirty="0">
              <a:effectLst/>
              <a:latin typeface="Calibri" panose="020F0502020204030204" pitchFamily="34" charset="0"/>
              <a:ea typeface="Calibri" panose="020F0502020204030204" pitchFamily="34" charset="0"/>
            </a:endParaRPr>
          </a:p>
          <a:p>
            <a:pPr algn="ctr" fontAlgn="base"/>
            <a:r>
              <a:rPr lang="en-US" b="1" dirty="0">
                <a:effectLst/>
                <a:latin typeface="Univers" panose="020B0503020202020204" pitchFamily="34" charset="0"/>
                <a:ea typeface="Calibri" panose="020F0502020204030204" pitchFamily="34" charset="0"/>
              </a:rPr>
              <a:t>13 October:</a:t>
            </a:r>
            <a:r>
              <a:rPr lang="en-US" dirty="0">
                <a:effectLst/>
                <a:latin typeface="Univers" panose="020B0503020202020204" pitchFamily="34" charset="0"/>
                <a:ea typeface="Calibri" panose="020F0502020204030204" pitchFamily="34" charset="0"/>
              </a:rPr>
              <a:t> </a:t>
            </a:r>
            <a:r>
              <a:rPr lang="en-US" u="sng" dirty="0">
                <a:effectLst/>
                <a:latin typeface="Univers" panose="020B0503020202020204" pitchFamily="34" charset="0"/>
                <a:ea typeface="Calibri" panose="020F0502020204030204" pitchFamily="34" charset="0"/>
              </a:rPr>
              <a:t>Support to infants who cannot be breastfed in emergencies</a:t>
            </a:r>
          </a:p>
          <a:p>
            <a:pPr algn="ctr" fontAlgn="base"/>
            <a:r>
              <a:rPr lang="en-US" sz="1050" dirty="0">
                <a:effectLst/>
                <a:latin typeface="Univers" panose="020B0503020202020204" pitchFamily="34" charset="0"/>
                <a:ea typeface="Calibri" panose="020F0502020204030204" pitchFamily="34" charset="0"/>
              </a:rPr>
              <a:t> </a:t>
            </a:r>
            <a:endParaRPr lang="es-GT" sz="1600" dirty="0">
              <a:effectLst/>
              <a:latin typeface="Calibri" panose="020F0502020204030204" pitchFamily="34" charset="0"/>
              <a:ea typeface="Calibri" panose="020F0502020204030204" pitchFamily="34" charset="0"/>
            </a:endParaRPr>
          </a:p>
          <a:p>
            <a:pPr algn="ctr"/>
            <a:r>
              <a:rPr lang="en-GB" b="1" dirty="0">
                <a:latin typeface="Univers" panose="020B0503020202020204" pitchFamily="34" charset="0"/>
                <a:ea typeface="Times New Roman" panose="02020603050405020304" pitchFamily="18" charset="0"/>
                <a:cs typeface="Times New Roman" panose="02020603050405020304" pitchFamily="18" charset="0"/>
              </a:rPr>
              <a:t>20</a:t>
            </a:r>
            <a:r>
              <a:rPr lang="en-GB" b="1" dirty="0">
                <a:effectLst/>
                <a:latin typeface="Univers" panose="020B0503020202020204" pitchFamily="34" charset="0"/>
                <a:ea typeface="Times New Roman" panose="02020603050405020304" pitchFamily="18" charset="0"/>
                <a:cs typeface="Times New Roman" panose="02020603050405020304" pitchFamily="18" charset="0"/>
              </a:rPr>
              <a:t> October:</a:t>
            </a:r>
            <a:r>
              <a:rPr lang="en-GB" dirty="0">
                <a:effectLst/>
                <a:latin typeface="Univers" panose="020B0503020202020204" pitchFamily="34" charset="0"/>
                <a:ea typeface="Times New Roman" panose="02020603050405020304" pitchFamily="18" charset="0"/>
                <a:cs typeface="Times New Roman" panose="02020603050405020304" pitchFamily="18" charset="0"/>
              </a:rPr>
              <a:t> </a:t>
            </a:r>
            <a:r>
              <a:rPr lang="en-US" dirty="0">
                <a:effectLst/>
                <a:latin typeface="Univers" panose="020B0503020202020204" pitchFamily="34" charset="0"/>
                <a:ea typeface="Calibri" panose="020F0502020204030204" pitchFamily="34" charset="0"/>
              </a:rPr>
              <a:t>Support to </a:t>
            </a:r>
            <a:r>
              <a:rPr lang="en-GB" dirty="0">
                <a:latin typeface="Univers" panose="020B0503020202020204" pitchFamily="34" charset="0"/>
                <a:ea typeface="Calibri" panose="020F0502020204030204" pitchFamily="34" charset="0"/>
                <a:cs typeface="Times New Roman" panose="02020603050405020304" pitchFamily="18" charset="0"/>
              </a:rPr>
              <a:t>c</a:t>
            </a:r>
            <a:r>
              <a:rPr lang="en-GB" dirty="0">
                <a:effectLst/>
                <a:latin typeface="Univers" panose="020B0503020202020204" pitchFamily="34" charset="0"/>
                <a:ea typeface="Times New Roman" panose="02020603050405020304" pitchFamily="18" charset="0"/>
                <a:cs typeface="Times New Roman" panose="02020603050405020304" pitchFamily="18" charset="0"/>
              </a:rPr>
              <a:t>omplementary </a:t>
            </a:r>
            <a:r>
              <a:rPr lang="en-GB" dirty="0">
                <a:latin typeface="Univers" panose="020B0503020202020204" pitchFamily="34" charset="0"/>
                <a:ea typeface="Times New Roman" panose="02020603050405020304" pitchFamily="18" charset="0"/>
                <a:cs typeface="Times New Roman" panose="02020603050405020304" pitchFamily="18" charset="0"/>
              </a:rPr>
              <a:t>f</a:t>
            </a:r>
            <a:r>
              <a:rPr lang="en-GB" dirty="0">
                <a:effectLst/>
                <a:latin typeface="Univers" panose="020B0503020202020204" pitchFamily="34" charset="0"/>
                <a:ea typeface="Times New Roman" panose="02020603050405020304" pitchFamily="18" charset="0"/>
                <a:cs typeface="Times New Roman" panose="02020603050405020304" pitchFamily="18" charset="0"/>
              </a:rPr>
              <a:t>eeding in emergencies (focus on children 6-23- months)</a:t>
            </a:r>
          </a:p>
          <a:p>
            <a:pPr algn="ctr"/>
            <a:endParaRPr lang="en-GB" dirty="0">
              <a:latin typeface="Univers" panose="020B0503020202020204" pitchFamily="34" charset="0"/>
              <a:ea typeface="Times New Roman" panose="02020603050405020304" pitchFamily="18" charset="0"/>
              <a:cs typeface="Times New Roman" panose="02020603050405020304" pitchFamily="18" charset="0"/>
            </a:endParaRPr>
          </a:p>
          <a:p>
            <a:pPr algn="ctr"/>
            <a:endParaRPr lang="en-GB" dirty="0">
              <a:latin typeface="Univers" panose="020B0503020202020204" pitchFamily="34" charset="0"/>
              <a:ea typeface="Times New Roman" panose="02020603050405020304" pitchFamily="18" charset="0"/>
              <a:cs typeface="Times New Roman" panose="02020603050405020304" pitchFamily="18" charset="0"/>
            </a:endParaRPr>
          </a:p>
          <a:p>
            <a:pPr algn="ctr"/>
            <a:r>
              <a:rPr lang="de-DE" dirty="0">
                <a:effectLst/>
                <a:latin typeface="Univers" panose="020B0503020202020204" pitchFamily="34" charset="0"/>
                <a:ea typeface="Times New Roman" panose="02020603050405020304" pitchFamily="18" charset="0"/>
                <a:cs typeface="Times New Roman" panose="02020603050405020304" pitchFamily="18" charset="0"/>
              </a:rPr>
              <a:t>09:00 am (GMT+5/EST/ Panama time) </a:t>
            </a:r>
          </a:p>
          <a:p>
            <a:pPr algn="ctr"/>
            <a:r>
              <a:rPr lang="es-ES" dirty="0" err="1">
                <a:hlinkClick r:id="rId3"/>
              </a:rPr>
              <a:t>Webinar</a:t>
            </a:r>
            <a:r>
              <a:rPr lang="es-ES" dirty="0">
                <a:hlinkClick r:id="rId3"/>
              </a:rPr>
              <a:t> </a:t>
            </a:r>
            <a:r>
              <a:rPr lang="es-ES" dirty="0" err="1">
                <a:hlinkClick r:id="rId3"/>
              </a:rPr>
              <a:t>registration</a:t>
            </a:r>
            <a:r>
              <a:rPr lang="es-ES" dirty="0">
                <a:hlinkClick r:id="rId3"/>
              </a:rPr>
              <a:t> - Zoom</a:t>
            </a:r>
            <a:endParaRPr lang="es-GT" sz="1600" dirty="0">
              <a:solidFill>
                <a:srgbClr val="FF0000"/>
              </a:solidFill>
            </a:endParaRPr>
          </a:p>
        </p:txBody>
      </p:sp>
      <p:grpSp>
        <p:nvGrpSpPr>
          <p:cNvPr id="4" name="Grupo 3">
            <a:extLst>
              <a:ext uri="{FF2B5EF4-FFF2-40B4-BE49-F238E27FC236}">
                <a16:creationId xmlns:a16="http://schemas.microsoft.com/office/drawing/2014/main" id="{041B5CD1-13C1-A0FD-36D5-33B244945179}"/>
              </a:ext>
            </a:extLst>
          </p:cNvPr>
          <p:cNvGrpSpPr/>
          <p:nvPr/>
        </p:nvGrpSpPr>
        <p:grpSpPr>
          <a:xfrm>
            <a:off x="1150108" y="312763"/>
            <a:ext cx="3704885" cy="955808"/>
            <a:chOff x="1257113" y="215483"/>
            <a:chExt cx="3704885" cy="955808"/>
          </a:xfrm>
        </p:grpSpPr>
        <p:pic>
          <p:nvPicPr>
            <p:cNvPr id="13" name="Imagen 12" descr="Interfaz de usuario gráfica&#10;&#10;Descripción generada automáticamente con confianza baja">
              <a:extLst>
                <a:ext uri="{FF2B5EF4-FFF2-40B4-BE49-F238E27FC236}">
                  <a16:creationId xmlns:a16="http://schemas.microsoft.com/office/drawing/2014/main" id="{B1919134-E998-9F38-F4A7-96EA7EDCE6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7113" y="215483"/>
              <a:ext cx="1614376" cy="877983"/>
            </a:xfrm>
            <a:prstGeom prst="rect">
              <a:avLst/>
            </a:prstGeom>
          </p:spPr>
        </p:pic>
        <p:pic>
          <p:nvPicPr>
            <p:cNvPr id="10" name="Google Shape;66;p3">
              <a:extLst>
                <a:ext uri="{FF2B5EF4-FFF2-40B4-BE49-F238E27FC236}">
                  <a16:creationId xmlns:a16="http://schemas.microsoft.com/office/drawing/2014/main" id="{4B86E038-B752-421E-8069-CEDB695DC811}"/>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379824" y="227391"/>
              <a:ext cx="1582174" cy="943900"/>
            </a:xfrm>
            <a:prstGeom prst="rect">
              <a:avLst/>
            </a:prstGeom>
            <a:noFill/>
            <a:ln>
              <a:noFill/>
            </a:ln>
          </p:spPr>
        </p:pic>
      </p:grpSp>
      <p:pic>
        <p:nvPicPr>
          <p:cNvPr id="5" name="Picture 2">
            <a:extLst>
              <a:ext uri="{FF2B5EF4-FFF2-40B4-BE49-F238E27FC236}">
                <a16:creationId xmlns:a16="http://schemas.microsoft.com/office/drawing/2014/main" id="{E3E275BD-D7F2-DEF7-3564-CE1E7B1032EB}"/>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085115" y="1472592"/>
            <a:ext cx="6096000" cy="491152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348F9558-BB3D-6E3C-E780-386DCC1F58E8}"/>
              </a:ext>
            </a:extLst>
          </p:cNvPr>
          <p:cNvSpPr txBox="1"/>
          <p:nvPr/>
        </p:nvSpPr>
        <p:spPr>
          <a:xfrm>
            <a:off x="10310648" y="6116804"/>
            <a:ext cx="1870467" cy="246221"/>
          </a:xfrm>
          <a:prstGeom prst="rect">
            <a:avLst/>
          </a:prstGeom>
          <a:noFill/>
        </p:spPr>
        <p:txBody>
          <a:bodyPr wrap="square" lIns="91440" tIns="45720" rIns="91440" bIns="45720" anchor="t">
            <a:spAutoFit/>
          </a:bodyPr>
          <a:lstStyle/>
          <a:p>
            <a:r>
              <a:rPr lang="es-GT" sz="1000" b="0" i="0">
                <a:solidFill>
                  <a:schemeClr val="bg1"/>
                </a:solidFill>
                <a:effectLst/>
                <a:latin typeface="TW Cen MT"/>
              </a:rPr>
              <a:t>© UNICEF/UNI79187/</a:t>
            </a:r>
            <a:r>
              <a:rPr lang="es-GT" sz="1000" b="0" i="0" err="1">
                <a:solidFill>
                  <a:schemeClr val="bg1"/>
                </a:solidFill>
                <a:effectLst/>
                <a:latin typeface="TW Cen MT"/>
              </a:rPr>
              <a:t>Noorani</a:t>
            </a:r>
            <a:endParaRPr lang="es-GT" sz="1000">
              <a:solidFill>
                <a:schemeClr val="bg1"/>
              </a:solidFill>
              <a:latin typeface="TW Cen MT"/>
            </a:endParaRPr>
          </a:p>
        </p:txBody>
      </p:sp>
    </p:spTree>
    <p:extLst>
      <p:ext uri="{BB962C8B-B14F-4D97-AF65-F5344CB8AC3E}">
        <p14:creationId xmlns:p14="http://schemas.microsoft.com/office/powerpoint/2010/main" val="26944471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625" y="191882"/>
            <a:ext cx="10515600" cy="1053421"/>
          </a:xfrm>
        </p:spPr>
        <p:txBody>
          <a:bodyPr/>
          <a:lstStyle/>
          <a:p>
            <a:r>
              <a:rPr lang="en-GB" b="1" dirty="0">
                <a:solidFill>
                  <a:srgbClr val="FF0000"/>
                </a:solidFill>
                <a:latin typeface="Lato"/>
              </a:rPr>
              <a:t>Wet Nursing and HIV</a:t>
            </a:r>
            <a:endParaRPr lang="en-GB" b="1" dirty="0">
              <a:solidFill>
                <a:srgbClr val="FF0000"/>
              </a:solidFill>
              <a:latin typeface="Lato"/>
              <a:ea typeface="Lato"/>
              <a:cs typeface="Lato"/>
            </a:endParaRPr>
          </a:p>
        </p:txBody>
      </p:sp>
      <p:sp>
        <p:nvSpPr>
          <p:cNvPr id="3" name="Content Placeholder 2"/>
          <p:cNvSpPr>
            <a:spLocks noGrp="1"/>
          </p:cNvSpPr>
          <p:nvPr>
            <p:ph idx="1"/>
          </p:nvPr>
        </p:nvSpPr>
        <p:spPr>
          <a:xfrm>
            <a:off x="494928" y="1956514"/>
            <a:ext cx="5271146" cy="4068910"/>
          </a:xfrm>
        </p:spPr>
        <p:txBody>
          <a:bodyPr vert="horz" lIns="91440" tIns="45720" rIns="91440" bIns="45720" rtlCol="0" anchor="t">
            <a:normAutofit/>
          </a:bodyPr>
          <a:lstStyle/>
          <a:p>
            <a:r>
              <a:rPr lang="en-US" sz="2000" dirty="0"/>
              <a:t>Mothers and breastfeeding women living with HIV (and whose infants are HIV uninfected or of unknown HIV status) should exclusively breastfeed (their) infants for the first 6 months of life</a:t>
            </a:r>
          </a:p>
          <a:p>
            <a:pPr marL="285750" indent="-285750"/>
            <a:r>
              <a:rPr lang="en-US" sz="2000" dirty="0"/>
              <a:t>Breastfeeding should then only stop once a nutritionally adequate and safe diet without breast milk can be provided</a:t>
            </a:r>
          </a:p>
          <a:p>
            <a:pPr marL="285750" indent="-285750"/>
            <a:r>
              <a:rPr lang="en-US" sz="2000" dirty="0"/>
              <a:t>When ARVs are not (immediately) available, breastfeeding may still provide infants born to mothers living with HIV with a greater chance of HIV-free survival. </a:t>
            </a:r>
            <a:endParaRPr lang="en-US" sz="2000" dirty="0">
              <a:cs typeface="Calibri" panose="020F0502020204030204"/>
            </a:endParaRPr>
          </a:p>
          <a:p>
            <a:pPr marL="285750" indent="-285750"/>
            <a:endParaRPr lang="en-US" sz="2000" dirty="0">
              <a:cs typeface="Calibri" panose="020F0502020204030204"/>
            </a:endParaRPr>
          </a:p>
          <a:p>
            <a:pPr marL="285750" indent="-285750"/>
            <a:endParaRPr lang="en-US" sz="2000" dirty="0">
              <a:cs typeface="Calibri" panose="020F0502020204030204"/>
            </a:endParaRPr>
          </a:p>
          <a:p>
            <a:pPr marL="285750" indent="-285750"/>
            <a:endParaRPr lang="en-US" sz="2000" dirty="0">
              <a:cs typeface="Calibri" panose="020F0502020204030204"/>
            </a:endParaRPr>
          </a:p>
        </p:txBody>
      </p:sp>
      <p:sp>
        <p:nvSpPr>
          <p:cNvPr id="6" name="Slide Number Placeholder 5"/>
          <p:cNvSpPr>
            <a:spLocks noGrp="1"/>
          </p:cNvSpPr>
          <p:nvPr>
            <p:ph type="sldNum" sz="quarter" idx="12"/>
          </p:nvPr>
        </p:nvSpPr>
        <p:spPr/>
        <p:txBody>
          <a:bodyPr/>
          <a:lstStyle/>
          <a:p>
            <a:fld id="{C3FDE51E-0052-334C-A4B2-C567FE9F326F}" type="slidenum">
              <a:rPr lang="en-US" smtClean="0"/>
              <a:pPr/>
              <a:t>40</a:t>
            </a:fld>
            <a:endParaRPr lang="en-US"/>
          </a:p>
        </p:txBody>
      </p:sp>
      <p:sp>
        <p:nvSpPr>
          <p:cNvPr id="4" name="Text Placeholder 3"/>
          <p:cNvSpPr>
            <a:spLocks noGrp="1"/>
          </p:cNvSpPr>
          <p:nvPr>
            <p:ph type="body" sz="quarter" idx="13"/>
          </p:nvPr>
        </p:nvSpPr>
        <p:spPr>
          <a:xfrm>
            <a:off x="849086" y="1056807"/>
            <a:ext cx="8668469" cy="370383"/>
          </a:xfrm>
        </p:spPr>
        <p:txBody>
          <a:bodyPr vert="horz" lIns="91440" tIns="45720" rIns="91440" bIns="45720" rtlCol="0" anchor="t">
            <a:noAutofit/>
          </a:bodyPr>
          <a:lstStyle/>
          <a:p>
            <a:pPr defTabSz="897301" eaLnBrk="0" fontAlgn="base" hangingPunct="0">
              <a:spcBef>
                <a:spcPct val="30000"/>
              </a:spcBef>
              <a:spcAft>
                <a:spcPct val="0"/>
              </a:spcAft>
              <a:defRPr/>
            </a:pPr>
            <a:r>
              <a:rPr lang="en-GB" sz="2400" b="1" i="1" dirty="0">
                <a:cs typeface="Calibri"/>
              </a:rPr>
              <a:t>WHO recommendation for breastfeeding in the context of HIV:</a:t>
            </a:r>
            <a:endParaRPr lang="en-US" sz="2400" dirty="0"/>
          </a:p>
          <a:p>
            <a:pPr marL="0" indent="0">
              <a:buNone/>
            </a:pPr>
            <a:endParaRPr lang="en-GB" sz="2400" b="1" dirty="0">
              <a:cs typeface="Calibri"/>
            </a:endParaRPr>
          </a:p>
        </p:txBody>
      </p:sp>
      <p:sp>
        <p:nvSpPr>
          <p:cNvPr id="7" name="Content Placeholder 2">
            <a:extLst>
              <a:ext uri="{FF2B5EF4-FFF2-40B4-BE49-F238E27FC236}">
                <a16:creationId xmlns:a16="http://schemas.microsoft.com/office/drawing/2014/main" id="{82BF9098-381D-3D3C-0EFE-2FE238E94BA4}"/>
              </a:ext>
            </a:extLst>
          </p:cNvPr>
          <p:cNvSpPr txBox="1">
            <a:spLocks/>
          </p:cNvSpPr>
          <p:nvPr/>
        </p:nvSpPr>
        <p:spPr>
          <a:xfrm>
            <a:off x="6830667" y="2116935"/>
            <a:ext cx="4995306" cy="23427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ea typeface="+mn-lt"/>
              <a:cs typeface="+mn-lt"/>
            </a:endParaRPr>
          </a:p>
          <a:p>
            <a:pPr marL="0" indent="0">
              <a:buNone/>
            </a:pPr>
            <a:r>
              <a:rPr lang="en-US" sz="2000" dirty="0"/>
              <a:t>The use of wet nurses in emergencies can save lives by providing an immediate source of breast milk for infants, and may carry a small risk of HIV transmission.</a:t>
            </a:r>
            <a:endParaRPr lang="en-US" sz="2000" dirty="0">
              <a:solidFill>
                <a:srgbClr val="000000"/>
              </a:solidFill>
            </a:endParaRPr>
          </a:p>
          <a:p>
            <a:pPr marL="0" indent="0">
              <a:buFont typeface="Arial" panose="020B0604020202020204" pitchFamily="34" charset="0"/>
              <a:buNone/>
            </a:pPr>
            <a:endParaRPr lang="en-GB" b="1" dirty="0">
              <a:solidFill>
                <a:schemeClr val="tx2"/>
              </a:solidFill>
              <a:cs typeface="Calibri" panose="020F0502020204030204"/>
            </a:endParaRPr>
          </a:p>
        </p:txBody>
      </p:sp>
      <p:pic>
        <p:nvPicPr>
          <p:cNvPr id="9" name="Content Placeholder 19">
            <a:extLst>
              <a:ext uri="{FF2B5EF4-FFF2-40B4-BE49-F238E27FC236}">
                <a16:creationId xmlns:a16="http://schemas.microsoft.com/office/drawing/2014/main" id="{099AF9FF-B625-5287-1C0B-1FDA072BD12B}"/>
              </a:ext>
            </a:extLst>
          </p:cNvPr>
          <p:cNvPicPr>
            <a:picLocks noGrp="1" noChangeAspect="1"/>
          </p:cNvPicPr>
          <p:nvPr>
            <p:ph idx="14"/>
          </p:nvPr>
        </p:nvPicPr>
        <p:blipFill rotWithShape="1">
          <a:blip r:embed="rId3" cstate="email">
            <a:extLst>
              <a:ext uri="{28A0092B-C50C-407E-A947-70E740481C1C}">
                <a14:useLocalDpi xmlns:a14="http://schemas.microsoft.com/office/drawing/2010/main"/>
              </a:ext>
            </a:extLst>
          </a:blip>
          <a:srcRect/>
          <a:stretch/>
        </p:blipFill>
        <p:spPr>
          <a:xfrm>
            <a:off x="9982200" y="191882"/>
            <a:ext cx="1247075" cy="1764632"/>
          </a:xfrm>
          <a:prstGeom prst="rect">
            <a:avLst/>
          </a:prstGeom>
        </p:spPr>
      </p:pic>
      <p:pic>
        <p:nvPicPr>
          <p:cNvPr id="10" name="Picture 9"/>
          <p:cNvPicPr>
            <a:picLocks noChangeAspect="1"/>
          </p:cNvPicPr>
          <p:nvPr/>
        </p:nvPicPr>
        <p:blipFill>
          <a:blip r:embed="rId4"/>
          <a:stretch>
            <a:fillRect/>
          </a:stretch>
        </p:blipFill>
        <p:spPr>
          <a:xfrm>
            <a:off x="7986599" y="4082902"/>
            <a:ext cx="1793787" cy="2536376"/>
          </a:xfrm>
          <a:prstGeom prst="rect">
            <a:avLst/>
          </a:prstGeom>
        </p:spPr>
      </p:pic>
    </p:spTree>
    <p:extLst>
      <p:ext uri="{BB962C8B-B14F-4D97-AF65-F5344CB8AC3E}">
        <p14:creationId xmlns:p14="http://schemas.microsoft.com/office/powerpoint/2010/main" val="2677797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91E23F30-7865-C85E-E15E-3C5D8BADB2B8}"/>
              </a:ext>
            </a:extLst>
          </p:cNvPr>
          <p:cNvGrpSpPr/>
          <p:nvPr/>
        </p:nvGrpSpPr>
        <p:grpSpPr>
          <a:xfrm>
            <a:off x="1854092" y="971006"/>
            <a:ext cx="8656266" cy="5649920"/>
            <a:chOff x="2360374" y="759376"/>
            <a:chExt cx="9361116" cy="6059495"/>
          </a:xfrm>
        </p:grpSpPr>
        <p:pic>
          <p:nvPicPr>
            <p:cNvPr id="10" name="Imagen 10" descr="Captura de pantalla de un celular con letras&#10;&#10;Descripción generada automáticamente">
              <a:extLst>
                <a:ext uri="{FF2B5EF4-FFF2-40B4-BE49-F238E27FC236}">
                  <a16:creationId xmlns:a16="http://schemas.microsoft.com/office/drawing/2014/main" id="{00424642-2ED6-47BA-DB5A-E6ABC74616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0374" y="759376"/>
              <a:ext cx="9361116" cy="6059495"/>
            </a:xfrm>
            <a:prstGeom prst="rect">
              <a:avLst/>
            </a:prstGeom>
          </p:spPr>
        </p:pic>
        <p:sp>
          <p:nvSpPr>
            <p:cNvPr id="11" name="Rectángulo: esquinas redondeadas 10">
              <a:extLst>
                <a:ext uri="{FF2B5EF4-FFF2-40B4-BE49-F238E27FC236}">
                  <a16:creationId xmlns:a16="http://schemas.microsoft.com/office/drawing/2014/main" id="{50982474-E1F9-2AC6-68E7-444F12F96382}"/>
                </a:ext>
              </a:extLst>
            </p:cNvPr>
            <p:cNvSpPr/>
            <p:nvPr/>
          </p:nvSpPr>
          <p:spPr>
            <a:xfrm>
              <a:off x="7473345" y="3397178"/>
              <a:ext cx="1868465" cy="247389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esquinas redondeadas 12">
              <a:extLst>
                <a:ext uri="{FF2B5EF4-FFF2-40B4-BE49-F238E27FC236}">
                  <a16:creationId xmlns:a16="http://schemas.microsoft.com/office/drawing/2014/main" id="{818547BE-3488-3AF6-5B5F-92BBA03778B7}"/>
                </a:ext>
              </a:extLst>
            </p:cNvPr>
            <p:cNvSpPr/>
            <p:nvPr/>
          </p:nvSpPr>
          <p:spPr>
            <a:xfrm>
              <a:off x="5580102" y="5970608"/>
              <a:ext cx="1701452" cy="84550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7" name="Picture 6" descr="Shape, rectangle&#10;&#10;Description automatically generated">
            <a:extLst>
              <a:ext uri="{FF2B5EF4-FFF2-40B4-BE49-F238E27FC236}">
                <a16:creationId xmlns:a16="http://schemas.microsoft.com/office/drawing/2014/main" id="{BC7FCC35-9E70-D33D-3DF2-C5CAC25603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32110" y="5120607"/>
            <a:ext cx="1214611" cy="526331"/>
          </a:xfrm>
          <a:prstGeom prst="rect">
            <a:avLst/>
          </a:prstGeom>
        </p:spPr>
      </p:pic>
      <p:sp>
        <p:nvSpPr>
          <p:cNvPr id="8" name="TextBox 7">
            <a:extLst>
              <a:ext uri="{FF2B5EF4-FFF2-40B4-BE49-F238E27FC236}">
                <a16:creationId xmlns:a16="http://schemas.microsoft.com/office/drawing/2014/main" id="{A2EA2B9E-97D0-4954-A291-E240DF046ED4}"/>
              </a:ext>
            </a:extLst>
          </p:cNvPr>
          <p:cNvSpPr txBox="1"/>
          <p:nvPr/>
        </p:nvSpPr>
        <p:spPr>
          <a:xfrm>
            <a:off x="0" y="151010"/>
            <a:ext cx="12192000"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chemeClr val="accent2"/>
                </a:solidFill>
                <a:latin typeface="Lato"/>
                <a:ea typeface="Lato"/>
                <a:cs typeface="Lato"/>
              </a:rPr>
              <a:t>Identification and targeted support - overview</a:t>
            </a:r>
            <a:endParaRPr lang="en-US" sz="3200" dirty="0">
              <a:solidFill>
                <a:schemeClr val="accent2"/>
              </a:solidFill>
              <a:latin typeface="Lato"/>
              <a:ea typeface="Lato"/>
              <a:cs typeface="Lato"/>
            </a:endParaRPr>
          </a:p>
        </p:txBody>
      </p:sp>
    </p:spTree>
    <p:extLst>
      <p:ext uri="{BB962C8B-B14F-4D97-AF65-F5344CB8AC3E}">
        <p14:creationId xmlns:p14="http://schemas.microsoft.com/office/powerpoint/2010/main" val="3682487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4024F-000F-40BC-9AD5-2ADDD2EFD4A2}"/>
              </a:ext>
            </a:extLst>
          </p:cNvPr>
          <p:cNvSpPr>
            <a:spLocks noGrp="1"/>
          </p:cNvSpPr>
          <p:nvPr>
            <p:ph type="title"/>
          </p:nvPr>
        </p:nvSpPr>
        <p:spPr>
          <a:xfrm>
            <a:off x="647158" y="410378"/>
            <a:ext cx="10515600" cy="344022"/>
          </a:xfrm>
        </p:spPr>
        <p:txBody>
          <a:bodyPr>
            <a:normAutofit fontScale="90000"/>
          </a:bodyPr>
          <a:lstStyle/>
          <a:p>
            <a:r>
              <a:rPr lang="es-419" sz="4000" b="1" dirty="0" err="1">
                <a:solidFill>
                  <a:schemeClr val="accent2"/>
                </a:solidFill>
                <a:latin typeface="Lato"/>
                <a:ea typeface="+mn-ea"/>
                <a:cs typeface="+mn-cs"/>
              </a:rPr>
              <a:t>Donor</a:t>
            </a:r>
            <a:r>
              <a:rPr lang="es-419" sz="4000" b="1" dirty="0">
                <a:solidFill>
                  <a:schemeClr val="accent2"/>
                </a:solidFill>
                <a:latin typeface="Lato"/>
                <a:ea typeface="+mn-ea"/>
                <a:cs typeface="+mn-cs"/>
              </a:rPr>
              <a:t> human </a:t>
            </a:r>
            <a:r>
              <a:rPr lang="es-419" sz="4000" b="1" dirty="0" err="1">
                <a:solidFill>
                  <a:schemeClr val="accent2"/>
                </a:solidFill>
                <a:latin typeface="Lato"/>
                <a:ea typeface="+mn-ea"/>
                <a:cs typeface="+mn-cs"/>
              </a:rPr>
              <a:t>milk</a:t>
            </a:r>
            <a:endParaRPr lang="en-US" dirty="0"/>
          </a:p>
        </p:txBody>
      </p:sp>
      <p:sp>
        <p:nvSpPr>
          <p:cNvPr id="5" name="Slide Number Placeholder 4">
            <a:extLst>
              <a:ext uri="{FF2B5EF4-FFF2-40B4-BE49-F238E27FC236}">
                <a16:creationId xmlns:a16="http://schemas.microsoft.com/office/drawing/2014/main" id="{F1F5F182-072E-4B1C-9E55-76B1FDDD6AE7}"/>
              </a:ext>
            </a:extLst>
          </p:cNvPr>
          <p:cNvSpPr>
            <a:spLocks noGrp="1"/>
          </p:cNvSpPr>
          <p:nvPr>
            <p:ph type="sldNum" sz="quarter" idx="12"/>
          </p:nvPr>
        </p:nvSpPr>
        <p:spPr/>
        <p:txBody>
          <a:bodyPr/>
          <a:lstStyle/>
          <a:p>
            <a:fld id="{C3FDE51E-0052-334C-A4B2-C567FE9F326F}" type="slidenum">
              <a:rPr lang="en-US" smtClean="0"/>
              <a:pPr/>
              <a:t>42</a:t>
            </a:fld>
            <a:endParaRPr lang="en-US"/>
          </a:p>
        </p:txBody>
      </p:sp>
      <p:sp>
        <p:nvSpPr>
          <p:cNvPr id="6" name="Text Placeholder 5">
            <a:extLst>
              <a:ext uri="{FF2B5EF4-FFF2-40B4-BE49-F238E27FC236}">
                <a16:creationId xmlns:a16="http://schemas.microsoft.com/office/drawing/2014/main" id="{0A19AF90-F93D-4FCC-B7DE-DBF91931D703}"/>
              </a:ext>
            </a:extLst>
          </p:cNvPr>
          <p:cNvSpPr>
            <a:spLocks noGrp="1"/>
          </p:cNvSpPr>
          <p:nvPr>
            <p:ph type="body" sz="quarter" idx="13"/>
          </p:nvPr>
        </p:nvSpPr>
        <p:spPr>
          <a:xfrm>
            <a:off x="647158" y="823998"/>
            <a:ext cx="11042868" cy="363537"/>
          </a:xfrm>
        </p:spPr>
        <p:txBody>
          <a:bodyPr>
            <a:noAutofit/>
          </a:bodyPr>
          <a:lstStyle/>
          <a:p>
            <a:pPr marL="0" indent="0">
              <a:buNone/>
            </a:pPr>
            <a:r>
              <a:rPr lang="en-US" sz="2400" b="1" dirty="0"/>
              <a:t>Global guidance</a:t>
            </a:r>
          </a:p>
        </p:txBody>
      </p:sp>
      <p:sp>
        <p:nvSpPr>
          <p:cNvPr id="91" name="Content Placeholder 90">
            <a:extLst>
              <a:ext uri="{FF2B5EF4-FFF2-40B4-BE49-F238E27FC236}">
                <a16:creationId xmlns:a16="http://schemas.microsoft.com/office/drawing/2014/main" id="{39116D1B-25AA-F147-82F7-EDB4023D69DF}"/>
              </a:ext>
            </a:extLst>
          </p:cNvPr>
          <p:cNvSpPr>
            <a:spLocks noGrp="1"/>
          </p:cNvSpPr>
          <p:nvPr>
            <p:ph idx="1"/>
          </p:nvPr>
        </p:nvSpPr>
        <p:spPr>
          <a:xfrm>
            <a:off x="538931" y="1418317"/>
            <a:ext cx="6015894" cy="5120595"/>
          </a:xfrm>
        </p:spPr>
        <p:txBody>
          <a:bodyPr vert="horz" lIns="91440" tIns="45720" rIns="91440" bIns="45720" rtlCol="0" anchor="t">
            <a:normAutofit/>
          </a:bodyPr>
          <a:lstStyle/>
          <a:p>
            <a:r>
              <a:rPr lang="en-US" sz="2200" dirty="0"/>
              <a:t>When breast milk is not available, WHO recommends pasteurized human donor milk as a first alternative.</a:t>
            </a:r>
          </a:p>
          <a:p>
            <a:endParaRPr lang="en-US" sz="2200" dirty="0">
              <a:cs typeface="Calibri" panose="020F0502020204030204"/>
            </a:endParaRPr>
          </a:p>
          <a:p>
            <a:endParaRPr lang="en-US" sz="2200" dirty="0"/>
          </a:p>
          <a:p>
            <a:endParaRPr lang="en-US" sz="2200" dirty="0">
              <a:cs typeface="Calibri" panose="020F0502020204030204"/>
            </a:endParaRPr>
          </a:p>
          <a:p>
            <a:endParaRPr lang="es-419" sz="2200" dirty="0"/>
          </a:p>
          <a:p>
            <a:endParaRPr lang="en-US" sz="2200" dirty="0"/>
          </a:p>
          <a:p>
            <a:r>
              <a:rPr lang="en-US" sz="2000" dirty="0"/>
              <a:t>“5.14 To date, there is little experience with the use of formal and informal donor human milk in emergency settings. Donor human milk is likely a more viable option where there are existing human milk banks in an emergency-affected area."</a:t>
            </a:r>
            <a:endParaRPr lang="en-US" sz="2000" dirty="0">
              <a:cs typeface="Calibri"/>
            </a:endParaRPr>
          </a:p>
          <a:p>
            <a:endParaRPr lang="en-US" sz="2200" dirty="0"/>
          </a:p>
        </p:txBody>
      </p:sp>
      <p:pic>
        <p:nvPicPr>
          <p:cNvPr id="3" name="Imagen 3">
            <a:extLst>
              <a:ext uri="{FF2B5EF4-FFF2-40B4-BE49-F238E27FC236}">
                <a16:creationId xmlns:a16="http://schemas.microsoft.com/office/drawing/2014/main" id="{E3E227E5-AA72-419C-4606-D11A28B9EE2A}"/>
              </a:ext>
            </a:extLst>
          </p:cNvPr>
          <p:cNvPicPr>
            <a:picLocks noChangeAspect="1"/>
          </p:cNvPicPr>
          <p:nvPr/>
        </p:nvPicPr>
        <p:blipFill>
          <a:blip r:embed="rId3"/>
          <a:stretch>
            <a:fillRect/>
          </a:stretch>
        </p:blipFill>
        <p:spPr>
          <a:xfrm>
            <a:off x="6825343" y="1889828"/>
            <a:ext cx="5366657" cy="3546430"/>
          </a:xfrm>
          <a:prstGeom prst="rect">
            <a:avLst/>
          </a:prstGeom>
        </p:spPr>
      </p:pic>
      <p:pic>
        <p:nvPicPr>
          <p:cNvPr id="68" name="Content Placeholder 42" descr="OG v3.png">
            <a:extLst>
              <a:ext uri="{FF2B5EF4-FFF2-40B4-BE49-F238E27FC236}">
                <a16:creationId xmlns:a16="http://schemas.microsoft.com/office/drawing/2014/main" id="{B2145405-C806-6D4B-AD0B-2D09B313C0E9}"/>
              </a:ext>
            </a:extLst>
          </p:cNvPr>
          <p:cNvPicPr>
            <a:picLocks noGrp="1" noChangeAspect="1"/>
          </p:cNvPicPr>
          <p:nvPr>
            <p:ph idx="14"/>
          </p:nvPr>
        </p:nvPicPr>
        <p:blipFill>
          <a:blip r:embed="rId4" cstate="email">
            <a:extLst>
              <a:ext uri="{28A0092B-C50C-407E-A947-70E740481C1C}">
                <a14:useLocalDpi xmlns:a14="http://schemas.microsoft.com/office/drawing/2010/main"/>
              </a:ext>
            </a:extLst>
          </a:blip>
          <a:stretch>
            <a:fillRect/>
          </a:stretch>
        </p:blipFill>
        <p:spPr>
          <a:xfrm>
            <a:off x="2861726" y="2439514"/>
            <a:ext cx="1370304" cy="1910676"/>
          </a:xfrm>
        </p:spPr>
      </p:pic>
    </p:spTree>
    <p:extLst>
      <p:ext uri="{BB962C8B-B14F-4D97-AF65-F5344CB8AC3E}">
        <p14:creationId xmlns:p14="http://schemas.microsoft.com/office/powerpoint/2010/main" val="287138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p:txBody>
          <a:bodyPr/>
          <a:lstStyle/>
          <a:p>
            <a:fld id="{198A1FDF-7175-48BE-A442-C38CD7BB5829}" type="slidenum">
              <a:rPr lang="en-US" smtClean="0"/>
              <a:t>43</a:t>
            </a:fld>
            <a:endParaRPr lang="en-US"/>
          </a:p>
        </p:txBody>
      </p:sp>
      <p:sp>
        <p:nvSpPr>
          <p:cNvPr id="16" name="TextBox 15">
            <a:extLst>
              <a:ext uri="{FF2B5EF4-FFF2-40B4-BE49-F238E27FC236}">
                <a16:creationId xmlns:a16="http://schemas.microsoft.com/office/drawing/2014/main" id="{B6972FD4-94E7-414A-87E2-34A6D074EFDE}"/>
              </a:ext>
            </a:extLst>
          </p:cNvPr>
          <p:cNvSpPr txBox="1"/>
          <p:nvPr/>
        </p:nvSpPr>
        <p:spPr>
          <a:xfrm>
            <a:off x="586530" y="84729"/>
            <a:ext cx="10184842" cy="707886"/>
          </a:xfrm>
          <a:prstGeom prst="rect">
            <a:avLst/>
          </a:prstGeom>
          <a:noFill/>
        </p:spPr>
        <p:txBody>
          <a:bodyPr wrap="square" rtlCol="0">
            <a:spAutoFit/>
          </a:bodyPr>
          <a:lstStyle>
            <a:defPPr>
              <a:defRPr lang="en-US"/>
            </a:defPPr>
            <a:lvl1pPr>
              <a:defRPr sz="4000" b="1">
                <a:solidFill>
                  <a:schemeClr val="bg1"/>
                </a:solidFill>
                <a:latin typeface="Lato"/>
              </a:defRPr>
            </a:lvl1pPr>
          </a:lstStyle>
          <a:p>
            <a:r>
              <a:rPr lang="es-419" dirty="0" err="1">
                <a:solidFill>
                  <a:schemeClr val="accent2"/>
                </a:solidFill>
              </a:rPr>
              <a:t>Donor</a:t>
            </a:r>
            <a:r>
              <a:rPr lang="es-419" dirty="0">
                <a:solidFill>
                  <a:schemeClr val="accent2"/>
                </a:solidFill>
              </a:rPr>
              <a:t> human </a:t>
            </a:r>
            <a:r>
              <a:rPr lang="es-419" dirty="0" err="1">
                <a:solidFill>
                  <a:schemeClr val="accent2"/>
                </a:solidFill>
              </a:rPr>
              <a:t>milk</a:t>
            </a:r>
            <a:endParaRPr lang="en-US" dirty="0">
              <a:solidFill>
                <a:schemeClr val="accent2"/>
              </a:solidFill>
            </a:endParaRPr>
          </a:p>
        </p:txBody>
      </p:sp>
      <p:sp>
        <p:nvSpPr>
          <p:cNvPr id="3" name="Rectangle 2"/>
          <p:cNvSpPr/>
          <p:nvPr/>
        </p:nvSpPr>
        <p:spPr>
          <a:xfrm>
            <a:off x="583394" y="1439068"/>
            <a:ext cx="5873703" cy="4524315"/>
          </a:xfrm>
          <a:prstGeom prst="rect">
            <a:avLst/>
          </a:prstGeom>
        </p:spPr>
        <p:txBody>
          <a:bodyPr wrap="square" lIns="91440" tIns="45720" rIns="91440" bIns="45720" anchor="t">
            <a:spAutoFit/>
          </a:bodyPr>
          <a:lstStyle/>
          <a:p>
            <a:r>
              <a:rPr lang="en-US" sz="2400" b="1" dirty="0"/>
              <a:t>Definition donated human milk (OG-IFE 2017):  Expressed breast milk provided voluntarily by a lactating woman to feed a child other than her own. </a:t>
            </a:r>
          </a:p>
          <a:p>
            <a:endParaRPr lang="en-GB" sz="2400" dirty="0"/>
          </a:p>
          <a:p>
            <a:pPr marL="457200" indent="-457200">
              <a:buFont typeface="Arial"/>
              <a:buChar char="•"/>
            </a:pPr>
            <a:r>
              <a:rPr lang="en-US" sz="2400" dirty="0"/>
              <a:t>Formally donated human milk is obtained from a human milk bank to breastfeed an infant with </a:t>
            </a:r>
            <a:r>
              <a:rPr lang="en-US" sz="2400" u="sng" dirty="0"/>
              <a:t>selected and processed</a:t>
            </a:r>
            <a:r>
              <a:rPr lang="en-US" sz="2400" dirty="0"/>
              <a:t> expressed breast milk.</a:t>
            </a:r>
          </a:p>
          <a:p>
            <a:pPr marL="457200" indent="-457200">
              <a:buFont typeface="Arial"/>
              <a:buChar char="•"/>
            </a:pPr>
            <a:endParaRPr lang="en-US" sz="2400" dirty="0"/>
          </a:p>
          <a:p>
            <a:pPr marL="457200" indent="-457200">
              <a:buFont typeface="Arial"/>
              <a:buChar char="•"/>
            </a:pPr>
            <a:r>
              <a:rPr lang="en-US" sz="2400" dirty="0">
                <a:cs typeface="Calibri"/>
              </a:rPr>
              <a:t>Objective: feeding and protecting high-risk infants</a:t>
            </a:r>
          </a:p>
        </p:txBody>
      </p:sp>
      <p:pic>
        <p:nvPicPr>
          <p:cNvPr id="8" name="Content Placeholder 7" descr="A person holding a baby&#10;&#10;Description automatically generated">
            <a:extLst>
              <a:ext uri="{FF2B5EF4-FFF2-40B4-BE49-F238E27FC236}">
                <a16:creationId xmlns:a16="http://schemas.microsoft.com/office/drawing/2014/main" id="{23C60128-900E-0D45-A8D7-2E384DFE2E34}"/>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7724751" y="966592"/>
            <a:ext cx="4476542" cy="5063842"/>
          </a:xfrm>
          <a:prstGeom prst="rect">
            <a:avLst/>
          </a:prstGeom>
        </p:spPr>
      </p:pic>
    </p:spTree>
    <p:extLst>
      <p:ext uri="{BB962C8B-B14F-4D97-AF65-F5344CB8AC3E}">
        <p14:creationId xmlns:p14="http://schemas.microsoft.com/office/powerpoint/2010/main" val="3002418374"/>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p:txBody>
          <a:bodyPr/>
          <a:lstStyle/>
          <a:p>
            <a:fld id="{198A1FDF-7175-48BE-A442-C38CD7BB5829}" type="slidenum">
              <a:rPr lang="en-US" smtClean="0"/>
              <a:t>44</a:t>
            </a:fld>
            <a:endParaRPr lang="en-US"/>
          </a:p>
        </p:txBody>
      </p:sp>
      <p:sp>
        <p:nvSpPr>
          <p:cNvPr id="16" name="TextBox 15">
            <a:extLst>
              <a:ext uri="{FF2B5EF4-FFF2-40B4-BE49-F238E27FC236}">
                <a16:creationId xmlns:a16="http://schemas.microsoft.com/office/drawing/2014/main" id="{B6972FD4-94E7-414A-87E2-34A6D074EFDE}"/>
              </a:ext>
            </a:extLst>
          </p:cNvPr>
          <p:cNvSpPr txBox="1"/>
          <p:nvPr/>
        </p:nvSpPr>
        <p:spPr>
          <a:xfrm>
            <a:off x="586530" y="84729"/>
            <a:ext cx="10184842" cy="707886"/>
          </a:xfrm>
          <a:prstGeom prst="rect">
            <a:avLst/>
          </a:prstGeom>
          <a:noFill/>
        </p:spPr>
        <p:txBody>
          <a:bodyPr wrap="square" rtlCol="0">
            <a:spAutoFit/>
          </a:bodyPr>
          <a:lstStyle>
            <a:defPPr>
              <a:defRPr lang="en-US"/>
            </a:defPPr>
            <a:lvl1pPr>
              <a:defRPr sz="4000" b="1">
                <a:solidFill>
                  <a:schemeClr val="bg1"/>
                </a:solidFill>
                <a:latin typeface="Lato"/>
              </a:defRPr>
            </a:lvl1pPr>
          </a:lstStyle>
          <a:p>
            <a:r>
              <a:rPr lang="es-419" dirty="0" err="1">
                <a:solidFill>
                  <a:schemeClr val="accent2"/>
                </a:solidFill>
              </a:rPr>
              <a:t>Donor</a:t>
            </a:r>
            <a:r>
              <a:rPr lang="es-419" dirty="0">
                <a:solidFill>
                  <a:schemeClr val="accent2"/>
                </a:solidFill>
              </a:rPr>
              <a:t> human </a:t>
            </a:r>
            <a:r>
              <a:rPr lang="es-419" dirty="0" err="1">
                <a:solidFill>
                  <a:schemeClr val="accent2"/>
                </a:solidFill>
              </a:rPr>
              <a:t>milk</a:t>
            </a:r>
            <a:endParaRPr lang="en-US" dirty="0">
              <a:solidFill>
                <a:schemeClr val="accent2"/>
              </a:solidFill>
            </a:endParaRPr>
          </a:p>
        </p:txBody>
      </p:sp>
      <p:sp>
        <p:nvSpPr>
          <p:cNvPr id="3" name="Rectangle 2"/>
          <p:cNvSpPr/>
          <p:nvPr/>
        </p:nvSpPr>
        <p:spPr>
          <a:xfrm>
            <a:off x="611488" y="762981"/>
            <a:ext cx="6184120" cy="5016758"/>
          </a:xfrm>
          <a:prstGeom prst="rect">
            <a:avLst/>
          </a:prstGeom>
        </p:spPr>
        <p:txBody>
          <a:bodyPr wrap="square" lIns="91440" tIns="45720" rIns="91440" bIns="45720" anchor="t">
            <a:spAutoFit/>
          </a:bodyPr>
          <a:lstStyle/>
          <a:p>
            <a:r>
              <a:rPr lang="en-US" sz="2200" dirty="0"/>
              <a:t>Human Milk Bank (HMB): A service created to recruit breast milk donors, collect the donated milk, and then process, screen, store and distribute it to meet the specific needs of infants for optimal health</a:t>
            </a:r>
            <a:r>
              <a:rPr lang="es-ES" sz="2200" dirty="0"/>
              <a:t>.</a:t>
            </a:r>
            <a:r>
              <a:rPr lang="en-GB" sz="2200" dirty="0"/>
              <a:t> (PATH, 2013)</a:t>
            </a:r>
          </a:p>
          <a:p>
            <a:endParaRPr lang="en-GB" sz="2200" dirty="0">
              <a:cs typeface="Calibri"/>
            </a:endParaRPr>
          </a:p>
          <a:p>
            <a:r>
              <a:rPr lang="en-US" sz="2200" dirty="0"/>
              <a:t>Technical criteria:</a:t>
            </a:r>
          </a:p>
          <a:p>
            <a:pPr marL="342900" indent="-342900">
              <a:buFont typeface="Wingdings"/>
              <a:buChar char="ü"/>
            </a:pPr>
            <a:r>
              <a:rPr lang="en-US" sz="2200" dirty="0">
                <a:cs typeface="Calibri"/>
              </a:rPr>
              <a:t>Healthy mother (medical examination)</a:t>
            </a:r>
          </a:p>
          <a:p>
            <a:pPr marL="342900" indent="-342900">
              <a:buFont typeface="Wingdings"/>
              <a:buChar char="ü"/>
            </a:pPr>
            <a:r>
              <a:rPr lang="en-US" sz="2200" dirty="0">
                <a:cs typeface="Calibri"/>
              </a:rPr>
              <a:t>Process human milk (biosafety processes )</a:t>
            </a:r>
          </a:p>
          <a:p>
            <a:pPr marL="342900" indent="-342900">
              <a:buFont typeface="Wingdings"/>
              <a:buChar char="ü"/>
            </a:pPr>
            <a:r>
              <a:rPr lang="en-US" sz="2200" dirty="0">
                <a:cs typeface="Calibri"/>
              </a:rPr>
              <a:t>Distribute under medical prescription </a:t>
            </a:r>
          </a:p>
          <a:p>
            <a:pPr marL="342900" indent="-342900">
              <a:buFont typeface="Wingdings"/>
              <a:buChar char="ü"/>
            </a:pPr>
            <a:endParaRPr lang="es-419" sz="2200" dirty="0">
              <a:cs typeface="Calibri"/>
            </a:endParaRPr>
          </a:p>
          <a:p>
            <a:r>
              <a:rPr lang="en-US" sz="2000" dirty="0"/>
              <a:t>Beneficiaries</a:t>
            </a:r>
            <a:r>
              <a:rPr lang="en-US" sz="2400" dirty="0"/>
              <a:t>:</a:t>
            </a:r>
          </a:p>
          <a:p>
            <a:pPr marL="342900" indent="-342900">
              <a:buFont typeface="Arial" panose="020B0604020202020204" pitchFamily="34" charset="0"/>
              <a:buChar char="•"/>
            </a:pPr>
            <a:r>
              <a:rPr lang="en-US" dirty="0"/>
              <a:t>Low birth weight infants</a:t>
            </a:r>
          </a:p>
          <a:p>
            <a:pPr marL="342900" indent="-342900">
              <a:buFont typeface="Arial" panose="020B0604020202020204" pitchFamily="34" charset="0"/>
              <a:buChar char="•"/>
            </a:pPr>
            <a:r>
              <a:rPr lang="en-US" dirty="0"/>
              <a:t>Premature infants</a:t>
            </a:r>
          </a:p>
          <a:p>
            <a:pPr marL="342900" indent="-342900">
              <a:buFont typeface="Arial" panose="020B0604020202020204" pitchFamily="34" charset="0"/>
              <a:buChar char="•"/>
            </a:pPr>
            <a:r>
              <a:rPr lang="en-US" dirty="0"/>
              <a:t>Sick newborns</a:t>
            </a:r>
            <a:endParaRPr lang="en-GB" dirty="0">
              <a:cs typeface="Calibri"/>
            </a:endParaRPr>
          </a:p>
        </p:txBody>
      </p:sp>
      <p:pic>
        <p:nvPicPr>
          <p:cNvPr id="4" name="Imagen 4" descr="Imagen que contiene persona, interior, comida, sostener&#10;&#10;Descripción generada automáticamente">
            <a:extLst>
              <a:ext uri="{FF2B5EF4-FFF2-40B4-BE49-F238E27FC236}">
                <a16:creationId xmlns:a16="http://schemas.microsoft.com/office/drawing/2014/main" id="{C757598E-A840-0D9B-BB6D-2206B2AC19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86558" y="0"/>
            <a:ext cx="3210483" cy="6858000"/>
          </a:xfrm>
          <a:prstGeom prst="rect">
            <a:avLst/>
          </a:prstGeom>
        </p:spPr>
      </p:pic>
      <p:sp>
        <p:nvSpPr>
          <p:cNvPr id="5" name="CuadroTexto 4">
            <a:extLst>
              <a:ext uri="{FF2B5EF4-FFF2-40B4-BE49-F238E27FC236}">
                <a16:creationId xmlns:a16="http://schemas.microsoft.com/office/drawing/2014/main" id="{42B8F0DE-AC03-E2F4-1332-D8B5208AB588}"/>
              </a:ext>
            </a:extLst>
          </p:cNvPr>
          <p:cNvSpPr txBox="1"/>
          <p:nvPr/>
        </p:nvSpPr>
        <p:spPr>
          <a:xfrm>
            <a:off x="4828964" y="5719327"/>
            <a:ext cx="393328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ea typeface="+mn-lt"/>
                <a:cs typeface="+mn-lt"/>
              </a:rPr>
              <a:t>Programa</a:t>
            </a:r>
            <a:r>
              <a:rPr lang="en-US" sz="1400" dirty="0">
                <a:ea typeface="+mn-lt"/>
                <a:cs typeface="+mn-lt"/>
              </a:rPr>
              <a:t> </a:t>
            </a:r>
            <a:r>
              <a:rPr lang="en-US" sz="1400" dirty="0" err="1">
                <a:ea typeface="+mn-lt"/>
                <a:cs typeface="+mn-lt"/>
              </a:rPr>
              <a:t>Iberoamericano</a:t>
            </a:r>
            <a:r>
              <a:rPr lang="en-US" sz="1400" dirty="0">
                <a:ea typeface="+mn-lt"/>
                <a:cs typeface="+mn-lt"/>
              </a:rPr>
              <a:t> de </a:t>
            </a:r>
            <a:r>
              <a:rPr lang="en-US" sz="1400" dirty="0" err="1">
                <a:ea typeface="+mn-lt"/>
                <a:cs typeface="+mn-lt"/>
              </a:rPr>
              <a:t>Bancos</a:t>
            </a:r>
            <a:r>
              <a:rPr lang="en-US" sz="1400" dirty="0">
                <a:ea typeface="+mn-lt"/>
                <a:cs typeface="+mn-lt"/>
              </a:rPr>
              <a:t> de Leche Humana (fiocruz.br)</a:t>
            </a:r>
          </a:p>
          <a:p>
            <a:r>
              <a:rPr lang="en-US" sz="1400" dirty="0">
                <a:ea typeface="+mn-lt"/>
                <a:cs typeface="+mn-lt"/>
                <a:hlinkClick r:id="rId4"/>
              </a:rPr>
              <a:t>https://www.iberblh.icict.fiocruz.br/</a:t>
            </a:r>
            <a:r>
              <a:rPr lang="en-US" sz="1400" dirty="0">
                <a:ea typeface="+mn-lt"/>
                <a:cs typeface="+mn-lt"/>
              </a:rPr>
              <a:t> </a:t>
            </a:r>
            <a:endParaRPr lang="en-US" sz="1400" dirty="0">
              <a:cs typeface="Calibri"/>
            </a:endParaRPr>
          </a:p>
        </p:txBody>
      </p:sp>
      <p:sp>
        <p:nvSpPr>
          <p:cNvPr id="6" name="TextBox 5"/>
          <p:cNvSpPr txBox="1"/>
          <p:nvPr/>
        </p:nvSpPr>
        <p:spPr>
          <a:xfrm>
            <a:off x="4841222" y="4402809"/>
            <a:ext cx="3558499" cy="830997"/>
          </a:xfrm>
          <a:prstGeom prst="rect">
            <a:avLst/>
          </a:prstGeom>
          <a:noFill/>
          <a:ln w="38100">
            <a:solidFill>
              <a:schemeClr val="accent2"/>
            </a:solidFill>
          </a:ln>
        </p:spPr>
        <p:txBody>
          <a:bodyPr wrap="square" rtlCol="0">
            <a:spAutoFit/>
          </a:bodyPr>
          <a:lstStyle/>
          <a:p>
            <a:r>
              <a:rPr lang="es-419" sz="2400" b="1" dirty="0"/>
              <a:t>*</a:t>
            </a:r>
            <a:r>
              <a:rPr lang="es-419" sz="2400" b="1" dirty="0" err="1"/>
              <a:t>Identify</a:t>
            </a:r>
            <a:r>
              <a:rPr lang="es-419" sz="2400" b="1" dirty="0"/>
              <a:t> </a:t>
            </a:r>
            <a:r>
              <a:rPr lang="es-419" sz="2400" b="1" dirty="0" err="1"/>
              <a:t>breast-milk</a:t>
            </a:r>
            <a:r>
              <a:rPr lang="es-419" sz="2400" b="1" dirty="0"/>
              <a:t> </a:t>
            </a:r>
            <a:r>
              <a:rPr lang="es-419" sz="2400" b="1" dirty="0" err="1"/>
              <a:t>banks</a:t>
            </a:r>
            <a:r>
              <a:rPr lang="es-419" sz="2400" b="1" dirty="0"/>
              <a:t> in </a:t>
            </a:r>
            <a:r>
              <a:rPr lang="es-419" sz="2400" b="1" dirty="0" err="1"/>
              <a:t>your</a:t>
            </a:r>
            <a:r>
              <a:rPr lang="es-419" sz="2400" b="1" dirty="0"/>
              <a:t> country*</a:t>
            </a:r>
            <a:endParaRPr lang="en-US" sz="2400" b="1" dirty="0"/>
          </a:p>
        </p:txBody>
      </p:sp>
    </p:spTree>
    <p:extLst>
      <p:ext uri="{BB962C8B-B14F-4D97-AF65-F5344CB8AC3E}">
        <p14:creationId xmlns:p14="http://schemas.microsoft.com/office/powerpoint/2010/main" val="2918150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70A83-7A74-46D5-AE1A-15A6925A3CE9}"/>
              </a:ext>
            </a:extLst>
          </p:cNvPr>
          <p:cNvPicPr>
            <a:picLocks noChangeAspect="1"/>
          </p:cNvPicPr>
          <p:nvPr/>
        </p:nvPicPr>
        <p:blipFill>
          <a:blip r:embed="rId2"/>
          <a:stretch>
            <a:fillRect/>
          </a:stretch>
        </p:blipFill>
        <p:spPr>
          <a:xfrm>
            <a:off x="2596207" y="0"/>
            <a:ext cx="6999585" cy="6858000"/>
          </a:xfrm>
          <a:prstGeom prst="rect">
            <a:avLst/>
          </a:prstGeom>
        </p:spPr>
      </p:pic>
    </p:spTree>
    <p:extLst>
      <p:ext uri="{BB962C8B-B14F-4D97-AF65-F5344CB8AC3E}">
        <p14:creationId xmlns:p14="http://schemas.microsoft.com/office/powerpoint/2010/main" val="13042427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DC42C9-5A34-4CE6-AC23-26B106A5AF47}"/>
              </a:ext>
            </a:extLst>
          </p:cNvPr>
          <p:cNvPicPr>
            <a:picLocks noChangeAspect="1"/>
          </p:cNvPicPr>
          <p:nvPr/>
        </p:nvPicPr>
        <p:blipFill>
          <a:blip r:embed="rId2"/>
          <a:stretch>
            <a:fillRect/>
          </a:stretch>
        </p:blipFill>
        <p:spPr>
          <a:xfrm>
            <a:off x="3435816" y="643466"/>
            <a:ext cx="5320368" cy="5571067"/>
          </a:xfrm>
          <a:prstGeom prst="rect">
            <a:avLst/>
          </a:prstGeom>
        </p:spPr>
      </p:pic>
    </p:spTree>
    <p:extLst>
      <p:ext uri="{BB962C8B-B14F-4D97-AF65-F5344CB8AC3E}">
        <p14:creationId xmlns:p14="http://schemas.microsoft.com/office/powerpoint/2010/main" val="3373811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C0F473-363A-4259-93F3-29658B539F33}"/>
              </a:ext>
            </a:extLst>
          </p:cNvPr>
          <p:cNvSpPr/>
          <p:nvPr/>
        </p:nvSpPr>
        <p:spPr>
          <a:xfrm>
            <a:off x="2" y="2198542"/>
            <a:ext cx="12191998" cy="1325563"/>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6000">
              <a:solidFill>
                <a:srgbClr val="333B5B"/>
              </a:solidFill>
              <a:latin typeface="Franklin Gothic Book" panose="020B0503020102020204"/>
            </a:endParaRPr>
          </a:p>
        </p:txBody>
      </p:sp>
      <p:sp>
        <p:nvSpPr>
          <p:cNvPr id="5" name="TextBox 4">
            <a:extLst>
              <a:ext uri="{FF2B5EF4-FFF2-40B4-BE49-F238E27FC236}">
                <a16:creationId xmlns:a16="http://schemas.microsoft.com/office/drawing/2014/main" id="{0EA43720-4E8B-4FD2-B58B-C492E2C26B82}"/>
              </a:ext>
            </a:extLst>
          </p:cNvPr>
          <p:cNvSpPr txBox="1"/>
          <p:nvPr/>
        </p:nvSpPr>
        <p:spPr>
          <a:xfrm>
            <a:off x="285769" y="2463090"/>
            <a:ext cx="12191999" cy="1184940"/>
          </a:xfrm>
          <a:prstGeom prst="rect">
            <a:avLst/>
          </a:prstGeom>
          <a:noFill/>
        </p:spPr>
        <p:txBody>
          <a:bodyPr wrap="square" rtlCol="0">
            <a:spAutoFit/>
          </a:bodyPr>
          <a:lstStyle/>
          <a:p>
            <a:pPr fontAlgn="t"/>
            <a:r>
              <a:rPr lang="es-PA" sz="3500" b="1" dirty="0" err="1">
                <a:solidFill>
                  <a:schemeClr val="bg1"/>
                </a:solidFill>
                <a:effectLst/>
                <a:latin typeface="Lato" panose="020F0502020204030203" pitchFamily="34" charset="0"/>
                <a:ea typeface="Lato" panose="020F0502020204030203" pitchFamily="34" charset="0"/>
                <a:cs typeface="Lato" panose="020F0502020204030203" pitchFamily="34" charset="0"/>
              </a:rPr>
              <a:t>Minimizing</a:t>
            </a:r>
            <a:r>
              <a:rPr lang="es-PA" sz="3500" b="1" dirty="0">
                <a:solidFill>
                  <a:schemeClr val="bg1"/>
                </a:solidFill>
                <a:effectLst/>
                <a:latin typeface="Lato" panose="020F0502020204030203" pitchFamily="34" charset="0"/>
                <a:ea typeface="Lato" panose="020F0502020204030203" pitchFamily="34" charset="0"/>
                <a:cs typeface="Lato" panose="020F0502020204030203" pitchFamily="34" charset="0"/>
              </a:rPr>
              <a:t> the </a:t>
            </a:r>
            <a:r>
              <a:rPr lang="es-PA" sz="3500" b="1" dirty="0" err="1">
                <a:solidFill>
                  <a:schemeClr val="bg1"/>
                </a:solidFill>
                <a:effectLst/>
                <a:latin typeface="Lato" panose="020F0502020204030203" pitchFamily="34" charset="0"/>
                <a:ea typeface="Lato" panose="020F0502020204030203" pitchFamily="34" charset="0"/>
                <a:cs typeface="Lato" panose="020F0502020204030203" pitchFamily="34" charset="0"/>
              </a:rPr>
              <a:t>risk</a:t>
            </a:r>
            <a:r>
              <a:rPr lang="es-PA" sz="3500" b="1" dirty="0">
                <a:solidFill>
                  <a:schemeClr val="bg1"/>
                </a:solidFill>
                <a:effectLst/>
                <a:latin typeface="Lato" panose="020F0502020204030203" pitchFamily="34" charset="0"/>
                <a:ea typeface="Lato" panose="020F0502020204030203" pitchFamily="34" charset="0"/>
                <a:cs typeface="Lato" panose="020F0502020204030203" pitchFamily="34" charset="0"/>
              </a:rPr>
              <a:t> of artificial </a:t>
            </a:r>
            <a:r>
              <a:rPr lang="es-PA" sz="3500" b="1" dirty="0" err="1">
                <a:solidFill>
                  <a:schemeClr val="bg1"/>
                </a:solidFill>
                <a:effectLst/>
                <a:latin typeface="Lato" panose="020F0502020204030203" pitchFamily="34" charset="0"/>
                <a:ea typeface="Lato" panose="020F0502020204030203" pitchFamily="34" charset="0"/>
                <a:cs typeface="Lato" panose="020F0502020204030203" pitchFamily="34" charset="0"/>
              </a:rPr>
              <a:t>feeding</a:t>
            </a:r>
            <a:r>
              <a:rPr lang="es-PA" sz="3500" b="1" dirty="0">
                <a:solidFill>
                  <a:schemeClr val="bg1"/>
                </a:solidFill>
                <a:effectLst/>
                <a:latin typeface="Lato" panose="020F0502020204030203" pitchFamily="34" charset="0"/>
                <a:ea typeface="Lato" panose="020F0502020204030203" pitchFamily="34" charset="0"/>
                <a:cs typeface="Lato" panose="020F0502020204030203" pitchFamily="34" charset="0"/>
              </a:rPr>
              <a:t> in </a:t>
            </a:r>
            <a:r>
              <a:rPr lang="es-PA" sz="3500" b="1" dirty="0" err="1">
                <a:solidFill>
                  <a:schemeClr val="bg1"/>
                </a:solidFill>
                <a:effectLst/>
                <a:latin typeface="Lato" panose="020F0502020204030203" pitchFamily="34" charset="0"/>
                <a:ea typeface="Lato" panose="020F0502020204030203" pitchFamily="34" charset="0"/>
                <a:cs typeface="Lato" panose="020F0502020204030203" pitchFamily="34" charset="0"/>
              </a:rPr>
              <a:t>emergencies</a:t>
            </a:r>
            <a:endParaRPr lang="en-US" sz="3500" b="1" dirty="0">
              <a:solidFill>
                <a:schemeClr val="bg1"/>
              </a:solidFill>
              <a:latin typeface="Lato" panose="020F0502020204030203" pitchFamily="34" charset="0"/>
              <a:ea typeface="Lato" panose="020F0502020204030203" pitchFamily="34" charset="0"/>
              <a:cs typeface="Lato" panose="020F0502020204030203" pitchFamily="34" charset="0"/>
            </a:endParaRPr>
          </a:p>
          <a:p>
            <a:pPr marL="0" fontAlgn="t">
              <a:spcBef>
                <a:spcPts val="0"/>
              </a:spcBef>
            </a:pPr>
            <a:endParaRPr lang="es-GT" sz="3600" b="1"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sp>
        <p:nvSpPr>
          <p:cNvPr id="2" name="Slide Number Placeholder 1">
            <a:extLst>
              <a:ext uri="{FF2B5EF4-FFF2-40B4-BE49-F238E27FC236}">
                <a16:creationId xmlns:a16="http://schemas.microsoft.com/office/drawing/2014/main" id="{A6FE74E2-9D4E-43B4-84B4-CC19E6AFFEA5}"/>
              </a:ext>
            </a:extLst>
          </p:cNvPr>
          <p:cNvSpPr>
            <a:spLocks noGrp="1"/>
          </p:cNvSpPr>
          <p:nvPr>
            <p:ph type="sldNum" sz="quarter" idx="12"/>
          </p:nvPr>
        </p:nvSpPr>
        <p:spPr/>
        <p:txBody>
          <a:bodyPr/>
          <a:lstStyle/>
          <a:p>
            <a:fld id="{198A1FDF-7175-48BE-A442-C38CD7BB5829}" type="slidenum">
              <a:rPr lang="en-US" smtClean="0"/>
              <a:t>47</a:t>
            </a:fld>
            <a:endParaRPr lang="en-US"/>
          </a:p>
        </p:txBody>
      </p:sp>
      <p:pic>
        <p:nvPicPr>
          <p:cNvPr id="6" name="Imagen 5" descr="Interfaz de usuario gráfica&#10;&#10;Descripción generada automáticamente con confianza baja">
            <a:extLst>
              <a:ext uri="{FF2B5EF4-FFF2-40B4-BE49-F238E27FC236}">
                <a16:creationId xmlns:a16="http://schemas.microsoft.com/office/drawing/2014/main" id="{66D535F6-90F7-AE0C-BF17-23DE0F688F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69" y="5656622"/>
            <a:ext cx="1684545" cy="942203"/>
          </a:xfrm>
          <a:prstGeom prst="rect">
            <a:avLst/>
          </a:prstGeom>
        </p:spPr>
      </p:pic>
      <p:pic>
        <p:nvPicPr>
          <p:cNvPr id="7" name="Picture 2" descr="UNICEF">
            <a:extLst>
              <a:ext uri="{FF2B5EF4-FFF2-40B4-BE49-F238E27FC236}">
                <a16:creationId xmlns:a16="http://schemas.microsoft.com/office/drawing/2014/main" id="{E86CD761-BB3B-4113-BD5F-06EAECDDD8B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567702" y="8321"/>
            <a:ext cx="1498232" cy="149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928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p:txBody>
          <a:bodyPr/>
          <a:lstStyle/>
          <a:p>
            <a:fld id="{198A1FDF-7175-48BE-A442-C38CD7BB5829}" type="slidenum">
              <a:rPr lang="en-US" smtClean="0"/>
              <a:t>48</a:t>
            </a:fld>
            <a:endParaRPr lang="en-US"/>
          </a:p>
        </p:txBody>
      </p:sp>
      <p:sp>
        <p:nvSpPr>
          <p:cNvPr id="7" name="TextBox 6">
            <a:extLst>
              <a:ext uri="{FF2B5EF4-FFF2-40B4-BE49-F238E27FC236}">
                <a16:creationId xmlns:a16="http://schemas.microsoft.com/office/drawing/2014/main" id="{B6972FD4-94E7-414A-87E2-34A6D074EFDE}"/>
              </a:ext>
            </a:extLst>
          </p:cNvPr>
          <p:cNvSpPr txBox="1"/>
          <p:nvPr/>
        </p:nvSpPr>
        <p:spPr>
          <a:xfrm>
            <a:off x="586530" y="338727"/>
            <a:ext cx="10184842" cy="707886"/>
          </a:xfrm>
          <a:prstGeom prst="rect">
            <a:avLst/>
          </a:prstGeom>
          <a:noFill/>
        </p:spPr>
        <p:txBody>
          <a:bodyPr wrap="square" rtlCol="0">
            <a:spAutoFit/>
          </a:bodyPr>
          <a:lstStyle>
            <a:defPPr>
              <a:defRPr lang="en-US"/>
            </a:defPPr>
            <a:lvl1pPr>
              <a:defRPr sz="4000" b="1">
                <a:solidFill>
                  <a:schemeClr val="bg1"/>
                </a:solidFill>
                <a:latin typeface="Lato"/>
              </a:defRPr>
            </a:lvl1pPr>
          </a:lstStyle>
          <a:p>
            <a:r>
              <a:rPr lang="en-US" dirty="0">
                <a:solidFill>
                  <a:schemeClr val="accent2"/>
                </a:solidFill>
              </a:rPr>
              <a:t>Terminology</a:t>
            </a:r>
          </a:p>
        </p:txBody>
      </p:sp>
      <p:graphicFrame>
        <p:nvGraphicFramePr>
          <p:cNvPr id="5" name="Marcador de contenido 4">
            <a:extLst>
              <a:ext uri="{FF2B5EF4-FFF2-40B4-BE49-F238E27FC236}">
                <a16:creationId xmlns:a16="http://schemas.microsoft.com/office/drawing/2014/main" id="{0EE1C91A-D2E6-0250-9A6E-05239918773B}"/>
              </a:ext>
            </a:extLst>
          </p:cNvPr>
          <p:cNvGraphicFramePr>
            <a:graphicFrameLocks noGrp="1"/>
          </p:cNvGraphicFramePr>
          <p:nvPr>
            <p:ph idx="1"/>
            <p:extLst>
              <p:ext uri="{D42A27DB-BD31-4B8C-83A1-F6EECF244321}">
                <p14:modId xmlns:p14="http://schemas.microsoft.com/office/powerpoint/2010/main" val="2423864159"/>
              </p:ext>
            </p:extLst>
          </p:nvPr>
        </p:nvGraphicFramePr>
        <p:xfrm>
          <a:off x="838200" y="1066800"/>
          <a:ext cx="10515600"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5731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967" y="1360771"/>
            <a:ext cx="8286751" cy="5614265"/>
          </a:xfrm>
        </p:spPr>
        <p:txBody>
          <a:bodyPr>
            <a:normAutofit fontScale="92500" lnSpcReduction="20000"/>
          </a:bodyPr>
          <a:lstStyle/>
          <a:p>
            <a:pPr marL="0" indent="0">
              <a:buNone/>
            </a:pPr>
            <a:endParaRPr lang="en-US" sz="1000" b="1" dirty="0">
              <a:solidFill>
                <a:schemeClr val="tx1">
                  <a:lumMod val="50000"/>
                  <a:lumOff val="50000"/>
                </a:schemeClr>
              </a:solidFill>
            </a:endParaRPr>
          </a:p>
          <a:p>
            <a:pPr lvl="0"/>
            <a:r>
              <a:rPr lang="en-US" sz="1900" b="1" dirty="0"/>
              <a:t>Temporary BMS indications </a:t>
            </a:r>
            <a:r>
              <a:rPr lang="en-US" sz="1900" dirty="0"/>
              <a:t>include: </a:t>
            </a:r>
          </a:p>
          <a:p>
            <a:pPr marL="742950" lvl="1" indent="-285750">
              <a:buFont typeface="Arial" charset="0"/>
              <a:buChar char="•"/>
            </a:pPr>
            <a:r>
              <a:rPr lang="en-US" sz="1900" dirty="0"/>
              <a:t>during </a:t>
            </a:r>
            <a:r>
              <a:rPr lang="en-US" sz="1900" dirty="0" err="1"/>
              <a:t>relactation</a:t>
            </a:r>
            <a:r>
              <a:rPr lang="en-US" sz="1900" dirty="0"/>
              <a:t> (restarting </a:t>
            </a:r>
            <a:r>
              <a:rPr lang="en-US" sz="1900" dirty="0" err="1"/>
              <a:t>relactation</a:t>
            </a:r>
            <a:r>
              <a:rPr lang="en-US" sz="1900" dirty="0"/>
              <a:t> once it has stopped); </a:t>
            </a:r>
          </a:p>
          <a:p>
            <a:pPr marL="742950" lvl="1" indent="-285750">
              <a:buFont typeface="Arial" charset="0"/>
              <a:buChar char="•"/>
            </a:pPr>
            <a:r>
              <a:rPr lang="en-US" sz="1900" dirty="0"/>
              <a:t>transition from mixed feeding to exclusive breastfeeding; </a:t>
            </a:r>
          </a:p>
          <a:p>
            <a:pPr marL="742950" lvl="1" indent="-285750">
              <a:buFont typeface="Arial" charset="0"/>
              <a:buChar char="•"/>
            </a:pPr>
            <a:r>
              <a:rPr lang="en-US" sz="1900" dirty="0"/>
              <a:t>short-term separation of infant and mother; </a:t>
            </a:r>
          </a:p>
          <a:p>
            <a:pPr marL="742950" lvl="1" indent="-285750">
              <a:buFont typeface="Arial" charset="0"/>
              <a:buChar char="•"/>
            </a:pPr>
            <a:r>
              <a:rPr lang="en-US" sz="1900" dirty="0"/>
              <a:t>short-term waiting period until wet nurse or donor human milk is available.</a:t>
            </a:r>
          </a:p>
          <a:p>
            <a:pPr marL="457200" lvl="1" indent="0">
              <a:buNone/>
            </a:pPr>
            <a:endParaRPr lang="en-US" sz="1900" dirty="0"/>
          </a:p>
          <a:p>
            <a:pPr lvl="0"/>
            <a:r>
              <a:rPr lang="en-US" sz="1900" b="1" dirty="0"/>
              <a:t>Longer-term BMS indications </a:t>
            </a:r>
            <a:r>
              <a:rPr lang="en-US" sz="1900" dirty="0"/>
              <a:t>include: </a:t>
            </a:r>
          </a:p>
          <a:p>
            <a:pPr marL="742950" lvl="1" indent="-285750">
              <a:buFont typeface="Arial" charset="0"/>
              <a:buChar char="•"/>
            </a:pPr>
            <a:r>
              <a:rPr lang="en-US" sz="1900" dirty="0"/>
              <a:t>infant not breastfed pre-crisis; </a:t>
            </a:r>
          </a:p>
          <a:p>
            <a:pPr marL="742950" lvl="1" indent="-285750">
              <a:buFont typeface="Arial" charset="0"/>
              <a:buChar char="•"/>
            </a:pPr>
            <a:r>
              <a:rPr lang="en-US" sz="1900" dirty="0"/>
              <a:t>mother not wishing or unable to </a:t>
            </a:r>
            <a:r>
              <a:rPr lang="en-US" sz="1900" dirty="0" err="1"/>
              <a:t>relactate</a:t>
            </a:r>
            <a:r>
              <a:rPr lang="en-US" sz="1900" dirty="0"/>
              <a:t>; </a:t>
            </a:r>
          </a:p>
          <a:p>
            <a:pPr marL="742950" lvl="1" indent="-285750">
              <a:buFont typeface="Arial" charset="0"/>
              <a:buChar char="•"/>
            </a:pPr>
            <a:r>
              <a:rPr lang="en-US" sz="1900" dirty="0"/>
              <a:t>infant established on replacement feeding in the context of HIV; </a:t>
            </a:r>
          </a:p>
          <a:p>
            <a:pPr marL="742950" lvl="1" indent="-285750">
              <a:buFont typeface="Arial" charset="0"/>
              <a:buChar char="•"/>
            </a:pPr>
            <a:r>
              <a:rPr lang="en-US" sz="1900" dirty="0"/>
              <a:t>orphaned infant; </a:t>
            </a:r>
          </a:p>
          <a:p>
            <a:pPr marL="742950" lvl="1" indent="-285750">
              <a:buFont typeface="Arial" charset="0"/>
              <a:buChar char="•"/>
            </a:pPr>
            <a:r>
              <a:rPr lang="en-US" sz="1900" dirty="0"/>
              <a:t>infant whose mother is absent long-term; </a:t>
            </a:r>
          </a:p>
          <a:p>
            <a:pPr marL="742950" lvl="1" indent="-285750">
              <a:buFont typeface="Arial" charset="0"/>
              <a:buChar char="•"/>
            </a:pPr>
            <a:r>
              <a:rPr lang="en-US" sz="1900" dirty="0"/>
              <a:t>specific infant or maternal medical conditions; </a:t>
            </a:r>
          </a:p>
          <a:p>
            <a:pPr marL="742950" lvl="1" indent="-285750">
              <a:buFont typeface="Arial" charset="0"/>
              <a:buChar char="•"/>
            </a:pPr>
            <a:r>
              <a:rPr lang="en-US" sz="1900" dirty="0"/>
              <a:t>very ill mother; </a:t>
            </a:r>
          </a:p>
          <a:p>
            <a:pPr marL="742950" lvl="1" indent="-285750">
              <a:buFont typeface="Arial" charset="0"/>
              <a:buChar char="•"/>
            </a:pPr>
            <a:r>
              <a:rPr lang="en-US" sz="1900" dirty="0"/>
              <a:t>infant rejected by mother;</a:t>
            </a:r>
          </a:p>
          <a:p>
            <a:pPr marL="742950" lvl="1" indent="-285750">
              <a:buFont typeface="Arial" charset="0"/>
              <a:buChar char="•"/>
            </a:pPr>
            <a:r>
              <a:rPr lang="en-US" sz="1900" dirty="0"/>
              <a:t>a rape survivor not wishing to breastfeed. </a:t>
            </a:r>
          </a:p>
          <a:p>
            <a:pPr marL="742950" lvl="1" indent="-285750">
              <a:buFont typeface="Arial" charset="0"/>
              <a:buChar char="•"/>
            </a:pPr>
            <a:endParaRPr lang="en-US" sz="1900" dirty="0"/>
          </a:p>
          <a:p>
            <a:pPr marL="457200" lvl="1" indent="0">
              <a:buNone/>
            </a:pPr>
            <a:r>
              <a:rPr lang="en-US" sz="2000" b="1" dirty="0">
                <a:solidFill>
                  <a:schemeClr val="accent1">
                    <a:lumMod val="75000"/>
                  </a:schemeClr>
                </a:solidFill>
              </a:rPr>
              <a:t>The need for BMS in humanitarian situations must be carefully assessed by skilled personnel, free from conflicts of interest.</a:t>
            </a:r>
          </a:p>
          <a:p>
            <a:pPr marL="742950" lvl="1" indent="-285750">
              <a:buFont typeface="Arial" charset="0"/>
              <a:buChar char="•"/>
            </a:pPr>
            <a:endParaRPr lang="en-US" sz="1900" dirty="0"/>
          </a:p>
          <a:p>
            <a:endParaRPr lang="en-US" dirty="0"/>
          </a:p>
        </p:txBody>
      </p:sp>
      <p:sp>
        <p:nvSpPr>
          <p:cNvPr id="7" name="TextBox 6">
            <a:extLst>
              <a:ext uri="{FF2B5EF4-FFF2-40B4-BE49-F238E27FC236}">
                <a16:creationId xmlns:a16="http://schemas.microsoft.com/office/drawing/2014/main" id="{73B44EF1-5660-4844-A7FB-82BB42A28114}"/>
              </a:ext>
            </a:extLst>
          </p:cNvPr>
          <p:cNvSpPr txBox="1"/>
          <p:nvPr/>
        </p:nvSpPr>
        <p:spPr>
          <a:xfrm>
            <a:off x="521920" y="257305"/>
            <a:ext cx="9650557" cy="630942"/>
          </a:xfrm>
          <a:prstGeom prst="rect">
            <a:avLst/>
          </a:prstGeom>
          <a:noFill/>
        </p:spPr>
        <p:txBody>
          <a:bodyPr wrap="square">
            <a:spAutoFit/>
          </a:bodyPr>
          <a:lstStyle/>
          <a:p>
            <a:r>
              <a:rPr lang="en-US" sz="3500" b="1" dirty="0">
                <a:solidFill>
                  <a:schemeClr val="accent1"/>
                </a:solidFill>
                <a:latin typeface="Lato"/>
              </a:rPr>
              <a:t>Minimizing the risk for artificial feeding</a:t>
            </a:r>
          </a:p>
        </p:txBody>
      </p:sp>
      <p:sp>
        <p:nvSpPr>
          <p:cNvPr id="9" name="TextBox 8">
            <a:extLst>
              <a:ext uri="{FF2B5EF4-FFF2-40B4-BE49-F238E27FC236}">
                <a16:creationId xmlns:a16="http://schemas.microsoft.com/office/drawing/2014/main" id="{AC0559E8-86D4-4ADF-9E34-181F3A5E0183}"/>
              </a:ext>
            </a:extLst>
          </p:cNvPr>
          <p:cNvSpPr txBox="1"/>
          <p:nvPr/>
        </p:nvSpPr>
        <p:spPr>
          <a:xfrm>
            <a:off x="521920" y="868479"/>
            <a:ext cx="6094206" cy="461665"/>
          </a:xfrm>
          <a:prstGeom prst="rect">
            <a:avLst/>
          </a:prstGeom>
          <a:noFill/>
        </p:spPr>
        <p:txBody>
          <a:bodyPr wrap="square">
            <a:spAutoFit/>
          </a:bodyPr>
          <a:lstStyle/>
          <a:p>
            <a:r>
              <a:rPr lang="en-US" sz="2400" b="1" dirty="0">
                <a:solidFill>
                  <a:schemeClr val="accent2"/>
                </a:solidFill>
                <a:latin typeface="Lato"/>
              </a:rPr>
              <a:t>Indications</a:t>
            </a:r>
          </a:p>
        </p:txBody>
      </p:sp>
      <p:sp>
        <p:nvSpPr>
          <p:cNvPr id="2" name="TextBox 1">
            <a:extLst>
              <a:ext uri="{FF2B5EF4-FFF2-40B4-BE49-F238E27FC236}">
                <a16:creationId xmlns:a16="http://schemas.microsoft.com/office/drawing/2014/main" id="{85FE695A-1DA0-C7D5-E538-A7E489A56F0D}"/>
              </a:ext>
            </a:extLst>
          </p:cNvPr>
          <p:cNvSpPr txBox="1"/>
          <p:nvPr/>
        </p:nvSpPr>
        <p:spPr>
          <a:xfrm>
            <a:off x="8904370" y="5540063"/>
            <a:ext cx="3282950" cy="5770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Calibri"/>
                <a:cs typeface="Calibri"/>
              </a:rPr>
              <a:t>Minimizing the risks of artificial feeding. </a:t>
            </a:r>
            <a:r>
              <a:rPr lang="en-US" sz="1050" dirty="0">
                <a:ea typeface="+mn-lt"/>
                <a:cs typeface="+mn-lt"/>
              </a:rPr>
              <a:t>Regional Group for Integrated Nutrition Resilience for Latin America and the Caribbean 2020</a:t>
            </a:r>
            <a:endParaRPr lang="en-US" sz="1050" dirty="0">
              <a:cs typeface="Calibri" panose="020F0502020204030204"/>
            </a:endParaRPr>
          </a:p>
        </p:txBody>
      </p:sp>
    </p:spTree>
    <p:extLst>
      <p:ext uri="{BB962C8B-B14F-4D97-AF65-F5344CB8AC3E}">
        <p14:creationId xmlns:p14="http://schemas.microsoft.com/office/powerpoint/2010/main" val="194901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04581" y="4866627"/>
            <a:ext cx="2117740" cy="823800"/>
          </a:xfrm>
          <a:prstGeom prst="rect">
            <a:avLst/>
          </a:prstGeom>
          <a:noFill/>
          <a:ln>
            <a:noFill/>
          </a:ln>
        </p:spPr>
      </p:pic>
      <p:pic>
        <p:nvPicPr>
          <p:cNvPr id="61" name="Google Shape;61;p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901312" y="4796902"/>
            <a:ext cx="2018027" cy="1003409"/>
          </a:xfrm>
          <a:prstGeom prst="rect">
            <a:avLst/>
          </a:prstGeom>
          <a:noFill/>
          <a:ln>
            <a:noFill/>
          </a:ln>
        </p:spPr>
      </p:pic>
      <p:sp>
        <p:nvSpPr>
          <p:cNvPr id="64" name="Google Shape;64;p3"/>
          <p:cNvSpPr txBox="1">
            <a:spLocks noGrp="1"/>
          </p:cNvSpPr>
          <p:nvPr>
            <p:ph type="title"/>
          </p:nvPr>
        </p:nvSpPr>
        <p:spPr>
          <a:xfrm>
            <a:off x="3354339" y="4166901"/>
            <a:ext cx="5130000" cy="592500"/>
          </a:xfrm>
          <a:prstGeom prst="rect">
            <a:avLst/>
          </a:prstGeom>
          <a:noFill/>
          <a:ln>
            <a:noFill/>
          </a:ln>
        </p:spPr>
        <p:txBody>
          <a:bodyPr spcFirstLastPara="1" vert="horz" wrap="square" lIns="91425" tIns="45700" rIns="91425" bIns="45700" rtlCol="0" anchor="t" anchorCtr="0">
            <a:noAutofit/>
          </a:bodyPr>
          <a:lstStyle/>
          <a:p>
            <a:pPr algn="ctr">
              <a:buSzPts val="4800"/>
            </a:pPr>
            <a:r>
              <a:rPr lang="en-US" sz="2800" b="1">
                <a:latin typeface="Univers" panose="020B0503020202020204" pitchFamily="34" charset="0"/>
                <a:ea typeface="Candara"/>
                <a:cs typeface="Candara"/>
                <a:sym typeface="Candara"/>
              </a:rPr>
              <a:t>Supporting Donors</a:t>
            </a:r>
            <a:endParaRPr sz="2400">
              <a:latin typeface="Univers" panose="020B0503020202020204" pitchFamily="34" charset="0"/>
              <a:ea typeface="Candara"/>
              <a:cs typeface="Candara"/>
              <a:sym typeface="Candara"/>
            </a:endParaRPr>
          </a:p>
        </p:txBody>
      </p:sp>
      <p:sp>
        <p:nvSpPr>
          <p:cNvPr id="65" name="Google Shape;65;p3"/>
          <p:cNvSpPr/>
          <p:nvPr/>
        </p:nvSpPr>
        <p:spPr>
          <a:xfrm>
            <a:off x="656493" y="5895907"/>
            <a:ext cx="11209800" cy="877123"/>
          </a:xfrm>
          <a:prstGeom prst="rect">
            <a:avLst/>
          </a:prstGeom>
          <a:noFill/>
          <a:ln>
            <a:noFill/>
          </a:ln>
        </p:spPr>
        <p:txBody>
          <a:bodyPr spcFirstLastPara="1" wrap="square" lIns="91425" tIns="45700" rIns="91425" bIns="45700" anchor="t" anchorCtr="0">
            <a:spAutoFit/>
          </a:bodyPr>
          <a:lstStyle/>
          <a:p>
            <a:pPr defTabSz="914377">
              <a:buSzPts val="1800"/>
            </a:pPr>
            <a:r>
              <a:rPr lang="en-US" sz="1700" b="1" i="1">
                <a:latin typeface="Univers" panose="020B0604020202020204" pitchFamily="34" charset="0"/>
              </a:rPr>
              <a:t>Note</a:t>
            </a:r>
            <a:r>
              <a:rPr lang="en-US" sz="1700" i="1">
                <a:latin typeface="Univers" panose="020B0604020202020204" pitchFamily="34" charset="0"/>
              </a:rPr>
              <a:t>: This webinar is made possible by the generous support of all of our donors, however, the contents are the responsibility of the GNC Technical Alliance and the individual presenters and do not necessarily reflect the views of these donors.</a:t>
            </a:r>
            <a:endParaRPr sz="1700">
              <a:latin typeface="Univers" panose="020B0604020202020204" pitchFamily="34" charset="0"/>
            </a:endParaRPr>
          </a:p>
        </p:txBody>
      </p:sp>
      <p:pic>
        <p:nvPicPr>
          <p:cNvPr id="66" name="Google Shape;66;p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675564" y="4730779"/>
            <a:ext cx="1939851" cy="1193751"/>
          </a:xfrm>
          <a:prstGeom prst="rect">
            <a:avLst/>
          </a:prstGeom>
          <a:noFill/>
          <a:ln>
            <a:noFill/>
          </a:ln>
        </p:spPr>
      </p:pic>
      <p:sp>
        <p:nvSpPr>
          <p:cNvPr id="67" name="Google Shape;67;p3"/>
          <p:cNvSpPr txBox="1">
            <a:spLocks noGrp="1"/>
          </p:cNvSpPr>
          <p:nvPr>
            <p:ph type="title"/>
          </p:nvPr>
        </p:nvSpPr>
        <p:spPr>
          <a:xfrm>
            <a:off x="3354339" y="1029875"/>
            <a:ext cx="5130000" cy="592500"/>
          </a:xfrm>
          <a:prstGeom prst="rect">
            <a:avLst/>
          </a:prstGeom>
          <a:noFill/>
          <a:ln>
            <a:noFill/>
          </a:ln>
        </p:spPr>
        <p:txBody>
          <a:bodyPr spcFirstLastPara="1" vert="horz" wrap="square" lIns="91425" tIns="45700" rIns="91425" bIns="45700" rtlCol="0" anchor="t" anchorCtr="0">
            <a:noAutofit/>
          </a:bodyPr>
          <a:lstStyle/>
          <a:p>
            <a:pPr algn="ctr">
              <a:buSzPts val="4800"/>
            </a:pPr>
            <a:r>
              <a:rPr lang="hr-HR" sz="2800" b="1">
                <a:latin typeface="Univers" panose="020B0604020202020204" pitchFamily="34" charset="0"/>
                <a:ea typeface="Candara"/>
                <a:cs typeface="Candara"/>
                <a:sym typeface="Candara"/>
              </a:rPr>
              <a:t>Webinar Working Group</a:t>
            </a:r>
            <a:endParaRPr sz="1867">
              <a:latin typeface="Univers" panose="020B0604020202020204" pitchFamily="34" charset="0"/>
              <a:ea typeface="Candara"/>
              <a:cs typeface="Candara"/>
              <a:sym typeface="Candara"/>
            </a:endParaRPr>
          </a:p>
        </p:txBody>
      </p:sp>
      <p:pic>
        <p:nvPicPr>
          <p:cNvPr id="70" name="Google Shape;70;p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283538" y="2058951"/>
            <a:ext cx="2128999" cy="473100"/>
          </a:xfrm>
          <a:prstGeom prst="rect">
            <a:avLst/>
          </a:prstGeom>
          <a:noFill/>
          <a:ln>
            <a:noFill/>
          </a:ln>
        </p:spPr>
      </p:pic>
      <p:pic>
        <p:nvPicPr>
          <p:cNvPr id="71" name="Google Shape;71;p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997551" y="1890963"/>
            <a:ext cx="1229764" cy="756775"/>
          </a:xfrm>
          <a:prstGeom prst="rect">
            <a:avLst/>
          </a:prstGeom>
          <a:noFill/>
          <a:ln>
            <a:noFill/>
          </a:ln>
        </p:spPr>
      </p:pic>
      <p:pic>
        <p:nvPicPr>
          <p:cNvPr id="72" name="Google Shape;72;p3"/>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673980" y="3272599"/>
            <a:ext cx="1513016" cy="592500"/>
          </a:xfrm>
          <a:prstGeom prst="rect">
            <a:avLst/>
          </a:prstGeom>
          <a:noFill/>
          <a:ln>
            <a:noFill/>
          </a:ln>
        </p:spPr>
      </p:pic>
      <p:pic>
        <p:nvPicPr>
          <p:cNvPr id="73" name="Google Shape;73;p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55754" y="1998400"/>
            <a:ext cx="2117740" cy="823800"/>
          </a:xfrm>
          <a:prstGeom prst="rect">
            <a:avLst/>
          </a:prstGeom>
          <a:noFill/>
          <a:ln>
            <a:noFill/>
          </a:ln>
        </p:spPr>
      </p:pic>
      <p:pic>
        <p:nvPicPr>
          <p:cNvPr id="74" name="Google Shape;74;p3"/>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5358508" y="1916450"/>
            <a:ext cx="1029176" cy="1050625"/>
          </a:xfrm>
          <a:prstGeom prst="rect">
            <a:avLst/>
          </a:prstGeom>
          <a:noFill/>
          <a:ln>
            <a:noFill/>
          </a:ln>
        </p:spPr>
      </p:pic>
      <p:pic>
        <p:nvPicPr>
          <p:cNvPr id="75" name="Google Shape;75;p3"/>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838200" y="1866702"/>
            <a:ext cx="1425251" cy="862823"/>
          </a:xfrm>
          <a:prstGeom prst="rect">
            <a:avLst/>
          </a:prstGeom>
          <a:noFill/>
          <a:ln>
            <a:noFill/>
          </a:ln>
        </p:spPr>
      </p:pic>
      <p:cxnSp>
        <p:nvCxnSpPr>
          <p:cNvPr id="76" name="Google Shape;76;p3"/>
          <p:cNvCxnSpPr/>
          <p:nvPr/>
        </p:nvCxnSpPr>
        <p:spPr>
          <a:xfrm rot="10800000" flipH="1">
            <a:off x="171851" y="4641325"/>
            <a:ext cx="12065400" cy="27000"/>
          </a:xfrm>
          <a:prstGeom prst="straightConnector1">
            <a:avLst/>
          </a:prstGeom>
          <a:noFill/>
          <a:ln w="76200" cap="flat" cmpd="sng">
            <a:solidFill>
              <a:schemeClr val="accent2"/>
            </a:solidFill>
            <a:prstDash val="solid"/>
            <a:round/>
            <a:headEnd type="none" w="sm" len="sm"/>
            <a:tailEnd type="none" w="sm" len="sm"/>
          </a:ln>
        </p:spPr>
      </p:cxnSp>
      <p:cxnSp>
        <p:nvCxnSpPr>
          <p:cNvPr id="77" name="Google Shape;77;p3"/>
          <p:cNvCxnSpPr/>
          <p:nvPr/>
        </p:nvCxnSpPr>
        <p:spPr>
          <a:xfrm>
            <a:off x="90451" y="1618975"/>
            <a:ext cx="12110700" cy="54300"/>
          </a:xfrm>
          <a:prstGeom prst="straightConnector1">
            <a:avLst/>
          </a:prstGeom>
          <a:noFill/>
          <a:ln w="76200" cap="flat" cmpd="sng">
            <a:solidFill>
              <a:schemeClr val="accent4"/>
            </a:solidFill>
            <a:prstDash val="solid"/>
            <a:round/>
            <a:headEnd type="none" w="sm" len="sm"/>
            <a:tailEnd type="none" w="sm" len="sm"/>
          </a:ln>
        </p:spPr>
      </p:cxnSp>
      <p:pic>
        <p:nvPicPr>
          <p:cNvPr id="19" name="Picture 18" descr="A close up of a logo&#10;&#10;Description automatically generated">
            <a:extLst>
              <a:ext uri="{FF2B5EF4-FFF2-40B4-BE49-F238E27FC236}">
                <a16:creationId xmlns:a16="http://schemas.microsoft.com/office/drawing/2014/main" id="{C64D0855-E56C-63DE-5EDA-96484695043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bwMode="auto">
          <a:xfrm>
            <a:off x="9341391" y="4773490"/>
            <a:ext cx="1855675" cy="1089097"/>
          </a:xfrm>
          <a:prstGeom prst="rect">
            <a:avLst/>
          </a:prstGeom>
          <a:extLst>
            <a:ext uri="{53640926-AAD7-44D8-BBD7-CCE9431645EC}">
              <a14:shadowObscured xmlns:a14="http://schemas.microsoft.com/office/drawing/2010/main"/>
            </a:ext>
          </a:extLst>
        </p:spPr>
      </p:pic>
      <p:pic>
        <p:nvPicPr>
          <p:cNvPr id="18" name="Imagen 7" descr="Interfaz de usuario gráfica&#10;&#10;Descripción generada automáticamente con confianza baja">
            <a:extLst>
              <a:ext uri="{FF2B5EF4-FFF2-40B4-BE49-F238E27FC236}">
                <a16:creationId xmlns:a16="http://schemas.microsoft.com/office/drawing/2014/main" id="{409A562D-D8B1-4BD3-A545-A30F367E6B2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7347" y="260387"/>
            <a:ext cx="1903141" cy="1064469"/>
          </a:xfrm>
          <a:prstGeom prst="rect">
            <a:avLst/>
          </a:prstGeom>
        </p:spPr>
      </p:pic>
    </p:spTree>
    <p:extLst>
      <p:ext uri="{BB962C8B-B14F-4D97-AF65-F5344CB8AC3E}">
        <p14:creationId xmlns:p14="http://schemas.microsoft.com/office/powerpoint/2010/main" val="41800673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565363" y="2188297"/>
            <a:ext cx="5745191" cy="4600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Official join statement with key messages for donors, local partners and the media to:</a:t>
            </a:r>
          </a:p>
          <a:p>
            <a:pPr marL="0" indent="0">
              <a:buNone/>
            </a:pPr>
            <a:endParaRPr lang="en-US" sz="1800" b="1" dirty="0"/>
          </a:p>
          <a:p>
            <a:r>
              <a:rPr lang="en-US" sz="1800" dirty="0"/>
              <a:t>Discourage donations of infant formula Instead, encourage financial contributions to support urgent community needs</a:t>
            </a:r>
          </a:p>
          <a:p>
            <a:r>
              <a:rPr lang="en-US" sz="1800" dirty="0"/>
              <a:t>Focus on the importance of supporting lactating women in emergencies</a:t>
            </a:r>
          </a:p>
        </p:txBody>
      </p:sp>
      <p:sp>
        <p:nvSpPr>
          <p:cNvPr id="7" name="Rectangle 6"/>
          <p:cNvSpPr/>
          <p:nvPr/>
        </p:nvSpPr>
        <p:spPr>
          <a:xfrm>
            <a:off x="652202" y="5353237"/>
            <a:ext cx="5190493" cy="707886"/>
          </a:xfrm>
          <a:prstGeom prst="rect">
            <a:avLst/>
          </a:prstGeom>
          <a:solidFill>
            <a:srgbClr val="FF0000"/>
          </a:solidFill>
        </p:spPr>
        <p:txBody>
          <a:bodyPr wrap="square">
            <a:spAutoFit/>
          </a:bodyPr>
          <a:lstStyle/>
          <a:p>
            <a:pPr algn="ctr"/>
            <a:r>
              <a:rPr lang="en-US" sz="2000" b="1">
                <a:solidFill>
                  <a:schemeClr val="bg1"/>
                </a:solidFill>
              </a:rPr>
              <a:t>Communication is critical in the first hours and days of responding to an emergency</a:t>
            </a:r>
            <a:endParaRPr lang="en-US" sz="4000" b="1">
              <a:solidFill>
                <a:schemeClr val="bg1"/>
              </a:solidFill>
            </a:endParaRPr>
          </a:p>
        </p:txBody>
      </p:sp>
      <p:pic>
        <p:nvPicPr>
          <p:cNvPr id="10" name="Picture 9">
            <a:extLst>
              <a:ext uri="{FF2B5EF4-FFF2-40B4-BE49-F238E27FC236}">
                <a16:creationId xmlns:a16="http://schemas.microsoft.com/office/drawing/2014/main" id="{3203B587-93EA-4983-A423-F9FD5D04B6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55162" y="1127405"/>
            <a:ext cx="3737559" cy="500312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500A032B-9712-4634-9B26-E72B716DAD9F}"/>
              </a:ext>
            </a:extLst>
          </p:cNvPr>
          <p:cNvSpPr txBox="1"/>
          <p:nvPr/>
        </p:nvSpPr>
        <p:spPr>
          <a:xfrm>
            <a:off x="6719155" y="6250108"/>
            <a:ext cx="5175290" cy="553998"/>
          </a:xfrm>
          <a:prstGeom prst="rect">
            <a:avLst/>
          </a:prstGeom>
          <a:noFill/>
        </p:spPr>
        <p:txBody>
          <a:bodyPr wrap="square" rtlCol="0">
            <a:spAutoFit/>
          </a:bodyPr>
          <a:lstStyle/>
          <a:p>
            <a:pPr algn="ctr"/>
            <a:r>
              <a:rPr lang="en-US" sz="1500" i="1"/>
              <a:t>Statement issued in the framework of the response to hurricanes Eta and Iota in Honduras in 2020.</a:t>
            </a:r>
          </a:p>
        </p:txBody>
      </p:sp>
      <p:sp>
        <p:nvSpPr>
          <p:cNvPr id="11" name="TextBox 10">
            <a:extLst>
              <a:ext uri="{FF2B5EF4-FFF2-40B4-BE49-F238E27FC236}">
                <a16:creationId xmlns:a16="http://schemas.microsoft.com/office/drawing/2014/main" id="{04A28D0E-FFFA-4004-B2C0-3453A3D534CD}"/>
              </a:ext>
            </a:extLst>
          </p:cNvPr>
          <p:cNvSpPr txBox="1"/>
          <p:nvPr/>
        </p:nvSpPr>
        <p:spPr>
          <a:xfrm>
            <a:off x="521920" y="257305"/>
            <a:ext cx="9650557" cy="630942"/>
          </a:xfrm>
          <a:prstGeom prst="rect">
            <a:avLst/>
          </a:prstGeom>
          <a:noFill/>
        </p:spPr>
        <p:txBody>
          <a:bodyPr wrap="square">
            <a:spAutoFit/>
          </a:bodyPr>
          <a:lstStyle/>
          <a:p>
            <a:r>
              <a:rPr lang="en-US" sz="3500" b="1" dirty="0">
                <a:solidFill>
                  <a:schemeClr val="accent1"/>
                </a:solidFill>
                <a:latin typeface="Lato"/>
              </a:rPr>
              <a:t>Minimizing the risk for artificial feeding</a:t>
            </a:r>
          </a:p>
        </p:txBody>
      </p:sp>
      <p:sp>
        <p:nvSpPr>
          <p:cNvPr id="9" name="TextBox 8">
            <a:extLst>
              <a:ext uri="{FF2B5EF4-FFF2-40B4-BE49-F238E27FC236}">
                <a16:creationId xmlns:a16="http://schemas.microsoft.com/office/drawing/2014/main" id="{1681D887-E053-4365-991F-E8C94BAA82B5}"/>
              </a:ext>
            </a:extLst>
          </p:cNvPr>
          <p:cNvSpPr txBox="1"/>
          <p:nvPr/>
        </p:nvSpPr>
        <p:spPr>
          <a:xfrm>
            <a:off x="443754" y="1007826"/>
            <a:ext cx="6094206" cy="830997"/>
          </a:xfrm>
          <a:prstGeom prst="rect">
            <a:avLst/>
          </a:prstGeom>
          <a:noFill/>
        </p:spPr>
        <p:txBody>
          <a:bodyPr wrap="square">
            <a:spAutoFit/>
          </a:bodyPr>
          <a:lstStyle/>
          <a:p>
            <a:r>
              <a:rPr lang="en-US" sz="2400" b="1" dirty="0">
                <a:solidFill>
                  <a:schemeClr val="accent2"/>
                </a:solidFill>
                <a:latin typeface="Lato"/>
              </a:rPr>
              <a:t>1. Prevent donations of breast-milk substitutes</a:t>
            </a:r>
          </a:p>
        </p:txBody>
      </p:sp>
    </p:spTree>
    <p:extLst>
      <p:ext uri="{BB962C8B-B14F-4D97-AF65-F5344CB8AC3E}">
        <p14:creationId xmlns:p14="http://schemas.microsoft.com/office/powerpoint/2010/main" val="35941434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p:txBody>
          <a:bodyPr/>
          <a:lstStyle/>
          <a:p>
            <a:fld id="{198A1FDF-7175-48BE-A442-C38CD7BB5829}" type="slidenum">
              <a:rPr lang="en-US" smtClean="0"/>
              <a:t>51</a:t>
            </a:fld>
            <a:endParaRPr lang="en-US"/>
          </a:p>
        </p:txBody>
      </p:sp>
      <p:sp>
        <p:nvSpPr>
          <p:cNvPr id="8" name="TextBox 7">
            <a:extLst>
              <a:ext uri="{FF2B5EF4-FFF2-40B4-BE49-F238E27FC236}">
                <a16:creationId xmlns:a16="http://schemas.microsoft.com/office/drawing/2014/main" id="{14B8047C-825A-445F-A129-656DE78A8D67}"/>
              </a:ext>
            </a:extLst>
          </p:cNvPr>
          <p:cNvSpPr txBox="1"/>
          <p:nvPr/>
        </p:nvSpPr>
        <p:spPr>
          <a:xfrm>
            <a:off x="521920" y="257305"/>
            <a:ext cx="9650557" cy="630942"/>
          </a:xfrm>
          <a:prstGeom prst="rect">
            <a:avLst/>
          </a:prstGeom>
          <a:noFill/>
        </p:spPr>
        <p:txBody>
          <a:bodyPr wrap="square">
            <a:spAutoFit/>
          </a:bodyPr>
          <a:lstStyle/>
          <a:p>
            <a:r>
              <a:rPr lang="en-US" sz="3500" b="1" dirty="0">
                <a:solidFill>
                  <a:schemeClr val="accent1"/>
                </a:solidFill>
                <a:latin typeface="Lato"/>
              </a:rPr>
              <a:t>Minimizing the risk for artificial feeding</a:t>
            </a:r>
          </a:p>
        </p:txBody>
      </p:sp>
      <p:sp>
        <p:nvSpPr>
          <p:cNvPr id="10" name="TextBox 9">
            <a:extLst>
              <a:ext uri="{FF2B5EF4-FFF2-40B4-BE49-F238E27FC236}">
                <a16:creationId xmlns:a16="http://schemas.microsoft.com/office/drawing/2014/main" id="{12953692-C686-4DF1-A70F-5B5A91FD9A89}"/>
              </a:ext>
            </a:extLst>
          </p:cNvPr>
          <p:cNvSpPr txBox="1"/>
          <p:nvPr/>
        </p:nvSpPr>
        <p:spPr>
          <a:xfrm>
            <a:off x="41463" y="897484"/>
            <a:ext cx="10131014" cy="461665"/>
          </a:xfrm>
          <a:prstGeom prst="rect">
            <a:avLst/>
          </a:prstGeom>
          <a:noFill/>
        </p:spPr>
        <p:txBody>
          <a:bodyPr wrap="square">
            <a:spAutoFit/>
          </a:bodyPr>
          <a:lstStyle/>
          <a:p>
            <a:pPr marR="0" lvl="1">
              <a:spcBef>
                <a:spcPts val="0"/>
              </a:spcBef>
              <a:spcAft>
                <a:spcPts val="0"/>
              </a:spcAft>
            </a:pPr>
            <a:r>
              <a:rPr lang="en-US" sz="2400" b="1" dirty="0">
                <a:solidFill>
                  <a:schemeClr val="accent2"/>
                </a:solidFill>
                <a:effectLst/>
                <a:latin typeface="Calibri" panose="020F0502020204030204" pitchFamily="34" charset="0"/>
                <a:ea typeface="Times New Roman" panose="02020603050405020304" pitchFamily="18" charset="0"/>
              </a:rPr>
              <a:t>2. Evaluate the need of breast milk substitutes for non-breastfeed infants</a:t>
            </a:r>
            <a:endParaRPr lang="en-US" sz="2400" b="1" dirty="0">
              <a:solidFill>
                <a:schemeClr val="accent2"/>
              </a:solidFill>
              <a:effectLst/>
              <a:latin typeface="Calibri" panose="020F0502020204030204" pitchFamily="34" charset="0"/>
              <a:ea typeface="Calibri" panose="020F0502020204030204" pitchFamily="34" charset="0"/>
            </a:endParaRPr>
          </a:p>
        </p:txBody>
      </p:sp>
      <p:pic>
        <p:nvPicPr>
          <p:cNvPr id="11" name="Picture 10">
            <a:extLst>
              <a:ext uri="{FF2B5EF4-FFF2-40B4-BE49-F238E27FC236}">
                <a16:creationId xmlns:a16="http://schemas.microsoft.com/office/drawing/2014/main" id="{8F5EBDB3-179B-447F-832B-3226846BAA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487761"/>
            <a:ext cx="4257748" cy="5296992"/>
          </a:xfrm>
          <a:prstGeom prst="rect">
            <a:avLst/>
          </a:prstGeom>
          <a:ln>
            <a:noFill/>
          </a:ln>
          <a:effectLst>
            <a:outerShdw blurRad="292100" dist="139700" dir="2700000" algn="tl" rotWithShape="0">
              <a:srgbClr val="333333">
                <a:alpha val="65000"/>
              </a:srgbClr>
            </a:outerShdw>
          </a:effectLst>
        </p:spPr>
      </p:pic>
      <p:sp>
        <p:nvSpPr>
          <p:cNvPr id="7" name="Arrow: Right 6">
            <a:extLst>
              <a:ext uri="{FF2B5EF4-FFF2-40B4-BE49-F238E27FC236}">
                <a16:creationId xmlns:a16="http://schemas.microsoft.com/office/drawing/2014/main" id="{2A0508FD-822E-41FF-B418-267122AFC8CD}"/>
              </a:ext>
            </a:extLst>
          </p:cNvPr>
          <p:cNvSpPr/>
          <p:nvPr/>
        </p:nvSpPr>
        <p:spPr>
          <a:xfrm>
            <a:off x="5622138" y="3719748"/>
            <a:ext cx="591670" cy="2880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2FD1C24-108B-4C54-BF37-30C85D139ACE}"/>
              </a:ext>
            </a:extLst>
          </p:cNvPr>
          <p:cNvSpPr/>
          <p:nvPr/>
        </p:nvSpPr>
        <p:spPr>
          <a:xfrm>
            <a:off x="3055172" y="3927618"/>
            <a:ext cx="301214" cy="1602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86EE64C-AEA3-40DE-95E5-450C49E0A434}"/>
              </a:ext>
            </a:extLst>
          </p:cNvPr>
          <p:cNvSpPr/>
          <p:nvPr/>
        </p:nvSpPr>
        <p:spPr>
          <a:xfrm>
            <a:off x="2753958" y="4087906"/>
            <a:ext cx="301214" cy="1602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A0184D29-95C0-4C94-B7EB-7FF2651BF9F7}"/>
              </a:ext>
            </a:extLst>
          </p:cNvPr>
          <p:cNvSpPr/>
          <p:nvPr/>
        </p:nvSpPr>
        <p:spPr>
          <a:xfrm>
            <a:off x="2786232" y="4280468"/>
            <a:ext cx="301214" cy="1602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831F67B4-5D95-4B6F-9CB6-B35C97CA93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39998" y="1438682"/>
            <a:ext cx="4300242" cy="5346071"/>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4486AEC5-C5C0-24F5-F566-3678DB3BCD43}"/>
              </a:ext>
            </a:extLst>
          </p:cNvPr>
          <p:cNvSpPr txBox="1"/>
          <p:nvPr/>
        </p:nvSpPr>
        <p:spPr>
          <a:xfrm>
            <a:off x="5341215" y="5582993"/>
            <a:ext cx="1254528" cy="90024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Calibri"/>
                <a:cs typeface="Calibri"/>
              </a:rPr>
              <a:t>Operational Guidance: Breastfeeding Counselling in Emergencies, ENN</a:t>
            </a:r>
            <a:endParaRPr lang="en-US" dirty="0"/>
          </a:p>
        </p:txBody>
      </p:sp>
    </p:spTree>
    <p:extLst>
      <p:ext uri="{BB962C8B-B14F-4D97-AF65-F5344CB8AC3E}">
        <p14:creationId xmlns:p14="http://schemas.microsoft.com/office/powerpoint/2010/main" val="20690104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91E23F30-7865-C85E-E15E-3C5D8BADB2B8}"/>
              </a:ext>
            </a:extLst>
          </p:cNvPr>
          <p:cNvGrpSpPr/>
          <p:nvPr/>
        </p:nvGrpSpPr>
        <p:grpSpPr>
          <a:xfrm>
            <a:off x="1854092" y="1452282"/>
            <a:ext cx="8118247" cy="5168644"/>
            <a:chOff x="2360374" y="759376"/>
            <a:chExt cx="9361116" cy="6059495"/>
          </a:xfrm>
        </p:grpSpPr>
        <p:pic>
          <p:nvPicPr>
            <p:cNvPr id="10" name="Imagen 10" descr="Captura de pantalla de un celular con letras&#10;&#10;Descripción generada automáticamente">
              <a:extLst>
                <a:ext uri="{FF2B5EF4-FFF2-40B4-BE49-F238E27FC236}">
                  <a16:creationId xmlns:a16="http://schemas.microsoft.com/office/drawing/2014/main" id="{00424642-2ED6-47BA-DB5A-E6ABC74616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0374" y="759376"/>
              <a:ext cx="9361116" cy="6059495"/>
            </a:xfrm>
            <a:prstGeom prst="rect">
              <a:avLst/>
            </a:prstGeom>
          </p:spPr>
        </p:pic>
        <p:sp>
          <p:nvSpPr>
            <p:cNvPr id="11" name="Rectángulo: esquinas redondeadas 10">
              <a:extLst>
                <a:ext uri="{FF2B5EF4-FFF2-40B4-BE49-F238E27FC236}">
                  <a16:creationId xmlns:a16="http://schemas.microsoft.com/office/drawing/2014/main" id="{50982474-E1F9-2AC6-68E7-444F12F96382}"/>
                </a:ext>
              </a:extLst>
            </p:cNvPr>
            <p:cNvSpPr/>
            <p:nvPr/>
          </p:nvSpPr>
          <p:spPr>
            <a:xfrm>
              <a:off x="7473345" y="3397178"/>
              <a:ext cx="1868465" cy="247389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esquinas redondeadas 12">
              <a:extLst>
                <a:ext uri="{FF2B5EF4-FFF2-40B4-BE49-F238E27FC236}">
                  <a16:creationId xmlns:a16="http://schemas.microsoft.com/office/drawing/2014/main" id="{818547BE-3488-3AF6-5B5F-92BBA03778B7}"/>
                </a:ext>
              </a:extLst>
            </p:cNvPr>
            <p:cNvSpPr/>
            <p:nvPr/>
          </p:nvSpPr>
          <p:spPr>
            <a:xfrm>
              <a:off x="5580102" y="5970608"/>
              <a:ext cx="1701452" cy="84550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 name="Arrow: Right 1">
            <a:extLst>
              <a:ext uri="{FF2B5EF4-FFF2-40B4-BE49-F238E27FC236}">
                <a16:creationId xmlns:a16="http://schemas.microsoft.com/office/drawing/2014/main" id="{01A22C1B-0FE3-47E8-9AA4-25B1B39A7975}"/>
              </a:ext>
            </a:extLst>
          </p:cNvPr>
          <p:cNvSpPr/>
          <p:nvPr/>
        </p:nvSpPr>
        <p:spPr>
          <a:xfrm rot="10800000" flipH="1">
            <a:off x="3416641" y="6037441"/>
            <a:ext cx="1080055" cy="441064"/>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98C2CEF6-B960-4D4D-AA3D-129B77138A22}"/>
              </a:ext>
            </a:extLst>
          </p:cNvPr>
          <p:cNvSpPr txBox="1"/>
          <p:nvPr/>
        </p:nvSpPr>
        <p:spPr>
          <a:xfrm>
            <a:off x="521920" y="257305"/>
            <a:ext cx="9650557" cy="630942"/>
          </a:xfrm>
          <a:prstGeom prst="rect">
            <a:avLst/>
          </a:prstGeom>
          <a:noFill/>
        </p:spPr>
        <p:txBody>
          <a:bodyPr wrap="square">
            <a:spAutoFit/>
          </a:bodyPr>
          <a:lstStyle/>
          <a:p>
            <a:r>
              <a:rPr lang="en-US" sz="3500" b="1" dirty="0">
                <a:solidFill>
                  <a:schemeClr val="accent1"/>
                </a:solidFill>
                <a:latin typeface="Lato"/>
              </a:rPr>
              <a:t>Minimizing the risk for artificial feeding</a:t>
            </a:r>
          </a:p>
        </p:txBody>
      </p:sp>
      <p:sp>
        <p:nvSpPr>
          <p:cNvPr id="9" name="TextBox 8">
            <a:extLst>
              <a:ext uri="{FF2B5EF4-FFF2-40B4-BE49-F238E27FC236}">
                <a16:creationId xmlns:a16="http://schemas.microsoft.com/office/drawing/2014/main" id="{94FBC4FB-F571-41CE-AC55-C048C9AFD0AB}"/>
              </a:ext>
            </a:extLst>
          </p:cNvPr>
          <p:cNvSpPr txBox="1"/>
          <p:nvPr/>
        </p:nvSpPr>
        <p:spPr>
          <a:xfrm>
            <a:off x="41463" y="897484"/>
            <a:ext cx="10131014" cy="461665"/>
          </a:xfrm>
          <a:prstGeom prst="rect">
            <a:avLst/>
          </a:prstGeom>
          <a:noFill/>
        </p:spPr>
        <p:txBody>
          <a:bodyPr wrap="square">
            <a:spAutoFit/>
          </a:bodyPr>
          <a:lstStyle/>
          <a:p>
            <a:pPr marR="0" lvl="1">
              <a:spcBef>
                <a:spcPts val="0"/>
              </a:spcBef>
              <a:spcAft>
                <a:spcPts val="0"/>
              </a:spcAft>
            </a:pPr>
            <a:r>
              <a:rPr lang="en-US" sz="2400" b="1" dirty="0">
                <a:solidFill>
                  <a:schemeClr val="accent2"/>
                </a:solidFill>
                <a:effectLst/>
                <a:latin typeface="Calibri" panose="020F0502020204030204" pitchFamily="34" charset="0"/>
                <a:ea typeface="Times New Roman" panose="02020603050405020304" pitchFamily="18" charset="0"/>
              </a:rPr>
              <a:t>2. Evaluate the need of breast milk substitutes for non-breastfeed infants</a:t>
            </a:r>
            <a:endParaRPr lang="en-US" sz="2400" b="1" dirty="0">
              <a:solidFill>
                <a:schemeClr val="accent2"/>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5299251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p:txBody>
          <a:bodyPr/>
          <a:lstStyle/>
          <a:p>
            <a:fld id="{198A1FDF-7175-48BE-A442-C38CD7BB5829}" type="slidenum">
              <a:rPr lang="en-US" smtClean="0"/>
              <a:t>53</a:t>
            </a:fld>
            <a:endParaRPr lang="en-US"/>
          </a:p>
        </p:txBody>
      </p:sp>
      <p:graphicFrame>
        <p:nvGraphicFramePr>
          <p:cNvPr id="3" name="Tabla 4">
            <a:extLst>
              <a:ext uri="{FF2B5EF4-FFF2-40B4-BE49-F238E27FC236}">
                <a16:creationId xmlns:a16="http://schemas.microsoft.com/office/drawing/2014/main" id="{F59E42F6-735B-0518-213E-9221765B1E00}"/>
              </a:ext>
            </a:extLst>
          </p:cNvPr>
          <p:cNvGraphicFramePr>
            <a:graphicFrameLocks noGrp="1"/>
          </p:cNvGraphicFramePr>
          <p:nvPr>
            <p:extLst>
              <p:ext uri="{D42A27DB-BD31-4B8C-83A1-F6EECF244321}">
                <p14:modId xmlns:p14="http://schemas.microsoft.com/office/powerpoint/2010/main" val="869654223"/>
              </p:ext>
            </p:extLst>
          </p:nvPr>
        </p:nvGraphicFramePr>
        <p:xfrm>
          <a:off x="390728" y="2017179"/>
          <a:ext cx="11410544" cy="4724400"/>
        </p:xfrm>
        <a:graphic>
          <a:graphicData uri="http://schemas.openxmlformats.org/drawingml/2006/table">
            <a:tbl>
              <a:tblPr firstRow="1" bandRow="1">
                <a:tableStyleId>{F2DE63D5-997A-4646-A377-4702673A728D}</a:tableStyleId>
              </a:tblPr>
              <a:tblGrid>
                <a:gridCol w="3691638">
                  <a:extLst>
                    <a:ext uri="{9D8B030D-6E8A-4147-A177-3AD203B41FA5}">
                      <a16:colId xmlns:a16="http://schemas.microsoft.com/office/drawing/2014/main" val="1661245945"/>
                    </a:ext>
                  </a:extLst>
                </a:gridCol>
                <a:gridCol w="3859453">
                  <a:extLst>
                    <a:ext uri="{9D8B030D-6E8A-4147-A177-3AD203B41FA5}">
                      <a16:colId xmlns:a16="http://schemas.microsoft.com/office/drawing/2014/main" val="1121145130"/>
                    </a:ext>
                  </a:extLst>
                </a:gridCol>
                <a:gridCol w="3859453">
                  <a:extLst>
                    <a:ext uri="{9D8B030D-6E8A-4147-A177-3AD203B41FA5}">
                      <a16:colId xmlns:a16="http://schemas.microsoft.com/office/drawing/2014/main" val="3090943438"/>
                    </a:ext>
                  </a:extLst>
                </a:gridCol>
              </a:tblGrid>
              <a:tr h="8464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First choice</a:t>
                      </a: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Ready to use infant formula (RUIF)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Second choice</a:t>
                      </a: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Powdered infant formula (PIF)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Non-recommended milks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p>
                  </a:txBody>
                  <a:tcPr/>
                </a:tc>
                <a:extLst>
                  <a:ext uri="{0D108BD9-81ED-4DB2-BD59-A6C34878D82A}">
                    <a16:rowId xmlns:a16="http://schemas.microsoft.com/office/drawing/2014/main" val="3107253815"/>
                  </a:ext>
                </a:extLst>
              </a:tr>
              <a:tr h="2188814">
                <a:tc>
                  <a:txBody>
                    <a:bodyPr/>
                    <a:lstStyle/>
                    <a:p>
                      <a:pPr marL="342900" indent="-342900">
                        <a:buFont typeface="Wingdings" panose="05000000000000000000" pitchFamily="2" charset="2"/>
                        <a:buChar char="ü"/>
                      </a:pPr>
                      <a:r>
                        <a:rPr lang="en-US" sz="1800" dirty="0"/>
                        <a:t>More expensive than powdered infant formula but the safest option for this most vulnerable group</a:t>
                      </a:r>
                    </a:p>
                    <a:p>
                      <a:pPr marL="342900" indent="-342900">
                        <a:buFont typeface="Wingdings" panose="05000000000000000000" pitchFamily="2" charset="2"/>
                        <a:buChar char="ü"/>
                      </a:pPr>
                      <a:r>
                        <a:rPr lang="en-US" sz="1800" dirty="0"/>
                        <a:t>Sterile product until it is opened</a:t>
                      </a:r>
                    </a:p>
                    <a:p>
                      <a:pPr marL="342900" indent="-342900">
                        <a:buFont typeface="Wingdings" panose="05000000000000000000" pitchFamily="2" charset="2"/>
                        <a:buChar char="ü"/>
                      </a:pPr>
                      <a:r>
                        <a:rPr lang="en-US" sz="1800" dirty="0"/>
                        <a:t>Does not require reconstitution with water</a:t>
                      </a:r>
                    </a:p>
                    <a:p>
                      <a:pPr marL="285750" indent="-285750">
                        <a:buFont typeface="Arial" panose="020B0604020202020204" pitchFamily="34" charset="0"/>
                        <a:buChar char="•"/>
                      </a:pPr>
                      <a:endParaRPr lang="es-GT" sz="1800" dirty="0"/>
                    </a:p>
                  </a:txBody>
                  <a:tcPr/>
                </a:tc>
                <a:tc>
                  <a:txBody>
                    <a:bodyPr/>
                    <a:lstStyle/>
                    <a:p>
                      <a:pPr marL="342900" indent="-342900">
                        <a:buFont typeface="Wingdings" panose="05000000000000000000" pitchFamily="2" charset="2"/>
                        <a:buChar char="ü"/>
                      </a:pPr>
                      <a:r>
                        <a:rPr lang="en-US" sz="1800" dirty="0"/>
                        <a:t>Non-sterile product, needs to be reconstituted with water</a:t>
                      </a:r>
                    </a:p>
                    <a:p>
                      <a:pPr marL="342900" indent="-342900">
                        <a:buFont typeface="Wingdings" panose="05000000000000000000" pitchFamily="2" charset="2"/>
                        <a:buChar char="ü"/>
                      </a:pPr>
                      <a:r>
                        <a:rPr lang="en-US" sz="1800" dirty="0"/>
                        <a:t>Risks related to unsafe preparation in emergency situations where conditions are often unhygienic</a:t>
                      </a:r>
                    </a:p>
                    <a:p>
                      <a:pPr marL="342900" indent="-342900">
                        <a:buFont typeface="Wingdings" panose="05000000000000000000" pitchFamily="2" charset="2"/>
                        <a:buChar char="ü"/>
                      </a:pPr>
                      <a:r>
                        <a:rPr lang="en-US" sz="1800" dirty="0"/>
                        <a:t>Where safe preparation and use of infant formula cannot be assured, on-site reconstitution and consumption should be considered</a:t>
                      </a:r>
                    </a:p>
                    <a:p>
                      <a:pPr marL="342900" indent="-342900">
                        <a:buFont typeface="Wingdings" panose="05000000000000000000" pitchFamily="2" charset="2"/>
                        <a:buChar char="ü"/>
                      </a:pPr>
                      <a:r>
                        <a:rPr lang="en-US" sz="1800" dirty="0"/>
                        <a:t>To be procured for a shorter or longer period of time, when RUIF is not (yet) available or accessible.</a:t>
                      </a:r>
                    </a:p>
                    <a:p>
                      <a:pPr marL="285750" indent="-285750">
                        <a:buFont typeface="Arial" panose="020B0604020202020204" pitchFamily="34" charset="0"/>
                        <a:buChar char="•"/>
                      </a:pPr>
                      <a:endParaRPr lang="es-GT" sz="1800" dirty="0"/>
                    </a:p>
                  </a:txBody>
                  <a:tcPr/>
                </a:tc>
                <a:tc>
                  <a:txBody>
                    <a:bodyPr/>
                    <a:lstStyle/>
                    <a:p>
                      <a:pPr marL="342900" indent="-342900">
                        <a:buFont typeface="Arial" panose="020B0604020202020204" pitchFamily="34" charset="0"/>
                        <a:buChar char="•"/>
                      </a:pPr>
                      <a:r>
                        <a:rPr lang="en-US" sz="1800" dirty="0"/>
                        <a:t>Concentrated liquid infant formula: risk of errors in diluting the product higher risk of contamination once opened</a:t>
                      </a:r>
                    </a:p>
                    <a:p>
                      <a:pPr marL="342900" indent="-342900">
                        <a:buFont typeface="Arial" panose="020B0604020202020204" pitchFamily="34" charset="0"/>
                        <a:buChar char="•"/>
                      </a:pPr>
                      <a:r>
                        <a:rPr lang="en-US" sz="1800" dirty="0"/>
                        <a:t>Therapeutic milks (F75 and F100): treatment for severe acute malnutrition</a:t>
                      </a:r>
                    </a:p>
                    <a:p>
                      <a:pPr marL="342900" indent="-342900">
                        <a:buFont typeface="Arial" panose="020B0604020202020204" pitchFamily="34" charset="0"/>
                        <a:buChar char="•"/>
                      </a:pPr>
                      <a:r>
                        <a:rPr lang="en-US" sz="1800" dirty="0"/>
                        <a:t>Specialized follow-up formulas or toddler formulas</a:t>
                      </a:r>
                    </a:p>
                    <a:p>
                      <a:endParaRPr lang="es-GT" sz="1800" dirty="0"/>
                    </a:p>
                  </a:txBody>
                  <a:tcPr/>
                </a:tc>
                <a:extLst>
                  <a:ext uri="{0D108BD9-81ED-4DB2-BD59-A6C34878D82A}">
                    <a16:rowId xmlns:a16="http://schemas.microsoft.com/office/drawing/2014/main" val="2198187096"/>
                  </a:ext>
                </a:extLst>
              </a:tr>
            </a:tbl>
          </a:graphicData>
        </a:graphic>
      </p:graphicFrame>
      <p:sp>
        <p:nvSpPr>
          <p:cNvPr id="6" name="TextBox 5">
            <a:extLst>
              <a:ext uri="{FF2B5EF4-FFF2-40B4-BE49-F238E27FC236}">
                <a16:creationId xmlns:a16="http://schemas.microsoft.com/office/drawing/2014/main" id="{596C2E04-4B9E-4A89-B57E-32130E4E39C1}"/>
              </a:ext>
            </a:extLst>
          </p:cNvPr>
          <p:cNvSpPr txBox="1"/>
          <p:nvPr/>
        </p:nvSpPr>
        <p:spPr>
          <a:xfrm>
            <a:off x="521920" y="257305"/>
            <a:ext cx="9650557" cy="630942"/>
          </a:xfrm>
          <a:prstGeom prst="rect">
            <a:avLst/>
          </a:prstGeom>
          <a:noFill/>
        </p:spPr>
        <p:txBody>
          <a:bodyPr wrap="square">
            <a:spAutoFit/>
          </a:bodyPr>
          <a:lstStyle/>
          <a:p>
            <a:r>
              <a:rPr lang="en-US" sz="3500" b="1" dirty="0">
                <a:solidFill>
                  <a:schemeClr val="accent1"/>
                </a:solidFill>
                <a:latin typeface="Lato"/>
              </a:rPr>
              <a:t>Minimizing the risk for artificial feeding</a:t>
            </a:r>
          </a:p>
        </p:txBody>
      </p:sp>
      <p:sp>
        <p:nvSpPr>
          <p:cNvPr id="9" name="TextBox 8">
            <a:extLst>
              <a:ext uri="{FF2B5EF4-FFF2-40B4-BE49-F238E27FC236}">
                <a16:creationId xmlns:a16="http://schemas.microsoft.com/office/drawing/2014/main" id="{E78734BA-5B11-42EF-BD45-8BB02593DA82}"/>
              </a:ext>
            </a:extLst>
          </p:cNvPr>
          <p:cNvSpPr txBox="1"/>
          <p:nvPr/>
        </p:nvSpPr>
        <p:spPr>
          <a:xfrm>
            <a:off x="41463" y="897484"/>
            <a:ext cx="10131014" cy="461665"/>
          </a:xfrm>
          <a:prstGeom prst="rect">
            <a:avLst/>
          </a:prstGeom>
          <a:noFill/>
        </p:spPr>
        <p:txBody>
          <a:bodyPr wrap="square">
            <a:spAutoFit/>
          </a:bodyPr>
          <a:lstStyle/>
          <a:p>
            <a:pPr marR="0" lvl="1">
              <a:spcBef>
                <a:spcPts val="0"/>
              </a:spcBef>
              <a:spcAft>
                <a:spcPts val="0"/>
              </a:spcAft>
            </a:pPr>
            <a:r>
              <a:rPr lang="en-US" sz="2400" b="1" dirty="0">
                <a:solidFill>
                  <a:schemeClr val="accent2"/>
                </a:solidFill>
                <a:latin typeface="Calibri" panose="020F0502020204030204" pitchFamily="34" charset="0"/>
                <a:ea typeface="Times New Roman" panose="02020603050405020304" pitchFamily="18" charset="0"/>
              </a:rPr>
              <a:t>3. Procure</a:t>
            </a:r>
            <a:r>
              <a:rPr lang="en-US" sz="2400" b="1" dirty="0">
                <a:solidFill>
                  <a:schemeClr val="accent2"/>
                </a:solidFill>
                <a:effectLst/>
                <a:latin typeface="Calibri" panose="020F0502020204030204" pitchFamily="34" charset="0"/>
                <a:ea typeface="Times New Roman" panose="02020603050405020304" pitchFamily="18" charset="0"/>
              </a:rPr>
              <a:t> breast-milk substitutes and utensils for preparation and feeding</a:t>
            </a:r>
            <a:endParaRPr lang="en-US" sz="2400" b="1" dirty="0">
              <a:solidFill>
                <a:schemeClr val="accent2"/>
              </a:solidFill>
              <a:effectLst/>
              <a:latin typeface="Calibri" panose="020F0502020204030204" pitchFamily="34" charset="0"/>
              <a:ea typeface="Calibri" panose="020F0502020204030204" pitchFamily="34" charset="0"/>
            </a:endParaRPr>
          </a:p>
        </p:txBody>
      </p:sp>
      <p:sp>
        <p:nvSpPr>
          <p:cNvPr id="10" name="TextBox 9">
            <a:extLst>
              <a:ext uri="{FF2B5EF4-FFF2-40B4-BE49-F238E27FC236}">
                <a16:creationId xmlns:a16="http://schemas.microsoft.com/office/drawing/2014/main" id="{F4A03A05-CA96-4E42-AB9C-35B485F8E044}"/>
              </a:ext>
            </a:extLst>
          </p:cNvPr>
          <p:cNvSpPr txBox="1"/>
          <p:nvPr/>
        </p:nvSpPr>
        <p:spPr>
          <a:xfrm>
            <a:off x="1019594" y="1387077"/>
            <a:ext cx="6094206" cy="369332"/>
          </a:xfrm>
          <a:prstGeom prst="rect">
            <a:avLst/>
          </a:prstGeom>
          <a:noFill/>
        </p:spPr>
        <p:txBody>
          <a:bodyPr wrap="square">
            <a:spAutoFit/>
          </a:bodyPr>
          <a:lstStyle/>
          <a:p>
            <a:r>
              <a:rPr lang="en-US" sz="18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Decide on the quantity of BMS to purchase</a:t>
            </a:r>
            <a:endParaRPr lang="en-US" dirty="0"/>
          </a:p>
        </p:txBody>
      </p:sp>
      <p:sp>
        <p:nvSpPr>
          <p:cNvPr id="5" name="TextBox 4">
            <a:extLst>
              <a:ext uri="{FF2B5EF4-FFF2-40B4-BE49-F238E27FC236}">
                <a16:creationId xmlns:a16="http://schemas.microsoft.com/office/drawing/2014/main" id="{E691CC65-B2E9-6228-0C5A-01435931D9F9}"/>
              </a:ext>
            </a:extLst>
          </p:cNvPr>
          <p:cNvSpPr txBox="1"/>
          <p:nvPr/>
        </p:nvSpPr>
        <p:spPr>
          <a:xfrm>
            <a:off x="565300" y="6141077"/>
            <a:ext cx="3282950" cy="5770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Calibri"/>
                <a:cs typeface="Calibri"/>
              </a:rPr>
              <a:t>Minimizing the risks of artificial feeding. </a:t>
            </a:r>
            <a:r>
              <a:rPr lang="en-US" sz="1050" dirty="0">
                <a:ea typeface="+mn-lt"/>
                <a:cs typeface="+mn-lt"/>
              </a:rPr>
              <a:t>Regional Group for Integrated Nutrition Resilience for Latin America and the Caribbean 2020</a:t>
            </a:r>
            <a:endParaRPr lang="en-US" sz="1050" dirty="0">
              <a:cs typeface="Calibri" panose="020F0502020204030204"/>
            </a:endParaRPr>
          </a:p>
        </p:txBody>
      </p:sp>
    </p:spTree>
    <p:extLst>
      <p:ext uri="{BB962C8B-B14F-4D97-AF65-F5344CB8AC3E}">
        <p14:creationId xmlns:p14="http://schemas.microsoft.com/office/powerpoint/2010/main" val="2465216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DE8962E-3EF0-4FC8-A785-F8603EE5E059}"/>
              </a:ext>
            </a:extLst>
          </p:cNvPr>
          <p:cNvSpPr txBox="1"/>
          <p:nvPr/>
        </p:nvSpPr>
        <p:spPr>
          <a:xfrm>
            <a:off x="521920" y="257305"/>
            <a:ext cx="9650557" cy="630942"/>
          </a:xfrm>
          <a:prstGeom prst="rect">
            <a:avLst/>
          </a:prstGeom>
          <a:noFill/>
        </p:spPr>
        <p:txBody>
          <a:bodyPr wrap="square">
            <a:spAutoFit/>
          </a:bodyPr>
          <a:lstStyle/>
          <a:p>
            <a:r>
              <a:rPr lang="en-US" sz="3500" b="1" dirty="0">
                <a:solidFill>
                  <a:schemeClr val="accent1"/>
                </a:solidFill>
                <a:latin typeface="Lato"/>
              </a:rPr>
              <a:t>Minimizing the risk for artificial feeding</a:t>
            </a:r>
          </a:p>
        </p:txBody>
      </p:sp>
      <p:sp>
        <p:nvSpPr>
          <p:cNvPr id="13" name="TextBox 12">
            <a:extLst>
              <a:ext uri="{FF2B5EF4-FFF2-40B4-BE49-F238E27FC236}">
                <a16:creationId xmlns:a16="http://schemas.microsoft.com/office/drawing/2014/main" id="{3806B432-5619-4D33-B478-6D740DEB7256}"/>
              </a:ext>
            </a:extLst>
          </p:cNvPr>
          <p:cNvSpPr txBox="1"/>
          <p:nvPr/>
        </p:nvSpPr>
        <p:spPr>
          <a:xfrm>
            <a:off x="41463" y="897484"/>
            <a:ext cx="10131014" cy="461665"/>
          </a:xfrm>
          <a:prstGeom prst="rect">
            <a:avLst/>
          </a:prstGeom>
          <a:noFill/>
        </p:spPr>
        <p:txBody>
          <a:bodyPr wrap="square">
            <a:spAutoFit/>
          </a:bodyPr>
          <a:lstStyle/>
          <a:p>
            <a:pPr marR="0" lvl="1">
              <a:spcBef>
                <a:spcPts val="0"/>
              </a:spcBef>
              <a:spcAft>
                <a:spcPts val="0"/>
              </a:spcAft>
            </a:pPr>
            <a:r>
              <a:rPr lang="en-US" sz="2400" b="1" dirty="0">
                <a:solidFill>
                  <a:schemeClr val="accent2"/>
                </a:solidFill>
                <a:latin typeface="Calibri" panose="020F0502020204030204" pitchFamily="34" charset="0"/>
                <a:ea typeface="Times New Roman" panose="02020603050405020304" pitchFamily="18" charset="0"/>
              </a:rPr>
              <a:t>3. Procure</a:t>
            </a:r>
            <a:r>
              <a:rPr lang="en-US" sz="2400" b="1" dirty="0">
                <a:solidFill>
                  <a:schemeClr val="accent2"/>
                </a:solidFill>
                <a:effectLst/>
                <a:latin typeface="Calibri" panose="020F0502020204030204" pitchFamily="34" charset="0"/>
                <a:ea typeface="Times New Roman" panose="02020603050405020304" pitchFamily="18" charset="0"/>
              </a:rPr>
              <a:t> breast-milk substitutes and utensils for preparation and feeding</a:t>
            </a:r>
            <a:endParaRPr lang="en-US" sz="2400" b="1" dirty="0">
              <a:solidFill>
                <a:schemeClr val="accent2"/>
              </a:solidFill>
              <a:effectLst/>
              <a:latin typeface="Calibri" panose="020F0502020204030204" pitchFamily="34" charset="0"/>
              <a:ea typeface="Calibri" panose="020F0502020204030204" pitchFamily="34" charset="0"/>
            </a:endParaRPr>
          </a:p>
        </p:txBody>
      </p:sp>
      <p:pic>
        <p:nvPicPr>
          <p:cNvPr id="9" name="Picture 2" descr="RÃ©sultats de recherche d'images pour Â«Â formula infantilÂ Â»">
            <a:extLst>
              <a:ext uri="{FF2B5EF4-FFF2-40B4-BE49-F238E27FC236}">
                <a16:creationId xmlns:a16="http://schemas.microsoft.com/office/drawing/2014/main" id="{669D927F-D774-416F-ACB8-CC4109AC5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77" y="1770435"/>
            <a:ext cx="5116553" cy="341281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0188AAC2-7208-4939-AEF0-7EF2A3D0B746}"/>
              </a:ext>
            </a:extLst>
          </p:cNvPr>
          <p:cNvSpPr/>
          <p:nvPr/>
        </p:nvSpPr>
        <p:spPr>
          <a:xfrm>
            <a:off x="2827507" y="2538919"/>
            <a:ext cx="1916348" cy="214872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dirty="0" err="1">
                <a:solidFill>
                  <a:schemeClr val="accent1"/>
                </a:solidFill>
              </a:rPr>
              <a:t>Powdered</a:t>
            </a:r>
            <a:r>
              <a:rPr lang="es-PA" dirty="0">
                <a:solidFill>
                  <a:schemeClr val="accent1"/>
                </a:solidFill>
              </a:rPr>
              <a:t> </a:t>
            </a:r>
            <a:r>
              <a:rPr lang="es-PA" dirty="0" err="1">
                <a:solidFill>
                  <a:schemeClr val="accent1"/>
                </a:solidFill>
              </a:rPr>
              <a:t>infant</a:t>
            </a:r>
            <a:r>
              <a:rPr lang="es-PA" dirty="0">
                <a:solidFill>
                  <a:schemeClr val="accent1"/>
                </a:solidFill>
              </a:rPr>
              <a:t> formula </a:t>
            </a:r>
            <a:endParaRPr lang="en-US" dirty="0">
              <a:solidFill>
                <a:schemeClr val="accent1"/>
              </a:solidFill>
            </a:endParaRPr>
          </a:p>
        </p:txBody>
      </p:sp>
      <p:pic>
        <p:nvPicPr>
          <p:cNvPr id="14" name="Picture 13" descr="Image associÃ©e">
            <a:extLst>
              <a:ext uri="{FF2B5EF4-FFF2-40B4-BE49-F238E27FC236}">
                <a16:creationId xmlns:a16="http://schemas.microsoft.com/office/drawing/2014/main" id="{28E09459-5A88-4FC4-82DE-AEB42BD96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8114" y="2408096"/>
            <a:ext cx="1732505" cy="17325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5117382-EE59-4BB3-9054-46C30B9E86DA}"/>
              </a:ext>
            </a:extLst>
          </p:cNvPr>
          <p:cNvSpPr txBox="1"/>
          <p:nvPr/>
        </p:nvSpPr>
        <p:spPr>
          <a:xfrm>
            <a:off x="5383428" y="2408095"/>
            <a:ext cx="2623093" cy="1938992"/>
          </a:xfrm>
          <a:prstGeom prst="rect">
            <a:avLst/>
          </a:prstGeom>
          <a:solidFill>
            <a:srgbClr val="FF0000"/>
          </a:solidFill>
        </p:spPr>
        <p:txBody>
          <a:bodyPr wrap="square" rtlCol="0">
            <a:spAutoFit/>
          </a:bodyPr>
          <a:lstStyle/>
          <a:p>
            <a:pPr algn="ctr"/>
            <a:r>
              <a:rPr lang="es-PA" sz="2000" dirty="0" err="1">
                <a:solidFill>
                  <a:schemeClr val="bg1"/>
                </a:solidFill>
              </a:rPr>
              <a:t>Infant</a:t>
            </a:r>
            <a:r>
              <a:rPr lang="es-PA" sz="2000" dirty="0">
                <a:solidFill>
                  <a:schemeClr val="bg1"/>
                </a:solidFill>
              </a:rPr>
              <a:t> formula </a:t>
            </a:r>
            <a:r>
              <a:rPr lang="es-PA" sz="2000" dirty="0" err="1">
                <a:solidFill>
                  <a:schemeClr val="bg1"/>
                </a:solidFill>
              </a:rPr>
              <a:t>should</a:t>
            </a:r>
            <a:r>
              <a:rPr lang="es-PA" sz="2000" dirty="0">
                <a:solidFill>
                  <a:schemeClr val="bg1"/>
                </a:solidFill>
              </a:rPr>
              <a:t> </a:t>
            </a:r>
            <a:r>
              <a:rPr lang="es-PA" sz="2000" dirty="0" err="1">
                <a:solidFill>
                  <a:schemeClr val="bg1"/>
                </a:solidFill>
              </a:rPr>
              <a:t>never</a:t>
            </a:r>
            <a:r>
              <a:rPr lang="es-PA" sz="2000" dirty="0">
                <a:solidFill>
                  <a:schemeClr val="bg1"/>
                </a:solidFill>
              </a:rPr>
              <a:t> be </a:t>
            </a:r>
            <a:r>
              <a:rPr lang="es-PA" sz="2000" dirty="0" err="1">
                <a:solidFill>
                  <a:schemeClr val="bg1"/>
                </a:solidFill>
              </a:rPr>
              <a:t>distributed</a:t>
            </a:r>
            <a:r>
              <a:rPr lang="es-PA" sz="2000" dirty="0">
                <a:solidFill>
                  <a:schemeClr val="bg1"/>
                </a:solidFill>
              </a:rPr>
              <a:t> to a </a:t>
            </a:r>
            <a:r>
              <a:rPr lang="es-PA" sz="2000" dirty="0" err="1">
                <a:solidFill>
                  <a:schemeClr val="bg1"/>
                </a:solidFill>
              </a:rPr>
              <a:t>population</a:t>
            </a:r>
            <a:r>
              <a:rPr lang="es-PA" sz="2000" dirty="0">
                <a:solidFill>
                  <a:schemeClr val="bg1"/>
                </a:solidFill>
              </a:rPr>
              <a:t> </a:t>
            </a:r>
            <a:r>
              <a:rPr lang="es-PA" sz="2000" dirty="0" err="1">
                <a:solidFill>
                  <a:schemeClr val="bg1"/>
                </a:solidFill>
              </a:rPr>
              <a:t>affected</a:t>
            </a:r>
            <a:r>
              <a:rPr lang="es-PA" sz="2000" dirty="0">
                <a:solidFill>
                  <a:schemeClr val="bg1"/>
                </a:solidFill>
              </a:rPr>
              <a:t> </a:t>
            </a:r>
            <a:r>
              <a:rPr lang="es-PA" sz="2000" dirty="0" err="1">
                <a:solidFill>
                  <a:schemeClr val="bg1"/>
                </a:solidFill>
              </a:rPr>
              <a:t>by</a:t>
            </a:r>
            <a:r>
              <a:rPr lang="es-PA" sz="2000" dirty="0">
                <a:solidFill>
                  <a:schemeClr val="bg1"/>
                </a:solidFill>
              </a:rPr>
              <a:t> the </a:t>
            </a:r>
            <a:r>
              <a:rPr lang="es-PA" sz="2000" dirty="0" err="1">
                <a:solidFill>
                  <a:schemeClr val="bg1"/>
                </a:solidFill>
              </a:rPr>
              <a:t>emergency</a:t>
            </a:r>
            <a:r>
              <a:rPr lang="es-PA" sz="2000" dirty="0">
                <a:solidFill>
                  <a:schemeClr val="bg1"/>
                </a:solidFill>
              </a:rPr>
              <a:t> </a:t>
            </a:r>
            <a:r>
              <a:rPr lang="es-PA" sz="2000" u="sng" dirty="0" err="1">
                <a:solidFill>
                  <a:schemeClr val="bg1"/>
                </a:solidFill>
              </a:rPr>
              <a:t>without</a:t>
            </a:r>
            <a:r>
              <a:rPr lang="es-PA" sz="2000" u="sng" dirty="0">
                <a:solidFill>
                  <a:schemeClr val="bg1"/>
                </a:solidFill>
              </a:rPr>
              <a:t> the </a:t>
            </a:r>
            <a:r>
              <a:rPr lang="es-PA" sz="2000" u="sng" dirty="0" err="1">
                <a:solidFill>
                  <a:schemeClr val="bg1"/>
                </a:solidFill>
              </a:rPr>
              <a:t>needed</a:t>
            </a:r>
            <a:r>
              <a:rPr lang="es-PA" sz="2000" u="sng" dirty="0">
                <a:solidFill>
                  <a:schemeClr val="bg1"/>
                </a:solidFill>
              </a:rPr>
              <a:t> </a:t>
            </a:r>
            <a:r>
              <a:rPr lang="es-PA" sz="2000" u="sng" dirty="0" err="1">
                <a:solidFill>
                  <a:schemeClr val="bg1"/>
                </a:solidFill>
              </a:rPr>
              <a:t>resources</a:t>
            </a:r>
            <a:endParaRPr lang="en-US" sz="2000" u="sng" dirty="0">
              <a:solidFill>
                <a:schemeClr val="bg1"/>
              </a:solidFill>
            </a:endParaRPr>
          </a:p>
        </p:txBody>
      </p:sp>
      <p:sp>
        <p:nvSpPr>
          <p:cNvPr id="3" name="TextBox 2">
            <a:extLst>
              <a:ext uri="{FF2B5EF4-FFF2-40B4-BE49-F238E27FC236}">
                <a16:creationId xmlns:a16="http://schemas.microsoft.com/office/drawing/2014/main" id="{0F825E2F-49A2-1D2A-80CD-9316B38D8BA3}"/>
              </a:ext>
            </a:extLst>
          </p:cNvPr>
          <p:cNvSpPr txBox="1"/>
          <p:nvPr/>
        </p:nvSpPr>
        <p:spPr>
          <a:xfrm>
            <a:off x="8646793" y="5862035"/>
            <a:ext cx="3282950" cy="5770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Calibri"/>
                <a:cs typeface="Calibri"/>
              </a:rPr>
              <a:t>Minimizing the risks of artificial feeding. </a:t>
            </a:r>
            <a:r>
              <a:rPr lang="en-US" sz="1050" dirty="0">
                <a:ea typeface="+mn-lt"/>
                <a:cs typeface="+mn-lt"/>
              </a:rPr>
              <a:t>Regional Group for Integrated Nutrition Resilience for Latin America and the Caribbean 2020</a:t>
            </a:r>
            <a:endParaRPr lang="en-US" sz="1050" dirty="0">
              <a:cs typeface="Calibri" panose="020F0502020204030204"/>
            </a:endParaRPr>
          </a:p>
        </p:txBody>
      </p:sp>
    </p:spTree>
    <p:extLst>
      <p:ext uri="{BB962C8B-B14F-4D97-AF65-F5344CB8AC3E}">
        <p14:creationId xmlns:p14="http://schemas.microsoft.com/office/powerpoint/2010/main" val="5701141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Ã©sultats de recherche d'images pour Â«Â formula infantilÂ Â»"/>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68" y="1330951"/>
            <a:ext cx="4083440" cy="272371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715645" y="1915795"/>
            <a:ext cx="1573754" cy="17418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dirty="0" err="1">
                <a:solidFill>
                  <a:schemeClr val="accent1"/>
                </a:solidFill>
              </a:rPr>
              <a:t>Powdered</a:t>
            </a:r>
            <a:r>
              <a:rPr lang="es-PA" dirty="0">
                <a:solidFill>
                  <a:schemeClr val="accent1"/>
                </a:solidFill>
              </a:rPr>
              <a:t> </a:t>
            </a:r>
            <a:r>
              <a:rPr lang="es-PA" dirty="0" err="1">
                <a:solidFill>
                  <a:schemeClr val="accent1"/>
                </a:solidFill>
              </a:rPr>
              <a:t>infant</a:t>
            </a:r>
            <a:r>
              <a:rPr lang="es-PA" dirty="0">
                <a:solidFill>
                  <a:schemeClr val="accent1"/>
                </a:solidFill>
              </a:rPr>
              <a:t> formula </a:t>
            </a:r>
            <a:endParaRPr lang="en-US" dirty="0">
              <a:solidFill>
                <a:schemeClr val="accent1"/>
              </a:solidFill>
            </a:endParaRPr>
          </a:p>
        </p:txBody>
      </p:sp>
      <p:pic>
        <p:nvPicPr>
          <p:cNvPr id="2056" name="Picture 8" descr="Image associÃ©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3573" y="2556546"/>
            <a:ext cx="2874875" cy="168180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9793529" y="4287542"/>
            <a:ext cx="1500395" cy="292388"/>
          </a:xfrm>
          <a:prstGeom prst="rect">
            <a:avLst/>
          </a:prstGeom>
          <a:noFill/>
        </p:spPr>
        <p:txBody>
          <a:bodyPr wrap="square" rtlCol="0">
            <a:spAutoFit/>
          </a:bodyPr>
          <a:lstStyle/>
          <a:p>
            <a:r>
              <a:rPr lang="es-PA" sz="1300" dirty="0" err="1">
                <a:solidFill>
                  <a:schemeClr val="accent5">
                    <a:lumMod val="50000"/>
                  </a:schemeClr>
                </a:solidFill>
              </a:rPr>
              <a:t>Safe</a:t>
            </a:r>
            <a:r>
              <a:rPr lang="es-PA" sz="1300" dirty="0">
                <a:solidFill>
                  <a:schemeClr val="accent5">
                    <a:lumMod val="50000"/>
                  </a:schemeClr>
                </a:solidFill>
              </a:rPr>
              <a:t> </a:t>
            </a:r>
            <a:r>
              <a:rPr lang="es-PA" sz="1300" dirty="0" err="1">
                <a:solidFill>
                  <a:schemeClr val="accent5">
                    <a:lumMod val="50000"/>
                  </a:schemeClr>
                </a:solidFill>
              </a:rPr>
              <a:t>water</a:t>
            </a:r>
            <a:endParaRPr lang="en-US" sz="1300" dirty="0">
              <a:solidFill>
                <a:schemeClr val="accent5">
                  <a:lumMod val="50000"/>
                </a:schemeClr>
              </a:solidFill>
            </a:endParaRPr>
          </a:p>
        </p:txBody>
      </p:sp>
      <p:sp>
        <p:nvSpPr>
          <p:cNvPr id="11" name="TextBox 10"/>
          <p:cNvSpPr txBox="1"/>
          <p:nvPr/>
        </p:nvSpPr>
        <p:spPr>
          <a:xfrm>
            <a:off x="2753194" y="4669436"/>
            <a:ext cx="59961" cy="369332"/>
          </a:xfrm>
          <a:prstGeom prst="rect">
            <a:avLst/>
          </a:prstGeom>
          <a:noFill/>
        </p:spPr>
        <p:txBody>
          <a:bodyPr wrap="square" rtlCol="0">
            <a:spAutoFit/>
          </a:bodyPr>
          <a:lstStyle/>
          <a:p>
            <a:endParaRPr lang="en-US" dirty="0"/>
          </a:p>
        </p:txBody>
      </p:sp>
      <p:sp>
        <p:nvSpPr>
          <p:cNvPr id="12" name="TextBox 11"/>
          <p:cNvSpPr txBox="1"/>
          <p:nvPr/>
        </p:nvSpPr>
        <p:spPr>
          <a:xfrm>
            <a:off x="218529" y="4612131"/>
            <a:ext cx="2823677" cy="892552"/>
          </a:xfrm>
          <a:prstGeom prst="rect">
            <a:avLst/>
          </a:prstGeom>
          <a:noFill/>
        </p:spPr>
        <p:txBody>
          <a:bodyPr wrap="square" rtlCol="0">
            <a:spAutoFit/>
          </a:bodyPr>
          <a:lstStyle/>
          <a:p>
            <a:r>
              <a:rPr lang="en-US" sz="1300" b="1" dirty="0"/>
              <a:t>Sustainable</a:t>
            </a:r>
            <a:r>
              <a:rPr lang="en-US" sz="1300" dirty="0"/>
              <a:t>: the mother is able to prepare feeds for the child as frequently as recommended (for as long as the child needs it)</a:t>
            </a:r>
          </a:p>
        </p:txBody>
      </p:sp>
      <p:sp>
        <p:nvSpPr>
          <p:cNvPr id="13" name="Rectangle 12"/>
          <p:cNvSpPr/>
          <p:nvPr/>
        </p:nvSpPr>
        <p:spPr>
          <a:xfrm>
            <a:off x="218529" y="5643646"/>
            <a:ext cx="1726311" cy="1092607"/>
          </a:xfrm>
          <a:prstGeom prst="rect">
            <a:avLst/>
          </a:prstGeom>
        </p:spPr>
        <p:txBody>
          <a:bodyPr wrap="square">
            <a:spAutoFit/>
          </a:bodyPr>
          <a:lstStyle/>
          <a:p>
            <a:r>
              <a:rPr lang="en-US" sz="1300" b="1" dirty="0"/>
              <a:t>Affordable</a:t>
            </a:r>
            <a:r>
              <a:rPr lang="en-US" sz="1300" dirty="0"/>
              <a:t>: the family has to be able to access infant formula or has easy access to them</a:t>
            </a:r>
          </a:p>
        </p:txBody>
      </p:sp>
      <p:sp>
        <p:nvSpPr>
          <p:cNvPr id="19" name="Rectangle 18"/>
          <p:cNvSpPr/>
          <p:nvPr/>
        </p:nvSpPr>
        <p:spPr>
          <a:xfrm>
            <a:off x="218529" y="3908042"/>
            <a:ext cx="2929631" cy="692497"/>
          </a:xfrm>
          <a:prstGeom prst="rect">
            <a:avLst/>
          </a:prstGeom>
        </p:spPr>
        <p:txBody>
          <a:bodyPr wrap="square">
            <a:spAutoFit/>
          </a:bodyPr>
          <a:lstStyle/>
          <a:p>
            <a:r>
              <a:rPr lang="en-US" sz="1300" b="1" dirty="0"/>
              <a:t>Acceptable: </a:t>
            </a:r>
            <a:endParaRPr lang="en-US" sz="1300" dirty="0"/>
          </a:p>
          <a:p>
            <a:r>
              <a:rPr lang="en-US" sz="1300" dirty="0"/>
              <a:t>replacement feeding should be acceptable by the family</a:t>
            </a:r>
            <a:endParaRPr lang="en-US" sz="1300" b="1" dirty="0"/>
          </a:p>
        </p:txBody>
      </p:sp>
      <p:sp>
        <p:nvSpPr>
          <p:cNvPr id="20" name="Rectangle 19"/>
          <p:cNvSpPr/>
          <p:nvPr/>
        </p:nvSpPr>
        <p:spPr>
          <a:xfrm>
            <a:off x="4308233" y="1423838"/>
            <a:ext cx="7334305" cy="492443"/>
          </a:xfrm>
          <a:prstGeom prst="rect">
            <a:avLst/>
          </a:prstGeom>
        </p:spPr>
        <p:txBody>
          <a:bodyPr wrap="square">
            <a:spAutoFit/>
          </a:bodyPr>
          <a:lstStyle/>
          <a:p>
            <a:r>
              <a:rPr lang="en-US" sz="1300" b="1" dirty="0"/>
              <a:t>Feasible</a:t>
            </a:r>
            <a:r>
              <a:rPr lang="en-US" sz="1300" dirty="0"/>
              <a:t>: the mother has access to clean and safe water for cleaning utensils and preparing the feeds, as well as the knowledge and skills to prepare feeds</a:t>
            </a:r>
          </a:p>
        </p:txBody>
      </p:sp>
      <p:pic>
        <p:nvPicPr>
          <p:cNvPr id="26" name="Picture 4" descr="Image associÃ©e"/>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066180" y="5059078"/>
            <a:ext cx="1814440" cy="109113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Ã©sultats de recherche d'images pour Â«Â fuego calentar aguaÂ Â»"/>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3076" y="4921513"/>
            <a:ext cx="2235890" cy="149059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9059520" y="6461299"/>
            <a:ext cx="2348554" cy="292388"/>
          </a:xfrm>
          <a:prstGeom prst="rect">
            <a:avLst/>
          </a:prstGeom>
          <a:noFill/>
        </p:spPr>
        <p:txBody>
          <a:bodyPr wrap="square" rtlCol="0">
            <a:spAutoFit/>
          </a:bodyPr>
          <a:lstStyle/>
          <a:p>
            <a:pPr algn="ctr"/>
            <a:r>
              <a:rPr lang="es-PA" sz="1300" dirty="0">
                <a:solidFill>
                  <a:schemeClr val="accent5">
                    <a:lumMod val="50000"/>
                  </a:schemeClr>
                </a:solidFill>
              </a:rPr>
              <a:t>Fuel to </a:t>
            </a:r>
            <a:r>
              <a:rPr lang="es-PA" sz="1300" dirty="0" err="1">
                <a:solidFill>
                  <a:schemeClr val="accent5">
                    <a:lumMod val="50000"/>
                  </a:schemeClr>
                </a:solidFill>
              </a:rPr>
              <a:t>boil</a:t>
            </a:r>
            <a:r>
              <a:rPr lang="es-PA" sz="1300" dirty="0">
                <a:solidFill>
                  <a:schemeClr val="accent5">
                    <a:lumMod val="50000"/>
                  </a:schemeClr>
                </a:solidFill>
              </a:rPr>
              <a:t> the </a:t>
            </a:r>
            <a:r>
              <a:rPr lang="es-PA" sz="1300" dirty="0" err="1">
                <a:solidFill>
                  <a:schemeClr val="accent5">
                    <a:lumMod val="50000"/>
                  </a:schemeClr>
                </a:solidFill>
              </a:rPr>
              <a:t>water</a:t>
            </a:r>
            <a:endParaRPr lang="en-US" sz="1300" dirty="0">
              <a:solidFill>
                <a:schemeClr val="accent5">
                  <a:lumMod val="50000"/>
                </a:schemeClr>
              </a:solidFill>
            </a:endParaRPr>
          </a:p>
        </p:txBody>
      </p:sp>
      <p:sp>
        <p:nvSpPr>
          <p:cNvPr id="21" name="Rectangle 20"/>
          <p:cNvSpPr/>
          <p:nvPr/>
        </p:nvSpPr>
        <p:spPr>
          <a:xfrm>
            <a:off x="4308233" y="1904776"/>
            <a:ext cx="7206431" cy="492443"/>
          </a:xfrm>
          <a:prstGeom prst="rect">
            <a:avLst/>
          </a:prstGeom>
        </p:spPr>
        <p:txBody>
          <a:bodyPr wrap="square">
            <a:spAutoFit/>
          </a:bodyPr>
          <a:lstStyle/>
          <a:p>
            <a:r>
              <a:rPr lang="en-US" sz="1300" b="1" dirty="0"/>
              <a:t>Safe</a:t>
            </a:r>
            <a:r>
              <a:rPr lang="en-US" sz="1300" dirty="0"/>
              <a:t>: infant formula should be stored and prepared safely, with clean hands and utensils, using a little cup whenever possible</a:t>
            </a:r>
          </a:p>
        </p:txBody>
      </p:sp>
      <p:pic>
        <p:nvPicPr>
          <p:cNvPr id="2062" name="Picture 14" descr="RÃ©sultats de recherche d'images pour Â«Â checkÂ Â»"/>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699743" y="1535216"/>
            <a:ext cx="1045723" cy="10457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Ã©sultats de recherche d'images pour Â«Â lavado de manosÂ Â»"/>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147171" y="2868344"/>
            <a:ext cx="1956612" cy="130440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574376" y="4338664"/>
            <a:ext cx="1500395" cy="292388"/>
          </a:xfrm>
          <a:prstGeom prst="rect">
            <a:avLst/>
          </a:prstGeom>
          <a:noFill/>
        </p:spPr>
        <p:txBody>
          <a:bodyPr wrap="square" rtlCol="0">
            <a:spAutoFit/>
          </a:bodyPr>
          <a:lstStyle/>
          <a:p>
            <a:r>
              <a:rPr lang="es-PA" sz="1300" dirty="0">
                <a:solidFill>
                  <a:schemeClr val="accent5">
                    <a:lumMod val="50000"/>
                  </a:schemeClr>
                </a:solidFill>
              </a:rPr>
              <a:t>Hand-</a:t>
            </a:r>
            <a:r>
              <a:rPr lang="es-PA" sz="1300" dirty="0" err="1">
                <a:solidFill>
                  <a:schemeClr val="accent5">
                    <a:lumMod val="50000"/>
                  </a:schemeClr>
                </a:solidFill>
              </a:rPr>
              <a:t>washing</a:t>
            </a:r>
            <a:endParaRPr lang="en-US" sz="1300" dirty="0">
              <a:solidFill>
                <a:schemeClr val="accent5">
                  <a:lumMod val="50000"/>
                </a:schemeClr>
              </a:solidFill>
            </a:endParaRPr>
          </a:p>
        </p:txBody>
      </p:sp>
      <p:pic>
        <p:nvPicPr>
          <p:cNvPr id="1028" name="Picture 4" descr="RÃ©sultats de recherche d'images pour Â«Â taza con dos asasÂ Â»"/>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53467" y="4927321"/>
            <a:ext cx="1688958" cy="126671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RÃ©sultats de recherche d'images pour Â«Â cucharaÂ Â»"/>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7224053" y="5914964"/>
            <a:ext cx="1081280" cy="66364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Image associÃ©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17464" y="5127767"/>
            <a:ext cx="870304" cy="96700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4610029" y="6343324"/>
            <a:ext cx="3600970" cy="492443"/>
          </a:xfrm>
          <a:prstGeom prst="rect">
            <a:avLst/>
          </a:prstGeom>
          <a:noFill/>
        </p:spPr>
        <p:txBody>
          <a:bodyPr wrap="square" rtlCol="0">
            <a:spAutoFit/>
          </a:bodyPr>
          <a:lstStyle/>
          <a:p>
            <a:r>
              <a:rPr lang="es-PA" sz="1300" dirty="0" err="1">
                <a:solidFill>
                  <a:schemeClr val="accent5">
                    <a:lumMod val="50000"/>
                  </a:schemeClr>
                </a:solidFill>
              </a:rPr>
              <a:t>Utensils</a:t>
            </a:r>
            <a:r>
              <a:rPr lang="es-PA" sz="1300" dirty="0">
                <a:solidFill>
                  <a:schemeClr val="accent5">
                    <a:lumMod val="50000"/>
                  </a:schemeClr>
                </a:solidFill>
              </a:rPr>
              <a:t>: </a:t>
            </a:r>
            <a:r>
              <a:rPr lang="es-PA" sz="1300" dirty="0" err="1">
                <a:solidFill>
                  <a:schemeClr val="accent5">
                    <a:lumMod val="50000"/>
                  </a:schemeClr>
                </a:solidFill>
              </a:rPr>
              <a:t>preparation</a:t>
            </a:r>
            <a:r>
              <a:rPr lang="es-PA" sz="1300" dirty="0">
                <a:solidFill>
                  <a:schemeClr val="accent5">
                    <a:lumMod val="50000"/>
                  </a:schemeClr>
                </a:solidFill>
              </a:rPr>
              <a:t> (</a:t>
            </a:r>
            <a:r>
              <a:rPr lang="es-PA" sz="1300" dirty="0" err="1">
                <a:solidFill>
                  <a:schemeClr val="accent5">
                    <a:lumMod val="50000"/>
                  </a:schemeClr>
                </a:solidFill>
              </a:rPr>
              <a:t>measuring</a:t>
            </a:r>
            <a:r>
              <a:rPr lang="es-PA" sz="1300" dirty="0">
                <a:solidFill>
                  <a:schemeClr val="accent5">
                    <a:lumMod val="50000"/>
                  </a:schemeClr>
                </a:solidFill>
              </a:rPr>
              <a:t> </a:t>
            </a:r>
            <a:r>
              <a:rPr lang="es-PA" sz="1300" dirty="0" err="1">
                <a:solidFill>
                  <a:schemeClr val="accent5">
                    <a:lumMod val="50000"/>
                  </a:schemeClr>
                </a:solidFill>
              </a:rPr>
              <a:t>spoon</a:t>
            </a:r>
            <a:r>
              <a:rPr lang="es-PA" sz="1300" dirty="0">
                <a:solidFill>
                  <a:schemeClr val="accent5">
                    <a:lumMod val="50000"/>
                  </a:schemeClr>
                </a:solidFill>
              </a:rPr>
              <a:t>, cup, </a:t>
            </a:r>
            <a:r>
              <a:rPr lang="es-PA" sz="1300" dirty="0" err="1">
                <a:solidFill>
                  <a:schemeClr val="accent5">
                    <a:lumMod val="50000"/>
                  </a:schemeClr>
                </a:solidFill>
              </a:rPr>
              <a:t>tes</a:t>
            </a:r>
            <a:r>
              <a:rPr lang="es-PA" sz="1300" dirty="0">
                <a:solidFill>
                  <a:schemeClr val="accent5">
                    <a:lumMod val="50000"/>
                  </a:schemeClr>
                </a:solidFill>
              </a:rPr>
              <a:t> </a:t>
            </a:r>
            <a:r>
              <a:rPr lang="es-PA" sz="1300" dirty="0" err="1">
                <a:solidFill>
                  <a:schemeClr val="accent5">
                    <a:lumMod val="50000"/>
                  </a:schemeClr>
                </a:solidFill>
              </a:rPr>
              <a:t>spoon</a:t>
            </a:r>
            <a:r>
              <a:rPr lang="es-PA" sz="1300" dirty="0">
                <a:solidFill>
                  <a:schemeClr val="accent5">
                    <a:lumMod val="50000"/>
                  </a:schemeClr>
                </a:solidFill>
              </a:rPr>
              <a:t>) and </a:t>
            </a:r>
            <a:r>
              <a:rPr lang="es-PA" sz="1300" dirty="0" err="1">
                <a:solidFill>
                  <a:schemeClr val="accent5">
                    <a:lumMod val="50000"/>
                  </a:schemeClr>
                </a:solidFill>
              </a:rPr>
              <a:t>feeding</a:t>
            </a:r>
            <a:r>
              <a:rPr lang="es-PA" sz="1300" dirty="0">
                <a:solidFill>
                  <a:schemeClr val="accent5">
                    <a:lumMod val="50000"/>
                  </a:schemeClr>
                </a:solidFill>
              </a:rPr>
              <a:t> (</a:t>
            </a:r>
            <a:r>
              <a:rPr lang="es-PA" sz="1300" dirty="0" err="1">
                <a:solidFill>
                  <a:schemeClr val="accent5">
                    <a:lumMod val="50000"/>
                  </a:schemeClr>
                </a:solidFill>
              </a:rPr>
              <a:t>small</a:t>
            </a:r>
            <a:r>
              <a:rPr lang="es-PA" sz="1300" dirty="0">
                <a:solidFill>
                  <a:schemeClr val="accent5">
                    <a:lumMod val="50000"/>
                  </a:schemeClr>
                </a:solidFill>
              </a:rPr>
              <a:t> </a:t>
            </a:r>
            <a:r>
              <a:rPr lang="es-PA" sz="1300" dirty="0" err="1">
                <a:solidFill>
                  <a:schemeClr val="accent5">
                    <a:lumMod val="50000"/>
                  </a:schemeClr>
                </a:solidFill>
              </a:rPr>
              <a:t>plastic</a:t>
            </a:r>
            <a:r>
              <a:rPr lang="es-PA" sz="1300" dirty="0">
                <a:solidFill>
                  <a:schemeClr val="accent5">
                    <a:lumMod val="50000"/>
                  </a:schemeClr>
                </a:solidFill>
              </a:rPr>
              <a:t> cup </a:t>
            </a:r>
            <a:r>
              <a:rPr lang="es-PA" sz="1300" dirty="0" err="1">
                <a:solidFill>
                  <a:schemeClr val="accent5">
                    <a:lumMod val="50000"/>
                  </a:schemeClr>
                </a:solidFill>
              </a:rPr>
              <a:t>or</a:t>
            </a:r>
            <a:r>
              <a:rPr lang="es-PA" sz="1300" dirty="0">
                <a:solidFill>
                  <a:schemeClr val="accent5">
                    <a:lumMod val="50000"/>
                  </a:schemeClr>
                </a:solidFill>
              </a:rPr>
              <a:t> </a:t>
            </a:r>
            <a:r>
              <a:rPr lang="es-PA" sz="1300" dirty="0" err="1">
                <a:solidFill>
                  <a:schemeClr val="accent5">
                    <a:lumMod val="50000"/>
                  </a:schemeClr>
                </a:solidFill>
              </a:rPr>
              <a:t>glass</a:t>
            </a:r>
            <a:r>
              <a:rPr lang="es-PA" sz="1300" dirty="0">
                <a:solidFill>
                  <a:schemeClr val="accent5">
                    <a:lumMod val="50000"/>
                  </a:schemeClr>
                </a:solidFill>
              </a:rPr>
              <a:t>)</a:t>
            </a:r>
            <a:endParaRPr lang="en-US" sz="1300" dirty="0">
              <a:solidFill>
                <a:schemeClr val="accent5">
                  <a:lumMod val="50000"/>
                </a:schemeClr>
              </a:solidFill>
            </a:endParaRPr>
          </a:p>
        </p:txBody>
      </p:sp>
      <p:sp>
        <p:nvSpPr>
          <p:cNvPr id="27" name="TextBox 26"/>
          <p:cNvSpPr txBox="1"/>
          <p:nvPr/>
        </p:nvSpPr>
        <p:spPr>
          <a:xfrm>
            <a:off x="3219586" y="4294502"/>
            <a:ext cx="1088647" cy="646331"/>
          </a:xfrm>
          <a:prstGeom prst="rect">
            <a:avLst/>
          </a:prstGeom>
          <a:noFill/>
        </p:spPr>
        <p:txBody>
          <a:bodyPr wrap="square" rtlCol="0">
            <a:spAutoFit/>
          </a:bodyPr>
          <a:lstStyle/>
          <a:p>
            <a:pPr algn="ctr"/>
            <a:r>
              <a:rPr lang="es-PA" sz="1200" dirty="0" err="1">
                <a:solidFill>
                  <a:schemeClr val="accent5">
                    <a:lumMod val="50000"/>
                  </a:schemeClr>
                </a:solidFill>
              </a:rPr>
              <a:t>Support</a:t>
            </a:r>
            <a:r>
              <a:rPr lang="es-PA" sz="1200" dirty="0">
                <a:solidFill>
                  <a:schemeClr val="accent5">
                    <a:lumMod val="50000"/>
                  </a:schemeClr>
                </a:solidFill>
              </a:rPr>
              <a:t> </a:t>
            </a:r>
            <a:r>
              <a:rPr lang="es-PA" sz="1200" dirty="0" err="1">
                <a:solidFill>
                  <a:schemeClr val="accent5">
                    <a:lumMod val="50000"/>
                  </a:schemeClr>
                </a:solidFill>
              </a:rPr>
              <a:t>from</a:t>
            </a:r>
            <a:r>
              <a:rPr lang="es-PA" sz="1200" dirty="0">
                <a:solidFill>
                  <a:schemeClr val="accent5">
                    <a:lumMod val="50000"/>
                  </a:schemeClr>
                </a:solidFill>
              </a:rPr>
              <a:t> </a:t>
            </a:r>
            <a:r>
              <a:rPr lang="es-PA" sz="1200" dirty="0" err="1">
                <a:solidFill>
                  <a:schemeClr val="accent5">
                    <a:lumMod val="50000"/>
                  </a:schemeClr>
                </a:solidFill>
              </a:rPr>
              <a:t>skilled</a:t>
            </a:r>
            <a:r>
              <a:rPr lang="es-PA" sz="1200" dirty="0">
                <a:solidFill>
                  <a:schemeClr val="accent5">
                    <a:lumMod val="50000"/>
                  </a:schemeClr>
                </a:solidFill>
              </a:rPr>
              <a:t> </a:t>
            </a:r>
            <a:r>
              <a:rPr lang="es-PA" sz="1200" dirty="0" err="1">
                <a:solidFill>
                  <a:schemeClr val="accent5">
                    <a:lumMod val="50000"/>
                  </a:schemeClr>
                </a:solidFill>
              </a:rPr>
              <a:t>personnel</a:t>
            </a:r>
            <a:endParaRPr lang="en-US" sz="1200" dirty="0">
              <a:solidFill>
                <a:schemeClr val="accent5">
                  <a:lumMod val="50000"/>
                </a:schemeClr>
              </a:solidFill>
            </a:endParaRPr>
          </a:p>
        </p:txBody>
      </p:sp>
      <p:sp>
        <p:nvSpPr>
          <p:cNvPr id="34" name="Rectangle 33"/>
          <p:cNvSpPr/>
          <p:nvPr/>
        </p:nvSpPr>
        <p:spPr>
          <a:xfrm>
            <a:off x="5114963" y="4618446"/>
            <a:ext cx="1533259" cy="314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A" sz="1300" dirty="0" err="1">
                <a:solidFill>
                  <a:schemeClr val="accent1">
                    <a:lumMod val="75000"/>
                  </a:schemeClr>
                </a:solidFill>
              </a:rPr>
              <a:t>Information</a:t>
            </a:r>
            <a:r>
              <a:rPr lang="es-PA" sz="1300" dirty="0">
                <a:solidFill>
                  <a:schemeClr val="accent1">
                    <a:lumMod val="75000"/>
                  </a:schemeClr>
                </a:solidFill>
              </a:rPr>
              <a:t> </a:t>
            </a:r>
            <a:r>
              <a:rPr lang="es-PA" sz="1300" dirty="0" err="1">
                <a:solidFill>
                  <a:schemeClr val="accent1">
                    <a:lumMod val="75000"/>
                  </a:schemeClr>
                </a:solidFill>
              </a:rPr>
              <a:t>leaflets</a:t>
            </a:r>
            <a:endParaRPr lang="en-US" sz="1300" dirty="0">
              <a:solidFill>
                <a:schemeClr val="accent1">
                  <a:lumMod val="75000"/>
                </a:schemeClr>
              </a:solidFill>
            </a:endParaRPr>
          </a:p>
        </p:txBody>
      </p:sp>
      <p:pic>
        <p:nvPicPr>
          <p:cNvPr id="35" name="Picture 34"/>
          <p:cNvPicPr>
            <a:picLocks noChangeAspect="1"/>
          </p:cNvPicPr>
          <p:nvPr/>
        </p:nvPicPr>
        <p:blipFill>
          <a:blip r:embed="rId11"/>
          <a:stretch>
            <a:fillRect/>
          </a:stretch>
        </p:blipFill>
        <p:spPr>
          <a:xfrm>
            <a:off x="3408980" y="2496479"/>
            <a:ext cx="637742" cy="1794088"/>
          </a:xfrm>
          <a:prstGeom prst="rect">
            <a:avLst/>
          </a:prstGeom>
        </p:spPr>
      </p:pic>
      <p:pic>
        <p:nvPicPr>
          <p:cNvPr id="36" name="Picture 35"/>
          <p:cNvPicPr>
            <a:picLocks noChangeAspect="1"/>
          </p:cNvPicPr>
          <p:nvPr/>
        </p:nvPicPr>
        <p:blipFill>
          <a:blip r:embed="rId12"/>
          <a:stretch>
            <a:fillRect/>
          </a:stretch>
        </p:blipFill>
        <p:spPr>
          <a:xfrm>
            <a:off x="4891939" y="2481158"/>
            <a:ext cx="1100033" cy="1560697"/>
          </a:xfrm>
          <a:prstGeom prst="rect">
            <a:avLst/>
          </a:prstGeom>
          <a:ln>
            <a:noFill/>
          </a:ln>
          <a:effectLst>
            <a:outerShdw blurRad="292100" dist="139700" dir="2700000" algn="tl" rotWithShape="0">
              <a:srgbClr val="333333">
                <a:alpha val="65000"/>
              </a:srgbClr>
            </a:outerShdw>
          </a:effectLst>
        </p:spPr>
      </p:pic>
      <p:pic>
        <p:nvPicPr>
          <p:cNvPr id="37" name="Picture 36"/>
          <p:cNvPicPr>
            <a:picLocks noChangeAspect="1"/>
          </p:cNvPicPr>
          <p:nvPr/>
        </p:nvPicPr>
        <p:blipFill>
          <a:blip r:embed="rId13"/>
          <a:stretch>
            <a:fillRect/>
          </a:stretch>
        </p:blipFill>
        <p:spPr>
          <a:xfrm>
            <a:off x="5288601" y="2828942"/>
            <a:ext cx="1250881" cy="1730233"/>
          </a:xfrm>
          <a:prstGeom prst="rect">
            <a:avLst/>
          </a:prstGeom>
          <a:ln>
            <a:noFill/>
          </a:ln>
          <a:effectLst>
            <a:outerShdw blurRad="292100" dist="139700" dir="2700000" algn="tl" rotWithShape="0">
              <a:srgbClr val="333333">
                <a:alpha val="65000"/>
              </a:srgbClr>
            </a:outerShdw>
          </a:effectLst>
        </p:spPr>
      </p:pic>
      <p:sp>
        <p:nvSpPr>
          <p:cNvPr id="28" name="TextBox 27">
            <a:extLst>
              <a:ext uri="{FF2B5EF4-FFF2-40B4-BE49-F238E27FC236}">
                <a16:creationId xmlns:a16="http://schemas.microsoft.com/office/drawing/2014/main" id="{3C7CE5B7-6676-4016-BFED-F63D218687F5}"/>
              </a:ext>
            </a:extLst>
          </p:cNvPr>
          <p:cNvSpPr txBox="1"/>
          <p:nvPr/>
        </p:nvSpPr>
        <p:spPr>
          <a:xfrm>
            <a:off x="521920" y="257305"/>
            <a:ext cx="9650557" cy="630942"/>
          </a:xfrm>
          <a:prstGeom prst="rect">
            <a:avLst/>
          </a:prstGeom>
          <a:noFill/>
        </p:spPr>
        <p:txBody>
          <a:bodyPr wrap="square">
            <a:spAutoFit/>
          </a:bodyPr>
          <a:lstStyle/>
          <a:p>
            <a:r>
              <a:rPr lang="en-US" sz="3500" b="1" dirty="0">
                <a:solidFill>
                  <a:schemeClr val="accent1"/>
                </a:solidFill>
                <a:latin typeface="Lato"/>
              </a:rPr>
              <a:t>Minimizing the risk for artificial feeding</a:t>
            </a:r>
          </a:p>
        </p:txBody>
      </p:sp>
      <p:sp>
        <p:nvSpPr>
          <p:cNvPr id="29" name="TextBox 28">
            <a:extLst>
              <a:ext uri="{FF2B5EF4-FFF2-40B4-BE49-F238E27FC236}">
                <a16:creationId xmlns:a16="http://schemas.microsoft.com/office/drawing/2014/main" id="{51EC8BFC-9A39-436E-B997-2557B7D608E5}"/>
              </a:ext>
            </a:extLst>
          </p:cNvPr>
          <p:cNvSpPr txBox="1"/>
          <p:nvPr/>
        </p:nvSpPr>
        <p:spPr>
          <a:xfrm>
            <a:off x="41463" y="897484"/>
            <a:ext cx="10131014" cy="461665"/>
          </a:xfrm>
          <a:prstGeom prst="rect">
            <a:avLst/>
          </a:prstGeom>
          <a:noFill/>
        </p:spPr>
        <p:txBody>
          <a:bodyPr wrap="square">
            <a:spAutoFit/>
          </a:bodyPr>
          <a:lstStyle/>
          <a:p>
            <a:pPr marR="0" lvl="1">
              <a:spcBef>
                <a:spcPts val="0"/>
              </a:spcBef>
              <a:spcAft>
                <a:spcPts val="0"/>
              </a:spcAft>
            </a:pPr>
            <a:r>
              <a:rPr lang="en-US" sz="2400" b="1" dirty="0">
                <a:solidFill>
                  <a:schemeClr val="accent2"/>
                </a:solidFill>
                <a:latin typeface="Calibri" panose="020F0502020204030204" pitchFamily="34" charset="0"/>
                <a:ea typeface="Times New Roman" panose="02020603050405020304" pitchFamily="18" charset="0"/>
              </a:rPr>
              <a:t>3. Procure</a:t>
            </a:r>
            <a:r>
              <a:rPr lang="en-US" sz="2400" b="1" dirty="0">
                <a:solidFill>
                  <a:schemeClr val="accent2"/>
                </a:solidFill>
                <a:effectLst/>
                <a:latin typeface="Calibri" panose="020F0502020204030204" pitchFamily="34" charset="0"/>
                <a:ea typeface="Times New Roman" panose="02020603050405020304" pitchFamily="18" charset="0"/>
              </a:rPr>
              <a:t> breast-milk substitutes and utensils for preparation and feeding</a:t>
            </a:r>
            <a:endParaRPr lang="en-US" sz="2400" b="1" dirty="0">
              <a:solidFill>
                <a:schemeClr val="accent2"/>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419846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7773" y="2017180"/>
            <a:ext cx="11110589" cy="5303398"/>
          </a:xfrm>
        </p:spPr>
        <p:txBody>
          <a:bodyPr>
            <a:normAutofit fontScale="70000" lnSpcReduction="20000"/>
          </a:bodyPr>
          <a:lstStyle/>
          <a:p>
            <a:pPr marL="0" indent="0">
              <a:buNone/>
            </a:pPr>
            <a:endParaRPr lang="en-US" sz="1400" b="1" dirty="0">
              <a:solidFill>
                <a:schemeClr val="tx1">
                  <a:lumMod val="50000"/>
                  <a:lumOff val="50000"/>
                </a:schemeClr>
              </a:solidFill>
            </a:endParaRPr>
          </a:p>
          <a:p>
            <a:pPr marL="0" indent="0">
              <a:buNone/>
            </a:pPr>
            <a:r>
              <a:rPr lang="en-US" sz="2600" b="1" dirty="0"/>
              <a:t>Infants less than six months of age</a:t>
            </a:r>
            <a:r>
              <a:rPr lang="en-US" sz="2600" dirty="0"/>
              <a:t> </a:t>
            </a:r>
          </a:p>
          <a:p>
            <a:pPr lvl="0"/>
            <a:r>
              <a:rPr lang="en-US" sz="2300" dirty="0"/>
              <a:t>Infant formula </a:t>
            </a:r>
          </a:p>
          <a:p>
            <a:pPr lvl="1"/>
            <a:r>
              <a:rPr lang="en-US" sz="2300" u="sng" dirty="0"/>
              <a:t>Ready-to-use infant formula </a:t>
            </a:r>
            <a:r>
              <a:rPr lang="en-US" sz="2300" dirty="0"/>
              <a:t>: 750 mL per infant per day </a:t>
            </a:r>
            <a:r>
              <a:rPr lang="en-US" sz="2300" dirty="0">
                <a:sym typeface="Wingdings" panose="05000000000000000000" pitchFamily="2" charset="2"/>
              </a:rPr>
              <a:t></a:t>
            </a:r>
            <a:r>
              <a:rPr lang="en-US" sz="2300" dirty="0"/>
              <a:t> 135 L per infant for a 6-month period</a:t>
            </a:r>
          </a:p>
          <a:p>
            <a:pPr lvl="1"/>
            <a:r>
              <a:rPr lang="en-US" sz="2300" u="sng" dirty="0"/>
              <a:t>Powdered infant formula</a:t>
            </a:r>
            <a:r>
              <a:rPr lang="en-US" sz="2300" dirty="0"/>
              <a:t>: average of 3.5 kg per infant per month (for individual amounts, see instructions on the container)</a:t>
            </a:r>
          </a:p>
          <a:p>
            <a:pPr lvl="0"/>
            <a:r>
              <a:rPr lang="en-US" sz="2300" dirty="0"/>
              <a:t>Animal milk is not recommended due to significant nutritional inadequacy </a:t>
            </a:r>
          </a:p>
          <a:p>
            <a:pPr marL="0" indent="0">
              <a:buNone/>
            </a:pPr>
            <a:endParaRPr lang="en-US" sz="2300" dirty="0"/>
          </a:p>
          <a:p>
            <a:pPr marL="0" indent="0">
              <a:buNone/>
            </a:pPr>
            <a:r>
              <a:rPr lang="en-US" sz="2600" b="1" dirty="0"/>
              <a:t>Infants and young children 6-23 months of age </a:t>
            </a:r>
          </a:p>
          <a:p>
            <a:r>
              <a:rPr lang="en-US" sz="2300" u="sng" dirty="0"/>
              <a:t>Ready-to-use infant formula</a:t>
            </a:r>
            <a:r>
              <a:rPr lang="en-US" sz="2300" dirty="0"/>
              <a:t> is recommended if available and affordable</a:t>
            </a:r>
          </a:p>
          <a:p>
            <a:pPr lvl="0"/>
            <a:r>
              <a:rPr lang="en-US" sz="2300" u="sng" dirty="0"/>
              <a:t>Alternative milks</a:t>
            </a:r>
            <a:r>
              <a:rPr lang="en-US" sz="2300" dirty="0"/>
              <a:t>: ultra-high temperature (UHT) whole fat animal milk (cow, goat, sheep </a:t>
            </a:r>
            <a:r>
              <a:rPr lang="en-US" sz="2300" dirty="0" err="1"/>
              <a:t>etc</a:t>
            </a:r>
            <a:r>
              <a:rPr lang="en-US" sz="2300" dirty="0"/>
              <a:t>,)</a:t>
            </a:r>
          </a:p>
          <a:p>
            <a:pPr marL="0" indent="0">
              <a:buNone/>
            </a:pPr>
            <a:r>
              <a:rPr lang="en-US" sz="2300" dirty="0"/>
              <a:t>Both options are safer that powdered infant formula.</a:t>
            </a:r>
          </a:p>
          <a:p>
            <a:pPr marL="0" indent="0">
              <a:buNone/>
            </a:pPr>
            <a:endParaRPr lang="en-US" sz="2300" dirty="0"/>
          </a:p>
          <a:p>
            <a:pPr marL="0" indent="0">
              <a:buNone/>
            </a:pPr>
            <a:r>
              <a:rPr lang="en-US" sz="2300" dirty="0"/>
              <a:t>If the children regularly consume adequate amounts of other animal-source foods: 200-400 mL needed per child per day. </a:t>
            </a:r>
          </a:p>
          <a:p>
            <a:pPr marL="0" indent="0">
              <a:buNone/>
            </a:pPr>
            <a:r>
              <a:rPr lang="en-US" sz="2300" dirty="0"/>
              <a:t>If not: 300-500 mL needed per child per day (higher amounts with increased age)</a:t>
            </a:r>
          </a:p>
          <a:p>
            <a:pPr marL="0" indent="0">
              <a:buNone/>
            </a:pPr>
            <a:endParaRPr lang="en-US" sz="700" dirty="0"/>
          </a:p>
          <a:p>
            <a:pPr marL="0" indent="0">
              <a:buNone/>
            </a:pPr>
            <a:r>
              <a:rPr lang="en-US" sz="2300" b="1" dirty="0">
                <a:solidFill>
                  <a:srgbClr val="FF0000"/>
                </a:solidFill>
              </a:rPr>
              <a:t>*Infants and young children in this age group also need to receive safe and adequate complementary foods, if at risk of micronutrient deficiencies micronutrient supplements, such as multiple micronutrient powders (MNPs)</a:t>
            </a:r>
          </a:p>
        </p:txBody>
      </p:sp>
      <p:sp>
        <p:nvSpPr>
          <p:cNvPr id="4" name="TextBox 3">
            <a:extLst>
              <a:ext uri="{FF2B5EF4-FFF2-40B4-BE49-F238E27FC236}">
                <a16:creationId xmlns:a16="http://schemas.microsoft.com/office/drawing/2014/main" id="{6DCB0C8E-0C1D-440D-AA50-17814C465C3B}"/>
              </a:ext>
            </a:extLst>
          </p:cNvPr>
          <p:cNvSpPr txBox="1"/>
          <p:nvPr/>
        </p:nvSpPr>
        <p:spPr>
          <a:xfrm>
            <a:off x="521920" y="257305"/>
            <a:ext cx="9650557" cy="630942"/>
          </a:xfrm>
          <a:prstGeom prst="rect">
            <a:avLst/>
          </a:prstGeom>
          <a:noFill/>
        </p:spPr>
        <p:txBody>
          <a:bodyPr wrap="square">
            <a:spAutoFit/>
          </a:bodyPr>
          <a:lstStyle/>
          <a:p>
            <a:r>
              <a:rPr lang="en-US" sz="3500" b="1" dirty="0">
                <a:solidFill>
                  <a:schemeClr val="accent1"/>
                </a:solidFill>
                <a:latin typeface="Lato"/>
              </a:rPr>
              <a:t>Minimizing the risk for artificial feeding</a:t>
            </a:r>
          </a:p>
        </p:txBody>
      </p:sp>
      <p:sp>
        <p:nvSpPr>
          <p:cNvPr id="6" name="TextBox 5">
            <a:extLst>
              <a:ext uri="{FF2B5EF4-FFF2-40B4-BE49-F238E27FC236}">
                <a16:creationId xmlns:a16="http://schemas.microsoft.com/office/drawing/2014/main" id="{984DDE88-1A63-4430-98F3-11BA45EE1D44}"/>
              </a:ext>
            </a:extLst>
          </p:cNvPr>
          <p:cNvSpPr txBox="1"/>
          <p:nvPr/>
        </p:nvSpPr>
        <p:spPr>
          <a:xfrm>
            <a:off x="41463" y="897484"/>
            <a:ext cx="10131014" cy="461665"/>
          </a:xfrm>
          <a:prstGeom prst="rect">
            <a:avLst/>
          </a:prstGeom>
          <a:noFill/>
        </p:spPr>
        <p:txBody>
          <a:bodyPr wrap="square">
            <a:spAutoFit/>
          </a:bodyPr>
          <a:lstStyle/>
          <a:p>
            <a:pPr marR="0" lvl="1">
              <a:spcBef>
                <a:spcPts val="0"/>
              </a:spcBef>
              <a:spcAft>
                <a:spcPts val="0"/>
              </a:spcAft>
            </a:pPr>
            <a:r>
              <a:rPr lang="en-US" sz="2400" b="1">
                <a:solidFill>
                  <a:schemeClr val="accent2"/>
                </a:solidFill>
                <a:latin typeface="Calibri" panose="020F0502020204030204" pitchFamily="34" charset="0"/>
                <a:ea typeface="Times New Roman" panose="02020603050405020304" pitchFamily="18" charset="0"/>
              </a:rPr>
              <a:t>3. Procure</a:t>
            </a:r>
            <a:r>
              <a:rPr lang="en-US" sz="2400" b="1">
                <a:solidFill>
                  <a:schemeClr val="accent2"/>
                </a:solidFill>
                <a:effectLst/>
                <a:latin typeface="Calibri" panose="020F0502020204030204" pitchFamily="34" charset="0"/>
                <a:ea typeface="Times New Roman" panose="02020603050405020304" pitchFamily="18" charset="0"/>
              </a:rPr>
              <a:t> breast-milk substitutes and utensils for preparation and feeding</a:t>
            </a:r>
            <a:endParaRPr lang="en-US" sz="2400" b="1" dirty="0">
              <a:solidFill>
                <a:schemeClr val="accent2"/>
              </a:solidFill>
              <a:effectLst/>
              <a:latin typeface="Calibri" panose="020F0502020204030204" pitchFamily="34" charset="0"/>
              <a:ea typeface="Calibri" panose="020F0502020204030204" pitchFamily="34" charset="0"/>
            </a:endParaRPr>
          </a:p>
        </p:txBody>
      </p:sp>
      <p:sp>
        <p:nvSpPr>
          <p:cNvPr id="10" name="TextBox 9">
            <a:extLst>
              <a:ext uri="{FF2B5EF4-FFF2-40B4-BE49-F238E27FC236}">
                <a16:creationId xmlns:a16="http://schemas.microsoft.com/office/drawing/2014/main" id="{DB0708FD-D065-4B1A-9A9F-BE665FB53932}"/>
              </a:ext>
            </a:extLst>
          </p:cNvPr>
          <p:cNvSpPr txBox="1"/>
          <p:nvPr/>
        </p:nvSpPr>
        <p:spPr>
          <a:xfrm>
            <a:off x="567772" y="1503498"/>
            <a:ext cx="7371371" cy="369332"/>
          </a:xfrm>
          <a:prstGeom prst="rect">
            <a:avLst/>
          </a:prstGeom>
          <a:noFill/>
        </p:spPr>
        <p:txBody>
          <a:bodyPr wrap="square">
            <a:spAutoFit/>
          </a:bodyPr>
          <a:lstStyle/>
          <a:p>
            <a:r>
              <a:rPr lang="en-US" sz="18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Decide on the quantity of BMS to purchase (foresee and quantify needs)</a:t>
            </a:r>
            <a:endParaRPr lang="en-US" dirty="0"/>
          </a:p>
        </p:txBody>
      </p:sp>
    </p:spTree>
    <p:extLst>
      <p:ext uri="{BB962C8B-B14F-4D97-AF65-F5344CB8AC3E}">
        <p14:creationId xmlns:p14="http://schemas.microsoft.com/office/powerpoint/2010/main" val="12810128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705" y="2310645"/>
            <a:ext cx="11110589" cy="5303398"/>
          </a:xfrm>
        </p:spPr>
        <p:txBody>
          <a:bodyPr>
            <a:normAutofit/>
          </a:bodyPr>
          <a:lstStyle/>
          <a:p>
            <a:pPr lvl="0"/>
            <a:r>
              <a:rPr lang="en-US" sz="1800" dirty="0"/>
              <a:t>Ensure that the procurement and distribution of these products matches needs </a:t>
            </a:r>
          </a:p>
          <a:p>
            <a:pPr lvl="0"/>
            <a:r>
              <a:rPr lang="en-US" sz="1800" dirty="0"/>
              <a:t>Ensure that distribution of these products is done in line with international guidance </a:t>
            </a:r>
            <a:r>
              <a:rPr lang="en-US" sz="1800" dirty="0">
                <a:sym typeface="Wingdings" panose="05000000000000000000" pitchFamily="2" charset="2"/>
              </a:rPr>
              <a:t></a:t>
            </a:r>
            <a:r>
              <a:rPr lang="en-US" sz="1800" dirty="0"/>
              <a:t> that it is targeted and with appropriate support</a:t>
            </a:r>
          </a:p>
          <a:p>
            <a:pPr lvl="0"/>
            <a:r>
              <a:rPr lang="en-US" sz="1800" dirty="0"/>
              <a:t>Ensure the supply of a suitable type and amount of BMS </a:t>
            </a:r>
          </a:p>
          <a:p>
            <a:pPr lvl="0"/>
            <a:r>
              <a:rPr lang="en-US" sz="1800" dirty="0"/>
              <a:t>Avoid infant formula and powdered milk are donated to breastfeeding mothers based on commercial interests </a:t>
            </a:r>
          </a:p>
          <a:p>
            <a:endParaRPr lang="en-US" sz="1800" dirty="0"/>
          </a:p>
          <a:p>
            <a:pPr marL="0" indent="0">
              <a:buNone/>
            </a:pPr>
            <a:r>
              <a:rPr lang="en-US" sz="1800" b="1" dirty="0"/>
              <a:t>Local purchase is suggested.</a:t>
            </a:r>
          </a:p>
          <a:p>
            <a:endParaRPr lang="en-US" sz="1800" dirty="0"/>
          </a:p>
          <a:p>
            <a:pPr marL="0" indent="0">
              <a:buNone/>
            </a:pPr>
            <a:r>
              <a:rPr lang="en-US" sz="1800" b="1" dirty="0">
                <a:solidFill>
                  <a:srgbClr val="FF0000"/>
                </a:solidFill>
              </a:rPr>
              <a:t>Any BMS donations that arrive should be placed under the control of the government or designated agency, not distributed to the general population</a:t>
            </a:r>
          </a:p>
          <a:p>
            <a:pPr marL="0" indent="0">
              <a:buNone/>
            </a:pPr>
            <a:endParaRPr lang="en-US" sz="1800" b="1" dirty="0">
              <a:solidFill>
                <a:schemeClr val="tx1">
                  <a:lumMod val="50000"/>
                  <a:lumOff val="50000"/>
                </a:schemeClr>
              </a:solidFill>
            </a:endParaRPr>
          </a:p>
        </p:txBody>
      </p:sp>
      <p:sp>
        <p:nvSpPr>
          <p:cNvPr id="4" name="TextBox 3">
            <a:extLst>
              <a:ext uri="{FF2B5EF4-FFF2-40B4-BE49-F238E27FC236}">
                <a16:creationId xmlns:a16="http://schemas.microsoft.com/office/drawing/2014/main" id="{6DCB0C8E-0C1D-440D-AA50-17814C465C3B}"/>
              </a:ext>
            </a:extLst>
          </p:cNvPr>
          <p:cNvSpPr txBox="1"/>
          <p:nvPr/>
        </p:nvSpPr>
        <p:spPr>
          <a:xfrm>
            <a:off x="521920" y="257305"/>
            <a:ext cx="9650557" cy="630942"/>
          </a:xfrm>
          <a:prstGeom prst="rect">
            <a:avLst/>
          </a:prstGeom>
          <a:noFill/>
        </p:spPr>
        <p:txBody>
          <a:bodyPr wrap="square">
            <a:spAutoFit/>
          </a:bodyPr>
          <a:lstStyle/>
          <a:p>
            <a:r>
              <a:rPr lang="en-US" sz="3500" b="1" dirty="0">
                <a:solidFill>
                  <a:schemeClr val="accent1"/>
                </a:solidFill>
                <a:latin typeface="Lato"/>
              </a:rPr>
              <a:t>Minimizing the risk for artificial feeding</a:t>
            </a:r>
          </a:p>
        </p:txBody>
      </p:sp>
      <p:sp>
        <p:nvSpPr>
          <p:cNvPr id="6" name="TextBox 5">
            <a:extLst>
              <a:ext uri="{FF2B5EF4-FFF2-40B4-BE49-F238E27FC236}">
                <a16:creationId xmlns:a16="http://schemas.microsoft.com/office/drawing/2014/main" id="{984DDE88-1A63-4430-98F3-11BA45EE1D44}"/>
              </a:ext>
            </a:extLst>
          </p:cNvPr>
          <p:cNvSpPr txBox="1"/>
          <p:nvPr/>
        </p:nvSpPr>
        <p:spPr>
          <a:xfrm>
            <a:off x="41463" y="897484"/>
            <a:ext cx="10131014" cy="461665"/>
          </a:xfrm>
          <a:prstGeom prst="rect">
            <a:avLst/>
          </a:prstGeom>
          <a:noFill/>
        </p:spPr>
        <p:txBody>
          <a:bodyPr wrap="square">
            <a:spAutoFit/>
          </a:bodyPr>
          <a:lstStyle/>
          <a:p>
            <a:pPr marR="0" lvl="1">
              <a:spcBef>
                <a:spcPts val="0"/>
              </a:spcBef>
              <a:spcAft>
                <a:spcPts val="0"/>
              </a:spcAft>
            </a:pPr>
            <a:r>
              <a:rPr lang="en-US" sz="2400" b="1" dirty="0">
                <a:solidFill>
                  <a:schemeClr val="accent2"/>
                </a:solidFill>
                <a:latin typeface="Calibri" panose="020F0502020204030204" pitchFamily="34" charset="0"/>
                <a:ea typeface="Times New Roman" panose="02020603050405020304" pitchFamily="18" charset="0"/>
              </a:rPr>
              <a:t>3. Procure</a:t>
            </a:r>
            <a:r>
              <a:rPr lang="en-US" sz="2400" b="1" dirty="0">
                <a:solidFill>
                  <a:schemeClr val="accent2"/>
                </a:solidFill>
                <a:effectLst/>
                <a:latin typeface="Calibri" panose="020F0502020204030204" pitchFamily="34" charset="0"/>
                <a:ea typeface="Times New Roman" panose="02020603050405020304" pitchFamily="18" charset="0"/>
              </a:rPr>
              <a:t> breast-milk substitutes and utensils for preparation and feeding</a:t>
            </a:r>
            <a:endParaRPr lang="en-US" sz="2400" b="1" dirty="0">
              <a:solidFill>
                <a:schemeClr val="accent2"/>
              </a:solidFill>
              <a:effectLst/>
              <a:latin typeface="Calibri" panose="020F0502020204030204" pitchFamily="34" charset="0"/>
              <a:ea typeface="Calibri" panose="020F0502020204030204" pitchFamily="34" charset="0"/>
            </a:endParaRPr>
          </a:p>
        </p:txBody>
      </p:sp>
      <p:sp>
        <p:nvSpPr>
          <p:cNvPr id="10" name="TextBox 9">
            <a:extLst>
              <a:ext uri="{FF2B5EF4-FFF2-40B4-BE49-F238E27FC236}">
                <a16:creationId xmlns:a16="http://schemas.microsoft.com/office/drawing/2014/main" id="{DB0708FD-D065-4B1A-9A9F-BE665FB53932}"/>
              </a:ext>
            </a:extLst>
          </p:cNvPr>
          <p:cNvSpPr txBox="1"/>
          <p:nvPr/>
        </p:nvSpPr>
        <p:spPr>
          <a:xfrm>
            <a:off x="41463" y="1447584"/>
            <a:ext cx="7371371" cy="392159"/>
          </a:xfrm>
          <a:prstGeom prst="rect">
            <a:avLst/>
          </a:prstGeom>
          <a:noFill/>
        </p:spPr>
        <p:txBody>
          <a:bodyPr wrap="square">
            <a:spAutoFit/>
          </a:bodyPr>
          <a:lstStyle/>
          <a:p>
            <a:pPr marR="0" lvl="1">
              <a:lnSpc>
                <a:spcPct val="115000"/>
              </a:lnSpc>
              <a:spcBef>
                <a:spcPts val="0"/>
              </a:spcBef>
              <a:spcAft>
                <a:spcPts val="1000"/>
              </a:spcAft>
            </a:pPr>
            <a:r>
              <a:rPr lang="en-US" sz="18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Purchase BMS, do not accept donations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1BF1BB2-5068-CEE1-B777-EE350A2A51B1}"/>
              </a:ext>
            </a:extLst>
          </p:cNvPr>
          <p:cNvSpPr txBox="1"/>
          <p:nvPr/>
        </p:nvSpPr>
        <p:spPr>
          <a:xfrm>
            <a:off x="8185300" y="5883500"/>
            <a:ext cx="3282950" cy="5770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Calibri"/>
                <a:cs typeface="Calibri"/>
              </a:rPr>
              <a:t>Minimizing the risks of artificial feeding. </a:t>
            </a:r>
            <a:r>
              <a:rPr lang="en-US" sz="1050" dirty="0">
                <a:ea typeface="+mn-lt"/>
                <a:cs typeface="+mn-lt"/>
              </a:rPr>
              <a:t>Regional Group for Integrated Nutrition Resilience for Latin America and the Caribbean 2020</a:t>
            </a:r>
            <a:endParaRPr lang="en-US" sz="1050" dirty="0">
              <a:cs typeface="Calibri" panose="020F0502020204030204"/>
            </a:endParaRPr>
          </a:p>
        </p:txBody>
      </p:sp>
    </p:spTree>
    <p:extLst>
      <p:ext uri="{BB962C8B-B14F-4D97-AF65-F5344CB8AC3E}">
        <p14:creationId xmlns:p14="http://schemas.microsoft.com/office/powerpoint/2010/main" val="36852295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p:txBody>
          <a:bodyPr/>
          <a:lstStyle/>
          <a:p>
            <a:fld id="{198A1FDF-7175-48BE-A442-C38CD7BB5829}" type="slidenum">
              <a:rPr lang="en-US" smtClean="0"/>
              <a:t>58</a:t>
            </a:fld>
            <a:endParaRPr lang="en-US"/>
          </a:p>
        </p:txBody>
      </p:sp>
      <p:sp>
        <p:nvSpPr>
          <p:cNvPr id="9" name="Rectangle 8">
            <a:extLst>
              <a:ext uri="{FF2B5EF4-FFF2-40B4-BE49-F238E27FC236}">
                <a16:creationId xmlns:a16="http://schemas.microsoft.com/office/drawing/2014/main" id="{A847D4DC-3A20-E04F-B102-C1007C19520B}"/>
              </a:ext>
            </a:extLst>
          </p:cNvPr>
          <p:cNvSpPr/>
          <p:nvPr/>
        </p:nvSpPr>
        <p:spPr>
          <a:xfrm rot="16200000">
            <a:off x="10060956" y="4206294"/>
            <a:ext cx="1449436" cy="292388"/>
          </a:xfrm>
          <a:prstGeom prst="rect">
            <a:avLst/>
          </a:prstGeom>
        </p:spPr>
        <p:txBody>
          <a:bodyPr wrap="none" tIns="91440" bIns="91440" anchor="ctr" anchorCtr="0">
            <a:normAutofit fontScale="92500"/>
          </a:bodyPr>
          <a:lstStyle/>
          <a:p>
            <a:r>
              <a:rPr lang="en-US" sz="800">
                <a:solidFill>
                  <a:schemeClr val="bg1"/>
                </a:solidFill>
              </a:rPr>
              <a:t>Credit: Max </a:t>
            </a:r>
            <a:r>
              <a:rPr lang="en-US" sz="800" err="1">
                <a:solidFill>
                  <a:schemeClr val="bg1"/>
                </a:solidFill>
                <a:latin typeface="Lato" panose="020F0502020204030203" pitchFamily="34" charset="0"/>
                <a:ea typeface="Lato" panose="020F0502020204030203" pitchFamily="34" charset="0"/>
                <a:cs typeface="Lato" panose="020F0502020204030203" pitchFamily="34" charset="0"/>
              </a:rPr>
              <a:t>Becherer</a:t>
            </a:r>
            <a:r>
              <a:rPr lang="en-US" sz="800">
                <a:solidFill>
                  <a:schemeClr val="bg1"/>
                </a:solidFill>
              </a:rPr>
              <a:t>/AP (2016) </a:t>
            </a:r>
            <a:endParaRPr lang="en-US" sz="700">
              <a:solidFill>
                <a:schemeClr val="bg1"/>
              </a:solidFill>
              <a:latin typeface="Lato" panose="020F0502020204030203" pitchFamily="34" charset="77"/>
            </a:endParaRPr>
          </a:p>
        </p:txBody>
      </p:sp>
      <p:pic>
        <p:nvPicPr>
          <p:cNvPr id="3" name="Picture 4" descr="A picture containing cup, coffee, table, food&#10;&#10;Description automatically generated">
            <a:extLst>
              <a:ext uri="{FF2B5EF4-FFF2-40B4-BE49-F238E27FC236}">
                <a16:creationId xmlns:a16="http://schemas.microsoft.com/office/drawing/2014/main" id="{4402CE78-67C3-46DF-372D-E2898CFB4E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06559" y="1444935"/>
            <a:ext cx="3845277" cy="4707522"/>
          </a:xfrm>
          <a:prstGeom prst="rect">
            <a:avLst/>
          </a:prstGeom>
        </p:spPr>
      </p:pic>
      <p:sp>
        <p:nvSpPr>
          <p:cNvPr id="14" name="TextBox 13">
            <a:extLst>
              <a:ext uri="{FF2B5EF4-FFF2-40B4-BE49-F238E27FC236}">
                <a16:creationId xmlns:a16="http://schemas.microsoft.com/office/drawing/2014/main" id="{C37B2D1C-086E-4052-A51B-5BDF2295BF42}"/>
              </a:ext>
            </a:extLst>
          </p:cNvPr>
          <p:cNvSpPr txBox="1"/>
          <p:nvPr/>
        </p:nvSpPr>
        <p:spPr>
          <a:xfrm>
            <a:off x="521920" y="257305"/>
            <a:ext cx="9650557" cy="630942"/>
          </a:xfrm>
          <a:prstGeom prst="rect">
            <a:avLst/>
          </a:prstGeom>
          <a:noFill/>
        </p:spPr>
        <p:txBody>
          <a:bodyPr wrap="square">
            <a:spAutoFit/>
          </a:bodyPr>
          <a:lstStyle/>
          <a:p>
            <a:r>
              <a:rPr lang="en-US" sz="3500" b="1" dirty="0">
                <a:solidFill>
                  <a:schemeClr val="accent1"/>
                </a:solidFill>
                <a:latin typeface="Lato"/>
              </a:rPr>
              <a:t>Minimizing the risk for artificial feeding</a:t>
            </a:r>
          </a:p>
        </p:txBody>
      </p:sp>
      <p:sp>
        <p:nvSpPr>
          <p:cNvPr id="15" name="TextBox 14">
            <a:extLst>
              <a:ext uri="{FF2B5EF4-FFF2-40B4-BE49-F238E27FC236}">
                <a16:creationId xmlns:a16="http://schemas.microsoft.com/office/drawing/2014/main" id="{0CF59237-6EF7-4514-8907-C55E319E45D1}"/>
              </a:ext>
            </a:extLst>
          </p:cNvPr>
          <p:cNvSpPr txBox="1"/>
          <p:nvPr/>
        </p:nvSpPr>
        <p:spPr>
          <a:xfrm>
            <a:off x="41463" y="897484"/>
            <a:ext cx="10131014" cy="461665"/>
          </a:xfrm>
          <a:prstGeom prst="rect">
            <a:avLst/>
          </a:prstGeom>
          <a:noFill/>
        </p:spPr>
        <p:txBody>
          <a:bodyPr wrap="square">
            <a:spAutoFit/>
          </a:bodyPr>
          <a:lstStyle/>
          <a:p>
            <a:pPr marR="0" lvl="1">
              <a:spcBef>
                <a:spcPts val="0"/>
              </a:spcBef>
              <a:spcAft>
                <a:spcPts val="0"/>
              </a:spcAft>
            </a:pPr>
            <a:r>
              <a:rPr lang="en-US" sz="2400" b="1">
                <a:solidFill>
                  <a:schemeClr val="accent2"/>
                </a:solidFill>
                <a:latin typeface="Calibri" panose="020F0502020204030204" pitchFamily="34" charset="0"/>
                <a:ea typeface="Times New Roman" panose="02020603050405020304" pitchFamily="18" charset="0"/>
              </a:rPr>
              <a:t>3. Procure</a:t>
            </a:r>
            <a:r>
              <a:rPr lang="en-US" sz="2400" b="1">
                <a:solidFill>
                  <a:schemeClr val="accent2"/>
                </a:solidFill>
                <a:effectLst/>
                <a:latin typeface="Calibri" panose="020F0502020204030204" pitchFamily="34" charset="0"/>
                <a:ea typeface="Times New Roman" panose="02020603050405020304" pitchFamily="18" charset="0"/>
              </a:rPr>
              <a:t> breast-milk substitutes and utensils for preparation and feeding</a:t>
            </a:r>
            <a:endParaRPr lang="en-US" sz="2400" b="1" dirty="0">
              <a:solidFill>
                <a:schemeClr val="accent2"/>
              </a:solidFill>
              <a:effectLst/>
              <a:latin typeface="Calibri" panose="020F0502020204030204" pitchFamily="34" charset="0"/>
              <a:ea typeface="Calibri" panose="020F0502020204030204" pitchFamily="34" charset="0"/>
            </a:endParaRPr>
          </a:p>
        </p:txBody>
      </p:sp>
      <p:sp>
        <p:nvSpPr>
          <p:cNvPr id="16" name="TextBox 15">
            <a:extLst>
              <a:ext uri="{FF2B5EF4-FFF2-40B4-BE49-F238E27FC236}">
                <a16:creationId xmlns:a16="http://schemas.microsoft.com/office/drawing/2014/main" id="{27391703-BBFD-48FD-A27B-1A5374D4F892}"/>
              </a:ext>
            </a:extLst>
          </p:cNvPr>
          <p:cNvSpPr txBox="1"/>
          <p:nvPr/>
        </p:nvSpPr>
        <p:spPr>
          <a:xfrm>
            <a:off x="567772" y="1503498"/>
            <a:ext cx="7371371" cy="369332"/>
          </a:xfrm>
          <a:prstGeom prst="rect">
            <a:avLst/>
          </a:prstGeom>
          <a:noFill/>
        </p:spPr>
        <p:txBody>
          <a:bodyPr wrap="square">
            <a:spAutoFit/>
          </a:bodyPr>
          <a:lstStyle/>
          <a:p>
            <a:r>
              <a:rPr lang="en-US" sz="18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Purchase feeding equipment</a:t>
            </a:r>
            <a:endParaRPr lang="en-US" dirty="0"/>
          </a:p>
        </p:txBody>
      </p:sp>
      <p:sp>
        <p:nvSpPr>
          <p:cNvPr id="18" name="TextBox 17">
            <a:extLst>
              <a:ext uri="{FF2B5EF4-FFF2-40B4-BE49-F238E27FC236}">
                <a16:creationId xmlns:a16="http://schemas.microsoft.com/office/drawing/2014/main" id="{ADB4FD90-4AA8-42AA-A2F3-F7591BF820CD}"/>
              </a:ext>
            </a:extLst>
          </p:cNvPr>
          <p:cNvSpPr txBox="1"/>
          <p:nvPr/>
        </p:nvSpPr>
        <p:spPr>
          <a:xfrm>
            <a:off x="567772" y="2130800"/>
            <a:ext cx="6094206" cy="3622787"/>
          </a:xfrm>
          <a:prstGeom prst="rect">
            <a:avLst/>
          </a:prstGeom>
          <a:noFill/>
        </p:spPr>
        <p:txBody>
          <a:bodyPr wrap="square">
            <a:spAutoFit/>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Utensils recommended for preparation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UniversLTStd"/>
              </a:rPr>
              <a:t>Cup</a:t>
            </a:r>
          </a:p>
          <a:p>
            <a:pPr marL="342900" marR="0" lvl="0" indent="-342900">
              <a:lnSpc>
                <a:spcPct val="115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UniversLTStd"/>
              </a:rPr>
              <a:t>Tool for measuring the amounts of water and powdered infant formula (PIF), if PIF provided</a:t>
            </a:r>
          </a:p>
          <a:p>
            <a:pPr marL="342900" marR="0" lvl="0" indent="-342900">
              <a:lnSpc>
                <a:spcPct val="115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UniversLTStd"/>
              </a:rPr>
              <a:t>Spoon to mix the product and the water</a:t>
            </a:r>
          </a:p>
          <a:p>
            <a:pPr marL="342900" marR="0" lvl="0" indent="-342900">
              <a:lnSpc>
                <a:spcPct val="115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UniversLTStd"/>
              </a:rPr>
              <a:t>Fuel to boil water</a:t>
            </a:r>
          </a:p>
          <a:p>
            <a:pPr marL="342900" marR="0" lvl="0" indent="-342900">
              <a:lnSpc>
                <a:spcPct val="115000"/>
              </a:lnSpc>
              <a:spcBef>
                <a:spcPts val="0"/>
              </a:spcBef>
              <a:spcAft>
                <a:spcPts val="10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UniversLTStd"/>
              </a:rPr>
              <a:t>Pot to boil water</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Feeding equipment: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UniversLTStd"/>
              </a:rPr>
              <a:t>Small cup to feed, that is easy to clean</a:t>
            </a:r>
          </a:p>
          <a:p>
            <a:pPr marL="342900" marR="0" lvl="0" indent="-342900">
              <a:lnSpc>
                <a:spcPct val="115000"/>
              </a:lnSpc>
              <a:spcBef>
                <a:spcPts val="0"/>
              </a:spcBef>
              <a:spcAft>
                <a:spcPts val="10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UniversLTStd"/>
              </a:rPr>
              <a:t>Bottle feeding not recommended. If available or donated, ensure that space and facilities to clean them are available</a:t>
            </a:r>
          </a:p>
        </p:txBody>
      </p:sp>
      <p:sp>
        <p:nvSpPr>
          <p:cNvPr id="5" name="TextBox 4">
            <a:extLst>
              <a:ext uri="{FF2B5EF4-FFF2-40B4-BE49-F238E27FC236}">
                <a16:creationId xmlns:a16="http://schemas.microsoft.com/office/drawing/2014/main" id="{4191612D-077B-173C-CC40-A8CBBBD0018F}"/>
              </a:ext>
            </a:extLst>
          </p:cNvPr>
          <p:cNvSpPr txBox="1"/>
          <p:nvPr/>
        </p:nvSpPr>
        <p:spPr>
          <a:xfrm>
            <a:off x="7702342" y="6226936"/>
            <a:ext cx="3282950" cy="5770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Calibri"/>
                <a:cs typeface="Calibri"/>
              </a:rPr>
              <a:t>Minimizing the risks of artificial feeding. </a:t>
            </a:r>
            <a:r>
              <a:rPr lang="en-US" sz="1050" dirty="0">
                <a:ea typeface="+mn-lt"/>
                <a:cs typeface="+mn-lt"/>
              </a:rPr>
              <a:t>Regional Group for Integrated Nutrition Resilience for Latin America and the Caribbean 2020</a:t>
            </a:r>
            <a:endParaRPr lang="en-US" sz="1050" dirty="0">
              <a:cs typeface="Calibri" panose="020F0502020204030204"/>
            </a:endParaRPr>
          </a:p>
        </p:txBody>
      </p:sp>
    </p:spTree>
    <p:extLst>
      <p:ext uri="{BB962C8B-B14F-4D97-AF65-F5344CB8AC3E}">
        <p14:creationId xmlns:p14="http://schemas.microsoft.com/office/powerpoint/2010/main" val="19679207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p:txBody>
          <a:bodyPr/>
          <a:lstStyle/>
          <a:p>
            <a:fld id="{198A1FDF-7175-48BE-A442-C38CD7BB5829}" type="slidenum">
              <a:rPr lang="en-US" smtClean="0"/>
              <a:t>59</a:t>
            </a:fld>
            <a:endParaRPr lang="en-US"/>
          </a:p>
        </p:txBody>
      </p:sp>
      <p:sp>
        <p:nvSpPr>
          <p:cNvPr id="9" name="Rectangle 8">
            <a:extLst>
              <a:ext uri="{FF2B5EF4-FFF2-40B4-BE49-F238E27FC236}">
                <a16:creationId xmlns:a16="http://schemas.microsoft.com/office/drawing/2014/main" id="{A847D4DC-3A20-E04F-B102-C1007C19520B}"/>
              </a:ext>
            </a:extLst>
          </p:cNvPr>
          <p:cNvSpPr/>
          <p:nvPr/>
        </p:nvSpPr>
        <p:spPr>
          <a:xfrm rot="16200000">
            <a:off x="10060956" y="4206294"/>
            <a:ext cx="1449436" cy="292388"/>
          </a:xfrm>
          <a:prstGeom prst="rect">
            <a:avLst/>
          </a:prstGeom>
        </p:spPr>
        <p:txBody>
          <a:bodyPr wrap="none" tIns="91440" bIns="91440" anchor="ctr" anchorCtr="0">
            <a:normAutofit fontScale="92500"/>
          </a:bodyPr>
          <a:lstStyle/>
          <a:p>
            <a:r>
              <a:rPr lang="en-US" sz="800">
                <a:solidFill>
                  <a:schemeClr val="bg1"/>
                </a:solidFill>
              </a:rPr>
              <a:t>Credit: Max </a:t>
            </a:r>
            <a:r>
              <a:rPr lang="en-US" sz="800" err="1">
                <a:solidFill>
                  <a:schemeClr val="bg1"/>
                </a:solidFill>
                <a:latin typeface="Lato" panose="020F0502020204030203" pitchFamily="34" charset="0"/>
                <a:ea typeface="Lato" panose="020F0502020204030203" pitchFamily="34" charset="0"/>
                <a:cs typeface="Lato" panose="020F0502020204030203" pitchFamily="34" charset="0"/>
              </a:rPr>
              <a:t>Becherer</a:t>
            </a:r>
            <a:r>
              <a:rPr lang="en-US" sz="800">
                <a:solidFill>
                  <a:schemeClr val="bg1"/>
                </a:solidFill>
              </a:rPr>
              <a:t>/AP (2016) </a:t>
            </a:r>
            <a:endParaRPr lang="en-US" sz="700">
              <a:solidFill>
                <a:schemeClr val="bg1"/>
              </a:solidFill>
              <a:latin typeface="Lato" panose="020F0502020204030203" pitchFamily="34" charset="77"/>
            </a:endParaRPr>
          </a:p>
        </p:txBody>
      </p:sp>
      <p:sp>
        <p:nvSpPr>
          <p:cNvPr id="4" name="Content Placeholder 3">
            <a:extLst>
              <a:ext uri="{FF2B5EF4-FFF2-40B4-BE49-F238E27FC236}">
                <a16:creationId xmlns:a16="http://schemas.microsoft.com/office/drawing/2014/main" id="{DF0724EA-B607-6C01-766F-7FC156AF0188}"/>
              </a:ext>
            </a:extLst>
          </p:cNvPr>
          <p:cNvSpPr>
            <a:spLocks noGrp="1"/>
          </p:cNvSpPr>
          <p:nvPr>
            <p:ph idx="1"/>
          </p:nvPr>
        </p:nvSpPr>
        <p:spPr>
          <a:xfrm>
            <a:off x="338959" y="787730"/>
            <a:ext cx="6639908" cy="6072406"/>
          </a:xfrm>
        </p:spPr>
        <p:txBody>
          <a:bodyPr vert="horz" wrap="square" lIns="91440" tIns="45720" rIns="91440" bIns="45720" rtlCol="0" anchor="t">
            <a:noAutofit/>
          </a:bodyPr>
          <a:lstStyle/>
          <a:p>
            <a:pPr>
              <a:buNone/>
            </a:pPr>
            <a:endParaRPr lang="en-US" dirty="0">
              <a:cs typeface="Calibri"/>
            </a:endParaRPr>
          </a:p>
          <a:p>
            <a:pPr>
              <a:buNone/>
            </a:pPr>
            <a:endParaRPr lang="en-US" sz="2000" b="1" dirty="0">
              <a:cs typeface="Calibri"/>
            </a:endParaRPr>
          </a:p>
        </p:txBody>
      </p:sp>
      <p:sp>
        <p:nvSpPr>
          <p:cNvPr id="5" name="TextBox 4">
            <a:extLst>
              <a:ext uri="{FF2B5EF4-FFF2-40B4-BE49-F238E27FC236}">
                <a16:creationId xmlns:a16="http://schemas.microsoft.com/office/drawing/2014/main" id="{944BA3BD-53D5-83B7-29E5-3EC66DBA9D0C}"/>
              </a:ext>
            </a:extLst>
          </p:cNvPr>
          <p:cNvSpPr txBox="1"/>
          <p:nvPr/>
        </p:nvSpPr>
        <p:spPr>
          <a:xfrm>
            <a:off x="450568" y="1872830"/>
            <a:ext cx="4756133"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dirty="0">
              <a:cs typeface="Calibri" panose="020F0502020204030204"/>
            </a:endParaRPr>
          </a:p>
          <a:p>
            <a:r>
              <a:rPr lang="en-US" b="1" dirty="0">
                <a:ea typeface="+mn-lt"/>
                <a:cs typeface="+mn-lt"/>
              </a:rPr>
              <a:t>Discretely store out of sight to avoid BMS to be interpreted as promotion of artificial feeding</a:t>
            </a:r>
          </a:p>
          <a:p>
            <a:endParaRPr lang="en-US" dirty="0">
              <a:ea typeface="+mn-lt"/>
              <a:cs typeface="+mn-lt"/>
            </a:endParaRPr>
          </a:p>
          <a:p>
            <a:r>
              <a:rPr lang="en-US" dirty="0">
                <a:ea typeface="+mn-lt"/>
                <a:cs typeface="+mn-lt"/>
              </a:rPr>
              <a:t>•Follow the manufacturers guidelines</a:t>
            </a:r>
          </a:p>
          <a:p>
            <a:endParaRPr lang="en-US" dirty="0">
              <a:cs typeface="Calibri" panose="020F0502020204030204"/>
            </a:endParaRPr>
          </a:p>
          <a:p>
            <a:r>
              <a:rPr lang="en-US" dirty="0">
                <a:ea typeface="+mn-lt"/>
                <a:cs typeface="+mn-lt"/>
              </a:rPr>
              <a:t>•Out of direct sunlight, in a secured and supervised area</a:t>
            </a:r>
          </a:p>
          <a:p>
            <a:endParaRPr lang="en-US" dirty="0">
              <a:cs typeface="Calibri" panose="020F0502020204030204"/>
            </a:endParaRPr>
          </a:p>
          <a:p>
            <a:r>
              <a:rPr lang="en-US" dirty="0">
                <a:ea typeface="+mn-lt"/>
                <a:cs typeface="+mn-lt"/>
              </a:rPr>
              <a:t>•Room temperature is preferable</a:t>
            </a:r>
            <a:endParaRPr lang="en-US" dirty="0">
              <a:cs typeface="Calibri" panose="020F0502020204030204"/>
            </a:endParaRPr>
          </a:p>
          <a:p>
            <a:pPr>
              <a:buFont typeface="Arial"/>
              <a:buChar char="•"/>
            </a:pPr>
            <a:endParaRPr lang="en-US" dirty="0">
              <a:cs typeface="Calibri" panose="020F0502020204030204"/>
            </a:endParaRPr>
          </a:p>
        </p:txBody>
      </p:sp>
      <p:pic>
        <p:nvPicPr>
          <p:cNvPr id="3" name="Picture 5" descr="A picture containing text, brick&#10;&#10;Description automatically generated">
            <a:extLst>
              <a:ext uri="{FF2B5EF4-FFF2-40B4-BE49-F238E27FC236}">
                <a16:creationId xmlns:a16="http://schemas.microsoft.com/office/drawing/2014/main" id="{05AAEB07-9716-F97F-21D5-3CFD3EE37314}"/>
              </a:ext>
            </a:extLst>
          </p:cNvPr>
          <p:cNvPicPr>
            <a:picLocks noChangeAspect="1"/>
          </p:cNvPicPr>
          <p:nvPr/>
        </p:nvPicPr>
        <p:blipFill>
          <a:blip r:embed="rId3"/>
          <a:stretch>
            <a:fillRect/>
          </a:stretch>
        </p:blipFill>
        <p:spPr>
          <a:xfrm>
            <a:off x="5807836" y="2124454"/>
            <a:ext cx="4831644" cy="2887697"/>
          </a:xfrm>
          <a:prstGeom prst="rect">
            <a:avLst/>
          </a:prstGeom>
        </p:spPr>
      </p:pic>
      <p:sp>
        <p:nvSpPr>
          <p:cNvPr id="8" name="TextBox 7">
            <a:extLst>
              <a:ext uri="{FF2B5EF4-FFF2-40B4-BE49-F238E27FC236}">
                <a16:creationId xmlns:a16="http://schemas.microsoft.com/office/drawing/2014/main" id="{5422F825-2546-4822-87F6-23619D60B6E5}"/>
              </a:ext>
            </a:extLst>
          </p:cNvPr>
          <p:cNvSpPr txBox="1"/>
          <p:nvPr/>
        </p:nvSpPr>
        <p:spPr>
          <a:xfrm>
            <a:off x="521920" y="257305"/>
            <a:ext cx="9650557" cy="630942"/>
          </a:xfrm>
          <a:prstGeom prst="rect">
            <a:avLst/>
          </a:prstGeom>
          <a:noFill/>
        </p:spPr>
        <p:txBody>
          <a:bodyPr wrap="square">
            <a:spAutoFit/>
          </a:bodyPr>
          <a:lstStyle/>
          <a:p>
            <a:r>
              <a:rPr lang="en-US" sz="3500" b="1" dirty="0">
                <a:solidFill>
                  <a:schemeClr val="accent1"/>
                </a:solidFill>
                <a:latin typeface="Lato"/>
              </a:rPr>
              <a:t>Minimizing the risk for artificial feeding</a:t>
            </a:r>
          </a:p>
        </p:txBody>
      </p:sp>
      <p:sp>
        <p:nvSpPr>
          <p:cNvPr id="12" name="TextBox 11">
            <a:extLst>
              <a:ext uri="{FF2B5EF4-FFF2-40B4-BE49-F238E27FC236}">
                <a16:creationId xmlns:a16="http://schemas.microsoft.com/office/drawing/2014/main" id="{F0D4416F-F977-46CD-9A31-18B341AAEC1F}"/>
              </a:ext>
            </a:extLst>
          </p:cNvPr>
          <p:cNvSpPr txBox="1"/>
          <p:nvPr/>
        </p:nvSpPr>
        <p:spPr>
          <a:xfrm>
            <a:off x="41463" y="897484"/>
            <a:ext cx="10131014" cy="461665"/>
          </a:xfrm>
          <a:prstGeom prst="rect">
            <a:avLst/>
          </a:prstGeom>
          <a:noFill/>
        </p:spPr>
        <p:txBody>
          <a:bodyPr wrap="square">
            <a:spAutoFit/>
          </a:bodyPr>
          <a:lstStyle/>
          <a:p>
            <a:pPr marR="0" lvl="1">
              <a:spcBef>
                <a:spcPts val="0"/>
              </a:spcBef>
              <a:spcAft>
                <a:spcPts val="0"/>
              </a:spcAft>
            </a:pPr>
            <a:r>
              <a:rPr lang="en-US" sz="2400" b="1" dirty="0">
                <a:solidFill>
                  <a:schemeClr val="accent2"/>
                </a:solidFill>
                <a:latin typeface="Calibri" panose="020F0502020204030204" pitchFamily="34" charset="0"/>
                <a:ea typeface="Times New Roman" panose="02020603050405020304" pitchFamily="18" charset="0"/>
              </a:rPr>
              <a:t>4. Store</a:t>
            </a:r>
            <a:r>
              <a:rPr lang="en-US" sz="2400" b="1" dirty="0">
                <a:solidFill>
                  <a:schemeClr val="accent2"/>
                </a:solidFill>
                <a:effectLst/>
                <a:latin typeface="Calibri" panose="020F0502020204030204" pitchFamily="34" charset="0"/>
                <a:ea typeface="Times New Roman" panose="02020603050405020304" pitchFamily="18" charset="0"/>
              </a:rPr>
              <a:t> breast-milk substitutes</a:t>
            </a:r>
            <a:endParaRPr lang="en-US" sz="2400" b="1" dirty="0">
              <a:solidFill>
                <a:schemeClr val="accent2"/>
              </a:solidFill>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7CEC7437-7B4D-13F9-DA23-A55B87BFFE5F}"/>
              </a:ext>
            </a:extLst>
          </p:cNvPr>
          <p:cNvSpPr txBox="1"/>
          <p:nvPr/>
        </p:nvSpPr>
        <p:spPr>
          <a:xfrm>
            <a:off x="522370" y="5862035"/>
            <a:ext cx="3282950" cy="5770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Calibri"/>
                <a:cs typeface="Calibri"/>
              </a:rPr>
              <a:t>Minimizing the risks of artificial feeding. </a:t>
            </a:r>
            <a:r>
              <a:rPr lang="en-US" sz="1050" dirty="0">
                <a:ea typeface="+mn-lt"/>
                <a:cs typeface="+mn-lt"/>
              </a:rPr>
              <a:t>Regional Group for Integrated Nutrition Resilience for Latin America and the Caribbean 2020</a:t>
            </a:r>
            <a:endParaRPr lang="en-US" sz="1050" dirty="0">
              <a:cs typeface="Calibri" panose="020F0502020204030204"/>
            </a:endParaRPr>
          </a:p>
        </p:txBody>
      </p:sp>
    </p:spTree>
    <p:extLst>
      <p:ext uri="{BB962C8B-B14F-4D97-AF65-F5344CB8AC3E}">
        <p14:creationId xmlns:p14="http://schemas.microsoft.com/office/powerpoint/2010/main" val="3721234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CF0029-89A4-45B8-8611-B26D2B37489A}"/>
              </a:ext>
            </a:extLst>
          </p:cNvPr>
          <p:cNvSpPr txBox="1"/>
          <p:nvPr/>
        </p:nvSpPr>
        <p:spPr>
          <a:xfrm>
            <a:off x="1047344" y="491481"/>
            <a:ext cx="10097311" cy="646331"/>
          </a:xfrm>
          <a:prstGeom prst="rect">
            <a:avLst/>
          </a:prstGeom>
          <a:noFill/>
        </p:spPr>
        <p:txBody>
          <a:bodyPr wrap="square" rtlCol="0">
            <a:spAutoFit/>
          </a:bodyPr>
          <a:lstStyle/>
          <a:p>
            <a:pPr algn="ctr"/>
            <a:r>
              <a:rPr lang="en-US" sz="3600" b="1" dirty="0">
                <a:solidFill>
                  <a:schemeClr val="accent2"/>
                </a:solidFill>
              </a:rPr>
              <a:t>Objectives of this IYCF-E webinar series</a:t>
            </a:r>
          </a:p>
        </p:txBody>
      </p:sp>
      <p:sp>
        <p:nvSpPr>
          <p:cNvPr id="5" name="TextBox 4">
            <a:extLst>
              <a:ext uri="{FF2B5EF4-FFF2-40B4-BE49-F238E27FC236}">
                <a16:creationId xmlns:a16="http://schemas.microsoft.com/office/drawing/2014/main" id="{99E1DA68-AE0B-4821-B377-B7B4FA699E95}"/>
              </a:ext>
            </a:extLst>
          </p:cNvPr>
          <p:cNvSpPr txBox="1"/>
          <p:nvPr/>
        </p:nvSpPr>
        <p:spPr>
          <a:xfrm>
            <a:off x="633845" y="962334"/>
            <a:ext cx="11022617" cy="5940088"/>
          </a:xfrm>
          <a:prstGeom prst="rect">
            <a:avLst/>
          </a:prstGeom>
          <a:noFill/>
        </p:spPr>
        <p:txBody>
          <a:bodyPr wrap="square">
            <a:spAutoFit/>
          </a:bodyPr>
          <a:lstStyle/>
          <a:p>
            <a:pPr marL="0" marR="0">
              <a:spcBef>
                <a:spcPts val="0"/>
              </a:spcBef>
              <a:spcAft>
                <a:spcPts val="0"/>
              </a:spcAft>
            </a:pPr>
            <a:r>
              <a:rPr lang="en-US" sz="2000" dirty="0">
                <a:effectLst/>
                <a:ea typeface="Calibri" panose="020F0502020204030204" pitchFamily="34" charset="0"/>
              </a:rPr>
              <a:t> </a:t>
            </a:r>
          </a:p>
          <a:p>
            <a:pPr marL="0" marR="0">
              <a:spcBef>
                <a:spcPts val="0"/>
              </a:spcBef>
              <a:spcAft>
                <a:spcPts val="0"/>
              </a:spcAft>
            </a:pPr>
            <a:r>
              <a:rPr lang="en-US" sz="2000" b="1" dirty="0">
                <a:solidFill>
                  <a:schemeClr val="accent2"/>
                </a:solidFill>
                <a:ea typeface="Calibri" panose="020F0502020204030204" pitchFamily="34" charset="0"/>
              </a:rPr>
              <a:t>Main aim</a:t>
            </a:r>
            <a:r>
              <a:rPr lang="en-US" sz="2000" dirty="0">
                <a:ea typeface="Calibri" panose="020F0502020204030204" pitchFamily="34" charset="0"/>
              </a:rPr>
              <a:t>: S</a:t>
            </a:r>
            <a:r>
              <a:rPr lang="en-US" sz="2000" dirty="0">
                <a:effectLst/>
                <a:ea typeface="Calibri" panose="020F0502020204030204" pitchFamily="34" charset="0"/>
              </a:rPr>
              <a:t>trengthen the technical knowledge and capacities on </a:t>
            </a:r>
            <a:r>
              <a:rPr lang="en-US" sz="2000" b="1" dirty="0">
                <a:effectLst/>
                <a:ea typeface="Calibri" panose="020F0502020204030204" pitchFamily="34" charset="0"/>
              </a:rPr>
              <a:t>Infant and Young Child Feeding in Emergencies (IYCF-E)</a:t>
            </a:r>
            <a:r>
              <a:rPr lang="en-US" sz="2000" dirty="0">
                <a:effectLst/>
                <a:ea typeface="Calibri" panose="020F0502020204030204" pitchFamily="34" charset="0"/>
              </a:rPr>
              <a:t> of organizations involved in responding to emergencies in Latin America and the Caribbean.  </a:t>
            </a:r>
          </a:p>
          <a:p>
            <a:endParaRPr lang="en-US" sz="2000" dirty="0">
              <a:ea typeface="Calibri" panose="020F0502020204030204" pitchFamily="34" charset="0"/>
            </a:endParaRPr>
          </a:p>
          <a:p>
            <a:r>
              <a:rPr lang="en-US" sz="2000" b="1" dirty="0">
                <a:solidFill>
                  <a:schemeClr val="accent2"/>
                </a:solidFill>
                <a:ea typeface="Calibri" panose="020F0502020204030204" pitchFamily="34" charset="0"/>
              </a:rPr>
              <a:t>Target audience</a:t>
            </a:r>
            <a:r>
              <a:rPr lang="en-US" sz="2000" dirty="0">
                <a:ea typeface="Calibri" panose="020F0502020204030204" pitchFamily="34" charset="0"/>
              </a:rPr>
              <a:t>: government institutions, NGOs, UN agencies and emergency coordination platforms among others. </a:t>
            </a:r>
          </a:p>
          <a:p>
            <a:endParaRPr lang="en-US" sz="2000" dirty="0">
              <a:ea typeface="Calibri" panose="020F0502020204030204" pitchFamily="34" charset="0"/>
            </a:endParaRPr>
          </a:p>
          <a:p>
            <a:pPr marL="0" marR="0">
              <a:spcBef>
                <a:spcPts val="0"/>
              </a:spcBef>
              <a:spcAft>
                <a:spcPts val="0"/>
              </a:spcAft>
            </a:pPr>
            <a:r>
              <a:rPr lang="en-US" sz="2000" b="1" dirty="0">
                <a:solidFill>
                  <a:schemeClr val="accent2"/>
                </a:solidFill>
                <a:effectLst/>
                <a:ea typeface="Calibri" panose="020F0502020204030204" pitchFamily="34" charset="0"/>
              </a:rPr>
              <a:t>Format</a:t>
            </a:r>
            <a:r>
              <a:rPr lang="en-US" sz="2000" dirty="0">
                <a:effectLst/>
                <a:ea typeface="Calibri" panose="020F0502020204030204" pitchFamily="34" charset="0"/>
              </a:rPr>
              <a:t>:</a:t>
            </a:r>
          </a:p>
          <a:p>
            <a:pPr marL="0" marR="0">
              <a:spcBef>
                <a:spcPts val="0"/>
              </a:spcBef>
              <a:spcAft>
                <a:spcPts val="0"/>
              </a:spcAft>
            </a:pPr>
            <a:endParaRPr lang="en-US" sz="2000" dirty="0">
              <a:effectLst/>
              <a:ea typeface="Calibri" panose="020F0502020204030204" pitchFamily="34" charset="0"/>
            </a:endParaRPr>
          </a:p>
          <a:p>
            <a:pPr marL="742950" lvl="1" indent="-285750">
              <a:buFont typeface="Arial" panose="020B0604020202020204" pitchFamily="34" charset="0"/>
              <a:buChar char="•"/>
            </a:pPr>
            <a:r>
              <a:rPr lang="en-US" sz="2000" b="1" dirty="0">
                <a:ea typeface="Calibri" panose="020F0502020204030204" pitchFamily="34" charset="0"/>
              </a:rPr>
              <a:t>Why? </a:t>
            </a:r>
            <a:r>
              <a:rPr lang="en-US" sz="2000" dirty="0">
                <a:ea typeface="Calibri" panose="020F0502020204030204" pitchFamily="34" charset="0"/>
              </a:rPr>
              <a:t>To explain the rationale of the interventions and practices that are promoted in emergencies.</a:t>
            </a:r>
          </a:p>
          <a:p>
            <a:pPr marL="742950" lvl="1" indent="-285750">
              <a:buFont typeface="Arial" panose="020B0604020202020204" pitchFamily="34" charset="0"/>
              <a:buChar char="•"/>
            </a:pPr>
            <a:endParaRPr lang="en-US" sz="2000" b="1" dirty="0">
              <a:effectLst/>
              <a:ea typeface="Calibri" panose="020F0502020204030204" pitchFamily="34" charset="0"/>
            </a:endParaRPr>
          </a:p>
          <a:p>
            <a:pPr marL="742950" lvl="1" indent="-285750">
              <a:buFont typeface="Arial" panose="020B0604020202020204" pitchFamily="34" charset="0"/>
              <a:buChar char="•"/>
            </a:pPr>
            <a:r>
              <a:rPr lang="en-US" sz="2000" b="1" dirty="0">
                <a:effectLst/>
                <a:ea typeface="Calibri" panose="020F0502020204030204" pitchFamily="34" charset="0"/>
              </a:rPr>
              <a:t>What? </a:t>
            </a:r>
            <a:r>
              <a:rPr lang="en-US" sz="2000" dirty="0">
                <a:effectLst/>
                <a:ea typeface="Calibri" panose="020F0502020204030204" pitchFamily="34" charset="0"/>
              </a:rPr>
              <a:t>To go into depth </a:t>
            </a:r>
            <a:r>
              <a:rPr lang="en-US" sz="2000" dirty="0">
                <a:ea typeface="Calibri" panose="020F0502020204030204" pitchFamily="34" charset="0"/>
              </a:rPr>
              <a:t>regarding the </a:t>
            </a:r>
            <a:r>
              <a:rPr lang="en-US" sz="2000" dirty="0">
                <a:effectLst/>
                <a:ea typeface="Calibri" panose="020F0502020204030204" pitchFamily="34" charset="0"/>
              </a:rPr>
              <a:t>interventions and practices should be promoted in emergencies</a:t>
            </a:r>
          </a:p>
          <a:p>
            <a:pPr lvl="1"/>
            <a:endParaRPr lang="en-US" sz="2000" dirty="0">
              <a:ea typeface="Calibri" panose="020F0502020204030204" pitchFamily="34" charset="0"/>
            </a:endParaRPr>
          </a:p>
          <a:p>
            <a:pPr marL="742950" lvl="1" indent="-285750">
              <a:buFont typeface="Arial" panose="020B0604020202020204" pitchFamily="34" charset="0"/>
              <a:buChar char="•"/>
            </a:pPr>
            <a:r>
              <a:rPr lang="en-US" sz="2000" b="1" dirty="0">
                <a:ea typeface="Calibri" panose="020F0502020204030204" pitchFamily="34" charset="0"/>
              </a:rPr>
              <a:t>How? </a:t>
            </a:r>
            <a:r>
              <a:rPr lang="en-US" sz="2000" dirty="0">
                <a:ea typeface="Calibri" panose="020F0502020204030204" pitchFamily="34" charset="0"/>
              </a:rPr>
              <a:t>To explain the steps to take during an emergency </a:t>
            </a:r>
            <a:r>
              <a:rPr lang="en-US" sz="2000" dirty="0">
                <a:ea typeface="Calibri" panose="020F0502020204030204" pitchFamily="34" charset="0"/>
                <a:sym typeface="Wingdings" panose="05000000000000000000" pitchFamily="2" charset="2"/>
              </a:rPr>
              <a:t> emergency response</a:t>
            </a:r>
            <a:endParaRPr lang="en-US" sz="2000" dirty="0">
              <a:effectLst/>
              <a:ea typeface="Calibri" panose="020F0502020204030204" pitchFamily="34" charset="0"/>
            </a:endParaRPr>
          </a:p>
          <a:p>
            <a:pPr marL="0" marR="0">
              <a:spcBef>
                <a:spcPts val="0"/>
              </a:spcBef>
              <a:spcAft>
                <a:spcPts val="0"/>
              </a:spcAft>
            </a:pPr>
            <a:r>
              <a:rPr lang="en-US" sz="2000" dirty="0">
                <a:effectLst/>
                <a:ea typeface="Calibri" panose="020F0502020204030204" pitchFamily="34" charset="0"/>
              </a:rPr>
              <a:t> </a:t>
            </a:r>
          </a:p>
          <a:p>
            <a:pPr marL="0" marR="0">
              <a:spcBef>
                <a:spcPts val="0"/>
              </a:spcBef>
              <a:spcAft>
                <a:spcPts val="0"/>
              </a:spcAft>
            </a:pPr>
            <a:r>
              <a:rPr lang="en-US" sz="2000" dirty="0">
                <a:effectLst/>
                <a:ea typeface="Calibri" panose="020F0502020204030204" pitchFamily="34" charset="0"/>
              </a:rPr>
              <a:t> </a:t>
            </a:r>
          </a:p>
        </p:txBody>
      </p:sp>
    </p:spTree>
    <p:extLst>
      <p:ext uri="{BB962C8B-B14F-4D97-AF65-F5344CB8AC3E}">
        <p14:creationId xmlns:p14="http://schemas.microsoft.com/office/powerpoint/2010/main" val="26132795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p:txBody>
          <a:bodyPr/>
          <a:lstStyle/>
          <a:p>
            <a:fld id="{198A1FDF-7175-48BE-A442-C38CD7BB5829}" type="slidenum">
              <a:rPr lang="en-US" smtClean="0"/>
              <a:t>60</a:t>
            </a:fld>
            <a:endParaRPr lang="en-US"/>
          </a:p>
        </p:txBody>
      </p:sp>
      <p:sp>
        <p:nvSpPr>
          <p:cNvPr id="9" name="Rectangle 8">
            <a:extLst>
              <a:ext uri="{FF2B5EF4-FFF2-40B4-BE49-F238E27FC236}">
                <a16:creationId xmlns:a16="http://schemas.microsoft.com/office/drawing/2014/main" id="{A847D4DC-3A20-E04F-B102-C1007C19520B}"/>
              </a:ext>
            </a:extLst>
          </p:cNvPr>
          <p:cNvSpPr/>
          <p:nvPr/>
        </p:nvSpPr>
        <p:spPr>
          <a:xfrm rot="16200000">
            <a:off x="10060956" y="4206294"/>
            <a:ext cx="1449436" cy="292388"/>
          </a:xfrm>
          <a:prstGeom prst="rect">
            <a:avLst/>
          </a:prstGeom>
        </p:spPr>
        <p:txBody>
          <a:bodyPr wrap="none" tIns="91440" bIns="91440" anchor="ctr" anchorCtr="0">
            <a:normAutofit fontScale="92500"/>
          </a:bodyPr>
          <a:lstStyle/>
          <a:p>
            <a:r>
              <a:rPr lang="en-US" sz="800">
                <a:solidFill>
                  <a:schemeClr val="bg1"/>
                </a:solidFill>
              </a:rPr>
              <a:t>Credit: Max </a:t>
            </a:r>
            <a:r>
              <a:rPr lang="en-US" sz="800" err="1">
                <a:solidFill>
                  <a:schemeClr val="bg1"/>
                </a:solidFill>
                <a:latin typeface="Lato" panose="020F0502020204030203" pitchFamily="34" charset="0"/>
                <a:ea typeface="Lato" panose="020F0502020204030203" pitchFamily="34" charset="0"/>
                <a:cs typeface="Lato" panose="020F0502020204030203" pitchFamily="34" charset="0"/>
              </a:rPr>
              <a:t>Becherer</a:t>
            </a:r>
            <a:r>
              <a:rPr lang="en-US" sz="800">
                <a:solidFill>
                  <a:schemeClr val="bg1"/>
                </a:solidFill>
              </a:rPr>
              <a:t>/AP (2016) </a:t>
            </a:r>
            <a:endParaRPr lang="en-US" sz="700">
              <a:solidFill>
                <a:schemeClr val="bg1"/>
              </a:solidFill>
              <a:latin typeface="Lato" panose="020F0502020204030203" pitchFamily="34" charset="77"/>
            </a:endParaRPr>
          </a:p>
        </p:txBody>
      </p:sp>
      <p:sp>
        <p:nvSpPr>
          <p:cNvPr id="4" name="Content Placeholder 3">
            <a:extLst>
              <a:ext uri="{FF2B5EF4-FFF2-40B4-BE49-F238E27FC236}">
                <a16:creationId xmlns:a16="http://schemas.microsoft.com/office/drawing/2014/main" id="{DF0724EA-B607-6C01-766F-7FC156AF0188}"/>
              </a:ext>
            </a:extLst>
          </p:cNvPr>
          <p:cNvSpPr>
            <a:spLocks noGrp="1"/>
          </p:cNvSpPr>
          <p:nvPr>
            <p:ph idx="1"/>
          </p:nvPr>
        </p:nvSpPr>
        <p:spPr>
          <a:xfrm>
            <a:off x="338959" y="787730"/>
            <a:ext cx="6639908" cy="6072406"/>
          </a:xfrm>
        </p:spPr>
        <p:txBody>
          <a:bodyPr vert="horz" wrap="square" lIns="91440" tIns="45720" rIns="91440" bIns="45720" rtlCol="0" anchor="t">
            <a:noAutofit/>
          </a:bodyPr>
          <a:lstStyle/>
          <a:p>
            <a:pPr>
              <a:buNone/>
            </a:pPr>
            <a:endParaRPr lang="en-US" dirty="0">
              <a:cs typeface="Calibri"/>
            </a:endParaRPr>
          </a:p>
          <a:p>
            <a:pPr>
              <a:buNone/>
            </a:pPr>
            <a:endParaRPr lang="en-US" sz="2000" b="1" dirty="0">
              <a:cs typeface="Calibri"/>
            </a:endParaRPr>
          </a:p>
        </p:txBody>
      </p:sp>
      <p:sp>
        <p:nvSpPr>
          <p:cNvPr id="5" name="TextBox 4">
            <a:extLst>
              <a:ext uri="{FF2B5EF4-FFF2-40B4-BE49-F238E27FC236}">
                <a16:creationId xmlns:a16="http://schemas.microsoft.com/office/drawing/2014/main" id="{944BA3BD-53D5-83B7-29E5-3EC66DBA9D0C}"/>
              </a:ext>
            </a:extLst>
          </p:cNvPr>
          <p:cNvSpPr txBox="1"/>
          <p:nvPr/>
        </p:nvSpPr>
        <p:spPr>
          <a:xfrm>
            <a:off x="520507" y="2214884"/>
            <a:ext cx="11485226"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mn-lt"/>
                <a:cs typeface="+mn-lt"/>
              </a:rPr>
              <a:t>Ensure: </a:t>
            </a:r>
          </a:p>
          <a:p>
            <a:endParaRPr lang="en-US" b="1" dirty="0">
              <a:cs typeface="Calibri" panose="020F0502020204030204"/>
            </a:endParaRPr>
          </a:p>
          <a:p>
            <a:pPr>
              <a:buFont typeface="Arial"/>
              <a:buChar char="•"/>
            </a:pPr>
            <a:r>
              <a:rPr lang="en-US" dirty="0">
                <a:ea typeface="+mn-lt"/>
                <a:cs typeface="+mn-lt"/>
              </a:rPr>
              <a:t>Distribution is </a:t>
            </a:r>
            <a:r>
              <a:rPr lang="en-US" b="1" dirty="0">
                <a:ea typeface="+mn-lt"/>
                <a:cs typeface="+mn-lt"/>
              </a:rPr>
              <a:t>targeted, following an assessment of needs </a:t>
            </a:r>
            <a:r>
              <a:rPr lang="en-US" dirty="0">
                <a:ea typeface="+mn-lt"/>
                <a:cs typeface="+mn-lt"/>
              </a:rPr>
              <a:t>as described before, and not distributed in a blanket fashion. </a:t>
            </a:r>
          </a:p>
          <a:p>
            <a:endParaRPr lang="en-US" dirty="0">
              <a:cs typeface="Calibri"/>
            </a:endParaRPr>
          </a:p>
          <a:p>
            <a:pPr>
              <a:buFont typeface="Arial"/>
              <a:buChar char="•"/>
            </a:pPr>
            <a:r>
              <a:rPr lang="en-US" dirty="0">
                <a:ea typeface="+mn-lt"/>
                <a:cs typeface="+mn-lt"/>
              </a:rPr>
              <a:t>All efforts are made to </a:t>
            </a:r>
            <a:r>
              <a:rPr lang="en-US" b="1" dirty="0">
                <a:ea typeface="+mn-lt"/>
                <a:cs typeface="+mn-lt"/>
              </a:rPr>
              <a:t>prevent the promotion of BMS </a:t>
            </a:r>
            <a:r>
              <a:rPr lang="en-US" dirty="0">
                <a:ea typeface="+mn-lt"/>
                <a:cs typeface="+mn-lt"/>
              </a:rPr>
              <a:t>to mothers who are breastfeeding or could be breastfeeding, and their family members.</a:t>
            </a:r>
          </a:p>
          <a:p>
            <a:endParaRPr lang="en-US" dirty="0">
              <a:ea typeface="+mn-lt"/>
              <a:cs typeface="+mn-lt"/>
            </a:endParaRPr>
          </a:p>
          <a:p>
            <a:pPr>
              <a:buFont typeface="Arial"/>
              <a:buChar char="•"/>
            </a:pPr>
            <a:r>
              <a:rPr lang="en-US" dirty="0">
                <a:ea typeface="+mn-lt"/>
                <a:cs typeface="+mn-lt"/>
              </a:rPr>
              <a:t>BMS is </a:t>
            </a:r>
            <a:r>
              <a:rPr lang="en-US" b="1" dirty="0">
                <a:ea typeface="+mn-lt"/>
                <a:cs typeface="+mn-lt"/>
              </a:rPr>
              <a:t>distributed in small amounts </a:t>
            </a:r>
            <a:r>
              <a:rPr lang="en-US" dirty="0">
                <a:ea typeface="+mn-lt"/>
                <a:cs typeface="+mn-lt"/>
              </a:rPr>
              <a:t>each time the caregiver visits the distribution point to reduce the chances of promotion of BMS.</a:t>
            </a:r>
          </a:p>
          <a:p>
            <a:endParaRPr lang="en-US" dirty="0">
              <a:ea typeface="+mn-lt"/>
              <a:cs typeface="+mn-lt"/>
            </a:endParaRPr>
          </a:p>
          <a:p>
            <a:pPr>
              <a:buFont typeface="Arial"/>
              <a:buChar char="•"/>
            </a:pPr>
            <a:r>
              <a:rPr lang="en-US" dirty="0">
                <a:ea typeface="+mn-lt"/>
                <a:cs typeface="+mn-lt"/>
              </a:rPr>
              <a:t>Track BMS distribution to individual children needs: </a:t>
            </a:r>
            <a:r>
              <a:rPr lang="en-US" b="1" dirty="0">
                <a:ea typeface="+mn-lt"/>
                <a:cs typeface="+mn-lt"/>
              </a:rPr>
              <a:t>monitor and document distribution in a detailed manne</a:t>
            </a:r>
            <a:r>
              <a:rPr lang="en-US" dirty="0">
                <a:ea typeface="+mn-lt"/>
                <a:cs typeface="+mn-lt"/>
              </a:rPr>
              <a:t>r: age &amp; gender, type and amount of BMS, reason for BMS provision.</a:t>
            </a:r>
          </a:p>
          <a:p>
            <a:endParaRPr lang="en-US" dirty="0">
              <a:ea typeface="+mn-lt"/>
              <a:cs typeface="+mn-lt"/>
            </a:endParaRPr>
          </a:p>
          <a:p>
            <a:pPr>
              <a:buFont typeface="Arial"/>
              <a:buChar char="•"/>
            </a:pPr>
            <a:r>
              <a:rPr lang="en-US" dirty="0">
                <a:ea typeface="+mn-lt"/>
                <a:cs typeface="+mn-lt"/>
              </a:rPr>
              <a:t>Caregivers are requested to </a:t>
            </a:r>
            <a:r>
              <a:rPr lang="en-US" b="1" dirty="0">
                <a:ea typeface="+mn-lt"/>
                <a:cs typeface="+mn-lt"/>
              </a:rPr>
              <a:t>return empty containers to reduce the risk of BMS selling.</a:t>
            </a:r>
            <a:endParaRPr lang="en-US" dirty="0">
              <a:cs typeface="Calibri"/>
            </a:endParaRPr>
          </a:p>
        </p:txBody>
      </p:sp>
      <p:sp>
        <p:nvSpPr>
          <p:cNvPr id="8" name="TextBox 7">
            <a:extLst>
              <a:ext uri="{FF2B5EF4-FFF2-40B4-BE49-F238E27FC236}">
                <a16:creationId xmlns:a16="http://schemas.microsoft.com/office/drawing/2014/main" id="{EC27561F-FBD6-4BF7-AC18-280930A7CEF7}"/>
              </a:ext>
            </a:extLst>
          </p:cNvPr>
          <p:cNvSpPr txBox="1"/>
          <p:nvPr/>
        </p:nvSpPr>
        <p:spPr>
          <a:xfrm>
            <a:off x="521920" y="257305"/>
            <a:ext cx="9650557" cy="630942"/>
          </a:xfrm>
          <a:prstGeom prst="rect">
            <a:avLst/>
          </a:prstGeom>
          <a:noFill/>
        </p:spPr>
        <p:txBody>
          <a:bodyPr wrap="square">
            <a:spAutoFit/>
          </a:bodyPr>
          <a:lstStyle/>
          <a:p>
            <a:r>
              <a:rPr lang="en-US" sz="3500" b="1" dirty="0">
                <a:solidFill>
                  <a:schemeClr val="accent1"/>
                </a:solidFill>
                <a:latin typeface="Lato"/>
              </a:rPr>
              <a:t>Minimizing the risk for artificial feeding</a:t>
            </a:r>
          </a:p>
        </p:txBody>
      </p:sp>
      <p:sp>
        <p:nvSpPr>
          <p:cNvPr id="10" name="TextBox 9">
            <a:extLst>
              <a:ext uri="{FF2B5EF4-FFF2-40B4-BE49-F238E27FC236}">
                <a16:creationId xmlns:a16="http://schemas.microsoft.com/office/drawing/2014/main" id="{1FA4D7A5-B667-4D0B-92CC-22F554BD394B}"/>
              </a:ext>
            </a:extLst>
          </p:cNvPr>
          <p:cNvSpPr txBox="1"/>
          <p:nvPr/>
        </p:nvSpPr>
        <p:spPr>
          <a:xfrm>
            <a:off x="41463" y="897484"/>
            <a:ext cx="10131014" cy="461665"/>
          </a:xfrm>
          <a:prstGeom prst="rect">
            <a:avLst/>
          </a:prstGeom>
          <a:noFill/>
        </p:spPr>
        <p:txBody>
          <a:bodyPr wrap="square">
            <a:spAutoFit/>
          </a:bodyPr>
          <a:lstStyle/>
          <a:p>
            <a:pPr marR="0" lvl="1">
              <a:spcBef>
                <a:spcPts val="0"/>
              </a:spcBef>
              <a:spcAft>
                <a:spcPts val="0"/>
              </a:spcAft>
            </a:pPr>
            <a:r>
              <a:rPr lang="en-US" sz="2400" b="1" dirty="0">
                <a:solidFill>
                  <a:schemeClr val="accent2"/>
                </a:solidFill>
                <a:latin typeface="Calibri" panose="020F0502020204030204" pitchFamily="34" charset="0"/>
                <a:ea typeface="Times New Roman" panose="02020603050405020304" pitchFamily="18" charset="0"/>
              </a:rPr>
              <a:t>5. Distribute BMS</a:t>
            </a:r>
            <a:endParaRPr lang="en-US" sz="2400" b="1" dirty="0">
              <a:solidFill>
                <a:schemeClr val="accent2"/>
              </a:solidFill>
              <a:effectLst/>
              <a:latin typeface="Calibri" panose="020F0502020204030204" pitchFamily="34" charset="0"/>
              <a:ea typeface="Calibri" panose="020F0502020204030204" pitchFamily="34" charset="0"/>
            </a:endParaRPr>
          </a:p>
        </p:txBody>
      </p:sp>
      <p:sp>
        <p:nvSpPr>
          <p:cNvPr id="11" name="TextBox 10">
            <a:extLst>
              <a:ext uri="{FF2B5EF4-FFF2-40B4-BE49-F238E27FC236}">
                <a16:creationId xmlns:a16="http://schemas.microsoft.com/office/drawing/2014/main" id="{1281C787-6EE5-42F1-B699-26371E454BBE}"/>
              </a:ext>
            </a:extLst>
          </p:cNvPr>
          <p:cNvSpPr txBox="1"/>
          <p:nvPr/>
        </p:nvSpPr>
        <p:spPr>
          <a:xfrm>
            <a:off x="567772" y="1503498"/>
            <a:ext cx="7371371" cy="369332"/>
          </a:xfrm>
          <a:prstGeom prst="rect">
            <a:avLst/>
          </a:prstGeom>
          <a:noFill/>
        </p:spPr>
        <p:txBody>
          <a:bodyPr wrap="square">
            <a:spAutoFit/>
          </a:bodyPr>
          <a:lstStyle/>
          <a:p>
            <a:r>
              <a:rPr lang="en-US" sz="18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Distribute BMS to families so that they prepare feeding</a:t>
            </a:r>
            <a:endParaRPr lang="en-US" dirty="0"/>
          </a:p>
        </p:txBody>
      </p:sp>
    </p:spTree>
    <p:extLst>
      <p:ext uri="{BB962C8B-B14F-4D97-AF65-F5344CB8AC3E}">
        <p14:creationId xmlns:p14="http://schemas.microsoft.com/office/powerpoint/2010/main" val="41092447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p:txBody>
          <a:bodyPr/>
          <a:lstStyle/>
          <a:p>
            <a:fld id="{198A1FDF-7175-48BE-A442-C38CD7BB5829}" type="slidenum">
              <a:rPr lang="en-US" smtClean="0"/>
              <a:t>61</a:t>
            </a:fld>
            <a:endParaRPr lang="en-US"/>
          </a:p>
        </p:txBody>
      </p:sp>
      <p:sp>
        <p:nvSpPr>
          <p:cNvPr id="9" name="Rectangle 8">
            <a:extLst>
              <a:ext uri="{FF2B5EF4-FFF2-40B4-BE49-F238E27FC236}">
                <a16:creationId xmlns:a16="http://schemas.microsoft.com/office/drawing/2014/main" id="{A847D4DC-3A20-E04F-B102-C1007C19520B}"/>
              </a:ext>
            </a:extLst>
          </p:cNvPr>
          <p:cNvSpPr/>
          <p:nvPr/>
        </p:nvSpPr>
        <p:spPr>
          <a:xfrm rot="16200000">
            <a:off x="10060956" y="4206294"/>
            <a:ext cx="1449436" cy="292388"/>
          </a:xfrm>
          <a:prstGeom prst="rect">
            <a:avLst/>
          </a:prstGeom>
        </p:spPr>
        <p:txBody>
          <a:bodyPr wrap="none" tIns="91440" bIns="91440" anchor="ctr" anchorCtr="0">
            <a:normAutofit fontScale="92500"/>
          </a:bodyPr>
          <a:lstStyle/>
          <a:p>
            <a:r>
              <a:rPr lang="en-US" sz="800">
                <a:solidFill>
                  <a:schemeClr val="bg1"/>
                </a:solidFill>
              </a:rPr>
              <a:t>Credit: Max </a:t>
            </a:r>
            <a:r>
              <a:rPr lang="en-US" sz="800" err="1">
                <a:solidFill>
                  <a:schemeClr val="bg1"/>
                </a:solidFill>
                <a:latin typeface="Lato" panose="020F0502020204030203" pitchFamily="34" charset="0"/>
                <a:ea typeface="Lato" panose="020F0502020204030203" pitchFamily="34" charset="0"/>
                <a:cs typeface="Lato" panose="020F0502020204030203" pitchFamily="34" charset="0"/>
              </a:rPr>
              <a:t>Becherer</a:t>
            </a:r>
            <a:r>
              <a:rPr lang="en-US" sz="800">
                <a:solidFill>
                  <a:schemeClr val="bg1"/>
                </a:solidFill>
              </a:rPr>
              <a:t>/AP (2016) </a:t>
            </a:r>
            <a:endParaRPr lang="en-US" sz="700">
              <a:solidFill>
                <a:schemeClr val="bg1"/>
              </a:solidFill>
              <a:latin typeface="Lato" panose="020F0502020204030203" pitchFamily="34" charset="77"/>
            </a:endParaRPr>
          </a:p>
        </p:txBody>
      </p:sp>
      <p:sp>
        <p:nvSpPr>
          <p:cNvPr id="4" name="Content Placeholder 3">
            <a:extLst>
              <a:ext uri="{FF2B5EF4-FFF2-40B4-BE49-F238E27FC236}">
                <a16:creationId xmlns:a16="http://schemas.microsoft.com/office/drawing/2014/main" id="{DF0724EA-B607-6C01-766F-7FC156AF0188}"/>
              </a:ext>
            </a:extLst>
          </p:cNvPr>
          <p:cNvSpPr>
            <a:spLocks noGrp="1"/>
          </p:cNvSpPr>
          <p:nvPr>
            <p:ph idx="1"/>
          </p:nvPr>
        </p:nvSpPr>
        <p:spPr>
          <a:xfrm>
            <a:off x="446535" y="1228793"/>
            <a:ext cx="8403796" cy="6072406"/>
          </a:xfrm>
        </p:spPr>
        <p:txBody>
          <a:bodyPr vert="horz" wrap="square" lIns="91440" tIns="45720" rIns="91440" bIns="45720" rtlCol="0" anchor="t">
            <a:noAutofit/>
          </a:bodyPr>
          <a:lstStyle/>
          <a:p>
            <a:pPr marL="0" indent="0">
              <a:buNone/>
            </a:pPr>
            <a:endParaRPr lang="en-US" dirty="0">
              <a:cs typeface="Calibri"/>
            </a:endParaRPr>
          </a:p>
          <a:p>
            <a:pPr>
              <a:buNone/>
            </a:pPr>
            <a:endParaRPr lang="en-US" dirty="0">
              <a:cs typeface="Calibri"/>
            </a:endParaRPr>
          </a:p>
          <a:p>
            <a:pPr>
              <a:buNone/>
            </a:pPr>
            <a:endParaRPr lang="en-US" sz="2000" b="1" dirty="0">
              <a:cs typeface="Calibri"/>
            </a:endParaRPr>
          </a:p>
        </p:txBody>
      </p:sp>
      <p:sp>
        <p:nvSpPr>
          <p:cNvPr id="5" name="TextBox 4">
            <a:extLst>
              <a:ext uri="{FF2B5EF4-FFF2-40B4-BE49-F238E27FC236}">
                <a16:creationId xmlns:a16="http://schemas.microsoft.com/office/drawing/2014/main" id="{944BA3BD-53D5-83B7-29E5-3EC66DBA9D0C}"/>
              </a:ext>
            </a:extLst>
          </p:cNvPr>
          <p:cNvSpPr txBox="1"/>
          <p:nvPr/>
        </p:nvSpPr>
        <p:spPr>
          <a:xfrm>
            <a:off x="428590" y="2462359"/>
            <a:ext cx="1092521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When safe preparation and use by families cannot be assured, preparation by shelter staff can be considered:</a:t>
            </a:r>
          </a:p>
          <a:p>
            <a:endParaRPr lang="es-PA" dirty="0">
              <a:ea typeface="+mn-lt"/>
              <a:cs typeface="+mn-lt"/>
            </a:endParaRPr>
          </a:p>
          <a:p>
            <a:r>
              <a:rPr lang="es-PA" b="1" dirty="0" err="1">
                <a:ea typeface="+mn-lt"/>
                <a:cs typeface="+mn-lt"/>
              </a:rPr>
              <a:t>Considerations</a:t>
            </a:r>
            <a:endParaRPr lang="es-PA" b="1" dirty="0">
              <a:ea typeface="+mn-lt"/>
              <a:cs typeface="+mn-lt"/>
            </a:endParaRPr>
          </a:p>
          <a:p>
            <a:endParaRPr lang="es-PA" b="1" dirty="0">
              <a:ea typeface="+mn-lt"/>
              <a:cs typeface="+mn-lt"/>
            </a:endParaRPr>
          </a:p>
          <a:p>
            <a:pPr>
              <a:buFont typeface="Arial"/>
              <a:buChar char="•"/>
            </a:pPr>
            <a:r>
              <a:rPr lang="en-US" dirty="0">
                <a:ea typeface="+mn-lt"/>
                <a:cs typeface="+mn-lt"/>
              </a:rPr>
              <a:t>It is preferable to prepare powdered infant formula individually according to the needs instead of large quantities </a:t>
            </a:r>
            <a:r>
              <a:rPr lang="en-US" dirty="0" err="1">
                <a:ea typeface="+mn-lt"/>
                <a:cs typeface="+mn-lt"/>
              </a:rPr>
              <a:t>quantities</a:t>
            </a:r>
            <a:r>
              <a:rPr lang="en-US" dirty="0">
                <a:ea typeface="+mn-lt"/>
                <a:cs typeface="+mn-lt"/>
              </a:rPr>
              <a:t> given that infant formula that remains at room temperature for long periods of time attracts the growth of harmful bacteria. </a:t>
            </a:r>
          </a:p>
          <a:p>
            <a:endParaRPr lang="en-US" dirty="0">
              <a:ea typeface="+mn-lt"/>
              <a:cs typeface="+mn-lt"/>
            </a:endParaRPr>
          </a:p>
          <a:p>
            <a:pPr>
              <a:buFont typeface="Arial"/>
              <a:buChar char="•"/>
            </a:pPr>
            <a:r>
              <a:rPr lang="en-US" dirty="0">
                <a:ea typeface="+mn-lt"/>
                <a:cs typeface="+mn-lt"/>
              </a:rPr>
              <a:t>It is therefore important to prepare the feeds every time and administer them immediately</a:t>
            </a:r>
          </a:p>
          <a:p>
            <a:pPr>
              <a:buFont typeface="Arial"/>
              <a:buChar char="•"/>
            </a:pPr>
            <a:endParaRPr lang="en-US" dirty="0">
              <a:cs typeface="Calibri"/>
            </a:endParaRPr>
          </a:p>
          <a:p>
            <a:pPr>
              <a:buFont typeface="Arial"/>
              <a:buChar char="•"/>
            </a:pPr>
            <a:r>
              <a:rPr lang="en-US" dirty="0">
                <a:ea typeface="+mn-lt"/>
                <a:cs typeface="+mn-lt"/>
              </a:rPr>
              <a:t>Bottles not recommended: If available / donated, make sure there is adequate space and facilities for cleaning</a:t>
            </a:r>
          </a:p>
        </p:txBody>
      </p:sp>
      <p:sp>
        <p:nvSpPr>
          <p:cNvPr id="8" name="TextBox 7">
            <a:extLst>
              <a:ext uri="{FF2B5EF4-FFF2-40B4-BE49-F238E27FC236}">
                <a16:creationId xmlns:a16="http://schemas.microsoft.com/office/drawing/2014/main" id="{EA254962-E70B-433D-9D18-CE8F71F0FD05}"/>
              </a:ext>
            </a:extLst>
          </p:cNvPr>
          <p:cNvSpPr txBox="1"/>
          <p:nvPr/>
        </p:nvSpPr>
        <p:spPr>
          <a:xfrm>
            <a:off x="521920" y="257305"/>
            <a:ext cx="9650557" cy="630942"/>
          </a:xfrm>
          <a:prstGeom prst="rect">
            <a:avLst/>
          </a:prstGeom>
          <a:noFill/>
        </p:spPr>
        <p:txBody>
          <a:bodyPr wrap="square">
            <a:spAutoFit/>
          </a:bodyPr>
          <a:lstStyle/>
          <a:p>
            <a:r>
              <a:rPr lang="en-US" sz="3500" b="1" dirty="0">
                <a:solidFill>
                  <a:schemeClr val="accent1"/>
                </a:solidFill>
                <a:latin typeface="Lato"/>
              </a:rPr>
              <a:t>Minimizing the risk for artificial feeding</a:t>
            </a:r>
          </a:p>
        </p:txBody>
      </p:sp>
      <p:sp>
        <p:nvSpPr>
          <p:cNvPr id="10" name="TextBox 9">
            <a:extLst>
              <a:ext uri="{FF2B5EF4-FFF2-40B4-BE49-F238E27FC236}">
                <a16:creationId xmlns:a16="http://schemas.microsoft.com/office/drawing/2014/main" id="{4F59105E-D835-4A8D-8E2D-AE15CD7BC8D4}"/>
              </a:ext>
            </a:extLst>
          </p:cNvPr>
          <p:cNvSpPr txBox="1"/>
          <p:nvPr/>
        </p:nvSpPr>
        <p:spPr>
          <a:xfrm>
            <a:off x="41463" y="897484"/>
            <a:ext cx="10131014" cy="461665"/>
          </a:xfrm>
          <a:prstGeom prst="rect">
            <a:avLst/>
          </a:prstGeom>
          <a:noFill/>
        </p:spPr>
        <p:txBody>
          <a:bodyPr wrap="square">
            <a:spAutoFit/>
          </a:bodyPr>
          <a:lstStyle/>
          <a:p>
            <a:pPr marR="0" lvl="1">
              <a:spcBef>
                <a:spcPts val="0"/>
              </a:spcBef>
              <a:spcAft>
                <a:spcPts val="0"/>
              </a:spcAft>
            </a:pPr>
            <a:r>
              <a:rPr lang="en-US" sz="2400" b="1" dirty="0">
                <a:solidFill>
                  <a:schemeClr val="accent2"/>
                </a:solidFill>
                <a:latin typeface="Calibri" panose="020F0502020204030204" pitchFamily="34" charset="0"/>
                <a:ea typeface="Times New Roman" panose="02020603050405020304" pitchFamily="18" charset="0"/>
              </a:rPr>
              <a:t>5. Distribute BMS</a:t>
            </a:r>
            <a:endParaRPr lang="en-US" sz="2400" b="1" dirty="0">
              <a:solidFill>
                <a:schemeClr val="accent2"/>
              </a:solidFill>
              <a:effectLst/>
              <a:latin typeface="Calibri" panose="020F0502020204030204" pitchFamily="34" charset="0"/>
              <a:ea typeface="Calibri" panose="020F0502020204030204" pitchFamily="34" charset="0"/>
            </a:endParaRPr>
          </a:p>
        </p:txBody>
      </p:sp>
      <p:sp>
        <p:nvSpPr>
          <p:cNvPr id="11" name="TextBox 10">
            <a:extLst>
              <a:ext uri="{FF2B5EF4-FFF2-40B4-BE49-F238E27FC236}">
                <a16:creationId xmlns:a16="http://schemas.microsoft.com/office/drawing/2014/main" id="{67356BE0-66CE-48A2-9989-126957CD0494}"/>
              </a:ext>
            </a:extLst>
          </p:cNvPr>
          <p:cNvSpPr txBox="1"/>
          <p:nvPr/>
        </p:nvSpPr>
        <p:spPr>
          <a:xfrm>
            <a:off x="446535" y="1484719"/>
            <a:ext cx="9307065" cy="369332"/>
          </a:xfrm>
          <a:prstGeom prst="rect">
            <a:avLst/>
          </a:prstGeom>
          <a:noFill/>
        </p:spPr>
        <p:txBody>
          <a:bodyPr wrap="square">
            <a:spAutoFit/>
          </a:bodyPr>
          <a:lstStyle/>
          <a:p>
            <a:pPr marL="0" marR="0">
              <a:spcBef>
                <a:spcPts val="0"/>
              </a:spcBef>
              <a:spcAft>
                <a:spcPts val="0"/>
              </a:spcAft>
            </a:pPr>
            <a:r>
              <a:rPr lang="en-US" sz="18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Alternative: Preparation of BMS by shelter staff (instead of BMS distribution)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7040787-5A63-9D25-DC7A-6D9BCEB88527}"/>
              </a:ext>
            </a:extLst>
          </p:cNvPr>
          <p:cNvSpPr txBox="1"/>
          <p:nvPr/>
        </p:nvSpPr>
        <p:spPr>
          <a:xfrm>
            <a:off x="7208652" y="6065950"/>
            <a:ext cx="3282950" cy="5770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Calibri"/>
                <a:cs typeface="Calibri"/>
              </a:rPr>
              <a:t>Minimizing the risks of artificial feeding. </a:t>
            </a:r>
            <a:r>
              <a:rPr lang="en-US" sz="1050" dirty="0">
                <a:ea typeface="+mn-lt"/>
                <a:cs typeface="+mn-lt"/>
              </a:rPr>
              <a:t>Regional Group for Integrated Nutrition Resilience for Latin America and the Caribbean 2020</a:t>
            </a:r>
            <a:endParaRPr lang="en-US" sz="1050" dirty="0">
              <a:cs typeface="Calibri" panose="020F0502020204030204"/>
            </a:endParaRPr>
          </a:p>
        </p:txBody>
      </p:sp>
    </p:spTree>
    <p:extLst>
      <p:ext uri="{BB962C8B-B14F-4D97-AF65-F5344CB8AC3E}">
        <p14:creationId xmlns:p14="http://schemas.microsoft.com/office/powerpoint/2010/main" val="17471060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0AF240-1BEB-4C3E-9DAB-50DF05B2F57F}"/>
              </a:ext>
            </a:extLst>
          </p:cNvPr>
          <p:cNvSpPr txBox="1"/>
          <p:nvPr/>
        </p:nvSpPr>
        <p:spPr>
          <a:xfrm>
            <a:off x="521920" y="257305"/>
            <a:ext cx="9650557" cy="630942"/>
          </a:xfrm>
          <a:prstGeom prst="rect">
            <a:avLst/>
          </a:prstGeom>
          <a:noFill/>
        </p:spPr>
        <p:txBody>
          <a:bodyPr wrap="square">
            <a:spAutoFit/>
          </a:bodyPr>
          <a:lstStyle/>
          <a:p>
            <a:r>
              <a:rPr lang="en-US" sz="3500" b="1" dirty="0">
                <a:solidFill>
                  <a:schemeClr val="accent1"/>
                </a:solidFill>
                <a:latin typeface="Lato"/>
              </a:rPr>
              <a:t>Minimizing the risk for artificial feeding</a:t>
            </a:r>
          </a:p>
        </p:txBody>
      </p:sp>
      <p:sp>
        <p:nvSpPr>
          <p:cNvPr id="5" name="Content Placeholder 2">
            <a:extLst>
              <a:ext uri="{FF2B5EF4-FFF2-40B4-BE49-F238E27FC236}">
                <a16:creationId xmlns:a16="http://schemas.microsoft.com/office/drawing/2014/main" id="{31184C3B-CC29-4E20-B206-DCD8ABF3C82D}"/>
              </a:ext>
            </a:extLst>
          </p:cNvPr>
          <p:cNvSpPr txBox="1">
            <a:spLocks/>
          </p:cNvSpPr>
          <p:nvPr/>
        </p:nvSpPr>
        <p:spPr>
          <a:xfrm>
            <a:off x="583440" y="1652462"/>
            <a:ext cx="6578095" cy="4873543"/>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300" b="1" dirty="0"/>
          </a:p>
          <a:p>
            <a:pPr marL="0" indent="0">
              <a:buFont typeface="Arial" panose="020B0604020202020204" pitchFamily="34" charset="0"/>
              <a:buNone/>
            </a:pPr>
            <a:r>
              <a:rPr lang="en-US" sz="4000" b="1" dirty="0"/>
              <a:t>Key elements</a:t>
            </a:r>
            <a:r>
              <a:rPr lang="en-US" sz="4000" dirty="0"/>
              <a:t> </a:t>
            </a:r>
            <a:r>
              <a:rPr lang="en-US" sz="4000" b="1" dirty="0"/>
              <a:t>for safe preparation</a:t>
            </a:r>
          </a:p>
          <a:p>
            <a:r>
              <a:rPr lang="en-US" sz="4000" dirty="0"/>
              <a:t>Provision of safe water and sanitation supplies and services</a:t>
            </a:r>
          </a:p>
          <a:p>
            <a:pPr marL="0" indent="0">
              <a:buNone/>
            </a:pPr>
            <a:endParaRPr lang="en-US" sz="4000" dirty="0"/>
          </a:p>
          <a:p>
            <a:r>
              <a:rPr lang="en-US" sz="4000" dirty="0"/>
              <a:t>Hand-washing with clean water and soap</a:t>
            </a:r>
          </a:p>
          <a:p>
            <a:pPr marL="0" indent="0">
              <a:buNone/>
            </a:pPr>
            <a:endParaRPr lang="en-US" sz="4000" dirty="0"/>
          </a:p>
          <a:p>
            <a:r>
              <a:rPr lang="en-US" sz="4000" dirty="0"/>
              <a:t>Washing utensils for preparation with hot water and soap, sterilization of material with boiling water</a:t>
            </a:r>
          </a:p>
          <a:p>
            <a:r>
              <a:rPr lang="es-PA" sz="4000" dirty="0" err="1"/>
              <a:t>Preparation</a:t>
            </a:r>
            <a:r>
              <a:rPr lang="es-PA" sz="4000" dirty="0"/>
              <a:t> </a:t>
            </a:r>
            <a:r>
              <a:rPr lang="es-PA" sz="4000" dirty="0" err="1"/>
              <a:t>following</a:t>
            </a:r>
            <a:r>
              <a:rPr lang="es-PA" sz="4000" dirty="0"/>
              <a:t> </a:t>
            </a:r>
            <a:r>
              <a:rPr lang="es-PA" sz="4000" dirty="0" err="1"/>
              <a:t>instructions</a:t>
            </a:r>
            <a:r>
              <a:rPr lang="es-PA" sz="4000" dirty="0"/>
              <a:t> </a:t>
            </a:r>
            <a:r>
              <a:rPr lang="es-PA" sz="4000" dirty="0" err="1"/>
              <a:t>on</a:t>
            </a:r>
            <a:r>
              <a:rPr lang="es-PA" sz="4000" dirty="0"/>
              <a:t> the </a:t>
            </a:r>
            <a:r>
              <a:rPr lang="es-PA" sz="4000" dirty="0" err="1"/>
              <a:t>contained</a:t>
            </a:r>
            <a:r>
              <a:rPr lang="es-PA" sz="4000" dirty="0"/>
              <a:t>:</a:t>
            </a:r>
          </a:p>
          <a:p>
            <a:pPr lvl="1"/>
            <a:r>
              <a:rPr lang="es-PA" sz="4000" dirty="0" err="1"/>
              <a:t>Boil</a:t>
            </a:r>
            <a:r>
              <a:rPr lang="es-PA" sz="4000" dirty="0"/>
              <a:t> the </a:t>
            </a:r>
            <a:r>
              <a:rPr lang="es-PA" sz="4000" dirty="0" err="1"/>
              <a:t>indicated</a:t>
            </a:r>
            <a:r>
              <a:rPr lang="es-PA" sz="4000" dirty="0"/>
              <a:t> </a:t>
            </a:r>
            <a:r>
              <a:rPr lang="es-PA" sz="4000" dirty="0" err="1"/>
              <a:t>volum</a:t>
            </a:r>
            <a:r>
              <a:rPr lang="es-PA" sz="4000" dirty="0"/>
              <a:t> of </a:t>
            </a:r>
            <a:r>
              <a:rPr lang="es-PA" sz="4000" dirty="0" err="1"/>
              <a:t>clean</a:t>
            </a:r>
            <a:r>
              <a:rPr lang="es-PA" sz="4000" dirty="0"/>
              <a:t> wáter</a:t>
            </a:r>
          </a:p>
          <a:p>
            <a:pPr lvl="1"/>
            <a:r>
              <a:rPr lang="es-PA" sz="4000" dirty="0"/>
              <a:t>Poor the wáter in a cup</a:t>
            </a:r>
          </a:p>
          <a:p>
            <a:pPr lvl="1"/>
            <a:r>
              <a:rPr lang="es-PA" sz="4000" dirty="0" err="1"/>
              <a:t>Measure</a:t>
            </a:r>
            <a:r>
              <a:rPr lang="es-PA" sz="4000" dirty="0"/>
              <a:t> the </a:t>
            </a:r>
            <a:r>
              <a:rPr lang="es-PA" sz="4000" dirty="0" err="1"/>
              <a:t>quantity</a:t>
            </a:r>
            <a:r>
              <a:rPr lang="es-PA" sz="4000" dirty="0"/>
              <a:t> of </a:t>
            </a:r>
            <a:r>
              <a:rPr lang="es-PA" sz="4000" dirty="0" err="1"/>
              <a:t>powdered</a:t>
            </a:r>
            <a:r>
              <a:rPr lang="es-PA" sz="4000" dirty="0"/>
              <a:t> </a:t>
            </a:r>
            <a:r>
              <a:rPr lang="es-PA" sz="4000" dirty="0" err="1"/>
              <a:t>infant</a:t>
            </a:r>
            <a:r>
              <a:rPr lang="es-PA" sz="4000" dirty="0"/>
              <a:t> formula</a:t>
            </a:r>
          </a:p>
          <a:p>
            <a:pPr lvl="1"/>
            <a:r>
              <a:rPr lang="es-PA" sz="4000" dirty="0" err="1"/>
              <a:t>Perfectly</a:t>
            </a:r>
            <a:r>
              <a:rPr lang="es-PA" sz="4000" dirty="0"/>
              <a:t> </a:t>
            </a:r>
            <a:r>
              <a:rPr lang="es-PA" sz="4000" dirty="0" err="1"/>
              <a:t>mix</a:t>
            </a:r>
            <a:r>
              <a:rPr lang="es-PA" sz="4000" dirty="0"/>
              <a:t> the </a:t>
            </a:r>
            <a:r>
              <a:rPr lang="es-PA" sz="4000" dirty="0" err="1"/>
              <a:t>ingredients</a:t>
            </a:r>
            <a:r>
              <a:rPr lang="es-PA" sz="4000" dirty="0"/>
              <a:t> </a:t>
            </a:r>
            <a:r>
              <a:rPr lang="es-PA" sz="4000" dirty="0" err="1"/>
              <a:t>with</a:t>
            </a:r>
            <a:r>
              <a:rPr lang="es-PA" sz="4000" dirty="0"/>
              <a:t> a </a:t>
            </a:r>
            <a:r>
              <a:rPr lang="es-PA" sz="4000" dirty="0" err="1"/>
              <a:t>clean</a:t>
            </a:r>
            <a:r>
              <a:rPr lang="es-PA" sz="4000" dirty="0"/>
              <a:t> </a:t>
            </a:r>
            <a:r>
              <a:rPr lang="es-PA" sz="4000" dirty="0" err="1"/>
              <a:t>spoon</a:t>
            </a:r>
            <a:endParaRPr lang="es-PA" sz="4000" dirty="0"/>
          </a:p>
          <a:p>
            <a:pPr marL="457200" lvl="1" indent="0">
              <a:buNone/>
            </a:pPr>
            <a:endParaRPr lang="en-US" sz="4000" dirty="0"/>
          </a:p>
          <a:p>
            <a:r>
              <a:rPr lang="en-US" sz="4000" dirty="0"/>
              <a:t>Storage:</a:t>
            </a:r>
          </a:p>
          <a:p>
            <a:pPr lvl="1"/>
            <a:r>
              <a:rPr lang="en-US" sz="4000" dirty="0"/>
              <a:t>Keep the measuring spoon into the container</a:t>
            </a:r>
          </a:p>
          <a:p>
            <a:pPr lvl="1"/>
            <a:r>
              <a:rPr lang="en-US" sz="4000" dirty="0"/>
              <a:t>Close the container</a:t>
            </a:r>
          </a:p>
        </p:txBody>
      </p:sp>
      <p:sp>
        <p:nvSpPr>
          <p:cNvPr id="9" name="TextBox 8">
            <a:extLst>
              <a:ext uri="{FF2B5EF4-FFF2-40B4-BE49-F238E27FC236}">
                <a16:creationId xmlns:a16="http://schemas.microsoft.com/office/drawing/2014/main" id="{EB367DFE-96D3-4CEB-9510-30218A89399D}"/>
              </a:ext>
            </a:extLst>
          </p:cNvPr>
          <p:cNvSpPr txBox="1"/>
          <p:nvPr/>
        </p:nvSpPr>
        <p:spPr>
          <a:xfrm>
            <a:off x="41463" y="897484"/>
            <a:ext cx="10131014" cy="830997"/>
          </a:xfrm>
          <a:prstGeom prst="rect">
            <a:avLst/>
          </a:prstGeom>
          <a:noFill/>
        </p:spPr>
        <p:txBody>
          <a:bodyPr wrap="square">
            <a:spAutoFit/>
          </a:bodyPr>
          <a:lstStyle/>
          <a:p>
            <a:pPr lvl="1"/>
            <a:r>
              <a:rPr lang="en-US" sz="2400" b="1" dirty="0">
                <a:solidFill>
                  <a:schemeClr val="accent2"/>
                </a:solidFill>
                <a:latin typeface="Calibri" panose="020F0502020204030204" pitchFamily="34" charset="0"/>
                <a:ea typeface="Times New Roman" panose="02020603050405020304" pitchFamily="18" charset="0"/>
              </a:rPr>
              <a:t>6. </a:t>
            </a:r>
            <a:r>
              <a:rPr lang="en-US" sz="24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Provide skill individual support for preparation and counseling</a:t>
            </a:r>
            <a:endParaRPr lang="en-US" sz="2400" dirty="0">
              <a:solidFill>
                <a:schemeClr val="accent2"/>
              </a:solidFill>
            </a:endParaRPr>
          </a:p>
          <a:p>
            <a:pPr marR="0" lvl="1">
              <a:spcBef>
                <a:spcPts val="0"/>
              </a:spcBef>
              <a:spcAft>
                <a:spcPts val="0"/>
              </a:spcAft>
            </a:pPr>
            <a:r>
              <a:rPr lang="en-US" sz="2400" b="1" dirty="0">
                <a:solidFill>
                  <a:schemeClr val="accent2"/>
                </a:solidFill>
                <a:latin typeface="Calibri" panose="020F0502020204030204" pitchFamily="34" charset="0"/>
                <a:ea typeface="Times New Roman" panose="02020603050405020304" pitchFamily="18" charset="0"/>
              </a:rPr>
              <a:t> </a:t>
            </a:r>
            <a:endParaRPr lang="en-US" sz="2400" b="1" dirty="0">
              <a:solidFill>
                <a:schemeClr val="accent2"/>
              </a:solidFill>
              <a:effectLst/>
              <a:latin typeface="Calibri" panose="020F0502020204030204" pitchFamily="34" charset="0"/>
              <a:ea typeface="Calibri" panose="020F0502020204030204" pitchFamily="34" charset="0"/>
            </a:endParaRPr>
          </a:p>
        </p:txBody>
      </p:sp>
      <p:pic>
        <p:nvPicPr>
          <p:cNvPr id="6" name="Picture 5">
            <a:extLst>
              <a:ext uri="{FF2B5EF4-FFF2-40B4-BE49-F238E27FC236}">
                <a16:creationId xmlns:a16="http://schemas.microsoft.com/office/drawing/2014/main" id="{C5109C38-C5F1-4CE2-BF40-7AD038EAA5EA}"/>
              </a:ext>
            </a:extLst>
          </p:cNvPr>
          <p:cNvPicPr>
            <a:picLocks noChangeAspect="1"/>
          </p:cNvPicPr>
          <p:nvPr/>
        </p:nvPicPr>
        <p:blipFill>
          <a:blip r:embed="rId2"/>
          <a:stretch>
            <a:fillRect/>
          </a:stretch>
        </p:blipFill>
        <p:spPr>
          <a:xfrm>
            <a:off x="7703512" y="1457547"/>
            <a:ext cx="3538273" cy="49924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58446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A3955D-0B9C-4E62-8384-66736696DB81}"/>
              </a:ext>
            </a:extLst>
          </p:cNvPr>
          <p:cNvSpPr txBox="1"/>
          <p:nvPr/>
        </p:nvSpPr>
        <p:spPr>
          <a:xfrm>
            <a:off x="521920" y="257305"/>
            <a:ext cx="9650557" cy="630942"/>
          </a:xfrm>
          <a:prstGeom prst="rect">
            <a:avLst/>
          </a:prstGeom>
          <a:noFill/>
        </p:spPr>
        <p:txBody>
          <a:bodyPr wrap="square">
            <a:spAutoFit/>
          </a:bodyPr>
          <a:lstStyle/>
          <a:p>
            <a:r>
              <a:rPr lang="en-US" sz="3500" b="1" dirty="0">
                <a:solidFill>
                  <a:schemeClr val="accent1"/>
                </a:solidFill>
                <a:latin typeface="Lato"/>
              </a:rPr>
              <a:t>Minimizing the risk for artificial feeding</a:t>
            </a:r>
          </a:p>
        </p:txBody>
      </p:sp>
      <p:sp>
        <p:nvSpPr>
          <p:cNvPr id="3" name="TextBox 2">
            <a:extLst>
              <a:ext uri="{FF2B5EF4-FFF2-40B4-BE49-F238E27FC236}">
                <a16:creationId xmlns:a16="http://schemas.microsoft.com/office/drawing/2014/main" id="{EDF74FD1-FCBC-4A74-A270-AC75775D801C}"/>
              </a:ext>
            </a:extLst>
          </p:cNvPr>
          <p:cNvSpPr txBox="1"/>
          <p:nvPr/>
        </p:nvSpPr>
        <p:spPr>
          <a:xfrm>
            <a:off x="41463" y="897484"/>
            <a:ext cx="10131014" cy="830997"/>
          </a:xfrm>
          <a:prstGeom prst="rect">
            <a:avLst/>
          </a:prstGeom>
          <a:noFill/>
        </p:spPr>
        <p:txBody>
          <a:bodyPr wrap="square">
            <a:spAutoFit/>
          </a:bodyPr>
          <a:lstStyle/>
          <a:p>
            <a:pPr lvl="1"/>
            <a:r>
              <a:rPr lang="en-US" sz="2400" b="1" dirty="0">
                <a:solidFill>
                  <a:schemeClr val="accent2"/>
                </a:solidFill>
                <a:latin typeface="Calibri" panose="020F0502020204030204" pitchFamily="34" charset="0"/>
                <a:ea typeface="Times New Roman" panose="02020603050405020304" pitchFamily="18" charset="0"/>
              </a:rPr>
              <a:t>6. </a:t>
            </a:r>
            <a:r>
              <a:rPr lang="en-US" sz="24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Provide skill individual support for preparation and counseling</a:t>
            </a:r>
            <a:endParaRPr lang="en-US" sz="2400" dirty="0">
              <a:solidFill>
                <a:schemeClr val="accent2"/>
              </a:solidFill>
            </a:endParaRPr>
          </a:p>
          <a:p>
            <a:pPr marR="0" lvl="1">
              <a:spcBef>
                <a:spcPts val="0"/>
              </a:spcBef>
              <a:spcAft>
                <a:spcPts val="0"/>
              </a:spcAft>
            </a:pPr>
            <a:r>
              <a:rPr lang="en-US" sz="2400" b="1" dirty="0">
                <a:solidFill>
                  <a:schemeClr val="accent2"/>
                </a:solidFill>
                <a:latin typeface="Calibri" panose="020F0502020204030204" pitchFamily="34" charset="0"/>
                <a:ea typeface="Times New Roman" panose="02020603050405020304" pitchFamily="18" charset="0"/>
              </a:rPr>
              <a:t> </a:t>
            </a:r>
            <a:endParaRPr lang="en-US" sz="2400" b="1" dirty="0">
              <a:solidFill>
                <a:schemeClr val="accent2"/>
              </a:solidFill>
              <a:effectLst/>
              <a:latin typeface="Calibri" panose="020F0502020204030204" pitchFamily="34" charset="0"/>
              <a:ea typeface="Calibri" panose="020F0502020204030204" pitchFamily="34" charset="0"/>
            </a:endParaRPr>
          </a:p>
        </p:txBody>
      </p:sp>
      <p:sp>
        <p:nvSpPr>
          <p:cNvPr id="5" name="Content Placeholder 3">
            <a:extLst>
              <a:ext uri="{FF2B5EF4-FFF2-40B4-BE49-F238E27FC236}">
                <a16:creationId xmlns:a16="http://schemas.microsoft.com/office/drawing/2014/main" id="{62D88C5E-EE6E-49F5-A20A-2E52B9047E02}"/>
              </a:ext>
            </a:extLst>
          </p:cNvPr>
          <p:cNvSpPr txBox="1">
            <a:spLocks/>
          </p:cNvSpPr>
          <p:nvPr/>
        </p:nvSpPr>
        <p:spPr>
          <a:xfrm>
            <a:off x="410948" y="2304558"/>
            <a:ext cx="4989392" cy="5757096"/>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GB" sz="1800" dirty="0">
                <a:ea typeface="+mn-lt"/>
                <a:cs typeface="+mn-lt"/>
              </a:rPr>
              <a:t>Hygienic preparation, consumption and storage, using equipment in the BMS kit. This should include a practical 1-1 demonstration. </a:t>
            </a:r>
          </a:p>
          <a:p>
            <a:pPr marL="0" indent="0">
              <a:buNone/>
            </a:pPr>
            <a:endParaRPr lang="en-US" sz="1800" dirty="0">
              <a:cs typeface="Calibri"/>
            </a:endParaRPr>
          </a:p>
          <a:p>
            <a:pPr marL="457200" indent="-457200">
              <a:lnSpc>
                <a:spcPct val="100000"/>
              </a:lnSpc>
              <a:spcBef>
                <a:spcPts val="0"/>
              </a:spcBef>
            </a:pPr>
            <a:r>
              <a:rPr lang="en-GB" sz="1800" dirty="0">
                <a:ea typeface="+mn-lt"/>
                <a:cs typeface="+mn-lt"/>
              </a:rPr>
              <a:t>For powdered infant formula : correct preparation (no. of scoops and volume of water) according to manufacturer's instructions </a:t>
            </a:r>
          </a:p>
          <a:p>
            <a:pPr marL="457200" indent="-457200">
              <a:lnSpc>
                <a:spcPct val="100000"/>
              </a:lnSpc>
              <a:spcBef>
                <a:spcPts val="0"/>
              </a:spcBef>
            </a:pPr>
            <a:endParaRPr lang="en-GB" sz="1800" dirty="0">
              <a:ea typeface="+mn-lt"/>
              <a:cs typeface="+mn-lt"/>
            </a:endParaRPr>
          </a:p>
          <a:p>
            <a:pPr marL="457200" indent="-457200">
              <a:lnSpc>
                <a:spcPct val="100000"/>
              </a:lnSpc>
              <a:spcBef>
                <a:spcPts val="0"/>
              </a:spcBef>
            </a:pPr>
            <a:r>
              <a:rPr lang="en-GB" sz="1800" dirty="0">
                <a:ea typeface="+mn-lt"/>
                <a:cs typeface="+mn-lt"/>
              </a:rPr>
              <a:t>Feed/does requirements by age or weight</a:t>
            </a:r>
          </a:p>
          <a:p>
            <a:pPr marL="457200" indent="-457200">
              <a:lnSpc>
                <a:spcPct val="100000"/>
              </a:lnSpc>
              <a:spcBef>
                <a:spcPts val="0"/>
              </a:spcBef>
            </a:pPr>
            <a:endParaRPr lang="en-US" sz="1800" dirty="0">
              <a:ea typeface="+mn-lt"/>
              <a:cs typeface="+mn-lt"/>
            </a:endParaRPr>
          </a:p>
          <a:p>
            <a:pPr marL="457200" indent="-457200">
              <a:lnSpc>
                <a:spcPct val="100000"/>
              </a:lnSpc>
              <a:spcBef>
                <a:spcPts val="0"/>
              </a:spcBef>
            </a:pPr>
            <a:r>
              <a:rPr lang="en-GB" sz="1800" dirty="0">
                <a:ea typeface="+mn-lt"/>
                <a:cs typeface="+mn-lt"/>
              </a:rPr>
              <a:t>How to cup feed, highlighting the risks of using feeding bottles and teats</a:t>
            </a:r>
            <a:endParaRPr lang="en-US" sz="1800" dirty="0">
              <a:cs typeface="Calibri" panose="020F0502020204030204"/>
            </a:endParaRPr>
          </a:p>
          <a:p>
            <a:pPr marL="0" indent="0">
              <a:buFont typeface="Arial" panose="020B0604020202020204" pitchFamily="34" charset="0"/>
              <a:buNone/>
            </a:pPr>
            <a:endParaRPr lang="en-US" sz="1800" dirty="0">
              <a:cs typeface="Calibri" panose="020F0502020204030204"/>
            </a:endParaRPr>
          </a:p>
        </p:txBody>
      </p:sp>
      <p:pic>
        <p:nvPicPr>
          <p:cNvPr id="6" name="Picture 5" descr="A picture containing text, person, screenshot, different&#10;&#10;Description automatically generated">
            <a:extLst>
              <a:ext uri="{FF2B5EF4-FFF2-40B4-BE49-F238E27FC236}">
                <a16:creationId xmlns:a16="http://schemas.microsoft.com/office/drawing/2014/main" id="{F0D4AB20-B421-40E0-B87C-F3738A839A5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58511" y="4503597"/>
            <a:ext cx="3613966" cy="2030871"/>
          </a:xfrm>
          <a:prstGeom prst="rect">
            <a:avLst/>
          </a:prstGeom>
          <a:ln w="6350" cap="sq">
            <a:solidFill>
              <a:schemeClr val="tx1"/>
            </a:solidFill>
            <a:prstDash val="solid"/>
            <a:miter lim="800000"/>
          </a:ln>
          <a:effectLst/>
        </p:spPr>
      </p:pic>
      <p:pic>
        <p:nvPicPr>
          <p:cNvPr id="7" name="Picture 2" descr="RÃ©sultats de recherche d'images pour Â«Â preparaciÃ³n de formula infantilÂ Â»">
            <a:extLst>
              <a:ext uri="{FF2B5EF4-FFF2-40B4-BE49-F238E27FC236}">
                <a16:creationId xmlns:a16="http://schemas.microsoft.com/office/drawing/2014/main" id="{6D6680AA-3564-4F3A-8000-29E28CB2DB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67375" y="1630624"/>
            <a:ext cx="2729257" cy="27324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A596DB5-1E63-4AB8-AEB9-EC8095C88D8C}"/>
              </a:ext>
            </a:extLst>
          </p:cNvPr>
          <p:cNvSpPr txBox="1"/>
          <p:nvPr/>
        </p:nvSpPr>
        <p:spPr>
          <a:xfrm>
            <a:off x="446535" y="1484719"/>
            <a:ext cx="7371371" cy="369332"/>
          </a:xfrm>
          <a:prstGeom prst="rect">
            <a:avLst/>
          </a:prstGeom>
          <a:noFill/>
        </p:spPr>
        <p:txBody>
          <a:bodyPr wrap="square">
            <a:spAutoFit/>
          </a:bodyPr>
          <a:lstStyle/>
          <a:p>
            <a:pPr marL="0" marR="0">
              <a:spcBef>
                <a:spcPts val="0"/>
              </a:spcBef>
              <a:spcAft>
                <a:spcPts val="0"/>
              </a:spcAft>
            </a:pPr>
            <a:r>
              <a:rPr lang="en-US" sz="18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Individual counseling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A7CDF7DF-942C-0687-9D32-E6DA53A4EA53}"/>
              </a:ext>
            </a:extLst>
          </p:cNvPr>
          <p:cNvSpPr txBox="1"/>
          <p:nvPr/>
        </p:nvSpPr>
        <p:spPr>
          <a:xfrm>
            <a:off x="2904962" y="6237669"/>
            <a:ext cx="3282950" cy="5770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Calibri"/>
                <a:cs typeface="Calibri"/>
              </a:rPr>
              <a:t>Minimizing the risks of artificial feeding. </a:t>
            </a:r>
            <a:r>
              <a:rPr lang="en-US" sz="1050" dirty="0">
                <a:ea typeface="+mn-lt"/>
                <a:cs typeface="+mn-lt"/>
              </a:rPr>
              <a:t>Regional Group for Integrated Nutrition Resilience for Latin America and the Caribbean 2020</a:t>
            </a:r>
            <a:endParaRPr lang="en-US" sz="1050" dirty="0">
              <a:cs typeface="Calibri" panose="020F0502020204030204"/>
            </a:endParaRPr>
          </a:p>
        </p:txBody>
      </p:sp>
    </p:spTree>
    <p:extLst>
      <p:ext uri="{BB962C8B-B14F-4D97-AF65-F5344CB8AC3E}">
        <p14:creationId xmlns:p14="http://schemas.microsoft.com/office/powerpoint/2010/main" val="30176924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0AF240-1BEB-4C3E-9DAB-50DF05B2F57F}"/>
              </a:ext>
            </a:extLst>
          </p:cNvPr>
          <p:cNvSpPr txBox="1"/>
          <p:nvPr/>
        </p:nvSpPr>
        <p:spPr>
          <a:xfrm>
            <a:off x="521920" y="257305"/>
            <a:ext cx="9650557" cy="630942"/>
          </a:xfrm>
          <a:prstGeom prst="rect">
            <a:avLst/>
          </a:prstGeom>
          <a:noFill/>
        </p:spPr>
        <p:txBody>
          <a:bodyPr wrap="square">
            <a:spAutoFit/>
          </a:bodyPr>
          <a:lstStyle/>
          <a:p>
            <a:r>
              <a:rPr lang="en-US" sz="3500" b="1" dirty="0">
                <a:solidFill>
                  <a:schemeClr val="accent1"/>
                </a:solidFill>
                <a:latin typeface="Lato"/>
              </a:rPr>
              <a:t>Minimizing the risk for artificial feeding</a:t>
            </a:r>
          </a:p>
        </p:txBody>
      </p:sp>
      <p:sp>
        <p:nvSpPr>
          <p:cNvPr id="5" name="Content Placeholder 2">
            <a:extLst>
              <a:ext uri="{FF2B5EF4-FFF2-40B4-BE49-F238E27FC236}">
                <a16:creationId xmlns:a16="http://schemas.microsoft.com/office/drawing/2014/main" id="{31184C3B-CC29-4E20-B206-DCD8ABF3C82D}"/>
              </a:ext>
            </a:extLst>
          </p:cNvPr>
          <p:cNvSpPr txBox="1">
            <a:spLocks/>
          </p:cNvSpPr>
          <p:nvPr/>
        </p:nvSpPr>
        <p:spPr>
          <a:xfrm>
            <a:off x="567772" y="1984457"/>
            <a:ext cx="5914716" cy="48735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1800" dirty="0"/>
              <a:t>Support </a:t>
            </a:r>
            <a:r>
              <a:rPr lang="en-US" sz="1800" b="1" dirty="0"/>
              <a:t>artificial feeding </a:t>
            </a:r>
            <a:r>
              <a:rPr lang="en-US" sz="1800" dirty="0"/>
              <a:t>where mothers have weaned and </a:t>
            </a:r>
            <a:r>
              <a:rPr lang="en-US" sz="1800" dirty="0" err="1"/>
              <a:t>relactation</a:t>
            </a:r>
            <a:r>
              <a:rPr lang="en-US" sz="1800" dirty="0"/>
              <a:t> is not possible or wet nursing is not acceptable </a:t>
            </a:r>
          </a:p>
          <a:p>
            <a:r>
              <a:rPr lang="en-US" sz="1800" dirty="0">
                <a:sym typeface="Wingdings" panose="05000000000000000000" pitchFamily="2" charset="2"/>
              </a:rPr>
              <a:t></a:t>
            </a:r>
            <a:r>
              <a:rPr lang="en-US" sz="1800" dirty="0"/>
              <a:t> Through one-to-one education and demonstrations about:</a:t>
            </a:r>
          </a:p>
          <a:p>
            <a:pPr lvl="2"/>
            <a:r>
              <a:rPr lang="en-US" sz="1800" dirty="0"/>
              <a:t>safe preparation and storage of BMS (following manufacturers instructions on the label)</a:t>
            </a:r>
          </a:p>
          <a:p>
            <a:pPr lvl="2"/>
            <a:r>
              <a:rPr lang="en-US" sz="1800" dirty="0"/>
              <a:t>how to cup feed</a:t>
            </a:r>
          </a:p>
          <a:p>
            <a:pPr marL="914400" lvl="2" indent="0">
              <a:buNone/>
            </a:pPr>
            <a:endParaRPr lang="en-US" sz="1800" dirty="0"/>
          </a:p>
          <a:p>
            <a:pPr lvl="0"/>
            <a:r>
              <a:rPr lang="en-US" sz="1800" dirty="0"/>
              <a:t>Provide information </a:t>
            </a:r>
            <a:r>
              <a:rPr lang="en-US" sz="1800" b="1" dirty="0"/>
              <a:t>leaflets about BMS use </a:t>
            </a:r>
            <a:r>
              <a:rPr lang="en-US" sz="1800" dirty="0"/>
              <a:t>(clear illustrative instructions) along with the BMS, particularly the powdered infant formula.</a:t>
            </a:r>
          </a:p>
          <a:p>
            <a:pPr marL="0" lvl="0" indent="0">
              <a:buNone/>
            </a:pPr>
            <a:endParaRPr lang="en-US" sz="1800" dirty="0"/>
          </a:p>
          <a:p>
            <a:pPr lvl="0"/>
            <a:r>
              <a:rPr lang="en-US" sz="1800" dirty="0"/>
              <a:t>Regularly </a:t>
            </a:r>
            <a:r>
              <a:rPr lang="en-US" sz="1800" b="1" dirty="0"/>
              <a:t>follow-up individual children to monitor infant growth and overall health.</a:t>
            </a:r>
            <a:endParaRPr lang="en-US" sz="1800" dirty="0"/>
          </a:p>
          <a:p>
            <a:pPr marL="0" indent="0">
              <a:buFont typeface="Arial" panose="020B0604020202020204" pitchFamily="34" charset="0"/>
              <a:buNone/>
            </a:pPr>
            <a:endParaRPr lang="en-US" sz="1800" b="1" dirty="0"/>
          </a:p>
        </p:txBody>
      </p:sp>
      <p:sp>
        <p:nvSpPr>
          <p:cNvPr id="12" name="TextBox 11">
            <a:extLst>
              <a:ext uri="{FF2B5EF4-FFF2-40B4-BE49-F238E27FC236}">
                <a16:creationId xmlns:a16="http://schemas.microsoft.com/office/drawing/2014/main" id="{79F59732-5FBF-440A-A9F4-8D292203B3D8}"/>
              </a:ext>
            </a:extLst>
          </p:cNvPr>
          <p:cNvSpPr txBox="1"/>
          <p:nvPr/>
        </p:nvSpPr>
        <p:spPr>
          <a:xfrm>
            <a:off x="41463" y="897484"/>
            <a:ext cx="10131014" cy="830997"/>
          </a:xfrm>
          <a:prstGeom prst="rect">
            <a:avLst/>
          </a:prstGeom>
          <a:noFill/>
        </p:spPr>
        <p:txBody>
          <a:bodyPr wrap="square">
            <a:spAutoFit/>
          </a:bodyPr>
          <a:lstStyle/>
          <a:p>
            <a:pPr lvl="1"/>
            <a:r>
              <a:rPr lang="en-US" sz="2400" b="1" dirty="0">
                <a:solidFill>
                  <a:schemeClr val="accent2"/>
                </a:solidFill>
                <a:latin typeface="Calibri" panose="020F0502020204030204" pitchFamily="34" charset="0"/>
                <a:ea typeface="Times New Roman" panose="02020603050405020304" pitchFamily="18" charset="0"/>
              </a:rPr>
              <a:t>6. </a:t>
            </a:r>
            <a:r>
              <a:rPr lang="en-US" sz="24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Provide skilled individual support for preparation and counseling</a:t>
            </a:r>
            <a:endParaRPr lang="en-US" sz="2400" dirty="0">
              <a:solidFill>
                <a:schemeClr val="accent2"/>
              </a:solidFill>
            </a:endParaRPr>
          </a:p>
          <a:p>
            <a:pPr marR="0" lvl="1">
              <a:spcBef>
                <a:spcPts val="0"/>
              </a:spcBef>
              <a:spcAft>
                <a:spcPts val="0"/>
              </a:spcAft>
            </a:pPr>
            <a:r>
              <a:rPr lang="en-US" sz="2400" b="1" dirty="0">
                <a:solidFill>
                  <a:schemeClr val="accent2"/>
                </a:solidFill>
                <a:latin typeface="Calibri" panose="020F0502020204030204" pitchFamily="34" charset="0"/>
                <a:ea typeface="Times New Roman" panose="02020603050405020304" pitchFamily="18" charset="0"/>
              </a:rPr>
              <a:t> </a:t>
            </a:r>
            <a:endParaRPr lang="en-US" sz="2400" b="1" dirty="0">
              <a:solidFill>
                <a:schemeClr val="accent2"/>
              </a:solidFill>
              <a:effectLst/>
              <a:latin typeface="Calibri" panose="020F050202020403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40C02E07-33F9-4664-9EB4-2BD789002073}"/>
              </a:ext>
            </a:extLst>
          </p:cNvPr>
          <p:cNvSpPr txBox="1"/>
          <p:nvPr/>
        </p:nvSpPr>
        <p:spPr>
          <a:xfrm>
            <a:off x="446535" y="1484719"/>
            <a:ext cx="7371371" cy="369332"/>
          </a:xfrm>
          <a:prstGeom prst="rect">
            <a:avLst/>
          </a:prstGeom>
          <a:noFill/>
        </p:spPr>
        <p:txBody>
          <a:bodyPr wrap="square">
            <a:spAutoFit/>
          </a:bodyPr>
          <a:lstStyle/>
          <a:p>
            <a:pPr marL="0" marR="0">
              <a:spcBef>
                <a:spcPts val="0"/>
              </a:spcBef>
              <a:spcAft>
                <a:spcPts val="0"/>
              </a:spcAft>
            </a:pPr>
            <a:r>
              <a:rPr lang="en-US" sz="18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Individual counseling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29B44F2F-59FE-46B3-B4AD-290FEB5349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44296" y="1669385"/>
            <a:ext cx="3259370" cy="4214294"/>
          </a:xfrm>
          <a:prstGeom prst="rect">
            <a:avLst/>
          </a:prstGeom>
        </p:spPr>
      </p:pic>
      <p:sp>
        <p:nvSpPr>
          <p:cNvPr id="4" name="TextBox 3">
            <a:extLst>
              <a:ext uri="{FF2B5EF4-FFF2-40B4-BE49-F238E27FC236}">
                <a16:creationId xmlns:a16="http://schemas.microsoft.com/office/drawing/2014/main" id="{17DFD3DC-3752-F17D-EF05-A2BAD8A5F054}"/>
              </a:ext>
            </a:extLst>
          </p:cNvPr>
          <p:cNvSpPr txBox="1"/>
          <p:nvPr/>
        </p:nvSpPr>
        <p:spPr>
          <a:xfrm>
            <a:off x="7745271" y="5958626"/>
            <a:ext cx="3282950" cy="5770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Calibri"/>
                <a:cs typeface="Calibri"/>
              </a:rPr>
              <a:t>Minimizing the risks of artificial feeding. </a:t>
            </a:r>
            <a:r>
              <a:rPr lang="en-US" sz="1050" dirty="0">
                <a:ea typeface="+mn-lt"/>
                <a:cs typeface="+mn-lt"/>
              </a:rPr>
              <a:t>Regional Group for Integrated Nutrition Resilience for Latin America and the Caribbean 2020</a:t>
            </a:r>
            <a:endParaRPr lang="en-US" sz="1050" dirty="0">
              <a:cs typeface="Calibri" panose="020F0502020204030204"/>
            </a:endParaRPr>
          </a:p>
        </p:txBody>
      </p:sp>
    </p:spTree>
    <p:extLst>
      <p:ext uri="{BB962C8B-B14F-4D97-AF65-F5344CB8AC3E}">
        <p14:creationId xmlns:p14="http://schemas.microsoft.com/office/powerpoint/2010/main" val="27997206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p:txBody>
          <a:bodyPr/>
          <a:lstStyle/>
          <a:p>
            <a:fld id="{198A1FDF-7175-48BE-A442-C38CD7BB5829}" type="slidenum">
              <a:rPr lang="en-US" smtClean="0"/>
              <a:t>65</a:t>
            </a:fld>
            <a:endParaRPr lang="en-US"/>
          </a:p>
        </p:txBody>
      </p:sp>
      <p:sp>
        <p:nvSpPr>
          <p:cNvPr id="4" name="Content Placeholder 3">
            <a:extLst>
              <a:ext uri="{FF2B5EF4-FFF2-40B4-BE49-F238E27FC236}">
                <a16:creationId xmlns:a16="http://schemas.microsoft.com/office/drawing/2014/main" id="{DF0724EA-B607-6C01-766F-7FC156AF0188}"/>
              </a:ext>
            </a:extLst>
          </p:cNvPr>
          <p:cNvSpPr>
            <a:spLocks noGrp="1"/>
          </p:cNvSpPr>
          <p:nvPr>
            <p:ph idx="1"/>
          </p:nvPr>
        </p:nvSpPr>
        <p:spPr>
          <a:xfrm>
            <a:off x="444065" y="2198658"/>
            <a:ext cx="3873935" cy="5757096"/>
          </a:xfrm>
        </p:spPr>
        <p:txBody>
          <a:bodyPr vert="horz" wrap="square" lIns="91440" tIns="45720" rIns="91440" bIns="45720" rtlCol="0" anchor="t">
            <a:noAutofit/>
          </a:bodyPr>
          <a:lstStyle/>
          <a:p>
            <a:pPr marL="171450" indent="-171450">
              <a:lnSpc>
                <a:spcPct val="100000"/>
              </a:lnSpc>
              <a:spcBef>
                <a:spcPts val="0"/>
              </a:spcBef>
              <a:buFont typeface="Arial,Sans-Serif" panose="020B0604020202020204" pitchFamily="34" charset="0"/>
            </a:pPr>
            <a:r>
              <a:rPr lang="en-GB" sz="1800" dirty="0">
                <a:ea typeface="+mn-lt"/>
                <a:cs typeface="+mn-lt"/>
              </a:rPr>
              <a:t>Safe storage e.g. dispose within 2 hours of preparation or give to another family member within 2 hours</a:t>
            </a:r>
          </a:p>
          <a:p>
            <a:pPr marL="0" indent="0">
              <a:lnSpc>
                <a:spcPct val="100000"/>
              </a:lnSpc>
              <a:spcBef>
                <a:spcPts val="0"/>
              </a:spcBef>
              <a:buNone/>
            </a:pPr>
            <a:endParaRPr lang="en-US" sz="1800" dirty="0">
              <a:ea typeface="+mn-lt"/>
              <a:cs typeface="+mn-lt"/>
            </a:endParaRPr>
          </a:p>
          <a:p>
            <a:pPr marL="171450" indent="-171450">
              <a:lnSpc>
                <a:spcPct val="100000"/>
              </a:lnSpc>
              <a:spcBef>
                <a:spcPts val="0"/>
              </a:spcBef>
              <a:buFont typeface="Arial,Sans-Serif" panose="020B0604020202020204" pitchFamily="34" charset="0"/>
            </a:pPr>
            <a:r>
              <a:rPr lang="en-GB" sz="1800" dirty="0">
                <a:ea typeface="+mn-lt"/>
                <a:cs typeface="+mn-lt"/>
              </a:rPr>
              <a:t>Responsive feeding</a:t>
            </a:r>
          </a:p>
          <a:p>
            <a:pPr marL="0" indent="0">
              <a:lnSpc>
                <a:spcPct val="100000"/>
              </a:lnSpc>
              <a:spcBef>
                <a:spcPts val="0"/>
              </a:spcBef>
              <a:buNone/>
            </a:pPr>
            <a:endParaRPr lang="en-US" sz="1800" dirty="0">
              <a:ea typeface="+mn-lt"/>
              <a:cs typeface="+mn-lt"/>
            </a:endParaRPr>
          </a:p>
          <a:p>
            <a:pPr marL="171450" indent="-171450">
              <a:lnSpc>
                <a:spcPct val="100000"/>
              </a:lnSpc>
              <a:spcBef>
                <a:spcPts val="0"/>
              </a:spcBef>
              <a:buFont typeface="Arial,Sans-Serif" panose="020B0604020202020204" pitchFamily="34" charset="0"/>
            </a:pPr>
            <a:r>
              <a:rPr lang="en-GB" sz="1800" dirty="0">
                <a:ea typeface="+mn-lt"/>
                <a:cs typeface="+mn-lt"/>
              </a:rPr>
              <a:t>Where and when to seek medical care</a:t>
            </a:r>
          </a:p>
          <a:p>
            <a:pPr marL="171450" indent="-171450">
              <a:lnSpc>
                <a:spcPct val="100000"/>
              </a:lnSpc>
              <a:spcBef>
                <a:spcPts val="0"/>
              </a:spcBef>
              <a:buFont typeface="Arial,Sans-Serif" panose="020B0604020202020204" pitchFamily="34" charset="0"/>
            </a:pPr>
            <a:endParaRPr lang="en-US" sz="1800" dirty="0">
              <a:ea typeface="+mn-lt"/>
              <a:cs typeface="+mn-lt"/>
            </a:endParaRPr>
          </a:p>
          <a:p>
            <a:pPr marL="171450" indent="-171450">
              <a:lnSpc>
                <a:spcPct val="100000"/>
              </a:lnSpc>
              <a:spcBef>
                <a:spcPts val="0"/>
              </a:spcBef>
              <a:buFont typeface="Arial,Sans-Serif" panose="020B0604020202020204" pitchFamily="34" charset="0"/>
            </a:pPr>
            <a:r>
              <a:rPr lang="en-GB" sz="1800" dirty="0">
                <a:ea typeface="+mn-lt"/>
                <a:cs typeface="+mn-lt"/>
              </a:rPr>
              <a:t>Ensure that caregivers also receive key IYCF-E messaging and education and that they know where they can receive support services for IYCF-E.</a:t>
            </a:r>
            <a:endParaRPr lang="en-US" sz="1800" dirty="0"/>
          </a:p>
          <a:p>
            <a:pPr marL="0" indent="0">
              <a:buNone/>
            </a:pPr>
            <a:endParaRPr lang="en-US" sz="1800" dirty="0">
              <a:cs typeface="Calibri"/>
            </a:endParaRPr>
          </a:p>
        </p:txBody>
      </p:sp>
      <p:pic>
        <p:nvPicPr>
          <p:cNvPr id="6" name="Picture 10" descr="Graphical user interface, text&#10;&#10;Description automatically generated">
            <a:extLst>
              <a:ext uri="{FF2B5EF4-FFF2-40B4-BE49-F238E27FC236}">
                <a16:creationId xmlns:a16="http://schemas.microsoft.com/office/drawing/2014/main" id="{E5740398-86D4-08D0-EF4C-A3EF4F50B3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71708" y="4806474"/>
            <a:ext cx="3613966" cy="1820609"/>
          </a:xfrm>
          <a:prstGeom prst="rect">
            <a:avLst/>
          </a:prstGeom>
          <a:ln w="28575">
            <a:solidFill>
              <a:schemeClr val="bg1"/>
            </a:solidFill>
          </a:ln>
          <a:effectLst/>
        </p:spPr>
      </p:pic>
      <p:sp>
        <p:nvSpPr>
          <p:cNvPr id="8" name="TextBox 7">
            <a:extLst>
              <a:ext uri="{FF2B5EF4-FFF2-40B4-BE49-F238E27FC236}">
                <a16:creationId xmlns:a16="http://schemas.microsoft.com/office/drawing/2014/main" id="{43B2835F-0D21-475C-AF36-B4A9692605C5}"/>
              </a:ext>
            </a:extLst>
          </p:cNvPr>
          <p:cNvSpPr txBox="1"/>
          <p:nvPr/>
        </p:nvSpPr>
        <p:spPr>
          <a:xfrm>
            <a:off x="521920" y="257305"/>
            <a:ext cx="9650557" cy="630942"/>
          </a:xfrm>
          <a:prstGeom prst="rect">
            <a:avLst/>
          </a:prstGeom>
          <a:noFill/>
        </p:spPr>
        <p:txBody>
          <a:bodyPr wrap="square">
            <a:spAutoFit/>
          </a:bodyPr>
          <a:lstStyle/>
          <a:p>
            <a:r>
              <a:rPr lang="en-US" sz="3500" b="1" dirty="0">
                <a:solidFill>
                  <a:schemeClr val="accent1"/>
                </a:solidFill>
                <a:latin typeface="Lato"/>
              </a:rPr>
              <a:t>Minimizing the risk for artificial feeding</a:t>
            </a:r>
          </a:p>
        </p:txBody>
      </p:sp>
      <p:sp>
        <p:nvSpPr>
          <p:cNvPr id="10" name="TextBox 9">
            <a:extLst>
              <a:ext uri="{FF2B5EF4-FFF2-40B4-BE49-F238E27FC236}">
                <a16:creationId xmlns:a16="http://schemas.microsoft.com/office/drawing/2014/main" id="{4AF58464-2A2C-4FAD-88E2-AC09DC7F445E}"/>
              </a:ext>
            </a:extLst>
          </p:cNvPr>
          <p:cNvSpPr txBox="1"/>
          <p:nvPr/>
        </p:nvSpPr>
        <p:spPr>
          <a:xfrm>
            <a:off x="41463" y="897484"/>
            <a:ext cx="10131014" cy="830997"/>
          </a:xfrm>
          <a:prstGeom prst="rect">
            <a:avLst/>
          </a:prstGeom>
          <a:noFill/>
        </p:spPr>
        <p:txBody>
          <a:bodyPr wrap="square">
            <a:spAutoFit/>
          </a:bodyPr>
          <a:lstStyle/>
          <a:p>
            <a:pPr lvl="1"/>
            <a:r>
              <a:rPr lang="en-US" sz="2400" b="1" dirty="0">
                <a:solidFill>
                  <a:schemeClr val="accent2"/>
                </a:solidFill>
                <a:latin typeface="Calibri" panose="020F0502020204030204" pitchFamily="34" charset="0"/>
                <a:ea typeface="Times New Roman" panose="02020603050405020304" pitchFamily="18" charset="0"/>
              </a:rPr>
              <a:t>6. </a:t>
            </a:r>
            <a:r>
              <a:rPr lang="en-US" sz="24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Provide skilled individual support for preparation and counseling</a:t>
            </a:r>
            <a:endParaRPr lang="en-US" sz="2400" dirty="0">
              <a:solidFill>
                <a:schemeClr val="accent2"/>
              </a:solidFill>
            </a:endParaRPr>
          </a:p>
          <a:p>
            <a:pPr marR="0" lvl="1">
              <a:spcBef>
                <a:spcPts val="0"/>
              </a:spcBef>
              <a:spcAft>
                <a:spcPts val="0"/>
              </a:spcAft>
            </a:pPr>
            <a:r>
              <a:rPr lang="en-US" sz="2400" b="1" dirty="0">
                <a:solidFill>
                  <a:schemeClr val="accent2"/>
                </a:solidFill>
                <a:latin typeface="Calibri" panose="020F0502020204030204" pitchFamily="34" charset="0"/>
                <a:ea typeface="Times New Roman" panose="02020603050405020304" pitchFamily="18" charset="0"/>
              </a:rPr>
              <a:t> </a:t>
            </a:r>
            <a:endParaRPr lang="en-US" sz="2400" b="1" dirty="0">
              <a:solidFill>
                <a:schemeClr val="accent2"/>
              </a:solidFill>
              <a:effectLst/>
              <a:latin typeface="Calibri" panose="020F0502020204030204" pitchFamily="34" charset="0"/>
              <a:ea typeface="Calibri" panose="020F0502020204030204" pitchFamily="34" charset="0"/>
            </a:endParaRPr>
          </a:p>
        </p:txBody>
      </p:sp>
      <p:sp>
        <p:nvSpPr>
          <p:cNvPr id="11" name="TextBox 10">
            <a:extLst>
              <a:ext uri="{FF2B5EF4-FFF2-40B4-BE49-F238E27FC236}">
                <a16:creationId xmlns:a16="http://schemas.microsoft.com/office/drawing/2014/main" id="{04F4C622-5FCE-4709-9962-55D345FF8613}"/>
              </a:ext>
            </a:extLst>
          </p:cNvPr>
          <p:cNvSpPr txBox="1"/>
          <p:nvPr/>
        </p:nvSpPr>
        <p:spPr>
          <a:xfrm>
            <a:off x="446535" y="1484719"/>
            <a:ext cx="7371371" cy="369332"/>
          </a:xfrm>
          <a:prstGeom prst="rect">
            <a:avLst/>
          </a:prstGeom>
          <a:noFill/>
        </p:spPr>
        <p:txBody>
          <a:bodyPr wrap="square">
            <a:spAutoFit/>
          </a:bodyPr>
          <a:lstStyle/>
          <a:p>
            <a:pPr marL="0" marR="0">
              <a:spcBef>
                <a:spcPts val="0"/>
              </a:spcBef>
              <a:spcAft>
                <a:spcPts val="0"/>
              </a:spcAft>
            </a:pPr>
            <a:r>
              <a:rPr lang="en-US" sz="18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Individual counseling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a:extLst>
              <a:ext uri="{FF2B5EF4-FFF2-40B4-BE49-F238E27FC236}">
                <a16:creationId xmlns:a16="http://schemas.microsoft.com/office/drawing/2014/main" id="{3EE3D463-5210-49D3-A31F-E79683DC65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2" y="1567974"/>
            <a:ext cx="4867275" cy="32385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BCCAD79-2966-47B7-A00D-0D5FB81A3B8B}"/>
              </a:ext>
            </a:extLst>
          </p:cNvPr>
          <p:cNvSpPr txBox="1"/>
          <p:nvPr/>
        </p:nvSpPr>
        <p:spPr>
          <a:xfrm>
            <a:off x="6797674" y="4437142"/>
            <a:ext cx="6096000" cy="307777"/>
          </a:xfrm>
          <a:prstGeom prst="rect">
            <a:avLst/>
          </a:prstGeom>
          <a:noFill/>
        </p:spPr>
        <p:txBody>
          <a:bodyPr wrap="square">
            <a:spAutoFit/>
          </a:bodyPr>
          <a:lstStyle/>
          <a:p>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UNICEF/UNI79194/</a:t>
            </a:r>
            <a:r>
              <a:rPr lang="en-US" sz="1400" u="sng"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Noorani</a:t>
            </a:r>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solidFill>
                <a:schemeClr val="bg1"/>
              </a:solidFill>
            </a:endParaRPr>
          </a:p>
        </p:txBody>
      </p:sp>
      <p:sp>
        <p:nvSpPr>
          <p:cNvPr id="5" name="TextBox 4">
            <a:extLst>
              <a:ext uri="{FF2B5EF4-FFF2-40B4-BE49-F238E27FC236}">
                <a16:creationId xmlns:a16="http://schemas.microsoft.com/office/drawing/2014/main" id="{9252BF48-6C7C-8DD5-4029-D644E6BB0CCE}"/>
              </a:ext>
            </a:extLst>
          </p:cNvPr>
          <p:cNvSpPr txBox="1"/>
          <p:nvPr/>
        </p:nvSpPr>
        <p:spPr>
          <a:xfrm>
            <a:off x="3838680" y="6280598"/>
            <a:ext cx="3282950" cy="5770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Calibri"/>
                <a:cs typeface="Calibri"/>
              </a:rPr>
              <a:t>Minimizing the risks of artificial feeding. </a:t>
            </a:r>
            <a:r>
              <a:rPr lang="en-US" sz="1050" dirty="0">
                <a:ea typeface="+mn-lt"/>
                <a:cs typeface="+mn-lt"/>
              </a:rPr>
              <a:t>Regional Group for Integrated Nutrition Resilience for Latin America and the Caribbean 2020</a:t>
            </a:r>
            <a:endParaRPr lang="en-US" sz="1050" dirty="0">
              <a:cs typeface="Calibri" panose="020F0502020204030204"/>
            </a:endParaRPr>
          </a:p>
        </p:txBody>
      </p:sp>
    </p:spTree>
    <p:extLst>
      <p:ext uri="{BB962C8B-B14F-4D97-AF65-F5344CB8AC3E}">
        <p14:creationId xmlns:p14="http://schemas.microsoft.com/office/powerpoint/2010/main" val="40786839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p:txBody>
          <a:bodyPr/>
          <a:lstStyle/>
          <a:p>
            <a:fld id="{198A1FDF-7175-48BE-A442-C38CD7BB5829}" type="slidenum">
              <a:rPr lang="en-US" smtClean="0"/>
              <a:t>66</a:t>
            </a:fld>
            <a:endParaRPr lang="en-US"/>
          </a:p>
        </p:txBody>
      </p:sp>
      <p:sp>
        <p:nvSpPr>
          <p:cNvPr id="9" name="Rectangle 8">
            <a:extLst>
              <a:ext uri="{FF2B5EF4-FFF2-40B4-BE49-F238E27FC236}">
                <a16:creationId xmlns:a16="http://schemas.microsoft.com/office/drawing/2014/main" id="{A847D4DC-3A20-E04F-B102-C1007C19520B}"/>
              </a:ext>
            </a:extLst>
          </p:cNvPr>
          <p:cNvSpPr/>
          <p:nvPr/>
        </p:nvSpPr>
        <p:spPr>
          <a:xfrm rot="16200000">
            <a:off x="10060956" y="4206294"/>
            <a:ext cx="1449436" cy="292388"/>
          </a:xfrm>
          <a:prstGeom prst="rect">
            <a:avLst/>
          </a:prstGeom>
        </p:spPr>
        <p:txBody>
          <a:bodyPr wrap="none" tIns="91440" bIns="91440" anchor="ctr" anchorCtr="0">
            <a:normAutofit fontScale="92500"/>
          </a:bodyPr>
          <a:lstStyle/>
          <a:p>
            <a:r>
              <a:rPr lang="en-US" sz="800">
                <a:solidFill>
                  <a:schemeClr val="bg1"/>
                </a:solidFill>
              </a:rPr>
              <a:t>Credit: Max </a:t>
            </a:r>
            <a:r>
              <a:rPr lang="en-US" sz="800" err="1">
                <a:solidFill>
                  <a:schemeClr val="bg1"/>
                </a:solidFill>
                <a:latin typeface="Lato" panose="020F0502020204030203" pitchFamily="34" charset="0"/>
                <a:ea typeface="Lato" panose="020F0502020204030203" pitchFamily="34" charset="0"/>
                <a:cs typeface="Lato" panose="020F0502020204030203" pitchFamily="34" charset="0"/>
              </a:rPr>
              <a:t>Becherer</a:t>
            </a:r>
            <a:r>
              <a:rPr lang="en-US" sz="800">
                <a:solidFill>
                  <a:schemeClr val="bg1"/>
                </a:solidFill>
              </a:rPr>
              <a:t>/AP (2016) </a:t>
            </a:r>
            <a:endParaRPr lang="en-US" sz="700">
              <a:solidFill>
                <a:schemeClr val="bg1"/>
              </a:solidFill>
              <a:latin typeface="Lato" panose="020F0502020204030203" pitchFamily="34" charset="77"/>
            </a:endParaRPr>
          </a:p>
        </p:txBody>
      </p:sp>
      <p:sp>
        <p:nvSpPr>
          <p:cNvPr id="5" name="TextBox 4">
            <a:extLst>
              <a:ext uri="{FF2B5EF4-FFF2-40B4-BE49-F238E27FC236}">
                <a16:creationId xmlns:a16="http://schemas.microsoft.com/office/drawing/2014/main" id="{944BA3BD-53D5-83B7-29E5-3EC66DBA9D0C}"/>
              </a:ext>
            </a:extLst>
          </p:cNvPr>
          <p:cNvSpPr txBox="1"/>
          <p:nvPr/>
        </p:nvSpPr>
        <p:spPr>
          <a:xfrm>
            <a:off x="342900" y="2315716"/>
            <a:ext cx="791954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b="1" dirty="0">
                <a:cs typeface="Calibri"/>
              </a:rPr>
              <a:t>Hold the baby sitting upright or semi-upright on your lap</a:t>
            </a:r>
            <a:r>
              <a:rPr lang="en-US" dirty="0">
                <a:cs typeface="Calibri"/>
              </a:rPr>
              <a:t>– wrap the baby with a cloth to provide some support and to stop his or her hands from knocking the cup.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cs typeface="Calibri"/>
              </a:rPr>
              <a:t>Hold the cup of milk resting on the lower lip </a:t>
            </a:r>
            <a:r>
              <a:rPr lang="en-US" dirty="0">
                <a:cs typeface="Calibri"/>
              </a:rPr>
              <a:t>so that the rim touches the baby’s upper lip.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cs typeface="Calibri"/>
              </a:rPr>
              <a:t>Tip the cup </a:t>
            </a:r>
            <a:r>
              <a:rPr lang="en-US" dirty="0">
                <a:cs typeface="Calibri"/>
              </a:rPr>
              <a:t>so that the milk just reaches the baby’s lips.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cs typeface="Calibri"/>
              </a:rPr>
              <a:t>DO NOT POUR the milk into the baby’s mouth. </a:t>
            </a:r>
            <a:r>
              <a:rPr lang="en-US" dirty="0">
                <a:cs typeface="Calibri"/>
              </a:rPr>
              <a:t>Just hold the cup to the baby’s lips and let him or her take it him- or herself.</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cs typeface="Calibri"/>
              </a:rPr>
              <a:t>Measure the intake over 24 hours </a:t>
            </a:r>
            <a:r>
              <a:rPr lang="en-US" dirty="0">
                <a:cs typeface="Calibri"/>
              </a:rPr>
              <a:t>– not just at each feed.</a:t>
            </a:r>
          </a:p>
        </p:txBody>
      </p:sp>
      <p:sp>
        <p:nvSpPr>
          <p:cNvPr id="8" name="TextBox 7">
            <a:extLst>
              <a:ext uri="{FF2B5EF4-FFF2-40B4-BE49-F238E27FC236}">
                <a16:creationId xmlns:a16="http://schemas.microsoft.com/office/drawing/2014/main" id="{55756BC9-8DAF-4483-BCEE-7FD4ABDEBC0C}"/>
              </a:ext>
            </a:extLst>
          </p:cNvPr>
          <p:cNvSpPr txBox="1"/>
          <p:nvPr/>
        </p:nvSpPr>
        <p:spPr>
          <a:xfrm>
            <a:off x="521920" y="257305"/>
            <a:ext cx="9650557" cy="630942"/>
          </a:xfrm>
          <a:prstGeom prst="rect">
            <a:avLst/>
          </a:prstGeom>
          <a:noFill/>
        </p:spPr>
        <p:txBody>
          <a:bodyPr wrap="square">
            <a:spAutoFit/>
          </a:bodyPr>
          <a:lstStyle/>
          <a:p>
            <a:r>
              <a:rPr lang="en-US" sz="3500" b="1" dirty="0">
                <a:solidFill>
                  <a:schemeClr val="accent1"/>
                </a:solidFill>
                <a:latin typeface="Lato"/>
              </a:rPr>
              <a:t>Minimizing the risk for artificial feeding</a:t>
            </a:r>
          </a:p>
        </p:txBody>
      </p:sp>
      <p:sp>
        <p:nvSpPr>
          <p:cNvPr id="11" name="TextBox 10">
            <a:extLst>
              <a:ext uri="{FF2B5EF4-FFF2-40B4-BE49-F238E27FC236}">
                <a16:creationId xmlns:a16="http://schemas.microsoft.com/office/drawing/2014/main" id="{4FBCFEBA-76DB-472A-AA03-0F214A25AA66}"/>
              </a:ext>
            </a:extLst>
          </p:cNvPr>
          <p:cNvSpPr txBox="1"/>
          <p:nvPr/>
        </p:nvSpPr>
        <p:spPr>
          <a:xfrm>
            <a:off x="446535" y="1484719"/>
            <a:ext cx="7371371" cy="369332"/>
          </a:xfrm>
          <a:prstGeom prst="rect">
            <a:avLst/>
          </a:prstGeom>
          <a:noFill/>
        </p:spPr>
        <p:txBody>
          <a:bodyPr wrap="square">
            <a:spAutoFit/>
          </a:bodyPr>
          <a:lstStyle/>
          <a:p>
            <a:pPr marL="0" marR="0">
              <a:spcBef>
                <a:spcPts val="0"/>
              </a:spcBef>
              <a:spcAft>
                <a:spcPts val="0"/>
              </a:spcAft>
            </a:pPr>
            <a:r>
              <a:rPr lang="en-US" sz="18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Individual counseling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79361FB8-7F08-4569-811E-04068A156B05}"/>
              </a:ext>
            </a:extLst>
          </p:cNvPr>
          <p:cNvSpPr txBox="1"/>
          <p:nvPr/>
        </p:nvSpPr>
        <p:spPr>
          <a:xfrm>
            <a:off x="41463" y="897484"/>
            <a:ext cx="10131014" cy="830997"/>
          </a:xfrm>
          <a:prstGeom prst="rect">
            <a:avLst/>
          </a:prstGeom>
          <a:noFill/>
        </p:spPr>
        <p:txBody>
          <a:bodyPr wrap="square">
            <a:spAutoFit/>
          </a:bodyPr>
          <a:lstStyle/>
          <a:p>
            <a:pPr lvl="1"/>
            <a:r>
              <a:rPr lang="en-US" sz="2400" b="1" dirty="0">
                <a:solidFill>
                  <a:schemeClr val="accent2"/>
                </a:solidFill>
                <a:latin typeface="Calibri" panose="020F0502020204030204" pitchFamily="34" charset="0"/>
                <a:ea typeface="Times New Roman" panose="02020603050405020304" pitchFamily="18" charset="0"/>
              </a:rPr>
              <a:t>6. </a:t>
            </a:r>
            <a:r>
              <a:rPr lang="en-US" sz="24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Provide skilled individual support for preparation and counseling</a:t>
            </a:r>
            <a:endParaRPr lang="en-US" sz="2400" dirty="0">
              <a:solidFill>
                <a:schemeClr val="accent2"/>
              </a:solidFill>
            </a:endParaRPr>
          </a:p>
          <a:p>
            <a:pPr marR="0" lvl="1">
              <a:spcBef>
                <a:spcPts val="0"/>
              </a:spcBef>
              <a:spcAft>
                <a:spcPts val="0"/>
              </a:spcAft>
            </a:pPr>
            <a:r>
              <a:rPr lang="en-US" sz="2400" b="1" dirty="0">
                <a:solidFill>
                  <a:schemeClr val="accent2"/>
                </a:solidFill>
                <a:latin typeface="Calibri" panose="020F0502020204030204" pitchFamily="34" charset="0"/>
                <a:ea typeface="Times New Roman" panose="02020603050405020304" pitchFamily="18" charset="0"/>
              </a:rPr>
              <a:t> </a:t>
            </a:r>
            <a:endParaRPr lang="en-US" sz="2400" b="1" dirty="0">
              <a:solidFill>
                <a:schemeClr val="accent2"/>
              </a:solidFill>
              <a:effectLst/>
              <a:latin typeface="Calibri" panose="020F0502020204030204" pitchFamily="34" charset="0"/>
              <a:ea typeface="Calibri" panose="020F0502020204030204" pitchFamily="34" charset="0"/>
            </a:endParaRPr>
          </a:p>
        </p:txBody>
      </p:sp>
      <p:pic>
        <p:nvPicPr>
          <p:cNvPr id="1026" name="Picture 2" descr="https://attachments.office.net/owa/agarcia%40savechildren.org/service.svc/s/GetAttachmentThumbnail?id=AAMkADBiYjQ0NDg4LTVkNWUtNGZkOS1hZWM5LWRiMjJjNDFkYzgxZgBGAAAAAABkmCkTyiraTrTGnpo1QQfqBwCX7%2BlS3NFdT4HVVYgmRg76AAAAAAEMAACX7%2BlS3NFdT4HVVYgmRg76AACvNTf6AAABEgAQAOMitgu%2BLyhHjaLkOpCTX6I%3D&amp;thumbnailType=2&amp;token=eyJhbGciOiJSUzI1NiIsImtpZCI6IkQ4OThGN0RDMjk2ODQ1MDk1RUUwREZGQ0MzODBBOTM5NjUwNDNFNjQiLCJ0eXAiOiJKV1QiLCJ4NXQiOiIySmozM0Nsb1JRbGU0Tl84dzRDcE9XVUVQbVEifQ.eyJvcmlnaW4iOiJodHRwczovL291dGxvb2sub2ZmaWNlLmNvbSIsInVjIjoiZGY5NDA1ODg1ZjFmNGMxMmFmZTAwOTMyMTQ2ZDYxMzMiLCJzaWduaW5fc3RhdGUiOiJbXCJrbXNpXCJdIiwidmVyIjoiRXhjaGFuZ2UuQ2FsbGJhY2suVjEiLCJhcHBjdHhzZW5kZXIiOiJPd2FEb3dubG9hZEBkMTkzNGIyZC03OTJjLTQ3Y2MtYTJmNS1mYzYzNDE4M2NkMmQiLCJpc3NyaW5nIjoiV1ciLCJhcHBjdHgiOiJ7XCJtc2V4Y2hwcm90XCI6XCJvd2FcIixcInB1aWRcIjpcIjExNTM4MDExMjE2OTMzNDg4OTNcIixcInNjb3BlXCI6XCJPd2FEb3dubG9hZFwiLFwib2lkXCI6XCIyMjVkNmYwOC1jY2FmLTQ5NTctOGEyNi1hNTAwZDBkZjA2ZTdcIixcInByaW1hcnlzaWRcIjpcIlMtMS01LTIxLTEyMTUzMTUzODctMTgwODkzNDgwLTcwMDgxNjQzNy0zMDEzNTU5M1wifSIsIm5iZiI6MTY2NTYxMjkxMiwiZXhwIjoxNjY1NjEzNTEyLCJpc3MiOiIwMDAwMDAwMi0wMDAwLTBmZjEtY2UwMC0wMDAwMDAwMDAwMDBAZDE5MzRiMmQtNzkyYy00N2NjLWEyZjUtZmM2MzQxODNjZDJkIiwiYXVkIjoiMDAwMDAwMDItMDAwMC0wZmYxLWNlMDAtMDAwMDAwMDAwMDAwL2F0dGFjaG1lbnRzLm9mZmljZS5uZXRAZDE5MzRiMmQtNzkyYy00N2NjLWEyZjUtZmM2MzQxODNjZDJkIiwiaGFwcCI6Im93YSJ9.Ml_7SXVlkZsyutsgTYUrDqxa28rXQdcMFw9L-hVP6mwpdbxOCbnZ7YHNIwmRudvqWGFIWhLL_ccqOQQC6R-oODQ1V_koFSrOEtnftlwThj4KsSnRE4_zluAj5COaBlFuFPgfhe2WDLLg5U253E7IZGcdyf6djZ5FLxR-WqoqkNNZAuxz7hfDfmQdoS7DejRRm5JIIpkWQ2mtyloyv6KKSEyvCrWwdsQz1JWY0olmnlx3M_BoJaERDEpUGs6EVE6tSkGg-xMiHE4CyCklyjEv2rgm27XYvbF0FNwzv3pKL_7ZusbHQn7MQDcDHswzbciD5Nvvxg9p4RMI7GUPKyydPQ&amp;X-OWA-CANARY=flcmbZ7Gvk-ZhTBmqUfbn5DrLoyfrNoY4OA7i0jL8p8JE-VRbBBbxMG2h07bF1iSGBbiGrieoWc.&amp;owa=outlook.office.com&amp;scriptVer=20220930003.14&amp;animation=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00" y="1394989"/>
            <a:ext cx="3238500" cy="48768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078B7B2-0147-4990-8550-39F20423E3E8}"/>
              </a:ext>
            </a:extLst>
          </p:cNvPr>
          <p:cNvSpPr txBox="1"/>
          <p:nvPr/>
        </p:nvSpPr>
        <p:spPr>
          <a:xfrm>
            <a:off x="8576734" y="5942900"/>
            <a:ext cx="6096000" cy="307777"/>
          </a:xfrm>
          <a:prstGeom prst="rect">
            <a:avLst/>
          </a:prstGeom>
          <a:noFill/>
        </p:spPr>
        <p:txBody>
          <a:bodyPr wrap="square">
            <a:spAutoFit/>
          </a:bodyPr>
          <a:lstStyle/>
          <a:p>
            <a: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UNICEF/UNI79193/</a:t>
            </a:r>
            <a:r>
              <a:rPr lang="en-US" sz="1400" u="sng"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Noorani</a:t>
            </a:r>
            <a:endParaRPr lang="en-US" sz="1400" dirty="0">
              <a:solidFill>
                <a:schemeClr val="bg1"/>
              </a:solidFill>
            </a:endParaRPr>
          </a:p>
        </p:txBody>
      </p:sp>
      <p:sp>
        <p:nvSpPr>
          <p:cNvPr id="4" name="TextBox 3">
            <a:extLst>
              <a:ext uri="{FF2B5EF4-FFF2-40B4-BE49-F238E27FC236}">
                <a16:creationId xmlns:a16="http://schemas.microsoft.com/office/drawing/2014/main" id="{9E056DEC-2EFD-661F-B84C-1CDFA5FB3EC2}"/>
              </a:ext>
            </a:extLst>
          </p:cNvPr>
          <p:cNvSpPr txBox="1"/>
          <p:nvPr/>
        </p:nvSpPr>
        <p:spPr>
          <a:xfrm>
            <a:off x="7509159" y="6280598"/>
            <a:ext cx="3282950" cy="5770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Calibri"/>
                <a:cs typeface="Calibri"/>
              </a:rPr>
              <a:t>Minimizing the risks of artificial feeding. </a:t>
            </a:r>
            <a:r>
              <a:rPr lang="en-US" sz="1050" dirty="0">
                <a:ea typeface="+mn-lt"/>
                <a:cs typeface="+mn-lt"/>
              </a:rPr>
              <a:t>Regional Group for Integrated Nutrition Resilience for Latin America and the Caribbean 2020</a:t>
            </a:r>
            <a:endParaRPr lang="en-US" sz="1050" dirty="0">
              <a:cs typeface="Calibri" panose="020F0502020204030204"/>
            </a:endParaRPr>
          </a:p>
        </p:txBody>
      </p:sp>
    </p:spTree>
    <p:extLst>
      <p:ext uri="{BB962C8B-B14F-4D97-AF65-F5344CB8AC3E}">
        <p14:creationId xmlns:p14="http://schemas.microsoft.com/office/powerpoint/2010/main" val="37171717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p:txBody>
          <a:bodyPr/>
          <a:lstStyle/>
          <a:p>
            <a:fld id="{198A1FDF-7175-48BE-A442-C38CD7BB5829}" type="slidenum">
              <a:rPr lang="en-US" smtClean="0"/>
              <a:t>67</a:t>
            </a:fld>
            <a:endParaRPr lang="en-US"/>
          </a:p>
        </p:txBody>
      </p:sp>
      <p:sp>
        <p:nvSpPr>
          <p:cNvPr id="9" name="Rectangle 8">
            <a:extLst>
              <a:ext uri="{FF2B5EF4-FFF2-40B4-BE49-F238E27FC236}">
                <a16:creationId xmlns:a16="http://schemas.microsoft.com/office/drawing/2014/main" id="{A847D4DC-3A20-E04F-B102-C1007C19520B}"/>
              </a:ext>
            </a:extLst>
          </p:cNvPr>
          <p:cNvSpPr/>
          <p:nvPr/>
        </p:nvSpPr>
        <p:spPr>
          <a:xfrm rot="16200000">
            <a:off x="10060956" y="4206294"/>
            <a:ext cx="1449436" cy="292388"/>
          </a:xfrm>
          <a:prstGeom prst="rect">
            <a:avLst/>
          </a:prstGeom>
        </p:spPr>
        <p:txBody>
          <a:bodyPr wrap="none" tIns="91440" bIns="91440" anchor="ctr" anchorCtr="0">
            <a:normAutofit fontScale="92500"/>
          </a:bodyPr>
          <a:lstStyle/>
          <a:p>
            <a:r>
              <a:rPr lang="en-US" sz="800">
                <a:solidFill>
                  <a:schemeClr val="bg1"/>
                </a:solidFill>
              </a:rPr>
              <a:t>Credit: Max </a:t>
            </a:r>
            <a:r>
              <a:rPr lang="en-US" sz="800" err="1">
                <a:solidFill>
                  <a:schemeClr val="bg1"/>
                </a:solidFill>
                <a:latin typeface="Lato" panose="020F0502020204030203" pitchFamily="34" charset="0"/>
                <a:ea typeface="Lato" panose="020F0502020204030203" pitchFamily="34" charset="0"/>
                <a:cs typeface="Lato" panose="020F0502020204030203" pitchFamily="34" charset="0"/>
              </a:rPr>
              <a:t>Becherer</a:t>
            </a:r>
            <a:r>
              <a:rPr lang="en-US" sz="800">
                <a:solidFill>
                  <a:schemeClr val="bg1"/>
                </a:solidFill>
              </a:rPr>
              <a:t>/AP (2016) </a:t>
            </a:r>
            <a:endParaRPr lang="en-US" sz="700">
              <a:solidFill>
                <a:schemeClr val="bg1"/>
              </a:solidFill>
              <a:latin typeface="Lato" panose="020F0502020204030203" pitchFamily="34" charset="77"/>
            </a:endParaRPr>
          </a:p>
        </p:txBody>
      </p:sp>
      <p:sp>
        <p:nvSpPr>
          <p:cNvPr id="4" name="Content Placeholder 3">
            <a:extLst>
              <a:ext uri="{FF2B5EF4-FFF2-40B4-BE49-F238E27FC236}">
                <a16:creationId xmlns:a16="http://schemas.microsoft.com/office/drawing/2014/main" id="{DF0724EA-B607-6C01-766F-7FC156AF0188}"/>
              </a:ext>
            </a:extLst>
          </p:cNvPr>
          <p:cNvSpPr>
            <a:spLocks noGrp="1"/>
          </p:cNvSpPr>
          <p:nvPr>
            <p:ph idx="1"/>
          </p:nvPr>
        </p:nvSpPr>
        <p:spPr>
          <a:xfrm>
            <a:off x="513493" y="1841135"/>
            <a:ext cx="5582507" cy="5022705"/>
          </a:xfrm>
        </p:spPr>
        <p:txBody>
          <a:bodyPr vert="horz" wrap="square" lIns="91440" tIns="45720" rIns="91440" bIns="45720" rtlCol="0" anchor="t">
            <a:noAutofit/>
          </a:bodyPr>
          <a:lstStyle/>
          <a:p>
            <a:pPr marL="0" indent="0">
              <a:buNone/>
            </a:pPr>
            <a:r>
              <a:rPr lang="en-US" sz="1800" dirty="0">
                <a:cs typeface="Calibri" panose="020F0502020204030204"/>
              </a:rPr>
              <a:t>Communication channels to reach mothers and their families :</a:t>
            </a:r>
          </a:p>
          <a:p>
            <a:pPr marL="0" indent="0">
              <a:buNone/>
            </a:pPr>
            <a:endParaRPr lang="en-US" sz="1800" dirty="0">
              <a:cs typeface="Calibri" panose="020F0502020204030204"/>
            </a:endParaRPr>
          </a:p>
          <a:p>
            <a:pPr marL="971550" lvl="1" indent="-285750">
              <a:buFont typeface="Arial"/>
              <a:buChar char="•"/>
            </a:pPr>
            <a:r>
              <a:rPr lang="en-US" sz="1800" dirty="0">
                <a:ea typeface="+mn-lt"/>
                <a:cs typeface="+mn-lt"/>
              </a:rPr>
              <a:t>Importance of breastfeeding</a:t>
            </a:r>
          </a:p>
          <a:p>
            <a:pPr marL="971550" lvl="1" indent="-285750">
              <a:buFont typeface="Arial"/>
              <a:buChar char="•"/>
            </a:pPr>
            <a:endParaRPr lang="en-US" sz="1800" dirty="0"/>
          </a:p>
          <a:p>
            <a:pPr marL="971550" lvl="1" indent="-285750">
              <a:buFont typeface="Arial"/>
              <a:buChar char="•"/>
            </a:pPr>
            <a:r>
              <a:rPr lang="en-US" sz="1800" dirty="0">
                <a:ea typeface="+mn-lt"/>
                <a:cs typeface="+mn-lt"/>
              </a:rPr>
              <a:t>Risks associated with artificial feeding</a:t>
            </a:r>
          </a:p>
          <a:p>
            <a:pPr marL="971550" lvl="1" indent="-285750">
              <a:buFont typeface="Arial"/>
              <a:buChar char="•"/>
            </a:pPr>
            <a:endParaRPr lang="en-US" sz="1800" dirty="0">
              <a:cs typeface="Calibri"/>
            </a:endParaRPr>
          </a:p>
          <a:p>
            <a:pPr marL="971550" lvl="1" indent="-285750">
              <a:buFont typeface="Arial"/>
              <a:buChar char="•"/>
            </a:pPr>
            <a:r>
              <a:rPr lang="en-US" sz="1800" dirty="0">
                <a:ea typeface="+mn-lt"/>
                <a:cs typeface="+mn-lt"/>
              </a:rPr>
              <a:t>Optimal hygiene practices in the community </a:t>
            </a:r>
          </a:p>
          <a:p>
            <a:pPr marL="1485900" lvl="2" indent="-342900">
              <a:buFont typeface="Wingdings"/>
              <a:buChar char="ü"/>
            </a:pPr>
            <a:r>
              <a:rPr lang="en-US" sz="1800" dirty="0">
                <a:ea typeface="+mn-lt"/>
                <a:cs typeface="+mn-lt"/>
              </a:rPr>
              <a:t>hand washing before feeding the child</a:t>
            </a:r>
            <a:endParaRPr lang="en-US" sz="1800" dirty="0">
              <a:cs typeface="Calibri" panose="020F0502020204030204"/>
            </a:endParaRPr>
          </a:p>
          <a:p>
            <a:pPr marL="1485900" lvl="2" indent="-342900">
              <a:buFont typeface="Wingdings"/>
              <a:buChar char="ü"/>
            </a:pPr>
            <a:r>
              <a:rPr lang="en-US" sz="1800" dirty="0">
                <a:ea typeface="+mn-lt"/>
                <a:cs typeface="+mn-lt"/>
              </a:rPr>
              <a:t>safe water handling and treatment</a:t>
            </a:r>
          </a:p>
          <a:p>
            <a:pPr lvl="2" indent="0">
              <a:buNone/>
            </a:pPr>
            <a:endParaRPr lang="en-US" sz="1800" dirty="0">
              <a:cs typeface="Calibri"/>
            </a:endParaRPr>
          </a:p>
          <a:p>
            <a:pPr marL="971550" lvl="1" indent="-285750">
              <a:buFont typeface="Arial"/>
              <a:buChar char="•"/>
            </a:pPr>
            <a:r>
              <a:rPr lang="en-US" sz="1800" dirty="0">
                <a:ea typeface="+mn-lt"/>
                <a:cs typeface="+mn-lt"/>
              </a:rPr>
              <a:t>A culture of support to breastfeeding mothers, to dispel any myths about the ability of mothers to breastfeed successfully </a:t>
            </a:r>
            <a:endParaRPr lang="en-US" sz="1800" dirty="0"/>
          </a:p>
        </p:txBody>
      </p:sp>
      <p:pic>
        <p:nvPicPr>
          <p:cNvPr id="3" name="Imagen 4" descr="Imagen que contiene persona, interior, joven, tabla&#10;&#10;Descripción generada automáticamente">
            <a:extLst>
              <a:ext uri="{FF2B5EF4-FFF2-40B4-BE49-F238E27FC236}">
                <a16:creationId xmlns:a16="http://schemas.microsoft.com/office/drawing/2014/main" id="{572DCBE7-1B8A-849B-2D48-2B40E32330D0}"/>
              </a:ext>
            </a:extLst>
          </p:cNvPr>
          <p:cNvPicPr>
            <a:picLocks noChangeAspect="1"/>
          </p:cNvPicPr>
          <p:nvPr/>
        </p:nvPicPr>
        <p:blipFill>
          <a:blip r:embed="rId3"/>
          <a:stretch>
            <a:fillRect/>
          </a:stretch>
        </p:blipFill>
        <p:spPr>
          <a:xfrm>
            <a:off x="6548582" y="1590741"/>
            <a:ext cx="5583381" cy="4196062"/>
          </a:xfrm>
          <a:prstGeom prst="rect">
            <a:avLst/>
          </a:prstGeom>
        </p:spPr>
      </p:pic>
      <p:sp>
        <p:nvSpPr>
          <p:cNvPr id="8" name="TextBox 7">
            <a:extLst>
              <a:ext uri="{FF2B5EF4-FFF2-40B4-BE49-F238E27FC236}">
                <a16:creationId xmlns:a16="http://schemas.microsoft.com/office/drawing/2014/main" id="{1E9ECA1A-DED6-4EC6-A819-CD968EB12C7E}"/>
              </a:ext>
            </a:extLst>
          </p:cNvPr>
          <p:cNvSpPr txBox="1"/>
          <p:nvPr/>
        </p:nvSpPr>
        <p:spPr>
          <a:xfrm>
            <a:off x="521920" y="257305"/>
            <a:ext cx="9650557" cy="630942"/>
          </a:xfrm>
          <a:prstGeom prst="rect">
            <a:avLst/>
          </a:prstGeom>
          <a:noFill/>
        </p:spPr>
        <p:txBody>
          <a:bodyPr wrap="square">
            <a:spAutoFit/>
          </a:bodyPr>
          <a:lstStyle/>
          <a:p>
            <a:r>
              <a:rPr lang="en-US" sz="3500" b="1" dirty="0">
                <a:solidFill>
                  <a:schemeClr val="accent1"/>
                </a:solidFill>
              </a:rPr>
              <a:t>Minimizing the risk for artificial feeding</a:t>
            </a:r>
          </a:p>
        </p:txBody>
      </p:sp>
      <p:sp>
        <p:nvSpPr>
          <p:cNvPr id="10" name="TextBox 9">
            <a:extLst>
              <a:ext uri="{FF2B5EF4-FFF2-40B4-BE49-F238E27FC236}">
                <a16:creationId xmlns:a16="http://schemas.microsoft.com/office/drawing/2014/main" id="{0DD08BCA-4DEB-4ADE-88AA-876D7B26C4E5}"/>
              </a:ext>
            </a:extLst>
          </p:cNvPr>
          <p:cNvSpPr txBox="1"/>
          <p:nvPr/>
        </p:nvSpPr>
        <p:spPr>
          <a:xfrm>
            <a:off x="443754" y="1007826"/>
            <a:ext cx="6094206" cy="461665"/>
          </a:xfrm>
          <a:prstGeom prst="rect">
            <a:avLst/>
          </a:prstGeom>
          <a:noFill/>
        </p:spPr>
        <p:txBody>
          <a:bodyPr wrap="square">
            <a:spAutoFit/>
          </a:bodyPr>
          <a:lstStyle/>
          <a:p>
            <a:r>
              <a:rPr lang="en-US" sz="2400" b="1" dirty="0">
                <a:solidFill>
                  <a:schemeClr val="accent2"/>
                </a:solidFill>
              </a:rPr>
              <a:t>7. Communicate at the community level</a:t>
            </a:r>
          </a:p>
        </p:txBody>
      </p:sp>
      <p:sp>
        <p:nvSpPr>
          <p:cNvPr id="6" name="TextBox 5">
            <a:extLst>
              <a:ext uri="{FF2B5EF4-FFF2-40B4-BE49-F238E27FC236}">
                <a16:creationId xmlns:a16="http://schemas.microsoft.com/office/drawing/2014/main" id="{F8D81490-B40B-059E-F7DC-D843D5C80678}"/>
              </a:ext>
            </a:extLst>
          </p:cNvPr>
          <p:cNvSpPr txBox="1"/>
          <p:nvPr/>
        </p:nvSpPr>
        <p:spPr>
          <a:xfrm>
            <a:off x="6736426" y="6023021"/>
            <a:ext cx="3282950" cy="57708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a:latin typeface="Calibri"/>
                <a:cs typeface="Calibri"/>
              </a:rPr>
              <a:t>Minimizing the risks of artificial feeding. </a:t>
            </a:r>
            <a:r>
              <a:rPr lang="en-US" sz="1050" dirty="0">
                <a:ea typeface="+mn-lt"/>
                <a:cs typeface="+mn-lt"/>
              </a:rPr>
              <a:t>Regional Group for Integrated Nutrition Resilience for Latin America and the Caribbean 2020</a:t>
            </a:r>
            <a:endParaRPr lang="en-US" sz="1050" dirty="0">
              <a:cs typeface="Calibri" panose="020F0502020204030204"/>
            </a:endParaRPr>
          </a:p>
        </p:txBody>
      </p:sp>
    </p:spTree>
    <p:extLst>
      <p:ext uri="{BB962C8B-B14F-4D97-AF65-F5344CB8AC3E}">
        <p14:creationId xmlns:p14="http://schemas.microsoft.com/office/powerpoint/2010/main" val="10068059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DEB6E5-1BCA-4AE2-AA47-79CAA3E6050B}"/>
              </a:ext>
            </a:extLst>
          </p:cNvPr>
          <p:cNvSpPr txBox="1"/>
          <p:nvPr/>
        </p:nvSpPr>
        <p:spPr>
          <a:xfrm>
            <a:off x="521920" y="257305"/>
            <a:ext cx="9650557" cy="630942"/>
          </a:xfrm>
          <a:prstGeom prst="rect">
            <a:avLst/>
          </a:prstGeom>
          <a:noFill/>
        </p:spPr>
        <p:txBody>
          <a:bodyPr wrap="square">
            <a:spAutoFit/>
          </a:bodyPr>
          <a:lstStyle/>
          <a:p>
            <a:r>
              <a:rPr lang="en-US" sz="3500" b="1" dirty="0">
                <a:solidFill>
                  <a:schemeClr val="accent1"/>
                </a:solidFill>
                <a:latin typeface="Lato"/>
              </a:rPr>
              <a:t>Minimizing the risk for artificial feeding</a:t>
            </a:r>
          </a:p>
        </p:txBody>
      </p:sp>
      <p:sp>
        <p:nvSpPr>
          <p:cNvPr id="3" name="TextBox 2">
            <a:extLst>
              <a:ext uri="{FF2B5EF4-FFF2-40B4-BE49-F238E27FC236}">
                <a16:creationId xmlns:a16="http://schemas.microsoft.com/office/drawing/2014/main" id="{10B076EF-C8B9-456F-A04A-C14F1C6F43D2}"/>
              </a:ext>
            </a:extLst>
          </p:cNvPr>
          <p:cNvSpPr txBox="1"/>
          <p:nvPr/>
        </p:nvSpPr>
        <p:spPr>
          <a:xfrm>
            <a:off x="41463" y="897484"/>
            <a:ext cx="10131014" cy="461665"/>
          </a:xfrm>
          <a:prstGeom prst="rect">
            <a:avLst/>
          </a:prstGeom>
          <a:noFill/>
        </p:spPr>
        <p:txBody>
          <a:bodyPr wrap="square">
            <a:spAutoFit/>
          </a:bodyPr>
          <a:lstStyle/>
          <a:p>
            <a:pPr lvl="1"/>
            <a:r>
              <a:rPr lang="en-US" sz="2400" b="1" dirty="0">
                <a:solidFill>
                  <a:schemeClr val="accent2"/>
                </a:solidFill>
                <a:latin typeface="Calibri" panose="020F0502020204030204" pitchFamily="34" charset="0"/>
                <a:ea typeface="Times New Roman" panose="02020603050405020304" pitchFamily="18" charset="0"/>
              </a:rPr>
              <a:t>8. </a:t>
            </a:r>
            <a:r>
              <a:rPr lang="en-US" sz="24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Monitor and evaluate use of BMS</a:t>
            </a:r>
            <a:endParaRPr lang="en-US" sz="2400" dirty="0">
              <a:solidFill>
                <a:schemeClr val="accent2"/>
              </a:solidFill>
            </a:endParaRPr>
          </a:p>
        </p:txBody>
      </p:sp>
      <p:sp>
        <p:nvSpPr>
          <p:cNvPr id="5" name="TextBox 4">
            <a:extLst>
              <a:ext uri="{FF2B5EF4-FFF2-40B4-BE49-F238E27FC236}">
                <a16:creationId xmlns:a16="http://schemas.microsoft.com/office/drawing/2014/main" id="{B85FF879-9689-45BA-AD41-E3C41D4F5731}"/>
              </a:ext>
            </a:extLst>
          </p:cNvPr>
          <p:cNvSpPr txBox="1"/>
          <p:nvPr/>
        </p:nvSpPr>
        <p:spPr>
          <a:xfrm>
            <a:off x="342676" y="2045023"/>
            <a:ext cx="6447593" cy="4518416"/>
          </a:xfrm>
          <a:prstGeom prst="rect">
            <a:avLst/>
          </a:prstGeom>
          <a:noFill/>
        </p:spPr>
        <p:txBody>
          <a:bodyPr wrap="square">
            <a:spAutoFit/>
          </a:bodyPr>
          <a:lstStyle/>
          <a:p>
            <a:pPr lvl="1">
              <a:lnSpc>
                <a:spcPct val="107000"/>
              </a:lnSpc>
            </a:pPr>
            <a:r>
              <a:rPr lang="en-US" b="1" dirty="0">
                <a:effectLst/>
                <a:latin typeface="Calibri" panose="020F0502020204030204" pitchFamily="34" charset="0"/>
                <a:ea typeface="Times New Roman" panose="02020603050405020304" pitchFamily="18" charset="0"/>
                <a:cs typeface="Times New Roman" panose="02020603050405020304" pitchFamily="18" charset="0"/>
              </a:rPr>
              <a:t>Code violations tracking tool</a:t>
            </a:r>
            <a:endParaRPr lang="en-US" b="1" dirty="0">
              <a:latin typeface="Calibri" panose="020F0502020204030204" pitchFamily="34" charset="0"/>
              <a:ea typeface="Times New Roman" panose="02020603050405020304" pitchFamily="18" charset="0"/>
              <a:cs typeface="Times New Roman" panose="02020603050405020304" pitchFamily="18" charset="0"/>
            </a:endParaRPr>
          </a:p>
          <a:p>
            <a:pPr lvl="1">
              <a:lnSpc>
                <a:spcPct val="107000"/>
              </a:lnSpc>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Times New Roman" panose="02020603050405020304" pitchFamily="18" charset="0"/>
              </a:rPr>
              <a:t>Tool to track breaches to the Code (distribution of breast milk substitutes in emergency situations).</a:t>
            </a:r>
          </a:p>
          <a:p>
            <a:pPr lvl="1">
              <a:lnSpc>
                <a:spcPct val="107000"/>
              </a:lnSpc>
            </a:pPr>
            <a:r>
              <a:rPr lang="en-US" dirty="0">
                <a:effectLst/>
                <a:latin typeface="Calibri" panose="020F0502020204030204" pitchFamily="34" charset="0"/>
                <a:ea typeface="Times New Roman" panose="02020603050405020304" pitchFamily="18" charset="0"/>
                <a:cs typeface="Times New Roman" panose="02020603050405020304" pitchFamily="18" charset="0"/>
              </a:rPr>
              <a:t> </a:t>
            </a:r>
          </a:p>
          <a:p>
            <a:pPr marL="742950" lvl="1" indent="-285750">
              <a:lnSpc>
                <a:spcPct val="107000"/>
              </a:lnSpc>
              <a:buFont typeface="Arial" panose="020B0604020202020204" pitchFamily="34" charset="0"/>
              <a:buChar char="•"/>
            </a:pPr>
            <a:r>
              <a:rPr lang="en-US" dirty="0">
                <a:latin typeface="Calibri" panose="020F0502020204030204" pitchFamily="34" charset="0"/>
                <a:ea typeface="Times New Roman" panose="02020603050405020304" pitchFamily="18" charset="0"/>
                <a:cs typeface="Times New Roman" panose="02020603050405020304" pitchFamily="18" charset="0"/>
              </a:rPr>
              <a:t>I</a:t>
            </a:r>
            <a:r>
              <a:rPr lang="en-US" dirty="0">
                <a:effectLst/>
                <a:latin typeface="Calibri" panose="020F0502020204030204" pitchFamily="34" charset="0"/>
                <a:ea typeface="Times New Roman" panose="02020603050405020304" pitchFamily="18" charset="0"/>
                <a:cs typeface="Times New Roman" panose="02020603050405020304" pitchFamily="18" charset="0"/>
              </a:rPr>
              <a:t>nternal document for the Nutrition Coordination Mechanism to compile code violations for further consolidation, analysis and follow up. </a:t>
            </a:r>
          </a:p>
          <a:p>
            <a:pPr lvl="1">
              <a:lnSpc>
                <a:spcPct val="107000"/>
              </a:lnSpc>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buFont typeface="Arial" panose="020B0604020202020204" pitchFamily="34" charset="0"/>
              <a:buChar char="•"/>
            </a:pPr>
            <a:r>
              <a:rPr lang="en-US" dirty="0">
                <a:latin typeface="Calibri" panose="020F0502020204030204" pitchFamily="34" charset="0"/>
                <a:ea typeface="Times New Roman" panose="02020603050405020304" pitchFamily="18" charset="0"/>
                <a:cs typeface="Times New Roman" panose="02020603050405020304" pitchFamily="18" charset="0"/>
              </a:rPr>
              <a:t>S</a:t>
            </a:r>
            <a:r>
              <a:rPr lang="en-US" dirty="0">
                <a:effectLst/>
                <a:latin typeface="Calibri" panose="020F0502020204030204" pitchFamily="34" charset="0"/>
                <a:ea typeface="Times New Roman" panose="02020603050405020304" pitchFamily="18" charset="0"/>
                <a:cs typeface="Times New Roman" panose="02020603050405020304" pitchFamily="18" charset="0"/>
              </a:rPr>
              <a:t>hould not be shared widely as it contains sensitive information, such as who reported the Code violation. </a:t>
            </a:r>
          </a:p>
          <a:p>
            <a:pPr lvl="1">
              <a:lnSpc>
                <a:spcPct val="107000"/>
              </a:lnSpc>
            </a:pP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Times New Roman" panose="02020603050405020304" pitchFamily="18" charset="0"/>
              </a:rPr>
              <a:t>Available here: </a:t>
            </a:r>
            <a:r>
              <a:rPr lang="en-US"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2"/>
              </a:rPr>
              <a:t>http://nutritioncluster.net/resources/bms-code-violations-tracking-tool-nutrition-cluster/</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Picture 5">
            <a:extLst>
              <a:ext uri="{FF2B5EF4-FFF2-40B4-BE49-F238E27FC236}">
                <a16:creationId xmlns:a16="http://schemas.microsoft.com/office/drawing/2014/main" id="{9DF22E88-D344-4935-AE31-C1A3DA5639D8}"/>
              </a:ext>
            </a:extLst>
          </p:cNvPr>
          <p:cNvPicPr>
            <a:picLocks noChangeAspect="1"/>
          </p:cNvPicPr>
          <p:nvPr/>
        </p:nvPicPr>
        <p:blipFill>
          <a:blip r:embed="rId3"/>
          <a:stretch>
            <a:fillRect/>
          </a:stretch>
        </p:blipFill>
        <p:spPr>
          <a:xfrm>
            <a:off x="7535336" y="966973"/>
            <a:ext cx="3800414" cy="5427133"/>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649E79FC-C35D-44F4-98A8-0398B1A9EE74}"/>
              </a:ext>
            </a:extLst>
          </p:cNvPr>
          <p:cNvSpPr txBox="1"/>
          <p:nvPr/>
        </p:nvSpPr>
        <p:spPr>
          <a:xfrm>
            <a:off x="856250" y="1422972"/>
            <a:ext cx="7371371" cy="369332"/>
          </a:xfrm>
          <a:prstGeom prst="rect">
            <a:avLst/>
          </a:prstGeom>
          <a:noFill/>
        </p:spPr>
        <p:txBody>
          <a:bodyPr wrap="square">
            <a:spAutoFit/>
          </a:bodyPr>
          <a:lstStyle/>
          <a:p>
            <a:pPr marL="0" marR="0">
              <a:spcBef>
                <a:spcPts val="0"/>
              </a:spcBef>
              <a:spcAft>
                <a:spcPts val="0"/>
              </a:spcAft>
            </a:pPr>
            <a:r>
              <a:rPr lang="en-US" sz="1800"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Monitor donations of BMS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19805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DEB6E5-1BCA-4AE2-AA47-79CAA3E6050B}"/>
              </a:ext>
            </a:extLst>
          </p:cNvPr>
          <p:cNvSpPr txBox="1"/>
          <p:nvPr/>
        </p:nvSpPr>
        <p:spPr>
          <a:xfrm>
            <a:off x="521920" y="257305"/>
            <a:ext cx="9650557" cy="630942"/>
          </a:xfrm>
          <a:prstGeom prst="rect">
            <a:avLst/>
          </a:prstGeom>
          <a:noFill/>
        </p:spPr>
        <p:txBody>
          <a:bodyPr wrap="square">
            <a:spAutoFit/>
          </a:bodyPr>
          <a:lstStyle/>
          <a:p>
            <a:r>
              <a:rPr lang="en-US" sz="3500" b="1" dirty="0">
                <a:solidFill>
                  <a:schemeClr val="accent1"/>
                </a:solidFill>
                <a:latin typeface="Lato"/>
              </a:rPr>
              <a:t>Minimizing the risk for artificial feeding</a:t>
            </a:r>
          </a:p>
        </p:txBody>
      </p:sp>
      <p:sp>
        <p:nvSpPr>
          <p:cNvPr id="3" name="TextBox 2">
            <a:extLst>
              <a:ext uri="{FF2B5EF4-FFF2-40B4-BE49-F238E27FC236}">
                <a16:creationId xmlns:a16="http://schemas.microsoft.com/office/drawing/2014/main" id="{10B076EF-C8B9-456F-A04A-C14F1C6F43D2}"/>
              </a:ext>
            </a:extLst>
          </p:cNvPr>
          <p:cNvSpPr txBox="1"/>
          <p:nvPr/>
        </p:nvSpPr>
        <p:spPr>
          <a:xfrm>
            <a:off x="41463" y="897484"/>
            <a:ext cx="10131014" cy="830997"/>
          </a:xfrm>
          <a:prstGeom prst="rect">
            <a:avLst/>
          </a:prstGeom>
          <a:noFill/>
        </p:spPr>
        <p:txBody>
          <a:bodyPr wrap="square">
            <a:spAutoFit/>
          </a:bodyPr>
          <a:lstStyle/>
          <a:p>
            <a:pPr lvl="1"/>
            <a:r>
              <a:rPr lang="en-US" sz="2400" b="1" dirty="0">
                <a:solidFill>
                  <a:schemeClr val="accent2"/>
                </a:solidFill>
                <a:latin typeface="Calibri" panose="020F0502020204030204" pitchFamily="34" charset="0"/>
                <a:ea typeface="Times New Roman" panose="02020603050405020304" pitchFamily="18" charset="0"/>
              </a:rPr>
              <a:t>8. </a:t>
            </a:r>
            <a:r>
              <a:rPr lang="en-US" sz="24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Monitor and evaluate use of BMS</a:t>
            </a:r>
            <a:endParaRPr lang="en-US" sz="2400" dirty="0">
              <a:solidFill>
                <a:schemeClr val="accent2"/>
              </a:solidFill>
            </a:endParaRPr>
          </a:p>
          <a:p>
            <a:pPr marR="0" lvl="1">
              <a:spcBef>
                <a:spcPts val="0"/>
              </a:spcBef>
              <a:spcAft>
                <a:spcPts val="0"/>
              </a:spcAft>
            </a:pPr>
            <a:r>
              <a:rPr lang="en-US" sz="2400" b="1" dirty="0">
                <a:solidFill>
                  <a:schemeClr val="accent2"/>
                </a:solidFill>
                <a:latin typeface="Calibri" panose="020F0502020204030204" pitchFamily="34" charset="0"/>
                <a:ea typeface="Times New Roman" panose="02020603050405020304" pitchFamily="18" charset="0"/>
              </a:rPr>
              <a:t> </a:t>
            </a:r>
            <a:endParaRPr lang="en-US" sz="2400" b="1" dirty="0">
              <a:solidFill>
                <a:schemeClr val="accent2"/>
              </a:solidFill>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B85FF879-9689-45BA-AD41-E3C41D4F5731}"/>
              </a:ext>
            </a:extLst>
          </p:cNvPr>
          <p:cNvSpPr txBox="1"/>
          <p:nvPr/>
        </p:nvSpPr>
        <p:spPr>
          <a:xfrm>
            <a:off x="342677" y="1875690"/>
            <a:ext cx="10867190" cy="987706"/>
          </a:xfrm>
          <a:prstGeom prst="rect">
            <a:avLst/>
          </a:prstGeom>
          <a:noFill/>
        </p:spPr>
        <p:txBody>
          <a:bodyPr wrap="square">
            <a:spAutoFit/>
          </a:bodyPr>
          <a:lstStyle/>
          <a:p>
            <a:pPr marL="742950" marR="0" indent="-285750">
              <a:spcBef>
                <a:spcPts val="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Set up a tracking system for infants receiving BMS to ensure they receive the required supplies </a:t>
            </a:r>
          </a:p>
          <a:p>
            <a:pPr marL="742950" marR="0" lvl="1" indent="-285750">
              <a:lnSpc>
                <a:spcPct val="115000"/>
              </a:lnSpc>
              <a:spcBef>
                <a:spcPts val="0"/>
              </a:spcBef>
              <a:spcAft>
                <a:spcPts val="0"/>
              </a:spcAft>
              <a:buFont typeface="Arial" panose="020B0604020202020204" pitchFamily="34" charset="0"/>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Arial" panose="020B0604020202020204" pitchFamily="34" charset="0"/>
              <a:buChar char="•"/>
            </a:pPr>
            <a:r>
              <a:rPr lang="en-US" b="1"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Establish or strengthen systems for follow-up of all infants and young children under 2 years of age </a:t>
            </a:r>
            <a:endParaRPr lang="en-US" b="1" dirty="0">
              <a:solidFill>
                <a:srgbClr val="538135"/>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6DB964B2-B18A-4368-AEE6-B3D78CC394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947131" y="3010605"/>
            <a:ext cx="5075406" cy="3383604"/>
          </a:xfrm>
          <a:prstGeom prst="rect">
            <a:avLst/>
          </a:prstGeom>
        </p:spPr>
      </p:pic>
      <p:sp>
        <p:nvSpPr>
          <p:cNvPr id="8" name="TextBox 7">
            <a:extLst>
              <a:ext uri="{FF2B5EF4-FFF2-40B4-BE49-F238E27FC236}">
                <a16:creationId xmlns:a16="http://schemas.microsoft.com/office/drawing/2014/main" id="{47BF673C-43DF-43F4-B360-180CE1B45962}"/>
              </a:ext>
            </a:extLst>
          </p:cNvPr>
          <p:cNvSpPr txBox="1"/>
          <p:nvPr/>
        </p:nvSpPr>
        <p:spPr>
          <a:xfrm>
            <a:off x="6293446" y="6147989"/>
            <a:ext cx="1994171" cy="246221"/>
          </a:xfrm>
          <a:prstGeom prst="rect">
            <a:avLst/>
          </a:prstGeom>
          <a:noFill/>
        </p:spPr>
        <p:txBody>
          <a:bodyPr wrap="square" rtlCol="0">
            <a:spAutoFit/>
          </a:bodyPr>
          <a:lstStyle/>
          <a:p>
            <a:r>
              <a:rPr lang="en-US" sz="1000" dirty="0">
                <a:solidFill>
                  <a:schemeClr val="bg1"/>
                </a:solidFill>
              </a:rPr>
              <a:t>© UNICEF-UNI46543-Markisz</a:t>
            </a:r>
          </a:p>
        </p:txBody>
      </p:sp>
    </p:spTree>
    <p:extLst>
      <p:ext uri="{BB962C8B-B14F-4D97-AF65-F5344CB8AC3E}">
        <p14:creationId xmlns:p14="http://schemas.microsoft.com/office/powerpoint/2010/main" val="366880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6363D7-0BE1-43DE-93EC-52BC6B6056AC}"/>
              </a:ext>
            </a:extLst>
          </p:cNvPr>
          <p:cNvSpPr txBox="1"/>
          <p:nvPr/>
        </p:nvSpPr>
        <p:spPr>
          <a:xfrm>
            <a:off x="2958361" y="1356881"/>
            <a:ext cx="8845712" cy="4524315"/>
          </a:xfrm>
          <a:prstGeom prst="rect">
            <a:avLst/>
          </a:prstGeom>
          <a:noFill/>
        </p:spPr>
        <p:txBody>
          <a:bodyPr wrap="square">
            <a:spAutoFit/>
          </a:bodyPr>
          <a:lstStyle/>
          <a:p>
            <a:r>
              <a:rPr lang="en-US" b="0" i="0">
                <a:solidFill>
                  <a:srgbClr val="202124"/>
                </a:solidFill>
                <a:effectLst/>
                <a:latin typeface="Lato" panose="020F0502020204030203" pitchFamily="34" charset="0"/>
                <a:ea typeface="Lato" panose="020F0502020204030203" pitchFamily="34" charset="0"/>
                <a:cs typeface="Lato" panose="020F0502020204030203" pitchFamily="34" charset="0"/>
              </a:rPr>
              <a:t>The first 2 years of life:</a:t>
            </a:r>
          </a:p>
          <a:p>
            <a:endParaRPr lang="en-US" b="0" i="0">
              <a:solidFill>
                <a:srgbClr val="202124"/>
              </a:solidFill>
              <a:effectLst/>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b="1">
                <a:solidFill>
                  <a:srgbClr val="202124"/>
                </a:solidFill>
                <a:latin typeface="Lato" panose="020F0502020204030203" pitchFamily="34" charset="0"/>
                <a:ea typeface="Lato" panose="020F0502020204030203" pitchFamily="34" charset="0"/>
                <a:cs typeface="Lato" panose="020F0502020204030203" pitchFamily="34" charset="0"/>
              </a:rPr>
              <a:t>Vulnerable period</a:t>
            </a:r>
            <a:r>
              <a:rPr lang="en-US">
                <a:solidFill>
                  <a:srgbClr val="202124"/>
                </a:solidFill>
                <a:latin typeface="Lato" panose="020F0502020204030203" pitchFamily="34" charset="0"/>
                <a:ea typeface="Lato" panose="020F0502020204030203" pitchFamily="34" charset="0"/>
                <a:cs typeface="Lato" panose="020F0502020204030203" pitchFamily="34" charset="0"/>
              </a:rPr>
              <a:t>: immune system under development</a:t>
            </a:r>
          </a:p>
          <a:p>
            <a:pPr marL="285750" indent="-285750">
              <a:buFont typeface="Arial" panose="020B0604020202020204" pitchFamily="34" charset="0"/>
              <a:buChar char="•"/>
            </a:pPr>
            <a:endParaRPr lang="en-US">
              <a:solidFill>
                <a:srgbClr val="202124"/>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b="1">
                <a:solidFill>
                  <a:srgbClr val="202124"/>
                </a:solidFill>
                <a:latin typeface="Lato" panose="020F0502020204030203" pitchFamily="34" charset="0"/>
                <a:ea typeface="Lato" panose="020F0502020204030203" pitchFamily="34" charset="0"/>
                <a:cs typeface="Lato" panose="020F0502020204030203" pitchFamily="34" charset="0"/>
              </a:rPr>
              <a:t>P</a:t>
            </a:r>
            <a:r>
              <a:rPr lang="en-US" b="1" i="0">
                <a:solidFill>
                  <a:srgbClr val="202124"/>
                </a:solidFill>
                <a:effectLst/>
                <a:latin typeface="Lato" panose="020F0502020204030203" pitchFamily="34" charset="0"/>
                <a:ea typeface="Lato" panose="020F0502020204030203" pitchFamily="34" charset="0"/>
                <a:cs typeface="Lato" panose="020F0502020204030203" pitchFamily="34" charset="0"/>
              </a:rPr>
              <a:t>eriod of rapid physical growth and accelerated mental development </a:t>
            </a:r>
            <a:r>
              <a:rPr lang="en-US" i="0">
                <a:solidFill>
                  <a:srgbClr val="202124"/>
                </a:solidFill>
                <a:effectLst/>
                <a:latin typeface="Lato" panose="020F0502020204030203" pitchFamily="34" charset="0"/>
                <a:ea typeface="Lato" panose="020F0502020204030203" pitchFamily="34" charset="0"/>
                <a:cs typeface="Lato" panose="020F0502020204030203" pitchFamily="34" charset="0"/>
              </a:rPr>
              <a:t>that</a:t>
            </a:r>
            <a:r>
              <a:rPr lang="en-US">
                <a:solidFill>
                  <a:srgbClr val="202124"/>
                </a:solidFill>
                <a:latin typeface="Lato" panose="020F0502020204030203" pitchFamily="34" charset="0"/>
                <a:ea typeface="Lato" panose="020F0502020204030203" pitchFamily="34" charset="0"/>
                <a:cs typeface="Lato" panose="020F0502020204030203" pitchFamily="34" charset="0"/>
              </a:rPr>
              <a:t> </a:t>
            </a:r>
            <a:r>
              <a:rPr lang="en-US" b="0" i="0">
                <a:solidFill>
                  <a:srgbClr val="202124"/>
                </a:solidFill>
                <a:effectLst/>
                <a:latin typeface="Lato" panose="020F0502020204030203" pitchFamily="34" charset="0"/>
                <a:ea typeface="Lato" panose="020F0502020204030203" pitchFamily="34" charset="0"/>
                <a:cs typeface="Lato" panose="020F0502020204030203" pitchFamily="34" charset="0"/>
              </a:rPr>
              <a:t>offers a unique opportunity to build lifelong health and intelligence. </a:t>
            </a:r>
          </a:p>
          <a:p>
            <a:pPr marL="285750" indent="-285750">
              <a:buFont typeface="Arial" panose="020B0604020202020204" pitchFamily="34" charset="0"/>
              <a:buChar char="•"/>
            </a:pPr>
            <a:endParaRPr lang="en-US">
              <a:solidFill>
                <a:srgbClr val="202124"/>
              </a:solidFill>
              <a:latin typeface="Lato" panose="020F0502020204030203" pitchFamily="34" charset="0"/>
              <a:ea typeface="Lato" panose="020F0502020204030203" pitchFamily="34" charset="0"/>
              <a:cs typeface="Lato" panose="020F0502020204030203" pitchFamily="34" charset="0"/>
            </a:endParaRPr>
          </a:p>
          <a:p>
            <a:pPr marL="742950" lvl="1" indent="-285750">
              <a:buFont typeface="Arial" panose="020B0604020202020204" pitchFamily="34" charset="0"/>
              <a:buChar char="•"/>
            </a:pPr>
            <a:r>
              <a:rPr lang="en-US">
                <a:latin typeface="Lato" panose="020F0502020204030203" pitchFamily="34" charset="0"/>
                <a:ea typeface="Lato" panose="020F0502020204030203" pitchFamily="34" charset="0"/>
                <a:cs typeface="Lato" panose="020F0502020204030203" pitchFamily="34" charset="0"/>
              </a:rPr>
              <a:t>The brain grows more quickly than at any other time in a person’s life and a child needs the right nutrients at the right time to feed her brain’s rapid development.</a:t>
            </a:r>
          </a:p>
          <a:p>
            <a:pPr marL="285750" indent="-285750">
              <a:buFont typeface="Arial" panose="020B0604020202020204" pitchFamily="34" charset="0"/>
              <a:buChar char="•"/>
            </a:pPr>
            <a:endParaRPr lang="en-US">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a:latin typeface="Lato" panose="020F0502020204030203" pitchFamily="34" charset="0"/>
                <a:ea typeface="Lato" panose="020F0502020204030203" pitchFamily="34" charset="0"/>
                <a:cs typeface="Lato" panose="020F0502020204030203" pitchFamily="34" charset="0"/>
              </a:rPr>
              <a:t>The right nutrition and care during these period </a:t>
            </a:r>
            <a:r>
              <a:rPr lang="en-US" b="1">
                <a:latin typeface="Lato" panose="020F0502020204030203" pitchFamily="34" charset="0"/>
                <a:ea typeface="Lato" panose="020F0502020204030203" pitchFamily="34" charset="0"/>
                <a:cs typeface="Lato" panose="020F0502020204030203" pitchFamily="34" charset="0"/>
              </a:rPr>
              <a:t>influences</a:t>
            </a:r>
            <a:r>
              <a:rPr lang="en-US">
                <a:latin typeface="Lato" panose="020F0502020204030203" pitchFamily="34" charset="0"/>
                <a:ea typeface="Lato" panose="020F0502020204030203" pitchFamily="34" charset="0"/>
                <a:cs typeface="Lato" panose="020F0502020204030203" pitchFamily="34" charset="0"/>
              </a:rPr>
              <a:t> </a:t>
            </a:r>
          </a:p>
          <a:p>
            <a:pPr marL="742950" lvl="1" indent="-285750">
              <a:buFont typeface="Arial" panose="020B0604020202020204" pitchFamily="34" charset="0"/>
              <a:buChar char="•"/>
            </a:pPr>
            <a:r>
              <a:rPr lang="en-US" b="1">
                <a:latin typeface="Lato" panose="020F0502020204030203" pitchFamily="34" charset="0"/>
                <a:ea typeface="Lato" panose="020F0502020204030203" pitchFamily="34" charset="0"/>
                <a:cs typeface="Lato" panose="020F0502020204030203" pitchFamily="34" charset="0"/>
              </a:rPr>
              <a:t>whether the child will survive</a:t>
            </a:r>
          </a:p>
          <a:p>
            <a:pPr marL="742950" lvl="1" indent="-285750">
              <a:buFont typeface="Arial" panose="020B0604020202020204" pitchFamily="34" charset="0"/>
              <a:buChar char="•"/>
            </a:pPr>
            <a:r>
              <a:rPr lang="en-US" b="1">
                <a:latin typeface="Lato" panose="020F0502020204030203" pitchFamily="34" charset="0"/>
                <a:ea typeface="Lato" panose="020F0502020204030203" pitchFamily="34" charset="0"/>
                <a:cs typeface="Lato" panose="020F0502020204030203" pitchFamily="34" charset="0"/>
              </a:rPr>
              <a:t>his or her ability to grow, learn and rise out of poverty</a:t>
            </a:r>
          </a:p>
          <a:p>
            <a:pPr marL="742950" lvl="1" indent="-285750">
              <a:buFont typeface="Arial" panose="020B0604020202020204" pitchFamily="34" charset="0"/>
              <a:buChar char="•"/>
            </a:pPr>
            <a:endParaRPr lang="en-US">
              <a:latin typeface="Lato" panose="020F0502020204030203" pitchFamily="34" charset="0"/>
              <a:ea typeface="Lato" panose="020F0502020204030203" pitchFamily="34" charset="0"/>
              <a:cs typeface="Lato" panose="020F0502020204030203" pitchFamily="34" charset="0"/>
            </a:endParaRPr>
          </a:p>
          <a:p>
            <a:pPr lvl="1"/>
            <a:r>
              <a:rPr lang="en-US">
                <a:latin typeface="Lato" panose="020F0502020204030203" pitchFamily="34" charset="0"/>
                <a:ea typeface="Lato" panose="020F0502020204030203" pitchFamily="34" charset="0"/>
                <a:cs typeface="Lato" panose="020F0502020204030203" pitchFamily="34" charset="0"/>
                <a:sym typeface="Wingdings" panose="05000000000000000000" pitchFamily="2" charset="2"/>
              </a:rPr>
              <a:t> </a:t>
            </a:r>
            <a:r>
              <a:rPr lang="en-US">
                <a:latin typeface="Lato" panose="020F0502020204030203" pitchFamily="34" charset="0"/>
                <a:ea typeface="Lato" panose="020F0502020204030203" pitchFamily="34" charset="0"/>
                <a:cs typeface="Lato" panose="020F0502020204030203" pitchFamily="34" charset="0"/>
              </a:rPr>
              <a:t>contributes to society’s long-term health, stability and prosperity.</a:t>
            </a:r>
          </a:p>
        </p:txBody>
      </p:sp>
      <p:sp>
        <p:nvSpPr>
          <p:cNvPr id="10" name="TextBox 9">
            <a:extLst>
              <a:ext uri="{FF2B5EF4-FFF2-40B4-BE49-F238E27FC236}">
                <a16:creationId xmlns:a16="http://schemas.microsoft.com/office/drawing/2014/main" id="{7DEFC255-7432-4E13-BAF2-4BB3800F1925}"/>
              </a:ext>
            </a:extLst>
          </p:cNvPr>
          <p:cNvSpPr txBox="1"/>
          <p:nvPr/>
        </p:nvSpPr>
        <p:spPr>
          <a:xfrm>
            <a:off x="577111" y="338297"/>
            <a:ext cx="11068050" cy="646331"/>
          </a:xfrm>
          <a:prstGeom prst="rect">
            <a:avLst/>
          </a:prstGeom>
          <a:noFill/>
        </p:spPr>
        <p:txBody>
          <a:bodyPr wrap="square" rtlCol="0">
            <a:spAutoFit/>
          </a:bodyPr>
          <a:lstStyle/>
          <a:p>
            <a:pPr marL="0" algn="ctr" fontAlgn="t">
              <a:spcBef>
                <a:spcPts val="0"/>
              </a:spcBef>
            </a:pPr>
            <a:r>
              <a:rPr lang="en-GB" sz="3600" b="1">
                <a:solidFill>
                  <a:schemeClr val="accent2"/>
                </a:solidFill>
                <a:effectLst/>
                <a:latin typeface="Lato" panose="020F0502020204030203" pitchFamily="34" charset="0"/>
                <a:ea typeface="Lato" panose="020F0502020204030203" pitchFamily="34" charset="0"/>
                <a:cs typeface="Lato" panose="020F0502020204030203" pitchFamily="34" charset="0"/>
              </a:rPr>
              <a:t>Why focusing on the first 2 years of life?</a:t>
            </a:r>
            <a:endParaRPr lang="es-GT" sz="3600" b="1">
              <a:solidFill>
                <a:schemeClr val="accent2"/>
              </a:solidFill>
              <a:effectLst/>
              <a:latin typeface="Lato" panose="020F0502020204030203" pitchFamily="34" charset="0"/>
              <a:ea typeface="Lato" panose="020F0502020204030203" pitchFamily="34" charset="0"/>
              <a:cs typeface="Lato" panose="020F0502020204030203" pitchFamily="34" charset="0"/>
            </a:endParaRPr>
          </a:p>
        </p:txBody>
      </p:sp>
      <p:pic>
        <p:nvPicPr>
          <p:cNvPr id="2" name="Picture 2" descr="A picture containing person, person, close&#10;&#10;Description automatically generated">
            <a:extLst>
              <a:ext uri="{FF2B5EF4-FFF2-40B4-BE49-F238E27FC236}">
                <a16:creationId xmlns:a16="http://schemas.microsoft.com/office/drawing/2014/main" id="{C758E733-9860-396B-64F4-780B7C018FF9}"/>
              </a:ext>
            </a:extLst>
          </p:cNvPr>
          <p:cNvPicPr>
            <a:picLocks noChangeAspect="1"/>
          </p:cNvPicPr>
          <p:nvPr/>
        </p:nvPicPr>
        <p:blipFill>
          <a:blip r:embed="rId3"/>
          <a:stretch>
            <a:fillRect/>
          </a:stretch>
        </p:blipFill>
        <p:spPr>
          <a:xfrm>
            <a:off x="276118" y="1485900"/>
            <a:ext cx="2562439" cy="4362450"/>
          </a:xfrm>
          <a:prstGeom prst="rect">
            <a:avLst/>
          </a:prstGeom>
        </p:spPr>
      </p:pic>
      <p:sp>
        <p:nvSpPr>
          <p:cNvPr id="3" name="Rectangle: Rounded Corners 2">
            <a:extLst>
              <a:ext uri="{FF2B5EF4-FFF2-40B4-BE49-F238E27FC236}">
                <a16:creationId xmlns:a16="http://schemas.microsoft.com/office/drawing/2014/main" id="{07FBF687-C697-9EBA-4D7C-A31299C7B8B0}"/>
              </a:ext>
            </a:extLst>
          </p:cNvPr>
          <p:cNvSpPr/>
          <p:nvPr/>
        </p:nvSpPr>
        <p:spPr>
          <a:xfrm>
            <a:off x="3400425" y="6105525"/>
            <a:ext cx="7962900" cy="58102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Lato"/>
              </a:rPr>
              <a:t>Foundation for a child’s health development across the lifespan </a:t>
            </a:r>
            <a:r>
              <a:rPr lang="en-US" b="1">
                <a:solidFill>
                  <a:schemeClr val="tx1"/>
                </a:solidFill>
                <a:latin typeface="Lato"/>
                <a:ea typeface="Lato"/>
                <a:cs typeface="Lato"/>
              </a:rPr>
              <a:t>​</a:t>
            </a:r>
            <a:endParaRPr lang="en-US" b="1">
              <a:solidFill>
                <a:schemeClr val="tx1"/>
              </a:solidFill>
              <a:cs typeface="Calibri"/>
            </a:endParaRPr>
          </a:p>
        </p:txBody>
      </p:sp>
      <p:sp>
        <p:nvSpPr>
          <p:cNvPr id="5" name="TextBox 4">
            <a:extLst>
              <a:ext uri="{FF2B5EF4-FFF2-40B4-BE49-F238E27FC236}">
                <a16:creationId xmlns:a16="http://schemas.microsoft.com/office/drawing/2014/main" id="{9DA5B108-E6EB-8EC8-0C40-391226D48937}"/>
              </a:ext>
            </a:extLst>
          </p:cNvPr>
          <p:cNvSpPr txBox="1"/>
          <p:nvPr/>
        </p:nvSpPr>
        <p:spPr>
          <a:xfrm>
            <a:off x="420710" y="6108879"/>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333333"/>
                </a:solidFill>
                <a:ea typeface="+mn-lt"/>
                <a:cs typeface="+mn-lt"/>
              </a:rPr>
              <a:t>Source: The first 1,000 days of life: The brain’s window of opportunity, UNICEF 2013</a:t>
            </a:r>
            <a:endParaRPr lang="en-US" sz="1000" dirty="0">
              <a:cs typeface="Calibri"/>
            </a:endParaRPr>
          </a:p>
        </p:txBody>
      </p:sp>
    </p:spTree>
    <p:extLst>
      <p:ext uri="{BB962C8B-B14F-4D97-AF65-F5344CB8AC3E}">
        <p14:creationId xmlns:p14="http://schemas.microsoft.com/office/powerpoint/2010/main" val="42904583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DEB6E5-1BCA-4AE2-AA47-79CAA3E6050B}"/>
              </a:ext>
            </a:extLst>
          </p:cNvPr>
          <p:cNvSpPr txBox="1"/>
          <p:nvPr/>
        </p:nvSpPr>
        <p:spPr>
          <a:xfrm>
            <a:off x="521920" y="257305"/>
            <a:ext cx="9650557" cy="630942"/>
          </a:xfrm>
          <a:prstGeom prst="rect">
            <a:avLst/>
          </a:prstGeom>
          <a:noFill/>
        </p:spPr>
        <p:txBody>
          <a:bodyPr wrap="square">
            <a:spAutoFit/>
          </a:bodyPr>
          <a:lstStyle/>
          <a:p>
            <a:r>
              <a:rPr lang="en-US" sz="3500" b="1" dirty="0">
                <a:solidFill>
                  <a:schemeClr val="accent1"/>
                </a:solidFill>
                <a:latin typeface="Lato"/>
              </a:rPr>
              <a:t>Minimizing the risk for artificial feeding</a:t>
            </a:r>
          </a:p>
        </p:txBody>
      </p:sp>
      <p:sp>
        <p:nvSpPr>
          <p:cNvPr id="3" name="TextBox 2">
            <a:extLst>
              <a:ext uri="{FF2B5EF4-FFF2-40B4-BE49-F238E27FC236}">
                <a16:creationId xmlns:a16="http://schemas.microsoft.com/office/drawing/2014/main" id="{10B076EF-C8B9-456F-A04A-C14F1C6F43D2}"/>
              </a:ext>
            </a:extLst>
          </p:cNvPr>
          <p:cNvSpPr txBox="1"/>
          <p:nvPr/>
        </p:nvSpPr>
        <p:spPr>
          <a:xfrm>
            <a:off x="41463" y="897484"/>
            <a:ext cx="10131014" cy="830997"/>
          </a:xfrm>
          <a:prstGeom prst="rect">
            <a:avLst/>
          </a:prstGeom>
          <a:noFill/>
        </p:spPr>
        <p:txBody>
          <a:bodyPr wrap="square">
            <a:spAutoFit/>
          </a:bodyPr>
          <a:lstStyle/>
          <a:p>
            <a:pPr lvl="1"/>
            <a:r>
              <a:rPr lang="en-US" sz="2400" b="1" dirty="0">
                <a:solidFill>
                  <a:schemeClr val="accent2"/>
                </a:solidFill>
                <a:latin typeface="Calibri" panose="020F0502020204030204" pitchFamily="34" charset="0"/>
                <a:ea typeface="Times New Roman" panose="02020603050405020304" pitchFamily="18" charset="0"/>
              </a:rPr>
              <a:t>8. </a:t>
            </a:r>
            <a:r>
              <a:rPr lang="en-US" sz="24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Monitor and evaluate use of BMS</a:t>
            </a:r>
            <a:endParaRPr lang="en-US" sz="2400" dirty="0">
              <a:solidFill>
                <a:schemeClr val="accent2"/>
              </a:solidFill>
            </a:endParaRPr>
          </a:p>
          <a:p>
            <a:pPr marR="0" lvl="1">
              <a:spcBef>
                <a:spcPts val="0"/>
              </a:spcBef>
              <a:spcAft>
                <a:spcPts val="0"/>
              </a:spcAft>
            </a:pPr>
            <a:r>
              <a:rPr lang="en-US" sz="2400" b="1" dirty="0">
                <a:solidFill>
                  <a:schemeClr val="accent2"/>
                </a:solidFill>
                <a:latin typeface="Calibri" panose="020F0502020204030204" pitchFamily="34" charset="0"/>
                <a:ea typeface="Times New Roman" panose="02020603050405020304" pitchFamily="18" charset="0"/>
              </a:rPr>
              <a:t> </a:t>
            </a:r>
            <a:endParaRPr lang="en-US" sz="2400" b="1" dirty="0">
              <a:solidFill>
                <a:schemeClr val="accent2"/>
              </a:solidFill>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B85FF879-9689-45BA-AD41-E3C41D4F5731}"/>
              </a:ext>
            </a:extLst>
          </p:cNvPr>
          <p:cNvSpPr txBox="1"/>
          <p:nvPr/>
        </p:nvSpPr>
        <p:spPr>
          <a:xfrm>
            <a:off x="374950" y="1728481"/>
            <a:ext cx="6058123" cy="3965445"/>
          </a:xfrm>
          <a:prstGeom prst="rect">
            <a:avLst/>
          </a:prstGeom>
          <a:noFill/>
        </p:spPr>
        <p:txBody>
          <a:bodyPr wrap="square">
            <a:spAutoFit/>
          </a:bodyPr>
          <a:lstStyle/>
          <a:p>
            <a:pPr marL="0" marR="0">
              <a:spcBef>
                <a:spcPts val="0"/>
              </a:spcBef>
              <a:spcAft>
                <a:spcPts val="0"/>
              </a:spcAft>
            </a:pPr>
            <a:r>
              <a:rPr lang="en-US" dirty="0">
                <a:effectLst/>
                <a:latin typeface="Calibri" panose="020F0502020204030204" pitchFamily="34" charset="0"/>
                <a:ea typeface="Times New Roman" panose="02020603050405020304" pitchFamily="18" charset="0"/>
                <a:cs typeface="Times New Roman" panose="02020603050405020304" pitchFamily="18" charset="0"/>
              </a:rPr>
              <a:t>Documenting the experience will contribute to further learning and updating of guidance where relevant. </a:t>
            </a:r>
          </a:p>
          <a:p>
            <a:pPr marL="0" marR="0">
              <a:spcBef>
                <a:spcPts val="0"/>
              </a:spcBef>
              <a:spcAft>
                <a:spcPts val="0"/>
              </a:spcAft>
            </a:pP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dirty="0">
                <a:effectLst/>
                <a:latin typeface="Calibri" panose="020F0502020204030204" pitchFamily="34" charset="0"/>
                <a:ea typeface="Times New Roman" panose="02020603050405020304" pitchFamily="18" charset="0"/>
                <a:cs typeface="Times New Roman" panose="02020603050405020304" pitchFamily="18" charset="0"/>
              </a:rPr>
              <a:t>This can include:</a:t>
            </a:r>
          </a:p>
          <a:p>
            <a:pPr marL="0" marR="0">
              <a:spcBef>
                <a:spcPts val="0"/>
              </a:spcBef>
              <a:spcAft>
                <a:spcPts val="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Times New Roman" panose="02020603050405020304" pitchFamily="18" charset="0"/>
              </a:rPr>
              <a:t>monitoring of prescriptions to ensure proper criteria are followed </a:t>
            </a:r>
          </a:p>
          <a:p>
            <a:pPr marL="285750" marR="0" lvl="0" indent="-285750">
              <a:lnSpc>
                <a:spcPct val="115000"/>
              </a:lnSpc>
              <a:spcBef>
                <a:spcPts val="0"/>
              </a:spcBef>
              <a:spcAft>
                <a:spcPts val="0"/>
              </a:spcAft>
              <a:buFont typeface="Arial" panose="020B0604020202020204" pitchFamily="34" charset="0"/>
              <a:buChar char="•"/>
            </a:pPr>
            <a:endParaRPr lang="en-US" dirty="0">
              <a:effectLst/>
              <a:latin typeface="Calibri" panose="020F0502020204030204" pitchFamily="34" charset="0"/>
              <a:ea typeface="Calibri" panose="020F0502020204030204" pitchFamily="34" charset="0"/>
              <a:cs typeface="UniversLTStd"/>
            </a:endParaRPr>
          </a:p>
          <a:p>
            <a:pPr marL="342900" marR="0" lvl="0" indent="-342900">
              <a:lnSpc>
                <a:spcPct val="115000"/>
              </a:lnSpc>
              <a:spcBef>
                <a:spcPts val="0"/>
              </a:spcBef>
              <a:spcAft>
                <a:spcPts val="0"/>
              </a:spcAft>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Times New Roman" panose="02020603050405020304" pitchFamily="18" charset="0"/>
              </a:rPr>
              <a:t>post distribution monitoring of use of the provided BMS by families outside the target group</a:t>
            </a:r>
          </a:p>
          <a:p>
            <a:pPr marL="285750" marR="0" lvl="0" indent="-285750">
              <a:lnSpc>
                <a:spcPct val="115000"/>
              </a:lnSpc>
              <a:spcBef>
                <a:spcPts val="0"/>
              </a:spcBef>
              <a:spcAft>
                <a:spcPts val="0"/>
              </a:spcAft>
              <a:buFont typeface="Arial" panose="020B0604020202020204" pitchFamily="34" charset="0"/>
              <a:buChar char="•"/>
            </a:pPr>
            <a:endParaRPr lang="en-US" dirty="0">
              <a:effectLst/>
              <a:latin typeface="Calibri" panose="020F0502020204030204" pitchFamily="34" charset="0"/>
              <a:ea typeface="Calibri" panose="020F0502020204030204" pitchFamily="34" charset="0"/>
              <a:cs typeface="UniversLTStd"/>
            </a:endParaRPr>
          </a:p>
          <a:p>
            <a:pPr marL="342900" marR="0" lvl="0" indent="-342900">
              <a:lnSpc>
                <a:spcPct val="115000"/>
              </a:lnSpc>
              <a:spcBef>
                <a:spcPts val="0"/>
              </a:spcBef>
              <a:spcAft>
                <a:spcPts val="1000"/>
              </a:spcAft>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Times New Roman" panose="02020603050405020304" pitchFamily="18" charset="0"/>
              </a:rPr>
              <a:t>sales of the product in the market, etc.</a:t>
            </a:r>
            <a:endParaRPr lang="en-US" dirty="0">
              <a:effectLst/>
              <a:latin typeface="Calibri" panose="020F0502020204030204" pitchFamily="34" charset="0"/>
              <a:ea typeface="Calibri" panose="020F0502020204030204" pitchFamily="34" charset="0"/>
              <a:cs typeface="UniversLTStd"/>
            </a:endParaRPr>
          </a:p>
        </p:txBody>
      </p:sp>
      <p:pic>
        <p:nvPicPr>
          <p:cNvPr id="6" name="Picture 5">
            <a:extLst>
              <a:ext uri="{FF2B5EF4-FFF2-40B4-BE49-F238E27FC236}">
                <a16:creationId xmlns:a16="http://schemas.microsoft.com/office/drawing/2014/main" id="{9730FE46-CE7E-4034-B033-5CDB94D9C2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51836" y="1003961"/>
            <a:ext cx="4041031" cy="55967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934381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AF3BE68A-EE96-41C1-0397-33D49E2CFCA1}"/>
              </a:ext>
            </a:extLst>
          </p:cNvPr>
          <p:cNvSpPr/>
          <p:nvPr/>
        </p:nvSpPr>
        <p:spPr>
          <a:xfrm>
            <a:off x="0" y="2504730"/>
            <a:ext cx="12191998" cy="1325563"/>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6000">
              <a:solidFill>
                <a:srgbClr val="333B5B"/>
              </a:solidFill>
              <a:latin typeface="Franklin Gothic Book" panose="020B0503020102020204"/>
            </a:endParaRPr>
          </a:p>
        </p:txBody>
      </p:sp>
      <p:sp>
        <p:nvSpPr>
          <p:cNvPr id="2" name="Title 1">
            <a:extLst>
              <a:ext uri="{FF2B5EF4-FFF2-40B4-BE49-F238E27FC236}">
                <a16:creationId xmlns:a16="http://schemas.microsoft.com/office/drawing/2014/main" id="{B8218604-09CA-45C2-A6C9-E11DCEFBE6BF}"/>
              </a:ext>
            </a:extLst>
          </p:cNvPr>
          <p:cNvSpPr>
            <a:spLocks noGrp="1"/>
          </p:cNvSpPr>
          <p:nvPr>
            <p:ph type="title"/>
          </p:nvPr>
        </p:nvSpPr>
        <p:spPr>
          <a:xfrm>
            <a:off x="177799" y="2504730"/>
            <a:ext cx="11836400" cy="1325563"/>
          </a:xfrm>
        </p:spPr>
        <p:txBody>
          <a:bodyPr>
            <a:noAutofit/>
          </a:bodyPr>
          <a:lstStyle/>
          <a:p>
            <a:pPr algn="ctr" fontAlgn="t">
              <a:spcBef>
                <a:spcPts val="0"/>
              </a:spcBef>
            </a:pPr>
            <a:r>
              <a:rPr lang="es-PA" sz="3000" b="1" i="0" u="none" strike="noStrike" kern="1200" dirty="0">
                <a:solidFill>
                  <a:schemeClr val="bg1"/>
                </a:solidFill>
                <a:effectLst/>
                <a:latin typeface="Lato"/>
                <a:ea typeface="Lato"/>
                <a:cs typeface="Lato"/>
              </a:rPr>
              <a:t>Emergency response and </a:t>
            </a:r>
            <a:r>
              <a:rPr lang="es-PA" sz="3000" b="1" i="0" u="none" strike="noStrike" kern="1200" dirty="0" err="1">
                <a:solidFill>
                  <a:schemeClr val="bg1"/>
                </a:solidFill>
                <a:effectLst/>
                <a:latin typeface="Lato"/>
                <a:ea typeface="Lato"/>
                <a:cs typeface="Lato"/>
              </a:rPr>
              <a:t>preparedness</a:t>
            </a:r>
            <a:r>
              <a:rPr lang="es-PA" sz="3000" b="1" i="0" u="none" strike="noStrike" kern="1200" dirty="0">
                <a:solidFill>
                  <a:schemeClr val="bg1"/>
                </a:solidFill>
                <a:effectLst/>
                <a:latin typeface="Lato"/>
                <a:ea typeface="Lato"/>
                <a:cs typeface="Lato"/>
              </a:rPr>
              <a:t> </a:t>
            </a:r>
            <a:r>
              <a:rPr lang="es-PA" sz="3000" b="1" i="0" u="none" strike="noStrike" kern="1200" dirty="0" err="1">
                <a:solidFill>
                  <a:schemeClr val="bg1"/>
                </a:solidFill>
                <a:effectLst/>
                <a:latin typeface="Lato"/>
                <a:ea typeface="Lato"/>
                <a:cs typeface="Lato"/>
              </a:rPr>
              <a:t>measures</a:t>
            </a:r>
            <a:endParaRPr lang="es-GT" sz="3000"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pic>
        <p:nvPicPr>
          <p:cNvPr id="8" name="Imagen 7" descr="Interfaz de usuario gráfica&#10;&#10;Descripción generada automáticamente con confianza baja">
            <a:extLst>
              <a:ext uri="{FF2B5EF4-FFF2-40B4-BE49-F238E27FC236}">
                <a16:creationId xmlns:a16="http://schemas.microsoft.com/office/drawing/2014/main" id="{51001287-DA30-78BF-1173-702E0930CC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69" y="5656622"/>
            <a:ext cx="1684545" cy="942203"/>
          </a:xfrm>
          <a:prstGeom prst="rect">
            <a:avLst/>
          </a:prstGeom>
        </p:spPr>
      </p:pic>
      <p:pic>
        <p:nvPicPr>
          <p:cNvPr id="6" name="Picture 2" descr="UNICEF">
            <a:extLst>
              <a:ext uri="{FF2B5EF4-FFF2-40B4-BE49-F238E27FC236}">
                <a16:creationId xmlns:a16="http://schemas.microsoft.com/office/drawing/2014/main" id="{AF52E631-B0E7-4D55-8D00-7379CF14D20A}"/>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567702" y="8321"/>
            <a:ext cx="1498232" cy="149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5858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BA5E01-344E-4AD3-A466-E29D5D355874}"/>
              </a:ext>
            </a:extLst>
          </p:cNvPr>
          <p:cNvSpPr txBox="1"/>
          <p:nvPr/>
        </p:nvSpPr>
        <p:spPr>
          <a:xfrm>
            <a:off x="384976" y="1454719"/>
            <a:ext cx="2407582"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a:t>Coordination and communication</a:t>
            </a:r>
          </a:p>
        </p:txBody>
      </p:sp>
      <p:sp>
        <p:nvSpPr>
          <p:cNvPr id="5" name="TextBox 4">
            <a:extLst>
              <a:ext uri="{FF2B5EF4-FFF2-40B4-BE49-F238E27FC236}">
                <a16:creationId xmlns:a16="http://schemas.microsoft.com/office/drawing/2014/main" id="{CC633C7B-D321-4AED-BD03-CBD74C8B180B}"/>
              </a:ext>
            </a:extLst>
          </p:cNvPr>
          <p:cNvSpPr txBox="1"/>
          <p:nvPr/>
        </p:nvSpPr>
        <p:spPr>
          <a:xfrm>
            <a:off x="2975264" y="1454721"/>
            <a:ext cx="2783032"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a:t>Situation analysis and identification of needs</a:t>
            </a:r>
          </a:p>
        </p:txBody>
      </p:sp>
      <p:sp>
        <p:nvSpPr>
          <p:cNvPr id="6" name="TextBox 5">
            <a:extLst>
              <a:ext uri="{FF2B5EF4-FFF2-40B4-BE49-F238E27FC236}">
                <a16:creationId xmlns:a16="http://schemas.microsoft.com/office/drawing/2014/main" id="{80EDA7CF-C410-4FDA-BFF5-70FC68AB3D47}"/>
              </a:ext>
            </a:extLst>
          </p:cNvPr>
          <p:cNvSpPr txBox="1"/>
          <p:nvPr/>
        </p:nvSpPr>
        <p:spPr>
          <a:xfrm>
            <a:off x="5941002" y="1454719"/>
            <a:ext cx="2783032"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a:t>Response </a:t>
            </a:r>
          </a:p>
          <a:p>
            <a:pPr algn="ctr"/>
            <a:r>
              <a:rPr lang="en-US"/>
              <a:t>planning</a:t>
            </a:r>
          </a:p>
        </p:txBody>
      </p:sp>
      <p:sp>
        <p:nvSpPr>
          <p:cNvPr id="7" name="TextBox 6">
            <a:extLst>
              <a:ext uri="{FF2B5EF4-FFF2-40B4-BE49-F238E27FC236}">
                <a16:creationId xmlns:a16="http://schemas.microsoft.com/office/drawing/2014/main" id="{217EC86C-8EDF-4D14-A90A-9547A118F298}"/>
              </a:ext>
            </a:extLst>
          </p:cNvPr>
          <p:cNvSpPr txBox="1"/>
          <p:nvPr/>
        </p:nvSpPr>
        <p:spPr>
          <a:xfrm>
            <a:off x="8906740" y="1454719"/>
            <a:ext cx="2965738"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a:t>Response</a:t>
            </a:r>
          </a:p>
          <a:p>
            <a:pPr algn="ctr"/>
            <a:r>
              <a:rPr lang="en-US"/>
              <a:t> implementation and M&amp;E</a:t>
            </a:r>
          </a:p>
        </p:txBody>
      </p:sp>
      <p:sp>
        <p:nvSpPr>
          <p:cNvPr id="8" name="TextBox 7">
            <a:extLst>
              <a:ext uri="{FF2B5EF4-FFF2-40B4-BE49-F238E27FC236}">
                <a16:creationId xmlns:a16="http://schemas.microsoft.com/office/drawing/2014/main" id="{D9B80F1B-69AF-4FF9-9F17-335D25443D5A}"/>
              </a:ext>
            </a:extLst>
          </p:cNvPr>
          <p:cNvSpPr txBox="1"/>
          <p:nvPr/>
        </p:nvSpPr>
        <p:spPr>
          <a:xfrm>
            <a:off x="384976" y="973710"/>
            <a:ext cx="537332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t>Immediately</a:t>
            </a:r>
          </a:p>
        </p:txBody>
      </p:sp>
      <p:sp>
        <p:nvSpPr>
          <p:cNvPr id="9" name="TextBox 8">
            <a:extLst>
              <a:ext uri="{FF2B5EF4-FFF2-40B4-BE49-F238E27FC236}">
                <a16:creationId xmlns:a16="http://schemas.microsoft.com/office/drawing/2014/main" id="{F374C4D7-EE9A-4302-9F26-AAE8724815B2}"/>
              </a:ext>
            </a:extLst>
          </p:cNvPr>
          <p:cNvSpPr txBox="1"/>
          <p:nvPr/>
        </p:nvSpPr>
        <p:spPr>
          <a:xfrm>
            <a:off x="5941002" y="973710"/>
            <a:ext cx="2783032" cy="369332"/>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algn="ctr"/>
            <a:r>
              <a:rPr lang="en-US"/>
              <a:t>Within the first weeks</a:t>
            </a:r>
          </a:p>
        </p:txBody>
      </p:sp>
      <p:sp>
        <p:nvSpPr>
          <p:cNvPr id="10" name="TextBox 9">
            <a:extLst>
              <a:ext uri="{FF2B5EF4-FFF2-40B4-BE49-F238E27FC236}">
                <a16:creationId xmlns:a16="http://schemas.microsoft.com/office/drawing/2014/main" id="{63BD0D5B-CEBE-4A28-9787-7D1CBA8A0C14}"/>
              </a:ext>
            </a:extLst>
          </p:cNvPr>
          <p:cNvSpPr txBox="1"/>
          <p:nvPr/>
        </p:nvSpPr>
        <p:spPr>
          <a:xfrm>
            <a:off x="8906740" y="973710"/>
            <a:ext cx="2965738" cy="369332"/>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algn="ctr"/>
            <a:r>
              <a:rPr lang="en-US" dirty="0"/>
              <a:t>In the first month and beyond</a:t>
            </a:r>
          </a:p>
        </p:txBody>
      </p:sp>
      <p:sp>
        <p:nvSpPr>
          <p:cNvPr id="11" name="TextBox 10">
            <a:extLst>
              <a:ext uri="{FF2B5EF4-FFF2-40B4-BE49-F238E27FC236}">
                <a16:creationId xmlns:a16="http://schemas.microsoft.com/office/drawing/2014/main" id="{67BB0603-E67D-42F6-ADFA-352FBE1791B9}"/>
              </a:ext>
            </a:extLst>
          </p:cNvPr>
          <p:cNvSpPr txBox="1"/>
          <p:nvPr/>
        </p:nvSpPr>
        <p:spPr>
          <a:xfrm>
            <a:off x="384976" y="2299273"/>
            <a:ext cx="2407582" cy="169277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US" sz="1300"/>
              <a:t>Activate of a coordination group around nutrition, and specifically IYCF-E</a:t>
            </a:r>
          </a:p>
          <a:p>
            <a:pPr marL="285750" indent="-285750">
              <a:buFont typeface="Arial" panose="020B0604020202020204" pitchFamily="34" charset="0"/>
              <a:buChar char="•"/>
            </a:pPr>
            <a:endParaRPr lang="en-US" sz="1300"/>
          </a:p>
          <a:p>
            <a:pPr marL="285750" indent="-285750">
              <a:buFont typeface="Arial" panose="020B0604020202020204" pitchFamily="34" charset="0"/>
              <a:buChar char="•"/>
            </a:pPr>
            <a:r>
              <a:rPr lang="en-US" sz="1300"/>
              <a:t>Issue a joint statement on the importance to protect IYCF-E and discouraging donations of BMS</a:t>
            </a:r>
          </a:p>
        </p:txBody>
      </p:sp>
      <p:sp>
        <p:nvSpPr>
          <p:cNvPr id="12" name="TextBox 11">
            <a:extLst>
              <a:ext uri="{FF2B5EF4-FFF2-40B4-BE49-F238E27FC236}">
                <a16:creationId xmlns:a16="http://schemas.microsoft.com/office/drawing/2014/main" id="{3E56AA6F-0A61-487B-BE26-E46453A6C922}"/>
              </a:ext>
            </a:extLst>
          </p:cNvPr>
          <p:cNvSpPr txBox="1"/>
          <p:nvPr/>
        </p:nvSpPr>
        <p:spPr>
          <a:xfrm>
            <a:off x="2989118" y="2291941"/>
            <a:ext cx="2769177" cy="34932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US" sz="1300"/>
              <a:t>Conduct a secondary analysis of existing data (pre-crisis data)</a:t>
            </a:r>
          </a:p>
          <a:p>
            <a:endParaRPr lang="en-US" sz="1300"/>
          </a:p>
          <a:p>
            <a:pPr marL="285750" indent="-285750">
              <a:buFont typeface="Arial" panose="020B0604020202020204" pitchFamily="34" charset="0"/>
              <a:buChar char="•"/>
            </a:pPr>
            <a:r>
              <a:rPr lang="en-US" sz="1300"/>
              <a:t>Conduct a rapid needs assessment at the community level:</a:t>
            </a:r>
          </a:p>
          <a:p>
            <a:pPr marL="742950" lvl="1" indent="-285750">
              <a:buFont typeface="Arial" panose="020B0604020202020204" pitchFamily="34" charset="0"/>
              <a:buChar char="•"/>
            </a:pPr>
            <a:r>
              <a:rPr lang="en-US" sz="1300"/>
              <a:t>Quantitative</a:t>
            </a:r>
          </a:p>
          <a:p>
            <a:pPr marL="742950" lvl="1" indent="-285750">
              <a:buFont typeface="Arial" panose="020B0604020202020204" pitchFamily="34" charset="0"/>
              <a:buChar char="•"/>
            </a:pPr>
            <a:r>
              <a:rPr lang="en-US" sz="1300"/>
              <a:t>Qualitative</a:t>
            </a:r>
          </a:p>
          <a:p>
            <a:endParaRPr lang="en-US" sz="1300"/>
          </a:p>
          <a:p>
            <a:pPr marL="285750" indent="-285750">
              <a:buFont typeface="Arial" panose="020B0604020202020204" pitchFamily="34" charset="0"/>
              <a:buChar char="•"/>
            </a:pPr>
            <a:r>
              <a:rPr lang="en-US" sz="1300"/>
              <a:t>Conduct an individual assessment of infant feeding practices and referral</a:t>
            </a:r>
          </a:p>
          <a:p>
            <a:endParaRPr lang="en-US" sz="1300"/>
          </a:p>
          <a:p>
            <a:pPr marL="285750" indent="-285750">
              <a:buFont typeface="Arial" panose="020B0604020202020204" pitchFamily="34" charset="0"/>
              <a:buChar char="•"/>
            </a:pPr>
            <a:r>
              <a:rPr lang="en-US" sz="1300"/>
              <a:t>Conduct capacity assessment and mapping</a:t>
            </a:r>
          </a:p>
          <a:p>
            <a:endParaRPr lang="en-US" sz="1300"/>
          </a:p>
          <a:p>
            <a:pPr marL="285750" indent="-285750">
              <a:buFont typeface="Arial" panose="020B0604020202020204" pitchFamily="34" charset="0"/>
              <a:buChar char="•"/>
            </a:pPr>
            <a:r>
              <a:rPr lang="en-US" sz="1300"/>
              <a:t>Conduct mapping of services</a:t>
            </a:r>
          </a:p>
        </p:txBody>
      </p:sp>
      <p:sp>
        <p:nvSpPr>
          <p:cNvPr id="14" name="TextBox 13">
            <a:extLst>
              <a:ext uri="{FF2B5EF4-FFF2-40B4-BE49-F238E27FC236}">
                <a16:creationId xmlns:a16="http://schemas.microsoft.com/office/drawing/2014/main" id="{EF8AB2F4-CFA2-4D37-872C-C60B7E3F20BC}"/>
              </a:ext>
            </a:extLst>
          </p:cNvPr>
          <p:cNvSpPr txBox="1"/>
          <p:nvPr/>
        </p:nvSpPr>
        <p:spPr>
          <a:xfrm>
            <a:off x="5954857" y="2291940"/>
            <a:ext cx="2769177" cy="222317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nSpc>
                <a:spcPct val="107000"/>
              </a:lnSpc>
              <a:buClr>
                <a:srgbClr val="000000"/>
              </a:buClr>
              <a:buFont typeface="Symbol" panose="05050102010706020507" pitchFamily="18" charset="2"/>
              <a:buChar char=""/>
            </a:pPr>
            <a:r>
              <a:rPr lang="en-GB"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Developing a context-specific nutrition response plan, including training</a:t>
            </a:r>
          </a:p>
          <a:p>
            <a:pPr>
              <a:lnSpc>
                <a:spcPct val="107000"/>
              </a:lnSpc>
              <a:buClr>
                <a:srgbClr val="000000"/>
              </a:buClr>
            </a:pPr>
            <a:endParaRPr lang="en-GB"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000000"/>
              </a:buClr>
              <a:buFont typeface="Symbol" panose="05050102010706020507" pitchFamily="18" charset="2"/>
              <a:buChar char=""/>
            </a:pPr>
            <a:r>
              <a:rPr lang="en-GB"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Identifying monitoring indicators and develop a M&amp;E framework</a:t>
            </a:r>
            <a:r>
              <a:rPr lang="en-GB" sz="1300">
                <a:solidFill>
                  <a:srgbClr val="000000"/>
                </a:solidFill>
                <a:effectLst/>
                <a:latin typeface="Calibri" panose="020F0502020204030204" pitchFamily="34" charset="0"/>
                <a:ea typeface="Calibri" panose="020F0502020204030204" pitchFamily="34" charset="0"/>
                <a:cs typeface="Arial" panose="020B0604020202020204" pitchFamily="34" charset="0"/>
              </a:rPr>
              <a:t> of the nutrition response plan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GB"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000000"/>
              </a:buClr>
              <a:buFont typeface="Symbol" panose="05050102010706020507" pitchFamily="18" charset="2"/>
              <a:buChar char=""/>
            </a:pPr>
            <a:r>
              <a:rPr lang="en-GB" sz="13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Mobilize resources for the nutrition response plan.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245FBEF5-4D7A-4839-830A-BE5E2AFE2EA2}"/>
              </a:ext>
            </a:extLst>
          </p:cNvPr>
          <p:cNvSpPr txBox="1"/>
          <p:nvPr/>
        </p:nvSpPr>
        <p:spPr>
          <a:xfrm>
            <a:off x="8906740" y="2299273"/>
            <a:ext cx="2965738" cy="209288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US" sz="1300"/>
              <a:t>Implement the response plan</a:t>
            </a:r>
          </a:p>
          <a:p>
            <a:pPr marL="285750" indent="-285750">
              <a:buFontTx/>
              <a:buChar char="-"/>
            </a:pPr>
            <a:endParaRPr lang="en-US" sz="1300"/>
          </a:p>
          <a:p>
            <a:r>
              <a:rPr lang="en-US" sz="1300"/>
              <a:t>M&amp;E:</a:t>
            </a:r>
          </a:p>
          <a:p>
            <a:endParaRPr lang="en-US" sz="1300"/>
          </a:p>
          <a:p>
            <a:pPr marL="285750" indent="-285750">
              <a:buFont typeface="Arial" panose="020B0604020202020204" pitchFamily="34" charset="0"/>
              <a:buChar char="•"/>
            </a:pPr>
            <a:r>
              <a:rPr lang="en-US" sz="1300"/>
              <a:t>Set-up feedback mechanisms</a:t>
            </a:r>
          </a:p>
          <a:p>
            <a:pPr marL="285750" indent="-285750">
              <a:buFont typeface="Arial" panose="020B0604020202020204" pitchFamily="34" charset="0"/>
              <a:buChar char="•"/>
            </a:pPr>
            <a:endParaRPr lang="en-US" sz="1300"/>
          </a:p>
          <a:p>
            <a:pPr marL="285750" indent="-285750">
              <a:buFont typeface="Arial" panose="020B0604020202020204" pitchFamily="34" charset="0"/>
              <a:buChar char="•"/>
            </a:pPr>
            <a:r>
              <a:rPr lang="en-US" sz="1300"/>
              <a:t>Monitor and report BMS donations.</a:t>
            </a:r>
          </a:p>
          <a:p>
            <a:endParaRPr lang="en-US" sz="1300"/>
          </a:p>
          <a:p>
            <a:pPr marL="285750" indent="-285750">
              <a:buFont typeface="Arial" panose="020B0604020202020204" pitchFamily="34" charset="0"/>
              <a:buChar char="•"/>
            </a:pPr>
            <a:r>
              <a:rPr lang="en-US" sz="1300"/>
              <a:t>Collect lessons learnt</a:t>
            </a:r>
          </a:p>
          <a:p>
            <a:endParaRPr lang="en-US" sz="1300"/>
          </a:p>
        </p:txBody>
      </p:sp>
      <p:sp>
        <p:nvSpPr>
          <p:cNvPr id="22" name="TextBox 21">
            <a:extLst>
              <a:ext uri="{FF2B5EF4-FFF2-40B4-BE49-F238E27FC236}">
                <a16:creationId xmlns:a16="http://schemas.microsoft.com/office/drawing/2014/main" id="{A8B9C7A4-C8D5-4D23-A7A1-E796B6F3C231}"/>
              </a:ext>
            </a:extLst>
          </p:cNvPr>
          <p:cNvSpPr txBox="1"/>
          <p:nvPr/>
        </p:nvSpPr>
        <p:spPr>
          <a:xfrm>
            <a:off x="852045" y="191406"/>
            <a:ext cx="10184842" cy="630942"/>
          </a:xfrm>
          <a:prstGeom prst="rect">
            <a:avLst/>
          </a:prstGeom>
          <a:noFill/>
        </p:spPr>
        <p:txBody>
          <a:bodyPr wrap="square" rtlCol="0">
            <a:spAutoFit/>
          </a:bodyPr>
          <a:lstStyle>
            <a:defPPr>
              <a:defRPr lang="en-US"/>
            </a:defPPr>
            <a:lvl1pPr>
              <a:defRPr sz="4000" b="1">
                <a:solidFill>
                  <a:schemeClr val="bg1"/>
                </a:solidFill>
                <a:latin typeface="Lato"/>
              </a:defRPr>
            </a:lvl1pPr>
          </a:lstStyle>
          <a:p>
            <a:pPr algn="ctr"/>
            <a:r>
              <a:rPr lang="en-GB" sz="3500">
                <a:solidFill>
                  <a:schemeClr val="accent2"/>
                </a:solidFill>
              </a:rPr>
              <a:t>Overview of suggested course of action</a:t>
            </a:r>
            <a:endParaRPr lang="en-US" sz="3500">
              <a:solidFill>
                <a:schemeClr val="accent2"/>
              </a:solidFill>
            </a:endParaRPr>
          </a:p>
        </p:txBody>
      </p:sp>
      <p:sp>
        <p:nvSpPr>
          <p:cNvPr id="23" name="Right Arrow 2">
            <a:extLst>
              <a:ext uri="{FF2B5EF4-FFF2-40B4-BE49-F238E27FC236}">
                <a16:creationId xmlns:a16="http://schemas.microsoft.com/office/drawing/2014/main" id="{B281D196-A26B-4F41-957C-83E92E096E8B}"/>
              </a:ext>
            </a:extLst>
          </p:cNvPr>
          <p:cNvSpPr/>
          <p:nvPr/>
        </p:nvSpPr>
        <p:spPr>
          <a:xfrm>
            <a:off x="384977" y="5847195"/>
            <a:ext cx="11304796" cy="900133"/>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COORDINATION with Nutrition partners and other sectors</a:t>
            </a:r>
          </a:p>
        </p:txBody>
      </p:sp>
    </p:spTree>
    <p:extLst>
      <p:ext uri="{BB962C8B-B14F-4D97-AF65-F5344CB8AC3E}">
        <p14:creationId xmlns:p14="http://schemas.microsoft.com/office/powerpoint/2010/main" val="30205326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BA5E01-344E-4AD3-A466-E29D5D355874}"/>
              </a:ext>
            </a:extLst>
          </p:cNvPr>
          <p:cNvSpPr txBox="1"/>
          <p:nvPr/>
        </p:nvSpPr>
        <p:spPr>
          <a:xfrm>
            <a:off x="890861" y="1508087"/>
            <a:ext cx="2783032"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a:t>Coordination and communication</a:t>
            </a:r>
          </a:p>
        </p:txBody>
      </p:sp>
      <p:sp>
        <p:nvSpPr>
          <p:cNvPr id="5" name="TextBox 4">
            <a:extLst>
              <a:ext uri="{FF2B5EF4-FFF2-40B4-BE49-F238E27FC236}">
                <a16:creationId xmlns:a16="http://schemas.microsoft.com/office/drawing/2014/main" id="{CC633C7B-D321-4AED-BD03-CBD74C8B180B}"/>
              </a:ext>
            </a:extLst>
          </p:cNvPr>
          <p:cNvSpPr txBox="1"/>
          <p:nvPr/>
        </p:nvSpPr>
        <p:spPr>
          <a:xfrm>
            <a:off x="890861" y="4605920"/>
            <a:ext cx="2783032"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t>Situation analysis and identification of needs</a:t>
            </a:r>
          </a:p>
        </p:txBody>
      </p:sp>
      <p:sp>
        <p:nvSpPr>
          <p:cNvPr id="3" name="Rectangle 2"/>
          <p:cNvSpPr/>
          <p:nvPr/>
        </p:nvSpPr>
        <p:spPr>
          <a:xfrm>
            <a:off x="890861" y="2154418"/>
            <a:ext cx="10262809" cy="2031325"/>
          </a:xfrm>
          <a:prstGeom prst="rect">
            <a:avLst/>
          </a:prstGeom>
          <a:ln>
            <a:solidFill>
              <a:schemeClr val="accent2">
                <a:shade val="50000"/>
              </a:schemeClr>
            </a:solidFill>
          </a:ln>
        </p:spPr>
        <p:txBody>
          <a:bodyPr wrap="square" lIns="91440" tIns="45720" rIns="91440" bIns="45720" anchor="t">
            <a:spAutoFit/>
          </a:bodyPr>
          <a:lstStyle/>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Set up the nutrition coordination group to develop plans and actions on nutrition in emergency, covering IYCF-E, and define roles and responsibilities (e.g. TORs for implementing partners).</a:t>
            </a:r>
          </a:p>
          <a:p>
            <a:pPr lvl="0"/>
            <a:endParaRPr lang="en-US" dirty="0"/>
          </a:p>
          <a:p>
            <a:pPr marL="285750" lvl="0" indent="-285750">
              <a:buFont typeface="Arial" panose="020B0604020202020204" pitchFamily="34" charset="0"/>
              <a:buChar char="•"/>
            </a:pPr>
            <a:r>
              <a:rPr lang="en-US" dirty="0"/>
              <a:t>Prepare draft early communication and key messages to donors, fundraisers, the media and the general public on the need to avoid donations of BMS and support adequate IYCF practices</a:t>
            </a:r>
          </a:p>
          <a:p>
            <a:pPr lvl="0"/>
            <a:endParaRPr lang="en-US" dirty="0"/>
          </a:p>
        </p:txBody>
      </p:sp>
      <p:sp>
        <p:nvSpPr>
          <p:cNvPr id="13" name="Rectangle 12"/>
          <p:cNvSpPr/>
          <p:nvPr/>
        </p:nvSpPr>
        <p:spPr>
          <a:xfrm>
            <a:off x="890861" y="5252251"/>
            <a:ext cx="10262808" cy="646331"/>
          </a:xfrm>
          <a:prstGeom prst="rect">
            <a:avLst/>
          </a:prstGeom>
          <a:ln>
            <a:solidFill>
              <a:schemeClr val="accent2">
                <a:shade val="50000"/>
              </a:schemeClr>
            </a:solidFill>
          </a:ln>
        </p:spPr>
        <p:txBody>
          <a:bodyPr wrap="square">
            <a:spAutoFit/>
          </a:bodyPr>
          <a:lstStyle/>
          <a:p>
            <a:pPr marL="285750" lvl="0" indent="-285750">
              <a:buFont typeface="Arial" panose="020B0604020202020204" pitchFamily="34" charset="0"/>
              <a:buChar char="•"/>
            </a:pPr>
            <a:r>
              <a:rPr lang="en-US" dirty="0"/>
              <a:t>Prepare or adapt survey tools/questionnaires to assess the needs to support breastfed and non-breastfed infants and young children in emergencies</a:t>
            </a:r>
            <a:endParaRPr lang="en-US" sz="2400" dirty="0"/>
          </a:p>
        </p:txBody>
      </p:sp>
      <p:sp>
        <p:nvSpPr>
          <p:cNvPr id="7" name="TextBox 6">
            <a:extLst>
              <a:ext uri="{FF2B5EF4-FFF2-40B4-BE49-F238E27FC236}">
                <a16:creationId xmlns:a16="http://schemas.microsoft.com/office/drawing/2014/main" id="{85C48BD6-4117-44AC-8CB7-6CED690A5418}"/>
              </a:ext>
            </a:extLst>
          </p:cNvPr>
          <p:cNvSpPr txBox="1"/>
          <p:nvPr/>
        </p:nvSpPr>
        <p:spPr>
          <a:xfrm>
            <a:off x="614958" y="295688"/>
            <a:ext cx="10184842" cy="630942"/>
          </a:xfrm>
          <a:prstGeom prst="rect">
            <a:avLst/>
          </a:prstGeom>
          <a:noFill/>
        </p:spPr>
        <p:txBody>
          <a:bodyPr wrap="square" rtlCol="0">
            <a:spAutoFit/>
          </a:bodyPr>
          <a:lstStyle>
            <a:defPPr>
              <a:defRPr lang="en-US"/>
            </a:defPPr>
            <a:lvl1pPr>
              <a:defRPr sz="4000" b="1">
                <a:solidFill>
                  <a:schemeClr val="bg1"/>
                </a:solidFill>
                <a:latin typeface="Lato"/>
              </a:defRPr>
            </a:lvl1pPr>
          </a:lstStyle>
          <a:p>
            <a:pPr algn="ctr"/>
            <a:r>
              <a:rPr lang="en-GB" sz="3500" dirty="0">
                <a:solidFill>
                  <a:schemeClr val="accent2"/>
                </a:solidFill>
              </a:rPr>
              <a:t>Preparedness measures</a:t>
            </a:r>
            <a:endParaRPr lang="en-US" sz="3500" dirty="0">
              <a:solidFill>
                <a:schemeClr val="accent2"/>
              </a:solidFill>
            </a:endParaRPr>
          </a:p>
        </p:txBody>
      </p:sp>
    </p:spTree>
    <p:extLst>
      <p:ext uri="{BB962C8B-B14F-4D97-AF65-F5344CB8AC3E}">
        <p14:creationId xmlns:p14="http://schemas.microsoft.com/office/powerpoint/2010/main" val="29302851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17EC86C-8EDF-4D14-A90A-9547A118F298}"/>
              </a:ext>
            </a:extLst>
          </p:cNvPr>
          <p:cNvSpPr txBox="1"/>
          <p:nvPr/>
        </p:nvSpPr>
        <p:spPr>
          <a:xfrm>
            <a:off x="293018" y="3888657"/>
            <a:ext cx="2783032"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a:t>Response</a:t>
            </a:r>
          </a:p>
          <a:p>
            <a:pPr algn="ctr"/>
            <a:r>
              <a:rPr lang="en-US" dirty="0"/>
              <a:t> implementation and M&amp;E</a:t>
            </a:r>
          </a:p>
        </p:txBody>
      </p:sp>
      <p:sp>
        <p:nvSpPr>
          <p:cNvPr id="22" name="TextBox 21">
            <a:extLst>
              <a:ext uri="{FF2B5EF4-FFF2-40B4-BE49-F238E27FC236}">
                <a16:creationId xmlns:a16="http://schemas.microsoft.com/office/drawing/2014/main" id="{A8B9C7A4-C8D5-4D23-A7A1-E796B6F3C231}"/>
              </a:ext>
            </a:extLst>
          </p:cNvPr>
          <p:cNvSpPr txBox="1"/>
          <p:nvPr/>
        </p:nvSpPr>
        <p:spPr>
          <a:xfrm>
            <a:off x="614958" y="295688"/>
            <a:ext cx="10184842" cy="630942"/>
          </a:xfrm>
          <a:prstGeom prst="rect">
            <a:avLst/>
          </a:prstGeom>
          <a:noFill/>
        </p:spPr>
        <p:txBody>
          <a:bodyPr wrap="square" rtlCol="0">
            <a:spAutoFit/>
          </a:bodyPr>
          <a:lstStyle>
            <a:defPPr>
              <a:defRPr lang="en-US"/>
            </a:defPPr>
            <a:lvl1pPr>
              <a:defRPr sz="4000" b="1">
                <a:solidFill>
                  <a:schemeClr val="bg1"/>
                </a:solidFill>
                <a:latin typeface="Lato"/>
              </a:defRPr>
            </a:lvl1pPr>
          </a:lstStyle>
          <a:p>
            <a:pPr algn="ctr"/>
            <a:r>
              <a:rPr lang="en-GB" sz="3500" dirty="0">
                <a:solidFill>
                  <a:schemeClr val="accent2"/>
                </a:solidFill>
              </a:rPr>
              <a:t>Preparedness measures</a:t>
            </a:r>
            <a:endParaRPr lang="en-US" sz="3500" dirty="0">
              <a:solidFill>
                <a:schemeClr val="accent2"/>
              </a:solidFill>
            </a:endParaRPr>
          </a:p>
        </p:txBody>
      </p:sp>
      <p:sp>
        <p:nvSpPr>
          <p:cNvPr id="21" name="Rectangle 20"/>
          <p:cNvSpPr/>
          <p:nvPr/>
        </p:nvSpPr>
        <p:spPr>
          <a:xfrm>
            <a:off x="293018" y="4534988"/>
            <a:ext cx="10971184" cy="2031325"/>
          </a:xfrm>
          <a:prstGeom prst="rect">
            <a:avLst/>
          </a:prstGeom>
          <a:ln>
            <a:solidFill>
              <a:schemeClr val="accent2">
                <a:shade val="50000"/>
              </a:schemeClr>
            </a:solidFill>
          </a:ln>
        </p:spPr>
        <p:txBody>
          <a:bodyPr wrap="square">
            <a:spAutoFit/>
          </a:bodyPr>
          <a:lstStyle/>
          <a:p>
            <a:pPr marL="285750" lvl="0" indent="-285750">
              <a:buFont typeface="Arial" panose="020B0604020202020204" pitchFamily="34" charset="0"/>
              <a:buChar char="•"/>
            </a:pPr>
            <a:r>
              <a:rPr lang="en-US" dirty="0"/>
              <a:t>Ensure that staff involved has sufficient capacity for assessments, supply chain management, and counseling</a:t>
            </a:r>
          </a:p>
          <a:p>
            <a:pPr marL="285750" lvl="0" indent="-285750">
              <a:buFont typeface="Arial" panose="020B0604020202020204" pitchFamily="34" charset="0"/>
              <a:buChar char="•"/>
            </a:pPr>
            <a:r>
              <a:rPr lang="en-US" dirty="0"/>
              <a:t>Identify and train relevant institutions and community-based health workers to ensure quality assessment of feeding practices and counseling on appropriate IYCF practices, including BMS use, based on needs.</a:t>
            </a:r>
          </a:p>
          <a:p>
            <a:pPr marL="285750" lvl="0" indent="-285750">
              <a:buFont typeface="Arial" panose="020B0604020202020204" pitchFamily="34" charset="0"/>
              <a:buChar char="•"/>
            </a:pPr>
            <a:r>
              <a:rPr lang="en-US" dirty="0"/>
              <a:t>Produce relevant training and communication material </a:t>
            </a:r>
          </a:p>
          <a:p>
            <a:pPr marL="285750" lvl="0" indent="-285750">
              <a:buFont typeface="Arial" panose="020B0604020202020204" pitchFamily="34" charset="0"/>
              <a:buChar char="•"/>
            </a:pPr>
            <a:r>
              <a:rPr lang="en-US" dirty="0"/>
              <a:t>Develop information leaflets about BMS use (clear illustrative instructions) to be provided along with the BMS.</a:t>
            </a:r>
          </a:p>
          <a:p>
            <a:pPr marL="285750" indent="-285750">
              <a:buFont typeface="Arial" panose="020B0604020202020204" pitchFamily="34" charset="0"/>
              <a:buChar char="•"/>
            </a:pPr>
            <a:r>
              <a:rPr lang="en-US" sz="1800" dirty="0">
                <a:cs typeface="Calibri"/>
              </a:rPr>
              <a:t>Set up a tracking system for infants receiving BMS to ensure they receive the required supplies.</a:t>
            </a:r>
            <a:endParaRPr lang="en-US" dirty="0"/>
          </a:p>
          <a:p>
            <a:pPr marL="285750" indent="-285750">
              <a:buFont typeface="Arial" panose="020B0604020202020204" pitchFamily="34" charset="0"/>
              <a:buChar char="•"/>
            </a:pPr>
            <a:r>
              <a:rPr lang="en-US" dirty="0">
                <a:effectLst/>
                <a:latin typeface="Calibri" panose="020F0502020204030204" pitchFamily="34" charset="0"/>
                <a:ea typeface="Times New Roman" panose="02020603050405020304" pitchFamily="18" charset="0"/>
                <a:cs typeface="Times New Roman" panose="02020603050405020304" pitchFamily="18" charset="0"/>
              </a:rPr>
              <a:t>Have the Code violations tracking tool ready.</a:t>
            </a:r>
            <a:endParaRPr lang="en-US"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2D6E409-D479-AD55-8478-3BCBEEF32EF1}"/>
              </a:ext>
            </a:extLst>
          </p:cNvPr>
          <p:cNvSpPr txBox="1"/>
          <p:nvPr/>
        </p:nvSpPr>
        <p:spPr>
          <a:xfrm>
            <a:off x="293018" y="1476931"/>
            <a:ext cx="2783032"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Response </a:t>
            </a:r>
          </a:p>
          <a:p>
            <a:pPr algn="ctr"/>
            <a:r>
              <a:rPr lang="en-US" dirty="0"/>
              <a:t>planning</a:t>
            </a:r>
          </a:p>
        </p:txBody>
      </p:sp>
      <p:sp>
        <p:nvSpPr>
          <p:cNvPr id="3" name="Rectangle 2">
            <a:extLst>
              <a:ext uri="{FF2B5EF4-FFF2-40B4-BE49-F238E27FC236}">
                <a16:creationId xmlns:a16="http://schemas.microsoft.com/office/drawing/2014/main" id="{E7E0C8B7-1901-E23C-988E-1F6E0283A52F}"/>
              </a:ext>
            </a:extLst>
          </p:cNvPr>
          <p:cNvSpPr/>
          <p:nvPr/>
        </p:nvSpPr>
        <p:spPr>
          <a:xfrm>
            <a:off x="293018" y="2123262"/>
            <a:ext cx="10971184" cy="1477328"/>
          </a:xfrm>
          <a:prstGeom prst="rect">
            <a:avLst/>
          </a:prstGeom>
          <a:ln>
            <a:solidFill>
              <a:schemeClr val="accent2">
                <a:shade val="50000"/>
              </a:schemeClr>
            </a:solidFill>
          </a:ln>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0" indent="-285750">
              <a:buFont typeface="Arial" panose="020B0604020202020204" pitchFamily="34" charset="0"/>
              <a:buChar char="•"/>
            </a:pPr>
            <a:r>
              <a:rPr lang="en-US" dirty="0"/>
              <a:t>Identify local BMS suppliers for local procurement</a:t>
            </a:r>
          </a:p>
          <a:p>
            <a:pPr marL="285750" lvl="0" indent="-285750">
              <a:buFont typeface="Arial" panose="020B0604020202020204" pitchFamily="34" charset="0"/>
              <a:buChar char="•"/>
            </a:pPr>
            <a:r>
              <a:rPr lang="en-US" dirty="0"/>
              <a:t>Verify available BMS options and feeding equipment (small cups) at the national level</a:t>
            </a:r>
          </a:p>
          <a:p>
            <a:pPr marL="285750" lvl="0" indent="-285750">
              <a:buFont typeface="Arial" panose="020B0604020202020204" pitchFamily="34" charset="0"/>
              <a:buChar char="•"/>
            </a:pPr>
            <a:r>
              <a:rPr lang="en-US" dirty="0"/>
              <a:t>Verify the viability of generic/unbranded products with easy to understand instructions in the local language</a:t>
            </a:r>
          </a:p>
          <a:p>
            <a:pPr marL="285750" lvl="0" indent="-285750">
              <a:buFont typeface="Arial" panose="020B0604020202020204" pitchFamily="34" charset="0"/>
              <a:buChar char="•"/>
            </a:pPr>
            <a:r>
              <a:rPr lang="en-US" dirty="0"/>
              <a:t>Draft a possible supply change for BMS: assessment, purchase, storage, distribution</a:t>
            </a:r>
          </a:p>
          <a:p>
            <a:pPr marL="285750" lvl="0" indent="-285750">
              <a:buFont typeface="Arial" panose="020B0604020202020204" pitchFamily="34" charset="0"/>
              <a:buChar char="•"/>
            </a:pPr>
            <a:r>
              <a:rPr lang="en-US" b="1" dirty="0">
                <a:solidFill>
                  <a:srgbClr val="FF0000"/>
                </a:solidFill>
              </a:rPr>
              <a:t>Do not stockpile BMS before the onset of an emergency</a:t>
            </a:r>
            <a:endParaRPr lang="en-US" b="1" dirty="0">
              <a:solidFill>
                <a:srgbClr val="FF0000"/>
              </a:solidFill>
              <a:cs typeface="Calibri"/>
            </a:endParaRPr>
          </a:p>
        </p:txBody>
      </p:sp>
    </p:spTree>
    <p:extLst>
      <p:ext uri="{BB962C8B-B14F-4D97-AF65-F5344CB8AC3E}">
        <p14:creationId xmlns:p14="http://schemas.microsoft.com/office/powerpoint/2010/main" val="6490723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AF3BE68A-EE96-41C1-0397-33D49E2CFCA1}"/>
              </a:ext>
            </a:extLst>
          </p:cNvPr>
          <p:cNvSpPr/>
          <p:nvPr/>
        </p:nvSpPr>
        <p:spPr>
          <a:xfrm>
            <a:off x="0" y="2504730"/>
            <a:ext cx="12191998" cy="1325563"/>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6000">
              <a:solidFill>
                <a:srgbClr val="333B5B"/>
              </a:solidFill>
              <a:latin typeface="Franklin Gothic Book" panose="020B0503020102020204"/>
            </a:endParaRPr>
          </a:p>
        </p:txBody>
      </p:sp>
      <p:sp>
        <p:nvSpPr>
          <p:cNvPr id="2" name="Title 1">
            <a:extLst>
              <a:ext uri="{FF2B5EF4-FFF2-40B4-BE49-F238E27FC236}">
                <a16:creationId xmlns:a16="http://schemas.microsoft.com/office/drawing/2014/main" id="{B8218604-09CA-45C2-A6C9-E11DCEFBE6BF}"/>
              </a:ext>
            </a:extLst>
          </p:cNvPr>
          <p:cNvSpPr>
            <a:spLocks noGrp="1"/>
          </p:cNvSpPr>
          <p:nvPr>
            <p:ph type="title"/>
          </p:nvPr>
        </p:nvSpPr>
        <p:spPr>
          <a:xfrm>
            <a:off x="177799" y="2504730"/>
            <a:ext cx="11836400" cy="1325563"/>
          </a:xfrm>
        </p:spPr>
        <p:txBody>
          <a:bodyPr>
            <a:noAutofit/>
          </a:bodyPr>
          <a:lstStyle/>
          <a:p>
            <a:pPr algn="ctr" fontAlgn="t">
              <a:spcBef>
                <a:spcPts val="0"/>
              </a:spcBef>
            </a:pPr>
            <a:r>
              <a:rPr lang="es-PA" sz="3000" b="1" i="0" u="none" strike="noStrike" kern="1200" dirty="0">
                <a:solidFill>
                  <a:schemeClr val="bg1"/>
                </a:solidFill>
                <a:effectLst/>
                <a:latin typeface="Lato"/>
                <a:ea typeface="Lato"/>
                <a:cs typeface="Lato"/>
              </a:rPr>
              <a:t>Case </a:t>
            </a:r>
            <a:r>
              <a:rPr lang="es-PA" sz="3000" b="1" i="0" u="none" strike="noStrike" kern="1200" dirty="0" err="1">
                <a:solidFill>
                  <a:schemeClr val="bg1"/>
                </a:solidFill>
                <a:effectLst/>
                <a:latin typeface="Lato"/>
                <a:ea typeface="Lato"/>
                <a:cs typeface="Lato"/>
              </a:rPr>
              <a:t>study</a:t>
            </a:r>
            <a:r>
              <a:rPr lang="es-PA" sz="3000" b="1" i="0" u="none" strike="noStrike" kern="1200" dirty="0">
                <a:solidFill>
                  <a:schemeClr val="bg1"/>
                </a:solidFill>
                <a:effectLst/>
                <a:latin typeface="Lato"/>
                <a:ea typeface="Lato"/>
                <a:cs typeface="Lato"/>
              </a:rPr>
              <a:t> - </a:t>
            </a:r>
            <a:r>
              <a:rPr lang="es-PA" sz="3000" b="1" i="0" u="none" strike="noStrike" kern="1200" dirty="0" err="1">
                <a:solidFill>
                  <a:schemeClr val="bg1"/>
                </a:solidFill>
                <a:effectLst/>
                <a:latin typeface="Lato"/>
                <a:ea typeface="Lato"/>
                <a:cs typeface="Lato"/>
              </a:rPr>
              <a:t>Haiti</a:t>
            </a:r>
            <a:endParaRPr lang="es-GT" sz="3000"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pic>
        <p:nvPicPr>
          <p:cNvPr id="8" name="Imagen 7" descr="Interfaz de usuario gráfica&#10;&#10;Descripción generada automáticamente con confianza baja">
            <a:extLst>
              <a:ext uri="{FF2B5EF4-FFF2-40B4-BE49-F238E27FC236}">
                <a16:creationId xmlns:a16="http://schemas.microsoft.com/office/drawing/2014/main" id="{51001287-DA30-78BF-1173-702E0930CC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69" y="5656622"/>
            <a:ext cx="1684545" cy="942203"/>
          </a:xfrm>
          <a:prstGeom prst="rect">
            <a:avLst/>
          </a:prstGeom>
        </p:spPr>
      </p:pic>
      <p:pic>
        <p:nvPicPr>
          <p:cNvPr id="6" name="Picture 2" descr="UNICEF">
            <a:extLst>
              <a:ext uri="{FF2B5EF4-FFF2-40B4-BE49-F238E27FC236}">
                <a16:creationId xmlns:a16="http://schemas.microsoft.com/office/drawing/2014/main" id="{AAA5961B-02C4-40F8-B095-28F0E7ED1B4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567702" y="8321"/>
            <a:ext cx="1498232" cy="149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6779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a:xfrm>
            <a:off x="8610600" y="6333200"/>
            <a:ext cx="2743200" cy="365125"/>
          </a:xfrm>
        </p:spPr>
        <p:txBody>
          <a:bodyPr/>
          <a:lstStyle/>
          <a:p>
            <a:fld id="{198A1FDF-7175-48BE-A442-C38CD7BB5829}" type="slidenum">
              <a:rPr lang="en-US" smtClean="0"/>
              <a:t>76</a:t>
            </a:fld>
            <a:endParaRPr lang="en-US"/>
          </a:p>
        </p:txBody>
      </p:sp>
      <p:sp>
        <p:nvSpPr>
          <p:cNvPr id="7" name="TextBox 6">
            <a:extLst>
              <a:ext uri="{FF2B5EF4-FFF2-40B4-BE49-F238E27FC236}">
                <a16:creationId xmlns:a16="http://schemas.microsoft.com/office/drawing/2014/main" id="{B6972FD4-94E7-414A-87E2-34A6D074EFDE}"/>
              </a:ext>
            </a:extLst>
          </p:cNvPr>
          <p:cNvSpPr txBox="1"/>
          <p:nvPr/>
        </p:nvSpPr>
        <p:spPr>
          <a:xfrm>
            <a:off x="327639" y="126362"/>
            <a:ext cx="10184842" cy="584775"/>
          </a:xfrm>
          <a:prstGeom prst="rect">
            <a:avLst/>
          </a:prstGeom>
          <a:noFill/>
        </p:spPr>
        <p:txBody>
          <a:bodyPr wrap="square" rtlCol="0">
            <a:spAutoFit/>
          </a:bodyPr>
          <a:lstStyle>
            <a:defPPr>
              <a:defRPr lang="en-US"/>
            </a:defPPr>
            <a:lvl1pPr>
              <a:defRPr sz="4000" b="1">
                <a:solidFill>
                  <a:schemeClr val="bg1"/>
                </a:solidFill>
                <a:latin typeface="Lato"/>
              </a:defRPr>
            </a:lvl1pPr>
          </a:lstStyle>
          <a:p>
            <a:r>
              <a:rPr lang="es-ES" sz="3200" dirty="0">
                <a:solidFill>
                  <a:schemeClr val="accent2"/>
                </a:solidFill>
              </a:rPr>
              <a:t>Case Study: A </a:t>
            </a:r>
            <a:r>
              <a:rPr lang="es-ES" sz="3200" dirty="0" err="1">
                <a:solidFill>
                  <a:schemeClr val="accent2"/>
                </a:solidFill>
              </a:rPr>
              <a:t>programme</a:t>
            </a:r>
            <a:r>
              <a:rPr lang="es-ES" sz="3200" dirty="0">
                <a:solidFill>
                  <a:schemeClr val="accent2"/>
                </a:solidFill>
              </a:rPr>
              <a:t> review</a:t>
            </a:r>
            <a:endParaRPr lang="en-US" sz="3200" dirty="0">
              <a:solidFill>
                <a:schemeClr val="accent2"/>
              </a:solidFill>
            </a:endParaRPr>
          </a:p>
        </p:txBody>
      </p:sp>
      <p:sp>
        <p:nvSpPr>
          <p:cNvPr id="9" name="TextBox 8">
            <a:extLst>
              <a:ext uri="{FF2B5EF4-FFF2-40B4-BE49-F238E27FC236}">
                <a16:creationId xmlns:a16="http://schemas.microsoft.com/office/drawing/2014/main" id="{1B9804A4-F9A9-4C92-B32B-B862A6CEA4C3}"/>
              </a:ext>
            </a:extLst>
          </p:cNvPr>
          <p:cNvSpPr txBox="1"/>
          <p:nvPr/>
        </p:nvSpPr>
        <p:spPr>
          <a:xfrm>
            <a:off x="9838484" y="222490"/>
            <a:ext cx="2338085" cy="367819"/>
          </a:xfrm>
          <a:prstGeom prst="rect">
            <a:avLst/>
          </a:prstGeom>
        </p:spPr>
        <p:style>
          <a:lnRef idx="1">
            <a:schemeClr val="accent6"/>
          </a:lnRef>
          <a:fillRef idx="3">
            <a:schemeClr val="accent6"/>
          </a:fillRef>
          <a:effectRef idx="2">
            <a:schemeClr val="accent6"/>
          </a:effectRef>
          <a:fontRef idx="minor">
            <a:schemeClr val="lt1"/>
          </a:fontRef>
        </p:style>
        <p:txBody>
          <a:bodyPr wrap="square" lIns="91440" tIns="45720" rIns="91440" bIns="45720" rtlCol="0" anchor="t">
            <a:spAutoFit/>
          </a:bodyPr>
          <a:lstStyle/>
          <a:p>
            <a:r>
              <a:rPr lang="es-PA" dirty="0" err="1"/>
              <a:t>Haiti</a:t>
            </a:r>
            <a:r>
              <a:rPr lang="es-PA" dirty="0"/>
              <a:t> </a:t>
            </a:r>
            <a:r>
              <a:rPr lang="es-PA" dirty="0" err="1"/>
              <a:t>earthquake</a:t>
            </a:r>
            <a:r>
              <a:rPr lang="es-PA" dirty="0"/>
              <a:t>, 2010</a:t>
            </a:r>
            <a:endParaRPr lang="en-US" dirty="0"/>
          </a:p>
        </p:txBody>
      </p:sp>
      <p:pic>
        <p:nvPicPr>
          <p:cNvPr id="3074" name="Picture 2" descr="Haiti, i morti per il terremoto sono 1.419 e quasi 7.000 i feriti, gli  ospedali sono saturi: un popolo che sembra vittima di una maledizione  perenne - la Repubblica">
            <a:extLst>
              <a:ext uri="{FF2B5EF4-FFF2-40B4-BE49-F238E27FC236}">
                <a16:creationId xmlns:a16="http://schemas.microsoft.com/office/drawing/2014/main" id="{D59A4852-E8BD-D62F-59EB-360A578FE95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2440" y="1593282"/>
            <a:ext cx="6063405" cy="3962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4FB417C-9402-59AF-709C-080A7044E0BB}"/>
              </a:ext>
            </a:extLst>
          </p:cNvPr>
          <p:cNvSpPr txBox="1"/>
          <p:nvPr/>
        </p:nvSpPr>
        <p:spPr>
          <a:xfrm>
            <a:off x="7072196" y="1362449"/>
            <a:ext cx="41649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What was the situation?</a:t>
            </a:r>
          </a:p>
        </p:txBody>
      </p:sp>
      <p:sp>
        <p:nvSpPr>
          <p:cNvPr id="4" name="TextBox 3">
            <a:extLst>
              <a:ext uri="{FF2B5EF4-FFF2-40B4-BE49-F238E27FC236}">
                <a16:creationId xmlns:a16="http://schemas.microsoft.com/office/drawing/2014/main" id="{94893A1D-57F9-D364-BE49-6E5C6A4CDB87}"/>
              </a:ext>
            </a:extLst>
          </p:cNvPr>
          <p:cNvSpPr txBox="1"/>
          <p:nvPr/>
        </p:nvSpPr>
        <p:spPr>
          <a:xfrm>
            <a:off x="7072196" y="1910152"/>
            <a:ext cx="4647364"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dirty="0"/>
              <a:t>Suboptimal feeding practices before the earthquake</a:t>
            </a:r>
          </a:p>
          <a:p>
            <a:pPr marL="342900" indent="-342900">
              <a:buFont typeface="Arial" panose="020B0604020202020204" pitchFamily="34" charset="0"/>
              <a:buChar char="•"/>
            </a:pPr>
            <a:endParaRPr lang="en-US" sz="500" dirty="0"/>
          </a:p>
          <a:p>
            <a:pPr marL="342900" indent="-342900">
              <a:buFont typeface="Arial" panose="020B0604020202020204" pitchFamily="34" charset="0"/>
              <a:buChar char="•"/>
            </a:pPr>
            <a:r>
              <a:rPr lang="en-US" sz="2000" dirty="0"/>
              <a:t>Prevalence of EBF 21.7% in Port-au-</a:t>
            </a:r>
            <a:r>
              <a:rPr lang="en-US" sz="2000" dirty="0" err="1"/>
              <a:t>Princemixed</a:t>
            </a:r>
            <a:r>
              <a:rPr lang="en-US" sz="2000" dirty="0"/>
              <a:t> feeding</a:t>
            </a:r>
          </a:p>
          <a:p>
            <a:pPr marL="342900" indent="-342900">
              <a:buFont typeface="Arial" panose="020B0604020202020204" pitchFamily="34" charset="0"/>
              <a:buChar char="•"/>
            </a:pPr>
            <a:endParaRPr lang="en-US" sz="500" dirty="0"/>
          </a:p>
          <a:p>
            <a:pPr marL="342900" indent="-342900">
              <a:buFont typeface="Arial" panose="020B0604020202020204" pitchFamily="34" charset="0"/>
              <a:buChar char="•"/>
            </a:pPr>
            <a:r>
              <a:rPr lang="en-US" sz="2000" dirty="0"/>
              <a:t>Cultural taboos</a:t>
            </a:r>
          </a:p>
          <a:p>
            <a:pPr marL="342900" indent="-342900">
              <a:buFont typeface="Arial" panose="020B0604020202020204" pitchFamily="34" charset="0"/>
              <a:buChar char="•"/>
            </a:pPr>
            <a:endParaRPr lang="en-US" sz="500" dirty="0"/>
          </a:p>
          <a:p>
            <a:pPr marL="342900" indent="-342900">
              <a:buFont typeface="Arial" panose="020B0604020202020204" pitchFamily="34" charset="0"/>
              <a:buChar char="•"/>
            </a:pPr>
            <a:r>
              <a:rPr lang="en-US" sz="2000" dirty="0"/>
              <a:t>Highest HIV prevalence rate (3.8%) in the Caribbean region</a:t>
            </a:r>
          </a:p>
          <a:p>
            <a:pPr marL="342900" indent="-342900">
              <a:buFont typeface="Arial" panose="020B0604020202020204" pitchFamily="34" charset="0"/>
              <a:buChar char="•"/>
            </a:pPr>
            <a:endParaRPr lang="en-US" sz="500" dirty="0"/>
          </a:p>
          <a:p>
            <a:pPr marL="342900" indent="-342900">
              <a:buFont typeface="Arial" panose="020B0604020202020204" pitchFamily="34" charset="0"/>
              <a:buChar char="•"/>
            </a:pPr>
            <a:r>
              <a:rPr lang="en-US" sz="2000" dirty="0"/>
              <a:t>20% of Haitian babies/children were classified as orphans or vulnerable before the earthquake</a:t>
            </a:r>
            <a:endParaRPr lang="en-US" sz="2000" dirty="0">
              <a:cs typeface="Calibri"/>
            </a:endParaRPr>
          </a:p>
        </p:txBody>
      </p:sp>
      <p:sp>
        <p:nvSpPr>
          <p:cNvPr id="6" name="TextBox 5">
            <a:extLst>
              <a:ext uri="{FF2B5EF4-FFF2-40B4-BE49-F238E27FC236}">
                <a16:creationId xmlns:a16="http://schemas.microsoft.com/office/drawing/2014/main" id="{8A92DD70-2AEC-D455-628B-DCAE3EFCE97E}"/>
              </a:ext>
            </a:extLst>
          </p:cNvPr>
          <p:cNvSpPr txBox="1"/>
          <p:nvPr/>
        </p:nvSpPr>
        <p:spPr>
          <a:xfrm>
            <a:off x="472440" y="5609781"/>
            <a:ext cx="623689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Source: https://pubmed.ncbi.nlm.nih.gov/24391877/</a:t>
            </a:r>
            <a:endParaRPr lang="en-US" sz="1100" dirty="0">
              <a:cs typeface="Calibri"/>
            </a:endParaRPr>
          </a:p>
        </p:txBody>
      </p:sp>
      <p:sp>
        <p:nvSpPr>
          <p:cNvPr id="8" name="CuadroTexto 7">
            <a:extLst>
              <a:ext uri="{FF2B5EF4-FFF2-40B4-BE49-F238E27FC236}">
                <a16:creationId xmlns:a16="http://schemas.microsoft.com/office/drawing/2014/main" id="{C1A60218-4266-00C1-8B62-E885B063E8F7}"/>
              </a:ext>
            </a:extLst>
          </p:cNvPr>
          <p:cNvSpPr txBox="1"/>
          <p:nvPr/>
        </p:nvSpPr>
        <p:spPr>
          <a:xfrm>
            <a:off x="417196" y="767453"/>
            <a:ext cx="6878125" cy="708912"/>
          </a:xfrm>
          <a:prstGeom prst="rect">
            <a:avLst/>
          </a:prstGeom>
          <a:noFill/>
        </p:spPr>
        <p:txBody>
          <a:bodyPr wrap="square">
            <a:spAutoFit/>
          </a:bodyPr>
          <a:lstStyle/>
          <a:p>
            <a:pPr algn="just">
              <a:lnSpc>
                <a:spcPct val="115000"/>
              </a:lnSpc>
            </a:pPr>
            <a:r>
              <a:rPr lang="en-US" sz="1800" b="1" dirty="0">
                <a:effectLst/>
                <a:latin typeface="Calibri" panose="020F0502020204030204" pitchFamily="34" charset="0"/>
                <a:ea typeface="Calibri" panose="020F0502020204030204" pitchFamily="34" charset="0"/>
              </a:rPr>
              <a:t>Challenges to the programmatic implementation of ready to use infant formula in the post-earthquake response</a:t>
            </a:r>
            <a:endParaRPr lang="es-GT" sz="1800" dirty="0">
              <a:effectLst/>
              <a:latin typeface="Arial" panose="020B0604020202020204" pitchFamily="34" charset="0"/>
              <a:ea typeface="Arial" panose="020B0604020202020204" pitchFamily="34" charset="0"/>
            </a:endParaRPr>
          </a:p>
        </p:txBody>
      </p:sp>
      <p:grpSp>
        <p:nvGrpSpPr>
          <p:cNvPr id="12" name="Group 11"/>
          <p:cNvGrpSpPr/>
          <p:nvPr/>
        </p:nvGrpSpPr>
        <p:grpSpPr>
          <a:xfrm>
            <a:off x="472439" y="1593281"/>
            <a:ext cx="7030693" cy="4093206"/>
            <a:chOff x="472439" y="1593281"/>
            <a:chExt cx="7030693" cy="4093206"/>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39" y="1593281"/>
              <a:ext cx="6118977" cy="4079318"/>
            </a:xfrm>
            <a:prstGeom prst="rect">
              <a:avLst/>
            </a:prstGeom>
          </p:spPr>
        </p:pic>
        <p:sp>
          <p:nvSpPr>
            <p:cNvPr id="11" name="TextBox 10"/>
            <p:cNvSpPr txBox="1"/>
            <p:nvPr/>
          </p:nvSpPr>
          <p:spPr>
            <a:xfrm>
              <a:off x="3590889" y="5424877"/>
              <a:ext cx="3912243" cy="261610"/>
            </a:xfrm>
            <a:prstGeom prst="rect">
              <a:avLst/>
            </a:prstGeom>
            <a:noFill/>
          </p:spPr>
          <p:txBody>
            <a:bodyPr wrap="square" rtlCol="0">
              <a:spAutoFit/>
            </a:bodyPr>
            <a:lstStyle/>
            <a:p>
              <a:r>
                <a:rPr lang="en-US" sz="1100" dirty="0">
                  <a:solidFill>
                    <a:schemeClr val="bg1"/>
                  </a:solidFill>
                </a:rPr>
                <a:t>The Christian Science Monitor, Fernando Llano AP</a:t>
              </a:r>
            </a:p>
          </p:txBody>
        </p:sp>
      </p:grpSp>
    </p:spTree>
    <p:extLst>
      <p:ext uri="{BB962C8B-B14F-4D97-AF65-F5344CB8AC3E}">
        <p14:creationId xmlns:p14="http://schemas.microsoft.com/office/powerpoint/2010/main" val="21611675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p:txBody>
          <a:bodyPr/>
          <a:lstStyle/>
          <a:p>
            <a:fld id="{198A1FDF-7175-48BE-A442-C38CD7BB5829}" type="slidenum">
              <a:rPr lang="en-US" smtClean="0"/>
              <a:t>77</a:t>
            </a:fld>
            <a:endParaRPr lang="en-US"/>
          </a:p>
        </p:txBody>
      </p:sp>
      <p:sp>
        <p:nvSpPr>
          <p:cNvPr id="4" name="TextBox 3">
            <a:extLst>
              <a:ext uri="{FF2B5EF4-FFF2-40B4-BE49-F238E27FC236}">
                <a16:creationId xmlns:a16="http://schemas.microsoft.com/office/drawing/2014/main" id="{94893A1D-57F9-D364-BE49-6E5C6A4CDB87}"/>
              </a:ext>
            </a:extLst>
          </p:cNvPr>
          <p:cNvSpPr txBox="1"/>
          <p:nvPr/>
        </p:nvSpPr>
        <p:spPr>
          <a:xfrm>
            <a:off x="530433" y="2272345"/>
            <a:ext cx="5565567" cy="3939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t>The humanitarian community, in collaboration with the </a:t>
            </a:r>
            <a:r>
              <a:rPr lang="en-US" sz="2000" dirty="0" err="1"/>
              <a:t>Ministère</a:t>
            </a:r>
            <a:r>
              <a:rPr lang="en-US" sz="2000" dirty="0"/>
              <a:t> de la </a:t>
            </a:r>
            <a:r>
              <a:rPr lang="en-US" sz="2000" dirty="0" err="1"/>
              <a:t>Santé</a:t>
            </a:r>
            <a:r>
              <a:rPr lang="en-US" sz="2000" dirty="0"/>
              <a:t> </a:t>
            </a:r>
            <a:r>
              <a:rPr lang="en-US" sz="2000" dirty="0" err="1"/>
              <a:t>Publique</a:t>
            </a:r>
            <a:r>
              <a:rPr lang="en-US" sz="2000" dirty="0"/>
              <a:t> et de la Population (MSPP), identified the need to address IYCF, including the provision and management of BMS as part of the nutrition response.</a:t>
            </a:r>
          </a:p>
          <a:p>
            <a:pPr marL="342900" indent="-342900">
              <a:buFont typeface="Arial"/>
              <a:buChar char="•"/>
            </a:pPr>
            <a:endParaRPr lang="en-US" sz="500" dirty="0"/>
          </a:p>
          <a:p>
            <a:pPr marL="342900" indent="-342900">
              <a:buFont typeface="Arial"/>
              <a:buChar char="•"/>
            </a:pPr>
            <a:r>
              <a:rPr lang="en-US" sz="2000" dirty="0"/>
              <a:t>Ready-to-use infant formula (RUIF) was identified as the safest option.</a:t>
            </a:r>
          </a:p>
          <a:p>
            <a:pPr marL="342900" indent="-342900">
              <a:buFont typeface="Arial"/>
              <a:buChar char="•"/>
            </a:pPr>
            <a:endParaRPr lang="en-US" sz="500" dirty="0"/>
          </a:p>
          <a:p>
            <a:pPr marL="342900" indent="-342900">
              <a:buFont typeface="Arial"/>
              <a:buChar char="•"/>
            </a:pPr>
            <a:r>
              <a:rPr lang="en-US" sz="2000" dirty="0"/>
              <a:t>The National Nutrition Cluster (NNC) in Haiti, chaired by MSPP and UNICEF, was responsible for the acquisition, management and administration of RUIF.</a:t>
            </a:r>
            <a:endParaRPr lang="en-US" sz="2000" dirty="0">
              <a:cs typeface="Calibri"/>
            </a:endParaRPr>
          </a:p>
        </p:txBody>
      </p:sp>
      <p:sp>
        <p:nvSpPr>
          <p:cNvPr id="12" name="TextBox 2">
            <a:extLst>
              <a:ext uri="{FF2B5EF4-FFF2-40B4-BE49-F238E27FC236}">
                <a16:creationId xmlns:a16="http://schemas.microsoft.com/office/drawing/2014/main" id="{8EAC8240-F1D3-EF0F-A4ED-1E67C00548EF}"/>
              </a:ext>
            </a:extLst>
          </p:cNvPr>
          <p:cNvSpPr txBox="1"/>
          <p:nvPr/>
        </p:nvSpPr>
        <p:spPr>
          <a:xfrm>
            <a:off x="530433" y="1810680"/>
            <a:ext cx="41649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What was the response?</a:t>
            </a:r>
          </a:p>
        </p:txBody>
      </p:sp>
      <p:sp>
        <p:nvSpPr>
          <p:cNvPr id="5" name="TextBox 6">
            <a:extLst>
              <a:ext uri="{FF2B5EF4-FFF2-40B4-BE49-F238E27FC236}">
                <a16:creationId xmlns:a16="http://schemas.microsoft.com/office/drawing/2014/main" id="{44798940-DF6C-F593-DB3F-4EDCA9444296}"/>
              </a:ext>
            </a:extLst>
          </p:cNvPr>
          <p:cNvSpPr txBox="1"/>
          <p:nvPr/>
        </p:nvSpPr>
        <p:spPr>
          <a:xfrm>
            <a:off x="327639" y="126362"/>
            <a:ext cx="10184842" cy="584775"/>
          </a:xfrm>
          <a:prstGeom prst="rect">
            <a:avLst/>
          </a:prstGeom>
          <a:noFill/>
        </p:spPr>
        <p:txBody>
          <a:bodyPr wrap="square" rtlCol="0">
            <a:spAutoFit/>
          </a:bodyPr>
          <a:lstStyle>
            <a:defPPr>
              <a:defRPr lang="en-US"/>
            </a:defPPr>
            <a:lvl1pPr>
              <a:defRPr sz="4000" b="1">
                <a:solidFill>
                  <a:schemeClr val="bg1"/>
                </a:solidFill>
                <a:latin typeface="Lato"/>
              </a:defRPr>
            </a:lvl1pPr>
          </a:lstStyle>
          <a:p>
            <a:r>
              <a:rPr lang="es-ES" sz="3200" dirty="0">
                <a:solidFill>
                  <a:schemeClr val="accent2"/>
                </a:solidFill>
              </a:rPr>
              <a:t>Case Study: A </a:t>
            </a:r>
            <a:r>
              <a:rPr lang="es-ES" sz="3200" dirty="0" err="1">
                <a:solidFill>
                  <a:schemeClr val="accent2"/>
                </a:solidFill>
              </a:rPr>
              <a:t>programme</a:t>
            </a:r>
            <a:r>
              <a:rPr lang="es-ES" sz="3200" dirty="0">
                <a:solidFill>
                  <a:schemeClr val="accent2"/>
                </a:solidFill>
              </a:rPr>
              <a:t> review</a:t>
            </a:r>
            <a:endParaRPr lang="en-US" sz="3200" dirty="0">
              <a:solidFill>
                <a:schemeClr val="accent2"/>
              </a:solidFill>
            </a:endParaRPr>
          </a:p>
        </p:txBody>
      </p:sp>
      <p:sp>
        <p:nvSpPr>
          <p:cNvPr id="9" name="CuadroTexto 8">
            <a:extLst>
              <a:ext uri="{FF2B5EF4-FFF2-40B4-BE49-F238E27FC236}">
                <a16:creationId xmlns:a16="http://schemas.microsoft.com/office/drawing/2014/main" id="{57B2DB6C-FA4C-7573-9472-C8E6B883C64E}"/>
              </a:ext>
            </a:extLst>
          </p:cNvPr>
          <p:cNvSpPr txBox="1"/>
          <p:nvPr/>
        </p:nvSpPr>
        <p:spPr>
          <a:xfrm>
            <a:off x="417196" y="767453"/>
            <a:ext cx="6878125" cy="708912"/>
          </a:xfrm>
          <a:prstGeom prst="rect">
            <a:avLst/>
          </a:prstGeom>
          <a:noFill/>
        </p:spPr>
        <p:txBody>
          <a:bodyPr wrap="square">
            <a:spAutoFit/>
          </a:bodyPr>
          <a:lstStyle/>
          <a:p>
            <a:pPr algn="just">
              <a:lnSpc>
                <a:spcPct val="115000"/>
              </a:lnSpc>
            </a:pPr>
            <a:r>
              <a:rPr lang="en-US" sz="1800" b="1" dirty="0">
                <a:effectLst/>
                <a:latin typeface="Calibri" panose="020F0502020204030204" pitchFamily="34" charset="0"/>
                <a:ea typeface="Calibri" panose="020F0502020204030204" pitchFamily="34" charset="0"/>
              </a:rPr>
              <a:t>Challenges to the programmatic implementation of ready to use infant formula in the post-earthquake response</a:t>
            </a:r>
            <a:endParaRPr lang="es-GT" sz="1800" dirty="0">
              <a:effectLst/>
              <a:latin typeface="Arial" panose="020B0604020202020204" pitchFamily="34" charset="0"/>
              <a:ea typeface="Arial" panose="020B0604020202020204" pitchFamily="34" charset="0"/>
            </a:endParaRPr>
          </a:p>
        </p:txBody>
      </p:sp>
      <p:sp>
        <p:nvSpPr>
          <p:cNvPr id="13" name="TextBox 5">
            <a:extLst>
              <a:ext uri="{FF2B5EF4-FFF2-40B4-BE49-F238E27FC236}">
                <a16:creationId xmlns:a16="http://schemas.microsoft.com/office/drawing/2014/main" id="{0410A0FF-DF35-BDFB-9D2E-09C29875435B}"/>
              </a:ext>
            </a:extLst>
          </p:cNvPr>
          <p:cNvSpPr txBox="1"/>
          <p:nvPr/>
        </p:nvSpPr>
        <p:spPr>
          <a:xfrm>
            <a:off x="737809" y="6411940"/>
            <a:ext cx="623689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Source: https://pubmed.ncbi.nlm.nih.gov/24391877/</a:t>
            </a:r>
            <a:endParaRPr lang="en-US" sz="1100" dirty="0">
              <a:cs typeface="Calibri"/>
            </a:endParaRPr>
          </a:p>
        </p:txBody>
      </p:sp>
      <p:sp>
        <p:nvSpPr>
          <p:cNvPr id="10" name="TextBox 9">
            <a:extLst>
              <a:ext uri="{FF2B5EF4-FFF2-40B4-BE49-F238E27FC236}">
                <a16:creationId xmlns:a16="http://schemas.microsoft.com/office/drawing/2014/main" id="{F0AD9C6D-83FC-4875-B108-A18E700A6D16}"/>
              </a:ext>
            </a:extLst>
          </p:cNvPr>
          <p:cNvSpPr txBox="1"/>
          <p:nvPr/>
        </p:nvSpPr>
        <p:spPr>
          <a:xfrm>
            <a:off x="9838484" y="222490"/>
            <a:ext cx="2338085" cy="367819"/>
          </a:xfrm>
          <a:prstGeom prst="rect">
            <a:avLst/>
          </a:prstGeom>
        </p:spPr>
        <p:style>
          <a:lnRef idx="1">
            <a:schemeClr val="accent6"/>
          </a:lnRef>
          <a:fillRef idx="3">
            <a:schemeClr val="accent6"/>
          </a:fillRef>
          <a:effectRef idx="2">
            <a:schemeClr val="accent6"/>
          </a:effectRef>
          <a:fontRef idx="minor">
            <a:schemeClr val="lt1"/>
          </a:fontRef>
        </p:style>
        <p:txBody>
          <a:bodyPr wrap="square" lIns="91440" tIns="45720" rIns="91440" bIns="45720" rtlCol="0" anchor="t">
            <a:spAutoFit/>
          </a:bodyPr>
          <a:lstStyle/>
          <a:p>
            <a:r>
              <a:rPr lang="es-PA" dirty="0" err="1"/>
              <a:t>Haiti</a:t>
            </a:r>
            <a:r>
              <a:rPr lang="es-PA" dirty="0"/>
              <a:t> </a:t>
            </a:r>
            <a:r>
              <a:rPr lang="es-PA" dirty="0" err="1"/>
              <a:t>earthquake</a:t>
            </a:r>
            <a:r>
              <a:rPr lang="es-PA" dirty="0"/>
              <a:t>, 2010</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7018" y="2130159"/>
            <a:ext cx="5171481" cy="3329141"/>
          </a:xfrm>
          <a:prstGeom prst="rect">
            <a:avLst/>
          </a:prstGeom>
        </p:spPr>
      </p:pic>
    </p:spTree>
    <p:extLst>
      <p:ext uri="{BB962C8B-B14F-4D97-AF65-F5344CB8AC3E}">
        <p14:creationId xmlns:p14="http://schemas.microsoft.com/office/powerpoint/2010/main" val="34207517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p:txBody>
          <a:bodyPr/>
          <a:lstStyle/>
          <a:p>
            <a:fld id="{198A1FDF-7175-48BE-A442-C38CD7BB5829}" type="slidenum">
              <a:rPr lang="en-US" smtClean="0"/>
              <a:t>78</a:t>
            </a:fld>
            <a:endParaRPr lang="en-US"/>
          </a:p>
        </p:txBody>
      </p:sp>
      <p:sp>
        <p:nvSpPr>
          <p:cNvPr id="5" name="TextBox 4">
            <a:extLst>
              <a:ext uri="{FF2B5EF4-FFF2-40B4-BE49-F238E27FC236}">
                <a16:creationId xmlns:a16="http://schemas.microsoft.com/office/drawing/2014/main" id="{44A8BE4B-D6F2-659D-A37B-B9382049C2BC}"/>
              </a:ext>
            </a:extLst>
          </p:cNvPr>
          <p:cNvSpPr txBox="1"/>
          <p:nvPr/>
        </p:nvSpPr>
        <p:spPr>
          <a:xfrm>
            <a:off x="417196" y="2304895"/>
            <a:ext cx="5517272" cy="3631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ea typeface="+mn-lt"/>
                <a:cs typeface="+mn-lt"/>
              </a:rPr>
              <a:t>National Nutrition Cluster partners, non-governmental partners (NGOs) set up Points of Counseling in Nutrition for the </a:t>
            </a:r>
            <a:r>
              <a:rPr lang="en-US" sz="2000" dirty="0" err="1">
                <a:ea typeface="+mn-lt"/>
                <a:cs typeface="+mn-lt"/>
              </a:rPr>
              <a:t>Bébé</a:t>
            </a:r>
            <a:r>
              <a:rPr lang="en-US" sz="2000" dirty="0">
                <a:ea typeface="+mn-lt"/>
                <a:cs typeface="+mn-lt"/>
              </a:rPr>
              <a:t> (PCNB) or "baby tents" in Port-au-Prince, Leogane and Jacmel.</a:t>
            </a:r>
          </a:p>
          <a:p>
            <a:pPr marL="342900" indent="-342900">
              <a:buFont typeface="Arial"/>
              <a:buChar char="•"/>
            </a:pPr>
            <a:endParaRPr lang="en-US" sz="500" dirty="0">
              <a:ea typeface="+mn-lt"/>
              <a:cs typeface="+mn-lt"/>
            </a:endParaRPr>
          </a:p>
          <a:p>
            <a:pPr marL="342900" indent="-342900">
              <a:buFont typeface="Arial"/>
              <a:buChar char="•"/>
            </a:pPr>
            <a:r>
              <a:rPr lang="en-US" sz="2000" dirty="0">
                <a:ea typeface="+mn-lt"/>
                <a:cs typeface="+mn-lt"/>
              </a:rPr>
              <a:t>The baby tents provided a safe place for mothers to breastfeed and caregivers to receive advice on IYCF.</a:t>
            </a:r>
          </a:p>
          <a:p>
            <a:pPr marL="342900" indent="-342900">
              <a:buFont typeface="Arial"/>
              <a:buChar char="•"/>
            </a:pPr>
            <a:endParaRPr lang="en-US" sz="500" dirty="0">
              <a:ea typeface="+mn-lt"/>
              <a:cs typeface="+mn-lt"/>
            </a:endParaRPr>
          </a:p>
          <a:p>
            <a:pPr marL="342900" indent="-342900">
              <a:buFont typeface="Arial"/>
              <a:buChar char="•"/>
            </a:pPr>
            <a:r>
              <a:rPr lang="en-US" sz="2000" dirty="0">
                <a:ea typeface="+mn-lt"/>
                <a:cs typeface="+mn-lt"/>
              </a:rPr>
              <a:t>The intention was to provide RUIF in a controlled manner and under strict criteria for specific babies.</a:t>
            </a:r>
            <a:endParaRPr lang="en-US" sz="1600" dirty="0">
              <a:cs typeface="Calibri" panose="020F0502020204030204"/>
            </a:endParaRPr>
          </a:p>
        </p:txBody>
      </p:sp>
      <p:sp>
        <p:nvSpPr>
          <p:cNvPr id="4" name="TextBox 5">
            <a:extLst>
              <a:ext uri="{FF2B5EF4-FFF2-40B4-BE49-F238E27FC236}">
                <a16:creationId xmlns:a16="http://schemas.microsoft.com/office/drawing/2014/main" id="{25A23B5A-2AD9-57B6-2324-B03970715A11}"/>
              </a:ext>
            </a:extLst>
          </p:cNvPr>
          <p:cNvSpPr txBox="1"/>
          <p:nvPr/>
        </p:nvSpPr>
        <p:spPr>
          <a:xfrm>
            <a:off x="737549" y="6356350"/>
            <a:ext cx="584033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Source: https://pubmed.ncbi.nlm.nih.gov/24391877/</a:t>
            </a:r>
            <a:endParaRPr lang="en-US" sz="1100" dirty="0">
              <a:cs typeface="Calibri"/>
            </a:endParaRPr>
          </a:p>
        </p:txBody>
      </p:sp>
      <p:sp>
        <p:nvSpPr>
          <p:cNvPr id="8" name="TextBox 2">
            <a:extLst>
              <a:ext uri="{FF2B5EF4-FFF2-40B4-BE49-F238E27FC236}">
                <a16:creationId xmlns:a16="http://schemas.microsoft.com/office/drawing/2014/main" id="{F843F92C-58E1-A689-A645-01779199201B}"/>
              </a:ext>
            </a:extLst>
          </p:cNvPr>
          <p:cNvSpPr txBox="1"/>
          <p:nvPr/>
        </p:nvSpPr>
        <p:spPr>
          <a:xfrm>
            <a:off x="530433" y="1810680"/>
            <a:ext cx="49233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What was the intervention strategy?</a:t>
            </a:r>
          </a:p>
        </p:txBody>
      </p:sp>
      <p:sp>
        <p:nvSpPr>
          <p:cNvPr id="9" name="TextBox 6">
            <a:extLst>
              <a:ext uri="{FF2B5EF4-FFF2-40B4-BE49-F238E27FC236}">
                <a16:creationId xmlns:a16="http://schemas.microsoft.com/office/drawing/2014/main" id="{B8E4AA4B-AC28-DEA4-BC1B-8613D16A37C2}"/>
              </a:ext>
            </a:extLst>
          </p:cNvPr>
          <p:cNvSpPr txBox="1"/>
          <p:nvPr/>
        </p:nvSpPr>
        <p:spPr>
          <a:xfrm>
            <a:off x="327639" y="126362"/>
            <a:ext cx="10184842" cy="584775"/>
          </a:xfrm>
          <a:prstGeom prst="rect">
            <a:avLst/>
          </a:prstGeom>
          <a:noFill/>
        </p:spPr>
        <p:txBody>
          <a:bodyPr wrap="square" rtlCol="0">
            <a:spAutoFit/>
          </a:bodyPr>
          <a:lstStyle>
            <a:defPPr>
              <a:defRPr lang="en-US"/>
            </a:defPPr>
            <a:lvl1pPr>
              <a:defRPr sz="4000" b="1">
                <a:solidFill>
                  <a:schemeClr val="bg1"/>
                </a:solidFill>
                <a:latin typeface="Lato"/>
              </a:defRPr>
            </a:lvl1pPr>
          </a:lstStyle>
          <a:p>
            <a:r>
              <a:rPr lang="es-ES" sz="3200" dirty="0">
                <a:solidFill>
                  <a:schemeClr val="accent2"/>
                </a:solidFill>
              </a:rPr>
              <a:t>Case Study: A </a:t>
            </a:r>
            <a:r>
              <a:rPr lang="es-ES" sz="3200" dirty="0" err="1">
                <a:solidFill>
                  <a:schemeClr val="accent2"/>
                </a:solidFill>
              </a:rPr>
              <a:t>programme</a:t>
            </a:r>
            <a:r>
              <a:rPr lang="es-ES" sz="3200" dirty="0">
                <a:solidFill>
                  <a:schemeClr val="accent2"/>
                </a:solidFill>
              </a:rPr>
              <a:t> review</a:t>
            </a:r>
            <a:endParaRPr lang="en-US" sz="3200" dirty="0">
              <a:solidFill>
                <a:schemeClr val="accent2"/>
              </a:solidFill>
            </a:endParaRPr>
          </a:p>
        </p:txBody>
      </p:sp>
      <p:sp>
        <p:nvSpPr>
          <p:cNvPr id="13" name="CuadroTexto 12">
            <a:extLst>
              <a:ext uri="{FF2B5EF4-FFF2-40B4-BE49-F238E27FC236}">
                <a16:creationId xmlns:a16="http://schemas.microsoft.com/office/drawing/2014/main" id="{3AB3FA9D-65F6-CB3F-DEB1-DDEFDCEA38E2}"/>
              </a:ext>
            </a:extLst>
          </p:cNvPr>
          <p:cNvSpPr txBox="1"/>
          <p:nvPr/>
        </p:nvSpPr>
        <p:spPr>
          <a:xfrm>
            <a:off x="417196" y="767453"/>
            <a:ext cx="6878125" cy="708912"/>
          </a:xfrm>
          <a:prstGeom prst="rect">
            <a:avLst/>
          </a:prstGeom>
          <a:noFill/>
        </p:spPr>
        <p:txBody>
          <a:bodyPr wrap="square">
            <a:spAutoFit/>
          </a:bodyPr>
          <a:lstStyle/>
          <a:p>
            <a:pPr algn="just">
              <a:lnSpc>
                <a:spcPct val="115000"/>
              </a:lnSpc>
            </a:pPr>
            <a:r>
              <a:rPr lang="en-US" sz="1800" b="1" dirty="0">
                <a:effectLst/>
                <a:latin typeface="Calibri" panose="020F0502020204030204" pitchFamily="34" charset="0"/>
                <a:ea typeface="Calibri" panose="020F0502020204030204" pitchFamily="34" charset="0"/>
              </a:rPr>
              <a:t>Challenges to the programmatic implementation of ready to use infant formula in the post-earthquake response</a:t>
            </a:r>
            <a:endParaRPr lang="es-GT" sz="1800" dirty="0">
              <a:effectLst/>
              <a:latin typeface="Arial" panose="020B0604020202020204" pitchFamily="34" charset="0"/>
              <a:ea typeface="Arial" panose="020B0604020202020204" pitchFamily="34" charset="0"/>
            </a:endParaRPr>
          </a:p>
        </p:txBody>
      </p:sp>
      <p:sp>
        <p:nvSpPr>
          <p:cNvPr id="10" name="TextBox 9">
            <a:extLst>
              <a:ext uri="{FF2B5EF4-FFF2-40B4-BE49-F238E27FC236}">
                <a16:creationId xmlns:a16="http://schemas.microsoft.com/office/drawing/2014/main" id="{7C0683C9-1364-4C59-9815-48FBCBD142AE}"/>
              </a:ext>
            </a:extLst>
          </p:cNvPr>
          <p:cNvSpPr txBox="1"/>
          <p:nvPr/>
        </p:nvSpPr>
        <p:spPr>
          <a:xfrm>
            <a:off x="9838484" y="222490"/>
            <a:ext cx="2338085" cy="367819"/>
          </a:xfrm>
          <a:prstGeom prst="rect">
            <a:avLst/>
          </a:prstGeom>
        </p:spPr>
        <p:style>
          <a:lnRef idx="1">
            <a:schemeClr val="accent6"/>
          </a:lnRef>
          <a:fillRef idx="3">
            <a:schemeClr val="accent6"/>
          </a:fillRef>
          <a:effectRef idx="2">
            <a:schemeClr val="accent6"/>
          </a:effectRef>
          <a:fontRef idx="minor">
            <a:schemeClr val="lt1"/>
          </a:fontRef>
        </p:style>
        <p:txBody>
          <a:bodyPr wrap="square" lIns="91440" tIns="45720" rIns="91440" bIns="45720" rtlCol="0" anchor="t">
            <a:spAutoFit/>
          </a:bodyPr>
          <a:lstStyle/>
          <a:p>
            <a:r>
              <a:rPr lang="es-PA" dirty="0" err="1"/>
              <a:t>Haiti</a:t>
            </a:r>
            <a:r>
              <a:rPr lang="es-PA" dirty="0"/>
              <a:t> </a:t>
            </a:r>
            <a:r>
              <a:rPr lang="es-PA" dirty="0" err="1"/>
              <a:t>earthquake</a:t>
            </a:r>
            <a:r>
              <a:rPr lang="es-PA" dirty="0"/>
              <a:t>, 2010</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5726" y="2016025"/>
            <a:ext cx="4435395" cy="2956930"/>
          </a:xfrm>
          <a:prstGeom prst="rect">
            <a:avLst/>
          </a:prstGeom>
        </p:spPr>
      </p:pic>
    </p:spTree>
    <p:extLst>
      <p:ext uri="{BB962C8B-B14F-4D97-AF65-F5344CB8AC3E}">
        <p14:creationId xmlns:p14="http://schemas.microsoft.com/office/powerpoint/2010/main" val="24900097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p:txBody>
          <a:bodyPr/>
          <a:lstStyle/>
          <a:p>
            <a:fld id="{198A1FDF-7175-48BE-A442-C38CD7BB5829}" type="slidenum">
              <a:rPr lang="en-US" smtClean="0"/>
              <a:t>79</a:t>
            </a:fld>
            <a:endParaRPr lang="en-US"/>
          </a:p>
        </p:txBody>
      </p:sp>
      <p:sp>
        <p:nvSpPr>
          <p:cNvPr id="5" name="TextBox 4">
            <a:extLst>
              <a:ext uri="{FF2B5EF4-FFF2-40B4-BE49-F238E27FC236}">
                <a16:creationId xmlns:a16="http://schemas.microsoft.com/office/drawing/2014/main" id="{44A8BE4B-D6F2-659D-A37B-B9382049C2BC}"/>
              </a:ext>
            </a:extLst>
          </p:cNvPr>
          <p:cNvSpPr txBox="1"/>
          <p:nvPr/>
        </p:nvSpPr>
        <p:spPr>
          <a:xfrm>
            <a:off x="502112" y="2351062"/>
            <a:ext cx="5678804"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ea typeface="+mn-lt"/>
                <a:cs typeface="+mn-lt"/>
              </a:rPr>
              <a:t>Baby tents focused on providing a quiet place to:</a:t>
            </a:r>
          </a:p>
          <a:p>
            <a:pPr marL="800100" lvl="1" indent="-342900">
              <a:buFont typeface="Wingdings" panose="05000000000000000000" pitchFamily="2" charset="2"/>
              <a:buChar char="ü"/>
            </a:pPr>
            <a:r>
              <a:rPr lang="en-US" sz="2000" dirty="0">
                <a:ea typeface="+mn-lt"/>
                <a:cs typeface="+mn-lt"/>
              </a:rPr>
              <a:t>Protect and promote </a:t>
            </a:r>
            <a:r>
              <a:rPr lang="en-US" sz="2000" dirty="0" err="1">
                <a:ea typeface="+mn-lt"/>
                <a:cs typeface="+mn-lt"/>
              </a:rPr>
              <a:t>manteining</a:t>
            </a:r>
            <a:r>
              <a:rPr lang="en-US" sz="2000" dirty="0">
                <a:ea typeface="+mn-lt"/>
                <a:cs typeface="+mn-lt"/>
              </a:rPr>
              <a:t> breastfeeding</a:t>
            </a:r>
          </a:p>
          <a:p>
            <a:pPr marL="800100" lvl="1" indent="-342900">
              <a:buFont typeface="Wingdings" panose="05000000000000000000" pitchFamily="2" charset="2"/>
              <a:buChar char="ü"/>
            </a:pPr>
            <a:r>
              <a:rPr lang="en-US" sz="2000" dirty="0">
                <a:ea typeface="+mn-lt"/>
                <a:cs typeface="+mn-lt"/>
              </a:rPr>
              <a:t>Give psychosocial support</a:t>
            </a:r>
          </a:p>
          <a:p>
            <a:pPr marL="800100" lvl="1" indent="-342900">
              <a:buFont typeface="Wingdings" panose="05000000000000000000" pitchFamily="2" charset="2"/>
              <a:buChar char="ü"/>
            </a:pPr>
            <a:r>
              <a:rPr lang="en-US" sz="2000" dirty="0">
                <a:ea typeface="+mn-lt"/>
                <a:cs typeface="+mn-lt"/>
              </a:rPr>
              <a:t>Support </a:t>
            </a:r>
            <a:r>
              <a:rPr lang="en-US" sz="2000" dirty="0" err="1">
                <a:ea typeface="+mn-lt"/>
                <a:cs typeface="+mn-lt"/>
              </a:rPr>
              <a:t>relactation</a:t>
            </a:r>
            <a:endParaRPr lang="en-US" sz="2000" dirty="0">
              <a:ea typeface="+mn-lt"/>
              <a:cs typeface="+mn-lt"/>
            </a:endParaRPr>
          </a:p>
          <a:p>
            <a:pPr marL="800100" lvl="1" indent="-342900">
              <a:buFont typeface="Wingdings" panose="05000000000000000000" pitchFamily="2" charset="2"/>
              <a:buChar char="ü"/>
            </a:pPr>
            <a:r>
              <a:rPr lang="en-US" sz="2000" dirty="0">
                <a:ea typeface="+mn-lt"/>
                <a:cs typeface="+mn-lt"/>
              </a:rPr>
              <a:t>Detection of growth failure and acute malnutrition.</a:t>
            </a:r>
          </a:p>
          <a:p>
            <a:pPr marL="800100" lvl="1" indent="-342900">
              <a:buFont typeface="Wingdings" panose="05000000000000000000" pitchFamily="2" charset="2"/>
              <a:buChar char="ü"/>
            </a:pPr>
            <a:endParaRPr lang="en-US" sz="2000" dirty="0">
              <a:ea typeface="+mn-lt"/>
              <a:cs typeface="+mn-lt"/>
            </a:endParaRPr>
          </a:p>
          <a:p>
            <a:pPr marL="342900" lvl="1" indent="-342900">
              <a:buFont typeface="Arial"/>
              <a:buChar char="•"/>
            </a:pPr>
            <a:r>
              <a:rPr lang="en-US" sz="2000" dirty="0">
                <a:ea typeface="+mn-lt"/>
                <a:cs typeface="+mn-lt"/>
              </a:rPr>
              <a:t>Mandatory training based on guidelines was developed and attended by all NGOs setting up baby tents and offering RUIF.</a:t>
            </a:r>
          </a:p>
        </p:txBody>
      </p:sp>
      <p:sp>
        <p:nvSpPr>
          <p:cNvPr id="6" name="TextBox 5">
            <a:extLst>
              <a:ext uri="{FF2B5EF4-FFF2-40B4-BE49-F238E27FC236}">
                <a16:creationId xmlns:a16="http://schemas.microsoft.com/office/drawing/2014/main" id="{6AD37261-5E74-ECC0-3699-09992F59B015}"/>
              </a:ext>
            </a:extLst>
          </p:cNvPr>
          <p:cNvSpPr txBox="1"/>
          <p:nvPr/>
        </p:nvSpPr>
        <p:spPr>
          <a:xfrm>
            <a:off x="856561" y="6328497"/>
            <a:ext cx="623689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t>Source: https://pubmed.ncbi.nlm.nih.gov/24391877/</a:t>
            </a:r>
            <a:endParaRPr lang="en-US" sz="1100" dirty="0">
              <a:cs typeface="Calibri"/>
            </a:endParaRPr>
          </a:p>
        </p:txBody>
      </p:sp>
      <p:sp>
        <p:nvSpPr>
          <p:cNvPr id="8" name="TextBox 6">
            <a:extLst>
              <a:ext uri="{FF2B5EF4-FFF2-40B4-BE49-F238E27FC236}">
                <a16:creationId xmlns:a16="http://schemas.microsoft.com/office/drawing/2014/main" id="{5017C08B-916E-BB85-706B-27580E5F8D00}"/>
              </a:ext>
            </a:extLst>
          </p:cNvPr>
          <p:cNvSpPr txBox="1"/>
          <p:nvPr/>
        </p:nvSpPr>
        <p:spPr>
          <a:xfrm>
            <a:off x="327639" y="126362"/>
            <a:ext cx="10184842" cy="584775"/>
          </a:xfrm>
          <a:prstGeom prst="rect">
            <a:avLst/>
          </a:prstGeom>
          <a:noFill/>
        </p:spPr>
        <p:txBody>
          <a:bodyPr wrap="square" rtlCol="0">
            <a:spAutoFit/>
          </a:bodyPr>
          <a:lstStyle>
            <a:defPPr>
              <a:defRPr lang="en-US"/>
            </a:defPPr>
            <a:lvl1pPr>
              <a:defRPr sz="4000" b="1">
                <a:solidFill>
                  <a:schemeClr val="bg1"/>
                </a:solidFill>
                <a:latin typeface="Lato"/>
              </a:defRPr>
            </a:lvl1pPr>
          </a:lstStyle>
          <a:p>
            <a:r>
              <a:rPr lang="es-ES" sz="3200" dirty="0">
                <a:solidFill>
                  <a:schemeClr val="accent2"/>
                </a:solidFill>
              </a:rPr>
              <a:t>Case Study: A </a:t>
            </a:r>
            <a:r>
              <a:rPr lang="es-ES" sz="3200" dirty="0" err="1">
                <a:solidFill>
                  <a:schemeClr val="accent2"/>
                </a:solidFill>
              </a:rPr>
              <a:t>programme</a:t>
            </a:r>
            <a:r>
              <a:rPr lang="es-ES" sz="3200" dirty="0">
                <a:solidFill>
                  <a:schemeClr val="accent2"/>
                </a:solidFill>
              </a:rPr>
              <a:t> review</a:t>
            </a:r>
            <a:endParaRPr lang="en-US" sz="3200" dirty="0">
              <a:solidFill>
                <a:schemeClr val="accent2"/>
              </a:solidFill>
            </a:endParaRPr>
          </a:p>
        </p:txBody>
      </p:sp>
      <p:sp>
        <p:nvSpPr>
          <p:cNvPr id="12" name="CuadroTexto 11">
            <a:extLst>
              <a:ext uri="{FF2B5EF4-FFF2-40B4-BE49-F238E27FC236}">
                <a16:creationId xmlns:a16="http://schemas.microsoft.com/office/drawing/2014/main" id="{ED9A095E-E9DE-1DED-10D7-E4BBA4833B29}"/>
              </a:ext>
            </a:extLst>
          </p:cNvPr>
          <p:cNvSpPr txBox="1"/>
          <p:nvPr/>
        </p:nvSpPr>
        <p:spPr>
          <a:xfrm>
            <a:off x="417196" y="767453"/>
            <a:ext cx="6878125" cy="708912"/>
          </a:xfrm>
          <a:prstGeom prst="rect">
            <a:avLst/>
          </a:prstGeom>
          <a:noFill/>
        </p:spPr>
        <p:txBody>
          <a:bodyPr wrap="square">
            <a:spAutoFit/>
          </a:bodyPr>
          <a:lstStyle/>
          <a:p>
            <a:pPr algn="just">
              <a:lnSpc>
                <a:spcPct val="115000"/>
              </a:lnSpc>
            </a:pPr>
            <a:r>
              <a:rPr lang="en-US" sz="1800" b="1" dirty="0">
                <a:effectLst/>
                <a:latin typeface="Calibri" panose="020F0502020204030204" pitchFamily="34" charset="0"/>
                <a:ea typeface="Calibri" panose="020F0502020204030204" pitchFamily="34" charset="0"/>
              </a:rPr>
              <a:t>Challenges to the programmatic implementation of ready to use infant formula in the post-earthquake response</a:t>
            </a:r>
            <a:endParaRPr lang="es-GT" sz="1800" dirty="0">
              <a:effectLst/>
              <a:latin typeface="Arial" panose="020B0604020202020204" pitchFamily="34" charset="0"/>
              <a:ea typeface="Arial" panose="020B0604020202020204" pitchFamily="34" charset="0"/>
            </a:endParaRPr>
          </a:p>
        </p:txBody>
      </p:sp>
      <p:sp>
        <p:nvSpPr>
          <p:cNvPr id="13" name="TextBox 2">
            <a:extLst>
              <a:ext uri="{FF2B5EF4-FFF2-40B4-BE49-F238E27FC236}">
                <a16:creationId xmlns:a16="http://schemas.microsoft.com/office/drawing/2014/main" id="{D7F7C4C8-C0DA-0C58-4F16-91DF3E4314B2}"/>
              </a:ext>
            </a:extLst>
          </p:cNvPr>
          <p:cNvSpPr txBox="1"/>
          <p:nvPr/>
        </p:nvSpPr>
        <p:spPr>
          <a:xfrm>
            <a:off x="530433" y="1810680"/>
            <a:ext cx="49233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Calibri"/>
              </a:rPr>
              <a:t>What was the intervention strategy?</a:t>
            </a:r>
          </a:p>
        </p:txBody>
      </p:sp>
      <p:sp>
        <p:nvSpPr>
          <p:cNvPr id="10" name="TextBox 9">
            <a:extLst>
              <a:ext uri="{FF2B5EF4-FFF2-40B4-BE49-F238E27FC236}">
                <a16:creationId xmlns:a16="http://schemas.microsoft.com/office/drawing/2014/main" id="{AEC52B0D-FAB2-4F76-9B54-033D59FD247C}"/>
              </a:ext>
            </a:extLst>
          </p:cNvPr>
          <p:cNvSpPr txBox="1"/>
          <p:nvPr/>
        </p:nvSpPr>
        <p:spPr>
          <a:xfrm>
            <a:off x="9838484" y="222490"/>
            <a:ext cx="2338085" cy="367819"/>
          </a:xfrm>
          <a:prstGeom prst="rect">
            <a:avLst/>
          </a:prstGeom>
        </p:spPr>
        <p:style>
          <a:lnRef idx="1">
            <a:schemeClr val="accent6"/>
          </a:lnRef>
          <a:fillRef idx="3">
            <a:schemeClr val="accent6"/>
          </a:fillRef>
          <a:effectRef idx="2">
            <a:schemeClr val="accent6"/>
          </a:effectRef>
          <a:fontRef idx="minor">
            <a:schemeClr val="lt1"/>
          </a:fontRef>
        </p:style>
        <p:txBody>
          <a:bodyPr wrap="square" lIns="91440" tIns="45720" rIns="91440" bIns="45720" rtlCol="0" anchor="t">
            <a:spAutoFit/>
          </a:bodyPr>
          <a:lstStyle/>
          <a:p>
            <a:r>
              <a:rPr lang="es-PA" dirty="0" err="1"/>
              <a:t>Haiti</a:t>
            </a:r>
            <a:r>
              <a:rPr lang="es-PA" dirty="0"/>
              <a:t> </a:t>
            </a:r>
            <a:r>
              <a:rPr lang="es-PA" dirty="0" err="1"/>
              <a:t>earthquake</a:t>
            </a:r>
            <a:r>
              <a:rPr lang="es-PA" dirty="0"/>
              <a:t>, 2010</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0916" y="1810680"/>
            <a:ext cx="5391150" cy="3590925"/>
          </a:xfrm>
          <a:prstGeom prst="rect">
            <a:avLst/>
          </a:prstGeom>
        </p:spPr>
      </p:pic>
    </p:spTree>
    <p:extLst>
      <p:ext uri="{BB962C8B-B14F-4D97-AF65-F5344CB8AC3E}">
        <p14:creationId xmlns:p14="http://schemas.microsoft.com/office/powerpoint/2010/main" val="1727103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a:extLst>
              <a:ext uri="{FF2B5EF4-FFF2-40B4-BE49-F238E27FC236}">
                <a16:creationId xmlns:a16="http://schemas.microsoft.com/office/drawing/2014/main" id="{6523BFF8-A8C6-9A48-70DA-D75BB309D51E}"/>
              </a:ext>
            </a:extLst>
          </p:cNvPr>
          <p:cNvSpPr txBox="1"/>
          <p:nvPr/>
        </p:nvSpPr>
        <p:spPr>
          <a:xfrm>
            <a:off x="1519492" y="188982"/>
            <a:ext cx="9912485" cy="707886"/>
          </a:xfrm>
          <a:prstGeom prst="rect">
            <a:avLst/>
          </a:prstGeom>
          <a:noFill/>
        </p:spPr>
        <p:txBody>
          <a:bodyPr wrap="square" lIns="91440" tIns="45720" rIns="91440" bIns="45720" anchor="t">
            <a:spAutoFit/>
          </a:bodyPr>
          <a:lstStyle/>
          <a:p>
            <a:pPr algn="ctr">
              <a:defRPr/>
            </a:pPr>
            <a:r>
              <a:rPr lang="es" sz="4000" b="1" dirty="0">
                <a:solidFill>
                  <a:schemeClr val="accent2"/>
                </a:solidFill>
              </a:rPr>
              <a:t>Feeding in the first 2 years of life</a:t>
            </a:r>
            <a:endParaRPr lang="en-US" sz="4000" b="1" dirty="0">
              <a:solidFill>
                <a:schemeClr val="accent2"/>
              </a:solidFill>
            </a:endParaRPr>
          </a:p>
        </p:txBody>
      </p:sp>
      <p:sp>
        <p:nvSpPr>
          <p:cNvPr id="10" name="Rectangle 9"/>
          <p:cNvSpPr/>
          <p:nvPr/>
        </p:nvSpPr>
        <p:spPr>
          <a:xfrm>
            <a:off x="8515648" y="3246843"/>
            <a:ext cx="2859179" cy="2005621"/>
          </a:xfrm>
          <a:prstGeom prst="rect">
            <a:avLst/>
          </a:prstGeom>
          <a:solidFill>
            <a:schemeClr val="bg1"/>
          </a:solidFill>
          <a:ln>
            <a:solidFill>
              <a:srgbClr val="1B7F7A"/>
            </a:solid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t" anchorCtr="0">
            <a:noAutofit/>
          </a:bodyPr>
          <a:lstStyle/>
          <a:p>
            <a:pPr algn="ctr">
              <a:lnSpc>
                <a:spcPct val="106000"/>
              </a:lnSpc>
            </a:pPr>
            <a:r>
              <a:rPr lang="en-US" sz="2000" b="1" dirty="0">
                <a:solidFill>
                  <a:schemeClr val="tx1"/>
                </a:solidFill>
                <a:latin typeface="Lato"/>
                <a:ea typeface="Lato"/>
                <a:cs typeface="Lato"/>
              </a:rPr>
              <a:t>Feeding with breastmilk substitutes is ONLY needed for children who cannot be breastfed following an individual assessment</a:t>
            </a:r>
          </a:p>
        </p:txBody>
      </p:sp>
      <p:grpSp>
        <p:nvGrpSpPr>
          <p:cNvPr id="11" name="Group 10">
            <a:extLst>
              <a:ext uri="{FF2B5EF4-FFF2-40B4-BE49-F238E27FC236}">
                <a16:creationId xmlns:a16="http://schemas.microsoft.com/office/drawing/2014/main" id="{081C4D15-EB2B-4587-8021-D1774244D530}"/>
              </a:ext>
            </a:extLst>
          </p:cNvPr>
          <p:cNvGrpSpPr/>
          <p:nvPr/>
        </p:nvGrpSpPr>
        <p:grpSpPr>
          <a:xfrm>
            <a:off x="542182" y="1090920"/>
            <a:ext cx="2939885" cy="493101"/>
            <a:chOff x="0" y="1591372"/>
            <a:chExt cx="2939885" cy="493101"/>
          </a:xfrm>
        </p:grpSpPr>
        <p:sp>
          <p:nvSpPr>
            <p:cNvPr id="12" name="Arrow: Chevron 11">
              <a:extLst>
                <a:ext uri="{FF2B5EF4-FFF2-40B4-BE49-F238E27FC236}">
                  <a16:creationId xmlns:a16="http://schemas.microsoft.com/office/drawing/2014/main" id="{0AB99103-6D3E-4B32-9131-401CCCD44CCB}"/>
                </a:ext>
              </a:extLst>
            </p:cNvPr>
            <p:cNvSpPr/>
            <p:nvPr/>
          </p:nvSpPr>
          <p:spPr>
            <a:xfrm>
              <a:off x="0" y="1591372"/>
              <a:ext cx="2939885" cy="493101"/>
            </a:xfrm>
            <a:prstGeom prst="chevron">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Arrow: Chevron 4">
              <a:extLst>
                <a:ext uri="{FF2B5EF4-FFF2-40B4-BE49-F238E27FC236}">
                  <a16:creationId xmlns:a16="http://schemas.microsoft.com/office/drawing/2014/main" id="{24DC756B-557D-471A-A837-C9DF78C7A00A}"/>
                </a:ext>
              </a:extLst>
            </p:cNvPr>
            <p:cNvSpPr txBox="1"/>
            <p:nvPr/>
          </p:nvSpPr>
          <p:spPr>
            <a:xfrm>
              <a:off x="246551" y="1591372"/>
              <a:ext cx="2446784" cy="4931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latin typeface="Lato" panose="020F0502020204030203" pitchFamily="34" charset="77"/>
                </a:rPr>
                <a:t>Birth –  24 months</a:t>
              </a:r>
            </a:p>
          </p:txBody>
        </p:sp>
      </p:grpSp>
      <p:grpSp>
        <p:nvGrpSpPr>
          <p:cNvPr id="20" name="Group 19">
            <a:extLst>
              <a:ext uri="{FF2B5EF4-FFF2-40B4-BE49-F238E27FC236}">
                <a16:creationId xmlns:a16="http://schemas.microsoft.com/office/drawing/2014/main" id="{260C16A1-26CC-4118-9E06-393E48A59BA2}"/>
              </a:ext>
            </a:extLst>
          </p:cNvPr>
          <p:cNvGrpSpPr/>
          <p:nvPr/>
        </p:nvGrpSpPr>
        <p:grpSpPr>
          <a:xfrm>
            <a:off x="542181" y="3964191"/>
            <a:ext cx="2939885" cy="493101"/>
            <a:chOff x="0" y="1591372"/>
            <a:chExt cx="2939885" cy="493101"/>
          </a:xfrm>
        </p:grpSpPr>
        <p:sp>
          <p:nvSpPr>
            <p:cNvPr id="21" name="Arrow: Chevron 20">
              <a:extLst>
                <a:ext uri="{FF2B5EF4-FFF2-40B4-BE49-F238E27FC236}">
                  <a16:creationId xmlns:a16="http://schemas.microsoft.com/office/drawing/2014/main" id="{A6CA158E-AA0F-42CC-96ED-5163073784D4}"/>
                </a:ext>
              </a:extLst>
            </p:cNvPr>
            <p:cNvSpPr/>
            <p:nvPr/>
          </p:nvSpPr>
          <p:spPr>
            <a:xfrm>
              <a:off x="0" y="1591372"/>
              <a:ext cx="2939885" cy="493101"/>
            </a:xfrm>
            <a:prstGeom prst="chevron">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Arrow: Chevron 4">
              <a:extLst>
                <a:ext uri="{FF2B5EF4-FFF2-40B4-BE49-F238E27FC236}">
                  <a16:creationId xmlns:a16="http://schemas.microsoft.com/office/drawing/2014/main" id="{4EDE4E6B-87F1-4848-ABA2-BF5CCAB3DC87}"/>
                </a:ext>
              </a:extLst>
            </p:cNvPr>
            <p:cNvSpPr txBox="1"/>
            <p:nvPr/>
          </p:nvSpPr>
          <p:spPr>
            <a:xfrm>
              <a:off x="246551" y="1591372"/>
              <a:ext cx="2446784" cy="4931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latin typeface="Lato" panose="020F0502020204030203" pitchFamily="34" charset="77"/>
                </a:rPr>
                <a:t>6 –  24 months</a:t>
              </a:r>
            </a:p>
          </p:txBody>
        </p:sp>
      </p:grpSp>
      <p:sp>
        <p:nvSpPr>
          <p:cNvPr id="26" name="CuadroTexto 4">
            <a:extLst>
              <a:ext uri="{FF2B5EF4-FFF2-40B4-BE49-F238E27FC236}">
                <a16:creationId xmlns:a16="http://schemas.microsoft.com/office/drawing/2014/main" id="{2190FB59-CA84-4E5D-B6AD-9EB964F81ECE}"/>
              </a:ext>
            </a:extLst>
          </p:cNvPr>
          <p:cNvSpPr txBox="1"/>
          <p:nvPr/>
        </p:nvSpPr>
        <p:spPr>
          <a:xfrm>
            <a:off x="1886514" y="6417024"/>
            <a:ext cx="1856762" cy="246221"/>
          </a:xfrm>
          <a:prstGeom prst="rect">
            <a:avLst/>
          </a:prstGeom>
          <a:noFill/>
        </p:spPr>
        <p:txBody>
          <a:bodyPr wrap="square">
            <a:spAutoFit/>
          </a:bodyPr>
          <a:lstStyle/>
          <a:p>
            <a:r>
              <a:rPr lang="es-GT" sz="1000" b="0" i="0">
                <a:solidFill>
                  <a:schemeClr val="bg1"/>
                </a:solidFill>
                <a:effectLst/>
                <a:latin typeface="Open Sans" panose="020B0606030504020204" pitchFamily="34" charset="0"/>
              </a:rPr>
              <a:t>© UNICEF/UN0497339/Billy</a:t>
            </a:r>
            <a:endParaRPr lang="es-GT" sz="1000">
              <a:solidFill>
                <a:schemeClr val="bg1"/>
              </a:solidFill>
            </a:endParaRPr>
          </a:p>
        </p:txBody>
      </p:sp>
      <p:grpSp>
        <p:nvGrpSpPr>
          <p:cNvPr id="27" name="Group 26">
            <a:extLst>
              <a:ext uri="{FF2B5EF4-FFF2-40B4-BE49-F238E27FC236}">
                <a16:creationId xmlns:a16="http://schemas.microsoft.com/office/drawing/2014/main" id="{9A70ACC2-7A84-4934-AFFE-B8C08486006D}"/>
              </a:ext>
            </a:extLst>
          </p:cNvPr>
          <p:cNvGrpSpPr/>
          <p:nvPr/>
        </p:nvGrpSpPr>
        <p:grpSpPr>
          <a:xfrm>
            <a:off x="8492092" y="2726714"/>
            <a:ext cx="2939885" cy="493101"/>
            <a:chOff x="0" y="1591372"/>
            <a:chExt cx="2939885" cy="493101"/>
          </a:xfrm>
        </p:grpSpPr>
        <p:sp>
          <p:nvSpPr>
            <p:cNvPr id="28" name="Arrow: Chevron 27">
              <a:extLst>
                <a:ext uri="{FF2B5EF4-FFF2-40B4-BE49-F238E27FC236}">
                  <a16:creationId xmlns:a16="http://schemas.microsoft.com/office/drawing/2014/main" id="{108C39A4-8174-41D9-B6E1-D1732B352418}"/>
                </a:ext>
              </a:extLst>
            </p:cNvPr>
            <p:cNvSpPr/>
            <p:nvPr/>
          </p:nvSpPr>
          <p:spPr>
            <a:xfrm>
              <a:off x="0" y="1591372"/>
              <a:ext cx="2939885" cy="493101"/>
            </a:xfrm>
            <a:prstGeom prst="chevron">
              <a:avLst/>
            </a:prstGeom>
            <a:solidFill>
              <a:srgbClr val="FFFF00"/>
            </a:solidFill>
            <a:ln>
              <a:solidFill>
                <a:srgbClr val="FFFF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Arrow: Chevron 4">
              <a:extLst>
                <a:ext uri="{FF2B5EF4-FFF2-40B4-BE49-F238E27FC236}">
                  <a16:creationId xmlns:a16="http://schemas.microsoft.com/office/drawing/2014/main" id="{19CD61D1-A0E5-4109-8402-CDC5D50BD587}"/>
                </a:ext>
              </a:extLst>
            </p:cNvPr>
            <p:cNvSpPr txBox="1"/>
            <p:nvPr/>
          </p:nvSpPr>
          <p:spPr>
            <a:xfrm>
              <a:off x="246551" y="1591372"/>
              <a:ext cx="2446784" cy="4931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Lato" panose="020F0502020204030203" pitchFamily="34" charset="77"/>
                </a:rPr>
                <a:t>Birth –  12 months</a:t>
              </a:r>
            </a:p>
          </p:txBody>
        </p:sp>
      </p:grpSp>
      <p:pic>
        <p:nvPicPr>
          <p:cNvPr id="2" name="Picture 2" descr="Icon&#10;&#10;Description automatically generated">
            <a:extLst>
              <a:ext uri="{FF2B5EF4-FFF2-40B4-BE49-F238E27FC236}">
                <a16:creationId xmlns:a16="http://schemas.microsoft.com/office/drawing/2014/main" id="{F021554C-FA79-232D-BDD4-FA66F8FC7714}"/>
              </a:ext>
            </a:extLst>
          </p:cNvPr>
          <p:cNvPicPr>
            <a:picLocks noChangeAspect="1"/>
          </p:cNvPicPr>
          <p:nvPr/>
        </p:nvPicPr>
        <p:blipFill>
          <a:blip r:embed="rId3"/>
          <a:stretch>
            <a:fillRect/>
          </a:stretch>
        </p:blipFill>
        <p:spPr>
          <a:xfrm>
            <a:off x="652463" y="4776788"/>
            <a:ext cx="2466975" cy="1762125"/>
          </a:xfrm>
          <a:prstGeom prst="rect">
            <a:avLst/>
          </a:prstGeom>
        </p:spPr>
      </p:pic>
      <p:pic>
        <p:nvPicPr>
          <p:cNvPr id="3" name="Picture 3" descr="Icon&#10;&#10;Description automatically generated">
            <a:extLst>
              <a:ext uri="{FF2B5EF4-FFF2-40B4-BE49-F238E27FC236}">
                <a16:creationId xmlns:a16="http://schemas.microsoft.com/office/drawing/2014/main" id="{EC27C750-3095-593C-CB6F-214F3F8F33B6}"/>
              </a:ext>
            </a:extLst>
          </p:cNvPr>
          <p:cNvPicPr>
            <a:picLocks noChangeAspect="1"/>
          </p:cNvPicPr>
          <p:nvPr/>
        </p:nvPicPr>
        <p:blipFill>
          <a:blip r:embed="rId4"/>
          <a:stretch>
            <a:fillRect/>
          </a:stretch>
        </p:blipFill>
        <p:spPr>
          <a:xfrm>
            <a:off x="919163" y="1628775"/>
            <a:ext cx="2181225" cy="2305050"/>
          </a:xfrm>
          <a:prstGeom prst="rect">
            <a:avLst/>
          </a:prstGeom>
        </p:spPr>
      </p:pic>
      <p:sp>
        <p:nvSpPr>
          <p:cNvPr id="4" name="Rectangle: Rounded Corners 3">
            <a:extLst>
              <a:ext uri="{FF2B5EF4-FFF2-40B4-BE49-F238E27FC236}">
                <a16:creationId xmlns:a16="http://schemas.microsoft.com/office/drawing/2014/main" id="{285500B9-8188-0511-0A0E-25A21BEA1A77}"/>
              </a:ext>
            </a:extLst>
          </p:cNvPr>
          <p:cNvSpPr/>
          <p:nvPr/>
        </p:nvSpPr>
        <p:spPr>
          <a:xfrm>
            <a:off x="3971925" y="1628775"/>
            <a:ext cx="3762375" cy="184785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mn-lt"/>
                <a:cs typeface="+mn-lt"/>
              </a:rPr>
              <a:t>Breastmilk is the ideal food for infants: safe, clean and contains antibodies which help protect against many common childhood illnesses. </a:t>
            </a:r>
            <a:endParaRPr lang="en-US" dirty="0">
              <a:solidFill>
                <a:schemeClr val="tx1"/>
              </a:solidFill>
              <a:ea typeface="+mn-lt"/>
              <a:cs typeface="+mn-lt"/>
            </a:endParaRPr>
          </a:p>
        </p:txBody>
      </p:sp>
      <p:sp>
        <p:nvSpPr>
          <p:cNvPr id="5" name="Rectangle: Rounded Corners 4">
            <a:extLst>
              <a:ext uri="{FF2B5EF4-FFF2-40B4-BE49-F238E27FC236}">
                <a16:creationId xmlns:a16="http://schemas.microsoft.com/office/drawing/2014/main" id="{0719F11D-A36A-2BC5-FA33-D2924DE88D78}"/>
              </a:ext>
            </a:extLst>
          </p:cNvPr>
          <p:cNvSpPr/>
          <p:nvPr/>
        </p:nvSpPr>
        <p:spPr>
          <a:xfrm>
            <a:off x="4010025" y="4562475"/>
            <a:ext cx="3762375" cy="185737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ea typeface="+mn-lt"/>
                <a:cs typeface="+mn-lt"/>
              </a:rPr>
              <a:t>Appropriate complementary foods and feeding practices contribute to child survival, growth and development; they can also prevent micronutrient deficiencies, morbidity and obesity later in life. </a:t>
            </a:r>
            <a:endParaRPr lang="en-US">
              <a:solidFill>
                <a:schemeClr val="tx1"/>
              </a:solidFill>
              <a:ea typeface="+mn-lt"/>
              <a:cs typeface="+mn-lt"/>
            </a:endParaRPr>
          </a:p>
        </p:txBody>
      </p:sp>
      <p:sp>
        <p:nvSpPr>
          <p:cNvPr id="6" name="TextBox 1">
            <a:extLst>
              <a:ext uri="{FF2B5EF4-FFF2-40B4-BE49-F238E27FC236}">
                <a16:creationId xmlns:a16="http://schemas.microsoft.com/office/drawing/2014/main" id="{E01F2A67-5542-6C8F-5973-E6DBCDCA98BB}"/>
              </a:ext>
            </a:extLst>
          </p:cNvPr>
          <p:cNvSpPr txBox="1"/>
          <p:nvPr/>
        </p:nvSpPr>
        <p:spPr>
          <a:xfrm>
            <a:off x="8588062" y="6141076"/>
            <a:ext cx="274320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rgbClr val="333333"/>
                </a:solidFill>
                <a:ea typeface="+mn-lt"/>
                <a:cs typeface="+mn-lt"/>
              </a:rPr>
              <a:t>Source: The first 1,000 days of life: The brain’s window of opportunity, UNICEF 2013</a:t>
            </a:r>
            <a:endParaRPr lang="en-US" sz="1000" dirty="0">
              <a:cs typeface="Calibri"/>
            </a:endParaRPr>
          </a:p>
        </p:txBody>
      </p:sp>
    </p:spTree>
    <p:extLst>
      <p:ext uri="{BB962C8B-B14F-4D97-AF65-F5344CB8AC3E}">
        <p14:creationId xmlns:p14="http://schemas.microsoft.com/office/powerpoint/2010/main" val="26001619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p:txBody>
          <a:bodyPr/>
          <a:lstStyle/>
          <a:p>
            <a:fld id="{198A1FDF-7175-48BE-A442-C38CD7BB5829}" type="slidenum">
              <a:rPr lang="en-US" smtClean="0"/>
              <a:t>80</a:t>
            </a:fld>
            <a:endParaRPr lang="en-US"/>
          </a:p>
        </p:txBody>
      </p:sp>
      <p:sp>
        <p:nvSpPr>
          <p:cNvPr id="5" name="TextBox 4">
            <a:extLst>
              <a:ext uri="{FF2B5EF4-FFF2-40B4-BE49-F238E27FC236}">
                <a16:creationId xmlns:a16="http://schemas.microsoft.com/office/drawing/2014/main" id="{44A8BE4B-D6F2-659D-A37B-B9382049C2BC}"/>
              </a:ext>
            </a:extLst>
          </p:cNvPr>
          <p:cNvSpPr txBox="1"/>
          <p:nvPr/>
        </p:nvSpPr>
        <p:spPr>
          <a:xfrm>
            <a:off x="1124436" y="2244060"/>
            <a:ext cx="4295624" cy="2369880"/>
          </a:xfrm>
          <a:prstGeom prst="rect">
            <a:avLst/>
          </a:prstGeom>
          <a:noFill/>
          <a:ln w="19050">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rPr>
              <a:t>During the individual evaluation, the following were identified:</a:t>
            </a:r>
          </a:p>
          <a:p>
            <a:pPr marL="342900" indent="-342900">
              <a:buFont typeface="Arial" panose="020B0604020202020204" pitchFamily="34" charset="0"/>
              <a:buChar char="•"/>
            </a:pPr>
            <a:r>
              <a:rPr lang="en-US" sz="2000" dirty="0">
                <a:ea typeface="+mn-lt"/>
                <a:cs typeface="+mn-lt"/>
              </a:rPr>
              <a:t>non-breastfed children and determined eligible for RUIF</a:t>
            </a:r>
          </a:p>
          <a:p>
            <a:pPr marL="342900" indent="-342900">
              <a:buFont typeface="Arial" panose="020B0604020202020204" pitchFamily="34" charset="0"/>
              <a:buChar char="•"/>
            </a:pPr>
            <a:r>
              <a:rPr lang="en-US" sz="2000" dirty="0">
                <a:ea typeface="+mn-lt"/>
                <a:cs typeface="+mn-lt"/>
              </a:rPr>
              <a:t>counseling was provided to caregivers on how to feed RUIF safely using the cup.</a:t>
            </a:r>
            <a:endParaRPr lang="en-US" sz="1600" dirty="0"/>
          </a:p>
        </p:txBody>
      </p:sp>
      <p:sp>
        <p:nvSpPr>
          <p:cNvPr id="4" name="TextBox 3">
            <a:extLst>
              <a:ext uri="{FF2B5EF4-FFF2-40B4-BE49-F238E27FC236}">
                <a16:creationId xmlns:a16="http://schemas.microsoft.com/office/drawing/2014/main" id="{A949DFE0-276F-89D7-1B60-3F58103570C9}"/>
              </a:ext>
            </a:extLst>
          </p:cNvPr>
          <p:cNvSpPr txBox="1"/>
          <p:nvPr/>
        </p:nvSpPr>
        <p:spPr>
          <a:xfrm>
            <a:off x="7130143" y="1532681"/>
            <a:ext cx="4416481"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Arial"/>
              </a:rPr>
              <a:t>Admission criteria</a:t>
            </a:r>
          </a:p>
          <a:p>
            <a:pPr marL="342900" indent="-342900">
              <a:buFont typeface="Wingdings" panose="05000000000000000000" pitchFamily="2" charset="2"/>
              <a:buChar char="ü"/>
            </a:pPr>
            <a:r>
              <a:rPr lang="en-US" sz="2000" dirty="0">
                <a:cs typeface="Arial"/>
              </a:rPr>
              <a:t>Absent or </a:t>
            </a:r>
            <a:r>
              <a:rPr lang="en-US" sz="2000" dirty="0" err="1">
                <a:cs typeface="Arial"/>
              </a:rPr>
              <a:t>deadmother</a:t>
            </a:r>
            <a:r>
              <a:rPr lang="en-US" sz="2000" dirty="0">
                <a:cs typeface="Arial"/>
              </a:rPr>
              <a:t> </a:t>
            </a:r>
            <a:r>
              <a:rPr lang="en-US" sz="2000" dirty="0" err="1">
                <a:cs typeface="Arial"/>
              </a:rPr>
              <a:t>seriouslyy</a:t>
            </a:r>
            <a:r>
              <a:rPr lang="en-US" sz="2000" dirty="0">
                <a:cs typeface="Arial"/>
              </a:rPr>
              <a:t> ill mother</a:t>
            </a:r>
          </a:p>
          <a:p>
            <a:pPr marL="342900" indent="-342900">
              <a:buFont typeface="Wingdings" panose="05000000000000000000" pitchFamily="2" charset="2"/>
              <a:buChar char="ü"/>
            </a:pPr>
            <a:r>
              <a:rPr lang="en-US" sz="2000" dirty="0" err="1">
                <a:cs typeface="Arial"/>
              </a:rPr>
              <a:t>Relactate</a:t>
            </a:r>
            <a:r>
              <a:rPr lang="en-US" sz="2000" dirty="0">
                <a:cs typeface="Arial"/>
              </a:rPr>
              <a:t> until lactation is restored</a:t>
            </a:r>
          </a:p>
          <a:p>
            <a:pPr marL="342900" indent="-342900">
              <a:buFont typeface="Wingdings" panose="05000000000000000000" pitchFamily="2" charset="2"/>
              <a:buChar char="ü"/>
            </a:pPr>
            <a:r>
              <a:rPr lang="en-US" sz="2000" dirty="0">
                <a:cs typeface="Arial"/>
              </a:rPr>
              <a:t>Baby rejected or abandoned by the mother</a:t>
            </a:r>
          </a:p>
          <a:p>
            <a:pPr marL="342900" indent="-342900">
              <a:buFont typeface="Wingdings" panose="05000000000000000000" pitchFamily="2" charset="2"/>
              <a:buChar char="ü"/>
            </a:pPr>
            <a:r>
              <a:rPr lang="en-US" sz="2000" dirty="0">
                <a:cs typeface="Arial"/>
              </a:rPr>
              <a:t>Surviving mother of sexual violence who does not want to breastfeed</a:t>
            </a:r>
          </a:p>
          <a:p>
            <a:pPr marL="342900" indent="-342900">
              <a:buFont typeface="Wingdings" panose="05000000000000000000" pitchFamily="2" charset="2"/>
              <a:buChar char="ü"/>
            </a:pPr>
            <a:r>
              <a:rPr lang="en-US" sz="2000" dirty="0">
                <a:cs typeface="Arial"/>
              </a:rPr>
              <a:t>Babies of HIV-infected mothers who were not breastfed before the earthquake and are currently exclusively fed powdered infant formula</a:t>
            </a:r>
          </a:p>
          <a:p>
            <a:pPr marL="342900" indent="-342900">
              <a:buFont typeface="Wingdings" panose="05000000000000000000" pitchFamily="2" charset="2"/>
              <a:buChar char="ü"/>
            </a:pPr>
            <a:r>
              <a:rPr lang="en-US" sz="2000" dirty="0">
                <a:cs typeface="Arial"/>
              </a:rPr>
              <a:t>Babies who were artificially fed before the earthquake</a:t>
            </a:r>
          </a:p>
        </p:txBody>
      </p:sp>
      <p:sp>
        <p:nvSpPr>
          <p:cNvPr id="10" name="TextBox 9">
            <a:extLst>
              <a:ext uri="{FF2B5EF4-FFF2-40B4-BE49-F238E27FC236}">
                <a16:creationId xmlns:a16="http://schemas.microsoft.com/office/drawing/2014/main" id="{1854CCE2-F3B5-B56B-FF9F-D28856ACA087}"/>
              </a:ext>
            </a:extLst>
          </p:cNvPr>
          <p:cNvSpPr txBox="1"/>
          <p:nvPr/>
        </p:nvSpPr>
        <p:spPr>
          <a:xfrm>
            <a:off x="0" y="6245880"/>
            <a:ext cx="9117093"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C</a:t>
            </a:r>
            <a:r>
              <a:rPr lang="en-US" sz="1100" dirty="0"/>
              <a:t>hallenges to the Programmatic Implementation of Ready to Use Infant Formula in the Post-Earthquake Response, Haiti, 2010: A Program Review</a:t>
            </a:r>
            <a:endParaRPr lang="en-US" sz="1100" dirty="0">
              <a:cs typeface="Calibri"/>
            </a:endParaRPr>
          </a:p>
          <a:p>
            <a:r>
              <a:rPr lang="en-US" sz="1100" dirty="0"/>
              <a:t>https://pubmed.ncbi.nlm.nih.gov/24391877/</a:t>
            </a:r>
            <a:endParaRPr lang="en-US" sz="1100" dirty="0">
              <a:cs typeface="Calibri"/>
            </a:endParaRPr>
          </a:p>
        </p:txBody>
      </p:sp>
      <p:sp>
        <p:nvSpPr>
          <p:cNvPr id="7" name="TextBox 6">
            <a:extLst>
              <a:ext uri="{FF2B5EF4-FFF2-40B4-BE49-F238E27FC236}">
                <a16:creationId xmlns:a16="http://schemas.microsoft.com/office/drawing/2014/main" id="{0C24F752-A6D3-46A2-A347-F2024ACB9F66}"/>
              </a:ext>
            </a:extLst>
          </p:cNvPr>
          <p:cNvSpPr txBox="1"/>
          <p:nvPr/>
        </p:nvSpPr>
        <p:spPr>
          <a:xfrm>
            <a:off x="327639" y="126362"/>
            <a:ext cx="10184842" cy="584775"/>
          </a:xfrm>
          <a:prstGeom prst="rect">
            <a:avLst/>
          </a:prstGeom>
          <a:noFill/>
        </p:spPr>
        <p:txBody>
          <a:bodyPr wrap="square" rtlCol="0">
            <a:spAutoFit/>
          </a:bodyPr>
          <a:lstStyle>
            <a:defPPr>
              <a:defRPr lang="en-US"/>
            </a:defPPr>
            <a:lvl1pPr>
              <a:defRPr sz="4000" b="1">
                <a:solidFill>
                  <a:schemeClr val="bg1"/>
                </a:solidFill>
                <a:latin typeface="Lato"/>
              </a:defRPr>
            </a:lvl1pPr>
          </a:lstStyle>
          <a:p>
            <a:r>
              <a:rPr lang="es-ES" sz="3200" dirty="0">
                <a:solidFill>
                  <a:schemeClr val="accent2"/>
                </a:solidFill>
              </a:rPr>
              <a:t>Case Study: A </a:t>
            </a:r>
            <a:r>
              <a:rPr lang="es-ES" sz="3200" dirty="0" err="1">
                <a:solidFill>
                  <a:schemeClr val="accent2"/>
                </a:solidFill>
              </a:rPr>
              <a:t>programme</a:t>
            </a:r>
            <a:r>
              <a:rPr lang="es-ES" sz="3200" dirty="0">
                <a:solidFill>
                  <a:schemeClr val="accent2"/>
                </a:solidFill>
              </a:rPr>
              <a:t> review</a:t>
            </a:r>
            <a:endParaRPr lang="en-US" sz="3200" dirty="0">
              <a:solidFill>
                <a:schemeClr val="accent2"/>
              </a:solidFill>
            </a:endParaRPr>
          </a:p>
        </p:txBody>
      </p:sp>
      <p:sp>
        <p:nvSpPr>
          <p:cNvPr id="9" name="CuadroTexto 8">
            <a:extLst>
              <a:ext uri="{FF2B5EF4-FFF2-40B4-BE49-F238E27FC236}">
                <a16:creationId xmlns:a16="http://schemas.microsoft.com/office/drawing/2014/main" id="{837521CB-2F1C-907A-4F45-7422E72D07B2}"/>
              </a:ext>
            </a:extLst>
          </p:cNvPr>
          <p:cNvSpPr txBox="1"/>
          <p:nvPr/>
        </p:nvSpPr>
        <p:spPr>
          <a:xfrm>
            <a:off x="417196" y="767453"/>
            <a:ext cx="6878125" cy="708912"/>
          </a:xfrm>
          <a:prstGeom prst="rect">
            <a:avLst/>
          </a:prstGeom>
          <a:noFill/>
        </p:spPr>
        <p:txBody>
          <a:bodyPr wrap="square">
            <a:spAutoFit/>
          </a:bodyPr>
          <a:lstStyle/>
          <a:p>
            <a:pPr algn="just">
              <a:lnSpc>
                <a:spcPct val="115000"/>
              </a:lnSpc>
            </a:pPr>
            <a:r>
              <a:rPr lang="en-US" sz="1800" b="1" dirty="0">
                <a:effectLst/>
                <a:latin typeface="Calibri" panose="020F0502020204030204" pitchFamily="34" charset="0"/>
                <a:ea typeface="Calibri" panose="020F0502020204030204" pitchFamily="34" charset="0"/>
              </a:rPr>
              <a:t>Challenges to the programmatic implementation of ready to use infant formula in the post-earthquake response</a:t>
            </a:r>
            <a:endParaRPr lang="es-GT" sz="1800" dirty="0">
              <a:effectLst/>
              <a:latin typeface="Arial" panose="020B0604020202020204" pitchFamily="34" charset="0"/>
              <a:ea typeface="Arial" panose="020B0604020202020204" pitchFamily="34" charset="0"/>
            </a:endParaRPr>
          </a:p>
        </p:txBody>
      </p:sp>
      <p:sp>
        <p:nvSpPr>
          <p:cNvPr id="11" name="Flecha: a la derecha 10">
            <a:extLst>
              <a:ext uri="{FF2B5EF4-FFF2-40B4-BE49-F238E27FC236}">
                <a16:creationId xmlns:a16="http://schemas.microsoft.com/office/drawing/2014/main" id="{33622BA8-9ED5-ED80-92A5-2CFD0EADBF90}"/>
              </a:ext>
            </a:extLst>
          </p:cNvPr>
          <p:cNvSpPr/>
          <p:nvPr/>
        </p:nvSpPr>
        <p:spPr>
          <a:xfrm>
            <a:off x="5829851" y="3041981"/>
            <a:ext cx="978408" cy="48463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2" name="TextBox 11">
            <a:extLst>
              <a:ext uri="{FF2B5EF4-FFF2-40B4-BE49-F238E27FC236}">
                <a16:creationId xmlns:a16="http://schemas.microsoft.com/office/drawing/2014/main" id="{C5840B7A-79FD-4D36-8B86-745D7E130096}"/>
              </a:ext>
            </a:extLst>
          </p:cNvPr>
          <p:cNvSpPr txBox="1"/>
          <p:nvPr/>
        </p:nvSpPr>
        <p:spPr>
          <a:xfrm>
            <a:off x="9838484" y="222490"/>
            <a:ext cx="2338085" cy="367819"/>
          </a:xfrm>
          <a:prstGeom prst="rect">
            <a:avLst/>
          </a:prstGeom>
        </p:spPr>
        <p:style>
          <a:lnRef idx="1">
            <a:schemeClr val="accent6"/>
          </a:lnRef>
          <a:fillRef idx="3">
            <a:schemeClr val="accent6"/>
          </a:fillRef>
          <a:effectRef idx="2">
            <a:schemeClr val="accent6"/>
          </a:effectRef>
          <a:fontRef idx="minor">
            <a:schemeClr val="lt1"/>
          </a:fontRef>
        </p:style>
        <p:txBody>
          <a:bodyPr wrap="square" lIns="91440" tIns="45720" rIns="91440" bIns="45720" rtlCol="0" anchor="t">
            <a:spAutoFit/>
          </a:bodyPr>
          <a:lstStyle/>
          <a:p>
            <a:r>
              <a:rPr lang="es-PA" dirty="0" err="1"/>
              <a:t>Haiti</a:t>
            </a:r>
            <a:r>
              <a:rPr lang="es-PA" dirty="0"/>
              <a:t> </a:t>
            </a:r>
            <a:r>
              <a:rPr lang="es-PA" dirty="0" err="1"/>
              <a:t>earthquake</a:t>
            </a:r>
            <a:r>
              <a:rPr lang="es-PA" dirty="0"/>
              <a:t>, 2010</a:t>
            </a:r>
            <a:endParaRPr lang="en-US" dirty="0"/>
          </a:p>
        </p:txBody>
      </p:sp>
    </p:spTree>
    <p:extLst>
      <p:ext uri="{BB962C8B-B14F-4D97-AF65-F5344CB8AC3E}">
        <p14:creationId xmlns:p14="http://schemas.microsoft.com/office/powerpoint/2010/main" val="9247384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p:txBody>
          <a:bodyPr/>
          <a:lstStyle/>
          <a:p>
            <a:fld id="{198A1FDF-7175-48BE-A442-C38CD7BB5829}" type="slidenum">
              <a:rPr lang="en-US" smtClean="0"/>
              <a:t>81</a:t>
            </a:fld>
            <a:endParaRPr lang="en-US" dirty="0"/>
          </a:p>
        </p:txBody>
      </p:sp>
      <p:sp>
        <p:nvSpPr>
          <p:cNvPr id="3" name="TextBox 2">
            <a:extLst>
              <a:ext uri="{FF2B5EF4-FFF2-40B4-BE49-F238E27FC236}">
                <a16:creationId xmlns:a16="http://schemas.microsoft.com/office/drawing/2014/main" id="{055D256A-DF83-08C7-DB8E-9E2032EEE9B7}"/>
              </a:ext>
            </a:extLst>
          </p:cNvPr>
          <p:cNvSpPr txBox="1"/>
          <p:nvPr/>
        </p:nvSpPr>
        <p:spPr>
          <a:xfrm>
            <a:off x="8716687" y="987621"/>
            <a:ext cx="3058117" cy="461665"/>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accent2"/>
                </a:solidFill>
              </a:rPr>
              <a:t>Lessons learnt</a:t>
            </a:r>
            <a:endParaRPr lang="en-US" sz="2400" dirty="0">
              <a:solidFill>
                <a:schemeClr val="accent2"/>
              </a:solidFill>
              <a:cs typeface="Calibri"/>
            </a:endParaRPr>
          </a:p>
        </p:txBody>
      </p:sp>
      <p:sp>
        <p:nvSpPr>
          <p:cNvPr id="4" name="TextBox 3">
            <a:extLst>
              <a:ext uri="{FF2B5EF4-FFF2-40B4-BE49-F238E27FC236}">
                <a16:creationId xmlns:a16="http://schemas.microsoft.com/office/drawing/2014/main" id="{50A7DC87-BA88-A6A4-0599-B5FCE656796E}"/>
              </a:ext>
            </a:extLst>
          </p:cNvPr>
          <p:cNvSpPr txBox="1"/>
          <p:nvPr/>
        </p:nvSpPr>
        <p:spPr>
          <a:xfrm>
            <a:off x="1815034" y="2116553"/>
            <a:ext cx="8768605" cy="3610989"/>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lnSpc>
                <a:spcPct val="114999"/>
              </a:lnSpc>
            </a:pPr>
            <a:r>
              <a:rPr lang="en-US" sz="2000" b="1" dirty="0">
                <a:solidFill>
                  <a:schemeClr val="tx2"/>
                </a:solidFill>
                <a:ea typeface="+mn-lt"/>
                <a:cs typeface="+mn-lt"/>
              </a:rPr>
              <a:t>The administration of artificial feeding support / RUIF must be based on a clear protocol that must contain:</a:t>
            </a:r>
          </a:p>
          <a:p>
            <a:pPr marL="342900" indent="-342900" algn="just">
              <a:lnSpc>
                <a:spcPct val="114999"/>
              </a:lnSpc>
              <a:buFont typeface="Wingdings" panose="05000000000000000000" pitchFamily="2" charset="2"/>
              <a:buChar char="ü"/>
            </a:pPr>
            <a:r>
              <a:rPr lang="en-US" sz="2000" dirty="0">
                <a:ea typeface="+mn-lt"/>
                <a:cs typeface="+mn-lt"/>
              </a:rPr>
              <a:t>Admission and discharge criteria</a:t>
            </a:r>
          </a:p>
          <a:p>
            <a:pPr marL="342900" indent="-342900" algn="just">
              <a:lnSpc>
                <a:spcPct val="114999"/>
              </a:lnSpc>
              <a:buFont typeface="Wingdings" panose="05000000000000000000" pitchFamily="2" charset="2"/>
              <a:buChar char="ü"/>
            </a:pPr>
            <a:r>
              <a:rPr lang="en-US" sz="2000" dirty="0">
                <a:ea typeface="+mn-lt"/>
                <a:cs typeface="+mn-lt"/>
              </a:rPr>
              <a:t>Standardized child record forms and guidance on monitoring child growth</a:t>
            </a:r>
          </a:p>
          <a:p>
            <a:pPr marL="342900" indent="-342900" algn="just">
              <a:lnSpc>
                <a:spcPct val="114999"/>
              </a:lnSpc>
              <a:buFont typeface="Wingdings" panose="05000000000000000000" pitchFamily="2" charset="2"/>
              <a:buChar char="ü"/>
            </a:pPr>
            <a:r>
              <a:rPr lang="en-US" sz="2000" dirty="0">
                <a:ea typeface="+mn-lt"/>
                <a:cs typeface="+mn-lt"/>
              </a:rPr>
              <a:t>Minimum program monitoring and evaluation </a:t>
            </a:r>
            <a:r>
              <a:rPr lang="en-US" sz="2000" dirty="0" err="1">
                <a:ea typeface="+mn-lt"/>
                <a:cs typeface="+mn-lt"/>
              </a:rPr>
              <a:t>packagetraining</a:t>
            </a:r>
            <a:r>
              <a:rPr lang="en-US" sz="2000" dirty="0">
                <a:ea typeface="+mn-lt"/>
                <a:cs typeface="+mn-lt"/>
              </a:rPr>
              <a:t> package</a:t>
            </a:r>
          </a:p>
          <a:p>
            <a:pPr marL="342900" indent="-342900" algn="just">
              <a:lnSpc>
                <a:spcPct val="114999"/>
              </a:lnSpc>
              <a:buFont typeface="Wingdings" panose="05000000000000000000" pitchFamily="2" charset="2"/>
              <a:buChar char="ü"/>
            </a:pPr>
            <a:r>
              <a:rPr lang="en-US" sz="2000" dirty="0">
                <a:ea typeface="+mn-lt"/>
                <a:cs typeface="+mn-lt"/>
              </a:rPr>
              <a:t>Appropriate number of staff</a:t>
            </a:r>
          </a:p>
          <a:p>
            <a:pPr marL="342900" indent="-342900" algn="just">
              <a:lnSpc>
                <a:spcPct val="114999"/>
              </a:lnSpc>
              <a:buFont typeface="Wingdings" panose="05000000000000000000" pitchFamily="2" charset="2"/>
              <a:buChar char="ü"/>
            </a:pPr>
            <a:r>
              <a:rPr lang="en-US" sz="2000" dirty="0">
                <a:ea typeface="+mn-lt"/>
                <a:cs typeface="+mn-lt"/>
              </a:rPr>
              <a:t>Logistics components of acquisition, storage, transportation and disposal of waste.</a:t>
            </a:r>
          </a:p>
          <a:p>
            <a:pPr marL="342900" indent="-342900" algn="just">
              <a:lnSpc>
                <a:spcPct val="114999"/>
              </a:lnSpc>
              <a:buFont typeface="Wingdings" panose="05000000000000000000" pitchFamily="2" charset="2"/>
              <a:buChar char="ü"/>
            </a:pPr>
            <a:r>
              <a:rPr lang="en-US" sz="2000" dirty="0">
                <a:ea typeface="+mn-lt"/>
                <a:cs typeface="+mn-lt"/>
              </a:rPr>
              <a:t>Importance of not losing sight of the general support for lactating mothers given the complexity and added demands of the BMS component.</a:t>
            </a:r>
            <a:endParaRPr lang="en-US" sz="2000" dirty="0"/>
          </a:p>
        </p:txBody>
      </p:sp>
      <p:sp>
        <p:nvSpPr>
          <p:cNvPr id="5" name="TextBox 4">
            <a:extLst>
              <a:ext uri="{FF2B5EF4-FFF2-40B4-BE49-F238E27FC236}">
                <a16:creationId xmlns:a16="http://schemas.microsoft.com/office/drawing/2014/main" id="{CC8A34AA-E80F-454D-2596-DF40DD8B6CE6}"/>
              </a:ext>
            </a:extLst>
          </p:cNvPr>
          <p:cNvSpPr txBox="1"/>
          <p:nvPr/>
        </p:nvSpPr>
        <p:spPr>
          <a:xfrm>
            <a:off x="570249" y="5970593"/>
            <a:ext cx="11258177"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dirty="0"/>
              <a:t>C</a:t>
            </a:r>
            <a:r>
              <a:rPr lang="en-US" sz="1100" dirty="0"/>
              <a:t>hallenges to the Programmatic Implementation of Ready to Use Infant Formula in the Post-Earthquake Response, Haiti, 2010: A Program Review</a:t>
            </a:r>
            <a:endParaRPr lang="en-US" sz="1100" dirty="0">
              <a:cs typeface="Calibri"/>
            </a:endParaRPr>
          </a:p>
          <a:p>
            <a:pPr algn="r"/>
            <a:r>
              <a:rPr lang="en-US" sz="1100" dirty="0"/>
              <a:t>https://pubmed.ncbi.nlm.nih.gov/24391877/</a:t>
            </a:r>
            <a:endParaRPr lang="en-US" sz="1100" dirty="0">
              <a:cs typeface="Calibri"/>
            </a:endParaRPr>
          </a:p>
        </p:txBody>
      </p:sp>
      <p:sp>
        <p:nvSpPr>
          <p:cNvPr id="8" name="TextBox 6">
            <a:extLst>
              <a:ext uri="{FF2B5EF4-FFF2-40B4-BE49-F238E27FC236}">
                <a16:creationId xmlns:a16="http://schemas.microsoft.com/office/drawing/2014/main" id="{EF72BC3E-E695-A0B5-502B-163B45213E4C}"/>
              </a:ext>
            </a:extLst>
          </p:cNvPr>
          <p:cNvSpPr txBox="1"/>
          <p:nvPr/>
        </p:nvSpPr>
        <p:spPr>
          <a:xfrm>
            <a:off x="327639" y="126362"/>
            <a:ext cx="10184842" cy="584775"/>
          </a:xfrm>
          <a:prstGeom prst="rect">
            <a:avLst/>
          </a:prstGeom>
          <a:noFill/>
        </p:spPr>
        <p:txBody>
          <a:bodyPr wrap="square" rtlCol="0">
            <a:spAutoFit/>
          </a:bodyPr>
          <a:lstStyle>
            <a:defPPr>
              <a:defRPr lang="en-US"/>
            </a:defPPr>
            <a:lvl1pPr>
              <a:defRPr sz="4000" b="1">
                <a:solidFill>
                  <a:schemeClr val="bg1"/>
                </a:solidFill>
                <a:latin typeface="Lato"/>
              </a:defRPr>
            </a:lvl1pPr>
          </a:lstStyle>
          <a:p>
            <a:r>
              <a:rPr lang="es-ES" sz="3200" dirty="0">
                <a:solidFill>
                  <a:schemeClr val="accent2"/>
                </a:solidFill>
              </a:rPr>
              <a:t>Case Study: A </a:t>
            </a:r>
            <a:r>
              <a:rPr lang="es-ES" sz="3200" dirty="0" err="1">
                <a:solidFill>
                  <a:schemeClr val="accent2"/>
                </a:solidFill>
              </a:rPr>
              <a:t>programme</a:t>
            </a:r>
            <a:r>
              <a:rPr lang="es-ES" sz="3200" dirty="0">
                <a:solidFill>
                  <a:schemeClr val="accent2"/>
                </a:solidFill>
              </a:rPr>
              <a:t> review</a:t>
            </a:r>
            <a:endParaRPr lang="en-US" sz="3200" dirty="0">
              <a:solidFill>
                <a:schemeClr val="accent2"/>
              </a:solidFill>
            </a:endParaRPr>
          </a:p>
        </p:txBody>
      </p:sp>
      <p:sp>
        <p:nvSpPr>
          <p:cNvPr id="10" name="CuadroTexto 9">
            <a:extLst>
              <a:ext uri="{FF2B5EF4-FFF2-40B4-BE49-F238E27FC236}">
                <a16:creationId xmlns:a16="http://schemas.microsoft.com/office/drawing/2014/main" id="{E8A71021-9AC4-43AA-1BFA-043D8CAE3169}"/>
              </a:ext>
            </a:extLst>
          </p:cNvPr>
          <p:cNvSpPr txBox="1"/>
          <p:nvPr/>
        </p:nvSpPr>
        <p:spPr>
          <a:xfrm>
            <a:off x="417196" y="767453"/>
            <a:ext cx="6878125" cy="708912"/>
          </a:xfrm>
          <a:prstGeom prst="rect">
            <a:avLst/>
          </a:prstGeom>
          <a:noFill/>
        </p:spPr>
        <p:txBody>
          <a:bodyPr wrap="square">
            <a:spAutoFit/>
          </a:bodyPr>
          <a:lstStyle/>
          <a:p>
            <a:pPr algn="just">
              <a:lnSpc>
                <a:spcPct val="115000"/>
              </a:lnSpc>
            </a:pPr>
            <a:r>
              <a:rPr lang="en-US" sz="1800" b="1" dirty="0">
                <a:effectLst/>
                <a:latin typeface="Calibri" panose="020F0502020204030204" pitchFamily="34" charset="0"/>
                <a:ea typeface="Calibri" panose="020F0502020204030204" pitchFamily="34" charset="0"/>
              </a:rPr>
              <a:t>Challenges to the programmatic implementation of ready to use infant formula in the post-earthquake response</a:t>
            </a:r>
            <a:endParaRPr lang="es-GT" sz="1800" dirty="0">
              <a:effectLst/>
              <a:latin typeface="Arial" panose="020B0604020202020204" pitchFamily="34" charset="0"/>
              <a:ea typeface="Arial" panose="020B0604020202020204" pitchFamily="34" charset="0"/>
            </a:endParaRPr>
          </a:p>
        </p:txBody>
      </p:sp>
      <p:sp>
        <p:nvSpPr>
          <p:cNvPr id="11" name="TextBox 10">
            <a:extLst>
              <a:ext uri="{FF2B5EF4-FFF2-40B4-BE49-F238E27FC236}">
                <a16:creationId xmlns:a16="http://schemas.microsoft.com/office/drawing/2014/main" id="{B0E5B650-6912-48A2-A857-BA914BCCE22A}"/>
              </a:ext>
            </a:extLst>
          </p:cNvPr>
          <p:cNvSpPr txBox="1"/>
          <p:nvPr/>
        </p:nvSpPr>
        <p:spPr>
          <a:xfrm>
            <a:off x="9838484" y="222490"/>
            <a:ext cx="2338085" cy="367819"/>
          </a:xfrm>
          <a:prstGeom prst="rect">
            <a:avLst/>
          </a:prstGeom>
        </p:spPr>
        <p:style>
          <a:lnRef idx="1">
            <a:schemeClr val="accent6"/>
          </a:lnRef>
          <a:fillRef idx="3">
            <a:schemeClr val="accent6"/>
          </a:fillRef>
          <a:effectRef idx="2">
            <a:schemeClr val="accent6"/>
          </a:effectRef>
          <a:fontRef idx="minor">
            <a:schemeClr val="lt1"/>
          </a:fontRef>
        </p:style>
        <p:txBody>
          <a:bodyPr wrap="square" lIns="91440" tIns="45720" rIns="91440" bIns="45720" rtlCol="0" anchor="t">
            <a:spAutoFit/>
          </a:bodyPr>
          <a:lstStyle/>
          <a:p>
            <a:r>
              <a:rPr lang="es-PA" dirty="0" err="1"/>
              <a:t>Haiti</a:t>
            </a:r>
            <a:r>
              <a:rPr lang="es-PA" dirty="0"/>
              <a:t> </a:t>
            </a:r>
            <a:r>
              <a:rPr lang="es-PA" dirty="0" err="1"/>
              <a:t>earthquake</a:t>
            </a:r>
            <a:r>
              <a:rPr lang="es-PA" dirty="0"/>
              <a:t>, 2010</a:t>
            </a:r>
            <a:endParaRPr lang="en-US" dirty="0"/>
          </a:p>
        </p:txBody>
      </p:sp>
    </p:spTree>
    <p:extLst>
      <p:ext uri="{BB962C8B-B14F-4D97-AF65-F5344CB8AC3E}">
        <p14:creationId xmlns:p14="http://schemas.microsoft.com/office/powerpoint/2010/main" val="34064271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611E3B-3844-4D87-8101-2F794953B80A}"/>
              </a:ext>
            </a:extLst>
          </p:cNvPr>
          <p:cNvSpPr txBox="1"/>
          <p:nvPr/>
        </p:nvSpPr>
        <p:spPr>
          <a:xfrm>
            <a:off x="586530" y="84729"/>
            <a:ext cx="10184842" cy="707886"/>
          </a:xfrm>
          <a:prstGeom prst="rect">
            <a:avLst/>
          </a:prstGeom>
          <a:noFill/>
        </p:spPr>
        <p:txBody>
          <a:bodyPr wrap="square" rtlCol="0">
            <a:spAutoFit/>
          </a:bodyPr>
          <a:lstStyle>
            <a:defPPr>
              <a:defRPr lang="en-US"/>
            </a:defPPr>
            <a:lvl1pPr>
              <a:defRPr sz="4000" b="1">
                <a:solidFill>
                  <a:schemeClr val="bg1"/>
                </a:solidFill>
                <a:latin typeface="Lato"/>
              </a:defRPr>
            </a:lvl1pPr>
          </a:lstStyle>
          <a:p>
            <a:r>
              <a:rPr lang="en-GB" dirty="0">
                <a:solidFill>
                  <a:schemeClr val="accent2"/>
                </a:solidFill>
              </a:rPr>
              <a:t>Resources</a:t>
            </a:r>
            <a:endParaRPr lang="en-US" dirty="0">
              <a:solidFill>
                <a:schemeClr val="accent2"/>
              </a:solidFill>
            </a:endParaRPr>
          </a:p>
        </p:txBody>
      </p:sp>
      <p:sp>
        <p:nvSpPr>
          <p:cNvPr id="5" name="TextBox 4">
            <a:extLst>
              <a:ext uri="{FF2B5EF4-FFF2-40B4-BE49-F238E27FC236}">
                <a16:creationId xmlns:a16="http://schemas.microsoft.com/office/drawing/2014/main" id="{7F6277C5-E585-409A-8CB0-00552C19D32E}"/>
              </a:ext>
            </a:extLst>
          </p:cNvPr>
          <p:cNvSpPr txBox="1"/>
          <p:nvPr/>
        </p:nvSpPr>
        <p:spPr>
          <a:xfrm>
            <a:off x="1841540" y="5100899"/>
            <a:ext cx="2753248" cy="369332"/>
          </a:xfrm>
          <a:prstGeom prst="rect">
            <a:avLst/>
          </a:prstGeom>
          <a:noFill/>
        </p:spPr>
        <p:txBody>
          <a:bodyPr wrap="square" rtlCol="0">
            <a:spAutoFit/>
          </a:bodyPr>
          <a:lstStyle/>
          <a:p>
            <a:pPr algn="ctr"/>
            <a:r>
              <a:rPr lang="es-PA"/>
              <a:t>WHO 1998</a:t>
            </a:r>
            <a:endParaRPr lang="en-US"/>
          </a:p>
        </p:txBody>
      </p:sp>
      <p:pic>
        <p:nvPicPr>
          <p:cNvPr id="6" name="Picture 5">
            <a:extLst>
              <a:ext uri="{FF2B5EF4-FFF2-40B4-BE49-F238E27FC236}">
                <a16:creationId xmlns:a16="http://schemas.microsoft.com/office/drawing/2014/main" id="{445F3CAD-F056-4029-A14D-49127EC562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915" y="1041773"/>
            <a:ext cx="2541696" cy="380577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B035254-FFBE-45CF-81E7-83B98889CC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98523" y="1045009"/>
            <a:ext cx="2682274" cy="342427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67C76A8D-E794-4C2C-ADCF-F650C0A454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41601" y="1064603"/>
            <a:ext cx="2590736" cy="368157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CB768E7A-E133-4930-BC16-0B7C0D837D9A}"/>
              </a:ext>
            </a:extLst>
          </p:cNvPr>
          <p:cNvSpPr txBox="1"/>
          <p:nvPr/>
        </p:nvSpPr>
        <p:spPr>
          <a:xfrm>
            <a:off x="8031210" y="5100899"/>
            <a:ext cx="2319249" cy="369332"/>
          </a:xfrm>
          <a:prstGeom prst="rect">
            <a:avLst/>
          </a:prstGeom>
          <a:noFill/>
        </p:spPr>
        <p:txBody>
          <a:bodyPr wrap="square" rtlCol="0">
            <a:spAutoFit/>
          </a:bodyPr>
          <a:lstStyle/>
          <a:p>
            <a:r>
              <a:rPr lang="es-ES_tradnl"/>
              <a:t>IFE, 2017</a:t>
            </a:r>
          </a:p>
        </p:txBody>
      </p:sp>
      <p:pic>
        <p:nvPicPr>
          <p:cNvPr id="12" name="Picture 11">
            <a:extLst>
              <a:ext uri="{FF2B5EF4-FFF2-40B4-BE49-F238E27FC236}">
                <a16:creationId xmlns:a16="http://schemas.microsoft.com/office/drawing/2014/main" id="{8AA75F67-B2B2-4423-A069-2618ED3445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90835" y="1103283"/>
            <a:ext cx="2549320" cy="3604211"/>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6CFE0F62-DC49-4690-9A4B-70F8F595EAF2}"/>
              </a:ext>
            </a:extLst>
          </p:cNvPr>
          <p:cNvSpPr txBox="1"/>
          <p:nvPr/>
        </p:nvSpPr>
        <p:spPr>
          <a:xfrm>
            <a:off x="2751896" y="5793397"/>
            <a:ext cx="6094324" cy="369332"/>
          </a:xfrm>
          <a:prstGeom prst="rect">
            <a:avLst/>
          </a:prstGeom>
          <a:noFill/>
        </p:spPr>
        <p:txBody>
          <a:bodyPr wrap="square">
            <a:spAutoFit/>
          </a:bodyPr>
          <a:lstStyle/>
          <a:p>
            <a:pPr algn="ctr"/>
            <a:r>
              <a:rPr lang="es-PA" err="1"/>
              <a:t>Available</a:t>
            </a:r>
            <a:r>
              <a:rPr lang="es-PA"/>
              <a:t> in English and French</a:t>
            </a:r>
          </a:p>
        </p:txBody>
      </p:sp>
    </p:spTree>
    <p:extLst>
      <p:ext uri="{BB962C8B-B14F-4D97-AF65-F5344CB8AC3E}">
        <p14:creationId xmlns:p14="http://schemas.microsoft.com/office/powerpoint/2010/main" val="38188340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D8F656-9464-4D20-8553-044D6BEA37B5}"/>
              </a:ext>
            </a:extLst>
          </p:cNvPr>
          <p:cNvSpPr>
            <a:spLocks noGrp="1"/>
          </p:cNvSpPr>
          <p:nvPr>
            <p:ph type="sldNum" sz="quarter" idx="12"/>
          </p:nvPr>
        </p:nvSpPr>
        <p:spPr/>
        <p:txBody>
          <a:bodyPr/>
          <a:lstStyle/>
          <a:p>
            <a:fld id="{198A1FDF-7175-48BE-A442-C38CD7BB5829}" type="slidenum">
              <a:rPr lang="en-US" smtClean="0"/>
              <a:t>83</a:t>
            </a:fld>
            <a:endParaRPr lang="en-US"/>
          </a:p>
        </p:txBody>
      </p:sp>
      <p:sp>
        <p:nvSpPr>
          <p:cNvPr id="7" name="TextBox 6">
            <a:extLst>
              <a:ext uri="{FF2B5EF4-FFF2-40B4-BE49-F238E27FC236}">
                <a16:creationId xmlns:a16="http://schemas.microsoft.com/office/drawing/2014/main" id="{B6972FD4-94E7-414A-87E2-34A6D074EFDE}"/>
              </a:ext>
            </a:extLst>
          </p:cNvPr>
          <p:cNvSpPr txBox="1"/>
          <p:nvPr/>
        </p:nvSpPr>
        <p:spPr>
          <a:xfrm>
            <a:off x="586530" y="225862"/>
            <a:ext cx="10184842" cy="707886"/>
          </a:xfrm>
          <a:prstGeom prst="rect">
            <a:avLst/>
          </a:prstGeom>
          <a:noFill/>
        </p:spPr>
        <p:txBody>
          <a:bodyPr wrap="square" rtlCol="0">
            <a:spAutoFit/>
          </a:bodyPr>
          <a:lstStyle>
            <a:defPPr>
              <a:defRPr lang="en-US"/>
            </a:defPPr>
            <a:lvl1pPr>
              <a:defRPr sz="4000" b="1">
                <a:solidFill>
                  <a:schemeClr val="bg1"/>
                </a:solidFill>
                <a:latin typeface="Lato"/>
              </a:defRPr>
            </a:lvl1pPr>
          </a:lstStyle>
          <a:p>
            <a:r>
              <a:rPr lang="en-GB">
                <a:solidFill>
                  <a:schemeClr val="accent2"/>
                </a:solidFill>
              </a:rPr>
              <a:t>Resources</a:t>
            </a:r>
            <a:endParaRPr lang="en-US">
              <a:solidFill>
                <a:schemeClr val="accent2"/>
              </a:solidFill>
            </a:endParaRPr>
          </a:p>
        </p:txBody>
      </p:sp>
      <p:sp>
        <p:nvSpPr>
          <p:cNvPr id="6" name="TextBox 5">
            <a:extLst>
              <a:ext uri="{FF2B5EF4-FFF2-40B4-BE49-F238E27FC236}">
                <a16:creationId xmlns:a16="http://schemas.microsoft.com/office/drawing/2014/main" id="{9788986B-4B5D-448A-967C-7A6FEE034B8E}"/>
              </a:ext>
            </a:extLst>
          </p:cNvPr>
          <p:cNvSpPr txBox="1"/>
          <p:nvPr/>
        </p:nvSpPr>
        <p:spPr>
          <a:xfrm>
            <a:off x="7727140" y="5692689"/>
            <a:ext cx="3352799" cy="369332"/>
          </a:xfrm>
          <a:prstGeom prst="rect">
            <a:avLst/>
          </a:prstGeom>
          <a:noFill/>
        </p:spPr>
        <p:txBody>
          <a:bodyPr wrap="square" rtlCol="0">
            <a:spAutoFit/>
          </a:bodyPr>
          <a:lstStyle/>
          <a:p>
            <a:r>
              <a:rPr lang="es-ES_tradnl" err="1"/>
              <a:t>Save</a:t>
            </a:r>
            <a:r>
              <a:rPr lang="es-ES_tradnl"/>
              <a:t> </a:t>
            </a:r>
            <a:r>
              <a:rPr lang="es-ES_tradnl" err="1"/>
              <a:t>the</a:t>
            </a:r>
            <a:r>
              <a:rPr lang="es-ES_tradnl"/>
              <a:t> </a:t>
            </a:r>
            <a:r>
              <a:rPr lang="es-ES_tradnl" err="1"/>
              <a:t>Children</a:t>
            </a:r>
            <a:r>
              <a:rPr lang="es-ES_tradnl"/>
              <a:t>, 2022</a:t>
            </a:r>
          </a:p>
        </p:txBody>
      </p:sp>
      <p:pic>
        <p:nvPicPr>
          <p:cNvPr id="8" name="Picture 7">
            <a:extLst>
              <a:ext uri="{FF2B5EF4-FFF2-40B4-BE49-F238E27FC236}">
                <a16:creationId xmlns:a16="http://schemas.microsoft.com/office/drawing/2014/main" id="{A4EA858C-A135-4EF8-A414-780611EA42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8300" y="1762964"/>
            <a:ext cx="2885651" cy="3667317"/>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9788986B-4B5D-448A-967C-7A6FEE034B8E}"/>
              </a:ext>
            </a:extLst>
          </p:cNvPr>
          <p:cNvSpPr txBox="1"/>
          <p:nvPr/>
        </p:nvSpPr>
        <p:spPr>
          <a:xfrm>
            <a:off x="2206195" y="5607321"/>
            <a:ext cx="3352799" cy="369332"/>
          </a:xfrm>
          <a:prstGeom prst="rect">
            <a:avLst/>
          </a:prstGeom>
          <a:noFill/>
        </p:spPr>
        <p:txBody>
          <a:bodyPr wrap="square" rtlCol="0">
            <a:spAutoFit/>
          </a:bodyPr>
          <a:lstStyle/>
          <a:p>
            <a:r>
              <a:rPr lang="es-ES_tradnl"/>
              <a:t>GRIN-LAC, 2018</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5931" y="1851045"/>
            <a:ext cx="2631827" cy="3669416"/>
          </a:xfrm>
          <a:prstGeom prst="rect">
            <a:avLst/>
          </a:prstGeom>
        </p:spPr>
      </p:pic>
      <p:sp>
        <p:nvSpPr>
          <p:cNvPr id="12" name="TextBox 11">
            <a:extLst>
              <a:ext uri="{FF2B5EF4-FFF2-40B4-BE49-F238E27FC236}">
                <a16:creationId xmlns:a16="http://schemas.microsoft.com/office/drawing/2014/main" id="{9788986B-4B5D-448A-967C-7A6FEE034B8E}"/>
              </a:ext>
            </a:extLst>
          </p:cNvPr>
          <p:cNvSpPr txBox="1"/>
          <p:nvPr/>
        </p:nvSpPr>
        <p:spPr>
          <a:xfrm>
            <a:off x="5508326" y="5674425"/>
            <a:ext cx="3352799" cy="369332"/>
          </a:xfrm>
          <a:prstGeom prst="rect">
            <a:avLst/>
          </a:prstGeom>
          <a:noFill/>
        </p:spPr>
        <p:txBody>
          <a:bodyPr wrap="square" rtlCol="0">
            <a:spAutoFit/>
          </a:bodyPr>
          <a:lstStyle/>
          <a:p>
            <a:r>
              <a:rPr lang="es-ES_tradnl"/>
              <a:t>IFE, 2021</a:t>
            </a:r>
          </a:p>
        </p:txBody>
      </p:sp>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60803" y="1603580"/>
            <a:ext cx="3101884" cy="3999123"/>
          </a:xfrm>
          <a:prstGeom prst="rect">
            <a:avLst/>
          </a:prstGeom>
        </p:spPr>
      </p:pic>
    </p:spTree>
    <p:extLst>
      <p:ext uri="{BB962C8B-B14F-4D97-AF65-F5344CB8AC3E}">
        <p14:creationId xmlns:p14="http://schemas.microsoft.com/office/powerpoint/2010/main" val="39118326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A43720-4E8B-4FD2-B58B-C492E2C26B82}"/>
              </a:ext>
            </a:extLst>
          </p:cNvPr>
          <p:cNvSpPr txBox="1"/>
          <p:nvPr/>
        </p:nvSpPr>
        <p:spPr>
          <a:xfrm>
            <a:off x="0" y="2467970"/>
            <a:ext cx="12192000" cy="1477328"/>
          </a:xfrm>
          <a:prstGeom prst="rect">
            <a:avLst/>
          </a:prstGeom>
          <a:solidFill>
            <a:srgbClr val="FF6600"/>
          </a:solidFill>
        </p:spPr>
        <p:txBody>
          <a:bodyPr wrap="square" rtlCol="0">
            <a:spAutoFit/>
          </a:bodyPr>
          <a:lstStyle/>
          <a:p>
            <a:pPr algn="ctr"/>
            <a:endParaRPr lang="en-US" sz="3000" b="1">
              <a:solidFill>
                <a:schemeClr val="bg1"/>
              </a:solidFill>
              <a:latin typeface="Lato"/>
            </a:endParaRPr>
          </a:p>
          <a:p>
            <a:pPr algn="ctr"/>
            <a:r>
              <a:rPr lang="en-US" sz="3000" b="1">
                <a:solidFill>
                  <a:schemeClr val="bg1"/>
                </a:solidFill>
                <a:latin typeface="Lato"/>
              </a:rPr>
              <a:t>Questions &amp; Answers</a:t>
            </a:r>
          </a:p>
          <a:p>
            <a:pPr algn="ctr"/>
            <a:endParaRPr lang="en-US" sz="3000">
              <a:solidFill>
                <a:schemeClr val="bg1"/>
              </a:solidFill>
              <a:latin typeface="Lato"/>
            </a:endParaRPr>
          </a:p>
        </p:txBody>
      </p:sp>
      <p:sp>
        <p:nvSpPr>
          <p:cNvPr id="2" name="Slide Number Placeholder 1">
            <a:extLst>
              <a:ext uri="{FF2B5EF4-FFF2-40B4-BE49-F238E27FC236}">
                <a16:creationId xmlns:a16="http://schemas.microsoft.com/office/drawing/2014/main" id="{6B597C0D-12D9-4F2C-8923-BFA2096B9547}"/>
              </a:ext>
            </a:extLst>
          </p:cNvPr>
          <p:cNvSpPr>
            <a:spLocks noGrp="1"/>
          </p:cNvSpPr>
          <p:nvPr>
            <p:ph type="sldNum" sz="quarter" idx="12"/>
          </p:nvPr>
        </p:nvSpPr>
        <p:spPr/>
        <p:txBody>
          <a:bodyPr/>
          <a:lstStyle/>
          <a:p>
            <a:fld id="{198A1FDF-7175-48BE-A442-C38CD7BB5829}" type="slidenum">
              <a:rPr lang="en-US" smtClean="0"/>
              <a:t>84</a:t>
            </a:fld>
            <a:endParaRPr lang="en-US"/>
          </a:p>
        </p:txBody>
      </p:sp>
      <p:pic>
        <p:nvPicPr>
          <p:cNvPr id="3" name="Imagen 2" descr="Interfaz de usuario gráfica&#10;&#10;Descripción generada automáticamente con confianza baja">
            <a:extLst>
              <a:ext uri="{FF2B5EF4-FFF2-40B4-BE49-F238E27FC236}">
                <a16:creationId xmlns:a16="http://schemas.microsoft.com/office/drawing/2014/main" id="{6AC430E9-725D-74C8-84EC-19C5C62C75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769" y="5656622"/>
            <a:ext cx="1684545" cy="942203"/>
          </a:xfrm>
          <a:prstGeom prst="rect">
            <a:avLst/>
          </a:prstGeom>
        </p:spPr>
      </p:pic>
      <p:pic>
        <p:nvPicPr>
          <p:cNvPr id="6" name="Picture 2" descr="UNICEF">
            <a:extLst>
              <a:ext uri="{FF2B5EF4-FFF2-40B4-BE49-F238E27FC236}">
                <a16:creationId xmlns:a16="http://schemas.microsoft.com/office/drawing/2014/main" id="{91E87CAD-E068-4A47-9424-A9FF3BB1230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567702" y="8321"/>
            <a:ext cx="1498232" cy="149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3866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18604-09CA-45C2-A6C9-E11DCEFBE6BF}"/>
              </a:ext>
            </a:extLst>
          </p:cNvPr>
          <p:cNvSpPr>
            <a:spLocks noGrp="1"/>
          </p:cNvSpPr>
          <p:nvPr>
            <p:ph type="title"/>
          </p:nvPr>
        </p:nvSpPr>
        <p:spPr>
          <a:xfrm>
            <a:off x="0" y="2519198"/>
            <a:ext cx="12192000" cy="1325563"/>
          </a:xfrm>
          <a:solidFill>
            <a:srgbClr val="FF6600"/>
          </a:solidFill>
        </p:spPr>
        <p:txBody>
          <a:bodyPr>
            <a:noAutofit/>
          </a:bodyPr>
          <a:lstStyle/>
          <a:p>
            <a:pPr algn="ctr"/>
            <a:r>
              <a:rPr lang="es-ES" sz="5400" b="1" dirty="0" err="1">
                <a:solidFill>
                  <a:schemeClr val="bg1"/>
                </a:solidFill>
                <a:latin typeface="+mn-lt"/>
              </a:rPr>
              <a:t>Post-test</a:t>
            </a:r>
            <a:endParaRPr lang="en-US" sz="5400" b="1" dirty="0">
              <a:solidFill>
                <a:schemeClr val="bg1"/>
              </a:solidFill>
              <a:latin typeface="+mn-lt"/>
            </a:endParaRPr>
          </a:p>
        </p:txBody>
      </p:sp>
      <p:pic>
        <p:nvPicPr>
          <p:cNvPr id="3" name="Imagen 2" descr="Interfaz de usuario gráfica&#10;&#10;Descripción generada automáticamente con confianza baja">
            <a:extLst>
              <a:ext uri="{FF2B5EF4-FFF2-40B4-BE49-F238E27FC236}">
                <a16:creationId xmlns:a16="http://schemas.microsoft.com/office/drawing/2014/main" id="{1277CD5F-E9D2-010B-3BD9-2DCA49BCA2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769" y="5656622"/>
            <a:ext cx="1684545" cy="942203"/>
          </a:xfrm>
          <a:prstGeom prst="rect">
            <a:avLst/>
          </a:prstGeom>
        </p:spPr>
      </p:pic>
      <p:pic>
        <p:nvPicPr>
          <p:cNvPr id="5" name="Picture 2" descr="UNICEF">
            <a:extLst>
              <a:ext uri="{FF2B5EF4-FFF2-40B4-BE49-F238E27FC236}">
                <a16:creationId xmlns:a16="http://schemas.microsoft.com/office/drawing/2014/main" id="{B86EFA4A-B786-43CF-8F28-E1776E1BB3B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567702" y="8321"/>
            <a:ext cx="1498232" cy="149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519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8"/>
          <p:cNvSpPr txBox="1">
            <a:spLocks noGrp="1"/>
          </p:cNvSpPr>
          <p:nvPr>
            <p:ph type="title"/>
          </p:nvPr>
        </p:nvSpPr>
        <p:spPr>
          <a:xfrm>
            <a:off x="4421179" y="1973173"/>
            <a:ext cx="3878759" cy="2911655"/>
          </a:xfrm>
          <a:prstGeom prst="rect">
            <a:avLst/>
          </a:prstGeom>
          <a:noFill/>
          <a:ln>
            <a:noFill/>
          </a:ln>
        </p:spPr>
        <p:txBody>
          <a:bodyPr spcFirstLastPara="1" vert="horz" wrap="square" lIns="91425" tIns="45700" rIns="91425" bIns="45700" rtlCol="0" anchor="ctr" anchorCtr="0">
            <a:normAutofit/>
          </a:bodyPr>
          <a:lstStyle/>
          <a:p>
            <a:pPr algn="ctr">
              <a:buSzPts val="4000"/>
            </a:pPr>
            <a:r>
              <a:rPr lang="hr-HR" b="1">
                <a:latin typeface="Univers" panose="020B0503020202020204" pitchFamily="34" charset="0"/>
              </a:rPr>
              <a:t>Next steps and closing!</a:t>
            </a:r>
          </a:p>
        </p:txBody>
      </p:sp>
      <p:pic>
        <p:nvPicPr>
          <p:cNvPr id="4" name="Picture 8">
            <a:extLst>
              <a:ext uri="{FF2B5EF4-FFF2-40B4-BE49-F238E27FC236}">
                <a16:creationId xmlns:a16="http://schemas.microsoft.com/office/drawing/2014/main" id="{2511355F-D380-25D9-16EB-EE69DFF2903D}"/>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354015" y="286399"/>
            <a:ext cx="2040842" cy="1083057"/>
          </a:xfrm>
          <a:prstGeom prst="rect">
            <a:avLst/>
          </a:prstGeom>
          <a:noFill/>
          <a:ln>
            <a:noFill/>
          </a:ln>
        </p:spPr>
      </p:pic>
      <p:pic>
        <p:nvPicPr>
          <p:cNvPr id="5" name="Picture 2" descr="UNICEF">
            <a:extLst>
              <a:ext uri="{FF2B5EF4-FFF2-40B4-BE49-F238E27FC236}">
                <a16:creationId xmlns:a16="http://schemas.microsoft.com/office/drawing/2014/main" id="{84E8B266-636B-45F2-8459-071E4E9D58E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567702" y="8321"/>
            <a:ext cx="1498232" cy="149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2373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e7f57f8a60_0_102"/>
          <p:cNvSpPr txBox="1">
            <a:spLocks noGrp="1"/>
          </p:cNvSpPr>
          <p:nvPr>
            <p:ph type="body" idx="1"/>
          </p:nvPr>
        </p:nvSpPr>
        <p:spPr>
          <a:xfrm>
            <a:off x="838200" y="2811475"/>
            <a:ext cx="10515600" cy="1945800"/>
          </a:xfrm>
          <a:prstGeom prst="rect">
            <a:avLst/>
          </a:prstGeom>
          <a:solidFill>
            <a:srgbClr val="FFD966"/>
          </a:solidFill>
          <a:ln>
            <a:noFill/>
          </a:ln>
          <a:effectLst>
            <a:outerShdw blurRad="57150" dist="76200" dir="4800000" algn="bl" rotWithShape="0">
              <a:srgbClr val="000000">
                <a:alpha val="49803"/>
              </a:srgbClr>
            </a:outerShdw>
          </a:effectLst>
        </p:spPr>
        <p:txBody>
          <a:bodyPr spcFirstLastPara="1" vert="horz" wrap="square" lIns="91425" tIns="45700" rIns="91425" bIns="45700" rtlCol="0" anchor="t" anchorCtr="0">
            <a:noAutofit/>
          </a:bodyPr>
          <a:lstStyle/>
          <a:p>
            <a:pPr marL="0" indent="0" algn="ctr">
              <a:lnSpc>
                <a:spcPct val="100000"/>
              </a:lnSpc>
              <a:spcBef>
                <a:spcPts val="0"/>
              </a:spcBef>
              <a:buClr>
                <a:schemeClr val="lt1"/>
              </a:buClr>
              <a:buNone/>
            </a:pPr>
            <a:r>
              <a:rPr lang="en-US">
                <a:latin typeface="Univers" panose="020B0503020202020204" pitchFamily="34" charset="0"/>
                <a:ea typeface="Candara"/>
                <a:cs typeface="Candara"/>
                <a:sym typeface="Candara"/>
              </a:rPr>
              <a:t>Please fill out the brief webinar evaluation </a:t>
            </a:r>
            <a:br>
              <a:rPr lang="en-US">
                <a:latin typeface="Univers" panose="020B0503020202020204" pitchFamily="34" charset="0"/>
                <a:ea typeface="Candara"/>
                <a:cs typeface="Candara"/>
                <a:sym typeface="Candara"/>
              </a:rPr>
            </a:br>
            <a:r>
              <a:rPr lang="en-US">
                <a:latin typeface="Univers" panose="020B0503020202020204" pitchFamily="34" charset="0"/>
                <a:ea typeface="Candara"/>
                <a:cs typeface="Candara"/>
                <a:sym typeface="Candara"/>
              </a:rPr>
              <a:t>it will take less than 5 minutes </a:t>
            </a:r>
            <a:endParaRPr sz="3200">
              <a:latin typeface="Univers" panose="020B0503020202020204" pitchFamily="34" charset="0"/>
              <a:ea typeface="Candara"/>
              <a:cs typeface="Candara"/>
              <a:sym typeface="Candara"/>
            </a:endParaRPr>
          </a:p>
          <a:p>
            <a:pPr marL="0" indent="0" algn="ctr">
              <a:lnSpc>
                <a:spcPct val="100000"/>
              </a:lnSpc>
              <a:spcBef>
                <a:spcPts val="519"/>
              </a:spcBef>
              <a:buClr>
                <a:schemeClr val="lt1"/>
              </a:buClr>
              <a:buNone/>
            </a:pPr>
            <a:r>
              <a:rPr lang="en-US">
                <a:latin typeface="Univers" panose="020B0503020202020204" pitchFamily="34" charset="0"/>
                <a:ea typeface="Candara"/>
                <a:cs typeface="Candara"/>
                <a:sym typeface="Candara"/>
              </a:rPr>
              <a:t>(</a:t>
            </a:r>
            <a:r>
              <a:rPr lang="en-US" i="1">
                <a:latin typeface="Univers" panose="020B0503020202020204" pitchFamily="34" charset="0"/>
                <a:ea typeface="Candara"/>
                <a:cs typeface="Candara"/>
                <a:sym typeface="Candara"/>
              </a:rPr>
              <a:t>it will pop up when you close the webinar)</a:t>
            </a:r>
            <a:endParaRPr i="1">
              <a:latin typeface="Univers" panose="020B0503020202020204" pitchFamily="34" charset="0"/>
              <a:ea typeface="Candara"/>
              <a:cs typeface="Candara"/>
              <a:sym typeface="Candara"/>
            </a:endParaRPr>
          </a:p>
          <a:p>
            <a:pPr marL="0" indent="0">
              <a:buSzPts val="2400"/>
              <a:buNone/>
            </a:pPr>
            <a:endParaRPr>
              <a:latin typeface="Candara"/>
              <a:ea typeface="Candara"/>
              <a:cs typeface="Candara"/>
              <a:sym typeface="Candara"/>
            </a:endParaRPr>
          </a:p>
        </p:txBody>
      </p:sp>
      <p:pic>
        <p:nvPicPr>
          <p:cNvPr id="3" name="Picture 8">
            <a:extLst>
              <a:ext uri="{FF2B5EF4-FFF2-40B4-BE49-F238E27FC236}">
                <a16:creationId xmlns:a16="http://schemas.microsoft.com/office/drawing/2014/main" id="{07233AE8-50F0-2124-2EC3-90B80510D0F8}"/>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354015" y="286399"/>
            <a:ext cx="2040842" cy="1083057"/>
          </a:xfrm>
          <a:prstGeom prst="rect">
            <a:avLst/>
          </a:prstGeom>
          <a:noFill/>
          <a:ln>
            <a:noFill/>
          </a:ln>
        </p:spPr>
      </p:pic>
      <p:pic>
        <p:nvPicPr>
          <p:cNvPr id="2" name="Picture 8">
            <a:extLst>
              <a:ext uri="{FF2B5EF4-FFF2-40B4-BE49-F238E27FC236}">
                <a16:creationId xmlns:a16="http://schemas.microsoft.com/office/drawing/2014/main" id="{7A6BEB11-1845-8B56-A3C0-C58EFC86C8DC}"/>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354015" y="286399"/>
            <a:ext cx="2040842" cy="1083057"/>
          </a:xfrm>
          <a:prstGeom prst="rect">
            <a:avLst/>
          </a:prstGeom>
          <a:noFill/>
          <a:ln>
            <a:noFill/>
          </a:ln>
        </p:spPr>
      </p:pic>
      <p:pic>
        <p:nvPicPr>
          <p:cNvPr id="6" name="Picture 2" descr="UNICEF">
            <a:extLst>
              <a:ext uri="{FF2B5EF4-FFF2-40B4-BE49-F238E27FC236}">
                <a16:creationId xmlns:a16="http://schemas.microsoft.com/office/drawing/2014/main" id="{8A4E276C-CBA9-4A41-8E23-52DFF98C140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567702" y="8321"/>
            <a:ext cx="1498232" cy="149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8878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9"/>
          <p:cNvSpPr txBox="1">
            <a:spLocks noGrp="1"/>
          </p:cNvSpPr>
          <p:nvPr>
            <p:ph type="title"/>
          </p:nvPr>
        </p:nvSpPr>
        <p:spPr>
          <a:xfrm>
            <a:off x="3500225" y="440000"/>
            <a:ext cx="5001600" cy="690600"/>
          </a:xfrm>
          <a:prstGeom prst="rect">
            <a:avLst/>
          </a:prstGeom>
          <a:noFill/>
          <a:ln>
            <a:noFill/>
          </a:ln>
        </p:spPr>
        <p:txBody>
          <a:bodyPr spcFirstLastPara="1" vert="horz" wrap="square" lIns="91425" tIns="45700" rIns="91425" bIns="45700" rtlCol="0" anchor="t" anchorCtr="0">
            <a:noAutofit/>
          </a:bodyPr>
          <a:lstStyle/>
          <a:p>
            <a:pPr algn="ctr">
              <a:buSzPts val="4000"/>
            </a:pPr>
            <a:r>
              <a:rPr lang="en-US" sz="2800">
                <a:latin typeface="Univers" panose="020B0503020202020204" pitchFamily="34" charset="0"/>
                <a:ea typeface="Candara"/>
                <a:cs typeface="Candara"/>
                <a:sym typeface="Candara"/>
              </a:rPr>
              <a:t>Looking for support in Nutrition in Emergencies?</a:t>
            </a:r>
            <a:endParaRPr sz="2800">
              <a:latin typeface="Univers" panose="020B0503020202020204" pitchFamily="34" charset="0"/>
              <a:ea typeface="Candara"/>
              <a:cs typeface="Candara"/>
              <a:sym typeface="Candara"/>
            </a:endParaRPr>
          </a:p>
        </p:txBody>
      </p:sp>
      <p:sp>
        <p:nvSpPr>
          <p:cNvPr id="201" name="Google Shape;201;p9"/>
          <p:cNvSpPr txBox="1">
            <a:spLocks noGrp="1"/>
          </p:cNvSpPr>
          <p:nvPr>
            <p:ph type="body" idx="1"/>
          </p:nvPr>
        </p:nvSpPr>
        <p:spPr>
          <a:xfrm>
            <a:off x="265175" y="5928622"/>
            <a:ext cx="11599800" cy="746100"/>
          </a:xfrm>
          <a:prstGeom prst="rect">
            <a:avLst/>
          </a:prstGeom>
          <a:noFill/>
          <a:ln>
            <a:noFill/>
          </a:ln>
        </p:spPr>
        <p:txBody>
          <a:bodyPr spcFirstLastPara="1" vert="horz" wrap="square" lIns="91425" tIns="45700" rIns="91425" bIns="45700" rtlCol="0" anchor="t" anchorCtr="0">
            <a:normAutofit/>
          </a:bodyPr>
          <a:lstStyle/>
          <a:p>
            <a:pPr marL="0" indent="0" algn="ctr">
              <a:spcBef>
                <a:spcPts val="0"/>
              </a:spcBef>
              <a:buNone/>
            </a:pPr>
            <a:r>
              <a:rPr lang="en-US">
                <a:latin typeface="Univers" panose="020B0503020202020204" pitchFamily="34" charset="0"/>
                <a:ea typeface="Candara"/>
                <a:cs typeface="Candara"/>
                <a:sym typeface="Candara"/>
              </a:rPr>
              <a:t>Visit: </a:t>
            </a:r>
            <a:r>
              <a:rPr lang="en-US" u="sng">
                <a:solidFill>
                  <a:schemeClr val="hlink"/>
                </a:solidFill>
                <a:latin typeface="Univers" panose="020B0503020202020204" pitchFamily="34" charset="0"/>
                <a:ea typeface="Candara"/>
                <a:cs typeface="Candara"/>
                <a:sym typeface="Candara"/>
                <a:hlinkClick r:id="rId3"/>
              </a:rPr>
              <a:t>https://ta.nutritioncluster.net/</a:t>
            </a:r>
            <a:r>
              <a:rPr lang="en-US">
                <a:latin typeface="Univers" panose="020B0503020202020204" pitchFamily="34" charset="0"/>
                <a:ea typeface="Candara"/>
                <a:cs typeface="Candara"/>
                <a:sym typeface="Candara"/>
              </a:rPr>
              <a:t> </a:t>
            </a:r>
            <a:r>
              <a:rPr lang="en-US" b="1">
                <a:latin typeface="Univers" panose="020B0503020202020204" pitchFamily="34" charset="0"/>
                <a:ea typeface="Candara"/>
                <a:cs typeface="Candara"/>
                <a:sym typeface="Candara"/>
              </a:rPr>
              <a:t> </a:t>
            </a:r>
            <a:r>
              <a:rPr lang="en-US">
                <a:latin typeface="Univers" panose="020B0503020202020204" pitchFamily="34" charset="0"/>
                <a:ea typeface="Candara"/>
                <a:cs typeface="Candara"/>
                <a:sym typeface="Candara"/>
              </a:rPr>
              <a:t>and click "Request Support"</a:t>
            </a:r>
            <a:endParaRPr>
              <a:latin typeface="Univers" panose="020B0503020202020204" pitchFamily="34" charset="0"/>
              <a:ea typeface="Candara"/>
              <a:cs typeface="Candara"/>
              <a:sym typeface="Candara"/>
            </a:endParaRPr>
          </a:p>
        </p:txBody>
      </p:sp>
      <p:graphicFrame>
        <p:nvGraphicFramePr>
          <p:cNvPr id="202" name="Google Shape;202;p9"/>
          <p:cNvGraphicFramePr/>
          <p:nvPr/>
        </p:nvGraphicFramePr>
        <p:xfrm>
          <a:off x="988724" y="1885553"/>
          <a:ext cx="10574802" cy="3741875"/>
        </p:xfrm>
        <a:graphic>
          <a:graphicData uri="http://schemas.openxmlformats.org/drawingml/2006/table">
            <a:tbl>
              <a:tblPr firstRow="1" bandRow="1">
                <a:noFill/>
              </a:tblPr>
              <a:tblGrid>
                <a:gridCol w="478351">
                  <a:extLst>
                    <a:ext uri="{9D8B030D-6E8A-4147-A177-3AD203B41FA5}">
                      <a16:colId xmlns:a16="http://schemas.microsoft.com/office/drawing/2014/main" val="20000"/>
                    </a:ext>
                  </a:extLst>
                </a:gridCol>
                <a:gridCol w="5314100">
                  <a:extLst>
                    <a:ext uri="{9D8B030D-6E8A-4147-A177-3AD203B41FA5}">
                      <a16:colId xmlns:a16="http://schemas.microsoft.com/office/drawing/2014/main" val="20001"/>
                    </a:ext>
                  </a:extLst>
                </a:gridCol>
                <a:gridCol w="4782351">
                  <a:extLst>
                    <a:ext uri="{9D8B030D-6E8A-4147-A177-3AD203B41FA5}">
                      <a16:colId xmlns:a16="http://schemas.microsoft.com/office/drawing/2014/main" val="20002"/>
                    </a:ext>
                  </a:extLst>
                </a:gridCol>
              </a:tblGrid>
              <a:tr h="695025">
                <a:tc>
                  <a:txBody>
                    <a:bodyPr/>
                    <a:lstStyle/>
                    <a:p>
                      <a:pPr marL="0" marR="0" lvl="0" indent="0" algn="l" rtl="0">
                        <a:lnSpc>
                          <a:spcPct val="100000"/>
                        </a:lnSpc>
                        <a:spcBef>
                          <a:spcPts val="0"/>
                        </a:spcBef>
                        <a:spcAft>
                          <a:spcPts val="0"/>
                        </a:spcAft>
                        <a:buClr>
                          <a:srgbClr val="000000"/>
                        </a:buClr>
                        <a:buSzPts val="2500"/>
                        <a:buFont typeface="Arial"/>
                        <a:buNone/>
                      </a:pPr>
                      <a:endParaRPr sz="2100" u="none" strike="noStrike" cap="none">
                        <a:latin typeface="Candara"/>
                        <a:ea typeface="Candara"/>
                        <a:cs typeface="Candara"/>
                        <a:sym typeface="Candara"/>
                      </a:endParaRPr>
                    </a:p>
                  </a:txBody>
                  <a:tcPr marL="91451" marR="91451" marT="45725" marB="45725"/>
                </a:tc>
                <a:tc>
                  <a:txBody>
                    <a:bodyPr/>
                    <a:lstStyle/>
                    <a:p>
                      <a:pPr marL="0" marR="0" lvl="0" indent="0" algn="ctr" rtl="0">
                        <a:lnSpc>
                          <a:spcPct val="100000"/>
                        </a:lnSpc>
                        <a:spcBef>
                          <a:spcPts val="0"/>
                        </a:spcBef>
                        <a:spcAft>
                          <a:spcPts val="0"/>
                        </a:spcAft>
                        <a:buClr>
                          <a:srgbClr val="000000"/>
                        </a:buClr>
                        <a:buSzPts val="2500"/>
                        <a:buFont typeface="Arial"/>
                        <a:buNone/>
                      </a:pPr>
                      <a:r>
                        <a:rPr lang="en-US" sz="2100" b="1" u="none" strike="noStrike" cap="none">
                          <a:latin typeface="Univers" panose="020B0503020202020204" pitchFamily="34" charset="0"/>
                          <a:ea typeface="Candara"/>
                          <a:cs typeface="Candara"/>
                          <a:sym typeface="Candara"/>
                        </a:rPr>
                        <a:t>Type of supported needed</a:t>
                      </a:r>
                      <a:endParaRPr sz="1100" b="1" u="none" strike="noStrike" cap="none">
                        <a:latin typeface="Univers" panose="020B0503020202020204" pitchFamily="34" charset="0"/>
                        <a:ea typeface="Candara"/>
                        <a:cs typeface="Candara"/>
                        <a:sym typeface="Candara"/>
                      </a:endParaRPr>
                    </a:p>
                  </a:txBody>
                  <a:tcPr marL="91451" marR="91451" marT="45725" marB="45725" anchor="ctr"/>
                </a:tc>
                <a:tc>
                  <a:txBody>
                    <a:bodyPr/>
                    <a:lstStyle/>
                    <a:p>
                      <a:pPr marL="0" marR="0" lvl="0" indent="0" algn="ctr" rtl="0">
                        <a:lnSpc>
                          <a:spcPct val="100000"/>
                        </a:lnSpc>
                        <a:spcBef>
                          <a:spcPts val="0"/>
                        </a:spcBef>
                        <a:spcAft>
                          <a:spcPts val="0"/>
                        </a:spcAft>
                        <a:buClr>
                          <a:srgbClr val="000000"/>
                        </a:buClr>
                        <a:buSzPts val="2500"/>
                        <a:buFont typeface="Arial"/>
                        <a:buNone/>
                      </a:pPr>
                      <a:r>
                        <a:rPr lang="en-US" sz="2100" b="1" u="none" strike="noStrike" cap="none">
                          <a:latin typeface="Univers" panose="020B0503020202020204" pitchFamily="34" charset="0"/>
                          <a:ea typeface="Candara"/>
                          <a:cs typeface="Candara"/>
                          <a:sym typeface="Candara"/>
                        </a:rPr>
                        <a:t>Provider</a:t>
                      </a:r>
                      <a:endParaRPr sz="1100" b="1" u="none" strike="noStrike" cap="none">
                        <a:latin typeface="Univers" panose="020B0503020202020204" pitchFamily="34" charset="0"/>
                        <a:ea typeface="Candara"/>
                        <a:cs typeface="Candara"/>
                        <a:sym typeface="Candara"/>
                      </a:endParaRPr>
                    </a:p>
                  </a:txBody>
                  <a:tcPr marL="91451" marR="91451" marT="45725" marB="45725" anchor="ctr"/>
                </a:tc>
                <a:extLst>
                  <a:ext uri="{0D108BD9-81ED-4DB2-BD59-A6C34878D82A}">
                    <a16:rowId xmlns:a16="http://schemas.microsoft.com/office/drawing/2014/main" val="10000"/>
                  </a:ext>
                </a:extLst>
              </a:tr>
              <a:tr h="1102525">
                <a:tc>
                  <a:txBody>
                    <a:bodyPr/>
                    <a:lstStyle/>
                    <a:p>
                      <a:pPr marL="0" marR="0" lvl="0" indent="0" algn="l" rtl="0">
                        <a:lnSpc>
                          <a:spcPct val="100000"/>
                        </a:lnSpc>
                        <a:spcBef>
                          <a:spcPts val="0"/>
                        </a:spcBef>
                        <a:spcAft>
                          <a:spcPts val="0"/>
                        </a:spcAft>
                        <a:buClr>
                          <a:srgbClr val="000000"/>
                        </a:buClr>
                        <a:buSzPts val="2500"/>
                        <a:buFont typeface="Arial"/>
                        <a:buNone/>
                      </a:pPr>
                      <a:r>
                        <a:rPr lang="en-US" sz="2100" u="none" strike="noStrike" cap="none">
                          <a:latin typeface="Candara"/>
                          <a:ea typeface="Candara"/>
                          <a:cs typeface="Candara"/>
                          <a:sym typeface="Candara"/>
                        </a:rPr>
                        <a:t>1</a:t>
                      </a:r>
                      <a:endParaRPr sz="1100" u="none" strike="noStrike" cap="none">
                        <a:latin typeface="Candara"/>
                        <a:ea typeface="Candara"/>
                        <a:cs typeface="Candara"/>
                        <a:sym typeface="Candara"/>
                      </a:endParaRPr>
                    </a:p>
                  </a:txBody>
                  <a:tcPr marL="91451" marR="91451" marT="45725" marB="45725" anchor="ctr"/>
                </a:tc>
                <a:tc>
                  <a:txBody>
                    <a:bodyPr/>
                    <a:lstStyle/>
                    <a:p>
                      <a:pPr marL="0" marR="0" lvl="0" indent="0" algn="l" rtl="0">
                        <a:lnSpc>
                          <a:spcPct val="100000"/>
                        </a:lnSpc>
                        <a:spcBef>
                          <a:spcPts val="0"/>
                        </a:spcBef>
                        <a:spcAft>
                          <a:spcPts val="0"/>
                        </a:spcAft>
                        <a:buClr>
                          <a:srgbClr val="000000"/>
                        </a:buClr>
                        <a:buSzPts val="2500"/>
                        <a:buFont typeface="Arial"/>
                        <a:buNone/>
                      </a:pPr>
                      <a:r>
                        <a:rPr lang="en-US" sz="2100" u="none" strike="noStrike" cap="none">
                          <a:latin typeface="Univers" panose="020B0503020202020204" pitchFamily="34" charset="0"/>
                          <a:ea typeface="Candara"/>
                          <a:cs typeface="Candara"/>
                          <a:sym typeface="Candara"/>
                        </a:rPr>
                        <a:t>I want remote or in-country technical support </a:t>
                      </a:r>
                      <a:endParaRPr sz="2100" u="none" strike="noStrike" cap="none">
                        <a:latin typeface="Univers" panose="020B0503020202020204" pitchFamily="34" charset="0"/>
                        <a:ea typeface="Candara"/>
                        <a:cs typeface="Candara"/>
                        <a:sym typeface="Candara"/>
                      </a:endParaRPr>
                    </a:p>
                  </a:txBody>
                  <a:tcPr marL="91451" marR="91451" marT="45725" marB="45725" anchor="ctr"/>
                </a:tc>
                <a:tc>
                  <a:txBody>
                    <a:bodyPr/>
                    <a:lstStyle/>
                    <a:p>
                      <a:pPr marL="0" marR="0" lvl="0" indent="0" algn="l" rtl="0">
                        <a:lnSpc>
                          <a:spcPct val="100000"/>
                        </a:lnSpc>
                        <a:spcBef>
                          <a:spcPts val="0"/>
                        </a:spcBef>
                        <a:spcAft>
                          <a:spcPts val="0"/>
                        </a:spcAft>
                        <a:buClr>
                          <a:srgbClr val="000000"/>
                        </a:buClr>
                        <a:buSzPts val="2500"/>
                        <a:buFont typeface="Arial"/>
                        <a:buNone/>
                      </a:pPr>
                      <a:r>
                        <a:rPr lang="en-US" sz="2100" u="none" strike="noStrike" cap="none">
                          <a:latin typeface="Univers" panose="020B0503020202020204" pitchFamily="34" charset="0"/>
                          <a:ea typeface="Candara"/>
                          <a:cs typeface="Candara"/>
                          <a:sym typeface="Candara"/>
                        </a:rPr>
                        <a:t>GNC Technical Alliance</a:t>
                      </a:r>
                      <a:endParaRPr sz="2100" u="none" strike="noStrike" cap="none">
                        <a:latin typeface="Univers" panose="020B0503020202020204" pitchFamily="34" charset="0"/>
                        <a:ea typeface="Candara"/>
                        <a:cs typeface="Candara"/>
                        <a:sym typeface="Candara"/>
                      </a:endParaRPr>
                    </a:p>
                  </a:txBody>
                  <a:tcPr marL="91451" marR="91451" marT="45725" marB="45725" anchor="ctr"/>
                </a:tc>
                <a:extLst>
                  <a:ext uri="{0D108BD9-81ED-4DB2-BD59-A6C34878D82A}">
                    <a16:rowId xmlns:a16="http://schemas.microsoft.com/office/drawing/2014/main" val="10001"/>
                  </a:ext>
                </a:extLst>
              </a:tr>
              <a:tr h="897375">
                <a:tc>
                  <a:txBody>
                    <a:bodyPr/>
                    <a:lstStyle/>
                    <a:p>
                      <a:pPr marL="0" marR="0" lvl="0" indent="0" algn="l" rtl="0">
                        <a:lnSpc>
                          <a:spcPct val="100000"/>
                        </a:lnSpc>
                        <a:spcBef>
                          <a:spcPts val="0"/>
                        </a:spcBef>
                        <a:spcAft>
                          <a:spcPts val="0"/>
                        </a:spcAft>
                        <a:buClr>
                          <a:srgbClr val="000000"/>
                        </a:buClr>
                        <a:buSzPts val="2500"/>
                        <a:buFont typeface="Arial"/>
                        <a:buNone/>
                      </a:pPr>
                      <a:r>
                        <a:rPr lang="en-US" sz="2100" u="none" strike="noStrike" cap="none">
                          <a:latin typeface="Candara"/>
                          <a:ea typeface="Candara"/>
                          <a:cs typeface="Candara"/>
                          <a:sym typeface="Candara"/>
                        </a:rPr>
                        <a:t>2</a:t>
                      </a:r>
                      <a:endParaRPr sz="1100" u="none" strike="noStrike" cap="none">
                        <a:latin typeface="Candara"/>
                        <a:ea typeface="Candara"/>
                        <a:cs typeface="Candara"/>
                        <a:sym typeface="Candara"/>
                      </a:endParaRPr>
                    </a:p>
                  </a:txBody>
                  <a:tcPr marL="91451" marR="91451" marT="45725" marB="45725" anchor="ctr"/>
                </a:tc>
                <a:tc>
                  <a:txBody>
                    <a:bodyPr/>
                    <a:lstStyle/>
                    <a:p>
                      <a:pPr marL="0" marR="0" lvl="0" indent="0" algn="l" rtl="0">
                        <a:lnSpc>
                          <a:spcPct val="100000"/>
                        </a:lnSpc>
                        <a:spcBef>
                          <a:spcPts val="0"/>
                        </a:spcBef>
                        <a:spcAft>
                          <a:spcPts val="0"/>
                        </a:spcAft>
                        <a:buClr>
                          <a:srgbClr val="000000"/>
                        </a:buClr>
                        <a:buSzPts val="2500"/>
                        <a:buFont typeface="Arial"/>
                        <a:buNone/>
                      </a:pPr>
                      <a:r>
                        <a:rPr lang="en-US" sz="2100" u="none" strike="noStrike" cap="none">
                          <a:latin typeface="Univers" panose="020B0503020202020204" pitchFamily="34" charset="0"/>
                          <a:ea typeface="Candara"/>
                          <a:cs typeface="Candara"/>
                          <a:sym typeface="Candara"/>
                        </a:rPr>
                        <a:t>I want to hire a consultant directly </a:t>
                      </a:r>
                      <a:endParaRPr sz="2100" u="none" strike="noStrike" cap="none">
                        <a:latin typeface="Univers" panose="020B0503020202020204" pitchFamily="34" charset="0"/>
                        <a:ea typeface="Candara"/>
                        <a:cs typeface="Candara"/>
                        <a:sym typeface="Candara"/>
                      </a:endParaRPr>
                    </a:p>
                  </a:txBody>
                  <a:tcPr marL="91451" marR="91451" marT="45725" marB="45725" anchor="ctr"/>
                </a:tc>
                <a:tc>
                  <a:txBody>
                    <a:bodyPr/>
                    <a:lstStyle/>
                    <a:p>
                      <a:pPr marL="0" marR="0" lvl="0" indent="0" algn="l" rtl="0">
                        <a:lnSpc>
                          <a:spcPct val="100000"/>
                        </a:lnSpc>
                        <a:spcBef>
                          <a:spcPts val="0"/>
                        </a:spcBef>
                        <a:spcAft>
                          <a:spcPts val="0"/>
                        </a:spcAft>
                        <a:buClr>
                          <a:srgbClr val="000000"/>
                        </a:buClr>
                        <a:buSzPts val="2500"/>
                        <a:buFont typeface="Arial"/>
                        <a:buNone/>
                      </a:pPr>
                      <a:r>
                        <a:rPr lang="en-US" sz="2100" u="none" strike="noStrike" cap="none">
                          <a:latin typeface="Univers" panose="020B0503020202020204" pitchFamily="34" charset="0"/>
                          <a:ea typeface="Candara"/>
                          <a:cs typeface="Candara"/>
                          <a:sym typeface="Candara"/>
                        </a:rPr>
                        <a:t>GNC Technical Alliance Consultant Rosters</a:t>
                      </a:r>
                      <a:endParaRPr sz="1100" u="none" strike="noStrike" cap="none">
                        <a:latin typeface="Univers" panose="020B0503020202020204" pitchFamily="34" charset="0"/>
                        <a:ea typeface="Candara"/>
                        <a:cs typeface="Candara"/>
                        <a:sym typeface="Candara"/>
                      </a:endParaRPr>
                    </a:p>
                  </a:txBody>
                  <a:tcPr marL="91451" marR="91451" marT="45725" marB="45725" anchor="ctr"/>
                </a:tc>
                <a:extLst>
                  <a:ext uri="{0D108BD9-81ED-4DB2-BD59-A6C34878D82A}">
                    <a16:rowId xmlns:a16="http://schemas.microsoft.com/office/drawing/2014/main" val="10002"/>
                  </a:ext>
                </a:extLst>
              </a:tr>
              <a:tr h="523475">
                <a:tc>
                  <a:txBody>
                    <a:bodyPr/>
                    <a:lstStyle/>
                    <a:p>
                      <a:pPr marL="0" marR="0" lvl="0" indent="0" algn="l" rtl="0">
                        <a:lnSpc>
                          <a:spcPct val="100000"/>
                        </a:lnSpc>
                        <a:spcBef>
                          <a:spcPts val="0"/>
                        </a:spcBef>
                        <a:spcAft>
                          <a:spcPts val="0"/>
                        </a:spcAft>
                        <a:buClr>
                          <a:srgbClr val="000000"/>
                        </a:buClr>
                        <a:buSzPts val="2500"/>
                        <a:buFont typeface="Arial"/>
                        <a:buNone/>
                      </a:pPr>
                      <a:r>
                        <a:rPr lang="en-US" sz="2100" u="none" strike="noStrike" cap="none">
                          <a:latin typeface="Candara"/>
                          <a:ea typeface="Candara"/>
                          <a:cs typeface="Candara"/>
                          <a:sym typeface="Candara"/>
                        </a:rPr>
                        <a:t>3</a:t>
                      </a:r>
                      <a:endParaRPr sz="1100" u="none" strike="noStrike" cap="none">
                        <a:latin typeface="Candara"/>
                        <a:ea typeface="Candara"/>
                        <a:cs typeface="Candara"/>
                        <a:sym typeface="Candara"/>
                      </a:endParaRPr>
                    </a:p>
                  </a:txBody>
                  <a:tcPr marL="91451" marR="91451" marT="45725" marB="45725" anchor="ctr"/>
                </a:tc>
                <a:tc>
                  <a:txBody>
                    <a:bodyPr/>
                    <a:lstStyle/>
                    <a:p>
                      <a:pPr marL="0" marR="0" lvl="0" indent="0" algn="l" rtl="0">
                        <a:lnSpc>
                          <a:spcPct val="100000"/>
                        </a:lnSpc>
                        <a:spcBef>
                          <a:spcPts val="0"/>
                        </a:spcBef>
                        <a:spcAft>
                          <a:spcPts val="0"/>
                        </a:spcAft>
                        <a:buClr>
                          <a:srgbClr val="000000"/>
                        </a:buClr>
                        <a:buSzPts val="2500"/>
                        <a:buFont typeface="Arial"/>
                        <a:buNone/>
                      </a:pPr>
                      <a:r>
                        <a:rPr lang="en-US" sz="2100" u="none" strike="noStrike" cap="none">
                          <a:latin typeface="Univers" panose="020B0503020202020204" pitchFamily="34" charset="0"/>
                          <a:ea typeface="Candara"/>
                          <a:cs typeface="Candara"/>
                          <a:sym typeface="Candara"/>
                        </a:rPr>
                        <a:t>I want quick technical advice</a:t>
                      </a:r>
                      <a:endParaRPr sz="1100" u="none" strike="noStrike" cap="none">
                        <a:latin typeface="Univers" panose="020B0503020202020204" pitchFamily="34" charset="0"/>
                        <a:ea typeface="Candara"/>
                        <a:cs typeface="Candara"/>
                        <a:sym typeface="Candara"/>
                      </a:endParaRPr>
                    </a:p>
                  </a:txBody>
                  <a:tcPr marL="91451" marR="91451" marT="45725" marB="45725" anchor="ctr"/>
                </a:tc>
                <a:tc>
                  <a:txBody>
                    <a:bodyPr/>
                    <a:lstStyle/>
                    <a:p>
                      <a:pPr marL="0" marR="0" lvl="0" indent="0" algn="l" rtl="0">
                        <a:lnSpc>
                          <a:spcPct val="100000"/>
                        </a:lnSpc>
                        <a:spcBef>
                          <a:spcPts val="0"/>
                        </a:spcBef>
                        <a:spcAft>
                          <a:spcPts val="0"/>
                        </a:spcAft>
                        <a:buClr>
                          <a:srgbClr val="000000"/>
                        </a:buClr>
                        <a:buSzPts val="2500"/>
                        <a:buFont typeface="Arial"/>
                        <a:buNone/>
                      </a:pPr>
                      <a:r>
                        <a:rPr lang="en-US" sz="2100" u="none" strike="noStrike" cap="none">
                          <a:latin typeface="Univers" panose="020B0503020202020204" pitchFamily="34" charset="0"/>
                          <a:ea typeface="Candara"/>
                          <a:cs typeface="Candara"/>
                          <a:sym typeface="Candara"/>
                        </a:rPr>
                        <a:t>GNC HelpDesk</a:t>
                      </a:r>
                      <a:endParaRPr sz="2100" u="none" strike="noStrike" cap="none">
                        <a:latin typeface="Univers" panose="020B0503020202020204" pitchFamily="34" charset="0"/>
                        <a:ea typeface="Candara"/>
                        <a:cs typeface="Candara"/>
                        <a:sym typeface="Candara"/>
                      </a:endParaRPr>
                    </a:p>
                  </a:txBody>
                  <a:tcPr marL="91451" marR="91451" marT="45725" marB="45725" anchor="ctr"/>
                </a:tc>
                <a:extLst>
                  <a:ext uri="{0D108BD9-81ED-4DB2-BD59-A6C34878D82A}">
                    <a16:rowId xmlns:a16="http://schemas.microsoft.com/office/drawing/2014/main" val="10003"/>
                  </a:ext>
                </a:extLst>
              </a:tr>
              <a:tr h="523475">
                <a:tc>
                  <a:txBody>
                    <a:bodyPr/>
                    <a:lstStyle/>
                    <a:p>
                      <a:pPr marL="0" marR="0" lvl="0" indent="0" algn="l" rtl="0">
                        <a:lnSpc>
                          <a:spcPct val="100000"/>
                        </a:lnSpc>
                        <a:spcBef>
                          <a:spcPts val="0"/>
                        </a:spcBef>
                        <a:spcAft>
                          <a:spcPts val="0"/>
                        </a:spcAft>
                        <a:buClr>
                          <a:srgbClr val="000000"/>
                        </a:buClr>
                        <a:buSzPts val="2100"/>
                        <a:buFont typeface="Arial"/>
                        <a:buNone/>
                      </a:pPr>
                      <a:r>
                        <a:rPr lang="en-US" sz="2100" u="none" strike="noStrike" cap="none">
                          <a:latin typeface="Candara"/>
                          <a:ea typeface="Candara"/>
                          <a:cs typeface="Candara"/>
                          <a:sym typeface="Candara"/>
                        </a:rPr>
                        <a:t>4</a:t>
                      </a:r>
                      <a:endParaRPr sz="2100" u="none" strike="noStrike" cap="none">
                        <a:latin typeface="Candara"/>
                        <a:ea typeface="Candara"/>
                        <a:cs typeface="Candara"/>
                        <a:sym typeface="Candara"/>
                      </a:endParaRPr>
                    </a:p>
                  </a:txBody>
                  <a:tcPr marL="91451" marR="91451" marT="45725" marB="45725" anchor="ctr"/>
                </a:tc>
                <a:tc>
                  <a:txBody>
                    <a:bodyPr/>
                    <a:lstStyle/>
                    <a:p>
                      <a:pPr marL="0" marR="0" lvl="0" indent="0" algn="l" rtl="0">
                        <a:lnSpc>
                          <a:spcPct val="100000"/>
                        </a:lnSpc>
                        <a:spcBef>
                          <a:spcPts val="0"/>
                        </a:spcBef>
                        <a:spcAft>
                          <a:spcPts val="0"/>
                        </a:spcAft>
                        <a:buClr>
                          <a:srgbClr val="000000"/>
                        </a:buClr>
                        <a:buSzPts val="2100"/>
                        <a:buFont typeface="Arial"/>
                        <a:buNone/>
                      </a:pPr>
                      <a:r>
                        <a:rPr lang="en-US" sz="2100" u="none" strike="noStrike" cap="none">
                          <a:latin typeface="Univers" panose="020B0503020202020204" pitchFamily="34" charset="0"/>
                          <a:ea typeface="Candara"/>
                          <a:cs typeface="Candara"/>
                          <a:sym typeface="Candara"/>
                        </a:rPr>
                        <a:t>I want peer support </a:t>
                      </a:r>
                      <a:endParaRPr sz="2100" u="none" strike="noStrike" cap="none">
                        <a:latin typeface="Univers" panose="020B0503020202020204" pitchFamily="34" charset="0"/>
                        <a:ea typeface="Candara"/>
                        <a:cs typeface="Candara"/>
                        <a:sym typeface="Candara"/>
                      </a:endParaRPr>
                    </a:p>
                  </a:txBody>
                  <a:tcPr marL="91451" marR="91451" marT="45725" marB="45725" anchor="ctr"/>
                </a:tc>
                <a:tc>
                  <a:txBody>
                    <a:bodyPr/>
                    <a:lstStyle/>
                    <a:p>
                      <a:pPr marL="0" marR="0" lvl="0" indent="0" algn="l" rtl="0">
                        <a:lnSpc>
                          <a:spcPct val="100000"/>
                        </a:lnSpc>
                        <a:spcBef>
                          <a:spcPts val="0"/>
                        </a:spcBef>
                        <a:spcAft>
                          <a:spcPts val="0"/>
                        </a:spcAft>
                        <a:buClr>
                          <a:srgbClr val="000000"/>
                        </a:buClr>
                        <a:buSzPts val="2100"/>
                        <a:buFont typeface="Arial"/>
                        <a:buNone/>
                      </a:pPr>
                      <a:r>
                        <a:rPr lang="en-US" sz="2100" u="sng" strike="noStrike" cap="none">
                          <a:solidFill>
                            <a:schemeClr val="hlink"/>
                          </a:solidFill>
                          <a:latin typeface="Univers" panose="020B0503020202020204" pitchFamily="34" charset="0"/>
                          <a:ea typeface="Candara"/>
                          <a:cs typeface="Candara"/>
                          <a:sym typeface="Candara"/>
                          <a:hlinkClick r:id="rId4"/>
                        </a:rPr>
                        <a:t>www.en-net.org</a:t>
                      </a:r>
                      <a:r>
                        <a:rPr lang="en-US" sz="2100" u="none" strike="noStrike" cap="none">
                          <a:latin typeface="Univers" panose="020B0503020202020204" pitchFamily="34" charset="0"/>
                          <a:ea typeface="Candara"/>
                          <a:cs typeface="Candara"/>
                          <a:sym typeface="Candara"/>
                        </a:rPr>
                        <a:t>  </a:t>
                      </a:r>
                      <a:endParaRPr sz="2100" u="none" strike="noStrike" cap="none">
                        <a:latin typeface="Univers" panose="020B0503020202020204" pitchFamily="34" charset="0"/>
                        <a:ea typeface="Candara"/>
                        <a:cs typeface="Candara"/>
                        <a:sym typeface="Candara"/>
                      </a:endParaRPr>
                    </a:p>
                  </a:txBody>
                  <a:tcPr marL="91451" marR="91451" marT="45725" marB="45725" anchor="ctr"/>
                </a:tc>
                <a:extLst>
                  <a:ext uri="{0D108BD9-81ED-4DB2-BD59-A6C34878D82A}">
                    <a16:rowId xmlns:a16="http://schemas.microsoft.com/office/drawing/2014/main" val="10004"/>
                  </a:ext>
                </a:extLst>
              </a:tr>
            </a:tbl>
          </a:graphicData>
        </a:graphic>
      </p:graphicFrame>
      <p:pic>
        <p:nvPicPr>
          <p:cNvPr id="5" name="Google Shape;11;p11">
            <a:extLst>
              <a:ext uri="{FF2B5EF4-FFF2-40B4-BE49-F238E27FC236}">
                <a16:creationId xmlns:a16="http://schemas.microsoft.com/office/drawing/2014/main" id="{DAEA113A-CBD4-A2A6-0E09-54DFD13DC8EF}"/>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57201" y="256943"/>
            <a:ext cx="1985964" cy="1128947"/>
          </a:xfrm>
          <a:prstGeom prst="rect">
            <a:avLst/>
          </a:prstGeom>
          <a:noFill/>
          <a:ln>
            <a:noFill/>
          </a:ln>
        </p:spPr>
      </p:pic>
    </p:spTree>
    <p:extLst>
      <p:ext uri="{BB962C8B-B14F-4D97-AF65-F5344CB8AC3E}">
        <p14:creationId xmlns:p14="http://schemas.microsoft.com/office/powerpoint/2010/main" val="8371938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555D809-2686-48A3-8573-064B4C9AA604}"/>
              </a:ext>
            </a:extLst>
          </p:cNvPr>
          <p:cNvSpPr/>
          <p:nvPr/>
        </p:nvSpPr>
        <p:spPr>
          <a:xfrm>
            <a:off x="2" y="5431971"/>
            <a:ext cx="12188952" cy="1458671"/>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6000">
              <a:solidFill>
                <a:srgbClr val="333B5B"/>
              </a:solidFill>
              <a:latin typeface="Franklin Gothic Book" panose="020B0503020102020204"/>
            </a:endParaRPr>
          </a:p>
        </p:txBody>
      </p:sp>
      <p:sp>
        <p:nvSpPr>
          <p:cNvPr id="11" name="Rectangle 10">
            <a:extLst>
              <a:ext uri="{FF2B5EF4-FFF2-40B4-BE49-F238E27FC236}">
                <a16:creationId xmlns:a16="http://schemas.microsoft.com/office/drawing/2014/main" id="{4C0BEC85-5305-4560-9753-29E795A85A6D}"/>
              </a:ext>
            </a:extLst>
          </p:cNvPr>
          <p:cNvSpPr/>
          <p:nvPr/>
        </p:nvSpPr>
        <p:spPr>
          <a:xfrm>
            <a:off x="294593" y="5746438"/>
            <a:ext cx="11599770" cy="707886"/>
          </a:xfrm>
          <a:prstGeom prst="rect">
            <a:avLst/>
          </a:prstGeom>
        </p:spPr>
        <p:txBody>
          <a:bodyPr wrap="square">
            <a:spAutoFit/>
          </a:bodyPr>
          <a:lstStyle/>
          <a:p>
            <a:pPr algn="ctr"/>
            <a:r>
              <a:rPr lang="es-PA" sz="4000" b="1" err="1">
                <a:solidFill>
                  <a:schemeClr val="bg1"/>
                </a:solidFill>
                <a:latin typeface="Lato"/>
              </a:rPr>
              <a:t>Thank</a:t>
            </a:r>
            <a:r>
              <a:rPr lang="es-PA" sz="4000" b="1">
                <a:solidFill>
                  <a:schemeClr val="bg1"/>
                </a:solidFill>
                <a:latin typeface="Lato"/>
              </a:rPr>
              <a:t> </a:t>
            </a:r>
            <a:r>
              <a:rPr lang="es-PA" sz="4000" b="1" err="1">
                <a:solidFill>
                  <a:schemeClr val="bg1"/>
                </a:solidFill>
                <a:latin typeface="Lato"/>
              </a:rPr>
              <a:t>you</a:t>
            </a:r>
            <a:r>
              <a:rPr lang="es-PA" sz="4000" b="1">
                <a:solidFill>
                  <a:schemeClr val="bg1"/>
                </a:solidFill>
                <a:latin typeface="Lato"/>
              </a:rPr>
              <a:t> </a:t>
            </a:r>
            <a:r>
              <a:rPr lang="es-PA" sz="4000" b="1" err="1">
                <a:solidFill>
                  <a:schemeClr val="bg1"/>
                </a:solidFill>
                <a:latin typeface="Lato"/>
              </a:rPr>
              <a:t>for</a:t>
            </a:r>
            <a:r>
              <a:rPr lang="es-PA" sz="4000" b="1">
                <a:solidFill>
                  <a:schemeClr val="bg1"/>
                </a:solidFill>
                <a:latin typeface="Lato"/>
              </a:rPr>
              <a:t> </a:t>
            </a:r>
            <a:r>
              <a:rPr lang="es-PA" sz="4000" b="1" err="1">
                <a:solidFill>
                  <a:schemeClr val="bg1"/>
                </a:solidFill>
                <a:latin typeface="Lato"/>
              </a:rPr>
              <a:t>your</a:t>
            </a:r>
            <a:r>
              <a:rPr lang="es-PA" sz="4000" b="1">
                <a:solidFill>
                  <a:schemeClr val="bg1"/>
                </a:solidFill>
                <a:latin typeface="Lato"/>
              </a:rPr>
              <a:t> </a:t>
            </a:r>
            <a:r>
              <a:rPr lang="es-PA" sz="4000" b="1" err="1">
                <a:solidFill>
                  <a:schemeClr val="bg1"/>
                </a:solidFill>
                <a:latin typeface="Lato"/>
              </a:rPr>
              <a:t>attention</a:t>
            </a:r>
            <a:endParaRPr lang="en-US" sz="4000" b="1">
              <a:solidFill>
                <a:schemeClr val="bg1"/>
              </a:solidFill>
              <a:latin typeface="Lato"/>
            </a:endParaRPr>
          </a:p>
        </p:txBody>
      </p:sp>
      <p:sp>
        <p:nvSpPr>
          <p:cNvPr id="2" name="Slide Number Placeholder 1">
            <a:extLst>
              <a:ext uri="{FF2B5EF4-FFF2-40B4-BE49-F238E27FC236}">
                <a16:creationId xmlns:a16="http://schemas.microsoft.com/office/drawing/2014/main" id="{B7663CE2-1817-48DE-B697-0CFEAD4E8B16}"/>
              </a:ext>
            </a:extLst>
          </p:cNvPr>
          <p:cNvSpPr>
            <a:spLocks noGrp="1"/>
          </p:cNvSpPr>
          <p:nvPr>
            <p:ph type="sldNum" sz="quarter" idx="12"/>
          </p:nvPr>
        </p:nvSpPr>
        <p:spPr/>
        <p:txBody>
          <a:bodyPr/>
          <a:lstStyle/>
          <a:p>
            <a:fld id="{198A1FDF-7175-48BE-A442-C38CD7BB5829}" type="slidenum">
              <a:rPr lang="en-US" dirty="0" smtClean="0"/>
              <a:t>89</a:t>
            </a:fld>
            <a:endParaRPr lang="en-US"/>
          </a:p>
        </p:txBody>
      </p:sp>
      <p:grpSp>
        <p:nvGrpSpPr>
          <p:cNvPr id="7" name="Grupo 6">
            <a:extLst>
              <a:ext uri="{FF2B5EF4-FFF2-40B4-BE49-F238E27FC236}">
                <a16:creationId xmlns:a16="http://schemas.microsoft.com/office/drawing/2014/main" id="{BA63B062-F447-11C1-A534-861F2A740F6C}"/>
              </a:ext>
            </a:extLst>
          </p:cNvPr>
          <p:cNvGrpSpPr/>
          <p:nvPr/>
        </p:nvGrpSpPr>
        <p:grpSpPr>
          <a:xfrm>
            <a:off x="3142667" y="403676"/>
            <a:ext cx="6481435" cy="4590996"/>
            <a:chOff x="174171" y="128578"/>
            <a:chExt cx="4876800" cy="3248152"/>
          </a:xfrm>
        </p:grpSpPr>
        <p:pic>
          <p:nvPicPr>
            <p:cNvPr id="8" name="Picture 2">
              <a:extLst>
                <a:ext uri="{FF2B5EF4-FFF2-40B4-BE49-F238E27FC236}">
                  <a16:creationId xmlns:a16="http://schemas.microsoft.com/office/drawing/2014/main" id="{5E78E03F-1C64-7962-EBE6-EFA2288D1A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171" y="128578"/>
              <a:ext cx="4876800" cy="3248025"/>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1BEC7B5C-DF80-E9C1-837D-9DA76F191322}"/>
                </a:ext>
              </a:extLst>
            </p:cNvPr>
            <p:cNvSpPr txBox="1"/>
            <p:nvPr/>
          </p:nvSpPr>
          <p:spPr>
            <a:xfrm>
              <a:off x="3135087" y="3130381"/>
              <a:ext cx="1894114" cy="246349"/>
            </a:xfrm>
            <a:prstGeom prst="rect">
              <a:avLst/>
            </a:prstGeom>
            <a:noFill/>
          </p:spPr>
          <p:txBody>
            <a:bodyPr wrap="square">
              <a:spAutoFit/>
            </a:bodyPr>
            <a:lstStyle/>
            <a:p>
              <a:r>
                <a:rPr lang="es-GT" sz="1001">
                  <a:solidFill>
                    <a:schemeClr val="bg1"/>
                  </a:solidFill>
                  <a:latin typeface="Open Sans" panose="020B0606030504020204" pitchFamily="34" charset="0"/>
                </a:rPr>
                <a:t>© UNICEF/UN0520222/Arcos</a:t>
              </a:r>
              <a:endParaRPr lang="es-GT" sz="1001">
                <a:solidFill>
                  <a:schemeClr val="bg1"/>
                </a:solidFill>
              </a:endParaRPr>
            </a:p>
          </p:txBody>
        </p:sp>
      </p:grpSp>
    </p:spTree>
    <p:extLst>
      <p:ext uri="{BB962C8B-B14F-4D97-AF65-F5344CB8AC3E}">
        <p14:creationId xmlns:p14="http://schemas.microsoft.com/office/powerpoint/2010/main" val="4072815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3355DFEC-0003-ACD2-B9CB-BBB1AEB6CC81}"/>
              </a:ext>
            </a:extLst>
          </p:cNvPr>
          <p:cNvSpPr/>
          <p:nvPr/>
        </p:nvSpPr>
        <p:spPr>
          <a:xfrm>
            <a:off x="1401656" y="5378874"/>
            <a:ext cx="9388687" cy="133992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rgbClr val="000000"/>
                </a:solidFill>
              </a:rPr>
              <a:t>IYCF-E interventions in emergencies aim to ensure two fundamental </a:t>
            </a:r>
            <a:r>
              <a:rPr lang="en-US" sz="2400" b="1" u="sng">
                <a:solidFill>
                  <a:srgbClr val="000000"/>
                </a:solidFill>
              </a:rPr>
              <a:t>humanitarian principles</a:t>
            </a:r>
            <a:r>
              <a:rPr lang="en-US" sz="2400" b="1">
                <a:solidFill>
                  <a:srgbClr val="000000"/>
                </a:solidFill>
              </a:rPr>
              <a:t>: </a:t>
            </a:r>
            <a:endParaRPr lang="en-US" sz="2000" b="1">
              <a:solidFill>
                <a:srgbClr val="000000"/>
              </a:solidFill>
            </a:endParaRPr>
          </a:p>
          <a:p>
            <a:pPr algn="ctr"/>
            <a:r>
              <a:rPr lang="en-US" sz="2800" b="1" u="sng">
                <a:solidFill>
                  <a:srgbClr val="000000"/>
                </a:solidFill>
              </a:rPr>
              <a:t>Do no harm </a:t>
            </a:r>
            <a:r>
              <a:rPr lang="en-US" sz="2800" b="1" u="sng">
                <a:solidFill>
                  <a:srgbClr val="000000"/>
                </a:solidFill>
                <a:ea typeface="+mn-lt"/>
                <a:cs typeface="+mn-lt"/>
              </a:rPr>
              <a:t>&amp; save lives</a:t>
            </a:r>
            <a:r>
              <a:rPr lang="en-US" sz="2800" b="1">
                <a:solidFill>
                  <a:srgbClr val="000000"/>
                </a:solidFill>
                <a:ea typeface="+mn-lt"/>
                <a:cs typeface="+mn-lt"/>
              </a:rPr>
              <a:t> + prevent</a:t>
            </a:r>
            <a:r>
              <a:rPr lang="en-US" sz="2800" b="1">
                <a:solidFill>
                  <a:srgbClr val="000000"/>
                </a:solidFill>
              </a:rPr>
              <a:t> malnutrition.</a:t>
            </a:r>
            <a:endParaRPr lang="es-GT" sz="2800" b="1">
              <a:solidFill>
                <a:srgbClr val="000000"/>
              </a:solidFill>
            </a:endParaRPr>
          </a:p>
        </p:txBody>
      </p:sp>
      <p:pic>
        <p:nvPicPr>
          <p:cNvPr id="7" name="Picture 6">
            <a:extLst>
              <a:ext uri="{FF2B5EF4-FFF2-40B4-BE49-F238E27FC236}">
                <a16:creationId xmlns:a16="http://schemas.microsoft.com/office/drawing/2014/main" id="{6C30F2AA-4770-DA4D-B809-48F69ED264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862" y="896024"/>
            <a:ext cx="9000890" cy="3814399"/>
          </a:xfrm>
          <a:prstGeom prst="rect">
            <a:avLst/>
          </a:prstGeom>
        </p:spPr>
      </p:pic>
      <p:sp>
        <p:nvSpPr>
          <p:cNvPr id="8" name="TextBox 7">
            <a:extLst>
              <a:ext uri="{FF2B5EF4-FFF2-40B4-BE49-F238E27FC236}">
                <a16:creationId xmlns:a16="http://schemas.microsoft.com/office/drawing/2014/main" id="{04636216-14F0-CD48-BD93-B6543BDDC850}"/>
              </a:ext>
            </a:extLst>
          </p:cNvPr>
          <p:cNvSpPr txBox="1"/>
          <p:nvPr/>
        </p:nvSpPr>
        <p:spPr>
          <a:xfrm>
            <a:off x="5910470" y="4767649"/>
            <a:ext cx="3458817" cy="276999"/>
          </a:xfrm>
          <a:prstGeom prst="rect">
            <a:avLst/>
          </a:prstGeom>
          <a:noFill/>
        </p:spPr>
        <p:txBody>
          <a:bodyPr wrap="square" rtlCol="0">
            <a:spAutoFit/>
          </a:bodyPr>
          <a:lstStyle/>
          <a:p>
            <a:pPr algn="r"/>
            <a:r>
              <a:rPr lang="es-ES_tradnl" sz="1200">
                <a:solidFill>
                  <a:schemeClr val="bg1">
                    <a:lumMod val="50000"/>
                  </a:schemeClr>
                </a:solidFill>
              </a:rPr>
              <a:t>Fuente: </a:t>
            </a:r>
            <a:r>
              <a:rPr lang="es-ES_tradnl" sz="1200" err="1">
                <a:solidFill>
                  <a:schemeClr val="bg1">
                    <a:lumMod val="50000"/>
                  </a:schemeClr>
                </a:solidFill>
              </a:rPr>
              <a:t>From</a:t>
            </a:r>
            <a:r>
              <a:rPr lang="es-ES_tradnl" sz="1200">
                <a:solidFill>
                  <a:schemeClr val="bg1">
                    <a:lumMod val="50000"/>
                  </a:schemeClr>
                </a:solidFill>
              </a:rPr>
              <a:t> </a:t>
            </a:r>
            <a:r>
              <a:rPr lang="es-ES_tradnl" sz="1200" err="1">
                <a:solidFill>
                  <a:schemeClr val="bg1">
                    <a:lumMod val="50000"/>
                  </a:schemeClr>
                </a:solidFill>
              </a:rPr>
              <a:t>the</a:t>
            </a:r>
            <a:r>
              <a:rPr lang="es-ES_tradnl" sz="1200">
                <a:solidFill>
                  <a:schemeClr val="bg1">
                    <a:lumMod val="50000"/>
                  </a:schemeClr>
                </a:solidFill>
              </a:rPr>
              <a:t> </a:t>
            </a:r>
            <a:r>
              <a:rPr lang="es-ES_tradnl" sz="1200" err="1">
                <a:solidFill>
                  <a:schemeClr val="bg1">
                    <a:lumMod val="50000"/>
                  </a:schemeClr>
                </a:solidFill>
              </a:rPr>
              <a:t>first</a:t>
            </a:r>
            <a:r>
              <a:rPr lang="es-ES_tradnl" sz="1200">
                <a:solidFill>
                  <a:schemeClr val="bg1">
                    <a:lumMod val="50000"/>
                  </a:schemeClr>
                </a:solidFill>
              </a:rPr>
              <a:t> </a:t>
            </a:r>
            <a:r>
              <a:rPr lang="es-ES_tradnl" sz="1200" err="1">
                <a:solidFill>
                  <a:schemeClr val="bg1">
                    <a:lumMod val="50000"/>
                  </a:schemeClr>
                </a:solidFill>
              </a:rPr>
              <a:t>hour</a:t>
            </a:r>
            <a:r>
              <a:rPr lang="es-ES_tradnl" sz="1200">
                <a:solidFill>
                  <a:schemeClr val="bg1">
                    <a:lumMod val="50000"/>
                  </a:schemeClr>
                </a:solidFill>
              </a:rPr>
              <a:t> of </a:t>
            </a:r>
            <a:r>
              <a:rPr lang="es-ES_tradnl" sz="1200" err="1">
                <a:solidFill>
                  <a:schemeClr val="bg1">
                    <a:lumMod val="50000"/>
                  </a:schemeClr>
                </a:solidFill>
              </a:rPr>
              <a:t>life</a:t>
            </a:r>
            <a:r>
              <a:rPr lang="es-ES_tradnl" sz="1200">
                <a:solidFill>
                  <a:schemeClr val="bg1">
                    <a:lumMod val="50000"/>
                  </a:schemeClr>
                </a:solidFill>
              </a:rPr>
              <a:t> - UNICEF, 2016</a:t>
            </a:r>
          </a:p>
        </p:txBody>
      </p:sp>
      <p:sp>
        <p:nvSpPr>
          <p:cNvPr id="4" name="CuadroTexto 3">
            <a:extLst>
              <a:ext uri="{FF2B5EF4-FFF2-40B4-BE49-F238E27FC236}">
                <a16:creationId xmlns:a16="http://schemas.microsoft.com/office/drawing/2014/main" id="{6E1F6132-39FB-70AE-12E4-0ECC61E14570}"/>
              </a:ext>
            </a:extLst>
          </p:cNvPr>
          <p:cNvSpPr txBox="1"/>
          <p:nvPr/>
        </p:nvSpPr>
        <p:spPr>
          <a:xfrm>
            <a:off x="901059" y="105124"/>
            <a:ext cx="9912485" cy="707886"/>
          </a:xfrm>
          <a:prstGeom prst="rect">
            <a:avLst/>
          </a:prstGeom>
          <a:noFill/>
        </p:spPr>
        <p:txBody>
          <a:bodyPr wrap="square">
            <a:spAutoFit/>
          </a:bodyPr>
          <a:lstStyle/>
          <a:p>
            <a:pPr algn="ctr">
              <a:defRPr/>
            </a:pPr>
            <a:r>
              <a:rPr lang="es" sz="4000" b="1">
                <a:solidFill>
                  <a:schemeClr val="accent2"/>
                </a:solidFill>
              </a:rPr>
              <a:t>IYCF support in emergencies</a:t>
            </a:r>
            <a:endParaRPr lang="en-US" sz="4000" b="1">
              <a:solidFill>
                <a:schemeClr val="accent2"/>
              </a:solidFill>
            </a:endParaRPr>
          </a:p>
        </p:txBody>
      </p:sp>
      <p:pic>
        <p:nvPicPr>
          <p:cNvPr id="2" name="Picture 2">
            <a:extLst>
              <a:ext uri="{FF2B5EF4-FFF2-40B4-BE49-F238E27FC236}">
                <a16:creationId xmlns:a16="http://schemas.microsoft.com/office/drawing/2014/main" id="{85328FFA-82AC-4FBF-B7CE-251FA4ED14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92343" y="1182406"/>
            <a:ext cx="2449286" cy="3459045"/>
          </a:xfrm>
          <a:prstGeom prst="rect">
            <a:avLst/>
          </a:prstGeom>
        </p:spPr>
      </p:pic>
      <p:sp>
        <p:nvSpPr>
          <p:cNvPr id="3" name="Oval 2">
            <a:extLst>
              <a:ext uri="{FF2B5EF4-FFF2-40B4-BE49-F238E27FC236}">
                <a16:creationId xmlns:a16="http://schemas.microsoft.com/office/drawing/2014/main" id="{F27FFA6B-4E80-3CA9-6F82-01396EE01E6C}"/>
              </a:ext>
            </a:extLst>
          </p:cNvPr>
          <p:cNvSpPr/>
          <p:nvPr/>
        </p:nvSpPr>
        <p:spPr>
          <a:xfrm>
            <a:off x="5856513" y="3428999"/>
            <a:ext cx="315687" cy="326573"/>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BC5BECC-8A35-4824-F2E7-7F48DDE4ECA8}"/>
              </a:ext>
            </a:extLst>
          </p:cNvPr>
          <p:cNvSpPr txBox="1"/>
          <p:nvPr/>
        </p:nvSpPr>
        <p:spPr>
          <a:xfrm>
            <a:off x="5872842" y="3418114"/>
            <a:ext cx="1809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cs typeface="Calibri"/>
              </a:rPr>
              <a:t>5</a:t>
            </a:r>
            <a:endParaRPr lang="en-US" b="1"/>
          </a:p>
        </p:txBody>
      </p:sp>
    </p:spTree>
    <p:extLst>
      <p:ext uri="{BB962C8B-B14F-4D97-AF65-F5344CB8AC3E}">
        <p14:creationId xmlns:p14="http://schemas.microsoft.com/office/powerpoint/2010/main" val="653426561"/>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EBDE5D13C7C844895D4D0785CE1387" ma:contentTypeVersion="16" ma:contentTypeDescription="Create a new document." ma:contentTypeScope="" ma:versionID="dbdf93e8d38e87797be39c64e7f351a7">
  <xsd:schema xmlns:xsd="http://www.w3.org/2001/XMLSchema" xmlns:xs="http://www.w3.org/2001/XMLSchema" xmlns:p="http://schemas.microsoft.com/office/2006/metadata/properties" xmlns:ns2="b545358d-e310-4d04-b43f-541cad9994cd" xmlns:ns3="7a9f276f-f162-4cb8-9653-eafef4bd0861" targetNamespace="http://schemas.microsoft.com/office/2006/metadata/properties" ma:root="true" ma:fieldsID="a7a61707f5d29fb456a8791d374a35aa" ns2:_="" ns3:_="">
    <xsd:import namespace="b545358d-e310-4d04-b43f-541cad9994cd"/>
    <xsd:import namespace="7a9f276f-f162-4cb8-9653-eafef4bd086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45358d-e310-4d04-b43f-541cad9994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23913a5-fff7-4b25-bc4b-eac5b45096e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a9f276f-f162-4cb8-9653-eafef4bd086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1633779-304a-4fec-a556-a2839aab83d9}" ma:internalName="TaxCatchAll" ma:showField="CatchAllData" ma:web="7a9f276f-f162-4cb8-9653-eafef4bd08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a9f276f-f162-4cb8-9653-eafef4bd0861" xsi:nil="true"/>
    <lcf76f155ced4ddcb4097134ff3c332f xmlns="b545358d-e310-4d04-b43f-541cad9994c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7FB5BC-1222-4BCC-A804-2FC884F9739B}">
  <ds:schemaRefs>
    <ds:schemaRef ds:uri="7a9f276f-f162-4cb8-9653-eafef4bd0861"/>
    <ds:schemaRef ds:uri="b545358d-e310-4d04-b43f-541cad9994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DB25B05-6732-4AB8-BCD1-2C926B6949DB}">
  <ds:schemaRefs>
    <ds:schemaRef ds:uri="http://purl.org/dc/dcmitype/"/>
    <ds:schemaRef ds:uri="7a9f276f-f162-4cb8-9653-eafef4bd0861"/>
    <ds:schemaRef ds:uri="http://schemas.microsoft.com/office/2006/metadata/properties"/>
    <ds:schemaRef ds:uri="http://schemas.microsoft.com/office/2006/documentManagement/types"/>
    <ds:schemaRef ds:uri="http://www.w3.org/XML/1998/namespace"/>
    <ds:schemaRef ds:uri="http://purl.org/dc/elements/1.1/"/>
    <ds:schemaRef ds:uri="http://purl.org/dc/terms/"/>
    <ds:schemaRef ds:uri="http://schemas.microsoft.com/office/infopath/2007/PartnerControls"/>
    <ds:schemaRef ds:uri="http://schemas.openxmlformats.org/package/2006/metadata/core-properties"/>
    <ds:schemaRef ds:uri="b545358d-e310-4d04-b43f-541cad9994cd"/>
  </ds:schemaRefs>
</ds:datastoreItem>
</file>

<file path=customXml/itemProps3.xml><?xml version="1.0" encoding="utf-8"?>
<ds:datastoreItem xmlns:ds="http://schemas.openxmlformats.org/officeDocument/2006/customXml" ds:itemID="{F12D6C17-2E02-4473-A928-B20B5DCBC4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616</TotalTime>
  <Words>12708</Words>
  <Application>Microsoft Office PowerPoint</Application>
  <PresentationFormat>Widescreen</PresentationFormat>
  <Paragraphs>1168</Paragraphs>
  <Slides>89</Slides>
  <Notes>73</Notes>
  <HiddenSlides>0</HiddenSlides>
  <MMClips>0</MMClips>
  <ScaleCrop>false</ScaleCrop>
  <HeadingPairs>
    <vt:vector size="4" baseType="variant">
      <vt:variant>
        <vt:lpstr>Theme</vt:lpstr>
      </vt:variant>
      <vt:variant>
        <vt:i4>2</vt:i4>
      </vt:variant>
      <vt:variant>
        <vt:lpstr>Slide Titles</vt:lpstr>
      </vt:variant>
      <vt:variant>
        <vt:i4>89</vt:i4>
      </vt:variant>
    </vt:vector>
  </HeadingPairs>
  <TitlesOfParts>
    <vt:vector size="91" baseType="lpstr">
      <vt:lpstr>Office Theme</vt:lpstr>
      <vt:lpstr>Office Theme</vt:lpstr>
      <vt:lpstr>Webinar Series for  Latin America and the Caribbean</vt:lpstr>
      <vt:lpstr>PowerPoint Presentation</vt:lpstr>
      <vt:lpstr>Facilitators</vt:lpstr>
      <vt:lpstr>WEBINAR SERIES  Infant and Young Child Feeding in Emergencies (IYCF-E)</vt:lpstr>
      <vt:lpstr>Supporting Donors</vt:lpstr>
      <vt:lpstr>PowerPoint Presentation</vt:lpstr>
      <vt:lpstr>PowerPoint Presentation</vt:lpstr>
      <vt:lpstr>PowerPoint Presentation</vt:lpstr>
      <vt:lpstr>PowerPoint Presentation</vt:lpstr>
      <vt:lpstr>Pre-test</vt:lpstr>
      <vt:lpstr>Why supporting infants who cannot be breastfed is needed in emergencies?</vt:lpstr>
      <vt:lpstr>PowerPoint Presentation</vt:lpstr>
      <vt:lpstr>PowerPoint Presentation</vt:lpstr>
      <vt:lpstr>PowerPoint Presentation</vt:lpstr>
      <vt:lpstr>PowerPoint Presentation</vt:lpstr>
      <vt:lpstr>PowerPoint Presentation</vt:lpstr>
      <vt:lpstr>PowerPoint Presentation</vt:lpstr>
      <vt:lpstr>Challenges Breastfeeding Mothers Face in Emergencies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Wet nursing</vt:lpstr>
      <vt:lpstr>Wet Nursing and HIV</vt:lpstr>
      <vt:lpstr>PowerPoint Presentation</vt:lpstr>
      <vt:lpstr>Donor human milk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Emergency response and preparedness measures</vt:lpstr>
      <vt:lpstr>PowerPoint Presentation</vt:lpstr>
      <vt:lpstr>PowerPoint Presentation</vt:lpstr>
      <vt:lpstr>PowerPoint Presentation</vt:lpstr>
      <vt:lpstr>Case study - Haiti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Post-test</vt:lpstr>
      <vt:lpstr>Next steps and closing!</vt:lpstr>
      <vt:lpstr>PowerPoint Presentation</vt:lpstr>
      <vt:lpstr>Looking for support in Nutrition in Emergencies?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PREPARACIÓN EN NUTRICIÓN EN EMERGENCIAS  TEMPORADA DE HURACANES 2022</dc:title>
  <dc:creator>Yvette Fautsch</dc:creator>
  <cp:lastModifiedBy>Garcia, Andrea</cp:lastModifiedBy>
  <cp:revision>119</cp:revision>
  <dcterms:created xsi:type="dcterms:W3CDTF">2022-05-27T17:28:38Z</dcterms:created>
  <dcterms:modified xsi:type="dcterms:W3CDTF">2022-11-11T19:59:40Z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0x010100EFEBDE5D13C7C844895D4D0785CE1387</vt:lpwstr>
  </property>
  <property fmtid="{D5CDD505-2E9C-101B-9397-08002B2CF9AE}" pid="3" name="MediaServiceImageTags">
    <vt:lpwstr/>
  </property>
</Properties>
</file>