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91" r:id="rId4"/>
    <p:sldMasterId id="2147483654" r:id="rId5"/>
    <p:sldMasterId id="2147483652" r:id="rId6"/>
    <p:sldMasterId id="2147483658" r:id="rId7"/>
    <p:sldMasterId id="2147483674" r:id="rId8"/>
  </p:sldMasterIdLst>
  <p:notesMasterIdLst>
    <p:notesMasterId r:id="rId22"/>
  </p:notesMasterIdLst>
  <p:handoutMasterIdLst>
    <p:handoutMasterId r:id="rId23"/>
  </p:handoutMasterIdLst>
  <p:sldIdLst>
    <p:sldId id="272" r:id="rId9"/>
    <p:sldId id="270" r:id="rId10"/>
    <p:sldId id="263" r:id="rId11"/>
    <p:sldId id="264" r:id="rId12"/>
    <p:sldId id="265" r:id="rId13"/>
    <p:sldId id="277" r:id="rId14"/>
    <p:sldId id="279" r:id="rId15"/>
    <p:sldId id="280" r:id="rId16"/>
    <p:sldId id="274" r:id="rId17"/>
    <p:sldId id="275" r:id="rId18"/>
    <p:sldId id="276" r:id="rId19"/>
    <p:sldId id="273" r:id="rId20"/>
    <p:sldId id="26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33D"/>
    <a:srgbClr val="E75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0" autoAdjust="0"/>
    <p:restoredTop sz="94249" autoAdjust="0"/>
  </p:normalViewPr>
  <p:slideViewPr>
    <p:cSldViewPr snapToGrid="0">
      <p:cViewPr varScale="1">
        <p:scale>
          <a:sx n="110" d="100"/>
          <a:sy n="110" d="100"/>
        </p:scale>
        <p:origin x="43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D2C2D-A291-A447-8ECF-D661A2ECCEF6}" type="datetime1">
              <a:rPr lang="en-US" smtClean="0">
                <a:latin typeface="Open Sans" panose="020B0606030504020204" pitchFamily="34" charset="0"/>
              </a:rPr>
              <a:t>11/3/22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E00EE-9817-164B-B558-2953FA777913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45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546E6977-86F2-654E-97BC-BCA49EA80FC3}" type="datetime1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ABD2A0D1-D111-2E44-8581-1AC0FF099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5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5174539"/>
            <a:ext cx="523396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3375" y="0"/>
            <a:ext cx="5508625" cy="6858000"/>
          </a:xfrm>
          <a:prstGeom prst="rect">
            <a:avLst/>
          </a:prstGeom>
        </p:spPr>
        <p:txBody>
          <a:bodyPr vert="horz"/>
          <a:lstStyle>
            <a:lvl1pPr>
              <a:defRPr sz="1600" b="0" i="0" baseline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insert cover page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336925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068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BC405-A977-49C8-B971-08B19AAA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93075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0797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D3B9E-DDAE-4155-9EDF-22B4BEC8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591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17419C-8155-44EC-8676-A90652450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Open Sans" panose="020B0606030504020204" pitchFamily="34" charset="0"/>
              </a:defRPr>
            </a:lvl1pPr>
            <a:lvl2pPr>
              <a:defRPr sz="2000" b="0" i="0">
                <a:latin typeface="Open Sans" panose="020B0606030504020204" pitchFamily="34" charset="0"/>
              </a:defRPr>
            </a:lvl2pPr>
            <a:lvl3pPr>
              <a:defRPr sz="1800" b="0" i="0">
                <a:latin typeface="Open Sans" panose="020B0606030504020204" pitchFamily="34" charset="0"/>
              </a:defRPr>
            </a:lvl3pPr>
            <a:lvl4pPr>
              <a:defRPr sz="1600" b="0" i="0">
                <a:latin typeface="Open Sans" panose="020B0606030504020204" pitchFamily="34" charset="0"/>
              </a:defRPr>
            </a:lvl4pPr>
            <a:lvl5pPr>
              <a:defRPr sz="16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15BF7B-E0ED-4064-A9CD-FA3F35463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Open Sans" panose="020B0606030504020204" pitchFamily="34" charset="0"/>
              </a:defRPr>
            </a:lvl1pPr>
            <a:lvl2pPr>
              <a:defRPr sz="2000" b="0" i="0">
                <a:latin typeface="Open Sans" panose="020B0606030504020204" pitchFamily="34" charset="0"/>
              </a:defRPr>
            </a:lvl2pPr>
            <a:lvl3pPr>
              <a:defRPr sz="1800" b="0" i="0">
                <a:latin typeface="Open Sans" panose="020B0606030504020204" pitchFamily="34" charset="0"/>
              </a:defRPr>
            </a:lvl3pPr>
            <a:lvl4pPr>
              <a:defRPr sz="1600" b="0" i="0">
                <a:latin typeface="Open Sans" panose="020B0606030504020204" pitchFamily="34" charset="0"/>
              </a:defRPr>
            </a:lvl4pPr>
            <a:lvl5pPr>
              <a:defRPr sz="16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091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6E43C7-14A8-4B5D-8F33-04B690E9B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8679" y="1815222"/>
            <a:ext cx="5123534" cy="4053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C1D7F2-4A43-4165-89D5-A9FDBC97F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15223"/>
            <a:ext cx="5082297" cy="4053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D758E62-9CAC-42CF-B476-FA848598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1409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0808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8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436240-B17C-46CF-B9E8-6D14B5ECFF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Open Sans" panose="020B0606030504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ABF0A66-2E73-436E-8922-2EA9B0489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90" y="2824554"/>
            <a:ext cx="10515600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>
              <a:defRPr sz="4000" b="0" i="0">
                <a:solidFill>
                  <a:srgbClr val="F8F8F8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906D1-7259-7B42-BA2B-40C9E680E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51" y="4090193"/>
            <a:ext cx="1920898" cy="10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5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5174539"/>
            <a:ext cx="523396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3375" y="0"/>
            <a:ext cx="5508625" cy="6858000"/>
          </a:xfrm>
          <a:prstGeom prst="rect">
            <a:avLst/>
          </a:prstGeom>
        </p:spPr>
        <p:txBody>
          <a:bodyPr vert="horz"/>
          <a:lstStyle>
            <a:lvl1pPr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insert cover page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336925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0489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F6878B-8EF5-4E24-A5D7-97341AF5E104}"/>
              </a:ext>
            </a:extLst>
          </p:cNvPr>
          <p:cNvSpPr/>
          <p:nvPr userDrawn="1"/>
        </p:nvSpPr>
        <p:spPr>
          <a:xfrm>
            <a:off x="0" y="0"/>
            <a:ext cx="6682828" cy="6858000"/>
          </a:xfrm>
          <a:prstGeom prst="rect">
            <a:avLst/>
          </a:prstGeom>
          <a:solidFill>
            <a:srgbClr val="E7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Open Sans" panose="020B0606030504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2262B7-B7B4-4491-B3A0-A307EC542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397" y="127686"/>
            <a:ext cx="2180982" cy="1690355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5174539"/>
            <a:ext cx="523396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3375" y="0"/>
            <a:ext cx="5508625" cy="6858000"/>
          </a:xfrm>
          <a:prstGeom prst="rect">
            <a:avLst/>
          </a:prstGeom>
        </p:spPr>
        <p:txBody>
          <a:bodyPr vert="horz"/>
          <a:lstStyle>
            <a:lvl1pPr>
              <a:defRPr sz="1600" b="0" i="0" baseline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insert cover page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336925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D7618DDD-62A9-4CB0-BD07-1EAB9E3837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7653" y="628562"/>
            <a:ext cx="2658476" cy="99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6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F6878B-8EF5-4E24-A5D7-97341AF5E104}"/>
              </a:ext>
            </a:extLst>
          </p:cNvPr>
          <p:cNvSpPr/>
          <p:nvPr userDrawn="1"/>
        </p:nvSpPr>
        <p:spPr>
          <a:xfrm>
            <a:off x="0" y="0"/>
            <a:ext cx="6682828" cy="6858000"/>
          </a:xfrm>
          <a:prstGeom prst="rect">
            <a:avLst/>
          </a:prstGeom>
          <a:solidFill>
            <a:srgbClr val="E7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Open Sans" panose="020B0606030504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2262B7-B7B4-4491-B3A0-A307EC542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397" y="127686"/>
            <a:ext cx="2180982" cy="1690355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5174539"/>
            <a:ext cx="5233969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3375" y="0"/>
            <a:ext cx="5508625" cy="6858000"/>
          </a:xfrm>
          <a:prstGeom prst="rect">
            <a:avLst/>
          </a:prstGeom>
        </p:spPr>
        <p:txBody>
          <a:bodyPr vert="horz"/>
          <a:lstStyle>
            <a:lvl1pPr>
              <a:defRPr sz="1600" b="0" i="0" baseline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insert cover page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388" y="3336925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0" i="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3F76ED51-2CF8-4F8E-863F-A4CA881D6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4897" y="377768"/>
            <a:ext cx="1244722" cy="12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3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6728528-8D7A-4AEB-B642-B4F4D2467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889" y="3937329"/>
            <a:ext cx="7314543" cy="936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35470" y="2168306"/>
            <a:ext cx="5877198" cy="136683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000" b="0" i="0" baseline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Tw Cen MT"/>
                <a:cs typeface="Tw Cen MT"/>
              </a:defRPr>
            </a:lvl2pPr>
            <a:lvl3pPr>
              <a:defRPr>
                <a:latin typeface="Tw Cen MT"/>
                <a:cs typeface="Tw Cen MT"/>
              </a:defRPr>
            </a:lvl3pPr>
            <a:lvl4pPr>
              <a:defRPr>
                <a:latin typeface="Tw Cen MT"/>
                <a:cs typeface="Tw Cen MT"/>
              </a:defRPr>
            </a:lvl4pPr>
            <a:lvl5pP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247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255BF9-AF75-4761-AB34-B02069439A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Open Sans" panose="020B0606030504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506A3BA-54D6-4962-816A-871D9EED3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1826" y="2485015"/>
            <a:ext cx="9891656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>
              <a:defRPr sz="4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BIG TITLE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A37011C-2E4D-4810-B18D-AA555CDEC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4635" y="3511689"/>
            <a:ext cx="7756264" cy="1173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</a:p>
          <a:p>
            <a:pPr lvl="0"/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93BD6-3F7E-0944-B90D-FD4E5D47D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8" y="311978"/>
            <a:ext cx="2073299" cy="1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0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C44D04A-09E8-476C-B59B-02249B5A3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22438"/>
            <a:ext cx="10515600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defRPr sz="4000" b="0" i="0">
                <a:solidFill>
                  <a:srgbClr val="E75B3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BIG TITLE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756E08F9-6FBC-485E-871C-6B704392F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452" y="2968421"/>
            <a:ext cx="8455025" cy="1173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</a:p>
          <a:p>
            <a:pPr lvl="0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D1F41-ACEF-4035-9765-D3B5F57D1CFF}"/>
              </a:ext>
            </a:extLst>
          </p:cNvPr>
          <p:cNvSpPr/>
          <p:nvPr userDrawn="1"/>
        </p:nvSpPr>
        <p:spPr>
          <a:xfrm>
            <a:off x="4308041" y="6165033"/>
            <a:ext cx="4087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i="0" dirty="0">
                <a:solidFill>
                  <a:prstClr val="black"/>
                </a:solidFill>
                <a:latin typeface="Open Sans" panose="020B0606030504020204" pitchFamily="34" charset="0"/>
              </a:rPr>
              <a:t>Advice | Guidance | Expertise | Learning</a:t>
            </a:r>
          </a:p>
        </p:txBody>
      </p:sp>
    </p:spTree>
    <p:extLst>
      <p:ext uri="{BB962C8B-B14F-4D97-AF65-F5344CB8AC3E}">
        <p14:creationId xmlns:p14="http://schemas.microsoft.com/office/powerpoint/2010/main" val="211522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9F29CA9A-0B97-49C7-B633-EBDEC1C75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22438"/>
            <a:ext cx="10515600" cy="83371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defRPr sz="4000" b="0" i="0">
                <a:solidFill>
                  <a:srgbClr val="E75B3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BIG TITLE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FC025B9F-AB56-493D-BFEB-F0310E084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452" y="2968421"/>
            <a:ext cx="8455025" cy="1173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81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6F013-4CC2-4F5B-B1B3-6F3138D0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00652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0E5E2-E3BF-46FD-A725-602700F4EA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854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  <p:sldLayoutId id="2147483701" r:id="rId3"/>
    <p:sldLayoutId id="2147483700" r:id="rId4"/>
    <p:sldLayoutId id="2147483699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6" r:id="rId2"/>
  </p:sldLayoutIdLst>
  <p:hf hdr="0" dt="0"/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kern="1200">
          <a:solidFill>
            <a:srgbClr val="5CC0E8"/>
          </a:solidFill>
          <a:latin typeface="The Next Fon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704A21-5A65-4D6D-A9B2-E49D7AA9C908}"/>
              </a:ext>
            </a:extLst>
          </p:cNvPr>
          <p:cNvSpPr/>
          <p:nvPr userDrawn="1"/>
        </p:nvSpPr>
        <p:spPr>
          <a:xfrm>
            <a:off x="4302662" y="6181169"/>
            <a:ext cx="4087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i="0" dirty="0">
                <a:latin typeface="Open Sans" panose="020B0606030504020204" pitchFamily="34" charset="0"/>
              </a:rPr>
              <a:t>Advice | Guidance | Expertise | Learning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63" r:id="rId4"/>
    <p:sldLayoutId id="214748366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6704" y="62249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Open Sans" panose="020B0606030504020204" pitchFamily="34" charset="0"/>
              </a:rPr>
              <a:t>Page </a:t>
            </a:r>
            <a:fld id="{03608844-C20D-2B43-885A-CE5C7536D147}" type="slidenum">
              <a:rPr lang="en-US" smtClean="0">
                <a:latin typeface="Open Sans" panose="020B0606030504020204" pitchFamily="34" charset="0"/>
              </a:rPr>
              <a:pPr/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6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6F4BA4-9BA9-0641-B0C1-67E9469C18A8}"/>
              </a:ext>
            </a:extLst>
          </p:cNvPr>
          <p:cNvSpPr/>
          <p:nvPr/>
        </p:nvSpPr>
        <p:spPr>
          <a:xfrm>
            <a:off x="547" y="0"/>
            <a:ext cx="6682828" cy="7189471"/>
          </a:xfrm>
          <a:prstGeom prst="rect">
            <a:avLst/>
          </a:prstGeom>
          <a:solidFill>
            <a:srgbClr val="EE6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212088-00C8-C544-8A7D-B69DE8E88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" y="331471"/>
            <a:ext cx="2213438" cy="121865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PRESENTED BY AGNES KIHAMIA</a:t>
            </a:r>
          </a:p>
          <a:p>
            <a:r>
              <a:rPr lang="en-US" dirty="0"/>
              <a:t>NIE ADVISOR, NOVEMBER 2022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/>
              <a:t>ORIENTATION ON THE TOOLS FOR THE TIGRAY NUTRITION CLUSTER STRATEGIC OPERATIONAL AND CAPACITATION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2F0DC-5A21-AD40-9C15-A5D5294B0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4217" y="119283"/>
            <a:ext cx="723900" cy="416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6FB818-F3E7-A947-BD07-AB43551D4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8942" y="4419600"/>
            <a:ext cx="723900" cy="24384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E7C9E9-7D54-6094-2A17-5B2AF7654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C3A3F9-E62D-7D4F-BA32-AE8F454A4A8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93" y="122554"/>
            <a:ext cx="1701800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82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EC28-8B83-5E45-BF90-B9917958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714591" cy="787814"/>
          </a:xfrm>
        </p:spPr>
        <p:txBody>
          <a:bodyPr/>
          <a:lstStyle/>
          <a:p>
            <a:r>
              <a:rPr lang="en-US" dirty="0"/>
              <a:t>Eight Strategic Objectives </a:t>
            </a:r>
            <a:r>
              <a:rPr lang="en-US" dirty="0" err="1"/>
              <a:t>Cont</a:t>
            </a:r>
            <a:r>
              <a:rPr lang="en-US" dirty="0"/>
              <a:t>’.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2E93-48ED-1949-9030-C6A1051EF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23686"/>
            <a:ext cx="6019800" cy="4753277"/>
          </a:xfrm>
        </p:spPr>
        <p:txBody>
          <a:bodyPr/>
          <a:lstStyle/>
          <a:p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TZ">
                <a:ea typeface="Open Sans" panose="020B0606030504020204" pitchFamily="34" charset="0"/>
                <a:cs typeface="Open Sans" panose="020B0606030504020204" pitchFamily="34" charset="0"/>
              </a:rPr>
              <a:t>Rationalizing partners presence to maximize resource utilization and minimize duplication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TZ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T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Optimizing cross sector response for improved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nutrition </a:t>
            </a:r>
            <a:r>
              <a:rPr lang="en-T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outcome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FE582-AFE1-F346-B910-373EBCCCB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3686"/>
            <a:ext cx="6019800" cy="4753277"/>
          </a:xfrm>
          <a:solidFill>
            <a:srgbClr val="EE633D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Tools</a:t>
            </a:r>
          </a:p>
          <a:p>
            <a:r>
              <a:rPr lang="en-US" b="1" dirty="0">
                <a:solidFill>
                  <a:schemeClr val="bg1"/>
                </a:solidFill>
              </a:rPr>
              <a:t>WHO, WHAT, WHERE, WHEN, WHY (5W)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Nutrition specific and nutrition sensitive programs – Annex 1</a:t>
            </a:r>
          </a:p>
          <a:p>
            <a:r>
              <a:rPr lang="en-US" b="1" dirty="0">
                <a:solidFill>
                  <a:schemeClr val="bg1"/>
                </a:solidFill>
              </a:rPr>
              <a:t>Lancet 2013 Framework for actions to achieve optimum fetal and child nutrition and </a:t>
            </a:r>
            <a:r>
              <a:rPr lang="en-US" b="1" dirty="0" err="1">
                <a:solidFill>
                  <a:schemeClr val="bg1"/>
                </a:solidFill>
              </a:rPr>
              <a:t>develoement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AD20C6E-06AC-0A42-AC59-667A928F0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1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BB1D-944E-AF43-A4A9-CE2FA4D3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714591" cy="908090"/>
          </a:xfrm>
        </p:spPr>
        <p:txBody>
          <a:bodyPr/>
          <a:lstStyle/>
          <a:p>
            <a:r>
              <a:rPr lang="en-US" dirty="0"/>
              <a:t>Eight Strategic Objectives </a:t>
            </a:r>
            <a:r>
              <a:rPr lang="en-US" dirty="0" err="1"/>
              <a:t>Cont</a:t>
            </a:r>
            <a:r>
              <a:rPr lang="en-US" dirty="0"/>
              <a:t>’.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BB192-7AD3-A544-AD0B-DAA474A73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18997"/>
            <a:ext cx="6019800" cy="4657966"/>
          </a:xfrm>
        </p:spPr>
        <p:txBody>
          <a:bodyPr/>
          <a:lstStyle/>
          <a:p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TZ">
                <a:ea typeface="Open Sans" panose="020B0606030504020204" pitchFamily="34" charset="0"/>
                <a:cs typeface="Open Sans" panose="020B0606030504020204" pitchFamily="34" charset="0"/>
              </a:rPr>
              <a:t>Improve nutrition situation monitoring and reporting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TZ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TZ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</a:t>
            </a:r>
            <a:r>
              <a:rPr lang="en-T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engagement and feedback mechanism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D1566-36DF-814E-8AA5-D03710F5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518997"/>
            <a:ext cx="6172200" cy="4657966"/>
          </a:xfrm>
          <a:solidFill>
            <a:srgbClr val="EE633D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Tools</a:t>
            </a:r>
          </a:p>
          <a:p>
            <a:r>
              <a:rPr lang="en-US" b="1" dirty="0">
                <a:solidFill>
                  <a:schemeClr val="bg1"/>
                </a:solidFill>
              </a:rPr>
              <a:t>Nutrition site safe audit</a:t>
            </a:r>
          </a:p>
          <a:p>
            <a:r>
              <a:rPr lang="en-US" b="1" dirty="0">
                <a:solidFill>
                  <a:schemeClr val="bg1"/>
                </a:solidFill>
              </a:rPr>
              <a:t>Stabilization Center safe audit</a:t>
            </a:r>
          </a:p>
          <a:p>
            <a:r>
              <a:rPr lang="en-US" b="1" dirty="0">
                <a:solidFill>
                  <a:schemeClr val="bg1"/>
                </a:solidFill>
              </a:rPr>
              <a:t>GBV and Gender responsive nutrition programming training – need GBV support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Family Mid Upper Arm Circumference (MUAC) orientation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670B608-B410-FC41-8EF3-DF363CA5D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8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F5E9-D4C5-C44A-9134-BC784D9A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1D30-308E-174B-9A68-8E328E48E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38" y="1825625"/>
            <a:ext cx="11752162" cy="4351338"/>
          </a:xfrm>
        </p:spPr>
        <p:txBody>
          <a:bodyPr/>
          <a:lstStyle/>
          <a:p>
            <a:r>
              <a:rPr lang="en-GB" sz="1800" b="1" dirty="0">
                <a:solidFill>
                  <a:srgbClr val="F0643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Annex 1:</a:t>
            </a:r>
            <a:r>
              <a:rPr lang="en-GB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NUTRITION-SPECIFIC AND NUTRITION-SENSITIVE PROGRAMS</a:t>
            </a:r>
          </a:p>
          <a:p>
            <a:r>
              <a:rPr lang="en-GB" sz="1800" b="1" dirty="0">
                <a:solidFill>
                  <a:srgbClr val="F0643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Annex 2:</a:t>
            </a:r>
            <a:r>
              <a:rPr lang="en-GB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STEP BY STEP ASSESSMENT OF THE CAPACITY OF THE HEALTH FACILITY</a:t>
            </a:r>
            <a:endParaRPr lang="en-US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F0643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Annex 3: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COMPREHENSIVE BASIC NUTRITION PACKAGE</a:t>
            </a:r>
          </a:p>
          <a:p>
            <a:r>
              <a:rPr lang="en-US" sz="1800" b="1" dirty="0">
                <a:solidFill>
                  <a:srgbClr val="E75B3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Annex 4: 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SCORING SYSTEM FOR ASSESSMENT OF ADHERENCE TO INPATIENT MALNUTRITION CHECKLIST</a:t>
            </a:r>
          </a:p>
          <a:p>
            <a:r>
              <a:rPr lang="en-GB" sz="1800" b="1" dirty="0">
                <a:solidFill>
                  <a:srgbClr val="F0643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Annex 5:</a:t>
            </a:r>
            <a:r>
              <a:rPr lang="en-GB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MENTORSHIP TOOL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33EC38-7AA1-4F44-8EC0-42DA34EF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29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0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5AB334-9066-934A-877B-EE4EF4AF92C9}"/>
              </a:ext>
            </a:extLst>
          </p:cNvPr>
          <p:cNvSpPr/>
          <p:nvPr/>
        </p:nvSpPr>
        <p:spPr>
          <a:xfrm>
            <a:off x="0" y="1794509"/>
            <a:ext cx="12192000" cy="3653353"/>
          </a:xfrm>
          <a:prstGeom prst="rect">
            <a:avLst/>
          </a:prstGeom>
          <a:solidFill>
            <a:srgbClr val="EE6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98326-B8C9-864A-B0AB-21D056B84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3" y="5806284"/>
            <a:ext cx="1873812" cy="70386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85A905C-FCBC-B847-AE45-07289D3E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14" y="5937481"/>
            <a:ext cx="1843174" cy="441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45025-AB76-4048-B046-369F80F89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941"/>
            <a:ext cx="2400300" cy="132153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PRESENTED BY AGNES KIHAMIA</a:t>
            </a:r>
          </a:p>
          <a:p>
            <a:r>
              <a:rPr lang="en-US" dirty="0"/>
              <a:t>NIE ADVISOR, NOVEMBER 2022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" y="1794509"/>
            <a:ext cx="12037670" cy="1740635"/>
          </a:xfrm>
        </p:spPr>
        <p:txBody>
          <a:bodyPr/>
          <a:lstStyle/>
          <a:p>
            <a:r>
              <a:rPr lang="en-US" sz="4000" dirty="0"/>
              <a:t>ORIENTATION OF THE TOOLS FOR THE TIGRAY NUTRITION CLUSTER STRATEGIC OPERATIONAL AND CAPACITATION PLAN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EC5126-5407-E04C-A5D2-73D9208A57D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286" y="229168"/>
            <a:ext cx="1701800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82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6CCCEA-4903-4E6F-8869-3CD26641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14" y="341976"/>
            <a:ext cx="8800652" cy="722895"/>
          </a:xfrm>
        </p:spPr>
        <p:txBody>
          <a:bodyPr/>
          <a:lstStyle/>
          <a:p>
            <a:r>
              <a:rPr lang="en-GB" dirty="0"/>
              <a:t>OUTLINE OF THE CHAPTERS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CEF448-EEC2-0249-842A-6E583D0ED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9C236-5201-2040-A11B-99E86E0BCAA2}"/>
              </a:ext>
            </a:extLst>
          </p:cNvPr>
          <p:cNvSpPr txBox="1"/>
          <p:nvPr/>
        </p:nvSpPr>
        <p:spPr>
          <a:xfrm>
            <a:off x="1054278" y="2098790"/>
            <a:ext cx="7349924" cy="2092881"/>
          </a:xfrm>
          <a:prstGeom prst="rect">
            <a:avLst/>
          </a:prstGeom>
          <a:solidFill>
            <a:srgbClr val="EE633D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Introduction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Strategies proposed on capacity building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Implementation 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Annexes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3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BAC74-A68A-41EF-9272-D7A8A76C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38" y="365125"/>
            <a:ext cx="8693075" cy="1325563"/>
          </a:xfrm>
        </p:spPr>
        <p:txBody>
          <a:bodyPr/>
          <a:lstStyle/>
          <a:p>
            <a:r>
              <a:rPr lang="en-GB" dirty="0"/>
              <a:t>STRATEGIES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230B662-3BCC-DE4E-B882-626892B33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B43F1B-76B6-984C-AD3A-1C57354AFD1C}"/>
              </a:ext>
            </a:extLst>
          </p:cNvPr>
          <p:cNvSpPr txBox="1"/>
          <p:nvPr/>
        </p:nvSpPr>
        <p:spPr>
          <a:xfrm>
            <a:off x="1311965" y="1690688"/>
            <a:ext cx="9740348" cy="1867499"/>
          </a:xfrm>
          <a:prstGeom prst="rect">
            <a:avLst/>
          </a:prstGeom>
          <a:solidFill>
            <a:srgbClr val="EE633D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Individual Capacity Building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Mentorship or coaching and on job training to provide intensive, personalized guidance and build knowledge and skills.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Organizational Capacity Building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Systemic Capacity building </a:t>
            </a:r>
          </a:p>
        </p:txBody>
      </p:sp>
    </p:spTree>
    <p:extLst>
      <p:ext uri="{BB962C8B-B14F-4D97-AF65-F5344CB8AC3E}">
        <p14:creationId xmlns:p14="http://schemas.microsoft.com/office/powerpoint/2010/main" val="100298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9B37E-B30A-4D33-B2BF-3A4B2A84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591" cy="1046985"/>
          </a:xfrm>
        </p:spPr>
        <p:txBody>
          <a:bodyPr/>
          <a:lstStyle/>
          <a:p>
            <a:r>
              <a:rPr lang="en-US" dirty="0"/>
              <a:t>Eight Strategic Objectives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332B00-3E38-4DEA-A18B-8E8B8A8D8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12110"/>
            <a:ext cx="6632294" cy="4722471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T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 of the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comprehensive integrated </a:t>
            </a:r>
            <a:r>
              <a:rPr lang="en-T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nutrition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</a:t>
            </a:r>
            <a:r>
              <a:rPr lang="en-T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per the national guidelines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TZ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T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Scaling up of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of comprehensive integrated nutrition service </a:t>
            </a:r>
            <a:r>
              <a:rPr lang="en-T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improve quality and coverage</a:t>
            </a:r>
          </a:p>
          <a:p>
            <a:endParaRPr lang="en-TZ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313893-170E-416E-9626-28953230C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12111"/>
            <a:ext cx="6096000" cy="4722470"/>
          </a:xfrm>
          <a:solidFill>
            <a:srgbClr val="EE633D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Tools and guidelines needed:</a:t>
            </a:r>
          </a:p>
          <a:p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integrated nutrition package</a:t>
            </a:r>
          </a:p>
          <a:p>
            <a:r>
              <a:rPr lang="en-US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National guideline Management of Acute Malnutrition in Ethiopia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day Coaching training</a:t>
            </a:r>
          </a:p>
          <a:p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Mentorship tool – Annex 5</a:t>
            </a:r>
          </a:p>
          <a:p>
            <a:r>
              <a:rPr lang="en-US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Simplified Approaches package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TZ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84F1F1-D9AD-0C4A-941A-F23012597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2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7631-510F-824A-A477-D3099DBC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Nutrition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1624A-A2F5-2B40-932E-594943E32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EE633D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Guiding principles</a:t>
            </a:r>
          </a:p>
          <a:p>
            <a:r>
              <a:rPr lang="en-US" b="1" dirty="0">
                <a:solidFill>
                  <a:schemeClr val="bg1"/>
                </a:solidFill>
              </a:rPr>
              <a:t>Comprehensive Nutrition Actions</a:t>
            </a:r>
          </a:p>
          <a:p>
            <a:r>
              <a:rPr lang="en-US" b="1" dirty="0">
                <a:solidFill>
                  <a:schemeClr val="bg1"/>
                </a:solidFill>
              </a:rPr>
              <a:t>Detailed Comprehensive Nutrition actions by delivery platform Table 1 - 5</a:t>
            </a:r>
          </a:p>
          <a:p>
            <a:r>
              <a:rPr lang="en-US" b="1" dirty="0">
                <a:solidFill>
                  <a:schemeClr val="bg1"/>
                </a:solidFill>
              </a:rPr>
              <a:t>Intersectoral interventions by platform Table 6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97C1E-3C0C-D64B-BE71-72A5205A8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EE633D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Comprehensive Nutrition  Actions: objectives, target group, Activities and performance monitoring indicators</a:t>
            </a:r>
          </a:p>
          <a:p>
            <a:r>
              <a:rPr lang="en-US" b="1" dirty="0">
                <a:solidFill>
                  <a:schemeClr val="bg1"/>
                </a:solidFill>
              </a:rPr>
              <a:t>Monitoring frame work program indicators, definition, frequency and recording tools</a:t>
            </a:r>
          </a:p>
          <a:p>
            <a:r>
              <a:rPr lang="en-US" b="1" dirty="0">
                <a:solidFill>
                  <a:schemeClr val="bg1"/>
                </a:solidFill>
              </a:rPr>
              <a:t>Evaluation Framework: outcome statements, definition, source and frequency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9F0C54B-B7AA-B84E-91DA-992725176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F66CA6-F106-9343-91A5-99F11583D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599" cy="759136"/>
          </a:xfrm>
        </p:spPr>
        <p:txBody>
          <a:bodyPr/>
          <a:lstStyle/>
          <a:p>
            <a:r>
              <a:rPr lang="en-US" dirty="0"/>
              <a:t>3-day Coaching training Objectives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AE4C6-1DEC-2046-9C25-04FDB9CFA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262"/>
            <a:ext cx="10515600" cy="5052701"/>
          </a:xfrm>
          <a:solidFill>
            <a:srgbClr val="EE633D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At the end of this training, participants will be able to:</a:t>
            </a:r>
          </a:p>
          <a:p>
            <a:r>
              <a:rPr lang="en-US" b="1" dirty="0">
                <a:solidFill>
                  <a:schemeClr val="bg1"/>
                </a:solidFill>
              </a:rPr>
              <a:t>1. Better understand the concepts of coaching and how to incorporate them into supervision visits</a:t>
            </a:r>
          </a:p>
          <a:p>
            <a:r>
              <a:rPr lang="en-US" b="1" dirty="0">
                <a:solidFill>
                  <a:schemeClr val="bg1"/>
                </a:solidFill>
              </a:rPr>
              <a:t>2. Identify learning resources and tools that can be used during coaching and action plan development at facility level</a:t>
            </a:r>
          </a:p>
          <a:p>
            <a:r>
              <a:rPr lang="en-US" b="1" dirty="0">
                <a:solidFill>
                  <a:schemeClr val="bg1"/>
                </a:solidFill>
              </a:rPr>
              <a:t>3. Learn the 4-step coaching process and how to implement each step</a:t>
            </a:r>
          </a:p>
          <a:p>
            <a:r>
              <a:rPr lang="en-US" b="1" dirty="0">
                <a:solidFill>
                  <a:schemeClr val="bg1"/>
                </a:solidFill>
              </a:rPr>
              <a:t>4. Develop effective communication, facilitation and adult learning skills for conducting supervision and coaching</a:t>
            </a:r>
          </a:p>
          <a:p>
            <a:r>
              <a:rPr lang="en-US" b="1" dirty="0">
                <a:solidFill>
                  <a:schemeClr val="bg1"/>
                </a:solidFill>
              </a:rPr>
              <a:t>5. Create feedback loops to ensure action plans developed during coaching are followed and effective</a:t>
            </a:r>
          </a:p>
          <a:p>
            <a:r>
              <a:rPr lang="en-US" b="1" dirty="0">
                <a:solidFill>
                  <a:schemeClr val="bg1"/>
                </a:solidFill>
              </a:rPr>
              <a:t>6. Develop supervision/coaching plans to put in practice the knowledge gained</a:t>
            </a:r>
          </a:p>
        </p:txBody>
      </p:sp>
    </p:spTree>
    <p:extLst>
      <p:ext uri="{BB962C8B-B14F-4D97-AF65-F5344CB8AC3E}">
        <p14:creationId xmlns:p14="http://schemas.microsoft.com/office/powerpoint/2010/main" val="243300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DAD6-BF40-2C4E-A5BE-B73EE630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714591" cy="1105866"/>
          </a:xfrm>
        </p:spPr>
        <p:txBody>
          <a:bodyPr/>
          <a:lstStyle/>
          <a:p>
            <a:r>
              <a:rPr lang="en-US" b="1" dirty="0"/>
              <a:t>Day 1 to Day 3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DC7C-952F-9D44-86BC-F3ED3C446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0991"/>
            <a:ext cx="5181600" cy="4705971"/>
          </a:xfrm>
          <a:solidFill>
            <a:srgbClr val="EE633D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Day 1</a:t>
            </a:r>
          </a:p>
          <a:p>
            <a:r>
              <a:rPr lang="en-US" b="1" dirty="0">
                <a:solidFill>
                  <a:schemeClr val="bg1"/>
                </a:solidFill>
              </a:rPr>
              <a:t>Key concepts about coaching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What is coaching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Why coaching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Coaching VS Supervision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Coaching VS Training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Characteristic of good coach</a:t>
            </a:r>
          </a:p>
          <a:p>
            <a:r>
              <a:rPr lang="en-US" b="1" dirty="0">
                <a:solidFill>
                  <a:schemeClr val="bg1"/>
                </a:solidFill>
              </a:rPr>
              <a:t>Benefits of coaching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Day 2</a:t>
            </a:r>
          </a:p>
          <a:p>
            <a:r>
              <a:rPr lang="en-US" b="1" dirty="0">
                <a:solidFill>
                  <a:schemeClr val="bg1"/>
                </a:solidFill>
              </a:rPr>
              <a:t>Models and techniques of coaching</a:t>
            </a:r>
          </a:p>
          <a:p>
            <a:r>
              <a:rPr lang="en-US" b="1" dirty="0">
                <a:solidFill>
                  <a:schemeClr val="bg1"/>
                </a:solidFill>
              </a:rPr>
              <a:t>The Coaching process 4 steps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0082F-693A-6F4E-B5D3-8FD0CE307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75694"/>
            <a:ext cx="5181600" cy="4701268"/>
          </a:xfrm>
          <a:solidFill>
            <a:srgbClr val="EE633D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Day 3</a:t>
            </a:r>
          </a:p>
          <a:p>
            <a:r>
              <a:rPr lang="en-US" b="1" dirty="0">
                <a:solidFill>
                  <a:schemeClr val="bg1"/>
                </a:solidFill>
              </a:rPr>
              <a:t>Adult learning skills</a:t>
            </a:r>
          </a:p>
          <a:p>
            <a:r>
              <a:rPr lang="en-US" b="1" dirty="0">
                <a:solidFill>
                  <a:schemeClr val="bg1"/>
                </a:solidFill>
              </a:rPr>
              <a:t>Facilitation skills</a:t>
            </a:r>
          </a:p>
          <a:p>
            <a:r>
              <a:rPr lang="en-US" b="1" dirty="0">
                <a:solidFill>
                  <a:schemeClr val="bg1"/>
                </a:solidFill>
              </a:rPr>
              <a:t>Leading a discussion</a:t>
            </a:r>
          </a:p>
          <a:p>
            <a:r>
              <a:rPr lang="en-US" b="1" dirty="0">
                <a:solidFill>
                  <a:schemeClr val="bg1"/>
                </a:solidFill>
              </a:rPr>
              <a:t>Dealing with different types of participants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4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92DD-A981-D74C-93F9-435953D8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591" cy="946839"/>
          </a:xfrm>
        </p:spPr>
        <p:txBody>
          <a:bodyPr/>
          <a:lstStyle/>
          <a:p>
            <a:r>
              <a:rPr lang="en-US" dirty="0"/>
              <a:t>Eight Strategic Objectives </a:t>
            </a:r>
            <a:r>
              <a:rPr lang="en-US" dirty="0" err="1"/>
              <a:t>Cont</a:t>
            </a:r>
            <a:r>
              <a:rPr lang="en-US" dirty="0"/>
              <a:t>’.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17D77-2C67-4741-A8B1-66F6A2A89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11964"/>
            <a:ext cx="6019800" cy="4864999"/>
          </a:xfrm>
        </p:spPr>
        <p:txBody>
          <a:bodyPr/>
          <a:lstStyle/>
          <a:p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TZ">
                <a:ea typeface="Open Sans" panose="020B0606030504020204" pitchFamily="34" charset="0"/>
                <a:cs typeface="Open Sans" panose="020B0606030504020204" pitchFamily="34" charset="0"/>
              </a:rPr>
              <a:t>Consolidating regional authority’s efforts with humanitarian nutrition cluster coordination arrangements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TZ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TZ">
                <a:ea typeface="Open Sans" panose="020B0606030504020204" pitchFamily="34" charset="0"/>
                <a:cs typeface="Open Sans" panose="020B0606030504020204" pitchFamily="34" charset="0"/>
              </a:rPr>
              <a:t>Harmonized approaches in strengthening capacity of health system and community structures for improved nutrition outcome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5776A-0022-354E-A7D5-57C25C9A6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3022"/>
            <a:ext cx="6019800" cy="4653942"/>
          </a:xfrm>
          <a:solidFill>
            <a:srgbClr val="EE633D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Tools</a:t>
            </a:r>
          </a:p>
          <a:p>
            <a:r>
              <a:rPr lang="en-US" b="1" dirty="0">
                <a:solidFill>
                  <a:schemeClr val="bg1"/>
                </a:solidFill>
              </a:rPr>
              <a:t>Humanitarian Needs Overview (HNO) / Humanitarian Response Plan (HRP)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Annex 28 Monitoring quality of care (National guideline for Management of acute malnutrition page 155)</a:t>
            </a:r>
          </a:p>
          <a:p>
            <a:r>
              <a:rPr lang="en-US" sz="2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Scoring system for assessment of adherence to inpatient malnutrition checklist – Annex 5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4D3CCC4-1048-1B42-A351-8414CDE49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46" y="344528"/>
            <a:ext cx="1939044" cy="10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68659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Option 1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Option 2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 Whi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BDE5D13C7C844895D4D0785CE1387" ma:contentTypeVersion="16" ma:contentTypeDescription="Create a new document." ma:contentTypeScope="" ma:versionID="dbdf93e8d38e87797be39c64e7f351a7">
  <xsd:schema xmlns:xsd="http://www.w3.org/2001/XMLSchema" xmlns:xs="http://www.w3.org/2001/XMLSchema" xmlns:p="http://schemas.microsoft.com/office/2006/metadata/properties" xmlns:ns2="b545358d-e310-4d04-b43f-541cad9994cd" xmlns:ns3="7a9f276f-f162-4cb8-9653-eafef4bd0861" targetNamespace="http://schemas.microsoft.com/office/2006/metadata/properties" ma:root="true" ma:fieldsID="a7a61707f5d29fb456a8791d374a35aa" ns2:_="" ns3:_="">
    <xsd:import namespace="b545358d-e310-4d04-b43f-541cad9994cd"/>
    <xsd:import namespace="7a9f276f-f162-4cb8-9653-eafef4bd0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358d-e310-4d04-b43f-541cad9994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23913a5-fff7-4b25-bc4b-eac5b45096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f276f-f162-4cb8-9653-eafef4bd086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633779-304a-4fec-a556-a2839aab83d9}" ma:internalName="TaxCatchAll" ma:showField="CatchAllData" ma:web="7a9f276f-f162-4cb8-9653-eafef4bd0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9f276f-f162-4cb8-9653-eafef4bd0861" xsi:nil="true"/>
    <lcf76f155ced4ddcb4097134ff3c332f xmlns="b545358d-e310-4d04-b43f-541cad9994c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D46AAE-68E2-4B13-92D2-46287A9BD7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5358d-e310-4d04-b43f-541cad9994cd"/>
    <ds:schemaRef ds:uri="7a9f276f-f162-4cb8-9653-eafef4bd0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B2D89C-76D1-4F84-935F-31C93675D525}">
  <ds:schemaRefs>
    <ds:schemaRef ds:uri="http://schemas.microsoft.com/office/2006/metadata/properties"/>
    <ds:schemaRef ds:uri="http://schemas.microsoft.com/office/infopath/2007/PartnerControls"/>
    <ds:schemaRef ds:uri="7a9f276f-f162-4cb8-9653-eafef4bd0861"/>
    <ds:schemaRef ds:uri="b545358d-e310-4d04-b43f-541cad9994cd"/>
  </ds:schemaRefs>
</ds:datastoreItem>
</file>

<file path=customXml/itemProps3.xml><?xml version="1.0" encoding="utf-8"?>
<ds:datastoreItem xmlns:ds="http://schemas.openxmlformats.org/officeDocument/2006/customXml" ds:itemID="{7988D6E4-DA1D-4C02-98E9-B383F5FCB8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605</Words>
  <Application>Microsoft Macintosh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Open Sans</vt:lpstr>
      <vt:lpstr>The Next Font</vt:lpstr>
      <vt:lpstr>Tw Cen MT</vt:lpstr>
      <vt:lpstr>1_Cover Option 1</vt:lpstr>
      <vt:lpstr>Cover Option 2</vt:lpstr>
      <vt:lpstr>Cover White</vt:lpstr>
      <vt:lpstr>Text slides</vt:lpstr>
      <vt:lpstr>Back Cover</vt:lpstr>
      <vt:lpstr>PowerPoint Presentation</vt:lpstr>
      <vt:lpstr>PowerPoint Presentation</vt:lpstr>
      <vt:lpstr>OUTLINE OF THE CHAPTERS</vt:lpstr>
      <vt:lpstr>STRATEGIES</vt:lpstr>
      <vt:lpstr>Eight Strategic Objectives</vt:lpstr>
      <vt:lpstr>Comprehensive Nutrition Actions</vt:lpstr>
      <vt:lpstr>3-day Coaching training Objectives </vt:lpstr>
      <vt:lpstr>Day 1 to Day 3 topics</vt:lpstr>
      <vt:lpstr>Eight Strategic Objectives Cont’.</vt:lpstr>
      <vt:lpstr>Eight Strategic Objectives Cont’.</vt:lpstr>
      <vt:lpstr>Eight Strategic Objectives Cont’.</vt:lpstr>
      <vt:lpstr>ANNEXES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Aminata Ndjim</dc:creator>
  <cp:lastModifiedBy>Agnes Kihamia</cp:lastModifiedBy>
  <cp:revision>76</cp:revision>
  <dcterms:created xsi:type="dcterms:W3CDTF">2019-08-29T14:03:38Z</dcterms:created>
  <dcterms:modified xsi:type="dcterms:W3CDTF">2022-11-03T21:13:32Z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0x010100EFEBDE5D13C7C844895D4D0785CE1387</vt:lpwstr>
  </property>
  <property fmtid="{D5CDD505-2E9C-101B-9397-08002B2CF9AE}" pid="3" name="MediaServiceImageTags">
    <vt:lpwstr/>
  </property>
</Properties>
</file>