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15">
  <p:sldMasterIdLst>
    <p:sldMasterId id="2147483648" r:id="rId1"/>
    <p:sldMasterId id="2147483660" r:id="rId2"/>
  </p:sldMasterIdLst>
  <p:sldIdLst>
    <p:sldId id="282" r:id="rId3"/>
    <p:sldId id="302" r:id="rId4"/>
    <p:sldId id="303" r:id="rId5"/>
    <p:sldId id="304" r:id="rId6"/>
    <p:sldId id="305" r:id="rId7"/>
    <p:sldId id="316" r:id="rId8"/>
    <p:sldId id="317" r:id="rId9"/>
    <p:sldId id="318" r:id="rId10"/>
    <p:sldId id="311" r:id="rId11"/>
    <p:sldId id="308" r:id="rId12"/>
    <p:sldId id="312" r:id="rId13"/>
    <p:sldId id="309" r:id="rId14"/>
    <p:sldId id="313" r:id="rId15"/>
    <p:sldId id="30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nda Ahoya" initials="BA" lastIdx="4" clrIdx="0">
    <p:extLst>
      <p:ext uri="{19B8F6BF-5375-455C-9EA6-DF929625EA0E}">
        <p15:presenceInfo xmlns:p15="http://schemas.microsoft.com/office/powerpoint/2012/main" userId="Brenda Ahoy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NATIONAL MATERNAL, INFANT, YOUNG CHILD AND ADOLESCENT NUTRITION OPERATIONAL AND PROGRAMMATIC GUIDELINE</a:t>
            </a:r>
            <a:endParaRPr lang="en-US" sz="4400" dirty="0">
              <a:solidFill>
                <a:schemeClr val="accent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533" y="2422525"/>
            <a:ext cx="10949517" cy="3839482"/>
          </a:xfrm>
        </p:spPr>
        <p:txBody>
          <a:bodyPr>
            <a:normAutofit/>
          </a:bodyPr>
          <a:lstStyle/>
          <a:p>
            <a:endParaRPr lang="en-US" b="1" dirty="0">
              <a:solidFill>
                <a:schemeClr val="accent4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sz="4400" b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Maternal Nutrition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Recommended weight gain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Recommended monthly weight</a:t>
            </a: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400" i="1" dirty="0">
                <a:latin typeface="Cambria" panose="02040503050406030204" pitchFamily="18" charset="0"/>
                <a:ea typeface="Cambria" panose="02040503050406030204" pitchFamily="18" charset="0"/>
              </a:rPr>
              <a:t>Adapted from Institute of Medicine (US), 1991</a:t>
            </a:r>
            <a:endParaRPr lang="en-US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11701" y="1174750"/>
            <a:ext cx="6071191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Total recommended weight gain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340776"/>
              </p:ext>
            </p:extLst>
          </p:nvPr>
        </p:nvGraphicFramePr>
        <p:xfrm>
          <a:off x="609600" y="1764793"/>
          <a:ext cx="5178552" cy="2624328"/>
        </p:xfrm>
        <a:graphic>
          <a:graphicData uri="http://schemas.openxmlformats.org/drawingml/2006/table">
            <a:tbl>
              <a:tblPr/>
              <a:tblGrid>
                <a:gridCol w="2589276">
                  <a:extLst>
                    <a:ext uri="{9D8B030D-6E8A-4147-A177-3AD203B41FA5}">
                      <a16:colId xmlns:a16="http://schemas.microsoft.com/office/drawing/2014/main" val="1182393526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65446756"/>
                    </a:ext>
                  </a:extLst>
                </a:gridCol>
              </a:tblGrid>
              <a:tr h="8779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Trimester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Weight gain per month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057492"/>
                  </a:ext>
                </a:extLst>
              </a:tr>
              <a:tr h="494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000" baseline="30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trimester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0.5 </a:t>
                      </a:r>
                      <a:r>
                        <a:rPr lang="en-US" sz="2000" dirty="0" err="1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kgs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per month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0441"/>
                  </a:ext>
                </a:extLst>
              </a:tr>
              <a:tr h="510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2000" baseline="3000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trimester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1 – 1.5 </a:t>
                      </a:r>
                      <a:r>
                        <a:rPr lang="en-US" sz="2000" dirty="0" err="1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kgs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per month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129564"/>
                  </a:ext>
                </a:extLst>
              </a:tr>
              <a:tr h="7418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2000" baseline="30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trimester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US" sz="2000" dirty="0" err="1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kgs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per month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33939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347378"/>
              </p:ext>
            </p:extLst>
          </p:nvPr>
        </p:nvGraphicFramePr>
        <p:xfrm>
          <a:off x="5991352" y="1764790"/>
          <a:ext cx="5786120" cy="3743305"/>
        </p:xfrm>
        <a:graphic>
          <a:graphicData uri="http://schemas.openxmlformats.org/drawingml/2006/table">
            <a:tbl>
              <a:tblPr/>
              <a:tblGrid>
                <a:gridCol w="1906452">
                  <a:extLst>
                    <a:ext uri="{9D8B030D-6E8A-4147-A177-3AD203B41FA5}">
                      <a16:colId xmlns:a16="http://schemas.microsoft.com/office/drawing/2014/main" val="990739880"/>
                    </a:ext>
                  </a:extLst>
                </a:gridCol>
                <a:gridCol w="1973216">
                  <a:extLst>
                    <a:ext uri="{9D8B030D-6E8A-4147-A177-3AD203B41FA5}">
                      <a16:colId xmlns:a16="http://schemas.microsoft.com/office/drawing/2014/main" val="241226222"/>
                    </a:ext>
                  </a:extLst>
                </a:gridCol>
                <a:gridCol w="1906452">
                  <a:extLst>
                    <a:ext uri="{9D8B030D-6E8A-4147-A177-3AD203B41FA5}">
                      <a16:colId xmlns:a16="http://schemas.microsoft.com/office/drawing/2014/main" val="2266528301"/>
                    </a:ext>
                  </a:extLst>
                </a:gridCol>
              </a:tblGrid>
              <a:tr h="987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Nutritional status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Pre pregnancy BMI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Recommended weight gain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172300"/>
                  </a:ext>
                </a:extLst>
              </a:tr>
              <a:tr h="6248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Underweight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&lt; 18.5 kg/m2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12.5–18 kg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596737"/>
                  </a:ext>
                </a:extLst>
              </a:tr>
              <a:tr h="8523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Normal weight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18.5–24.9 kg/m2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11.5–16 kg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06001"/>
                  </a:ext>
                </a:extLst>
              </a:tr>
              <a:tr h="8523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Overweight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25–29.9 kg/m2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7–11.5 kg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520530"/>
                  </a:ext>
                </a:extLst>
              </a:tr>
              <a:tr h="426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Obese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30 kg/m2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5–9 kg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039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278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90500"/>
            <a:ext cx="11447721" cy="582613"/>
          </a:xfrm>
        </p:spPr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Screening of Pregnant and lactating Women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4744" y="1174750"/>
            <a:ext cx="5787656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Admission criteria for pregnant &amp; lactating women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29609" y="1174749"/>
            <a:ext cx="5124893" cy="5438701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MUAC used to: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To identify underweight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Identify Pregnant &amp; lactating women at greater risk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Systematically screen for acute malnutrition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Low MUAC in pregnant women associated with intrauterine growth restriction, LBW, neonatal morbidity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69421"/>
              </p:ext>
            </p:extLst>
          </p:nvPr>
        </p:nvGraphicFramePr>
        <p:xfrm>
          <a:off x="5303521" y="2213640"/>
          <a:ext cx="6753800" cy="3483072"/>
        </p:xfrm>
        <a:graphic>
          <a:graphicData uri="http://schemas.openxmlformats.org/drawingml/2006/table">
            <a:tbl>
              <a:tblPr/>
              <a:tblGrid>
                <a:gridCol w="3383237">
                  <a:extLst>
                    <a:ext uri="{9D8B030D-6E8A-4147-A177-3AD203B41FA5}">
                      <a16:colId xmlns:a16="http://schemas.microsoft.com/office/drawing/2014/main" val="1135504535"/>
                    </a:ext>
                  </a:extLst>
                </a:gridCol>
                <a:gridCol w="3370563">
                  <a:extLst>
                    <a:ext uri="{9D8B030D-6E8A-4147-A177-3AD203B41FA5}">
                      <a16:colId xmlns:a16="http://schemas.microsoft.com/office/drawing/2014/main" val="1126739337"/>
                    </a:ext>
                  </a:extLst>
                </a:gridCol>
              </a:tblGrid>
              <a:tr h="435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Admission criteria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Under nutrition status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220012"/>
                  </a:ext>
                </a:extLst>
              </a:tr>
              <a:tr h="870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PLW with MUAC  ≥ 18 - ≤ 21cm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Moderate Acute Malnutrition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873518"/>
                  </a:ext>
                </a:extLst>
              </a:tr>
              <a:tr h="1306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PLW discharged from stabilization centers with MUAC  ≥ 18 - ≤ 21cm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12946"/>
                  </a:ext>
                </a:extLst>
              </a:tr>
              <a:tr h="870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PLW less than 18cm MUAC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Severe Acute Malnutrition (OTP/SC management)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23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871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Iron and Folic Acid supplementation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Supplementation of pregnant women with Iron &amp; Folic Acid (IFA)	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Part of ante-natal care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Treatment of severe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anaemia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Women with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anaemia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, treated with daily iron (120 mg of elemental iron) &amp; folic acid (400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μg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or 0.4 mg) supplementation</a:t>
            </a: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Daily IFA supplementation in pregnant women</a:t>
            </a: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36602670"/>
              </p:ext>
            </p:extLst>
          </p:nvPr>
        </p:nvGraphicFramePr>
        <p:xfrm>
          <a:off x="1013637" y="3663188"/>
          <a:ext cx="9447099" cy="2510281"/>
        </p:xfrm>
        <a:graphic>
          <a:graphicData uri="http://schemas.openxmlformats.org/drawingml/2006/table">
            <a:tbl>
              <a:tblPr/>
              <a:tblGrid>
                <a:gridCol w="2968022">
                  <a:extLst>
                    <a:ext uri="{9D8B030D-6E8A-4147-A177-3AD203B41FA5}">
                      <a16:colId xmlns:a16="http://schemas.microsoft.com/office/drawing/2014/main" val="843363547"/>
                    </a:ext>
                  </a:extLst>
                </a:gridCol>
                <a:gridCol w="6479077">
                  <a:extLst>
                    <a:ext uri="{9D8B030D-6E8A-4147-A177-3AD203B41FA5}">
                      <a16:colId xmlns:a16="http://schemas.microsoft.com/office/drawing/2014/main" val="3341591390"/>
                    </a:ext>
                  </a:extLst>
                </a:gridCol>
              </a:tblGrid>
              <a:tr h="1004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Supplement Composition</a:t>
                      </a:r>
                      <a:endParaRPr lang="en-US" sz="22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Iron: 30-60mg of elemental iron</a:t>
                      </a:r>
                      <a:endParaRPr lang="en-US" sz="2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Folic Acid: 400 µg (0.4mg)</a:t>
                      </a:r>
                      <a:endParaRPr lang="en-US" sz="2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930794"/>
                  </a:ext>
                </a:extLst>
              </a:tr>
              <a:tr h="502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Target Group</a:t>
                      </a:r>
                      <a:endParaRPr lang="en-US" sz="2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All pregnant adolescents &amp; women</a:t>
                      </a:r>
                      <a:endParaRPr lang="en-US" sz="2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6677330"/>
                  </a:ext>
                </a:extLst>
              </a:tr>
              <a:tr h="502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Frequency </a:t>
                      </a:r>
                      <a:endParaRPr lang="en-US" sz="2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One supplement Daily</a:t>
                      </a:r>
                      <a:endParaRPr lang="en-US" sz="2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051604"/>
                  </a:ext>
                </a:extLst>
              </a:tr>
              <a:tr h="502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Duration</a:t>
                      </a:r>
                      <a:endParaRPr lang="en-US" sz="2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Throughout pregnancy, starting as early as possible</a:t>
                      </a:r>
                      <a:endParaRPr lang="en-US" sz="2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79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071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84250"/>
          </a:xfrm>
        </p:spPr>
        <p:txBody>
          <a:bodyPr/>
          <a:lstStyle/>
          <a:p>
            <a:r>
              <a:rPr lang="en-US" sz="4400" b="1" dirty="0"/>
              <a:t>Deworming and malaria control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4600353" cy="4353814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Deworming Administration	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To control intestinal parasites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Provided to pregnant women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Provided after first trimester of pregnancy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Use single-dose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albendazole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(400 mg) or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mebendazole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(500 mg)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16279" y="903767"/>
            <a:ext cx="6613451" cy="5730949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Malaria Control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For malaria-endemic areas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Part of antenatal care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Long lasting insecticide treated net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 intermittent preventive treatment with SP to all women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Provided in first or second pregnancy (SP-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IPTp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Dosing starts in second trimester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Given at least one month apart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Ensure at least three doses are received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Higher folic acid dose (5 mg daily) significantly reduces efficacy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Low dose folic acid (0.4 mg daily) do not reduce the efficacy of SP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900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pic>
        <p:nvPicPr>
          <p:cNvPr id="307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40" y="2868220"/>
            <a:ext cx="2189527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1530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			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 descr="Description: A picture containing logo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140" y="2691145"/>
            <a:ext cx="2074635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A picture containing text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183" y="2868220"/>
            <a:ext cx="2049272" cy="10858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2D04BB-216C-4B24-92EF-BF3F9C15865F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8917498" y="2868220"/>
            <a:ext cx="2523490" cy="10718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Maternal 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816193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Maternal Nutrition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Recommended maternal nutrition practices before, during pregnancy &amp; lactation prevents nutrition deficiencies in the mother &amp; infant, improves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foetal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outcomes, reduces both morbidity &amp; mortality</a:t>
            </a: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Preconception care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The provision of biomedical, behavioral &amp; social health interventions to women &amp; couples before conception 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It aims to improve maternal &amp; child health, through improving the health status, reduce individual &amp; environmental factors &amp;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behaviours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that contribute to poor maternal &amp; child health outcomes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Seek preconception care at least three months before trying to conceive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52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Pre conception care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90728" y="773112"/>
            <a:ext cx="6028944" cy="5911151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Pre conception care influences;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Reduction in maternal &amp; child mortality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Helps prevent;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Unintended pregnancies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Complications in pregnancy &amp; delivery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Stillbirths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Preterm birth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Low birth weight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Birth defects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Neonatal infections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Underweight &amp; stunting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Vertical transmission of HIV/STIs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Lower risk of; some forms of childhood cancers, type 2 diabetes &amp; cardiovascular disease later in life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519672" y="850392"/>
            <a:ext cx="5062728" cy="5277358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Pre conception care for nutritional conditions focus on;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Screening for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anaemia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&amp; diabetes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Supplementing iron &amp; folic acid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Information, education &amp; counselling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Monitoring nutritional status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Supplementing energy &amp; nutrient dense food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Management of diabetes &amp; hypertension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Promoting exercise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Iodization of salt </a:t>
            </a:r>
          </a:p>
        </p:txBody>
      </p:sp>
    </p:spTree>
    <p:extLst>
      <p:ext uri="{BB962C8B-B14F-4D97-AF65-F5344CB8AC3E}">
        <p14:creationId xmlns:p14="http://schemas.microsoft.com/office/powerpoint/2010/main" val="400331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Counseling Pre-Pregnancy, Pregnancy &amp; Lactation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158344"/>
              </p:ext>
            </p:extLst>
          </p:nvPr>
        </p:nvGraphicFramePr>
        <p:xfrm>
          <a:off x="469175" y="841258"/>
          <a:ext cx="10985318" cy="6140154"/>
        </p:xfrm>
        <a:graphic>
          <a:graphicData uri="http://schemas.openxmlformats.org/drawingml/2006/table">
            <a:tbl>
              <a:tblPr/>
              <a:tblGrid>
                <a:gridCol w="7776754">
                  <a:extLst>
                    <a:ext uri="{9D8B030D-6E8A-4147-A177-3AD203B41FA5}">
                      <a16:colId xmlns:a16="http://schemas.microsoft.com/office/drawing/2014/main" val="2791990270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3005031150"/>
                    </a:ext>
                  </a:extLst>
                </a:gridCol>
                <a:gridCol w="1004207">
                  <a:extLst>
                    <a:ext uri="{9D8B030D-6E8A-4147-A177-3AD203B41FA5}">
                      <a16:colId xmlns:a16="http://schemas.microsoft.com/office/drawing/2014/main" val="2500734592"/>
                    </a:ext>
                  </a:extLst>
                </a:gridCol>
                <a:gridCol w="1159329">
                  <a:extLst>
                    <a:ext uri="{9D8B030D-6E8A-4147-A177-3AD203B41FA5}">
                      <a16:colId xmlns:a16="http://schemas.microsoft.com/office/drawing/2014/main" val="1301934018"/>
                    </a:ext>
                  </a:extLst>
                </a:gridCol>
              </a:tblGrid>
              <a:tr h="4131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Pre Conception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Pregnancy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Breastfeeding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362693"/>
                  </a:ext>
                </a:extLst>
              </a:tr>
              <a:tr h="2204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ANC attendance and HIV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880335"/>
                  </a:ext>
                </a:extLst>
              </a:tr>
              <a:tr h="2079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Attendance of antenatal care eight times during pregnancy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443571"/>
                  </a:ext>
                </a:extLst>
              </a:tr>
              <a:tr h="2953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Knowing HIV status, attending all the clinic appointments, &amp; taking medicines as advised 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84136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Dietary intake 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02803"/>
                  </a:ext>
                </a:extLst>
              </a:tr>
              <a:tr h="4614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Healthy eating &amp; physical activity to stay healthy, attain or maintain a healthy weight and/or prevent excessive weight gain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706859"/>
                  </a:ext>
                </a:extLst>
              </a:tr>
              <a:tr h="4762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Increase daily energy &amp; protein intake to increase BMI and/or reduce the risk of LBW infants in undernourished populations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368194"/>
                  </a:ext>
                </a:extLst>
              </a:tr>
              <a:tr h="4762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Diverse diet, including locally available &amp; affordable nutritious foods &amp; fortified foods (iodized salt, fortified vegetable oil &amp; fortified cereals)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115879"/>
                  </a:ext>
                </a:extLst>
              </a:tr>
              <a:tr h="3175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Avoid drinking tea or coffee with meals and limit the amount of coffee during pregnancy 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986339"/>
                  </a:ext>
                </a:extLst>
              </a:tr>
              <a:tr h="2204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Adequate rest and reducing heavy workloads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252092"/>
                  </a:ext>
                </a:extLst>
              </a:tr>
              <a:tr h="2204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Dietary supplementation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539383"/>
                  </a:ext>
                </a:extLst>
              </a:tr>
              <a:tr h="3175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Continued &amp; consistent use of IFA including how to take supplements &amp; manage side effects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040423"/>
                  </a:ext>
                </a:extLst>
              </a:tr>
              <a:tr h="244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Continued &amp; consistent use of balanced energy-protein supplements in undernourished populations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469087"/>
                  </a:ext>
                </a:extLst>
              </a:tr>
              <a:tr h="2204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Breastfeeding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610112"/>
                  </a:ext>
                </a:extLst>
              </a:tr>
              <a:tr h="4762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Breastfeeding (initiation immediately after delivery, providing colostrum, not giving </a:t>
                      </a:r>
                      <a:r>
                        <a:rPr lang="en-US" sz="14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prelacteal</a:t>
                      </a: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feeds, exclusive breastfeeding, continued breastfeeding, managing breastfeeding problems)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116579"/>
                  </a:ext>
                </a:extLst>
              </a:tr>
              <a:tr h="2204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Family Planning 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9684"/>
                  </a:ext>
                </a:extLst>
              </a:tr>
              <a:tr h="3175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Knowledge on Lactation </a:t>
                      </a:r>
                      <a:r>
                        <a:rPr lang="en-US" sz="14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Amenorrhoea</a:t>
                      </a: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Method (LAM) and child spacing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737031"/>
                  </a:ext>
                </a:extLst>
              </a:tr>
              <a:tr h="2204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Hygiene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34617"/>
                  </a:ext>
                </a:extLst>
              </a:tr>
              <a:tr h="3175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Hand washing at critical times &amp; food hygiene practices through safe handling, preparation &amp; storage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√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98" marR="635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07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327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" y="190500"/>
            <a:ext cx="11713464" cy="582613"/>
          </a:xfrm>
        </p:spPr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Recommendations in Pregnancy &amp; Lactation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Increase dietary requirements to support changes in maternal tissues, metabolism,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foetal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growth &amp; development</a:t>
            </a: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Pregnancy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Energy requirements increase by an average of 300 kcal/day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Increased need for protein, vitamins &amp; minerals such as iron, folic acid &amp; calcium</a:t>
            </a: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Lactating women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Nutrient requirements are highest among lactating women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For restoring their body nutrient stores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Energy requirements increase by 640 kcal/day</a:t>
            </a:r>
          </a:p>
        </p:txBody>
      </p:sp>
    </p:spTree>
    <p:extLst>
      <p:ext uri="{BB962C8B-B14F-4D97-AF65-F5344CB8AC3E}">
        <p14:creationId xmlns:p14="http://schemas.microsoft.com/office/powerpoint/2010/main" val="1327345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5061"/>
            <a:ext cx="10972800" cy="1213388"/>
          </a:xfrm>
        </p:spPr>
        <p:txBody>
          <a:bodyPr/>
          <a:lstStyle/>
          <a:p>
            <a:r>
              <a:rPr lang="en-US" sz="4400" b="1" dirty="0"/>
              <a:t>Recommended maternal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8449"/>
            <a:ext cx="9854317" cy="447503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Preconception care: maximizing the gains for maternal &amp; child health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Preconception care package includes; information, education &amp; counselling on nutrition, promotion of exercise, IFA supplementation, &amp; energy- &amp; nutrient-dense food supplementation</a:t>
            </a: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Recommendations on postnatal care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All women should be counselled on nutrition as part of postnatal care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IFA supplementation should be provided for at least three months postpartum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24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3285"/>
            <a:ext cx="11383926" cy="882500"/>
          </a:xfrm>
        </p:spPr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Recommendations for a positive pregnancy</a:t>
            </a:r>
            <a:r>
              <a:rPr lang="en-US" sz="4400" b="1" spc="5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344" y="1444751"/>
            <a:ext cx="10147621" cy="5158067"/>
          </a:xfrm>
        </p:spPr>
        <p:txBody>
          <a:bodyPr/>
          <a:lstStyle/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Counsel on healthy eating &amp; keeping physically active to stay healthy &amp; prevent excessive weight gain</a:t>
            </a: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 healthy diet during pregnancy; adequate energy, protein, vitamins &amp; minerals, through consumption of a variety of locally available nutritious foods</a:t>
            </a: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Counselling should be women-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centred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&amp; delivered in a non-judgmental manner</a:t>
            </a: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 undernourished populations, nutrition education on increasing daily energy &amp; protein intake to reduce the risk of LBW </a:t>
            </a:r>
          </a:p>
          <a:p>
            <a:pPr marL="74930" algn="just">
              <a:lnSpc>
                <a:spcPct val="115000"/>
              </a:lnSpc>
              <a:spcAft>
                <a:spcPts val="0"/>
              </a:spcAft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939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3285"/>
            <a:ext cx="11383926" cy="882500"/>
          </a:xfrm>
        </p:spPr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Recommendations for a positive pregnancy</a:t>
            </a:r>
            <a:r>
              <a:rPr lang="en-US" sz="4400" b="1" spc="5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344" y="1499615"/>
            <a:ext cx="10147621" cy="5103203"/>
          </a:xfrm>
        </p:spPr>
        <p:txBody>
          <a:bodyPr/>
          <a:lstStyle/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Balanced energy &amp; protein dietary supplementation to reduce the risk of stillbirths &amp; SGA</a:t>
            </a: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Daily oral IFA supplementation (30–60 mg of elemental iron &amp; 400 µg of folic acid) to prevent maternal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anaemia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, puerperal sepsis, LBW &amp; preterm birth</a:t>
            </a: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178435" lvl="0" algn="just">
              <a:lnSpc>
                <a:spcPct val="115000"/>
              </a:lnSpc>
              <a:spcBef>
                <a:spcPts val="5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Intermittent oral IFA supplementation (120 mg of elemental iron &amp; 2800 µg of folic acid) once weekly to improve maternal &amp; neonatal outcomes if daily iron is not acceptable &amp; populations with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anaemia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prevalence among pregnant women of &lt;20 per cent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74930" algn="just">
              <a:lnSpc>
                <a:spcPct val="115000"/>
              </a:lnSpc>
              <a:spcAft>
                <a:spcPts val="0"/>
              </a:spcAft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568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Weight gain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201912" cy="4953000"/>
          </a:xfrm>
        </p:spPr>
        <p:txBody>
          <a:bodyPr/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Gestational weight gain &gt;&lt; recommended increases risk of adverse maternal &amp; infant outcomes e.g.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Small-for-gestational-age (SGA)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Large-for-gestational age births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Preterm births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Macrosomia &amp; caesarean delivery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May lead to postnatal weight retention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1874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2921</TotalTime>
  <Words>1115</Words>
  <Application>Microsoft Office PowerPoint</Application>
  <PresentationFormat>Widescreen</PresentationFormat>
  <Paragraphs>239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Symbol</vt:lpstr>
      <vt:lpstr>1_Office Theme</vt:lpstr>
      <vt:lpstr>Blue Waves</vt:lpstr>
      <vt:lpstr>NATIONAL MATERNAL, INFANT, YOUNG CHILD AND ADOLESCENT NUTRITION OPERATIONAL AND PROGRAMMATIC GUIDELINE</vt:lpstr>
      <vt:lpstr>Maternal Nutrition</vt:lpstr>
      <vt:lpstr>Pre conception care</vt:lpstr>
      <vt:lpstr>Counseling Pre-Pregnancy, Pregnancy &amp; Lactation</vt:lpstr>
      <vt:lpstr>Recommendations in Pregnancy &amp; Lactation</vt:lpstr>
      <vt:lpstr>Recommended maternal</vt:lpstr>
      <vt:lpstr>Recommendations for a positive pregnancy </vt:lpstr>
      <vt:lpstr>Recommendations for a positive pregnancy </vt:lpstr>
      <vt:lpstr>Weight gain in Pregnancy</vt:lpstr>
      <vt:lpstr>Recommended weight gain in pregnancy</vt:lpstr>
      <vt:lpstr>Screening of Pregnant and lactating Women</vt:lpstr>
      <vt:lpstr>Iron and Folic Acid supplementation</vt:lpstr>
      <vt:lpstr>Deworming and malaria control in pregnancy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Constance Gathi</dc:creator>
  <cp:lastModifiedBy>Clementina Ngina</cp:lastModifiedBy>
  <cp:revision>112</cp:revision>
  <dcterms:created xsi:type="dcterms:W3CDTF">2023-02-20T11:40:00Z</dcterms:created>
  <dcterms:modified xsi:type="dcterms:W3CDTF">2023-03-19T07:57:06Z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A372BDB614DF48149C7849ED51B58E05</vt:lpwstr>
  </property>
  <property fmtid="{D5CDD505-2E9C-101B-9397-08002B2CF9AE}" pid="3" name="KSOProductBuildVer">
    <vt:lpwstr>1033-11.2.0.11440</vt:lpwstr>
  </property>
</Properties>
</file>