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  <p:sldMasterId id="2147483672" r:id="rId2"/>
  </p:sldMasterIdLst>
  <p:sldIdLst>
    <p:sldId id="282" r:id="rId3"/>
    <p:sldId id="274" r:id="rId4"/>
    <p:sldId id="313" r:id="rId5"/>
    <p:sldId id="275" r:id="rId6"/>
    <p:sldId id="314" r:id="rId7"/>
    <p:sldId id="315" r:id="rId8"/>
    <p:sldId id="321" r:id="rId9"/>
    <p:sldId id="311" r:id="rId10"/>
    <p:sldId id="316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nda Ahoya" initials="BA" lastIdx="4" clrIdx="0">
    <p:extLst>
      <p:ext uri="{19B8F6BF-5375-455C-9EA6-DF929625EA0E}">
        <p15:presenceInfo xmlns:p15="http://schemas.microsoft.com/office/powerpoint/2012/main" userId="Brenda Ahoya" providerId="None"/>
      </p:ext>
    </p:extLst>
  </p:cmAuthor>
  <p:cmAuthor id="2" name="Trizer" initials="T" lastIdx="1" clrIdx="1">
    <p:extLst>
      <p:ext uri="{19B8F6BF-5375-455C-9EA6-DF929625EA0E}">
        <p15:presenceInfo xmlns:p15="http://schemas.microsoft.com/office/powerpoint/2012/main" userId="8fc3fbce17fa08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20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55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283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87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22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23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033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473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7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273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717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8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45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4"/>
                </a:solidFill>
              </a:rPr>
              <a:t>NATIONAL MATERNAL, INFANT, YOUNG CHILD AND ADOLESCENT NUTRITION OPERATIONAL AND PROGRAMMATIC GUIDELINE</a:t>
            </a:r>
            <a:endParaRPr lang="en-US" sz="4000" dirty="0">
              <a:solidFill>
                <a:schemeClr val="accent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533" y="2422525"/>
            <a:ext cx="10949517" cy="4071040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endParaRPr lang="en-US" sz="4000" b="1" dirty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r>
              <a:rPr lang="en-US" sz="4000" b="1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Infant </a:t>
            </a:r>
            <a:r>
              <a:rPr lang="en-US" sz="40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and young child feeding in Emergencies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07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57" y="2801923"/>
            <a:ext cx="218952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1530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>
                <a:solidFill>
                  <a:prstClr val="black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			</a:t>
            </a:r>
            <a:endParaRPr lang="en-US" altLang="en-US" sz="800">
              <a:solidFill>
                <a:prstClr val="black"/>
              </a:solidFill>
            </a:endParaRPr>
          </a:p>
          <a:p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13" name="Picture 12" descr="Description: A picture containing logo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985" y="2607014"/>
            <a:ext cx="2074635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A picture containing 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02881"/>
            <a:ext cx="2049272" cy="10858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2D04BB-216C-4B24-92EF-BF3F9C15865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042839" y="2801923"/>
            <a:ext cx="2523490" cy="107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6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03" y="274638"/>
            <a:ext cx="11221279" cy="1249362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Cambria" panose="02040503050406030204" pitchFamily="18" charset="0"/>
              </a:rPr>
              <a:t>Infant Young Child Feeding in Emergencies (IYCF-E)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713" y="1718442"/>
            <a:ext cx="9978887" cy="4934150"/>
          </a:xfrm>
        </p:spPr>
        <p:txBody>
          <a:bodyPr>
            <a:normAutofit fontScale="87500" lnSpcReduction="10000"/>
          </a:bodyPr>
          <a:lstStyle/>
          <a:p>
            <a:pPr algn="just"/>
            <a:r>
              <a:rPr lang="en-US" sz="2500" dirty="0">
                <a:latin typeface="Cambria" panose="02040503050406030204" pitchFamily="18" charset="0"/>
              </a:rPr>
              <a:t>Concerns protection, support of safe and appropriate feeding for infants and young children in all types of emergencies </a:t>
            </a:r>
          </a:p>
          <a:p>
            <a:pPr marL="0" indent="0" algn="just">
              <a:buNone/>
            </a:pPr>
            <a:endParaRPr lang="en-US" sz="2500" dirty="0">
              <a:latin typeface="Cambria" panose="02040503050406030204" pitchFamily="18" charset="0"/>
            </a:endParaRPr>
          </a:p>
          <a:p>
            <a:pPr algn="just"/>
            <a:r>
              <a:rPr lang="en-US" sz="2500" dirty="0">
                <a:latin typeface="Cambria" panose="02040503050406030204" pitchFamily="18" charset="0"/>
              </a:rPr>
              <a:t>Protection, promotion and support of adequate IYCF practices are crucial to reduce the risk of infant mortality and morbidity  in emergencies. </a:t>
            </a:r>
          </a:p>
          <a:p>
            <a:pPr marL="0" indent="0" algn="just">
              <a:buNone/>
            </a:pPr>
            <a:endParaRPr lang="en-US" sz="2500" dirty="0">
              <a:latin typeface="Cambria" panose="02040503050406030204" pitchFamily="18" charset="0"/>
            </a:endParaRPr>
          </a:p>
          <a:p>
            <a:pPr algn="just"/>
            <a:r>
              <a:rPr lang="en-US" sz="2500" dirty="0">
                <a:latin typeface="Cambria" panose="02040503050406030204" pitchFamily="18" charset="0"/>
              </a:rPr>
              <a:t>An effective IYCF response depends on a strong program prior to the emergency</a:t>
            </a:r>
          </a:p>
          <a:p>
            <a:pPr marL="0" indent="0" algn="just">
              <a:buNone/>
            </a:pPr>
            <a:endParaRPr lang="en-US" sz="2500" dirty="0">
              <a:latin typeface="Cambria" panose="02040503050406030204" pitchFamily="18" charset="0"/>
            </a:endParaRPr>
          </a:p>
          <a:p>
            <a:pPr algn="just"/>
            <a:r>
              <a:rPr lang="en-US" sz="2500" dirty="0">
                <a:latin typeface="Cambria" panose="02040503050406030204" pitchFamily="18" charset="0"/>
              </a:rPr>
              <a:t>Immediate focus is to do no harm and save the most lives in the shortest time</a:t>
            </a:r>
          </a:p>
          <a:p>
            <a:pPr marL="0" indent="0" algn="just">
              <a:buNone/>
            </a:pPr>
            <a:endParaRPr lang="en-US" sz="2500" dirty="0">
              <a:latin typeface="Cambria" panose="02040503050406030204" pitchFamily="18" charset="0"/>
            </a:endParaRPr>
          </a:p>
          <a:p>
            <a:pPr algn="just"/>
            <a:r>
              <a:rPr lang="en-US" sz="2500" dirty="0">
                <a:latin typeface="Cambria" panose="02040503050406030204" pitchFamily="18" charset="0"/>
              </a:rPr>
              <a:t>Immediate efforts and resources must concentrate on large scale public health communications to reach the majority with the most relevant IYCF messages</a:t>
            </a:r>
          </a:p>
          <a:p>
            <a:pPr algn="just"/>
            <a:endParaRPr lang="en-US" sz="2500" dirty="0">
              <a:latin typeface="Cambria" panose="02040503050406030204" pitchFamily="18" charset="0"/>
            </a:endParaRPr>
          </a:p>
          <a:p>
            <a:pPr algn="just"/>
            <a:endParaRPr lang="en-US" sz="2500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sz="2500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103224" cy="960383"/>
          </a:xfrm>
        </p:spPr>
        <p:txBody>
          <a:bodyPr/>
          <a:lstStyle/>
          <a:p>
            <a:pPr marL="342900" lvl="0" indent="-342900" algn="just">
              <a:spcBef>
                <a:spcPct val="20000"/>
              </a:spcBef>
            </a:pPr>
            <a:r>
              <a:rPr lang="en-US" b="1" dirty="0">
                <a:solidFill>
                  <a:srgbClr val="000000"/>
                </a:solidFill>
                <a:latin typeface="Cambria" pitchFamily="18" charset="0"/>
                <a:cs typeface="+mn-cs"/>
              </a:rPr>
              <a:t>Key IYCF-E actions in emergency preparedness and response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3848"/>
            <a:ext cx="9744635" cy="4503902"/>
          </a:xfrm>
        </p:spPr>
        <p:txBody>
          <a:bodyPr/>
          <a:lstStyle/>
          <a:p>
            <a:r>
              <a:rPr lang="en-US" sz="2400" dirty="0">
                <a:latin typeface="Cambria" pitchFamily="18" charset="0"/>
              </a:rPr>
              <a:t>Endorse or develop policies</a:t>
            </a:r>
          </a:p>
          <a:p>
            <a:r>
              <a:rPr lang="en-US" sz="2400" dirty="0">
                <a:latin typeface="Cambria" pitchFamily="18" charset="0"/>
              </a:rPr>
              <a:t>Train staff</a:t>
            </a:r>
          </a:p>
          <a:p>
            <a:r>
              <a:rPr lang="en-US" sz="2400" dirty="0">
                <a:latin typeface="Cambria" pitchFamily="18" charset="0"/>
              </a:rPr>
              <a:t>Coordinate operations</a:t>
            </a:r>
          </a:p>
          <a:p>
            <a:r>
              <a:rPr lang="en-US" sz="2400" dirty="0">
                <a:latin typeface="Cambria" pitchFamily="18" charset="0"/>
              </a:rPr>
              <a:t>Assess and monitor </a:t>
            </a:r>
          </a:p>
          <a:p>
            <a:r>
              <a:rPr lang="en-US" sz="2400" dirty="0">
                <a:latin typeface="Cambria" pitchFamily="18" charset="0"/>
              </a:rPr>
              <a:t>Protect, promote and support optimal infant and young child feeding with integrated multi-sector interventions </a:t>
            </a:r>
          </a:p>
          <a:p>
            <a:r>
              <a:rPr lang="en-US" sz="2400" dirty="0">
                <a:latin typeface="Cambria" pitchFamily="18" charset="0"/>
              </a:rPr>
              <a:t>Minimize the risks of artificial feeding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90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87" y="274638"/>
            <a:ext cx="9833113" cy="1173162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Cambria" panose="02040503050406030204" pitchFamily="18" charset="0"/>
              </a:rPr>
              <a:t>Infant Young Child Feeding in Emergencies (IYCF-E) Cont.......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87" y="1781036"/>
            <a:ext cx="10048266" cy="478988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2400" b="1" dirty="0">
                <a:solidFill>
                  <a:prstClr val="black"/>
                </a:solidFill>
                <a:latin typeface="Cambria" panose="02040503050406030204" pitchFamily="18" charset="0"/>
              </a:rPr>
              <a:t>Re-lactation</a:t>
            </a:r>
          </a:p>
          <a:p>
            <a:pPr lvl="1" algn="just">
              <a:lnSpc>
                <a:spcPct val="80000"/>
              </a:lnSpc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Resumption of production of breastmilk in a woman who has stopped breastfeeding</a:t>
            </a:r>
          </a:p>
          <a:p>
            <a:pPr lvl="1" algn="just">
              <a:lnSpc>
                <a:spcPct val="80000"/>
              </a:lnSpc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Women whose production of breastmilk has diminished or those who have breastfed in the past can be supported to re-lactate</a:t>
            </a:r>
          </a:p>
          <a:p>
            <a:pPr marL="457200" lvl="1" indent="0" algn="just">
              <a:lnSpc>
                <a:spcPct val="80000"/>
              </a:lnSpc>
              <a:buNone/>
            </a:pPr>
            <a:endParaRPr lang="en-US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342900" lvl="1" indent="-342900" algn="just">
              <a:lnSpc>
                <a:spcPct val="80000"/>
              </a:lnSpc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mbria" panose="02040503050406030204" pitchFamily="18" charset="0"/>
              </a:rPr>
              <a:t>Reasons for re-lactation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Where breastfeeding was not successfully established after delivery.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After separation of the mother and infant due to medical reasons </a:t>
            </a:r>
          </a:p>
          <a:p>
            <a:pPr marL="457200" lvl="2" indent="0" algn="just">
              <a:lnSpc>
                <a:spcPct val="80000"/>
              </a:lnSpc>
              <a:buNone/>
            </a:pPr>
            <a:endParaRPr lang="en-US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342900" lvl="1" indent="-342900" algn="just">
              <a:lnSpc>
                <a:spcPct val="80000"/>
              </a:lnSpc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mbria" panose="02040503050406030204" pitchFamily="18" charset="0"/>
              </a:rPr>
              <a:t>Factors that affect re-lactation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Infant’s age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Infant’s willingness to suckle.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Infant’s breastfeeding gap 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Infants feeding experiences during the gap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Reasons related to the infant that led to stopped breastfeeding</a:t>
            </a:r>
          </a:p>
          <a:p>
            <a:pPr marL="685800" lvl="2" algn="just">
              <a:lnSpc>
                <a:spcPct val="80000"/>
              </a:lnSpc>
              <a:buFont typeface="Courier New" pitchFamily="49" charset="0"/>
              <a:buChar char="o"/>
            </a:pPr>
            <a:endParaRPr lang="en-US" sz="18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685800" lvl="2" algn="just">
              <a:lnSpc>
                <a:spcPct val="80000"/>
              </a:lnSpc>
              <a:buFont typeface="Courier New" pitchFamily="49" charset="0"/>
              <a:buChar char="o"/>
            </a:pPr>
            <a:endParaRPr lang="en-US" sz="18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457200" lvl="1" indent="0" algn="just">
              <a:lnSpc>
                <a:spcPct val="80000"/>
              </a:lnSpc>
              <a:buNone/>
            </a:pPr>
            <a:endParaRPr lang="en-US" sz="18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n-US" sz="22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4735"/>
            <a:ext cx="10972800" cy="991914"/>
          </a:xfrm>
        </p:spPr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Infant Young Child Feeding in Emergencies (IYCF-E) Cont.......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0786"/>
            <a:ext cx="9183624" cy="456696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ambria" pitchFamily="18" charset="0"/>
              </a:rPr>
              <a:t>Factors related to the infant’s mother include;</a:t>
            </a:r>
          </a:p>
          <a:p>
            <a:r>
              <a:rPr lang="en-US" sz="2400" dirty="0">
                <a:latin typeface="Cambria" pitchFamily="18" charset="0"/>
              </a:rPr>
              <a:t>Mother’s motivation</a:t>
            </a:r>
          </a:p>
          <a:p>
            <a:r>
              <a:rPr lang="en-US" sz="2400" dirty="0">
                <a:latin typeface="Cambria" pitchFamily="18" charset="0"/>
              </a:rPr>
              <a:t>Conditions of the breasts</a:t>
            </a:r>
          </a:p>
          <a:p>
            <a:r>
              <a:rPr lang="en-US" sz="2400" dirty="0">
                <a:latin typeface="Cambria" pitchFamily="18" charset="0"/>
              </a:rPr>
              <a:t>Mothers previous lactation experience</a:t>
            </a:r>
          </a:p>
          <a:p>
            <a:r>
              <a:rPr lang="en-US" sz="2400" dirty="0">
                <a:latin typeface="Cambria" pitchFamily="18" charset="0"/>
              </a:rPr>
              <a:t>Support from family, health workers and community </a:t>
            </a:r>
          </a:p>
          <a:p>
            <a:r>
              <a:rPr lang="en-US" sz="2400" dirty="0">
                <a:latin typeface="Cambria" pitchFamily="18" charset="0"/>
              </a:rPr>
              <a:t>Ability of the mother to bond with the child</a:t>
            </a:r>
          </a:p>
          <a:p>
            <a:r>
              <a:rPr lang="en-US" sz="2400" dirty="0">
                <a:latin typeface="Cambria" pitchFamily="18" charset="0"/>
              </a:rPr>
              <a:t>Health and nutrition status of the mother </a:t>
            </a:r>
          </a:p>
          <a:p>
            <a:endParaRPr lang="en-US" dirty="0"/>
          </a:p>
          <a:p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96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190500"/>
            <a:ext cx="10983310" cy="802728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Key Actions to support re-lactation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59696" cy="5210284"/>
          </a:xfrm>
        </p:spPr>
        <p:txBody>
          <a:bodyPr/>
          <a:lstStyle/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Find out reasons why breastfeeding was interrupted and re-lactation considered</a:t>
            </a:r>
          </a:p>
          <a:p>
            <a:pPr marL="342900" lvl="1" indent="-342900">
              <a:buFont typeface="Courier New" pitchFamily="49" charset="0"/>
              <a:buChar char="•"/>
            </a:pPr>
            <a:endParaRPr lang="en-US" sz="2000" dirty="0">
              <a:latin typeface="Cambria" pitchFamily="18" charset="0"/>
            </a:endParaRPr>
          </a:p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Provide information, counselling and practical support while building the mothers confidence for successful </a:t>
            </a:r>
            <a:r>
              <a:rPr lang="en-US" sz="2000" dirty="0" err="1">
                <a:latin typeface="Cambria" pitchFamily="18" charset="0"/>
              </a:rPr>
              <a:t>relactation</a:t>
            </a:r>
            <a:endParaRPr lang="en-US" sz="2000" dirty="0">
              <a:latin typeface="Cambria" pitchFamily="18" charset="0"/>
            </a:endParaRPr>
          </a:p>
          <a:p>
            <a:pPr marL="342900" lvl="1" indent="-342900">
              <a:buFont typeface="Courier New" pitchFamily="49" charset="0"/>
              <a:buChar char="•"/>
            </a:pPr>
            <a:endParaRPr lang="en-US" sz="2000" dirty="0">
              <a:latin typeface="Cambria" pitchFamily="18" charset="0"/>
            </a:endParaRPr>
          </a:p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Provide information to other family members to ensure they understand and provide the required support at home</a:t>
            </a:r>
          </a:p>
          <a:p>
            <a:pPr marL="342900" lvl="1" indent="-342900">
              <a:buFont typeface="Courier New" pitchFamily="49" charset="0"/>
              <a:buChar char="•"/>
            </a:pPr>
            <a:endParaRPr lang="en-US" sz="2000" dirty="0">
              <a:latin typeface="Cambria" pitchFamily="18" charset="0"/>
            </a:endParaRPr>
          </a:p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Support the mother to ensure adequate stimulation of the breast and nipples through the infants suckling, expressing breastmilk or skin to skin contact</a:t>
            </a:r>
          </a:p>
          <a:p>
            <a:pPr marL="342900" lvl="1" indent="-342900">
              <a:buFont typeface="Courier New" pitchFamily="49" charset="0"/>
              <a:buChar char="•"/>
            </a:pPr>
            <a:endParaRPr lang="en-US" sz="2000" dirty="0">
              <a:latin typeface="Cambria" pitchFamily="18" charset="0"/>
            </a:endParaRPr>
          </a:p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Put to the breast as often as possible, both day and night and they should suckle on both breasts. </a:t>
            </a:r>
          </a:p>
          <a:p>
            <a:pPr lvl="1">
              <a:buFont typeface="Courier New" pitchFamily="49" charset="0"/>
              <a:buChar char="o"/>
            </a:pPr>
            <a:endParaRPr lang="en-US" sz="2000" dirty="0">
              <a:solidFill>
                <a:srgbClr val="00000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en-US" sz="2000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98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90" y="190500"/>
            <a:ext cx="10983310" cy="802728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Key Actions to support re-lactation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59696" cy="5210284"/>
          </a:xfrm>
        </p:spPr>
        <p:txBody>
          <a:bodyPr/>
          <a:lstStyle/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Proper position and attachment should be practiced by the mothers to prevent nipple trauma and ensure effective removal of breastmilk</a:t>
            </a:r>
          </a:p>
          <a:p>
            <a:pPr marL="342900" lvl="1" indent="-342900">
              <a:buFont typeface="Courier New" pitchFamily="49" charset="0"/>
              <a:buChar char="•"/>
            </a:pPr>
            <a:endParaRPr lang="en-US" sz="2000" dirty="0">
              <a:latin typeface="Cambria" pitchFamily="18" charset="0"/>
            </a:endParaRPr>
          </a:p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Infant is unwilling to breastfeed, the mother should ensure that the infant is not ill and does not have an anatomical problem than needs specialized help</a:t>
            </a:r>
          </a:p>
          <a:p>
            <a:pPr marL="342900" lvl="1" indent="-342900">
              <a:buFont typeface="Courier New" pitchFamily="49" charset="0"/>
              <a:buChar char="•"/>
            </a:pPr>
            <a:endParaRPr lang="en-US" sz="2000" dirty="0">
              <a:latin typeface="Cambria" pitchFamily="18" charset="0"/>
            </a:endParaRPr>
          </a:p>
          <a:p>
            <a:pPr marL="342900" lvl="1" indent="-342900">
              <a:buFont typeface="Courier New" pitchFamily="49" charset="0"/>
              <a:buChar char="•"/>
            </a:pPr>
            <a:r>
              <a:rPr lang="en-US" sz="2000" dirty="0">
                <a:latin typeface="Cambria" pitchFamily="18" charset="0"/>
              </a:rPr>
              <a:t>Mothers should be encouraged to continue with skin to skin contact and offer the breast as often as possible</a:t>
            </a:r>
          </a:p>
          <a:p>
            <a:pPr lvl="1">
              <a:buFont typeface="Courier New" pitchFamily="49" charset="0"/>
              <a:buChar char="o"/>
            </a:pPr>
            <a:endParaRPr lang="en-US" sz="2000" dirty="0">
              <a:solidFill>
                <a:srgbClr val="000000"/>
              </a:solidFill>
              <a:latin typeface="Cambria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en-US" sz="2000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07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2651"/>
            <a:ext cx="10972800" cy="1073889"/>
          </a:xfrm>
        </p:spPr>
        <p:txBody>
          <a:bodyPr/>
          <a:lstStyle/>
          <a:p>
            <a:r>
              <a:rPr lang="en-US" sz="4000" b="1" dirty="0">
                <a:solidFill>
                  <a:srgbClr val="000000"/>
                </a:solidFill>
                <a:latin typeface="Cambria" panose="02040503050406030204" pitchFamily="18" charset="0"/>
              </a:rPr>
              <a:t>Infant Young Child Feeding in Emergencies (IYCF-E) Cont.......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7738"/>
            <a:ext cx="9759696" cy="5069186"/>
          </a:xfrm>
        </p:spPr>
        <p:txBody>
          <a:bodyPr/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Re-lactation Techniques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Supplemental Suckling Technique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endParaRPr lang="en-US" sz="2000" dirty="0">
              <a:latin typeface="Cambria" panose="02040503050406030204" pitchFamily="18" charset="0"/>
              <a:cs typeface="Calibri" panose="020F0502020204030204" pitchFamily="34" charset="0"/>
            </a:endParaRP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Drop and Drip Technique</a:t>
            </a:r>
          </a:p>
          <a:p>
            <a:pPr marL="457200" lvl="1" indent="0"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Gender and Gender Based Violence (GBV) Risk Mitigation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Nutrition, gender inequality and gender-based violence are often interrelated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endParaRPr lang="en-US" sz="2000" dirty="0">
              <a:latin typeface="Cambria" panose="02040503050406030204" pitchFamily="18" charset="0"/>
              <a:cs typeface="Calibri" panose="020F0502020204030204" pitchFamily="34" charset="0"/>
            </a:endParaRP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Gender-inequitable access to food and services is a form a GBV that can in turn, contribute to other forms of GBV 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endParaRPr lang="en-US" sz="2000" dirty="0">
              <a:latin typeface="Cambria" panose="02040503050406030204" pitchFamily="18" charset="0"/>
              <a:cs typeface="Calibri" panose="020F0502020204030204" pitchFamily="34" charset="0"/>
            </a:endParaRP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All humanitarian actors, regardless of mandate or sector, have a responsibility to mitigate GBV risk in their work, in keeping with the Centrality of Protection and principle of Do No Harm.(design, implementation and in organizational policies)</a:t>
            </a:r>
          </a:p>
        </p:txBody>
      </p:sp>
    </p:spTree>
    <p:extLst>
      <p:ext uri="{BB962C8B-B14F-4D97-AF65-F5344CB8AC3E}">
        <p14:creationId xmlns:p14="http://schemas.microsoft.com/office/powerpoint/2010/main" val="395269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069" y="190500"/>
            <a:ext cx="10972800" cy="582613"/>
          </a:xfrm>
        </p:spPr>
        <p:txBody>
          <a:bodyPr/>
          <a:lstStyle/>
          <a:p>
            <a:r>
              <a:rPr lang="en-US" sz="40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Cont...............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Public communication, social mobilization and advocacy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Importance of breastfeeding, risks of formula feeding and places where breastfeeding women can find support 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Context-specific information </a:t>
            </a:r>
          </a:p>
          <a:p>
            <a:pPr marL="457200" lvl="1" indent="0">
              <a:buNone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Coordination and partnership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Coordinate with other sectors, such as food security, health, WASH and social protection</a:t>
            </a:r>
          </a:p>
          <a:p>
            <a:pPr marL="457200" lvl="1" indent="0">
              <a:buNone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Monitoring, evaluation and knowledge management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Establish a monitoring and evaluation system of IYCF interventions in emergencies</a:t>
            </a:r>
          </a:p>
          <a:p>
            <a:pPr lvl="1" algn="just">
              <a:lnSpc>
                <a:spcPct val="80000"/>
              </a:lnSpc>
              <a:buFont typeface="Courier New" pitchFamily="49" charset="0"/>
              <a:buChar char="–"/>
            </a:pPr>
            <a:r>
              <a:rPr lang="en-US" sz="2000" dirty="0">
                <a:latin typeface="Cambria" panose="02040503050406030204" pitchFamily="18" charset="0"/>
                <a:cs typeface="Calibri" panose="020F0502020204030204" pitchFamily="34" charset="0"/>
              </a:rPr>
              <a:t>Define responsibility for each actor on key actions to be monitored and evaluated</a:t>
            </a:r>
          </a:p>
        </p:txBody>
      </p:sp>
    </p:spTree>
    <p:extLst>
      <p:ext uri="{BB962C8B-B14F-4D97-AF65-F5344CB8AC3E}">
        <p14:creationId xmlns:p14="http://schemas.microsoft.com/office/powerpoint/2010/main" val="2448751777"/>
      </p:ext>
    </p:extLst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659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Courier New</vt:lpstr>
      <vt:lpstr>Blue Waves</vt:lpstr>
      <vt:lpstr>2_Office Theme</vt:lpstr>
      <vt:lpstr>NATIONAL MATERNAL, INFANT, YOUNG CHILD AND ADOLESCENT NUTRITION OPERATIONAL AND PROGRAMMATIC GUIDELINE</vt:lpstr>
      <vt:lpstr>Infant Young Child Feeding in Emergencies (IYCF-E)</vt:lpstr>
      <vt:lpstr>Key IYCF-E actions in emergency preparedness and response </vt:lpstr>
      <vt:lpstr>Infant Young Child Feeding in Emergencies (IYCF-E) Cont.......</vt:lpstr>
      <vt:lpstr>Infant Young Child Feeding in Emergencies (IYCF-E) Cont.......</vt:lpstr>
      <vt:lpstr>Key Actions to support re-lactation</vt:lpstr>
      <vt:lpstr>Key Actions to support re-lactation cont…</vt:lpstr>
      <vt:lpstr>Infant Young Child Feeding in Emergencies (IYCF-E) Cont.......</vt:lpstr>
      <vt:lpstr>Cont...............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Constance Gathi</dc:creator>
  <cp:lastModifiedBy>Clementina Ngina</cp:lastModifiedBy>
  <cp:revision>75</cp:revision>
  <dcterms:created xsi:type="dcterms:W3CDTF">2023-02-20T11:40:00Z</dcterms:created>
  <dcterms:modified xsi:type="dcterms:W3CDTF">2023-03-19T08:00:59Z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A372BDB614DF48149C7849ED51B58E05</vt:lpwstr>
  </property>
  <property fmtid="{D5CDD505-2E9C-101B-9397-08002B2CF9AE}" pid="3" name="KSOProductBuildVer">
    <vt:lpwstr>1033-11.2.0.11440</vt:lpwstr>
  </property>
</Properties>
</file>