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72" r:id="rId2"/>
    <p:sldMasterId id="2147483684" r:id="rId3"/>
  </p:sldMasterIdLst>
  <p:sldIdLst>
    <p:sldId id="323" r:id="rId4"/>
    <p:sldId id="317" r:id="rId5"/>
    <p:sldId id="318" r:id="rId6"/>
    <p:sldId id="319" r:id="rId7"/>
    <p:sldId id="276" r:id="rId8"/>
    <p:sldId id="32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nda Ahoya" initials="BA" lastIdx="4" clrIdx="0">
    <p:extLst>
      <p:ext uri="{19B8F6BF-5375-455C-9EA6-DF929625EA0E}">
        <p15:presenceInfo xmlns:p15="http://schemas.microsoft.com/office/powerpoint/2012/main" userId="Brenda Ahoya" providerId="None"/>
      </p:ext>
    </p:extLst>
  </p:cmAuthor>
  <p:cmAuthor id="2" name="Trizer" initials="T" lastIdx="1" clrIdx="1">
    <p:extLst>
      <p:ext uri="{19B8F6BF-5375-455C-9EA6-DF929625EA0E}">
        <p15:presenceInfo xmlns:p15="http://schemas.microsoft.com/office/powerpoint/2012/main" userId="8fc3fbce17fa08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97" autoAdjust="0"/>
    <p:restoredTop sz="94660"/>
  </p:normalViewPr>
  <p:slideViewPr>
    <p:cSldViewPr snapToGrid="0">
      <p:cViewPr varScale="1">
        <p:scale>
          <a:sx n="67" d="100"/>
          <a:sy n="67" d="100"/>
        </p:scale>
        <p:origin x="20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819585C-C97A-4CB6-AC35-2EF00146A7E4}" type="datetimeFigureOut">
              <a:rPr lang="en-US" smtClean="0"/>
              <a:t>3/19/2023</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3402685A-A639-4186-82FA-FD8E55B7F946}"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1955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0283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5687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5022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6230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8033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0473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7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1273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1717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2803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solidFill>
                <a:srgbClr val="000000"/>
              </a:solidFill>
            </a:endParaRPr>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78032018"/>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07955663"/>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22998311"/>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06956292"/>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8" name="Footer Placeholder 7"/>
          <p:cNvSpPr>
            <a:spLocks noGrp="1"/>
          </p:cNvSpPr>
          <p:nvPr>
            <p:ph type="ftr" sz="quarter" idx="11"/>
          </p:nvPr>
        </p:nvSpPr>
        <p:spPr/>
        <p:txBody>
          <a:bodyPr/>
          <a:lstStyle/>
          <a:p>
            <a:endParaRPr lang="en-US">
              <a:solidFill>
                <a:srgbClr val="000000"/>
              </a:solidFill>
            </a:endParaRPr>
          </a:p>
        </p:txBody>
      </p:sp>
      <p:sp>
        <p:nvSpPr>
          <p:cNvPr id="9" name="Slide Number Placeholder 8"/>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1632544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4" name="Footer Placeholder 3"/>
          <p:cNvSpPr>
            <a:spLocks noGrp="1"/>
          </p:cNvSpPr>
          <p:nvPr>
            <p:ph type="ftr" sz="quarter" idx="11"/>
          </p:nvPr>
        </p:nvSpPr>
        <p:spPr/>
        <p:txBody>
          <a:bodyPr/>
          <a:lstStyle/>
          <a:p>
            <a:endParaRPr lang="en-US">
              <a:solidFill>
                <a:srgbClr val="000000"/>
              </a:solidFill>
            </a:endParaRPr>
          </a:p>
        </p:txBody>
      </p:sp>
      <p:sp>
        <p:nvSpPr>
          <p:cNvPr id="5" name="Slide Number Placeholder 4"/>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05684270"/>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3" name="Footer Placeholder 2"/>
          <p:cNvSpPr>
            <a:spLocks noGrp="1"/>
          </p:cNvSpPr>
          <p:nvPr>
            <p:ph type="ftr" sz="quarter" idx="11"/>
          </p:nvPr>
        </p:nvSpPr>
        <p:spPr/>
        <p:txBody>
          <a:bodyPr/>
          <a:lstStyle/>
          <a:p>
            <a:endParaRPr lang="en-US">
              <a:solidFill>
                <a:srgbClr val="000000"/>
              </a:solidFill>
            </a:endParaRPr>
          </a:p>
        </p:txBody>
      </p:sp>
      <p:sp>
        <p:nvSpPr>
          <p:cNvPr id="4" name="Slide Number Placeholder 3"/>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0891173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A819585C-C97A-4CB6-AC35-2EF00146A7E4}"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90751980"/>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01775889"/>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43191644"/>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227102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19585C-C97A-4CB6-AC35-2EF00146A7E4}"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19585C-C97A-4CB6-AC35-2EF00146A7E4}" type="datetimeFigureOut">
              <a:rPr lang="en-US" smtClean="0"/>
              <a:t>3/19/2023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19585C-C97A-4CB6-AC35-2EF00146A7E4}" type="datetimeFigureOut">
              <a:rPr lang="en-US" smtClean="0"/>
              <a:t>3/19/2023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9585C-C97A-4CB6-AC35-2EF00146A7E4}" type="datetimeFigureOut">
              <a:rPr lang="en-US" smtClean="0"/>
              <a:t>3/19/2023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9585C-C97A-4CB6-AC35-2EF00146A7E4}"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2685A-A639-4186-82FA-FD8E55B7F946}"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A819585C-C97A-4CB6-AC35-2EF00146A7E4}" type="datetimeFigureOut">
              <a:rPr lang="en-US" smtClean="0"/>
              <a:t>3/19/2023</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3402685A-A639-4186-82FA-FD8E55B7F9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9585C-C97A-4CB6-AC35-2EF00146A7E4}"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02685A-A639-4186-82FA-FD8E55B7F94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04586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A819585C-C97A-4CB6-AC35-2EF00146A7E4}" type="datetimeFigureOut">
              <a:rPr lang="en-US" smtClean="0">
                <a:solidFill>
                  <a:srgbClr val="000000"/>
                </a:solidFill>
              </a:rPr>
              <a:pPr/>
              <a:t>3/19/2023</a:t>
            </a:fld>
            <a:endParaRPr lang="en-US">
              <a:solidFill>
                <a:srgbClr val="000000"/>
              </a:solidFill>
            </a:endParaRPr>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solidFill>
                <a:srgbClr val="000000"/>
              </a:solidFill>
            </a:endParaRPr>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3402685A-A639-4186-82FA-FD8E55B7F94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263955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dirty="0">
                <a:solidFill>
                  <a:schemeClr val="accent4"/>
                </a:solidFill>
              </a:rPr>
              <a:t>NATIONAL MATERNAL, INFANT, YOUNG CHILD AND ADOLESCENT NUTRITION OPERATIONAL AND PROGRAMMATIC GUIDELINE</a:t>
            </a:r>
            <a:endParaRPr lang="en-US" sz="4000" dirty="0">
              <a:solidFill>
                <a:schemeClr val="accent4"/>
              </a:solidFill>
            </a:endParaRPr>
          </a:p>
        </p:txBody>
      </p:sp>
      <p:sp>
        <p:nvSpPr>
          <p:cNvPr id="3" name="Subtitle 2"/>
          <p:cNvSpPr>
            <a:spLocks noGrp="1"/>
          </p:cNvSpPr>
          <p:nvPr>
            <p:ph type="subTitle" idx="1"/>
          </p:nvPr>
        </p:nvSpPr>
        <p:spPr>
          <a:xfrm>
            <a:off x="626533" y="2422525"/>
            <a:ext cx="10949517" cy="4071040"/>
          </a:xfrm>
        </p:spPr>
        <p:txBody>
          <a:bodyPr>
            <a:normAutofit/>
          </a:bodyPr>
          <a:lstStyle/>
          <a:p>
            <a:endParaRPr lang="en-US" b="1" dirty="0">
              <a:solidFill>
                <a:schemeClr val="accent4"/>
              </a:solidFill>
            </a:endParaRPr>
          </a:p>
          <a:p>
            <a:endParaRPr lang="en-US" dirty="0">
              <a:solidFill>
                <a:schemeClr val="accent4"/>
              </a:solidFill>
            </a:endParaRPr>
          </a:p>
          <a:p>
            <a:endParaRPr lang="en-US" dirty="0">
              <a:solidFill>
                <a:schemeClr val="accent4"/>
              </a:solidFill>
            </a:endParaRPr>
          </a:p>
          <a:p>
            <a:endParaRPr lang="en-US" sz="4400" b="1" dirty="0">
              <a:solidFill>
                <a:schemeClr val="accent4"/>
              </a:solidFill>
              <a:latin typeface="Cambria" pitchFamily="18" charset="0"/>
            </a:endParaRPr>
          </a:p>
          <a:p>
            <a:r>
              <a:rPr lang="en-US" sz="4400" b="1" dirty="0">
                <a:solidFill>
                  <a:schemeClr val="accent4"/>
                </a:solidFill>
                <a:latin typeface="Cambria" pitchFamily="18" charset="0"/>
              </a:rPr>
              <a:t>The Code of marketing of Breastmilk Substitutes (BMS)</a:t>
            </a:r>
          </a:p>
        </p:txBody>
      </p:sp>
    </p:spTree>
    <p:extLst>
      <p:ext uri="{BB962C8B-B14F-4D97-AF65-F5344CB8AC3E}">
        <p14:creationId xmlns:p14="http://schemas.microsoft.com/office/powerpoint/2010/main" val="41540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5309"/>
            <a:ext cx="10972800" cy="851338"/>
          </a:xfrm>
        </p:spPr>
        <p:txBody>
          <a:bodyPr/>
          <a:lstStyle/>
          <a:p>
            <a:r>
              <a:rPr lang="en-US" sz="4000" b="1" dirty="0">
                <a:solidFill>
                  <a:srgbClr val="000000"/>
                </a:solidFill>
                <a:latin typeface="Cambria" panose="02040503050406030204" pitchFamily="18" charset="0"/>
                <a:ea typeface="Cambria" panose="02040503050406030204" pitchFamily="18" charset="0"/>
              </a:rPr>
              <a:t>The Code of marketing of Breastmilk Substitutes (BMS)</a:t>
            </a:r>
            <a:endParaRPr lang="en-US" dirty="0"/>
          </a:p>
        </p:txBody>
      </p:sp>
      <p:sp>
        <p:nvSpPr>
          <p:cNvPr id="3" name="Content Placeholder 2"/>
          <p:cNvSpPr>
            <a:spLocks noGrp="1"/>
          </p:cNvSpPr>
          <p:nvPr>
            <p:ph idx="1"/>
          </p:nvPr>
        </p:nvSpPr>
        <p:spPr>
          <a:xfrm>
            <a:off x="448235" y="1462482"/>
            <a:ext cx="9906000" cy="5265683"/>
          </a:xfrm>
        </p:spPr>
        <p:txBody>
          <a:bodyPr/>
          <a:lstStyle/>
          <a:p>
            <a:pPr algn="just"/>
            <a:r>
              <a:rPr lang="en-US" sz="2000" dirty="0">
                <a:solidFill>
                  <a:prstClr val="black"/>
                </a:solidFill>
                <a:latin typeface="Cambria" panose="02040503050406030204" pitchFamily="18" charset="0"/>
              </a:rPr>
              <a:t>Implement International Code of Marketing of Breastmilk Substitutes and subsequent relevant WHA resolutions (the Code) through enactment and enforcement of robust national legal measures </a:t>
            </a:r>
          </a:p>
          <a:p>
            <a:pPr marL="0" indent="0" algn="just">
              <a:buNone/>
            </a:pPr>
            <a:endParaRPr lang="en-US" sz="2000" dirty="0">
              <a:solidFill>
                <a:prstClr val="black"/>
              </a:solidFill>
              <a:latin typeface="Cambria" panose="02040503050406030204" pitchFamily="18" charset="0"/>
            </a:endParaRPr>
          </a:p>
          <a:p>
            <a:pPr algn="just"/>
            <a:r>
              <a:rPr lang="en-US" sz="2000" dirty="0">
                <a:solidFill>
                  <a:prstClr val="black"/>
                </a:solidFill>
                <a:latin typeface="Cambria" panose="02040503050406030204" pitchFamily="18" charset="0"/>
              </a:rPr>
              <a:t>The Code is a set of recommendations to regulate the marketing of breastmilk substitutes, feeding bottles and teats, and aims to stop the aggressive and inappropriate marketing of breastmilk substitutes, including prohibiting all forms of promotion. </a:t>
            </a:r>
          </a:p>
          <a:p>
            <a:pPr marL="0" indent="0" algn="just">
              <a:buNone/>
            </a:pPr>
            <a:endParaRPr lang="en-US" sz="2000" dirty="0">
              <a:solidFill>
                <a:prstClr val="black"/>
              </a:solidFill>
              <a:latin typeface="Cambria" panose="02040503050406030204" pitchFamily="18" charset="0"/>
            </a:endParaRPr>
          </a:p>
          <a:p>
            <a:pPr algn="just"/>
            <a:r>
              <a:rPr lang="en-US" sz="2000" dirty="0">
                <a:solidFill>
                  <a:prstClr val="black"/>
                </a:solidFill>
                <a:latin typeface="Cambria" panose="02040503050406030204" pitchFamily="18" charset="0"/>
              </a:rPr>
              <a:t>Ensure  parents and other caregivers are protected from inappropriate and misleading information. </a:t>
            </a:r>
          </a:p>
          <a:p>
            <a:pPr marL="0" indent="0" algn="just">
              <a:buNone/>
            </a:pPr>
            <a:endParaRPr lang="en-US" sz="2000" dirty="0">
              <a:solidFill>
                <a:prstClr val="black"/>
              </a:solidFill>
              <a:latin typeface="Cambria" panose="02040503050406030204" pitchFamily="18" charset="0"/>
            </a:endParaRPr>
          </a:p>
          <a:p>
            <a:pPr algn="just"/>
            <a:r>
              <a:rPr lang="en-US" sz="2000" dirty="0">
                <a:solidFill>
                  <a:prstClr val="black"/>
                </a:solidFill>
                <a:latin typeface="Cambria" panose="02040503050406030204" pitchFamily="18" charset="0"/>
              </a:rPr>
              <a:t>Government agencies must be empowered to monitor compliance with national legal measures, identify Code violations, and take corrective action when violations are identified</a:t>
            </a:r>
          </a:p>
        </p:txBody>
      </p:sp>
    </p:spTree>
    <p:extLst>
      <p:ext uri="{BB962C8B-B14F-4D97-AF65-F5344CB8AC3E}">
        <p14:creationId xmlns:p14="http://schemas.microsoft.com/office/powerpoint/2010/main" val="11549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728" y="411480"/>
            <a:ext cx="10972800" cy="819807"/>
          </a:xfrm>
        </p:spPr>
        <p:txBody>
          <a:bodyPr/>
          <a:lstStyle/>
          <a:p>
            <a:r>
              <a:rPr lang="en-US" sz="4000" b="1" dirty="0">
                <a:latin typeface="Cambria" panose="02040503050406030204" pitchFamily="18" charset="0"/>
                <a:ea typeface="Cambria" panose="02040503050406030204" pitchFamily="18" charset="0"/>
              </a:rPr>
              <a:t>Main Points of the Code</a:t>
            </a:r>
          </a:p>
        </p:txBody>
      </p:sp>
      <p:sp>
        <p:nvSpPr>
          <p:cNvPr id="3" name="Content Placeholder 2"/>
          <p:cNvSpPr>
            <a:spLocks noGrp="1"/>
          </p:cNvSpPr>
          <p:nvPr>
            <p:ph idx="1"/>
          </p:nvPr>
        </p:nvSpPr>
        <p:spPr>
          <a:xfrm>
            <a:off x="490728" y="1444752"/>
            <a:ext cx="9889616" cy="5169976"/>
          </a:xfrm>
        </p:spPr>
        <p:txBody>
          <a:bodyPr/>
          <a:lstStyle/>
          <a:p>
            <a:pPr lvl="0">
              <a:lnSpc>
                <a:spcPct val="115000"/>
              </a:lnSpc>
              <a:spcBef>
                <a:spcPts val="0"/>
              </a:spcBef>
              <a:spcAft>
                <a:spcPts val="0"/>
              </a:spcAft>
              <a:buFont typeface="Symbol"/>
              <a:buChar char=""/>
            </a:pPr>
            <a:r>
              <a:rPr lang="en-US" sz="2000" dirty="0">
                <a:latin typeface="Cambria"/>
                <a:ea typeface="Times New Roman"/>
                <a:cs typeface="Times New Roman"/>
              </a:rPr>
              <a:t>No advertising of breastmilk substitutes, feeding bottles, teats, pacifiers, cups with spouts and similar receptables</a:t>
            </a:r>
            <a:r>
              <a:rPr lang="en-US" sz="2000" dirty="0">
                <a:ea typeface="Arial"/>
                <a:cs typeface="Times New Roman"/>
              </a:rPr>
              <a:t> </a:t>
            </a:r>
            <a:r>
              <a:rPr lang="en-US" sz="2000" dirty="0">
                <a:latin typeface="Cambria"/>
                <a:ea typeface="Times New Roman"/>
                <a:cs typeface="Times New Roman"/>
              </a:rPr>
              <a:t>to the public and health care facilities</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free samples to mothers</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promotions in shops</a:t>
            </a:r>
            <a:r>
              <a:rPr lang="en-US" sz="2000" dirty="0">
                <a:latin typeface="Cambria"/>
                <a:ea typeface="MS Mincho"/>
                <a:cs typeface="Times New Roman"/>
              </a:rPr>
              <a:t>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gifts to mothers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free or low-cost supplies in health facilities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promotion in health care facilities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gifts or personal samples to health workers; health workers should not pass samples on to mothers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No pictures of infants, or other words or pictures idealizing artificial feeding on labels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Information on artificial feeding should explain benefits and superiority of breastfeeding, costs and dangers of artificial feeding </a:t>
            </a:r>
            <a:endParaRPr lang="en-US" sz="2000" dirty="0">
              <a:latin typeface="Calibri"/>
              <a:ea typeface="Calibri"/>
              <a:cs typeface="Times New Roman"/>
            </a:endParaRPr>
          </a:p>
          <a:p>
            <a:pPr lvl="0">
              <a:lnSpc>
                <a:spcPct val="115000"/>
              </a:lnSpc>
              <a:spcBef>
                <a:spcPts val="0"/>
              </a:spcBef>
              <a:spcAft>
                <a:spcPts val="0"/>
              </a:spcAft>
              <a:buFont typeface="Symbol"/>
              <a:buChar char=""/>
            </a:pPr>
            <a:r>
              <a:rPr lang="en-US" sz="2000" dirty="0">
                <a:latin typeface="Cambria"/>
                <a:ea typeface="Times New Roman"/>
                <a:cs typeface="Times New Roman"/>
              </a:rPr>
              <a:t>Information to health workers should be restricted to scientific and factual information </a:t>
            </a:r>
            <a:endParaRPr lang="en-US" sz="2000" dirty="0">
              <a:latin typeface="Calibri"/>
              <a:ea typeface="Calibri"/>
              <a:cs typeface="Times New Roman"/>
            </a:endParaRPr>
          </a:p>
          <a:p>
            <a:endParaRPr lang="en-US" sz="2800" dirty="0"/>
          </a:p>
        </p:txBody>
      </p:sp>
    </p:spTree>
    <p:extLst>
      <p:ext uri="{BB962C8B-B14F-4D97-AF65-F5344CB8AC3E}">
        <p14:creationId xmlns:p14="http://schemas.microsoft.com/office/powerpoint/2010/main" val="308677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Cambria" panose="02040503050406030204" pitchFamily="18" charset="0"/>
                <a:ea typeface="Cambria" panose="02040503050406030204" pitchFamily="18" charset="0"/>
              </a:rPr>
              <a:t>Assessing the Need for BMS </a:t>
            </a:r>
          </a:p>
        </p:txBody>
      </p:sp>
      <p:sp>
        <p:nvSpPr>
          <p:cNvPr id="3" name="Content Placeholder 2"/>
          <p:cNvSpPr>
            <a:spLocks noGrp="1"/>
          </p:cNvSpPr>
          <p:nvPr>
            <p:ph idx="1"/>
          </p:nvPr>
        </p:nvSpPr>
        <p:spPr>
          <a:xfrm>
            <a:off x="609600" y="773112"/>
            <a:ext cx="9823704" cy="5993447"/>
          </a:xfrm>
        </p:spPr>
        <p:txBody>
          <a:bodyPr/>
          <a:lstStyle/>
          <a:p>
            <a:r>
              <a:rPr lang="en-US" sz="2000" dirty="0">
                <a:latin typeface="Cambria"/>
                <a:ea typeface="Times New Roman"/>
                <a:cs typeface="Times New Roman"/>
              </a:rPr>
              <a:t>Individual assessment for Infants and young children under the age of 2 years </a:t>
            </a:r>
          </a:p>
          <a:p>
            <a:endParaRPr lang="en-US" sz="2000" dirty="0">
              <a:latin typeface="Cambria"/>
              <a:ea typeface="Times New Roman"/>
              <a:cs typeface="Times New Roman"/>
            </a:endParaRPr>
          </a:p>
          <a:p>
            <a:r>
              <a:rPr lang="en-US" sz="2000" dirty="0">
                <a:latin typeface="Cambria"/>
                <a:ea typeface="Times New Roman"/>
                <a:cs typeface="Times New Roman"/>
              </a:rPr>
              <a:t>Infants and young children who were orphaned or whose mother has been absent for a long period of time either before the humanitarian situation or in the course of the humanitarian situation and for whom re-lactation or receiving donor human milk is not feasible</a:t>
            </a:r>
          </a:p>
          <a:p>
            <a:endParaRPr lang="en-US" sz="2000" dirty="0">
              <a:latin typeface="Cambria"/>
              <a:ea typeface="Times New Roman"/>
              <a:cs typeface="Times New Roman"/>
            </a:endParaRPr>
          </a:p>
          <a:p>
            <a:r>
              <a:rPr lang="en-US" sz="2000" dirty="0">
                <a:latin typeface="Cambria"/>
                <a:ea typeface="Times New Roman"/>
                <a:cs typeface="Times New Roman"/>
              </a:rPr>
              <a:t>Infants and young children whose mother is present and who were not breastfed before the time the humanitarian situation or in the course of the humanitarian situation, regardless of the reason, and for whom re-lactation or receiving donor human milk is not feasible</a:t>
            </a:r>
          </a:p>
          <a:p>
            <a:endParaRPr lang="en-US" sz="2000" dirty="0">
              <a:latin typeface="Cambria"/>
              <a:ea typeface="Times New Roman"/>
              <a:cs typeface="Times New Roman"/>
            </a:endParaRPr>
          </a:p>
          <a:p>
            <a:r>
              <a:rPr lang="en-US" sz="2000" dirty="0">
                <a:latin typeface="Cambria"/>
                <a:ea typeface="Times New Roman"/>
                <a:cs typeface="Times New Roman"/>
              </a:rPr>
              <a:t>Situations where the mother and/or infant has a medical condition for which breastfeeding is not possible, and for whom re-lactation or receiving donor human milk is not feasible</a:t>
            </a:r>
          </a:p>
          <a:p>
            <a:endParaRPr lang="en-US" sz="2000" dirty="0">
              <a:latin typeface="Cambria"/>
              <a:ea typeface="Times New Roman"/>
              <a:cs typeface="Times New Roman"/>
            </a:endParaRPr>
          </a:p>
          <a:p>
            <a:r>
              <a:rPr lang="en-US" sz="2000" dirty="0">
                <a:latin typeface="Cambria"/>
                <a:ea typeface="Times New Roman"/>
                <a:cs typeface="Times New Roman"/>
              </a:rPr>
              <a:t>Infants under 6 months of age who are mixed fed (breastfeeding plus BMS) and whose mother is being supported to transition to exclusive breastfeeding</a:t>
            </a:r>
          </a:p>
          <a:p>
            <a:endParaRPr lang="en-US" sz="2000" dirty="0">
              <a:latin typeface="Cambria"/>
              <a:ea typeface="Times New Roman"/>
              <a:cs typeface="Times New Roman"/>
            </a:endParaRPr>
          </a:p>
        </p:txBody>
      </p:sp>
    </p:spTree>
    <p:extLst>
      <p:ext uri="{BB962C8B-B14F-4D97-AF65-F5344CB8AC3E}">
        <p14:creationId xmlns:p14="http://schemas.microsoft.com/office/powerpoint/2010/main" val="349509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434" y="190500"/>
            <a:ext cx="10037590" cy="928852"/>
          </a:xfrm>
        </p:spPr>
        <p:txBody>
          <a:bodyPr>
            <a:noAutofit/>
          </a:bodyPr>
          <a:lstStyle/>
          <a:p>
            <a:r>
              <a:rPr lang="en-US" sz="4000" b="1" dirty="0">
                <a:latin typeface="Cambria" panose="02040503050406030204" pitchFamily="18" charset="0"/>
                <a:ea typeface="Cambria" panose="02040503050406030204" pitchFamily="18" charset="0"/>
              </a:rPr>
              <a:t>The Code of marketing of Breastmilk Substitutes (BMS)</a:t>
            </a:r>
          </a:p>
        </p:txBody>
      </p:sp>
      <p:sp>
        <p:nvSpPr>
          <p:cNvPr id="3" name="Content Placeholder 2"/>
          <p:cNvSpPr>
            <a:spLocks noGrp="1"/>
          </p:cNvSpPr>
          <p:nvPr>
            <p:ph sz="half" idx="1"/>
          </p:nvPr>
        </p:nvSpPr>
        <p:spPr>
          <a:xfrm>
            <a:off x="609600" y="1417320"/>
            <a:ext cx="5384800" cy="5084064"/>
          </a:xfrm>
        </p:spPr>
        <p:txBody>
          <a:bodyPr>
            <a:normAutofit/>
          </a:bodyPr>
          <a:lstStyle/>
          <a:p>
            <a:pPr marL="0" indent="0" algn="just">
              <a:lnSpc>
                <a:spcPct val="80000"/>
              </a:lnSpc>
              <a:buNone/>
            </a:pPr>
            <a:endParaRPr lang="en-US" sz="2400" dirty="0">
              <a:solidFill>
                <a:schemeClr val="accent4"/>
              </a:solidFill>
              <a:latin typeface="Cambria" panose="02040503050406030204" pitchFamily="18" charset="0"/>
            </a:endParaRPr>
          </a:p>
          <a:p>
            <a:pPr algn="just">
              <a:lnSpc>
                <a:spcPct val="80000"/>
              </a:lnSpc>
            </a:pPr>
            <a:r>
              <a:rPr lang="en-US" sz="2400" dirty="0">
                <a:solidFill>
                  <a:schemeClr val="accent4"/>
                </a:solidFill>
                <a:latin typeface="Cambria" panose="02040503050406030204" pitchFamily="18" charset="0"/>
              </a:rPr>
              <a:t>BMS Procurement Process</a:t>
            </a:r>
          </a:p>
          <a:p>
            <a:pPr algn="just">
              <a:lnSpc>
                <a:spcPct val="80000"/>
              </a:lnSpc>
            </a:pPr>
            <a:endParaRPr lang="en-US" sz="2400" dirty="0">
              <a:solidFill>
                <a:schemeClr val="accent4"/>
              </a:solidFill>
              <a:latin typeface="Cambria" panose="02040503050406030204" pitchFamily="18" charset="0"/>
            </a:endParaRPr>
          </a:p>
          <a:p>
            <a:pPr algn="just">
              <a:lnSpc>
                <a:spcPct val="80000"/>
              </a:lnSpc>
            </a:pPr>
            <a:r>
              <a:rPr lang="en-US" sz="2400" dirty="0">
                <a:solidFill>
                  <a:prstClr val="black"/>
                </a:solidFill>
                <a:latin typeface="Cambria" panose="02040503050406030204" pitchFamily="18" charset="0"/>
              </a:rPr>
              <a:t>Storage and Transportation of BMS</a:t>
            </a:r>
          </a:p>
          <a:p>
            <a:pPr algn="just">
              <a:lnSpc>
                <a:spcPct val="80000"/>
              </a:lnSpc>
            </a:pPr>
            <a:endParaRPr lang="en-US" sz="2400" dirty="0">
              <a:solidFill>
                <a:prstClr val="black"/>
              </a:solidFill>
              <a:latin typeface="Cambria" panose="02040503050406030204" pitchFamily="18" charset="0"/>
            </a:endParaRPr>
          </a:p>
          <a:p>
            <a:pPr algn="just">
              <a:lnSpc>
                <a:spcPct val="80000"/>
              </a:lnSpc>
            </a:pPr>
            <a:r>
              <a:rPr lang="en-US" sz="2400" dirty="0">
                <a:solidFill>
                  <a:prstClr val="black"/>
                </a:solidFill>
                <a:latin typeface="Cambria" panose="02040503050406030204" pitchFamily="18" charset="0"/>
              </a:rPr>
              <a:t>Handling BMS Donations and Supplies</a:t>
            </a:r>
          </a:p>
          <a:p>
            <a:pPr algn="just">
              <a:lnSpc>
                <a:spcPct val="80000"/>
              </a:lnSpc>
            </a:pPr>
            <a:endParaRPr lang="en-US" sz="2400" dirty="0">
              <a:solidFill>
                <a:prstClr val="black"/>
              </a:solidFill>
              <a:latin typeface="Cambria" panose="02040503050406030204" pitchFamily="18" charset="0"/>
            </a:endParaRPr>
          </a:p>
          <a:p>
            <a:pPr algn="just">
              <a:lnSpc>
                <a:spcPct val="80000"/>
              </a:lnSpc>
            </a:pPr>
            <a:r>
              <a:rPr lang="en-US" sz="2400" dirty="0">
                <a:solidFill>
                  <a:prstClr val="black"/>
                </a:solidFill>
                <a:latin typeface="Cambria" panose="02040503050406030204" pitchFamily="18" charset="0"/>
              </a:rPr>
              <a:t>BMS distribution</a:t>
            </a:r>
          </a:p>
          <a:p>
            <a:pPr algn="just">
              <a:lnSpc>
                <a:spcPct val="80000"/>
              </a:lnSpc>
            </a:pPr>
            <a:endParaRPr lang="en-US" sz="2400" dirty="0">
              <a:solidFill>
                <a:prstClr val="black"/>
              </a:solidFill>
              <a:latin typeface="Cambria" panose="02040503050406030204" pitchFamily="18" charset="0"/>
            </a:endParaRPr>
          </a:p>
          <a:p>
            <a:pPr algn="just">
              <a:lnSpc>
                <a:spcPct val="80000"/>
              </a:lnSpc>
            </a:pPr>
            <a:r>
              <a:rPr lang="en-US" sz="2400" dirty="0">
                <a:solidFill>
                  <a:prstClr val="black"/>
                </a:solidFill>
                <a:latin typeface="Cambria" panose="02040503050406030204" pitchFamily="18" charset="0"/>
              </a:rPr>
              <a:t>BMS Prescription and approval Process</a:t>
            </a:r>
          </a:p>
          <a:p>
            <a:pPr marL="0" indent="0" algn="just">
              <a:lnSpc>
                <a:spcPct val="80000"/>
              </a:lnSpc>
              <a:buNone/>
            </a:pPr>
            <a:endParaRPr lang="en-US" sz="2400" dirty="0">
              <a:solidFill>
                <a:prstClr val="black"/>
              </a:solidFill>
              <a:latin typeface="Cambria" panose="02040503050406030204" pitchFamily="18" charset="0"/>
            </a:endParaRPr>
          </a:p>
          <a:p>
            <a:pPr algn="just">
              <a:lnSpc>
                <a:spcPct val="80000"/>
              </a:lnSpc>
            </a:pPr>
            <a:r>
              <a:rPr lang="en-US" sz="2400" dirty="0">
                <a:solidFill>
                  <a:schemeClr val="accent4"/>
                </a:solidFill>
                <a:latin typeface="Cambria" panose="02040503050406030204" pitchFamily="18" charset="0"/>
              </a:rPr>
              <a:t>BMS Referral Process</a:t>
            </a:r>
          </a:p>
          <a:p>
            <a:pPr algn="just">
              <a:lnSpc>
                <a:spcPct val="80000"/>
              </a:lnSpc>
            </a:pPr>
            <a:endParaRPr lang="en-US" sz="2400" dirty="0">
              <a:solidFill>
                <a:schemeClr val="accent4"/>
              </a:solidFill>
              <a:latin typeface="Cambria" panose="02040503050406030204" pitchFamily="18" charset="0"/>
            </a:endParaRPr>
          </a:p>
        </p:txBody>
      </p:sp>
      <p:sp>
        <p:nvSpPr>
          <p:cNvPr id="4" name="Content Placeholder 3"/>
          <p:cNvSpPr>
            <a:spLocks noGrp="1"/>
          </p:cNvSpPr>
          <p:nvPr>
            <p:ph sz="half" idx="2"/>
          </p:nvPr>
        </p:nvSpPr>
        <p:spPr>
          <a:xfrm>
            <a:off x="6197600" y="1417320"/>
            <a:ext cx="5384800" cy="5202140"/>
          </a:xfrm>
        </p:spPr>
        <p:txBody>
          <a:bodyPr/>
          <a:lstStyle/>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Home Visit Assessment</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BMS Prescription Form</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Education on BMS Preparation and Use</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BMS Prescription Follow-up Procedures</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Length of Provision</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Avoiding Wrong Admissions</a:t>
            </a:r>
          </a:p>
          <a:p>
            <a:pPr algn="just">
              <a:lnSpc>
                <a:spcPct val="80000"/>
              </a:lnSpc>
            </a:pPr>
            <a:endParaRPr lang="en-US" sz="2200" dirty="0">
              <a:solidFill>
                <a:prstClr val="black"/>
              </a:solidFill>
              <a:latin typeface="Cambria" panose="02040503050406030204" pitchFamily="18" charset="0"/>
            </a:endParaRPr>
          </a:p>
          <a:p>
            <a:pPr algn="just">
              <a:lnSpc>
                <a:spcPct val="80000"/>
              </a:lnSpc>
            </a:pPr>
            <a:r>
              <a:rPr lang="en-US" sz="2200" dirty="0">
                <a:solidFill>
                  <a:prstClr val="black"/>
                </a:solidFill>
                <a:latin typeface="Cambria" panose="02040503050406030204" pitchFamily="18" charset="0"/>
              </a:rPr>
              <a:t>Breastmilk Substitute Monitoring and Reporting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825625"/>
            <a:ext cx="10515600" cy="4351338"/>
          </a:xfrm>
        </p:spPr>
        <p:txBody>
          <a:bodyPr/>
          <a:lstStyle/>
          <a:p>
            <a:pPr marL="0" indent="0">
              <a:buNone/>
            </a:pPr>
            <a:endParaRPr lang="en-US" dirty="0"/>
          </a:p>
          <a:p>
            <a:endParaRPr lang="en-US" dirty="0"/>
          </a:p>
        </p:txBody>
      </p:sp>
      <p:sp>
        <p:nvSpPr>
          <p:cNvPr id="8" name="Rectangle 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solidFill>
                <a:prstClr val="black"/>
              </a:solidFill>
            </a:endParaRPr>
          </a:p>
        </p:txBody>
      </p:sp>
      <p:pic>
        <p:nvPicPr>
          <p:cNvPr id="307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057" y="2801923"/>
            <a:ext cx="2189527" cy="1440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p:cNvSpPr>
            <a:spLocks noChangeArrowheads="1"/>
          </p:cNvSpPr>
          <p:nvPr/>
        </p:nvSpPr>
        <p:spPr bwMode="auto">
          <a:xfrm>
            <a:off x="0" y="1530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100">
                <a:solidFill>
                  <a:prstClr val="black"/>
                </a:solidFill>
                <a:latin typeface="Calibri" panose="020F0502020204030204" pitchFamily="34" charset="0"/>
                <a:ea typeface="Arial" panose="020B0604020202020204" pitchFamily="34" charset="0"/>
                <a:cs typeface="Times New Roman" panose="02020603050405020304" pitchFamily="18" charset="0"/>
              </a:rPr>
              <a:t>			</a:t>
            </a:r>
            <a:endParaRPr lang="en-US" altLang="en-US" sz="800">
              <a:solidFill>
                <a:prstClr val="black"/>
              </a:solidFill>
            </a:endParaRPr>
          </a:p>
          <a:p>
            <a:endParaRPr lang="en-US" altLang="en-US">
              <a:solidFill>
                <a:prstClr val="black"/>
              </a:solidFill>
            </a:endParaRPr>
          </a:p>
        </p:txBody>
      </p:sp>
      <p:pic>
        <p:nvPicPr>
          <p:cNvPr id="13" name="Picture 12" descr="Description: A picture containing logo&#10;&#10;Description automatically generated"/>
          <p:cNvPicPr/>
          <p:nvPr/>
        </p:nvPicPr>
        <p:blipFill>
          <a:blip r:embed="rId3">
            <a:extLst>
              <a:ext uri="{28A0092B-C50C-407E-A947-70E740481C1C}">
                <a14:useLocalDpi xmlns:a14="http://schemas.microsoft.com/office/drawing/2010/main" val="0"/>
              </a:ext>
            </a:extLst>
          </a:blip>
          <a:srcRect/>
          <a:stretch>
            <a:fillRect/>
          </a:stretch>
        </p:blipFill>
        <p:spPr bwMode="auto">
          <a:xfrm>
            <a:off x="3123985" y="2607014"/>
            <a:ext cx="2074635" cy="1440000"/>
          </a:xfrm>
          <a:prstGeom prst="rect">
            <a:avLst/>
          </a:prstGeom>
          <a:noFill/>
          <a:ln>
            <a:noFill/>
          </a:ln>
        </p:spPr>
      </p:pic>
      <p:pic>
        <p:nvPicPr>
          <p:cNvPr id="18" name="Picture 17" descr="A picture containing text&#10;&#10;Description automatically generated"/>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802881"/>
            <a:ext cx="2049272" cy="1085850"/>
          </a:xfrm>
          <a:prstGeom prst="rect">
            <a:avLst/>
          </a:prstGeom>
          <a:noFill/>
          <a:ln>
            <a:noFill/>
          </a:ln>
          <a:effectLst/>
        </p:spPr>
      </p:pic>
      <p:pic>
        <p:nvPicPr>
          <p:cNvPr id="10" name="Picture 9">
            <a:extLst>
              <a:ext uri="{FF2B5EF4-FFF2-40B4-BE49-F238E27FC236}">
                <a16:creationId xmlns:a16="http://schemas.microsoft.com/office/drawing/2014/main" id="{072D04BB-216C-4B24-92EF-BF3F9C15865F}"/>
              </a:ext>
            </a:extLst>
          </p:cNvPr>
          <p:cNvPicPr/>
          <p:nvPr/>
        </p:nvPicPr>
        <p:blipFill>
          <a:blip r:embed="rId5"/>
          <a:stretch>
            <a:fillRect/>
          </a:stretch>
        </p:blipFill>
        <p:spPr>
          <a:xfrm>
            <a:off x="9042839" y="2801923"/>
            <a:ext cx="2523490" cy="1071880"/>
          </a:xfrm>
          <a:prstGeom prst="rect">
            <a:avLst/>
          </a:prstGeom>
        </p:spPr>
      </p:pic>
    </p:spTree>
    <p:extLst>
      <p:ext uri="{BB962C8B-B14F-4D97-AF65-F5344CB8AC3E}">
        <p14:creationId xmlns:p14="http://schemas.microsoft.com/office/powerpoint/2010/main" val="1478967639"/>
      </p:ext>
    </p:extLst>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916</TotalTime>
  <Words>402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Calibri</vt:lpstr>
      <vt:lpstr>Calibri Light</vt:lpstr>
      <vt:lpstr>Cambria</vt:lpstr>
      <vt:lpstr>Symbol</vt:lpstr>
      <vt:lpstr>Blue Waves</vt:lpstr>
      <vt:lpstr>2_Office Theme</vt:lpstr>
      <vt:lpstr>1_Blue Waves</vt:lpstr>
      <vt:lpstr>NATIONAL MATERNAL, INFANT, YOUNG CHILD AND ADOLESCENT NUTRITION OPERATIONAL AND PROGRAMMATIC GUIDELINE</vt:lpstr>
      <vt:lpstr>The Code of marketing of Breastmilk Substitutes (BMS)</vt:lpstr>
      <vt:lpstr>Main Points of the Code</vt:lpstr>
      <vt:lpstr>Assessing the Need for BMS </vt:lpstr>
      <vt:lpstr>The Code of marketing of Breastmilk Substitutes (BMS)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Constance Gathi</dc:creator>
  <cp:lastModifiedBy>Clementina Ngina</cp:lastModifiedBy>
  <cp:revision>74</cp:revision>
  <dcterms:created xsi:type="dcterms:W3CDTF">2023-02-20T11:40:00Z</dcterms:created>
  <dcterms:modified xsi:type="dcterms:W3CDTF">2023-03-19T08:01:20Z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A372BDB614DF48149C7849ED51B58E05</vt:lpwstr>
  </property>
  <property fmtid="{D5CDD505-2E9C-101B-9397-08002B2CF9AE}" pid="3" name="KSOProductBuildVer">
    <vt:lpwstr>1033-11.2.0.11440</vt:lpwstr>
  </property>
</Properties>
</file>