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  <p:sldMasterId id="2147483672" r:id="rId2"/>
  </p:sldMasterIdLst>
  <p:sldIdLst>
    <p:sldId id="282" r:id="rId3"/>
    <p:sldId id="308" r:id="rId4"/>
    <p:sldId id="307" r:id="rId5"/>
    <p:sldId id="306" r:id="rId6"/>
    <p:sldId id="330" r:id="rId7"/>
    <p:sldId id="309" r:id="rId8"/>
    <p:sldId id="311" r:id="rId9"/>
    <p:sldId id="331" r:id="rId10"/>
    <p:sldId id="310" r:id="rId11"/>
    <p:sldId id="314" r:id="rId12"/>
    <p:sldId id="313" r:id="rId13"/>
    <p:sldId id="312" r:id="rId14"/>
    <p:sldId id="316" r:id="rId15"/>
    <p:sldId id="332" r:id="rId16"/>
    <p:sldId id="315" r:id="rId17"/>
    <p:sldId id="318" r:id="rId18"/>
    <p:sldId id="317" r:id="rId19"/>
    <p:sldId id="321" r:id="rId20"/>
    <p:sldId id="333" r:id="rId21"/>
    <p:sldId id="319" r:id="rId22"/>
    <p:sldId id="320" r:id="rId23"/>
    <p:sldId id="325" r:id="rId24"/>
    <p:sldId id="327" r:id="rId25"/>
    <p:sldId id="324" r:id="rId26"/>
    <p:sldId id="334" r:id="rId27"/>
    <p:sldId id="337" r:id="rId28"/>
    <p:sldId id="326" r:id="rId29"/>
    <p:sldId id="328" r:id="rId30"/>
    <p:sldId id="329" r:id="rId31"/>
    <p:sldId id="335" r:id="rId32"/>
    <p:sldId id="33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enda Ahoya" initials="BA" lastIdx="4" clrIdx="0">
    <p:extLst>
      <p:ext uri="{19B8F6BF-5375-455C-9EA6-DF929625EA0E}">
        <p15:presenceInfo xmlns:p15="http://schemas.microsoft.com/office/powerpoint/2012/main" userId="Brenda Ahoy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455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57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069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88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821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1288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708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71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9469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6721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09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A819585C-C97A-4CB6-AC35-2EF00146A7E4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3402685A-A639-4186-82FA-FD8E55B7F9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9585C-C97A-4CB6-AC35-2EF00146A7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3/19/2023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2685A-A639-4186-82FA-FD8E55B7F9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53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b="1" dirty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NATIONAL MATERNAL, INFANT, YOUNG CHILD AND ADOLESCENT NUTRITION OPERATIONAL AND PROGRAMMATIC GUIDELINE</a:t>
            </a:r>
            <a:endParaRPr lang="en-US" sz="4400" dirty="0">
              <a:solidFill>
                <a:schemeClr val="accent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6533" y="2422525"/>
            <a:ext cx="10949517" cy="3839482"/>
          </a:xfrm>
        </p:spPr>
        <p:txBody>
          <a:bodyPr>
            <a:normAutofit/>
          </a:bodyPr>
          <a:lstStyle/>
          <a:p>
            <a:endParaRPr lang="en-US" b="1" dirty="0">
              <a:solidFill>
                <a:schemeClr val="accent4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sz="4400" b="1" dirty="0">
              <a:solidFill>
                <a:schemeClr val="accent4"/>
              </a:solidFill>
              <a:latin typeface="Cambria" panose="02040503050406030204" pitchFamily="18" charset="0"/>
              <a:ea typeface="Cambria" panose="02040503050406030204" pitchFamily="18" charset="0"/>
              <a:cs typeface="+mj-cs"/>
            </a:endParaRPr>
          </a:p>
          <a:p>
            <a:r>
              <a:rPr lang="en-US" sz="4400" b="1" dirty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COUNSELLING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"/>
            <a:ext cx="12036552" cy="582613"/>
          </a:xfrm>
        </p:spPr>
        <p:txBody>
          <a:bodyPr/>
          <a:lstStyle/>
          <a:p>
            <a:r>
              <a:rPr lang="en-US" sz="4400" b="1" dirty="0">
                <a:latin typeface="Cambria" panose="02040503050406030204" pitchFamily="18" charset="0"/>
                <a:ea typeface="Cambria" panose="02040503050406030204" pitchFamily="18" charset="0"/>
              </a:rPr>
              <a:t>Timing, frequency &amp; duration of counselling</a:t>
            </a:r>
            <a:endParaRPr lang="en-US" sz="4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6341763"/>
              </p:ext>
            </p:extLst>
          </p:nvPr>
        </p:nvGraphicFramePr>
        <p:xfrm>
          <a:off x="609599" y="886969"/>
          <a:ext cx="10088882" cy="5753741"/>
        </p:xfrm>
        <a:graphic>
          <a:graphicData uri="http://schemas.openxmlformats.org/drawingml/2006/table">
            <a:tbl>
              <a:tblPr/>
              <a:tblGrid>
                <a:gridCol w="1599660">
                  <a:extLst>
                    <a:ext uri="{9D8B030D-6E8A-4147-A177-3AD203B41FA5}">
                      <a16:colId xmlns:a16="http://schemas.microsoft.com/office/drawing/2014/main" val="2813867036"/>
                    </a:ext>
                  </a:extLst>
                </a:gridCol>
                <a:gridCol w="3962941">
                  <a:extLst>
                    <a:ext uri="{9D8B030D-6E8A-4147-A177-3AD203B41FA5}">
                      <a16:colId xmlns:a16="http://schemas.microsoft.com/office/drawing/2014/main" val="603995707"/>
                    </a:ext>
                  </a:extLst>
                </a:gridCol>
                <a:gridCol w="4526281">
                  <a:extLst>
                    <a:ext uri="{9D8B030D-6E8A-4147-A177-3AD203B41FA5}">
                      <a16:colId xmlns:a16="http://schemas.microsoft.com/office/drawing/2014/main" val="4068484178"/>
                    </a:ext>
                  </a:extLst>
                </a:gridCol>
              </a:tblGrid>
              <a:tr h="3946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Timing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Content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7856441"/>
                  </a:ext>
                </a:extLst>
              </a:tr>
              <a:tr h="6286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Pre conception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At least three months before planning a pregnancy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Healthy diets, IFA supplementation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29173"/>
                  </a:ext>
                </a:extLst>
              </a:tr>
              <a:tr h="863833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Pregnancy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As early as possible in pregnancy 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ANC contacts up to the start of the third trimester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Dietary intake, physical activity, adherence to supplementation regimens, hygiene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3661200"/>
                  </a:ext>
                </a:extLst>
              </a:tr>
              <a:tr h="6398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3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Towards the end of pregnancy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Breastfeeding counselling in preparation for the birth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535638"/>
                  </a:ext>
                </a:extLst>
              </a:tr>
              <a:tr h="589791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Lactation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6000"/>
                        </a:lnSpc>
                        <a:spcAft>
                          <a:spcPts val="5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Postnatal care contacts in the first six weeks postpartum </a:t>
                      </a:r>
                      <a:endParaRPr lang="en-US" sz="18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Healthy dietary intake, adherence to dietary supplements to replenish nutrient stores following pregnancy, meet nutrient requirements during breastfeeding, and attain and maintain a healthy weight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3577345"/>
                  </a:ext>
                </a:extLst>
              </a:tr>
              <a:tr h="24793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6000"/>
                        </a:lnSpc>
                        <a:spcAft>
                          <a:spcPts val="5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libri" panose="020F0502020204030204" pitchFamily="34" charset="0"/>
                        </a:rPr>
                        <a:t>At least six months following the birth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6000"/>
                        </a:lnSpc>
                        <a:spcAft>
                          <a:spcPts val="5"/>
                        </a:spcAft>
                        <a:buFont typeface="Wingdings" panose="05000000000000000000" pitchFamily="2" charset="2"/>
                        <a:buChar char=""/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Linked with nutrition &amp; health services for infants &amp; young children (e.g., immunization contacts, monthly growth monitoring &amp; promotion, sick child visits &amp; other community nutrition platforms)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77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914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Counselling contacts </a:t>
            </a:r>
            <a:endParaRPr lang="en-US" sz="32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567672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Counselling contacts are used for: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Follow-up on agreed actions 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Discuss new challenges &amp; actions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Identify &amp; refer women to address underlying conditions 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Referrals to other services (e.g., social protection programs for very low-income households)</a:t>
            </a:r>
          </a:p>
        </p:txBody>
      </p:sp>
    </p:spTree>
    <p:extLst>
      <p:ext uri="{BB962C8B-B14F-4D97-AF65-F5344CB8AC3E}">
        <p14:creationId xmlns:p14="http://schemas.microsoft.com/office/powerpoint/2010/main" val="611471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Barriers to counselling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958" y="897163"/>
            <a:ext cx="9840686" cy="5773057"/>
          </a:xfrm>
        </p:spPr>
        <p:txBody>
          <a:bodyPr/>
          <a:lstStyle/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Inadequate integration into primary health care 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Sub optimal access to health &amp; community services by women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Insufficient knowledge, competencies, motivation or time among HWs &amp; CHWs to provide quality counselling 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Counselling approaches, materials &amp; messages not adapted to the local setting – including the economic context, social norms &amp; sociocultural practices that influence maternal nutrition practices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Lack of clear counselling targets 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Lack of monitoring to measure progress &amp; hold managers, HWs &amp; CHWs to account</a:t>
            </a:r>
          </a:p>
        </p:txBody>
      </p:sp>
    </p:spTree>
    <p:extLst>
      <p:ext uri="{BB962C8B-B14F-4D97-AF65-F5344CB8AC3E}">
        <p14:creationId xmlns:p14="http://schemas.microsoft.com/office/powerpoint/2010/main" val="392497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Counselling in humanitarian contexts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88136"/>
            <a:ext cx="9848850" cy="5477256"/>
          </a:xfrm>
        </p:spPr>
        <p:txBody>
          <a:bodyPr/>
          <a:lstStyle/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Adolescent girls &amp; women are vulnerable to undernutrition 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Include, deliver &amp; prioritize counselling in emergencies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Start counselling (breastfeeding &amp; maternal nutrition) from the onset of emergency response actions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Staff trained to be sensitive to psychosocial issues, nutrition screening &amp; referral to more specialist support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Positive feedback &amp; emotional support to support the mothers’ confidence &amp; self-efficacy in breastfeeding</a:t>
            </a:r>
          </a:p>
        </p:txBody>
      </p:sp>
    </p:spTree>
    <p:extLst>
      <p:ext uri="{BB962C8B-B14F-4D97-AF65-F5344CB8AC3E}">
        <p14:creationId xmlns:p14="http://schemas.microsoft.com/office/powerpoint/2010/main" val="1629630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Counselling in humanitarian contexts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88136"/>
            <a:ext cx="9759696" cy="5477256"/>
          </a:xfrm>
        </p:spPr>
        <p:txBody>
          <a:bodyPr/>
          <a:lstStyle/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More specialist capacity to counsel mothers with heightened needs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Stressed or traumatized mothers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Malnourished infants &amp; mothers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Low-birth-weight infants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Infants with disability &amp; feeding difficulties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Consider other options where movement restricted or interrupts routine services</a:t>
            </a:r>
          </a:p>
        </p:txBody>
      </p:sp>
    </p:spTree>
    <p:extLst>
      <p:ext uri="{BB962C8B-B14F-4D97-AF65-F5344CB8AC3E}">
        <p14:creationId xmlns:p14="http://schemas.microsoft.com/office/powerpoint/2010/main" val="3956105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Counselling Dos and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</a:rPr>
              <a:t>Donts</a:t>
            </a: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723120" cy="4953000"/>
          </a:xfrm>
        </p:spPr>
        <p:txBody>
          <a:bodyPr/>
          <a:lstStyle/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Counselling should anticipate &amp; address important challenges that may affect a woman’s capacity to adopt positive practices e.g. her age, experience, sociocultural &amp; economic context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Focus on small doable actions that a woman can take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Focus on small doable actions that a woman’s family members can take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Focus on concrete actions that other individuals (e.g., husbands/ partners, grandmothers, etc.) can take to support the woman’s actions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Do not try to change too many practices at once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148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Peer to peer support groups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4949952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Mother to mother support group (</a:t>
            </a:r>
            <a:r>
              <a:rPr lang="en-US" sz="2200" b="1" dirty="0" err="1">
                <a:latin typeface="Cambria" panose="02040503050406030204" pitchFamily="18" charset="0"/>
                <a:ea typeface="Cambria" panose="02040503050406030204" pitchFamily="18" charset="0"/>
              </a:rPr>
              <a:t>MtMSG</a:t>
            </a: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 meeting where pregnant women &amp; mothers with young children, and people with similar interests, come together in a safe place to exchange ideas, share experiences, give &amp; receive information, offer &amp; receive support in IYCF and women’s health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Model optimal breastfeeding practices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4263136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Characteristics of </a:t>
            </a:r>
            <a:r>
              <a:rPr lang="en-US" sz="2200" b="1" dirty="0" err="1">
                <a:latin typeface="Cambria" panose="02040503050406030204" pitchFamily="18" charset="0"/>
                <a:ea typeface="Cambria" panose="02040503050406030204" pitchFamily="18" charset="0"/>
              </a:rPr>
              <a:t>MtMSGs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8-15 people per group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Audience: pregnant &amp; lactating women, caretakers or parents of children under 5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yrs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Hold regular meetings 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Grandmothers, mother-in laws, partners/ spouses invited to attend sessions quarterly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67937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</a:rPr>
              <a:t>MtMSGs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5354637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Formation of </a:t>
            </a:r>
            <a:r>
              <a:rPr lang="en-US" sz="2200" b="1" dirty="0" err="1">
                <a:latin typeface="Cambria" panose="02040503050406030204" pitchFamily="18" charset="0"/>
                <a:ea typeface="Cambria" panose="02040503050406030204" pitchFamily="18" charset="0"/>
              </a:rPr>
              <a:t>MtMSGs</a:t>
            </a:r>
            <a:endParaRPr lang="en-US" sz="2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 support group is formed when people come together with a common interest or life experience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May be informal or formal</a:t>
            </a:r>
          </a:p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Provides: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Safe environment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Sense of respect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Sharing information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Availability of practical help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Sharing responsibility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Acceptance	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Learning together and from each other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Emotional connection</a:t>
            </a: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Content Placeholder 6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785" y="1051560"/>
            <a:ext cx="5394958" cy="468172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6272785" y="6067722"/>
            <a:ext cx="3191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Structure of </a:t>
            </a:r>
            <a:r>
              <a:rPr lang="en-US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MtMSG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Source:  UNICEF </a:t>
            </a:r>
            <a:r>
              <a:rPr lang="en-US" sz="1200" dirty="0" err="1">
                <a:latin typeface="Cambria" panose="02040503050406030204" pitchFamily="18" charset="0"/>
                <a:ea typeface="Cambria" panose="02040503050406030204" pitchFamily="18" charset="0"/>
              </a:rPr>
              <a:t>MoH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&amp; Partners 2022</a:t>
            </a:r>
          </a:p>
        </p:txBody>
      </p:sp>
    </p:spTree>
    <p:extLst>
      <p:ext uri="{BB962C8B-B14F-4D97-AF65-F5344CB8AC3E}">
        <p14:creationId xmlns:p14="http://schemas.microsoft.com/office/powerpoint/2010/main" val="2354179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Implementation of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</a:rPr>
              <a:t>MtMSGs</a:t>
            </a:r>
            <a:endParaRPr lang="en-US" sz="4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447" y="978407"/>
            <a:ext cx="9783209" cy="5705857"/>
          </a:xfrm>
        </p:spPr>
        <p:txBody>
          <a:bodyPr/>
          <a:lstStyle/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Implementers should be trained in breastfeeding, young child feeding, counseling skills &amp; dynamics of support groups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Each district should have a lead mother trained on 12 IYCF key messages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The training done by counselors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Lead mother responsible for 8 - 15 members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Each group has one session / week &amp;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Sessions on key messages to be completed in 12 weeks within 3 months &amp; make follow up</a:t>
            </a:r>
          </a:p>
          <a:p>
            <a:pPr marL="0" lvl="0" indent="0">
              <a:buNone/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IYCF CNVs supports lead mothers at community level, staff at facility &amp; community level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005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Implementation of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</a:rPr>
              <a:t>MtMSGs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cont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……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447" y="978408"/>
            <a:ext cx="9832195" cy="5568696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Possible groups for mobilization MTMSGs;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Women’s groups</a:t>
            </a:r>
          </a:p>
          <a:p>
            <a:pPr marL="0" lvl="0" indent="0">
              <a:buNone/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Religious groups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Married adolescent groups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Breastfeeding groups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Groups for preventing mother-to-child transmission (PMTCT) of HIV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Groups for people living with HIV/AIDS (PLHA)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998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Counselling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718221" cy="5283200"/>
          </a:xfrm>
        </p:spPr>
        <p:txBody>
          <a:bodyPr/>
          <a:lstStyle/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Interchangeably used with ‘information’ &amp; ‘education’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 process &amp; interaction between counsellors &amp; pregnant women/ mothers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Form of interpersonal communication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Helps influence individuals to adopt &amp; maintain positive practices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People-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centred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counselling - responds to individual mothers’ &amp; families’ needs, preferences &amp; values</a:t>
            </a:r>
          </a:p>
          <a:p>
            <a:pPr marL="0" indent="0">
              <a:buNone/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Maternal Nutrition Counselling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An interactive process between a service provider, a woman &amp; her family during which information is exchanged &amp; support is provided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Helps women &amp; their families make decisions, take action to improve nutrition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Many women do not receive quality nutrition counselling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6847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Implementation of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</a:rPr>
              <a:t>MtMSGs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cont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……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4629912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Where, when, &amp; how interactions between mothers happen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One-on-one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Groups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Informally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Formally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Anytime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Anywhere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2384" y="1179068"/>
            <a:ext cx="4720336" cy="4953000"/>
          </a:xfrm>
        </p:spPr>
        <p:txBody>
          <a:bodyPr/>
          <a:lstStyle/>
          <a:p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MtMSGs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occurs in a variety of settings including;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Chance contacts with mothers in the community 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Groups of pregnant women &amp; breastfeeding mothers 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Telephone counseling, hospital, &amp; home visits 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Interactive presentations at service club meetings, schools, universities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26920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Sustainability of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</a:rPr>
              <a:t>MtMSGs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 activities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6448" y="773113"/>
            <a:ext cx="10244328" cy="5993447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Challenges to sustainability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Shortage &amp; turn-over of volunteers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Financial constraints</a:t>
            </a:r>
          </a:p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How to address challenges; 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Focus on one or two activities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Match tasks to available time 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Provide incentives e.g. stipends, food, free medical services, a graduation ceremony, training certificate, special clothing &amp; other articles to distinguish the volunteers 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Initiate IGAs,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e.g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sale of tee-shirts, posters, &amp; educational materials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Support from donors for training &amp; program grants &amp; in-kind contribution of goods (such as NFIs &amp; equipment) &amp; services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Network &amp; collaborate with government agencies &amp; NGOs to facilitate two-way referrals, shared training, &amp; technical assistance opportunities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Establish a solid &amp; consistent support structure, with committed individuals to support growth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1481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Care Groups (CG)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296" y="991869"/>
            <a:ext cx="9962497" cy="5335451"/>
          </a:xfrm>
        </p:spPr>
        <p:txBody>
          <a:bodyPr/>
          <a:lstStyle/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 community-based strategy for promoting behavior change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 group of 10–15 community-based volunteers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Meet regularly with project staff for training &amp; supportive supervision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Multiplying effect &amp; equitably reach every beneficiary household through neighbor to neighbor peer support using interpersonal behavior change activities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Care Group Volunteers (CGVs) 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Provide greater peer support to one another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Develop stronger commitments to health activities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Find creative solutions by working as a group vs volunteers working independently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CGs provides structure for a community health information system that reports on new pregnancies, births &amp; deaths detected during home visits 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205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escription: Application&#10;&#10;Description automatically generated with medium confidence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984" y="1174750"/>
            <a:ext cx="9628632" cy="4953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944368" y="6199632"/>
            <a:ext cx="6455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Care Group Structure</a:t>
            </a:r>
          </a:p>
          <a:p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Source: A training Manual for Program Design and Implementation- 2014</a:t>
            </a:r>
          </a:p>
        </p:txBody>
      </p:sp>
    </p:spTree>
    <p:extLst>
      <p:ext uri="{BB962C8B-B14F-4D97-AF65-F5344CB8AC3E}">
        <p14:creationId xmlns:p14="http://schemas.microsoft.com/office/powerpoint/2010/main" val="42047470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Care group Implementation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304" y="909574"/>
            <a:ext cx="9604575" cy="5774690"/>
          </a:xfrm>
        </p:spPr>
        <p:txBody>
          <a:bodyPr/>
          <a:lstStyle/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Care group criteria -critical to the effectiveness of the CG approach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Formative research to strengthen care groups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Organize beneficiaries into Neighbor Group (NG) &amp; CGs, community list or gathering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Define responsibilities for CGVs, Promoters, Supervisors &amp; Maternal and Child Health &amp; Nutrition Coordinators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Volunteers’ motivation &amp;  incentives</a:t>
            </a:r>
          </a:p>
        </p:txBody>
      </p:sp>
    </p:spTree>
    <p:extLst>
      <p:ext uri="{BB962C8B-B14F-4D97-AF65-F5344CB8AC3E}">
        <p14:creationId xmlns:p14="http://schemas.microsoft.com/office/powerpoint/2010/main" val="4220330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Care group Implementation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469" y="773113"/>
            <a:ext cx="9604574" cy="577469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What happens in a care group meeting, neighbor group &amp; home visit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Home Visit: the audience, timing and content</a:t>
            </a:r>
          </a:p>
          <a:p>
            <a:pPr lvl="0"/>
            <a:endParaRPr lang="en-US" sz="1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The meeting schedules</a:t>
            </a:r>
          </a:p>
          <a:p>
            <a:pPr lvl="0"/>
            <a:endParaRPr lang="en-US" sz="1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Supportive supervision: checklist &amp; supervisory work plans</a:t>
            </a:r>
          </a:p>
          <a:p>
            <a:pPr lvl="0"/>
            <a:endParaRPr lang="en-US" sz="1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Quality improvement &amp; verification checklist (QIVCS) &amp; giving feedback 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Calculate scores &amp; using data from quality improvement &amp; verification checklist (QIVC)</a:t>
            </a:r>
          </a:p>
          <a:p>
            <a:pPr lvl="0"/>
            <a:endParaRPr lang="en-US" sz="1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CG monitoring information system: Introduction to registers, promoter, supervisor &amp; coordinator reports </a:t>
            </a:r>
          </a:p>
          <a:p>
            <a:pPr lvl="0"/>
            <a:endParaRPr lang="en-US" sz="1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Plan for sustainability </a:t>
            </a:r>
          </a:p>
        </p:txBody>
      </p:sp>
    </p:spTree>
    <p:extLst>
      <p:ext uri="{BB962C8B-B14F-4D97-AF65-F5344CB8AC3E}">
        <p14:creationId xmlns:p14="http://schemas.microsoft.com/office/powerpoint/2010/main" val="20284404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19100"/>
            <a:ext cx="10972800" cy="582613"/>
          </a:xfrm>
        </p:spPr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Father to Father Support Group (FTFSG)</a:t>
            </a:r>
            <a:b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796272" cy="4953000"/>
          </a:xfrm>
        </p:spPr>
        <p:txBody>
          <a:bodyPr/>
          <a:lstStyle/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Men play an important role in MIYCN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Comprise of ;</a:t>
            </a:r>
          </a:p>
          <a:p>
            <a:pPr lvl="1"/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Partners of pregnant women</a:t>
            </a:r>
          </a:p>
          <a:p>
            <a:pPr lvl="1"/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Male caregivers of children under 2 years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Groups hold regular meetings 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Learn about and discuss;</a:t>
            </a:r>
          </a:p>
          <a:p>
            <a:pPr lvl="1"/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The importance of MIYCN practices</a:t>
            </a:r>
          </a:p>
          <a:p>
            <a:pPr lvl="1"/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The critical role men play in child care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The group size varies from 3 to 12 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Facilitated by an experienced &amp; trained facilitator who listens and guides the discussion. 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The facilitator and the participants decide the length and frequency of the meetings </a:t>
            </a:r>
          </a:p>
          <a:p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118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MIYCAN Training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669236" cy="4953000"/>
          </a:xfrm>
        </p:spPr>
        <p:txBody>
          <a:bodyPr/>
          <a:lstStyle/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Equip HWs &amp; CHWs with the knowledge, skills &amp; competencies to provide quality nutrition services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Supervisors &amp; managers  to attend training, to familiarize with content &amp; skills </a:t>
            </a: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sz="2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Supportive supervision, mentorship &amp; on job training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Newly trained HWs supervised within 6 weeks to 2 months after training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 Post-training follow-up determination need for reinforcement of specific participant’s knowledge, skills &amp; competencies through additional or refresher training, ongoing supportive supervision, mentorship, OJT, continuous nutrition education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 Trained facilitators, supervisors should observe &amp; evaluate participants at their workplace </a:t>
            </a:r>
          </a:p>
        </p:txBody>
      </p:sp>
    </p:spTree>
    <p:extLst>
      <p:ext uri="{BB962C8B-B14F-4D97-AF65-F5344CB8AC3E}">
        <p14:creationId xmlns:p14="http://schemas.microsoft.com/office/powerpoint/2010/main" val="8919645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MIYCAN Training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Cont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…..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693729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Objectives of supportive supervision, mentorship &amp; OJT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Supportive supervision, OJT &amp; mentorship used to: 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Monitor &amp; promote quality standardized services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Assess performance in relation to quantity (i.e., reach- coverage, volume, service utilization)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Use knowledge &amp; skills to counsel mothers/caregivers with accurate information &amp; facilitate group work 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Ability to use recording &amp; reporting tools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Identify difficulties in knowledge &amp; skills learned &amp; support to resolve the issues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Share best practices, experiences &amp; lessons learnt </a:t>
            </a:r>
          </a:p>
          <a:p>
            <a:pPr marL="0" indent="0">
              <a:buNone/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020494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MIYCAN Training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Cont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…..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" y="1001014"/>
            <a:ext cx="9961408" cy="5674106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Timing for Supportive Supervision, mentorship and on job training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Supportive supervision/mentorship part of routine monitoring activities 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Initial visit to fit into a schedule of ongoing supportive supervision to promote integration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If no system of ongoing supportive supervision or mentorship 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All newly trained on MIYCAN should receive a minimum of 2-3 visits 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Participate in regular meetings to share experiences, mutual support &amp; on-going or refresher training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Support supervision conducted by trained facilitator, supervisor, or project manager</a:t>
            </a:r>
          </a:p>
        </p:txBody>
      </p:sp>
    </p:spTree>
    <p:extLst>
      <p:ext uri="{BB962C8B-B14F-4D97-AF65-F5344CB8AC3E}">
        <p14:creationId xmlns:p14="http://schemas.microsoft.com/office/powerpoint/2010/main" val="3441954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Maternal Nutrition Counselling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628414" cy="5418074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Women to be prioritized for more intensive counselling support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All pregnant or breastfeeding adolescent girls (&lt;20 years of age)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Those with any form of malnutrition (e.g., short stature, underweight, overweight, obesity, </a:t>
            </a:r>
            <a:r>
              <a:rPr lang="en-US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anaemia</a:t>
            </a:r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Women pregnant or breastfeeding for the first time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Other at-risk groups;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Women with disabilities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Chronic diseases (e.g., HIV and tuberculosis)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Mental health problems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Those affected by the harmful use of drugs or alcohol</a:t>
            </a:r>
          </a:p>
        </p:txBody>
      </p:sp>
    </p:spTree>
    <p:extLst>
      <p:ext uri="{BB962C8B-B14F-4D97-AF65-F5344CB8AC3E}">
        <p14:creationId xmlns:p14="http://schemas.microsoft.com/office/powerpoint/2010/main" val="30752346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032" y="418401"/>
            <a:ext cx="10972800" cy="582613"/>
          </a:xfrm>
        </p:spPr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MIYCAN Training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Cont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…..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279652"/>
            <a:ext cx="9977737" cy="4956556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Where to hold supportive supervision, mentorship and on job training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Provide on-the-job support or mentorship 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 counselling with a mother/father/caregiver &amp; child in a community or home 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During group education (action-oriented groups)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During support group facilitation</a:t>
            </a:r>
          </a:p>
        </p:txBody>
      </p:sp>
    </p:spTree>
    <p:extLst>
      <p:ext uri="{BB962C8B-B14F-4D97-AF65-F5344CB8AC3E}">
        <p14:creationId xmlns:p14="http://schemas.microsoft.com/office/powerpoint/2010/main" val="19966342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07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57" y="2801923"/>
            <a:ext cx="2189527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15303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">
                <a:solidFill>
                  <a:prstClr val="black"/>
                </a:solidFill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			</a:t>
            </a:r>
            <a:endParaRPr lang="en-US" altLang="en-US" sz="800">
              <a:solidFill>
                <a:prstClr val="black"/>
              </a:solidFill>
            </a:endParaRPr>
          </a:p>
          <a:p>
            <a:endParaRPr lang="en-US" altLang="en-US">
              <a:solidFill>
                <a:prstClr val="black"/>
              </a:solidFill>
            </a:endParaRPr>
          </a:p>
        </p:txBody>
      </p:sp>
      <p:pic>
        <p:nvPicPr>
          <p:cNvPr id="13" name="Picture 12" descr="Description: A picture containing logo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985" y="2607014"/>
            <a:ext cx="2074635" cy="14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 descr="A picture containing text&#10;&#10;Description automatically generate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802881"/>
            <a:ext cx="2049272" cy="108585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72D04BB-216C-4B24-92EF-BF3F9C15865F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9042839" y="2801923"/>
            <a:ext cx="2523490" cy="107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575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Skilled Breastfeeding Counselling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791700" cy="5317490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Skilled breastfeeding counselling;</a:t>
            </a:r>
          </a:p>
          <a:p>
            <a:pPr marL="0" indent="0">
              <a:buNone/>
            </a:pPr>
            <a:endParaRPr lang="en-US" sz="2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 key interventions to improve breastfeeding rates 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Aims to empower women to breastfeed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Respects women's personal situations &amp; wishes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Sensitive &amp; effective counselling assists mothers overcome challenges</a:t>
            </a:r>
          </a:p>
        </p:txBody>
      </p:sp>
    </p:spTree>
    <p:extLst>
      <p:ext uri="{BB962C8B-B14F-4D97-AF65-F5344CB8AC3E}">
        <p14:creationId xmlns:p14="http://schemas.microsoft.com/office/powerpoint/2010/main" val="2202312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Skilled Breastfeeding Counselling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326336" cy="5317490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Recommendation for skilled breastfeeding counselling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Provided to all pregnant women &amp; mothers with young children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Provided in antenatal &amp; postnatal period, &amp; up to 24 months or longer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Provided at least six times, &amp; additionally as needed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Provided through face-to-face counselling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Provided as a continuum of care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Anticipate &amp; address important challenges &amp; contexts for breastfeeding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Establish skills, competencies &amp; confidence among mothers</a:t>
            </a: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571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Target audiences for counselling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587593" cy="4953000"/>
          </a:xfrm>
        </p:spPr>
        <p:txBody>
          <a:bodyPr/>
          <a:lstStyle/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Women planning to conceive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Pregnant adolescents &amp; women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0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Postpartum adolescents &amp; women (between birth &amp; at least six months after delivery)</a:t>
            </a:r>
          </a:p>
          <a:p>
            <a:pPr lvl="0"/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Family members targeted as they influence decisions about women’s diets, use of essential nutrition services and practices</a:t>
            </a:r>
          </a:p>
        </p:txBody>
      </p:sp>
    </p:spTree>
    <p:extLst>
      <p:ext uri="{BB962C8B-B14F-4D97-AF65-F5344CB8AC3E}">
        <p14:creationId xmlns:p14="http://schemas.microsoft.com/office/powerpoint/2010/main" val="2687125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84" y="118873"/>
            <a:ext cx="10972800" cy="585216"/>
          </a:xfrm>
        </p:spPr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Counselling modalities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164" y="1004033"/>
            <a:ext cx="9923565" cy="5570503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Individual Counselling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Most effective form of counselling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Focus on specific problems &amp; needs of a woman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Delivered face to-face 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Prioritized to women at nutritional risk (e.g., women with underweight or obesity); 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Time-consuming &amp; challenging to provide the physical space &amp; privacy </a:t>
            </a:r>
          </a:p>
          <a:p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Remote approaches (i.e., telephone helplines, mobile phones &amp; internet) help where face-to-face counselling capacity or access is limited or absent</a:t>
            </a:r>
          </a:p>
        </p:txBody>
      </p:sp>
    </p:spTree>
    <p:extLst>
      <p:ext uri="{BB962C8B-B14F-4D97-AF65-F5344CB8AC3E}">
        <p14:creationId xmlns:p14="http://schemas.microsoft.com/office/powerpoint/2010/main" val="4010801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84" y="118873"/>
            <a:ext cx="10972800" cy="585216"/>
          </a:xfrm>
        </p:spPr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Counselling modalities </a:t>
            </a:r>
            <a:r>
              <a:rPr lang="en-US" sz="4000" b="1" dirty="0" err="1">
                <a:latin typeface="Cambria" panose="02040503050406030204" pitchFamily="18" charset="0"/>
                <a:ea typeface="Cambria" panose="02040503050406030204" pitchFamily="18" charset="0"/>
              </a:rPr>
              <a:t>cont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….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164" y="1004033"/>
            <a:ext cx="10086850" cy="5570503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Group counselling</a:t>
            </a: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Facilitated by HW, CHW or lay person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At facility or community level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Most effective when group members have similar issues, problems &amp; sociocultural backgrounds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Allows interaction with multiple clients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Participants share experiences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Builds socially supportive relationships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Doesn't cater to specific needs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Doesn’t provide an environment to feel comfortable or share problems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Provided to women at lower risk of nutrition challenges</a:t>
            </a:r>
          </a:p>
          <a:p>
            <a:pPr marL="0" indent="0">
              <a:buNone/>
            </a:pPr>
            <a:endParaRPr lang="en-US" sz="2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442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Timing, frequency &amp; duration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799864" cy="5436362"/>
          </a:xfrm>
        </p:spPr>
        <p:txBody>
          <a:bodyPr/>
          <a:lstStyle/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Begins three months before planning a pregnancy, as early as possible in pregnancy</a:t>
            </a:r>
          </a:p>
          <a:p>
            <a:pPr marL="0" indent="0">
              <a:buNone/>
            </a:pPr>
            <a:r>
              <a:rPr lang="en-US" sz="2200" b="1" dirty="0">
                <a:latin typeface="Cambria" panose="02040503050406030204" pitchFamily="18" charset="0"/>
                <a:ea typeface="Cambria" panose="02040503050406030204" pitchFamily="18" charset="0"/>
              </a:rPr>
              <a:t>The minimum of six breastfeeding counselling contacts are;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Before birth (antenatal period)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During &amp; immediately after birth (perinatal up to first 2–3 days after birth)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At 1–2 weeks after birth (neonatal period)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In the first 3–4 months (early infancy) 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At 6 months (at the start of complementary feeding)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After 6 months (late infancy &amp; early childhood)</a:t>
            </a:r>
          </a:p>
          <a:p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Additional contacts as necessary 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Planning to return to school or work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When concerns or challenges related to breastfeeding arise</a:t>
            </a:r>
          </a:p>
          <a:p>
            <a:pPr lvl="1"/>
            <a:r>
              <a:rPr lang="en-US" sz="2200" dirty="0">
                <a:latin typeface="Cambria" panose="02040503050406030204" pitchFamily="18" charset="0"/>
                <a:ea typeface="Cambria" panose="02040503050406030204" pitchFamily="18" charset="0"/>
              </a:rPr>
              <a:t>When opportunities for breastfeeding counselling occur e.g. child immunization visits, home visits</a:t>
            </a:r>
          </a:p>
        </p:txBody>
      </p:sp>
    </p:spTree>
    <p:extLst>
      <p:ext uri="{BB962C8B-B14F-4D97-AF65-F5344CB8AC3E}">
        <p14:creationId xmlns:p14="http://schemas.microsoft.com/office/powerpoint/2010/main" val="2952160495"/>
      </p:ext>
    </p:extLst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2796</TotalTime>
  <Words>2058</Words>
  <Application>Microsoft Office PowerPoint</Application>
  <PresentationFormat>Widescreen</PresentationFormat>
  <Paragraphs>338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Cambria</vt:lpstr>
      <vt:lpstr>Wingdings</vt:lpstr>
      <vt:lpstr>Blue Waves</vt:lpstr>
      <vt:lpstr>2_Office Theme</vt:lpstr>
      <vt:lpstr>NATIONAL MATERNAL, INFANT, YOUNG CHILD AND ADOLESCENT NUTRITION OPERATIONAL AND PROGRAMMATIC GUIDELINE</vt:lpstr>
      <vt:lpstr>Counselling</vt:lpstr>
      <vt:lpstr>Maternal Nutrition Counselling</vt:lpstr>
      <vt:lpstr>Skilled Breastfeeding Counselling</vt:lpstr>
      <vt:lpstr>Skilled Breastfeeding Counselling</vt:lpstr>
      <vt:lpstr>Target audiences for counselling</vt:lpstr>
      <vt:lpstr>Counselling modalities</vt:lpstr>
      <vt:lpstr>Counselling modalities cont….</vt:lpstr>
      <vt:lpstr>Timing, frequency &amp; duration </vt:lpstr>
      <vt:lpstr>Timing, frequency &amp; duration of counselling</vt:lpstr>
      <vt:lpstr>Counselling contacts </vt:lpstr>
      <vt:lpstr>Barriers to counselling</vt:lpstr>
      <vt:lpstr>Counselling in humanitarian contexts</vt:lpstr>
      <vt:lpstr>Counselling in humanitarian contexts</vt:lpstr>
      <vt:lpstr>Counselling Dos and Donts</vt:lpstr>
      <vt:lpstr>Peer to peer support groups</vt:lpstr>
      <vt:lpstr>MtMSGs</vt:lpstr>
      <vt:lpstr>Implementation of MtMSGs</vt:lpstr>
      <vt:lpstr>Implementation of MtMSGs cont……</vt:lpstr>
      <vt:lpstr>Implementation of MtMSGs cont……</vt:lpstr>
      <vt:lpstr>Sustainability of MtMSGs activities</vt:lpstr>
      <vt:lpstr>Care Groups (CG)</vt:lpstr>
      <vt:lpstr>PowerPoint Presentation</vt:lpstr>
      <vt:lpstr>Care group Implementation</vt:lpstr>
      <vt:lpstr>Care group Implementation</vt:lpstr>
      <vt:lpstr>Father to Father Support Group (FTFSG) </vt:lpstr>
      <vt:lpstr>MIYCAN Training</vt:lpstr>
      <vt:lpstr>MIYCAN Training Cont…..</vt:lpstr>
      <vt:lpstr>MIYCAN Training Cont…..</vt:lpstr>
      <vt:lpstr>MIYCAN Training Cont…..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Constance Gathi</dc:creator>
  <cp:lastModifiedBy>Clementina Ngina</cp:lastModifiedBy>
  <cp:revision>98</cp:revision>
  <dcterms:created xsi:type="dcterms:W3CDTF">2023-02-20T11:40:00Z</dcterms:created>
  <dcterms:modified xsi:type="dcterms:W3CDTF">2023-03-19T08:01:42Z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A372BDB614DF48149C7849ED51B58E05</vt:lpwstr>
  </property>
  <property fmtid="{D5CDD505-2E9C-101B-9397-08002B2CF9AE}" pid="3" name="KSOProductBuildVer">
    <vt:lpwstr>1033-11.2.0.11440</vt:lpwstr>
  </property>
</Properties>
</file>