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32"/>
  </p:notesMasterIdLst>
  <p:sldIdLst>
    <p:sldId id="256" r:id="rId4"/>
    <p:sldId id="394" r:id="rId5"/>
    <p:sldId id="257" r:id="rId6"/>
    <p:sldId id="703" r:id="rId7"/>
    <p:sldId id="698" r:id="rId8"/>
    <p:sldId id="699" r:id="rId9"/>
    <p:sldId id="700" r:id="rId10"/>
    <p:sldId id="701" r:id="rId11"/>
    <p:sldId id="704" r:id="rId12"/>
    <p:sldId id="705" r:id="rId13"/>
    <p:sldId id="298" r:id="rId14"/>
    <p:sldId id="299" r:id="rId15"/>
    <p:sldId id="300" r:id="rId16"/>
    <p:sldId id="287" r:id="rId17"/>
    <p:sldId id="527" r:id="rId18"/>
    <p:sldId id="301" r:id="rId19"/>
    <p:sldId id="530" r:id="rId20"/>
    <p:sldId id="302" r:id="rId21"/>
    <p:sldId id="283" r:id="rId22"/>
    <p:sldId id="328" r:id="rId23"/>
    <p:sldId id="303" r:id="rId24"/>
    <p:sldId id="277" r:id="rId25"/>
    <p:sldId id="331" r:id="rId26"/>
    <p:sldId id="712" r:id="rId27"/>
    <p:sldId id="332" r:id="rId28"/>
    <p:sldId id="333" r:id="rId29"/>
    <p:sldId id="334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2005F-8A1E-4771-801B-DB5E7BB76D53}" v="16" dt="2023-08-25T06:21:5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sie Hayes" userId="8873450e-9472-45da-9da2-80d04d1a7218" providerId="ADAL" clId="{E262005F-8A1E-4771-801B-DB5E7BB76D53}"/>
    <pc:docChg chg="custSel modSld">
      <pc:chgData name="Krissie Hayes" userId="8873450e-9472-45da-9da2-80d04d1a7218" providerId="ADAL" clId="{E262005F-8A1E-4771-801B-DB5E7BB76D53}" dt="2023-08-25T06:21:58.713" v="22" actId="120"/>
      <pc:docMkLst>
        <pc:docMk/>
      </pc:docMkLst>
      <pc:sldChg chg="addSp delSp modSp mod setBg addAnim">
        <pc:chgData name="Krissie Hayes" userId="8873450e-9472-45da-9da2-80d04d1a7218" providerId="ADAL" clId="{E262005F-8A1E-4771-801B-DB5E7BB76D53}" dt="2023-08-25T06:21:58.713" v="22" actId="120"/>
        <pc:sldMkLst>
          <pc:docMk/>
          <pc:sldMk cId="3761606207" sldId="256"/>
        </pc:sldMkLst>
        <pc:spChg chg="mod">
          <ac:chgData name="Krissie Hayes" userId="8873450e-9472-45da-9da2-80d04d1a7218" providerId="ADAL" clId="{E262005F-8A1E-4771-801B-DB5E7BB76D53}" dt="2023-08-25T06:21:58.713" v="22" actId="120"/>
          <ac:spMkLst>
            <pc:docMk/>
            <pc:sldMk cId="3761606207" sldId="256"/>
            <ac:spMk id="2" creationId="{AF596C7D-0DA6-42BD-B615-EE2256B419A6}"/>
          </ac:spMkLst>
        </pc:spChg>
        <pc:spChg chg="del mod">
          <ac:chgData name="Krissie Hayes" userId="8873450e-9472-45da-9da2-80d04d1a7218" providerId="ADAL" clId="{E262005F-8A1E-4771-801B-DB5E7BB76D53}" dt="2023-08-25T05:49:06.049" v="6" actId="478"/>
          <ac:spMkLst>
            <pc:docMk/>
            <pc:sldMk cId="3761606207" sldId="256"/>
            <ac:spMk id="3" creationId="{64940459-ADFC-4029-BF59-5DA6806D4F3E}"/>
          </ac:spMkLst>
        </pc:spChg>
        <pc:spChg chg="add">
          <ac:chgData name="Krissie Hayes" userId="8873450e-9472-45da-9da2-80d04d1a7218" providerId="ADAL" clId="{E262005F-8A1E-4771-801B-DB5E7BB76D53}" dt="2023-08-25T05:48:45.790" v="0" actId="26606"/>
          <ac:spMkLst>
            <pc:docMk/>
            <pc:sldMk cId="3761606207" sldId="256"/>
            <ac:spMk id="8" creationId="{4E1BEB12-92AF-4445-98AD-4C7756E7C93B}"/>
          </ac:spMkLst>
        </pc:spChg>
        <pc:spChg chg="add">
          <ac:chgData name="Krissie Hayes" userId="8873450e-9472-45da-9da2-80d04d1a7218" providerId="ADAL" clId="{E262005F-8A1E-4771-801B-DB5E7BB76D53}" dt="2023-08-25T05:48:45.790" v="0" actId="26606"/>
          <ac:spMkLst>
            <pc:docMk/>
            <pc:sldMk cId="3761606207" sldId="256"/>
            <ac:spMk id="10" creationId="{D0522C2C-7B5C-48A7-A969-03941E5D2E76}"/>
          </ac:spMkLst>
        </pc:spChg>
        <pc:spChg chg="add">
          <ac:chgData name="Krissie Hayes" userId="8873450e-9472-45da-9da2-80d04d1a7218" providerId="ADAL" clId="{E262005F-8A1E-4771-801B-DB5E7BB76D53}" dt="2023-08-25T05:48:45.790" v="0" actId="26606"/>
          <ac:spMkLst>
            <pc:docMk/>
            <pc:sldMk cId="3761606207" sldId="256"/>
            <ac:spMk id="12" creationId="{9C682A1A-5B2D-4111-BBD6-620165633E5B}"/>
          </ac:spMkLst>
        </pc:spChg>
        <pc:spChg chg="add">
          <ac:chgData name="Krissie Hayes" userId="8873450e-9472-45da-9da2-80d04d1a7218" providerId="ADAL" clId="{E262005F-8A1E-4771-801B-DB5E7BB76D53}" dt="2023-08-25T05:48:45.790" v="0" actId="26606"/>
          <ac:spMkLst>
            <pc:docMk/>
            <pc:sldMk cId="3761606207" sldId="256"/>
            <ac:spMk id="14" creationId="{D6EE29F2-D77F-4BD0-A20B-334D316A1C9D}"/>
          </ac:spMkLst>
        </pc:spChg>
        <pc:spChg chg="add">
          <ac:chgData name="Krissie Hayes" userId="8873450e-9472-45da-9da2-80d04d1a7218" providerId="ADAL" clId="{E262005F-8A1E-4771-801B-DB5E7BB76D53}" dt="2023-08-25T05:48:45.790" v="0" actId="26606"/>
          <ac:spMkLst>
            <pc:docMk/>
            <pc:sldMk cId="3761606207" sldId="256"/>
            <ac:spMk id="16" creationId="{22D09ED2-868F-42C6-866E-F92E0CEF314F}"/>
          </ac:spMkLst>
        </pc:spChg>
        <pc:picChg chg="add mod">
          <ac:chgData name="Krissie Hayes" userId="8873450e-9472-45da-9da2-80d04d1a7218" providerId="ADAL" clId="{E262005F-8A1E-4771-801B-DB5E7BB76D53}" dt="2023-08-25T05:49:02.724" v="5" actId="1076"/>
          <ac:picMkLst>
            <pc:docMk/>
            <pc:sldMk cId="3761606207" sldId="256"/>
            <ac:picMk id="4" creationId="{FDACA9E8-3932-C898-DF8E-6960CAB19732}"/>
          </ac:picMkLst>
        </pc:picChg>
      </pc:sldChg>
      <pc:sldChg chg="mod modShow">
        <pc:chgData name="Krissie Hayes" userId="8873450e-9472-45da-9da2-80d04d1a7218" providerId="ADAL" clId="{E262005F-8A1E-4771-801B-DB5E7BB76D53}" dt="2023-08-25T05:49:12.768" v="7" actId="729"/>
        <pc:sldMkLst>
          <pc:docMk/>
          <pc:sldMk cId="2801481615" sldId="3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B02E4-D410-4196-AB0D-E98B456A63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5B1F37-A65D-43D0-898B-B902A98A4041}">
      <dgm:prSet/>
      <dgm:spPr/>
      <dgm:t>
        <a:bodyPr/>
        <a:lstStyle/>
        <a:p>
          <a:r>
            <a:rPr lang="en-US"/>
            <a:t>Prevention and Response to </a:t>
          </a:r>
          <a:r>
            <a:rPr lang="en-US" b="1"/>
            <a:t>Exploitation, Violence, Abuse and Neglect (EVAN)</a:t>
          </a:r>
          <a:endParaRPr lang="en-US"/>
        </a:p>
      </dgm:t>
    </dgm:pt>
    <dgm:pt modelId="{26963EBF-4F3F-4C06-9820-FAF8DFC7A713}" type="parTrans" cxnId="{3D616722-6593-4475-851F-71FC0D60E66D}">
      <dgm:prSet/>
      <dgm:spPr/>
      <dgm:t>
        <a:bodyPr/>
        <a:lstStyle/>
        <a:p>
          <a:endParaRPr lang="en-US"/>
        </a:p>
      </dgm:t>
    </dgm:pt>
    <dgm:pt modelId="{12D54780-64FB-4CD8-8077-00E074E5C812}" type="sibTrans" cxnId="{3D616722-6593-4475-851F-71FC0D60E66D}">
      <dgm:prSet/>
      <dgm:spPr/>
      <dgm:t>
        <a:bodyPr/>
        <a:lstStyle/>
        <a:p>
          <a:endParaRPr lang="en-US"/>
        </a:p>
      </dgm:t>
    </dgm:pt>
    <dgm:pt modelId="{740BED1B-24F1-42FB-AA68-8E3244819FCC}">
      <dgm:prSet/>
      <dgm:spPr/>
      <dgm:t>
        <a:bodyPr/>
        <a:lstStyle/>
        <a:p>
          <a:r>
            <a:rPr lang="en-US" dirty="0"/>
            <a:t>Note it is a sub-set of Child Rights Under the  Convention of the Rights of the Child – we don’t look at all rights but specifically EVAN</a:t>
          </a:r>
        </a:p>
      </dgm:t>
    </dgm:pt>
    <dgm:pt modelId="{AA5DF7D8-0A56-4F72-A90C-5F8460966029}" type="parTrans" cxnId="{EF4FFD51-82EF-4347-8FA8-E590AFBF8AAE}">
      <dgm:prSet/>
      <dgm:spPr/>
      <dgm:t>
        <a:bodyPr/>
        <a:lstStyle/>
        <a:p>
          <a:endParaRPr lang="en-US"/>
        </a:p>
      </dgm:t>
    </dgm:pt>
    <dgm:pt modelId="{C8B21829-B216-4CFC-9818-42D437364D2E}" type="sibTrans" cxnId="{EF4FFD51-82EF-4347-8FA8-E590AFBF8AAE}">
      <dgm:prSet/>
      <dgm:spPr/>
      <dgm:t>
        <a:bodyPr/>
        <a:lstStyle/>
        <a:p>
          <a:endParaRPr lang="en-US"/>
        </a:p>
      </dgm:t>
    </dgm:pt>
    <dgm:pt modelId="{FB85FAA8-695F-4534-A0F6-64028C7DBDCC}" type="pres">
      <dgm:prSet presAssocID="{B25B02E4-D410-4196-AB0D-E98B456A6307}" presName="linear" presStyleCnt="0">
        <dgm:presLayoutVars>
          <dgm:animLvl val="lvl"/>
          <dgm:resizeHandles val="exact"/>
        </dgm:presLayoutVars>
      </dgm:prSet>
      <dgm:spPr/>
    </dgm:pt>
    <dgm:pt modelId="{EC441CAE-07AB-4BE4-8314-A1D1EF1CA671}" type="pres">
      <dgm:prSet presAssocID="{475B1F37-A65D-43D0-898B-B902A98A404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1128459-4029-4EAC-954D-D377AFC3BDFF}" type="pres">
      <dgm:prSet presAssocID="{475B1F37-A65D-43D0-898B-B902A98A40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616722-6593-4475-851F-71FC0D60E66D}" srcId="{B25B02E4-D410-4196-AB0D-E98B456A6307}" destId="{475B1F37-A65D-43D0-898B-B902A98A4041}" srcOrd="0" destOrd="0" parTransId="{26963EBF-4F3F-4C06-9820-FAF8DFC7A713}" sibTransId="{12D54780-64FB-4CD8-8077-00E074E5C812}"/>
    <dgm:cxn modelId="{EF4FFD51-82EF-4347-8FA8-E590AFBF8AAE}" srcId="{475B1F37-A65D-43D0-898B-B902A98A4041}" destId="{740BED1B-24F1-42FB-AA68-8E3244819FCC}" srcOrd="0" destOrd="0" parTransId="{AA5DF7D8-0A56-4F72-A90C-5F8460966029}" sibTransId="{C8B21829-B216-4CFC-9818-42D437364D2E}"/>
    <dgm:cxn modelId="{2502BBA4-7068-4639-8FE1-8805F83A323F}" type="presOf" srcId="{B25B02E4-D410-4196-AB0D-E98B456A6307}" destId="{FB85FAA8-695F-4534-A0F6-64028C7DBDCC}" srcOrd="0" destOrd="0" presId="urn:microsoft.com/office/officeart/2005/8/layout/vList2"/>
    <dgm:cxn modelId="{780E81C5-EB8E-4307-8481-EC27F3C751EE}" type="presOf" srcId="{475B1F37-A65D-43D0-898B-B902A98A4041}" destId="{EC441CAE-07AB-4BE4-8314-A1D1EF1CA671}" srcOrd="0" destOrd="0" presId="urn:microsoft.com/office/officeart/2005/8/layout/vList2"/>
    <dgm:cxn modelId="{792CC7F0-51F0-4ABE-85EA-E72DFEEEADF0}" type="presOf" srcId="{740BED1B-24F1-42FB-AA68-8E3244819FCC}" destId="{41128459-4029-4EAC-954D-D377AFC3BDFF}" srcOrd="0" destOrd="0" presId="urn:microsoft.com/office/officeart/2005/8/layout/vList2"/>
    <dgm:cxn modelId="{3AD02F2E-FF9B-4511-8CF8-D8677623830A}" type="presParOf" srcId="{FB85FAA8-695F-4534-A0F6-64028C7DBDCC}" destId="{EC441CAE-07AB-4BE4-8314-A1D1EF1CA671}" srcOrd="0" destOrd="0" presId="urn:microsoft.com/office/officeart/2005/8/layout/vList2"/>
    <dgm:cxn modelId="{EBB84C3A-FB66-42ED-B9DD-A9B15B0E6106}" type="presParOf" srcId="{FB85FAA8-695F-4534-A0F6-64028C7DBDCC}" destId="{41128459-4029-4EAC-954D-D377AFC3BD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15F09-0FEF-48D5-A9E4-32AC12C6E879}" type="doc">
      <dgm:prSet loTypeId="urn:microsoft.com/office/officeart/2005/8/layout/cycle3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550AF9-3FE8-4DC5-A8D9-E3AABEC8092A}">
      <dgm:prSet/>
      <dgm:spPr/>
      <dgm:t>
        <a:bodyPr/>
        <a:lstStyle/>
        <a:p>
          <a:r>
            <a:rPr lang="en-US"/>
            <a:t>Child Protection Risks were already prevalent in our context</a:t>
          </a:r>
        </a:p>
      </dgm:t>
    </dgm:pt>
    <dgm:pt modelId="{1BB7F428-9DA2-4554-9D2A-1E3F6F2BECF6}" type="parTrans" cxnId="{F3DF7744-DE0F-4955-8D6B-9759AB11F180}">
      <dgm:prSet/>
      <dgm:spPr/>
      <dgm:t>
        <a:bodyPr/>
        <a:lstStyle/>
        <a:p>
          <a:endParaRPr lang="en-US"/>
        </a:p>
      </dgm:t>
    </dgm:pt>
    <dgm:pt modelId="{D6545CD5-F7F7-4F25-8518-8BCEDE187069}" type="sibTrans" cxnId="{F3DF7744-DE0F-4955-8D6B-9759AB11F180}">
      <dgm:prSet/>
      <dgm:spPr/>
      <dgm:t>
        <a:bodyPr/>
        <a:lstStyle/>
        <a:p>
          <a:endParaRPr lang="en-US"/>
        </a:p>
      </dgm:t>
    </dgm:pt>
    <dgm:pt modelId="{3FCEC545-F658-47C1-A4A8-1FC8F0EF04F0}">
      <dgm:prSet/>
      <dgm:spPr/>
      <dgm:t>
        <a:bodyPr/>
        <a:lstStyle/>
        <a:p>
          <a:r>
            <a:rPr lang="en-US" dirty="0"/>
            <a:t>Conflict and political situation, and covid have </a:t>
          </a:r>
          <a:r>
            <a:rPr lang="en-US" b="1" dirty="0"/>
            <a:t>exacerbated</a:t>
          </a:r>
          <a:r>
            <a:rPr lang="en-US" dirty="0"/>
            <a:t> these Child Protection concerns</a:t>
          </a:r>
        </a:p>
      </dgm:t>
    </dgm:pt>
    <dgm:pt modelId="{C9BD83F7-D7BA-48D9-A4BD-7267517A1D3F}" type="parTrans" cxnId="{D4410802-938A-49C4-9B4A-7ABD18CA10AB}">
      <dgm:prSet/>
      <dgm:spPr/>
      <dgm:t>
        <a:bodyPr/>
        <a:lstStyle/>
        <a:p>
          <a:endParaRPr lang="en-US"/>
        </a:p>
      </dgm:t>
    </dgm:pt>
    <dgm:pt modelId="{1959A410-8665-4259-AF4B-17A42570E419}" type="sibTrans" cxnId="{D4410802-938A-49C4-9B4A-7ABD18CA10AB}">
      <dgm:prSet/>
      <dgm:spPr/>
      <dgm:t>
        <a:bodyPr/>
        <a:lstStyle/>
        <a:p>
          <a:endParaRPr lang="en-US"/>
        </a:p>
      </dgm:t>
    </dgm:pt>
    <dgm:pt modelId="{C727B2E2-E189-418E-8B91-14DAF8BCC1E8}" type="pres">
      <dgm:prSet presAssocID="{46015F09-0FEF-48D5-A9E4-32AC12C6E879}" presName="Name0" presStyleCnt="0">
        <dgm:presLayoutVars>
          <dgm:dir/>
          <dgm:resizeHandles val="exact"/>
        </dgm:presLayoutVars>
      </dgm:prSet>
      <dgm:spPr/>
    </dgm:pt>
    <dgm:pt modelId="{2E49EE5C-4E50-4FC6-BE7E-BDC8E50B1308}" type="pres">
      <dgm:prSet presAssocID="{46015F09-0FEF-48D5-A9E4-32AC12C6E879}" presName="node1" presStyleLbl="node1" presStyleIdx="0" presStyleCnt="2">
        <dgm:presLayoutVars>
          <dgm:bulletEnabled val="1"/>
        </dgm:presLayoutVars>
      </dgm:prSet>
      <dgm:spPr/>
    </dgm:pt>
    <dgm:pt modelId="{32FF8520-2732-41F2-8FBD-F64D85E0A716}" type="pres">
      <dgm:prSet presAssocID="{46015F09-0FEF-48D5-A9E4-32AC12C6E879}" presName="sibTrans" presStyleLbl="bgShp" presStyleIdx="0" presStyleCnt="1"/>
      <dgm:spPr/>
    </dgm:pt>
    <dgm:pt modelId="{D58FAD25-5F07-40CB-A2D9-B6F75CCFA08F}" type="pres">
      <dgm:prSet presAssocID="{46015F09-0FEF-48D5-A9E4-32AC12C6E879}" presName="node2" presStyleLbl="node1" presStyleIdx="1" presStyleCnt="2">
        <dgm:presLayoutVars>
          <dgm:bulletEnabled val="1"/>
        </dgm:presLayoutVars>
      </dgm:prSet>
      <dgm:spPr/>
    </dgm:pt>
    <dgm:pt modelId="{34586738-CD0F-405F-9AC2-579D9CC366F7}" type="pres">
      <dgm:prSet presAssocID="{46015F09-0FEF-48D5-A9E4-32AC12C6E879}" presName="sp1" presStyleCnt="0"/>
      <dgm:spPr/>
    </dgm:pt>
    <dgm:pt modelId="{A8F55C61-4F28-42DA-9840-67092355F35D}" type="pres">
      <dgm:prSet presAssocID="{46015F09-0FEF-48D5-A9E4-32AC12C6E879}" presName="sp2" presStyleCnt="0"/>
      <dgm:spPr/>
    </dgm:pt>
  </dgm:ptLst>
  <dgm:cxnLst>
    <dgm:cxn modelId="{D4410802-938A-49C4-9B4A-7ABD18CA10AB}" srcId="{46015F09-0FEF-48D5-A9E4-32AC12C6E879}" destId="{3FCEC545-F658-47C1-A4A8-1FC8F0EF04F0}" srcOrd="1" destOrd="0" parTransId="{C9BD83F7-D7BA-48D9-A4BD-7267517A1D3F}" sibTransId="{1959A410-8665-4259-AF4B-17A42570E419}"/>
    <dgm:cxn modelId="{F3DF7744-DE0F-4955-8D6B-9759AB11F180}" srcId="{46015F09-0FEF-48D5-A9E4-32AC12C6E879}" destId="{A6550AF9-3FE8-4DC5-A8D9-E3AABEC8092A}" srcOrd="0" destOrd="0" parTransId="{1BB7F428-9DA2-4554-9D2A-1E3F6F2BECF6}" sibTransId="{D6545CD5-F7F7-4F25-8518-8BCEDE187069}"/>
    <dgm:cxn modelId="{AC8BCA69-0320-4CA1-8BB6-1B1FAD3B087B}" type="presOf" srcId="{3FCEC545-F658-47C1-A4A8-1FC8F0EF04F0}" destId="{D58FAD25-5F07-40CB-A2D9-B6F75CCFA08F}" srcOrd="0" destOrd="0" presId="urn:microsoft.com/office/officeart/2005/8/layout/cycle3"/>
    <dgm:cxn modelId="{7FF91A8C-7999-4679-8600-D10673C51069}" type="presOf" srcId="{46015F09-0FEF-48D5-A9E4-32AC12C6E879}" destId="{C727B2E2-E189-418E-8B91-14DAF8BCC1E8}" srcOrd="0" destOrd="0" presId="urn:microsoft.com/office/officeart/2005/8/layout/cycle3"/>
    <dgm:cxn modelId="{3D5314AF-0E15-433D-816B-F896A9AF65FD}" type="presOf" srcId="{D6545CD5-F7F7-4F25-8518-8BCEDE187069}" destId="{32FF8520-2732-41F2-8FBD-F64D85E0A716}" srcOrd="0" destOrd="0" presId="urn:microsoft.com/office/officeart/2005/8/layout/cycle3"/>
    <dgm:cxn modelId="{18C48DCB-06F9-4DBA-BC50-393B186239CD}" type="presOf" srcId="{A6550AF9-3FE8-4DC5-A8D9-E3AABEC8092A}" destId="{2E49EE5C-4E50-4FC6-BE7E-BDC8E50B1308}" srcOrd="0" destOrd="0" presId="urn:microsoft.com/office/officeart/2005/8/layout/cycle3"/>
    <dgm:cxn modelId="{119FA78D-B680-4FDD-89F2-02D8B9F5BAA2}" type="presParOf" srcId="{C727B2E2-E189-418E-8B91-14DAF8BCC1E8}" destId="{2E49EE5C-4E50-4FC6-BE7E-BDC8E50B1308}" srcOrd="0" destOrd="0" presId="urn:microsoft.com/office/officeart/2005/8/layout/cycle3"/>
    <dgm:cxn modelId="{1607F603-471B-4947-A064-8D956C01FD5C}" type="presParOf" srcId="{C727B2E2-E189-418E-8B91-14DAF8BCC1E8}" destId="{32FF8520-2732-41F2-8FBD-F64D85E0A716}" srcOrd="1" destOrd="0" presId="urn:microsoft.com/office/officeart/2005/8/layout/cycle3"/>
    <dgm:cxn modelId="{FF294A2E-5BE3-417C-A7F1-C558CB8B845C}" type="presParOf" srcId="{C727B2E2-E189-418E-8B91-14DAF8BCC1E8}" destId="{D58FAD25-5F07-40CB-A2D9-B6F75CCFA08F}" srcOrd="2" destOrd="0" presId="urn:microsoft.com/office/officeart/2005/8/layout/cycle3"/>
    <dgm:cxn modelId="{61C23489-8725-44C5-A9FC-15FC2F6E8A3F}" type="presParOf" srcId="{C727B2E2-E189-418E-8B91-14DAF8BCC1E8}" destId="{34586738-CD0F-405F-9AC2-579D9CC366F7}" srcOrd="3" destOrd="0" presId="urn:microsoft.com/office/officeart/2005/8/layout/cycle3"/>
    <dgm:cxn modelId="{0BC17EBF-D96D-456A-B6C8-17CF82B9A506}" type="presParOf" srcId="{C727B2E2-E189-418E-8B91-14DAF8BCC1E8}" destId="{A8F55C61-4F28-42DA-9840-67092355F35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4C091-6090-410C-9A8B-A36CF0D6BC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A6B3D2-FAD5-4B7E-8A86-BD7B6E55D146}">
      <dgm:prSet/>
      <dgm:spPr/>
      <dgm:t>
        <a:bodyPr/>
        <a:lstStyle/>
        <a:p>
          <a:r>
            <a:rPr lang="en-US"/>
            <a:t>Child safety in crowd control measures</a:t>
          </a:r>
        </a:p>
      </dgm:t>
    </dgm:pt>
    <dgm:pt modelId="{55032D4F-7DE4-44A9-B079-5564FECDE9C3}" type="parTrans" cxnId="{938BFA60-3133-4A68-8688-259D057B3B0C}">
      <dgm:prSet/>
      <dgm:spPr/>
      <dgm:t>
        <a:bodyPr/>
        <a:lstStyle/>
        <a:p>
          <a:endParaRPr lang="en-US"/>
        </a:p>
      </dgm:t>
    </dgm:pt>
    <dgm:pt modelId="{E0FD9BDD-D9ED-4B4E-98A8-657E8FFA6D6A}" type="sibTrans" cxnId="{938BFA60-3133-4A68-8688-259D057B3B0C}">
      <dgm:prSet/>
      <dgm:spPr/>
      <dgm:t>
        <a:bodyPr/>
        <a:lstStyle/>
        <a:p>
          <a:endParaRPr lang="en-US"/>
        </a:p>
      </dgm:t>
    </dgm:pt>
    <dgm:pt modelId="{E2D40277-E368-4629-B56B-E1D99D7BE231}">
      <dgm:prSet/>
      <dgm:spPr/>
      <dgm:t>
        <a:bodyPr/>
        <a:lstStyle/>
        <a:p>
          <a:r>
            <a:rPr lang="en-US"/>
            <a:t>Waiting Time for adolescents picking assistance/scheduling</a:t>
          </a:r>
        </a:p>
      </dgm:t>
    </dgm:pt>
    <dgm:pt modelId="{8EF24540-F7D4-4B71-ABE1-F6504DEC8B0A}" type="parTrans" cxnId="{40F4F1C9-0F26-409C-ACD5-F8273624737E}">
      <dgm:prSet/>
      <dgm:spPr/>
      <dgm:t>
        <a:bodyPr/>
        <a:lstStyle/>
        <a:p>
          <a:endParaRPr lang="en-US"/>
        </a:p>
      </dgm:t>
    </dgm:pt>
    <dgm:pt modelId="{8AF2FEA8-CC9A-485F-93C3-39EEDBA9F9DB}" type="sibTrans" cxnId="{40F4F1C9-0F26-409C-ACD5-F8273624737E}">
      <dgm:prSet/>
      <dgm:spPr/>
      <dgm:t>
        <a:bodyPr/>
        <a:lstStyle/>
        <a:p>
          <a:endParaRPr lang="en-US"/>
        </a:p>
      </dgm:t>
    </dgm:pt>
    <dgm:pt modelId="{E72967D7-A90E-43E8-8CED-BFB255736919}">
      <dgm:prSet/>
      <dgm:spPr/>
      <dgm:t>
        <a:bodyPr/>
        <a:lstStyle/>
        <a:p>
          <a:r>
            <a:rPr lang="en-US"/>
            <a:t>Gender issues in distribution</a:t>
          </a:r>
        </a:p>
      </dgm:t>
    </dgm:pt>
    <dgm:pt modelId="{E726FE56-63A1-4DF6-B8D3-F74F4F14A8AA}" type="parTrans" cxnId="{47BDCF07-BC92-458F-B96D-6C1EB4D1F64B}">
      <dgm:prSet/>
      <dgm:spPr/>
      <dgm:t>
        <a:bodyPr/>
        <a:lstStyle/>
        <a:p>
          <a:endParaRPr lang="en-US"/>
        </a:p>
      </dgm:t>
    </dgm:pt>
    <dgm:pt modelId="{407AEA44-64FD-46D8-AC6F-FAAAE9CD3D87}" type="sibTrans" cxnId="{47BDCF07-BC92-458F-B96D-6C1EB4D1F64B}">
      <dgm:prSet/>
      <dgm:spPr/>
      <dgm:t>
        <a:bodyPr/>
        <a:lstStyle/>
        <a:p>
          <a:endParaRPr lang="en-US"/>
        </a:p>
      </dgm:t>
    </dgm:pt>
    <dgm:pt modelId="{CC07655A-4803-44C4-8558-89003C42DCE7}">
      <dgm:prSet/>
      <dgm:spPr/>
      <dgm:t>
        <a:bodyPr/>
        <a:lstStyle/>
        <a:p>
          <a:r>
            <a:rPr lang="en-US"/>
            <a:t>Missing cards/ration cards and measures of handling</a:t>
          </a:r>
        </a:p>
      </dgm:t>
    </dgm:pt>
    <dgm:pt modelId="{627E5BDD-DB25-4730-A04A-3400B0448139}" type="parTrans" cxnId="{6A3DA5AC-967E-4874-93FF-91201A7E119D}">
      <dgm:prSet/>
      <dgm:spPr/>
      <dgm:t>
        <a:bodyPr/>
        <a:lstStyle/>
        <a:p>
          <a:endParaRPr lang="en-US"/>
        </a:p>
      </dgm:t>
    </dgm:pt>
    <dgm:pt modelId="{AA1CBE2B-9E59-45E7-8BFC-0B78C27B97FA}" type="sibTrans" cxnId="{6A3DA5AC-967E-4874-93FF-91201A7E119D}">
      <dgm:prSet/>
      <dgm:spPr/>
      <dgm:t>
        <a:bodyPr/>
        <a:lstStyle/>
        <a:p>
          <a:endParaRPr lang="en-US"/>
        </a:p>
      </dgm:t>
    </dgm:pt>
    <dgm:pt modelId="{B2180E15-EE64-41F4-9B3C-C95867BDC579}">
      <dgm:prSet/>
      <dgm:spPr/>
      <dgm:t>
        <a:bodyPr/>
        <a:lstStyle/>
        <a:p>
          <a:r>
            <a:rPr lang="en-US"/>
            <a:t>Vulnerable families needing additional assistance, how? What measures?</a:t>
          </a:r>
        </a:p>
      </dgm:t>
    </dgm:pt>
    <dgm:pt modelId="{B1D1108C-F683-4B64-BB29-0C2C518CD44F}" type="parTrans" cxnId="{942A535E-E5BF-49C3-9378-766D10CFDD56}">
      <dgm:prSet/>
      <dgm:spPr/>
      <dgm:t>
        <a:bodyPr/>
        <a:lstStyle/>
        <a:p>
          <a:endParaRPr lang="en-US"/>
        </a:p>
      </dgm:t>
    </dgm:pt>
    <dgm:pt modelId="{AC38F93C-2B59-41CD-AB26-C06D0994C6F7}" type="sibTrans" cxnId="{942A535E-E5BF-49C3-9378-766D10CFDD56}">
      <dgm:prSet/>
      <dgm:spPr/>
      <dgm:t>
        <a:bodyPr/>
        <a:lstStyle/>
        <a:p>
          <a:endParaRPr lang="en-US"/>
        </a:p>
      </dgm:t>
    </dgm:pt>
    <dgm:pt modelId="{7E42AE3A-6818-4E29-885F-EBE54864BABB}">
      <dgm:prSet/>
      <dgm:spPr/>
      <dgm:t>
        <a:bodyPr/>
        <a:lstStyle/>
        <a:p>
          <a:r>
            <a:rPr lang="en-US"/>
            <a:t>Access to information prior, during and after distribution</a:t>
          </a:r>
        </a:p>
      </dgm:t>
    </dgm:pt>
    <dgm:pt modelId="{027D4F97-B796-42BE-9E90-89C1A051B991}" type="parTrans" cxnId="{03B8CE4B-C81C-4AC5-91F5-3C06ADD879D4}">
      <dgm:prSet/>
      <dgm:spPr/>
      <dgm:t>
        <a:bodyPr/>
        <a:lstStyle/>
        <a:p>
          <a:endParaRPr lang="en-US"/>
        </a:p>
      </dgm:t>
    </dgm:pt>
    <dgm:pt modelId="{039FD192-DD79-4905-A20A-3C825F22EA47}" type="sibTrans" cxnId="{03B8CE4B-C81C-4AC5-91F5-3C06ADD879D4}">
      <dgm:prSet/>
      <dgm:spPr/>
      <dgm:t>
        <a:bodyPr/>
        <a:lstStyle/>
        <a:p>
          <a:endParaRPr lang="en-US"/>
        </a:p>
      </dgm:t>
    </dgm:pt>
    <dgm:pt modelId="{90E0D3BF-6BC6-4392-AEE6-5B5BF451F7AE}">
      <dgm:prSet/>
      <dgm:spPr/>
      <dgm:t>
        <a:bodyPr/>
        <a:lstStyle/>
        <a:p>
          <a:r>
            <a:rPr lang="en-US"/>
            <a:t>Post distribution monitoring for CHH and vulnerable families</a:t>
          </a:r>
        </a:p>
      </dgm:t>
    </dgm:pt>
    <dgm:pt modelId="{7F720589-E599-4073-A3FA-30D1DC43CA25}" type="parTrans" cxnId="{7E09A56A-BDD0-414C-B35C-430B10366460}">
      <dgm:prSet/>
      <dgm:spPr/>
      <dgm:t>
        <a:bodyPr/>
        <a:lstStyle/>
        <a:p>
          <a:endParaRPr lang="en-US"/>
        </a:p>
      </dgm:t>
    </dgm:pt>
    <dgm:pt modelId="{E53C4301-218E-4916-95D2-5C28AD5697E8}" type="sibTrans" cxnId="{7E09A56A-BDD0-414C-B35C-430B10366460}">
      <dgm:prSet/>
      <dgm:spPr/>
      <dgm:t>
        <a:bodyPr/>
        <a:lstStyle/>
        <a:p>
          <a:endParaRPr lang="en-US"/>
        </a:p>
      </dgm:t>
    </dgm:pt>
    <dgm:pt modelId="{3B7F64EE-F1FC-4B81-BF36-F48E8585A44B}">
      <dgm:prSet/>
      <dgm:spPr/>
      <dgm:t>
        <a:bodyPr/>
        <a:lstStyle/>
        <a:p>
          <a:r>
            <a:rPr lang="en-GB"/>
            <a:t>missing children occurring at distribution points ( recurrently), </a:t>
          </a:r>
          <a:endParaRPr lang="en-US"/>
        </a:p>
      </dgm:t>
    </dgm:pt>
    <dgm:pt modelId="{3548A24A-4C3B-404E-B66C-DB1A1A6847EB}" type="parTrans" cxnId="{B82923C4-36D4-4763-A698-D688E1B60B3A}">
      <dgm:prSet/>
      <dgm:spPr/>
      <dgm:t>
        <a:bodyPr/>
        <a:lstStyle/>
        <a:p>
          <a:endParaRPr lang="en-US"/>
        </a:p>
      </dgm:t>
    </dgm:pt>
    <dgm:pt modelId="{CB232A54-CF1B-444B-BB40-D23FED395599}" type="sibTrans" cxnId="{B82923C4-36D4-4763-A698-D688E1B60B3A}">
      <dgm:prSet/>
      <dgm:spPr/>
      <dgm:t>
        <a:bodyPr/>
        <a:lstStyle/>
        <a:p>
          <a:endParaRPr lang="en-US"/>
        </a:p>
      </dgm:t>
    </dgm:pt>
    <dgm:pt modelId="{04C1FEB2-B423-4481-AB55-1A72CD63397C}">
      <dgm:prSet/>
      <dgm:spPr/>
      <dgm:t>
        <a:bodyPr/>
        <a:lstStyle/>
        <a:p>
          <a:r>
            <a:rPr lang="en-GB"/>
            <a:t>Road traffic accidents,  </a:t>
          </a:r>
          <a:endParaRPr lang="en-US"/>
        </a:p>
      </dgm:t>
    </dgm:pt>
    <dgm:pt modelId="{BFA63AEA-0F44-4936-B7E9-CE4F0C889F13}" type="parTrans" cxnId="{7715AF8B-41B3-49A7-8D6C-0548E7C8FB6B}">
      <dgm:prSet/>
      <dgm:spPr/>
      <dgm:t>
        <a:bodyPr/>
        <a:lstStyle/>
        <a:p>
          <a:endParaRPr lang="en-US"/>
        </a:p>
      </dgm:t>
    </dgm:pt>
    <dgm:pt modelId="{597C1218-E530-4FF5-BD9D-983FDD4F26C8}" type="sibTrans" cxnId="{7715AF8B-41B3-49A7-8D6C-0548E7C8FB6B}">
      <dgm:prSet/>
      <dgm:spPr/>
      <dgm:t>
        <a:bodyPr/>
        <a:lstStyle/>
        <a:p>
          <a:endParaRPr lang="en-US"/>
        </a:p>
      </dgm:t>
    </dgm:pt>
    <dgm:pt modelId="{628B4A0B-0333-49A0-82DB-7481F8BAA8AE}">
      <dgm:prSet/>
      <dgm:spPr/>
      <dgm:t>
        <a:bodyPr/>
        <a:lstStyle/>
        <a:p>
          <a:r>
            <a:rPr lang="en-GB"/>
            <a:t>Having child  space for mother coming at the distribution points with underage children</a:t>
          </a:r>
          <a:endParaRPr lang="en-US"/>
        </a:p>
      </dgm:t>
    </dgm:pt>
    <dgm:pt modelId="{725E95CA-596F-4354-958E-61E607641021}" type="parTrans" cxnId="{53D87EE6-3FF7-4B95-833F-61B02FE81B63}">
      <dgm:prSet/>
      <dgm:spPr/>
      <dgm:t>
        <a:bodyPr/>
        <a:lstStyle/>
        <a:p>
          <a:endParaRPr lang="en-US"/>
        </a:p>
      </dgm:t>
    </dgm:pt>
    <dgm:pt modelId="{16C0E2CB-7B2B-43E6-B86D-36C25184B0FA}" type="sibTrans" cxnId="{53D87EE6-3FF7-4B95-833F-61B02FE81B63}">
      <dgm:prSet/>
      <dgm:spPr/>
      <dgm:t>
        <a:bodyPr/>
        <a:lstStyle/>
        <a:p>
          <a:endParaRPr lang="en-US"/>
        </a:p>
      </dgm:t>
    </dgm:pt>
    <dgm:pt modelId="{03874B39-AA14-418F-9E6C-A532B57AB8B1}" type="pres">
      <dgm:prSet presAssocID="{3D04C091-6090-410C-9A8B-A36CF0D6BC4C}" presName="vert0" presStyleCnt="0">
        <dgm:presLayoutVars>
          <dgm:dir/>
          <dgm:animOne val="branch"/>
          <dgm:animLvl val="lvl"/>
        </dgm:presLayoutVars>
      </dgm:prSet>
      <dgm:spPr/>
    </dgm:pt>
    <dgm:pt modelId="{32C92C54-41A4-49B3-B452-AD58102DFD0F}" type="pres">
      <dgm:prSet presAssocID="{D1A6B3D2-FAD5-4B7E-8A86-BD7B6E55D146}" presName="thickLine" presStyleLbl="alignNode1" presStyleIdx="0" presStyleCnt="10"/>
      <dgm:spPr/>
    </dgm:pt>
    <dgm:pt modelId="{42B78017-4111-4F9E-8707-ABB95A23A7E0}" type="pres">
      <dgm:prSet presAssocID="{D1A6B3D2-FAD5-4B7E-8A86-BD7B6E55D146}" presName="horz1" presStyleCnt="0"/>
      <dgm:spPr/>
    </dgm:pt>
    <dgm:pt modelId="{EC65B1D3-5CAA-4A34-9C40-0E37B21E543A}" type="pres">
      <dgm:prSet presAssocID="{D1A6B3D2-FAD5-4B7E-8A86-BD7B6E55D146}" presName="tx1" presStyleLbl="revTx" presStyleIdx="0" presStyleCnt="10"/>
      <dgm:spPr/>
    </dgm:pt>
    <dgm:pt modelId="{8C8836FF-DB4A-4956-B140-188FDBFE98B8}" type="pres">
      <dgm:prSet presAssocID="{D1A6B3D2-FAD5-4B7E-8A86-BD7B6E55D146}" presName="vert1" presStyleCnt="0"/>
      <dgm:spPr/>
    </dgm:pt>
    <dgm:pt modelId="{D94C1FD2-7C1A-4243-ADA2-A52356B56264}" type="pres">
      <dgm:prSet presAssocID="{E2D40277-E368-4629-B56B-E1D99D7BE231}" presName="thickLine" presStyleLbl="alignNode1" presStyleIdx="1" presStyleCnt="10"/>
      <dgm:spPr/>
    </dgm:pt>
    <dgm:pt modelId="{ECE98CFE-A0CB-4F2C-9C97-775A49F7247B}" type="pres">
      <dgm:prSet presAssocID="{E2D40277-E368-4629-B56B-E1D99D7BE231}" presName="horz1" presStyleCnt="0"/>
      <dgm:spPr/>
    </dgm:pt>
    <dgm:pt modelId="{26594F73-862C-49D9-A5A4-15FC999C93E0}" type="pres">
      <dgm:prSet presAssocID="{E2D40277-E368-4629-B56B-E1D99D7BE231}" presName="tx1" presStyleLbl="revTx" presStyleIdx="1" presStyleCnt="10"/>
      <dgm:spPr/>
    </dgm:pt>
    <dgm:pt modelId="{12C4198A-AD6B-4D36-BA44-05E75C5A21EC}" type="pres">
      <dgm:prSet presAssocID="{E2D40277-E368-4629-B56B-E1D99D7BE231}" presName="vert1" presStyleCnt="0"/>
      <dgm:spPr/>
    </dgm:pt>
    <dgm:pt modelId="{C1048776-9FF5-4B0A-9BA8-294222745849}" type="pres">
      <dgm:prSet presAssocID="{E72967D7-A90E-43E8-8CED-BFB255736919}" presName="thickLine" presStyleLbl="alignNode1" presStyleIdx="2" presStyleCnt="10"/>
      <dgm:spPr/>
    </dgm:pt>
    <dgm:pt modelId="{14865ED9-648A-4004-84B3-A85EAAF824B7}" type="pres">
      <dgm:prSet presAssocID="{E72967D7-A90E-43E8-8CED-BFB255736919}" presName="horz1" presStyleCnt="0"/>
      <dgm:spPr/>
    </dgm:pt>
    <dgm:pt modelId="{958B5173-87DE-44C6-B8BB-AAC2491C4498}" type="pres">
      <dgm:prSet presAssocID="{E72967D7-A90E-43E8-8CED-BFB255736919}" presName="tx1" presStyleLbl="revTx" presStyleIdx="2" presStyleCnt="10"/>
      <dgm:spPr/>
    </dgm:pt>
    <dgm:pt modelId="{4068ADA1-E6AC-4F16-8552-F50E8DF1BB49}" type="pres">
      <dgm:prSet presAssocID="{E72967D7-A90E-43E8-8CED-BFB255736919}" presName="vert1" presStyleCnt="0"/>
      <dgm:spPr/>
    </dgm:pt>
    <dgm:pt modelId="{8C55BE5D-0A9C-41AF-9B86-15FDB0E2DDD5}" type="pres">
      <dgm:prSet presAssocID="{CC07655A-4803-44C4-8558-89003C42DCE7}" presName="thickLine" presStyleLbl="alignNode1" presStyleIdx="3" presStyleCnt="10"/>
      <dgm:spPr/>
    </dgm:pt>
    <dgm:pt modelId="{CB6064D6-9CF4-46AE-8B3B-81819136794D}" type="pres">
      <dgm:prSet presAssocID="{CC07655A-4803-44C4-8558-89003C42DCE7}" presName="horz1" presStyleCnt="0"/>
      <dgm:spPr/>
    </dgm:pt>
    <dgm:pt modelId="{F9977E7E-42D1-4FC6-8D0F-3B8C9384E8A7}" type="pres">
      <dgm:prSet presAssocID="{CC07655A-4803-44C4-8558-89003C42DCE7}" presName="tx1" presStyleLbl="revTx" presStyleIdx="3" presStyleCnt="10"/>
      <dgm:spPr/>
    </dgm:pt>
    <dgm:pt modelId="{ED476C87-89E1-466D-AC61-FDF0284825E3}" type="pres">
      <dgm:prSet presAssocID="{CC07655A-4803-44C4-8558-89003C42DCE7}" presName="vert1" presStyleCnt="0"/>
      <dgm:spPr/>
    </dgm:pt>
    <dgm:pt modelId="{4BC1F7EF-8608-4D1D-8C7D-F8F0DBB28027}" type="pres">
      <dgm:prSet presAssocID="{B2180E15-EE64-41F4-9B3C-C95867BDC579}" presName="thickLine" presStyleLbl="alignNode1" presStyleIdx="4" presStyleCnt="10"/>
      <dgm:spPr/>
    </dgm:pt>
    <dgm:pt modelId="{A941F2ED-743D-47BA-8E18-4DDBD83D701D}" type="pres">
      <dgm:prSet presAssocID="{B2180E15-EE64-41F4-9B3C-C95867BDC579}" presName="horz1" presStyleCnt="0"/>
      <dgm:spPr/>
    </dgm:pt>
    <dgm:pt modelId="{86A9C515-AD4C-40F4-909C-BC103E826CB6}" type="pres">
      <dgm:prSet presAssocID="{B2180E15-EE64-41F4-9B3C-C95867BDC579}" presName="tx1" presStyleLbl="revTx" presStyleIdx="4" presStyleCnt="10"/>
      <dgm:spPr/>
    </dgm:pt>
    <dgm:pt modelId="{E91287F6-8C3E-46E4-88F5-51E4D22A5CCB}" type="pres">
      <dgm:prSet presAssocID="{B2180E15-EE64-41F4-9B3C-C95867BDC579}" presName="vert1" presStyleCnt="0"/>
      <dgm:spPr/>
    </dgm:pt>
    <dgm:pt modelId="{0483295B-C51F-4C50-9B9C-8423EA4985DA}" type="pres">
      <dgm:prSet presAssocID="{7E42AE3A-6818-4E29-885F-EBE54864BABB}" presName="thickLine" presStyleLbl="alignNode1" presStyleIdx="5" presStyleCnt="10"/>
      <dgm:spPr/>
    </dgm:pt>
    <dgm:pt modelId="{47C644CF-BAA4-4891-9290-EC2469195BB7}" type="pres">
      <dgm:prSet presAssocID="{7E42AE3A-6818-4E29-885F-EBE54864BABB}" presName="horz1" presStyleCnt="0"/>
      <dgm:spPr/>
    </dgm:pt>
    <dgm:pt modelId="{78A1011A-ED4F-4FAC-BAE2-A2E67C8C4A4B}" type="pres">
      <dgm:prSet presAssocID="{7E42AE3A-6818-4E29-885F-EBE54864BABB}" presName="tx1" presStyleLbl="revTx" presStyleIdx="5" presStyleCnt="10"/>
      <dgm:spPr/>
    </dgm:pt>
    <dgm:pt modelId="{A179926F-AB51-4BA9-A8AD-20531B9C763C}" type="pres">
      <dgm:prSet presAssocID="{7E42AE3A-6818-4E29-885F-EBE54864BABB}" presName="vert1" presStyleCnt="0"/>
      <dgm:spPr/>
    </dgm:pt>
    <dgm:pt modelId="{BED17A16-61E1-42B7-B7F8-62D5EAB2BA2B}" type="pres">
      <dgm:prSet presAssocID="{90E0D3BF-6BC6-4392-AEE6-5B5BF451F7AE}" presName="thickLine" presStyleLbl="alignNode1" presStyleIdx="6" presStyleCnt="10"/>
      <dgm:spPr/>
    </dgm:pt>
    <dgm:pt modelId="{E1ACF624-5FF4-4D89-B59C-49D87EE09B6D}" type="pres">
      <dgm:prSet presAssocID="{90E0D3BF-6BC6-4392-AEE6-5B5BF451F7AE}" presName="horz1" presStyleCnt="0"/>
      <dgm:spPr/>
    </dgm:pt>
    <dgm:pt modelId="{13135703-55AA-4822-A285-04EEA71A3BA3}" type="pres">
      <dgm:prSet presAssocID="{90E0D3BF-6BC6-4392-AEE6-5B5BF451F7AE}" presName="tx1" presStyleLbl="revTx" presStyleIdx="6" presStyleCnt="10"/>
      <dgm:spPr/>
    </dgm:pt>
    <dgm:pt modelId="{14ABFB7B-746B-455F-A72F-468291EC8060}" type="pres">
      <dgm:prSet presAssocID="{90E0D3BF-6BC6-4392-AEE6-5B5BF451F7AE}" presName="vert1" presStyleCnt="0"/>
      <dgm:spPr/>
    </dgm:pt>
    <dgm:pt modelId="{12513667-7017-480A-AD27-BEE80C8BBA15}" type="pres">
      <dgm:prSet presAssocID="{3B7F64EE-F1FC-4B81-BF36-F48E8585A44B}" presName="thickLine" presStyleLbl="alignNode1" presStyleIdx="7" presStyleCnt="10"/>
      <dgm:spPr/>
    </dgm:pt>
    <dgm:pt modelId="{C2753448-5376-432C-8DBD-1E2060163781}" type="pres">
      <dgm:prSet presAssocID="{3B7F64EE-F1FC-4B81-BF36-F48E8585A44B}" presName="horz1" presStyleCnt="0"/>
      <dgm:spPr/>
    </dgm:pt>
    <dgm:pt modelId="{5A90C1F5-B1F7-41D8-AC80-FC12AB159C8D}" type="pres">
      <dgm:prSet presAssocID="{3B7F64EE-F1FC-4B81-BF36-F48E8585A44B}" presName="tx1" presStyleLbl="revTx" presStyleIdx="7" presStyleCnt="10"/>
      <dgm:spPr/>
    </dgm:pt>
    <dgm:pt modelId="{A0B75534-FB00-4FE7-A9DB-E9C873B8A9AA}" type="pres">
      <dgm:prSet presAssocID="{3B7F64EE-F1FC-4B81-BF36-F48E8585A44B}" presName="vert1" presStyleCnt="0"/>
      <dgm:spPr/>
    </dgm:pt>
    <dgm:pt modelId="{50B21F3F-810A-42CE-B165-67A9763383E3}" type="pres">
      <dgm:prSet presAssocID="{04C1FEB2-B423-4481-AB55-1A72CD63397C}" presName="thickLine" presStyleLbl="alignNode1" presStyleIdx="8" presStyleCnt="10"/>
      <dgm:spPr/>
    </dgm:pt>
    <dgm:pt modelId="{1028F45C-81F3-4EE6-8998-B78BBAE5961E}" type="pres">
      <dgm:prSet presAssocID="{04C1FEB2-B423-4481-AB55-1A72CD63397C}" presName="horz1" presStyleCnt="0"/>
      <dgm:spPr/>
    </dgm:pt>
    <dgm:pt modelId="{80954181-BCEC-4E22-8B50-08368676AEFE}" type="pres">
      <dgm:prSet presAssocID="{04C1FEB2-B423-4481-AB55-1A72CD63397C}" presName="tx1" presStyleLbl="revTx" presStyleIdx="8" presStyleCnt="10"/>
      <dgm:spPr/>
    </dgm:pt>
    <dgm:pt modelId="{53087643-16EB-4AED-AFE5-B506B02E496E}" type="pres">
      <dgm:prSet presAssocID="{04C1FEB2-B423-4481-AB55-1A72CD63397C}" presName="vert1" presStyleCnt="0"/>
      <dgm:spPr/>
    </dgm:pt>
    <dgm:pt modelId="{3C92479F-965B-4553-A242-459B97B7F7FD}" type="pres">
      <dgm:prSet presAssocID="{628B4A0B-0333-49A0-82DB-7481F8BAA8AE}" presName="thickLine" presStyleLbl="alignNode1" presStyleIdx="9" presStyleCnt="10"/>
      <dgm:spPr/>
    </dgm:pt>
    <dgm:pt modelId="{D42E3664-6C92-479D-B470-1D9B5A448897}" type="pres">
      <dgm:prSet presAssocID="{628B4A0B-0333-49A0-82DB-7481F8BAA8AE}" presName="horz1" presStyleCnt="0"/>
      <dgm:spPr/>
    </dgm:pt>
    <dgm:pt modelId="{261F87CC-F0A5-4B2E-A90D-19EDAA6F8008}" type="pres">
      <dgm:prSet presAssocID="{628B4A0B-0333-49A0-82DB-7481F8BAA8AE}" presName="tx1" presStyleLbl="revTx" presStyleIdx="9" presStyleCnt="10"/>
      <dgm:spPr/>
    </dgm:pt>
    <dgm:pt modelId="{0B576AAC-6371-4224-B964-06B7C61C3DF0}" type="pres">
      <dgm:prSet presAssocID="{628B4A0B-0333-49A0-82DB-7481F8BAA8AE}" presName="vert1" presStyleCnt="0"/>
      <dgm:spPr/>
    </dgm:pt>
  </dgm:ptLst>
  <dgm:cxnLst>
    <dgm:cxn modelId="{47BDCF07-BC92-458F-B96D-6C1EB4D1F64B}" srcId="{3D04C091-6090-410C-9A8B-A36CF0D6BC4C}" destId="{E72967D7-A90E-43E8-8CED-BFB255736919}" srcOrd="2" destOrd="0" parTransId="{E726FE56-63A1-4DF6-B8D3-F74F4F14A8AA}" sibTransId="{407AEA44-64FD-46D8-AC6F-FAAAE9CD3D87}"/>
    <dgm:cxn modelId="{3DBCDC0A-6413-44A8-BE16-29A837B95910}" type="presOf" srcId="{04C1FEB2-B423-4481-AB55-1A72CD63397C}" destId="{80954181-BCEC-4E22-8B50-08368676AEFE}" srcOrd="0" destOrd="0" presId="urn:microsoft.com/office/officeart/2008/layout/LinedList"/>
    <dgm:cxn modelId="{625F011A-04A6-46E5-8E5D-47EA57D4D632}" type="presOf" srcId="{3D04C091-6090-410C-9A8B-A36CF0D6BC4C}" destId="{03874B39-AA14-418F-9E6C-A532B57AB8B1}" srcOrd="0" destOrd="0" presId="urn:microsoft.com/office/officeart/2008/layout/LinedList"/>
    <dgm:cxn modelId="{CB382C23-D9D0-42E1-8C43-FEB610F45875}" type="presOf" srcId="{E72967D7-A90E-43E8-8CED-BFB255736919}" destId="{958B5173-87DE-44C6-B8BB-AAC2491C4498}" srcOrd="0" destOrd="0" presId="urn:microsoft.com/office/officeart/2008/layout/LinedList"/>
    <dgm:cxn modelId="{A609BC2D-51CD-4C3C-962C-BE07B7FDF2A0}" type="presOf" srcId="{90E0D3BF-6BC6-4392-AEE6-5B5BF451F7AE}" destId="{13135703-55AA-4822-A285-04EEA71A3BA3}" srcOrd="0" destOrd="0" presId="urn:microsoft.com/office/officeart/2008/layout/LinedList"/>
    <dgm:cxn modelId="{942A535E-E5BF-49C3-9378-766D10CFDD56}" srcId="{3D04C091-6090-410C-9A8B-A36CF0D6BC4C}" destId="{B2180E15-EE64-41F4-9B3C-C95867BDC579}" srcOrd="4" destOrd="0" parTransId="{B1D1108C-F683-4B64-BB29-0C2C518CD44F}" sibTransId="{AC38F93C-2B59-41CD-AB26-C06D0994C6F7}"/>
    <dgm:cxn modelId="{938BFA60-3133-4A68-8688-259D057B3B0C}" srcId="{3D04C091-6090-410C-9A8B-A36CF0D6BC4C}" destId="{D1A6B3D2-FAD5-4B7E-8A86-BD7B6E55D146}" srcOrd="0" destOrd="0" parTransId="{55032D4F-7DE4-44A9-B079-5564FECDE9C3}" sibTransId="{E0FD9BDD-D9ED-4B4E-98A8-657E8FFA6D6A}"/>
    <dgm:cxn modelId="{7E09A56A-BDD0-414C-B35C-430B10366460}" srcId="{3D04C091-6090-410C-9A8B-A36CF0D6BC4C}" destId="{90E0D3BF-6BC6-4392-AEE6-5B5BF451F7AE}" srcOrd="6" destOrd="0" parTransId="{7F720589-E599-4073-A3FA-30D1DC43CA25}" sibTransId="{E53C4301-218E-4916-95D2-5C28AD5697E8}"/>
    <dgm:cxn modelId="{03B8CE4B-C81C-4AC5-91F5-3C06ADD879D4}" srcId="{3D04C091-6090-410C-9A8B-A36CF0D6BC4C}" destId="{7E42AE3A-6818-4E29-885F-EBE54864BABB}" srcOrd="5" destOrd="0" parTransId="{027D4F97-B796-42BE-9E90-89C1A051B991}" sibTransId="{039FD192-DD79-4905-A20A-3C825F22EA47}"/>
    <dgm:cxn modelId="{450CF37E-795F-4288-BC95-677862574104}" type="presOf" srcId="{B2180E15-EE64-41F4-9B3C-C95867BDC579}" destId="{86A9C515-AD4C-40F4-909C-BC103E826CB6}" srcOrd="0" destOrd="0" presId="urn:microsoft.com/office/officeart/2008/layout/LinedList"/>
    <dgm:cxn modelId="{E193E985-02AE-4E70-B324-A7DD8DCA2B37}" type="presOf" srcId="{D1A6B3D2-FAD5-4B7E-8A86-BD7B6E55D146}" destId="{EC65B1D3-5CAA-4A34-9C40-0E37B21E543A}" srcOrd="0" destOrd="0" presId="urn:microsoft.com/office/officeart/2008/layout/LinedList"/>
    <dgm:cxn modelId="{7715AF8B-41B3-49A7-8D6C-0548E7C8FB6B}" srcId="{3D04C091-6090-410C-9A8B-A36CF0D6BC4C}" destId="{04C1FEB2-B423-4481-AB55-1A72CD63397C}" srcOrd="8" destOrd="0" parTransId="{BFA63AEA-0F44-4936-B7E9-CE4F0C889F13}" sibTransId="{597C1218-E530-4FF5-BD9D-983FDD4F26C8}"/>
    <dgm:cxn modelId="{6A3DA5AC-967E-4874-93FF-91201A7E119D}" srcId="{3D04C091-6090-410C-9A8B-A36CF0D6BC4C}" destId="{CC07655A-4803-44C4-8558-89003C42DCE7}" srcOrd="3" destOrd="0" parTransId="{627E5BDD-DB25-4730-A04A-3400B0448139}" sibTransId="{AA1CBE2B-9E59-45E7-8BFC-0B78C27B97FA}"/>
    <dgm:cxn modelId="{DEF6B5B4-C8E0-452E-A51A-C0F12915E152}" type="presOf" srcId="{E2D40277-E368-4629-B56B-E1D99D7BE231}" destId="{26594F73-862C-49D9-A5A4-15FC999C93E0}" srcOrd="0" destOrd="0" presId="urn:microsoft.com/office/officeart/2008/layout/LinedList"/>
    <dgm:cxn modelId="{B82923C4-36D4-4763-A698-D688E1B60B3A}" srcId="{3D04C091-6090-410C-9A8B-A36CF0D6BC4C}" destId="{3B7F64EE-F1FC-4B81-BF36-F48E8585A44B}" srcOrd="7" destOrd="0" parTransId="{3548A24A-4C3B-404E-B66C-DB1A1A6847EB}" sibTransId="{CB232A54-CF1B-444B-BB40-D23FED395599}"/>
    <dgm:cxn modelId="{40F4F1C9-0F26-409C-ACD5-F8273624737E}" srcId="{3D04C091-6090-410C-9A8B-A36CF0D6BC4C}" destId="{E2D40277-E368-4629-B56B-E1D99D7BE231}" srcOrd="1" destOrd="0" parTransId="{8EF24540-F7D4-4B71-ABE1-F6504DEC8B0A}" sibTransId="{8AF2FEA8-CC9A-485F-93C3-39EEDBA9F9DB}"/>
    <dgm:cxn modelId="{C1659CCB-439C-497F-86F7-F1E8B33D489A}" type="presOf" srcId="{628B4A0B-0333-49A0-82DB-7481F8BAA8AE}" destId="{261F87CC-F0A5-4B2E-A90D-19EDAA6F8008}" srcOrd="0" destOrd="0" presId="urn:microsoft.com/office/officeart/2008/layout/LinedList"/>
    <dgm:cxn modelId="{C51A4DE2-038B-4018-A0D8-588D619A2309}" type="presOf" srcId="{7E42AE3A-6818-4E29-885F-EBE54864BABB}" destId="{78A1011A-ED4F-4FAC-BAE2-A2E67C8C4A4B}" srcOrd="0" destOrd="0" presId="urn:microsoft.com/office/officeart/2008/layout/LinedList"/>
    <dgm:cxn modelId="{53D87EE6-3FF7-4B95-833F-61B02FE81B63}" srcId="{3D04C091-6090-410C-9A8B-A36CF0D6BC4C}" destId="{628B4A0B-0333-49A0-82DB-7481F8BAA8AE}" srcOrd="9" destOrd="0" parTransId="{725E95CA-596F-4354-958E-61E607641021}" sibTransId="{16C0E2CB-7B2B-43E6-B86D-36C25184B0FA}"/>
    <dgm:cxn modelId="{1FA00BE8-B6DF-44EF-A408-1C241BA9CAE4}" type="presOf" srcId="{CC07655A-4803-44C4-8558-89003C42DCE7}" destId="{F9977E7E-42D1-4FC6-8D0F-3B8C9384E8A7}" srcOrd="0" destOrd="0" presId="urn:microsoft.com/office/officeart/2008/layout/LinedList"/>
    <dgm:cxn modelId="{B797F2FC-16F2-49E5-88D4-59351DBCB016}" type="presOf" srcId="{3B7F64EE-F1FC-4B81-BF36-F48E8585A44B}" destId="{5A90C1F5-B1F7-41D8-AC80-FC12AB159C8D}" srcOrd="0" destOrd="0" presId="urn:microsoft.com/office/officeart/2008/layout/LinedList"/>
    <dgm:cxn modelId="{BFB0F502-F396-4EBC-922D-304BE148A3C1}" type="presParOf" srcId="{03874B39-AA14-418F-9E6C-A532B57AB8B1}" destId="{32C92C54-41A4-49B3-B452-AD58102DFD0F}" srcOrd="0" destOrd="0" presId="urn:microsoft.com/office/officeart/2008/layout/LinedList"/>
    <dgm:cxn modelId="{8DA29967-7598-48FD-90F2-1CB5563D21DA}" type="presParOf" srcId="{03874B39-AA14-418F-9E6C-A532B57AB8B1}" destId="{42B78017-4111-4F9E-8707-ABB95A23A7E0}" srcOrd="1" destOrd="0" presId="urn:microsoft.com/office/officeart/2008/layout/LinedList"/>
    <dgm:cxn modelId="{8B5CF4DB-07F9-4387-92F6-6A6A716B6A59}" type="presParOf" srcId="{42B78017-4111-4F9E-8707-ABB95A23A7E0}" destId="{EC65B1D3-5CAA-4A34-9C40-0E37B21E543A}" srcOrd="0" destOrd="0" presId="urn:microsoft.com/office/officeart/2008/layout/LinedList"/>
    <dgm:cxn modelId="{2F17F02D-86A1-4FC6-8E09-84D87115271D}" type="presParOf" srcId="{42B78017-4111-4F9E-8707-ABB95A23A7E0}" destId="{8C8836FF-DB4A-4956-B140-188FDBFE98B8}" srcOrd="1" destOrd="0" presId="urn:microsoft.com/office/officeart/2008/layout/LinedList"/>
    <dgm:cxn modelId="{F6917A67-5990-473B-B07C-4A5636CD3DCA}" type="presParOf" srcId="{03874B39-AA14-418F-9E6C-A532B57AB8B1}" destId="{D94C1FD2-7C1A-4243-ADA2-A52356B56264}" srcOrd="2" destOrd="0" presId="urn:microsoft.com/office/officeart/2008/layout/LinedList"/>
    <dgm:cxn modelId="{32D420E7-3822-4E92-ABC9-598CD4D6F04C}" type="presParOf" srcId="{03874B39-AA14-418F-9E6C-A532B57AB8B1}" destId="{ECE98CFE-A0CB-4F2C-9C97-775A49F7247B}" srcOrd="3" destOrd="0" presId="urn:microsoft.com/office/officeart/2008/layout/LinedList"/>
    <dgm:cxn modelId="{83537EAD-AB5A-409D-8B29-901D5415D257}" type="presParOf" srcId="{ECE98CFE-A0CB-4F2C-9C97-775A49F7247B}" destId="{26594F73-862C-49D9-A5A4-15FC999C93E0}" srcOrd="0" destOrd="0" presId="urn:microsoft.com/office/officeart/2008/layout/LinedList"/>
    <dgm:cxn modelId="{B54FE94B-1F7D-4F80-9644-64B64B02CF22}" type="presParOf" srcId="{ECE98CFE-A0CB-4F2C-9C97-775A49F7247B}" destId="{12C4198A-AD6B-4D36-BA44-05E75C5A21EC}" srcOrd="1" destOrd="0" presId="urn:microsoft.com/office/officeart/2008/layout/LinedList"/>
    <dgm:cxn modelId="{296F9947-B9A0-417C-BEBF-BAD2B78121EF}" type="presParOf" srcId="{03874B39-AA14-418F-9E6C-A532B57AB8B1}" destId="{C1048776-9FF5-4B0A-9BA8-294222745849}" srcOrd="4" destOrd="0" presId="urn:microsoft.com/office/officeart/2008/layout/LinedList"/>
    <dgm:cxn modelId="{D38BC286-C475-4FDA-A696-88B4B7F0DA94}" type="presParOf" srcId="{03874B39-AA14-418F-9E6C-A532B57AB8B1}" destId="{14865ED9-648A-4004-84B3-A85EAAF824B7}" srcOrd="5" destOrd="0" presId="urn:microsoft.com/office/officeart/2008/layout/LinedList"/>
    <dgm:cxn modelId="{62E8FFCF-4B3A-45E6-8D3E-8E5A39C03B6C}" type="presParOf" srcId="{14865ED9-648A-4004-84B3-A85EAAF824B7}" destId="{958B5173-87DE-44C6-B8BB-AAC2491C4498}" srcOrd="0" destOrd="0" presId="urn:microsoft.com/office/officeart/2008/layout/LinedList"/>
    <dgm:cxn modelId="{B491DB03-FE9E-47D3-8773-CCC63AB2AFA7}" type="presParOf" srcId="{14865ED9-648A-4004-84B3-A85EAAF824B7}" destId="{4068ADA1-E6AC-4F16-8552-F50E8DF1BB49}" srcOrd="1" destOrd="0" presId="urn:microsoft.com/office/officeart/2008/layout/LinedList"/>
    <dgm:cxn modelId="{D1112833-C031-4065-A490-804F2425DF10}" type="presParOf" srcId="{03874B39-AA14-418F-9E6C-A532B57AB8B1}" destId="{8C55BE5D-0A9C-41AF-9B86-15FDB0E2DDD5}" srcOrd="6" destOrd="0" presId="urn:microsoft.com/office/officeart/2008/layout/LinedList"/>
    <dgm:cxn modelId="{217B5B0F-4644-44B8-8FE0-DB3977B93467}" type="presParOf" srcId="{03874B39-AA14-418F-9E6C-A532B57AB8B1}" destId="{CB6064D6-9CF4-46AE-8B3B-81819136794D}" srcOrd="7" destOrd="0" presId="urn:microsoft.com/office/officeart/2008/layout/LinedList"/>
    <dgm:cxn modelId="{C7A261CD-A5CF-4C57-8015-6B7DD169E213}" type="presParOf" srcId="{CB6064D6-9CF4-46AE-8B3B-81819136794D}" destId="{F9977E7E-42D1-4FC6-8D0F-3B8C9384E8A7}" srcOrd="0" destOrd="0" presId="urn:microsoft.com/office/officeart/2008/layout/LinedList"/>
    <dgm:cxn modelId="{09EB3E14-FC92-440F-B6EF-E4AFCDC9D765}" type="presParOf" srcId="{CB6064D6-9CF4-46AE-8B3B-81819136794D}" destId="{ED476C87-89E1-466D-AC61-FDF0284825E3}" srcOrd="1" destOrd="0" presId="urn:microsoft.com/office/officeart/2008/layout/LinedList"/>
    <dgm:cxn modelId="{510B59E1-5C92-4064-8D11-00F1FC908846}" type="presParOf" srcId="{03874B39-AA14-418F-9E6C-A532B57AB8B1}" destId="{4BC1F7EF-8608-4D1D-8C7D-F8F0DBB28027}" srcOrd="8" destOrd="0" presId="urn:microsoft.com/office/officeart/2008/layout/LinedList"/>
    <dgm:cxn modelId="{F9ADAB14-F3E6-460B-9B8E-339E3CCBE521}" type="presParOf" srcId="{03874B39-AA14-418F-9E6C-A532B57AB8B1}" destId="{A941F2ED-743D-47BA-8E18-4DDBD83D701D}" srcOrd="9" destOrd="0" presId="urn:microsoft.com/office/officeart/2008/layout/LinedList"/>
    <dgm:cxn modelId="{7E2992E3-7D65-494D-A99C-B5B831DDEA03}" type="presParOf" srcId="{A941F2ED-743D-47BA-8E18-4DDBD83D701D}" destId="{86A9C515-AD4C-40F4-909C-BC103E826CB6}" srcOrd="0" destOrd="0" presId="urn:microsoft.com/office/officeart/2008/layout/LinedList"/>
    <dgm:cxn modelId="{C238464B-D79B-4A4B-82C0-8E366FE56CD3}" type="presParOf" srcId="{A941F2ED-743D-47BA-8E18-4DDBD83D701D}" destId="{E91287F6-8C3E-46E4-88F5-51E4D22A5CCB}" srcOrd="1" destOrd="0" presId="urn:microsoft.com/office/officeart/2008/layout/LinedList"/>
    <dgm:cxn modelId="{7E883F64-359B-4801-AD52-232B83C6756D}" type="presParOf" srcId="{03874B39-AA14-418F-9E6C-A532B57AB8B1}" destId="{0483295B-C51F-4C50-9B9C-8423EA4985DA}" srcOrd="10" destOrd="0" presId="urn:microsoft.com/office/officeart/2008/layout/LinedList"/>
    <dgm:cxn modelId="{5FA76937-DA5D-4B8E-8B1D-812EA4A8B5EE}" type="presParOf" srcId="{03874B39-AA14-418F-9E6C-A532B57AB8B1}" destId="{47C644CF-BAA4-4891-9290-EC2469195BB7}" srcOrd="11" destOrd="0" presId="urn:microsoft.com/office/officeart/2008/layout/LinedList"/>
    <dgm:cxn modelId="{FAA28ECF-4CC7-42A3-9E79-E885F3685446}" type="presParOf" srcId="{47C644CF-BAA4-4891-9290-EC2469195BB7}" destId="{78A1011A-ED4F-4FAC-BAE2-A2E67C8C4A4B}" srcOrd="0" destOrd="0" presId="urn:microsoft.com/office/officeart/2008/layout/LinedList"/>
    <dgm:cxn modelId="{75BCFFE9-343F-4AAF-A480-CA8AC0983A42}" type="presParOf" srcId="{47C644CF-BAA4-4891-9290-EC2469195BB7}" destId="{A179926F-AB51-4BA9-A8AD-20531B9C763C}" srcOrd="1" destOrd="0" presId="urn:microsoft.com/office/officeart/2008/layout/LinedList"/>
    <dgm:cxn modelId="{9E44BF6D-8348-495F-A0F9-53A218E4382D}" type="presParOf" srcId="{03874B39-AA14-418F-9E6C-A532B57AB8B1}" destId="{BED17A16-61E1-42B7-B7F8-62D5EAB2BA2B}" srcOrd="12" destOrd="0" presId="urn:microsoft.com/office/officeart/2008/layout/LinedList"/>
    <dgm:cxn modelId="{A76BB2AB-355E-4EBA-86A1-FAD462A3D2DF}" type="presParOf" srcId="{03874B39-AA14-418F-9E6C-A532B57AB8B1}" destId="{E1ACF624-5FF4-4D89-B59C-49D87EE09B6D}" srcOrd="13" destOrd="0" presId="urn:microsoft.com/office/officeart/2008/layout/LinedList"/>
    <dgm:cxn modelId="{55C98DC5-91EA-4140-B840-AEAC95919830}" type="presParOf" srcId="{E1ACF624-5FF4-4D89-B59C-49D87EE09B6D}" destId="{13135703-55AA-4822-A285-04EEA71A3BA3}" srcOrd="0" destOrd="0" presId="urn:microsoft.com/office/officeart/2008/layout/LinedList"/>
    <dgm:cxn modelId="{58E77B83-FC18-4B27-994B-4CF70D69E8EE}" type="presParOf" srcId="{E1ACF624-5FF4-4D89-B59C-49D87EE09B6D}" destId="{14ABFB7B-746B-455F-A72F-468291EC8060}" srcOrd="1" destOrd="0" presId="urn:microsoft.com/office/officeart/2008/layout/LinedList"/>
    <dgm:cxn modelId="{4C53BAAB-187B-43C6-9318-15E8A62D1D21}" type="presParOf" srcId="{03874B39-AA14-418F-9E6C-A532B57AB8B1}" destId="{12513667-7017-480A-AD27-BEE80C8BBA15}" srcOrd="14" destOrd="0" presId="urn:microsoft.com/office/officeart/2008/layout/LinedList"/>
    <dgm:cxn modelId="{01D5486F-25BE-4D99-B294-6F08F214F1E8}" type="presParOf" srcId="{03874B39-AA14-418F-9E6C-A532B57AB8B1}" destId="{C2753448-5376-432C-8DBD-1E2060163781}" srcOrd="15" destOrd="0" presId="urn:microsoft.com/office/officeart/2008/layout/LinedList"/>
    <dgm:cxn modelId="{CD6C0EF3-FA43-46F9-A1F2-31AC909C3100}" type="presParOf" srcId="{C2753448-5376-432C-8DBD-1E2060163781}" destId="{5A90C1F5-B1F7-41D8-AC80-FC12AB159C8D}" srcOrd="0" destOrd="0" presId="urn:microsoft.com/office/officeart/2008/layout/LinedList"/>
    <dgm:cxn modelId="{3D6DDB12-7930-4A4B-929F-55DB62D897E4}" type="presParOf" srcId="{C2753448-5376-432C-8DBD-1E2060163781}" destId="{A0B75534-FB00-4FE7-A9DB-E9C873B8A9AA}" srcOrd="1" destOrd="0" presId="urn:microsoft.com/office/officeart/2008/layout/LinedList"/>
    <dgm:cxn modelId="{94D9F0D6-ABAD-41DD-B72F-E0D2FA79D0CD}" type="presParOf" srcId="{03874B39-AA14-418F-9E6C-A532B57AB8B1}" destId="{50B21F3F-810A-42CE-B165-67A9763383E3}" srcOrd="16" destOrd="0" presId="urn:microsoft.com/office/officeart/2008/layout/LinedList"/>
    <dgm:cxn modelId="{480B8DED-6025-4C2F-9BC1-CDB11B935E3B}" type="presParOf" srcId="{03874B39-AA14-418F-9E6C-A532B57AB8B1}" destId="{1028F45C-81F3-4EE6-8998-B78BBAE5961E}" srcOrd="17" destOrd="0" presId="urn:microsoft.com/office/officeart/2008/layout/LinedList"/>
    <dgm:cxn modelId="{D446E2E3-AE9C-41D1-B82C-701631EFB8BF}" type="presParOf" srcId="{1028F45C-81F3-4EE6-8998-B78BBAE5961E}" destId="{80954181-BCEC-4E22-8B50-08368676AEFE}" srcOrd="0" destOrd="0" presId="urn:microsoft.com/office/officeart/2008/layout/LinedList"/>
    <dgm:cxn modelId="{A5C352DC-EF3C-4554-9893-B4498D4F7DCF}" type="presParOf" srcId="{1028F45C-81F3-4EE6-8998-B78BBAE5961E}" destId="{53087643-16EB-4AED-AFE5-B506B02E496E}" srcOrd="1" destOrd="0" presId="urn:microsoft.com/office/officeart/2008/layout/LinedList"/>
    <dgm:cxn modelId="{83BADA8C-89AD-4D9E-82B3-C007F5CBEBC4}" type="presParOf" srcId="{03874B39-AA14-418F-9E6C-A532B57AB8B1}" destId="{3C92479F-965B-4553-A242-459B97B7F7FD}" srcOrd="18" destOrd="0" presId="urn:microsoft.com/office/officeart/2008/layout/LinedList"/>
    <dgm:cxn modelId="{FDDE7D94-E321-4886-9410-0B0ED655293D}" type="presParOf" srcId="{03874B39-AA14-418F-9E6C-A532B57AB8B1}" destId="{D42E3664-6C92-479D-B470-1D9B5A448897}" srcOrd="19" destOrd="0" presId="urn:microsoft.com/office/officeart/2008/layout/LinedList"/>
    <dgm:cxn modelId="{E7C46832-F7D1-4731-9792-2533B3598E78}" type="presParOf" srcId="{D42E3664-6C92-479D-B470-1D9B5A448897}" destId="{261F87CC-F0A5-4B2E-A90D-19EDAA6F8008}" srcOrd="0" destOrd="0" presId="urn:microsoft.com/office/officeart/2008/layout/LinedList"/>
    <dgm:cxn modelId="{3C5DC842-0F62-41D9-86EF-7897179E3C47}" type="presParOf" srcId="{D42E3664-6C92-479D-B470-1D9B5A448897}" destId="{0B576AAC-6371-4224-B964-06B7C61C3D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41CAE-07AB-4BE4-8314-A1D1EF1CA671}">
      <dsp:nvSpPr>
        <dsp:cNvPr id="0" name=""/>
        <dsp:cNvSpPr/>
      </dsp:nvSpPr>
      <dsp:spPr>
        <a:xfrm>
          <a:off x="0" y="13756"/>
          <a:ext cx="6422848" cy="203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Prevention and Response to </a:t>
          </a:r>
          <a:r>
            <a:rPr lang="en-US" sz="3700" b="1" kern="1200"/>
            <a:t>Exploitation, Violence, Abuse and Neglect (EVAN)</a:t>
          </a:r>
          <a:endParaRPr lang="en-US" sz="3700" kern="1200"/>
        </a:p>
      </dsp:txBody>
      <dsp:txXfrm>
        <a:off x="99322" y="113078"/>
        <a:ext cx="6224204" cy="1835986"/>
      </dsp:txXfrm>
    </dsp:sp>
    <dsp:sp modelId="{41128459-4029-4EAC-954D-D377AFC3BDFF}">
      <dsp:nvSpPr>
        <dsp:cNvPr id="0" name=""/>
        <dsp:cNvSpPr/>
      </dsp:nvSpPr>
      <dsp:spPr>
        <a:xfrm>
          <a:off x="0" y="2048387"/>
          <a:ext cx="6422848" cy="172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2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Note it is a sub-set of Child Rights Under the  Convention of the Rights of the Child – we don’t look at all rights but specifically EVAN</a:t>
          </a:r>
        </a:p>
      </dsp:txBody>
      <dsp:txXfrm>
        <a:off x="0" y="2048387"/>
        <a:ext cx="6422848" cy="1723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F8520-2732-41F2-8FBD-F64D85E0A716}">
      <dsp:nvSpPr>
        <dsp:cNvPr id="0" name=""/>
        <dsp:cNvSpPr/>
      </dsp:nvSpPr>
      <dsp:spPr>
        <a:xfrm>
          <a:off x="223258" y="-192945"/>
          <a:ext cx="4735082" cy="4735082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9EE5C-4E50-4FC6-BE7E-BDC8E50B1308}">
      <dsp:nvSpPr>
        <dsp:cNvPr id="0" name=""/>
        <dsp:cNvSpPr/>
      </dsp:nvSpPr>
      <dsp:spPr>
        <a:xfrm>
          <a:off x="1024318" y="0"/>
          <a:ext cx="3132963" cy="15664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Child Protection Risks were already prevalent in our context</a:t>
          </a:r>
        </a:p>
      </dsp:txBody>
      <dsp:txXfrm>
        <a:off x="1100787" y="76469"/>
        <a:ext cx="2980025" cy="1413543"/>
      </dsp:txXfrm>
    </dsp:sp>
    <dsp:sp modelId="{D58FAD25-5F07-40CB-A2D9-B6F75CCFA08F}">
      <dsp:nvSpPr>
        <dsp:cNvPr id="0" name=""/>
        <dsp:cNvSpPr/>
      </dsp:nvSpPr>
      <dsp:spPr>
        <a:xfrm>
          <a:off x="1024318" y="2784856"/>
          <a:ext cx="3132963" cy="15664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Conflict and political situation, and covid have </a:t>
          </a:r>
          <a:r>
            <a:rPr lang="en-US" sz="2100" b="1" kern="1200" dirty="0"/>
            <a:t>exacerbated</a:t>
          </a:r>
          <a:r>
            <a:rPr lang="en-US" sz="2100" kern="1200" dirty="0"/>
            <a:t> these Child Protection concerns</a:t>
          </a:r>
        </a:p>
      </dsp:txBody>
      <dsp:txXfrm>
        <a:off x="1100787" y="2861325"/>
        <a:ext cx="2980025" cy="141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92C54-41A4-49B3-B452-AD58102DFD0F}">
      <dsp:nvSpPr>
        <dsp:cNvPr id="0" name=""/>
        <dsp:cNvSpPr/>
      </dsp:nvSpPr>
      <dsp:spPr>
        <a:xfrm>
          <a:off x="0" y="764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5B1D3-5CAA-4A34-9C40-0E37B21E543A}">
      <dsp:nvSpPr>
        <dsp:cNvPr id="0" name=""/>
        <dsp:cNvSpPr/>
      </dsp:nvSpPr>
      <dsp:spPr>
        <a:xfrm>
          <a:off x="0" y="764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Child safety in crowd control measures</a:t>
          </a:r>
        </a:p>
      </dsp:txBody>
      <dsp:txXfrm>
        <a:off x="0" y="764"/>
        <a:ext cx="8021680" cy="626512"/>
      </dsp:txXfrm>
    </dsp:sp>
    <dsp:sp modelId="{D94C1FD2-7C1A-4243-ADA2-A52356B56264}">
      <dsp:nvSpPr>
        <dsp:cNvPr id="0" name=""/>
        <dsp:cNvSpPr/>
      </dsp:nvSpPr>
      <dsp:spPr>
        <a:xfrm>
          <a:off x="0" y="627277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94F73-862C-49D9-A5A4-15FC999C93E0}">
      <dsp:nvSpPr>
        <dsp:cNvPr id="0" name=""/>
        <dsp:cNvSpPr/>
      </dsp:nvSpPr>
      <dsp:spPr>
        <a:xfrm>
          <a:off x="0" y="627277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Waiting Time for adolescents picking assistance/scheduling</a:t>
          </a:r>
        </a:p>
      </dsp:txBody>
      <dsp:txXfrm>
        <a:off x="0" y="627277"/>
        <a:ext cx="8021680" cy="626512"/>
      </dsp:txXfrm>
    </dsp:sp>
    <dsp:sp modelId="{C1048776-9FF5-4B0A-9BA8-294222745849}">
      <dsp:nvSpPr>
        <dsp:cNvPr id="0" name=""/>
        <dsp:cNvSpPr/>
      </dsp:nvSpPr>
      <dsp:spPr>
        <a:xfrm>
          <a:off x="0" y="1253790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B5173-87DE-44C6-B8BB-AAC2491C4498}">
      <dsp:nvSpPr>
        <dsp:cNvPr id="0" name=""/>
        <dsp:cNvSpPr/>
      </dsp:nvSpPr>
      <dsp:spPr>
        <a:xfrm>
          <a:off x="0" y="1253790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Gender issues in distribution</a:t>
          </a:r>
        </a:p>
      </dsp:txBody>
      <dsp:txXfrm>
        <a:off x="0" y="1253790"/>
        <a:ext cx="8021680" cy="626512"/>
      </dsp:txXfrm>
    </dsp:sp>
    <dsp:sp modelId="{8C55BE5D-0A9C-41AF-9B86-15FDB0E2DDD5}">
      <dsp:nvSpPr>
        <dsp:cNvPr id="0" name=""/>
        <dsp:cNvSpPr/>
      </dsp:nvSpPr>
      <dsp:spPr>
        <a:xfrm>
          <a:off x="0" y="1880302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77E7E-42D1-4FC6-8D0F-3B8C9384E8A7}">
      <dsp:nvSpPr>
        <dsp:cNvPr id="0" name=""/>
        <dsp:cNvSpPr/>
      </dsp:nvSpPr>
      <dsp:spPr>
        <a:xfrm>
          <a:off x="0" y="1880302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Missing cards/ration cards and measures of handling</a:t>
          </a:r>
        </a:p>
      </dsp:txBody>
      <dsp:txXfrm>
        <a:off x="0" y="1880302"/>
        <a:ext cx="8021680" cy="626512"/>
      </dsp:txXfrm>
    </dsp:sp>
    <dsp:sp modelId="{4BC1F7EF-8608-4D1D-8C7D-F8F0DBB28027}">
      <dsp:nvSpPr>
        <dsp:cNvPr id="0" name=""/>
        <dsp:cNvSpPr/>
      </dsp:nvSpPr>
      <dsp:spPr>
        <a:xfrm>
          <a:off x="0" y="2506815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9C515-AD4C-40F4-909C-BC103E826CB6}">
      <dsp:nvSpPr>
        <dsp:cNvPr id="0" name=""/>
        <dsp:cNvSpPr/>
      </dsp:nvSpPr>
      <dsp:spPr>
        <a:xfrm>
          <a:off x="0" y="2506815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Vulnerable families needing additional assistance, how? What measures?</a:t>
          </a:r>
        </a:p>
      </dsp:txBody>
      <dsp:txXfrm>
        <a:off x="0" y="2506815"/>
        <a:ext cx="8021680" cy="626512"/>
      </dsp:txXfrm>
    </dsp:sp>
    <dsp:sp modelId="{0483295B-C51F-4C50-9B9C-8423EA4985DA}">
      <dsp:nvSpPr>
        <dsp:cNvPr id="0" name=""/>
        <dsp:cNvSpPr/>
      </dsp:nvSpPr>
      <dsp:spPr>
        <a:xfrm>
          <a:off x="0" y="3133328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1011A-ED4F-4FAC-BAE2-A2E67C8C4A4B}">
      <dsp:nvSpPr>
        <dsp:cNvPr id="0" name=""/>
        <dsp:cNvSpPr/>
      </dsp:nvSpPr>
      <dsp:spPr>
        <a:xfrm>
          <a:off x="0" y="3133328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Access to information prior, during and after distribution</a:t>
          </a:r>
        </a:p>
      </dsp:txBody>
      <dsp:txXfrm>
        <a:off x="0" y="3133328"/>
        <a:ext cx="8021680" cy="626512"/>
      </dsp:txXfrm>
    </dsp:sp>
    <dsp:sp modelId="{BED17A16-61E1-42B7-B7F8-62D5EAB2BA2B}">
      <dsp:nvSpPr>
        <dsp:cNvPr id="0" name=""/>
        <dsp:cNvSpPr/>
      </dsp:nvSpPr>
      <dsp:spPr>
        <a:xfrm>
          <a:off x="0" y="3759840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5703-55AA-4822-A285-04EEA71A3BA3}">
      <dsp:nvSpPr>
        <dsp:cNvPr id="0" name=""/>
        <dsp:cNvSpPr/>
      </dsp:nvSpPr>
      <dsp:spPr>
        <a:xfrm>
          <a:off x="0" y="3759840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Post distribution monitoring for CHH and vulnerable families</a:t>
          </a:r>
        </a:p>
      </dsp:txBody>
      <dsp:txXfrm>
        <a:off x="0" y="3759840"/>
        <a:ext cx="8021680" cy="626512"/>
      </dsp:txXfrm>
    </dsp:sp>
    <dsp:sp modelId="{12513667-7017-480A-AD27-BEE80C8BBA15}">
      <dsp:nvSpPr>
        <dsp:cNvPr id="0" name=""/>
        <dsp:cNvSpPr/>
      </dsp:nvSpPr>
      <dsp:spPr>
        <a:xfrm>
          <a:off x="0" y="4386353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0C1F5-B1F7-41D8-AC80-FC12AB159C8D}">
      <dsp:nvSpPr>
        <dsp:cNvPr id="0" name=""/>
        <dsp:cNvSpPr/>
      </dsp:nvSpPr>
      <dsp:spPr>
        <a:xfrm>
          <a:off x="0" y="4386353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missing children occurring at distribution points ( recurrently), </a:t>
          </a:r>
          <a:endParaRPr lang="en-US" sz="1700" kern="1200"/>
        </a:p>
      </dsp:txBody>
      <dsp:txXfrm>
        <a:off x="0" y="4386353"/>
        <a:ext cx="8021680" cy="626512"/>
      </dsp:txXfrm>
    </dsp:sp>
    <dsp:sp modelId="{50B21F3F-810A-42CE-B165-67A9763383E3}">
      <dsp:nvSpPr>
        <dsp:cNvPr id="0" name=""/>
        <dsp:cNvSpPr/>
      </dsp:nvSpPr>
      <dsp:spPr>
        <a:xfrm>
          <a:off x="0" y="5012865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54181-BCEC-4E22-8B50-08368676AEFE}">
      <dsp:nvSpPr>
        <dsp:cNvPr id="0" name=""/>
        <dsp:cNvSpPr/>
      </dsp:nvSpPr>
      <dsp:spPr>
        <a:xfrm>
          <a:off x="0" y="5012865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Road traffic accidents,  </a:t>
          </a:r>
          <a:endParaRPr lang="en-US" sz="1700" kern="1200"/>
        </a:p>
      </dsp:txBody>
      <dsp:txXfrm>
        <a:off x="0" y="5012865"/>
        <a:ext cx="8021680" cy="626512"/>
      </dsp:txXfrm>
    </dsp:sp>
    <dsp:sp modelId="{3C92479F-965B-4553-A242-459B97B7F7FD}">
      <dsp:nvSpPr>
        <dsp:cNvPr id="0" name=""/>
        <dsp:cNvSpPr/>
      </dsp:nvSpPr>
      <dsp:spPr>
        <a:xfrm>
          <a:off x="0" y="5639378"/>
          <a:ext cx="8021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F87CC-F0A5-4B2E-A90D-19EDAA6F8008}">
      <dsp:nvSpPr>
        <dsp:cNvPr id="0" name=""/>
        <dsp:cNvSpPr/>
      </dsp:nvSpPr>
      <dsp:spPr>
        <a:xfrm>
          <a:off x="0" y="5639378"/>
          <a:ext cx="8021680" cy="6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Having child  space for mother coming at the distribution points with underage children</a:t>
          </a:r>
          <a:endParaRPr lang="en-US" sz="1700" kern="1200"/>
        </a:p>
      </dsp:txBody>
      <dsp:txXfrm>
        <a:off x="0" y="5639378"/>
        <a:ext cx="8021680" cy="62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FFA5F-35B4-4498-A519-628490E2D85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0055D-9860-4519-8F03-6EDFE79A6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Activation of each of the </a:t>
            </a:r>
            <a:r>
              <a:rPr lang="en-US" dirty="0" err="1"/>
              <a:t>AoRs</a:t>
            </a:r>
            <a:r>
              <a:rPr lang="en-US" dirty="0"/>
              <a:t> depends on the context – Activation of the cluster doesn’t necessarily lead to activation of all </a:t>
            </a:r>
            <a:r>
              <a:rPr lang="en-US" dirty="0" err="1"/>
              <a:t>AoRs</a:t>
            </a:r>
            <a:r>
              <a:rPr lang="en-US" dirty="0"/>
              <a:t>. E.g. in Ethiopia there is no Mine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138A4-0964-4CF8-8886-A9FBEEB7FB69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191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4C674-57B9-4EDB-9D77-611019358C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3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E443-BA3E-4F7A-907C-55789F41D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0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6715E-A979-4E69-9A87-A092E43BB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7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6715E-A979-4E69-9A87-A092E43BB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5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6715E-A979-4E69-9A87-A092E43BB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98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difference between mainstreaming, integration and joint programming – the latter are optional but mainstreaming is mandatory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6715E-A979-4E69-9A87-A092E43BB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2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FC62-FC4B-4645-9307-6018D70D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C939-DCA4-47E9-91F1-6AB5BAF9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7B2A-4362-4834-9B44-323B0CD5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40463-5007-46EA-90C2-88FDAAB3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6F51A-A410-4150-81A1-FFC0A3B4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52EA-4518-4FED-9451-695BB209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E144C-CEDA-4DB5-81F8-61840CB2F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C995-7270-48E6-B384-64BD1AA9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B32B-6359-482F-9B7B-BE75D5C9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18DE-B859-4908-B2EC-A30FCF9F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8FD89-B40E-4D8A-9B18-719986D91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EFC44-5906-4A9F-93EB-0F2736912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5ADB-2867-4836-9444-5E206476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8960-73E0-446B-8169-08A1C0F2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C2E42-F490-444B-80AC-EF836913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C7AA2DC-2818-4A43-91A7-7FFE870F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809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342255-D812-46D6-B3F1-9FD2D02F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51" y="320576"/>
            <a:ext cx="10515600" cy="702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CFA4BD-E431-450D-A3E7-9474E9ED0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475" y="1306514"/>
            <a:ext cx="10515600" cy="4814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20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4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4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6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E2C0-0A2E-4B7E-9425-28DC9A0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6265-094F-40F2-A2E1-C4A608F9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03A4C-0FB8-4F58-AAA4-3CE51E61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C5A2-B5EA-4E1E-AB1A-57FFDDBB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EADD8-3928-4DED-AD9B-E44BE4F6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0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6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0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6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8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55E7-28F6-434B-BF47-61004E30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963F-A791-47E5-A77F-EEB2DE6C2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B78F-05AF-4482-AF95-BA6BF33A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E9E6-8582-466B-A497-4712C83D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3704E-2320-4D5C-A226-AD8656C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2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6B3C-ADC2-4679-B496-48E4F4F4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E140-7CC4-46B3-A743-694BDED14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C8748-11E3-4829-81D4-0E4EAB0C2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C443-9A96-4A0E-822A-6166C771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7F147-E094-4153-A7B1-3A8AD083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B946-834C-42BE-BA42-702DFC91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068F-0A70-4A59-8282-8371D267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4E60A-CD34-4456-A251-02510D9D0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FC0A-D5B9-4C32-B911-F0B1650AD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3EB05-B75E-4410-86E2-A1E0B665B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0F894-D4FF-4309-8F4E-3BE2AE8E2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4DA3A-5D1F-490A-AA1E-213D7CA1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7F0D7-6865-41AF-BDA2-8A2EE260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19AB5-9389-4FC7-B6FF-374EB890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67FB-B29D-43AA-8459-A2D3904A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6DE03-88C1-4DC1-88BC-096BDE7F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7618F-5EA8-4102-8A87-0EDE30D6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25CA4-4120-49B9-B403-12875937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B2B3D-C0F6-4F6E-8188-BC208FAA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8E6BA-6F3A-46F4-84ED-E5BDCCAC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7062-A347-4C54-A17B-1967B5D7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A85E-2CC1-4032-80B8-836C07FD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074B-4F26-468D-8AEC-D089C980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DA268-4D4B-46AF-94B6-7EFA8FA5A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2A1D1-6A5E-4C0C-8C91-B8F8A396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34B79-4EEE-4F69-8C65-CC740BC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A5E07-5C25-4702-B88C-44333D21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FB70-F557-4910-9205-F5706EB6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EF964-5170-4998-B014-9DCFD18EC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5A380-ADEB-4689-8064-E144766B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A50AF-FE36-4F9E-9EA8-6C865B53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E8358-015E-494A-8D08-C2B087BE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0AF1-4505-4ADF-B0DF-DD198A6B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49933-6CBA-4F0E-B874-C282C8A4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B5A54-5062-4958-9D33-E9710F10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3175-D8C9-4CF5-B6B9-C1B0165B9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427B-EE5C-4CCF-A931-41BDABD4B76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97E62-C794-486B-83BB-3C8220AAC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5711B-CD9A-4DB6-8EA5-8C4D325C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9476-39B8-4CB6-B0BB-F4FAC46E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59A42C-325A-4B27-8C64-F7469FD32F1A}"/>
              </a:ext>
            </a:extLst>
          </p:cNvPr>
          <p:cNvCxnSpPr/>
          <p:nvPr userDrawn="1"/>
        </p:nvCxnSpPr>
        <p:spPr>
          <a:xfrm>
            <a:off x="0" y="640609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6E30C7-9602-4FD6-BCD4-1A209255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E46AF2-8F49-F045-BB7A-EA5570DD5650}"/>
              </a:ext>
            </a:extLst>
          </p:cNvPr>
          <p:cNvSpPr txBox="1"/>
          <p:nvPr userDrawn="1"/>
        </p:nvSpPr>
        <p:spPr>
          <a:xfrm>
            <a:off x="192114" y="6469655"/>
            <a:ext cx="29668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67" dirty="0">
                <a:solidFill>
                  <a:srgbClr val="0F6CB6"/>
                </a:solidFill>
              </a:rPr>
              <a:t>Joint Capacity Sharing Initiative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1DD88C7-B9B0-8146-ABAF-9448FE425B2A}"/>
              </a:ext>
            </a:extLst>
          </p:cNvPr>
          <p:cNvCxnSpPr/>
          <p:nvPr userDrawn="1"/>
        </p:nvCxnSpPr>
        <p:spPr>
          <a:xfrm>
            <a:off x="3062685" y="6481331"/>
            <a:ext cx="0" cy="3268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ítulo 5">
            <a:extLst>
              <a:ext uri="{FF2B5EF4-FFF2-40B4-BE49-F238E27FC236}">
                <a16:creationId xmlns:a16="http://schemas.microsoft.com/office/drawing/2014/main" id="{584C3A2E-AD0B-264B-AD9F-B0F90FB6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06464" y="6447815"/>
            <a:ext cx="2584213" cy="410049"/>
            <a:chOff x="7101496" y="4835862"/>
            <a:chExt cx="1938160" cy="30753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8797703" y="4839967"/>
              <a:ext cx="241953" cy="303432"/>
              <a:chOff x="5851256" y="3927306"/>
              <a:chExt cx="227474" cy="33904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A2BAD76-38D0-4E48-AF5A-F718294211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5851256" y="3927306"/>
                <a:ext cx="227474" cy="234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 userDrawn="1"/>
            </p:nvSpPr>
            <p:spPr>
              <a:xfrm>
                <a:off x="5867291" y="4146039"/>
                <a:ext cx="208800" cy="1203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33" b="0" dirty="0">
                    <a:latin typeface="+mn-lt"/>
                    <a:cs typeface="Arial" panose="020B0604020202020204" pitchFamily="34" charset="0"/>
                  </a:rPr>
                  <a:t>RRRC</a:t>
                </a:r>
                <a:endParaRPr lang="en-GB" sz="933" b="0" dirty="0"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CC5B9D-CF2F-4E6B-A835-A7CAA69439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1496" y="4835862"/>
              <a:ext cx="1662338" cy="251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23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F6C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DDEE-22B7-4DF7-823E-10C0EEBFE7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74BC-0C8D-40D6-9896-693F7156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lliancecpha.org/en/CPMS_home" TargetMode="Externa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96C7D-0DA6-42BD-B615-EE2256B4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l"/>
            <a:r>
              <a:rPr lang="en-US"/>
              <a:t>Child Protection </a:t>
            </a:r>
            <a:r>
              <a:rPr lang="en-US" dirty="0"/>
              <a:t>in Nutrition CVA</a:t>
            </a:r>
          </a:p>
        </p:txBody>
      </p:sp>
      <p:pic>
        <p:nvPicPr>
          <p:cNvPr id="4" name="Picture 3" descr="A logo with text and images&#10;&#10;Description automatically generated">
            <a:extLst>
              <a:ext uri="{FF2B5EF4-FFF2-40B4-BE49-F238E27FC236}">
                <a16:creationId xmlns:a16="http://schemas.microsoft.com/office/drawing/2014/main" id="{FDACA9E8-3932-C898-DF8E-6960CAB1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21" y="4782320"/>
            <a:ext cx="3594923" cy="13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EE29B3-8CAB-4E77-9BBC-84345697E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05" y="2767106"/>
            <a:ext cx="3186764" cy="307190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3400" b="1" dirty="0">
                <a:solidFill>
                  <a:srgbClr val="FFFFFF"/>
                </a:solidFill>
              </a:rPr>
              <a:t>Protection Mainstreaming Training Module: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 Child protection</a:t>
            </a:r>
          </a:p>
        </p:txBody>
      </p:sp>
      <p:pic>
        <p:nvPicPr>
          <p:cNvPr id="3" name="Picture 2" descr="A logo with text and images&#10;&#10;Description automatically generated">
            <a:extLst>
              <a:ext uri="{FF2B5EF4-FFF2-40B4-BE49-F238E27FC236}">
                <a16:creationId xmlns:a16="http://schemas.microsoft.com/office/drawing/2014/main" id="{DAACF5D8-851A-54AF-A3D5-313DE38A7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69" y="1748283"/>
            <a:ext cx="8097981" cy="29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A8921-A097-492E-8268-FA7C3787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Child Protection?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62285-92DD-4DDB-AE72-4C127198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1" y="5660607"/>
            <a:ext cx="10909643" cy="552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the concept in humanitarian action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logo with text and images&#10;&#10;Description automatically generated">
            <a:extLst>
              <a:ext uri="{FF2B5EF4-FFF2-40B4-BE49-F238E27FC236}">
                <a16:creationId xmlns:a16="http://schemas.microsoft.com/office/drawing/2014/main" id="{C0FAE843-43EC-53EA-992A-E65304CA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50" y="1041904"/>
            <a:ext cx="403895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64C1A-DB91-49E1-A616-CF964703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Brainstorm ideas – </a:t>
            </a:r>
            <a:r>
              <a:rPr lang="en-US" sz="5400" b="1" dirty="0"/>
              <a:t>5 minutes</a:t>
            </a:r>
            <a:r>
              <a:rPr lang="en-US" sz="5400" dirty="0"/>
              <a:t> plenary discussion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3891696-ABDF-4845-BA8E-B446F173D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r="103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1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F387-F3A7-42C4-9C78-7D27D187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Child Protection definition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364FCCE-2A98-4F8A-BAD8-2DE3931CD5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4581" y="2438400"/>
          <a:ext cx="6422848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with text and images&#10;&#10;Description automatically generated">
            <a:extLst>
              <a:ext uri="{FF2B5EF4-FFF2-40B4-BE49-F238E27FC236}">
                <a16:creationId xmlns:a16="http://schemas.microsoft.com/office/drawing/2014/main" id="{450B617E-6750-F189-8960-3CD27629C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" y="1575563"/>
            <a:ext cx="2613491" cy="9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1096" cy="1325563"/>
          </a:xfrm>
        </p:spPr>
        <p:txBody>
          <a:bodyPr anchor="ctr">
            <a:normAutofit/>
          </a:bodyPr>
          <a:lstStyle/>
          <a:p>
            <a:r>
              <a:rPr lang="en-US" sz="3700" dirty="0"/>
              <a:t>Child Protection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746A9A-DD2D-45D9-9E00-5E3D0EBF1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9687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0072BC"/>
              </a:buClr>
              <a:buFont typeface="Arial"/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Child Protection Concerns</a:t>
            </a:r>
          </a:p>
          <a:p>
            <a:pPr>
              <a:buClr>
                <a:srgbClr val="0072BC"/>
              </a:buClr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Increase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Violence against Children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(including notable rise violence in the home and SGBV) </a:t>
            </a:r>
          </a:p>
          <a:p>
            <a:pPr>
              <a:buClr>
                <a:srgbClr val="0072BC"/>
              </a:buClr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Increase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Child Marriage</a:t>
            </a:r>
          </a:p>
          <a:p>
            <a:pPr>
              <a:buClr>
                <a:srgbClr val="0072BC"/>
              </a:buClr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Increase Child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Labour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0072BC"/>
              </a:buClr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Lost and missing children</a:t>
            </a:r>
          </a:p>
          <a:p>
            <a:pPr>
              <a:buClr>
                <a:srgbClr val="0072BC"/>
              </a:buClr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Recruitment to armed forces</a:t>
            </a:r>
          </a:p>
          <a:p>
            <a:pPr>
              <a:buClr>
                <a:srgbClr val="0072BC"/>
              </a:buClr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Arbitrary arrest </a:t>
            </a:r>
          </a:p>
          <a:p>
            <a:pPr>
              <a:buClr>
                <a:srgbClr val="0072BC"/>
              </a:buClr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Dangers and injuries</a:t>
            </a:r>
          </a:p>
          <a:p>
            <a:pPr>
              <a:buClr>
                <a:srgbClr val="0072BC"/>
              </a:buClr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Increase exposure to trafficking and smuggling</a:t>
            </a:r>
          </a:p>
          <a:p>
            <a:pPr>
              <a:buClr>
                <a:srgbClr val="0072BC"/>
              </a:buClr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Psychosocial distress and anxiety</a:t>
            </a:r>
          </a:p>
          <a:p>
            <a:endParaRPr lang="en-US" sz="2200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D2F05EDE-7480-40A2-BFFD-F9BED935089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49580" y="125333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4DBB50-567F-46D9-8F7D-6CD8092BC610}"/>
              </a:ext>
            </a:extLst>
          </p:cNvPr>
          <p:cNvSpPr txBox="1"/>
          <p:nvPr/>
        </p:nvSpPr>
        <p:spPr>
          <a:xfrm>
            <a:off x="256854" y="6031210"/>
            <a:ext cx="1082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therefore of utmost importance that ALL sectors place child protection at center of their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text and images&#10;&#10;Description automatically generated">
            <a:extLst>
              <a:ext uri="{FF2B5EF4-FFF2-40B4-BE49-F238E27FC236}">
                <a16:creationId xmlns:a16="http://schemas.microsoft.com/office/drawing/2014/main" id="{65A00653-3257-8E0C-30A6-A0EEAD4D1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10" y="69799"/>
            <a:ext cx="4279270" cy="15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8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704D-EF0F-4B8A-8DE1-91E654C4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627564"/>
            <a:ext cx="8125691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Who is a child and why mainstream child protection?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955A52D-97D7-4BDC-9201-C6E4CFEE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78173"/>
            <a:ext cx="11610109" cy="449249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A child is anyone under the age of 18</a:t>
            </a:r>
          </a:p>
          <a:p>
            <a:r>
              <a:rPr lang="en-US" sz="2400" dirty="0"/>
              <a:t>To mainstream child protection means to ensure </a:t>
            </a:r>
            <a:r>
              <a:rPr lang="en-US" sz="2400" dirty="0">
                <a:solidFill>
                  <a:srgbClr val="FF0000"/>
                </a:solidFill>
              </a:rPr>
              <a:t>child protection considerations inform all aspects of humanitarian action</a:t>
            </a:r>
            <a:r>
              <a:rPr lang="en-US" sz="2400" dirty="0"/>
              <a:t>. </a:t>
            </a:r>
          </a:p>
          <a:p>
            <a:r>
              <a:rPr lang="en-US" sz="2400" dirty="0"/>
              <a:t>It also </a:t>
            </a:r>
            <a:r>
              <a:rPr lang="en-US" sz="2400" dirty="0">
                <a:solidFill>
                  <a:srgbClr val="FF0000"/>
                </a:solidFill>
              </a:rPr>
              <a:t>minimizes the risks</a:t>
            </a:r>
            <a:r>
              <a:rPr lang="en-US" sz="2400" dirty="0"/>
              <a:t> of children being violated by programs designed without proper consideration for children’s safety or wellbeing. </a:t>
            </a:r>
          </a:p>
          <a:p>
            <a:r>
              <a:rPr lang="en-US" sz="2400" dirty="0"/>
              <a:t>Mainstreaming child protection is an essential part of compliance with the ‘</a:t>
            </a:r>
            <a:r>
              <a:rPr lang="en-US" sz="2400" dirty="0">
                <a:solidFill>
                  <a:srgbClr val="FF0000"/>
                </a:solidFill>
              </a:rPr>
              <a:t>do no harm’ </a:t>
            </a:r>
            <a:r>
              <a:rPr lang="en-US" sz="2400" dirty="0"/>
              <a:t>principle that applies to all humanitarian action</a:t>
            </a:r>
          </a:p>
          <a:p>
            <a:r>
              <a:rPr lang="en-US" sz="2400" dirty="0"/>
              <a:t>Mainstreaming is </a:t>
            </a:r>
            <a:r>
              <a:rPr lang="en-US" sz="2400" b="1" dirty="0">
                <a:solidFill>
                  <a:srgbClr val="FF0000"/>
                </a:solidFill>
              </a:rPr>
              <a:t>proactive</a:t>
            </a:r>
            <a:r>
              <a:rPr lang="en-US" sz="2400" dirty="0"/>
              <a:t> as most </a:t>
            </a:r>
            <a:r>
              <a:rPr lang="en-US" sz="2400" b="1" dirty="0"/>
              <a:t>harm</a:t>
            </a:r>
            <a:r>
              <a:rPr lang="en-US" sz="2400" dirty="0"/>
              <a:t> is </a:t>
            </a:r>
            <a:r>
              <a:rPr lang="en-US" sz="2400" b="1" dirty="0"/>
              <a:t>unintentional</a:t>
            </a:r>
            <a:r>
              <a:rPr lang="en-US" sz="2400" dirty="0"/>
              <a:t> but child protection mainstreaming requires dedicated consideration of risks and mitigation of these risks</a:t>
            </a:r>
          </a:p>
          <a:p>
            <a:endParaRPr lang="en-US" sz="2400" dirty="0"/>
          </a:p>
        </p:txBody>
      </p:sp>
      <p:pic>
        <p:nvPicPr>
          <p:cNvPr id="3" name="Picture 2" descr="A logo with text and images&#10;&#10;Description automatically generated">
            <a:extLst>
              <a:ext uri="{FF2B5EF4-FFF2-40B4-BE49-F238E27FC236}">
                <a16:creationId xmlns:a16="http://schemas.microsoft.com/office/drawing/2014/main" id="{B28184B2-6C5A-ED36-8CD9-A5643D69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49" y="275087"/>
            <a:ext cx="3263731" cy="12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1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64C1A-DB91-49E1-A616-CF964703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DISCUSSION</a:t>
            </a:r>
            <a:r>
              <a:rPr lang="en-US" sz="2600" dirty="0"/>
              <a:t>– 10 minutes</a:t>
            </a:r>
            <a:br>
              <a:rPr lang="en-US" sz="2600" dirty="0"/>
            </a:br>
            <a:r>
              <a:rPr lang="en-US" sz="2600" dirty="0">
                <a:solidFill>
                  <a:schemeClr val="accent2"/>
                </a:solidFill>
              </a:rPr>
              <a:t>How could a program put children at risk unintentionally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AE2E22-796D-4208-B4D8-8D972B73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List ways that Nutrition Cluster could </a:t>
            </a:r>
            <a:r>
              <a:rPr lang="en-US" b="1" dirty="0"/>
              <a:t>unintentionally </a:t>
            </a:r>
            <a:r>
              <a:rPr lang="en-US" dirty="0"/>
              <a:t> cause harm to children or place them at risk through CVA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3891696-ABDF-4845-BA8E-B446F173D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r="103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78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BA521-BD48-490E-BD7F-48995454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Think about possible risks for CVA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6D8EB3-CEA1-47D7-AF5E-129C7E6C3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24436"/>
              </p:ext>
            </p:extLst>
          </p:nvPr>
        </p:nvGraphicFramePr>
        <p:xfrm>
          <a:off x="4167272" y="591344"/>
          <a:ext cx="8021680" cy="626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62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554FD-5390-49AF-8099-9788D82B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we mainstream Child Protection?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FD001-E32E-4A4A-9A7C-BA476263F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2" y="4582814"/>
            <a:ext cx="368909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tools and tips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08761-98CB-4766-8BF6-3BBA6CCEE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862" y="2255788"/>
            <a:ext cx="4811872" cy="17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505D8-B71D-4B64-A834-A02B62F1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US" sz="5400"/>
              <a:t>How to Mainstream Child protection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EBD9-3F24-4717-BF48-ED01F731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Involve children in design, implementation and monitoring of the project/program</a:t>
            </a:r>
          </a:p>
          <a:p>
            <a:pPr lvl="1"/>
            <a:r>
              <a:rPr lang="en-US" dirty="0"/>
              <a:t>Ask children (with support of CPO) so you can identify the risks through children’s eyes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Identify risks </a:t>
            </a:r>
            <a:r>
              <a:rPr lang="en-US" sz="2400" dirty="0"/>
              <a:t>your program may have on children</a:t>
            </a:r>
          </a:p>
          <a:p>
            <a:pPr lvl="1"/>
            <a:r>
              <a:rPr lang="en-US" b="1" dirty="0"/>
              <a:t>Use a risk matrix and identify </a:t>
            </a:r>
            <a:r>
              <a:rPr lang="en-US" dirty="0">
                <a:solidFill>
                  <a:srgbClr val="FF0000"/>
                </a:solidFill>
              </a:rPr>
              <a:t>all possible scenarios that children may encounter as well as how you will mitigate them. 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34E8EB-0A08-4C26-B5CA-4A7088F97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621D573-3EEA-4341-9D17-438310C80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32" y="5461000"/>
            <a:ext cx="3269520" cy="12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¨global protection cluster ááµá áá¤á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74" y="1691929"/>
            <a:ext cx="2778858" cy="27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686" y="2257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+mn-lt"/>
              </a:rPr>
              <a:t>The Protection Cluster/Sector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8626387" y="3172900"/>
            <a:ext cx="1782217" cy="570309"/>
          </a:xfrm>
          <a:prstGeom prst="rect">
            <a:avLst/>
          </a:prstGeom>
          <a:solidFill>
            <a:schemeClr val="bg1"/>
          </a:solidFill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á¨global protection cluster ááµá áá¤á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" y="2479305"/>
            <a:ext cx="1957526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á¨gbv aor ááµá áá¤á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/>
        </p:blipFill>
        <p:spPr bwMode="auto">
          <a:xfrm>
            <a:off x="7520326" y="2484250"/>
            <a:ext cx="1846574" cy="11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8721" t="33963" r="40000" b="40378"/>
          <a:stretch/>
        </p:blipFill>
        <p:spPr>
          <a:xfrm>
            <a:off x="2236123" y="2482242"/>
            <a:ext cx="2160519" cy="1381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335C7-64A4-CD04-B027-6CFCEFAA33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r="4330"/>
          <a:stretch/>
        </p:blipFill>
        <p:spPr>
          <a:xfrm>
            <a:off x="9708393" y="2410657"/>
            <a:ext cx="2062904" cy="13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8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505D8-B71D-4B64-A834-A02B62F1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US" sz="5400"/>
              <a:t>How to Mainstream Child protection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EBD9-3F24-4717-BF48-ED01F731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Be accountable to children</a:t>
            </a:r>
          </a:p>
          <a:p>
            <a:pPr lvl="1"/>
            <a:r>
              <a:rPr lang="en-US" sz="2000" dirty="0"/>
              <a:t>Work with CP actors to ensure children understand the program and how they can </a:t>
            </a:r>
            <a:r>
              <a:rPr lang="en-US" sz="2000" dirty="0">
                <a:solidFill>
                  <a:srgbClr val="FF0000"/>
                </a:solidFill>
              </a:rPr>
              <a:t>provide feedback </a:t>
            </a:r>
            <a:r>
              <a:rPr lang="en-US" sz="2000" dirty="0"/>
              <a:t>if unexpected negative impact</a:t>
            </a:r>
          </a:p>
          <a:p>
            <a:r>
              <a:rPr lang="en-US" sz="2000" dirty="0"/>
              <a:t>Are you </a:t>
            </a:r>
            <a:r>
              <a:rPr lang="en-US" sz="2000" dirty="0">
                <a:solidFill>
                  <a:srgbClr val="FF0000"/>
                </a:solidFill>
              </a:rPr>
              <a:t>enhancing protective environment </a:t>
            </a:r>
            <a:r>
              <a:rPr lang="en-US" sz="2000" dirty="0"/>
              <a:t>for children</a:t>
            </a:r>
          </a:p>
          <a:p>
            <a:pPr lvl="1"/>
            <a:r>
              <a:rPr lang="en-US" sz="2000" b="1" dirty="0"/>
              <a:t>Write down one way your program enhances protective environment</a:t>
            </a:r>
            <a:r>
              <a:rPr lang="en-US" sz="2000" dirty="0"/>
              <a:t> ( think about parents, friends, community)</a:t>
            </a:r>
          </a:p>
          <a:p>
            <a:pPr lvl="1"/>
            <a:r>
              <a:rPr lang="en-US" sz="2000" dirty="0"/>
              <a:t>Our role is not to replace protective environment but to support it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34E8EB-0A08-4C26-B5CA-4A7088F97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1B419A6-3944-489F-8799-34F8F0172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77" y="5876137"/>
            <a:ext cx="2159175" cy="7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E3B4C-C1FF-44E5-8266-456EF67F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Remember!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A349-D4F2-495E-99ED-AD6AE2C5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342900" indent="-342900"/>
            <a:r>
              <a:rPr lang="en-US" sz="2200" dirty="0"/>
              <a:t>In emergencies, girls and boys face increased risk to violence, abuse, neglect and exploitation. </a:t>
            </a:r>
            <a:r>
              <a:rPr lang="en-US" sz="2200" dirty="0">
                <a:solidFill>
                  <a:srgbClr val="FF0000"/>
                </a:solidFill>
              </a:rPr>
              <a:t>The way in which humanitarian aid is delivered can further increase these risks. </a:t>
            </a:r>
          </a:p>
          <a:p>
            <a:pPr marL="342900" indent="-342900"/>
            <a:r>
              <a:rPr lang="en-US" sz="2200" b="1" dirty="0"/>
              <a:t>This is usually unintentional </a:t>
            </a:r>
            <a:r>
              <a:rPr lang="en-US" sz="2200" dirty="0"/>
              <a:t>so we must ensure that adequate consultation with children and families is undertaken at all phases </a:t>
            </a:r>
            <a:endParaRPr lang="en-US" sz="2200" b="1" dirty="0"/>
          </a:p>
          <a:p>
            <a:pPr marL="342900" indent="-342900"/>
            <a:r>
              <a:rPr lang="en-US" sz="2200" dirty="0"/>
              <a:t>Many threats to the safety and wellbeing of children can be mitigated or even eradicated through timely and sensitive provision of humanitarian aid across all sectors.</a:t>
            </a:r>
          </a:p>
          <a:p>
            <a:pPr marL="342900" indent="-342900"/>
            <a:r>
              <a:rPr lang="en-US" sz="2200" b="1" dirty="0"/>
              <a:t>Ask CP actors if in doubt!!</a:t>
            </a:r>
            <a:endParaRPr lang="en-US" sz="22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DBDA1E9-6293-43C4-B8EA-E2EBCA17B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23" y="4980875"/>
            <a:ext cx="403895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1348-A066-4BE0-8401-C91758FC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4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Mainstreaming Child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F9BC-B4EA-4ED3-8791-DECE6641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latin typeface="+mn-lt"/>
                <a:ea typeface="+mn-ea"/>
                <a:cs typeface="+mn-cs"/>
              </a:rPr>
              <a:t>Is the </a:t>
            </a:r>
            <a:r>
              <a:rPr lang="en-US" sz="4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responsibility of ALL actors 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and </a:t>
            </a:r>
            <a:r>
              <a:rPr lang="en-US" sz="4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mandatory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for humanitarian response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D9D9B7F-1948-4B79-8324-A3AECAD54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30" y="5156201"/>
            <a:ext cx="2943781" cy="10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4634-9C53-495C-A3D2-6F08BFDE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Child Protection minimum standards in Humanitarian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3114E-2531-4DB2-9AE3-25172BA3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https://alliancecpha.org/en/CPMS_home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73240C-D4BD-454D-BDF7-3A1FEFE2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32" y="5461000"/>
            <a:ext cx="3269520" cy="12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9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50F3-13D6-DDED-8DE6-41D1DC33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and Voucher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6491-D1A8-FF12-F940-79CC5A34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351338"/>
          </a:xfrm>
        </p:spPr>
        <p:txBody>
          <a:bodyPr/>
          <a:lstStyle/>
          <a:p>
            <a:r>
              <a:rPr lang="en-US" dirty="0"/>
              <a:t>Evidence still developing</a:t>
            </a:r>
          </a:p>
          <a:p>
            <a:r>
              <a:rPr lang="en-US" dirty="0"/>
              <a:t>Impact of CVA o the well-being and protection of children, including adolescents must be provided when </a:t>
            </a:r>
            <a:r>
              <a:rPr lang="en-US" b="1" dirty="0"/>
              <a:t>designing</a:t>
            </a:r>
            <a:r>
              <a:rPr lang="en-US" dirty="0"/>
              <a:t> interventions</a:t>
            </a:r>
          </a:p>
          <a:p>
            <a:r>
              <a:rPr lang="en-US" dirty="0"/>
              <a:t>Without discrimination (e.g. lack of birth registration or other identity document should not be a barrier)</a:t>
            </a:r>
          </a:p>
          <a:p>
            <a:r>
              <a:rPr lang="en-US" dirty="0"/>
              <a:t>Risk assessment should be undertaken to mitigate potential risks</a:t>
            </a:r>
          </a:p>
        </p:txBody>
      </p:sp>
    </p:spTree>
    <p:extLst>
      <p:ext uri="{BB962C8B-B14F-4D97-AF65-F5344CB8AC3E}">
        <p14:creationId xmlns:p14="http://schemas.microsoft.com/office/powerpoint/2010/main" val="242306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8639-809C-43CA-8C2E-26B1863E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/>
              <a:t>Child Protection and Nutrition </a:t>
            </a:r>
            <a:r>
              <a:rPr lang="en-US" sz="4000" b="1" dirty="0"/>
              <a:t>standard 25</a:t>
            </a:r>
            <a:r>
              <a:rPr lang="en-US" sz="40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page 265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C0BC-51CD-4282-A5B3-56E856C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The standard: </a:t>
            </a:r>
            <a:r>
              <a:rPr lang="en-US" sz="3600" i="1" dirty="0">
                <a:solidFill>
                  <a:schemeClr val="accent2"/>
                </a:solidFill>
              </a:rPr>
              <a:t>Children and their caregivers, especially pregnant and lactating women and girls, have access to safe, adequate and appropriate nutrition services</a:t>
            </a:r>
          </a:p>
          <a:p>
            <a:pPr marL="0" indent="0">
              <a:buNone/>
            </a:pPr>
            <a:endParaRPr lang="en-US" sz="3600" i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A2B63CC-6D7B-45B8-B8F0-EB0E36F9C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32" y="5461000"/>
            <a:ext cx="3269520" cy="1209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F8D18-C6D0-8541-C03B-C5D4F9D7F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47657" r="53205" b="2071"/>
          <a:stretch/>
        </p:blipFill>
        <p:spPr bwMode="auto">
          <a:xfrm>
            <a:off x="9296892" y="320675"/>
            <a:ext cx="2514600" cy="158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40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5649-50F0-43BB-8F53-27BE86B4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10444621" cy="164297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CPMS supports you with following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9AB6C-7B7B-49F6-A92A-2889225F9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9942177" cy="3535083"/>
          </a:xfrm>
        </p:spPr>
        <p:txBody>
          <a:bodyPr anchor="t"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b="1" dirty="0"/>
              <a:t>The Standard</a:t>
            </a:r>
          </a:p>
          <a:p>
            <a:r>
              <a:rPr lang="en-US" sz="2000" dirty="0"/>
              <a:t>Key </a:t>
            </a:r>
            <a:r>
              <a:rPr lang="en-US" sz="2000" b="1" dirty="0"/>
              <a:t>actions</a:t>
            </a:r>
            <a:r>
              <a:rPr lang="en-US" sz="2000" dirty="0"/>
              <a:t> for Child Protection and Food Security actors to work together</a:t>
            </a:r>
          </a:p>
          <a:p>
            <a:r>
              <a:rPr lang="en-US" sz="2000" dirty="0"/>
              <a:t>Key actions for Child Protection actors</a:t>
            </a:r>
          </a:p>
          <a:p>
            <a:r>
              <a:rPr lang="en-US" sz="2000" dirty="0"/>
              <a:t>Key </a:t>
            </a:r>
            <a:r>
              <a:rPr lang="en-US" sz="2000" b="1" dirty="0"/>
              <a:t>actions</a:t>
            </a:r>
            <a:r>
              <a:rPr lang="en-US" sz="2000" dirty="0"/>
              <a:t> for Food Security  actors </a:t>
            </a:r>
          </a:p>
          <a:p>
            <a:r>
              <a:rPr lang="en-US" sz="2000" b="1" dirty="0"/>
              <a:t>Measurement</a:t>
            </a:r>
          </a:p>
          <a:p>
            <a:r>
              <a:rPr lang="en-US" sz="2000" b="1" dirty="0"/>
              <a:t>Guidance Notes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6A00A-24AC-40B4-888F-F6D1F2A6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182" y="5086043"/>
            <a:ext cx="327383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42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9B75-768A-4978-A6AD-FB6D66DA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16" y="672275"/>
            <a:ext cx="3808268" cy="5504688"/>
          </a:xfrm>
        </p:spPr>
        <p:txBody>
          <a:bodyPr>
            <a:normAutofit/>
          </a:bodyPr>
          <a:lstStyle/>
          <a:p>
            <a:endParaRPr lang="en-US" sz="4700" dirty="0">
              <a:solidFill>
                <a:schemeClr val="accent5"/>
              </a:solidFill>
            </a:endParaRP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5FC144-22AD-4988-ACB7-C421D127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7" y="485728"/>
            <a:ext cx="2124804" cy="14328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3A7B-3527-4306-AD9D-0AA4EEDD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385455"/>
            <a:ext cx="5867400" cy="4791508"/>
          </a:xfrm>
        </p:spPr>
        <p:txBody>
          <a:bodyPr/>
          <a:lstStyle/>
          <a:p>
            <a:pPr lvl="0"/>
            <a:r>
              <a:rPr lang="en-US" dirty="0"/>
              <a:t>%of identified health facilities and nutrition feeding </a:t>
            </a:r>
            <a:r>
              <a:rPr lang="en-US" dirty="0" err="1"/>
              <a:t>centres</a:t>
            </a:r>
            <a:r>
              <a:rPr lang="en-US" dirty="0"/>
              <a:t> that accept referrals of children in need of special services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%of supplementary or therapeutic feeding </a:t>
            </a:r>
            <a:r>
              <a:rPr lang="en-US" dirty="0" err="1"/>
              <a:t>centres</a:t>
            </a:r>
            <a:r>
              <a:rPr lang="en-US" dirty="0"/>
              <a:t> with at least one focal point rained on child protection.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454C2-6B82-A337-1E76-8FE91E129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47657" r="53205" b="2071"/>
          <a:stretch/>
        </p:blipFill>
        <p:spPr bwMode="auto">
          <a:xfrm>
            <a:off x="685800" y="2706370"/>
            <a:ext cx="3134359" cy="1978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225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0C5925-352F-4CDD-89E3-A0580C40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Thank you 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6BE6A717-1AFB-41CC-9A6A-F4A361BA4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0434" y="2957665"/>
            <a:ext cx="4729860" cy="3346376"/>
          </a:xfrm>
          <a:prstGeom prst="rect">
            <a:avLst/>
          </a:prstGeom>
          <a:noFill/>
        </p:spPr>
      </p:pic>
      <p:pic>
        <p:nvPicPr>
          <p:cNvPr id="2" name="Picture 1" descr="A logo with text and images&#10;&#10;Description automatically generated">
            <a:extLst>
              <a:ext uri="{FF2B5EF4-FFF2-40B4-BE49-F238E27FC236}">
                <a16:creationId xmlns:a16="http://schemas.microsoft.com/office/drawing/2014/main" id="{668CDCBE-33A5-0301-09DE-84895FD3F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5" y="3552624"/>
            <a:ext cx="5828261" cy="21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E34C4-CAF5-4113-AB52-C901DB81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mainstream?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5292-008D-4D82-AB95-63EC1295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Myanmar is in its essence a protection crisis</a:t>
            </a:r>
          </a:p>
          <a:p>
            <a:r>
              <a:rPr lang="en-US" sz="2400" dirty="0"/>
              <a:t>Humanitarian response can have unintentional harmful impacts if we do not proactively mainstream</a:t>
            </a:r>
          </a:p>
          <a:p>
            <a:r>
              <a:rPr lang="en-US" sz="2400" dirty="0"/>
              <a:t>Child Protection and GBV are exacerbated in a crisis</a:t>
            </a:r>
          </a:p>
          <a:p>
            <a:r>
              <a:rPr lang="en-US" sz="2400" dirty="0"/>
              <a:t>Cash and Voucher activities can unintentionally make GBV or CP issues worse if risks are not considered and actions taken to ensure “do no harm”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5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46581BB-7538-4C38-97A5-2962A4E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Protection in practice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27C44C-844E-45B8-8497-C15F603063D5}"/>
              </a:ext>
            </a:extLst>
          </p:cNvPr>
          <p:cNvSpPr txBox="1">
            <a:spLocks/>
          </p:cNvSpPr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800"/>
              </a:spcBef>
              <a:defRPr/>
            </a:pPr>
            <a:r>
              <a:rPr lang="en-US" sz="2400" b="1" dirty="0"/>
              <a:t> To identify persons of concerns with specific needs:</a:t>
            </a:r>
          </a:p>
          <a:p>
            <a:pPr marL="457200" lvl="1">
              <a:spcBef>
                <a:spcPts val="800"/>
              </a:spcBef>
              <a:defRPr/>
            </a:pPr>
            <a:r>
              <a:rPr lang="en-US" dirty="0"/>
              <a:t>Risk of exploitation, abuse, violence, neglect</a:t>
            </a:r>
          </a:p>
          <a:p>
            <a:pPr marL="457200" lvl="1">
              <a:spcBef>
                <a:spcPts val="800"/>
              </a:spcBef>
              <a:defRPr/>
            </a:pPr>
            <a:r>
              <a:rPr lang="en-US" dirty="0"/>
              <a:t>Specific categories of vulnerable persons: persons with  disabilities, pregnant woman, single woman, older persons, children. </a:t>
            </a:r>
          </a:p>
          <a:p>
            <a:pPr marL="0">
              <a:spcBef>
                <a:spcPts val="800"/>
              </a:spcBef>
              <a:defRPr/>
            </a:pPr>
            <a:r>
              <a:rPr lang="en-US" b="1" dirty="0"/>
              <a:t> To</a:t>
            </a:r>
            <a:r>
              <a:rPr lang="en-US" dirty="0"/>
              <a:t> </a:t>
            </a:r>
            <a:r>
              <a:rPr lang="en-US" b="1" dirty="0"/>
              <a:t>prevent </a:t>
            </a:r>
            <a:r>
              <a:rPr lang="en-US" dirty="0"/>
              <a:t>the causes and consequences of violence and abuse </a:t>
            </a:r>
          </a:p>
          <a:p>
            <a:pPr marL="0">
              <a:spcBef>
                <a:spcPts val="800"/>
              </a:spcBef>
              <a:defRPr/>
            </a:pPr>
            <a:r>
              <a:rPr lang="en-US" b="1" dirty="0"/>
              <a:t>To reduce vulnerability </a:t>
            </a:r>
            <a:r>
              <a:rPr lang="en-US" dirty="0"/>
              <a:t>and strengthen the </a:t>
            </a:r>
            <a:r>
              <a:rPr lang="en-US" b="1" dirty="0"/>
              <a:t>capacity </a:t>
            </a:r>
            <a:r>
              <a:rPr lang="en-US" dirty="0"/>
              <a:t>of at-risk individuals and populations</a:t>
            </a:r>
          </a:p>
          <a:p>
            <a:pPr marL="0">
              <a:spcBef>
                <a:spcPts val="800"/>
              </a:spcBef>
              <a:defRPr/>
            </a:pPr>
            <a:r>
              <a:rPr lang="en-US" dirty="0"/>
              <a:t>To strengthen the </a:t>
            </a:r>
            <a:r>
              <a:rPr lang="en-US" b="1" dirty="0"/>
              <a:t>protective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64594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5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63BFB-F432-4B67-9E1D-1A8B71E5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2914"/>
            <a:ext cx="9833548" cy="145877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spcAft>
                <a:spcPts val="408"/>
              </a:spcAft>
              <a:defRPr/>
            </a:pPr>
            <a:r>
              <a:rPr lang="en-US" sz="4082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Why Mainstreaming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B2DB-2E9F-46E9-95BB-EAB834BB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31166"/>
            <a:ext cx="9833548" cy="3697356"/>
          </a:xfrm>
        </p:spPr>
        <p:txBody>
          <a:bodyPr>
            <a:noAutofit/>
          </a:bodyPr>
          <a:lstStyle/>
          <a:p>
            <a:pPr marL="388849" lvl="0" indent="-388849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kern="0" dirty="0">
                <a:cs typeface="Arial"/>
                <a:sym typeface="Arial"/>
              </a:rPr>
              <a:t>…seeks to address a certain problem or contribute to a certain outcome without creating a new program sector for it</a:t>
            </a:r>
            <a:endParaRPr lang="en-GB" kern="0" dirty="0">
              <a:cs typeface="Arial"/>
              <a:sym typeface="Arial"/>
            </a:endParaRPr>
          </a:p>
          <a:p>
            <a:pPr marL="388849" lvl="0" indent="-388849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nb-NO" kern="0" dirty="0">
                <a:cs typeface="Arial"/>
                <a:sym typeface="Arial"/>
              </a:rPr>
              <a:t>...integrates protection concepts into other sectors or programs</a:t>
            </a:r>
            <a:endParaRPr lang="en-US" kern="0" dirty="0">
              <a:cs typeface="Arial"/>
              <a:sym typeface="Arial"/>
            </a:endParaRPr>
          </a:p>
          <a:p>
            <a:pPr marL="388849" lvl="0" indent="-388849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kern="0" dirty="0">
                <a:cs typeface="Arial"/>
                <a:sym typeface="Arial"/>
              </a:rPr>
              <a:t>By mainstreaming protection, actors can support people to safely access and enjoy their rights and humanitarian services</a:t>
            </a:r>
          </a:p>
          <a:p>
            <a:pPr marL="0" indent="0">
              <a:buNone/>
            </a:pPr>
            <a:endParaRPr lang="en-US" sz="16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6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A77B1-3CDD-4B19-A4FE-6DB94D78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2060"/>
                </a:solidFill>
              </a:rPr>
              <a:t>Key Elements of Protection Mainstreaming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9E50B-301B-4E7B-84DC-424901CE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350" cy="19748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Safety, Dignity, </a:t>
            </a:r>
          </a:p>
          <a:p>
            <a:pPr algn="ctr" defTabSz="1219170"/>
            <a:r>
              <a:rPr lang="en-US" sz="3733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No Harm</a:t>
            </a:r>
            <a:endParaRPr lang="en-GB" sz="3733" b="1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FEE27B-7015-4CD1-8285-6F80DC74A524}"/>
              </a:ext>
            </a:extLst>
          </p:cNvPr>
          <p:cNvSpPr/>
          <p:nvPr/>
        </p:nvSpPr>
        <p:spPr>
          <a:xfrm>
            <a:off x="7100889" y="1405140"/>
            <a:ext cx="4343400" cy="2065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Meaningful Access</a:t>
            </a:r>
            <a:endParaRPr lang="en-GB" sz="3733" b="1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93B1BD-DE47-418F-8463-FD1725BEAE55}"/>
              </a:ext>
            </a:extLst>
          </p:cNvPr>
          <p:cNvSpPr/>
          <p:nvPr/>
        </p:nvSpPr>
        <p:spPr>
          <a:xfrm>
            <a:off x="478592" y="4101545"/>
            <a:ext cx="4633491" cy="20796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Accountability</a:t>
            </a:r>
            <a:endParaRPr lang="en-GB" sz="1467" b="1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1119F4-975D-479F-B3EA-4AD2C5511EC4}"/>
              </a:ext>
            </a:extLst>
          </p:cNvPr>
          <p:cNvSpPr/>
          <p:nvPr/>
        </p:nvSpPr>
        <p:spPr>
          <a:xfrm>
            <a:off x="6886999" y="4101545"/>
            <a:ext cx="4633491" cy="2133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Participation &amp; Empowerment</a:t>
            </a:r>
            <a:endParaRPr lang="en-GB" sz="3733" b="1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1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9F4E-2786-43BC-89DA-2D517F0E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Factors – DO NO 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7285-C425-415C-88C0-E0B26158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Ensure that facilities are in a safe, accessible place for everyone (consider women collecting distributions – they not be forced to take risks to receive services)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Ensure you have a plan for people who will be waiting, so that crowds and lines can be managed fairly and safely for all.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Ensure that all staffs and volunteers have training on PSEA and applicable Code of Conduct protocol which includes </a:t>
            </a:r>
            <a:r>
              <a:rPr lang="en-US" sz="2800" b="1" dirty="0">
                <a:solidFill>
                  <a:srgbClr val="000000"/>
                </a:solidFill>
              </a:rPr>
              <a:t>GBV and CP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Maintain confidentiality of all cases to avoid stigmatization or unwanted attention – even within families, ensure that confidentiality is respected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Ensure transparent, understandable information shared with all so they can take informed decisions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Think about these factors in relation to children, women and girls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5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1D2B-F13A-4E7D-A838-B1A4A351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factors in mainstreaming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18B00-9661-4AC8-B9EF-515A100AA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594" lvl="0" indent="-228594" defTabSz="914377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A mainstreaming approach seeks to incorporate a concept or principle throughout the program cycle. It aims to </a:t>
            </a:r>
            <a:r>
              <a:rPr lang="en-US" b="1" dirty="0">
                <a:solidFill>
                  <a:prstClr val="black"/>
                </a:solidFill>
              </a:rPr>
              <a:t>enhance existing work </a:t>
            </a:r>
            <a:r>
              <a:rPr lang="en-US" dirty="0">
                <a:solidFill>
                  <a:prstClr val="black"/>
                </a:solidFill>
              </a:rPr>
              <a:t>within clusters, rather than creating new clusters.</a:t>
            </a:r>
            <a:endParaRPr lang="en-GB" dirty="0">
              <a:solidFill>
                <a:prstClr val="black"/>
              </a:solidFill>
            </a:endParaRPr>
          </a:p>
          <a:p>
            <a:pPr marL="228594" lvl="0" indent="-228594" defTabSz="914377">
              <a:spcBef>
                <a:spcPts val="0"/>
              </a:spcBef>
              <a:buFont typeface="Wingdings" pitchFamily="2" charset="2"/>
              <a:buChar char="§"/>
            </a:pPr>
            <a:endParaRPr lang="en-GB" dirty="0">
              <a:solidFill>
                <a:prstClr val="black"/>
              </a:solidFill>
            </a:endParaRPr>
          </a:p>
          <a:p>
            <a:pPr marL="228594" lvl="0" indent="-228594" defTabSz="914377">
              <a:spcBef>
                <a:spcPts val="0"/>
              </a:spcBef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Protection mainstreaming is “The process through which </a:t>
            </a:r>
            <a:r>
              <a:rPr lang="en-GB" b="1" dirty="0">
                <a:solidFill>
                  <a:prstClr val="black"/>
                </a:solidFill>
              </a:rPr>
              <a:t>fundamental human rights principles are recognized and realized </a:t>
            </a:r>
            <a:r>
              <a:rPr lang="en-GB" dirty="0">
                <a:solidFill>
                  <a:prstClr val="black"/>
                </a:solidFill>
              </a:rPr>
              <a:t>in program design and implementation”. Including concrete steps to mitigate GBV and CP</a:t>
            </a:r>
          </a:p>
          <a:p>
            <a:pPr marL="0" lvl="0" indent="0" defTabSz="914377">
              <a:spcBef>
                <a:spcPts val="0"/>
              </a:spcBef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228594" lvl="0" indent="-228594" defTabSz="914377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Through adopting ‘Protecting and Promoting Rights’ as a programming principle in the Program Framework, Protection Cluster and </a:t>
            </a:r>
            <a:r>
              <a:rPr lang="en-US" dirty="0" err="1">
                <a:solidFill>
                  <a:prstClr val="black"/>
                </a:solidFill>
              </a:rPr>
              <a:t>AoRs</a:t>
            </a:r>
            <a:r>
              <a:rPr lang="en-US" dirty="0">
                <a:solidFill>
                  <a:prstClr val="black"/>
                </a:solidFill>
              </a:rPr>
              <a:t> has made a commitment to mainstreaming protection and </a:t>
            </a:r>
            <a:r>
              <a:rPr lang="en-US" b="1" dirty="0">
                <a:solidFill>
                  <a:prstClr val="black"/>
                </a:solidFill>
              </a:rPr>
              <a:t>all have a role to play in this. </a:t>
            </a:r>
            <a:endParaRPr lang="en-GB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D28E4-3BB3-4EAB-9CEE-2EEA3FD7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9967"/>
            <a:ext cx="5257801" cy="2413971"/>
          </a:xfrm>
        </p:spPr>
        <p:txBody>
          <a:bodyPr anchor="b">
            <a:normAutofit/>
          </a:bodyPr>
          <a:lstStyle/>
          <a:p>
            <a:r>
              <a:rPr lang="en-US" sz="5600" dirty="0"/>
              <a:t>Today we will focus on CP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519F6AF7-28AC-4725-AF44-D5C62EA44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2441648" y="698641"/>
            <a:ext cx="2800383" cy="2800383"/>
          </a:xfrm>
          <a:custGeom>
            <a:avLst/>
            <a:gdLst/>
            <a:ahLst/>
            <a:cxnLst/>
            <a:rect l="l" t="t" r="r" b="b"/>
            <a:pathLst>
              <a:path w="2242226" h="2242226">
                <a:moveTo>
                  <a:pt x="1121113" y="0"/>
                </a:moveTo>
                <a:cubicBezTo>
                  <a:pt x="1740287" y="0"/>
                  <a:pt x="2242226" y="501939"/>
                  <a:pt x="2242226" y="1121113"/>
                </a:cubicBezTo>
                <a:cubicBezTo>
                  <a:pt x="2242226" y="1740287"/>
                  <a:pt x="1740287" y="2242226"/>
                  <a:pt x="1121113" y="2242226"/>
                </a:cubicBezTo>
                <a:cubicBezTo>
                  <a:pt x="501939" y="2242226"/>
                  <a:pt x="0" y="1740287"/>
                  <a:pt x="0" y="1121113"/>
                </a:cubicBezTo>
                <a:cubicBezTo>
                  <a:pt x="0" y="501939"/>
                  <a:pt x="501939" y="0"/>
                  <a:pt x="1121113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293" y="79230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406" y="92592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543" y="15161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D7D3B-4223-0683-C363-B636B6E6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35295"/>
          </a:xfrm>
        </p:spPr>
        <p:txBody>
          <a:bodyPr anchor="b">
            <a:normAutofit fontScale="92500"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Think about specific risks your program may have for women, men, boys and girls,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Consider how you could modify your program to prevent GBV and CP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Consider how you and your field staff would respond if they came across a possible CP or GBV incident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Does your post-distribution monitoring exercise consider differing approaches for  women, men, boys and  girls? (i.e. not only on phone because male headed household), child friendly (together with CPO), 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Consider your CFMs and how they engage women, girls, men and boys – are they accessible </a:t>
            </a:r>
          </a:p>
        </p:txBody>
      </p:sp>
    </p:spTree>
    <p:extLst>
      <p:ext uri="{BB962C8B-B14F-4D97-AF65-F5344CB8AC3E}">
        <p14:creationId xmlns:p14="http://schemas.microsoft.com/office/powerpoint/2010/main" val="4187966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CSI Main with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BDE5D13C7C844895D4D0785CE1387" ma:contentTypeVersion="17" ma:contentTypeDescription="Create a new document." ma:contentTypeScope="" ma:versionID="d030c42fdba9d9e831ecb1e47f3376ac">
  <xsd:schema xmlns:xsd="http://www.w3.org/2001/XMLSchema" xmlns:xs="http://www.w3.org/2001/XMLSchema" xmlns:p="http://schemas.microsoft.com/office/2006/metadata/properties" xmlns:ns2="b545358d-e310-4d04-b43f-541cad9994cd" xmlns:ns3="7a9f276f-f162-4cb8-9653-eafef4bd0861" targetNamespace="http://schemas.microsoft.com/office/2006/metadata/properties" ma:root="true" ma:fieldsID="3b7258fcfcaba4985fc84f71ae229a42" ns2:_="" ns3:_="">
    <xsd:import namespace="b545358d-e310-4d04-b43f-541cad9994cd"/>
    <xsd:import namespace="7a9f276f-f162-4cb8-9653-eafef4bd0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358d-e310-4d04-b43f-541cad999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3913a5-fff7-4b25-bc4b-eac5b4509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276f-f162-4cb8-9653-eafef4bd0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33779-304a-4fec-a556-a2839aab83d9}" ma:internalName="TaxCatchAll" ma:showField="CatchAllData" ma:web="7a9f276f-f162-4cb8-9653-eafef4bd0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f276f-f162-4cb8-9653-eafef4bd0861" xsi:nil="true"/>
    <lcf76f155ced4ddcb4097134ff3c332f xmlns="b545358d-e310-4d04-b43f-541cad9994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7FE78E-5112-4E53-8044-925885978A6E}"/>
</file>

<file path=customXml/itemProps2.xml><?xml version="1.0" encoding="utf-8"?>
<ds:datastoreItem xmlns:ds="http://schemas.openxmlformats.org/officeDocument/2006/customXml" ds:itemID="{4D18DEDA-75F9-4E14-B477-853975C11193}"/>
</file>

<file path=customXml/itemProps3.xml><?xml version="1.0" encoding="utf-8"?>
<ds:datastoreItem xmlns:ds="http://schemas.openxmlformats.org/officeDocument/2006/customXml" ds:itemID="{14F70AFB-9814-4BED-8EE5-39CC7C522C4F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1424</Words>
  <Application>Microsoft Office PowerPoint</Application>
  <PresentationFormat>Widescreen</PresentationFormat>
  <Paragraphs>134</Paragraphs>
  <Slides>28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Wingdings</vt:lpstr>
      <vt:lpstr>Office Theme</vt:lpstr>
      <vt:lpstr>JCSI Main with Logos</vt:lpstr>
      <vt:lpstr>1_Office Theme</vt:lpstr>
      <vt:lpstr>Child Protection in Nutrition CVA</vt:lpstr>
      <vt:lpstr>The Protection Cluster/Sector</vt:lpstr>
      <vt:lpstr>Why mainstream?</vt:lpstr>
      <vt:lpstr>Protection in practice </vt:lpstr>
      <vt:lpstr>Why Mainstreaming?</vt:lpstr>
      <vt:lpstr>Key Elements of Protection Mainstreaming</vt:lpstr>
      <vt:lpstr>Factors – DO NO HARM</vt:lpstr>
      <vt:lpstr>Key factors in mainstreaming protection</vt:lpstr>
      <vt:lpstr>Today we will focus on CP</vt:lpstr>
      <vt:lpstr>Protection Mainstreaming Training Module:  Child protection</vt:lpstr>
      <vt:lpstr>What is Child Protection?</vt:lpstr>
      <vt:lpstr>Brainstorm ideas – 5 minutes plenary discussion</vt:lpstr>
      <vt:lpstr>Child Protection definition</vt:lpstr>
      <vt:lpstr>Child Protection </vt:lpstr>
      <vt:lpstr>Who is a child and why mainstream child protection?</vt:lpstr>
      <vt:lpstr>DISCUSSION– 10 minutes How could a program put children at risk unintentionally</vt:lpstr>
      <vt:lpstr>Think about possible risks for CVA</vt:lpstr>
      <vt:lpstr>How can we mainstream Child Protection?</vt:lpstr>
      <vt:lpstr>How to Mainstream Child protection</vt:lpstr>
      <vt:lpstr>How to Mainstream Child protection</vt:lpstr>
      <vt:lpstr>Remember! </vt:lpstr>
      <vt:lpstr>Mainstreaming Child Protection</vt:lpstr>
      <vt:lpstr>Child Protection minimum standards in Humanitarian Action</vt:lpstr>
      <vt:lpstr>Cash and Voucher Assistance </vt:lpstr>
      <vt:lpstr>Child Protection and Nutrition standard 25 page 265</vt:lpstr>
      <vt:lpstr>CPMS supports you with following structure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Krissie Hayes</dc:creator>
  <cp:lastModifiedBy>Krissie Hayes</cp:lastModifiedBy>
  <cp:revision>10</cp:revision>
  <dcterms:created xsi:type="dcterms:W3CDTF">2023-02-10T01:34:00Z</dcterms:created>
  <dcterms:modified xsi:type="dcterms:W3CDTF">2023-08-25T06:22:01Z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0x010100EFEBDE5D13C7C844895D4D0785CE1387</vt:lpwstr>
  </property>
</Properties>
</file>