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3"/>
  </p:notesMasterIdLst>
  <p:handoutMasterIdLst>
    <p:handoutMasterId r:id="rId24"/>
  </p:handoutMasterIdLst>
  <p:sldIdLst>
    <p:sldId id="881" r:id="rId5"/>
    <p:sldId id="870" r:id="rId6"/>
    <p:sldId id="887" r:id="rId7"/>
    <p:sldId id="882" r:id="rId8"/>
    <p:sldId id="883" r:id="rId9"/>
    <p:sldId id="884" r:id="rId10"/>
    <p:sldId id="885" r:id="rId11"/>
    <p:sldId id="886" r:id="rId12"/>
    <p:sldId id="888" r:id="rId13"/>
    <p:sldId id="890" r:id="rId14"/>
    <p:sldId id="891" r:id="rId15"/>
    <p:sldId id="892" r:id="rId16"/>
    <p:sldId id="893" r:id="rId17"/>
    <p:sldId id="894" r:id="rId18"/>
    <p:sldId id="895" r:id="rId19"/>
    <p:sldId id="896" r:id="rId20"/>
    <p:sldId id="889" r:id="rId21"/>
    <p:sldId id="88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ECA746-E096-9D29-1395-62A70639D9EC}" v="13" dt="2022-10-25T07:47:00.3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3" autoAdjust="0"/>
    <p:restoredTop sz="93792" autoAdjust="0"/>
  </p:normalViewPr>
  <p:slideViewPr>
    <p:cSldViewPr snapToGrid="0">
      <p:cViewPr>
        <p:scale>
          <a:sx n="60" d="100"/>
          <a:sy n="60" d="100"/>
        </p:scale>
        <p:origin x="1292" y="192"/>
      </p:cViewPr>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0"/>
    </p:cViewPr>
  </p:sorter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nakakande@internationalmedicalcorps.org" userId="S::urn:spo:guest#mnakakande@internationalmedicalcorps.org::" providerId="AD" clId="Web-{11ECA746-E096-9D29-1395-62A70639D9EC}"/>
    <pc:docChg chg="modSld">
      <pc:chgData name="mnakakande@internationalmedicalcorps.org" userId="S::urn:spo:guest#mnakakande@internationalmedicalcorps.org::" providerId="AD" clId="Web-{11ECA746-E096-9D29-1395-62A70639D9EC}" dt="2022-10-25T07:47:00.350" v="12" actId="20577"/>
      <pc:docMkLst>
        <pc:docMk/>
      </pc:docMkLst>
      <pc:sldChg chg="modSp">
        <pc:chgData name="mnakakande@internationalmedicalcorps.org" userId="S::urn:spo:guest#mnakakande@internationalmedicalcorps.org::" providerId="AD" clId="Web-{11ECA746-E096-9D29-1395-62A70639D9EC}" dt="2022-10-25T07:47:00.350" v="12" actId="20577"/>
        <pc:sldMkLst>
          <pc:docMk/>
          <pc:sldMk cId="4168176395" sldId="888"/>
        </pc:sldMkLst>
        <pc:spChg chg="mod">
          <ac:chgData name="mnakakande@internationalmedicalcorps.org" userId="S::urn:spo:guest#mnakakande@internationalmedicalcorps.org::" providerId="AD" clId="Web-{11ECA746-E096-9D29-1395-62A70639D9EC}" dt="2022-10-25T07:47:00.350" v="12" actId="20577"/>
          <ac:spMkLst>
            <pc:docMk/>
            <pc:sldMk cId="4168176395" sldId="888"/>
            <ac:spMk id="8" creationId="{61338FB8-1678-41A8-A397-999F065E1AA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1BDB5D-C7C0-489D-83A1-04DC7F066CB8}"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G"/>
        </a:p>
      </dgm:t>
    </dgm:pt>
    <dgm:pt modelId="{81593F72-660B-4F1D-9F36-9B4D20757E31}">
      <dgm:prSet custT="1"/>
      <dgm:spPr/>
      <dgm:t>
        <a:bodyPr/>
        <a:lstStyle/>
        <a:p>
          <a:r>
            <a:rPr lang="en-US" sz="2200" dirty="0">
              <a:solidFill>
                <a:schemeClr val="tx1"/>
              </a:solidFill>
            </a:rPr>
            <a:t>Submit a request</a:t>
          </a:r>
          <a:endParaRPr lang="en-UG" sz="2200" dirty="0">
            <a:solidFill>
              <a:schemeClr val="tx1"/>
            </a:solidFill>
          </a:endParaRPr>
        </a:p>
      </dgm:t>
    </dgm:pt>
    <dgm:pt modelId="{8EC4C355-2BDC-4E2D-BD9F-CD2BAB2F7ACC}" type="parTrans" cxnId="{D5D3EA19-3FEB-4D51-BB95-B3C7CD0ADC72}">
      <dgm:prSet/>
      <dgm:spPr/>
      <dgm:t>
        <a:bodyPr/>
        <a:lstStyle/>
        <a:p>
          <a:endParaRPr lang="en-UG"/>
        </a:p>
      </dgm:t>
    </dgm:pt>
    <dgm:pt modelId="{6FCB6718-9BA5-43DE-9CEF-FED16427BF0F}" type="sibTrans" cxnId="{D5D3EA19-3FEB-4D51-BB95-B3C7CD0ADC72}">
      <dgm:prSet/>
      <dgm:spPr/>
      <dgm:t>
        <a:bodyPr/>
        <a:lstStyle/>
        <a:p>
          <a:endParaRPr lang="en-UG"/>
        </a:p>
      </dgm:t>
    </dgm:pt>
    <dgm:pt modelId="{B409BC3C-FBF0-4A32-BEA0-35763C6F6215}">
      <dgm:prSet custT="1"/>
      <dgm:spPr/>
      <dgm:t>
        <a:bodyPr/>
        <a:lstStyle/>
        <a:p>
          <a:r>
            <a:rPr lang="en-US" sz="2100" dirty="0">
              <a:solidFill>
                <a:schemeClr val="tx1"/>
              </a:solidFill>
            </a:rPr>
            <a:t>Taskforce review the request</a:t>
          </a:r>
          <a:endParaRPr lang="en-UG" sz="2100" dirty="0">
            <a:solidFill>
              <a:schemeClr val="tx1"/>
            </a:solidFill>
          </a:endParaRPr>
        </a:p>
      </dgm:t>
    </dgm:pt>
    <dgm:pt modelId="{7AB7F101-5D73-4652-84DC-DCFF471D9AE4}" type="parTrans" cxnId="{47680388-613B-4263-BC56-EB473B49AF6C}">
      <dgm:prSet/>
      <dgm:spPr/>
      <dgm:t>
        <a:bodyPr/>
        <a:lstStyle/>
        <a:p>
          <a:endParaRPr lang="en-UG"/>
        </a:p>
      </dgm:t>
    </dgm:pt>
    <dgm:pt modelId="{C6BC24C9-FC0C-427D-8D04-B99815253163}" type="sibTrans" cxnId="{47680388-613B-4263-BC56-EB473B49AF6C}">
      <dgm:prSet/>
      <dgm:spPr/>
      <dgm:t>
        <a:bodyPr/>
        <a:lstStyle/>
        <a:p>
          <a:endParaRPr lang="en-UG"/>
        </a:p>
      </dgm:t>
    </dgm:pt>
    <dgm:pt modelId="{B264DF4C-741E-43B2-A1D1-E1FB8AC1238A}">
      <dgm:prSet custT="1"/>
      <dgm:spPr/>
      <dgm:t>
        <a:bodyPr/>
        <a:lstStyle/>
        <a:p>
          <a:r>
            <a:rPr lang="en-US" sz="2300" dirty="0">
              <a:solidFill>
                <a:schemeClr val="tx1"/>
              </a:solidFill>
            </a:rPr>
            <a:t>Approval of the request</a:t>
          </a:r>
          <a:endParaRPr lang="en-UG" sz="2300" dirty="0">
            <a:solidFill>
              <a:schemeClr val="tx1"/>
            </a:solidFill>
          </a:endParaRPr>
        </a:p>
      </dgm:t>
    </dgm:pt>
    <dgm:pt modelId="{88600DC0-49A5-43B0-A61B-CBDAE57AE359}" type="parTrans" cxnId="{536A343E-232F-4C01-8D21-C653F575F397}">
      <dgm:prSet/>
      <dgm:spPr/>
      <dgm:t>
        <a:bodyPr/>
        <a:lstStyle/>
        <a:p>
          <a:endParaRPr lang="en-UG"/>
        </a:p>
      </dgm:t>
    </dgm:pt>
    <dgm:pt modelId="{8F379AF8-B843-4A99-903B-2B19DFD1CED4}" type="sibTrans" cxnId="{536A343E-232F-4C01-8D21-C653F575F397}">
      <dgm:prSet/>
      <dgm:spPr/>
      <dgm:t>
        <a:bodyPr/>
        <a:lstStyle/>
        <a:p>
          <a:endParaRPr lang="en-UG"/>
        </a:p>
      </dgm:t>
    </dgm:pt>
    <dgm:pt modelId="{D1184949-1A77-452C-9B75-88BC075A1DF5}">
      <dgm:prSet custT="1"/>
      <dgm:spPr/>
      <dgm:t>
        <a:bodyPr/>
        <a:lstStyle/>
        <a:p>
          <a:r>
            <a:rPr lang="en-US" sz="2300" dirty="0">
              <a:solidFill>
                <a:schemeClr val="tx1"/>
              </a:solidFill>
            </a:rPr>
            <a:t>Implementation by partner</a:t>
          </a:r>
          <a:endParaRPr lang="en-UG" sz="2300" dirty="0">
            <a:solidFill>
              <a:schemeClr val="tx1"/>
            </a:solidFill>
          </a:endParaRPr>
        </a:p>
      </dgm:t>
    </dgm:pt>
    <dgm:pt modelId="{6F94EF4F-70CD-4230-93CC-DF26C8A0796C}" type="parTrans" cxnId="{F8B50BD1-90BF-4E5A-8946-520FE7CF8CE2}">
      <dgm:prSet/>
      <dgm:spPr/>
      <dgm:t>
        <a:bodyPr/>
        <a:lstStyle/>
        <a:p>
          <a:endParaRPr lang="en-UG"/>
        </a:p>
      </dgm:t>
    </dgm:pt>
    <dgm:pt modelId="{18CB8BC7-E233-473A-8173-5C351265153A}" type="sibTrans" cxnId="{F8B50BD1-90BF-4E5A-8946-520FE7CF8CE2}">
      <dgm:prSet/>
      <dgm:spPr/>
      <dgm:t>
        <a:bodyPr/>
        <a:lstStyle/>
        <a:p>
          <a:endParaRPr lang="en-UG"/>
        </a:p>
      </dgm:t>
    </dgm:pt>
    <dgm:pt modelId="{ED2A6ED0-5D39-477E-A35A-2BB2CED770D0}">
      <dgm:prSet custT="1"/>
      <dgm:spPr/>
      <dgm:t>
        <a:bodyPr/>
        <a:lstStyle/>
        <a:p>
          <a:r>
            <a:rPr lang="en-US" sz="1950" dirty="0">
              <a:solidFill>
                <a:schemeClr val="tx1"/>
              </a:solidFill>
            </a:rPr>
            <a:t>NCC desk monitoring of the implementation</a:t>
          </a:r>
          <a:endParaRPr lang="en-UG" sz="1950" dirty="0">
            <a:solidFill>
              <a:schemeClr val="tx1"/>
            </a:solidFill>
          </a:endParaRPr>
        </a:p>
      </dgm:t>
    </dgm:pt>
    <dgm:pt modelId="{E2002FCE-CD59-42E1-B647-14CB02DF4A07}" type="parTrans" cxnId="{A326B230-5382-4A26-9AFA-AE477F740D7E}">
      <dgm:prSet/>
      <dgm:spPr/>
      <dgm:t>
        <a:bodyPr/>
        <a:lstStyle/>
        <a:p>
          <a:endParaRPr lang="en-UG"/>
        </a:p>
      </dgm:t>
    </dgm:pt>
    <dgm:pt modelId="{02136EEC-AA07-412B-B202-1AA710CDE5A6}" type="sibTrans" cxnId="{A326B230-5382-4A26-9AFA-AE477F740D7E}">
      <dgm:prSet/>
      <dgm:spPr/>
      <dgm:t>
        <a:bodyPr/>
        <a:lstStyle/>
        <a:p>
          <a:endParaRPr lang="en-UG"/>
        </a:p>
      </dgm:t>
    </dgm:pt>
    <dgm:pt modelId="{4C3C95CF-2E2C-4B44-9C9D-933004D4D589}">
      <dgm:prSet custT="1"/>
      <dgm:spPr/>
      <dgm:t>
        <a:bodyPr/>
        <a:lstStyle/>
        <a:p>
          <a:r>
            <a:rPr lang="en-US" sz="1800" dirty="0">
              <a:solidFill>
                <a:schemeClr val="tx1"/>
              </a:solidFill>
            </a:rPr>
            <a:t>Continuous monitoring of the evolution of the context</a:t>
          </a:r>
          <a:endParaRPr lang="en-UG" sz="1800" dirty="0">
            <a:solidFill>
              <a:schemeClr val="tx1"/>
            </a:solidFill>
          </a:endParaRPr>
        </a:p>
      </dgm:t>
    </dgm:pt>
    <dgm:pt modelId="{D621D3C6-23F2-414E-AC78-7C7954922E9A}" type="parTrans" cxnId="{08CB8271-D080-4D37-89C5-B0D84E5CBCA1}">
      <dgm:prSet/>
      <dgm:spPr/>
      <dgm:t>
        <a:bodyPr/>
        <a:lstStyle/>
        <a:p>
          <a:endParaRPr lang="en-UG"/>
        </a:p>
      </dgm:t>
    </dgm:pt>
    <dgm:pt modelId="{D882B1C4-09A3-44FB-BCF8-B6FEDEAD192E}" type="sibTrans" cxnId="{08CB8271-D080-4D37-89C5-B0D84E5CBCA1}">
      <dgm:prSet/>
      <dgm:spPr/>
      <dgm:t>
        <a:bodyPr/>
        <a:lstStyle/>
        <a:p>
          <a:endParaRPr lang="en-UG"/>
        </a:p>
      </dgm:t>
    </dgm:pt>
    <dgm:pt modelId="{B88ECC63-B86C-4083-8DAD-57111A6907F7}" type="pres">
      <dgm:prSet presAssocID="{841BDB5D-C7C0-489D-83A1-04DC7F066CB8}" presName="CompostProcess" presStyleCnt="0">
        <dgm:presLayoutVars>
          <dgm:dir/>
          <dgm:resizeHandles val="exact"/>
        </dgm:presLayoutVars>
      </dgm:prSet>
      <dgm:spPr/>
    </dgm:pt>
    <dgm:pt modelId="{B98DD154-E3C2-44E5-8BE6-D940125C7529}" type="pres">
      <dgm:prSet presAssocID="{841BDB5D-C7C0-489D-83A1-04DC7F066CB8}" presName="arrow" presStyleLbl="bgShp" presStyleIdx="0" presStyleCnt="1" custScaleX="113288" custLinFactNeighborX="2180" custLinFactNeighborY="-287"/>
      <dgm:spPr/>
    </dgm:pt>
    <dgm:pt modelId="{9A059170-753C-4B9C-A355-79B18601AFDC}" type="pres">
      <dgm:prSet presAssocID="{841BDB5D-C7C0-489D-83A1-04DC7F066CB8}" presName="linearProcess" presStyleCnt="0"/>
      <dgm:spPr/>
    </dgm:pt>
    <dgm:pt modelId="{00BA95B6-D6AB-4C40-A5A4-2E2CB9BE2F13}" type="pres">
      <dgm:prSet presAssocID="{81593F72-660B-4F1D-9F36-9B4D20757E31}" presName="textNode" presStyleLbl="node1" presStyleIdx="0" presStyleCnt="6" custScaleX="213029">
        <dgm:presLayoutVars>
          <dgm:bulletEnabled val="1"/>
        </dgm:presLayoutVars>
      </dgm:prSet>
      <dgm:spPr/>
    </dgm:pt>
    <dgm:pt modelId="{924099B6-0FDC-4433-B5B1-3F167967277A}" type="pres">
      <dgm:prSet presAssocID="{6FCB6718-9BA5-43DE-9CEF-FED16427BF0F}" presName="sibTrans" presStyleCnt="0"/>
      <dgm:spPr/>
    </dgm:pt>
    <dgm:pt modelId="{625DAE87-0059-4881-BC79-016DCE970450}" type="pres">
      <dgm:prSet presAssocID="{B409BC3C-FBF0-4A32-BEA0-35763C6F6215}" presName="textNode" presStyleLbl="node1" presStyleIdx="1" presStyleCnt="6" custScaleX="241292" custLinFactNeighborX="-33295" custLinFactNeighborY="-1547">
        <dgm:presLayoutVars>
          <dgm:bulletEnabled val="1"/>
        </dgm:presLayoutVars>
      </dgm:prSet>
      <dgm:spPr/>
    </dgm:pt>
    <dgm:pt modelId="{EF249B9E-15B5-4B0D-A358-0C85EFE0182F}" type="pres">
      <dgm:prSet presAssocID="{C6BC24C9-FC0C-427D-8D04-B99815253163}" presName="sibTrans" presStyleCnt="0"/>
      <dgm:spPr/>
    </dgm:pt>
    <dgm:pt modelId="{97ADA2B4-5216-4703-9415-7E8363C3E58E}" type="pres">
      <dgm:prSet presAssocID="{B264DF4C-741E-43B2-A1D1-E1FB8AC1238A}" presName="textNode" presStyleLbl="node1" presStyleIdx="2" presStyleCnt="6" custScaleX="201841" custLinFactX="-4816" custLinFactNeighborX="-100000">
        <dgm:presLayoutVars>
          <dgm:bulletEnabled val="1"/>
        </dgm:presLayoutVars>
      </dgm:prSet>
      <dgm:spPr/>
    </dgm:pt>
    <dgm:pt modelId="{060061E0-2458-49B6-8599-F9E4B5CEAC8E}" type="pres">
      <dgm:prSet presAssocID="{8F379AF8-B843-4A99-903B-2B19DFD1CED4}" presName="sibTrans" presStyleCnt="0"/>
      <dgm:spPr/>
    </dgm:pt>
    <dgm:pt modelId="{5AB2CE4D-C440-4A32-85E2-72877A0B5989}" type="pres">
      <dgm:prSet presAssocID="{D1184949-1A77-452C-9B75-88BC075A1DF5}" presName="textNode" presStyleLbl="node1" presStyleIdx="3" presStyleCnt="6" custScaleX="249801" custLinFactX="-13853" custLinFactNeighborX="-100000">
        <dgm:presLayoutVars>
          <dgm:bulletEnabled val="1"/>
        </dgm:presLayoutVars>
      </dgm:prSet>
      <dgm:spPr/>
    </dgm:pt>
    <dgm:pt modelId="{BF0D6178-47F7-499F-8C9B-EE6ED7B92E19}" type="pres">
      <dgm:prSet presAssocID="{18CB8BC7-E233-473A-8173-5C351265153A}" presName="sibTrans" presStyleCnt="0"/>
      <dgm:spPr/>
    </dgm:pt>
    <dgm:pt modelId="{6C3EA808-C7BB-4DF3-8AE7-5048B6A55F95}" type="pres">
      <dgm:prSet presAssocID="{ED2A6ED0-5D39-477E-A35A-2BB2CED770D0}" presName="textNode" presStyleLbl="node1" presStyleIdx="4" presStyleCnt="6" custScaleX="224346" custLinFactX="-22895" custLinFactNeighborX="-100000">
        <dgm:presLayoutVars>
          <dgm:bulletEnabled val="1"/>
        </dgm:presLayoutVars>
      </dgm:prSet>
      <dgm:spPr/>
    </dgm:pt>
    <dgm:pt modelId="{AA1F6B8F-0E87-43F6-803F-5BB7DE84C8F8}" type="pres">
      <dgm:prSet presAssocID="{02136EEC-AA07-412B-B202-1AA710CDE5A6}" presName="sibTrans" presStyleCnt="0"/>
      <dgm:spPr/>
    </dgm:pt>
    <dgm:pt modelId="{973D1067-82D6-4F09-B676-2F1F2CBFF843}" type="pres">
      <dgm:prSet presAssocID="{4C3C95CF-2E2C-4B44-9C9D-933004D4D589}" presName="textNode" presStyleLbl="node1" presStyleIdx="5" presStyleCnt="6" custScaleX="215798" custLinFactX="-27378" custLinFactNeighborX="-100000" custLinFactNeighborY="2874">
        <dgm:presLayoutVars>
          <dgm:bulletEnabled val="1"/>
        </dgm:presLayoutVars>
      </dgm:prSet>
      <dgm:spPr/>
    </dgm:pt>
  </dgm:ptLst>
  <dgm:cxnLst>
    <dgm:cxn modelId="{D5D3EA19-3FEB-4D51-BB95-B3C7CD0ADC72}" srcId="{841BDB5D-C7C0-489D-83A1-04DC7F066CB8}" destId="{81593F72-660B-4F1D-9F36-9B4D20757E31}" srcOrd="0" destOrd="0" parTransId="{8EC4C355-2BDC-4E2D-BD9F-CD2BAB2F7ACC}" sibTransId="{6FCB6718-9BA5-43DE-9CEF-FED16427BF0F}"/>
    <dgm:cxn modelId="{A326B230-5382-4A26-9AFA-AE477F740D7E}" srcId="{841BDB5D-C7C0-489D-83A1-04DC7F066CB8}" destId="{ED2A6ED0-5D39-477E-A35A-2BB2CED770D0}" srcOrd="4" destOrd="0" parTransId="{E2002FCE-CD59-42E1-B647-14CB02DF4A07}" sibTransId="{02136EEC-AA07-412B-B202-1AA710CDE5A6}"/>
    <dgm:cxn modelId="{536A343E-232F-4C01-8D21-C653F575F397}" srcId="{841BDB5D-C7C0-489D-83A1-04DC7F066CB8}" destId="{B264DF4C-741E-43B2-A1D1-E1FB8AC1238A}" srcOrd="2" destOrd="0" parTransId="{88600DC0-49A5-43B0-A61B-CBDAE57AE359}" sibTransId="{8F379AF8-B843-4A99-903B-2B19DFD1CED4}"/>
    <dgm:cxn modelId="{6CBE0349-495F-4EA2-A9E3-54D2731F79BC}" type="presOf" srcId="{81593F72-660B-4F1D-9F36-9B4D20757E31}" destId="{00BA95B6-D6AB-4C40-A5A4-2E2CB9BE2F13}" srcOrd="0" destOrd="0" presId="urn:microsoft.com/office/officeart/2005/8/layout/hProcess9"/>
    <dgm:cxn modelId="{7377346D-20F0-4D70-A2C0-EFA34B0C73BE}" type="presOf" srcId="{ED2A6ED0-5D39-477E-A35A-2BB2CED770D0}" destId="{6C3EA808-C7BB-4DF3-8AE7-5048B6A55F95}" srcOrd="0" destOrd="0" presId="urn:microsoft.com/office/officeart/2005/8/layout/hProcess9"/>
    <dgm:cxn modelId="{08CB8271-D080-4D37-89C5-B0D84E5CBCA1}" srcId="{841BDB5D-C7C0-489D-83A1-04DC7F066CB8}" destId="{4C3C95CF-2E2C-4B44-9C9D-933004D4D589}" srcOrd="5" destOrd="0" parTransId="{D621D3C6-23F2-414E-AC78-7C7954922E9A}" sibTransId="{D882B1C4-09A3-44FB-BCF8-B6FEDEAD192E}"/>
    <dgm:cxn modelId="{5718B857-6CF2-49D2-8B2E-B7B6FEBCAB5B}" type="presOf" srcId="{D1184949-1A77-452C-9B75-88BC075A1DF5}" destId="{5AB2CE4D-C440-4A32-85E2-72877A0B5989}" srcOrd="0" destOrd="0" presId="urn:microsoft.com/office/officeart/2005/8/layout/hProcess9"/>
    <dgm:cxn modelId="{9651DE58-A4ED-4B7B-A827-AB984D5FAA21}" type="presOf" srcId="{841BDB5D-C7C0-489D-83A1-04DC7F066CB8}" destId="{B88ECC63-B86C-4083-8DAD-57111A6907F7}" srcOrd="0" destOrd="0" presId="urn:microsoft.com/office/officeart/2005/8/layout/hProcess9"/>
    <dgm:cxn modelId="{47680388-613B-4263-BC56-EB473B49AF6C}" srcId="{841BDB5D-C7C0-489D-83A1-04DC7F066CB8}" destId="{B409BC3C-FBF0-4A32-BEA0-35763C6F6215}" srcOrd="1" destOrd="0" parTransId="{7AB7F101-5D73-4652-84DC-DCFF471D9AE4}" sibTransId="{C6BC24C9-FC0C-427D-8D04-B99815253163}"/>
    <dgm:cxn modelId="{0FAA1AB8-944F-4891-AD57-847185ED3D8B}" type="presOf" srcId="{B409BC3C-FBF0-4A32-BEA0-35763C6F6215}" destId="{625DAE87-0059-4881-BC79-016DCE970450}" srcOrd="0" destOrd="0" presId="urn:microsoft.com/office/officeart/2005/8/layout/hProcess9"/>
    <dgm:cxn modelId="{F8B50BD1-90BF-4E5A-8946-520FE7CF8CE2}" srcId="{841BDB5D-C7C0-489D-83A1-04DC7F066CB8}" destId="{D1184949-1A77-452C-9B75-88BC075A1DF5}" srcOrd="3" destOrd="0" parTransId="{6F94EF4F-70CD-4230-93CC-DF26C8A0796C}" sibTransId="{18CB8BC7-E233-473A-8173-5C351265153A}"/>
    <dgm:cxn modelId="{D6D1F2E0-2D23-4826-8756-552E59A84881}" type="presOf" srcId="{4C3C95CF-2E2C-4B44-9C9D-933004D4D589}" destId="{973D1067-82D6-4F09-B676-2F1F2CBFF843}" srcOrd="0" destOrd="0" presId="urn:microsoft.com/office/officeart/2005/8/layout/hProcess9"/>
    <dgm:cxn modelId="{F5BF86F6-3120-4D9C-83E5-44F9CAEA4D64}" type="presOf" srcId="{B264DF4C-741E-43B2-A1D1-E1FB8AC1238A}" destId="{97ADA2B4-5216-4703-9415-7E8363C3E58E}" srcOrd="0" destOrd="0" presId="urn:microsoft.com/office/officeart/2005/8/layout/hProcess9"/>
    <dgm:cxn modelId="{A6493561-23BC-4FA1-9D30-5D1BBF0DE962}" type="presParOf" srcId="{B88ECC63-B86C-4083-8DAD-57111A6907F7}" destId="{B98DD154-E3C2-44E5-8BE6-D940125C7529}" srcOrd="0" destOrd="0" presId="urn:microsoft.com/office/officeart/2005/8/layout/hProcess9"/>
    <dgm:cxn modelId="{A9F52283-EE29-44C1-AAE7-4EF0913DAA71}" type="presParOf" srcId="{B88ECC63-B86C-4083-8DAD-57111A6907F7}" destId="{9A059170-753C-4B9C-A355-79B18601AFDC}" srcOrd="1" destOrd="0" presId="urn:microsoft.com/office/officeart/2005/8/layout/hProcess9"/>
    <dgm:cxn modelId="{2A7DADD6-A893-47E7-904A-6BB601FD970B}" type="presParOf" srcId="{9A059170-753C-4B9C-A355-79B18601AFDC}" destId="{00BA95B6-D6AB-4C40-A5A4-2E2CB9BE2F13}" srcOrd="0" destOrd="0" presId="urn:microsoft.com/office/officeart/2005/8/layout/hProcess9"/>
    <dgm:cxn modelId="{E1ED6C97-8B60-4AD0-8DAC-FA040E871F29}" type="presParOf" srcId="{9A059170-753C-4B9C-A355-79B18601AFDC}" destId="{924099B6-0FDC-4433-B5B1-3F167967277A}" srcOrd="1" destOrd="0" presId="urn:microsoft.com/office/officeart/2005/8/layout/hProcess9"/>
    <dgm:cxn modelId="{1A273D01-92B2-41A2-ABF1-6EB8CE585A85}" type="presParOf" srcId="{9A059170-753C-4B9C-A355-79B18601AFDC}" destId="{625DAE87-0059-4881-BC79-016DCE970450}" srcOrd="2" destOrd="0" presId="urn:microsoft.com/office/officeart/2005/8/layout/hProcess9"/>
    <dgm:cxn modelId="{932A1B89-4182-43BC-AEFC-DC61C3F29133}" type="presParOf" srcId="{9A059170-753C-4B9C-A355-79B18601AFDC}" destId="{EF249B9E-15B5-4B0D-A358-0C85EFE0182F}" srcOrd="3" destOrd="0" presId="urn:microsoft.com/office/officeart/2005/8/layout/hProcess9"/>
    <dgm:cxn modelId="{6F251848-D43A-4141-B2C8-EEE445F4AD57}" type="presParOf" srcId="{9A059170-753C-4B9C-A355-79B18601AFDC}" destId="{97ADA2B4-5216-4703-9415-7E8363C3E58E}" srcOrd="4" destOrd="0" presId="urn:microsoft.com/office/officeart/2005/8/layout/hProcess9"/>
    <dgm:cxn modelId="{F71D5698-A51C-4AEF-A988-5245ED79C7D8}" type="presParOf" srcId="{9A059170-753C-4B9C-A355-79B18601AFDC}" destId="{060061E0-2458-49B6-8599-F9E4B5CEAC8E}" srcOrd="5" destOrd="0" presId="urn:microsoft.com/office/officeart/2005/8/layout/hProcess9"/>
    <dgm:cxn modelId="{D8E885E6-DBC7-43E9-A386-452A17F27F78}" type="presParOf" srcId="{9A059170-753C-4B9C-A355-79B18601AFDC}" destId="{5AB2CE4D-C440-4A32-85E2-72877A0B5989}" srcOrd="6" destOrd="0" presId="urn:microsoft.com/office/officeart/2005/8/layout/hProcess9"/>
    <dgm:cxn modelId="{C747C8FD-A888-463A-91A5-316B4351FC81}" type="presParOf" srcId="{9A059170-753C-4B9C-A355-79B18601AFDC}" destId="{BF0D6178-47F7-499F-8C9B-EE6ED7B92E19}" srcOrd="7" destOrd="0" presId="urn:microsoft.com/office/officeart/2005/8/layout/hProcess9"/>
    <dgm:cxn modelId="{A7B5151A-2066-4C3D-8FD1-8F4A27B03E3F}" type="presParOf" srcId="{9A059170-753C-4B9C-A355-79B18601AFDC}" destId="{6C3EA808-C7BB-4DF3-8AE7-5048B6A55F95}" srcOrd="8" destOrd="0" presId="urn:microsoft.com/office/officeart/2005/8/layout/hProcess9"/>
    <dgm:cxn modelId="{6E113488-313E-4363-8207-3476A589B537}" type="presParOf" srcId="{9A059170-753C-4B9C-A355-79B18601AFDC}" destId="{AA1F6B8F-0E87-43F6-803F-5BB7DE84C8F8}" srcOrd="9" destOrd="0" presId="urn:microsoft.com/office/officeart/2005/8/layout/hProcess9"/>
    <dgm:cxn modelId="{18261D46-C5CA-407E-8D0C-6D7B77FBD2F2}" type="presParOf" srcId="{9A059170-753C-4B9C-A355-79B18601AFDC}" destId="{973D1067-82D6-4F09-B676-2F1F2CBFF843}" srcOrd="1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8DD154-E3C2-44E5-8BE6-D940125C7529}">
      <dsp:nvSpPr>
        <dsp:cNvPr id="0" name=""/>
        <dsp:cNvSpPr/>
      </dsp:nvSpPr>
      <dsp:spPr>
        <a:xfrm>
          <a:off x="323406" y="0"/>
          <a:ext cx="8405031" cy="4419204"/>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BA95B6-D6AB-4C40-A5A4-2E2CB9BE2F13}">
      <dsp:nvSpPr>
        <dsp:cNvPr id="0" name=""/>
        <dsp:cNvSpPr/>
      </dsp:nvSpPr>
      <dsp:spPr>
        <a:xfrm>
          <a:off x="696" y="1325761"/>
          <a:ext cx="1300588" cy="176768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solidFill>
                <a:schemeClr val="tx1"/>
              </a:solidFill>
            </a:rPr>
            <a:t>Submit a request</a:t>
          </a:r>
          <a:endParaRPr lang="en-UG" sz="2200" kern="1200" dirty="0">
            <a:solidFill>
              <a:schemeClr val="tx1"/>
            </a:solidFill>
          </a:endParaRPr>
        </a:p>
      </dsp:txBody>
      <dsp:txXfrm>
        <a:off x="64185" y="1389250"/>
        <a:ext cx="1173610" cy="1640703"/>
      </dsp:txXfrm>
    </dsp:sp>
    <dsp:sp modelId="{625DAE87-0059-4881-BC79-016DCE970450}">
      <dsp:nvSpPr>
        <dsp:cNvPr id="0" name=""/>
        <dsp:cNvSpPr/>
      </dsp:nvSpPr>
      <dsp:spPr>
        <a:xfrm>
          <a:off x="1369159" y="1298415"/>
          <a:ext cx="1473140" cy="176768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tx1"/>
              </a:solidFill>
            </a:rPr>
            <a:t>Taskforce review the request</a:t>
          </a:r>
          <a:endParaRPr lang="en-UG" sz="2100" kern="1200" dirty="0">
            <a:solidFill>
              <a:schemeClr val="tx1"/>
            </a:solidFill>
          </a:endParaRPr>
        </a:p>
      </dsp:txBody>
      <dsp:txXfrm>
        <a:off x="1441072" y="1370328"/>
        <a:ext cx="1329314" cy="1623855"/>
      </dsp:txXfrm>
    </dsp:sp>
    <dsp:sp modelId="{97ADA2B4-5216-4703-9415-7E8363C3E58E}">
      <dsp:nvSpPr>
        <dsp:cNvPr id="0" name=""/>
        <dsp:cNvSpPr/>
      </dsp:nvSpPr>
      <dsp:spPr>
        <a:xfrm>
          <a:off x="2846776" y="1325761"/>
          <a:ext cx="1232283" cy="176768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tx1"/>
              </a:solidFill>
            </a:rPr>
            <a:t>Approval of the request</a:t>
          </a:r>
          <a:endParaRPr lang="en-UG" sz="2300" kern="1200" dirty="0">
            <a:solidFill>
              <a:schemeClr val="tx1"/>
            </a:solidFill>
          </a:endParaRPr>
        </a:p>
      </dsp:txBody>
      <dsp:txXfrm>
        <a:off x="2906931" y="1385916"/>
        <a:ext cx="1111973" cy="1647371"/>
      </dsp:txXfrm>
    </dsp:sp>
    <dsp:sp modelId="{5AB2CE4D-C440-4A32-85E2-72877A0B5989}">
      <dsp:nvSpPr>
        <dsp:cNvPr id="0" name=""/>
        <dsp:cNvSpPr/>
      </dsp:nvSpPr>
      <dsp:spPr>
        <a:xfrm>
          <a:off x="4125640" y="1325761"/>
          <a:ext cx="1525089" cy="176768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tx1"/>
              </a:solidFill>
            </a:rPr>
            <a:t>Implementation by partner</a:t>
          </a:r>
          <a:endParaRPr lang="en-UG" sz="2300" kern="1200" dirty="0">
            <a:solidFill>
              <a:schemeClr val="tx1"/>
            </a:solidFill>
          </a:endParaRPr>
        </a:p>
      </dsp:txBody>
      <dsp:txXfrm>
        <a:off x="4200089" y="1400210"/>
        <a:ext cx="1376191" cy="1618783"/>
      </dsp:txXfrm>
    </dsp:sp>
    <dsp:sp modelId="{6C3EA808-C7BB-4DF3-8AE7-5048B6A55F95}">
      <dsp:nvSpPr>
        <dsp:cNvPr id="0" name=""/>
        <dsp:cNvSpPr/>
      </dsp:nvSpPr>
      <dsp:spPr>
        <a:xfrm>
          <a:off x="5697280" y="1325761"/>
          <a:ext cx="1369681" cy="176768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66775">
            <a:lnSpc>
              <a:spcPct val="90000"/>
            </a:lnSpc>
            <a:spcBef>
              <a:spcPct val="0"/>
            </a:spcBef>
            <a:spcAft>
              <a:spcPct val="35000"/>
            </a:spcAft>
            <a:buNone/>
          </a:pPr>
          <a:r>
            <a:rPr lang="en-US" sz="1950" kern="1200" dirty="0">
              <a:solidFill>
                <a:schemeClr val="tx1"/>
              </a:solidFill>
            </a:rPr>
            <a:t>NCC desk monitoring of the implementation</a:t>
          </a:r>
          <a:endParaRPr lang="en-UG" sz="1950" kern="1200" dirty="0">
            <a:solidFill>
              <a:schemeClr val="tx1"/>
            </a:solidFill>
          </a:endParaRPr>
        </a:p>
      </dsp:txBody>
      <dsp:txXfrm>
        <a:off x="5764142" y="1392623"/>
        <a:ext cx="1235957" cy="1633957"/>
      </dsp:txXfrm>
    </dsp:sp>
    <dsp:sp modelId="{973D1067-82D6-4F09-B676-2F1F2CBFF843}">
      <dsp:nvSpPr>
        <dsp:cNvPr id="0" name=""/>
        <dsp:cNvSpPr/>
      </dsp:nvSpPr>
      <dsp:spPr>
        <a:xfrm>
          <a:off x="7141345" y="1376564"/>
          <a:ext cx="1317493" cy="176768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Continuous monitoring of the evolution of the context</a:t>
          </a:r>
          <a:endParaRPr lang="en-UG" sz="1800" kern="1200" dirty="0">
            <a:solidFill>
              <a:schemeClr val="tx1"/>
            </a:solidFill>
          </a:endParaRPr>
        </a:p>
      </dsp:txBody>
      <dsp:txXfrm>
        <a:off x="7205660" y="1440879"/>
        <a:ext cx="1188863" cy="163905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48442DB-CB3A-43DD-A8C0-EC7001CA9CD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A6E948F-E88A-411C-860A-A480E0476BA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838D66D-A840-4630-81D2-C1577C194261}" type="datetimeFigureOut">
              <a:rPr lang="en-US" smtClean="0"/>
              <a:t>10/25/2022</a:t>
            </a:fld>
            <a:endParaRPr lang="en-US"/>
          </a:p>
        </p:txBody>
      </p:sp>
      <p:sp>
        <p:nvSpPr>
          <p:cNvPr id="4" name="Footer Placeholder 3">
            <a:extLst>
              <a:ext uri="{FF2B5EF4-FFF2-40B4-BE49-F238E27FC236}">
                <a16:creationId xmlns:a16="http://schemas.microsoft.com/office/drawing/2014/main" id="{D1E9A2A9-34C5-4104-94C6-FB705267682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C83FB03-A45F-449F-AB88-4A17FF0E683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FF6622A-0A6B-464B-A297-D4813CD2CB9E}" type="slidenum">
              <a:rPr lang="en-US" smtClean="0"/>
              <a:t>‹#›</a:t>
            </a:fld>
            <a:endParaRPr lang="en-US"/>
          </a:p>
        </p:txBody>
      </p:sp>
    </p:spTree>
    <p:extLst>
      <p:ext uri="{BB962C8B-B14F-4D97-AF65-F5344CB8AC3E}">
        <p14:creationId xmlns:p14="http://schemas.microsoft.com/office/powerpoint/2010/main" val="29036232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88D92E-FAB0-4328-8695-74EB018D58B4}" type="datetimeFigureOut">
              <a:rPr lang="en-US" smtClean="0"/>
              <a:t>10/25/2022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7C40A8-E52B-4628-9749-D8B4E8C6EFEC}" type="slidenum">
              <a:rPr lang="en-US" smtClean="0"/>
              <a:t>‹#›</a:t>
            </a:fld>
            <a:endParaRPr lang="en-US"/>
          </a:p>
        </p:txBody>
      </p:sp>
    </p:spTree>
    <p:extLst>
      <p:ext uri="{BB962C8B-B14F-4D97-AF65-F5344CB8AC3E}">
        <p14:creationId xmlns:p14="http://schemas.microsoft.com/office/powerpoint/2010/main" val="927524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82702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i="0" kern="1200" baseline="0" dirty="0">
                <a:solidFill>
                  <a:schemeClr val="tx1"/>
                </a:solidFill>
                <a:effectLst/>
                <a:latin typeface="+mn-lt"/>
                <a:ea typeface="+mn-ea"/>
                <a:cs typeface="+mn-cs"/>
              </a:rPr>
              <a:t>Note that the exceptional circumstances can change any time.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396280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i="0" kern="1200" baseline="0" dirty="0">
                <a:solidFill>
                  <a:schemeClr val="tx1"/>
                </a:solidFill>
                <a:effectLst/>
                <a:latin typeface="+mn-lt"/>
                <a:ea typeface="+mn-ea"/>
                <a:cs typeface="+mn-cs"/>
              </a:rPr>
              <a:t>Note that the exceptional circumstances can change any time.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25576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lnSpc>
                <a:spcPct val="120000"/>
              </a:lnSpc>
              <a:spcBef>
                <a:spcPts val="0"/>
              </a:spcBef>
            </a:pPr>
            <a:r>
              <a:rPr lang="en-US" sz="1100" dirty="0">
                <a:effectLst/>
                <a:latin typeface="Tw Cen MT" panose="020B0602020104020603" pitchFamily="34" charset="0"/>
                <a:ea typeface="Noto Sans Symbols"/>
                <a:cs typeface="Noto Sans Symbols"/>
              </a:rPr>
              <a:t>Overall nutrition situation: the number of districts with GAM ≥10% in the presence of aggravating factors (FSNAU estimation)</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76165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i="0" kern="1200" baseline="0" dirty="0">
                <a:solidFill>
                  <a:schemeClr val="tx1"/>
                </a:solidFill>
                <a:effectLst/>
                <a:latin typeface="+mn-lt"/>
                <a:ea typeface="+mn-ea"/>
                <a:cs typeface="+mn-cs"/>
              </a:rPr>
              <a:t>Note that the exceptional circumstances can change any time.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28541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i="0" kern="1200" baseline="0" dirty="0">
                <a:solidFill>
                  <a:schemeClr val="tx1"/>
                </a:solidFill>
                <a:effectLst/>
                <a:latin typeface="+mn-lt"/>
                <a:ea typeface="+mn-ea"/>
                <a:cs typeface="+mn-cs"/>
              </a:rPr>
              <a:t>Note that the exceptional circumstances can change any time.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35057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i="0" kern="1200" baseline="0" dirty="0">
                <a:solidFill>
                  <a:schemeClr val="tx1"/>
                </a:solidFill>
                <a:effectLst/>
                <a:latin typeface="+mn-lt"/>
                <a:ea typeface="+mn-ea"/>
                <a:cs typeface="+mn-cs"/>
              </a:rPr>
              <a:t>•Data collected should disaggregate data by MAM and SAM. All admissions of children with MUAC &lt;11.5cm, Height for Weight Z-score &lt;-3 and/or bilateral pitting oedema grade one and two without medical complications will be registered as SAM cases.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34853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i="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305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kern="1200" baseline="0" dirty="0">
                <a:solidFill>
                  <a:schemeClr val="tx1"/>
                </a:solidFill>
                <a:effectLst/>
                <a:latin typeface="+mn-lt"/>
                <a:ea typeface="+mn-ea"/>
                <a:cs typeface="+mn-cs"/>
              </a:rPr>
              <a:t>These too can be modified further to fit within context and align with the national guidelines.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kern="1200" baseline="0" dirty="0">
                <a:solidFill>
                  <a:schemeClr val="tx1"/>
                </a:solidFill>
                <a:effectLst/>
                <a:latin typeface="+mn-lt"/>
                <a:ea typeface="+mn-ea"/>
                <a:cs typeface="+mn-cs"/>
              </a:rPr>
              <a:t>Can use one or more simultaneously.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kern="1200" baseline="0" dirty="0">
                <a:solidFill>
                  <a:schemeClr val="tx1"/>
                </a:solidFill>
                <a:effectLst/>
                <a:latin typeface="+mn-lt"/>
                <a:ea typeface="+mn-ea"/>
                <a:cs typeface="+mn-cs"/>
              </a:rPr>
              <a:t>The last 4 are usually used jointly and called the combined nutrition protocol.</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13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Calibri" panose="020F0502020204030204" pitchFamily="34" charset="0"/>
                <a:ea typeface="Calibri" panose="020F0502020204030204" pitchFamily="34" charset="0"/>
              </a:rPr>
              <a:t>drought since 2011, GAM rates above 15% since 2017, currently famine to be pronounced.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Calibri" panose="020F0502020204030204" pitchFamily="34" charset="0"/>
                <a:ea typeface="Calibri" panose="020F0502020204030204" pitchFamily="34" charset="0"/>
              </a:rPr>
              <a:t>national coverage for SAM and MAM services is estimated at &gt;80% and 65% respectively in accessible locations.</a:t>
            </a:r>
            <a:endParaRPr lang="en-UG"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9584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Calibri" panose="020F0502020204030204" pitchFamily="34" charset="0"/>
                <a:ea typeface="Calibri" panose="020F0502020204030204" pitchFamily="34" charset="0"/>
              </a:rPr>
              <a:t>drought since 2011, GAM rates above 15% since 2017, currently famine to be pronounced.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Calibri" panose="020F0502020204030204" pitchFamily="34" charset="0"/>
                <a:ea typeface="Calibri" panose="020F0502020204030204" pitchFamily="34" charset="0"/>
              </a:rPr>
              <a:t>national coverage for SAM and MAM services is estimated at &gt;80% and 65% respectively in accessible locations.</a:t>
            </a:r>
            <a:endParaRPr lang="en-UG"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0044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Calibri" panose="020F0502020204030204" pitchFamily="34" charset="0"/>
                <a:ea typeface="Calibri" panose="020F0502020204030204" pitchFamily="34" charset="0"/>
              </a:rPr>
              <a:t>drought since 2011, GAM rates above 15% since 2017, currently famine to be pronounced.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Calibri" panose="020F0502020204030204" pitchFamily="34" charset="0"/>
                <a:ea typeface="Calibri" panose="020F0502020204030204" pitchFamily="34" charset="0"/>
              </a:rPr>
              <a:t>national coverage for SAM and MAM services is estimated at &gt;80% and 65% respectively in accessible locations.</a:t>
            </a:r>
            <a:endParaRPr lang="en-UG"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9943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i="0" dirty="0">
                <a:effectLst/>
                <a:latin typeface="Calibri" panose="020F0502020204030204" pitchFamily="34" charset="0"/>
                <a:ea typeface="Calibri" panose="020F0502020204030204" pitchFamily="34" charset="0"/>
              </a:rPr>
              <a:t>Operationally, this implies that all 6-59 months with uncomplicated acute malnutrition will be treated under one program with the same product in different dosages. No distinction between SAM and MAM except in dosages, routine medication is given, and frequency of follow-up and reporting.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i="0" dirty="0">
                <a:effectLst/>
                <a:latin typeface="Calibri" panose="020F0502020204030204" pitchFamily="34" charset="0"/>
                <a:ea typeface="Calibri" panose="020F0502020204030204" pitchFamily="34" charset="0"/>
              </a:rPr>
              <a:t>Note: UNICEF is hesitant to recommend treatment of SAM with RUSF.</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i="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7557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i="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51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i="0" kern="1200" baseline="0" dirty="0">
                <a:solidFill>
                  <a:schemeClr val="tx1"/>
                </a:solidFill>
                <a:effectLst/>
                <a:latin typeface="+mn-lt"/>
                <a:ea typeface="+mn-ea"/>
                <a:cs typeface="+mn-cs"/>
              </a:rPr>
              <a:t>Note that the exceptional circumstances can change any time.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54173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i="0" kern="1200" baseline="0" dirty="0">
                <a:solidFill>
                  <a:schemeClr val="tx1"/>
                </a:solidFill>
                <a:effectLst/>
                <a:latin typeface="+mn-lt"/>
                <a:ea typeface="+mn-ea"/>
                <a:cs typeface="+mn-cs"/>
              </a:rPr>
              <a:t>Substitution for specialized foods is temporary. Products to substitute with:  1)RUT 1)RUSF/LNS-LQ</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i="0" kern="1200" baseline="0" dirty="0">
                <a:solidFill>
                  <a:schemeClr val="tx1"/>
                </a:solidFill>
                <a:effectLst/>
                <a:latin typeface="+mn-lt"/>
                <a:ea typeface="+mn-ea"/>
                <a:cs typeface="+mn-cs"/>
              </a:rPr>
              <a:t>For MAM when no RUSF, replace with CSB++ before using LNS-LQ</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i="0" kern="1200" baseline="0" dirty="0">
                <a:solidFill>
                  <a:schemeClr val="tx1"/>
                </a:solidFill>
                <a:effectLst/>
                <a:latin typeface="+mn-lt"/>
                <a:ea typeface="+mn-ea"/>
                <a:cs typeface="+mn-cs"/>
              </a:rPr>
              <a:t>Always ensure proper messaging  to HWs and caregivers.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47C9FFE-8F45-43E2-B4EB-61706A0CA7D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05460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5BFE7555-07CF-4CC1-9AD4-26EB01ADEF75}"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pic>
        <p:nvPicPr>
          <p:cNvPr id="8" name="Picture 7" descr="Text&#10;&#10;Description automatically generated with medium confidence">
            <a:extLst>
              <a:ext uri="{FF2B5EF4-FFF2-40B4-BE49-F238E27FC236}">
                <a16:creationId xmlns:a16="http://schemas.microsoft.com/office/drawing/2014/main" id="{A6333E8A-778C-4D85-889B-AF5581B4C09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54785" y="6172575"/>
            <a:ext cx="913363" cy="589810"/>
          </a:xfrm>
          <a:prstGeom prst="rect">
            <a:avLst/>
          </a:prstGeom>
        </p:spPr>
      </p:pic>
    </p:spTree>
    <p:extLst>
      <p:ext uri="{BB962C8B-B14F-4D97-AF65-F5344CB8AC3E}">
        <p14:creationId xmlns:p14="http://schemas.microsoft.com/office/powerpoint/2010/main" val="1463307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Infographic Slide full page">
    <p:spTree>
      <p:nvGrpSpPr>
        <p:cNvPr id="1" name=""/>
        <p:cNvGrpSpPr/>
        <p:nvPr/>
      </p:nvGrpSpPr>
      <p:grpSpPr>
        <a:xfrm>
          <a:off x="0" y="0"/>
          <a:ext cx="0" cy="0"/>
          <a:chOff x="0" y="0"/>
          <a:chExt cx="0" cy="0"/>
        </a:xfrm>
      </p:grpSpPr>
      <p:sp>
        <p:nvSpPr>
          <p:cNvPr id="12" name="Picture Placeholder 2"/>
          <p:cNvSpPr>
            <a:spLocks noGrp="1"/>
          </p:cNvSpPr>
          <p:nvPr>
            <p:ph type="pic" sz="quarter" idx="13" hasCustomPrompt="1"/>
          </p:nvPr>
        </p:nvSpPr>
        <p:spPr>
          <a:xfrm>
            <a:off x="7535862"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13" name="Picture Placeholder 2"/>
          <p:cNvSpPr>
            <a:spLocks noGrp="1"/>
          </p:cNvSpPr>
          <p:nvPr>
            <p:ph type="pic" sz="quarter" idx="14" hasCustomPrompt="1"/>
          </p:nvPr>
        </p:nvSpPr>
        <p:spPr>
          <a:xfrm>
            <a:off x="6009857"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14" name="Picture Placeholder 2"/>
          <p:cNvSpPr>
            <a:spLocks noGrp="1"/>
          </p:cNvSpPr>
          <p:nvPr>
            <p:ph type="pic" sz="quarter" idx="15" hasCustomPrompt="1"/>
          </p:nvPr>
        </p:nvSpPr>
        <p:spPr>
          <a:xfrm>
            <a:off x="4476426"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7" name="Text Placeholder 13"/>
          <p:cNvSpPr>
            <a:spLocks noGrp="1"/>
          </p:cNvSpPr>
          <p:nvPr>
            <p:ph type="body" sz="quarter" idx="11" hasCustomPrompt="1"/>
          </p:nvPr>
        </p:nvSpPr>
        <p:spPr>
          <a:xfrm>
            <a:off x="401874" y="6094736"/>
            <a:ext cx="4074550" cy="550501"/>
          </a:xfrm>
        </p:spPr>
        <p:txBody>
          <a:bodyPr>
            <a:noAutofit/>
          </a:bodyPr>
          <a:lstStyle>
            <a:lvl1pPr marL="0" indent="0" algn="l">
              <a:lnSpc>
                <a:spcPct val="70000"/>
              </a:lnSpc>
              <a:buNone/>
              <a:defRPr sz="2625" b="1" baseline="0">
                <a:solidFill>
                  <a:schemeClr val="tx1">
                    <a:lumMod val="65000"/>
                    <a:lumOff val="35000"/>
                  </a:schemeClr>
                </a:solidFill>
              </a:defRPr>
            </a:lvl1pPr>
            <a:lvl2pPr marL="457121" indent="0" algn="ctr">
              <a:buNone/>
              <a:defRPr sz="2100"/>
            </a:lvl2pPr>
            <a:lvl3pPr marL="914240" indent="0" algn="ctr">
              <a:buNone/>
              <a:defRPr sz="2100"/>
            </a:lvl3pPr>
            <a:lvl4pPr marL="1371360" indent="0" algn="ctr">
              <a:buNone/>
              <a:defRPr sz="2100"/>
            </a:lvl4pPr>
            <a:lvl5pPr marL="1828480" indent="0" algn="ctr">
              <a:buNone/>
              <a:defRPr sz="2100"/>
            </a:lvl5pPr>
          </a:lstStyle>
          <a:p>
            <a:pPr lvl="0"/>
            <a:r>
              <a:rPr lang="fr-FR"/>
              <a:t>EDIT NAME OF EVENT</a:t>
            </a:r>
            <a:endParaRPr lang="en-US"/>
          </a:p>
        </p:txBody>
      </p:sp>
    </p:spTree>
    <p:extLst>
      <p:ext uri="{BB962C8B-B14F-4D97-AF65-F5344CB8AC3E}">
        <p14:creationId xmlns:p14="http://schemas.microsoft.com/office/powerpoint/2010/main" val="210037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ANK YOU slide">
    <p:spTree>
      <p:nvGrpSpPr>
        <p:cNvPr id="1" name=""/>
        <p:cNvGrpSpPr/>
        <p:nvPr/>
      </p:nvGrpSpPr>
      <p:grpSpPr>
        <a:xfrm>
          <a:off x="0" y="0"/>
          <a:ext cx="0" cy="0"/>
          <a:chOff x="0" y="0"/>
          <a:chExt cx="0" cy="0"/>
        </a:xfrm>
      </p:grpSpPr>
      <p:cxnSp>
        <p:nvCxnSpPr>
          <p:cNvPr id="21" name="Straight Connector 20"/>
          <p:cNvCxnSpPr/>
          <p:nvPr userDrawn="1"/>
        </p:nvCxnSpPr>
        <p:spPr>
          <a:xfrm>
            <a:off x="4473920" y="4265162"/>
            <a:ext cx="1934079" cy="0"/>
          </a:xfrm>
          <a:prstGeom prst="line">
            <a:avLst/>
          </a:prstGeom>
          <a:ln w="3175" cmpd="sng">
            <a:solidFill>
              <a:srgbClr val="009999"/>
            </a:solidFill>
            <a:prstDash val="solid"/>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sz="quarter" idx="16"/>
          </p:nvPr>
        </p:nvSpPr>
        <p:spPr>
          <a:xfrm>
            <a:off x="-10719" y="0"/>
            <a:ext cx="9171392" cy="5194300"/>
          </a:xfrm>
          <a:solidFill>
            <a:schemeClr val="bg1">
              <a:lumMod val="85000"/>
            </a:schemeClr>
          </a:solidFill>
        </p:spPr>
        <p:txBody>
          <a:bodyPr/>
          <a:lstStyle>
            <a:lvl1pPr marL="0" indent="0" algn="ctr">
              <a:buNone/>
              <a:defRPr/>
            </a:lvl1pPr>
          </a:lstStyle>
          <a:p>
            <a:r>
              <a:rPr lang="en-US"/>
              <a:t>Click icon to add picture</a:t>
            </a:r>
          </a:p>
        </p:txBody>
      </p:sp>
      <p:sp>
        <p:nvSpPr>
          <p:cNvPr id="17" name="Picture Placeholder 2"/>
          <p:cNvSpPr>
            <a:spLocks noGrp="1"/>
          </p:cNvSpPr>
          <p:nvPr>
            <p:ph type="pic" sz="quarter" idx="12" hasCustomPrompt="1"/>
          </p:nvPr>
        </p:nvSpPr>
        <p:spPr>
          <a:xfrm>
            <a:off x="500219" y="5555278"/>
            <a:ext cx="2039589" cy="958850"/>
          </a:xfrm>
        </p:spPr>
        <p:txBody>
          <a:bodyPr/>
          <a:lstStyle>
            <a:lvl1pPr marL="0" indent="0" algn="ctr">
              <a:buNone/>
              <a:defRPr>
                <a:solidFill>
                  <a:schemeClr val="bg1">
                    <a:lumMod val="85000"/>
                  </a:schemeClr>
                </a:solidFill>
              </a:defRPr>
            </a:lvl1pPr>
          </a:lstStyle>
          <a:p>
            <a:r>
              <a:rPr lang="en-US"/>
              <a:t>LOGO</a:t>
            </a:r>
          </a:p>
        </p:txBody>
      </p:sp>
      <p:sp>
        <p:nvSpPr>
          <p:cNvPr id="18" name="Picture Placeholder 2"/>
          <p:cNvSpPr>
            <a:spLocks noGrp="1"/>
          </p:cNvSpPr>
          <p:nvPr>
            <p:ph type="pic" sz="quarter" idx="13" hasCustomPrompt="1"/>
          </p:nvPr>
        </p:nvSpPr>
        <p:spPr>
          <a:xfrm>
            <a:off x="6613769" y="5555278"/>
            <a:ext cx="2039589" cy="958850"/>
          </a:xfrm>
        </p:spPr>
        <p:txBody>
          <a:bodyPr/>
          <a:lstStyle>
            <a:lvl1pPr marL="0" indent="0" algn="ctr">
              <a:buNone/>
              <a:defRPr>
                <a:solidFill>
                  <a:schemeClr val="bg1">
                    <a:lumMod val="85000"/>
                  </a:schemeClr>
                </a:solidFill>
              </a:defRPr>
            </a:lvl1pPr>
          </a:lstStyle>
          <a:p>
            <a:r>
              <a:rPr lang="en-US"/>
              <a:t>LOGO</a:t>
            </a:r>
          </a:p>
        </p:txBody>
      </p:sp>
      <p:sp>
        <p:nvSpPr>
          <p:cNvPr id="19" name="Picture Placeholder 2"/>
          <p:cNvSpPr>
            <a:spLocks noGrp="1"/>
          </p:cNvSpPr>
          <p:nvPr>
            <p:ph type="pic" sz="quarter" idx="14" hasCustomPrompt="1"/>
          </p:nvPr>
        </p:nvSpPr>
        <p:spPr>
          <a:xfrm>
            <a:off x="3565355" y="5555278"/>
            <a:ext cx="2039589" cy="958850"/>
          </a:xfrm>
        </p:spPr>
        <p:txBody>
          <a:bodyPr/>
          <a:lstStyle>
            <a:lvl1pPr marL="0" indent="0" algn="ctr">
              <a:buNone/>
              <a:defRPr>
                <a:solidFill>
                  <a:schemeClr val="bg1">
                    <a:lumMod val="85000"/>
                  </a:schemeClr>
                </a:solidFill>
              </a:defRPr>
            </a:lvl1pPr>
          </a:lstStyle>
          <a:p>
            <a:r>
              <a:rPr lang="en-US"/>
              <a:t>LOGO</a:t>
            </a:r>
          </a:p>
        </p:txBody>
      </p:sp>
      <p:sp>
        <p:nvSpPr>
          <p:cNvPr id="20" name="Text Placeholder 4"/>
          <p:cNvSpPr>
            <a:spLocks noGrp="1"/>
          </p:cNvSpPr>
          <p:nvPr>
            <p:ph type="body" sz="quarter" idx="17" hasCustomPrompt="1"/>
          </p:nvPr>
        </p:nvSpPr>
        <p:spPr>
          <a:xfrm>
            <a:off x="1567991" y="2699547"/>
            <a:ext cx="6116643" cy="1458913"/>
          </a:xfrm>
        </p:spPr>
        <p:txBody>
          <a:bodyPr>
            <a:noAutofit/>
          </a:bodyPr>
          <a:lstStyle>
            <a:lvl1pPr marL="0" indent="0" algn="ctr">
              <a:buNone/>
              <a:defRPr sz="5400">
                <a:solidFill>
                  <a:schemeClr val="bg1"/>
                </a:solidFill>
              </a:defRPr>
            </a:lvl1pPr>
            <a:lvl2pPr marL="457121" indent="0">
              <a:buNone/>
              <a:defRPr sz="5400"/>
            </a:lvl2pPr>
            <a:lvl3pPr marL="914240" indent="0">
              <a:buNone/>
              <a:defRPr sz="5400"/>
            </a:lvl3pPr>
            <a:lvl4pPr marL="1371360" indent="0">
              <a:buNone/>
              <a:defRPr sz="5400"/>
            </a:lvl4pPr>
            <a:lvl5pPr marL="1828480" indent="0">
              <a:buNone/>
              <a:defRPr sz="5400"/>
            </a:lvl5pPr>
          </a:lstStyle>
          <a:p>
            <a:pPr lvl="0"/>
            <a:r>
              <a:rPr lang="fr-FR"/>
              <a:t>THANK YOU</a:t>
            </a:r>
            <a:endParaRPr lang="en-US"/>
          </a:p>
        </p:txBody>
      </p:sp>
    </p:spTree>
    <p:extLst>
      <p:ext uri="{BB962C8B-B14F-4D97-AF65-F5344CB8AC3E}">
        <p14:creationId xmlns:p14="http://schemas.microsoft.com/office/powerpoint/2010/main" val="4128007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HANK YOU slide">
    <p:spTree>
      <p:nvGrpSpPr>
        <p:cNvPr id="1" name=""/>
        <p:cNvGrpSpPr/>
        <p:nvPr/>
      </p:nvGrpSpPr>
      <p:grpSpPr>
        <a:xfrm>
          <a:off x="0" y="0"/>
          <a:ext cx="0" cy="0"/>
          <a:chOff x="0" y="0"/>
          <a:chExt cx="0" cy="0"/>
        </a:xfrm>
      </p:grpSpPr>
      <p:cxnSp>
        <p:nvCxnSpPr>
          <p:cNvPr id="21" name="Straight Connector 20"/>
          <p:cNvCxnSpPr/>
          <p:nvPr userDrawn="1"/>
        </p:nvCxnSpPr>
        <p:spPr>
          <a:xfrm>
            <a:off x="4473920" y="4265162"/>
            <a:ext cx="1934079" cy="0"/>
          </a:xfrm>
          <a:prstGeom prst="line">
            <a:avLst/>
          </a:prstGeom>
          <a:ln w="3175" cmpd="sng">
            <a:solidFill>
              <a:srgbClr val="009999"/>
            </a:solidFill>
            <a:prstDash val="solid"/>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sz="quarter" idx="16"/>
          </p:nvPr>
        </p:nvSpPr>
        <p:spPr>
          <a:xfrm>
            <a:off x="-10719" y="0"/>
            <a:ext cx="9171392" cy="6858000"/>
          </a:xfrm>
          <a:solidFill>
            <a:schemeClr val="bg1">
              <a:lumMod val="85000"/>
            </a:schemeClr>
          </a:solidFill>
        </p:spPr>
        <p:txBody>
          <a:bodyPr/>
          <a:lstStyle>
            <a:lvl1pPr marL="0" indent="0" algn="ctr">
              <a:buNone/>
              <a:defRPr/>
            </a:lvl1pPr>
          </a:lstStyle>
          <a:p>
            <a:r>
              <a:rPr lang="en-US"/>
              <a:t>Click icon to add picture</a:t>
            </a:r>
          </a:p>
        </p:txBody>
      </p:sp>
      <p:sp>
        <p:nvSpPr>
          <p:cNvPr id="20" name="Text Placeholder 4"/>
          <p:cNvSpPr>
            <a:spLocks noGrp="1"/>
          </p:cNvSpPr>
          <p:nvPr>
            <p:ph type="body" sz="quarter" idx="17" hasCustomPrompt="1"/>
          </p:nvPr>
        </p:nvSpPr>
        <p:spPr>
          <a:xfrm>
            <a:off x="0" y="2799759"/>
            <a:ext cx="3595254" cy="1458913"/>
          </a:xfrm>
        </p:spPr>
        <p:txBody>
          <a:bodyPr>
            <a:noAutofit/>
          </a:bodyPr>
          <a:lstStyle>
            <a:lvl1pPr marL="0" indent="0" algn="ctr">
              <a:buNone/>
              <a:defRPr sz="5400">
                <a:solidFill>
                  <a:schemeClr val="bg1"/>
                </a:solidFill>
              </a:defRPr>
            </a:lvl1pPr>
            <a:lvl2pPr marL="457121" indent="0">
              <a:buNone/>
              <a:defRPr sz="5400"/>
            </a:lvl2pPr>
            <a:lvl3pPr marL="914240" indent="0">
              <a:buNone/>
              <a:defRPr sz="5400"/>
            </a:lvl3pPr>
            <a:lvl4pPr marL="1371360" indent="0">
              <a:buNone/>
              <a:defRPr sz="5400"/>
            </a:lvl4pPr>
            <a:lvl5pPr marL="1828480" indent="0">
              <a:buNone/>
              <a:defRPr sz="5400"/>
            </a:lvl5pPr>
          </a:lstStyle>
          <a:p>
            <a:pPr lvl="0"/>
            <a:r>
              <a:rPr lang="fr-FR"/>
              <a:t>THANK YOU</a:t>
            </a:r>
            <a:endParaRPr lang="en-US"/>
          </a:p>
        </p:txBody>
      </p:sp>
      <p:pic>
        <p:nvPicPr>
          <p:cNvPr id="4" name="Graphic 3">
            <a:extLst>
              <a:ext uri="{FF2B5EF4-FFF2-40B4-BE49-F238E27FC236}">
                <a16:creationId xmlns:a16="http://schemas.microsoft.com/office/drawing/2014/main" id="{21B7C62D-129C-49BC-BF22-52627F246BDE}"/>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39570" y="5751367"/>
            <a:ext cx="714375" cy="952500"/>
          </a:xfrm>
          <a:prstGeom prst="rect">
            <a:avLst/>
          </a:prstGeom>
        </p:spPr>
      </p:pic>
    </p:spTree>
    <p:extLst>
      <p:ext uri="{BB962C8B-B14F-4D97-AF65-F5344CB8AC3E}">
        <p14:creationId xmlns:p14="http://schemas.microsoft.com/office/powerpoint/2010/main" val="228958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12" name="Picture Placeholder 2"/>
          <p:cNvSpPr>
            <a:spLocks noGrp="1"/>
          </p:cNvSpPr>
          <p:nvPr>
            <p:ph type="pic" sz="quarter" idx="13" hasCustomPrompt="1"/>
          </p:nvPr>
        </p:nvSpPr>
        <p:spPr>
          <a:xfrm>
            <a:off x="7535862"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13" name="Picture Placeholder 2"/>
          <p:cNvSpPr>
            <a:spLocks noGrp="1"/>
          </p:cNvSpPr>
          <p:nvPr>
            <p:ph type="pic" sz="quarter" idx="14" hasCustomPrompt="1"/>
          </p:nvPr>
        </p:nvSpPr>
        <p:spPr>
          <a:xfrm>
            <a:off x="6009857"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14" name="Picture Placeholder 2"/>
          <p:cNvSpPr>
            <a:spLocks noGrp="1"/>
          </p:cNvSpPr>
          <p:nvPr>
            <p:ph type="pic" sz="quarter" idx="15" hasCustomPrompt="1"/>
          </p:nvPr>
        </p:nvSpPr>
        <p:spPr>
          <a:xfrm>
            <a:off x="4476426"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7" name="Text Placeholder 13"/>
          <p:cNvSpPr>
            <a:spLocks noGrp="1"/>
          </p:cNvSpPr>
          <p:nvPr>
            <p:ph type="body" sz="quarter" idx="11" hasCustomPrompt="1"/>
          </p:nvPr>
        </p:nvSpPr>
        <p:spPr>
          <a:xfrm>
            <a:off x="401874" y="6094736"/>
            <a:ext cx="4074550" cy="550501"/>
          </a:xfrm>
        </p:spPr>
        <p:txBody>
          <a:bodyPr>
            <a:noAutofit/>
          </a:bodyPr>
          <a:lstStyle>
            <a:lvl1pPr marL="0" indent="0" algn="l">
              <a:lnSpc>
                <a:spcPct val="70000"/>
              </a:lnSpc>
              <a:buNone/>
              <a:defRPr sz="2625" b="1" baseline="0">
                <a:solidFill>
                  <a:schemeClr val="tx1">
                    <a:lumMod val="65000"/>
                    <a:lumOff val="35000"/>
                  </a:schemeClr>
                </a:solidFill>
              </a:defRPr>
            </a:lvl1pPr>
            <a:lvl2pPr marL="457121" indent="0" algn="ctr">
              <a:buNone/>
              <a:defRPr sz="2100"/>
            </a:lvl2pPr>
            <a:lvl3pPr marL="914240" indent="0" algn="ctr">
              <a:buNone/>
              <a:defRPr sz="2100"/>
            </a:lvl3pPr>
            <a:lvl4pPr marL="1371360" indent="0" algn="ctr">
              <a:buNone/>
              <a:defRPr sz="2100"/>
            </a:lvl4pPr>
            <a:lvl5pPr marL="1828480" indent="0" algn="ctr">
              <a:buNone/>
              <a:defRPr sz="2100"/>
            </a:lvl5pPr>
          </a:lstStyle>
          <a:p>
            <a:pPr lvl="0"/>
            <a:r>
              <a:rPr lang="fr-FR"/>
              <a:t>EDIT NAME OF EVENT</a:t>
            </a:r>
            <a:endParaRPr lang="en-US"/>
          </a:p>
        </p:txBody>
      </p:sp>
      <p:sp>
        <p:nvSpPr>
          <p:cNvPr id="8" name="Title 1">
            <a:extLst>
              <a:ext uri="{FF2B5EF4-FFF2-40B4-BE49-F238E27FC236}">
                <a16:creationId xmlns:a16="http://schemas.microsoft.com/office/drawing/2014/main" id="{4AA559FA-7300-4FB1-B565-3B3755E001F9}"/>
              </a:ext>
            </a:extLst>
          </p:cNvPr>
          <p:cNvSpPr txBox="1">
            <a:spLocks/>
          </p:cNvSpPr>
          <p:nvPr userDrawn="1"/>
        </p:nvSpPr>
        <p:spPr bwMode="auto">
          <a:xfrm>
            <a:off x="0" y="-95003"/>
            <a:ext cx="9144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68580" tIns="34290" rIns="68580" bIns="3429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100"/>
          </a:p>
        </p:txBody>
      </p:sp>
      <p:sp>
        <p:nvSpPr>
          <p:cNvPr id="9" name="TextBox 8">
            <a:extLst>
              <a:ext uri="{FF2B5EF4-FFF2-40B4-BE49-F238E27FC236}">
                <a16:creationId xmlns:a16="http://schemas.microsoft.com/office/drawing/2014/main" id="{7F71F763-CD84-4C4D-BD4D-1B965BA81EC9}"/>
              </a:ext>
            </a:extLst>
          </p:cNvPr>
          <p:cNvSpPr txBox="1">
            <a:spLocks noChangeArrowheads="1"/>
          </p:cNvSpPr>
          <p:nvPr userDrawn="1"/>
        </p:nvSpPr>
        <p:spPr bwMode="auto">
          <a:xfrm>
            <a:off x="0" y="796964"/>
            <a:ext cx="9144000" cy="300082"/>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sz="1350">
              <a:solidFill>
                <a:srgbClr val="000000"/>
              </a:solidFill>
            </a:endParaRPr>
          </a:p>
        </p:txBody>
      </p:sp>
      <p:sp>
        <p:nvSpPr>
          <p:cNvPr id="11" name="Title 1">
            <a:extLst>
              <a:ext uri="{FF2B5EF4-FFF2-40B4-BE49-F238E27FC236}">
                <a16:creationId xmlns:a16="http://schemas.microsoft.com/office/drawing/2014/main" id="{B99A67E6-E7D4-4A9E-9290-C57F6F1B6567}"/>
              </a:ext>
            </a:extLst>
          </p:cNvPr>
          <p:cNvSpPr>
            <a:spLocks noGrp="1"/>
          </p:cNvSpPr>
          <p:nvPr>
            <p:ph type="title"/>
          </p:nvPr>
        </p:nvSpPr>
        <p:spPr>
          <a:xfrm>
            <a:off x="-1" y="32709"/>
            <a:ext cx="8557864" cy="648328"/>
          </a:xfrm>
        </p:spPr>
        <p:txBody>
          <a:bodyPr/>
          <a:lstStyle>
            <a:lvl1pPr>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3294458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AA559FA-7300-4FB1-B565-3B3755E001F9}"/>
              </a:ext>
            </a:extLst>
          </p:cNvPr>
          <p:cNvSpPr txBox="1">
            <a:spLocks/>
          </p:cNvSpPr>
          <p:nvPr userDrawn="1"/>
        </p:nvSpPr>
        <p:spPr bwMode="auto">
          <a:xfrm>
            <a:off x="0" y="-95003"/>
            <a:ext cx="9144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68580" tIns="34290" rIns="68580" bIns="3429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100"/>
          </a:p>
        </p:txBody>
      </p:sp>
      <p:sp>
        <p:nvSpPr>
          <p:cNvPr id="9" name="TextBox 8">
            <a:extLst>
              <a:ext uri="{FF2B5EF4-FFF2-40B4-BE49-F238E27FC236}">
                <a16:creationId xmlns:a16="http://schemas.microsoft.com/office/drawing/2014/main" id="{7F71F763-CD84-4C4D-BD4D-1B965BA81EC9}"/>
              </a:ext>
            </a:extLst>
          </p:cNvPr>
          <p:cNvSpPr txBox="1">
            <a:spLocks noChangeArrowheads="1"/>
          </p:cNvSpPr>
          <p:nvPr userDrawn="1"/>
        </p:nvSpPr>
        <p:spPr bwMode="auto">
          <a:xfrm>
            <a:off x="0" y="796964"/>
            <a:ext cx="9144000" cy="300082"/>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sz="1350">
              <a:solidFill>
                <a:srgbClr val="000000"/>
              </a:solidFill>
            </a:endParaRPr>
          </a:p>
        </p:txBody>
      </p:sp>
      <p:sp>
        <p:nvSpPr>
          <p:cNvPr id="11" name="Title 1">
            <a:extLst>
              <a:ext uri="{FF2B5EF4-FFF2-40B4-BE49-F238E27FC236}">
                <a16:creationId xmlns:a16="http://schemas.microsoft.com/office/drawing/2014/main" id="{B99A67E6-E7D4-4A9E-9290-C57F6F1B6567}"/>
              </a:ext>
            </a:extLst>
          </p:cNvPr>
          <p:cNvSpPr>
            <a:spLocks noGrp="1"/>
          </p:cNvSpPr>
          <p:nvPr>
            <p:ph type="title"/>
          </p:nvPr>
        </p:nvSpPr>
        <p:spPr>
          <a:xfrm>
            <a:off x="-1" y="32709"/>
            <a:ext cx="8557864" cy="648328"/>
          </a:xfrm>
        </p:spPr>
        <p:txBody>
          <a:bodyPr/>
          <a:lstStyle>
            <a:lvl1pPr>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1971740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403927"/>
            <a:ext cx="7886700" cy="47730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
        <p:nvSpPr>
          <p:cNvPr id="7" name="Title 1">
            <a:extLst>
              <a:ext uri="{FF2B5EF4-FFF2-40B4-BE49-F238E27FC236}">
                <a16:creationId xmlns:a16="http://schemas.microsoft.com/office/drawing/2014/main" id="{DCF3BEDA-FA7D-4B55-86EB-C1B1FEE87EEE}"/>
              </a:ext>
            </a:extLst>
          </p:cNvPr>
          <p:cNvSpPr txBox="1">
            <a:spLocks/>
          </p:cNvSpPr>
          <p:nvPr userDrawn="1"/>
        </p:nvSpPr>
        <p:spPr bwMode="auto">
          <a:xfrm>
            <a:off x="0" y="-95003"/>
            <a:ext cx="9144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68580" tIns="34290" rIns="68580" bIns="3429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100"/>
          </a:p>
        </p:txBody>
      </p:sp>
      <p:sp>
        <p:nvSpPr>
          <p:cNvPr id="8" name="TextBox 7">
            <a:extLst>
              <a:ext uri="{FF2B5EF4-FFF2-40B4-BE49-F238E27FC236}">
                <a16:creationId xmlns:a16="http://schemas.microsoft.com/office/drawing/2014/main" id="{D68A7F86-6418-436F-A3FA-479202477A47}"/>
              </a:ext>
            </a:extLst>
          </p:cNvPr>
          <p:cNvSpPr txBox="1">
            <a:spLocks noChangeArrowheads="1"/>
          </p:cNvSpPr>
          <p:nvPr userDrawn="1"/>
        </p:nvSpPr>
        <p:spPr bwMode="auto">
          <a:xfrm>
            <a:off x="0" y="796964"/>
            <a:ext cx="9144000" cy="300082"/>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sz="1350">
              <a:solidFill>
                <a:srgbClr val="000000"/>
              </a:solidFill>
            </a:endParaRPr>
          </a:p>
        </p:txBody>
      </p:sp>
      <p:sp>
        <p:nvSpPr>
          <p:cNvPr id="10" name="Title 1">
            <a:extLst>
              <a:ext uri="{FF2B5EF4-FFF2-40B4-BE49-F238E27FC236}">
                <a16:creationId xmlns:a16="http://schemas.microsoft.com/office/drawing/2014/main" id="{D747D75D-1B19-4DFB-B1FA-C94653A5192F}"/>
              </a:ext>
            </a:extLst>
          </p:cNvPr>
          <p:cNvSpPr>
            <a:spLocks noGrp="1"/>
          </p:cNvSpPr>
          <p:nvPr>
            <p:ph type="title"/>
          </p:nvPr>
        </p:nvSpPr>
        <p:spPr>
          <a:xfrm>
            <a:off x="-1" y="32709"/>
            <a:ext cx="8557864" cy="648328"/>
          </a:xfrm>
        </p:spPr>
        <p:txBody>
          <a:bodyPr/>
          <a:lstStyle>
            <a:lvl1pPr>
              <a:defRPr>
                <a:solidFill>
                  <a:schemeClr val="bg1"/>
                </a:solidFill>
              </a:defRPr>
            </a:lvl1pPr>
          </a:lstStyle>
          <a:p>
            <a:r>
              <a:rPr lang="en-US"/>
              <a:t>Click to edit Master title style</a:t>
            </a:r>
          </a:p>
        </p:txBody>
      </p:sp>
      <p:pic>
        <p:nvPicPr>
          <p:cNvPr id="9" name="Picture 8" descr="Text&#10;&#10;Description automatically generated with medium confidence">
            <a:extLst>
              <a:ext uri="{FF2B5EF4-FFF2-40B4-BE49-F238E27FC236}">
                <a16:creationId xmlns:a16="http://schemas.microsoft.com/office/drawing/2014/main" id="{A3726FFB-DFF8-4F4B-ABDD-9CDE31CB58E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37913" y="6356355"/>
            <a:ext cx="801141" cy="450316"/>
          </a:xfrm>
          <a:prstGeom prst="rect">
            <a:avLst/>
          </a:prstGeom>
        </p:spPr>
      </p:pic>
      <p:pic>
        <p:nvPicPr>
          <p:cNvPr id="11" name="Picture 10">
            <a:extLst>
              <a:ext uri="{FF2B5EF4-FFF2-40B4-BE49-F238E27FC236}">
                <a16:creationId xmlns:a16="http://schemas.microsoft.com/office/drawing/2014/main" id="{AFA9A456-AC73-4589-88A5-39F1411AAFB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1367" y="6258686"/>
            <a:ext cx="817907" cy="450316"/>
          </a:xfrm>
          <a:prstGeom prst="rect">
            <a:avLst/>
          </a:prstGeom>
        </p:spPr>
      </p:pic>
    </p:spTree>
    <p:extLst>
      <p:ext uri="{BB962C8B-B14F-4D97-AF65-F5344CB8AC3E}">
        <p14:creationId xmlns:p14="http://schemas.microsoft.com/office/powerpoint/2010/main" val="3558202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928254"/>
            <a:ext cx="2949178" cy="1564887"/>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1458475"/>
            <a:ext cx="4629150" cy="4766073"/>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528454"/>
            <a:ext cx="2949178" cy="372747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FE7555-07CF-4CC1-9AD4-26EB01ADEF75}" type="datetimeFigureOut">
              <a:rPr lang="en-US" smtClean="0"/>
              <a:t>10/25/2022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a:t>
            </a:fld>
            <a:endParaRPr lang="en-US"/>
          </a:p>
        </p:txBody>
      </p:sp>
      <p:sp>
        <p:nvSpPr>
          <p:cNvPr id="8" name="Title 1">
            <a:extLst>
              <a:ext uri="{FF2B5EF4-FFF2-40B4-BE49-F238E27FC236}">
                <a16:creationId xmlns:a16="http://schemas.microsoft.com/office/drawing/2014/main" id="{043C942A-68EC-4FDA-A616-CBC924D51FDB}"/>
              </a:ext>
            </a:extLst>
          </p:cNvPr>
          <p:cNvSpPr txBox="1">
            <a:spLocks/>
          </p:cNvSpPr>
          <p:nvPr userDrawn="1"/>
        </p:nvSpPr>
        <p:spPr bwMode="auto">
          <a:xfrm>
            <a:off x="0" y="-95003"/>
            <a:ext cx="9144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68580" tIns="34290" rIns="68580" bIns="3429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100"/>
          </a:p>
        </p:txBody>
      </p:sp>
      <p:sp>
        <p:nvSpPr>
          <p:cNvPr id="9" name="TextBox 8">
            <a:extLst>
              <a:ext uri="{FF2B5EF4-FFF2-40B4-BE49-F238E27FC236}">
                <a16:creationId xmlns:a16="http://schemas.microsoft.com/office/drawing/2014/main" id="{84FB0979-7CFB-42AB-8E52-BBA222530D37}"/>
              </a:ext>
            </a:extLst>
          </p:cNvPr>
          <p:cNvSpPr txBox="1">
            <a:spLocks noChangeArrowheads="1"/>
          </p:cNvSpPr>
          <p:nvPr userDrawn="1"/>
        </p:nvSpPr>
        <p:spPr bwMode="auto">
          <a:xfrm>
            <a:off x="0" y="796964"/>
            <a:ext cx="9144000" cy="300082"/>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sz="1350">
              <a:solidFill>
                <a:srgbClr val="000000"/>
              </a:solidFill>
            </a:endParaRPr>
          </a:p>
        </p:txBody>
      </p:sp>
    </p:spTree>
    <p:extLst>
      <p:ext uri="{BB962C8B-B14F-4D97-AF65-F5344CB8AC3E}">
        <p14:creationId xmlns:p14="http://schemas.microsoft.com/office/powerpoint/2010/main" val="20927321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FE7555-07CF-4CC1-9AD4-26EB01ADEF75}" type="datetimeFigureOut">
              <a:rPr lang="en-US" smtClean="0"/>
              <a:t>10/25/2022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a:t>
            </a:fld>
            <a:endParaRPr lang="en-US"/>
          </a:p>
        </p:txBody>
      </p:sp>
      <p:sp>
        <p:nvSpPr>
          <p:cNvPr id="8" name="Title 1">
            <a:extLst>
              <a:ext uri="{FF2B5EF4-FFF2-40B4-BE49-F238E27FC236}">
                <a16:creationId xmlns:a16="http://schemas.microsoft.com/office/drawing/2014/main" id="{E0D5BB03-C378-43A3-A13C-B6F344A17DEC}"/>
              </a:ext>
            </a:extLst>
          </p:cNvPr>
          <p:cNvSpPr txBox="1">
            <a:spLocks/>
          </p:cNvSpPr>
          <p:nvPr userDrawn="1"/>
        </p:nvSpPr>
        <p:spPr bwMode="auto">
          <a:xfrm>
            <a:off x="0" y="-95003"/>
            <a:ext cx="9144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68580" tIns="34290" rIns="68580" bIns="3429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100"/>
          </a:p>
        </p:txBody>
      </p:sp>
      <p:sp>
        <p:nvSpPr>
          <p:cNvPr id="9" name="TextBox 8">
            <a:extLst>
              <a:ext uri="{FF2B5EF4-FFF2-40B4-BE49-F238E27FC236}">
                <a16:creationId xmlns:a16="http://schemas.microsoft.com/office/drawing/2014/main" id="{2F42110C-2B2B-44DA-86E8-380056BFF168}"/>
              </a:ext>
            </a:extLst>
          </p:cNvPr>
          <p:cNvSpPr txBox="1">
            <a:spLocks noChangeArrowheads="1"/>
          </p:cNvSpPr>
          <p:nvPr userDrawn="1"/>
        </p:nvSpPr>
        <p:spPr bwMode="auto">
          <a:xfrm>
            <a:off x="0" y="796964"/>
            <a:ext cx="9144000" cy="300082"/>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sz="1350">
              <a:solidFill>
                <a:srgbClr val="000000"/>
              </a:solidFill>
            </a:endParaRPr>
          </a:p>
        </p:txBody>
      </p:sp>
      <p:sp>
        <p:nvSpPr>
          <p:cNvPr id="11" name="Title 1">
            <a:extLst>
              <a:ext uri="{FF2B5EF4-FFF2-40B4-BE49-F238E27FC236}">
                <a16:creationId xmlns:a16="http://schemas.microsoft.com/office/drawing/2014/main" id="{3FC1A977-6079-495F-8089-92C1B3A26D45}"/>
              </a:ext>
            </a:extLst>
          </p:cNvPr>
          <p:cNvSpPr>
            <a:spLocks noGrp="1"/>
          </p:cNvSpPr>
          <p:nvPr>
            <p:ph type="title"/>
          </p:nvPr>
        </p:nvSpPr>
        <p:spPr>
          <a:xfrm>
            <a:off x="-1" y="32709"/>
            <a:ext cx="8557864" cy="648328"/>
          </a:xfrm>
        </p:spPr>
        <p:txBody>
          <a:bodyPr/>
          <a:lstStyle>
            <a:lvl1pPr>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2874782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FE7555-07CF-4CC1-9AD4-26EB01ADEF75}" type="datetimeFigureOut">
              <a:rPr lang="en-US" smtClean="0"/>
              <a:t>10/25/2022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6E0707-16D1-4EFD-9C7E-2A3D500773BC}" type="slidenum">
              <a:rPr lang="en-US" smtClean="0"/>
              <a:t>‹#›</a:t>
            </a:fld>
            <a:endParaRPr lang="en-US"/>
          </a:p>
        </p:txBody>
      </p:sp>
      <p:sp>
        <p:nvSpPr>
          <p:cNvPr id="10" name="Title 1">
            <a:extLst>
              <a:ext uri="{FF2B5EF4-FFF2-40B4-BE49-F238E27FC236}">
                <a16:creationId xmlns:a16="http://schemas.microsoft.com/office/drawing/2014/main" id="{C7285787-E804-46E5-A50D-39CB87CCB2A9}"/>
              </a:ext>
            </a:extLst>
          </p:cNvPr>
          <p:cNvSpPr txBox="1">
            <a:spLocks/>
          </p:cNvSpPr>
          <p:nvPr userDrawn="1"/>
        </p:nvSpPr>
        <p:spPr bwMode="auto">
          <a:xfrm>
            <a:off x="0" y="-95003"/>
            <a:ext cx="9144000" cy="836364"/>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68580" tIns="34290" rIns="68580" bIns="3429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100"/>
          </a:p>
        </p:txBody>
      </p:sp>
      <p:sp>
        <p:nvSpPr>
          <p:cNvPr id="11" name="TextBox 10">
            <a:extLst>
              <a:ext uri="{FF2B5EF4-FFF2-40B4-BE49-F238E27FC236}">
                <a16:creationId xmlns:a16="http://schemas.microsoft.com/office/drawing/2014/main" id="{2C146158-6709-47DA-9B62-0E6B346E57CF}"/>
              </a:ext>
            </a:extLst>
          </p:cNvPr>
          <p:cNvSpPr txBox="1">
            <a:spLocks noChangeArrowheads="1"/>
          </p:cNvSpPr>
          <p:nvPr userDrawn="1"/>
        </p:nvSpPr>
        <p:spPr bwMode="auto">
          <a:xfrm>
            <a:off x="0" y="796964"/>
            <a:ext cx="9144000" cy="300082"/>
          </a:xfrm>
          <a:prstGeom prst="rect">
            <a:avLst/>
          </a:prstGeom>
          <a:solidFill>
            <a:srgbClr val="8DC63F"/>
          </a:solid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en-US" sz="1350">
              <a:solidFill>
                <a:srgbClr val="000000"/>
              </a:solidFill>
            </a:endParaRPr>
          </a:p>
        </p:txBody>
      </p:sp>
      <p:sp>
        <p:nvSpPr>
          <p:cNvPr id="13" name="Title 1">
            <a:extLst>
              <a:ext uri="{FF2B5EF4-FFF2-40B4-BE49-F238E27FC236}">
                <a16:creationId xmlns:a16="http://schemas.microsoft.com/office/drawing/2014/main" id="{1EDE12C1-B8E3-4975-A2E6-CA262AD04741}"/>
              </a:ext>
            </a:extLst>
          </p:cNvPr>
          <p:cNvSpPr>
            <a:spLocks noGrp="1"/>
          </p:cNvSpPr>
          <p:nvPr>
            <p:ph type="title"/>
          </p:nvPr>
        </p:nvSpPr>
        <p:spPr>
          <a:xfrm>
            <a:off x="-1" y="32709"/>
            <a:ext cx="8557864" cy="648328"/>
          </a:xfrm>
        </p:spPr>
        <p:txBody>
          <a:bodyPr/>
          <a:lstStyle>
            <a:lvl1pPr>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6503842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8"/>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FE7555-07CF-4CC1-9AD4-26EB01ADEF75}"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3736713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7" name="Title 1">
            <a:extLst>
              <a:ext uri="{FF2B5EF4-FFF2-40B4-BE49-F238E27FC236}">
                <a16:creationId xmlns:a16="http://schemas.microsoft.com/office/drawing/2014/main" id="{C65DB132-42FE-4865-929D-86B31A2DD82A}"/>
              </a:ext>
            </a:extLst>
          </p:cNvPr>
          <p:cNvSpPr txBox="1">
            <a:spLocks/>
          </p:cNvSpPr>
          <p:nvPr userDrawn="1"/>
        </p:nvSpPr>
        <p:spPr bwMode="auto">
          <a:xfrm>
            <a:off x="0" y="2196385"/>
            <a:ext cx="9144000" cy="1972731"/>
          </a:xfrm>
          <a:prstGeom prst="rect">
            <a:avLst/>
          </a:prstGeom>
          <a:gradFill flip="none" rotWithShape="1">
            <a:gsLst>
              <a:gs pos="85000">
                <a:srgbClr val="78BF3F"/>
              </a:gs>
              <a:gs pos="0">
                <a:srgbClr val="009740"/>
              </a:gs>
              <a:gs pos="100000">
                <a:srgbClr val="8DC63F"/>
              </a:gs>
            </a:gsLst>
            <a:lin ang="0" scaled="1"/>
            <a:tileRect/>
          </a:gradFill>
          <a:ln>
            <a:noFill/>
          </a:ln>
        </p:spPr>
        <p:txBody>
          <a:bodyPr vert="horz" wrap="square" lIns="68580" tIns="34290" rIns="68580" bIns="34290" numCol="1" anchor="ctr" anchorCtr="0" compatLnSpc="1">
            <a:prstTxWarp prst="textNoShape">
              <a:avLst/>
            </a:prstTxWarp>
          </a:bodyPr>
          <a:lstStyle>
            <a:lvl1pPr marL="338138" algn="l" rtl="0" eaLnBrk="0" fontAlgn="base" hangingPunct="0">
              <a:spcBef>
                <a:spcPct val="0"/>
              </a:spcBef>
              <a:spcAft>
                <a:spcPct val="0"/>
              </a:spcAft>
              <a:defRPr sz="3600" b="1" kern="1200" baseline="0">
                <a:solidFill>
                  <a:schemeClr val="bg1"/>
                </a:solidFill>
                <a:latin typeface="Arial" pitchFamily="34" charset="0"/>
                <a:ea typeface="+mj-ea"/>
                <a:cs typeface="Arial" pitchFamily="34" charset="0"/>
              </a:defRPr>
            </a:lvl1pPr>
            <a:lvl2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2pPr>
            <a:lvl3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3pPr>
            <a:lvl4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4pPr>
            <a:lvl5pPr marL="338138" algn="l" rtl="0" eaLnBrk="0" fontAlgn="base" hangingPunct="0">
              <a:spcBef>
                <a:spcPct val="0"/>
              </a:spcBef>
              <a:spcAft>
                <a:spcPct val="0"/>
              </a:spcAft>
              <a:defRPr sz="3600">
                <a:solidFill>
                  <a:schemeClr val="bg1"/>
                </a:solidFill>
                <a:latin typeface="Arial" panose="020B0604020202020204" pitchFamily="34" charset="0"/>
                <a:cs typeface="Arial" panose="020B0604020202020204" pitchFamily="34" charset="0"/>
              </a:defRPr>
            </a:lvl5pPr>
            <a:lvl6pPr marL="7953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6pPr>
            <a:lvl7pPr marL="12525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7pPr>
            <a:lvl8pPr marL="17097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8pPr>
            <a:lvl9pPr marL="2166938" algn="l" rtl="0" fontAlgn="base">
              <a:spcBef>
                <a:spcPct val="0"/>
              </a:spcBef>
              <a:spcAft>
                <a:spcPct val="0"/>
              </a:spcAft>
              <a:defRPr sz="3600">
                <a:solidFill>
                  <a:schemeClr val="bg1"/>
                </a:solidFill>
                <a:latin typeface="Arial" panose="020B0604020202020204" pitchFamily="34" charset="0"/>
                <a:cs typeface="Arial" panose="020B0604020202020204" pitchFamily="34" charset="0"/>
              </a:defRPr>
            </a:lvl9pPr>
          </a:lstStyle>
          <a:p>
            <a:endParaRPr lang="en-GB" sz="2100"/>
          </a:p>
        </p:txBody>
      </p:sp>
      <p:sp>
        <p:nvSpPr>
          <p:cNvPr id="28" name="Date Placeholder 1">
            <a:extLst>
              <a:ext uri="{FF2B5EF4-FFF2-40B4-BE49-F238E27FC236}">
                <a16:creationId xmlns:a16="http://schemas.microsoft.com/office/drawing/2014/main" id="{D6E1D5BE-8C2B-4BEF-8F1B-D7594950F0BF}"/>
              </a:ext>
            </a:extLst>
          </p:cNvPr>
          <p:cNvSpPr>
            <a:spLocks noGrp="1"/>
          </p:cNvSpPr>
          <p:nvPr>
            <p:ph type="dt" sz="half" idx="10"/>
          </p:nvPr>
        </p:nvSpPr>
        <p:spPr>
          <a:xfrm>
            <a:off x="628650" y="6356355"/>
            <a:ext cx="2057400" cy="365125"/>
          </a:xfrm>
        </p:spPr>
        <p:txBody>
          <a:bodyPr/>
          <a:lstStyle/>
          <a:p>
            <a:fld id="{5BFE7555-07CF-4CC1-9AD4-26EB01ADEF75}" type="datetimeFigureOut">
              <a:rPr lang="en-US" smtClean="0"/>
              <a:t>10/25/2022</a:t>
            </a:fld>
            <a:endParaRPr lang="en-US"/>
          </a:p>
        </p:txBody>
      </p:sp>
      <p:sp>
        <p:nvSpPr>
          <p:cNvPr id="29" name="Footer Placeholder 2">
            <a:extLst>
              <a:ext uri="{FF2B5EF4-FFF2-40B4-BE49-F238E27FC236}">
                <a16:creationId xmlns:a16="http://schemas.microsoft.com/office/drawing/2014/main" id="{25DB1619-726E-4DE0-96BB-C7621012ED8F}"/>
              </a:ext>
            </a:extLst>
          </p:cNvPr>
          <p:cNvSpPr>
            <a:spLocks noGrp="1"/>
          </p:cNvSpPr>
          <p:nvPr>
            <p:ph type="ftr" sz="quarter" idx="11"/>
          </p:nvPr>
        </p:nvSpPr>
        <p:spPr>
          <a:xfrm>
            <a:off x="3028950" y="6356355"/>
            <a:ext cx="3086100" cy="365125"/>
          </a:xfrm>
        </p:spPr>
        <p:txBody>
          <a:bodyPr/>
          <a:lstStyle/>
          <a:p>
            <a:endParaRPr lang="en-US"/>
          </a:p>
        </p:txBody>
      </p:sp>
      <p:sp>
        <p:nvSpPr>
          <p:cNvPr id="30" name="Subtitle 2">
            <a:extLst>
              <a:ext uri="{FF2B5EF4-FFF2-40B4-BE49-F238E27FC236}">
                <a16:creationId xmlns:a16="http://schemas.microsoft.com/office/drawing/2014/main" id="{988563D6-72E7-4941-9ACC-A227535E4D07}"/>
              </a:ext>
            </a:extLst>
          </p:cNvPr>
          <p:cNvSpPr>
            <a:spLocks noGrp="1"/>
          </p:cNvSpPr>
          <p:nvPr>
            <p:ph type="subTitle" idx="1"/>
          </p:nvPr>
        </p:nvSpPr>
        <p:spPr>
          <a:xfrm>
            <a:off x="1798003" y="4648200"/>
            <a:ext cx="5825202" cy="1070868"/>
          </a:xfrm>
        </p:spPr>
        <p:txBody>
          <a:bodyPr anchor="ctr">
            <a:normAutofit/>
          </a:bodyPr>
          <a:lstStyle>
            <a:lvl1pPr marL="0" indent="0" algn="ctr">
              <a:buNone/>
              <a:defRPr/>
            </a:lvl1pPr>
          </a:lstStyle>
          <a:p>
            <a:r>
              <a:rPr lang="en-US">
                <a:solidFill>
                  <a:schemeClr val="tx1">
                    <a:lumMod val="50000"/>
                    <a:lumOff val="50000"/>
                  </a:schemeClr>
                </a:solidFill>
                <a:latin typeface="Arial" panose="020B0604020202020204" pitchFamily="34" charset="0"/>
                <a:cs typeface="Arial" panose="020B0604020202020204" pitchFamily="34" charset="0"/>
              </a:rPr>
              <a:t>[meeting date]</a:t>
            </a:r>
          </a:p>
        </p:txBody>
      </p:sp>
    </p:spTree>
    <p:extLst>
      <p:ext uri="{BB962C8B-B14F-4D97-AF65-F5344CB8AC3E}">
        <p14:creationId xmlns:p14="http://schemas.microsoft.com/office/powerpoint/2010/main" val="24570113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78101E6-5E8A-4678-A8F6-5909939C6A7F}"/>
              </a:ext>
            </a:extLst>
          </p:cNvPr>
          <p:cNvSpPr>
            <a:spLocks noGrp="1"/>
          </p:cNvSpPr>
          <p:nvPr>
            <p:ph type="dt" sz="half" idx="10"/>
          </p:nvPr>
        </p:nvSpPr>
        <p:spPr/>
        <p:txBody>
          <a:bodyPr/>
          <a:lstStyle/>
          <a:p>
            <a:fld id="{5BFE7555-07CF-4CC1-9AD4-26EB01ADEF75}" type="datetimeFigureOut">
              <a:rPr lang="en-US" smtClean="0"/>
              <a:t>10/25/2022</a:t>
            </a:fld>
            <a:endParaRPr lang="en-US"/>
          </a:p>
        </p:txBody>
      </p:sp>
      <p:sp>
        <p:nvSpPr>
          <p:cNvPr id="4" name="Footer Placeholder 3">
            <a:extLst>
              <a:ext uri="{FF2B5EF4-FFF2-40B4-BE49-F238E27FC236}">
                <a16:creationId xmlns:a16="http://schemas.microsoft.com/office/drawing/2014/main" id="{7817A7D5-4ECA-4308-8CA9-100718DF5A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739DB7-4E4A-4D92-AF1E-12032277547C}"/>
              </a:ext>
            </a:extLst>
          </p:cNvPr>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1385271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FE7555-07CF-4CC1-9AD4-26EB01ADEF75}" type="datetimeFigureOut">
              <a:rPr lang="en-US" smtClean="0"/>
              <a:t>10/25/2022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15530730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38341891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FE7555-07CF-4CC1-9AD4-26EB01ADEF75}"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E0707-16D1-4EFD-9C7E-2A3D500773BC}" type="slidenum">
              <a:rPr lang="en-US" smtClean="0"/>
              <a:t>‹#›</a:t>
            </a:fld>
            <a:endParaRPr lang="en-US"/>
          </a:p>
        </p:txBody>
      </p:sp>
    </p:spTree>
    <p:extLst>
      <p:ext uri="{BB962C8B-B14F-4D97-AF65-F5344CB8AC3E}">
        <p14:creationId xmlns:p14="http://schemas.microsoft.com/office/powerpoint/2010/main" val="36300379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Photo text three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58442-05F7-4F14-80B6-F5F22C51D34C}"/>
              </a:ext>
            </a:extLst>
          </p:cNvPr>
          <p:cNvSpPr>
            <a:spLocks noGrp="1"/>
          </p:cNvSpPr>
          <p:nvPr>
            <p:ph type="title" hasCustomPrompt="1"/>
          </p:nvPr>
        </p:nvSpPr>
        <p:spPr>
          <a:xfrm>
            <a:off x="457202" y="609600"/>
            <a:ext cx="7706183" cy="443198"/>
          </a:xfrm>
        </p:spPr>
        <p:txBody>
          <a:bodyPr>
            <a:noAutofit/>
          </a:bodyPr>
          <a:lstStyle/>
          <a:p>
            <a:r>
              <a:rPr lang="en-US" dirty="0"/>
              <a:t>CLICK TO EDIT MASTER TITLE STYLE</a:t>
            </a:r>
          </a:p>
        </p:txBody>
      </p:sp>
      <p:sp>
        <p:nvSpPr>
          <p:cNvPr id="4" name="Text Placeholder 3">
            <a:extLst>
              <a:ext uri="{FF2B5EF4-FFF2-40B4-BE49-F238E27FC236}">
                <a16:creationId xmlns:a16="http://schemas.microsoft.com/office/drawing/2014/main" id="{72626046-C227-4DF8-BFDF-9E261212A7D3}"/>
              </a:ext>
            </a:extLst>
          </p:cNvPr>
          <p:cNvSpPr>
            <a:spLocks noGrp="1"/>
          </p:cNvSpPr>
          <p:nvPr>
            <p:ph type="body" sz="quarter" idx="22" hasCustomPrompt="1"/>
          </p:nvPr>
        </p:nvSpPr>
        <p:spPr>
          <a:xfrm>
            <a:off x="457200" y="3883152"/>
            <a:ext cx="2331720" cy="1538144"/>
          </a:xfrm>
        </p:spPr>
        <p:txBody>
          <a:bodyPr>
            <a:noAutofit/>
          </a:bodyPr>
          <a:lstStyle>
            <a:lvl1pPr algn="l">
              <a:defRPr/>
            </a:lvl1pPr>
            <a:lvl2pPr algn="l">
              <a:defRPr/>
            </a:lvl2pPr>
            <a:lvl3pPr algn="l">
              <a:defRPr/>
            </a:lvl3pPr>
            <a:lvl4pPr algn="l">
              <a:defRPr/>
            </a:lvl4pPr>
            <a:lvl5pPr algn="l">
              <a:defRPr/>
            </a:lvl5pPr>
          </a:lstStyle>
          <a:p>
            <a:pPr lvl="0"/>
            <a:r>
              <a:rPr lang="en-US" dirty="0"/>
              <a:t>Heading</a:t>
            </a:r>
          </a:p>
          <a:p>
            <a:pPr lvl="1"/>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t>
            </a:r>
            <a:r>
              <a:rPr lang="en-US" dirty="0" err="1"/>
              <a:t>Aenean</a:t>
            </a:r>
            <a:r>
              <a:rPr lang="en-US" dirty="0"/>
              <a:t> </a:t>
            </a:r>
            <a:r>
              <a:rPr lang="en-US" dirty="0" err="1"/>
              <a:t>commodo</a:t>
            </a:r>
            <a:r>
              <a:rPr lang="en-US" dirty="0"/>
              <a:t> ligula </a:t>
            </a:r>
            <a:r>
              <a:rPr lang="en-US" dirty="0" err="1"/>
              <a:t>eget</a:t>
            </a:r>
            <a:r>
              <a:rPr lang="en-US" dirty="0"/>
              <a:t>.</a:t>
            </a:r>
          </a:p>
        </p:txBody>
      </p:sp>
      <p:sp>
        <p:nvSpPr>
          <p:cNvPr id="9" name="Picture Placeholder 12">
            <a:extLst>
              <a:ext uri="{FF2B5EF4-FFF2-40B4-BE49-F238E27FC236}">
                <a16:creationId xmlns:a16="http://schemas.microsoft.com/office/drawing/2014/main" id="{5FE52862-C4F0-4AB4-98A3-6E6E0675D129}"/>
              </a:ext>
            </a:extLst>
          </p:cNvPr>
          <p:cNvSpPr>
            <a:spLocks noGrp="1" noChangeAspect="1"/>
          </p:cNvSpPr>
          <p:nvPr>
            <p:ph type="pic" sz="quarter" idx="14"/>
          </p:nvPr>
        </p:nvSpPr>
        <p:spPr>
          <a:xfrm>
            <a:off x="457200" y="1600200"/>
            <a:ext cx="2331720" cy="2030186"/>
          </a:xfrm>
          <a:solidFill>
            <a:schemeClr val="tx2"/>
          </a:solidFill>
        </p:spPr>
        <p:txBody>
          <a:bodyPr>
            <a:normAutofit/>
          </a:bodyPr>
          <a:lstStyle>
            <a:lvl1pPr>
              <a:defRPr sz="1350"/>
            </a:lvl1pPr>
          </a:lstStyle>
          <a:p>
            <a:pPr lvl="1"/>
            <a:r>
              <a:rPr lang="en-GB"/>
              <a:t>Click icon to add picture</a:t>
            </a:r>
            <a:endParaRPr lang="en-US" dirty="0"/>
          </a:p>
        </p:txBody>
      </p:sp>
      <p:sp>
        <p:nvSpPr>
          <p:cNvPr id="10" name="Picture Placeholder 12">
            <a:extLst>
              <a:ext uri="{FF2B5EF4-FFF2-40B4-BE49-F238E27FC236}">
                <a16:creationId xmlns:a16="http://schemas.microsoft.com/office/drawing/2014/main" id="{EEF1DB1B-074A-4FD7-8077-DADC522ADDF9}"/>
              </a:ext>
            </a:extLst>
          </p:cNvPr>
          <p:cNvSpPr>
            <a:spLocks noGrp="1" noChangeAspect="1"/>
          </p:cNvSpPr>
          <p:nvPr>
            <p:ph type="pic" sz="quarter" idx="29"/>
          </p:nvPr>
        </p:nvSpPr>
        <p:spPr>
          <a:xfrm>
            <a:off x="3404699" y="1600200"/>
            <a:ext cx="2331720" cy="2030186"/>
          </a:xfrm>
          <a:solidFill>
            <a:schemeClr val="tx2"/>
          </a:solidFill>
        </p:spPr>
        <p:txBody>
          <a:bodyPr>
            <a:normAutofit/>
          </a:bodyPr>
          <a:lstStyle>
            <a:lvl1pPr>
              <a:defRPr sz="1350"/>
            </a:lvl1pPr>
          </a:lstStyle>
          <a:p>
            <a:pPr lvl="1"/>
            <a:r>
              <a:rPr lang="en-GB"/>
              <a:t>Click icon to add picture</a:t>
            </a:r>
            <a:endParaRPr lang="en-US" dirty="0"/>
          </a:p>
        </p:txBody>
      </p:sp>
      <p:sp>
        <p:nvSpPr>
          <p:cNvPr id="11" name="Picture Placeholder 12">
            <a:extLst>
              <a:ext uri="{FF2B5EF4-FFF2-40B4-BE49-F238E27FC236}">
                <a16:creationId xmlns:a16="http://schemas.microsoft.com/office/drawing/2014/main" id="{C8DE10AD-4E93-479D-BF89-56E3F6CA7B94}"/>
              </a:ext>
            </a:extLst>
          </p:cNvPr>
          <p:cNvSpPr>
            <a:spLocks noGrp="1" noChangeAspect="1"/>
          </p:cNvSpPr>
          <p:nvPr>
            <p:ph type="pic" sz="quarter" idx="30"/>
          </p:nvPr>
        </p:nvSpPr>
        <p:spPr>
          <a:xfrm>
            <a:off x="6343727" y="1600200"/>
            <a:ext cx="2343075" cy="2030186"/>
          </a:xfrm>
          <a:solidFill>
            <a:schemeClr val="tx2"/>
          </a:solidFill>
        </p:spPr>
        <p:txBody>
          <a:bodyPr>
            <a:normAutofit/>
          </a:bodyPr>
          <a:lstStyle>
            <a:lvl1pPr>
              <a:defRPr sz="1350"/>
            </a:lvl1pPr>
          </a:lstStyle>
          <a:p>
            <a:pPr lvl="1"/>
            <a:r>
              <a:rPr lang="en-GB"/>
              <a:t>Click icon to add picture</a:t>
            </a:r>
            <a:endParaRPr lang="en-US" dirty="0"/>
          </a:p>
        </p:txBody>
      </p:sp>
      <p:sp>
        <p:nvSpPr>
          <p:cNvPr id="12" name="Text Placeholder 3">
            <a:extLst>
              <a:ext uri="{FF2B5EF4-FFF2-40B4-BE49-F238E27FC236}">
                <a16:creationId xmlns:a16="http://schemas.microsoft.com/office/drawing/2014/main" id="{0D6BD46B-FA8C-459D-A3C3-19A5CA0FB800}"/>
              </a:ext>
            </a:extLst>
          </p:cNvPr>
          <p:cNvSpPr>
            <a:spLocks noGrp="1"/>
          </p:cNvSpPr>
          <p:nvPr>
            <p:ph type="body" sz="quarter" idx="31" hasCustomPrompt="1"/>
          </p:nvPr>
        </p:nvSpPr>
        <p:spPr>
          <a:xfrm>
            <a:off x="3408931" y="3883152"/>
            <a:ext cx="2331720" cy="1538144"/>
          </a:xfrm>
        </p:spPr>
        <p:txBody>
          <a:bodyPr>
            <a:noAutofit/>
          </a:bodyPr>
          <a:lstStyle>
            <a:lvl1pPr algn="l">
              <a:defRPr/>
            </a:lvl1pPr>
            <a:lvl2pPr algn="l">
              <a:defRPr/>
            </a:lvl2pPr>
            <a:lvl3pPr algn="l">
              <a:defRPr/>
            </a:lvl3pPr>
            <a:lvl4pPr algn="l">
              <a:defRPr/>
            </a:lvl4pPr>
            <a:lvl5pPr algn="l">
              <a:defRPr/>
            </a:lvl5pPr>
          </a:lstStyle>
          <a:p>
            <a:pPr lvl="0"/>
            <a:r>
              <a:rPr lang="en-US" dirty="0"/>
              <a:t>Heading</a:t>
            </a:r>
          </a:p>
          <a:p>
            <a:pPr lvl="1"/>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t>
            </a:r>
            <a:r>
              <a:rPr lang="en-US" dirty="0" err="1"/>
              <a:t>Aenean</a:t>
            </a:r>
            <a:r>
              <a:rPr lang="en-US" dirty="0"/>
              <a:t> </a:t>
            </a:r>
            <a:r>
              <a:rPr lang="en-US" dirty="0" err="1"/>
              <a:t>commodo</a:t>
            </a:r>
            <a:r>
              <a:rPr lang="en-US" dirty="0"/>
              <a:t> ligula </a:t>
            </a:r>
            <a:r>
              <a:rPr lang="en-US" dirty="0" err="1"/>
              <a:t>eget</a:t>
            </a:r>
            <a:r>
              <a:rPr lang="en-US" dirty="0"/>
              <a:t>.</a:t>
            </a:r>
          </a:p>
        </p:txBody>
      </p:sp>
      <p:sp>
        <p:nvSpPr>
          <p:cNvPr id="13" name="Text Placeholder 3">
            <a:extLst>
              <a:ext uri="{FF2B5EF4-FFF2-40B4-BE49-F238E27FC236}">
                <a16:creationId xmlns:a16="http://schemas.microsoft.com/office/drawing/2014/main" id="{AB13FC73-06F7-49D1-A362-E3750CCF3FBB}"/>
              </a:ext>
            </a:extLst>
          </p:cNvPr>
          <p:cNvSpPr>
            <a:spLocks noGrp="1"/>
          </p:cNvSpPr>
          <p:nvPr>
            <p:ph type="body" sz="quarter" idx="32" hasCustomPrompt="1"/>
          </p:nvPr>
        </p:nvSpPr>
        <p:spPr>
          <a:xfrm>
            <a:off x="6343725" y="3883152"/>
            <a:ext cx="2331720" cy="1538144"/>
          </a:xfrm>
        </p:spPr>
        <p:txBody>
          <a:bodyPr>
            <a:noAutofit/>
          </a:bodyPr>
          <a:lstStyle>
            <a:lvl1pPr algn="l">
              <a:defRPr/>
            </a:lvl1pPr>
            <a:lvl2pPr algn="l">
              <a:defRPr/>
            </a:lvl2pPr>
            <a:lvl3pPr algn="l">
              <a:defRPr/>
            </a:lvl3pPr>
            <a:lvl4pPr algn="l">
              <a:defRPr/>
            </a:lvl4pPr>
            <a:lvl5pPr algn="l">
              <a:defRPr/>
            </a:lvl5pPr>
          </a:lstStyle>
          <a:p>
            <a:pPr lvl="0"/>
            <a:r>
              <a:rPr lang="en-US" dirty="0"/>
              <a:t>Heading</a:t>
            </a:r>
          </a:p>
          <a:p>
            <a:pPr lvl="1"/>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t>
            </a:r>
            <a:r>
              <a:rPr lang="en-US" dirty="0" err="1"/>
              <a:t>Aenean</a:t>
            </a:r>
            <a:r>
              <a:rPr lang="en-US" dirty="0"/>
              <a:t> </a:t>
            </a:r>
            <a:r>
              <a:rPr lang="en-US" dirty="0" err="1"/>
              <a:t>commodo</a:t>
            </a:r>
            <a:r>
              <a:rPr lang="en-US" dirty="0"/>
              <a:t> ligula </a:t>
            </a:r>
            <a:r>
              <a:rPr lang="en-US" dirty="0" err="1"/>
              <a:t>eget</a:t>
            </a:r>
            <a:r>
              <a:rPr lang="en-US" dirty="0"/>
              <a:t>.</a:t>
            </a:r>
          </a:p>
        </p:txBody>
      </p:sp>
    </p:spTree>
    <p:extLst>
      <p:ext uri="{BB962C8B-B14F-4D97-AF65-F5344CB8AC3E}">
        <p14:creationId xmlns:p14="http://schemas.microsoft.com/office/powerpoint/2010/main" val="2991483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Slide">
    <p:bg>
      <p:bgPr>
        <a:solidFill>
          <a:srgbClr val="808285"/>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363540" y="2228658"/>
            <a:ext cx="5887667" cy="1818967"/>
          </a:xfrm>
        </p:spPr>
        <p:txBody>
          <a:bodyPr>
            <a:noAutofit/>
          </a:bodyPr>
          <a:lstStyle>
            <a:lvl1pPr marL="0" indent="0">
              <a:lnSpc>
                <a:spcPct val="70000"/>
              </a:lnSpc>
              <a:buNone/>
              <a:defRPr sz="4350" baseline="0">
                <a:solidFill>
                  <a:srgbClr val="FFFFFF"/>
                </a:solidFill>
              </a:defRPr>
            </a:lvl1pPr>
            <a:lvl2pPr marL="457120" indent="0">
              <a:buNone/>
              <a:defRPr/>
            </a:lvl2pPr>
            <a:lvl3pPr marL="914240" indent="0">
              <a:buNone/>
              <a:defRPr/>
            </a:lvl3pPr>
            <a:lvl4pPr marL="1371360" indent="0">
              <a:buNone/>
              <a:defRPr/>
            </a:lvl4pPr>
            <a:lvl5pPr marL="1828480" indent="0">
              <a:buNone/>
              <a:defRPr/>
            </a:lvl5pPr>
          </a:lstStyle>
          <a:p>
            <a:pPr lvl="0"/>
            <a:r>
              <a:rPr lang="fr-FR"/>
              <a:t>Click to </a:t>
            </a:r>
            <a:r>
              <a:rPr lang="fr-FR" err="1"/>
              <a:t>edit</a:t>
            </a:r>
            <a:r>
              <a:rPr lang="fr-FR"/>
              <a:t> </a:t>
            </a:r>
            <a:r>
              <a:rPr lang="fr-FR" err="1"/>
              <a:t>Title</a:t>
            </a:r>
            <a:r>
              <a:rPr lang="fr-FR"/>
              <a:t> </a:t>
            </a:r>
            <a:r>
              <a:rPr lang="fr-FR" err="1"/>
              <a:t>Presentation</a:t>
            </a:r>
            <a:endParaRPr lang="en-US"/>
          </a:p>
        </p:txBody>
      </p:sp>
      <p:cxnSp>
        <p:nvCxnSpPr>
          <p:cNvPr id="10" name="Straight Connector 9"/>
          <p:cNvCxnSpPr/>
          <p:nvPr userDrawn="1"/>
        </p:nvCxnSpPr>
        <p:spPr>
          <a:xfrm>
            <a:off x="475633" y="4059641"/>
            <a:ext cx="3064874" cy="0"/>
          </a:xfrm>
          <a:prstGeom prst="line">
            <a:avLst/>
          </a:prstGeom>
          <a:ln w="3175"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1" hasCustomPrompt="1"/>
          </p:nvPr>
        </p:nvSpPr>
        <p:spPr>
          <a:xfrm>
            <a:off x="475633" y="4275504"/>
            <a:ext cx="3064874" cy="1065213"/>
          </a:xfrm>
        </p:spPr>
        <p:txBody>
          <a:bodyPr>
            <a:noAutofit/>
          </a:bodyPr>
          <a:lstStyle>
            <a:lvl1pPr marL="0" indent="0" algn="ctr">
              <a:lnSpc>
                <a:spcPct val="70000"/>
              </a:lnSpc>
              <a:buNone/>
              <a:defRPr sz="2100"/>
            </a:lvl1pPr>
            <a:lvl2pPr marL="457121" indent="0" algn="ctr">
              <a:buNone/>
              <a:defRPr sz="2100"/>
            </a:lvl2pPr>
            <a:lvl3pPr marL="914240" indent="0" algn="ctr">
              <a:buNone/>
              <a:defRPr sz="2100"/>
            </a:lvl3pPr>
            <a:lvl4pPr marL="1371360" indent="0" algn="ctr">
              <a:buNone/>
              <a:defRPr sz="2100"/>
            </a:lvl4pPr>
            <a:lvl5pPr marL="1828480" indent="0" algn="ctr">
              <a:buNone/>
              <a:defRPr sz="2100"/>
            </a:lvl5pPr>
          </a:lstStyle>
          <a:p>
            <a:pPr lvl="0"/>
            <a:r>
              <a:rPr lang="fr-FR"/>
              <a:t>Click to </a:t>
            </a:r>
            <a:r>
              <a:rPr lang="fr-FR" err="1"/>
              <a:t>edit</a:t>
            </a:r>
            <a:r>
              <a:rPr lang="fr-FR"/>
              <a:t> Place </a:t>
            </a:r>
          </a:p>
          <a:p>
            <a:pPr lvl="0"/>
            <a:r>
              <a:rPr lang="fr-FR"/>
              <a:t>and/or Date</a:t>
            </a:r>
            <a:endParaRPr lang="en-US"/>
          </a:p>
        </p:txBody>
      </p:sp>
    </p:spTree>
    <p:extLst>
      <p:ext uri="{BB962C8B-B14F-4D97-AF65-F5344CB8AC3E}">
        <p14:creationId xmlns:p14="http://schemas.microsoft.com/office/powerpoint/2010/main" val="3900629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slide with partners logo">
    <p:bg>
      <p:bgPr>
        <a:solidFill>
          <a:schemeClr val="tx2"/>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406564" y="2228657"/>
            <a:ext cx="8215958" cy="1007805"/>
          </a:xfrm>
        </p:spPr>
        <p:txBody>
          <a:bodyPr>
            <a:noAutofit/>
          </a:bodyPr>
          <a:lstStyle>
            <a:lvl1pPr marL="0" indent="0">
              <a:lnSpc>
                <a:spcPct val="70000"/>
              </a:lnSpc>
              <a:buNone/>
              <a:defRPr sz="4500" baseline="0">
                <a:solidFill>
                  <a:srgbClr val="FFFFFF"/>
                </a:solidFill>
              </a:defRPr>
            </a:lvl1pPr>
            <a:lvl2pPr marL="457120" indent="0">
              <a:buNone/>
              <a:defRPr/>
            </a:lvl2pPr>
            <a:lvl3pPr marL="914240" indent="0">
              <a:buNone/>
              <a:defRPr/>
            </a:lvl3pPr>
            <a:lvl4pPr marL="1371360" indent="0">
              <a:buNone/>
              <a:defRPr/>
            </a:lvl4pPr>
            <a:lvl5pPr marL="1828480" indent="0">
              <a:buNone/>
              <a:defRPr/>
            </a:lvl5pPr>
          </a:lstStyle>
          <a:p>
            <a:pPr lvl="0"/>
            <a:r>
              <a:rPr lang="fr-FR"/>
              <a:t>Click to </a:t>
            </a:r>
            <a:r>
              <a:rPr lang="fr-FR" err="1"/>
              <a:t>edit</a:t>
            </a:r>
            <a:r>
              <a:rPr lang="fr-FR"/>
              <a:t> </a:t>
            </a:r>
            <a:r>
              <a:rPr lang="fr-FR" err="1"/>
              <a:t>Title</a:t>
            </a:r>
            <a:r>
              <a:rPr lang="fr-FR"/>
              <a:t> </a:t>
            </a:r>
            <a:r>
              <a:rPr lang="fr-FR" err="1"/>
              <a:t>Presentation</a:t>
            </a:r>
            <a:endParaRPr lang="en-US"/>
          </a:p>
        </p:txBody>
      </p:sp>
      <p:cxnSp>
        <p:nvCxnSpPr>
          <p:cNvPr id="10" name="Straight Connector 9"/>
          <p:cNvCxnSpPr/>
          <p:nvPr userDrawn="1"/>
        </p:nvCxnSpPr>
        <p:spPr>
          <a:xfrm>
            <a:off x="518656" y="3354995"/>
            <a:ext cx="2812862" cy="0"/>
          </a:xfrm>
          <a:prstGeom prst="line">
            <a:avLst/>
          </a:prstGeom>
          <a:ln w="3175" cmpd="sng">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1" hasCustomPrompt="1"/>
          </p:nvPr>
        </p:nvSpPr>
        <p:spPr>
          <a:xfrm>
            <a:off x="518656" y="3570853"/>
            <a:ext cx="2812862" cy="861858"/>
          </a:xfrm>
        </p:spPr>
        <p:txBody>
          <a:bodyPr>
            <a:noAutofit/>
          </a:bodyPr>
          <a:lstStyle>
            <a:lvl1pPr marL="0" indent="0" algn="ctr">
              <a:lnSpc>
                <a:spcPct val="70000"/>
              </a:lnSpc>
              <a:buNone/>
              <a:defRPr sz="2100"/>
            </a:lvl1pPr>
            <a:lvl2pPr marL="457121" indent="0" algn="ctr">
              <a:buNone/>
              <a:defRPr sz="2100"/>
            </a:lvl2pPr>
            <a:lvl3pPr marL="914240" indent="0" algn="ctr">
              <a:buNone/>
              <a:defRPr sz="2100"/>
            </a:lvl3pPr>
            <a:lvl4pPr marL="1371360" indent="0" algn="ctr">
              <a:buNone/>
              <a:defRPr sz="2100"/>
            </a:lvl4pPr>
            <a:lvl5pPr marL="1828480" indent="0" algn="ctr">
              <a:buNone/>
              <a:defRPr sz="2100"/>
            </a:lvl5pPr>
          </a:lstStyle>
          <a:p>
            <a:pPr lvl="0"/>
            <a:r>
              <a:rPr lang="fr-FR"/>
              <a:t>Click to </a:t>
            </a:r>
            <a:r>
              <a:rPr lang="fr-FR" err="1"/>
              <a:t>edit</a:t>
            </a:r>
            <a:r>
              <a:rPr lang="fr-FR"/>
              <a:t> Place </a:t>
            </a:r>
          </a:p>
          <a:p>
            <a:pPr lvl="0"/>
            <a:r>
              <a:rPr lang="fr-FR"/>
              <a:t>and/or Date</a:t>
            </a:r>
            <a:endParaRPr lang="en-US"/>
          </a:p>
        </p:txBody>
      </p:sp>
      <p:sp>
        <p:nvSpPr>
          <p:cNvPr id="6" name="Rectangle 5"/>
          <p:cNvSpPr/>
          <p:nvPr userDrawn="1"/>
        </p:nvSpPr>
        <p:spPr>
          <a:xfrm>
            <a:off x="-2382" y="5194300"/>
            <a:ext cx="9146382" cy="1663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sz="quarter" idx="12" hasCustomPrompt="1"/>
          </p:nvPr>
        </p:nvSpPr>
        <p:spPr>
          <a:xfrm>
            <a:off x="500219" y="5555278"/>
            <a:ext cx="2039589" cy="958850"/>
          </a:xfrm>
        </p:spPr>
        <p:txBody>
          <a:bodyPr/>
          <a:lstStyle>
            <a:lvl1pPr marL="0" indent="0" algn="ctr">
              <a:buNone/>
              <a:defRPr>
                <a:solidFill>
                  <a:schemeClr val="bg1">
                    <a:lumMod val="85000"/>
                  </a:schemeClr>
                </a:solidFill>
              </a:defRPr>
            </a:lvl1pPr>
          </a:lstStyle>
          <a:p>
            <a:r>
              <a:rPr lang="en-US"/>
              <a:t>LOGO</a:t>
            </a:r>
          </a:p>
        </p:txBody>
      </p:sp>
      <p:sp>
        <p:nvSpPr>
          <p:cNvPr id="9" name="Picture Placeholder 2"/>
          <p:cNvSpPr>
            <a:spLocks noGrp="1"/>
          </p:cNvSpPr>
          <p:nvPr>
            <p:ph type="pic" sz="quarter" idx="13" hasCustomPrompt="1"/>
          </p:nvPr>
        </p:nvSpPr>
        <p:spPr>
          <a:xfrm>
            <a:off x="6613769" y="5555278"/>
            <a:ext cx="2039589" cy="958850"/>
          </a:xfrm>
        </p:spPr>
        <p:txBody>
          <a:bodyPr/>
          <a:lstStyle>
            <a:lvl1pPr marL="0" indent="0" algn="ctr">
              <a:buNone/>
              <a:defRPr>
                <a:solidFill>
                  <a:schemeClr val="bg1">
                    <a:lumMod val="85000"/>
                  </a:schemeClr>
                </a:solidFill>
              </a:defRPr>
            </a:lvl1pPr>
          </a:lstStyle>
          <a:p>
            <a:r>
              <a:rPr lang="en-US"/>
              <a:t>LOGO</a:t>
            </a:r>
          </a:p>
        </p:txBody>
      </p:sp>
      <p:sp>
        <p:nvSpPr>
          <p:cNvPr id="11" name="Picture Placeholder 2"/>
          <p:cNvSpPr>
            <a:spLocks noGrp="1"/>
          </p:cNvSpPr>
          <p:nvPr>
            <p:ph type="pic" sz="quarter" idx="14" hasCustomPrompt="1"/>
          </p:nvPr>
        </p:nvSpPr>
        <p:spPr>
          <a:xfrm>
            <a:off x="3565355" y="5555278"/>
            <a:ext cx="2039589" cy="958850"/>
          </a:xfrm>
        </p:spPr>
        <p:txBody>
          <a:bodyPr/>
          <a:lstStyle>
            <a:lvl1pPr marL="0" indent="0" algn="ctr">
              <a:buNone/>
              <a:defRPr>
                <a:solidFill>
                  <a:schemeClr val="bg1">
                    <a:lumMod val="85000"/>
                  </a:schemeClr>
                </a:solidFill>
              </a:defRPr>
            </a:lvl1pPr>
          </a:lstStyle>
          <a:p>
            <a:r>
              <a:rPr lang="en-US"/>
              <a:t>LOGO</a:t>
            </a:r>
          </a:p>
        </p:txBody>
      </p:sp>
    </p:spTree>
    <p:extLst>
      <p:ext uri="{BB962C8B-B14F-4D97-AF65-F5344CB8AC3E}">
        <p14:creationId xmlns:p14="http://schemas.microsoft.com/office/powerpoint/2010/main" val="2548305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ELCOME Slide with logos at the bottom">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511571" y="1049343"/>
            <a:ext cx="4418369" cy="4144963"/>
          </a:xfrm>
        </p:spPr>
        <p:txBody>
          <a:bodyPr>
            <a:noAutofit/>
          </a:bodyPr>
          <a:lstStyle>
            <a:lvl1pPr marL="0" indent="0">
              <a:lnSpc>
                <a:spcPct val="70000"/>
              </a:lnSpc>
              <a:buNone/>
              <a:defRPr sz="4050" baseline="0">
                <a:solidFill>
                  <a:schemeClr val="accent1"/>
                </a:solidFill>
              </a:defRPr>
            </a:lvl1pPr>
            <a:lvl2pPr marL="457121" indent="0">
              <a:lnSpc>
                <a:spcPct val="80000"/>
              </a:lnSpc>
              <a:buNone/>
              <a:defRPr sz="4050">
                <a:solidFill>
                  <a:srgbClr val="118987"/>
                </a:solidFill>
              </a:defRPr>
            </a:lvl2pPr>
            <a:lvl3pPr marL="914240" indent="0">
              <a:lnSpc>
                <a:spcPct val="80000"/>
              </a:lnSpc>
              <a:buNone/>
              <a:defRPr sz="4050">
                <a:solidFill>
                  <a:srgbClr val="118987"/>
                </a:solidFill>
              </a:defRPr>
            </a:lvl3pPr>
            <a:lvl4pPr marL="1371360" indent="0">
              <a:lnSpc>
                <a:spcPct val="80000"/>
              </a:lnSpc>
              <a:buNone/>
              <a:defRPr sz="4050">
                <a:solidFill>
                  <a:srgbClr val="118987"/>
                </a:solidFill>
              </a:defRPr>
            </a:lvl4pPr>
            <a:lvl5pPr marL="1828480" indent="0">
              <a:lnSpc>
                <a:spcPct val="80000"/>
              </a:lnSpc>
              <a:buNone/>
              <a:defRPr sz="4050">
                <a:solidFill>
                  <a:srgbClr val="118987"/>
                </a:solidFill>
              </a:defRPr>
            </a:lvl5pPr>
          </a:lstStyle>
          <a:p>
            <a:pPr lvl="0"/>
            <a:r>
              <a:rPr lang="fr-FR" err="1"/>
              <a:t>Willkommen</a:t>
            </a:r>
            <a:endParaRPr lang="fr-FR"/>
          </a:p>
          <a:p>
            <a:pPr lvl="0"/>
            <a:r>
              <a:rPr lang="fr-FR"/>
              <a:t>Bienvenue</a:t>
            </a:r>
          </a:p>
          <a:p>
            <a:pPr lvl="0"/>
            <a:r>
              <a:rPr lang="fr-FR" err="1"/>
              <a:t>Bienvenido</a:t>
            </a:r>
            <a:endParaRPr lang="fr-FR"/>
          </a:p>
          <a:p>
            <a:pPr lvl="0"/>
            <a:r>
              <a:rPr lang="fr-FR" err="1"/>
              <a:t>Ahlan</a:t>
            </a:r>
            <a:r>
              <a:rPr lang="fr-FR"/>
              <a:t> </a:t>
            </a:r>
            <a:r>
              <a:rPr lang="fr-FR" err="1"/>
              <a:t>wa</a:t>
            </a:r>
            <a:r>
              <a:rPr lang="fr-FR"/>
              <a:t> </a:t>
            </a:r>
            <a:r>
              <a:rPr lang="fr-FR" err="1"/>
              <a:t>sahlan</a:t>
            </a:r>
            <a:endParaRPr lang="fr-FR"/>
          </a:p>
          <a:p>
            <a:pPr lvl="0"/>
            <a:r>
              <a:rPr lang="fr-FR" err="1"/>
              <a:t>Welcome</a:t>
            </a:r>
            <a:endParaRPr lang="fr-FR"/>
          </a:p>
        </p:txBody>
      </p:sp>
      <p:sp>
        <p:nvSpPr>
          <p:cNvPr id="3" name="Rectangle 2"/>
          <p:cNvSpPr/>
          <p:nvPr userDrawn="1"/>
        </p:nvSpPr>
        <p:spPr>
          <a:xfrm>
            <a:off x="-2382" y="5194300"/>
            <a:ext cx="9146382" cy="1663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4" name="Picture Placeholder 2"/>
          <p:cNvSpPr>
            <a:spLocks noGrp="1"/>
          </p:cNvSpPr>
          <p:nvPr>
            <p:ph type="pic" sz="quarter" idx="12" hasCustomPrompt="1"/>
          </p:nvPr>
        </p:nvSpPr>
        <p:spPr>
          <a:xfrm>
            <a:off x="500219" y="5555278"/>
            <a:ext cx="2039589" cy="958850"/>
          </a:xfrm>
        </p:spPr>
        <p:txBody>
          <a:bodyPr/>
          <a:lstStyle>
            <a:lvl1pPr marL="0" indent="0" algn="ctr">
              <a:buNone/>
              <a:defRPr>
                <a:solidFill>
                  <a:schemeClr val="bg1">
                    <a:lumMod val="85000"/>
                  </a:schemeClr>
                </a:solidFill>
              </a:defRPr>
            </a:lvl1pPr>
          </a:lstStyle>
          <a:p>
            <a:r>
              <a:rPr lang="en-US"/>
              <a:t>LOGO</a:t>
            </a:r>
          </a:p>
        </p:txBody>
      </p:sp>
      <p:sp>
        <p:nvSpPr>
          <p:cNvPr id="5" name="Picture Placeholder 2"/>
          <p:cNvSpPr>
            <a:spLocks noGrp="1"/>
          </p:cNvSpPr>
          <p:nvPr>
            <p:ph type="pic" sz="quarter" idx="13" hasCustomPrompt="1"/>
          </p:nvPr>
        </p:nvSpPr>
        <p:spPr>
          <a:xfrm>
            <a:off x="6613769" y="5555278"/>
            <a:ext cx="2039589" cy="958850"/>
          </a:xfrm>
        </p:spPr>
        <p:txBody>
          <a:bodyPr/>
          <a:lstStyle>
            <a:lvl1pPr marL="0" indent="0" algn="ctr">
              <a:buNone/>
              <a:defRPr>
                <a:solidFill>
                  <a:schemeClr val="bg1">
                    <a:lumMod val="85000"/>
                  </a:schemeClr>
                </a:solidFill>
              </a:defRPr>
            </a:lvl1pPr>
          </a:lstStyle>
          <a:p>
            <a:r>
              <a:rPr lang="en-US"/>
              <a:t>LOGO</a:t>
            </a:r>
          </a:p>
        </p:txBody>
      </p:sp>
      <p:sp>
        <p:nvSpPr>
          <p:cNvPr id="6" name="Picture Placeholder 2"/>
          <p:cNvSpPr>
            <a:spLocks noGrp="1"/>
          </p:cNvSpPr>
          <p:nvPr>
            <p:ph type="pic" sz="quarter" idx="14" hasCustomPrompt="1"/>
          </p:nvPr>
        </p:nvSpPr>
        <p:spPr>
          <a:xfrm>
            <a:off x="3565355" y="5555278"/>
            <a:ext cx="2039589" cy="958850"/>
          </a:xfrm>
        </p:spPr>
        <p:txBody>
          <a:bodyPr/>
          <a:lstStyle>
            <a:lvl1pPr marL="0" indent="0" algn="ctr">
              <a:buNone/>
              <a:defRPr>
                <a:solidFill>
                  <a:schemeClr val="bg1">
                    <a:lumMod val="85000"/>
                  </a:schemeClr>
                </a:solidFill>
              </a:defRPr>
            </a:lvl1pPr>
          </a:lstStyle>
          <a:p>
            <a:r>
              <a:rPr lang="en-US"/>
              <a:t>LOGO</a:t>
            </a:r>
          </a:p>
        </p:txBody>
      </p:sp>
    </p:spTree>
    <p:extLst>
      <p:ext uri="{BB962C8B-B14F-4D97-AF65-F5344CB8AC3E}">
        <p14:creationId xmlns:p14="http://schemas.microsoft.com/office/powerpoint/2010/main" val="3360094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with logos">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2" y="0"/>
            <a:ext cx="3967005" cy="6858000"/>
          </a:xfrm>
          <a:solidFill>
            <a:schemeClr val="bg1">
              <a:lumMod val="85000"/>
            </a:schemeClr>
          </a:solidFill>
          <a:ln>
            <a:noFill/>
          </a:ln>
        </p:spPr>
        <p:txBody>
          <a:bodyPr/>
          <a:lstStyle>
            <a:lvl1pPr marL="0" indent="0" algn="ctr">
              <a:buFontTx/>
              <a:buNone/>
              <a:defRPr/>
            </a:lvl1pPr>
          </a:lstStyle>
          <a:p>
            <a:r>
              <a:rPr lang="en-US"/>
              <a:t>Click icon to add picture</a:t>
            </a:r>
          </a:p>
        </p:txBody>
      </p:sp>
      <p:sp>
        <p:nvSpPr>
          <p:cNvPr id="20" name="Text Placeholder 19"/>
          <p:cNvSpPr>
            <a:spLocks noGrp="1"/>
          </p:cNvSpPr>
          <p:nvPr>
            <p:ph type="body" sz="quarter" idx="16" hasCustomPrompt="1"/>
          </p:nvPr>
        </p:nvSpPr>
        <p:spPr>
          <a:xfrm>
            <a:off x="4236179" y="3150243"/>
            <a:ext cx="3957477" cy="754113"/>
          </a:xfrm>
        </p:spPr>
        <p:txBody>
          <a:bodyPr>
            <a:normAutofit/>
          </a:bodyPr>
          <a:lstStyle>
            <a:lvl1pPr marL="0" indent="0">
              <a:lnSpc>
                <a:spcPct val="80000"/>
              </a:lnSpc>
              <a:buNone/>
              <a:defRPr sz="3750">
                <a:solidFill>
                  <a:schemeClr val="tx1">
                    <a:lumMod val="65000"/>
                    <a:lumOff val="35000"/>
                  </a:schemeClr>
                </a:solidFill>
              </a:defRPr>
            </a:lvl1pPr>
            <a:lvl2pPr marL="457121" indent="0">
              <a:buNone/>
              <a:defRPr/>
            </a:lvl2pPr>
            <a:lvl3pPr marL="914240" indent="0">
              <a:buNone/>
              <a:defRPr/>
            </a:lvl3pPr>
            <a:lvl4pPr marL="1371360" indent="0">
              <a:buNone/>
              <a:defRPr/>
            </a:lvl4pPr>
            <a:lvl5pPr marL="1828480" indent="0">
              <a:buNone/>
              <a:defRPr/>
            </a:lvl5pPr>
          </a:lstStyle>
          <a:p>
            <a:pPr lvl="0"/>
            <a:r>
              <a:rPr lang="fr-FR"/>
              <a:t>Click to </a:t>
            </a:r>
            <a:r>
              <a:rPr lang="fr-FR" err="1"/>
              <a:t>edit</a:t>
            </a:r>
            <a:r>
              <a:rPr lang="fr-FR"/>
              <a:t> </a:t>
            </a:r>
            <a:r>
              <a:rPr lang="fr-FR" err="1"/>
              <a:t>Title</a:t>
            </a:r>
            <a:endParaRPr lang="fr-FR"/>
          </a:p>
          <a:p>
            <a:pPr lvl="0"/>
            <a:endParaRPr lang="en-US"/>
          </a:p>
        </p:txBody>
      </p:sp>
      <p:cxnSp>
        <p:nvCxnSpPr>
          <p:cNvPr id="21" name="Straight Connector 20"/>
          <p:cNvCxnSpPr/>
          <p:nvPr userDrawn="1"/>
        </p:nvCxnSpPr>
        <p:spPr>
          <a:xfrm>
            <a:off x="4473920" y="4265162"/>
            <a:ext cx="1934079" cy="0"/>
          </a:xfrm>
          <a:prstGeom prst="line">
            <a:avLst/>
          </a:prstGeom>
          <a:ln w="3175" cmpd="sng">
            <a:solidFill>
              <a:srgbClr val="009999"/>
            </a:solidFill>
            <a:prstDash val="solid"/>
          </a:ln>
        </p:spPr>
        <p:style>
          <a:lnRef idx="1">
            <a:schemeClr val="accent1"/>
          </a:lnRef>
          <a:fillRef idx="0">
            <a:schemeClr val="accent1"/>
          </a:fillRef>
          <a:effectRef idx="0">
            <a:schemeClr val="accent1"/>
          </a:effectRef>
          <a:fontRef idx="minor">
            <a:schemeClr val="tx1"/>
          </a:fontRef>
        </p:style>
      </p:cxnSp>
      <p:sp>
        <p:nvSpPr>
          <p:cNvPr id="22" name="Text Placeholder 19"/>
          <p:cNvSpPr>
            <a:spLocks noGrp="1"/>
          </p:cNvSpPr>
          <p:nvPr>
            <p:ph type="body" sz="quarter" idx="17" hasCustomPrompt="1"/>
          </p:nvPr>
        </p:nvSpPr>
        <p:spPr>
          <a:xfrm>
            <a:off x="4236179" y="2408940"/>
            <a:ext cx="4907823" cy="754113"/>
          </a:xfrm>
        </p:spPr>
        <p:txBody>
          <a:bodyPr>
            <a:normAutofit/>
          </a:bodyPr>
          <a:lstStyle>
            <a:lvl1pPr marL="0" indent="0">
              <a:lnSpc>
                <a:spcPct val="80000"/>
              </a:lnSpc>
              <a:buNone/>
              <a:defRPr sz="3750" b="1" baseline="0">
                <a:solidFill>
                  <a:schemeClr val="accent1"/>
                </a:solidFill>
              </a:defRPr>
            </a:lvl1pPr>
            <a:lvl2pPr marL="457121" indent="0">
              <a:buNone/>
              <a:defRPr/>
            </a:lvl2pPr>
            <a:lvl3pPr marL="914240" indent="0">
              <a:buNone/>
              <a:defRPr/>
            </a:lvl3pPr>
            <a:lvl4pPr marL="1371360" indent="0">
              <a:buNone/>
              <a:defRPr/>
            </a:lvl4pPr>
            <a:lvl5pPr marL="1828480" indent="0">
              <a:buNone/>
              <a:defRPr/>
            </a:lvl5pPr>
          </a:lstStyle>
          <a:p>
            <a:pPr lvl="0"/>
            <a:r>
              <a:rPr lang="fr-FR"/>
              <a:t>Global Nutrition Cluster</a:t>
            </a:r>
            <a:endParaRPr lang="en-US"/>
          </a:p>
        </p:txBody>
      </p:sp>
      <p:sp>
        <p:nvSpPr>
          <p:cNvPr id="23" name="Picture Placeholder 2"/>
          <p:cNvSpPr>
            <a:spLocks noGrp="1"/>
          </p:cNvSpPr>
          <p:nvPr>
            <p:ph type="pic" sz="quarter" idx="13" hasCustomPrompt="1"/>
          </p:nvPr>
        </p:nvSpPr>
        <p:spPr>
          <a:xfrm>
            <a:off x="7535862"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24" name="Picture Placeholder 2"/>
          <p:cNvSpPr>
            <a:spLocks noGrp="1"/>
          </p:cNvSpPr>
          <p:nvPr>
            <p:ph type="pic" sz="quarter" idx="14" hasCustomPrompt="1"/>
          </p:nvPr>
        </p:nvSpPr>
        <p:spPr>
          <a:xfrm>
            <a:off x="6009857"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25" name="Picture Placeholder 2"/>
          <p:cNvSpPr>
            <a:spLocks noGrp="1"/>
          </p:cNvSpPr>
          <p:nvPr>
            <p:ph type="pic" sz="quarter" idx="15" hasCustomPrompt="1"/>
          </p:nvPr>
        </p:nvSpPr>
        <p:spPr>
          <a:xfrm>
            <a:off x="4476426"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Tree>
    <p:extLst>
      <p:ext uri="{BB962C8B-B14F-4D97-AF65-F5344CB8AC3E}">
        <p14:creationId xmlns:p14="http://schemas.microsoft.com/office/powerpoint/2010/main" val="1335079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with full picture">
    <p:spTree>
      <p:nvGrpSpPr>
        <p:cNvPr id="1" name=""/>
        <p:cNvGrpSpPr/>
        <p:nvPr/>
      </p:nvGrpSpPr>
      <p:grpSpPr>
        <a:xfrm>
          <a:off x="0" y="0"/>
          <a:ext cx="0" cy="0"/>
          <a:chOff x="0" y="0"/>
          <a:chExt cx="0" cy="0"/>
        </a:xfrm>
      </p:grpSpPr>
      <p:sp>
        <p:nvSpPr>
          <p:cNvPr id="13" name="Picture Placeholder 2"/>
          <p:cNvSpPr>
            <a:spLocks noGrp="1"/>
          </p:cNvSpPr>
          <p:nvPr>
            <p:ph type="pic" sz="quarter" idx="13" hasCustomPrompt="1"/>
          </p:nvPr>
        </p:nvSpPr>
        <p:spPr>
          <a:xfrm>
            <a:off x="7535862"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15" name="Picture Placeholder 2"/>
          <p:cNvSpPr>
            <a:spLocks noGrp="1"/>
          </p:cNvSpPr>
          <p:nvPr>
            <p:ph type="pic" sz="quarter" idx="14" hasCustomPrompt="1"/>
          </p:nvPr>
        </p:nvSpPr>
        <p:spPr>
          <a:xfrm>
            <a:off x="6009857"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16" name="Picture Placeholder 2"/>
          <p:cNvSpPr>
            <a:spLocks noGrp="1"/>
          </p:cNvSpPr>
          <p:nvPr>
            <p:ph type="pic" sz="quarter" idx="15" hasCustomPrompt="1"/>
          </p:nvPr>
        </p:nvSpPr>
        <p:spPr>
          <a:xfrm>
            <a:off x="4476426"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cxnSp>
        <p:nvCxnSpPr>
          <p:cNvPr id="21" name="Straight Connector 20"/>
          <p:cNvCxnSpPr/>
          <p:nvPr userDrawn="1"/>
        </p:nvCxnSpPr>
        <p:spPr>
          <a:xfrm>
            <a:off x="4473920" y="4265162"/>
            <a:ext cx="1934079" cy="0"/>
          </a:xfrm>
          <a:prstGeom prst="line">
            <a:avLst/>
          </a:prstGeom>
          <a:ln w="3175" cmpd="sng">
            <a:solidFill>
              <a:srgbClr val="009999"/>
            </a:solidFill>
            <a:prstDash val="solid"/>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sz="quarter" idx="16"/>
          </p:nvPr>
        </p:nvSpPr>
        <p:spPr>
          <a:xfrm>
            <a:off x="-10719" y="0"/>
            <a:ext cx="9171392" cy="5715000"/>
          </a:xfrm>
          <a:solidFill>
            <a:schemeClr val="bg1">
              <a:lumMod val="85000"/>
            </a:schemeClr>
          </a:solidFill>
        </p:spPr>
        <p:txBody>
          <a:bodyPr/>
          <a:lstStyle>
            <a:lvl1pPr marL="0" indent="0" algn="ctr">
              <a:buNone/>
              <a:defRPr/>
            </a:lvl1pPr>
          </a:lstStyle>
          <a:p>
            <a:r>
              <a:rPr lang="en-US"/>
              <a:t>Click icon to add picture</a:t>
            </a:r>
          </a:p>
        </p:txBody>
      </p:sp>
      <p:sp>
        <p:nvSpPr>
          <p:cNvPr id="5" name="Text Placeholder 4"/>
          <p:cNvSpPr>
            <a:spLocks noGrp="1"/>
          </p:cNvSpPr>
          <p:nvPr>
            <p:ph type="body" sz="quarter" idx="17" hasCustomPrompt="1"/>
          </p:nvPr>
        </p:nvSpPr>
        <p:spPr>
          <a:xfrm>
            <a:off x="1513679" y="3020037"/>
            <a:ext cx="6116643" cy="1458913"/>
          </a:xfrm>
        </p:spPr>
        <p:txBody>
          <a:bodyPr>
            <a:noAutofit/>
          </a:bodyPr>
          <a:lstStyle>
            <a:lvl1pPr marL="0" indent="0" algn="ctr">
              <a:buNone/>
              <a:defRPr sz="5400">
                <a:solidFill>
                  <a:schemeClr val="bg1"/>
                </a:solidFill>
              </a:defRPr>
            </a:lvl1pPr>
            <a:lvl2pPr marL="457121" indent="0">
              <a:buNone/>
              <a:defRPr sz="5400"/>
            </a:lvl2pPr>
            <a:lvl3pPr marL="914240" indent="0">
              <a:buNone/>
              <a:defRPr sz="5400"/>
            </a:lvl3pPr>
            <a:lvl4pPr marL="1371360" indent="0">
              <a:buNone/>
              <a:defRPr sz="5400"/>
            </a:lvl4pPr>
            <a:lvl5pPr marL="1828480" indent="0">
              <a:buNone/>
              <a:defRPr sz="5400"/>
            </a:lvl5pPr>
          </a:lstStyle>
          <a:p>
            <a:pPr lvl="0"/>
            <a:r>
              <a:rPr lang="fr-FR"/>
              <a:t>Click to </a:t>
            </a:r>
            <a:r>
              <a:rPr lang="fr-FR" err="1"/>
              <a:t>edit</a:t>
            </a:r>
            <a:r>
              <a:rPr lang="fr-FR"/>
              <a:t> </a:t>
            </a:r>
            <a:r>
              <a:rPr lang="fr-FR" err="1"/>
              <a:t>Title</a:t>
            </a:r>
            <a:endParaRPr lang="en-US"/>
          </a:p>
        </p:txBody>
      </p:sp>
      <p:sp>
        <p:nvSpPr>
          <p:cNvPr id="14" name="Text Placeholder 13"/>
          <p:cNvSpPr>
            <a:spLocks noGrp="1"/>
          </p:cNvSpPr>
          <p:nvPr>
            <p:ph type="body" sz="quarter" idx="11" hasCustomPrompt="1"/>
          </p:nvPr>
        </p:nvSpPr>
        <p:spPr>
          <a:xfrm>
            <a:off x="401874" y="6094736"/>
            <a:ext cx="4074550" cy="550501"/>
          </a:xfrm>
        </p:spPr>
        <p:txBody>
          <a:bodyPr>
            <a:noAutofit/>
          </a:bodyPr>
          <a:lstStyle>
            <a:lvl1pPr marL="0" indent="0" algn="l">
              <a:lnSpc>
                <a:spcPct val="70000"/>
              </a:lnSpc>
              <a:buNone/>
              <a:defRPr sz="2625" b="1" baseline="0">
                <a:solidFill>
                  <a:schemeClr val="tx1">
                    <a:lumMod val="65000"/>
                    <a:lumOff val="35000"/>
                  </a:schemeClr>
                </a:solidFill>
              </a:defRPr>
            </a:lvl1pPr>
            <a:lvl2pPr marL="457121" indent="0" algn="ctr">
              <a:buNone/>
              <a:defRPr sz="2100"/>
            </a:lvl2pPr>
            <a:lvl3pPr marL="914240" indent="0" algn="ctr">
              <a:buNone/>
              <a:defRPr sz="2100"/>
            </a:lvl3pPr>
            <a:lvl4pPr marL="1371360" indent="0" algn="ctr">
              <a:buNone/>
              <a:defRPr sz="2100"/>
            </a:lvl4pPr>
            <a:lvl5pPr marL="1828480" indent="0" algn="ctr">
              <a:buNone/>
              <a:defRPr sz="2100"/>
            </a:lvl5pPr>
          </a:lstStyle>
          <a:p>
            <a:pPr lvl="0"/>
            <a:r>
              <a:rPr lang="fr-FR"/>
              <a:t>EDIT NAME OF EVENT</a:t>
            </a:r>
            <a:endParaRPr lang="en-US"/>
          </a:p>
        </p:txBody>
      </p:sp>
    </p:spTree>
    <p:extLst>
      <p:ext uri="{BB962C8B-B14F-4D97-AF65-F5344CB8AC3E}">
        <p14:creationId xmlns:p14="http://schemas.microsoft.com/office/powerpoint/2010/main" val="2148759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fographic Slide ">
    <p:spTree>
      <p:nvGrpSpPr>
        <p:cNvPr id="1" name=""/>
        <p:cNvGrpSpPr/>
        <p:nvPr/>
      </p:nvGrpSpPr>
      <p:grpSpPr>
        <a:xfrm>
          <a:off x="0" y="0"/>
          <a:ext cx="0" cy="0"/>
          <a:chOff x="0" y="0"/>
          <a:chExt cx="0" cy="0"/>
        </a:xfrm>
      </p:grpSpPr>
      <p:sp>
        <p:nvSpPr>
          <p:cNvPr id="6" name="Rectangle 5"/>
          <p:cNvSpPr/>
          <p:nvPr userDrawn="1"/>
        </p:nvSpPr>
        <p:spPr>
          <a:xfrm>
            <a:off x="3" y="0"/>
            <a:ext cx="3972959" cy="6858000"/>
          </a:xfrm>
          <a:prstGeom prst="rect">
            <a:avLst/>
          </a:prstGeom>
          <a:solidFill>
            <a:srgbClr val="D9D9D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2" name="Picture Placeholder 2"/>
          <p:cNvSpPr>
            <a:spLocks noGrp="1"/>
          </p:cNvSpPr>
          <p:nvPr>
            <p:ph type="pic" sz="quarter" idx="13" hasCustomPrompt="1"/>
          </p:nvPr>
        </p:nvSpPr>
        <p:spPr>
          <a:xfrm>
            <a:off x="7535862"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13" name="Picture Placeholder 2"/>
          <p:cNvSpPr>
            <a:spLocks noGrp="1"/>
          </p:cNvSpPr>
          <p:nvPr>
            <p:ph type="pic" sz="quarter" idx="14" hasCustomPrompt="1"/>
          </p:nvPr>
        </p:nvSpPr>
        <p:spPr>
          <a:xfrm>
            <a:off x="6009857"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14" name="Picture Placeholder 2"/>
          <p:cNvSpPr>
            <a:spLocks noGrp="1"/>
          </p:cNvSpPr>
          <p:nvPr>
            <p:ph type="pic" sz="quarter" idx="15" hasCustomPrompt="1"/>
          </p:nvPr>
        </p:nvSpPr>
        <p:spPr>
          <a:xfrm>
            <a:off x="4476426"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7" name="Text Placeholder 13"/>
          <p:cNvSpPr>
            <a:spLocks noGrp="1"/>
          </p:cNvSpPr>
          <p:nvPr>
            <p:ph type="body" sz="quarter" idx="11" hasCustomPrompt="1"/>
          </p:nvPr>
        </p:nvSpPr>
        <p:spPr>
          <a:xfrm>
            <a:off x="401874" y="6094736"/>
            <a:ext cx="4074550" cy="550501"/>
          </a:xfrm>
        </p:spPr>
        <p:txBody>
          <a:bodyPr>
            <a:noAutofit/>
          </a:bodyPr>
          <a:lstStyle>
            <a:lvl1pPr marL="0" indent="0" algn="l">
              <a:lnSpc>
                <a:spcPct val="70000"/>
              </a:lnSpc>
              <a:buNone/>
              <a:defRPr sz="2625" b="1" baseline="0">
                <a:solidFill>
                  <a:schemeClr val="tx1">
                    <a:lumMod val="65000"/>
                    <a:lumOff val="35000"/>
                  </a:schemeClr>
                </a:solidFill>
              </a:defRPr>
            </a:lvl1pPr>
            <a:lvl2pPr marL="457121" indent="0" algn="ctr">
              <a:buNone/>
              <a:defRPr sz="2100"/>
            </a:lvl2pPr>
            <a:lvl3pPr marL="914240" indent="0" algn="ctr">
              <a:buNone/>
              <a:defRPr sz="2100"/>
            </a:lvl3pPr>
            <a:lvl4pPr marL="1371360" indent="0" algn="ctr">
              <a:buNone/>
              <a:defRPr sz="2100"/>
            </a:lvl4pPr>
            <a:lvl5pPr marL="1828480" indent="0" algn="ctr">
              <a:buNone/>
              <a:defRPr sz="2100"/>
            </a:lvl5pPr>
          </a:lstStyle>
          <a:p>
            <a:pPr lvl="0"/>
            <a:r>
              <a:rPr lang="fr-FR"/>
              <a:t>EDIT NAME OF EVENT</a:t>
            </a:r>
            <a:endParaRPr lang="en-US"/>
          </a:p>
        </p:txBody>
      </p:sp>
    </p:spTree>
    <p:extLst>
      <p:ext uri="{BB962C8B-B14F-4D97-AF65-F5344CB8AC3E}">
        <p14:creationId xmlns:p14="http://schemas.microsoft.com/office/powerpoint/2010/main" val="2073619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Infographic Slide full page">
    <p:spTree>
      <p:nvGrpSpPr>
        <p:cNvPr id="1" name=""/>
        <p:cNvGrpSpPr/>
        <p:nvPr/>
      </p:nvGrpSpPr>
      <p:grpSpPr>
        <a:xfrm>
          <a:off x="0" y="0"/>
          <a:ext cx="0" cy="0"/>
          <a:chOff x="0" y="0"/>
          <a:chExt cx="0" cy="0"/>
        </a:xfrm>
      </p:grpSpPr>
      <p:sp>
        <p:nvSpPr>
          <p:cNvPr id="12" name="Picture Placeholder 2"/>
          <p:cNvSpPr>
            <a:spLocks noGrp="1"/>
          </p:cNvSpPr>
          <p:nvPr>
            <p:ph type="pic" sz="quarter" idx="13" hasCustomPrompt="1"/>
          </p:nvPr>
        </p:nvSpPr>
        <p:spPr>
          <a:xfrm>
            <a:off x="7535862"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13" name="Picture Placeholder 2"/>
          <p:cNvSpPr>
            <a:spLocks noGrp="1"/>
          </p:cNvSpPr>
          <p:nvPr>
            <p:ph type="pic" sz="quarter" idx="14" hasCustomPrompt="1"/>
          </p:nvPr>
        </p:nvSpPr>
        <p:spPr>
          <a:xfrm>
            <a:off x="6009857"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14" name="Picture Placeholder 2"/>
          <p:cNvSpPr>
            <a:spLocks noGrp="1"/>
          </p:cNvSpPr>
          <p:nvPr>
            <p:ph type="pic" sz="quarter" idx="15" hasCustomPrompt="1"/>
          </p:nvPr>
        </p:nvSpPr>
        <p:spPr>
          <a:xfrm>
            <a:off x="4476426" y="5956722"/>
            <a:ext cx="1129684" cy="688515"/>
          </a:xfrm>
        </p:spPr>
        <p:txBody>
          <a:bodyPr>
            <a:normAutofit/>
          </a:bodyPr>
          <a:lstStyle>
            <a:lvl1pPr marL="0" indent="0" algn="ctr">
              <a:buNone/>
              <a:defRPr sz="2250">
                <a:solidFill>
                  <a:schemeClr val="bg1">
                    <a:lumMod val="85000"/>
                  </a:schemeClr>
                </a:solidFill>
              </a:defRPr>
            </a:lvl1pPr>
          </a:lstStyle>
          <a:p>
            <a:r>
              <a:rPr lang="en-US"/>
              <a:t>LOGO</a:t>
            </a:r>
          </a:p>
        </p:txBody>
      </p:sp>
      <p:sp>
        <p:nvSpPr>
          <p:cNvPr id="7" name="Text Placeholder 13"/>
          <p:cNvSpPr>
            <a:spLocks noGrp="1"/>
          </p:cNvSpPr>
          <p:nvPr>
            <p:ph type="body" sz="quarter" idx="11" hasCustomPrompt="1"/>
          </p:nvPr>
        </p:nvSpPr>
        <p:spPr>
          <a:xfrm>
            <a:off x="401874" y="6094736"/>
            <a:ext cx="4074550" cy="550501"/>
          </a:xfrm>
        </p:spPr>
        <p:txBody>
          <a:bodyPr>
            <a:noAutofit/>
          </a:bodyPr>
          <a:lstStyle>
            <a:lvl1pPr marL="0" indent="0" algn="l">
              <a:lnSpc>
                <a:spcPct val="70000"/>
              </a:lnSpc>
              <a:buNone/>
              <a:defRPr sz="2625" b="1" baseline="0">
                <a:solidFill>
                  <a:schemeClr val="tx1">
                    <a:lumMod val="65000"/>
                    <a:lumOff val="35000"/>
                  </a:schemeClr>
                </a:solidFill>
              </a:defRPr>
            </a:lvl1pPr>
            <a:lvl2pPr marL="457121" indent="0" algn="ctr">
              <a:buNone/>
              <a:defRPr sz="2100"/>
            </a:lvl2pPr>
            <a:lvl3pPr marL="914240" indent="0" algn="ctr">
              <a:buNone/>
              <a:defRPr sz="2100"/>
            </a:lvl3pPr>
            <a:lvl4pPr marL="1371360" indent="0" algn="ctr">
              <a:buNone/>
              <a:defRPr sz="2100"/>
            </a:lvl4pPr>
            <a:lvl5pPr marL="1828480" indent="0" algn="ctr">
              <a:buNone/>
              <a:defRPr sz="2100"/>
            </a:lvl5pPr>
          </a:lstStyle>
          <a:p>
            <a:pPr lvl="0"/>
            <a:r>
              <a:rPr lang="fr-FR"/>
              <a:t>EDIT NAME OF EVENT</a:t>
            </a:r>
            <a:endParaRPr lang="en-US"/>
          </a:p>
        </p:txBody>
      </p:sp>
    </p:spTree>
    <p:extLst>
      <p:ext uri="{BB962C8B-B14F-4D97-AF65-F5344CB8AC3E}">
        <p14:creationId xmlns:p14="http://schemas.microsoft.com/office/powerpoint/2010/main" val="3039922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BFE7555-07CF-4CC1-9AD4-26EB01ADEF75}" type="datetimeFigureOut">
              <a:rPr lang="en-US" smtClean="0"/>
              <a:t>10/25/2022</a:t>
            </a:fld>
            <a:endParaRPr 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6E0707-16D1-4EFD-9C7E-2A3D500773BC}" type="slidenum">
              <a:rPr lang="en-US" smtClean="0"/>
              <a:t>‹#›</a:t>
            </a:fld>
            <a:endParaRPr lang="en-US"/>
          </a:p>
        </p:txBody>
      </p:sp>
    </p:spTree>
    <p:extLst>
      <p:ext uri="{BB962C8B-B14F-4D97-AF65-F5344CB8AC3E}">
        <p14:creationId xmlns:p14="http://schemas.microsoft.com/office/powerpoint/2010/main" val="2782580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3245F62-CCC4-49E4-B95B-EA6C1E790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882DBE-D9B8-4895-83D2-1CFF6A54EDCF}"/>
              </a:ext>
            </a:extLst>
          </p:cNvPr>
          <p:cNvSpPr>
            <a:spLocks noGrp="1"/>
          </p:cNvSpPr>
          <p:nvPr>
            <p:ph type="ctrTitle"/>
          </p:nvPr>
        </p:nvSpPr>
        <p:spPr>
          <a:xfrm>
            <a:off x="479160" y="2845072"/>
            <a:ext cx="8182230" cy="1687814"/>
          </a:xfrm>
        </p:spPr>
        <p:txBody>
          <a:bodyPr anchor="b">
            <a:normAutofit/>
          </a:bodyPr>
          <a:lstStyle/>
          <a:p>
            <a:pPr marL="0" marR="0">
              <a:lnSpc>
                <a:spcPct val="107000"/>
              </a:lnSpc>
              <a:spcBef>
                <a:spcPts val="0"/>
              </a:spcBef>
              <a:spcAft>
                <a:spcPts val="800"/>
              </a:spcAft>
            </a:pPr>
            <a:r>
              <a:rPr lang="en-US" sz="3200" b="1" dirty="0">
                <a:effectLst/>
                <a:latin typeface="Tw Cen MT" panose="020B0602020104020603" pitchFamily="34" charset="0"/>
                <a:ea typeface="Calibri" panose="020F0502020204030204" pitchFamily="34" charset="0"/>
              </a:rPr>
              <a:t>Standard Operating Procedures for Activation of Select Simplified Approaches.</a:t>
            </a:r>
            <a:br>
              <a:rPr lang="en-UG" sz="3200" dirty="0">
                <a:effectLst/>
                <a:latin typeface="Tw Cen MT" panose="020B0602020104020603" pitchFamily="34" charset="0"/>
                <a:ea typeface="Calibri" panose="020F0502020204030204" pitchFamily="34" charset="0"/>
              </a:rPr>
            </a:br>
            <a:endParaRPr lang="en-UG" sz="3200" dirty="0">
              <a:effectLst/>
              <a:latin typeface="Tw Cen MT" panose="020B0602020104020603" pitchFamily="34" charset="0"/>
              <a:ea typeface="Calibri" panose="020F0502020204030204" pitchFamily="34" charset="0"/>
            </a:endParaRPr>
          </a:p>
        </p:txBody>
      </p:sp>
      <p:sp>
        <p:nvSpPr>
          <p:cNvPr id="3" name="Subtitle 2">
            <a:extLst>
              <a:ext uri="{FF2B5EF4-FFF2-40B4-BE49-F238E27FC236}">
                <a16:creationId xmlns:a16="http://schemas.microsoft.com/office/drawing/2014/main" id="{818F8CDB-1167-4AA8-8EAF-14579800153B}"/>
              </a:ext>
            </a:extLst>
          </p:cNvPr>
          <p:cNvSpPr>
            <a:spLocks noGrp="1"/>
          </p:cNvSpPr>
          <p:nvPr>
            <p:ph type="subTitle" idx="1"/>
          </p:nvPr>
        </p:nvSpPr>
        <p:spPr>
          <a:xfrm>
            <a:off x="335469" y="4951537"/>
            <a:ext cx="8182233" cy="552659"/>
          </a:xfrm>
        </p:spPr>
        <p:txBody>
          <a:bodyPr anchor="t">
            <a:normAutofit/>
          </a:bodyPr>
          <a:lstStyle/>
          <a:p>
            <a:r>
              <a:rPr lang="en-US" sz="2400" b="1" dirty="0">
                <a:effectLst/>
                <a:latin typeface="Tw Cen MT" panose="020B0602020104020603" pitchFamily="34" charset="0"/>
                <a:ea typeface="Calibri" panose="020F0502020204030204" pitchFamily="34" charset="0"/>
              </a:rPr>
              <a:t>Orientation on SOP, </a:t>
            </a:r>
            <a:r>
              <a:rPr lang="en-US" sz="2400" b="1" dirty="0">
                <a:effectLst/>
                <a:highlight>
                  <a:srgbClr val="FFFF00"/>
                </a:highlight>
                <a:latin typeface="Tw Cen MT" panose="020B0602020104020603" pitchFamily="34" charset="0"/>
                <a:ea typeface="Calibri" panose="020F0502020204030204" pitchFamily="34" charset="0"/>
              </a:rPr>
              <a:t>Sept 5, 2022</a:t>
            </a:r>
            <a:endParaRPr lang="en-US" sz="2400" dirty="0">
              <a:highlight>
                <a:srgbClr val="FFFF00"/>
              </a:highlight>
            </a:endParaRPr>
          </a:p>
        </p:txBody>
      </p:sp>
      <p:pic>
        <p:nvPicPr>
          <p:cNvPr id="34" name="Picture 33">
            <a:extLst>
              <a:ext uri="{FF2B5EF4-FFF2-40B4-BE49-F238E27FC236}">
                <a16:creationId xmlns:a16="http://schemas.microsoft.com/office/drawing/2014/main" id="{DFD75604-EA71-49FE-A233-A59E5EFD689C}"/>
              </a:ext>
            </a:extLst>
          </p:cNvPr>
          <p:cNvPicPr>
            <a:picLocks noChangeAspect="1"/>
          </p:cNvPicPr>
          <p:nvPr/>
        </p:nvPicPr>
        <p:blipFill>
          <a:blip r:embed="rId2"/>
          <a:stretch>
            <a:fillRect/>
          </a:stretch>
        </p:blipFill>
        <p:spPr>
          <a:xfrm>
            <a:off x="5212011" y="704548"/>
            <a:ext cx="3449380" cy="1464987"/>
          </a:xfrm>
          <a:prstGeom prst="rect">
            <a:avLst/>
          </a:prstGeom>
        </p:spPr>
      </p:pic>
      <p:sp>
        <p:nvSpPr>
          <p:cNvPr id="41" name="sketch line">
            <a:extLst>
              <a:ext uri="{FF2B5EF4-FFF2-40B4-BE49-F238E27FC236}">
                <a16:creationId xmlns:a16="http://schemas.microsoft.com/office/drawing/2014/main" id="{E6C0DD6B-6AA3-448F-9B99-8386295BC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55776" y="5509052"/>
            <a:ext cx="3429000" cy="18288"/>
          </a:xfrm>
          <a:custGeom>
            <a:avLst/>
            <a:gdLst>
              <a:gd name="connsiteX0" fmla="*/ 0 w 3429000"/>
              <a:gd name="connsiteY0" fmla="*/ 0 h 18288"/>
              <a:gd name="connsiteX1" fmla="*/ 685800 w 3429000"/>
              <a:gd name="connsiteY1" fmla="*/ 0 h 18288"/>
              <a:gd name="connsiteX2" fmla="*/ 1371600 w 3429000"/>
              <a:gd name="connsiteY2" fmla="*/ 0 h 18288"/>
              <a:gd name="connsiteX3" fmla="*/ 2057400 w 3429000"/>
              <a:gd name="connsiteY3" fmla="*/ 0 h 18288"/>
              <a:gd name="connsiteX4" fmla="*/ 2674620 w 3429000"/>
              <a:gd name="connsiteY4" fmla="*/ 0 h 18288"/>
              <a:gd name="connsiteX5" fmla="*/ 3429000 w 3429000"/>
              <a:gd name="connsiteY5" fmla="*/ 0 h 18288"/>
              <a:gd name="connsiteX6" fmla="*/ 3429000 w 3429000"/>
              <a:gd name="connsiteY6" fmla="*/ 18288 h 18288"/>
              <a:gd name="connsiteX7" fmla="*/ 2811780 w 3429000"/>
              <a:gd name="connsiteY7" fmla="*/ 18288 h 18288"/>
              <a:gd name="connsiteX8" fmla="*/ 2228850 w 3429000"/>
              <a:gd name="connsiteY8" fmla="*/ 18288 h 18288"/>
              <a:gd name="connsiteX9" fmla="*/ 1543050 w 3429000"/>
              <a:gd name="connsiteY9" fmla="*/ 18288 h 18288"/>
              <a:gd name="connsiteX10" fmla="*/ 925830 w 3429000"/>
              <a:gd name="connsiteY10" fmla="*/ 18288 h 18288"/>
              <a:gd name="connsiteX11" fmla="*/ 0 w 3429000"/>
              <a:gd name="connsiteY11" fmla="*/ 18288 h 18288"/>
              <a:gd name="connsiteX12" fmla="*/ 0 w 3429000"/>
              <a:gd name="connsiteY12" fmla="*/ 0 h 18288"/>
              <a:gd name="connsiteX0" fmla="*/ 0 w 3429000"/>
              <a:gd name="connsiteY0" fmla="*/ 0 h 18288"/>
              <a:gd name="connsiteX1" fmla="*/ 617220 w 3429000"/>
              <a:gd name="connsiteY1" fmla="*/ 0 h 18288"/>
              <a:gd name="connsiteX2" fmla="*/ 1200150 w 3429000"/>
              <a:gd name="connsiteY2" fmla="*/ 0 h 18288"/>
              <a:gd name="connsiteX3" fmla="*/ 1817370 w 3429000"/>
              <a:gd name="connsiteY3" fmla="*/ 0 h 18288"/>
              <a:gd name="connsiteX4" fmla="*/ 2503170 w 3429000"/>
              <a:gd name="connsiteY4" fmla="*/ 0 h 18288"/>
              <a:gd name="connsiteX5" fmla="*/ 3429000 w 3429000"/>
              <a:gd name="connsiteY5" fmla="*/ 0 h 18288"/>
              <a:gd name="connsiteX6" fmla="*/ 3429000 w 3429000"/>
              <a:gd name="connsiteY6" fmla="*/ 18288 h 18288"/>
              <a:gd name="connsiteX7" fmla="*/ 2743200 w 3429000"/>
              <a:gd name="connsiteY7" fmla="*/ 18288 h 18288"/>
              <a:gd name="connsiteX8" fmla="*/ 1988820 w 3429000"/>
              <a:gd name="connsiteY8" fmla="*/ 18288 h 18288"/>
              <a:gd name="connsiteX9" fmla="*/ 1405890 w 3429000"/>
              <a:gd name="connsiteY9" fmla="*/ 18288 h 18288"/>
              <a:gd name="connsiteX10" fmla="*/ 651510 w 3429000"/>
              <a:gd name="connsiteY10" fmla="*/ 18288 h 18288"/>
              <a:gd name="connsiteX11" fmla="*/ 0 w 3429000"/>
              <a:gd name="connsiteY11" fmla="*/ 18288 h 18288"/>
              <a:gd name="connsiteX12" fmla="*/ 0 w 342900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29000" h="18288" fill="none" extrusionOk="0">
                <a:moveTo>
                  <a:pt x="0" y="0"/>
                </a:moveTo>
                <a:cubicBezTo>
                  <a:pt x="207705" y="23860"/>
                  <a:pt x="509323" y="68036"/>
                  <a:pt x="685800" y="0"/>
                </a:cubicBezTo>
                <a:cubicBezTo>
                  <a:pt x="881422" y="-43910"/>
                  <a:pt x="1129204" y="-58858"/>
                  <a:pt x="1371600" y="0"/>
                </a:cubicBezTo>
                <a:cubicBezTo>
                  <a:pt x="1611115" y="-12848"/>
                  <a:pt x="1887211" y="-6418"/>
                  <a:pt x="2057400" y="0"/>
                </a:cubicBezTo>
                <a:cubicBezTo>
                  <a:pt x="2233905" y="-53439"/>
                  <a:pt x="2400311" y="-9735"/>
                  <a:pt x="2674620" y="0"/>
                </a:cubicBezTo>
                <a:cubicBezTo>
                  <a:pt x="2899369" y="50175"/>
                  <a:pt x="3197952" y="-27603"/>
                  <a:pt x="3429000" y="0"/>
                </a:cubicBezTo>
                <a:cubicBezTo>
                  <a:pt x="3428966" y="4844"/>
                  <a:pt x="3428590" y="11009"/>
                  <a:pt x="3429000" y="18288"/>
                </a:cubicBezTo>
                <a:cubicBezTo>
                  <a:pt x="3212354" y="28872"/>
                  <a:pt x="3083619" y="-836"/>
                  <a:pt x="2811780" y="18288"/>
                </a:cubicBezTo>
                <a:cubicBezTo>
                  <a:pt x="2533576" y="25058"/>
                  <a:pt x="2477440" y="20531"/>
                  <a:pt x="2228850" y="18288"/>
                </a:cubicBezTo>
                <a:cubicBezTo>
                  <a:pt x="2003657" y="-1843"/>
                  <a:pt x="1810789" y="18294"/>
                  <a:pt x="1543050" y="18288"/>
                </a:cubicBezTo>
                <a:cubicBezTo>
                  <a:pt x="1286635" y="-21162"/>
                  <a:pt x="1189418" y="22290"/>
                  <a:pt x="925830" y="18288"/>
                </a:cubicBezTo>
                <a:cubicBezTo>
                  <a:pt x="678389" y="-2387"/>
                  <a:pt x="367033" y="43234"/>
                  <a:pt x="0" y="18288"/>
                </a:cubicBezTo>
                <a:cubicBezTo>
                  <a:pt x="-649" y="11698"/>
                  <a:pt x="663" y="5413"/>
                  <a:pt x="0" y="0"/>
                </a:cubicBezTo>
                <a:close/>
              </a:path>
              <a:path w="3429000" h="18288" stroke="0" extrusionOk="0">
                <a:moveTo>
                  <a:pt x="0" y="0"/>
                </a:moveTo>
                <a:cubicBezTo>
                  <a:pt x="169914" y="-16656"/>
                  <a:pt x="469790" y="-24030"/>
                  <a:pt x="617220" y="0"/>
                </a:cubicBezTo>
                <a:cubicBezTo>
                  <a:pt x="786601" y="24467"/>
                  <a:pt x="1085311" y="15192"/>
                  <a:pt x="1200150" y="0"/>
                </a:cubicBezTo>
                <a:cubicBezTo>
                  <a:pt x="1340195" y="-5060"/>
                  <a:pt x="1552999" y="41254"/>
                  <a:pt x="1817370" y="0"/>
                </a:cubicBezTo>
                <a:cubicBezTo>
                  <a:pt x="2086739" y="-377"/>
                  <a:pt x="2228603" y="31972"/>
                  <a:pt x="2503170" y="0"/>
                </a:cubicBezTo>
                <a:cubicBezTo>
                  <a:pt x="2794334" y="-14173"/>
                  <a:pt x="3002837" y="-13310"/>
                  <a:pt x="3429000" y="0"/>
                </a:cubicBezTo>
                <a:cubicBezTo>
                  <a:pt x="3428475" y="5049"/>
                  <a:pt x="3429193" y="12044"/>
                  <a:pt x="3429000" y="18288"/>
                </a:cubicBezTo>
                <a:cubicBezTo>
                  <a:pt x="3101445" y="-3440"/>
                  <a:pt x="2879434" y="34023"/>
                  <a:pt x="2743200" y="18288"/>
                </a:cubicBezTo>
                <a:cubicBezTo>
                  <a:pt x="2609544" y="13915"/>
                  <a:pt x="2334178" y="48649"/>
                  <a:pt x="1988820" y="18288"/>
                </a:cubicBezTo>
                <a:cubicBezTo>
                  <a:pt x="1620184" y="18423"/>
                  <a:pt x="1586822" y="-1871"/>
                  <a:pt x="1405890" y="18288"/>
                </a:cubicBezTo>
                <a:cubicBezTo>
                  <a:pt x="1266239" y="28547"/>
                  <a:pt x="867500" y="15208"/>
                  <a:pt x="651510" y="18288"/>
                </a:cubicBezTo>
                <a:cubicBezTo>
                  <a:pt x="445459" y="40105"/>
                  <a:pt x="119818" y="-23744"/>
                  <a:pt x="0" y="18288"/>
                </a:cubicBezTo>
                <a:cubicBezTo>
                  <a:pt x="-39" y="12511"/>
                  <a:pt x="-381" y="8039"/>
                  <a:pt x="0" y="0"/>
                </a:cubicBezTo>
                <a:close/>
              </a:path>
              <a:path w="3429000" h="18288" fill="none" stroke="0" extrusionOk="0">
                <a:moveTo>
                  <a:pt x="0" y="0"/>
                </a:moveTo>
                <a:cubicBezTo>
                  <a:pt x="199661" y="29771"/>
                  <a:pt x="488726" y="20925"/>
                  <a:pt x="685800" y="0"/>
                </a:cubicBezTo>
                <a:cubicBezTo>
                  <a:pt x="835372" y="-29710"/>
                  <a:pt x="1088413" y="6369"/>
                  <a:pt x="1371600" y="0"/>
                </a:cubicBezTo>
                <a:cubicBezTo>
                  <a:pt x="1631865" y="6637"/>
                  <a:pt x="1839907" y="52251"/>
                  <a:pt x="2057400" y="0"/>
                </a:cubicBezTo>
                <a:cubicBezTo>
                  <a:pt x="2266442" y="-8132"/>
                  <a:pt x="2461070" y="-4034"/>
                  <a:pt x="2674620" y="0"/>
                </a:cubicBezTo>
                <a:cubicBezTo>
                  <a:pt x="2940120" y="30498"/>
                  <a:pt x="3202681" y="-54357"/>
                  <a:pt x="3429000" y="0"/>
                </a:cubicBezTo>
                <a:cubicBezTo>
                  <a:pt x="3429314" y="4158"/>
                  <a:pt x="3428021" y="12539"/>
                  <a:pt x="3429000" y="18288"/>
                </a:cubicBezTo>
                <a:cubicBezTo>
                  <a:pt x="3250522" y="56023"/>
                  <a:pt x="3056248" y="-1557"/>
                  <a:pt x="2811780" y="18288"/>
                </a:cubicBezTo>
                <a:cubicBezTo>
                  <a:pt x="2534418" y="26558"/>
                  <a:pt x="2483107" y="19890"/>
                  <a:pt x="2228850" y="18288"/>
                </a:cubicBezTo>
                <a:cubicBezTo>
                  <a:pt x="1996093" y="-20362"/>
                  <a:pt x="1790611" y="35096"/>
                  <a:pt x="1543050" y="18288"/>
                </a:cubicBezTo>
                <a:cubicBezTo>
                  <a:pt x="1276188" y="-29727"/>
                  <a:pt x="1196665" y="1050"/>
                  <a:pt x="925830" y="18288"/>
                </a:cubicBezTo>
                <a:cubicBezTo>
                  <a:pt x="718623" y="61416"/>
                  <a:pt x="374628" y="25039"/>
                  <a:pt x="0" y="18288"/>
                </a:cubicBezTo>
                <a:cubicBezTo>
                  <a:pt x="20" y="11469"/>
                  <a:pt x="-29" y="515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custGeom>
                    <a:avLst/>
                    <a:gdLst>
                      <a:gd name="connsiteX0" fmla="*/ 0 w 3429000"/>
                      <a:gd name="connsiteY0" fmla="*/ 0 h 18288"/>
                      <a:gd name="connsiteX1" fmla="*/ 685800 w 3429000"/>
                      <a:gd name="connsiteY1" fmla="*/ 0 h 18288"/>
                      <a:gd name="connsiteX2" fmla="*/ 1371600 w 3429000"/>
                      <a:gd name="connsiteY2" fmla="*/ 0 h 18288"/>
                      <a:gd name="connsiteX3" fmla="*/ 2057400 w 3429000"/>
                      <a:gd name="connsiteY3" fmla="*/ 0 h 18288"/>
                      <a:gd name="connsiteX4" fmla="*/ 2674620 w 3429000"/>
                      <a:gd name="connsiteY4" fmla="*/ 0 h 18288"/>
                      <a:gd name="connsiteX5" fmla="*/ 3429000 w 3429000"/>
                      <a:gd name="connsiteY5" fmla="*/ 0 h 18288"/>
                      <a:gd name="connsiteX6" fmla="*/ 3429000 w 3429000"/>
                      <a:gd name="connsiteY6" fmla="*/ 18288 h 18288"/>
                      <a:gd name="connsiteX7" fmla="*/ 2811780 w 3429000"/>
                      <a:gd name="connsiteY7" fmla="*/ 18288 h 18288"/>
                      <a:gd name="connsiteX8" fmla="*/ 2228850 w 3429000"/>
                      <a:gd name="connsiteY8" fmla="*/ 18288 h 18288"/>
                      <a:gd name="connsiteX9" fmla="*/ 1543050 w 3429000"/>
                      <a:gd name="connsiteY9" fmla="*/ 18288 h 18288"/>
                      <a:gd name="connsiteX10" fmla="*/ 925830 w 3429000"/>
                      <a:gd name="connsiteY10" fmla="*/ 18288 h 18288"/>
                      <a:gd name="connsiteX11" fmla="*/ 0 w 3429000"/>
                      <a:gd name="connsiteY11" fmla="*/ 18288 h 18288"/>
                      <a:gd name="connsiteX12" fmla="*/ 0 w 342900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29000" h="18288" fill="none" extrusionOk="0">
                        <a:moveTo>
                          <a:pt x="0" y="0"/>
                        </a:moveTo>
                        <a:cubicBezTo>
                          <a:pt x="219865" y="20479"/>
                          <a:pt x="493281" y="26186"/>
                          <a:pt x="685800" y="0"/>
                        </a:cubicBezTo>
                        <a:cubicBezTo>
                          <a:pt x="878319" y="-26186"/>
                          <a:pt x="1121382" y="-11869"/>
                          <a:pt x="1371600" y="0"/>
                        </a:cubicBezTo>
                        <a:cubicBezTo>
                          <a:pt x="1621818" y="11869"/>
                          <a:pt x="1878793" y="32281"/>
                          <a:pt x="2057400" y="0"/>
                        </a:cubicBezTo>
                        <a:cubicBezTo>
                          <a:pt x="2236007" y="-32281"/>
                          <a:pt x="2433797" y="-18251"/>
                          <a:pt x="2674620" y="0"/>
                        </a:cubicBezTo>
                        <a:cubicBezTo>
                          <a:pt x="2915443" y="18251"/>
                          <a:pt x="3205923" y="-1443"/>
                          <a:pt x="3429000" y="0"/>
                        </a:cubicBezTo>
                        <a:cubicBezTo>
                          <a:pt x="3429442" y="4516"/>
                          <a:pt x="3428173" y="12266"/>
                          <a:pt x="3429000" y="18288"/>
                        </a:cubicBezTo>
                        <a:cubicBezTo>
                          <a:pt x="3221081" y="48608"/>
                          <a:pt x="3088001" y="8066"/>
                          <a:pt x="2811780" y="18288"/>
                        </a:cubicBezTo>
                        <a:cubicBezTo>
                          <a:pt x="2535559" y="28510"/>
                          <a:pt x="2481355" y="24898"/>
                          <a:pt x="2228850" y="18288"/>
                        </a:cubicBezTo>
                        <a:cubicBezTo>
                          <a:pt x="1976345" y="11679"/>
                          <a:pt x="1807520" y="48356"/>
                          <a:pt x="1543050" y="18288"/>
                        </a:cubicBezTo>
                        <a:cubicBezTo>
                          <a:pt x="1278580" y="-11780"/>
                          <a:pt x="1181944" y="5123"/>
                          <a:pt x="925830" y="18288"/>
                        </a:cubicBezTo>
                        <a:cubicBezTo>
                          <a:pt x="669716" y="31453"/>
                          <a:pt x="410304" y="34815"/>
                          <a:pt x="0" y="18288"/>
                        </a:cubicBezTo>
                        <a:cubicBezTo>
                          <a:pt x="-306" y="11477"/>
                          <a:pt x="485" y="4355"/>
                          <a:pt x="0" y="0"/>
                        </a:cubicBezTo>
                        <a:close/>
                      </a:path>
                      <a:path w="3429000" h="18288" stroke="0" extrusionOk="0">
                        <a:moveTo>
                          <a:pt x="0" y="0"/>
                        </a:moveTo>
                        <a:cubicBezTo>
                          <a:pt x="174095" y="-12874"/>
                          <a:pt x="443087" y="-14090"/>
                          <a:pt x="617220" y="0"/>
                        </a:cubicBezTo>
                        <a:cubicBezTo>
                          <a:pt x="791353" y="14090"/>
                          <a:pt x="1072677" y="8451"/>
                          <a:pt x="1200150" y="0"/>
                        </a:cubicBezTo>
                        <a:cubicBezTo>
                          <a:pt x="1327623" y="-8451"/>
                          <a:pt x="1526638" y="19866"/>
                          <a:pt x="1817370" y="0"/>
                        </a:cubicBezTo>
                        <a:cubicBezTo>
                          <a:pt x="2108102" y="-19866"/>
                          <a:pt x="2221289" y="26161"/>
                          <a:pt x="2503170" y="0"/>
                        </a:cubicBezTo>
                        <a:cubicBezTo>
                          <a:pt x="2785051" y="-26161"/>
                          <a:pt x="3022134" y="39178"/>
                          <a:pt x="3429000" y="0"/>
                        </a:cubicBezTo>
                        <a:cubicBezTo>
                          <a:pt x="3429577" y="4624"/>
                          <a:pt x="3429819" y="11191"/>
                          <a:pt x="3429000" y="18288"/>
                        </a:cubicBezTo>
                        <a:cubicBezTo>
                          <a:pt x="3103464" y="593"/>
                          <a:pt x="2887909" y="22940"/>
                          <a:pt x="2743200" y="18288"/>
                        </a:cubicBezTo>
                        <a:cubicBezTo>
                          <a:pt x="2598491" y="13636"/>
                          <a:pt x="2362615" y="10656"/>
                          <a:pt x="1988820" y="18288"/>
                        </a:cubicBezTo>
                        <a:cubicBezTo>
                          <a:pt x="1615025" y="25920"/>
                          <a:pt x="1580494" y="3693"/>
                          <a:pt x="1405890" y="18288"/>
                        </a:cubicBezTo>
                        <a:cubicBezTo>
                          <a:pt x="1231286" y="32884"/>
                          <a:pt x="885259" y="-16285"/>
                          <a:pt x="651510" y="18288"/>
                        </a:cubicBezTo>
                        <a:cubicBezTo>
                          <a:pt x="417761" y="52861"/>
                          <a:pt x="138362" y="-13856"/>
                          <a:pt x="0" y="18288"/>
                        </a:cubicBezTo>
                        <a:cubicBezTo>
                          <a:pt x="-171" y="12755"/>
                          <a:pt x="-690" y="793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F4B0C41A-6AF9-4CE9-8268-99E67221F6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7207" y="847998"/>
            <a:ext cx="2400300" cy="1321537"/>
          </a:xfrm>
          <a:prstGeom prst="rect">
            <a:avLst/>
          </a:prstGeom>
        </p:spPr>
      </p:pic>
      <p:pic>
        <p:nvPicPr>
          <p:cNvPr id="8" name="Picture 7">
            <a:extLst>
              <a:ext uri="{FF2B5EF4-FFF2-40B4-BE49-F238E27FC236}">
                <a16:creationId xmlns:a16="http://schemas.microsoft.com/office/drawing/2014/main" id="{3B8CC23E-D5D5-4C1E-B1BF-3DB3160D3BA3}"/>
              </a:ext>
            </a:extLst>
          </p:cNvPr>
          <p:cNvPicPr>
            <a:picLocks noChangeAspect="1"/>
          </p:cNvPicPr>
          <p:nvPr/>
        </p:nvPicPr>
        <p:blipFill>
          <a:blip r:embed="rId4"/>
          <a:stretch>
            <a:fillRect/>
          </a:stretch>
        </p:blipFill>
        <p:spPr>
          <a:xfrm>
            <a:off x="683610" y="5645367"/>
            <a:ext cx="2267686" cy="1127549"/>
          </a:xfrm>
          <a:prstGeom prst="rect">
            <a:avLst/>
          </a:prstGeom>
        </p:spPr>
      </p:pic>
      <p:pic>
        <p:nvPicPr>
          <p:cNvPr id="9" name="Picture 8" descr="A picture containing text&#10;&#10;Description automatically generated">
            <a:extLst>
              <a:ext uri="{FF2B5EF4-FFF2-40B4-BE49-F238E27FC236}">
                <a16:creationId xmlns:a16="http://schemas.microsoft.com/office/drawing/2014/main" id="{4BAE0C96-43B0-4F88-892E-0009EEDB0EC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66544" y="5809681"/>
            <a:ext cx="2900279" cy="693038"/>
          </a:xfrm>
          <a:prstGeom prst="rect">
            <a:avLst/>
          </a:prstGeom>
        </p:spPr>
      </p:pic>
      <p:pic>
        <p:nvPicPr>
          <p:cNvPr id="10" name="Picture 9" descr="A close up of a sign&#10;&#10;Description automatically generated">
            <a:extLst>
              <a:ext uri="{FF2B5EF4-FFF2-40B4-BE49-F238E27FC236}">
                <a16:creationId xmlns:a16="http://schemas.microsoft.com/office/drawing/2014/main" id="{FE927495-D7C2-4185-9349-3674BE05B112}"/>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2756316" y="5656721"/>
            <a:ext cx="2637616" cy="1026032"/>
          </a:xfrm>
          <a:prstGeom prst="rect">
            <a:avLst/>
          </a:prstGeom>
        </p:spPr>
      </p:pic>
    </p:spTree>
    <p:extLst>
      <p:ext uri="{BB962C8B-B14F-4D97-AF65-F5344CB8AC3E}">
        <p14:creationId xmlns:p14="http://schemas.microsoft.com/office/powerpoint/2010/main" val="1839297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457201" y="1168796"/>
            <a:ext cx="8058150" cy="5114438"/>
          </a:xfrm>
        </p:spPr>
        <p:txBody>
          <a:bodyPr>
            <a:normAutofit/>
          </a:bodyPr>
          <a:lstStyle/>
          <a:p>
            <a:pPr marL="0" indent="0" algn="just">
              <a:lnSpc>
                <a:spcPct val="150000"/>
              </a:lnSpc>
              <a:spcBef>
                <a:spcPts val="0"/>
              </a:spcBef>
              <a:buNone/>
            </a:pPr>
            <a:endParaRPr lang="en-US" sz="2800" b="1" dirty="0">
              <a:effectLst/>
              <a:latin typeface="Tw Cen MT" panose="020B0602020104020603" pitchFamily="34" charset="0"/>
              <a:ea typeface="Noto Sans Symbols"/>
              <a:cs typeface="Noto Sans Symbols"/>
            </a:endParaRPr>
          </a:p>
          <a:p>
            <a:pPr marL="0" marR="0" indent="0" algn="just">
              <a:lnSpc>
                <a:spcPct val="107000"/>
              </a:lnSpc>
              <a:spcBef>
                <a:spcPts val="0"/>
              </a:spcBef>
              <a:spcAft>
                <a:spcPts val="800"/>
              </a:spcAft>
              <a:buNone/>
            </a:pPr>
            <a:endParaRPr lang="en-UG" sz="1800" dirty="0">
              <a:effectLst/>
              <a:latin typeface="Calibri" panose="020F0502020204030204" pitchFamily="34" charset="0"/>
              <a:ea typeface="Calibri" panose="020F0502020204030204" pitchFamily="34" charset="0"/>
            </a:endParaRPr>
          </a:p>
          <a:p>
            <a:pPr marL="0" indent="0" algn="just">
              <a:lnSpc>
                <a:spcPct val="150000"/>
              </a:lnSpc>
              <a:spcBef>
                <a:spcPts val="0"/>
              </a:spcBef>
              <a:buNone/>
            </a:pPr>
            <a:endParaRPr lang="en-UG" sz="2600" dirty="0">
              <a:effectLst/>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301262" y="574765"/>
            <a:ext cx="8541476" cy="257747"/>
          </a:xfrm>
        </p:spPr>
        <p:txBody>
          <a:bodyPr>
            <a:noAutofit/>
          </a:bodyPr>
          <a:lstStyle/>
          <a:p>
            <a:r>
              <a:rPr lang="en-US" sz="2700" b="1" dirty="0">
                <a:effectLst/>
                <a:latin typeface="Calibri" panose="020F0502020204030204" pitchFamily="34" charset="0"/>
                <a:ea typeface="Calibri" panose="020F0502020204030204" pitchFamily="34" charset="0"/>
              </a:rPr>
              <a:t>Decision pathwa</a:t>
            </a:r>
            <a:r>
              <a:rPr lang="en-US" sz="2700" b="1" dirty="0">
                <a:latin typeface="Calibri" panose="020F0502020204030204" pitchFamily="34" charset="0"/>
                <a:ea typeface="Calibri" panose="020F0502020204030204" pitchFamily="34" charset="0"/>
              </a:rPr>
              <a:t>y: </a:t>
            </a:r>
            <a:r>
              <a:rPr lang="en-US" sz="2400" b="1" dirty="0">
                <a:effectLst/>
                <a:latin typeface="Tw Cen MT" panose="020B0602020104020603" pitchFamily="34" charset="0"/>
                <a:ea typeface="Noto Sans Symbols"/>
                <a:cs typeface="Noto Sans Symbols"/>
              </a:rPr>
              <a:t>Activation scenarios and adoptable simplified approaches..</a:t>
            </a:r>
            <a:br>
              <a:rPr lang="en-US" sz="2400" b="1" dirty="0">
                <a:effectLst/>
                <a:latin typeface="Tw Cen MT" panose="020B0602020104020603" pitchFamily="34" charset="0"/>
                <a:ea typeface="Noto Sans Symbols"/>
                <a:cs typeface="Noto Sans Symbols"/>
              </a:rPr>
            </a:br>
            <a:br>
              <a:rPr lang="en-UG" sz="2700" dirty="0">
                <a:effectLst/>
                <a:latin typeface="Calibri" panose="020F0502020204030204" pitchFamily="34" charset="0"/>
                <a:ea typeface="Calibri" panose="020F0502020204030204" pitchFamily="34" charset="0"/>
              </a:rPr>
            </a:br>
            <a:endParaRPr lang="en-US" sz="2700" dirty="0"/>
          </a:p>
        </p:txBody>
      </p:sp>
      <p:sp>
        <p:nvSpPr>
          <p:cNvPr id="2" name="Flowchart: Off-page Connector 1">
            <a:extLst>
              <a:ext uri="{FF2B5EF4-FFF2-40B4-BE49-F238E27FC236}">
                <a16:creationId xmlns:a16="http://schemas.microsoft.com/office/drawing/2014/main" id="{B8D7B385-275D-4E26-A22A-CFE91EC0B24E}"/>
              </a:ext>
            </a:extLst>
          </p:cNvPr>
          <p:cNvSpPr/>
          <p:nvPr/>
        </p:nvSpPr>
        <p:spPr>
          <a:xfrm rot="16200000">
            <a:off x="1657385" y="-55239"/>
            <a:ext cx="2227395" cy="4995082"/>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G"/>
          </a:p>
        </p:txBody>
      </p:sp>
      <p:sp>
        <p:nvSpPr>
          <p:cNvPr id="9" name="TextBox 8">
            <a:extLst>
              <a:ext uri="{FF2B5EF4-FFF2-40B4-BE49-F238E27FC236}">
                <a16:creationId xmlns:a16="http://schemas.microsoft.com/office/drawing/2014/main" id="{5ADC290C-7C8B-41C4-810F-47FCF265C4DE}"/>
              </a:ext>
            </a:extLst>
          </p:cNvPr>
          <p:cNvSpPr txBox="1"/>
          <p:nvPr/>
        </p:nvSpPr>
        <p:spPr>
          <a:xfrm>
            <a:off x="542925" y="1405879"/>
            <a:ext cx="3943351" cy="2358915"/>
          </a:xfrm>
          <a:prstGeom prst="rect">
            <a:avLst/>
          </a:prstGeom>
          <a:noFill/>
        </p:spPr>
        <p:txBody>
          <a:bodyPr wrap="square" rtlCol="0">
            <a:spAutoFit/>
          </a:bodyPr>
          <a:lstStyle/>
          <a:p>
            <a:pPr marL="0" marR="0" algn="just">
              <a:lnSpc>
                <a:spcPct val="107000"/>
              </a:lnSpc>
              <a:spcBef>
                <a:spcPts val="0"/>
              </a:spcBef>
              <a:spcAft>
                <a:spcPts val="800"/>
              </a:spcAft>
            </a:pPr>
            <a:r>
              <a:rPr lang="en-US" dirty="0">
                <a:latin typeface="Calibri" panose="020F0502020204030204" pitchFamily="34" charset="0"/>
                <a:ea typeface="Calibri" panose="020F0502020204030204" pitchFamily="34" charset="0"/>
              </a:rPr>
              <a:t>P</a:t>
            </a:r>
            <a:r>
              <a:rPr lang="en-US" sz="1800" dirty="0">
                <a:effectLst/>
                <a:latin typeface="Calibri" panose="020F0502020204030204" pitchFamily="34" charset="0"/>
                <a:ea typeface="Calibri" panose="020F0502020204030204" pitchFamily="34" charset="0"/>
              </a:rPr>
              <a:t>ipeline break of nutrition supplies* for the treatment of MAM** OR SAM for more than 2 months. or absence of either OTP or TSFP services.</a:t>
            </a:r>
          </a:p>
          <a:p>
            <a:pPr marL="0" marR="0" algn="just">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rPr>
              <a:t>AND  </a:t>
            </a:r>
            <a:r>
              <a:rPr lang="en-US" sz="1800" dirty="0">
                <a:effectLst/>
                <a:latin typeface="Calibri" panose="020F0502020204030204" pitchFamily="34" charset="0"/>
                <a:ea typeface="Calibri" panose="020F0502020204030204" pitchFamily="34" charset="0"/>
              </a:rPr>
              <a:t>District with a GAM rate of ≥ 10% with aggravating factors.</a:t>
            </a:r>
            <a:endParaRPr lang="en-UG" sz="1800" dirty="0">
              <a:effectLst/>
              <a:latin typeface="Calibri" panose="020F0502020204030204" pitchFamily="34" charset="0"/>
              <a:ea typeface="Calibri" panose="020F0502020204030204" pitchFamily="34" charset="0"/>
            </a:endParaRPr>
          </a:p>
          <a:p>
            <a:pPr marL="0" marR="0" algn="just">
              <a:lnSpc>
                <a:spcPct val="107000"/>
              </a:lnSpc>
              <a:spcBef>
                <a:spcPts val="0"/>
              </a:spcBef>
              <a:spcAft>
                <a:spcPts val="800"/>
              </a:spcAft>
            </a:pPr>
            <a:endParaRPr lang="en-UG" sz="1800" dirty="0">
              <a:effectLst/>
              <a:latin typeface="Calibri" panose="020F0502020204030204" pitchFamily="34" charset="0"/>
              <a:ea typeface="Calibri" panose="020F0502020204030204" pitchFamily="34" charset="0"/>
            </a:endParaRPr>
          </a:p>
        </p:txBody>
      </p:sp>
      <p:sp>
        <p:nvSpPr>
          <p:cNvPr id="11" name="Rectangle 10">
            <a:extLst>
              <a:ext uri="{FF2B5EF4-FFF2-40B4-BE49-F238E27FC236}">
                <a16:creationId xmlns:a16="http://schemas.microsoft.com/office/drawing/2014/main" id="{B937682B-619A-4BEB-8B9E-31D002C2688C}"/>
              </a:ext>
            </a:extLst>
          </p:cNvPr>
          <p:cNvSpPr/>
          <p:nvPr/>
        </p:nvSpPr>
        <p:spPr>
          <a:xfrm>
            <a:off x="5268624" y="1319192"/>
            <a:ext cx="3500648" cy="16967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G"/>
          </a:p>
        </p:txBody>
      </p:sp>
      <p:sp>
        <p:nvSpPr>
          <p:cNvPr id="12" name="TextBox 11">
            <a:extLst>
              <a:ext uri="{FF2B5EF4-FFF2-40B4-BE49-F238E27FC236}">
                <a16:creationId xmlns:a16="http://schemas.microsoft.com/office/drawing/2014/main" id="{96021883-60EF-4E08-903B-23C0E35FBB5D}"/>
              </a:ext>
            </a:extLst>
          </p:cNvPr>
          <p:cNvSpPr txBox="1"/>
          <p:nvPr/>
        </p:nvSpPr>
        <p:spPr>
          <a:xfrm>
            <a:off x="5424563" y="1591017"/>
            <a:ext cx="3219006" cy="1264642"/>
          </a:xfrm>
          <a:prstGeom prst="rect">
            <a:avLst/>
          </a:prstGeom>
          <a:noFill/>
        </p:spPr>
        <p:txBody>
          <a:bodyPr wrap="square" rtlCol="0">
            <a:spAutoFit/>
          </a:bodyPr>
          <a:lstStyle/>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rPr>
              <a:t>Expanded Admission Criteria</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rPr>
              <a:t> Use of a Single Product in OTP or TSFP  </a:t>
            </a:r>
            <a:endParaRPr lang="en-UG" sz="18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rPr>
              <a:t>Family MUAC</a:t>
            </a:r>
            <a:endParaRPr lang="en-UG" sz="1800" dirty="0">
              <a:effectLst/>
              <a:latin typeface="Calibri" panose="020F0502020204030204" pitchFamily="34" charset="0"/>
              <a:ea typeface="Calibri" panose="020F0502020204030204" pitchFamily="34" charset="0"/>
            </a:endParaRPr>
          </a:p>
        </p:txBody>
      </p:sp>
      <p:sp>
        <p:nvSpPr>
          <p:cNvPr id="13" name="Flowchart: Off-page Connector 12">
            <a:extLst>
              <a:ext uri="{FF2B5EF4-FFF2-40B4-BE49-F238E27FC236}">
                <a16:creationId xmlns:a16="http://schemas.microsoft.com/office/drawing/2014/main" id="{8C1F1654-E8A9-4C46-9A96-029261697931}"/>
              </a:ext>
            </a:extLst>
          </p:cNvPr>
          <p:cNvSpPr/>
          <p:nvPr/>
        </p:nvSpPr>
        <p:spPr>
          <a:xfrm rot="16200000">
            <a:off x="1623804" y="2464237"/>
            <a:ext cx="2239418" cy="4995082"/>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G"/>
          </a:p>
        </p:txBody>
      </p:sp>
      <p:sp>
        <p:nvSpPr>
          <p:cNvPr id="14" name="Rectangle 13">
            <a:extLst>
              <a:ext uri="{FF2B5EF4-FFF2-40B4-BE49-F238E27FC236}">
                <a16:creationId xmlns:a16="http://schemas.microsoft.com/office/drawing/2014/main" id="{2E233D9F-CD3B-4FE1-BC38-DCCDB58DEB60}"/>
              </a:ext>
            </a:extLst>
          </p:cNvPr>
          <p:cNvSpPr/>
          <p:nvPr/>
        </p:nvSpPr>
        <p:spPr>
          <a:xfrm>
            <a:off x="5283918" y="3232522"/>
            <a:ext cx="3528193" cy="30507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G"/>
          </a:p>
        </p:txBody>
      </p:sp>
      <p:sp>
        <p:nvSpPr>
          <p:cNvPr id="17" name="TextBox 16">
            <a:extLst>
              <a:ext uri="{FF2B5EF4-FFF2-40B4-BE49-F238E27FC236}">
                <a16:creationId xmlns:a16="http://schemas.microsoft.com/office/drawing/2014/main" id="{C47AE2C0-D8E1-40D3-B10C-E9236E7C56F4}"/>
              </a:ext>
            </a:extLst>
          </p:cNvPr>
          <p:cNvSpPr txBox="1"/>
          <p:nvPr/>
        </p:nvSpPr>
        <p:spPr>
          <a:xfrm>
            <a:off x="414338" y="3973588"/>
            <a:ext cx="4200523" cy="2165145"/>
          </a:xfrm>
          <a:prstGeom prst="rect">
            <a:avLst/>
          </a:prstGeom>
          <a:noFill/>
        </p:spPr>
        <p:txBody>
          <a:bodyPr wrap="square" rtlCol="0">
            <a:spAutoFit/>
          </a:bodyPr>
          <a:lstStyle/>
          <a:p>
            <a:pPr algn="just">
              <a:lnSpc>
                <a:spcPct val="107000"/>
              </a:lnSpc>
              <a:spcAft>
                <a:spcPts val="800"/>
              </a:spcAft>
            </a:pPr>
            <a:r>
              <a:rPr lang="en-US" b="1" dirty="0">
                <a:latin typeface="Calibri" panose="020F0502020204030204" pitchFamily="34" charset="0"/>
                <a:ea typeface="Calibri" panose="020F0502020204030204" pitchFamily="34" charset="0"/>
              </a:rPr>
              <a:t>Scenario 2</a:t>
            </a:r>
          </a:p>
          <a:p>
            <a:pPr marL="0" marR="0" algn="just">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Hard-to-reach and inaccessible locations</a:t>
            </a:r>
            <a:endParaRPr lang="en-UG" sz="1800" dirty="0">
              <a:effectLst/>
              <a:latin typeface="Calibri" panose="020F0502020204030204" pitchFamily="34" charset="0"/>
              <a:ea typeface="Calibri" panose="020F0502020204030204" pitchFamily="34" charset="0"/>
            </a:endParaRPr>
          </a:p>
          <a:p>
            <a:pPr marL="0" marR="0" algn="just">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rPr>
              <a:t>AND</a:t>
            </a:r>
            <a:r>
              <a:rPr lang="en-US" b="1" dirty="0">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Lack of either SAM or MAM treatment services.</a:t>
            </a:r>
            <a:endParaRPr lang="en-UG" sz="1800" dirty="0">
              <a:effectLst/>
              <a:latin typeface="Calibri" panose="020F0502020204030204" pitchFamily="34" charset="0"/>
              <a:ea typeface="Calibri" panose="020F0502020204030204" pitchFamily="34" charset="0"/>
            </a:endParaRPr>
          </a:p>
          <a:p>
            <a:pPr marL="0" marR="0" algn="just">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rPr>
              <a:t>AND</a:t>
            </a:r>
            <a:r>
              <a:rPr lang="en-US" b="1" dirty="0">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Locations with a GAM rate of ≥ 15% with aggravating factors.</a:t>
            </a:r>
            <a:endParaRPr lang="en-UG" sz="1800" dirty="0">
              <a:effectLst/>
              <a:latin typeface="Calibri" panose="020F0502020204030204" pitchFamily="34" charset="0"/>
              <a:ea typeface="Calibri" panose="020F0502020204030204" pitchFamily="34" charset="0"/>
            </a:endParaRPr>
          </a:p>
        </p:txBody>
      </p:sp>
      <p:sp>
        <p:nvSpPr>
          <p:cNvPr id="19" name="TextBox 18">
            <a:extLst>
              <a:ext uri="{FF2B5EF4-FFF2-40B4-BE49-F238E27FC236}">
                <a16:creationId xmlns:a16="http://schemas.microsoft.com/office/drawing/2014/main" id="{29979025-02C8-471B-B02C-F8E9FC7C6B40}"/>
              </a:ext>
            </a:extLst>
          </p:cNvPr>
          <p:cNvSpPr txBox="1"/>
          <p:nvPr/>
        </p:nvSpPr>
        <p:spPr>
          <a:xfrm>
            <a:off x="5409421" y="3352216"/>
            <a:ext cx="3261869" cy="2823465"/>
          </a:xfrm>
          <a:prstGeom prst="rect">
            <a:avLst/>
          </a:prstGeom>
          <a:noFill/>
        </p:spPr>
        <p:txBody>
          <a:bodyPr wrap="square" rtlCol="0">
            <a:spAutoFit/>
          </a:bodyPr>
          <a:lstStyle/>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rPr>
              <a:t>Expanded Admission Criteria and Use of a Single Product for treatment </a:t>
            </a:r>
            <a:endParaRPr lang="en-UG" sz="18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rPr>
              <a:t>Reduced frequency of follow-up treatment: </a:t>
            </a:r>
            <a:endParaRPr lang="en-UG" sz="18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rPr>
              <a:t>Family MUAC</a:t>
            </a:r>
            <a:endParaRPr lang="en-UG" sz="1800" dirty="0">
              <a:effectLst/>
              <a:latin typeface="Calibri" panose="020F0502020204030204" pitchFamily="34" charset="0"/>
              <a:ea typeface="Calibri" panose="020F0502020204030204" pitchFamily="34" charset="0"/>
            </a:endParaRPr>
          </a:p>
          <a:p>
            <a:pPr marL="228600" marR="0" algn="just">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rPr>
              <a:t>OR</a:t>
            </a:r>
            <a:endParaRPr lang="en-UG" sz="1800" b="1" dirty="0">
              <a:effectLst/>
              <a:latin typeface="Calibri" panose="020F0502020204030204" pitchFamily="34" charset="0"/>
              <a:ea typeface="Calibri" panose="020F0502020204030204" pitchFamily="34" charset="0"/>
            </a:endParaRPr>
          </a:p>
          <a:p>
            <a:r>
              <a:rPr lang="en-US" sz="1800" dirty="0">
                <a:effectLst/>
                <a:latin typeface="Calibri" panose="020F0502020204030204" pitchFamily="34" charset="0"/>
                <a:ea typeface="Calibri" panose="020F0502020204030204" pitchFamily="34" charset="0"/>
              </a:rPr>
              <a:t>CHW-led treatment of wasting (integrated into </a:t>
            </a:r>
            <a:r>
              <a:rPr lang="en-US" sz="1800" dirty="0" err="1">
                <a:effectLst/>
                <a:latin typeface="Calibri" panose="020F0502020204030204" pitchFamily="34" charset="0"/>
                <a:ea typeface="Calibri" panose="020F0502020204030204" pitchFamily="34" charset="0"/>
              </a:rPr>
              <a:t>iCCM</a:t>
            </a:r>
            <a:r>
              <a:rPr lang="en-US" sz="1800" dirty="0">
                <a:effectLst/>
                <a:latin typeface="Calibri" panose="020F0502020204030204" pitchFamily="34" charset="0"/>
                <a:ea typeface="Calibri" panose="020F0502020204030204" pitchFamily="34" charset="0"/>
              </a:rPr>
              <a:t>)</a:t>
            </a:r>
            <a:endParaRPr lang="en-UG" sz="1800" dirty="0">
              <a:effectLst/>
              <a:latin typeface="Calibri" panose="020F0502020204030204" pitchFamily="34" charset="0"/>
              <a:ea typeface="Calibri" panose="020F0502020204030204" pitchFamily="34" charset="0"/>
            </a:endParaRPr>
          </a:p>
        </p:txBody>
      </p:sp>
      <p:sp>
        <p:nvSpPr>
          <p:cNvPr id="22" name="TextBox 21">
            <a:extLst>
              <a:ext uri="{FF2B5EF4-FFF2-40B4-BE49-F238E27FC236}">
                <a16:creationId xmlns:a16="http://schemas.microsoft.com/office/drawing/2014/main" id="{67CBFFFB-0AD8-40EE-AC4A-4B39176BEE62}"/>
              </a:ext>
            </a:extLst>
          </p:cNvPr>
          <p:cNvSpPr txBox="1"/>
          <p:nvPr/>
        </p:nvSpPr>
        <p:spPr>
          <a:xfrm>
            <a:off x="358625" y="1165724"/>
            <a:ext cx="4749558" cy="2533322"/>
          </a:xfrm>
          <a:prstGeom prst="rect">
            <a:avLst/>
          </a:prstGeom>
          <a:solidFill>
            <a:schemeClr val="bg1"/>
          </a:solidFill>
          <a:ln>
            <a:solidFill>
              <a:schemeClr val="accent1">
                <a:hueOff val="0"/>
                <a:satOff val="0"/>
                <a:lumOff val="0"/>
              </a:schemeClr>
            </a:solidFill>
          </a:ln>
        </p:spPr>
        <p:txBody>
          <a:bodyPr wrap="square" rtlCol="0">
            <a:spAutoFit/>
          </a:bodyPr>
          <a:lstStyle/>
          <a:p>
            <a:pPr algn="ctr"/>
            <a:r>
              <a:rPr lang="en-US" b="1" dirty="0"/>
              <a:t>Deactivation for scenario 1</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rPr>
              <a:t>pipeline breaks are resolved (supply assured for &gt; 3 months.</a:t>
            </a:r>
            <a:endParaRPr lang="en-UG" sz="18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rPr>
              <a:t>Establishment of either OTP or TSFP sites in locations where expanded criteria were triggered as a result of an absence of either.</a:t>
            </a:r>
            <a:endParaRPr lang="en-US" dirty="0">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rPr>
              <a:t>GAM rates have reduced to &lt;10% without aggravating factors </a:t>
            </a:r>
            <a:endParaRPr lang="en-UG" dirty="0"/>
          </a:p>
        </p:txBody>
      </p:sp>
      <p:sp>
        <p:nvSpPr>
          <p:cNvPr id="23" name="TextBox 22">
            <a:extLst>
              <a:ext uri="{FF2B5EF4-FFF2-40B4-BE49-F238E27FC236}">
                <a16:creationId xmlns:a16="http://schemas.microsoft.com/office/drawing/2014/main" id="{30A339D2-8969-4A72-BB3D-FDECCDE7645C}"/>
              </a:ext>
            </a:extLst>
          </p:cNvPr>
          <p:cNvSpPr txBox="1"/>
          <p:nvPr/>
        </p:nvSpPr>
        <p:spPr>
          <a:xfrm>
            <a:off x="3998795" y="3633274"/>
            <a:ext cx="4727786" cy="2430730"/>
          </a:xfrm>
          <a:prstGeom prst="rect">
            <a:avLst/>
          </a:prstGeom>
          <a:solidFill>
            <a:schemeClr val="bg1"/>
          </a:solidFill>
          <a:ln>
            <a:solidFill>
              <a:schemeClr val="accent1">
                <a:hueOff val="0"/>
                <a:satOff val="0"/>
                <a:lumOff val="0"/>
              </a:schemeClr>
            </a:solidFill>
          </a:ln>
        </p:spPr>
        <p:txBody>
          <a:bodyPr wrap="square" rtlCol="0">
            <a:spAutoFit/>
          </a:bodyPr>
          <a:lstStyle/>
          <a:p>
            <a:pPr algn="ctr"/>
            <a:r>
              <a:rPr lang="en-US" b="1" dirty="0"/>
              <a:t>Deactivation for scenario 2</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rPr>
              <a:t>Area has become accessible.</a:t>
            </a:r>
            <a:endParaRPr lang="en-UG" sz="18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rPr>
              <a:t>OTP and or TSFP established and operational for at least 3 months</a:t>
            </a:r>
            <a:endParaRPr lang="en-UG" sz="18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rPr>
              <a:t>GAM reduced to 10-14% without aggravating factors </a:t>
            </a:r>
            <a:endParaRPr lang="en-UG" sz="18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rPr>
              <a:t>GAM rates have reduced &lt;10% with aggravating factors</a:t>
            </a:r>
            <a:endParaRPr lang="en-UG"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107848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2" grpId="0"/>
      <p:bldP spid="13" grpId="0" animBg="1"/>
      <p:bldP spid="14" grpId="0" animBg="1"/>
      <p:bldP spid="17" grpId="0"/>
      <p:bldP spid="19" grpId="0"/>
      <p:bldP spid="22" grpId="0" animBg="1"/>
      <p:bldP spid="2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5F9B50D2-011B-48DC-939F-E40A499D4BEA}"/>
              </a:ext>
            </a:extLst>
          </p:cNvPr>
          <p:cNvGraphicFramePr>
            <a:graphicFrameLocks noGrp="1"/>
          </p:cNvGraphicFramePr>
          <p:nvPr>
            <p:ph idx="1"/>
            <p:extLst>
              <p:ext uri="{D42A27DB-BD31-4B8C-83A1-F6EECF244321}">
                <p14:modId xmlns:p14="http://schemas.microsoft.com/office/powerpoint/2010/main" val="2543384518"/>
              </p:ext>
            </p:extLst>
          </p:nvPr>
        </p:nvGraphicFramePr>
        <p:xfrm>
          <a:off x="301262" y="1697527"/>
          <a:ext cx="8728438" cy="44192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301262" y="110309"/>
            <a:ext cx="8541476" cy="928914"/>
          </a:xfrm>
        </p:spPr>
        <p:txBody>
          <a:bodyPr>
            <a:noAutofit/>
          </a:bodyPr>
          <a:lstStyle/>
          <a:p>
            <a:pPr algn="ctr"/>
            <a:r>
              <a:rPr lang="en-US" sz="2800" b="1" dirty="0">
                <a:effectLst/>
                <a:latin typeface="Calibri" panose="020F0502020204030204" pitchFamily="34" charset="0"/>
                <a:ea typeface="Calibri" panose="020F0502020204030204" pitchFamily="34" charset="0"/>
              </a:rPr>
              <a:t>Activation process</a:t>
            </a:r>
            <a:br>
              <a:rPr lang="en-UG" sz="2700" dirty="0">
                <a:effectLst/>
                <a:latin typeface="Calibri" panose="020F0502020204030204" pitchFamily="34" charset="0"/>
                <a:ea typeface="Calibri" panose="020F0502020204030204" pitchFamily="34" charset="0"/>
              </a:rPr>
            </a:br>
            <a:endParaRPr lang="en-US" sz="2700" dirty="0"/>
          </a:p>
        </p:txBody>
      </p:sp>
      <p:sp>
        <p:nvSpPr>
          <p:cNvPr id="3" name="TextBox 2">
            <a:extLst>
              <a:ext uri="{FF2B5EF4-FFF2-40B4-BE49-F238E27FC236}">
                <a16:creationId xmlns:a16="http://schemas.microsoft.com/office/drawing/2014/main" id="{6D877DEC-F3BB-4322-83EC-76E614C4D400}"/>
              </a:ext>
            </a:extLst>
          </p:cNvPr>
          <p:cNvSpPr txBox="1"/>
          <p:nvPr/>
        </p:nvSpPr>
        <p:spPr>
          <a:xfrm>
            <a:off x="301262" y="1039223"/>
            <a:ext cx="6531337" cy="1938992"/>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Tw Cen MT" panose="020B0602020104020603" pitchFamily="34" charset="0"/>
              </a:rPr>
              <a:t>Initial trigger: changes in the humanitarian context (increased malnutrition, aggravating factors, poor coverage.</a:t>
            </a:r>
          </a:p>
          <a:p>
            <a:pPr marL="342900" indent="-342900">
              <a:buFont typeface="Arial" panose="020B0604020202020204" pitchFamily="34" charset="0"/>
              <a:buChar char="•"/>
            </a:pPr>
            <a:r>
              <a:rPr lang="en-US" sz="2400" dirty="0">
                <a:latin typeface="Tw Cen MT" panose="020B0602020104020603" pitchFamily="34" charset="0"/>
              </a:rPr>
              <a:t>Creation of a task force (</a:t>
            </a:r>
            <a:r>
              <a:rPr lang="en-US" sz="2400" dirty="0">
                <a:effectLst/>
                <a:latin typeface="Calibri" panose="020F0502020204030204" pitchFamily="34" charset="0"/>
                <a:ea typeface="Calibri" panose="020F0502020204030204" pitchFamily="34" charset="0"/>
              </a:rPr>
              <a:t>NCC, MoH, UNICEF, and WFP, other</a:t>
            </a:r>
            <a:r>
              <a:rPr lang="en-US" sz="2000" dirty="0">
                <a:latin typeface="Tw Cen MT" panose="020B0602020104020603" pitchFamily="34" charset="0"/>
              </a:rPr>
              <a:t>)</a:t>
            </a:r>
            <a:endParaRPr lang="en-UG" sz="2000" dirty="0">
              <a:latin typeface="Tw Cen MT" panose="020B0602020104020603" pitchFamily="34" charset="0"/>
            </a:endParaRPr>
          </a:p>
        </p:txBody>
      </p:sp>
    </p:spTree>
    <p:extLst>
      <p:ext uri="{BB962C8B-B14F-4D97-AF65-F5344CB8AC3E}">
        <p14:creationId xmlns:p14="http://schemas.microsoft.com/office/powerpoint/2010/main" val="92495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754912" y="1168399"/>
            <a:ext cx="7604500" cy="4870893"/>
          </a:xfrm>
        </p:spPr>
        <p:txBody>
          <a:bodyPr>
            <a:normAutofit fontScale="85000" lnSpcReduction="10000"/>
          </a:bodyPr>
          <a:lstStyle/>
          <a:p>
            <a:pPr marL="0" indent="0" algn="just">
              <a:lnSpc>
                <a:spcPct val="150000"/>
              </a:lnSpc>
              <a:spcBef>
                <a:spcPts val="0"/>
              </a:spcBef>
              <a:buNone/>
            </a:pPr>
            <a:r>
              <a:rPr lang="en-US" sz="3100" b="1" dirty="0">
                <a:effectLst/>
                <a:latin typeface="Tw Cen MT" panose="020B0602020104020603" pitchFamily="34" charset="0"/>
                <a:ea typeface="Noto Sans Symbols"/>
                <a:cs typeface="Noto Sans Symbols"/>
              </a:rPr>
              <a:t>Target Beneficiaries: </a:t>
            </a:r>
            <a:r>
              <a:rPr lang="en-US" sz="3100" dirty="0">
                <a:effectLst/>
                <a:latin typeface="Tw Cen MT" panose="020B0602020104020603" pitchFamily="34" charset="0"/>
                <a:ea typeface="Noto Sans Symbols"/>
                <a:cs typeface="Noto Sans Symbols"/>
              </a:rPr>
              <a:t>children 6-59 months in special contexts with uncomplicated acute malnutrition </a:t>
            </a:r>
          </a:p>
          <a:p>
            <a:pPr marL="0" indent="0" algn="just">
              <a:lnSpc>
                <a:spcPct val="150000"/>
              </a:lnSpc>
              <a:spcBef>
                <a:spcPts val="0"/>
              </a:spcBef>
              <a:buNone/>
            </a:pPr>
            <a:r>
              <a:rPr lang="en-US" sz="3100" b="1" dirty="0">
                <a:latin typeface="Tw Cen MT" panose="020B0602020104020603" pitchFamily="34" charset="0"/>
                <a:ea typeface="Noto Sans Symbols"/>
                <a:cs typeface="Noto Sans Symbols"/>
              </a:rPr>
              <a:t>Areas of implementation: </a:t>
            </a:r>
            <a:r>
              <a:rPr lang="en-US" sz="3100" dirty="0">
                <a:latin typeface="Tw Cen MT" panose="020B0602020104020603" pitchFamily="34" charset="0"/>
                <a:ea typeface="Noto Sans Symbols"/>
                <a:cs typeface="Noto Sans Symbols"/>
              </a:rPr>
              <a:t>locations with exceptional circumstances as defined in the decision pathway.</a:t>
            </a:r>
          </a:p>
          <a:p>
            <a:pPr marL="0" indent="0" algn="just">
              <a:lnSpc>
                <a:spcPct val="150000"/>
              </a:lnSpc>
              <a:spcBef>
                <a:spcPts val="0"/>
              </a:spcBef>
              <a:buNone/>
            </a:pPr>
            <a:r>
              <a:rPr lang="en-US" sz="3100" b="1" dirty="0">
                <a:latin typeface="Tw Cen MT" panose="020B0602020104020603" pitchFamily="34" charset="0"/>
                <a:ea typeface="Noto Sans Symbols"/>
                <a:cs typeface="Noto Sans Symbols"/>
              </a:rPr>
              <a:t>Partner selection: </a:t>
            </a:r>
            <a:r>
              <a:rPr lang="en-US" sz="3100" dirty="0">
                <a:latin typeface="Tw Cen MT" panose="020B0602020104020603" pitchFamily="34" charset="0"/>
                <a:ea typeface="Noto Sans Symbols"/>
                <a:cs typeface="Noto Sans Symbols"/>
              </a:rPr>
              <a:t>Several factors including capacity, access, geographical coverage, Local Vs International, staffing capacity, functionality of OTPs etc. </a:t>
            </a:r>
          </a:p>
          <a:p>
            <a:pPr marL="0" indent="0" algn="just">
              <a:lnSpc>
                <a:spcPct val="150000"/>
              </a:lnSpc>
              <a:spcBef>
                <a:spcPts val="0"/>
              </a:spcBef>
              <a:buNone/>
            </a:pPr>
            <a:r>
              <a:rPr lang="en-US" sz="3100" dirty="0">
                <a:effectLst/>
                <a:latin typeface="Tw Cen MT" panose="020B0602020104020603" pitchFamily="34" charset="0"/>
                <a:ea typeface="Noto Sans Symbols"/>
                <a:cs typeface="Noto Sans Symbols"/>
              </a:rPr>
              <a:t>-Will depend on due diligence of the NCC desk</a:t>
            </a:r>
          </a:p>
          <a:p>
            <a:pPr marL="0" indent="0" algn="just">
              <a:lnSpc>
                <a:spcPct val="150000"/>
              </a:lnSpc>
              <a:spcBef>
                <a:spcPts val="0"/>
              </a:spcBef>
              <a:buNone/>
            </a:pPr>
            <a:endParaRPr lang="en-UG" sz="1800" dirty="0">
              <a:effectLst/>
              <a:latin typeface="Calibri" panose="020F0502020204030204" pitchFamily="34" charset="0"/>
              <a:ea typeface="Calibri" panose="020F0502020204030204" pitchFamily="34" charset="0"/>
            </a:endParaRPr>
          </a:p>
          <a:p>
            <a:pPr marL="0" indent="0" algn="just">
              <a:lnSpc>
                <a:spcPct val="150000"/>
              </a:lnSpc>
              <a:spcBef>
                <a:spcPts val="0"/>
              </a:spcBef>
              <a:buNone/>
            </a:pPr>
            <a:endParaRPr lang="en-UG" sz="2600" dirty="0">
              <a:effectLst/>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301262" y="110309"/>
            <a:ext cx="8541476" cy="928914"/>
          </a:xfrm>
        </p:spPr>
        <p:txBody>
          <a:bodyPr>
            <a:noAutofit/>
          </a:bodyPr>
          <a:lstStyle/>
          <a:p>
            <a:pPr algn="ctr"/>
            <a:br>
              <a:rPr lang="en-UG" sz="1800" dirty="0">
                <a:effectLst/>
                <a:latin typeface="Calibri" panose="020F0502020204030204" pitchFamily="34" charset="0"/>
                <a:ea typeface="Calibri" panose="020F0502020204030204" pitchFamily="34" charset="0"/>
              </a:rPr>
            </a:br>
            <a:br>
              <a:rPr lang="en-UG" sz="2700" dirty="0">
                <a:effectLst/>
                <a:latin typeface="Calibri" panose="020F0502020204030204" pitchFamily="34" charset="0"/>
                <a:ea typeface="Calibri" panose="020F0502020204030204" pitchFamily="34" charset="0"/>
              </a:rPr>
            </a:br>
            <a:endParaRPr lang="en-US" sz="2700" dirty="0"/>
          </a:p>
        </p:txBody>
      </p:sp>
    </p:spTree>
    <p:extLst>
      <p:ext uri="{BB962C8B-B14F-4D97-AF65-F5344CB8AC3E}">
        <p14:creationId xmlns:p14="http://schemas.microsoft.com/office/powerpoint/2010/main" val="2833865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871870" y="1168400"/>
            <a:ext cx="7487542" cy="4533900"/>
          </a:xfrm>
        </p:spPr>
        <p:txBody>
          <a:bodyPr>
            <a:normAutofit/>
          </a:bodyPr>
          <a:lstStyle/>
          <a:p>
            <a:pPr marL="0" indent="0" algn="just">
              <a:lnSpc>
                <a:spcPct val="150000"/>
              </a:lnSpc>
              <a:spcBef>
                <a:spcPts val="0"/>
              </a:spcBef>
              <a:buNone/>
            </a:pPr>
            <a:r>
              <a:rPr lang="en-US" sz="2800" b="1" dirty="0">
                <a:effectLst/>
                <a:latin typeface="Tw Cen MT" panose="020B0602020104020603" pitchFamily="34" charset="0"/>
                <a:ea typeface="Noto Sans Symbols"/>
                <a:cs typeface="Noto Sans Symbols"/>
              </a:rPr>
              <a:t>Factors to consider during caseload calculation:</a:t>
            </a:r>
          </a:p>
          <a:p>
            <a:pPr algn="just">
              <a:lnSpc>
                <a:spcPct val="120000"/>
              </a:lnSpc>
              <a:spcBef>
                <a:spcPts val="0"/>
              </a:spcBef>
            </a:pPr>
            <a:r>
              <a:rPr lang="en-US" sz="2600" dirty="0">
                <a:effectLst/>
                <a:latin typeface="Tw Cen MT" panose="020B0602020104020603" pitchFamily="34" charset="0"/>
                <a:ea typeface="Noto Sans Symbols"/>
                <a:cs typeface="Noto Sans Symbols"/>
              </a:rPr>
              <a:t>UNICEF’s RUTF pipeline capacity to support the expected caseload.</a:t>
            </a:r>
          </a:p>
          <a:p>
            <a:pPr algn="just">
              <a:lnSpc>
                <a:spcPct val="120000"/>
              </a:lnSpc>
              <a:spcBef>
                <a:spcPts val="0"/>
              </a:spcBef>
            </a:pPr>
            <a:r>
              <a:rPr lang="en-US" sz="2600" dirty="0">
                <a:effectLst/>
                <a:latin typeface="Tw Cen MT" panose="020B0602020104020603" pitchFamily="34" charset="0"/>
                <a:ea typeface="Noto Sans Symbols"/>
                <a:cs typeface="Noto Sans Symbols"/>
              </a:rPr>
              <a:t>WFP’s RUSF pipeline capacity to support the expected caseloads.</a:t>
            </a:r>
          </a:p>
          <a:p>
            <a:pPr algn="just">
              <a:lnSpc>
                <a:spcPct val="120000"/>
              </a:lnSpc>
              <a:spcBef>
                <a:spcPts val="0"/>
              </a:spcBef>
            </a:pPr>
            <a:r>
              <a:rPr lang="en-US" sz="2600" dirty="0">
                <a:effectLst/>
                <a:latin typeface="Tw Cen MT" panose="020B0602020104020603" pitchFamily="34" charset="0"/>
                <a:ea typeface="Noto Sans Symbols"/>
                <a:cs typeface="Noto Sans Symbols"/>
              </a:rPr>
              <a:t>The overall nutritional situation and needs </a:t>
            </a:r>
          </a:p>
          <a:p>
            <a:pPr algn="just">
              <a:lnSpc>
                <a:spcPct val="120000"/>
              </a:lnSpc>
              <a:spcBef>
                <a:spcPts val="0"/>
              </a:spcBef>
            </a:pPr>
            <a:r>
              <a:rPr lang="en-US" sz="2600" dirty="0">
                <a:effectLst/>
                <a:latin typeface="Tw Cen MT" panose="020B0602020104020603" pitchFamily="34" charset="0"/>
                <a:ea typeface="Noto Sans Symbols"/>
                <a:cs typeface="Noto Sans Symbols"/>
              </a:rPr>
              <a:t>Expected duration of implementation of the simplifications (weeks or months).</a:t>
            </a:r>
          </a:p>
          <a:p>
            <a:pPr marL="0" indent="0" algn="just">
              <a:lnSpc>
                <a:spcPct val="150000"/>
              </a:lnSpc>
              <a:spcBef>
                <a:spcPts val="0"/>
              </a:spcBef>
              <a:buNone/>
            </a:pPr>
            <a:endParaRPr lang="en-UG" sz="2600" dirty="0">
              <a:effectLst/>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301262" y="110309"/>
            <a:ext cx="8541476" cy="928914"/>
          </a:xfrm>
        </p:spPr>
        <p:txBody>
          <a:bodyPr>
            <a:noAutofit/>
          </a:bodyPr>
          <a:lstStyle/>
          <a:p>
            <a:pPr algn="ctr"/>
            <a:br>
              <a:rPr lang="en-UG" sz="1800" dirty="0">
                <a:effectLst/>
                <a:latin typeface="Calibri" panose="020F0502020204030204" pitchFamily="34" charset="0"/>
                <a:ea typeface="Calibri" panose="020F0502020204030204" pitchFamily="34" charset="0"/>
              </a:rPr>
            </a:br>
            <a:br>
              <a:rPr lang="en-UG" sz="2700" dirty="0">
                <a:effectLst/>
                <a:latin typeface="Calibri" panose="020F0502020204030204" pitchFamily="34" charset="0"/>
                <a:ea typeface="Calibri" panose="020F0502020204030204" pitchFamily="34" charset="0"/>
              </a:rPr>
            </a:br>
            <a:endParaRPr lang="en-US" sz="2700" dirty="0"/>
          </a:p>
        </p:txBody>
      </p:sp>
    </p:spTree>
    <p:extLst>
      <p:ext uri="{BB962C8B-B14F-4D97-AF65-F5344CB8AC3E}">
        <p14:creationId xmlns:p14="http://schemas.microsoft.com/office/powerpoint/2010/main" val="3257258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393701" y="1087483"/>
            <a:ext cx="8058150" cy="4683034"/>
          </a:xfrm>
        </p:spPr>
        <p:txBody>
          <a:bodyPr>
            <a:normAutofit/>
          </a:bodyPr>
          <a:lstStyle/>
          <a:p>
            <a:pPr marL="0" marR="0" algn="just">
              <a:lnSpc>
                <a:spcPct val="107000"/>
              </a:lnSpc>
              <a:spcBef>
                <a:spcPts val="0"/>
              </a:spcBef>
              <a:spcAft>
                <a:spcPts val="800"/>
              </a:spcAft>
            </a:pPr>
            <a:endParaRPr lang="en-UG" sz="1800" dirty="0">
              <a:effectLst/>
              <a:latin typeface="Calibri" panose="020F0502020204030204" pitchFamily="34" charset="0"/>
              <a:ea typeface="Calibri" panose="020F0502020204030204" pitchFamily="34" charset="0"/>
            </a:endParaRPr>
          </a:p>
          <a:p>
            <a:pPr marL="0" indent="0" algn="just">
              <a:lnSpc>
                <a:spcPct val="150000"/>
              </a:lnSpc>
              <a:spcBef>
                <a:spcPts val="0"/>
              </a:spcBef>
              <a:buNone/>
            </a:pPr>
            <a:endParaRPr lang="en-UG" sz="2600" dirty="0">
              <a:effectLst/>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301262" y="110309"/>
            <a:ext cx="8541476" cy="928914"/>
          </a:xfrm>
        </p:spPr>
        <p:txBody>
          <a:bodyPr>
            <a:noAutofit/>
          </a:bodyPr>
          <a:lstStyle/>
          <a:p>
            <a:pPr algn="ctr"/>
            <a:r>
              <a:rPr lang="en-US" sz="2700" b="1" dirty="0">
                <a:effectLst/>
                <a:latin typeface="Calibri" panose="020F0502020204030204" pitchFamily="34" charset="0"/>
                <a:ea typeface="Calibri" panose="020F0502020204030204" pitchFamily="34" charset="0"/>
              </a:rPr>
              <a:t>Roles and responsibilities of stakeholders</a:t>
            </a:r>
            <a:br>
              <a:rPr lang="en-UG" sz="2700" dirty="0">
                <a:effectLst/>
                <a:latin typeface="Calibri" panose="020F0502020204030204" pitchFamily="34" charset="0"/>
                <a:ea typeface="Calibri" panose="020F0502020204030204" pitchFamily="34" charset="0"/>
              </a:rPr>
            </a:br>
            <a:endParaRPr lang="en-US" sz="2700" dirty="0"/>
          </a:p>
        </p:txBody>
      </p:sp>
      <p:sp>
        <p:nvSpPr>
          <p:cNvPr id="4" name="TextBox 3">
            <a:extLst>
              <a:ext uri="{FF2B5EF4-FFF2-40B4-BE49-F238E27FC236}">
                <a16:creationId xmlns:a16="http://schemas.microsoft.com/office/drawing/2014/main" id="{8B61D8A2-48B8-4F57-802B-57C27089039F}"/>
              </a:ext>
            </a:extLst>
          </p:cNvPr>
          <p:cNvSpPr txBox="1"/>
          <p:nvPr/>
        </p:nvSpPr>
        <p:spPr>
          <a:xfrm>
            <a:off x="447676" y="1238753"/>
            <a:ext cx="4365624" cy="4463786"/>
          </a:xfrm>
          <a:prstGeom prst="rect">
            <a:avLst/>
          </a:prstGeom>
          <a:noFill/>
          <a:ln w="38100">
            <a:solidFill>
              <a:schemeClr val="accent1">
                <a:hueOff val="0"/>
                <a:satOff val="0"/>
                <a:lumOff val="0"/>
              </a:schemeClr>
            </a:solidFill>
          </a:ln>
        </p:spPr>
        <p:txBody>
          <a:bodyPr wrap="square" rtlCol="0">
            <a:spAutoFit/>
          </a:bodyPr>
          <a:lstStyle/>
          <a:p>
            <a:pPr algn="ctr"/>
            <a:r>
              <a:rPr lang="en-US" sz="2400" b="1" dirty="0"/>
              <a:t>NCC desk</a:t>
            </a: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rPr>
              <a:t>Overall coordination </a:t>
            </a: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rPr>
              <a:t>Regularly map areas that meet the exceptional circumstances scenarios </a:t>
            </a:r>
            <a:endParaRPr lang="en-UG" sz="20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rPr>
              <a:t>Orientation of implementing partners</a:t>
            </a:r>
            <a:endParaRPr lang="en-UG" sz="20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rPr>
              <a:t>Overall monitoring of the nutrition situation</a:t>
            </a:r>
            <a:endParaRPr lang="en-UG" sz="20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rPr>
              <a:t>Regular updates of partners on</a:t>
            </a:r>
            <a:endParaRPr lang="en-UG" sz="20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rPr>
              <a:t>Dissemination of the lessons learned</a:t>
            </a:r>
            <a:endParaRPr lang="en-UG" sz="20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800"/>
              </a:spcAft>
              <a:buFont typeface="Symbol" panose="05050102010706020507" pitchFamily="18" charset="2"/>
              <a:buChar char=""/>
            </a:pPr>
            <a:r>
              <a:rPr lang="en-US" sz="2000" dirty="0" err="1">
                <a:effectLst/>
                <a:latin typeface="Calibri" panose="020F0502020204030204" pitchFamily="34" charset="0"/>
                <a:ea typeface="Calibri" panose="020F0502020204030204" pitchFamily="34" charset="0"/>
              </a:rPr>
              <a:t>Programme</a:t>
            </a:r>
            <a:r>
              <a:rPr lang="en-US" sz="2000" dirty="0">
                <a:effectLst/>
                <a:latin typeface="Calibri" panose="020F0502020204030204" pitchFamily="34" charset="0"/>
                <a:ea typeface="Calibri" panose="020F0502020204030204" pitchFamily="34" charset="0"/>
              </a:rPr>
              <a:t>, GAM rate, and geographical coverage data</a:t>
            </a:r>
            <a:endParaRPr lang="en-UG" sz="2000" dirty="0">
              <a:effectLst/>
              <a:latin typeface="Calibri" panose="020F0502020204030204" pitchFamily="34" charset="0"/>
              <a:ea typeface="Calibri" panose="020F0502020204030204" pitchFamily="34" charset="0"/>
            </a:endParaRPr>
          </a:p>
          <a:p>
            <a:endParaRPr lang="en-UG" dirty="0"/>
          </a:p>
        </p:txBody>
      </p:sp>
      <p:sp>
        <p:nvSpPr>
          <p:cNvPr id="7" name="TextBox 6">
            <a:extLst>
              <a:ext uri="{FF2B5EF4-FFF2-40B4-BE49-F238E27FC236}">
                <a16:creationId xmlns:a16="http://schemas.microsoft.com/office/drawing/2014/main" id="{F2C9CA31-DC8A-49D2-A49A-737757838A1B}"/>
              </a:ext>
            </a:extLst>
          </p:cNvPr>
          <p:cNvSpPr txBox="1"/>
          <p:nvPr/>
        </p:nvSpPr>
        <p:spPr>
          <a:xfrm>
            <a:off x="5054600" y="1220206"/>
            <a:ext cx="3451226" cy="4361194"/>
          </a:xfrm>
          <a:prstGeom prst="rect">
            <a:avLst/>
          </a:prstGeom>
          <a:noFill/>
          <a:ln w="38100">
            <a:solidFill>
              <a:schemeClr val="accent1">
                <a:hueOff val="0"/>
                <a:satOff val="0"/>
                <a:lumOff val="0"/>
              </a:schemeClr>
            </a:solidFill>
          </a:ln>
        </p:spPr>
        <p:txBody>
          <a:bodyPr wrap="square" rtlCol="0">
            <a:spAutoFit/>
          </a:bodyPr>
          <a:lstStyle/>
          <a:p>
            <a:pPr algn="ctr"/>
            <a:r>
              <a:rPr lang="en-US" sz="2400" b="1" dirty="0"/>
              <a:t>UN  (UNICEF/WFP)</a:t>
            </a: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rPr>
              <a:t>Supplies procurement and prepositioning of RUTF/RUSF</a:t>
            </a: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rPr>
              <a:t>Logistical support to partners</a:t>
            </a:r>
            <a:endParaRPr lang="en-UG" sz="20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rPr>
              <a:t>Techn</a:t>
            </a:r>
            <a:r>
              <a:rPr lang="en-US" sz="2000" dirty="0">
                <a:latin typeface="Calibri" panose="020F0502020204030204" pitchFamily="34" charset="0"/>
                <a:ea typeface="Calibri" panose="020F0502020204030204" pitchFamily="34" charset="0"/>
              </a:rPr>
              <a:t>ical backstopping</a:t>
            </a:r>
            <a:endParaRPr lang="en-UG" sz="20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rPr>
              <a:t>Knowledge management and documentation of lessons learned</a:t>
            </a:r>
            <a:endParaRPr lang="en-UG" sz="20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rPr>
              <a:t>Date on the response matrix</a:t>
            </a:r>
            <a:endParaRPr lang="en-UG" sz="2000" dirty="0">
              <a:effectLst/>
              <a:latin typeface="Calibri" panose="020F0502020204030204" pitchFamily="34" charset="0"/>
              <a:ea typeface="Calibri" panose="020F0502020204030204" pitchFamily="34" charset="0"/>
            </a:endParaRPr>
          </a:p>
          <a:p>
            <a:endParaRPr lang="en-UG" dirty="0"/>
          </a:p>
        </p:txBody>
      </p:sp>
    </p:spTree>
    <p:extLst>
      <p:ext uri="{BB962C8B-B14F-4D97-AF65-F5344CB8AC3E}">
        <p14:creationId xmlns:p14="http://schemas.microsoft.com/office/powerpoint/2010/main" val="3693085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393701" y="1087483"/>
            <a:ext cx="8058150" cy="4683034"/>
          </a:xfrm>
        </p:spPr>
        <p:txBody>
          <a:bodyPr>
            <a:normAutofit/>
          </a:bodyPr>
          <a:lstStyle/>
          <a:p>
            <a:pPr marL="0" marR="0" algn="just">
              <a:lnSpc>
                <a:spcPct val="107000"/>
              </a:lnSpc>
              <a:spcBef>
                <a:spcPts val="0"/>
              </a:spcBef>
              <a:spcAft>
                <a:spcPts val="800"/>
              </a:spcAft>
            </a:pPr>
            <a:endParaRPr lang="en-UG" sz="1800" dirty="0">
              <a:effectLst/>
              <a:latin typeface="Calibri" panose="020F0502020204030204" pitchFamily="34" charset="0"/>
              <a:ea typeface="Calibri" panose="020F0502020204030204" pitchFamily="34" charset="0"/>
            </a:endParaRPr>
          </a:p>
          <a:p>
            <a:pPr marL="0" indent="0" algn="just">
              <a:lnSpc>
                <a:spcPct val="150000"/>
              </a:lnSpc>
              <a:spcBef>
                <a:spcPts val="0"/>
              </a:spcBef>
              <a:buNone/>
            </a:pPr>
            <a:endParaRPr lang="en-UG" sz="2600" dirty="0">
              <a:effectLst/>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301262" y="110309"/>
            <a:ext cx="8541476" cy="928914"/>
          </a:xfrm>
        </p:spPr>
        <p:txBody>
          <a:bodyPr>
            <a:noAutofit/>
          </a:bodyPr>
          <a:lstStyle/>
          <a:p>
            <a:pPr algn="ctr"/>
            <a:r>
              <a:rPr lang="en-US" sz="2700" b="1" dirty="0">
                <a:effectLst/>
                <a:latin typeface="Calibri" panose="020F0502020204030204" pitchFamily="34" charset="0"/>
                <a:ea typeface="Calibri" panose="020F0502020204030204" pitchFamily="34" charset="0"/>
              </a:rPr>
              <a:t>Roles and responsibilities of stakeholders</a:t>
            </a:r>
            <a:br>
              <a:rPr lang="en-UG" sz="2700" dirty="0">
                <a:effectLst/>
                <a:latin typeface="Calibri" panose="020F0502020204030204" pitchFamily="34" charset="0"/>
                <a:ea typeface="Calibri" panose="020F0502020204030204" pitchFamily="34" charset="0"/>
              </a:rPr>
            </a:br>
            <a:endParaRPr lang="en-US" sz="2700" dirty="0"/>
          </a:p>
        </p:txBody>
      </p:sp>
      <p:sp>
        <p:nvSpPr>
          <p:cNvPr id="9" name="TextBox 8">
            <a:extLst>
              <a:ext uri="{FF2B5EF4-FFF2-40B4-BE49-F238E27FC236}">
                <a16:creationId xmlns:a16="http://schemas.microsoft.com/office/drawing/2014/main" id="{E7A63ABF-260D-44FC-AB25-10AF9D90619E}"/>
              </a:ext>
            </a:extLst>
          </p:cNvPr>
          <p:cNvSpPr txBox="1"/>
          <p:nvPr/>
        </p:nvSpPr>
        <p:spPr>
          <a:xfrm>
            <a:off x="393701" y="1378118"/>
            <a:ext cx="3213100" cy="3636893"/>
          </a:xfrm>
          <a:prstGeom prst="rect">
            <a:avLst/>
          </a:prstGeom>
          <a:noFill/>
          <a:ln w="38100">
            <a:solidFill>
              <a:schemeClr val="accent1">
                <a:hueOff val="0"/>
                <a:satOff val="0"/>
                <a:lumOff val="0"/>
              </a:schemeClr>
            </a:solidFill>
          </a:ln>
        </p:spPr>
        <p:txBody>
          <a:bodyPr wrap="square" rtlCol="0">
            <a:spAutoFit/>
          </a:bodyPr>
          <a:lstStyle/>
          <a:p>
            <a:pPr algn="ctr"/>
            <a:r>
              <a:rPr lang="en-US" sz="2400" b="1" dirty="0"/>
              <a:t>MoH</a:t>
            </a:r>
          </a:p>
          <a:p>
            <a:pPr marL="342900" marR="0" lvl="0" indent="-342900" algn="just">
              <a:lnSpc>
                <a:spcPct val="107000"/>
              </a:lnSpc>
              <a:spcBef>
                <a:spcPts val="0"/>
              </a:spcBef>
              <a:spcAft>
                <a:spcPts val="0"/>
              </a:spcAft>
              <a:buFont typeface="Symbol" panose="05050102010706020507" pitchFamily="18" charset="2"/>
              <a:buChar char=""/>
            </a:pPr>
            <a:r>
              <a:rPr lang="en-US" sz="2200" dirty="0">
                <a:effectLst/>
                <a:latin typeface="Calibri" panose="020F0502020204030204" pitchFamily="34" charset="0"/>
                <a:ea typeface="Calibri" panose="020F0502020204030204" pitchFamily="34" charset="0"/>
              </a:rPr>
              <a:t>Orientation of frontline workers on the SOP</a:t>
            </a:r>
            <a:endParaRPr lang="en-UG" sz="22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200" dirty="0">
                <a:effectLst/>
                <a:latin typeface="Calibri" panose="020F0502020204030204" pitchFamily="34" charset="0"/>
                <a:ea typeface="Calibri" panose="020F0502020204030204" pitchFamily="34" charset="0"/>
              </a:rPr>
              <a:t>Implementation</a:t>
            </a:r>
            <a:endParaRPr lang="en-UG" sz="22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200" dirty="0">
                <a:effectLst/>
                <a:latin typeface="Calibri" panose="020F0502020204030204" pitchFamily="34" charset="0"/>
                <a:ea typeface="Calibri" panose="020F0502020204030204" pitchFamily="34" charset="0"/>
              </a:rPr>
              <a:t>Monitoring and reporting</a:t>
            </a:r>
            <a:endParaRPr lang="en-UG" sz="22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200" dirty="0">
                <a:effectLst/>
                <a:latin typeface="Calibri" panose="020F0502020204030204" pitchFamily="34" charset="0"/>
                <a:ea typeface="Calibri" panose="020F0502020204030204" pitchFamily="34" charset="0"/>
              </a:rPr>
              <a:t>Sharing lessons learned and feedback on the Overall monitoring</a:t>
            </a:r>
            <a:endParaRPr lang="en-UG" sz="2200" dirty="0">
              <a:effectLst/>
              <a:latin typeface="Calibri" panose="020F0502020204030204" pitchFamily="34" charset="0"/>
              <a:ea typeface="Calibri" panose="020F0502020204030204" pitchFamily="34" charset="0"/>
            </a:endParaRPr>
          </a:p>
          <a:p>
            <a:endParaRPr lang="en-UG" dirty="0"/>
          </a:p>
        </p:txBody>
      </p:sp>
      <p:sp>
        <p:nvSpPr>
          <p:cNvPr id="10" name="TextBox 9">
            <a:extLst>
              <a:ext uri="{FF2B5EF4-FFF2-40B4-BE49-F238E27FC236}">
                <a16:creationId xmlns:a16="http://schemas.microsoft.com/office/drawing/2014/main" id="{EBDCCCB9-10BC-44B4-A05B-3FD29ABE388D}"/>
              </a:ext>
            </a:extLst>
          </p:cNvPr>
          <p:cNvSpPr txBox="1"/>
          <p:nvPr/>
        </p:nvSpPr>
        <p:spPr>
          <a:xfrm>
            <a:off x="3990975" y="1378118"/>
            <a:ext cx="4896030" cy="4101764"/>
          </a:xfrm>
          <a:prstGeom prst="rect">
            <a:avLst/>
          </a:prstGeom>
          <a:noFill/>
          <a:ln w="38100">
            <a:solidFill>
              <a:schemeClr val="accent1">
                <a:hueOff val="0"/>
                <a:satOff val="0"/>
                <a:lumOff val="0"/>
              </a:schemeClr>
            </a:solidFill>
          </a:ln>
        </p:spPr>
        <p:txBody>
          <a:bodyPr wrap="square" rtlCol="0">
            <a:spAutoFit/>
          </a:bodyPr>
          <a:lstStyle/>
          <a:p>
            <a:pPr algn="ctr"/>
            <a:r>
              <a:rPr lang="en-US" sz="2400" b="1" dirty="0"/>
              <a:t>Implementing partners</a:t>
            </a:r>
          </a:p>
          <a:p>
            <a:pPr marL="342900" marR="0" lvl="0" indent="-342900" algn="just">
              <a:lnSpc>
                <a:spcPct val="107000"/>
              </a:lnSpc>
              <a:spcBef>
                <a:spcPts val="0"/>
              </a:spcBef>
              <a:spcAft>
                <a:spcPts val="0"/>
              </a:spcAft>
              <a:buFont typeface="Symbol" panose="05050102010706020507" pitchFamily="18" charset="2"/>
              <a:buChar char=""/>
            </a:pPr>
            <a:r>
              <a:rPr lang="en-US" sz="2200" dirty="0">
                <a:effectLst/>
                <a:latin typeface="Calibri" panose="020F0502020204030204" pitchFamily="34" charset="0"/>
                <a:ea typeface="Calibri" panose="020F0502020204030204" pitchFamily="34" charset="0"/>
              </a:rPr>
              <a:t>Support the NCC Desk in the mapping of areas that meet the exceptional circumstances scenarios. </a:t>
            </a:r>
            <a:endParaRPr lang="en-UG" sz="22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200" dirty="0">
                <a:effectLst/>
                <a:latin typeface="Calibri" panose="020F0502020204030204" pitchFamily="34" charset="0"/>
                <a:ea typeface="Calibri" panose="020F0502020204030204" pitchFamily="34" charset="0"/>
              </a:rPr>
              <a:t>Orientation of frontline workers </a:t>
            </a:r>
          </a:p>
          <a:p>
            <a:pPr marL="342900" marR="0" lvl="0" indent="-342900" algn="just">
              <a:lnSpc>
                <a:spcPct val="107000"/>
              </a:lnSpc>
              <a:spcBef>
                <a:spcPts val="0"/>
              </a:spcBef>
              <a:spcAft>
                <a:spcPts val="0"/>
              </a:spcAft>
              <a:buFont typeface="Symbol" panose="05050102010706020507" pitchFamily="18" charset="2"/>
              <a:buChar char=""/>
            </a:pPr>
            <a:r>
              <a:rPr lang="en-US" sz="2200" dirty="0">
                <a:effectLst/>
                <a:latin typeface="Calibri" panose="020F0502020204030204" pitchFamily="34" charset="0"/>
                <a:ea typeface="Calibri" panose="020F0502020204030204" pitchFamily="34" charset="0"/>
              </a:rPr>
              <a:t>Implementation of the</a:t>
            </a:r>
          </a:p>
          <a:p>
            <a:pPr marL="342900" marR="0" lvl="0" indent="-342900" algn="just">
              <a:lnSpc>
                <a:spcPct val="107000"/>
              </a:lnSpc>
              <a:spcBef>
                <a:spcPts val="0"/>
              </a:spcBef>
              <a:spcAft>
                <a:spcPts val="0"/>
              </a:spcAft>
              <a:buFont typeface="Symbol" panose="05050102010706020507" pitchFamily="18" charset="2"/>
              <a:buChar char=""/>
            </a:pPr>
            <a:r>
              <a:rPr lang="en-US" sz="2200" dirty="0">
                <a:effectLst/>
                <a:latin typeface="Calibri" panose="020F0502020204030204" pitchFamily="34" charset="0"/>
                <a:ea typeface="Calibri" panose="020F0502020204030204" pitchFamily="34" charset="0"/>
              </a:rPr>
              <a:t>Monitoring and reporting</a:t>
            </a:r>
            <a:endParaRPr lang="en-UG" sz="22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200" dirty="0">
                <a:effectLst/>
                <a:latin typeface="Calibri" panose="020F0502020204030204" pitchFamily="34" charset="0"/>
                <a:ea typeface="Calibri" panose="020F0502020204030204" pitchFamily="34" charset="0"/>
              </a:rPr>
              <a:t>Sharing lessons learned and feedback</a:t>
            </a:r>
            <a:endParaRPr lang="en-UG" sz="2200" dirty="0">
              <a:effectLst/>
              <a:latin typeface="Calibri" panose="020F0502020204030204" pitchFamily="34" charset="0"/>
              <a:ea typeface="Calibri" panose="020F0502020204030204" pitchFamily="34" charset="0"/>
            </a:endParaRPr>
          </a:p>
          <a:p>
            <a:pPr marL="342900" marR="0" lvl="0" indent="-342900" algn="just">
              <a:lnSpc>
                <a:spcPct val="107000"/>
              </a:lnSpc>
              <a:spcBef>
                <a:spcPts val="0"/>
              </a:spcBef>
              <a:spcAft>
                <a:spcPts val="800"/>
              </a:spcAft>
              <a:buFont typeface="Symbol" panose="05050102010706020507" pitchFamily="18" charset="2"/>
              <a:buChar char=""/>
            </a:pPr>
            <a:r>
              <a:rPr lang="en-US" sz="2200" dirty="0">
                <a:effectLst/>
                <a:latin typeface="Calibri" panose="020F0502020204030204" pitchFamily="34" charset="0"/>
                <a:ea typeface="Calibri" panose="020F0502020204030204" pitchFamily="34" charset="0"/>
              </a:rPr>
              <a:t>Key Operational instructions and recommended actions</a:t>
            </a:r>
            <a:endParaRPr lang="en-UG" sz="2200" dirty="0">
              <a:effectLst/>
              <a:latin typeface="Calibri" panose="020F0502020204030204" pitchFamily="34" charset="0"/>
              <a:ea typeface="Calibri" panose="020F0502020204030204" pitchFamily="34" charset="0"/>
            </a:endParaRPr>
          </a:p>
          <a:p>
            <a:endParaRPr lang="en-UG" dirty="0"/>
          </a:p>
        </p:txBody>
      </p:sp>
    </p:spTree>
    <p:extLst>
      <p:ext uri="{BB962C8B-B14F-4D97-AF65-F5344CB8AC3E}">
        <p14:creationId xmlns:p14="http://schemas.microsoft.com/office/powerpoint/2010/main" val="713459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701749" y="1309733"/>
            <a:ext cx="7959650" cy="4829810"/>
          </a:xfrm>
        </p:spPr>
        <p:txBody>
          <a:bodyPr>
            <a:normAutofit/>
          </a:bodyPr>
          <a:lstStyle/>
          <a:p>
            <a:pPr algn="just">
              <a:lnSpc>
                <a:spcPct val="150000"/>
              </a:lnSpc>
              <a:spcBef>
                <a:spcPts val="0"/>
              </a:spcBef>
            </a:pPr>
            <a:r>
              <a:rPr lang="en-US" sz="2600" dirty="0">
                <a:effectLst/>
                <a:latin typeface="Tw Cen MT" panose="020B0602020104020603" pitchFamily="34" charset="0"/>
                <a:ea typeface="Calibri" panose="020F0502020204030204" pitchFamily="34" charset="0"/>
              </a:rPr>
              <a:t>Use existing OTP/TSFO tools</a:t>
            </a:r>
          </a:p>
          <a:p>
            <a:pPr algn="just">
              <a:lnSpc>
                <a:spcPct val="150000"/>
              </a:lnSpc>
              <a:spcBef>
                <a:spcPts val="0"/>
              </a:spcBef>
            </a:pPr>
            <a:r>
              <a:rPr lang="en-US" sz="2600" dirty="0">
                <a:latin typeface="Tw Cen MT" panose="020B0602020104020603" pitchFamily="34" charset="0"/>
                <a:ea typeface="Calibri" panose="020F0502020204030204" pitchFamily="34" charset="0"/>
              </a:rPr>
              <a:t>NC to have a system to track locations implementing the approaches</a:t>
            </a:r>
          </a:p>
          <a:p>
            <a:pPr algn="just">
              <a:lnSpc>
                <a:spcPct val="150000"/>
              </a:lnSpc>
              <a:spcBef>
                <a:spcPts val="0"/>
              </a:spcBef>
            </a:pPr>
            <a:r>
              <a:rPr lang="en-US" sz="2600" dirty="0">
                <a:effectLst/>
                <a:latin typeface="Tw Cen MT" panose="020B0602020104020603" pitchFamily="34" charset="0"/>
                <a:ea typeface="Calibri" panose="020F0502020204030204" pitchFamily="34" charset="0"/>
              </a:rPr>
              <a:t>ONA template to capture MAM </a:t>
            </a:r>
            <a:r>
              <a:rPr lang="en-US" sz="2600" dirty="0">
                <a:latin typeface="Tw Cen MT" panose="020B0602020104020603" pitchFamily="34" charset="0"/>
                <a:ea typeface="Calibri" panose="020F0502020204030204" pitchFamily="34" charset="0"/>
              </a:rPr>
              <a:t>cases</a:t>
            </a:r>
          </a:p>
          <a:p>
            <a:pPr algn="just">
              <a:lnSpc>
                <a:spcPct val="150000"/>
              </a:lnSpc>
              <a:spcBef>
                <a:spcPts val="0"/>
              </a:spcBef>
            </a:pPr>
            <a:r>
              <a:rPr lang="en-US" sz="2600" dirty="0">
                <a:effectLst/>
                <a:latin typeface="Tw Cen MT" panose="020B0602020104020603" pitchFamily="34" charset="0"/>
                <a:ea typeface="Calibri" panose="020F0502020204030204" pitchFamily="34" charset="0"/>
              </a:rPr>
              <a:t>Data disaggregation </a:t>
            </a:r>
            <a:r>
              <a:rPr lang="en-US" sz="2600" dirty="0">
                <a:latin typeface="Tw Cen MT" panose="020B0602020104020603" pitchFamily="34" charset="0"/>
                <a:ea typeface="Calibri" panose="020F0502020204030204" pitchFamily="34" charset="0"/>
              </a:rPr>
              <a:t>by SAM and MAM</a:t>
            </a:r>
          </a:p>
          <a:p>
            <a:pPr algn="just">
              <a:lnSpc>
                <a:spcPct val="150000"/>
              </a:lnSpc>
              <a:spcBef>
                <a:spcPts val="0"/>
              </a:spcBef>
            </a:pPr>
            <a:r>
              <a:rPr lang="en-US" sz="2600" dirty="0">
                <a:effectLst/>
                <a:latin typeface="Tw Cen MT" panose="020B0602020104020603" pitchFamily="34" charset="0"/>
                <a:ea typeface="Calibri" panose="020F0502020204030204" pitchFamily="34" charset="0"/>
              </a:rPr>
              <a:t>All children to receive treatment cards</a:t>
            </a:r>
          </a:p>
          <a:p>
            <a:pPr algn="just">
              <a:lnSpc>
                <a:spcPct val="150000"/>
              </a:lnSpc>
              <a:spcBef>
                <a:spcPts val="0"/>
              </a:spcBef>
            </a:pPr>
            <a:r>
              <a:rPr lang="en-US" sz="2600" dirty="0">
                <a:latin typeface="Tw Cen MT" panose="020B0602020104020603" pitchFamily="34" charset="0"/>
                <a:ea typeface="Calibri" panose="020F0502020204030204" pitchFamily="34" charset="0"/>
              </a:rPr>
              <a:t>Program performance will be based on standard indicators in the national guidelines</a:t>
            </a:r>
            <a:endParaRPr lang="en-US" sz="2600" dirty="0">
              <a:effectLst/>
              <a:latin typeface="Tw Cen MT" panose="020B0602020104020603" pitchFamily="34" charset="0"/>
              <a:ea typeface="Calibri" panose="020F0502020204030204" pitchFamily="34" charset="0"/>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301262" y="110309"/>
            <a:ext cx="8541476" cy="928914"/>
          </a:xfrm>
        </p:spPr>
        <p:txBody>
          <a:bodyPr>
            <a:noAutofit/>
          </a:bodyPr>
          <a:lstStyle/>
          <a:p>
            <a:pPr algn="ctr"/>
            <a:r>
              <a:rPr lang="en-US" sz="2700" b="1" dirty="0">
                <a:latin typeface="Calibri" panose="020F0502020204030204" pitchFamily="34" charset="0"/>
              </a:rPr>
              <a:t>Monitoring and reporting</a:t>
            </a:r>
            <a:endParaRPr lang="en-US" sz="2700" dirty="0"/>
          </a:p>
        </p:txBody>
      </p:sp>
    </p:spTree>
    <p:extLst>
      <p:ext uri="{BB962C8B-B14F-4D97-AF65-F5344CB8AC3E}">
        <p14:creationId xmlns:p14="http://schemas.microsoft.com/office/powerpoint/2010/main" val="1368758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457200" y="1168796"/>
            <a:ext cx="8385538" cy="5114438"/>
          </a:xfrm>
        </p:spPr>
        <p:txBody>
          <a:bodyPr>
            <a:normAutofit/>
          </a:bodyPr>
          <a:lstStyle/>
          <a:p>
            <a:pPr>
              <a:lnSpc>
                <a:spcPct val="150000"/>
              </a:lnSpc>
              <a:spcBef>
                <a:spcPts val="0"/>
              </a:spcBef>
            </a:pPr>
            <a:r>
              <a:rPr lang="en-US" sz="2600" dirty="0">
                <a:effectLst/>
                <a:latin typeface="Tw Cen MT" panose="020B0602020104020603" pitchFamily="34" charset="0"/>
                <a:ea typeface="Calibri" panose="020F0502020204030204" pitchFamily="34" charset="0"/>
              </a:rPr>
              <a:t>Any changes to be done in consultation and coordination with the CLA, WFO, Government, partners</a:t>
            </a:r>
          </a:p>
          <a:p>
            <a:pPr>
              <a:lnSpc>
                <a:spcPct val="150000"/>
              </a:lnSpc>
              <a:spcBef>
                <a:spcPts val="0"/>
              </a:spcBef>
            </a:pPr>
            <a:r>
              <a:rPr lang="en-US" sz="2600" dirty="0">
                <a:effectLst/>
                <a:latin typeface="Tw Cen MT" panose="020B0602020104020603" pitchFamily="34" charset="0"/>
                <a:ea typeface="Calibri" panose="020F0502020204030204" pitchFamily="34" charset="0"/>
              </a:rPr>
              <a:t>Other aspects of care to follow the national IMA guidelines.</a:t>
            </a:r>
          </a:p>
          <a:p>
            <a:pPr>
              <a:lnSpc>
                <a:spcPct val="150000"/>
              </a:lnSpc>
              <a:spcBef>
                <a:spcPts val="0"/>
              </a:spcBef>
            </a:pPr>
            <a:r>
              <a:rPr lang="en-US" sz="2600" dirty="0">
                <a:latin typeface="Tw Cen MT" panose="020B0602020104020603" pitchFamily="34" charset="0"/>
                <a:ea typeface="Calibri" panose="020F0502020204030204" pitchFamily="34" charset="0"/>
              </a:rPr>
              <a:t>Living document</a:t>
            </a:r>
          </a:p>
          <a:p>
            <a:pPr>
              <a:lnSpc>
                <a:spcPct val="150000"/>
              </a:lnSpc>
              <a:spcBef>
                <a:spcPts val="0"/>
              </a:spcBef>
            </a:pPr>
            <a:r>
              <a:rPr lang="en-US" sz="2600" dirty="0">
                <a:effectLst/>
                <a:latin typeface="Tw Cen MT" panose="020B0602020104020603" pitchFamily="34" charset="0"/>
                <a:ea typeface="Calibri" panose="020F0502020204030204" pitchFamily="34" charset="0"/>
              </a:rPr>
              <a:t>All partners to adhere to SOP even when using their own supplies</a:t>
            </a:r>
          </a:p>
          <a:p>
            <a:pPr>
              <a:lnSpc>
                <a:spcPct val="150000"/>
              </a:lnSpc>
              <a:spcBef>
                <a:spcPts val="0"/>
              </a:spcBef>
            </a:pPr>
            <a:r>
              <a:rPr lang="en-US" sz="2600" dirty="0">
                <a:latin typeface="Tw Cen MT" panose="020B0602020104020603" pitchFamily="34" charset="0"/>
                <a:ea typeface="Calibri" panose="020F0502020204030204" pitchFamily="34" charset="0"/>
              </a:rPr>
              <a:t>Duration of implementation: temporary/3months/dependent on context evolution</a:t>
            </a:r>
            <a:endParaRPr lang="en-US" sz="2600" dirty="0">
              <a:effectLst/>
              <a:latin typeface="Tw Cen MT" panose="020B0602020104020603" pitchFamily="34" charset="0"/>
              <a:ea typeface="Calibri" panose="020F0502020204030204" pitchFamily="34" charset="0"/>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301262" y="110309"/>
            <a:ext cx="8541476" cy="928914"/>
          </a:xfrm>
        </p:spPr>
        <p:txBody>
          <a:bodyPr>
            <a:noAutofit/>
          </a:bodyPr>
          <a:lstStyle/>
          <a:p>
            <a:pPr algn="ctr"/>
            <a:r>
              <a:rPr lang="en-US" sz="2700" b="1" dirty="0">
                <a:latin typeface="Calibri" panose="020F0502020204030204" pitchFamily="34" charset="0"/>
              </a:rPr>
              <a:t>Key points</a:t>
            </a:r>
            <a:endParaRPr lang="en-US" sz="2700" dirty="0"/>
          </a:p>
        </p:txBody>
      </p:sp>
    </p:spTree>
    <p:extLst>
      <p:ext uri="{BB962C8B-B14F-4D97-AF65-F5344CB8AC3E}">
        <p14:creationId xmlns:p14="http://schemas.microsoft.com/office/powerpoint/2010/main" val="4267182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ACFBAD3-C4B1-49E1-BC71-977E08023995}"/>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a:t>
            </a:r>
            <a:r>
              <a:rPr lang="en-US" sz="8000" i="1" dirty="0"/>
              <a:t>Thank you</a:t>
            </a:r>
            <a:endParaRPr lang="en-US" i="1" dirty="0"/>
          </a:p>
        </p:txBody>
      </p:sp>
      <p:sp>
        <p:nvSpPr>
          <p:cNvPr id="4" name="Title 3">
            <a:extLst>
              <a:ext uri="{FF2B5EF4-FFF2-40B4-BE49-F238E27FC236}">
                <a16:creationId xmlns:a16="http://schemas.microsoft.com/office/drawing/2014/main" id="{F51CF709-524C-4341-8B39-50930B0FCF10}"/>
              </a:ext>
            </a:extLst>
          </p:cNvPr>
          <p:cNvSpPr>
            <a:spLocks noGrp="1"/>
          </p:cNvSpPr>
          <p:nvPr>
            <p:ph type="title"/>
          </p:nvPr>
        </p:nvSpPr>
        <p:spPr>
          <a:xfrm>
            <a:off x="628650" y="0"/>
            <a:ext cx="7886700" cy="681037"/>
          </a:xfrm>
        </p:spPr>
        <p:txBody>
          <a:bodyPr>
            <a:normAutofit/>
          </a:bodyPr>
          <a:lstStyle/>
          <a:p>
            <a:endParaRPr lang="en-US" dirty="0"/>
          </a:p>
        </p:txBody>
      </p:sp>
    </p:spTree>
    <p:extLst>
      <p:ext uri="{BB962C8B-B14F-4D97-AF65-F5344CB8AC3E}">
        <p14:creationId xmlns:p14="http://schemas.microsoft.com/office/powerpoint/2010/main" val="2534987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p:txBody>
          <a:bodyPr>
            <a:normAutofit fontScale="77500" lnSpcReduction="20000"/>
          </a:bodyPr>
          <a:lstStyle/>
          <a:p>
            <a:pPr marL="0" indent="0">
              <a:lnSpc>
                <a:spcPct val="150000"/>
              </a:lnSpc>
              <a:buNone/>
            </a:pPr>
            <a:r>
              <a:rPr lang="en-US" sz="2800" dirty="0">
                <a:latin typeface="Tw Cen MT" panose="020B0602020104020603" pitchFamily="34" charset="0"/>
              </a:rPr>
              <a:t>Simplified approaches refer to modifications/ simplifications to existing national and global protocols for the treatment of child wasting. These modifications are designed to improve effectiveness, quality, coverage and reduce the cost of caring for children with uncomplicated wasting. </a:t>
            </a:r>
            <a:endParaRPr lang="en-US" sz="2600" dirty="0">
              <a:latin typeface="Tw Cen MT" panose="020B0602020104020603" pitchFamily="34" charset="0"/>
            </a:endParaRPr>
          </a:p>
          <a:p>
            <a:pPr marL="0" indent="0">
              <a:lnSpc>
                <a:spcPct val="150000"/>
              </a:lnSpc>
              <a:buNone/>
            </a:pPr>
            <a:r>
              <a:rPr lang="en-US" sz="2800" dirty="0">
                <a:latin typeface="Tw Cen MT" panose="020B0602020104020603" pitchFamily="34" charset="0"/>
              </a:rPr>
              <a:t>The Simplified Approaches can be used to maintain service availability and continuity in exceptional circumstances until standard programming is established or resumes. </a:t>
            </a:r>
          </a:p>
          <a:p>
            <a:pPr marL="0" indent="0">
              <a:buNone/>
            </a:pPr>
            <a:endParaRPr lang="en-US" dirty="0"/>
          </a:p>
          <a:p>
            <a:pPr marL="0" indent="0" algn="ctr">
              <a:buNone/>
            </a:pPr>
            <a:endParaRPr lang="en-US" sz="1800" dirty="0">
              <a:solidFill>
                <a:srgbClr val="FF0000"/>
              </a:solidFill>
            </a:endParaRPr>
          </a:p>
          <a:p>
            <a:pPr marL="0" indent="0" algn="ctr">
              <a:buNone/>
            </a:pPr>
            <a:r>
              <a:rPr lang="en-US" sz="1800" i="1" dirty="0">
                <a:solidFill>
                  <a:srgbClr val="FF0000"/>
                </a:solidFill>
                <a:effectLst/>
                <a:latin typeface="Calibri" panose="020F0502020204030204" pitchFamily="34" charset="0"/>
                <a:ea typeface="Calibri" panose="020F0502020204030204" pitchFamily="34" charset="0"/>
              </a:rPr>
              <a:t>This Somalia SOP is adapted from the USING SIMPLIFIED APPROACHES IN EXCEPTIONAL CIRCUMSTANCE Guidelines Published by UNICEF Nutrition in collaboration with the global Simplified Approaches Working Group.</a:t>
            </a:r>
            <a:endParaRPr lang="en-UG" sz="1800" dirty="0">
              <a:solidFill>
                <a:srgbClr val="FF0000"/>
              </a:solidFill>
              <a:effectLst/>
              <a:latin typeface="Calibri" panose="020F0502020204030204" pitchFamily="34" charset="0"/>
              <a:ea typeface="Calibri" panose="020F0502020204030204" pitchFamily="34" charset="0"/>
            </a:endParaRPr>
          </a:p>
          <a:p>
            <a:pPr marL="0" indent="0">
              <a:buNone/>
            </a:pPr>
            <a:endParaRPr lang="en-US" dirty="0"/>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720090" y="591774"/>
            <a:ext cx="7886700" cy="178526"/>
          </a:xfrm>
        </p:spPr>
        <p:txBody>
          <a:bodyPr>
            <a:noAutofit/>
          </a:bodyPr>
          <a:lstStyle/>
          <a:p>
            <a:pPr algn="ctr"/>
            <a:r>
              <a:rPr lang="en-US" sz="2800" b="1" dirty="0">
                <a:effectLst/>
                <a:latin typeface="Calibri" panose="020F0502020204030204" pitchFamily="34" charset="0"/>
                <a:ea typeface="Calibri" panose="020F0502020204030204" pitchFamily="34" charset="0"/>
              </a:rPr>
              <a:t>What the simplified approaches?</a:t>
            </a:r>
            <a:br>
              <a:rPr lang="en-UG" sz="2800" dirty="0">
                <a:effectLst/>
                <a:latin typeface="Calibri" panose="020F0502020204030204" pitchFamily="34" charset="0"/>
                <a:ea typeface="Calibri" panose="020F0502020204030204" pitchFamily="34" charset="0"/>
              </a:rPr>
            </a:br>
            <a:endParaRPr lang="en-US" sz="4400" dirty="0"/>
          </a:p>
        </p:txBody>
      </p:sp>
    </p:spTree>
    <p:extLst>
      <p:ext uri="{BB962C8B-B14F-4D97-AF65-F5344CB8AC3E}">
        <p14:creationId xmlns:p14="http://schemas.microsoft.com/office/powerpoint/2010/main" val="271022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304800" y="1229756"/>
            <a:ext cx="8650514" cy="4773036"/>
          </a:xfrm>
        </p:spPr>
        <p:txBody>
          <a:bodyPr>
            <a:noAutofit/>
          </a:bodyPr>
          <a:lstStyle/>
          <a:p>
            <a:pPr marL="457200" indent="-457200">
              <a:buFont typeface="+mj-lt"/>
              <a:buAutoNum type="arabicPeriod"/>
            </a:pPr>
            <a:r>
              <a:rPr lang="en-US" sz="2200" dirty="0">
                <a:latin typeface="Tw Cen MT" panose="020B0602020104020603" pitchFamily="34" charset="0"/>
              </a:rPr>
              <a:t>Family MUAC: Engaging family members to screen and refer their children</a:t>
            </a:r>
          </a:p>
          <a:p>
            <a:pPr marL="457200" indent="-457200">
              <a:buFont typeface="+mj-lt"/>
              <a:buAutoNum type="arabicPeriod"/>
            </a:pPr>
            <a:r>
              <a:rPr lang="en-US" sz="2200" dirty="0">
                <a:latin typeface="Tw Cen MT" panose="020B0602020104020603" pitchFamily="34" charset="0"/>
              </a:rPr>
              <a:t>CHW-led treatment of wasting: Management of wasting by Community Health Workers (CHWs)</a:t>
            </a:r>
          </a:p>
          <a:p>
            <a:pPr marL="457200" indent="-457200">
              <a:buFont typeface="+mj-lt"/>
              <a:buAutoNum type="arabicPeriod"/>
            </a:pPr>
            <a:r>
              <a:rPr lang="en-US" sz="2200" dirty="0">
                <a:latin typeface="Tw Cen MT" panose="020B0602020104020603" pitchFamily="34" charset="0"/>
              </a:rPr>
              <a:t>Reduced Frequency of Follow-up Visits</a:t>
            </a:r>
          </a:p>
          <a:p>
            <a:pPr marL="457200" indent="-457200">
              <a:buFont typeface="+mj-lt"/>
              <a:buAutoNum type="arabicPeriod"/>
            </a:pPr>
            <a:r>
              <a:rPr lang="en-US" sz="2200" dirty="0">
                <a:latin typeface="Tw Cen MT" panose="020B0602020104020603" pitchFamily="34" charset="0"/>
              </a:rPr>
              <a:t>MUAC and oedema only: Admission, treatment, discharge based on Mid-upper arm circumference (MUAC) and/or oedema</a:t>
            </a:r>
          </a:p>
          <a:p>
            <a:pPr marL="457200" indent="-457200">
              <a:buFont typeface="+mj-lt"/>
              <a:buAutoNum type="arabicPeriod"/>
            </a:pPr>
            <a:r>
              <a:rPr lang="en-US" sz="2200" dirty="0">
                <a:latin typeface="Tw Cen MT" panose="020B0602020104020603" pitchFamily="34" charset="0"/>
              </a:rPr>
              <a:t>Expanded admissions criteria: Systematic expansions of MUAC to include more children (e.g., 120mm or 125mm)</a:t>
            </a:r>
          </a:p>
          <a:p>
            <a:pPr marL="457200" indent="-457200">
              <a:buFont typeface="+mj-lt"/>
              <a:buAutoNum type="arabicPeriod"/>
            </a:pPr>
            <a:r>
              <a:rPr lang="en-US" sz="2200" dirty="0">
                <a:latin typeface="Tw Cen MT" panose="020B0602020104020603" pitchFamily="34" charset="0"/>
              </a:rPr>
              <a:t>Use of a single treatment product: Use of ready-to-use food (RUF) for the treatment of all wasted children in need of treatment</a:t>
            </a:r>
          </a:p>
          <a:p>
            <a:pPr marL="457200" indent="-457200">
              <a:buFont typeface="+mj-lt"/>
              <a:buAutoNum type="arabicPeriod"/>
            </a:pPr>
            <a:r>
              <a:rPr lang="en-US" sz="2200" dirty="0">
                <a:latin typeface="Tw Cen MT" panose="020B0602020104020603" pitchFamily="34" charset="0"/>
              </a:rPr>
              <a:t>Optimized Dosage: Treatment dosage of RUTF product modified over course of recovery</a:t>
            </a: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720090" y="591774"/>
            <a:ext cx="7886700" cy="178526"/>
          </a:xfrm>
        </p:spPr>
        <p:txBody>
          <a:bodyPr>
            <a:noAutofit/>
          </a:bodyPr>
          <a:lstStyle/>
          <a:p>
            <a:pPr algn="ctr"/>
            <a:r>
              <a:rPr lang="en-US" sz="2800" b="1" dirty="0">
                <a:effectLst/>
                <a:latin typeface="Calibri" panose="020F0502020204030204" pitchFamily="34" charset="0"/>
                <a:ea typeface="Calibri" panose="020F0502020204030204" pitchFamily="34" charset="0"/>
              </a:rPr>
              <a:t>What the simplified approaches?</a:t>
            </a:r>
            <a:br>
              <a:rPr lang="en-UG" sz="2800" dirty="0">
                <a:effectLst/>
                <a:latin typeface="Calibri" panose="020F0502020204030204" pitchFamily="34" charset="0"/>
                <a:ea typeface="Calibri" panose="020F0502020204030204" pitchFamily="34" charset="0"/>
              </a:rPr>
            </a:br>
            <a:endParaRPr lang="en-US" sz="4400" dirty="0"/>
          </a:p>
        </p:txBody>
      </p:sp>
    </p:spTree>
    <p:extLst>
      <p:ext uri="{BB962C8B-B14F-4D97-AF65-F5344CB8AC3E}">
        <p14:creationId xmlns:p14="http://schemas.microsoft.com/office/powerpoint/2010/main" val="2944571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p:txBody>
          <a:bodyPr>
            <a:normAutofit/>
          </a:bodyPr>
          <a:lstStyle/>
          <a:p>
            <a:pPr lvl="1"/>
            <a:r>
              <a:rPr lang="en-US" sz="2400" dirty="0">
                <a:latin typeface="Tw Cen MT" panose="020B0602020104020603" pitchFamily="34" charset="0"/>
              </a:rPr>
              <a:t>Recurrent drought= high prevalence of acute malnutrition with exacerbating factors.</a:t>
            </a:r>
          </a:p>
          <a:p>
            <a:pPr lvl="1"/>
            <a:r>
              <a:rPr lang="en-US" sz="2400" dirty="0">
                <a:latin typeface="Tw Cen MT" panose="020B0602020104020603" pitchFamily="34" charset="0"/>
              </a:rPr>
              <a:t>Existing IMAM services affected by pipeline breaks</a:t>
            </a:r>
          </a:p>
          <a:p>
            <a:pPr lvl="1"/>
            <a:r>
              <a:rPr lang="en-US" sz="2400" dirty="0">
                <a:latin typeface="Tw Cen MT" panose="020B0602020104020603" pitchFamily="34" charset="0"/>
              </a:rPr>
              <a:t>Continuum of care not reached due to low coverage and pipeline breaks </a:t>
            </a:r>
          </a:p>
          <a:p>
            <a:pPr lvl="1"/>
            <a:r>
              <a:rPr lang="en-US" sz="2400" dirty="0">
                <a:latin typeface="Tw Cen MT" panose="020B0602020104020603" pitchFamily="34" charset="0"/>
              </a:rPr>
              <a:t>Limited resources and capacities.</a:t>
            </a:r>
          </a:p>
          <a:p>
            <a:pPr marL="0" indent="0">
              <a:buNone/>
            </a:pPr>
            <a:endParaRPr lang="en-US" sz="2400" dirty="0">
              <a:latin typeface="Tw Cen MT" panose="020B0602020104020603" pitchFamily="34" charset="0"/>
            </a:endParaRPr>
          </a:p>
          <a:p>
            <a:pPr marL="0" indent="0">
              <a:buNone/>
            </a:pPr>
            <a:r>
              <a:rPr lang="en-US" sz="2400" b="1" dirty="0">
                <a:latin typeface="Tw Cen MT" panose="020B0602020104020603" pitchFamily="34" charset="0"/>
              </a:rPr>
              <a:t>Mitigation measures</a:t>
            </a:r>
          </a:p>
          <a:p>
            <a:pPr marL="0" indent="0">
              <a:buNone/>
            </a:pPr>
            <a:r>
              <a:rPr lang="en-US" sz="2400" dirty="0">
                <a:latin typeface="Tw Cen MT" panose="020B0602020104020603" pitchFamily="34" charset="0"/>
              </a:rPr>
              <a:t>MoH, NC, UN, partners developed a strategy including the Simplified Approaches </a:t>
            </a: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720090" y="591774"/>
            <a:ext cx="7886700" cy="178526"/>
          </a:xfrm>
        </p:spPr>
        <p:txBody>
          <a:bodyPr>
            <a:noAutofit/>
          </a:bodyPr>
          <a:lstStyle/>
          <a:p>
            <a:pPr algn="ctr"/>
            <a:r>
              <a:rPr lang="en-US" sz="2800" b="1" dirty="0">
                <a:effectLst/>
                <a:latin typeface="Calibri" panose="020F0502020204030204" pitchFamily="34" charset="0"/>
                <a:ea typeface="Calibri" panose="020F0502020204030204" pitchFamily="34" charset="0"/>
              </a:rPr>
              <a:t>Why simplified approaches in Somalia?</a:t>
            </a:r>
            <a:br>
              <a:rPr lang="en-UG" sz="2800" dirty="0">
                <a:effectLst/>
                <a:latin typeface="Calibri" panose="020F0502020204030204" pitchFamily="34" charset="0"/>
                <a:ea typeface="Calibri" panose="020F0502020204030204" pitchFamily="34" charset="0"/>
              </a:rPr>
            </a:br>
            <a:endParaRPr lang="en-US" sz="4400" dirty="0"/>
          </a:p>
        </p:txBody>
      </p:sp>
    </p:spTree>
    <p:extLst>
      <p:ext uri="{BB962C8B-B14F-4D97-AF65-F5344CB8AC3E}">
        <p14:creationId xmlns:p14="http://schemas.microsoft.com/office/powerpoint/2010/main" val="3049569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p:txBody>
          <a:bodyPr>
            <a:normAutofit/>
          </a:bodyPr>
          <a:lstStyle/>
          <a:p>
            <a:pPr lvl="1"/>
            <a:r>
              <a:rPr lang="en-US" sz="2400" dirty="0">
                <a:latin typeface="Tw Cen MT" panose="020B0602020104020603" pitchFamily="34" charset="0"/>
              </a:rPr>
              <a:t>Tool to guide activation, rollout and implementation of appropriate simplified approaches.</a:t>
            </a:r>
          </a:p>
          <a:p>
            <a:pPr lvl="1"/>
            <a:endParaRPr lang="en-US" sz="2400" dirty="0">
              <a:latin typeface="Tw Cen MT" panose="020B0602020104020603" pitchFamily="34" charset="0"/>
            </a:endParaRPr>
          </a:p>
          <a:p>
            <a:pPr lvl="1"/>
            <a:r>
              <a:rPr lang="en-US" sz="2400" dirty="0">
                <a:latin typeface="Tw Cen MT" panose="020B0602020104020603" pitchFamily="34" charset="0"/>
              </a:rPr>
              <a:t>Current timeframe for implementation = Aug 2022 to June 2023.</a:t>
            </a:r>
          </a:p>
          <a:p>
            <a:pPr marL="342900" lvl="1" indent="0">
              <a:buNone/>
            </a:pPr>
            <a:endParaRPr lang="en-US" sz="2400" dirty="0">
              <a:latin typeface="Tw Cen MT" panose="020B0602020104020603" pitchFamily="34" charset="0"/>
            </a:endParaRPr>
          </a:p>
          <a:p>
            <a:pPr lvl="1"/>
            <a:r>
              <a:rPr lang="en-US" sz="2400" dirty="0">
                <a:latin typeface="Tw Cen MT" panose="020B0602020104020603" pitchFamily="34" charset="0"/>
              </a:rPr>
              <a:t>Can be extended in consultation with the CLA, WFP, MoH and partners.</a:t>
            </a:r>
          </a:p>
          <a:p>
            <a:pPr lvl="1"/>
            <a:endParaRPr lang="en-US" sz="2400" dirty="0">
              <a:latin typeface="Tw Cen MT" panose="020B0602020104020603" pitchFamily="34" charset="0"/>
            </a:endParaRPr>
          </a:p>
          <a:p>
            <a:pPr lvl="1"/>
            <a:r>
              <a:rPr lang="en-US" sz="2400" dirty="0">
                <a:latin typeface="Tw Cen MT" panose="020B0602020104020603" pitchFamily="34" charset="0"/>
              </a:rPr>
              <a:t>Partners that procure their own supplies should utilize the SOP too.</a:t>
            </a:r>
          </a:p>
          <a:p>
            <a:pPr marL="342900" lvl="1" indent="0">
              <a:buNone/>
            </a:pPr>
            <a:endParaRPr lang="en-US" sz="2400" dirty="0"/>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720090" y="591774"/>
            <a:ext cx="7886700" cy="178526"/>
          </a:xfrm>
        </p:spPr>
        <p:txBody>
          <a:bodyPr>
            <a:noAutofit/>
          </a:bodyPr>
          <a:lstStyle/>
          <a:p>
            <a:pPr algn="ctr"/>
            <a:r>
              <a:rPr lang="en-US" sz="2800" b="1" dirty="0">
                <a:latin typeface="Calibri" panose="020F0502020204030204" pitchFamily="34" charset="0"/>
                <a:ea typeface="Calibri" panose="020F0502020204030204" pitchFamily="34" charset="0"/>
              </a:rPr>
              <a:t>SOP strategy</a:t>
            </a:r>
            <a:br>
              <a:rPr lang="en-UG" sz="2800" dirty="0">
                <a:effectLst/>
                <a:latin typeface="Calibri" panose="020F0502020204030204" pitchFamily="34" charset="0"/>
                <a:ea typeface="Calibri" panose="020F0502020204030204" pitchFamily="34" charset="0"/>
              </a:rPr>
            </a:br>
            <a:endParaRPr lang="en-US" sz="4400" dirty="0"/>
          </a:p>
        </p:txBody>
      </p:sp>
    </p:spTree>
    <p:extLst>
      <p:ext uri="{BB962C8B-B14F-4D97-AF65-F5344CB8AC3E}">
        <p14:creationId xmlns:p14="http://schemas.microsoft.com/office/powerpoint/2010/main" val="2701972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p:txBody>
          <a:bodyPr>
            <a:normAutofit fontScale="92500"/>
          </a:bodyPr>
          <a:lstStyle/>
          <a:p>
            <a:pPr marL="342900" lvl="1" indent="0">
              <a:buNone/>
            </a:pPr>
            <a:r>
              <a:rPr lang="en-US" sz="2800" b="1" dirty="0">
                <a:latin typeface="Tw Cen MT" panose="020B0602020104020603" pitchFamily="34" charset="0"/>
              </a:rPr>
              <a:t>Overall objective:</a:t>
            </a:r>
          </a:p>
          <a:p>
            <a:pPr marL="57150" marR="0" indent="0" algn="just">
              <a:lnSpc>
                <a:spcPct val="107000"/>
              </a:lnSpc>
              <a:spcBef>
                <a:spcPts val="0"/>
              </a:spcBef>
              <a:spcAft>
                <a:spcPts val="800"/>
              </a:spcAft>
              <a:buNone/>
            </a:pPr>
            <a:r>
              <a:rPr lang="en-US" sz="2200" dirty="0">
                <a:effectLst/>
                <a:latin typeface="Tw Cen MT" panose="020B0602020104020603" pitchFamily="34" charset="0"/>
                <a:ea typeface="Calibri" panose="020F0502020204030204" pitchFamily="34" charset="0"/>
              </a:rPr>
              <a:t>To</a:t>
            </a:r>
            <a:r>
              <a:rPr lang="en-US" sz="2200" dirty="0">
                <a:solidFill>
                  <a:srgbClr val="FF00FF"/>
                </a:solidFill>
                <a:effectLst/>
                <a:latin typeface="Tw Cen MT" panose="020B0602020104020603" pitchFamily="34" charset="0"/>
                <a:ea typeface="Calibri" panose="020F0502020204030204" pitchFamily="34" charset="0"/>
              </a:rPr>
              <a:t> </a:t>
            </a:r>
            <a:r>
              <a:rPr lang="en-US" sz="2200" dirty="0">
                <a:solidFill>
                  <a:schemeClr val="accent3">
                    <a:lumMod val="75000"/>
                  </a:schemeClr>
                </a:solidFill>
                <a:effectLst/>
                <a:latin typeface="Tw Cen MT" panose="020B0602020104020603" pitchFamily="34" charset="0"/>
                <a:ea typeface="Calibri" panose="020F0502020204030204" pitchFamily="34" charset="0"/>
              </a:rPr>
              <a:t>improve the quality and coverage </a:t>
            </a:r>
            <a:r>
              <a:rPr lang="en-US" sz="2200" dirty="0">
                <a:effectLst/>
                <a:latin typeface="Tw Cen MT" panose="020B0602020104020603" pitchFamily="34" charset="0"/>
                <a:ea typeface="Calibri" panose="020F0502020204030204" pitchFamily="34" charset="0"/>
              </a:rPr>
              <a:t>of the management of uncomplicated acute malnutrition among children 6-59 months in critical contexts.</a:t>
            </a:r>
            <a:endParaRPr lang="en-UG" sz="2200" dirty="0">
              <a:effectLst/>
              <a:latin typeface="Tw Cen MT" panose="020B0602020104020603" pitchFamily="34" charset="0"/>
              <a:ea typeface="Calibri" panose="020F0502020204030204" pitchFamily="34" charset="0"/>
            </a:endParaRPr>
          </a:p>
          <a:p>
            <a:pPr marL="342900" lvl="1" indent="0">
              <a:buNone/>
            </a:pPr>
            <a:r>
              <a:rPr lang="en-US" sz="2800" b="1" dirty="0">
                <a:latin typeface="Tw Cen MT" panose="020B0602020104020603" pitchFamily="34" charset="0"/>
              </a:rPr>
              <a:t>Specific objectives:</a:t>
            </a:r>
          </a:p>
          <a:p>
            <a:pPr marL="342900" marR="0" lvl="0" indent="-342900" algn="just">
              <a:lnSpc>
                <a:spcPct val="107000"/>
              </a:lnSpc>
              <a:spcBef>
                <a:spcPts val="0"/>
              </a:spcBef>
              <a:spcAft>
                <a:spcPts val="0"/>
              </a:spcAft>
              <a:buFont typeface="Arial" panose="020B0604020202020204" pitchFamily="34" charset="0"/>
              <a:buChar char="●"/>
            </a:pPr>
            <a:r>
              <a:rPr lang="en-US" sz="2200" dirty="0">
                <a:effectLst/>
                <a:latin typeface="Tw Cen MT" panose="020B0602020104020603" pitchFamily="34" charset="0"/>
                <a:ea typeface="Noto Sans Symbols"/>
                <a:cs typeface="Noto Sans Symbols"/>
              </a:rPr>
              <a:t>To</a:t>
            </a:r>
            <a:r>
              <a:rPr lang="en-US" sz="2200" dirty="0">
                <a:solidFill>
                  <a:schemeClr val="accent3">
                    <a:lumMod val="75000"/>
                  </a:schemeClr>
                </a:solidFill>
                <a:effectLst/>
                <a:latin typeface="Tw Cen MT" panose="020B0602020104020603" pitchFamily="34" charset="0"/>
                <a:ea typeface="Noto Sans Symbols"/>
                <a:cs typeface="Noto Sans Symbols"/>
              </a:rPr>
              <a:t> increase the coverage of acute malnutrition treatment services </a:t>
            </a:r>
            <a:r>
              <a:rPr lang="en-US" sz="2200" dirty="0">
                <a:effectLst/>
                <a:latin typeface="Tw Cen MT" panose="020B0602020104020603" pitchFamily="34" charset="0"/>
                <a:ea typeface="Noto Sans Symbols"/>
                <a:cs typeface="Noto Sans Symbols"/>
              </a:rPr>
              <a:t>among children 6-59 months in locations with GAM rates ≥ 15%  in the presence of aggravating factors with neither OTP nor TSFP services.</a:t>
            </a:r>
          </a:p>
          <a:p>
            <a:pPr marL="0" marR="0" lvl="0" indent="0" algn="just">
              <a:lnSpc>
                <a:spcPct val="107000"/>
              </a:lnSpc>
              <a:spcBef>
                <a:spcPts val="0"/>
              </a:spcBef>
              <a:spcAft>
                <a:spcPts val="0"/>
              </a:spcAft>
              <a:buNone/>
            </a:pPr>
            <a:endParaRPr lang="en-UG" sz="2200" dirty="0">
              <a:solidFill>
                <a:schemeClr val="accent3">
                  <a:lumMod val="75000"/>
                </a:schemeClr>
              </a:solidFill>
              <a:effectLst/>
              <a:latin typeface="Tw Cen MT" panose="020B0602020104020603" pitchFamily="34" charset="0"/>
              <a:ea typeface="Noto Sans Symbols"/>
              <a:cs typeface="Noto Sans Symbols"/>
            </a:endParaRPr>
          </a:p>
          <a:p>
            <a:pPr marL="342900" marR="0" lvl="0" indent="-342900" algn="just">
              <a:lnSpc>
                <a:spcPct val="107000"/>
              </a:lnSpc>
              <a:spcBef>
                <a:spcPts val="0"/>
              </a:spcBef>
              <a:spcAft>
                <a:spcPts val="800"/>
              </a:spcAft>
              <a:buFont typeface="Arial" panose="020B0604020202020204" pitchFamily="34" charset="0"/>
              <a:buChar char="●"/>
            </a:pPr>
            <a:r>
              <a:rPr lang="en-US" sz="2200" dirty="0">
                <a:solidFill>
                  <a:srgbClr val="000000"/>
                </a:solidFill>
                <a:effectLst/>
                <a:latin typeface="Tw Cen MT" panose="020B0602020104020603" pitchFamily="34" charset="0"/>
                <a:ea typeface="Noto Sans Symbols"/>
                <a:cs typeface="Noto Sans Symbols"/>
              </a:rPr>
              <a:t>To provide </a:t>
            </a:r>
            <a:r>
              <a:rPr lang="en-US" sz="2200" dirty="0">
                <a:solidFill>
                  <a:schemeClr val="accent3">
                    <a:lumMod val="75000"/>
                  </a:schemeClr>
                </a:solidFill>
                <a:effectLst/>
                <a:latin typeface="Tw Cen MT" panose="020B0602020104020603" pitchFamily="34" charset="0"/>
                <a:ea typeface="Noto Sans Symbols"/>
                <a:cs typeface="Noto Sans Symbols"/>
              </a:rPr>
              <a:t>a sustainable continuum of care for the treatment of acute malnutrition </a:t>
            </a:r>
            <a:r>
              <a:rPr lang="en-US" sz="2200" dirty="0">
                <a:effectLst/>
                <a:latin typeface="Tw Cen MT" panose="020B0602020104020603" pitchFamily="34" charset="0"/>
                <a:ea typeface="Noto Sans Symbols"/>
                <a:cs typeface="Noto Sans Symbols"/>
              </a:rPr>
              <a:t>in locations with a GAM rate of ≥ 15% in the presence of aggravating factors where MAM and/or SAM treatment services are interrupted due to supply, financial or human resources limitations.     </a:t>
            </a:r>
            <a:endParaRPr lang="en-UG" sz="2200" dirty="0">
              <a:effectLst/>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720090" y="591774"/>
            <a:ext cx="7886700" cy="178526"/>
          </a:xfrm>
        </p:spPr>
        <p:txBody>
          <a:bodyPr>
            <a:noAutofit/>
          </a:bodyPr>
          <a:lstStyle/>
          <a:p>
            <a:pPr algn="ctr"/>
            <a:r>
              <a:rPr lang="en-US" sz="3000" b="1" dirty="0">
                <a:latin typeface="Calibri" panose="020F0502020204030204" pitchFamily="34" charset="0"/>
                <a:ea typeface="Calibri" panose="020F0502020204030204" pitchFamily="34" charset="0"/>
              </a:rPr>
              <a:t>SOP strategy</a:t>
            </a:r>
            <a:br>
              <a:rPr lang="en-UG" sz="2800" dirty="0">
                <a:effectLst/>
                <a:latin typeface="Calibri" panose="020F0502020204030204" pitchFamily="34" charset="0"/>
                <a:ea typeface="Calibri" panose="020F0502020204030204" pitchFamily="34" charset="0"/>
              </a:rPr>
            </a:br>
            <a:endParaRPr lang="en-US" sz="4400" dirty="0"/>
          </a:p>
        </p:txBody>
      </p:sp>
    </p:spTree>
    <p:extLst>
      <p:ext uri="{BB962C8B-B14F-4D97-AF65-F5344CB8AC3E}">
        <p14:creationId xmlns:p14="http://schemas.microsoft.com/office/powerpoint/2010/main" val="1383473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457201" y="1168796"/>
            <a:ext cx="8058150" cy="5114438"/>
          </a:xfrm>
        </p:spPr>
        <p:txBody>
          <a:bodyPr>
            <a:normAutofit lnSpcReduction="10000"/>
          </a:bodyPr>
          <a:lstStyle/>
          <a:p>
            <a:pPr marL="0" marR="0" indent="0" algn="just">
              <a:lnSpc>
                <a:spcPct val="107000"/>
              </a:lnSpc>
              <a:spcBef>
                <a:spcPts val="0"/>
              </a:spcBef>
              <a:spcAft>
                <a:spcPts val="800"/>
              </a:spcAft>
              <a:buNone/>
            </a:pPr>
            <a:r>
              <a:rPr lang="en-US" sz="1800" b="1" dirty="0">
                <a:effectLst/>
                <a:latin typeface="Tw Cen MT" panose="020B0602020104020603" pitchFamily="34" charset="0"/>
                <a:ea typeface="Calibri" panose="020F0502020204030204" pitchFamily="34" charset="0"/>
              </a:rPr>
              <a:t>Expanded admission criteria of uncomplicated acute malnutrition among children 6-59 months and treatment using a single product:</a:t>
            </a:r>
            <a:endParaRPr lang="en-UG" sz="1800" dirty="0">
              <a:effectLst/>
              <a:latin typeface="Tw Cen MT" panose="020B0602020104020603" pitchFamily="34" charset="0"/>
              <a:ea typeface="Calibri" panose="020F0502020204030204" pitchFamily="34" charset="0"/>
            </a:endParaRPr>
          </a:p>
          <a:p>
            <a:pPr marL="0" marR="0" indent="0" algn="just">
              <a:lnSpc>
                <a:spcPct val="107000"/>
              </a:lnSpc>
              <a:spcBef>
                <a:spcPts val="0"/>
              </a:spcBef>
              <a:spcAft>
                <a:spcPts val="800"/>
              </a:spcAft>
              <a:buNone/>
            </a:pPr>
            <a:r>
              <a:rPr lang="en-US" sz="1800" b="1" dirty="0">
                <a:solidFill>
                  <a:srgbClr val="000000"/>
                </a:solidFill>
                <a:effectLst/>
                <a:latin typeface="Tw Cen MT" panose="020B0602020104020603" pitchFamily="34" charset="0"/>
                <a:ea typeface="Calibri" panose="020F0502020204030204" pitchFamily="34" charset="0"/>
              </a:rPr>
              <a:t>Where the is OTP and not TSFP:</a:t>
            </a:r>
            <a:endParaRPr lang="en-UG" sz="1800" dirty="0">
              <a:effectLst/>
              <a:latin typeface="Tw Cen MT" panose="020B0602020104020603" pitchFamily="34" charset="0"/>
              <a:ea typeface="Calibri" panose="020F0502020204030204" pitchFamily="34" charset="0"/>
            </a:endParaRPr>
          </a:p>
          <a:p>
            <a:pPr marL="342900" marR="0" lvl="0" indent="-342900" algn="just">
              <a:lnSpc>
                <a:spcPct val="107000"/>
              </a:lnSpc>
              <a:spcBef>
                <a:spcPts val="0"/>
              </a:spcBef>
              <a:spcAft>
                <a:spcPts val="0"/>
              </a:spcAft>
              <a:buFont typeface="Arial" panose="020B0604020202020204" pitchFamily="34" charset="0"/>
              <a:buChar char="●"/>
            </a:pPr>
            <a:r>
              <a:rPr lang="en-US" sz="1800" dirty="0">
                <a:solidFill>
                  <a:srgbClr val="000000"/>
                </a:solidFill>
                <a:effectLst/>
                <a:latin typeface="Tw Cen MT" panose="020B0602020104020603" pitchFamily="34" charset="0"/>
                <a:ea typeface="Noto Sans Symbols"/>
                <a:cs typeface="Noto Sans Symbols"/>
              </a:rPr>
              <a:t>Increasing MUAC and weight for height z score cut-offs for admission and treatment in OTP to &lt;125mm and &lt;-1.5 Z score</a:t>
            </a:r>
            <a:endParaRPr lang="en-UG" sz="1800" dirty="0">
              <a:effectLst/>
              <a:latin typeface="Tw Cen MT" panose="020B0602020104020603" pitchFamily="34" charset="0"/>
              <a:ea typeface="Noto Sans Symbols"/>
              <a:cs typeface="Noto Sans Symbols"/>
            </a:endParaRPr>
          </a:p>
          <a:p>
            <a:pPr marL="342900" marR="0" lvl="0" indent="-342900" algn="just">
              <a:lnSpc>
                <a:spcPct val="107000"/>
              </a:lnSpc>
              <a:spcBef>
                <a:spcPts val="0"/>
              </a:spcBef>
              <a:spcAft>
                <a:spcPts val="0"/>
              </a:spcAft>
              <a:buFont typeface="Arial" panose="020B0604020202020204" pitchFamily="34" charset="0"/>
              <a:buChar char="●"/>
            </a:pPr>
            <a:r>
              <a:rPr lang="en-US" sz="1800" dirty="0">
                <a:solidFill>
                  <a:srgbClr val="000000"/>
                </a:solidFill>
                <a:effectLst/>
                <a:latin typeface="Tw Cen MT" panose="020B0602020104020603" pitchFamily="34" charset="0"/>
                <a:ea typeface="Noto Sans Symbols"/>
                <a:cs typeface="Noto Sans Symbols"/>
              </a:rPr>
              <a:t>For SAM cases, dosage based on weight as per the national IMAM protocols</a:t>
            </a:r>
            <a:endParaRPr lang="en-UG" sz="1800" dirty="0">
              <a:effectLst/>
              <a:latin typeface="Tw Cen MT" panose="020B0602020104020603" pitchFamily="34" charset="0"/>
              <a:ea typeface="Noto Sans Symbols"/>
              <a:cs typeface="Noto Sans Symbols"/>
            </a:endParaRPr>
          </a:p>
          <a:p>
            <a:pPr marL="342900" marR="0" lvl="0" indent="-342900" algn="just">
              <a:lnSpc>
                <a:spcPct val="107000"/>
              </a:lnSpc>
              <a:spcBef>
                <a:spcPts val="0"/>
              </a:spcBef>
              <a:spcAft>
                <a:spcPts val="0"/>
              </a:spcAft>
              <a:buFont typeface="Arial" panose="020B0604020202020204" pitchFamily="34" charset="0"/>
              <a:buChar char="●"/>
            </a:pPr>
            <a:r>
              <a:rPr lang="en-US" sz="1800" dirty="0">
                <a:solidFill>
                  <a:srgbClr val="000000"/>
                </a:solidFill>
                <a:effectLst/>
                <a:latin typeface="Tw Cen MT" panose="020B0602020104020603" pitchFamily="34" charset="0"/>
                <a:ea typeface="Noto Sans Symbols"/>
                <a:cs typeface="Noto Sans Symbols"/>
              </a:rPr>
              <a:t>MAM children given 1sachet of RUTF per day irrespective of weight</a:t>
            </a:r>
            <a:endParaRPr lang="en-US" sz="1800" dirty="0">
              <a:latin typeface="Tw Cen MT" panose="020B0602020104020603" pitchFamily="34" charset="0"/>
              <a:ea typeface="Noto Sans Symbols"/>
              <a:cs typeface="Noto Sans Symbols"/>
            </a:endParaRPr>
          </a:p>
          <a:p>
            <a:pPr marL="0" marR="0" indent="0" algn="just">
              <a:lnSpc>
                <a:spcPct val="107000"/>
              </a:lnSpc>
              <a:spcBef>
                <a:spcPts val="0"/>
              </a:spcBef>
              <a:spcAft>
                <a:spcPts val="0"/>
              </a:spcAft>
              <a:buNone/>
            </a:pPr>
            <a:endParaRPr lang="en-US" sz="1800" b="1" dirty="0">
              <a:solidFill>
                <a:srgbClr val="000000"/>
              </a:solidFill>
              <a:effectLst/>
              <a:latin typeface="Tw Cen MT" panose="020B0602020104020603" pitchFamily="34" charset="0"/>
              <a:ea typeface="Calibri" panose="020F0502020204030204" pitchFamily="34" charset="0"/>
            </a:endParaRPr>
          </a:p>
          <a:p>
            <a:pPr marL="0" marR="0" indent="0" algn="just">
              <a:lnSpc>
                <a:spcPct val="107000"/>
              </a:lnSpc>
              <a:spcBef>
                <a:spcPts val="0"/>
              </a:spcBef>
              <a:spcAft>
                <a:spcPts val="0"/>
              </a:spcAft>
              <a:buNone/>
            </a:pPr>
            <a:r>
              <a:rPr lang="en-US" sz="1800" b="1" dirty="0">
                <a:solidFill>
                  <a:srgbClr val="000000"/>
                </a:solidFill>
                <a:effectLst/>
                <a:latin typeface="Tw Cen MT" panose="020B0602020104020603" pitchFamily="34" charset="0"/>
                <a:ea typeface="Calibri" panose="020F0502020204030204" pitchFamily="34" charset="0"/>
              </a:rPr>
              <a:t>Where there is TSFP and not OTP </a:t>
            </a:r>
            <a:endParaRPr lang="en-UG" sz="1800" dirty="0">
              <a:effectLst/>
              <a:latin typeface="Tw Cen MT" panose="020B0602020104020603" pitchFamily="34" charset="0"/>
              <a:ea typeface="Calibri" panose="020F0502020204030204" pitchFamily="34" charset="0"/>
            </a:endParaRPr>
          </a:p>
          <a:p>
            <a:pPr marL="342900" marR="0" lvl="0" indent="-342900" algn="just">
              <a:lnSpc>
                <a:spcPct val="107000"/>
              </a:lnSpc>
              <a:spcBef>
                <a:spcPts val="0"/>
              </a:spcBef>
              <a:spcAft>
                <a:spcPts val="800"/>
              </a:spcAft>
              <a:buFont typeface="Arial" panose="020B0604020202020204" pitchFamily="34" charset="0"/>
              <a:buChar char="●"/>
            </a:pPr>
            <a:r>
              <a:rPr lang="en-US" sz="1800" dirty="0">
                <a:solidFill>
                  <a:srgbClr val="000000"/>
                </a:solidFill>
                <a:effectLst/>
                <a:latin typeface="Tw Cen MT" panose="020B0602020104020603" pitchFamily="34" charset="0"/>
                <a:ea typeface="Noto Sans Symbols"/>
                <a:cs typeface="Noto Sans Symbols"/>
              </a:rPr>
              <a:t>Admission criteria based on bilateral pitting oedema(+, ++), MUAC &lt;125 mm and &lt;-2 weight for height z score) in children 6-59 months</a:t>
            </a:r>
            <a:endParaRPr lang="en-UG" sz="1800" dirty="0">
              <a:effectLst/>
              <a:latin typeface="Tw Cen MT" panose="020B0602020104020603" pitchFamily="34" charset="0"/>
              <a:ea typeface="Noto Sans Symbols"/>
              <a:cs typeface="Noto Sans Symbols"/>
            </a:endParaRPr>
          </a:p>
          <a:p>
            <a:pPr marL="342900" marR="0" lvl="0" indent="-342900" algn="just">
              <a:lnSpc>
                <a:spcPct val="107000"/>
              </a:lnSpc>
              <a:spcBef>
                <a:spcPts val="0"/>
              </a:spcBef>
              <a:spcAft>
                <a:spcPts val="800"/>
              </a:spcAft>
              <a:buFont typeface="Arial" panose="020B0604020202020204" pitchFamily="34" charset="0"/>
              <a:buChar char="●"/>
            </a:pPr>
            <a:r>
              <a:rPr lang="en-US" sz="1800" dirty="0">
                <a:solidFill>
                  <a:srgbClr val="000000"/>
                </a:solidFill>
                <a:effectLst/>
                <a:latin typeface="Tw Cen MT" panose="020B0602020104020603" pitchFamily="34" charset="0"/>
                <a:ea typeface="Noto Sans Symbols"/>
                <a:cs typeface="Noto Sans Symbols"/>
              </a:rPr>
              <a:t>Treat all cases detected based in above criteria in TSFP</a:t>
            </a:r>
            <a:endParaRPr lang="en-UG" sz="1800" dirty="0">
              <a:effectLst/>
              <a:latin typeface="Tw Cen MT" panose="020B0602020104020603" pitchFamily="34" charset="0"/>
              <a:ea typeface="Noto Sans Symbols"/>
              <a:cs typeface="Noto Sans Symbols"/>
            </a:endParaRPr>
          </a:p>
          <a:p>
            <a:pPr marL="342900" marR="0" lvl="0" indent="-342900" algn="just">
              <a:lnSpc>
                <a:spcPct val="107000"/>
              </a:lnSpc>
              <a:spcBef>
                <a:spcPts val="0"/>
              </a:spcBef>
              <a:spcAft>
                <a:spcPts val="800"/>
              </a:spcAft>
              <a:buFont typeface="Arial" panose="020B0604020202020204" pitchFamily="34" charset="0"/>
              <a:buChar char="●"/>
            </a:pPr>
            <a:r>
              <a:rPr lang="en-US" sz="1800" dirty="0">
                <a:solidFill>
                  <a:srgbClr val="000000"/>
                </a:solidFill>
                <a:effectLst/>
                <a:latin typeface="Tw Cen MT" panose="020B0602020104020603" pitchFamily="34" charset="0"/>
                <a:ea typeface="Noto Sans Symbols"/>
                <a:cs typeface="Noto Sans Symbols"/>
              </a:rPr>
              <a:t> </a:t>
            </a:r>
            <a:r>
              <a:rPr lang="en-US" sz="1800" dirty="0">
                <a:effectLst/>
                <a:latin typeface="Tw Cen MT" panose="020B0602020104020603" pitchFamily="34" charset="0"/>
                <a:ea typeface="Noto Sans Symbols"/>
                <a:cs typeface="Noto Sans Symbols"/>
              </a:rPr>
              <a:t>SAM children  receive</a:t>
            </a:r>
            <a:r>
              <a:rPr lang="en-US" sz="1800" dirty="0">
                <a:solidFill>
                  <a:srgbClr val="000000"/>
                </a:solidFill>
                <a:effectLst/>
                <a:latin typeface="Tw Cen MT" panose="020B0602020104020603" pitchFamily="34" charset="0"/>
                <a:ea typeface="Noto Sans Symbols"/>
                <a:cs typeface="Noto Sans Symbols"/>
              </a:rPr>
              <a:t> 2 sachets of RUSF i</a:t>
            </a:r>
            <a:r>
              <a:rPr lang="en-US" sz="1800" dirty="0">
                <a:effectLst/>
                <a:latin typeface="Tw Cen MT" panose="020B0602020104020603" pitchFamily="34" charset="0"/>
                <a:ea typeface="Noto Sans Symbols"/>
                <a:cs typeface="Noto Sans Symbols"/>
              </a:rPr>
              <a:t>rrespective of weight </a:t>
            </a:r>
            <a:r>
              <a:rPr lang="en-US" sz="1800" dirty="0">
                <a:solidFill>
                  <a:srgbClr val="000000"/>
                </a:solidFill>
                <a:effectLst/>
                <a:latin typeface="Tw Cen MT" panose="020B0602020104020603" pitchFamily="34" charset="0"/>
                <a:ea typeface="Noto Sans Symbols"/>
                <a:cs typeface="Noto Sans Symbols"/>
              </a:rPr>
              <a:t>per day and  MAM cases receive one sachet per day.</a:t>
            </a:r>
            <a:endParaRPr lang="en-UG" sz="1800" dirty="0">
              <a:effectLst/>
              <a:latin typeface="Tw Cen MT" panose="020B0602020104020603" pitchFamily="34" charset="0"/>
              <a:ea typeface="Noto Sans Symbols"/>
              <a:cs typeface="Noto Sans Symbols"/>
            </a:endParaRPr>
          </a:p>
          <a:p>
            <a:pPr marL="342900" marR="0" lvl="0" indent="-342900" algn="just">
              <a:lnSpc>
                <a:spcPct val="107000"/>
              </a:lnSpc>
              <a:spcBef>
                <a:spcPts val="0"/>
              </a:spcBef>
              <a:spcAft>
                <a:spcPts val="800"/>
              </a:spcAft>
              <a:buFont typeface="Arial" panose="020B0604020202020204" pitchFamily="34" charset="0"/>
              <a:buChar char="●"/>
            </a:pPr>
            <a:r>
              <a:rPr lang="en-US" sz="1800" dirty="0">
                <a:solidFill>
                  <a:srgbClr val="000000"/>
                </a:solidFill>
                <a:effectLst/>
                <a:latin typeface="Tw Cen MT" panose="020B0602020104020603" pitchFamily="34" charset="0"/>
                <a:ea typeface="Noto Sans Symbols"/>
                <a:cs typeface="Noto Sans Symbols"/>
              </a:rPr>
              <a:t>Visit frequencies are weekly for SAM cases and fortnightly for MAM cases</a:t>
            </a:r>
            <a:endParaRPr lang="en-UG" sz="1800" dirty="0">
              <a:effectLst/>
              <a:latin typeface="Tw Cen MT" panose="020B0602020104020603" pitchFamily="34" charset="0"/>
              <a:ea typeface="Noto Sans Symbols"/>
              <a:cs typeface="Noto Sans Symbols"/>
            </a:endParaRPr>
          </a:p>
          <a:p>
            <a:pPr marL="0" marR="0" lvl="0" indent="0" algn="just">
              <a:lnSpc>
                <a:spcPct val="107000"/>
              </a:lnSpc>
              <a:spcBef>
                <a:spcPts val="0"/>
              </a:spcBef>
              <a:spcAft>
                <a:spcPts val="0"/>
              </a:spcAft>
              <a:buNone/>
            </a:pPr>
            <a:r>
              <a:rPr lang="en-US" sz="2000" dirty="0">
                <a:solidFill>
                  <a:srgbClr val="000000"/>
                </a:solidFill>
                <a:effectLst/>
                <a:latin typeface="Tw Cen MT" panose="020B0602020104020603" pitchFamily="34" charset="0"/>
                <a:ea typeface="Noto Sans Symbols"/>
                <a:cs typeface="Noto Sans Symbols"/>
              </a:rPr>
              <a:t>    </a:t>
            </a:r>
            <a:endParaRPr lang="en-UG" sz="2000" dirty="0">
              <a:effectLst/>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301262" y="391886"/>
            <a:ext cx="8541476" cy="195534"/>
          </a:xfrm>
        </p:spPr>
        <p:txBody>
          <a:bodyPr>
            <a:noAutofit/>
          </a:bodyPr>
          <a:lstStyle/>
          <a:p>
            <a:pPr algn="ctr"/>
            <a:r>
              <a:rPr lang="en-US" sz="2700" b="1" dirty="0">
                <a:latin typeface="Calibri" panose="020F0502020204030204" pitchFamily="34" charset="0"/>
                <a:ea typeface="Calibri" panose="020F0502020204030204" pitchFamily="34" charset="0"/>
              </a:rPr>
              <a:t>Proposed Simplified Approaches in the Context of Somalia</a:t>
            </a:r>
            <a:br>
              <a:rPr lang="en-UG" sz="2700" dirty="0">
                <a:effectLst/>
                <a:latin typeface="Calibri" panose="020F0502020204030204" pitchFamily="34" charset="0"/>
                <a:ea typeface="Calibri" panose="020F0502020204030204" pitchFamily="34" charset="0"/>
              </a:rPr>
            </a:br>
            <a:endParaRPr lang="en-US" sz="2700" dirty="0"/>
          </a:p>
        </p:txBody>
      </p:sp>
    </p:spTree>
    <p:extLst>
      <p:ext uri="{BB962C8B-B14F-4D97-AF65-F5344CB8AC3E}">
        <p14:creationId xmlns:p14="http://schemas.microsoft.com/office/powerpoint/2010/main" val="1343489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457201" y="1168796"/>
            <a:ext cx="8058150" cy="5114438"/>
          </a:xfrm>
        </p:spPr>
        <p:txBody>
          <a:bodyPr>
            <a:normAutofit/>
          </a:bodyPr>
          <a:lstStyle/>
          <a:p>
            <a:pPr algn="just">
              <a:lnSpc>
                <a:spcPct val="150000"/>
              </a:lnSpc>
              <a:spcBef>
                <a:spcPts val="0"/>
              </a:spcBef>
            </a:pPr>
            <a:r>
              <a:rPr lang="en-US" sz="2400" dirty="0">
                <a:effectLst/>
                <a:latin typeface="Tw Cen MT" panose="020B0602020104020603" pitchFamily="34" charset="0"/>
                <a:ea typeface="Calibri" panose="020F0502020204030204" pitchFamily="34" charset="0"/>
              </a:rPr>
              <a:t>Family MUAC: Already being promoted and done by some MoH, UN agencies and partners.</a:t>
            </a:r>
          </a:p>
          <a:p>
            <a:pPr algn="just">
              <a:lnSpc>
                <a:spcPct val="150000"/>
              </a:lnSpc>
              <a:spcBef>
                <a:spcPts val="0"/>
              </a:spcBef>
            </a:pPr>
            <a:endParaRPr lang="en-US" sz="2400" dirty="0">
              <a:effectLst/>
              <a:latin typeface="Tw Cen MT" panose="020B0602020104020603" pitchFamily="34" charset="0"/>
              <a:ea typeface="Calibri" panose="020F0502020204030204" pitchFamily="34" charset="0"/>
            </a:endParaRPr>
          </a:p>
          <a:p>
            <a:pPr algn="just">
              <a:lnSpc>
                <a:spcPct val="150000"/>
              </a:lnSpc>
              <a:spcBef>
                <a:spcPts val="0"/>
              </a:spcBef>
            </a:pPr>
            <a:r>
              <a:rPr lang="en-US" sz="2400" dirty="0">
                <a:effectLst/>
                <a:latin typeface="Tw Cen MT" panose="020B0602020104020603" pitchFamily="34" charset="0"/>
                <a:ea typeface="Calibri" panose="020F0502020204030204" pitchFamily="34" charset="0"/>
              </a:rPr>
              <a:t> Community Health Worker (CHW) led treatment of uncomplicated wasting</a:t>
            </a:r>
            <a:r>
              <a:rPr lang="en-US" sz="2400" dirty="0">
                <a:latin typeface="Tw Cen MT" panose="020B0602020104020603" pitchFamily="34" charset="0"/>
                <a:ea typeface="Calibri" panose="020F0502020204030204" pitchFamily="34" charset="0"/>
              </a:rPr>
              <a:t>. Currently implemented by some partners but not streamlined</a:t>
            </a:r>
          </a:p>
          <a:p>
            <a:pPr marL="0" indent="0" algn="just">
              <a:lnSpc>
                <a:spcPct val="150000"/>
              </a:lnSpc>
              <a:spcBef>
                <a:spcPts val="0"/>
              </a:spcBef>
              <a:buNone/>
            </a:pPr>
            <a:endParaRPr lang="en-US" sz="2400" dirty="0">
              <a:effectLst/>
              <a:latin typeface="Tw Cen MT" panose="020B0602020104020603" pitchFamily="34" charset="0"/>
              <a:ea typeface="Calibri" panose="020F0502020204030204" pitchFamily="34" charset="0"/>
            </a:endParaRPr>
          </a:p>
          <a:p>
            <a:pPr algn="just">
              <a:lnSpc>
                <a:spcPct val="150000"/>
              </a:lnSpc>
              <a:spcBef>
                <a:spcPts val="0"/>
              </a:spcBef>
            </a:pPr>
            <a:r>
              <a:rPr lang="en-US" sz="2400" dirty="0">
                <a:latin typeface="Tw Cen MT" panose="020B0602020104020603" pitchFamily="34" charset="0"/>
                <a:ea typeface="Calibri" panose="020F0502020204030204" pitchFamily="34" charset="0"/>
              </a:rPr>
              <a:t>R</a:t>
            </a:r>
            <a:r>
              <a:rPr lang="en-US" sz="2400" dirty="0">
                <a:effectLst/>
                <a:latin typeface="Tw Cen MT" panose="020B0602020104020603" pitchFamily="34" charset="0"/>
                <a:ea typeface="Calibri" panose="020F0502020204030204" pitchFamily="34" charset="0"/>
              </a:rPr>
              <a:t>educed frequency of follow-ups. </a:t>
            </a:r>
            <a:endParaRPr lang="en-UG" sz="2400" dirty="0">
              <a:effectLst/>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301262" y="110309"/>
            <a:ext cx="8541476" cy="928914"/>
          </a:xfrm>
        </p:spPr>
        <p:txBody>
          <a:bodyPr>
            <a:noAutofit/>
          </a:bodyPr>
          <a:lstStyle/>
          <a:p>
            <a:pPr algn="ctr"/>
            <a:r>
              <a:rPr lang="en-US" sz="2700" b="1" dirty="0">
                <a:latin typeface="Calibri" panose="020F0502020204030204" pitchFamily="34" charset="0"/>
                <a:ea typeface="Calibri" panose="020F0502020204030204" pitchFamily="34" charset="0"/>
              </a:rPr>
              <a:t>Other  proposed simplified Approaches</a:t>
            </a:r>
            <a:br>
              <a:rPr lang="en-UG" sz="2700" dirty="0">
                <a:effectLst/>
                <a:latin typeface="Calibri" panose="020F0502020204030204" pitchFamily="34" charset="0"/>
                <a:ea typeface="Calibri" panose="020F0502020204030204" pitchFamily="34" charset="0"/>
              </a:rPr>
            </a:br>
            <a:endParaRPr lang="en-US" sz="2700" dirty="0"/>
          </a:p>
        </p:txBody>
      </p:sp>
    </p:spTree>
    <p:extLst>
      <p:ext uri="{BB962C8B-B14F-4D97-AF65-F5344CB8AC3E}">
        <p14:creationId xmlns:p14="http://schemas.microsoft.com/office/powerpoint/2010/main" val="1753204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61338FB8-1678-41A8-A397-999F065E1AAF}"/>
              </a:ext>
            </a:extLst>
          </p:cNvPr>
          <p:cNvSpPr>
            <a:spLocks noGrp="1"/>
          </p:cNvSpPr>
          <p:nvPr>
            <p:ph idx="1"/>
          </p:nvPr>
        </p:nvSpPr>
        <p:spPr>
          <a:xfrm>
            <a:off x="457201" y="1168796"/>
            <a:ext cx="8058150" cy="5114438"/>
          </a:xfrm>
        </p:spPr>
        <p:txBody>
          <a:bodyPr vert="horz" lIns="91440" tIns="45720" rIns="91440" bIns="45720" rtlCol="0" anchor="t">
            <a:normAutofit/>
          </a:bodyPr>
          <a:lstStyle/>
          <a:p>
            <a:pPr marL="0" indent="0" algn="just">
              <a:lnSpc>
                <a:spcPct val="150000"/>
              </a:lnSpc>
              <a:spcBef>
                <a:spcPts val="0"/>
              </a:spcBef>
              <a:buNone/>
            </a:pPr>
            <a:r>
              <a:rPr lang="en-US" sz="2800" b="1" dirty="0">
                <a:effectLst/>
                <a:latin typeface="Tw Cen MT" panose="020B0602020104020603" pitchFamily="34" charset="0"/>
                <a:ea typeface="Noto Sans Symbols"/>
                <a:cs typeface="Noto Sans Symbols"/>
              </a:rPr>
              <a:t>Activation of  the simplified approaches.</a:t>
            </a:r>
          </a:p>
          <a:p>
            <a:pPr marL="0" indent="0" algn="just">
              <a:lnSpc>
                <a:spcPct val="150000"/>
              </a:lnSpc>
              <a:spcBef>
                <a:spcPts val="0"/>
              </a:spcBef>
              <a:buNone/>
            </a:pPr>
            <a:r>
              <a:rPr lang="en-US" sz="2800" b="1" dirty="0">
                <a:latin typeface="Tw Cen MT" panose="020B0602020104020603" pitchFamily="34" charset="0"/>
                <a:ea typeface="Noto Sans Symbols"/>
                <a:cs typeface="Noto Sans Symbols"/>
              </a:rPr>
              <a:t>Exceptional circumstances</a:t>
            </a:r>
          </a:p>
          <a:p>
            <a:pPr algn="just">
              <a:lnSpc>
                <a:spcPct val="150000"/>
              </a:lnSpc>
              <a:spcBef>
                <a:spcPts val="0"/>
              </a:spcBef>
            </a:pPr>
            <a:r>
              <a:rPr lang="en-US" sz="2800">
                <a:effectLst/>
                <a:latin typeface="Tw Cen MT"/>
                <a:ea typeface="Noto Sans Symbols"/>
                <a:cs typeface="Noto Sans Symbols"/>
              </a:rPr>
              <a:t>Pipeline breaks for more than 2 </a:t>
            </a:r>
            <a:r>
              <a:rPr lang="en-US" sz="2800">
                <a:latin typeface="Tw Cen MT"/>
                <a:ea typeface="Noto Sans Symbols"/>
                <a:cs typeface="Noto Sans Symbols"/>
              </a:rPr>
              <a:t>months</a:t>
            </a:r>
          </a:p>
          <a:p>
            <a:pPr algn="just">
              <a:lnSpc>
                <a:spcPct val="150000"/>
              </a:lnSpc>
              <a:spcBef>
                <a:spcPts val="0"/>
              </a:spcBef>
            </a:pPr>
            <a:r>
              <a:rPr lang="en-US" sz="2500" dirty="0">
                <a:latin typeface="Tw Cen MT"/>
                <a:ea typeface="Noto Sans Symbols"/>
                <a:cs typeface="Noto Sans Symbols"/>
              </a:rPr>
              <a:t>Lack</a:t>
            </a:r>
            <a:r>
              <a:rPr lang="en-US" sz="2500" dirty="0">
                <a:effectLst/>
                <a:latin typeface="Tw Cen MT"/>
                <a:ea typeface="Calibri" panose="020F0502020204030204" pitchFamily="34" charset="0"/>
              </a:rPr>
              <a:t> of either SAM or MAM treatment </a:t>
            </a:r>
            <a:r>
              <a:rPr lang="en-US" sz="2500">
                <a:effectLst/>
                <a:latin typeface="Tw Cen MT"/>
                <a:ea typeface="Calibri" panose="020F0502020204030204" pitchFamily="34" charset="0"/>
              </a:rPr>
              <a:t>services.</a:t>
            </a:r>
            <a:endParaRPr lang="en-US" sz="2500">
              <a:latin typeface="Tw Cen MT"/>
              <a:ea typeface="Calibri" panose="020F0502020204030204" pitchFamily="34" charset="0"/>
            </a:endParaRPr>
          </a:p>
          <a:p>
            <a:pPr algn="just">
              <a:lnSpc>
                <a:spcPct val="150000"/>
              </a:lnSpc>
              <a:spcBef>
                <a:spcPts val="0"/>
              </a:spcBef>
            </a:pPr>
            <a:r>
              <a:rPr lang="en-US" sz="2500" dirty="0">
                <a:effectLst/>
                <a:latin typeface="Tw Cen MT"/>
                <a:ea typeface="Calibri" panose="020F0502020204030204" pitchFamily="34" charset="0"/>
              </a:rPr>
              <a:t>Hard-to-reach and inaccessible </a:t>
            </a:r>
            <a:r>
              <a:rPr lang="en-US" sz="2500">
                <a:latin typeface="Tw Cen MT"/>
                <a:ea typeface="Calibri" panose="020F0502020204030204" pitchFamily="34" charset="0"/>
              </a:rPr>
              <a:t>locations</a:t>
            </a:r>
          </a:p>
          <a:p>
            <a:pPr algn="just">
              <a:lnSpc>
                <a:spcPct val="150000"/>
              </a:lnSpc>
              <a:spcBef>
                <a:spcPts val="0"/>
              </a:spcBef>
            </a:pPr>
            <a:r>
              <a:rPr lang="en-US" sz="2500" dirty="0">
                <a:latin typeface="Tw Cen MT"/>
                <a:ea typeface="Calibri" panose="020F0502020204030204" pitchFamily="34" charset="0"/>
              </a:rPr>
              <a:t>Hard-to-reach</a:t>
            </a:r>
            <a:r>
              <a:rPr lang="en-US" sz="2500" dirty="0">
                <a:effectLst/>
                <a:latin typeface="Tw Cen MT"/>
                <a:ea typeface="Calibri" panose="020F0502020204030204" pitchFamily="34" charset="0"/>
              </a:rPr>
              <a:t> and inaccessible </a:t>
            </a:r>
            <a:r>
              <a:rPr lang="en-US" sz="2500">
                <a:latin typeface="Tw Cen MT"/>
                <a:ea typeface="Calibri" panose="020F0502020204030204" pitchFamily="34" charset="0"/>
              </a:rPr>
              <a:t>locations</a:t>
            </a:r>
            <a:endParaRPr lang="en-UG" sz="2500">
              <a:latin typeface="Tw Cen MT"/>
              <a:ea typeface="Calibri" panose="020F0502020204030204" pitchFamily="34" charset="0"/>
            </a:endParaRPr>
          </a:p>
          <a:p>
            <a:pPr algn="just">
              <a:lnSpc>
                <a:spcPct val="150000"/>
              </a:lnSpc>
              <a:spcBef>
                <a:spcPts val="0"/>
              </a:spcBef>
            </a:pPr>
            <a:r>
              <a:rPr lang="en-US" sz="2500">
                <a:latin typeface="Tw Cen MT"/>
                <a:ea typeface="Calibri" panose="020F0502020204030204" pitchFamily="34" charset="0"/>
              </a:rPr>
              <a:t>Locations</a:t>
            </a:r>
            <a:r>
              <a:rPr lang="en-US" sz="2500">
                <a:effectLst/>
                <a:latin typeface="Tw Cen MT"/>
                <a:ea typeface="Calibri" panose="020F0502020204030204" pitchFamily="34" charset="0"/>
              </a:rPr>
              <a:t> with a GAM rate of ≥ 15% with aggravating </a:t>
            </a:r>
            <a:r>
              <a:rPr lang="en-US" sz="2500" dirty="0">
                <a:effectLst/>
                <a:latin typeface="Tw Cen MT"/>
                <a:ea typeface="Calibri" panose="020F0502020204030204" pitchFamily="34" charset="0"/>
              </a:rPr>
              <a:t>factors.</a:t>
            </a:r>
            <a:endParaRPr lang="en-UG" sz="2500">
              <a:effectLst/>
              <a:latin typeface="Tw Cen MT"/>
              <a:ea typeface="Calibri" panose="020F0502020204030204" pitchFamily="34" charset="0"/>
            </a:endParaRPr>
          </a:p>
          <a:p>
            <a:pPr marL="0" marR="0" algn="just">
              <a:lnSpc>
                <a:spcPct val="107000"/>
              </a:lnSpc>
              <a:spcBef>
                <a:spcPts val="0"/>
              </a:spcBef>
              <a:spcAft>
                <a:spcPts val="800"/>
              </a:spcAft>
            </a:pPr>
            <a:endParaRPr lang="en-UG" sz="1800" dirty="0">
              <a:effectLst/>
              <a:latin typeface="Calibri" panose="020F0502020204030204" pitchFamily="34" charset="0"/>
              <a:ea typeface="Calibri" panose="020F0502020204030204" pitchFamily="34" charset="0"/>
            </a:endParaRPr>
          </a:p>
          <a:p>
            <a:pPr marL="0" indent="0" algn="just">
              <a:lnSpc>
                <a:spcPct val="150000"/>
              </a:lnSpc>
              <a:spcBef>
                <a:spcPts val="0"/>
              </a:spcBef>
              <a:buNone/>
            </a:pPr>
            <a:endParaRPr lang="en-UG" sz="2600" dirty="0">
              <a:effectLst/>
              <a:latin typeface="Tw Cen MT" panose="020B0602020104020603" pitchFamily="34" charset="0"/>
              <a:ea typeface="Noto Sans Symbols"/>
              <a:cs typeface="Noto Sans Symbols"/>
            </a:endParaRPr>
          </a:p>
        </p:txBody>
      </p:sp>
      <p:sp>
        <p:nvSpPr>
          <p:cNvPr id="5" name="Title 4">
            <a:extLst>
              <a:ext uri="{FF2B5EF4-FFF2-40B4-BE49-F238E27FC236}">
                <a16:creationId xmlns:a16="http://schemas.microsoft.com/office/drawing/2014/main" id="{B195EC1F-D3BA-4746-A1E3-1150E6D11284}"/>
              </a:ext>
            </a:extLst>
          </p:cNvPr>
          <p:cNvSpPr>
            <a:spLocks noGrp="1"/>
          </p:cNvSpPr>
          <p:nvPr>
            <p:ph type="title"/>
          </p:nvPr>
        </p:nvSpPr>
        <p:spPr>
          <a:xfrm>
            <a:off x="301262" y="110309"/>
            <a:ext cx="8541476" cy="928914"/>
          </a:xfrm>
        </p:spPr>
        <p:txBody>
          <a:bodyPr>
            <a:noAutofit/>
          </a:bodyPr>
          <a:lstStyle/>
          <a:p>
            <a:pPr algn="ctr"/>
            <a:r>
              <a:rPr lang="en-US" sz="2700" b="1" dirty="0">
                <a:effectLst/>
                <a:latin typeface="Calibri" panose="020F0502020204030204" pitchFamily="34" charset="0"/>
                <a:ea typeface="Calibri" panose="020F0502020204030204" pitchFamily="34" charset="0"/>
              </a:rPr>
              <a:t>Decision pathwa</a:t>
            </a:r>
            <a:r>
              <a:rPr lang="en-US" sz="2700" b="1" dirty="0">
                <a:latin typeface="Calibri" panose="020F0502020204030204" pitchFamily="34" charset="0"/>
                <a:ea typeface="Calibri" panose="020F0502020204030204" pitchFamily="34" charset="0"/>
              </a:rPr>
              <a:t>y</a:t>
            </a:r>
            <a:br>
              <a:rPr lang="en-UG" sz="2700" dirty="0">
                <a:effectLst/>
                <a:latin typeface="Calibri" panose="020F0502020204030204" pitchFamily="34" charset="0"/>
                <a:ea typeface="Calibri" panose="020F0502020204030204" pitchFamily="34" charset="0"/>
              </a:rPr>
            </a:br>
            <a:endParaRPr lang="en-US" sz="2700" dirty="0"/>
          </a:p>
        </p:txBody>
      </p:sp>
    </p:spTree>
    <p:extLst>
      <p:ext uri="{BB962C8B-B14F-4D97-AF65-F5344CB8AC3E}">
        <p14:creationId xmlns:p14="http://schemas.microsoft.com/office/powerpoint/2010/main" val="4168176395"/>
      </p:ext>
    </p:extLst>
  </p:cSld>
  <p:clrMapOvr>
    <a:masterClrMapping/>
  </p:clrMapOvr>
</p:sld>
</file>

<file path=ppt/theme/theme1.xml><?xml version="1.0" encoding="utf-8"?>
<a:theme xmlns:a="http://schemas.openxmlformats.org/drawingml/2006/main" name="1_Office Theme">
  <a:themeElements>
    <a:clrScheme name="Custom 5">
      <a:dk1>
        <a:sysClr val="windowText" lastClr="000000"/>
      </a:dk1>
      <a:lt1>
        <a:sysClr val="window" lastClr="FFFFFF"/>
      </a:lt1>
      <a:dk2>
        <a:srgbClr val="808285"/>
      </a:dk2>
      <a:lt2>
        <a:srgbClr val="E2DFCC"/>
      </a:lt2>
      <a:accent1>
        <a:srgbClr val="95C93D"/>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a9f276f-f162-4cb8-9653-eafef4bd0861" xsi:nil="true"/>
    <lcf76f155ced4ddcb4097134ff3c332f xmlns="b545358d-e310-4d04-b43f-541cad9994cd">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FEBDE5D13C7C844895D4D0785CE1387" ma:contentTypeVersion="16" ma:contentTypeDescription="Create a new document." ma:contentTypeScope="" ma:versionID="dbdf93e8d38e87797be39c64e7f351a7">
  <xsd:schema xmlns:xsd="http://www.w3.org/2001/XMLSchema" xmlns:xs="http://www.w3.org/2001/XMLSchema" xmlns:p="http://schemas.microsoft.com/office/2006/metadata/properties" xmlns:ns2="b545358d-e310-4d04-b43f-541cad9994cd" xmlns:ns3="7a9f276f-f162-4cb8-9653-eafef4bd0861" targetNamespace="http://schemas.microsoft.com/office/2006/metadata/properties" ma:root="true" ma:fieldsID="a7a61707f5d29fb456a8791d374a35aa" ns2:_="" ns3:_="">
    <xsd:import namespace="b545358d-e310-4d04-b43f-541cad9994cd"/>
    <xsd:import namespace="7a9f276f-f162-4cb8-9653-eafef4bd086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45358d-e310-4d04-b43f-541cad9994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23913a5-fff7-4b25-bc4b-eac5b45096e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a9f276f-f162-4cb8-9653-eafef4bd0861"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1633779-304a-4fec-a556-a2839aab83d9}" ma:internalName="TaxCatchAll" ma:showField="CatchAllData" ma:web="7a9f276f-f162-4cb8-9653-eafef4bd08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39CA808-4A52-4921-8904-9E6835AAB1C6}">
  <ds:schemaRefs>
    <ds:schemaRef ds:uri="http://schemas.microsoft.com/office/2006/metadata/properties"/>
    <ds:schemaRef ds:uri="http://schemas.microsoft.com/office/infopath/2007/PartnerControls"/>
    <ds:schemaRef ds:uri="7a9f276f-f162-4cb8-9653-eafef4bd0861"/>
    <ds:schemaRef ds:uri="b545358d-e310-4d04-b43f-541cad9994cd"/>
  </ds:schemaRefs>
</ds:datastoreItem>
</file>

<file path=customXml/itemProps2.xml><?xml version="1.0" encoding="utf-8"?>
<ds:datastoreItem xmlns:ds="http://schemas.openxmlformats.org/officeDocument/2006/customXml" ds:itemID="{B7C376FE-2651-4544-8B31-8E0A17EF7C75}">
  <ds:schemaRefs>
    <ds:schemaRef ds:uri="http://schemas.microsoft.com/sharepoint/v3/contenttype/forms"/>
  </ds:schemaRefs>
</ds:datastoreItem>
</file>

<file path=customXml/itemProps3.xml><?xml version="1.0" encoding="utf-8"?>
<ds:datastoreItem xmlns:ds="http://schemas.openxmlformats.org/officeDocument/2006/customXml" ds:itemID="{F57D9D28-D701-4703-9DAB-0B28FF8959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45358d-e310-4d04-b43f-541cad9994cd"/>
    <ds:schemaRef ds:uri="7a9f276f-f162-4cb8-9653-eafef4bd08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4037</TotalTime>
  <Words>1770</Words>
  <Application>Microsoft Office PowerPoint</Application>
  <PresentationFormat>On-screen Show (4:3)</PresentationFormat>
  <Paragraphs>195</Paragraphs>
  <Slides>18</Slides>
  <Notes>16</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1_Office Theme</vt:lpstr>
      <vt:lpstr>Standard Operating Procedures for Activation of Select Simplified Approaches. </vt:lpstr>
      <vt:lpstr>What the simplified approaches? </vt:lpstr>
      <vt:lpstr>What the simplified approaches? </vt:lpstr>
      <vt:lpstr>Why simplified approaches in Somalia? </vt:lpstr>
      <vt:lpstr>SOP strategy </vt:lpstr>
      <vt:lpstr>SOP strategy </vt:lpstr>
      <vt:lpstr>Proposed Simplified Approaches in the Context of Somalia </vt:lpstr>
      <vt:lpstr>Other  proposed simplified Approaches </vt:lpstr>
      <vt:lpstr>Decision pathway </vt:lpstr>
      <vt:lpstr>Decision pathway: Activation scenarios and adoptable simplified approaches..  </vt:lpstr>
      <vt:lpstr>Activation process </vt:lpstr>
      <vt:lpstr>  </vt:lpstr>
      <vt:lpstr>  </vt:lpstr>
      <vt:lpstr>Roles and responsibilities of stakeholders </vt:lpstr>
      <vt:lpstr>Roles and responsibilities of stakeholders </vt:lpstr>
      <vt:lpstr>Monitoring and reporting</vt:lpstr>
      <vt:lpstr>Key points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Karanja</dc:creator>
  <cp:lastModifiedBy>Martha Nakakande</cp:lastModifiedBy>
  <cp:revision>53</cp:revision>
  <dcterms:created xsi:type="dcterms:W3CDTF">2022-08-16T06:58:53Z</dcterms:created>
  <dcterms:modified xsi:type="dcterms:W3CDTF">2022-10-25T07:47:00Z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0x010100EFEBDE5D13C7C844895D4D0785CE1387</vt:lpwstr>
  </property>
  <property fmtid="{D5CDD505-2E9C-101B-9397-08002B2CF9AE}" pid="3" name="MediaServiceImageTags">
    <vt:lpwstr/>
  </property>
</Properties>
</file>