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9" r:id="rId3"/>
    <p:sldId id="258" r:id="rId4"/>
    <p:sldId id="260" r:id="rId5"/>
    <p:sldId id="261" r:id="rId6"/>
    <p:sldId id="262" r:id="rId7"/>
    <p:sldId id="263" r:id="rId8"/>
    <p:sldId id="264" r:id="rId9"/>
    <p:sldId id="265" r:id="rId10"/>
    <p:sldId id="272" r:id="rId11"/>
    <p:sldId id="273" r:id="rId12"/>
    <p:sldId id="274"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B26E41-98C7-4ABE-ACC4-A641BAFD53A0}" v="2" dt="2023-08-25T04:32:32.1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9346" autoAdjust="0"/>
  </p:normalViewPr>
  <p:slideViewPr>
    <p:cSldViewPr snapToGrid="0">
      <p:cViewPr varScale="1">
        <p:scale>
          <a:sx n="40" d="100"/>
          <a:sy n="40" d="100"/>
        </p:scale>
        <p:origin x="16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ung, Swe Linn" userId="f742ca46-5071-4241-94e2-52d03089561c" providerId="ADAL" clId="{55B26E41-98C7-4ABE-ACC4-A641BAFD53A0}"/>
    <pc:docChg chg="custSel addSld delSld modSld">
      <pc:chgData name="Maung, Swe Linn" userId="f742ca46-5071-4241-94e2-52d03089561c" providerId="ADAL" clId="{55B26E41-98C7-4ABE-ACC4-A641BAFD53A0}" dt="2023-08-25T04:47:04.497" v="94" actId="20577"/>
      <pc:docMkLst>
        <pc:docMk/>
      </pc:docMkLst>
      <pc:sldChg chg="modSp new mod">
        <pc:chgData name="Maung, Swe Linn" userId="f742ca46-5071-4241-94e2-52d03089561c" providerId="ADAL" clId="{55B26E41-98C7-4ABE-ACC4-A641BAFD53A0}" dt="2023-08-25T04:30:36.936" v="58" actId="27636"/>
        <pc:sldMkLst>
          <pc:docMk/>
          <pc:sldMk cId="3306803217" sldId="263"/>
        </pc:sldMkLst>
        <pc:spChg chg="mod">
          <ac:chgData name="Maung, Swe Linn" userId="f742ca46-5071-4241-94e2-52d03089561c" providerId="ADAL" clId="{55B26E41-98C7-4ABE-ACC4-A641BAFD53A0}" dt="2023-08-25T04:30:30.457" v="54" actId="113"/>
          <ac:spMkLst>
            <pc:docMk/>
            <pc:sldMk cId="3306803217" sldId="263"/>
            <ac:spMk id="2" creationId="{34E438EA-F12D-0CBE-F1C8-7E7CC9661267}"/>
          </ac:spMkLst>
        </pc:spChg>
        <pc:spChg chg="mod">
          <ac:chgData name="Maung, Swe Linn" userId="f742ca46-5071-4241-94e2-52d03089561c" providerId="ADAL" clId="{55B26E41-98C7-4ABE-ACC4-A641BAFD53A0}" dt="2023-08-25T04:30:36.936" v="58" actId="27636"/>
          <ac:spMkLst>
            <pc:docMk/>
            <pc:sldMk cId="3306803217" sldId="263"/>
            <ac:spMk id="3" creationId="{5557F8EC-369F-FE44-FE3D-B29E09FAA309}"/>
          </ac:spMkLst>
        </pc:spChg>
      </pc:sldChg>
      <pc:sldChg chg="modSp new mod">
        <pc:chgData name="Maung, Swe Linn" userId="f742ca46-5071-4241-94e2-52d03089561c" providerId="ADAL" clId="{55B26E41-98C7-4ABE-ACC4-A641BAFD53A0}" dt="2023-08-25T04:30:46.017" v="62" actId="27636"/>
        <pc:sldMkLst>
          <pc:docMk/>
          <pc:sldMk cId="665395439" sldId="264"/>
        </pc:sldMkLst>
        <pc:spChg chg="mod">
          <ac:chgData name="Maung, Swe Linn" userId="f742ca46-5071-4241-94e2-52d03089561c" providerId="ADAL" clId="{55B26E41-98C7-4ABE-ACC4-A641BAFD53A0}" dt="2023-08-25T04:29:41.824" v="16" actId="27636"/>
          <ac:spMkLst>
            <pc:docMk/>
            <pc:sldMk cId="665395439" sldId="264"/>
            <ac:spMk id="2" creationId="{0262F083-B428-B79A-C44B-C022FAC30ACC}"/>
          </ac:spMkLst>
        </pc:spChg>
        <pc:spChg chg="mod">
          <ac:chgData name="Maung, Swe Linn" userId="f742ca46-5071-4241-94e2-52d03089561c" providerId="ADAL" clId="{55B26E41-98C7-4ABE-ACC4-A641BAFD53A0}" dt="2023-08-25T04:30:46.017" v="62" actId="27636"/>
          <ac:spMkLst>
            <pc:docMk/>
            <pc:sldMk cId="665395439" sldId="264"/>
            <ac:spMk id="3" creationId="{3E1DCEC6-E72D-6473-EB9E-7AB823A495A2}"/>
          </ac:spMkLst>
        </pc:spChg>
      </pc:sldChg>
      <pc:sldChg chg="modSp new mod">
        <pc:chgData name="Maung, Swe Linn" userId="f742ca46-5071-4241-94e2-52d03089561c" providerId="ADAL" clId="{55B26E41-98C7-4ABE-ACC4-A641BAFD53A0}" dt="2023-08-25T04:32:05.580" v="82"/>
        <pc:sldMkLst>
          <pc:docMk/>
          <pc:sldMk cId="1734584104" sldId="265"/>
        </pc:sldMkLst>
        <pc:spChg chg="mod">
          <ac:chgData name="Maung, Swe Linn" userId="f742ca46-5071-4241-94e2-52d03089561c" providerId="ADAL" clId="{55B26E41-98C7-4ABE-ACC4-A641BAFD53A0}" dt="2023-08-25T04:31:51.820" v="65" actId="113"/>
          <ac:spMkLst>
            <pc:docMk/>
            <pc:sldMk cId="1734584104" sldId="265"/>
            <ac:spMk id="2" creationId="{5BD4FFFD-5BFF-09F8-D931-0F1F172F605E}"/>
          </ac:spMkLst>
        </pc:spChg>
        <pc:spChg chg="mod">
          <ac:chgData name="Maung, Swe Linn" userId="f742ca46-5071-4241-94e2-52d03089561c" providerId="ADAL" clId="{55B26E41-98C7-4ABE-ACC4-A641BAFD53A0}" dt="2023-08-25T04:32:05.580" v="82"/>
          <ac:spMkLst>
            <pc:docMk/>
            <pc:sldMk cId="1734584104" sldId="265"/>
            <ac:spMk id="3" creationId="{92C9FCEC-A2E7-56B1-7452-89D621268C5B}"/>
          </ac:spMkLst>
        </pc:spChg>
      </pc:sldChg>
      <pc:sldChg chg="add del">
        <pc:chgData name="Maung, Swe Linn" userId="f742ca46-5071-4241-94e2-52d03089561c" providerId="ADAL" clId="{55B26E41-98C7-4ABE-ACC4-A641BAFD53A0}" dt="2023-08-25T04:32:36.355" v="85" actId="47"/>
        <pc:sldMkLst>
          <pc:docMk/>
          <pc:sldMk cId="4075726151" sldId="266"/>
        </pc:sldMkLst>
      </pc:sldChg>
      <pc:sldChg chg="add">
        <pc:chgData name="Maung, Swe Linn" userId="f742ca46-5071-4241-94e2-52d03089561c" providerId="ADAL" clId="{55B26E41-98C7-4ABE-ACC4-A641BAFD53A0}" dt="2023-08-25T04:32:32.133" v="84"/>
        <pc:sldMkLst>
          <pc:docMk/>
          <pc:sldMk cId="952085017" sldId="272"/>
        </pc:sldMkLst>
      </pc:sldChg>
      <pc:sldChg chg="add">
        <pc:chgData name="Maung, Swe Linn" userId="f742ca46-5071-4241-94e2-52d03089561c" providerId="ADAL" clId="{55B26E41-98C7-4ABE-ACC4-A641BAFD53A0}" dt="2023-08-25T04:32:32.133" v="84"/>
        <pc:sldMkLst>
          <pc:docMk/>
          <pc:sldMk cId="2665206123" sldId="273"/>
        </pc:sldMkLst>
      </pc:sldChg>
      <pc:sldChg chg="add">
        <pc:chgData name="Maung, Swe Linn" userId="f742ca46-5071-4241-94e2-52d03089561c" providerId="ADAL" clId="{55B26E41-98C7-4ABE-ACC4-A641BAFD53A0}" dt="2023-08-25T04:32:32.133" v="84"/>
        <pc:sldMkLst>
          <pc:docMk/>
          <pc:sldMk cId="1118006305" sldId="274"/>
        </pc:sldMkLst>
      </pc:sldChg>
      <pc:sldChg chg="modSp new mod">
        <pc:chgData name="Maung, Swe Linn" userId="f742ca46-5071-4241-94e2-52d03089561c" providerId="ADAL" clId="{55B26E41-98C7-4ABE-ACC4-A641BAFD53A0}" dt="2023-08-25T04:47:04.497" v="94" actId="20577"/>
        <pc:sldMkLst>
          <pc:docMk/>
          <pc:sldMk cId="2942407692" sldId="275"/>
        </pc:sldMkLst>
        <pc:spChg chg="mod">
          <ac:chgData name="Maung, Swe Linn" userId="f742ca46-5071-4241-94e2-52d03089561c" providerId="ADAL" clId="{55B26E41-98C7-4ABE-ACC4-A641BAFD53A0}" dt="2023-08-25T04:47:04.497" v="94" actId="20577"/>
          <ac:spMkLst>
            <pc:docMk/>
            <pc:sldMk cId="2942407692" sldId="275"/>
            <ac:spMk id="2" creationId="{756FF338-5671-D5E0-8EF2-C6426A2F5BFF}"/>
          </ac:spMkLst>
        </pc:spChg>
        <pc:spChg chg="mod">
          <ac:chgData name="Maung, Swe Linn" userId="f742ca46-5071-4241-94e2-52d03089561c" providerId="ADAL" clId="{55B26E41-98C7-4ABE-ACC4-A641BAFD53A0}" dt="2023-08-25T04:46:39.824" v="87"/>
          <ac:spMkLst>
            <pc:docMk/>
            <pc:sldMk cId="2942407692" sldId="275"/>
            <ac:spMk id="3" creationId="{BA377949-30A5-21FD-2C33-55D40050A8A3}"/>
          </ac:spMkLst>
        </pc:spChg>
      </pc:sldChg>
    </pc:docChg>
  </pc:docChgLst>
  <pc:docChgLst>
    <pc:chgData name="Maung, Kyaw" userId="a2439bb1-42b1-4ac3-ad8a-280dbf4acaf2" providerId="ADAL" clId="{66F9106D-910F-40C6-B855-A73C8B482FEE}"/>
    <pc:docChg chg="undo custSel addSld delSld modSld">
      <pc:chgData name="Maung, Kyaw" userId="a2439bb1-42b1-4ac3-ad8a-280dbf4acaf2" providerId="ADAL" clId="{66F9106D-910F-40C6-B855-A73C8B482FEE}" dt="2023-08-22T04:55:25.471" v="144" actId="14100"/>
      <pc:docMkLst>
        <pc:docMk/>
      </pc:docMkLst>
      <pc:sldChg chg="del">
        <pc:chgData name="Maung, Kyaw" userId="a2439bb1-42b1-4ac3-ad8a-280dbf4acaf2" providerId="ADAL" clId="{66F9106D-910F-40C6-B855-A73C8B482FEE}" dt="2023-08-22T04:42:35.269" v="0" actId="47"/>
        <pc:sldMkLst>
          <pc:docMk/>
          <pc:sldMk cId="288466816" sldId="256"/>
        </pc:sldMkLst>
      </pc:sldChg>
      <pc:sldChg chg="modSp mod">
        <pc:chgData name="Maung, Kyaw" userId="a2439bb1-42b1-4ac3-ad8a-280dbf4acaf2" providerId="ADAL" clId="{66F9106D-910F-40C6-B855-A73C8B482FEE}" dt="2023-08-22T04:49:15.248" v="59" actId="20577"/>
        <pc:sldMkLst>
          <pc:docMk/>
          <pc:sldMk cId="0" sldId="257"/>
        </pc:sldMkLst>
        <pc:spChg chg="mod">
          <ac:chgData name="Maung, Kyaw" userId="a2439bb1-42b1-4ac3-ad8a-280dbf4acaf2" providerId="ADAL" clId="{66F9106D-910F-40C6-B855-A73C8B482FEE}" dt="2023-08-22T04:49:15.248" v="59" actId="20577"/>
          <ac:spMkLst>
            <pc:docMk/>
            <pc:sldMk cId="0" sldId="257"/>
            <ac:spMk id="284" creationId="{00000000-0000-0000-0000-000000000000}"/>
          </ac:spMkLst>
        </pc:spChg>
      </pc:sldChg>
      <pc:sldChg chg="modSp new mod">
        <pc:chgData name="Maung, Kyaw" userId="a2439bb1-42b1-4ac3-ad8a-280dbf4acaf2" providerId="ADAL" clId="{66F9106D-910F-40C6-B855-A73C8B482FEE}" dt="2023-08-22T04:48:56.375" v="50" actId="255"/>
        <pc:sldMkLst>
          <pc:docMk/>
          <pc:sldMk cId="4258886266" sldId="258"/>
        </pc:sldMkLst>
        <pc:spChg chg="mod">
          <ac:chgData name="Maung, Kyaw" userId="a2439bb1-42b1-4ac3-ad8a-280dbf4acaf2" providerId="ADAL" clId="{66F9106D-910F-40C6-B855-A73C8B482FEE}" dt="2023-08-22T04:48:44.507" v="46" actId="255"/>
          <ac:spMkLst>
            <pc:docMk/>
            <pc:sldMk cId="4258886266" sldId="258"/>
            <ac:spMk id="2" creationId="{3D06F79C-F47C-07BF-A49A-D2AA75E2DC3F}"/>
          </ac:spMkLst>
        </pc:spChg>
        <pc:spChg chg="mod">
          <ac:chgData name="Maung, Kyaw" userId="a2439bb1-42b1-4ac3-ad8a-280dbf4acaf2" providerId="ADAL" clId="{66F9106D-910F-40C6-B855-A73C8B482FEE}" dt="2023-08-22T04:48:56.375" v="50" actId="255"/>
          <ac:spMkLst>
            <pc:docMk/>
            <pc:sldMk cId="4258886266" sldId="258"/>
            <ac:spMk id="3" creationId="{F0E125DF-C208-D89E-EF34-740EB64BABFE}"/>
          </ac:spMkLst>
        </pc:spChg>
      </pc:sldChg>
      <pc:sldChg chg="modSp new mod">
        <pc:chgData name="Maung, Kyaw" userId="a2439bb1-42b1-4ac3-ad8a-280dbf4acaf2" providerId="ADAL" clId="{66F9106D-910F-40C6-B855-A73C8B482FEE}" dt="2023-08-22T04:48:09.635" v="43" actId="113"/>
        <pc:sldMkLst>
          <pc:docMk/>
          <pc:sldMk cId="3248159667" sldId="259"/>
        </pc:sldMkLst>
        <pc:spChg chg="mod">
          <ac:chgData name="Maung, Kyaw" userId="a2439bb1-42b1-4ac3-ad8a-280dbf4acaf2" providerId="ADAL" clId="{66F9106D-910F-40C6-B855-A73C8B482FEE}" dt="2023-08-22T04:48:09.635" v="43" actId="113"/>
          <ac:spMkLst>
            <pc:docMk/>
            <pc:sldMk cId="3248159667" sldId="259"/>
            <ac:spMk id="2" creationId="{FE2D95C8-C12B-936B-E90D-F2F978BA95C9}"/>
          </ac:spMkLst>
        </pc:spChg>
        <pc:spChg chg="mod">
          <ac:chgData name="Maung, Kyaw" userId="a2439bb1-42b1-4ac3-ad8a-280dbf4acaf2" providerId="ADAL" clId="{66F9106D-910F-40C6-B855-A73C8B482FEE}" dt="2023-08-22T04:47:57.477" v="40" actId="255"/>
          <ac:spMkLst>
            <pc:docMk/>
            <pc:sldMk cId="3248159667" sldId="259"/>
            <ac:spMk id="3" creationId="{4E920EC0-10A7-40E4-7B5C-B7925C28D016}"/>
          </ac:spMkLst>
        </pc:spChg>
      </pc:sldChg>
      <pc:sldChg chg="modSp new mod">
        <pc:chgData name="Maung, Kyaw" userId="a2439bb1-42b1-4ac3-ad8a-280dbf4acaf2" providerId="ADAL" clId="{66F9106D-910F-40C6-B855-A73C8B482FEE}" dt="2023-08-22T04:51:09.665" v="80" actId="20577"/>
        <pc:sldMkLst>
          <pc:docMk/>
          <pc:sldMk cId="2532872448" sldId="260"/>
        </pc:sldMkLst>
        <pc:spChg chg="mod">
          <ac:chgData name="Maung, Kyaw" userId="a2439bb1-42b1-4ac3-ad8a-280dbf4acaf2" providerId="ADAL" clId="{66F9106D-910F-40C6-B855-A73C8B482FEE}" dt="2023-08-22T04:50:45.366" v="73" actId="255"/>
          <ac:spMkLst>
            <pc:docMk/>
            <pc:sldMk cId="2532872448" sldId="260"/>
            <ac:spMk id="2" creationId="{6B24431B-94B1-00A5-1C17-6204A51CDC91}"/>
          </ac:spMkLst>
        </pc:spChg>
        <pc:spChg chg="mod">
          <ac:chgData name="Maung, Kyaw" userId="a2439bb1-42b1-4ac3-ad8a-280dbf4acaf2" providerId="ADAL" clId="{66F9106D-910F-40C6-B855-A73C8B482FEE}" dt="2023-08-22T04:51:09.665" v="80" actId="20577"/>
          <ac:spMkLst>
            <pc:docMk/>
            <pc:sldMk cId="2532872448" sldId="260"/>
            <ac:spMk id="3" creationId="{9D94C02C-A8A0-338E-3313-A71ACD625200}"/>
          </ac:spMkLst>
        </pc:spChg>
      </pc:sldChg>
      <pc:sldChg chg="modSp new mod modNotesTx">
        <pc:chgData name="Maung, Kyaw" userId="a2439bb1-42b1-4ac3-ad8a-280dbf4acaf2" providerId="ADAL" clId="{66F9106D-910F-40C6-B855-A73C8B482FEE}" dt="2023-08-22T04:53:31.944" v="115"/>
        <pc:sldMkLst>
          <pc:docMk/>
          <pc:sldMk cId="45579601" sldId="261"/>
        </pc:sldMkLst>
        <pc:spChg chg="mod">
          <ac:chgData name="Maung, Kyaw" userId="a2439bb1-42b1-4ac3-ad8a-280dbf4acaf2" providerId="ADAL" clId="{66F9106D-910F-40C6-B855-A73C8B482FEE}" dt="2023-08-22T04:51:54.895" v="106" actId="255"/>
          <ac:spMkLst>
            <pc:docMk/>
            <pc:sldMk cId="45579601" sldId="261"/>
            <ac:spMk id="2" creationId="{ACF00BF6-5815-B29E-E5DE-CC8BAD377F96}"/>
          </ac:spMkLst>
        </pc:spChg>
        <pc:spChg chg="mod">
          <ac:chgData name="Maung, Kyaw" userId="a2439bb1-42b1-4ac3-ad8a-280dbf4acaf2" providerId="ADAL" clId="{66F9106D-910F-40C6-B855-A73C8B482FEE}" dt="2023-08-22T04:53:02.152" v="114" actId="14100"/>
          <ac:spMkLst>
            <pc:docMk/>
            <pc:sldMk cId="45579601" sldId="261"/>
            <ac:spMk id="3" creationId="{B0A7E122-218C-AAE3-F4B9-7B27C06A5490}"/>
          </ac:spMkLst>
        </pc:spChg>
      </pc:sldChg>
      <pc:sldChg chg="addSp delSp modSp new mod">
        <pc:chgData name="Maung, Kyaw" userId="a2439bb1-42b1-4ac3-ad8a-280dbf4acaf2" providerId="ADAL" clId="{66F9106D-910F-40C6-B855-A73C8B482FEE}" dt="2023-08-22T04:55:25.471" v="144" actId="14100"/>
        <pc:sldMkLst>
          <pc:docMk/>
          <pc:sldMk cId="1553344202" sldId="262"/>
        </pc:sldMkLst>
        <pc:spChg chg="mod">
          <ac:chgData name="Maung, Kyaw" userId="a2439bb1-42b1-4ac3-ad8a-280dbf4acaf2" providerId="ADAL" clId="{66F9106D-910F-40C6-B855-A73C8B482FEE}" dt="2023-08-22T04:54:06.327" v="130" actId="113"/>
          <ac:spMkLst>
            <pc:docMk/>
            <pc:sldMk cId="1553344202" sldId="262"/>
            <ac:spMk id="2" creationId="{912DB615-294B-746E-CAD4-586FAEEB8BB2}"/>
          </ac:spMkLst>
        </pc:spChg>
        <pc:spChg chg="del mod">
          <ac:chgData name="Maung, Kyaw" userId="a2439bb1-42b1-4ac3-ad8a-280dbf4acaf2" providerId="ADAL" clId="{66F9106D-910F-40C6-B855-A73C8B482FEE}" dt="2023-08-22T04:54:23.534" v="131"/>
          <ac:spMkLst>
            <pc:docMk/>
            <pc:sldMk cId="1553344202" sldId="262"/>
            <ac:spMk id="3" creationId="{FE793248-4FAC-DAB8-30AB-A698E458C5E4}"/>
          </ac:spMkLst>
        </pc:spChg>
        <pc:graphicFrameChg chg="add mod modGraphic">
          <ac:chgData name="Maung, Kyaw" userId="a2439bb1-42b1-4ac3-ad8a-280dbf4acaf2" providerId="ADAL" clId="{66F9106D-910F-40C6-B855-A73C8B482FEE}" dt="2023-08-22T04:55:25.471" v="144" actId="14100"/>
          <ac:graphicFrameMkLst>
            <pc:docMk/>
            <pc:sldMk cId="1553344202" sldId="262"/>
            <ac:graphicFrameMk id="4" creationId="{009B3850-0A69-7F68-BEB5-348BB4869497}"/>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06AF03-5675-47D3-BF1A-E2B7DF5D35F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DFABD63-4C18-4BF3-891F-D26299EFEC72}">
      <dgm:prSet/>
      <dgm:spPr/>
      <dgm:t>
        <a:bodyPr/>
        <a:lstStyle/>
        <a:p>
          <a:pPr>
            <a:lnSpc>
              <a:spcPct val="100000"/>
            </a:lnSpc>
          </a:pPr>
          <a:r>
            <a:rPr lang="en-US" b="0" i="0"/>
            <a:t>Formal FSP (mobile money, banking, B2B cash transfer companies) </a:t>
          </a:r>
          <a:endParaRPr lang="en-US"/>
        </a:p>
      </dgm:t>
    </dgm:pt>
    <dgm:pt modelId="{07B7385E-5248-43E4-93D4-9ECBAE00BD80}" type="parTrans" cxnId="{1592C8E8-2387-4F95-80EE-F72B0912DFD9}">
      <dgm:prSet/>
      <dgm:spPr/>
      <dgm:t>
        <a:bodyPr/>
        <a:lstStyle/>
        <a:p>
          <a:endParaRPr lang="en-US"/>
        </a:p>
      </dgm:t>
    </dgm:pt>
    <dgm:pt modelId="{F358C34D-9B18-4385-B065-0F4F78C74CEC}" type="sibTrans" cxnId="{1592C8E8-2387-4F95-80EE-F72B0912DFD9}">
      <dgm:prSet/>
      <dgm:spPr/>
      <dgm:t>
        <a:bodyPr/>
        <a:lstStyle/>
        <a:p>
          <a:endParaRPr lang="en-US"/>
        </a:p>
      </dgm:t>
    </dgm:pt>
    <dgm:pt modelId="{6B8424FA-7379-4A62-814E-228FD0F76C04}">
      <dgm:prSet custT="1"/>
      <dgm:spPr/>
      <dgm:t>
        <a:bodyPr/>
        <a:lstStyle/>
        <a:p>
          <a:pPr>
            <a:lnSpc>
              <a:spcPct val="100000"/>
            </a:lnSpc>
          </a:pPr>
          <a:r>
            <a:rPr lang="en-US" sz="2000" b="0" i="0" dirty="0"/>
            <a:t>More affected by restrictions by authorities. </a:t>
          </a:r>
          <a:endParaRPr lang="en-US" sz="2000" dirty="0"/>
        </a:p>
      </dgm:t>
    </dgm:pt>
    <dgm:pt modelId="{0AFDCB33-EFE2-46F3-A31C-06853087AB3E}" type="parTrans" cxnId="{EDECEF8C-1485-4ECA-BF59-23563EA72723}">
      <dgm:prSet/>
      <dgm:spPr/>
      <dgm:t>
        <a:bodyPr/>
        <a:lstStyle/>
        <a:p>
          <a:endParaRPr lang="en-US"/>
        </a:p>
      </dgm:t>
    </dgm:pt>
    <dgm:pt modelId="{8D0826D1-C6FF-4FF6-9D37-ECB5A4C7E101}" type="sibTrans" cxnId="{EDECEF8C-1485-4ECA-BF59-23563EA72723}">
      <dgm:prSet/>
      <dgm:spPr/>
      <dgm:t>
        <a:bodyPr/>
        <a:lstStyle/>
        <a:p>
          <a:endParaRPr lang="en-US"/>
        </a:p>
      </dgm:t>
    </dgm:pt>
    <dgm:pt modelId="{926EFFAC-A774-4E6E-9EF1-6F6FE8A96EB6}">
      <dgm:prSet custT="1"/>
      <dgm:spPr/>
      <dgm:t>
        <a:bodyPr/>
        <a:lstStyle/>
        <a:p>
          <a:pPr>
            <a:lnSpc>
              <a:spcPct val="100000"/>
            </a:lnSpc>
          </a:pPr>
          <a:r>
            <a:rPr lang="en-US" sz="2000" b="0" i="0" dirty="0"/>
            <a:t>Can deal with only limited amount of cash. </a:t>
          </a:r>
          <a:endParaRPr lang="en-US" sz="2000" dirty="0"/>
        </a:p>
      </dgm:t>
    </dgm:pt>
    <dgm:pt modelId="{2921F650-3046-43C4-B902-E70997DD0D4C}" type="parTrans" cxnId="{DB71FF6C-CD20-4B33-8EBF-B39CA8806367}">
      <dgm:prSet/>
      <dgm:spPr/>
      <dgm:t>
        <a:bodyPr/>
        <a:lstStyle/>
        <a:p>
          <a:endParaRPr lang="en-US"/>
        </a:p>
      </dgm:t>
    </dgm:pt>
    <dgm:pt modelId="{335A962C-0EC0-4F69-81D2-896B87B0E0F9}" type="sibTrans" cxnId="{DB71FF6C-CD20-4B33-8EBF-B39CA8806367}">
      <dgm:prSet/>
      <dgm:spPr/>
      <dgm:t>
        <a:bodyPr/>
        <a:lstStyle/>
        <a:p>
          <a:endParaRPr lang="en-US"/>
        </a:p>
      </dgm:t>
    </dgm:pt>
    <dgm:pt modelId="{FDE2E4A5-83C6-4AEB-A53A-D64D45B11022}">
      <dgm:prSet custT="1"/>
      <dgm:spPr/>
      <dgm:t>
        <a:bodyPr/>
        <a:lstStyle/>
        <a:p>
          <a:pPr>
            <a:lnSpc>
              <a:spcPct val="100000"/>
            </a:lnSpc>
          </a:pPr>
          <a:r>
            <a:rPr lang="en-US" sz="2000" b="0" i="0" dirty="0"/>
            <a:t>More transparency, accountability </a:t>
          </a:r>
          <a:endParaRPr lang="en-US" sz="2000" dirty="0"/>
        </a:p>
      </dgm:t>
    </dgm:pt>
    <dgm:pt modelId="{0CBA7ECF-09EA-4859-A7AE-4D5BB9520542}" type="parTrans" cxnId="{CEDB64E9-FB7F-4601-98E7-AAAA62DC7E44}">
      <dgm:prSet/>
      <dgm:spPr/>
      <dgm:t>
        <a:bodyPr/>
        <a:lstStyle/>
        <a:p>
          <a:endParaRPr lang="en-US"/>
        </a:p>
      </dgm:t>
    </dgm:pt>
    <dgm:pt modelId="{8609612C-6D11-450D-B10E-8745D9BAD9C2}" type="sibTrans" cxnId="{CEDB64E9-FB7F-4601-98E7-AAAA62DC7E44}">
      <dgm:prSet/>
      <dgm:spPr/>
      <dgm:t>
        <a:bodyPr/>
        <a:lstStyle/>
        <a:p>
          <a:endParaRPr lang="en-US"/>
        </a:p>
      </dgm:t>
    </dgm:pt>
    <dgm:pt modelId="{0F7379BA-9F3F-4EE7-9F96-6F53F0C89619}">
      <dgm:prSet/>
      <dgm:spPr/>
      <dgm:t>
        <a:bodyPr/>
        <a:lstStyle/>
        <a:p>
          <a:pPr>
            <a:lnSpc>
              <a:spcPct val="100000"/>
            </a:lnSpc>
          </a:pPr>
          <a:r>
            <a:rPr lang="en-US" b="0" i="0"/>
            <a:t>Informal FSP/Hundi </a:t>
          </a:r>
          <a:endParaRPr lang="en-US"/>
        </a:p>
      </dgm:t>
    </dgm:pt>
    <dgm:pt modelId="{317AB25A-E7A4-4155-9922-36E2EB0D2887}" type="parTrans" cxnId="{99802063-841E-4550-8C3A-2ECD1A4DE73F}">
      <dgm:prSet/>
      <dgm:spPr/>
      <dgm:t>
        <a:bodyPr/>
        <a:lstStyle/>
        <a:p>
          <a:endParaRPr lang="en-US"/>
        </a:p>
      </dgm:t>
    </dgm:pt>
    <dgm:pt modelId="{1C180F66-3458-406D-9275-16698E64ECF7}" type="sibTrans" cxnId="{99802063-841E-4550-8C3A-2ECD1A4DE73F}">
      <dgm:prSet/>
      <dgm:spPr/>
      <dgm:t>
        <a:bodyPr/>
        <a:lstStyle/>
        <a:p>
          <a:endParaRPr lang="en-US"/>
        </a:p>
      </dgm:t>
    </dgm:pt>
    <dgm:pt modelId="{D112A648-BEF0-4D2F-A3A1-3B4F27CDBE66}">
      <dgm:prSet custT="1"/>
      <dgm:spPr/>
      <dgm:t>
        <a:bodyPr/>
        <a:lstStyle/>
        <a:p>
          <a:pPr>
            <a:lnSpc>
              <a:spcPct val="100000"/>
            </a:lnSpc>
          </a:pPr>
          <a:r>
            <a:rPr lang="en-US" sz="2000" b="0" i="0" dirty="0"/>
            <a:t>Individual/community level. </a:t>
          </a:r>
          <a:endParaRPr lang="en-US" sz="2000" dirty="0"/>
        </a:p>
      </dgm:t>
    </dgm:pt>
    <dgm:pt modelId="{B106A37D-D293-4A98-B2C3-F1FDABAEBD27}" type="parTrans" cxnId="{649E19D7-5D7A-4B38-9208-0FE161E4A076}">
      <dgm:prSet/>
      <dgm:spPr/>
      <dgm:t>
        <a:bodyPr/>
        <a:lstStyle/>
        <a:p>
          <a:endParaRPr lang="en-US"/>
        </a:p>
      </dgm:t>
    </dgm:pt>
    <dgm:pt modelId="{79421B82-00EB-40C8-B0B3-9338BD2E3769}" type="sibTrans" cxnId="{649E19D7-5D7A-4B38-9208-0FE161E4A076}">
      <dgm:prSet/>
      <dgm:spPr/>
      <dgm:t>
        <a:bodyPr/>
        <a:lstStyle/>
        <a:p>
          <a:endParaRPr lang="en-US"/>
        </a:p>
      </dgm:t>
    </dgm:pt>
    <dgm:pt modelId="{22020550-7B38-428B-A7B5-FE93F031E925}">
      <dgm:prSet custT="1"/>
      <dgm:spPr/>
      <dgm:t>
        <a:bodyPr/>
        <a:lstStyle/>
        <a:p>
          <a:pPr>
            <a:lnSpc>
              <a:spcPct val="100000"/>
            </a:lnSpc>
          </a:pPr>
          <a:r>
            <a:rPr lang="en-US" sz="2000" b="0" i="0" dirty="0"/>
            <a:t>They could distribute CVA to beneficiaries directly. </a:t>
          </a:r>
          <a:endParaRPr lang="en-US" sz="2000" dirty="0"/>
        </a:p>
      </dgm:t>
    </dgm:pt>
    <dgm:pt modelId="{1950F0EC-4B77-4EC1-B4B2-87B2C93A5CB8}" type="parTrans" cxnId="{66E48AD9-8756-4586-8754-03D4C6A90841}">
      <dgm:prSet/>
      <dgm:spPr/>
      <dgm:t>
        <a:bodyPr/>
        <a:lstStyle/>
        <a:p>
          <a:endParaRPr lang="en-US"/>
        </a:p>
      </dgm:t>
    </dgm:pt>
    <dgm:pt modelId="{6249E1A2-2673-4D96-9630-448DB5654758}" type="sibTrans" cxnId="{66E48AD9-8756-4586-8754-03D4C6A90841}">
      <dgm:prSet/>
      <dgm:spPr/>
      <dgm:t>
        <a:bodyPr/>
        <a:lstStyle/>
        <a:p>
          <a:endParaRPr lang="en-US"/>
        </a:p>
      </dgm:t>
    </dgm:pt>
    <dgm:pt modelId="{22042C89-C290-42C1-9C99-E64B4E43D77C}" type="pres">
      <dgm:prSet presAssocID="{7F06AF03-5675-47D3-BF1A-E2B7DF5D35F7}" presName="root" presStyleCnt="0">
        <dgm:presLayoutVars>
          <dgm:dir/>
          <dgm:resizeHandles val="exact"/>
        </dgm:presLayoutVars>
      </dgm:prSet>
      <dgm:spPr/>
    </dgm:pt>
    <dgm:pt modelId="{B990DF96-4705-4FF3-B6C0-67FF8E1D2BF9}" type="pres">
      <dgm:prSet presAssocID="{1DFABD63-4C18-4BF3-891F-D26299EFEC72}" presName="compNode" presStyleCnt="0"/>
      <dgm:spPr/>
    </dgm:pt>
    <dgm:pt modelId="{F270F1A2-9376-41B3-A521-9C14F3CFE186}" type="pres">
      <dgm:prSet presAssocID="{1DFABD63-4C18-4BF3-891F-D26299EFEC72}" presName="bgRect" presStyleLbl="bgShp" presStyleIdx="0" presStyleCnt="2"/>
      <dgm:spPr/>
    </dgm:pt>
    <dgm:pt modelId="{34B081E8-FEF9-40B2-ABD8-03FC8059AED4}" type="pres">
      <dgm:prSet presAssocID="{1DFABD63-4C18-4BF3-891F-D26299EFEC7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nk"/>
        </a:ext>
      </dgm:extLst>
    </dgm:pt>
    <dgm:pt modelId="{CD8ED32E-5B05-4D05-A7FF-E9707E1C8911}" type="pres">
      <dgm:prSet presAssocID="{1DFABD63-4C18-4BF3-891F-D26299EFEC72}" presName="spaceRect" presStyleCnt="0"/>
      <dgm:spPr/>
    </dgm:pt>
    <dgm:pt modelId="{0854FB4B-EA03-4703-90B1-C1E07E49C29A}" type="pres">
      <dgm:prSet presAssocID="{1DFABD63-4C18-4BF3-891F-D26299EFEC72}" presName="parTx" presStyleLbl="revTx" presStyleIdx="0" presStyleCnt="4">
        <dgm:presLayoutVars>
          <dgm:chMax val="0"/>
          <dgm:chPref val="0"/>
        </dgm:presLayoutVars>
      </dgm:prSet>
      <dgm:spPr/>
    </dgm:pt>
    <dgm:pt modelId="{39CE9FB0-990A-492F-90F1-7017FD188C6D}" type="pres">
      <dgm:prSet presAssocID="{1DFABD63-4C18-4BF3-891F-D26299EFEC72}" presName="desTx" presStyleLbl="revTx" presStyleIdx="1" presStyleCnt="4" custScaleX="124818" custLinFactNeighborX="-3071">
        <dgm:presLayoutVars/>
      </dgm:prSet>
      <dgm:spPr/>
    </dgm:pt>
    <dgm:pt modelId="{EE10B3AD-B838-476E-BB79-F58050727F13}" type="pres">
      <dgm:prSet presAssocID="{F358C34D-9B18-4385-B065-0F4F78C74CEC}" presName="sibTrans" presStyleCnt="0"/>
      <dgm:spPr/>
    </dgm:pt>
    <dgm:pt modelId="{4DBE640B-C323-4A22-86D8-F702DA4D197C}" type="pres">
      <dgm:prSet presAssocID="{0F7379BA-9F3F-4EE7-9F96-6F53F0C89619}" presName="compNode" presStyleCnt="0"/>
      <dgm:spPr/>
    </dgm:pt>
    <dgm:pt modelId="{CB3D8B4C-71BC-4994-A052-5A245F8DB891}" type="pres">
      <dgm:prSet presAssocID="{0F7379BA-9F3F-4EE7-9F96-6F53F0C89619}" presName="bgRect" presStyleLbl="bgShp" presStyleIdx="1" presStyleCnt="2"/>
      <dgm:spPr/>
    </dgm:pt>
    <dgm:pt modelId="{A37C6CD6-03F9-4B9F-9281-C52168A09EA9}" type="pres">
      <dgm:prSet presAssocID="{0F7379BA-9F3F-4EE7-9F96-6F53F0C8961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ycle with People"/>
        </a:ext>
      </dgm:extLst>
    </dgm:pt>
    <dgm:pt modelId="{E309F484-35BB-4DE9-B4B0-DBBE8EF645BF}" type="pres">
      <dgm:prSet presAssocID="{0F7379BA-9F3F-4EE7-9F96-6F53F0C89619}" presName="spaceRect" presStyleCnt="0"/>
      <dgm:spPr/>
    </dgm:pt>
    <dgm:pt modelId="{C4C7ABAE-B1EF-4AC0-9E57-223A1DC375DA}" type="pres">
      <dgm:prSet presAssocID="{0F7379BA-9F3F-4EE7-9F96-6F53F0C89619}" presName="parTx" presStyleLbl="revTx" presStyleIdx="2" presStyleCnt="4">
        <dgm:presLayoutVars>
          <dgm:chMax val="0"/>
          <dgm:chPref val="0"/>
        </dgm:presLayoutVars>
      </dgm:prSet>
      <dgm:spPr/>
    </dgm:pt>
    <dgm:pt modelId="{39C2589D-ED65-40F3-BA06-AEE83D4D0441}" type="pres">
      <dgm:prSet presAssocID="{0F7379BA-9F3F-4EE7-9F96-6F53F0C89619}" presName="desTx" presStyleLbl="revTx" presStyleIdx="3" presStyleCnt="4" custScaleX="124109" custLinFactNeighborX="-3425">
        <dgm:presLayoutVars/>
      </dgm:prSet>
      <dgm:spPr/>
    </dgm:pt>
  </dgm:ptLst>
  <dgm:cxnLst>
    <dgm:cxn modelId="{25C1580E-937A-487F-AE2A-3B28C9C93CF1}" type="presOf" srcId="{1DFABD63-4C18-4BF3-891F-D26299EFEC72}" destId="{0854FB4B-EA03-4703-90B1-C1E07E49C29A}" srcOrd="0" destOrd="0" presId="urn:microsoft.com/office/officeart/2018/2/layout/IconVerticalSolidList"/>
    <dgm:cxn modelId="{E1549418-6CBE-46AF-9FFF-9C1BC2FCB298}" type="presOf" srcId="{22020550-7B38-428B-A7B5-FE93F031E925}" destId="{39C2589D-ED65-40F3-BA06-AEE83D4D0441}" srcOrd="0" destOrd="1" presId="urn:microsoft.com/office/officeart/2018/2/layout/IconVerticalSolidList"/>
    <dgm:cxn modelId="{99802063-841E-4550-8C3A-2ECD1A4DE73F}" srcId="{7F06AF03-5675-47D3-BF1A-E2B7DF5D35F7}" destId="{0F7379BA-9F3F-4EE7-9F96-6F53F0C89619}" srcOrd="1" destOrd="0" parTransId="{317AB25A-E7A4-4155-9922-36E2EB0D2887}" sibTransId="{1C180F66-3458-406D-9275-16698E64ECF7}"/>
    <dgm:cxn modelId="{DB71FF6C-CD20-4B33-8EBF-B39CA8806367}" srcId="{1DFABD63-4C18-4BF3-891F-D26299EFEC72}" destId="{926EFFAC-A774-4E6E-9EF1-6F6FE8A96EB6}" srcOrd="1" destOrd="0" parTransId="{2921F650-3046-43C4-B902-E70997DD0D4C}" sibTransId="{335A962C-0EC0-4F69-81D2-896B87B0E0F9}"/>
    <dgm:cxn modelId="{1213F770-0054-4B6B-B26F-4C1D09DE37AC}" type="presOf" srcId="{D112A648-BEF0-4D2F-A3A1-3B4F27CDBE66}" destId="{39C2589D-ED65-40F3-BA06-AEE83D4D0441}" srcOrd="0" destOrd="0" presId="urn:microsoft.com/office/officeart/2018/2/layout/IconVerticalSolidList"/>
    <dgm:cxn modelId="{DBA48D83-7BFC-427B-969D-9B6910579672}" type="presOf" srcId="{0F7379BA-9F3F-4EE7-9F96-6F53F0C89619}" destId="{C4C7ABAE-B1EF-4AC0-9E57-223A1DC375DA}" srcOrd="0" destOrd="0" presId="urn:microsoft.com/office/officeart/2018/2/layout/IconVerticalSolidList"/>
    <dgm:cxn modelId="{93CBFF8B-DEFB-460E-92EF-9B02E0024F15}" type="presOf" srcId="{7F06AF03-5675-47D3-BF1A-E2B7DF5D35F7}" destId="{22042C89-C290-42C1-9C99-E64B4E43D77C}" srcOrd="0" destOrd="0" presId="urn:microsoft.com/office/officeart/2018/2/layout/IconVerticalSolidList"/>
    <dgm:cxn modelId="{EDECEF8C-1485-4ECA-BF59-23563EA72723}" srcId="{1DFABD63-4C18-4BF3-891F-D26299EFEC72}" destId="{6B8424FA-7379-4A62-814E-228FD0F76C04}" srcOrd="0" destOrd="0" parTransId="{0AFDCB33-EFE2-46F3-A31C-06853087AB3E}" sibTransId="{8D0826D1-C6FF-4FF6-9D37-ECB5A4C7E101}"/>
    <dgm:cxn modelId="{A867F991-B6C9-46E3-8EF6-8F2CDCB7CC4A}" type="presOf" srcId="{FDE2E4A5-83C6-4AEB-A53A-D64D45B11022}" destId="{39CE9FB0-990A-492F-90F1-7017FD188C6D}" srcOrd="0" destOrd="2" presId="urn:microsoft.com/office/officeart/2018/2/layout/IconVerticalSolidList"/>
    <dgm:cxn modelId="{649E19D7-5D7A-4B38-9208-0FE161E4A076}" srcId="{0F7379BA-9F3F-4EE7-9F96-6F53F0C89619}" destId="{D112A648-BEF0-4D2F-A3A1-3B4F27CDBE66}" srcOrd="0" destOrd="0" parTransId="{B106A37D-D293-4A98-B2C3-F1FDABAEBD27}" sibTransId="{79421B82-00EB-40C8-B0B3-9338BD2E3769}"/>
    <dgm:cxn modelId="{66E48AD9-8756-4586-8754-03D4C6A90841}" srcId="{0F7379BA-9F3F-4EE7-9F96-6F53F0C89619}" destId="{22020550-7B38-428B-A7B5-FE93F031E925}" srcOrd="1" destOrd="0" parTransId="{1950F0EC-4B77-4EC1-B4B2-87B2C93A5CB8}" sibTransId="{6249E1A2-2673-4D96-9630-448DB5654758}"/>
    <dgm:cxn modelId="{2A3B6DDB-F133-46FD-A6FA-BE895352CA10}" type="presOf" srcId="{926EFFAC-A774-4E6E-9EF1-6F6FE8A96EB6}" destId="{39CE9FB0-990A-492F-90F1-7017FD188C6D}" srcOrd="0" destOrd="1" presId="urn:microsoft.com/office/officeart/2018/2/layout/IconVerticalSolidList"/>
    <dgm:cxn modelId="{1592C8E8-2387-4F95-80EE-F72B0912DFD9}" srcId="{7F06AF03-5675-47D3-BF1A-E2B7DF5D35F7}" destId="{1DFABD63-4C18-4BF3-891F-D26299EFEC72}" srcOrd="0" destOrd="0" parTransId="{07B7385E-5248-43E4-93D4-9ECBAE00BD80}" sibTransId="{F358C34D-9B18-4385-B065-0F4F78C74CEC}"/>
    <dgm:cxn modelId="{CEDB64E9-FB7F-4601-98E7-AAAA62DC7E44}" srcId="{1DFABD63-4C18-4BF3-891F-D26299EFEC72}" destId="{FDE2E4A5-83C6-4AEB-A53A-D64D45B11022}" srcOrd="2" destOrd="0" parTransId="{0CBA7ECF-09EA-4859-A7AE-4D5BB9520542}" sibTransId="{8609612C-6D11-450D-B10E-8745D9BAD9C2}"/>
    <dgm:cxn modelId="{C5C82DEE-4AD8-4152-A45F-FB349517D4F4}" type="presOf" srcId="{6B8424FA-7379-4A62-814E-228FD0F76C04}" destId="{39CE9FB0-990A-492F-90F1-7017FD188C6D}" srcOrd="0" destOrd="0" presId="urn:microsoft.com/office/officeart/2018/2/layout/IconVerticalSolidList"/>
    <dgm:cxn modelId="{67E54454-CFEF-45D9-9FAC-A9195B200F95}" type="presParOf" srcId="{22042C89-C290-42C1-9C99-E64B4E43D77C}" destId="{B990DF96-4705-4FF3-B6C0-67FF8E1D2BF9}" srcOrd="0" destOrd="0" presId="urn:microsoft.com/office/officeart/2018/2/layout/IconVerticalSolidList"/>
    <dgm:cxn modelId="{91470CC1-DAF7-49AF-86B2-E597436B633D}" type="presParOf" srcId="{B990DF96-4705-4FF3-B6C0-67FF8E1D2BF9}" destId="{F270F1A2-9376-41B3-A521-9C14F3CFE186}" srcOrd="0" destOrd="0" presId="urn:microsoft.com/office/officeart/2018/2/layout/IconVerticalSolidList"/>
    <dgm:cxn modelId="{A7824B42-47F4-44D4-8A00-C07A965D9810}" type="presParOf" srcId="{B990DF96-4705-4FF3-B6C0-67FF8E1D2BF9}" destId="{34B081E8-FEF9-40B2-ABD8-03FC8059AED4}" srcOrd="1" destOrd="0" presId="urn:microsoft.com/office/officeart/2018/2/layout/IconVerticalSolidList"/>
    <dgm:cxn modelId="{78726F99-1D88-4CCD-8AAC-2292C116A81C}" type="presParOf" srcId="{B990DF96-4705-4FF3-B6C0-67FF8E1D2BF9}" destId="{CD8ED32E-5B05-4D05-A7FF-E9707E1C8911}" srcOrd="2" destOrd="0" presId="urn:microsoft.com/office/officeart/2018/2/layout/IconVerticalSolidList"/>
    <dgm:cxn modelId="{20E20D55-34F5-4E4B-839F-425AE1308663}" type="presParOf" srcId="{B990DF96-4705-4FF3-B6C0-67FF8E1D2BF9}" destId="{0854FB4B-EA03-4703-90B1-C1E07E49C29A}" srcOrd="3" destOrd="0" presId="urn:microsoft.com/office/officeart/2018/2/layout/IconVerticalSolidList"/>
    <dgm:cxn modelId="{8D76812B-82B5-4C0D-ABDE-94F75008D2DC}" type="presParOf" srcId="{B990DF96-4705-4FF3-B6C0-67FF8E1D2BF9}" destId="{39CE9FB0-990A-492F-90F1-7017FD188C6D}" srcOrd="4" destOrd="0" presId="urn:microsoft.com/office/officeart/2018/2/layout/IconVerticalSolidList"/>
    <dgm:cxn modelId="{9337913E-E1AA-4CD7-9667-E8E61077345B}" type="presParOf" srcId="{22042C89-C290-42C1-9C99-E64B4E43D77C}" destId="{EE10B3AD-B838-476E-BB79-F58050727F13}" srcOrd="1" destOrd="0" presId="urn:microsoft.com/office/officeart/2018/2/layout/IconVerticalSolidList"/>
    <dgm:cxn modelId="{F1566849-7262-46F7-94F5-6F1A43D91991}" type="presParOf" srcId="{22042C89-C290-42C1-9C99-E64B4E43D77C}" destId="{4DBE640B-C323-4A22-86D8-F702DA4D197C}" srcOrd="2" destOrd="0" presId="urn:microsoft.com/office/officeart/2018/2/layout/IconVerticalSolidList"/>
    <dgm:cxn modelId="{AE84D956-0F97-4108-B061-47BE5EB4BB25}" type="presParOf" srcId="{4DBE640B-C323-4A22-86D8-F702DA4D197C}" destId="{CB3D8B4C-71BC-4994-A052-5A245F8DB891}" srcOrd="0" destOrd="0" presId="urn:microsoft.com/office/officeart/2018/2/layout/IconVerticalSolidList"/>
    <dgm:cxn modelId="{62D4A400-5E33-46A5-A3AE-4B04E4B425C0}" type="presParOf" srcId="{4DBE640B-C323-4A22-86D8-F702DA4D197C}" destId="{A37C6CD6-03F9-4B9F-9281-C52168A09EA9}" srcOrd="1" destOrd="0" presId="urn:microsoft.com/office/officeart/2018/2/layout/IconVerticalSolidList"/>
    <dgm:cxn modelId="{D1DF0272-8386-4D2A-8098-6C00984BE72A}" type="presParOf" srcId="{4DBE640B-C323-4A22-86D8-F702DA4D197C}" destId="{E309F484-35BB-4DE9-B4B0-DBBE8EF645BF}" srcOrd="2" destOrd="0" presId="urn:microsoft.com/office/officeart/2018/2/layout/IconVerticalSolidList"/>
    <dgm:cxn modelId="{39EE3F2E-C10B-4969-88EF-1888025132F8}" type="presParOf" srcId="{4DBE640B-C323-4A22-86D8-F702DA4D197C}" destId="{C4C7ABAE-B1EF-4AC0-9E57-223A1DC375DA}" srcOrd="3" destOrd="0" presId="urn:microsoft.com/office/officeart/2018/2/layout/IconVerticalSolidList"/>
    <dgm:cxn modelId="{69AC4968-8A93-4C57-944F-80597FCAB113}" type="presParOf" srcId="{4DBE640B-C323-4A22-86D8-F702DA4D197C}" destId="{39C2589D-ED65-40F3-BA06-AEE83D4D044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0F1A2-9376-41B3-A521-9C14F3CFE186}">
      <dsp:nvSpPr>
        <dsp:cNvPr id="0" name=""/>
        <dsp:cNvSpPr/>
      </dsp:nvSpPr>
      <dsp:spPr>
        <a:xfrm>
          <a:off x="-280884" y="846009"/>
          <a:ext cx="11529392" cy="15432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B081E8-FEF9-40B2-ABD8-03FC8059AED4}">
      <dsp:nvSpPr>
        <dsp:cNvPr id="0" name=""/>
        <dsp:cNvSpPr/>
      </dsp:nvSpPr>
      <dsp:spPr>
        <a:xfrm>
          <a:off x="185954" y="1193244"/>
          <a:ext cx="848797" cy="8487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54FB4B-EA03-4703-90B1-C1E07E49C29A}">
      <dsp:nvSpPr>
        <dsp:cNvPr id="0" name=""/>
        <dsp:cNvSpPr/>
      </dsp:nvSpPr>
      <dsp:spPr>
        <a:xfrm>
          <a:off x="1501591" y="846009"/>
          <a:ext cx="5188226" cy="1543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329" tIns="163329" rIns="163329" bIns="163329" numCol="1" spcCol="1270" anchor="ctr" anchorCtr="0">
          <a:noAutofit/>
        </a:bodyPr>
        <a:lstStyle/>
        <a:p>
          <a:pPr marL="0" lvl="0" indent="0" algn="l" defTabSz="1111250">
            <a:lnSpc>
              <a:spcPct val="100000"/>
            </a:lnSpc>
            <a:spcBef>
              <a:spcPct val="0"/>
            </a:spcBef>
            <a:spcAft>
              <a:spcPct val="35000"/>
            </a:spcAft>
            <a:buNone/>
          </a:pPr>
          <a:r>
            <a:rPr lang="en-US" sz="2500" b="0" i="0" kern="1200"/>
            <a:t>Formal FSP (mobile money, banking, B2B cash transfer companies) </a:t>
          </a:r>
          <a:endParaRPr lang="en-US" sz="2500" kern="1200"/>
        </a:p>
      </dsp:txBody>
      <dsp:txXfrm>
        <a:off x="1501591" y="846009"/>
        <a:ext cx="5188226" cy="1543269"/>
      </dsp:txXfrm>
    </dsp:sp>
    <dsp:sp modelId="{39CE9FB0-990A-492F-90F1-7017FD188C6D}">
      <dsp:nvSpPr>
        <dsp:cNvPr id="0" name=""/>
        <dsp:cNvSpPr/>
      </dsp:nvSpPr>
      <dsp:spPr>
        <a:xfrm>
          <a:off x="5984672" y="846009"/>
          <a:ext cx="5685713" cy="1543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329" tIns="163329" rIns="163329" bIns="163329" numCol="1" spcCol="1270" anchor="ctr" anchorCtr="0">
          <a:noAutofit/>
        </a:bodyPr>
        <a:lstStyle/>
        <a:p>
          <a:pPr marL="0" lvl="0" indent="0" algn="l" defTabSz="889000">
            <a:lnSpc>
              <a:spcPct val="100000"/>
            </a:lnSpc>
            <a:spcBef>
              <a:spcPct val="0"/>
            </a:spcBef>
            <a:spcAft>
              <a:spcPct val="35000"/>
            </a:spcAft>
            <a:buNone/>
          </a:pPr>
          <a:r>
            <a:rPr lang="en-US" sz="2000" b="0" i="0" kern="1200" dirty="0"/>
            <a:t>More affected by restrictions by authorities. </a:t>
          </a:r>
          <a:endParaRPr lang="en-US" sz="2000" kern="1200" dirty="0"/>
        </a:p>
        <a:p>
          <a:pPr marL="0" lvl="0" indent="0" algn="l" defTabSz="889000">
            <a:lnSpc>
              <a:spcPct val="100000"/>
            </a:lnSpc>
            <a:spcBef>
              <a:spcPct val="0"/>
            </a:spcBef>
            <a:spcAft>
              <a:spcPct val="35000"/>
            </a:spcAft>
            <a:buNone/>
          </a:pPr>
          <a:r>
            <a:rPr lang="en-US" sz="2000" b="0" i="0" kern="1200" dirty="0"/>
            <a:t>Can deal with only limited amount of cash. </a:t>
          </a:r>
          <a:endParaRPr lang="en-US" sz="2000" kern="1200" dirty="0"/>
        </a:p>
        <a:p>
          <a:pPr marL="0" lvl="0" indent="0" algn="l" defTabSz="889000">
            <a:lnSpc>
              <a:spcPct val="100000"/>
            </a:lnSpc>
            <a:spcBef>
              <a:spcPct val="0"/>
            </a:spcBef>
            <a:spcAft>
              <a:spcPct val="35000"/>
            </a:spcAft>
            <a:buNone/>
          </a:pPr>
          <a:r>
            <a:rPr lang="en-US" sz="2000" b="0" i="0" kern="1200" dirty="0"/>
            <a:t>More transparency, accountability </a:t>
          </a:r>
          <a:endParaRPr lang="en-US" sz="2000" kern="1200" dirty="0"/>
        </a:p>
      </dsp:txBody>
      <dsp:txXfrm>
        <a:off x="5984672" y="846009"/>
        <a:ext cx="5685713" cy="1543269"/>
      </dsp:txXfrm>
    </dsp:sp>
    <dsp:sp modelId="{CB3D8B4C-71BC-4994-A052-5A245F8DB891}">
      <dsp:nvSpPr>
        <dsp:cNvPr id="0" name=""/>
        <dsp:cNvSpPr/>
      </dsp:nvSpPr>
      <dsp:spPr>
        <a:xfrm>
          <a:off x="-280884" y="2775095"/>
          <a:ext cx="11529392" cy="154326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7C6CD6-03F9-4B9F-9281-C52168A09EA9}">
      <dsp:nvSpPr>
        <dsp:cNvPr id="0" name=""/>
        <dsp:cNvSpPr/>
      </dsp:nvSpPr>
      <dsp:spPr>
        <a:xfrm>
          <a:off x="185954" y="3122331"/>
          <a:ext cx="848797" cy="8487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C7ABAE-B1EF-4AC0-9E57-223A1DC375DA}">
      <dsp:nvSpPr>
        <dsp:cNvPr id="0" name=""/>
        <dsp:cNvSpPr/>
      </dsp:nvSpPr>
      <dsp:spPr>
        <a:xfrm>
          <a:off x="1501591" y="2775095"/>
          <a:ext cx="5188226" cy="1543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329" tIns="163329" rIns="163329" bIns="163329" numCol="1" spcCol="1270" anchor="ctr" anchorCtr="0">
          <a:noAutofit/>
        </a:bodyPr>
        <a:lstStyle/>
        <a:p>
          <a:pPr marL="0" lvl="0" indent="0" algn="l" defTabSz="1111250">
            <a:lnSpc>
              <a:spcPct val="100000"/>
            </a:lnSpc>
            <a:spcBef>
              <a:spcPct val="0"/>
            </a:spcBef>
            <a:spcAft>
              <a:spcPct val="35000"/>
            </a:spcAft>
            <a:buNone/>
          </a:pPr>
          <a:r>
            <a:rPr lang="en-US" sz="2500" b="0" i="0" kern="1200"/>
            <a:t>Informal FSP/Hundi </a:t>
          </a:r>
          <a:endParaRPr lang="en-US" sz="2500" kern="1200"/>
        </a:p>
      </dsp:txBody>
      <dsp:txXfrm>
        <a:off x="1501591" y="2775095"/>
        <a:ext cx="5188226" cy="1543269"/>
      </dsp:txXfrm>
    </dsp:sp>
    <dsp:sp modelId="{39C2589D-ED65-40F3-BA06-AEE83D4D0441}">
      <dsp:nvSpPr>
        <dsp:cNvPr id="0" name=""/>
        <dsp:cNvSpPr/>
      </dsp:nvSpPr>
      <dsp:spPr>
        <a:xfrm>
          <a:off x="5984695" y="2775095"/>
          <a:ext cx="5653417" cy="1543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329" tIns="163329" rIns="163329" bIns="163329" numCol="1" spcCol="1270" anchor="ctr" anchorCtr="0">
          <a:noAutofit/>
        </a:bodyPr>
        <a:lstStyle/>
        <a:p>
          <a:pPr marL="0" lvl="0" indent="0" algn="l" defTabSz="889000">
            <a:lnSpc>
              <a:spcPct val="100000"/>
            </a:lnSpc>
            <a:spcBef>
              <a:spcPct val="0"/>
            </a:spcBef>
            <a:spcAft>
              <a:spcPct val="35000"/>
            </a:spcAft>
            <a:buNone/>
          </a:pPr>
          <a:r>
            <a:rPr lang="en-US" sz="2000" b="0" i="0" kern="1200" dirty="0"/>
            <a:t>Individual/community level. </a:t>
          </a:r>
          <a:endParaRPr lang="en-US" sz="2000" kern="1200" dirty="0"/>
        </a:p>
        <a:p>
          <a:pPr marL="0" lvl="0" indent="0" algn="l" defTabSz="889000">
            <a:lnSpc>
              <a:spcPct val="100000"/>
            </a:lnSpc>
            <a:spcBef>
              <a:spcPct val="0"/>
            </a:spcBef>
            <a:spcAft>
              <a:spcPct val="35000"/>
            </a:spcAft>
            <a:buNone/>
          </a:pPr>
          <a:r>
            <a:rPr lang="en-US" sz="2000" b="0" i="0" kern="1200" dirty="0"/>
            <a:t>They could distribute CVA to beneficiaries directly. </a:t>
          </a:r>
          <a:endParaRPr lang="en-US" sz="2000" kern="1200" dirty="0"/>
        </a:p>
      </dsp:txBody>
      <dsp:txXfrm>
        <a:off x="5984695" y="2775095"/>
        <a:ext cx="5653417" cy="154326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34A514-EF08-4817-8C15-B359F62F48AC}" type="datetimeFigureOut">
              <a:rPr lang="en-US" smtClean="0"/>
              <a:t>8/25/2023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621810-A235-4754-8DD5-581BB62A1F8E}" type="slidenum">
              <a:rPr lang="en-US" smtClean="0"/>
              <a:t>‹#›</a:t>
            </a:fld>
            <a:endParaRPr lang="en-US"/>
          </a:p>
        </p:txBody>
      </p:sp>
    </p:spTree>
    <p:extLst>
      <p:ext uri="{BB962C8B-B14F-4D97-AF65-F5344CB8AC3E}">
        <p14:creationId xmlns:p14="http://schemas.microsoft.com/office/powerpoint/2010/main" val="1199830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8" name="Google Shape;278;p1:notes"/>
          <p:cNvSpPr txBox="1">
            <a:spLocks noGrp="1"/>
          </p:cNvSpPr>
          <p:nvPr>
            <p:ph type="body" idx="1"/>
          </p:nvPr>
        </p:nvSpPr>
        <p:spPr>
          <a:xfrm>
            <a:off x="685800" y="4400640"/>
            <a:ext cx="5486400" cy="360036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endParaRPr sz="1200" b="0" strike="noStrike">
              <a:latin typeface="Arial"/>
              <a:ea typeface="Arial"/>
              <a:cs typeface="Arial"/>
              <a:sym typeface="Arial"/>
            </a:endParaRPr>
          </a:p>
        </p:txBody>
      </p:sp>
      <p:sp>
        <p:nvSpPr>
          <p:cNvPr id="279" name="Google Shape;279;p1:notes"/>
          <p:cNvSpPr txBox="1"/>
          <p:nvPr/>
        </p:nvSpPr>
        <p:spPr>
          <a:xfrm>
            <a:off x="3884760" y="8685360"/>
            <a:ext cx="2971800" cy="45864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en-US" sz="1200" b="0" i="0" u="none" strike="noStrike" cap="none">
                <a:solidFill>
                  <a:srgbClr val="000000"/>
                </a:solidFill>
                <a:latin typeface="Calibri"/>
                <a:ea typeface="Calibri"/>
                <a:cs typeface="Calibri"/>
                <a:sym typeface="Calibri"/>
              </a:rPr>
              <a:t>1</a:t>
            </a:fld>
            <a:endParaRPr sz="1200" b="0" i="0" u="none" strike="noStrike" cap="none">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The TF will meet monthly on………………………. (TBD)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TF outputs will be presented at both CWG and Nutrition Cluster regular meetings.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Include nutrition-sensitive criteria in assessing needs and vulnerabilities analysis (e.g., presence of PLW and/or children under 2/under 5) and prioritize the most nutritionally vulnerable in the MPCA.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Explore entry points such as integration of nutritious foods in regular market analysis; options to establish a dedicated multi-sectoral basket to cover nutrition needs of PLW (e.g., Food, health, wash etc.)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AA621810-A235-4754-8DD5-581BB62A1F8E}" type="slidenum">
              <a:rPr lang="en-US" smtClean="0"/>
              <a:t>5</a:t>
            </a:fld>
            <a:endParaRPr lang="en-US"/>
          </a:p>
        </p:txBody>
      </p:sp>
    </p:spTree>
    <p:extLst>
      <p:ext uri="{BB962C8B-B14F-4D97-AF65-F5344CB8AC3E}">
        <p14:creationId xmlns:p14="http://schemas.microsoft.com/office/powerpoint/2010/main" val="3913905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A621810-A235-4754-8DD5-581BB62A1F8E}" type="slidenum">
              <a:rPr lang="en-US" smtClean="0"/>
              <a:t>6</a:t>
            </a:fld>
            <a:endParaRPr lang="en-US"/>
          </a:p>
        </p:txBody>
      </p:sp>
    </p:spTree>
    <p:extLst>
      <p:ext uri="{BB962C8B-B14F-4D97-AF65-F5344CB8AC3E}">
        <p14:creationId xmlns:p14="http://schemas.microsoft.com/office/powerpoint/2010/main" val="2706971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BFEE4-0D5E-DDC6-46AF-7889581B82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1A7CF7-E1AD-AFF9-5D58-90F3A8755A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40EB8F3-984D-554A-1126-A54F7BE1C468}"/>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5" name="Footer Placeholder 4">
            <a:extLst>
              <a:ext uri="{FF2B5EF4-FFF2-40B4-BE49-F238E27FC236}">
                <a16:creationId xmlns:a16="http://schemas.microsoft.com/office/drawing/2014/main" id="{07BB132D-82E7-25E4-E73D-AC44D26AE8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74E4B4-9EA4-3492-3212-9306B48FB72A}"/>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1213166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FEA5E-1428-EC1B-3B1D-296F119940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227C0F-D900-1219-6408-11775E3777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364E4-AAE1-AA1B-4919-554CF081BA9C}"/>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5" name="Footer Placeholder 4">
            <a:extLst>
              <a:ext uri="{FF2B5EF4-FFF2-40B4-BE49-F238E27FC236}">
                <a16:creationId xmlns:a16="http://schemas.microsoft.com/office/drawing/2014/main" id="{238250E4-64C0-AAB0-53FD-3B382EE2EC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B84A64-6E64-677B-C0A4-C66862C6F34D}"/>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2712385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5C9811-9571-E18D-2387-15418173F1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A8195F-349B-090C-9AC1-1284750B51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2B0502-B41D-3A96-10FD-7A942FD9D0ED}"/>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5" name="Footer Placeholder 4">
            <a:extLst>
              <a:ext uri="{FF2B5EF4-FFF2-40B4-BE49-F238E27FC236}">
                <a16:creationId xmlns:a16="http://schemas.microsoft.com/office/drawing/2014/main" id="{DB6FB104-A6D4-E94E-E522-8825D62BE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ACA36C-4389-AEC8-4B40-5C0728CE0091}"/>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591218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12B21-6E82-9AE9-7DD8-39C9ED1327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9100A2-8D87-8C31-6336-8F891B08FF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E13C0-D5BA-8BDE-3EEC-B1205C889876}"/>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5" name="Footer Placeholder 4">
            <a:extLst>
              <a:ext uri="{FF2B5EF4-FFF2-40B4-BE49-F238E27FC236}">
                <a16:creationId xmlns:a16="http://schemas.microsoft.com/office/drawing/2014/main" id="{13409757-BA73-E8BE-5766-1AC958C3F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A33DB2-6C86-0161-5DCC-A32A530F75B0}"/>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79080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A91F3-7730-B93A-202C-F7B508C2AA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3A4897-5C6F-1A2D-47B1-A2D10C002D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CD3D3A-EFB6-9A11-DD94-B33663E7559B}"/>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5" name="Footer Placeholder 4">
            <a:extLst>
              <a:ext uri="{FF2B5EF4-FFF2-40B4-BE49-F238E27FC236}">
                <a16:creationId xmlns:a16="http://schemas.microsoft.com/office/drawing/2014/main" id="{864F8903-3F93-CC22-2627-E3C870E57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2B39C-9A89-442E-36E7-96955730F4BE}"/>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140731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16DAD-DAFD-6289-BD42-300B816D00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D29F76-A48C-D1ED-F00E-3DA65FDFBA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53CD93-8529-593F-7E50-1F33EEAB04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8B287D-1A32-20AE-153D-3F2068B8F589}"/>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6" name="Footer Placeholder 5">
            <a:extLst>
              <a:ext uri="{FF2B5EF4-FFF2-40B4-BE49-F238E27FC236}">
                <a16:creationId xmlns:a16="http://schemas.microsoft.com/office/drawing/2014/main" id="{D9C2C247-17D6-DDB2-1A3E-BD779DE6BC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BF1422-06E5-A7A9-A8F9-E6BA98092D94}"/>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1795814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83701-4B8A-8D38-9005-32C79A2A88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F19462-A68E-E7F8-4E89-BA9F52BA84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518312-47D1-AB2B-96AB-651C218CE7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265C5F-9CD9-5D1A-192E-98C1CACD9F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1CF670-A03A-19BE-4BE4-364062FCF2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92C3E2-0FB9-3F1C-8B92-A453B4F93A8B}"/>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8" name="Footer Placeholder 7">
            <a:extLst>
              <a:ext uri="{FF2B5EF4-FFF2-40B4-BE49-F238E27FC236}">
                <a16:creationId xmlns:a16="http://schemas.microsoft.com/office/drawing/2014/main" id="{E3E3C96C-31E1-5A6F-C1A6-6B39A2A1F8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7EED5C-C11E-D572-2E36-D29DE20F0E2B}"/>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294634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711A0-AE1A-19C2-68D5-8F3CF8F51D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DCD77B-7249-D9B4-E17D-6A4AC830B8E0}"/>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4" name="Footer Placeholder 3">
            <a:extLst>
              <a:ext uri="{FF2B5EF4-FFF2-40B4-BE49-F238E27FC236}">
                <a16:creationId xmlns:a16="http://schemas.microsoft.com/office/drawing/2014/main" id="{C52CBDA8-B03C-0A84-508C-2FEE214BB9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FC45CC-6578-1A89-A58D-0C37367D4E80}"/>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207181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C9E617-BAFD-A021-5755-809F19DCF7F9}"/>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3" name="Footer Placeholder 2">
            <a:extLst>
              <a:ext uri="{FF2B5EF4-FFF2-40B4-BE49-F238E27FC236}">
                <a16:creationId xmlns:a16="http://schemas.microsoft.com/office/drawing/2014/main" id="{5AB2698A-4799-E229-6CC7-2C11EDDEFB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20E1B2-30C4-6F13-B75D-D1AE44D033B3}"/>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3177156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7F4ED-2B07-C84E-28C4-CF0CDF5B20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2A3B33-CACC-C41A-47DA-CDAC7F2312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CC50E8-0896-54DC-DCC3-9AA634729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3E0AA0-584F-1351-28CB-58EBD0EB6EFD}"/>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6" name="Footer Placeholder 5">
            <a:extLst>
              <a:ext uri="{FF2B5EF4-FFF2-40B4-BE49-F238E27FC236}">
                <a16:creationId xmlns:a16="http://schemas.microsoft.com/office/drawing/2014/main" id="{99E07387-6A96-6FEE-CFE7-21128CC8FA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47CFDE-1CCD-CA13-75C7-B9BB1169034E}"/>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58028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D1FA-0DD6-BB39-29C8-1E494C5965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9B784F-FD0E-623F-99FF-894BCEBD81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73E401-AD97-0615-9C91-7FF10DB976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BC4897-6C8D-1CC4-7B43-BE8C8A288AB6}"/>
              </a:ext>
            </a:extLst>
          </p:cNvPr>
          <p:cNvSpPr>
            <a:spLocks noGrp="1"/>
          </p:cNvSpPr>
          <p:nvPr>
            <p:ph type="dt" sz="half" idx="10"/>
          </p:nvPr>
        </p:nvSpPr>
        <p:spPr/>
        <p:txBody>
          <a:bodyPr/>
          <a:lstStyle/>
          <a:p>
            <a:fld id="{AE2E267E-B174-4543-AED0-73BC1C9F4118}" type="datetimeFigureOut">
              <a:rPr lang="en-US" smtClean="0"/>
              <a:t>8/25/2023</a:t>
            </a:fld>
            <a:endParaRPr lang="en-US"/>
          </a:p>
        </p:txBody>
      </p:sp>
      <p:sp>
        <p:nvSpPr>
          <p:cNvPr id="6" name="Footer Placeholder 5">
            <a:extLst>
              <a:ext uri="{FF2B5EF4-FFF2-40B4-BE49-F238E27FC236}">
                <a16:creationId xmlns:a16="http://schemas.microsoft.com/office/drawing/2014/main" id="{C47F06C1-5BCE-DF1F-DDD1-57E01232BB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AAB974-053D-724F-D19E-632DE98EFDB1}"/>
              </a:ext>
            </a:extLst>
          </p:cNvPr>
          <p:cNvSpPr>
            <a:spLocks noGrp="1"/>
          </p:cNvSpPr>
          <p:nvPr>
            <p:ph type="sldNum" sz="quarter" idx="12"/>
          </p:nvPr>
        </p:nvSpPr>
        <p:spPr/>
        <p:txBody>
          <a:bodyPr/>
          <a:lstStyle/>
          <a:p>
            <a:fld id="{D7446F3E-EF93-4A1F-8A9C-AE7EE684C4BB}" type="slidenum">
              <a:rPr lang="en-US" smtClean="0"/>
              <a:t>‹#›</a:t>
            </a:fld>
            <a:endParaRPr lang="en-US"/>
          </a:p>
        </p:txBody>
      </p:sp>
    </p:spTree>
    <p:extLst>
      <p:ext uri="{BB962C8B-B14F-4D97-AF65-F5344CB8AC3E}">
        <p14:creationId xmlns:p14="http://schemas.microsoft.com/office/powerpoint/2010/main" val="114454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1DC00D-6DC1-2C1F-03C6-D4CCCCDEEE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3968EA-5A38-9D2A-0857-92BCC07D50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2D19F-A4D9-4E34-3D0A-90FC96BA03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E267E-B174-4543-AED0-73BC1C9F4118}" type="datetimeFigureOut">
              <a:rPr lang="en-US" smtClean="0"/>
              <a:t>8/25/2023</a:t>
            </a:fld>
            <a:endParaRPr lang="en-US"/>
          </a:p>
        </p:txBody>
      </p:sp>
      <p:sp>
        <p:nvSpPr>
          <p:cNvPr id="5" name="Footer Placeholder 4">
            <a:extLst>
              <a:ext uri="{FF2B5EF4-FFF2-40B4-BE49-F238E27FC236}">
                <a16:creationId xmlns:a16="http://schemas.microsoft.com/office/drawing/2014/main" id="{FCAC1A9E-0BBA-ACEA-49B2-4F4641B5C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1FA28B-4A94-F8EC-FB07-9631E469F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46F3E-EF93-4A1F-8A9C-AE7EE684C4BB}" type="slidenum">
              <a:rPr lang="en-US" smtClean="0"/>
              <a:t>‹#›</a:t>
            </a:fld>
            <a:endParaRPr lang="en-US"/>
          </a:p>
        </p:txBody>
      </p:sp>
    </p:spTree>
    <p:extLst>
      <p:ext uri="{BB962C8B-B14F-4D97-AF65-F5344CB8AC3E}">
        <p14:creationId xmlns:p14="http://schemas.microsoft.com/office/powerpoint/2010/main" val="1393285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66"/>
          <p:cNvSpPr/>
          <p:nvPr/>
        </p:nvSpPr>
        <p:spPr>
          <a:xfrm>
            <a:off x="0" y="205905"/>
            <a:ext cx="12192120" cy="6858000"/>
          </a:xfrm>
          <a:custGeom>
            <a:avLst/>
            <a:gdLst/>
            <a:ahLst/>
            <a:cxnLst/>
            <a:rect l="l" t="t" r="r" b="b"/>
            <a:pathLst>
              <a:path w="21600" h="21600" extrusionOk="0">
                <a:moveTo>
                  <a:pt x="0" y="0"/>
                </a:moveTo>
                <a:lnTo>
                  <a:pt x="21600" y="0"/>
                </a:lnTo>
                <a:lnTo>
                  <a:pt x="21600" y="21600"/>
                </a:lnTo>
                <a:lnTo>
                  <a:pt x="0" y="21600"/>
                </a:lnTo>
                <a:close/>
              </a:path>
            </a:pathLst>
          </a:custGeom>
          <a:solidFill>
            <a:srgbClr val="E75B31"/>
          </a:solidFill>
          <a:ln>
            <a:noFill/>
          </a:ln>
        </p:spPr>
        <p:txBody>
          <a:bodyPr/>
          <a:lstStyle/>
          <a:p>
            <a:endParaRPr lang="en-US"/>
          </a:p>
        </p:txBody>
      </p:sp>
      <p:pic>
        <p:nvPicPr>
          <p:cNvPr id="282" name="Google Shape;282;p66"/>
          <p:cNvPicPr preferRelativeResize="0"/>
          <p:nvPr/>
        </p:nvPicPr>
        <p:blipFill rotWithShape="1">
          <a:blip r:embed="rId3">
            <a:alphaModFix/>
          </a:blip>
          <a:srcRect/>
          <a:stretch/>
        </p:blipFill>
        <p:spPr>
          <a:xfrm>
            <a:off x="306360" y="245880"/>
            <a:ext cx="2173680" cy="1196640"/>
          </a:xfrm>
          <a:prstGeom prst="rect">
            <a:avLst/>
          </a:prstGeom>
          <a:noFill/>
          <a:ln>
            <a:noFill/>
          </a:ln>
        </p:spPr>
      </p:pic>
      <p:sp>
        <p:nvSpPr>
          <p:cNvPr id="283" name="Google Shape;283;p66"/>
          <p:cNvSpPr txBox="1"/>
          <p:nvPr/>
        </p:nvSpPr>
        <p:spPr>
          <a:xfrm>
            <a:off x="2698899" y="5155540"/>
            <a:ext cx="8888263" cy="936600"/>
          </a:xfrm>
          <a:prstGeom prst="rect">
            <a:avLst/>
          </a:prstGeom>
          <a:noFill/>
          <a:ln>
            <a:noFill/>
          </a:ln>
        </p:spPr>
        <p:txBody>
          <a:bodyPr spcFirstLastPara="1" wrap="square" lIns="91425" tIns="45700" rIns="91425" bIns="45700" anchor="t" anchorCtr="1">
            <a:normAutofit/>
          </a:bodyPr>
          <a:lstStyle/>
          <a:p>
            <a:pPr marL="0" marR="0" lvl="0" indent="0" algn="r" rtl="0">
              <a:lnSpc>
                <a:spcPct val="90000"/>
              </a:lnSpc>
              <a:spcBef>
                <a:spcPts val="0"/>
              </a:spcBef>
              <a:spcAft>
                <a:spcPts val="0"/>
              </a:spcAft>
              <a:buNone/>
            </a:pPr>
            <a:r>
              <a:rPr lang="en-US" sz="2400" dirty="0">
                <a:solidFill>
                  <a:srgbClr val="FFFFFF"/>
                </a:solidFill>
                <a:latin typeface="Twentieth Century"/>
                <a:ea typeface="Twentieth Century"/>
                <a:cs typeface="Twentieth Century"/>
                <a:sym typeface="Twentieth Century"/>
              </a:rPr>
              <a:t>25</a:t>
            </a:r>
            <a:r>
              <a:rPr lang="en-US" sz="2400" b="0" i="0" u="none" strike="noStrike" cap="none" dirty="0">
                <a:solidFill>
                  <a:srgbClr val="FFFFFF"/>
                </a:solidFill>
                <a:latin typeface="Twentieth Century"/>
                <a:ea typeface="Twentieth Century"/>
                <a:cs typeface="Twentieth Century"/>
                <a:sym typeface="Twentieth Century"/>
              </a:rPr>
              <a:t> </a:t>
            </a:r>
            <a:r>
              <a:rPr lang="en-US" sz="2400" dirty="0">
                <a:solidFill>
                  <a:srgbClr val="FFFFFF"/>
                </a:solidFill>
                <a:latin typeface="Twentieth Century"/>
                <a:ea typeface="Twentieth Century"/>
                <a:cs typeface="Twentieth Century"/>
                <a:sym typeface="Twentieth Century"/>
              </a:rPr>
              <a:t>August</a:t>
            </a:r>
            <a:r>
              <a:rPr lang="en-US" sz="2400" b="0" i="0" u="none" strike="noStrike" cap="none" dirty="0">
                <a:solidFill>
                  <a:srgbClr val="FFFFFF"/>
                </a:solidFill>
                <a:latin typeface="Twentieth Century"/>
                <a:ea typeface="Twentieth Century"/>
                <a:cs typeface="Twentieth Century"/>
                <a:sym typeface="Twentieth Century"/>
              </a:rPr>
              <a:t> 2023</a:t>
            </a:r>
            <a:endParaRPr sz="2400" b="0" i="0" u="none" strike="noStrike" cap="none" dirty="0">
              <a:latin typeface="Arial"/>
              <a:ea typeface="Arial"/>
              <a:cs typeface="Arial"/>
              <a:sym typeface="Arial"/>
            </a:endParaRPr>
          </a:p>
          <a:p>
            <a:pPr marL="0" marR="0" lvl="0" indent="0" algn="ctr" rtl="0">
              <a:lnSpc>
                <a:spcPct val="90000"/>
              </a:lnSpc>
              <a:spcBef>
                <a:spcPts val="1001"/>
              </a:spcBef>
              <a:spcAft>
                <a:spcPts val="0"/>
              </a:spcAft>
              <a:buNone/>
            </a:pPr>
            <a:r>
              <a:rPr lang="en-US" sz="2400" b="0" i="0" u="none" strike="noStrike" cap="none" dirty="0">
                <a:solidFill>
                  <a:srgbClr val="FFFFFF"/>
                </a:solidFill>
                <a:latin typeface="Twentieth Century"/>
                <a:ea typeface="Twentieth Century"/>
                <a:cs typeface="Twentieth Century"/>
                <a:sym typeface="Twentieth Century"/>
              </a:rPr>
              <a:t> </a:t>
            </a:r>
            <a:endParaRPr sz="2400" b="0" i="0" u="none" strike="noStrike" cap="none" dirty="0">
              <a:latin typeface="Arial"/>
              <a:ea typeface="Arial"/>
              <a:cs typeface="Arial"/>
              <a:sym typeface="Arial"/>
            </a:endParaRPr>
          </a:p>
        </p:txBody>
      </p:sp>
      <p:sp>
        <p:nvSpPr>
          <p:cNvPr id="284" name="Google Shape;284;p66"/>
          <p:cNvSpPr txBox="1"/>
          <p:nvPr/>
        </p:nvSpPr>
        <p:spPr>
          <a:xfrm>
            <a:off x="1781750" y="2195760"/>
            <a:ext cx="8628500" cy="1954500"/>
          </a:xfrm>
          <a:prstGeom prst="rect">
            <a:avLst/>
          </a:prstGeom>
          <a:noFill/>
          <a:ln>
            <a:noFill/>
          </a:ln>
        </p:spPr>
        <p:txBody>
          <a:bodyPr spcFirstLastPara="1" wrap="square" lIns="91425" tIns="45700" rIns="91425" bIns="45700" anchor="t" anchorCtr="1">
            <a:normAutofit fontScale="70000" lnSpcReduction="20000"/>
          </a:bodyPr>
          <a:lstStyle/>
          <a:p>
            <a:pPr marL="0" marR="0" lvl="0" indent="0" algn="ctr" rtl="0">
              <a:lnSpc>
                <a:spcPct val="90000"/>
              </a:lnSpc>
              <a:spcBef>
                <a:spcPts val="0"/>
              </a:spcBef>
              <a:spcAft>
                <a:spcPts val="0"/>
              </a:spcAft>
              <a:buNone/>
            </a:pPr>
            <a:r>
              <a:rPr lang="en-US" sz="4800" b="0" i="0" u="none" strike="noStrike" cap="none" dirty="0">
                <a:solidFill>
                  <a:srgbClr val="FFFFFF"/>
                </a:solidFill>
                <a:latin typeface="Arial"/>
                <a:ea typeface="Arial"/>
                <a:cs typeface="Arial"/>
                <a:sym typeface="Arial"/>
              </a:rPr>
              <a:t>Task Force - CVA for Nutrition</a:t>
            </a:r>
          </a:p>
          <a:p>
            <a:pPr marL="0" marR="0" lvl="0" indent="0" algn="ctr" rtl="0">
              <a:lnSpc>
                <a:spcPct val="90000"/>
              </a:lnSpc>
              <a:spcBef>
                <a:spcPts val="0"/>
              </a:spcBef>
              <a:spcAft>
                <a:spcPts val="0"/>
              </a:spcAft>
              <a:buNone/>
            </a:pPr>
            <a:endParaRPr lang="en-US" sz="4800" b="0" i="0" u="none" strike="noStrike" cap="none" dirty="0">
              <a:latin typeface="Arial"/>
              <a:ea typeface="Arial"/>
              <a:cs typeface="Arial"/>
              <a:sym typeface="Arial"/>
            </a:endParaRPr>
          </a:p>
          <a:p>
            <a:pPr marL="0" marR="0" lvl="0" indent="0" algn="ctr" rtl="0">
              <a:lnSpc>
                <a:spcPct val="90000"/>
              </a:lnSpc>
              <a:spcBef>
                <a:spcPts val="0"/>
              </a:spcBef>
              <a:spcAft>
                <a:spcPts val="0"/>
              </a:spcAft>
              <a:buNone/>
            </a:pPr>
            <a:r>
              <a:rPr lang="en-US" sz="4800" b="0" i="0" u="none" strike="noStrike" cap="none" dirty="0">
                <a:latin typeface="Arial"/>
                <a:ea typeface="Arial"/>
                <a:cs typeface="Arial"/>
                <a:sym typeface="Arial"/>
              </a:rPr>
              <a:t>DRAFT</a:t>
            </a:r>
            <a:endParaRPr sz="4800" b="0" i="0" u="none" strike="noStrike" cap="none" dirty="0">
              <a:latin typeface="Arial"/>
              <a:ea typeface="Arial"/>
              <a:cs typeface="Arial"/>
              <a:sym typeface="Arial"/>
            </a:endParaRPr>
          </a:p>
          <a:p>
            <a:pPr marL="0" marR="0" lvl="0" indent="0" algn="ctr" rtl="0">
              <a:lnSpc>
                <a:spcPct val="90000"/>
              </a:lnSpc>
              <a:spcBef>
                <a:spcPts val="1001"/>
              </a:spcBef>
              <a:spcAft>
                <a:spcPts val="0"/>
              </a:spcAft>
              <a:buNone/>
            </a:pPr>
            <a:endParaRPr sz="2800" b="0" i="0" u="none" strike="noStrike" cap="none" dirty="0">
              <a:latin typeface="Arial"/>
              <a:ea typeface="Arial"/>
              <a:cs typeface="Arial"/>
              <a:sym typeface="Arial"/>
            </a:endParaRPr>
          </a:p>
          <a:p>
            <a:pPr marL="0" marR="0" lvl="0" indent="0" algn="ctr" rtl="0">
              <a:lnSpc>
                <a:spcPct val="90000"/>
              </a:lnSpc>
              <a:spcBef>
                <a:spcPts val="1001"/>
              </a:spcBef>
              <a:spcAft>
                <a:spcPts val="0"/>
              </a:spcAft>
              <a:buNone/>
            </a:pPr>
            <a:r>
              <a:rPr lang="en-US" sz="2800" b="0" i="0" u="none" strike="noStrike" cap="none" dirty="0">
                <a:solidFill>
                  <a:srgbClr val="FFFFFF"/>
                </a:solidFill>
                <a:latin typeface="Arial"/>
                <a:ea typeface="Arial"/>
                <a:cs typeface="Arial"/>
                <a:sym typeface="Arial"/>
              </a:rPr>
              <a:t> </a:t>
            </a:r>
            <a:endParaRPr sz="2800" b="0" i="0" u="none" strike="noStrike" cap="none" dirty="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898AE-66A5-B31B-F69F-2F7A05C99E07}"/>
              </a:ext>
            </a:extLst>
          </p:cNvPr>
          <p:cNvSpPr>
            <a:spLocks noGrp="1"/>
          </p:cNvSpPr>
          <p:nvPr>
            <p:ph type="title"/>
          </p:nvPr>
        </p:nvSpPr>
        <p:spPr>
          <a:xfrm>
            <a:off x="731521" y="199699"/>
            <a:ext cx="11171582" cy="647114"/>
          </a:xfrm>
        </p:spPr>
        <p:txBody>
          <a:bodyPr>
            <a:normAutofit/>
          </a:bodyPr>
          <a:lstStyle/>
          <a:p>
            <a:r>
              <a:rPr lang="en-US" sz="3600" dirty="0"/>
              <a:t>3 Cash Feasibility &amp; Risk Assessment</a:t>
            </a:r>
          </a:p>
        </p:txBody>
      </p:sp>
      <p:sp>
        <p:nvSpPr>
          <p:cNvPr id="8" name="TextBox 7">
            <a:extLst>
              <a:ext uri="{FF2B5EF4-FFF2-40B4-BE49-F238E27FC236}">
                <a16:creationId xmlns:a16="http://schemas.microsoft.com/office/drawing/2014/main" id="{F154B43B-48FD-985C-5EB9-213FDB156CE4}"/>
              </a:ext>
            </a:extLst>
          </p:cNvPr>
          <p:cNvSpPr txBox="1"/>
          <p:nvPr/>
        </p:nvSpPr>
        <p:spPr>
          <a:xfrm>
            <a:off x="1383527" y="846813"/>
            <a:ext cx="5351228" cy="584775"/>
          </a:xfrm>
          <a:prstGeom prst="rect">
            <a:avLst/>
          </a:prstGeom>
          <a:noFill/>
        </p:spPr>
        <p:txBody>
          <a:bodyPr wrap="square" rtlCol="0">
            <a:spAutoFit/>
          </a:bodyPr>
          <a:lstStyle/>
          <a:p>
            <a:r>
              <a:rPr lang="en-GB" sz="3200" b="1" i="0" dirty="0">
                <a:solidFill>
                  <a:srgbClr val="2F5496"/>
                </a:solidFill>
                <a:effectLst/>
                <a:latin typeface="Calibri Light" panose="020F0302020204030204" pitchFamily="34" charset="0"/>
              </a:rPr>
              <a:t>3-1 Market Factors</a:t>
            </a:r>
            <a:r>
              <a:rPr lang="en-001" sz="3200" b="1" i="0" dirty="0">
                <a:solidFill>
                  <a:srgbClr val="2F5496"/>
                </a:solidFill>
                <a:effectLst/>
                <a:latin typeface="Calibri Light" panose="020F0302020204030204" pitchFamily="34" charset="0"/>
              </a:rPr>
              <a:t> </a:t>
            </a:r>
            <a:endParaRPr lang="en-US" sz="3200" b="1" dirty="0"/>
          </a:p>
        </p:txBody>
      </p:sp>
      <p:sp>
        <p:nvSpPr>
          <p:cNvPr id="5" name="Content Placeholder 4">
            <a:extLst>
              <a:ext uri="{FF2B5EF4-FFF2-40B4-BE49-F238E27FC236}">
                <a16:creationId xmlns:a16="http://schemas.microsoft.com/office/drawing/2014/main" id="{39CD9F31-AF1B-71DF-8FDE-4A829B2848A3}"/>
              </a:ext>
            </a:extLst>
          </p:cNvPr>
          <p:cNvSpPr>
            <a:spLocks noGrp="1"/>
          </p:cNvSpPr>
          <p:nvPr>
            <p:ph idx="1"/>
          </p:nvPr>
        </p:nvSpPr>
        <p:spPr>
          <a:xfrm>
            <a:off x="429370" y="2011680"/>
            <a:ext cx="10581530" cy="4274820"/>
          </a:xfrm>
        </p:spPr>
        <p:txBody>
          <a:bodyPr>
            <a:normAutofit/>
          </a:bodyPr>
          <a:lstStyle/>
          <a:p>
            <a:pPr marL="0" indent="0" fontAlgn="base">
              <a:buNone/>
            </a:pPr>
            <a:r>
              <a:rPr lang="en-001" sz="3200" b="1" i="1" dirty="0">
                <a:solidFill>
                  <a:srgbClr val="0070C0"/>
                </a:solidFill>
                <a:latin typeface="WordVisi_MSFontService"/>
              </a:rPr>
              <a:t>Vendors:</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Access for beneficiaries, considering safety and willingness of beneficiaries.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Consider availability and cost of transportation for beneficiaries.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In case of voucher </a:t>
            </a:r>
          </a:p>
          <a:p>
            <a:pPr lvl="1" fontAlgn="base">
              <a:buFont typeface="Arial" panose="020B0604020202020204" pitchFamily="34" charset="0"/>
              <a:buChar char="•"/>
            </a:pPr>
            <a:r>
              <a:rPr lang="en-US" sz="2400" b="0" i="0" dirty="0">
                <a:solidFill>
                  <a:srgbClr val="000000"/>
                </a:solidFill>
                <a:effectLst/>
                <a:latin typeface="Calibri" panose="020F0502020204030204" pitchFamily="34" charset="0"/>
              </a:rPr>
              <a:t>Which have enough financial liquidity to wait for reimbursement.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Local markets have less diverse food compared with markets in town. Need to ensure diversity of food items. </a:t>
            </a:r>
            <a:endParaRPr lang="en-001" sz="2400" b="0" i="0" dirty="0">
              <a:solidFill>
                <a:srgbClr val="000000"/>
              </a:solidFill>
              <a:effectLst/>
              <a:latin typeface="Calibri" panose="020F0502020204030204" pitchFamily="34" charset="0"/>
            </a:endParaRPr>
          </a:p>
          <a:p>
            <a:pPr marL="0" indent="0" algn="l" rtl="0" fontAlgn="base">
              <a:buNone/>
            </a:pPr>
            <a:endParaRPr lang="en-US" sz="2400"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952085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54B43B-48FD-985C-5EB9-213FDB156CE4}"/>
              </a:ext>
            </a:extLst>
          </p:cNvPr>
          <p:cNvSpPr txBox="1"/>
          <p:nvPr/>
        </p:nvSpPr>
        <p:spPr>
          <a:xfrm>
            <a:off x="1383527" y="846813"/>
            <a:ext cx="5351228" cy="584775"/>
          </a:xfrm>
          <a:prstGeom prst="rect">
            <a:avLst/>
          </a:prstGeom>
          <a:noFill/>
        </p:spPr>
        <p:txBody>
          <a:bodyPr wrap="square" rtlCol="0">
            <a:spAutoFit/>
          </a:bodyPr>
          <a:lstStyle/>
          <a:p>
            <a:r>
              <a:rPr lang="en-GB" sz="3200" b="1" i="0" dirty="0">
                <a:solidFill>
                  <a:srgbClr val="2F5496"/>
                </a:solidFill>
                <a:effectLst/>
                <a:latin typeface="Calibri Light" panose="020F0302020204030204" pitchFamily="34" charset="0"/>
              </a:rPr>
              <a:t>3-1 Market Factors</a:t>
            </a:r>
            <a:r>
              <a:rPr lang="en-001" sz="3200" b="1" i="0" dirty="0">
                <a:solidFill>
                  <a:srgbClr val="2F5496"/>
                </a:solidFill>
                <a:effectLst/>
                <a:latin typeface="Calibri Light" panose="020F0302020204030204" pitchFamily="34" charset="0"/>
              </a:rPr>
              <a:t> </a:t>
            </a:r>
            <a:endParaRPr lang="en-US" sz="3200" b="1" dirty="0"/>
          </a:p>
        </p:txBody>
      </p:sp>
      <p:sp>
        <p:nvSpPr>
          <p:cNvPr id="5" name="Content Placeholder 4">
            <a:extLst>
              <a:ext uri="{FF2B5EF4-FFF2-40B4-BE49-F238E27FC236}">
                <a16:creationId xmlns:a16="http://schemas.microsoft.com/office/drawing/2014/main" id="{39CD9F31-AF1B-71DF-8FDE-4A829B2848A3}"/>
              </a:ext>
            </a:extLst>
          </p:cNvPr>
          <p:cNvSpPr>
            <a:spLocks noGrp="1"/>
          </p:cNvSpPr>
          <p:nvPr>
            <p:ph idx="1"/>
          </p:nvPr>
        </p:nvSpPr>
        <p:spPr>
          <a:xfrm>
            <a:off x="548640" y="1860605"/>
            <a:ext cx="10462260" cy="4425895"/>
          </a:xfrm>
        </p:spPr>
        <p:txBody>
          <a:bodyPr>
            <a:normAutofit/>
          </a:bodyPr>
          <a:lstStyle/>
          <a:p>
            <a:pPr marL="0" indent="0" algn="l" rtl="0" fontAlgn="base">
              <a:buNone/>
            </a:pPr>
            <a:r>
              <a:rPr lang="en-GB" sz="3200" b="1" i="1" dirty="0">
                <a:solidFill>
                  <a:srgbClr val="0070C0"/>
                </a:solidFill>
                <a:effectLst/>
                <a:latin typeface="WordVisi_MSFontService"/>
              </a:rPr>
              <a:t>Market Monitoring:</a:t>
            </a:r>
            <a:endParaRPr lang="en-001" sz="3200" b="1" i="1" dirty="0">
              <a:solidFill>
                <a:srgbClr val="0070C0"/>
              </a:solidFill>
              <a:effectLst/>
              <a:latin typeface="WordVisi_MSFontService"/>
            </a:endParaRP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WFP monthly monitoring covers only basic food item to cover 2100 kcal.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Who can cover? WFP can expand more items to cover. or other partners come in and fill the gap.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Consider frequency, coverage, sample size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Need to establish methodology, joint market monitoring initiative.  </a:t>
            </a:r>
          </a:p>
        </p:txBody>
      </p:sp>
      <p:sp>
        <p:nvSpPr>
          <p:cNvPr id="6" name="Title 1">
            <a:extLst>
              <a:ext uri="{FF2B5EF4-FFF2-40B4-BE49-F238E27FC236}">
                <a16:creationId xmlns:a16="http://schemas.microsoft.com/office/drawing/2014/main" id="{6CB69A9B-3DF0-7204-D4A7-5A98F2C32128}"/>
              </a:ext>
            </a:extLst>
          </p:cNvPr>
          <p:cNvSpPr txBox="1">
            <a:spLocks/>
          </p:cNvSpPr>
          <p:nvPr/>
        </p:nvSpPr>
        <p:spPr>
          <a:xfrm>
            <a:off x="731521" y="199699"/>
            <a:ext cx="11171582" cy="647114"/>
          </a:xfrm>
          <a:prstGeom prst="rect">
            <a:avLst/>
          </a:prstGeom>
        </p:spPr>
        <p:txBody>
          <a:bodyPr vert="horz" lIns="91440" tIns="45720" rIns="91440" bIns="45720" rtlCol="0" anchor="t">
            <a:normAutofit/>
          </a:bodyPr>
          <a:lst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a:lstStyle>
          <a:p>
            <a:r>
              <a:rPr lang="en-US" sz="3600"/>
              <a:t>Cash Feasibility &amp; Risk Assessment</a:t>
            </a:r>
            <a:endParaRPr lang="en-US" sz="3600" dirty="0"/>
          </a:p>
        </p:txBody>
      </p:sp>
    </p:spTree>
    <p:extLst>
      <p:ext uri="{BB962C8B-B14F-4D97-AF65-F5344CB8AC3E}">
        <p14:creationId xmlns:p14="http://schemas.microsoft.com/office/powerpoint/2010/main" val="2665206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54B43B-48FD-985C-5EB9-213FDB156CE4}"/>
              </a:ext>
            </a:extLst>
          </p:cNvPr>
          <p:cNvSpPr txBox="1"/>
          <p:nvPr/>
        </p:nvSpPr>
        <p:spPr>
          <a:xfrm>
            <a:off x="1383527" y="846813"/>
            <a:ext cx="5351228" cy="584775"/>
          </a:xfrm>
          <a:prstGeom prst="rect">
            <a:avLst/>
          </a:prstGeom>
          <a:noFill/>
        </p:spPr>
        <p:txBody>
          <a:bodyPr wrap="square" rtlCol="0">
            <a:spAutoFit/>
          </a:bodyPr>
          <a:lstStyle/>
          <a:p>
            <a:r>
              <a:rPr lang="en-GB" sz="3200" b="1" i="0" dirty="0">
                <a:solidFill>
                  <a:srgbClr val="2F5496"/>
                </a:solidFill>
                <a:effectLst/>
                <a:latin typeface="Calibri Light" panose="020F0302020204030204" pitchFamily="34" charset="0"/>
              </a:rPr>
              <a:t>3-2 Service Providers</a:t>
            </a:r>
            <a:endParaRPr lang="en-US" sz="3200" b="1" dirty="0"/>
          </a:p>
        </p:txBody>
      </p:sp>
      <p:graphicFrame>
        <p:nvGraphicFramePr>
          <p:cNvPr id="10" name="Content Placeholder 4">
            <a:extLst>
              <a:ext uri="{FF2B5EF4-FFF2-40B4-BE49-F238E27FC236}">
                <a16:creationId xmlns:a16="http://schemas.microsoft.com/office/drawing/2014/main" id="{329E7B83-D358-426B-EF54-24B1E641CD51}"/>
              </a:ext>
            </a:extLst>
          </p:cNvPr>
          <p:cNvGraphicFramePr>
            <a:graphicFrameLocks noGrp="1"/>
          </p:cNvGraphicFramePr>
          <p:nvPr>
            <p:ph idx="1"/>
          </p:nvPr>
        </p:nvGraphicFramePr>
        <p:xfrm>
          <a:off x="492981" y="1508911"/>
          <a:ext cx="11529392" cy="5164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a16="http://schemas.microsoft.com/office/drawing/2014/main" id="{7CAEC691-9079-12D2-B86B-663DB35403D8}"/>
              </a:ext>
            </a:extLst>
          </p:cNvPr>
          <p:cNvSpPr txBox="1">
            <a:spLocks/>
          </p:cNvSpPr>
          <p:nvPr/>
        </p:nvSpPr>
        <p:spPr>
          <a:xfrm>
            <a:off x="731521" y="199699"/>
            <a:ext cx="11171582" cy="647114"/>
          </a:xfrm>
          <a:prstGeom prst="rect">
            <a:avLst/>
          </a:prstGeom>
        </p:spPr>
        <p:txBody>
          <a:bodyPr vert="horz" lIns="91440" tIns="45720" rIns="91440" bIns="45720" rtlCol="0" anchor="t">
            <a:normAutofit/>
          </a:bodyPr>
          <a:lst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a:lstStyle>
          <a:p>
            <a:r>
              <a:rPr lang="en-US" sz="3600"/>
              <a:t>Cash Feasibility &amp; Risk Assessment</a:t>
            </a:r>
            <a:endParaRPr lang="en-US" sz="3600" dirty="0"/>
          </a:p>
        </p:txBody>
      </p:sp>
    </p:spTree>
    <p:extLst>
      <p:ext uri="{BB962C8B-B14F-4D97-AF65-F5344CB8AC3E}">
        <p14:creationId xmlns:p14="http://schemas.microsoft.com/office/powerpoint/2010/main" val="1118006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FF338-5671-D5E0-8EF2-C6426A2F5BFF}"/>
              </a:ext>
            </a:extLst>
          </p:cNvPr>
          <p:cNvSpPr>
            <a:spLocks noGrp="1"/>
          </p:cNvSpPr>
          <p:nvPr>
            <p:ph type="title"/>
          </p:nvPr>
        </p:nvSpPr>
        <p:spPr/>
        <p:txBody>
          <a:bodyPr/>
          <a:lstStyle/>
          <a:p>
            <a:r>
              <a:rPr lang="en-US" dirty="0"/>
              <a:t>Group 4</a:t>
            </a:r>
          </a:p>
        </p:txBody>
      </p:sp>
      <p:sp>
        <p:nvSpPr>
          <p:cNvPr id="3" name="Content Placeholder 2">
            <a:extLst>
              <a:ext uri="{FF2B5EF4-FFF2-40B4-BE49-F238E27FC236}">
                <a16:creationId xmlns:a16="http://schemas.microsoft.com/office/drawing/2014/main" id="{BA377949-30A5-21FD-2C33-55D40050A8A3}"/>
              </a:ext>
            </a:extLst>
          </p:cNvPr>
          <p:cNvSpPr>
            <a:spLocks noGrp="1"/>
          </p:cNvSpPr>
          <p:nvPr>
            <p:ph idx="1"/>
          </p:nvPr>
        </p:nvSpPr>
        <p:spPr/>
        <p:txBody>
          <a:bodyPr/>
          <a:lstStyle/>
          <a:p>
            <a:r>
              <a:rPr lang="en-US" dirty="0"/>
              <a:t>Collaborate with respective line department/ counterparts for sensitivity, feasibility and acceptance</a:t>
            </a:r>
          </a:p>
        </p:txBody>
      </p:sp>
    </p:spTree>
    <p:extLst>
      <p:ext uri="{BB962C8B-B14F-4D97-AF65-F5344CB8AC3E}">
        <p14:creationId xmlns:p14="http://schemas.microsoft.com/office/powerpoint/2010/main" val="294240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D95C8-C12B-936B-E90D-F2F978BA95C9}"/>
              </a:ext>
            </a:extLst>
          </p:cNvPr>
          <p:cNvSpPr>
            <a:spLocks noGrp="1"/>
          </p:cNvSpPr>
          <p:nvPr>
            <p:ph type="title"/>
          </p:nvPr>
        </p:nvSpPr>
        <p:spPr/>
        <p:txBody>
          <a:bodyPr>
            <a:normAutofit/>
          </a:bodyPr>
          <a:lstStyle/>
          <a:p>
            <a:r>
              <a:rPr lang="en-US" sz="3600" b="1" dirty="0">
                <a:latin typeface="+mn-lt"/>
              </a:rPr>
              <a:t>Introduction</a:t>
            </a:r>
          </a:p>
        </p:txBody>
      </p:sp>
      <p:sp>
        <p:nvSpPr>
          <p:cNvPr id="3" name="Content Placeholder 2">
            <a:extLst>
              <a:ext uri="{FF2B5EF4-FFF2-40B4-BE49-F238E27FC236}">
                <a16:creationId xmlns:a16="http://schemas.microsoft.com/office/drawing/2014/main" id="{4E920EC0-10A7-40E4-7B5C-B7925C28D016}"/>
              </a:ext>
            </a:extLst>
          </p:cNvPr>
          <p:cNvSpPr>
            <a:spLocks noGrp="1"/>
          </p:cNvSpPr>
          <p:nvPr>
            <p:ph idx="1"/>
          </p:nvPr>
        </p:nvSpPr>
        <p:spPr/>
        <p:txBody>
          <a:bodyPr/>
          <a:lstStyle/>
          <a:p>
            <a:pPr marL="0" marR="0" indent="0" algn="just">
              <a:buNone/>
            </a:pPr>
            <a:r>
              <a:rPr lang="en-GB" sz="2400" dirty="0">
                <a:effectLst/>
                <a:ea typeface="Times New Roman" panose="02020603050405020304" pitchFamily="18" charset="0"/>
              </a:rPr>
              <a:t>The Myanmar CVA Nutrition Task Force (TF) is a forum of technical professionals dedicated to working towards developing best practice of enhancing Nutrition outcomes through utilising Cash and Voucher Assistance (CVA) and Market Based Approaches (MBP) </a:t>
            </a:r>
            <a:r>
              <a:rPr lang="en-GB" sz="2400" dirty="0" err="1">
                <a:effectLst/>
                <a:ea typeface="Times New Roman" panose="02020603050405020304" pitchFamily="18" charset="0"/>
              </a:rPr>
              <a:t>sectorally</a:t>
            </a:r>
            <a:r>
              <a:rPr lang="en-GB" sz="2400" dirty="0">
                <a:effectLst/>
                <a:ea typeface="Times New Roman" panose="02020603050405020304" pitchFamily="18" charset="0"/>
              </a:rPr>
              <a:t> and multi-</a:t>
            </a:r>
            <a:r>
              <a:rPr lang="en-GB" sz="2400" dirty="0" err="1">
                <a:effectLst/>
                <a:ea typeface="Times New Roman" panose="02020603050405020304" pitchFamily="18" charset="0"/>
              </a:rPr>
              <a:t>sectorally</a:t>
            </a:r>
            <a:r>
              <a:rPr lang="en-GB" sz="2400" dirty="0">
                <a:effectLst/>
                <a:ea typeface="Times New Roman" panose="02020603050405020304" pitchFamily="18" charset="0"/>
              </a:rPr>
              <a:t>. </a:t>
            </a:r>
          </a:p>
          <a:p>
            <a:pPr marL="0" marR="0" algn="just"/>
            <a:endParaRPr lang="en-US" sz="2400" dirty="0">
              <a:effectLst/>
              <a:ea typeface="Times New Roman" panose="02020603050405020304" pitchFamily="18" charset="0"/>
            </a:endParaRPr>
          </a:p>
          <a:p>
            <a:pPr marL="0" marR="0" indent="0" algn="just">
              <a:buNone/>
            </a:pPr>
            <a:r>
              <a:rPr lang="en-GB" sz="2400" dirty="0">
                <a:effectLst/>
                <a:ea typeface="Times New Roman" panose="02020603050405020304" pitchFamily="18" charset="0"/>
              </a:rPr>
              <a:t>The TF will include both technical functions that focus on process (such as sharing lessons learnt, harmonising approaches, developing guidelines, SOPs and Systems when necessary) and strategic functions that focus more on results and impact (such as treatment and preventative approaches, sustainable solution, multi-sectoral needs, advocacy to promote appropriate cash and voucher assistance and influence policy). </a:t>
            </a:r>
            <a:endParaRPr lang="en-US" sz="2400" dirty="0">
              <a:effectLst/>
              <a:ea typeface="Times New Roman" panose="02020603050405020304" pitchFamily="18" charset="0"/>
            </a:endParaRPr>
          </a:p>
          <a:p>
            <a:endParaRPr lang="en-US" dirty="0"/>
          </a:p>
        </p:txBody>
      </p:sp>
    </p:spTree>
    <p:extLst>
      <p:ext uri="{BB962C8B-B14F-4D97-AF65-F5344CB8AC3E}">
        <p14:creationId xmlns:p14="http://schemas.microsoft.com/office/powerpoint/2010/main" val="3248159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6F79C-F47C-07BF-A49A-D2AA75E2DC3F}"/>
              </a:ext>
            </a:extLst>
          </p:cNvPr>
          <p:cNvSpPr>
            <a:spLocks noGrp="1"/>
          </p:cNvSpPr>
          <p:nvPr>
            <p:ph type="title"/>
          </p:nvPr>
        </p:nvSpPr>
        <p:spPr/>
        <p:txBody>
          <a:bodyPr>
            <a:normAutofit/>
          </a:bodyPr>
          <a:lstStyle/>
          <a:p>
            <a:r>
              <a:rPr lang="en-US" sz="3600" b="1" dirty="0">
                <a:latin typeface="+mn-lt"/>
              </a:rPr>
              <a:t>Main Objectives</a:t>
            </a:r>
          </a:p>
        </p:txBody>
      </p:sp>
      <p:sp>
        <p:nvSpPr>
          <p:cNvPr id="3" name="Content Placeholder 2">
            <a:extLst>
              <a:ext uri="{FF2B5EF4-FFF2-40B4-BE49-F238E27FC236}">
                <a16:creationId xmlns:a16="http://schemas.microsoft.com/office/drawing/2014/main" id="{F0E125DF-C208-D89E-EF34-740EB64BABFE}"/>
              </a:ext>
            </a:extLst>
          </p:cNvPr>
          <p:cNvSpPr>
            <a:spLocks noGrp="1"/>
          </p:cNvSpPr>
          <p:nvPr>
            <p:ph idx="1"/>
          </p:nvPr>
        </p:nvSpPr>
        <p:spPr/>
        <p:txBody>
          <a:bodyPr/>
          <a:lstStyle/>
          <a:p>
            <a:pPr marL="0" indent="0">
              <a:buNone/>
            </a:pPr>
            <a:r>
              <a:rPr lang="en-GB" sz="2400" dirty="0">
                <a:effectLst/>
                <a:ea typeface="Times New Roman" panose="02020603050405020304" pitchFamily="18" charset="0"/>
              </a:rPr>
              <a:t>To explore how CVA can contribute to improvement in the nutritional status of targeted community and build up on the learnings for future planning and implementation- established in the draft </a:t>
            </a:r>
            <a:r>
              <a:rPr lang="en-GB" sz="2400" dirty="0">
                <a:effectLst/>
                <a:highlight>
                  <a:srgbClr val="FFFF00"/>
                </a:highlight>
                <a:ea typeface="Times New Roman" panose="02020603050405020304" pitchFamily="18" charset="0"/>
              </a:rPr>
              <a:t>“Myanmar Operational Guidance”</a:t>
            </a:r>
            <a:r>
              <a:rPr lang="en-GB" sz="2400" dirty="0">
                <a:effectLst/>
                <a:ea typeface="Times New Roman" panose="02020603050405020304" pitchFamily="18" charset="0"/>
              </a:rPr>
              <a:t> for Nutrition CVA actors.</a:t>
            </a:r>
            <a:endParaRPr lang="en-US" sz="2400" dirty="0">
              <a:effectLs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58886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4431B-94B1-00A5-1C17-6204A51CDC91}"/>
              </a:ext>
            </a:extLst>
          </p:cNvPr>
          <p:cNvSpPr>
            <a:spLocks noGrp="1"/>
          </p:cNvSpPr>
          <p:nvPr>
            <p:ph type="title"/>
          </p:nvPr>
        </p:nvSpPr>
        <p:spPr/>
        <p:txBody>
          <a:bodyPr>
            <a:normAutofit/>
          </a:bodyPr>
          <a:lstStyle/>
          <a:p>
            <a:r>
              <a:rPr lang="en-US" sz="3600" b="1" dirty="0">
                <a:latin typeface="+mn-lt"/>
              </a:rPr>
              <a:t>Key Tasks</a:t>
            </a:r>
          </a:p>
        </p:txBody>
      </p:sp>
      <p:sp>
        <p:nvSpPr>
          <p:cNvPr id="3" name="Content Placeholder 2">
            <a:extLst>
              <a:ext uri="{FF2B5EF4-FFF2-40B4-BE49-F238E27FC236}">
                <a16:creationId xmlns:a16="http://schemas.microsoft.com/office/drawing/2014/main" id="{9D94C02C-A8A0-338E-3313-A71ACD625200}"/>
              </a:ext>
            </a:extLst>
          </p:cNvPr>
          <p:cNvSpPr>
            <a:spLocks noGrp="1"/>
          </p:cNvSpPr>
          <p:nvPr>
            <p:ph idx="1"/>
          </p:nvPr>
        </p:nvSpPr>
        <p:spPr>
          <a:xfrm>
            <a:off x="838200" y="1546412"/>
            <a:ext cx="10515600" cy="4630551"/>
          </a:xfrm>
        </p:spPr>
        <p:txBody>
          <a:bodyPr>
            <a:normAutofit lnSpcReduction="10000"/>
          </a:bodyPr>
          <a:lstStyle/>
          <a:p>
            <a:pPr marL="342900" marR="0" lvl="0" indent="-342900">
              <a:spcBef>
                <a:spcPts val="0"/>
              </a:spcBef>
              <a:spcAft>
                <a:spcPts val="0"/>
              </a:spcAft>
              <a:buFont typeface="+mj-lt"/>
              <a:buAutoNum type="arabicPeriod"/>
            </a:pPr>
            <a:r>
              <a:rPr lang="en-GB" sz="2400" dirty="0">
                <a:effectLst/>
                <a:latin typeface="Calibri" panose="020F0502020204030204" pitchFamily="34" charset="0"/>
                <a:ea typeface="Calibri" panose="020F0502020204030204" pitchFamily="34" charset="0"/>
                <a:cs typeface="Times New Roman" panose="02020603050405020304" pitchFamily="18" charset="0"/>
              </a:rPr>
              <a:t>Update Draft Myanmar Operational Guidance, as necessary</a:t>
            </a:r>
          </a:p>
          <a:p>
            <a:pPr marL="342900" marR="0" lvl="0" indent="-342900">
              <a:spcBef>
                <a:spcPts val="0"/>
              </a:spcBef>
              <a:spcAft>
                <a:spcPts val="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GB" sz="2400" dirty="0">
                <a:effectLst/>
                <a:latin typeface="Calibri" panose="020F0502020204030204" pitchFamily="34" charset="0"/>
                <a:ea typeface="Calibri" panose="020F0502020204030204" pitchFamily="34" charset="0"/>
                <a:cs typeface="Times New Roman" panose="02020603050405020304" pitchFamily="18" charset="0"/>
              </a:rPr>
              <a:t>Map organisations working on Nutrition and CVA to </a:t>
            </a: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understand area coverages and gaps.</a:t>
            </a:r>
          </a:p>
          <a:p>
            <a:pPr marL="342900" marR="0" lvl="0" indent="-342900">
              <a:spcBef>
                <a:spcPts val="0"/>
              </a:spcBef>
              <a:spcAft>
                <a:spcPts val="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GB" sz="2400" dirty="0">
                <a:effectLst/>
                <a:latin typeface="Calibri" panose="020F0502020204030204" pitchFamily="34" charset="0"/>
                <a:ea typeface="Calibri" panose="020F0502020204030204" pitchFamily="34" charset="0"/>
                <a:cs typeface="Times New Roman" panose="02020603050405020304" pitchFamily="18" charset="0"/>
              </a:rPr>
              <a:t>Collect documents (reports, guidance, PDMs,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SoPs</a:t>
            </a:r>
            <a:r>
              <a:rPr lang="en-GB" sz="2400" dirty="0">
                <a:effectLst/>
                <a:latin typeface="Calibri" panose="020F0502020204030204" pitchFamily="34" charset="0"/>
                <a:ea typeface="Calibri" panose="020F0502020204030204" pitchFamily="34" charset="0"/>
                <a:cs typeface="Times New Roman" panose="02020603050405020304" pitchFamily="18" charset="0"/>
              </a:rPr>
              <a:t>, etc) on CVA and nutrition linkages </a:t>
            </a:r>
          </a:p>
          <a:p>
            <a:pPr marL="342900" marR="0" lvl="0" indent="-342900">
              <a:spcBef>
                <a:spcPts val="0"/>
              </a:spcBef>
              <a:spcAft>
                <a:spcPts val="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GB" sz="2400" dirty="0">
                <a:effectLst/>
                <a:latin typeface="Calibri" panose="020F0502020204030204" pitchFamily="34" charset="0"/>
                <a:ea typeface="Calibri" panose="020F0502020204030204" pitchFamily="34" charset="0"/>
                <a:cs typeface="Times New Roman" panose="02020603050405020304" pitchFamily="18" charset="0"/>
              </a:rPr>
              <a:t>Carry out Feasibility and Risk Assessments/ Delivery Mechanism Assessments along with assessments on the impact/contribution of CVA to nutrition, as needed.  </a:t>
            </a:r>
          </a:p>
          <a:p>
            <a:pPr marL="342900" marR="0" lvl="0" indent="-342900">
              <a:spcBef>
                <a:spcPts val="0"/>
              </a:spcBef>
              <a:spcAft>
                <a:spcPts val="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Establish and strengthen referral pathways between CVA and Nutrition interventions and explore the use of data sharing agreement/SOP between actors to transfer beneficiaries’ caseload between the different CVAs approaches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32872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00BF6-5815-B29E-E5DE-CC8BAD377F96}"/>
              </a:ext>
            </a:extLst>
          </p:cNvPr>
          <p:cNvSpPr>
            <a:spLocks noGrp="1"/>
          </p:cNvSpPr>
          <p:nvPr>
            <p:ph type="title"/>
          </p:nvPr>
        </p:nvSpPr>
        <p:spPr/>
        <p:txBody>
          <a:bodyPr>
            <a:normAutofit/>
          </a:bodyPr>
          <a:lstStyle/>
          <a:p>
            <a:r>
              <a:rPr lang="en-US" sz="3600" dirty="0">
                <a:latin typeface="+mn-lt"/>
              </a:rPr>
              <a:t>Key Tasks (Continued)</a:t>
            </a:r>
          </a:p>
        </p:txBody>
      </p:sp>
      <p:sp>
        <p:nvSpPr>
          <p:cNvPr id="3" name="Content Placeholder 2">
            <a:extLst>
              <a:ext uri="{FF2B5EF4-FFF2-40B4-BE49-F238E27FC236}">
                <a16:creationId xmlns:a16="http://schemas.microsoft.com/office/drawing/2014/main" id="{B0A7E122-218C-AAE3-F4B9-7B27C06A5490}"/>
              </a:ext>
            </a:extLst>
          </p:cNvPr>
          <p:cNvSpPr>
            <a:spLocks noGrp="1"/>
          </p:cNvSpPr>
          <p:nvPr>
            <p:ph idx="1"/>
          </p:nvPr>
        </p:nvSpPr>
        <p:spPr>
          <a:xfrm>
            <a:off x="838200" y="1517515"/>
            <a:ext cx="10515600" cy="4659448"/>
          </a:xfrm>
        </p:spPr>
        <p:txBody>
          <a:bodyPr>
            <a:normAutofit lnSpcReduction="10000"/>
          </a:bodyPr>
          <a:lstStyle/>
          <a:p>
            <a:pPr marL="342900" marR="0" lvl="0" indent="-342900">
              <a:spcBef>
                <a:spcPts val="0"/>
              </a:spcBef>
              <a:spcAft>
                <a:spcPts val="0"/>
              </a:spcAft>
              <a:buFont typeface="+mj-lt"/>
              <a:buAutoNum type="arabicPeriod" startAt="6"/>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Set up regular exchange forum with the CWG and FSC to discuss reporting, learning and dissemination; opportunities to integrate CVA modalities in the nutrition sector and opportunities to improve nutrition sensitivity of MPCA, SMEB and transfer amounts, and any operational issues (e.g., data sharing agreement targeting, monitoring etc.</a:t>
            </a:r>
          </a:p>
          <a:p>
            <a:pPr marL="342900" marR="0" lvl="0" indent="-342900">
              <a:spcBef>
                <a:spcPts val="0"/>
              </a:spcBef>
              <a:spcAft>
                <a:spcPts val="0"/>
              </a:spcAft>
              <a:buFont typeface="+mj-lt"/>
              <a:buAutoNum type="arabicPeriod" startAt="6"/>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startAt="6"/>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Build capacities among CVA practitioners on nutrition (e.g., MUAC screening) and SBC</a:t>
            </a:r>
          </a:p>
          <a:p>
            <a:pPr marL="342900" marR="0" lvl="0" indent="-342900">
              <a:spcBef>
                <a:spcPts val="0"/>
              </a:spcBef>
              <a:spcAft>
                <a:spcPts val="0"/>
              </a:spcAft>
              <a:buFont typeface="+mj-lt"/>
              <a:buAutoNum type="arabicPeriod" startAt="6"/>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startAt="6"/>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Document emerging experiences and learning from nutrition responses with CVA components. </a:t>
            </a:r>
          </a:p>
          <a:p>
            <a:pPr marL="342900" marR="0" lvl="0" indent="-342900">
              <a:spcBef>
                <a:spcPts val="0"/>
              </a:spcBef>
              <a:spcAft>
                <a:spcPts val="0"/>
              </a:spcAft>
              <a:buFont typeface="+mj-lt"/>
              <a:buAutoNum type="arabicPeriod" startAt="6"/>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startAt="6"/>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Provide capacity building to nutrition partners on technical aspects of CVA, risk and market/vendor assessment, and price monitoring.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5579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B615-294B-746E-CAD4-586FAEEB8BB2}"/>
              </a:ext>
            </a:extLst>
          </p:cNvPr>
          <p:cNvSpPr>
            <a:spLocks noGrp="1"/>
          </p:cNvSpPr>
          <p:nvPr>
            <p:ph type="title"/>
          </p:nvPr>
        </p:nvSpPr>
        <p:spPr/>
        <p:txBody>
          <a:bodyPr>
            <a:normAutofit/>
          </a:bodyPr>
          <a:lstStyle/>
          <a:p>
            <a:r>
              <a:rPr lang="en-US" sz="3600" b="1" dirty="0">
                <a:latin typeface="+mn-lt"/>
              </a:rPr>
              <a:t>TF Members</a:t>
            </a:r>
          </a:p>
        </p:txBody>
      </p:sp>
      <p:graphicFrame>
        <p:nvGraphicFramePr>
          <p:cNvPr id="4" name="Content Placeholder 3">
            <a:extLst>
              <a:ext uri="{FF2B5EF4-FFF2-40B4-BE49-F238E27FC236}">
                <a16:creationId xmlns:a16="http://schemas.microsoft.com/office/drawing/2014/main" id="{009B3850-0A69-7F68-BEB5-348BB4869497}"/>
              </a:ext>
            </a:extLst>
          </p:cNvPr>
          <p:cNvGraphicFramePr>
            <a:graphicFrameLocks noGrp="1"/>
          </p:cNvGraphicFramePr>
          <p:nvPr>
            <p:ph idx="1"/>
            <p:extLst>
              <p:ext uri="{D42A27DB-BD31-4B8C-83A1-F6EECF244321}">
                <p14:modId xmlns:p14="http://schemas.microsoft.com/office/powerpoint/2010/main" val="3623556537"/>
              </p:ext>
            </p:extLst>
          </p:nvPr>
        </p:nvGraphicFramePr>
        <p:xfrm>
          <a:off x="330741" y="1517515"/>
          <a:ext cx="11653737" cy="4975355"/>
        </p:xfrm>
        <a:graphic>
          <a:graphicData uri="http://schemas.openxmlformats.org/drawingml/2006/table">
            <a:tbl>
              <a:tblPr>
                <a:tableStyleId>{5C22544A-7EE6-4342-B048-85BDC9FD1C3A}</a:tableStyleId>
              </a:tblPr>
              <a:tblGrid>
                <a:gridCol w="3884579">
                  <a:extLst>
                    <a:ext uri="{9D8B030D-6E8A-4147-A177-3AD203B41FA5}">
                      <a16:colId xmlns:a16="http://schemas.microsoft.com/office/drawing/2014/main" val="3910565845"/>
                    </a:ext>
                  </a:extLst>
                </a:gridCol>
                <a:gridCol w="3884579">
                  <a:extLst>
                    <a:ext uri="{9D8B030D-6E8A-4147-A177-3AD203B41FA5}">
                      <a16:colId xmlns:a16="http://schemas.microsoft.com/office/drawing/2014/main" val="2560088313"/>
                    </a:ext>
                  </a:extLst>
                </a:gridCol>
                <a:gridCol w="3884579">
                  <a:extLst>
                    <a:ext uri="{9D8B030D-6E8A-4147-A177-3AD203B41FA5}">
                      <a16:colId xmlns:a16="http://schemas.microsoft.com/office/drawing/2014/main" val="3261048689"/>
                    </a:ext>
                  </a:extLst>
                </a:gridCol>
              </a:tblGrid>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Name</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Designation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Organization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3064669"/>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211076"/>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7282195"/>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8423806"/>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89429261"/>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7322428"/>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0177361"/>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59780578"/>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dirty="0">
                          <a:solidFill>
                            <a:sysClr val="windowText" lastClr="000000"/>
                          </a:solidFill>
                          <a:effectLst/>
                          <a:latin typeface="+mn-lt"/>
                        </a:rPr>
                        <a:t> </a:t>
                      </a:r>
                      <a:endParaRPr lang="en-US" sz="2400" b="1" dirty="0">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26531496"/>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7338099"/>
                  </a:ext>
                </a:extLst>
              </a:tr>
              <a:tr h="452305">
                <a:tc>
                  <a:txBody>
                    <a:bodyPr/>
                    <a:lstStyle/>
                    <a:p>
                      <a:pPr marL="0" marR="0" algn="ctr">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base">
                        <a:lnSpc>
                          <a:spcPct val="107000"/>
                        </a:lnSpc>
                        <a:spcBef>
                          <a:spcPts val="0"/>
                        </a:spcBef>
                        <a:spcAft>
                          <a:spcPts val="800"/>
                        </a:spcAft>
                      </a:pPr>
                      <a:r>
                        <a:rPr lang="en-GB" sz="2400" b="1">
                          <a:solidFill>
                            <a:sysClr val="windowText" lastClr="000000"/>
                          </a:solidFill>
                          <a:effectLst/>
                          <a:latin typeface="+mn-lt"/>
                        </a:rPr>
                        <a:t> </a:t>
                      </a:r>
                      <a:endParaRPr lang="en-US" sz="2400" b="1">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800"/>
                        </a:spcAft>
                      </a:pPr>
                      <a:r>
                        <a:rPr lang="en-GB" sz="2400" b="1" dirty="0">
                          <a:solidFill>
                            <a:sysClr val="windowText" lastClr="000000"/>
                          </a:solidFill>
                          <a:effectLst/>
                          <a:latin typeface="+mn-lt"/>
                        </a:rPr>
                        <a:t> </a:t>
                      </a:r>
                      <a:endParaRPr lang="en-US" sz="2400" b="1" dirty="0">
                        <a:solidFill>
                          <a:sysClr val="windowText" lastClr="000000"/>
                        </a:solidFill>
                        <a:effectLst/>
                        <a:latin typeface="+mn-lt"/>
                        <a:ea typeface="Calibri" panose="020F0502020204030204" pitchFamily="34" charset="0"/>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9119810"/>
                  </a:ext>
                </a:extLst>
              </a:tr>
            </a:tbl>
          </a:graphicData>
        </a:graphic>
      </p:graphicFrame>
    </p:spTree>
    <p:extLst>
      <p:ext uri="{BB962C8B-B14F-4D97-AF65-F5344CB8AC3E}">
        <p14:creationId xmlns:p14="http://schemas.microsoft.com/office/powerpoint/2010/main" val="1553344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438EA-F12D-0CBE-F1C8-7E7CC9661267}"/>
              </a:ext>
            </a:extLst>
          </p:cNvPr>
          <p:cNvSpPr>
            <a:spLocks noGrp="1"/>
          </p:cNvSpPr>
          <p:nvPr>
            <p:ph type="title"/>
          </p:nvPr>
        </p:nvSpPr>
        <p:spPr/>
        <p:txBody>
          <a:bodyPr/>
          <a:lstStyle/>
          <a:p>
            <a:r>
              <a:rPr lang="en-US" b="1" dirty="0"/>
              <a:t>FRA consideration from each group</a:t>
            </a:r>
          </a:p>
        </p:txBody>
      </p:sp>
      <p:sp>
        <p:nvSpPr>
          <p:cNvPr id="3" name="Content Placeholder 2">
            <a:extLst>
              <a:ext uri="{FF2B5EF4-FFF2-40B4-BE49-F238E27FC236}">
                <a16:creationId xmlns:a16="http://schemas.microsoft.com/office/drawing/2014/main" id="{5557F8EC-369F-FE44-FE3D-B29E09FAA309}"/>
              </a:ext>
            </a:extLst>
          </p:cNvPr>
          <p:cNvSpPr>
            <a:spLocks noGrp="1"/>
          </p:cNvSpPr>
          <p:nvPr>
            <p:ph idx="1"/>
          </p:nvPr>
        </p:nvSpPr>
        <p:spPr/>
        <p:txBody>
          <a:bodyPr>
            <a:normAutofit fontScale="92500" lnSpcReduction="20000"/>
          </a:bodyPr>
          <a:lstStyle/>
          <a:p>
            <a:pPr marL="0" marR="0" algn="just">
              <a:lnSpc>
                <a:spcPct val="115000"/>
              </a:lnSpc>
              <a:spcBef>
                <a:spcPts val="0"/>
              </a:spcBef>
              <a:spcAft>
                <a:spcPts val="800"/>
              </a:spcAft>
            </a:pPr>
            <a:r>
              <a:rPr lang="en-US" sz="2400" b="1" dirty="0">
                <a:effectLst/>
                <a:latin typeface="Open Sans" panose="020B0606030504020204" pitchFamily="34" charset="0"/>
                <a:ea typeface="Arial" panose="020B0604020202020204" pitchFamily="34" charset="0"/>
                <a:cs typeface="Myanmar Text" panose="020B0502040204020203" pitchFamily="34" charset="0"/>
              </a:rPr>
              <a:t>Cash feasibility and risk assessment</a:t>
            </a:r>
            <a:endParaRPr lang="en-US" sz="2400" b="1" dirty="0">
              <a:effectLst/>
              <a:latin typeface="Calibri" panose="020F0502020204030204" pitchFamily="34" charset="0"/>
              <a:ea typeface="Calibri" panose="020F0502020204030204" pitchFamily="34" charset="0"/>
              <a:cs typeface="Myanmar Text" panose="020B0502040204020203"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2400" dirty="0">
                <a:effectLst/>
                <a:latin typeface="Open Sans" panose="020B0606030504020204" pitchFamily="34" charset="0"/>
                <a:ea typeface="Arial" panose="020B0604020202020204" pitchFamily="34" charset="0"/>
                <a:cs typeface="Myanmar Text" panose="020B0502040204020203" pitchFamily="34" charset="0"/>
              </a:rPr>
              <a:t>General context risk is available, and it is similar for most of area</a:t>
            </a:r>
            <a:endParaRPr lang="en-US" sz="2400" dirty="0">
              <a:effectLst/>
              <a:latin typeface="Calibri" panose="020F0502020204030204" pitchFamily="34" charset="0"/>
              <a:ea typeface="Arial" panose="020B0604020202020204" pitchFamily="34" charset="0"/>
              <a:cs typeface="Myanmar Text" panose="020B0502040204020203"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2400" dirty="0">
                <a:effectLst/>
                <a:latin typeface="Open Sans" panose="020B0606030504020204" pitchFamily="34" charset="0"/>
                <a:ea typeface="Arial" panose="020B0604020202020204" pitchFamily="34" charset="0"/>
                <a:cs typeface="Myanmar Text" panose="020B0502040204020203" pitchFamily="34" charset="0"/>
              </a:rPr>
              <a:t>Specific risk assessment need to explore more</a:t>
            </a:r>
            <a:endParaRPr lang="en-US" sz="2400" dirty="0">
              <a:effectLst/>
              <a:latin typeface="Calibri" panose="020F0502020204030204" pitchFamily="34" charset="0"/>
              <a:ea typeface="Arial" panose="020B0604020202020204" pitchFamily="34" charset="0"/>
              <a:cs typeface="Myanmar Text" panose="020B0502040204020203"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2400" dirty="0">
                <a:effectLst/>
                <a:latin typeface="Open Sans" panose="020B0606030504020204" pitchFamily="34" charset="0"/>
                <a:ea typeface="Arial" panose="020B0604020202020204" pitchFamily="34" charset="0"/>
                <a:cs typeface="Myanmar Text" panose="020B0502040204020203" pitchFamily="34" charset="0"/>
              </a:rPr>
              <a:t>Protection risk </a:t>
            </a:r>
            <a:endParaRPr lang="en-US" sz="2400" dirty="0">
              <a:effectLst/>
              <a:latin typeface="Calibri" panose="020F0502020204030204" pitchFamily="34" charset="0"/>
              <a:ea typeface="Arial" panose="020B0604020202020204" pitchFamily="34" charset="0"/>
              <a:cs typeface="Myanmar Text" panose="020B0502040204020203"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2400" dirty="0">
                <a:effectLst/>
                <a:latin typeface="Open Sans" panose="020B0606030504020204" pitchFamily="34" charset="0"/>
                <a:ea typeface="Arial" panose="020B0604020202020204" pitchFamily="34" charset="0"/>
                <a:cs typeface="Myanmar Text" panose="020B0502040204020203" pitchFamily="34" charset="0"/>
              </a:rPr>
              <a:t>IT literacy for mobile cash transfer</a:t>
            </a:r>
            <a:endParaRPr lang="en-US" sz="2400" dirty="0">
              <a:effectLst/>
              <a:latin typeface="Calibri" panose="020F0502020204030204" pitchFamily="34" charset="0"/>
              <a:ea typeface="Arial" panose="020B0604020202020204" pitchFamily="34" charset="0"/>
              <a:cs typeface="Myanmar Text" panose="020B0502040204020203"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2400" dirty="0">
                <a:effectLst/>
                <a:latin typeface="Open Sans" panose="020B0606030504020204" pitchFamily="34" charset="0"/>
                <a:ea typeface="Arial" panose="020B0604020202020204" pitchFamily="34" charset="0"/>
                <a:cs typeface="Myanmar Text" panose="020B0502040204020203" pitchFamily="34" charset="0"/>
              </a:rPr>
              <a:t>To make sure Beneficiary data is protected. </a:t>
            </a:r>
            <a:endParaRPr lang="en-US" sz="2400" dirty="0">
              <a:effectLst/>
              <a:latin typeface="Calibri" panose="020F0502020204030204" pitchFamily="34" charset="0"/>
              <a:ea typeface="Arial" panose="020B0604020202020204" pitchFamily="34" charset="0"/>
              <a:cs typeface="Myanmar Text" panose="020B0502040204020203" pitchFamily="34" charset="0"/>
            </a:endParaRPr>
          </a:p>
          <a:p>
            <a:pPr marL="0" marR="0" algn="just">
              <a:lnSpc>
                <a:spcPct val="115000"/>
              </a:lnSpc>
              <a:spcBef>
                <a:spcPts val="0"/>
              </a:spcBef>
              <a:spcAft>
                <a:spcPts val="800"/>
              </a:spcAft>
            </a:pPr>
            <a:r>
              <a:rPr lang="en-US" sz="2400" dirty="0">
                <a:effectLst/>
                <a:latin typeface="Open Sans" panose="020B0606030504020204" pitchFamily="34" charset="0"/>
                <a:ea typeface="Arial" panose="020B0604020202020204" pitchFamily="34" charset="0"/>
                <a:cs typeface="Myanmar Text" panose="020B0502040204020203" pitchFamily="34" charset="0"/>
              </a:rPr>
              <a:t>Mitigation </a:t>
            </a:r>
            <a:endParaRPr lang="en-US" sz="2400" dirty="0">
              <a:effectLst/>
              <a:latin typeface="Calibri" panose="020F0502020204030204" pitchFamily="34" charset="0"/>
              <a:ea typeface="Calibri" panose="020F0502020204030204" pitchFamily="34" charset="0"/>
              <a:cs typeface="Myanmar Text" panose="020B0502040204020203"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2400" dirty="0">
                <a:effectLst/>
                <a:latin typeface="Open Sans" panose="020B0606030504020204" pitchFamily="34" charset="0"/>
                <a:ea typeface="Arial" panose="020B0604020202020204" pitchFamily="34" charset="0"/>
                <a:cs typeface="Myanmar Text" panose="020B0502040204020203" pitchFamily="34" charset="0"/>
              </a:rPr>
              <a:t>Restriction on delivery mechanism (to spend for specific items)</a:t>
            </a:r>
            <a:endParaRPr lang="en-US" sz="2400" dirty="0">
              <a:effectLst/>
              <a:latin typeface="Calibri" panose="020F0502020204030204" pitchFamily="34" charset="0"/>
              <a:ea typeface="Arial" panose="020B0604020202020204" pitchFamily="34" charset="0"/>
              <a:cs typeface="Myanmar Text" panose="020B0502040204020203" pitchFamily="34" charset="0"/>
            </a:endParaRPr>
          </a:p>
          <a:p>
            <a:pPr marL="0" marR="0" algn="just">
              <a:lnSpc>
                <a:spcPct val="115000"/>
              </a:lnSpc>
              <a:spcBef>
                <a:spcPts val="0"/>
              </a:spcBef>
              <a:spcAft>
                <a:spcPts val="800"/>
              </a:spcAft>
            </a:pPr>
            <a:r>
              <a:rPr lang="en-US" sz="2400" dirty="0">
                <a:effectLst/>
                <a:latin typeface="Open Sans" panose="020B0606030504020204" pitchFamily="34" charset="0"/>
                <a:ea typeface="Arial" panose="020B0604020202020204" pitchFamily="34" charset="0"/>
                <a:cs typeface="Myanmar Text" panose="020B0502040204020203" pitchFamily="34" charset="0"/>
              </a:rPr>
              <a:t> </a:t>
            </a:r>
            <a:endParaRPr lang="en-US" sz="2400" dirty="0">
              <a:effectLst/>
              <a:latin typeface="Calibri" panose="020F0502020204030204" pitchFamily="34" charset="0"/>
              <a:ea typeface="Calibri" panose="020F0502020204030204" pitchFamily="34" charset="0"/>
              <a:cs typeface="Myanmar Text" panose="020B0502040204020203" pitchFamily="34" charset="0"/>
            </a:endParaRPr>
          </a:p>
          <a:p>
            <a:pPr marL="0" marR="0" algn="just">
              <a:lnSpc>
                <a:spcPct val="115000"/>
              </a:lnSpc>
              <a:spcBef>
                <a:spcPts val="0"/>
              </a:spcBef>
              <a:spcAft>
                <a:spcPts val="800"/>
              </a:spcAft>
            </a:pPr>
            <a:r>
              <a:rPr lang="en-US" sz="2400" b="1" dirty="0">
                <a:effectLst/>
                <a:latin typeface="Open Sans" panose="020B0606030504020204" pitchFamily="34" charset="0"/>
                <a:ea typeface="Arial" panose="020B0604020202020204" pitchFamily="34" charset="0"/>
                <a:cs typeface="Myanmar Text" panose="020B0502040204020203" pitchFamily="34" charset="0"/>
              </a:rPr>
              <a:t>Market assessment </a:t>
            </a:r>
            <a:endParaRPr lang="en-US" sz="2400" b="1" dirty="0">
              <a:effectLst/>
              <a:latin typeface="Calibri" panose="020F0502020204030204" pitchFamily="34" charset="0"/>
              <a:ea typeface="Calibri" panose="020F0502020204030204" pitchFamily="34" charset="0"/>
              <a:cs typeface="Myanmar Text" panose="020B0502040204020203" pitchFamily="34" charset="0"/>
            </a:endParaRPr>
          </a:p>
          <a:p>
            <a:pPr marL="342900" marR="0" lvl="0" indent="-342900" algn="just">
              <a:lnSpc>
                <a:spcPct val="115000"/>
              </a:lnSpc>
              <a:spcBef>
                <a:spcPts val="0"/>
              </a:spcBef>
              <a:spcAft>
                <a:spcPts val="0"/>
              </a:spcAft>
              <a:buFont typeface="Arial" panose="020B0604020202020204" pitchFamily="34" charset="0"/>
              <a:buChar char="-"/>
            </a:pPr>
            <a:r>
              <a:rPr lang="en-US" sz="2400" dirty="0">
                <a:effectLst/>
                <a:latin typeface="Open Sans" panose="020B0606030504020204" pitchFamily="34" charset="0"/>
                <a:ea typeface="Arial" panose="020B0604020202020204" pitchFamily="34" charset="0"/>
                <a:cs typeface="Myanmar Text" panose="020B0502040204020203" pitchFamily="34" charset="0"/>
              </a:rPr>
              <a:t>It would need more information on specific Nutritious food </a:t>
            </a:r>
            <a:endParaRPr lang="en-US" sz="2400" dirty="0">
              <a:effectLst/>
              <a:latin typeface="Calibri" panose="020F0502020204030204" pitchFamily="34" charset="0"/>
              <a:ea typeface="Arial" panose="020B0604020202020204" pitchFamily="34" charset="0"/>
              <a:cs typeface="Myanmar Text" panose="020B0502040204020203" pitchFamily="34" charset="0"/>
            </a:endParaRPr>
          </a:p>
          <a:p>
            <a:endParaRPr lang="en-US" dirty="0"/>
          </a:p>
        </p:txBody>
      </p:sp>
    </p:spTree>
    <p:extLst>
      <p:ext uri="{BB962C8B-B14F-4D97-AF65-F5344CB8AC3E}">
        <p14:creationId xmlns:p14="http://schemas.microsoft.com/office/powerpoint/2010/main" val="3306803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2F083-B428-B79A-C44B-C022FAC30ACC}"/>
              </a:ext>
            </a:extLst>
          </p:cNvPr>
          <p:cNvSpPr>
            <a:spLocks noGrp="1"/>
          </p:cNvSpPr>
          <p:nvPr>
            <p:ph type="title"/>
          </p:nvPr>
        </p:nvSpPr>
        <p:spPr/>
        <p:txBody>
          <a:bodyPr>
            <a:normAutofit fontScale="90000"/>
          </a:bodyPr>
          <a:lstStyle/>
          <a:p>
            <a:r>
              <a:rPr lang="en-US" b="0" i="0" dirty="0">
                <a:solidFill>
                  <a:srgbClr val="000000"/>
                </a:solidFill>
                <a:effectLst/>
                <a:latin typeface="Times New Roman" panose="02020603050405020304" pitchFamily="18" charset="0"/>
              </a:rPr>
              <a:t>Acceptability, risk and mitigation measures for each modality</a:t>
            </a:r>
            <a:br>
              <a:rPr lang="en-US" b="0" i="0" dirty="0">
                <a:solidFill>
                  <a:srgbClr val="000000"/>
                </a:solidFill>
                <a:effectLst/>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E1DCEC6-E72D-6473-EB9E-7AB823A495A2}"/>
              </a:ext>
            </a:extLst>
          </p:cNvPr>
          <p:cNvSpPr>
            <a:spLocks noGrp="1"/>
          </p:cNvSpPr>
          <p:nvPr>
            <p:ph idx="1"/>
          </p:nvPr>
        </p:nvSpPr>
        <p:spPr>
          <a:xfrm>
            <a:off x="838200" y="1443790"/>
            <a:ext cx="10515600" cy="5261810"/>
          </a:xfrm>
        </p:spPr>
        <p:txBody>
          <a:bodyPr>
            <a:normAutofit fontScale="92500" lnSpcReduction="20000"/>
          </a:bodyPr>
          <a:lstStyle/>
          <a:p>
            <a:pPr algn="l"/>
            <a:r>
              <a:rPr lang="en-US" b="1" i="0" dirty="0">
                <a:solidFill>
                  <a:srgbClr val="000000"/>
                </a:solidFill>
                <a:effectLst/>
                <a:latin typeface="Times New Roman" panose="02020603050405020304" pitchFamily="18" charset="0"/>
              </a:rPr>
              <a:t>Cash</a:t>
            </a:r>
            <a:r>
              <a:rPr lang="en-US" b="0" i="0" dirty="0">
                <a:solidFill>
                  <a:srgbClr val="000000"/>
                </a:solidFill>
                <a:effectLst/>
                <a:latin typeface="Times New Roman" panose="02020603050405020304" pitchFamily="18" charset="0"/>
              </a:rPr>
              <a:t> – transport and cash transfer very difficult for both beneficiaries and staff due to safety and security reasons. E-cash for designated villages work well depending on vendor availability.</a:t>
            </a:r>
          </a:p>
          <a:p>
            <a:pPr algn="l"/>
            <a:r>
              <a:rPr lang="en-US" b="1" i="0" dirty="0">
                <a:solidFill>
                  <a:srgbClr val="000000"/>
                </a:solidFill>
                <a:effectLst/>
                <a:latin typeface="Times New Roman" panose="02020603050405020304" pitchFamily="18" charset="0"/>
              </a:rPr>
              <a:t>Food basket </a:t>
            </a:r>
            <a:r>
              <a:rPr lang="en-US" b="0" i="0" dirty="0">
                <a:solidFill>
                  <a:srgbClr val="000000"/>
                </a:solidFill>
                <a:effectLst/>
                <a:latin typeface="Times New Roman" panose="02020603050405020304" pitchFamily="18" charset="0"/>
              </a:rPr>
              <a:t>– feasibility assessment required. Programming for urban areas is more appropriate due to vendor availability. Coordinating and providing incentives to the supply side (such as farmers, and farming) works especially in Kachin.</a:t>
            </a:r>
          </a:p>
          <a:p>
            <a:pPr algn="l"/>
            <a:r>
              <a:rPr lang="en-US" b="1" i="0" dirty="0">
                <a:solidFill>
                  <a:srgbClr val="000000"/>
                </a:solidFill>
                <a:effectLst/>
                <a:latin typeface="Times New Roman" panose="02020603050405020304" pitchFamily="18" charset="0"/>
              </a:rPr>
              <a:t>General considerations</a:t>
            </a:r>
          </a:p>
          <a:p>
            <a:pPr algn="l"/>
            <a:r>
              <a:rPr lang="en-US" b="0" i="0" dirty="0">
                <a:solidFill>
                  <a:srgbClr val="000000"/>
                </a:solidFill>
                <a:effectLst/>
                <a:latin typeface="Times New Roman" panose="02020603050405020304" pitchFamily="18" charset="0"/>
              </a:rPr>
              <a:t>- Inflation is worse in some regions of the country than others due to exchange rate issues </a:t>
            </a:r>
            <a:r>
              <a:rPr lang="en-US" b="0" i="0" dirty="0" err="1">
                <a:solidFill>
                  <a:srgbClr val="000000"/>
                </a:solidFill>
                <a:effectLst/>
                <a:latin typeface="Times New Roman" panose="02020603050405020304" pitchFamily="18" charset="0"/>
              </a:rPr>
              <a:t>etc</a:t>
            </a:r>
            <a:r>
              <a:rPr lang="en-US" b="0" i="0" dirty="0">
                <a:solidFill>
                  <a:srgbClr val="000000"/>
                </a:solidFill>
                <a:effectLst/>
                <a:latin typeface="Times New Roman" panose="02020603050405020304" pitchFamily="18" charset="0"/>
              </a:rPr>
              <a:t> and has negative impact on the cash transfer programs.</a:t>
            </a:r>
          </a:p>
          <a:p>
            <a:pPr algn="l"/>
            <a:r>
              <a:rPr lang="en-US" b="0" i="0" dirty="0">
                <a:solidFill>
                  <a:srgbClr val="000000"/>
                </a:solidFill>
                <a:effectLst/>
                <a:latin typeface="Times New Roman" panose="02020603050405020304" pitchFamily="18" charset="0"/>
              </a:rPr>
              <a:t>- From Gender perspective, cash is still preferred by both men and women. Despite many advantages in cash, need to consider gender issues within vulnerable HHs which could lead to misuse and not achieving nutrition outcomes.</a:t>
            </a:r>
          </a:p>
          <a:p>
            <a:pPr algn="l"/>
            <a:r>
              <a:rPr lang="en-US" b="0" i="0" dirty="0">
                <a:solidFill>
                  <a:srgbClr val="000000"/>
                </a:solidFill>
                <a:effectLst/>
                <a:latin typeface="Times New Roman" panose="02020603050405020304" pitchFamily="18" charset="0"/>
              </a:rPr>
              <a:t>- Family planning is affected b</a:t>
            </a:r>
          </a:p>
          <a:p>
            <a:endParaRPr lang="en-US" dirty="0"/>
          </a:p>
        </p:txBody>
      </p:sp>
    </p:spTree>
    <p:extLst>
      <p:ext uri="{BB962C8B-B14F-4D97-AF65-F5344CB8AC3E}">
        <p14:creationId xmlns:p14="http://schemas.microsoft.com/office/powerpoint/2010/main" val="665395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4FFFD-5BFF-09F8-D931-0F1F172F605E}"/>
              </a:ext>
            </a:extLst>
          </p:cNvPr>
          <p:cNvSpPr>
            <a:spLocks noGrp="1"/>
          </p:cNvSpPr>
          <p:nvPr>
            <p:ph type="title"/>
          </p:nvPr>
        </p:nvSpPr>
        <p:spPr/>
        <p:txBody>
          <a:bodyPr/>
          <a:lstStyle/>
          <a:p>
            <a:r>
              <a:rPr lang="en-US" sz="4400" b="1" dirty="0"/>
              <a:t>Cash Feasibility &amp; Risk Assessment</a:t>
            </a:r>
            <a:endParaRPr lang="en-US" b="1" dirty="0"/>
          </a:p>
        </p:txBody>
      </p:sp>
      <p:sp>
        <p:nvSpPr>
          <p:cNvPr id="3" name="Content Placeholder 2">
            <a:extLst>
              <a:ext uri="{FF2B5EF4-FFF2-40B4-BE49-F238E27FC236}">
                <a16:creationId xmlns:a16="http://schemas.microsoft.com/office/drawing/2014/main" id="{92C9FCEC-A2E7-56B1-7452-89D621268C5B}"/>
              </a:ext>
            </a:extLst>
          </p:cNvPr>
          <p:cNvSpPr>
            <a:spLocks noGrp="1"/>
          </p:cNvSpPr>
          <p:nvPr>
            <p:ph idx="1"/>
          </p:nvPr>
        </p:nvSpPr>
        <p:spPr/>
        <p:txBody>
          <a:bodyPr/>
          <a:lstStyle/>
          <a:p>
            <a:pPr marL="0" indent="0">
              <a:buNone/>
            </a:pPr>
            <a:r>
              <a:rPr lang="en-US" dirty="0"/>
              <a:t>Market Factors</a:t>
            </a:r>
          </a:p>
          <a:p>
            <a:pPr marL="0" indent="0" fontAlgn="base">
              <a:buNone/>
            </a:pPr>
            <a:r>
              <a:rPr lang="en-001" sz="3200" b="1" i="1" dirty="0">
                <a:solidFill>
                  <a:srgbClr val="0070C0"/>
                </a:solidFill>
                <a:latin typeface="WordVisi_MSFontService"/>
              </a:rPr>
              <a:t>Vendors:</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Access for beneficiaries, considering safety and willingness of beneficiaries.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Consider availability and cost of transportation for beneficiaries.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In case of voucher </a:t>
            </a:r>
          </a:p>
          <a:p>
            <a:pPr lvl="1" fontAlgn="base">
              <a:buFont typeface="Arial" panose="020B0604020202020204" pitchFamily="34" charset="0"/>
              <a:buChar char="•"/>
            </a:pPr>
            <a:r>
              <a:rPr lang="en-US" sz="2400" b="0" i="0" dirty="0">
                <a:solidFill>
                  <a:srgbClr val="000000"/>
                </a:solidFill>
                <a:effectLst/>
                <a:latin typeface="Calibri" panose="020F0502020204030204" pitchFamily="34" charset="0"/>
              </a:rPr>
              <a:t>Which have enough financial liquidity to wait for reimbursement. </a:t>
            </a:r>
          </a:p>
          <a:p>
            <a:pPr algn="l" rtl="0" fontAlgn="base">
              <a:buFont typeface="Arial" panose="020B0604020202020204" pitchFamily="34" charset="0"/>
              <a:buChar char="•"/>
            </a:pPr>
            <a:r>
              <a:rPr lang="en-US" sz="2400" b="0" i="0" dirty="0">
                <a:solidFill>
                  <a:srgbClr val="000000"/>
                </a:solidFill>
                <a:effectLst/>
                <a:latin typeface="Calibri" panose="020F0502020204030204" pitchFamily="34" charset="0"/>
              </a:rPr>
              <a:t>Local markets have less diverse food compared with markets in town. Need to ensure diversity of food items. </a:t>
            </a:r>
            <a:endParaRPr lang="en-001" sz="2400" b="0" i="0" dirty="0">
              <a:solidFill>
                <a:srgbClr val="000000"/>
              </a:solidFill>
              <a:effectLst/>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734584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FEBDE5D13C7C844895D4D0785CE1387" ma:contentTypeVersion="17" ma:contentTypeDescription="Create a new document." ma:contentTypeScope="" ma:versionID="d030c42fdba9d9e831ecb1e47f3376ac">
  <xsd:schema xmlns:xsd="http://www.w3.org/2001/XMLSchema" xmlns:xs="http://www.w3.org/2001/XMLSchema" xmlns:p="http://schemas.microsoft.com/office/2006/metadata/properties" xmlns:ns2="b545358d-e310-4d04-b43f-541cad9994cd" xmlns:ns3="7a9f276f-f162-4cb8-9653-eafef4bd0861" targetNamespace="http://schemas.microsoft.com/office/2006/metadata/properties" ma:root="true" ma:fieldsID="3b7258fcfcaba4985fc84f71ae229a42" ns2:_="" ns3:_="">
    <xsd:import namespace="b545358d-e310-4d04-b43f-541cad9994cd"/>
    <xsd:import namespace="7a9f276f-f162-4cb8-9653-eafef4bd086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45358d-e310-4d04-b43f-541cad9994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3913a5-fff7-4b25-bc4b-eac5b45096e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a9f276f-f162-4cb8-9653-eafef4bd086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1633779-304a-4fec-a556-a2839aab83d9}" ma:internalName="TaxCatchAll" ma:showField="CatchAllData" ma:web="7a9f276f-f162-4cb8-9653-eafef4bd08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a9f276f-f162-4cb8-9653-eafef4bd0861" xsi:nil="true"/>
    <lcf76f155ced4ddcb4097134ff3c332f xmlns="b545358d-e310-4d04-b43f-541cad9994c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0CFDC12-F84B-4292-88F7-F09C789A44B7}"/>
</file>

<file path=customXml/itemProps2.xml><?xml version="1.0" encoding="utf-8"?>
<ds:datastoreItem xmlns:ds="http://schemas.openxmlformats.org/officeDocument/2006/customXml" ds:itemID="{4EDB2BE3-42CA-4A62-8468-36A0EA8CAA5B}"/>
</file>

<file path=customXml/itemProps3.xml><?xml version="1.0" encoding="utf-8"?>
<ds:datastoreItem xmlns:ds="http://schemas.openxmlformats.org/officeDocument/2006/customXml" ds:itemID="{E909FB5B-F6ED-471C-A93D-DF5E37471E4B}"/>
</file>

<file path=docProps/app.xml><?xml version="1.0" encoding="utf-8"?>
<Properties xmlns="http://schemas.openxmlformats.org/officeDocument/2006/extended-properties" xmlns:vt="http://schemas.openxmlformats.org/officeDocument/2006/docPropsVTypes">
  <TotalTime>23</TotalTime>
  <Words>1012</Words>
  <Application>Microsoft Office PowerPoint</Application>
  <PresentationFormat>Widescreen</PresentationFormat>
  <Paragraphs>125</Paragraphs>
  <Slides>13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Calibri Light</vt:lpstr>
      <vt:lpstr>Open Sans</vt:lpstr>
      <vt:lpstr>Symbol</vt:lpstr>
      <vt:lpstr>Times New Roman</vt:lpstr>
      <vt:lpstr>Twentieth Century</vt:lpstr>
      <vt:lpstr>WordVisi_MSFontService</vt:lpstr>
      <vt:lpstr>Office Theme</vt:lpstr>
      <vt:lpstr>PowerPoint Presentation</vt:lpstr>
      <vt:lpstr>Introduction</vt:lpstr>
      <vt:lpstr>Main Objectives</vt:lpstr>
      <vt:lpstr>Key Tasks</vt:lpstr>
      <vt:lpstr>Key Tasks (Continued)</vt:lpstr>
      <vt:lpstr>TF Members</vt:lpstr>
      <vt:lpstr>FRA consideration from each group</vt:lpstr>
      <vt:lpstr>Acceptability, risk and mitigation measures for each modality </vt:lpstr>
      <vt:lpstr>Cash Feasibility &amp; Risk Assessment</vt:lpstr>
      <vt:lpstr>3 Cash Feasibility &amp; Risk Assessment</vt:lpstr>
      <vt:lpstr>PowerPoint Presentation</vt:lpstr>
      <vt:lpstr>PowerPoint Presentation</vt:lpstr>
      <vt:lpstr>Group 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Maung, Kyaw</dc:creator>
  <cp:lastModifiedBy>Maung, Swe Linn</cp:lastModifiedBy>
  <cp:revision>1</cp:revision>
  <dcterms:created xsi:type="dcterms:W3CDTF">2023-08-22T04:40:48Z</dcterms:created>
  <dcterms:modified xsi:type="dcterms:W3CDTF">2023-08-25T04:47:07Z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0x010100EFEBDE5D13C7C844895D4D0785CE1387</vt:lpwstr>
  </property>
</Properties>
</file>