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390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9750" y="207187"/>
            <a:ext cx="8462791" cy="141137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903476" y="220979"/>
            <a:ext cx="8385175" cy="1333500"/>
          </a:xfrm>
          <a:custGeom>
            <a:avLst/>
            <a:gdLst/>
            <a:ahLst/>
            <a:cxnLst/>
            <a:rect l="l" t="t" r="r" b="b"/>
            <a:pathLst>
              <a:path w="8385175" h="1333500">
                <a:moveTo>
                  <a:pt x="8385048" y="0"/>
                </a:moveTo>
                <a:lnTo>
                  <a:pt x="0" y="0"/>
                </a:lnTo>
                <a:lnTo>
                  <a:pt x="0" y="990600"/>
                </a:lnTo>
                <a:lnTo>
                  <a:pt x="0" y="1333500"/>
                </a:lnTo>
                <a:lnTo>
                  <a:pt x="8385048" y="1333500"/>
                </a:lnTo>
                <a:lnTo>
                  <a:pt x="8385048" y="990600"/>
                </a:lnTo>
                <a:lnTo>
                  <a:pt x="83850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903475" y="220980"/>
            <a:ext cx="8385175" cy="1333500"/>
          </a:xfrm>
          <a:custGeom>
            <a:avLst/>
            <a:gdLst/>
            <a:ahLst/>
            <a:cxnLst/>
            <a:rect l="l" t="t" r="r" b="b"/>
            <a:pathLst>
              <a:path w="8385175" h="1333500">
                <a:moveTo>
                  <a:pt x="0" y="1333500"/>
                </a:moveTo>
                <a:lnTo>
                  <a:pt x="8385048" y="1333500"/>
                </a:lnTo>
                <a:lnTo>
                  <a:pt x="8385048" y="0"/>
                </a:lnTo>
                <a:lnTo>
                  <a:pt x="0" y="0"/>
                </a:lnTo>
                <a:lnTo>
                  <a:pt x="0" y="1333500"/>
                </a:lnTo>
                <a:close/>
              </a:path>
            </a:pathLst>
          </a:custGeom>
          <a:ln w="12700">
            <a:solidFill>
              <a:srgbClr val="DEDE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180797"/>
            <a:ext cx="9674225" cy="977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65403" y="1731010"/>
            <a:ext cx="10452100" cy="45300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458114" y="5689193"/>
            <a:ext cx="62649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SoP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nutrition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working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group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meeting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23</a:t>
            </a:r>
            <a:r>
              <a:rPr sz="2400" baseline="24305" dirty="0">
                <a:solidFill>
                  <a:srgbClr val="FFFFFF"/>
                </a:solidFill>
                <a:latin typeface="Calibri"/>
                <a:cs typeface="Calibri"/>
              </a:rPr>
              <a:t>rd</a:t>
            </a:r>
            <a:r>
              <a:rPr sz="2400" spc="225" baseline="24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October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7" name="object 2">
            <a:extLst>
              <a:ext uri="{FF2B5EF4-FFF2-40B4-BE49-F238E27FC236}">
                <a16:creationId xmlns:a16="http://schemas.microsoft.com/office/drawing/2014/main" id="{3620953B-5A3F-F1A4-6999-58C6DFD77517}"/>
              </a:ext>
            </a:extLst>
          </p:cNvPr>
          <p:cNvGrpSpPr/>
          <p:nvPr/>
        </p:nvGrpSpPr>
        <p:grpSpPr>
          <a:xfrm>
            <a:off x="0" y="10"/>
            <a:ext cx="12192000" cy="6858000"/>
            <a:chOff x="0" y="10"/>
            <a:chExt cx="12192000" cy="6858000"/>
          </a:xfrm>
        </p:grpSpPr>
        <p:pic>
          <p:nvPicPr>
            <p:cNvPr id="8" name="object 3">
              <a:extLst>
                <a:ext uri="{FF2B5EF4-FFF2-40B4-BE49-F238E27FC236}">
                  <a16:creationId xmlns:a16="http://schemas.microsoft.com/office/drawing/2014/main" id="{99563491-DB57-4E1E-E8C3-5575C85B5ED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" y="10"/>
              <a:ext cx="12191975" cy="6857989"/>
            </a:xfrm>
            <a:prstGeom prst="rect">
              <a:avLst/>
            </a:prstGeom>
          </p:spPr>
        </p:pic>
        <p:pic>
          <p:nvPicPr>
            <p:cNvPr id="9" name="object 4">
              <a:extLst>
                <a:ext uri="{FF2B5EF4-FFF2-40B4-BE49-F238E27FC236}">
                  <a16:creationId xmlns:a16="http://schemas.microsoft.com/office/drawing/2014/main" id="{B3C28493-F664-36EA-5CAB-23E0B7DFDDD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273807"/>
              <a:ext cx="12188952" cy="4584192"/>
            </a:xfrm>
            <a:prstGeom prst="rect">
              <a:avLst/>
            </a:prstGeom>
          </p:spPr>
        </p:pic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9FC66E8E-E716-2741-2D6A-2807BEFE038C}"/>
                </a:ext>
              </a:extLst>
            </p:cNvPr>
            <p:cNvSpPr/>
            <p:nvPr/>
          </p:nvSpPr>
          <p:spPr>
            <a:xfrm>
              <a:off x="0" y="5575038"/>
              <a:ext cx="9785985" cy="685800"/>
            </a:xfrm>
            <a:custGeom>
              <a:avLst/>
              <a:gdLst/>
              <a:ahLst/>
              <a:cxnLst/>
              <a:rect l="l" t="t" r="r" b="b"/>
              <a:pathLst>
                <a:path w="9785985" h="685800">
                  <a:moveTo>
                    <a:pt x="9785897" y="0"/>
                  </a:moveTo>
                  <a:lnTo>
                    <a:pt x="0" y="0"/>
                  </a:lnTo>
                  <a:lnTo>
                    <a:pt x="0" y="685800"/>
                  </a:lnTo>
                  <a:lnTo>
                    <a:pt x="9785897" y="685800"/>
                  </a:lnTo>
                  <a:lnTo>
                    <a:pt x="9785897" y="0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1F23F10-C94E-A81B-D1B1-922F2B8B0C55}"/>
              </a:ext>
            </a:extLst>
          </p:cNvPr>
          <p:cNvSpPr txBox="1"/>
          <p:nvPr/>
        </p:nvSpPr>
        <p:spPr>
          <a:xfrm>
            <a:off x="762000" y="5684711"/>
            <a:ext cx="62304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lang="en-US" sz="2000" dirty="0" err="1">
                <a:solidFill>
                  <a:srgbClr val="FFFFFF"/>
                </a:solidFill>
                <a:latin typeface="Calibri"/>
                <a:cs typeface="Calibri"/>
              </a:rPr>
              <a:t>SoP</a:t>
            </a:r>
            <a:r>
              <a:rPr lang="en-US"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nutrition</a:t>
            </a:r>
            <a:r>
              <a:rPr lang="en-US"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working</a:t>
            </a:r>
            <a:r>
              <a:rPr lang="en-US"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group</a:t>
            </a:r>
            <a:r>
              <a:rPr lang="en-US"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meeting</a:t>
            </a:r>
            <a:r>
              <a:rPr lang="en-US" sz="2000" spc="-40" dirty="0">
                <a:solidFill>
                  <a:srgbClr val="FFFFFF"/>
                </a:solidFill>
                <a:latin typeface="Calibri"/>
                <a:cs typeface="Calibri"/>
              </a:rPr>
              <a:t> 23</a:t>
            </a:r>
            <a:r>
              <a:rPr lang="en-US" sz="2000" spc="-40" baseline="30000" dirty="0">
                <a:solidFill>
                  <a:srgbClr val="FFFFFF"/>
                </a:solidFill>
                <a:latin typeface="Calibri"/>
                <a:cs typeface="Calibri"/>
              </a:rPr>
              <a:t>rd</a:t>
            </a:r>
            <a:r>
              <a:rPr lang="en-US" sz="2000" spc="-40" dirty="0">
                <a:solidFill>
                  <a:srgbClr val="FFFFFF"/>
                </a:solidFill>
                <a:latin typeface="Calibri"/>
                <a:cs typeface="Calibri"/>
              </a:rPr>
              <a:t> October </a:t>
            </a:r>
            <a:r>
              <a:rPr lang="en-US" sz="2000" spc="-20" dirty="0">
                <a:solidFill>
                  <a:srgbClr val="FFFFFF"/>
                </a:solidFill>
                <a:latin typeface="Calibri"/>
                <a:cs typeface="Calibri"/>
              </a:rPr>
              <a:t>2023</a:t>
            </a:r>
            <a:endParaRPr lang="en-US"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9988" y="492963"/>
            <a:ext cx="54356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60" dirty="0"/>
              <a:t>Registered</a:t>
            </a:r>
            <a:r>
              <a:rPr sz="4000" spc="-155" dirty="0"/>
              <a:t> </a:t>
            </a:r>
            <a:r>
              <a:rPr sz="4000" spc="-40" dirty="0"/>
              <a:t>NWG</a:t>
            </a:r>
            <a:r>
              <a:rPr sz="4000" spc="-145" dirty="0"/>
              <a:t> </a:t>
            </a:r>
            <a:r>
              <a:rPr sz="4000" spc="-10" dirty="0"/>
              <a:t>Partners!!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842772" y="0"/>
            <a:ext cx="10506710" cy="192405"/>
          </a:xfrm>
          <a:custGeom>
            <a:avLst/>
            <a:gdLst/>
            <a:ahLst/>
            <a:cxnLst/>
            <a:rect l="l" t="t" r="r" b="b"/>
            <a:pathLst>
              <a:path w="10506710" h="192405">
                <a:moveTo>
                  <a:pt x="10506456" y="0"/>
                </a:moveTo>
                <a:lnTo>
                  <a:pt x="0" y="0"/>
                </a:lnTo>
                <a:lnTo>
                  <a:pt x="0" y="192024"/>
                </a:lnTo>
                <a:lnTo>
                  <a:pt x="10506456" y="192024"/>
                </a:lnTo>
                <a:lnTo>
                  <a:pt x="10506456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1247" y="1513332"/>
            <a:ext cx="10506710" cy="18415"/>
          </a:xfrm>
          <a:custGeom>
            <a:avLst/>
            <a:gdLst/>
            <a:ahLst/>
            <a:cxnLst/>
            <a:rect l="l" t="t" r="r" b="b"/>
            <a:pathLst>
              <a:path w="10506710" h="18415">
                <a:moveTo>
                  <a:pt x="10506456" y="0"/>
                </a:moveTo>
                <a:lnTo>
                  <a:pt x="0" y="0"/>
                </a:lnTo>
                <a:lnTo>
                  <a:pt x="0" y="18287"/>
                </a:lnTo>
                <a:lnTo>
                  <a:pt x="10506456" y="18287"/>
                </a:lnTo>
                <a:lnTo>
                  <a:pt x="10506456" y="0"/>
                </a:lnTo>
                <a:close/>
              </a:path>
            </a:pathLst>
          </a:custGeom>
          <a:solidFill>
            <a:srgbClr val="D4D4D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03503" y="1731010"/>
          <a:ext cx="10363199" cy="45300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05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8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6230">
                <a:tc>
                  <a:txBody>
                    <a:bodyPr/>
                    <a:lstStyle/>
                    <a:p>
                      <a:pPr marL="110489">
                        <a:lnSpc>
                          <a:spcPts val="2039"/>
                        </a:lnSpc>
                      </a:pPr>
                      <a:r>
                        <a:rPr sz="1800" b="1" dirty="0">
                          <a:solidFill>
                            <a:srgbClr val="EC7C30"/>
                          </a:solidFill>
                          <a:latin typeface="Calibri"/>
                          <a:cs typeface="Calibri"/>
                        </a:rPr>
                        <a:t>Partner</a:t>
                      </a:r>
                      <a:r>
                        <a:rPr sz="1800" b="1" spc="-75" dirty="0">
                          <a:solidFill>
                            <a:srgbClr val="EC7C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EC7C30"/>
                          </a:solidFill>
                          <a:latin typeface="Calibri"/>
                          <a:cs typeface="Calibri"/>
                        </a:rPr>
                        <a:t>name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990">
                <a:tc>
                  <a:txBody>
                    <a:bodyPr/>
                    <a:lstStyle/>
                    <a:p>
                      <a:pPr marL="110489">
                        <a:lnSpc>
                          <a:spcPts val="1939"/>
                        </a:lnSpc>
                      </a:pPr>
                      <a:r>
                        <a:rPr sz="1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Ard</a:t>
                      </a:r>
                      <a:r>
                        <a:rPr sz="17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El</a:t>
                      </a:r>
                      <a:r>
                        <a:rPr sz="17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Insan</a:t>
                      </a:r>
                      <a:r>
                        <a:rPr sz="17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(AEI)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ts val="1939"/>
                        </a:lnSpc>
                      </a:pPr>
                      <a:r>
                        <a:rPr sz="1700" dirty="0">
                          <a:latin typeface="Calibri"/>
                          <a:cs typeface="Calibri"/>
                        </a:rPr>
                        <a:t>Local</a:t>
                      </a:r>
                      <a:r>
                        <a:rPr sz="17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25" dirty="0">
                          <a:latin typeface="Calibri"/>
                          <a:cs typeface="Calibri"/>
                        </a:rPr>
                        <a:t>NGO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990">
                <a:tc>
                  <a:txBody>
                    <a:bodyPr/>
                    <a:lstStyle/>
                    <a:p>
                      <a:pPr marL="110489">
                        <a:lnSpc>
                          <a:spcPts val="1939"/>
                        </a:lnSpc>
                      </a:pPr>
                      <a:r>
                        <a:rPr sz="1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Campaign</a:t>
                      </a:r>
                      <a:r>
                        <a:rPr sz="17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sz="17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7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Children</a:t>
                      </a:r>
                      <a:r>
                        <a:rPr sz="17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7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Palestine</a:t>
                      </a:r>
                      <a:r>
                        <a:rPr sz="17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(CCP)</a:t>
                      </a:r>
                      <a:r>
                        <a:rPr sz="17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Japan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ts val="1939"/>
                        </a:lnSpc>
                      </a:pPr>
                      <a:r>
                        <a:rPr sz="1700" spc="-10" dirty="0">
                          <a:latin typeface="Calibri"/>
                          <a:cs typeface="Calibri"/>
                        </a:rPr>
                        <a:t>International</a:t>
                      </a:r>
                      <a:r>
                        <a:rPr sz="1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25" dirty="0">
                          <a:latin typeface="Calibri"/>
                          <a:cs typeface="Calibri"/>
                        </a:rPr>
                        <a:t>NGO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990">
                <a:tc>
                  <a:txBody>
                    <a:bodyPr/>
                    <a:lstStyle/>
                    <a:p>
                      <a:pPr marL="110489">
                        <a:lnSpc>
                          <a:spcPts val="1939"/>
                        </a:lnSpc>
                      </a:pPr>
                      <a:r>
                        <a:rPr sz="17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International</a:t>
                      </a:r>
                      <a:r>
                        <a:rPr sz="17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Medical</a:t>
                      </a:r>
                      <a:r>
                        <a:rPr sz="17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Corps</a:t>
                      </a:r>
                      <a:r>
                        <a:rPr sz="17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(IMC)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ts val="1939"/>
                        </a:lnSpc>
                      </a:pPr>
                      <a:r>
                        <a:rPr sz="1700" spc="-10" dirty="0">
                          <a:latin typeface="Calibri"/>
                          <a:cs typeface="Calibri"/>
                        </a:rPr>
                        <a:t>International</a:t>
                      </a:r>
                      <a:r>
                        <a:rPr sz="1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25" dirty="0">
                          <a:latin typeface="Calibri"/>
                          <a:cs typeface="Calibri"/>
                        </a:rPr>
                        <a:t>NGO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990">
                <a:tc>
                  <a:txBody>
                    <a:bodyPr/>
                    <a:lstStyle/>
                    <a:p>
                      <a:pPr marL="110489">
                        <a:lnSpc>
                          <a:spcPts val="1939"/>
                        </a:lnSpc>
                      </a:pPr>
                      <a:r>
                        <a:rPr sz="1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Japan</a:t>
                      </a:r>
                      <a:r>
                        <a:rPr sz="17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International</a:t>
                      </a:r>
                      <a:r>
                        <a:rPr sz="17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Volunteer</a:t>
                      </a:r>
                      <a:r>
                        <a:rPr sz="17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Center</a:t>
                      </a:r>
                      <a:r>
                        <a:rPr sz="17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(JVC)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ts val="1939"/>
                        </a:lnSpc>
                      </a:pPr>
                      <a:r>
                        <a:rPr sz="1700" spc="-10" dirty="0">
                          <a:latin typeface="Calibri"/>
                          <a:cs typeface="Calibri"/>
                        </a:rPr>
                        <a:t>International</a:t>
                      </a:r>
                      <a:r>
                        <a:rPr sz="1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25" dirty="0">
                          <a:latin typeface="Calibri"/>
                          <a:cs typeface="Calibri"/>
                        </a:rPr>
                        <a:t>NGO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990">
                <a:tc>
                  <a:txBody>
                    <a:bodyPr/>
                    <a:lstStyle/>
                    <a:p>
                      <a:pPr marL="110489">
                        <a:lnSpc>
                          <a:spcPts val="1945"/>
                        </a:lnSpc>
                      </a:pPr>
                      <a:r>
                        <a:rPr sz="17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Juzoor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ts val="1945"/>
                        </a:lnSpc>
                      </a:pPr>
                      <a:r>
                        <a:rPr sz="1700" dirty="0">
                          <a:latin typeface="Calibri"/>
                          <a:cs typeface="Calibri"/>
                        </a:rPr>
                        <a:t>Local</a:t>
                      </a:r>
                      <a:r>
                        <a:rPr sz="17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25" dirty="0">
                          <a:latin typeface="Calibri"/>
                          <a:cs typeface="Calibri"/>
                        </a:rPr>
                        <a:t>NGO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990">
                <a:tc>
                  <a:txBody>
                    <a:bodyPr/>
                    <a:lstStyle/>
                    <a:p>
                      <a:pPr marL="110489">
                        <a:lnSpc>
                          <a:spcPts val="1939"/>
                        </a:lnSpc>
                      </a:pPr>
                      <a:r>
                        <a:rPr sz="1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Medical</a:t>
                      </a:r>
                      <a:r>
                        <a:rPr sz="17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Aid</a:t>
                      </a:r>
                      <a:r>
                        <a:rPr sz="17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sz="17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Palestinians</a:t>
                      </a:r>
                      <a:r>
                        <a:rPr sz="1700" b="1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(MAP)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ts val="1939"/>
                        </a:lnSpc>
                      </a:pPr>
                      <a:r>
                        <a:rPr sz="1700" spc="-10" dirty="0">
                          <a:latin typeface="Calibri"/>
                          <a:cs typeface="Calibri"/>
                        </a:rPr>
                        <a:t>International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25" dirty="0">
                          <a:latin typeface="Calibri"/>
                          <a:cs typeface="Calibri"/>
                        </a:rPr>
                        <a:t>NGO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990">
                <a:tc>
                  <a:txBody>
                    <a:bodyPr/>
                    <a:lstStyle/>
                    <a:p>
                      <a:pPr marL="110489">
                        <a:lnSpc>
                          <a:spcPts val="1945"/>
                        </a:lnSpc>
                      </a:pPr>
                      <a:r>
                        <a:rPr sz="1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Near</a:t>
                      </a:r>
                      <a:r>
                        <a:rPr sz="17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East</a:t>
                      </a:r>
                      <a:r>
                        <a:rPr sz="17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Council</a:t>
                      </a:r>
                      <a:r>
                        <a:rPr sz="17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7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Churches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ts val="1945"/>
                        </a:lnSpc>
                      </a:pPr>
                      <a:r>
                        <a:rPr sz="1700" dirty="0">
                          <a:latin typeface="Calibri"/>
                          <a:cs typeface="Calibri"/>
                        </a:rPr>
                        <a:t>Local</a:t>
                      </a:r>
                      <a:r>
                        <a:rPr sz="17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25" dirty="0">
                          <a:latin typeface="Calibri"/>
                          <a:cs typeface="Calibri"/>
                        </a:rPr>
                        <a:t>NGO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990">
                <a:tc>
                  <a:txBody>
                    <a:bodyPr/>
                    <a:lstStyle/>
                    <a:p>
                      <a:pPr marL="110489">
                        <a:lnSpc>
                          <a:spcPts val="1945"/>
                        </a:lnSpc>
                      </a:pPr>
                      <a:r>
                        <a:rPr sz="17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Palestinian</a:t>
                      </a:r>
                      <a:r>
                        <a:rPr sz="1700" b="1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Medical</a:t>
                      </a:r>
                      <a:r>
                        <a:rPr sz="17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Relief</a:t>
                      </a:r>
                      <a:r>
                        <a:rPr sz="17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Society</a:t>
                      </a:r>
                      <a:r>
                        <a:rPr sz="17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(PMRS)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ts val="1945"/>
                        </a:lnSpc>
                      </a:pPr>
                      <a:r>
                        <a:rPr sz="1700" dirty="0">
                          <a:latin typeface="Calibri"/>
                          <a:cs typeface="Calibri"/>
                        </a:rPr>
                        <a:t>Local</a:t>
                      </a:r>
                      <a:r>
                        <a:rPr sz="17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25" dirty="0">
                          <a:latin typeface="Calibri"/>
                          <a:cs typeface="Calibri"/>
                        </a:rPr>
                        <a:t>NGO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990">
                <a:tc>
                  <a:txBody>
                    <a:bodyPr/>
                    <a:lstStyle/>
                    <a:p>
                      <a:pPr marL="110489">
                        <a:lnSpc>
                          <a:spcPts val="1945"/>
                        </a:lnSpc>
                      </a:pPr>
                      <a:r>
                        <a:rPr sz="1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Peace</a:t>
                      </a:r>
                      <a:r>
                        <a:rPr sz="17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Winds</a:t>
                      </a:r>
                      <a:r>
                        <a:rPr sz="17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Japan</a:t>
                      </a:r>
                      <a:r>
                        <a:rPr sz="17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(PWJ)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ts val="1945"/>
                        </a:lnSpc>
                      </a:pPr>
                      <a:r>
                        <a:rPr sz="1700" spc="-10" dirty="0">
                          <a:latin typeface="Calibri"/>
                          <a:cs typeface="Calibri"/>
                        </a:rPr>
                        <a:t>International</a:t>
                      </a:r>
                      <a:r>
                        <a:rPr sz="1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25" dirty="0">
                          <a:latin typeface="Calibri"/>
                          <a:cs typeface="Calibri"/>
                        </a:rPr>
                        <a:t>NGO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990">
                <a:tc>
                  <a:txBody>
                    <a:bodyPr/>
                    <a:lstStyle/>
                    <a:p>
                      <a:pPr marL="110489">
                        <a:lnSpc>
                          <a:spcPts val="1945"/>
                        </a:lnSpc>
                      </a:pPr>
                      <a:r>
                        <a:rPr sz="1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Save</a:t>
                      </a:r>
                      <a:r>
                        <a:rPr sz="1700" b="1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7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Children</a:t>
                      </a:r>
                      <a:r>
                        <a:rPr sz="17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International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ts val="1945"/>
                        </a:lnSpc>
                      </a:pPr>
                      <a:r>
                        <a:rPr sz="1700" spc="-10" dirty="0">
                          <a:latin typeface="Calibri"/>
                          <a:cs typeface="Calibri"/>
                        </a:rPr>
                        <a:t>International</a:t>
                      </a:r>
                      <a:r>
                        <a:rPr sz="1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25" dirty="0">
                          <a:latin typeface="Calibri"/>
                          <a:cs typeface="Calibri"/>
                        </a:rPr>
                        <a:t>NGO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990">
                <a:tc>
                  <a:txBody>
                    <a:bodyPr/>
                    <a:lstStyle/>
                    <a:p>
                      <a:pPr marL="110489">
                        <a:lnSpc>
                          <a:spcPts val="1945"/>
                        </a:lnSpc>
                      </a:pPr>
                      <a:r>
                        <a:rPr sz="17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UNICEF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ts val="1945"/>
                        </a:lnSpc>
                      </a:pPr>
                      <a:r>
                        <a:rPr sz="1700" spc="-25" dirty="0">
                          <a:latin typeface="Calibri"/>
                          <a:cs typeface="Calibri"/>
                        </a:rPr>
                        <a:t>UN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990">
                <a:tc>
                  <a:txBody>
                    <a:bodyPr/>
                    <a:lstStyle/>
                    <a:p>
                      <a:pPr marL="110489">
                        <a:lnSpc>
                          <a:spcPts val="1945"/>
                        </a:lnSpc>
                      </a:pPr>
                      <a:r>
                        <a:rPr sz="17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UNRWA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ts val="1945"/>
                        </a:lnSpc>
                      </a:pPr>
                      <a:r>
                        <a:rPr sz="1700" spc="-25" dirty="0">
                          <a:latin typeface="Calibri"/>
                          <a:cs typeface="Calibri"/>
                        </a:rPr>
                        <a:t>UN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990">
                <a:tc>
                  <a:txBody>
                    <a:bodyPr/>
                    <a:lstStyle/>
                    <a:p>
                      <a:pPr marL="110489">
                        <a:lnSpc>
                          <a:spcPts val="1945"/>
                        </a:lnSpc>
                      </a:pPr>
                      <a:r>
                        <a:rPr sz="17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World</a:t>
                      </a:r>
                      <a:r>
                        <a:rPr sz="17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Food</a:t>
                      </a:r>
                      <a:r>
                        <a:rPr sz="17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Programme</a:t>
                      </a:r>
                      <a:r>
                        <a:rPr sz="1700" b="1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(WFP)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ts val="1945"/>
                        </a:lnSpc>
                      </a:pPr>
                      <a:r>
                        <a:rPr sz="1700" spc="-25" dirty="0">
                          <a:latin typeface="Calibri"/>
                          <a:cs typeface="Calibri"/>
                        </a:rPr>
                        <a:t>UN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990">
                <a:tc>
                  <a:txBody>
                    <a:bodyPr/>
                    <a:lstStyle/>
                    <a:p>
                      <a:pPr marL="110489">
                        <a:lnSpc>
                          <a:spcPts val="1945"/>
                        </a:lnSpc>
                      </a:pPr>
                      <a:r>
                        <a:rPr sz="17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World</a:t>
                      </a:r>
                      <a:r>
                        <a:rPr sz="17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Health</a:t>
                      </a:r>
                      <a:r>
                        <a:rPr sz="17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Organization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ts val="1945"/>
                        </a:lnSpc>
                      </a:pPr>
                      <a:r>
                        <a:rPr sz="1700" spc="-25" dirty="0">
                          <a:latin typeface="Calibri"/>
                          <a:cs typeface="Calibri"/>
                        </a:rPr>
                        <a:t>UN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24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Partners</a:t>
            </a:r>
            <a:r>
              <a:rPr spc="-215" dirty="0"/>
              <a:t> </a:t>
            </a:r>
            <a:r>
              <a:rPr spc="-35" dirty="0"/>
              <a:t>updates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299464"/>
            <a:ext cx="10346690" cy="449834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55600" marR="48895" indent="-343535">
              <a:lnSpc>
                <a:spcPts val="1939"/>
              </a:lnSpc>
              <a:spcBef>
                <a:spcPts val="345"/>
              </a:spcBef>
              <a:buFont typeface="Symbol"/>
              <a:buChar char=""/>
              <a:tabLst>
                <a:tab pos="355600" algn="l"/>
              </a:tabLst>
            </a:pPr>
            <a:r>
              <a:rPr sz="1800" spc="-10" dirty="0">
                <a:latin typeface="Calibri"/>
                <a:cs typeface="Calibri"/>
              </a:rPr>
              <a:t>UNRWA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supports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145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shelters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almost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400,000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population,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which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very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crowded.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UNWA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team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provid</a:t>
            </a:r>
            <a:r>
              <a:rPr lang="en-US" sz="1800" dirty="0">
                <a:latin typeface="Calibri"/>
                <a:cs typeface="Calibri"/>
              </a:rPr>
              <a:t>es </a:t>
            </a:r>
            <a:r>
              <a:rPr sz="1800" dirty="0">
                <a:latin typeface="Calibri"/>
                <a:cs typeface="Calibri"/>
              </a:rPr>
              <a:t>PHC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services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inside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shelters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food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ration.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There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displaced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population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within the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host </a:t>
            </a:r>
            <a:r>
              <a:rPr sz="1800" dirty="0">
                <a:latin typeface="Calibri"/>
                <a:cs typeface="Calibri"/>
              </a:rPr>
              <a:t>community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which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also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deprived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from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their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basic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needs;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hence,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urgent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action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needed to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address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their mu</a:t>
            </a:r>
            <a:r>
              <a:rPr lang="en-US" sz="1800" spc="-10" dirty="0">
                <a:latin typeface="Calibri"/>
                <a:cs typeface="Calibri"/>
              </a:rPr>
              <a:t>l</a:t>
            </a:r>
            <a:r>
              <a:rPr sz="1800" spc="-10" dirty="0">
                <a:latin typeface="Calibri"/>
                <a:cs typeface="Calibri"/>
              </a:rPr>
              <a:t>ti-</a:t>
            </a:r>
            <a:r>
              <a:rPr sz="1800" dirty="0">
                <a:latin typeface="Calibri"/>
                <a:cs typeface="Calibri"/>
              </a:rPr>
              <a:t>sectoral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needs.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UNRWA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contracted 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bakery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provide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all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people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bread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half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price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south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middle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area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Gaza</a:t>
            </a:r>
            <a:endParaRPr sz="1800" dirty="0">
              <a:latin typeface="Calibri"/>
              <a:cs typeface="Calibri"/>
            </a:endParaRPr>
          </a:p>
          <a:p>
            <a:pPr marL="354330" marR="5080" indent="-342265" algn="just">
              <a:lnSpc>
                <a:spcPts val="1939"/>
              </a:lnSpc>
              <a:spcBef>
                <a:spcPts val="25"/>
              </a:spcBef>
              <a:buFont typeface="Symbol"/>
              <a:buChar char=""/>
              <a:tabLst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Jouzoor: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working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providing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vouchers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assistance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through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Paypal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enable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them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get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food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from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specific 	</a:t>
            </a:r>
            <a:r>
              <a:rPr sz="1800" dirty="0">
                <a:latin typeface="Calibri"/>
                <a:cs typeface="Calibri"/>
              </a:rPr>
              <a:t>locations,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help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line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was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activated,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team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provides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IYCF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related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messages,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providing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iron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supplements 	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PLWs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children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&amp;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providing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medications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children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diarrhea</a:t>
            </a:r>
            <a:endParaRPr sz="1800" dirty="0">
              <a:latin typeface="Calibri"/>
              <a:cs typeface="Calibri"/>
            </a:endParaRPr>
          </a:p>
          <a:p>
            <a:pPr marL="354965" indent="-342265" algn="just">
              <a:lnSpc>
                <a:spcPts val="1814"/>
              </a:lnSpc>
              <a:buFont typeface="Symbol"/>
              <a:buChar char=""/>
              <a:tabLst>
                <a:tab pos="354965" algn="l"/>
              </a:tabLst>
            </a:pPr>
            <a:r>
              <a:rPr sz="1800" dirty="0">
                <a:latin typeface="Calibri"/>
                <a:cs typeface="Calibri"/>
              </a:rPr>
              <a:t>UNICEF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stated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that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out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implementing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partners,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only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Jouzoor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was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able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attend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meeting,</a:t>
            </a:r>
            <a:endParaRPr sz="1800" dirty="0">
              <a:latin typeface="Calibri"/>
              <a:cs typeface="Calibri"/>
            </a:endParaRPr>
          </a:p>
          <a:p>
            <a:pPr marL="355600" marR="441325">
              <a:lnSpc>
                <a:spcPct val="90000"/>
              </a:lnSpc>
              <a:spcBef>
                <a:spcPts val="105"/>
              </a:spcBef>
            </a:pPr>
            <a:r>
              <a:rPr lang="en-US" sz="1800" dirty="0">
                <a:latin typeface="Calibri"/>
                <a:cs typeface="Calibri"/>
              </a:rPr>
              <a:t>unfortunately,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other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partners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can’t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reach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out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their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sites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due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security/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access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constrains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staff </a:t>
            </a:r>
            <a:r>
              <a:rPr sz="1800" dirty="0">
                <a:latin typeface="Calibri"/>
                <a:cs typeface="Calibri"/>
              </a:rPr>
              <a:t>capacities.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UNICEF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started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procurement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process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curative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&amp;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preventive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nutrition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supplies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lang="en-US" sz="1800" spc="-35" dirty="0">
                <a:latin typeface="Calibri"/>
                <a:cs typeface="Calibri"/>
              </a:rPr>
              <a:t>(</a:t>
            </a:r>
            <a:r>
              <a:rPr sz="1800" spc="-10" dirty="0">
                <a:latin typeface="Calibri"/>
                <a:cs typeface="Calibri"/>
              </a:rPr>
              <a:t>RUTF, </a:t>
            </a:r>
            <a:r>
              <a:rPr sz="1800" dirty="0">
                <a:latin typeface="Calibri"/>
                <a:cs typeface="Calibri"/>
              </a:rPr>
              <a:t>Therapeutic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milk,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MNs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&amp;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SQLNS)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addition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procurement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RUIF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address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need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non- </a:t>
            </a:r>
            <a:r>
              <a:rPr sz="1800" spc="-10" dirty="0">
                <a:latin typeface="Calibri"/>
                <a:cs typeface="Calibri"/>
              </a:rPr>
              <a:t>breastfeed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infants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0-6</a:t>
            </a:r>
            <a:r>
              <a:rPr sz="1800" spc="-10" dirty="0">
                <a:latin typeface="Calibri"/>
                <a:cs typeface="Calibri"/>
              </a:rPr>
              <a:t> months</a:t>
            </a:r>
            <a:endParaRPr sz="1800" dirty="0">
              <a:latin typeface="Calibri"/>
              <a:cs typeface="Calibri"/>
            </a:endParaRPr>
          </a:p>
          <a:p>
            <a:pPr marL="355600" marR="247015" indent="-343535">
              <a:lnSpc>
                <a:spcPts val="1939"/>
              </a:lnSpc>
              <a:spcBef>
                <a:spcPts val="35"/>
              </a:spcBef>
              <a:buFont typeface="Symbol"/>
              <a:buChar char=""/>
              <a:tabLst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WFP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shared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that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20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MTs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high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energy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biscuits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will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distributed in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Gaza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reach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all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population, as</a:t>
            </a:r>
            <a:r>
              <a:rPr sz="1800" spc="-20" dirty="0">
                <a:latin typeface="Calibri"/>
                <a:cs typeface="Calibri"/>
              </a:rPr>
              <a:t> well 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supporting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complementary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feeding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activities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children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6-23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months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&amp;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PLWs</a:t>
            </a:r>
            <a:endParaRPr sz="1800" dirty="0">
              <a:latin typeface="Calibri"/>
              <a:cs typeface="Calibri"/>
            </a:endParaRPr>
          </a:p>
          <a:p>
            <a:pPr marL="355600" marR="17780" indent="-343535">
              <a:lnSpc>
                <a:spcPts val="1950"/>
              </a:lnSpc>
              <a:buFont typeface="Symbol"/>
              <a:buChar char=""/>
              <a:tabLst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ACF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exploring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two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options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intervention: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CVA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Provision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fresh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food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baskets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PLWs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Gaza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well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contributing </a:t>
            </a:r>
            <a:r>
              <a:rPr lang="en-US" sz="1800" dirty="0">
                <a:latin typeface="Calibri"/>
                <a:cs typeface="Calibri"/>
              </a:rPr>
              <a:t>to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provision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essential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curative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preventive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nutrition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commodities </a:t>
            </a:r>
            <a:r>
              <a:rPr sz="1800" dirty="0">
                <a:latin typeface="Calibri"/>
                <a:cs typeface="Calibri"/>
              </a:rPr>
              <a:t>through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Egypt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38898" y="115062"/>
            <a:ext cx="4805680" cy="5660390"/>
          </a:xfrm>
          <a:prstGeom prst="rect">
            <a:avLst/>
          </a:prstGeom>
        </p:spPr>
        <p:txBody>
          <a:bodyPr vert="horz" wrap="square" lIns="0" tIns="269240" rIns="0" bIns="0" rtlCol="0">
            <a:spAutoFit/>
          </a:bodyPr>
          <a:lstStyle/>
          <a:p>
            <a:pPr marL="12700" marR="5080" indent="4445" algn="ctr">
              <a:lnSpc>
                <a:spcPct val="70000"/>
              </a:lnSpc>
              <a:spcBef>
                <a:spcPts val="2120"/>
              </a:spcBef>
            </a:pPr>
            <a:r>
              <a:rPr sz="5600" b="1" dirty="0">
                <a:solidFill>
                  <a:srgbClr val="6FAC46"/>
                </a:solidFill>
                <a:latin typeface="Calibri"/>
                <a:cs typeface="Calibri"/>
              </a:rPr>
              <a:t>We</a:t>
            </a:r>
            <a:r>
              <a:rPr sz="5600" b="1" spc="-110" dirty="0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sz="5600" b="1" dirty="0">
                <a:solidFill>
                  <a:srgbClr val="6FAC46"/>
                </a:solidFill>
                <a:latin typeface="Calibri"/>
                <a:cs typeface="Calibri"/>
              </a:rPr>
              <a:t>need</a:t>
            </a:r>
            <a:r>
              <a:rPr sz="5600" b="1" spc="-95" dirty="0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sz="5600" b="1" dirty="0">
                <a:solidFill>
                  <a:srgbClr val="6FAC46"/>
                </a:solidFill>
                <a:latin typeface="Calibri"/>
                <a:cs typeface="Calibri"/>
              </a:rPr>
              <a:t>to</a:t>
            </a:r>
            <a:r>
              <a:rPr sz="5600" b="1" spc="-90" dirty="0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sz="5600" b="1" spc="-25" dirty="0">
                <a:solidFill>
                  <a:srgbClr val="6FAC46"/>
                </a:solidFill>
                <a:latin typeface="Calibri"/>
                <a:cs typeface="Calibri"/>
              </a:rPr>
              <a:t>act </a:t>
            </a:r>
            <a:r>
              <a:rPr sz="5600" b="1" dirty="0">
                <a:solidFill>
                  <a:srgbClr val="6FAC46"/>
                </a:solidFill>
                <a:latin typeface="Calibri"/>
                <a:cs typeface="Calibri"/>
              </a:rPr>
              <a:t>immediately</a:t>
            </a:r>
            <a:r>
              <a:rPr sz="5600" b="1" spc="-175" dirty="0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sz="5600" b="1" spc="-25" dirty="0">
                <a:solidFill>
                  <a:srgbClr val="6FAC46"/>
                </a:solidFill>
                <a:latin typeface="Calibri"/>
                <a:cs typeface="Calibri"/>
              </a:rPr>
              <a:t>to </a:t>
            </a:r>
            <a:r>
              <a:rPr sz="5600" b="1" dirty="0">
                <a:solidFill>
                  <a:srgbClr val="6FAC46"/>
                </a:solidFill>
                <a:latin typeface="Calibri"/>
                <a:cs typeface="Calibri"/>
              </a:rPr>
              <a:t>prevent</a:t>
            </a:r>
            <a:r>
              <a:rPr sz="5600" b="1" spc="-229" dirty="0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sz="5600" b="1" spc="-10" dirty="0">
                <a:solidFill>
                  <a:srgbClr val="6FAC46"/>
                </a:solidFill>
                <a:latin typeface="Calibri"/>
                <a:cs typeface="Calibri"/>
              </a:rPr>
              <a:t>further deterioration</a:t>
            </a:r>
            <a:r>
              <a:rPr sz="5600" b="1" spc="-250" dirty="0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sz="5600" b="1" spc="-25" dirty="0">
                <a:solidFill>
                  <a:srgbClr val="6FAC46"/>
                </a:solidFill>
                <a:latin typeface="Calibri"/>
                <a:cs typeface="Calibri"/>
              </a:rPr>
              <a:t>of </a:t>
            </a:r>
            <a:r>
              <a:rPr sz="5600" b="1" dirty="0">
                <a:solidFill>
                  <a:srgbClr val="6FAC46"/>
                </a:solidFill>
                <a:latin typeface="Calibri"/>
                <a:cs typeface="Calibri"/>
              </a:rPr>
              <a:t>the</a:t>
            </a:r>
            <a:r>
              <a:rPr sz="5600" b="1" spc="-15" dirty="0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sz="5600" b="1" spc="-10" dirty="0">
                <a:solidFill>
                  <a:srgbClr val="6FAC46"/>
                </a:solidFill>
                <a:latin typeface="Calibri"/>
                <a:cs typeface="Calibri"/>
              </a:rPr>
              <a:t>nutritional </a:t>
            </a:r>
            <a:r>
              <a:rPr sz="5600" b="1" dirty="0">
                <a:solidFill>
                  <a:srgbClr val="6FAC46"/>
                </a:solidFill>
                <a:latin typeface="Calibri"/>
                <a:cs typeface="Calibri"/>
              </a:rPr>
              <a:t>status</a:t>
            </a:r>
            <a:r>
              <a:rPr sz="5600" b="1" spc="-135" dirty="0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sz="5600" b="1" dirty="0">
                <a:solidFill>
                  <a:srgbClr val="6FAC46"/>
                </a:solidFill>
                <a:latin typeface="Calibri"/>
                <a:cs typeface="Calibri"/>
              </a:rPr>
              <a:t>of</a:t>
            </a:r>
            <a:r>
              <a:rPr sz="5600" b="1" spc="-95" dirty="0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sz="5600" b="1" spc="-25" dirty="0">
                <a:solidFill>
                  <a:srgbClr val="6FAC46"/>
                </a:solidFill>
                <a:latin typeface="Calibri"/>
                <a:cs typeface="Calibri"/>
              </a:rPr>
              <a:t>the </a:t>
            </a:r>
            <a:r>
              <a:rPr sz="5600" b="1" dirty="0">
                <a:solidFill>
                  <a:srgbClr val="6FAC46"/>
                </a:solidFill>
                <a:latin typeface="Calibri"/>
                <a:cs typeface="Calibri"/>
              </a:rPr>
              <a:t>most</a:t>
            </a:r>
            <a:r>
              <a:rPr sz="5600" b="1" spc="-80" dirty="0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sz="5600" b="1" spc="-20" dirty="0">
                <a:solidFill>
                  <a:srgbClr val="6FAC46"/>
                </a:solidFill>
                <a:latin typeface="Calibri"/>
                <a:cs typeface="Calibri"/>
              </a:rPr>
              <a:t>vulnerable </a:t>
            </a:r>
            <a:r>
              <a:rPr sz="5600" b="1" dirty="0">
                <a:solidFill>
                  <a:srgbClr val="6FAC46"/>
                </a:solidFill>
                <a:latin typeface="Calibri"/>
                <a:cs typeface="Calibri"/>
              </a:rPr>
              <a:t>children</a:t>
            </a:r>
            <a:r>
              <a:rPr sz="5600" b="1" spc="-135" dirty="0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sz="5600" b="1" spc="-25" dirty="0">
                <a:solidFill>
                  <a:srgbClr val="6FAC46"/>
                </a:solidFill>
                <a:latin typeface="Calibri"/>
                <a:cs typeface="Calibri"/>
              </a:rPr>
              <a:t>and </a:t>
            </a:r>
            <a:r>
              <a:rPr sz="5600" b="1" spc="-10" dirty="0">
                <a:solidFill>
                  <a:srgbClr val="6FAC46"/>
                </a:solidFill>
                <a:latin typeface="Calibri"/>
                <a:cs typeface="Calibri"/>
              </a:rPr>
              <a:t>women</a:t>
            </a:r>
            <a:endParaRPr sz="56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068" y="243840"/>
            <a:ext cx="6369098" cy="583071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9988" y="290829"/>
            <a:ext cx="10078720" cy="922655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 marR="5080">
              <a:lnSpc>
                <a:spcPts val="3350"/>
              </a:lnSpc>
              <a:spcBef>
                <a:spcPts val="515"/>
              </a:spcBef>
            </a:pPr>
            <a:r>
              <a:rPr sz="3100" b="1" dirty="0">
                <a:latin typeface="Calibri"/>
                <a:cs typeface="Calibri"/>
              </a:rPr>
              <a:t>SoP</a:t>
            </a:r>
            <a:r>
              <a:rPr sz="3100" b="1" spc="-110" dirty="0">
                <a:latin typeface="Calibri"/>
                <a:cs typeface="Calibri"/>
              </a:rPr>
              <a:t> </a:t>
            </a:r>
            <a:r>
              <a:rPr sz="3100" b="1" dirty="0">
                <a:latin typeface="Calibri"/>
                <a:cs typeface="Calibri"/>
              </a:rPr>
              <a:t>was</a:t>
            </a:r>
            <a:r>
              <a:rPr sz="3100" b="1" spc="-100" dirty="0">
                <a:latin typeface="Calibri"/>
                <a:cs typeface="Calibri"/>
              </a:rPr>
              <a:t> </a:t>
            </a:r>
            <a:r>
              <a:rPr sz="3100" b="1" dirty="0">
                <a:latin typeface="Calibri"/>
                <a:cs typeface="Calibri"/>
              </a:rPr>
              <a:t>already</a:t>
            </a:r>
            <a:r>
              <a:rPr sz="3100" b="1" spc="-114" dirty="0">
                <a:latin typeface="Calibri"/>
                <a:cs typeface="Calibri"/>
              </a:rPr>
              <a:t> </a:t>
            </a:r>
            <a:r>
              <a:rPr sz="3100" b="1" dirty="0">
                <a:latin typeface="Calibri"/>
                <a:cs typeface="Calibri"/>
              </a:rPr>
              <a:t>facing</a:t>
            </a:r>
            <a:r>
              <a:rPr sz="3100" b="1" spc="-95" dirty="0">
                <a:latin typeface="Calibri"/>
                <a:cs typeface="Calibri"/>
              </a:rPr>
              <a:t> </a:t>
            </a:r>
            <a:r>
              <a:rPr sz="3100" b="1" dirty="0">
                <a:latin typeface="Calibri"/>
                <a:cs typeface="Calibri"/>
              </a:rPr>
              <a:t>concerning</a:t>
            </a:r>
            <a:r>
              <a:rPr sz="3100" b="1" spc="-90" dirty="0">
                <a:latin typeface="Calibri"/>
                <a:cs typeface="Calibri"/>
              </a:rPr>
              <a:t> </a:t>
            </a:r>
            <a:r>
              <a:rPr sz="3100" b="1" dirty="0">
                <a:latin typeface="Calibri"/>
                <a:cs typeface="Calibri"/>
              </a:rPr>
              <a:t>levels</a:t>
            </a:r>
            <a:r>
              <a:rPr sz="3100" b="1" spc="-110" dirty="0">
                <a:latin typeface="Calibri"/>
                <a:cs typeface="Calibri"/>
              </a:rPr>
              <a:t> </a:t>
            </a:r>
            <a:r>
              <a:rPr sz="3100" b="1" dirty="0">
                <a:latin typeface="Calibri"/>
                <a:cs typeface="Calibri"/>
              </a:rPr>
              <a:t>of</a:t>
            </a:r>
            <a:r>
              <a:rPr sz="3100" b="1" spc="-95" dirty="0">
                <a:latin typeface="Calibri"/>
                <a:cs typeface="Calibri"/>
              </a:rPr>
              <a:t> </a:t>
            </a:r>
            <a:r>
              <a:rPr sz="3100" b="1" spc="-10" dirty="0">
                <a:latin typeface="Calibri"/>
                <a:cs typeface="Calibri"/>
              </a:rPr>
              <a:t>malnutrition</a:t>
            </a:r>
            <a:r>
              <a:rPr sz="3100" b="1" spc="-80" dirty="0">
                <a:latin typeface="Calibri"/>
                <a:cs typeface="Calibri"/>
              </a:rPr>
              <a:t> </a:t>
            </a:r>
            <a:r>
              <a:rPr sz="3100" b="1" spc="-20" dirty="0">
                <a:latin typeface="Calibri"/>
                <a:cs typeface="Calibri"/>
              </a:rPr>
              <a:t>even </a:t>
            </a:r>
            <a:r>
              <a:rPr sz="3100" b="1" spc="-10" dirty="0">
                <a:latin typeface="Calibri"/>
                <a:cs typeface="Calibri"/>
              </a:rPr>
              <a:t>before</a:t>
            </a:r>
            <a:r>
              <a:rPr sz="3100" b="1" spc="-114" dirty="0">
                <a:latin typeface="Calibri"/>
                <a:cs typeface="Calibri"/>
              </a:rPr>
              <a:t> </a:t>
            </a:r>
            <a:r>
              <a:rPr sz="3100" b="1" dirty="0">
                <a:latin typeface="Calibri"/>
                <a:cs typeface="Calibri"/>
              </a:rPr>
              <a:t>the</a:t>
            </a:r>
            <a:r>
              <a:rPr sz="3100" b="1" spc="-100" dirty="0">
                <a:latin typeface="Calibri"/>
                <a:cs typeface="Calibri"/>
              </a:rPr>
              <a:t> </a:t>
            </a:r>
            <a:r>
              <a:rPr sz="3100" b="1" dirty="0">
                <a:latin typeface="Calibri"/>
                <a:cs typeface="Calibri"/>
              </a:rPr>
              <a:t>recent</a:t>
            </a:r>
            <a:r>
              <a:rPr sz="3100" b="1" spc="-114" dirty="0">
                <a:latin typeface="Calibri"/>
                <a:cs typeface="Calibri"/>
              </a:rPr>
              <a:t> </a:t>
            </a:r>
            <a:r>
              <a:rPr sz="3100" b="1" spc="-10" dirty="0">
                <a:latin typeface="Calibri"/>
                <a:cs typeface="Calibri"/>
              </a:rPr>
              <a:t>conflict</a:t>
            </a:r>
            <a:endParaRPr sz="31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41247" y="1537716"/>
            <a:ext cx="10476230" cy="116205"/>
            <a:chOff x="841247" y="1537716"/>
            <a:chExt cx="10476230" cy="116205"/>
          </a:xfrm>
        </p:grpSpPr>
        <p:sp>
          <p:nvSpPr>
            <p:cNvPr id="4" name="object 4"/>
            <p:cNvSpPr/>
            <p:nvPr/>
          </p:nvSpPr>
          <p:spPr>
            <a:xfrm>
              <a:off x="865632" y="1635251"/>
              <a:ext cx="10452100" cy="18415"/>
            </a:xfrm>
            <a:custGeom>
              <a:avLst/>
              <a:gdLst/>
              <a:ahLst/>
              <a:cxnLst/>
              <a:rect l="l" t="t" r="r" b="b"/>
              <a:pathLst>
                <a:path w="10452100" h="18414">
                  <a:moveTo>
                    <a:pt x="10451592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0" y="18288"/>
                  </a:lnTo>
                  <a:lnTo>
                    <a:pt x="10451592" y="18288"/>
                  </a:lnTo>
                  <a:lnTo>
                    <a:pt x="10451592" y="12192"/>
                  </a:lnTo>
                  <a:lnTo>
                    <a:pt x="10451592" y="0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41247" y="1537716"/>
              <a:ext cx="1873250" cy="109855"/>
            </a:xfrm>
            <a:custGeom>
              <a:avLst/>
              <a:gdLst/>
              <a:ahLst/>
              <a:cxnLst/>
              <a:rect l="l" t="t" r="r" b="b"/>
              <a:pathLst>
                <a:path w="1873250" h="109855">
                  <a:moveTo>
                    <a:pt x="1872995" y="0"/>
                  </a:moveTo>
                  <a:lnTo>
                    <a:pt x="0" y="0"/>
                  </a:lnTo>
                  <a:lnTo>
                    <a:pt x="0" y="109727"/>
                  </a:lnTo>
                  <a:lnTo>
                    <a:pt x="1872995" y="109727"/>
                  </a:lnTo>
                  <a:lnTo>
                    <a:pt x="1872995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90930" y="1894967"/>
          <a:ext cx="10786744" cy="3670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1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9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7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6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784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237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434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CHILDREN</a:t>
                      </a:r>
                      <a:r>
                        <a:rPr sz="20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U5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CHILDREN</a:t>
                      </a:r>
                      <a:r>
                        <a:rPr sz="17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6-</a:t>
                      </a:r>
                      <a:r>
                        <a:rPr sz="1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23</a:t>
                      </a:r>
                      <a:r>
                        <a:rPr sz="17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months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WOMEN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35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b="1" spc="-10" dirty="0">
                          <a:solidFill>
                            <a:srgbClr val="BE9000"/>
                          </a:solidFill>
                          <a:latin typeface="Calibri"/>
                          <a:cs typeface="Calibri"/>
                        </a:rPr>
                        <a:t>Stunting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b="1" spc="-10" dirty="0">
                          <a:solidFill>
                            <a:srgbClr val="BE9000"/>
                          </a:solidFill>
                          <a:latin typeface="Calibri"/>
                          <a:cs typeface="Calibri"/>
                        </a:rPr>
                        <a:t>Wasting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00965" marR="62738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b="1" spc="-20" dirty="0">
                          <a:solidFill>
                            <a:srgbClr val="BE9000"/>
                          </a:solidFill>
                          <a:latin typeface="Calibri"/>
                          <a:cs typeface="Calibri"/>
                        </a:rPr>
                        <a:t>Severely </a:t>
                      </a:r>
                      <a:r>
                        <a:rPr sz="2000" b="1" spc="-10" dirty="0">
                          <a:solidFill>
                            <a:srgbClr val="BE9000"/>
                          </a:solidFill>
                          <a:latin typeface="Calibri"/>
                          <a:cs typeface="Calibri"/>
                        </a:rPr>
                        <a:t>Wasted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00965" marR="113664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b="1" dirty="0">
                          <a:solidFill>
                            <a:srgbClr val="BE9000"/>
                          </a:solidFill>
                          <a:latin typeface="Calibri"/>
                          <a:cs typeface="Calibri"/>
                        </a:rPr>
                        <a:t>Food</a:t>
                      </a:r>
                      <a:r>
                        <a:rPr sz="2000" b="1" spc="-40" dirty="0">
                          <a:solidFill>
                            <a:srgbClr val="BE9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BE9000"/>
                          </a:solidFill>
                          <a:latin typeface="Calibri"/>
                          <a:cs typeface="Calibri"/>
                        </a:rPr>
                        <a:t>poverty-</a:t>
                      </a:r>
                      <a:r>
                        <a:rPr sz="2000" b="1" dirty="0">
                          <a:solidFill>
                            <a:srgbClr val="BE9000"/>
                          </a:solidFill>
                          <a:latin typeface="Calibri"/>
                          <a:cs typeface="Calibri"/>
                        </a:rPr>
                        <a:t>ate</a:t>
                      </a:r>
                      <a:r>
                        <a:rPr sz="2000" b="1" spc="-15" dirty="0">
                          <a:solidFill>
                            <a:srgbClr val="BE9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BE9000"/>
                          </a:solidFill>
                          <a:latin typeface="Calibri"/>
                          <a:cs typeface="Calibri"/>
                        </a:rPr>
                        <a:t>less</a:t>
                      </a:r>
                      <a:r>
                        <a:rPr sz="2000" b="1" spc="-10" dirty="0">
                          <a:solidFill>
                            <a:srgbClr val="BE9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20" dirty="0">
                          <a:solidFill>
                            <a:srgbClr val="BE9000"/>
                          </a:solidFill>
                          <a:latin typeface="Calibri"/>
                          <a:cs typeface="Calibri"/>
                        </a:rPr>
                        <a:t>than </a:t>
                      </a:r>
                      <a:r>
                        <a:rPr sz="2000" b="1" dirty="0">
                          <a:solidFill>
                            <a:srgbClr val="BE9000"/>
                          </a:solidFill>
                          <a:latin typeface="Calibri"/>
                          <a:cs typeface="Calibri"/>
                        </a:rPr>
                        <a:t>five</a:t>
                      </a:r>
                      <a:r>
                        <a:rPr sz="2000" b="1" spc="-25" dirty="0">
                          <a:solidFill>
                            <a:srgbClr val="BE9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BE900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2000" b="1" spc="-20" dirty="0">
                          <a:solidFill>
                            <a:srgbClr val="BE9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BE900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2000" b="1" spc="-20" dirty="0">
                          <a:solidFill>
                            <a:srgbClr val="BE9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BE9000"/>
                          </a:solidFill>
                          <a:latin typeface="Calibri"/>
                          <a:cs typeface="Calibri"/>
                        </a:rPr>
                        <a:t>eight </a:t>
                      </a:r>
                      <a:r>
                        <a:rPr sz="2000" b="1" dirty="0">
                          <a:solidFill>
                            <a:srgbClr val="BE9000"/>
                          </a:solidFill>
                          <a:latin typeface="Calibri"/>
                          <a:cs typeface="Calibri"/>
                        </a:rPr>
                        <a:t>recommended</a:t>
                      </a:r>
                      <a:r>
                        <a:rPr sz="2000" b="1" spc="-75" dirty="0">
                          <a:solidFill>
                            <a:srgbClr val="BE9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BE9000"/>
                          </a:solidFill>
                          <a:latin typeface="Calibri"/>
                          <a:cs typeface="Calibri"/>
                        </a:rPr>
                        <a:t>food</a:t>
                      </a:r>
                      <a:r>
                        <a:rPr sz="2000" b="1" spc="-45" dirty="0">
                          <a:solidFill>
                            <a:srgbClr val="BE9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BE9000"/>
                          </a:solidFill>
                          <a:latin typeface="Calibri"/>
                          <a:cs typeface="Calibri"/>
                        </a:rPr>
                        <a:t>groups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000" b="1" spc="-10" dirty="0">
                          <a:solidFill>
                            <a:srgbClr val="BE9000"/>
                          </a:solidFill>
                          <a:latin typeface="Calibri"/>
                          <a:cs typeface="Calibri"/>
                        </a:rPr>
                        <a:t>Anemia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4060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000" b="1" spc="-25" dirty="0">
                          <a:solidFill>
                            <a:srgbClr val="92D050"/>
                          </a:solidFill>
                          <a:latin typeface="Calibri"/>
                          <a:cs typeface="Calibri"/>
                        </a:rPr>
                        <a:t>SoP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65,000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24,981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12,639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124,500</a:t>
                      </a:r>
                      <a:r>
                        <a:rPr sz="20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8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in </a:t>
                      </a:r>
                      <a:r>
                        <a:rPr sz="1800" b="1" spc="-25" dirty="0">
                          <a:latin typeface="Calibri"/>
                          <a:cs typeface="Calibri"/>
                        </a:rPr>
                        <a:t>2)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131,252</a:t>
                      </a:r>
                      <a:r>
                        <a:rPr sz="20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( 1 in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35" dirty="0">
                          <a:latin typeface="Calibri"/>
                          <a:cs typeface="Calibri"/>
                        </a:rPr>
                        <a:t>3)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000" b="1" spc="-20" dirty="0">
                          <a:solidFill>
                            <a:srgbClr val="92D050"/>
                          </a:solidFill>
                          <a:latin typeface="Calibri"/>
                          <a:cs typeface="Calibri"/>
                        </a:rPr>
                        <a:t>GAZA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30,000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7,685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4,045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56,000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49,316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4060">
                <a:tc>
                  <a:txBody>
                    <a:bodyPr/>
                    <a:lstStyle/>
                    <a:p>
                      <a:pPr marL="100330" marR="45085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000" b="1" spc="-25" dirty="0">
                          <a:solidFill>
                            <a:srgbClr val="92D050"/>
                          </a:solidFill>
                          <a:latin typeface="Calibri"/>
                          <a:cs typeface="Calibri"/>
                        </a:rPr>
                        <a:t>WEST- </a:t>
                      </a:r>
                      <a:r>
                        <a:rPr sz="2000" b="1" spc="-20" dirty="0">
                          <a:solidFill>
                            <a:srgbClr val="92D050"/>
                          </a:solidFill>
                          <a:latin typeface="Calibri"/>
                          <a:cs typeface="Calibri"/>
                        </a:rPr>
                        <a:t>BANK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35,000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17,296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8,594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68,50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82,936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621283" y="6028131"/>
            <a:ext cx="10411460" cy="519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indent="-227965">
              <a:lnSpc>
                <a:spcPts val="1939"/>
              </a:lnSpc>
              <a:spcBef>
                <a:spcPts val="105"/>
              </a:spcBef>
              <a:buFont typeface="Arial"/>
              <a:buChar char="•"/>
              <a:tabLst>
                <a:tab pos="240665" algn="l"/>
              </a:tabLst>
            </a:pPr>
            <a:r>
              <a:rPr sz="1700" dirty="0">
                <a:latin typeface="Calibri"/>
                <a:cs typeface="Calibri"/>
              </a:rPr>
              <a:t>MICS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2019,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Population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figures-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UNOCHA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2023</a:t>
            </a:r>
            <a:r>
              <a:rPr sz="1700" spc="33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relief-</a:t>
            </a:r>
            <a:r>
              <a:rPr sz="1700" dirty="0">
                <a:latin typeface="Calibri"/>
                <a:cs typeface="Calibri"/>
              </a:rPr>
              <a:t>web,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WHO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report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2019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(Anemia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figures),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Child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Food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Poverty: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spc="-50" dirty="0">
                <a:latin typeface="Calibri"/>
                <a:cs typeface="Calibri"/>
              </a:rPr>
              <a:t>A</a:t>
            </a:r>
            <a:endParaRPr sz="1700">
              <a:latin typeface="Calibri"/>
              <a:cs typeface="Calibri"/>
            </a:endParaRPr>
          </a:p>
          <a:p>
            <a:pPr marL="241300">
              <a:lnSpc>
                <a:spcPts val="1939"/>
              </a:lnSpc>
            </a:pPr>
            <a:r>
              <a:rPr sz="1700" dirty="0">
                <a:latin typeface="Calibri"/>
                <a:cs typeface="Calibri"/>
              </a:rPr>
              <a:t>Nutrition</a:t>
            </a:r>
            <a:r>
              <a:rPr sz="1700" spc="-6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Crisis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in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Early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Childhood,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October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2022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14070"/>
            <a:ext cx="723582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Calibri"/>
                <a:cs typeface="Calibri"/>
              </a:rPr>
              <a:t>People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in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need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in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Gaza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and</a:t>
            </a:r>
            <a:r>
              <a:rPr b="1" spc="-25" dirty="0">
                <a:latin typeface="Calibri"/>
                <a:cs typeface="Calibri"/>
              </a:rPr>
              <a:t> WB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919241"/>
              </p:ext>
            </p:extLst>
          </p:nvPr>
        </p:nvGraphicFramePr>
        <p:xfrm>
          <a:off x="215366" y="1033652"/>
          <a:ext cx="11597003" cy="53371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33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2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09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56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78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Indicator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99695" marB="0">
                    <a:lnL w="6350">
                      <a:solidFill>
                        <a:srgbClr val="9BBA58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ts val="1400"/>
                        </a:lnSpc>
                        <a:spcBef>
                          <a:spcPts val="78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Gaza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Strip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996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L="1270">
                        <a:lnSpc>
                          <a:spcPts val="1400"/>
                        </a:lnSpc>
                        <a:spcBef>
                          <a:spcPts val="78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West</a:t>
                      </a:r>
                      <a:r>
                        <a:rPr sz="1200" b="1" spc="-6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Bank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996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9BBA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pPr>
                        <a:lnSpc>
                          <a:spcPts val="1664"/>
                        </a:lnSpc>
                        <a:spcBef>
                          <a:spcPts val="71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Number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SAM children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0-59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mo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need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Inpatient</a:t>
                      </a:r>
                      <a:r>
                        <a:rPr sz="14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Treatment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0805" marB="0">
                    <a:lnL w="6350">
                      <a:solidFill>
                        <a:srgbClr val="9BBA58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9BBA58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9BBA58"/>
                      </a:solidFill>
                      <a:prstDash val="solid"/>
                    </a:lnL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02385" algn="r">
                        <a:lnSpc>
                          <a:spcPts val="1525"/>
                        </a:lnSpc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404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0380" algn="r">
                        <a:lnSpc>
                          <a:spcPts val="1525"/>
                        </a:lnSpc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859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9BBA58"/>
                      </a:solidFill>
                      <a:prstDash val="solid"/>
                    </a:lnR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385">
                <a:tc>
                  <a:txBody>
                    <a:bodyPr/>
                    <a:lstStyle/>
                    <a:p>
                      <a:pPr>
                        <a:lnSpc>
                          <a:spcPts val="1605"/>
                        </a:lnSpc>
                        <a:spcBef>
                          <a:spcPts val="55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Number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SAM children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6-59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mo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need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Outpatient</a:t>
                      </a:r>
                      <a:r>
                        <a:rPr sz="14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Treatment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9850" marB="0">
                    <a:lnL w="6350">
                      <a:solidFill>
                        <a:srgbClr val="9BBA58"/>
                      </a:solidFill>
                      <a:prstDash val="solid"/>
                    </a:lnL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01750" algn="r">
                        <a:lnSpc>
                          <a:spcPts val="1605"/>
                        </a:lnSpc>
                        <a:spcBef>
                          <a:spcPts val="55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3,640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9850" marB="0"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1650" algn="r">
                        <a:lnSpc>
                          <a:spcPts val="1605"/>
                        </a:lnSpc>
                        <a:spcBef>
                          <a:spcPts val="55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7,735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9850" marB="0">
                    <a:lnR w="6350">
                      <a:solidFill>
                        <a:srgbClr val="9BBA58"/>
                      </a:solidFill>
                      <a:prstDash val="solid"/>
                    </a:lnR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385">
                <a:tc>
                  <a:txBody>
                    <a:bodyPr/>
                    <a:lstStyle/>
                    <a:p>
                      <a:pPr>
                        <a:lnSpc>
                          <a:spcPts val="1610"/>
                        </a:lnSpc>
                        <a:spcBef>
                          <a:spcPts val="55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Number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MAM children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6-59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mo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need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9850" marB="0">
                    <a:lnL w="6350">
                      <a:solidFill>
                        <a:srgbClr val="9BBA58"/>
                      </a:solidFill>
                      <a:prstDash val="solid"/>
                    </a:lnL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01750" algn="r">
                        <a:lnSpc>
                          <a:spcPts val="1610"/>
                        </a:lnSpc>
                        <a:spcBef>
                          <a:spcPts val="55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3,640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9850" marB="0"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1650" algn="r">
                        <a:lnSpc>
                          <a:spcPts val="1610"/>
                        </a:lnSpc>
                        <a:spcBef>
                          <a:spcPts val="55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8,702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9850" marB="0">
                    <a:lnR w="6350">
                      <a:solidFill>
                        <a:srgbClr val="9BBA58"/>
                      </a:solidFill>
                      <a:prstDash val="solid"/>
                    </a:lnR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385">
                <a:tc>
                  <a:txBody>
                    <a:bodyPr/>
                    <a:lstStyle/>
                    <a:p>
                      <a:pPr>
                        <a:lnSpc>
                          <a:spcPts val="1610"/>
                        </a:lnSpc>
                        <a:spcBef>
                          <a:spcPts val="55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Number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children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6-23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mo in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need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BFSP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9850" marB="0">
                    <a:lnL w="6350">
                      <a:solidFill>
                        <a:srgbClr val="9BBA58"/>
                      </a:solidFill>
                      <a:prstDash val="solid"/>
                    </a:lnL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06830" algn="r">
                        <a:lnSpc>
                          <a:spcPts val="1610"/>
                        </a:lnSpc>
                        <a:spcBef>
                          <a:spcPts val="55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101,117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9850" marB="0"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0380" algn="r">
                        <a:lnSpc>
                          <a:spcPts val="1610"/>
                        </a:lnSpc>
                        <a:spcBef>
                          <a:spcPts val="55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123,958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9850" marB="0">
                    <a:lnR w="6350">
                      <a:solidFill>
                        <a:srgbClr val="9BBA58"/>
                      </a:solidFill>
                      <a:prstDash val="solid"/>
                    </a:lnR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6385">
                <a:tc>
                  <a:txBody>
                    <a:bodyPr/>
                    <a:lstStyle/>
                    <a:p>
                      <a:pPr>
                        <a:lnSpc>
                          <a:spcPts val="1605"/>
                        </a:lnSpc>
                        <a:spcBef>
                          <a:spcPts val="55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Number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children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0-5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months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need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EBF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support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9850" marB="0">
                    <a:lnL w="6350">
                      <a:solidFill>
                        <a:srgbClr val="9BBA58"/>
                      </a:solidFill>
                      <a:prstDash val="solid"/>
                    </a:lnL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02385" algn="r">
                        <a:lnSpc>
                          <a:spcPts val="1605"/>
                        </a:lnSpc>
                        <a:spcBef>
                          <a:spcPts val="55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33,706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9850" marB="0"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0380" algn="r">
                        <a:lnSpc>
                          <a:spcPts val="1605"/>
                        </a:lnSpc>
                        <a:spcBef>
                          <a:spcPts val="55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41,319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9850" marB="0">
                    <a:lnR w="6350">
                      <a:solidFill>
                        <a:srgbClr val="9BBA58"/>
                      </a:solidFill>
                      <a:prstDash val="solid"/>
                    </a:lnR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4510">
                <a:tc>
                  <a:txBody>
                    <a:bodyPr/>
                    <a:lstStyle/>
                    <a:p>
                      <a:pPr marR="62103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Number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children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6-23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months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need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Dietary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Diversity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support</a:t>
                      </a:r>
                      <a:r>
                        <a:rPr sz="1400" spc="2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(or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Minimum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Acceptable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Diet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children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6-23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months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if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available)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85090" marB="0">
                    <a:lnL w="6350">
                      <a:solidFill>
                        <a:srgbClr val="9BBA58"/>
                      </a:solidFill>
                      <a:prstDash val="solid"/>
                    </a:lnL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R="1306830" algn="r">
                        <a:lnSpc>
                          <a:spcPts val="1605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101,117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R="1770380" algn="r">
                        <a:lnSpc>
                          <a:spcPts val="1605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123,958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R w="6350">
                      <a:solidFill>
                        <a:srgbClr val="9BBA58"/>
                      </a:solidFill>
                      <a:prstDash val="solid"/>
                    </a:lnR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385">
                <a:tc>
                  <a:txBody>
                    <a:bodyPr/>
                    <a:lstStyle/>
                    <a:p>
                      <a:pPr>
                        <a:lnSpc>
                          <a:spcPts val="1605"/>
                        </a:lnSpc>
                        <a:spcBef>
                          <a:spcPts val="55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Number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children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0-5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months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need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BMS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support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9850" marB="0">
                    <a:lnL w="6350">
                      <a:solidFill>
                        <a:srgbClr val="9BBA58"/>
                      </a:solidFill>
                      <a:prstDash val="solid"/>
                    </a:lnL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02385" algn="r">
                        <a:lnSpc>
                          <a:spcPts val="1605"/>
                        </a:lnSpc>
                        <a:spcBef>
                          <a:spcPts val="550"/>
                        </a:spcBef>
                      </a:pPr>
                      <a:r>
                        <a:rPr lang="en-US" sz="1400" spc="-10" dirty="0">
                          <a:latin typeface="Times New Roman"/>
                          <a:cs typeface="Times New Roman"/>
                        </a:rPr>
                        <a:t>13,378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0" marB="0"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0380" algn="r">
                        <a:lnSpc>
                          <a:spcPts val="1605"/>
                        </a:lnSpc>
                        <a:spcBef>
                          <a:spcPts val="550"/>
                        </a:spcBef>
                      </a:pPr>
                      <a:r>
                        <a:rPr lang="en-US" sz="1400" spc="-10">
                          <a:latin typeface="Times New Roman"/>
                          <a:cs typeface="Times New Roman"/>
                        </a:rPr>
                        <a:t>16,486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0" marB="0">
                    <a:lnR w="6350">
                      <a:solidFill>
                        <a:srgbClr val="9BBA58"/>
                      </a:solidFill>
                      <a:prstDash val="solid"/>
                    </a:lnR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6084">
                <a:tc>
                  <a:txBody>
                    <a:bodyPr/>
                    <a:lstStyle/>
                    <a:p>
                      <a:pPr marR="29845">
                        <a:lnSpc>
                          <a:spcPts val="168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Number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children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6-59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months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need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micronutrient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supplements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that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contain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adequate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iron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9BBA58"/>
                      </a:solidFill>
                      <a:prstDash val="solid"/>
                    </a:lnL>
                    <a:lnT w="635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1301115" algn="r">
                        <a:lnSpc>
                          <a:spcPts val="1605"/>
                        </a:lnSpc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303,351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T w="635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R="1770380" algn="r">
                        <a:lnSpc>
                          <a:spcPts val="1605"/>
                        </a:lnSpc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371,875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R w="6350">
                      <a:solidFill>
                        <a:srgbClr val="9BBA58"/>
                      </a:solidFill>
                      <a:prstDash val="solid"/>
                    </a:lnR>
                    <a:lnT w="635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6385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55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Number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PW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need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micronutrient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supplements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that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contain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adequate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iron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0485" marB="0">
                    <a:lnL w="6350">
                      <a:solidFill>
                        <a:srgbClr val="9BBA58"/>
                      </a:solidFill>
                      <a:prstDash val="solid"/>
                    </a:lnL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02385" algn="r">
                        <a:lnSpc>
                          <a:spcPts val="1600"/>
                        </a:lnSpc>
                        <a:spcBef>
                          <a:spcPts val="555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89,062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0485" marB="0"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0380" algn="r">
                        <a:lnSpc>
                          <a:spcPts val="1600"/>
                        </a:lnSpc>
                        <a:spcBef>
                          <a:spcPts val="555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130,276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0485" marB="0">
                    <a:lnR w="6350">
                      <a:solidFill>
                        <a:srgbClr val="9BBA58"/>
                      </a:solidFill>
                      <a:prstDash val="solid"/>
                    </a:lnR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6385">
                <a:tc>
                  <a:txBody>
                    <a:bodyPr/>
                    <a:lstStyle/>
                    <a:p>
                      <a:pPr>
                        <a:lnSpc>
                          <a:spcPts val="1605"/>
                        </a:lnSpc>
                        <a:spcBef>
                          <a:spcPts val="55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Number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PW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need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calcium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supplements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during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pregnancy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0485" marB="0">
                    <a:lnL w="6350">
                      <a:solidFill>
                        <a:srgbClr val="9BBA58"/>
                      </a:solidFill>
                      <a:prstDash val="solid"/>
                    </a:lnL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02385" algn="r">
                        <a:lnSpc>
                          <a:spcPts val="1605"/>
                        </a:lnSpc>
                        <a:spcBef>
                          <a:spcPts val="555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89,062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0485" marB="0"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0380" algn="r">
                        <a:lnSpc>
                          <a:spcPts val="1605"/>
                        </a:lnSpc>
                        <a:spcBef>
                          <a:spcPts val="555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130,276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0485" marB="0">
                    <a:lnR w="6350">
                      <a:solidFill>
                        <a:srgbClr val="9BBA58"/>
                      </a:solidFill>
                      <a:prstDash val="solid"/>
                    </a:lnR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6385">
                <a:tc>
                  <a:txBody>
                    <a:bodyPr/>
                    <a:lstStyle/>
                    <a:p>
                      <a:pPr>
                        <a:lnSpc>
                          <a:spcPts val="1605"/>
                        </a:lnSpc>
                        <a:spcBef>
                          <a:spcPts val="55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Number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PW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need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multiple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micronutrient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supplements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during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pregnancy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0485" marB="0">
                    <a:lnL w="6350">
                      <a:solidFill>
                        <a:srgbClr val="9BBA58"/>
                      </a:solidFill>
                      <a:prstDash val="solid"/>
                    </a:lnL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02385" algn="r">
                        <a:lnSpc>
                          <a:spcPts val="1605"/>
                        </a:lnSpc>
                        <a:spcBef>
                          <a:spcPts val="555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89,062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0485" marB="0"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0380" algn="r">
                        <a:lnSpc>
                          <a:spcPts val="1605"/>
                        </a:lnSpc>
                        <a:spcBef>
                          <a:spcPts val="555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130,276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0485" marB="0">
                    <a:lnR w="6350">
                      <a:solidFill>
                        <a:srgbClr val="9BBA58"/>
                      </a:solidFill>
                      <a:prstDash val="solid"/>
                    </a:lnR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6084">
                <a:tc>
                  <a:txBody>
                    <a:bodyPr/>
                    <a:lstStyle/>
                    <a:p>
                      <a:pPr>
                        <a:lnSpc>
                          <a:spcPts val="165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Number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PLW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need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balanced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energy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protein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supplements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during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pregnancy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and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breastfeeding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9BBA58"/>
                      </a:solidFill>
                      <a:prstDash val="solid"/>
                    </a:lnL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1301115" algn="r">
                        <a:lnSpc>
                          <a:spcPts val="160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155,858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1770380" algn="r">
                        <a:lnSpc>
                          <a:spcPts val="160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227,983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R w="6350">
                      <a:solidFill>
                        <a:srgbClr val="9BBA58"/>
                      </a:solidFill>
                      <a:prstDash val="solid"/>
                    </a:lnR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6385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55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Number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children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6-59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months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need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Vitamin</a:t>
                      </a:r>
                      <a:r>
                        <a:rPr sz="14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4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supplementation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0485" marB="0">
                    <a:lnL w="6350">
                      <a:solidFill>
                        <a:srgbClr val="9BBA58"/>
                      </a:solidFill>
                      <a:prstDash val="solid"/>
                    </a:lnL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01115" algn="r">
                        <a:lnSpc>
                          <a:spcPts val="1600"/>
                        </a:lnSpc>
                        <a:spcBef>
                          <a:spcPts val="555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303,351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0485" marB="0"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0380" algn="r">
                        <a:lnSpc>
                          <a:spcPts val="1600"/>
                        </a:lnSpc>
                        <a:spcBef>
                          <a:spcPts val="555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371,875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0485" marB="0">
                    <a:lnR w="6350">
                      <a:solidFill>
                        <a:srgbClr val="9BBA58"/>
                      </a:solidFill>
                      <a:prstDash val="solid"/>
                    </a:lnR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6385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55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Number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children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6-59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months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need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Zinc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supplementation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0485" marB="0">
                    <a:lnL w="6350">
                      <a:solidFill>
                        <a:srgbClr val="9BBA58"/>
                      </a:solidFill>
                      <a:prstDash val="solid"/>
                    </a:lnL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01115" algn="r">
                        <a:lnSpc>
                          <a:spcPts val="1600"/>
                        </a:lnSpc>
                        <a:spcBef>
                          <a:spcPts val="555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303,351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0485" marB="0"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0380" algn="r">
                        <a:lnSpc>
                          <a:spcPts val="1600"/>
                        </a:lnSpc>
                        <a:spcBef>
                          <a:spcPts val="555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371,875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0485" marB="0">
                    <a:lnR w="6350">
                      <a:solidFill>
                        <a:srgbClr val="9BBA58"/>
                      </a:solidFill>
                      <a:prstDash val="solid"/>
                    </a:lnR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6385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56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Number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children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12-59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months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need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deworming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1120" marB="0">
                    <a:lnL w="6350">
                      <a:solidFill>
                        <a:srgbClr val="9BBA58"/>
                      </a:solidFill>
                      <a:prstDash val="solid"/>
                    </a:lnL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01115" algn="r">
                        <a:lnSpc>
                          <a:spcPts val="1600"/>
                        </a:lnSpc>
                        <a:spcBef>
                          <a:spcPts val="56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269,646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1120" marB="0"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0380" algn="r">
                        <a:lnSpc>
                          <a:spcPts val="1600"/>
                        </a:lnSpc>
                        <a:spcBef>
                          <a:spcPts val="56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330,555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1120" marB="0">
                    <a:lnR w="6350">
                      <a:solidFill>
                        <a:srgbClr val="9BBA58"/>
                      </a:solidFill>
                      <a:prstDash val="solid"/>
                    </a:lnR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705"/>
              </a:lnSpc>
              <a:spcBef>
                <a:spcPts val="95"/>
              </a:spcBef>
            </a:pPr>
            <a:r>
              <a:rPr sz="4000" b="1" dirty="0">
                <a:latin typeface="Calibri"/>
                <a:cs typeface="Calibri"/>
              </a:rPr>
              <a:t>Supplies</a:t>
            </a:r>
            <a:r>
              <a:rPr sz="4000" b="1" spc="-70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need</a:t>
            </a:r>
            <a:r>
              <a:rPr sz="4000" b="1" spc="-75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in</a:t>
            </a:r>
            <a:r>
              <a:rPr sz="4000" b="1" spc="-60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Gaza</a:t>
            </a:r>
            <a:r>
              <a:rPr sz="4000" b="1" spc="-75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and</a:t>
            </a:r>
            <a:r>
              <a:rPr sz="4000" b="1" spc="-60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WB:</a:t>
            </a:r>
            <a:r>
              <a:rPr sz="4000" b="1" spc="-9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(the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needs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for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3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months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785"/>
              </a:lnSpc>
            </a:pPr>
            <a:r>
              <a:rPr sz="2400" b="1" dirty="0">
                <a:latin typeface="Calibri"/>
                <a:cs typeface="Calibri"/>
              </a:rPr>
              <a:t>except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for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Wasting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management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supplies,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matched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the</a:t>
            </a:r>
            <a:r>
              <a:rPr sz="2400" b="1" spc="-1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wasting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burden)</a:t>
            </a:r>
            <a:endParaRPr sz="24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35025" y="1243583"/>
          <a:ext cx="10573385" cy="558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31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4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56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924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62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Supply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9375" marB="0">
                    <a:lnL w="6350">
                      <a:solidFill>
                        <a:srgbClr val="9BBA58"/>
                      </a:solidFill>
                      <a:prstDash val="solid"/>
                    </a:lnL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L="1334770">
                        <a:lnSpc>
                          <a:spcPts val="1400"/>
                        </a:lnSpc>
                        <a:spcBef>
                          <a:spcPts val="625"/>
                        </a:spcBef>
                      </a:pPr>
                      <a:r>
                        <a:rPr sz="12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Unit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9375" marB="0"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L="300355">
                        <a:lnSpc>
                          <a:spcPts val="1400"/>
                        </a:lnSpc>
                        <a:spcBef>
                          <a:spcPts val="62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Gaza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Strip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9375" marB="0"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L="377825">
                        <a:lnSpc>
                          <a:spcPts val="1400"/>
                        </a:lnSpc>
                        <a:spcBef>
                          <a:spcPts val="62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West</a:t>
                      </a:r>
                      <a:r>
                        <a:rPr sz="1200" b="1" spc="-6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Bank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9375" marB="0">
                    <a:lnR w="6350">
                      <a:solidFill>
                        <a:srgbClr val="9BBA58"/>
                      </a:solidFill>
                      <a:prstDash val="solid"/>
                    </a:lnR>
                    <a:solidFill>
                      <a:srgbClr val="9BBA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>
                        <a:lnSpc>
                          <a:spcPts val="1610"/>
                        </a:lnSpc>
                        <a:spcBef>
                          <a:spcPts val="73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Biscuit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high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energy+protein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CAR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100x100g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3345" marB="0">
                    <a:lnL w="6350">
                      <a:solidFill>
                        <a:srgbClr val="9BBA58"/>
                      </a:solidFill>
                      <a:prstDash val="solid"/>
                    </a:lnL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4770">
                        <a:lnSpc>
                          <a:spcPts val="1855"/>
                        </a:lnSpc>
                        <a:spcBef>
                          <a:spcPts val="484"/>
                        </a:spcBef>
                      </a:pP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CAR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4655" algn="r">
                        <a:lnSpc>
                          <a:spcPts val="1610"/>
                        </a:lnSpc>
                        <a:spcBef>
                          <a:spcPts val="735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145,609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3345" marB="0"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8975">
                        <a:lnSpc>
                          <a:spcPts val="1610"/>
                        </a:lnSpc>
                        <a:spcBef>
                          <a:spcPts val="735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223,125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3345" marB="0">
                    <a:lnR w="6350">
                      <a:solidFill>
                        <a:srgbClr val="9BBA58"/>
                      </a:solidFill>
                      <a:prstDash val="solid"/>
                    </a:lnR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055">
                <a:tc>
                  <a:txBody>
                    <a:bodyPr/>
                    <a:lstStyle/>
                    <a:p>
                      <a:pPr>
                        <a:lnSpc>
                          <a:spcPts val="1610"/>
                        </a:lnSpc>
                        <a:spcBef>
                          <a:spcPts val="76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Biscuit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high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energy+protein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CAR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100x100g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6520" marB="0">
                    <a:lnL w="6350">
                      <a:solidFill>
                        <a:srgbClr val="9BBA58"/>
                      </a:solidFill>
                      <a:prstDash val="solid"/>
                    </a:lnL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4770">
                        <a:lnSpc>
                          <a:spcPts val="1855"/>
                        </a:lnSpc>
                        <a:spcBef>
                          <a:spcPts val="509"/>
                        </a:spcBef>
                      </a:pP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CAR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75920" algn="r">
                        <a:lnSpc>
                          <a:spcPts val="1610"/>
                        </a:lnSpc>
                        <a:spcBef>
                          <a:spcPts val="76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112,218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6520" marB="0"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4525">
                        <a:lnSpc>
                          <a:spcPts val="1610"/>
                        </a:lnSpc>
                        <a:spcBef>
                          <a:spcPts val="76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164,148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6520" marB="0">
                    <a:lnR w="6350">
                      <a:solidFill>
                        <a:srgbClr val="9BBA58"/>
                      </a:solidFill>
                      <a:prstDash val="solid"/>
                    </a:lnR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055">
                <a:tc>
                  <a:txBody>
                    <a:bodyPr/>
                    <a:lstStyle/>
                    <a:p>
                      <a:pPr>
                        <a:lnSpc>
                          <a:spcPts val="1610"/>
                        </a:lnSpc>
                        <a:spcBef>
                          <a:spcPts val="76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LNS-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SQ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Lipid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Nut.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Suppl.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Sml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20g/CAR-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600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6520" marB="0">
                    <a:lnL w="6350">
                      <a:solidFill>
                        <a:srgbClr val="9BBA58"/>
                      </a:solidFill>
                      <a:prstDash val="solid"/>
                    </a:lnL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4770">
                        <a:lnSpc>
                          <a:spcPts val="1855"/>
                        </a:lnSpc>
                        <a:spcBef>
                          <a:spcPts val="509"/>
                        </a:spcBef>
                      </a:pP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CAR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9135">
                        <a:lnSpc>
                          <a:spcPts val="1610"/>
                        </a:lnSpc>
                        <a:spcBef>
                          <a:spcPts val="76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12,134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6520" marB="0"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9539" algn="ctr">
                        <a:lnSpc>
                          <a:spcPts val="1610"/>
                        </a:lnSpc>
                        <a:spcBef>
                          <a:spcPts val="76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14,875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6520" marB="0">
                    <a:lnR w="6350">
                      <a:solidFill>
                        <a:srgbClr val="9BBA58"/>
                      </a:solidFill>
                      <a:prstDash val="solid"/>
                    </a:lnR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055">
                <a:tc>
                  <a:txBody>
                    <a:bodyPr/>
                    <a:lstStyle/>
                    <a:p>
                      <a:pPr>
                        <a:lnSpc>
                          <a:spcPts val="1605"/>
                        </a:lnSpc>
                        <a:spcBef>
                          <a:spcPts val="76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Multiple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micronutrient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pdr,sach./PAC-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30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6520" marB="0">
                    <a:lnL w="6350">
                      <a:solidFill>
                        <a:srgbClr val="9BBA58"/>
                      </a:solidFill>
                      <a:prstDash val="solid"/>
                    </a:lnL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4770">
                        <a:lnSpc>
                          <a:spcPts val="1855"/>
                        </a:lnSpc>
                        <a:spcBef>
                          <a:spcPts val="509"/>
                        </a:spcBef>
                      </a:pP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PAC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0870">
                        <a:lnSpc>
                          <a:spcPts val="1605"/>
                        </a:lnSpc>
                        <a:spcBef>
                          <a:spcPts val="76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728,043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6520" marB="0"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8975">
                        <a:lnSpc>
                          <a:spcPts val="1605"/>
                        </a:lnSpc>
                        <a:spcBef>
                          <a:spcPts val="76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892,499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6520" marB="0">
                    <a:lnR w="6350">
                      <a:solidFill>
                        <a:srgbClr val="9BBA58"/>
                      </a:solidFill>
                      <a:prstDash val="solid"/>
                    </a:lnR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055">
                <a:tc>
                  <a:txBody>
                    <a:bodyPr/>
                    <a:lstStyle/>
                    <a:p>
                      <a:pPr>
                        <a:lnSpc>
                          <a:spcPts val="1605"/>
                        </a:lnSpc>
                        <a:spcBef>
                          <a:spcPts val="76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Micronutrient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tabs,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pregnancy/BOT-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6520" marB="0">
                    <a:lnL w="6350">
                      <a:solidFill>
                        <a:srgbClr val="9BBA58"/>
                      </a:solidFill>
                      <a:prstDash val="solid"/>
                    </a:lnL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4770">
                        <a:lnSpc>
                          <a:spcPts val="1855"/>
                        </a:lnSpc>
                        <a:spcBef>
                          <a:spcPts val="509"/>
                        </a:spcBef>
                      </a:pP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PAC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9135">
                        <a:lnSpc>
                          <a:spcPts val="1605"/>
                        </a:lnSpc>
                        <a:spcBef>
                          <a:spcPts val="76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41,562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6520" marB="0"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9539" algn="ctr">
                        <a:lnSpc>
                          <a:spcPts val="1605"/>
                        </a:lnSpc>
                        <a:spcBef>
                          <a:spcPts val="76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60,796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6520" marB="0">
                    <a:lnR w="6350">
                      <a:solidFill>
                        <a:srgbClr val="9BBA58"/>
                      </a:solidFill>
                      <a:prstDash val="solid"/>
                    </a:lnR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3055">
                <a:tc>
                  <a:txBody>
                    <a:bodyPr/>
                    <a:lstStyle/>
                    <a:p>
                      <a:pPr>
                        <a:lnSpc>
                          <a:spcPts val="1605"/>
                        </a:lnSpc>
                        <a:spcBef>
                          <a:spcPts val="76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Iron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60mg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Folic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ac.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400mcg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tab/PAC-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6520" marB="0">
                    <a:lnL w="6350">
                      <a:solidFill>
                        <a:srgbClr val="9BBA58"/>
                      </a:solidFill>
                      <a:prstDash val="solid"/>
                    </a:lnL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4770">
                        <a:lnSpc>
                          <a:spcPts val="1855"/>
                        </a:lnSpc>
                        <a:spcBef>
                          <a:spcPts val="515"/>
                        </a:spcBef>
                      </a:pP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PAC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9135">
                        <a:lnSpc>
                          <a:spcPts val="1605"/>
                        </a:lnSpc>
                        <a:spcBef>
                          <a:spcPts val="76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41,562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6520" marB="0"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9539" algn="ctr">
                        <a:lnSpc>
                          <a:spcPts val="1605"/>
                        </a:lnSpc>
                        <a:spcBef>
                          <a:spcPts val="76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60,796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6520" marB="0">
                    <a:lnR w="6350">
                      <a:solidFill>
                        <a:srgbClr val="9BBA58"/>
                      </a:solidFill>
                      <a:prstDash val="solid"/>
                    </a:lnR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3055">
                <a:tc>
                  <a:txBody>
                    <a:bodyPr/>
                    <a:lstStyle/>
                    <a:p>
                      <a:pPr>
                        <a:lnSpc>
                          <a:spcPts val="1605"/>
                        </a:lnSpc>
                        <a:spcBef>
                          <a:spcPts val="76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Retinol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100,000IU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soft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gel.caps/PAC-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7155" marB="0">
                    <a:lnL w="6350">
                      <a:solidFill>
                        <a:srgbClr val="9BBA58"/>
                      </a:solidFill>
                      <a:prstDash val="solid"/>
                    </a:lnL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4770">
                        <a:lnSpc>
                          <a:spcPts val="1855"/>
                        </a:lnSpc>
                        <a:spcBef>
                          <a:spcPts val="515"/>
                        </a:spcBef>
                      </a:pP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PAC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2019">
                        <a:lnSpc>
                          <a:spcPts val="1605"/>
                        </a:lnSpc>
                        <a:spcBef>
                          <a:spcPts val="765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539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7155" marB="0"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ts val="1605"/>
                        </a:lnSpc>
                        <a:spcBef>
                          <a:spcPts val="765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661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7155" marB="0">
                    <a:lnR w="6350">
                      <a:solidFill>
                        <a:srgbClr val="9BBA58"/>
                      </a:solidFill>
                      <a:prstDash val="solid"/>
                    </a:lnR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3055">
                <a:tc>
                  <a:txBody>
                    <a:bodyPr/>
                    <a:lstStyle/>
                    <a:p>
                      <a:pPr>
                        <a:lnSpc>
                          <a:spcPts val="1605"/>
                        </a:lnSpc>
                        <a:spcBef>
                          <a:spcPts val="76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Retinol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200,000IU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soft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gel.caps/PAC-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500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7155" marB="0">
                    <a:lnL w="6350">
                      <a:solidFill>
                        <a:srgbClr val="9BBA58"/>
                      </a:solidFill>
                      <a:prstDash val="solid"/>
                    </a:lnL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4770">
                        <a:lnSpc>
                          <a:spcPts val="1855"/>
                        </a:lnSpc>
                        <a:spcBef>
                          <a:spcPts val="515"/>
                        </a:spcBef>
                      </a:pP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PAC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2019">
                        <a:lnSpc>
                          <a:spcPts val="1605"/>
                        </a:lnSpc>
                        <a:spcBef>
                          <a:spcPts val="765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863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7155" marB="0"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9370" algn="ctr">
                        <a:lnSpc>
                          <a:spcPts val="1605"/>
                        </a:lnSpc>
                        <a:spcBef>
                          <a:spcPts val="765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1,058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7155" marB="0">
                    <a:lnR w="6350">
                      <a:solidFill>
                        <a:srgbClr val="9BBA58"/>
                      </a:solidFill>
                      <a:prstDash val="solid"/>
                    </a:lnR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3055">
                <a:tc>
                  <a:txBody>
                    <a:bodyPr/>
                    <a:lstStyle/>
                    <a:p>
                      <a:pPr>
                        <a:lnSpc>
                          <a:spcPts val="1605"/>
                        </a:lnSpc>
                        <a:spcBef>
                          <a:spcPts val="765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F-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75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Therap.milk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CAN</a:t>
                      </a:r>
                      <a:r>
                        <a:rPr sz="14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400g/CAR-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24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7155" marB="0">
                    <a:lnL w="6350">
                      <a:solidFill>
                        <a:srgbClr val="9BBA58"/>
                      </a:solidFill>
                      <a:prstDash val="solid"/>
                    </a:lnL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4770">
                        <a:lnSpc>
                          <a:spcPts val="1850"/>
                        </a:lnSpc>
                        <a:spcBef>
                          <a:spcPts val="515"/>
                        </a:spcBef>
                      </a:pP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CAR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1555">
                        <a:lnSpc>
                          <a:spcPts val="1605"/>
                        </a:lnSpc>
                        <a:spcBef>
                          <a:spcPts val="765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40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7155" marB="0"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4625" algn="ctr">
                        <a:lnSpc>
                          <a:spcPts val="1605"/>
                        </a:lnSpc>
                        <a:spcBef>
                          <a:spcPts val="765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86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7155" marB="0">
                    <a:lnR w="6350">
                      <a:solidFill>
                        <a:srgbClr val="9BBA58"/>
                      </a:solidFill>
                      <a:prstDash val="solid"/>
                    </a:lnR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3055">
                <a:tc>
                  <a:txBody>
                    <a:bodyPr/>
                    <a:lstStyle/>
                    <a:p>
                      <a:pPr>
                        <a:lnSpc>
                          <a:spcPts val="1605"/>
                        </a:lnSpc>
                        <a:spcBef>
                          <a:spcPts val="765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F-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100</a:t>
                      </a:r>
                      <a:r>
                        <a:rPr sz="14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Therap.milk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CAN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400g/CAR-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24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7155" marB="0">
                    <a:lnL w="6350">
                      <a:solidFill>
                        <a:srgbClr val="9BBA58"/>
                      </a:solidFill>
                      <a:prstDash val="solid"/>
                    </a:lnL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4770">
                        <a:lnSpc>
                          <a:spcPts val="1850"/>
                        </a:lnSpc>
                        <a:spcBef>
                          <a:spcPts val="515"/>
                        </a:spcBef>
                      </a:pP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CAR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1555">
                        <a:lnSpc>
                          <a:spcPts val="1605"/>
                        </a:lnSpc>
                        <a:spcBef>
                          <a:spcPts val="765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40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7155" marB="0"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4625" algn="ctr">
                        <a:lnSpc>
                          <a:spcPts val="1605"/>
                        </a:lnSpc>
                        <a:spcBef>
                          <a:spcPts val="765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86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7155" marB="0">
                    <a:lnR w="6350">
                      <a:solidFill>
                        <a:srgbClr val="9BBA58"/>
                      </a:solidFill>
                      <a:prstDash val="solid"/>
                    </a:lnR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3055">
                <a:tc>
                  <a:txBody>
                    <a:bodyPr/>
                    <a:lstStyle/>
                    <a:p>
                      <a:pPr>
                        <a:lnSpc>
                          <a:spcPts val="1605"/>
                        </a:lnSpc>
                        <a:spcBef>
                          <a:spcPts val="76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Therapeutic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spread,sachet</a:t>
                      </a:r>
                      <a:r>
                        <a:rPr sz="14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92g/CAR-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150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7155" marB="0">
                    <a:lnL w="6350">
                      <a:solidFill>
                        <a:srgbClr val="9BBA58"/>
                      </a:solidFill>
                      <a:prstDash val="solid"/>
                    </a:lnL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4770">
                        <a:lnSpc>
                          <a:spcPts val="1850"/>
                        </a:lnSpc>
                        <a:spcBef>
                          <a:spcPts val="515"/>
                        </a:spcBef>
                      </a:pP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CAR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3865" algn="r">
                        <a:lnSpc>
                          <a:spcPts val="1365"/>
                        </a:lnSpc>
                        <a:spcBef>
                          <a:spcPts val="1000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2,912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27000" marB="0"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74700" algn="r">
                        <a:lnSpc>
                          <a:spcPts val="1605"/>
                        </a:lnSpc>
                        <a:spcBef>
                          <a:spcPts val="765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6,188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7155" marB="0">
                    <a:lnR w="6350">
                      <a:solidFill>
                        <a:srgbClr val="9BBA58"/>
                      </a:solidFill>
                      <a:prstDash val="solid"/>
                    </a:lnR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3055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76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MAM 6-59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mo</a:t>
                      </a:r>
                      <a:r>
                        <a:rPr sz="1400" spc="3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high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risk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need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RTUF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7155" marB="0">
                    <a:lnL w="6350">
                      <a:solidFill>
                        <a:srgbClr val="9BBA58"/>
                      </a:solidFill>
                      <a:prstDash val="solid"/>
                    </a:lnL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4770">
                        <a:lnSpc>
                          <a:spcPts val="1850"/>
                        </a:lnSpc>
                        <a:spcBef>
                          <a:spcPts val="520"/>
                        </a:spcBef>
                      </a:pP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CAR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6040" marB="0"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2019">
                        <a:lnSpc>
                          <a:spcPts val="1600"/>
                        </a:lnSpc>
                        <a:spcBef>
                          <a:spcPts val="765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971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7155" marB="0"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74700" algn="r">
                        <a:lnSpc>
                          <a:spcPts val="1600"/>
                        </a:lnSpc>
                        <a:spcBef>
                          <a:spcPts val="765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2,320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7155" marB="0">
                    <a:lnR w="6350">
                      <a:solidFill>
                        <a:srgbClr val="9BBA58"/>
                      </a:solidFill>
                      <a:prstDash val="solid"/>
                    </a:lnR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3055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76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MUAC,Child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11.5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Red/PAC-50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7155" marB="0">
                    <a:lnL w="6350">
                      <a:solidFill>
                        <a:srgbClr val="9BBA58"/>
                      </a:solidFill>
                      <a:prstDash val="solid"/>
                    </a:lnL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4770">
                        <a:lnSpc>
                          <a:spcPts val="1850"/>
                        </a:lnSpc>
                        <a:spcBef>
                          <a:spcPts val="515"/>
                        </a:spcBef>
                      </a:pP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PAC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1555">
                        <a:lnSpc>
                          <a:spcPts val="1600"/>
                        </a:lnSpc>
                        <a:spcBef>
                          <a:spcPts val="765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24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7155" marB="0"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4625" algn="ctr">
                        <a:lnSpc>
                          <a:spcPts val="1600"/>
                        </a:lnSpc>
                        <a:spcBef>
                          <a:spcPts val="765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30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7155" marB="0">
                    <a:lnR w="6350">
                      <a:solidFill>
                        <a:srgbClr val="9BBA58"/>
                      </a:solidFill>
                      <a:prstDash val="solid"/>
                    </a:lnR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3055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765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MUAC,Adult,without</a:t>
                      </a:r>
                      <a:r>
                        <a:rPr sz="14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colour</a:t>
                      </a:r>
                      <a:r>
                        <a:rPr sz="14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code/PAC-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50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7155" marB="0">
                    <a:lnL w="6350">
                      <a:solidFill>
                        <a:srgbClr val="9BBA58"/>
                      </a:solidFill>
                      <a:prstDash val="solid"/>
                    </a:lnL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4770">
                        <a:lnSpc>
                          <a:spcPts val="1850"/>
                        </a:lnSpc>
                        <a:spcBef>
                          <a:spcPts val="520"/>
                        </a:spcBef>
                      </a:pP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PAC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6040" marB="0"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1555">
                        <a:lnSpc>
                          <a:spcPts val="1600"/>
                        </a:lnSpc>
                        <a:spcBef>
                          <a:spcPts val="765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12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7155" marB="0"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4625" algn="ctr">
                        <a:lnSpc>
                          <a:spcPts val="1600"/>
                        </a:lnSpc>
                        <a:spcBef>
                          <a:spcPts val="765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18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7155" marB="0">
                    <a:lnR w="6350">
                      <a:solidFill>
                        <a:srgbClr val="9BBA58"/>
                      </a:solidFill>
                      <a:prstDash val="solid"/>
                    </a:lnR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3055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76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Scale,</a:t>
                      </a:r>
                      <a:r>
                        <a:rPr sz="14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electronic,mother/child,</a:t>
                      </a:r>
                      <a:r>
                        <a:rPr sz="14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150kgx100g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7155" marB="0">
                    <a:lnL w="6350">
                      <a:solidFill>
                        <a:srgbClr val="9BBA58"/>
                      </a:solidFill>
                      <a:prstDash val="solid"/>
                    </a:lnL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4770">
                        <a:lnSpc>
                          <a:spcPts val="1850"/>
                        </a:lnSpc>
                        <a:spcBef>
                          <a:spcPts val="520"/>
                        </a:spcBef>
                      </a:pP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EA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6040" marB="0"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1555">
                        <a:lnSpc>
                          <a:spcPts val="1600"/>
                        </a:lnSpc>
                        <a:spcBef>
                          <a:spcPts val="765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24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7155" marB="0"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4625" algn="ctr">
                        <a:lnSpc>
                          <a:spcPts val="1600"/>
                        </a:lnSpc>
                        <a:spcBef>
                          <a:spcPts val="765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30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7155" marB="0">
                    <a:lnR w="6350">
                      <a:solidFill>
                        <a:srgbClr val="9BBA58"/>
                      </a:solidFill>
                      <a:prstDash val="solid"/>
                    </a:lnR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3055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77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Portable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baby/child</a:t>
                      </a:r>
                      <a:r>
                        <a:rPr sz="14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L-hgt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mea.syst/SET-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7790" marB="0">
                    <a:lnL w="6350">
                      <a:solidFill>
                        <a:srgbClr val="9BBA58"/>
                      </a:solidFill>
                      <a:prstDash val="solid"/>
                    </a:lnL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4770">
                        <a:lnSpc>
                          <a:spcPts val="1850"/>
                        </a:lnSpc>
                        <a:spcBef>
                          <a:spcPts val="520"/>
                        </a:spcBef>
                      </a:pP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EA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6040" marB="0"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1555">
                        <a:lnSpc>
                          <a:spcPts val="1600"/>
                        </a:lnSpc>
                        <a:spcBef>
                          <a:spcPts val="770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24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7790" marB="0"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4625" algn="ctr">
                        <a:lnSpc>
                          <a:spcPts val="1600"/>
                        </a:lnSpc>
                        <a:spcBef>
                          <a:spcPts val="770"/>
                        </a:spcBef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37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7790" marB="0">
                    <a:lnR w="6350">
                      <a:solidFill>
                        <a:srgbClr val="9BBA58"/>
                      </a:solidFill>
                      <a:prstDash val="solid"/>
                    </a:lnR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13055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77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Ready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Use Infant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Formula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(RUIF)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7790" marB="0">
                    <a:lnL w="6350">
                      <a:solidFill>
                        <a:srgbClr val="9BBA58"/>
                      </a:solidFill>
                      <a:prstDash val="solid"/>
                    </a:lnL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4770">
                        <a:lnSpc>
                          <a:spcPts val="1845"/>
                        </a:lnSpc>
                        <a:spcBef>
                          <a:spcPts val="520"/>
                        </a:spcBef>
                      </a:pP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PAC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6040" marB="0"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70205" algn="r">
                        <a:lnSpc>
                          <a:spcPts val="1600"/>
                        </a:lnSpc>
                        <a:spcBef>
                          <a:spcPts val="77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35,000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7790" marB="0"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670"/>
                        </a:lnSpc>
                        <a:spcBef>
                          <a:spcPts val="695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40,251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88265" marB="0">
                    <a:lnR w="6350">
                      <a:solidFill>
                        <a:srgbClr val="9BBA58"/>
                      </a:solidFill>
                      <a:prstDash val="solid"/>
                    </a:lnR>
                    <a:lnT w="6350">
                      <a:solidFill>
                        <a:srgbClr val="9BBA58"/>
                      </a:solidFill>
                      <a:prstDash val="solid"/>
                    </a:lnT>
                    <a:lnB w="6350">
                      <a:solidFill>
                        <a:srgbClr val="9BBA5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24636" y="2338911"/>
            <a:ext cx="3293745" cy="85090"/>
            <a:chOff x="624636" y="2338911"/>
            <a:chExt cx="3293745" cy="85090"/>
          </a:xfrm>
        </p:grpSpPr>
        <p:sp>
          <p:nvSpPr>
            <p:cNvPr id="3" name="object 3"/>
            <p:cNvSpPr/>
            <p:nvPr/>
          </p:nvSpPr>
          <p:spPr>
            <a:xfrm>
              <a:off x="643889" y="2362818"/>
              <a:ext cx="3255645" cy="40005"/>
            </a:xfrm>
            <a:custGeom>
              <a:avLst/>
              <a:gdLst/>
              <a:ahLst/>
              <a:cxnLst/>
              <a:rect l="l" t="t" r="r" b="b"/>
              <a:pathLst>
                <a:path w="3255645" h="40005">
                  <a:moveTo>
                    <a:pt x="951941" y="23"/>
                  </a:moveTo>
                  <a:lnTo>
                    <a:pt x="910692" y="0"/>
                  </a:lnTo>
                  <a:lnTo>
                    <a:pt x="870783" y="747"/>
                  </a:lnTo>
                  <a:lnTo>
                    <a:pt x="830133" y="2115"/>
                  </a:lnTo>
                  <a:lnTo>
                    <a:pt x="682926" y="8452"/>
                  </a:lnTo>
                  <a:lnTo>
                    <a:pt x="558271" y="12970"/>
                  </a:lnTo>
                  <a:lnTo>
                    <a:pt x="409554" y="18911"/>
                  </a:lnTo>
                  <a:lnTo>
                    <a:pt x="365953" y="20334"/>
                  </a:lnTo>
                  <a:lnTo>
                    <a:pt x="322995" y="21289"/>
                  </a:lnTo>
                  <a:lnTo>
                    <a:pt x="279274" y="21661"/>
                  </a:lnTo>
                  <a:lnTo>
                    <a:pt x="233383" y="21338"/>
                  </a:lnTo>
                  <a:lnTo>
                    <a:pt x="183916" y="20205"/>
                  </a:lnTo>
                  <a:lnTo>
                    <a:pt x="129467" y="18149"/>
                  </a:lnTo>
                  <a:lnTo>
                    <a:pt x="68630" y="15056"/>
                  </a:lnTo>
                  <a:lnTo>
                    <a:pt x="0" y="10811"/>
                  </a:lnTo>
                  <a:lnTo>
                    <a:pt x="368" y="17669"/>
                  </a:lnTo>
                  <a:lnTo>
                    <a:pt x="838" y="20336"/>
                  </a:lnTo>
                  <a:lnTo>
                    <a:pt x="0" y="29099"/>
                  </a:lnTo>
                  <a:lnTo>
                    <a:pt x="45461" y="28816"/>
                  </a:lnTo>
                  <a:lnTo>
                    <a:pt x="90446" y="28905"/>
                  </a:lnTo>
                  <a:lnTo>
                    <a:pt x="135407" y="29276"/>
                  </a:lnTo>
                  <a:lnTo>
                    <a:pt x="375756" y="32283"/>
                  </a:lnTo>
                  <a:lnTo>
                    <a:pt x="430114" y="32495"/>
                  </a:lnTo>
                  <a:lnTo>
                    <a:pt x="487627" y="32372"/>
                  </a:lnTo>
                  <a:lnTo>
                    <a:pt x="548750" y="31823"/>
                  </a:lnTo>
                  <a:lnTo>
                    <a:pt x="613936" y="30762"/>
                  </a:lnTo>
                  <a:lnTo>
                    <a:pt x="752525" y="27588"/>
                  </a:lnTo>
                  <a:lnTo>
                    <a:pt x="815491" y="26932"/>
                  </a:lnTo>
                  <a:lnTo>
                    <a:pt x="873298" y="26966"/>
                  </a:lnTo>
                  <a:lnTo>
                    <a:pt x="926705" y="27526"/>
                  </a:lnTo>
                  <a:lnTo>
                    <a:pt x="976472" y="28447"/>
                  </a:lnTo>
                  <a:lnTo>
                    <a:pt x="1111518" y="31735"/>
                  </a:lnTo>
                  <a:lnTo>
                    <a:pt x="1154314" y="32458"/>
                  </a:lnTo>
                  <a:lnTo>
                    <a:pt x="1197265" y="32720"/>
                  </a:lnTo>
                  <a:lnTo>
                    <a:pt x="1241131" y="32357"/>
                  </a:lnTo>
                  <a:lnTo>
                    <a:pt x="1286670" y="31205"/>
                  </a:lnTo>
                  <a:lnTo>
                    <a:pt x="1389143" y="26494"/>
                  </a:lnTo>
                  <a:lnTo>
                    <a:pt x="1437057" y="24823"/>
                  </a:lnTo>
                  <a:lnTo>
                    <a:pt x="1480302" y="23947"/>
                  </a:lnTo>
                  <a:lnTo>
                    <a:pt x="1520795" y="23729"/>
                  </a:lnTo>
                  <a:lnTo>
                    <a:pt x="1560450" y="24033"/>
                  </a:lnTo>
                  <a:lnTo>
                    <a:pt x="1749023" y="27708"/>
                  </a:lnTo>
                  <a:lnTo>
                    <a:pt x="1813236" y="28555"/>
                  </a:lnTo>
                  <a:lnTo>
                    <a:pt x="1888109" y="29099"/>
                  </a:lnTo>
                  <a:lnTo>
                    <a:pt x="1951082" y="28991"/>
                  </a:lnTo>
                  <a:lnTo>
                    <a:pt x="2012907" y="28233"/>
                  </a:lnTo>
                  <a:lnTo>
                    <a:pt x="2073418" y="26991"/>
                  </a:lnTo>
                  <a:lnTo>
                    <a:pt x="2132445" y="25434"/>
                  </a:lnTo>
                  <a:lnTo>
                    <a:pt x="2298954" y="20527"/>
                  </a:lnTo>
                  <a:lnTo>
                    <a:pt x="2350372" y="19369"/>
                  </a:lnTo>
                  <a:lnTo>
                    <a:pt x="2399469" y="18727"/>
                  </a:lnTo>
                  <a:lnTo>
                    <a:pt x="2446077" y="18769"/>
                  </a:lnTo>
                  <a:lnTo>
                    <a:pt x="2490028" y="19660"/>
                  </a:lnTo>
                  <a:lnTo>
                    <a:pt x="2531154" y="21568"/>
                  </a:lnTo>
                  <a:lnTo>
                    <a:pt x="2569288" y="24659"/>
                  </a:lnTo>
                  <a:lnTo>
                    <a:pt x="2604262" y="29099"/>
                  </a:lnTo>
                  <a:lnTo>
                    <a:pt x="2643589" y="33817"/>
                  </a:lnTo>
                  <a:lnTo>
                    <a:pt x="2689040" y="36974"/>
                  </a:lnTo>
                  <a:lnTo>
                    <a:pt x="2739433" y="38781"/>
                  </a:lnTo>
                  <a:lnTo>
                    <a:pt x="2793586" y="39450"/>
                  </a:lnTo>
                  <a:lnTo>
                    <a:pt x="2850318" y="39192"/>
                  </a:lnTo>
                  <a:lnTo>
                    <a:pt x="2908448" y="38218"/>
                  </a:lnTo>
                  <a:lnTo>
                    <a:pt x="2966795" y="36740"/>
                  </a:lnTo>
                  <a:lnTo>
                    <a:pt x="3178718" y="30003"/>
                  </a:lnTo>
                  <a:lnTo>
                    <a:pt x="3220426" y="29170"/>
                  </a:lnTo>
                  <a:lnTo>
                    <a:pt x="3255264" y="29099"/>
                  </a:lnTo>
                  <a:lnTo>
                    <a:pt x="3255645" y="20336"/>
                  </a:lnTo>
                  <a:lnTo>
                    <a:pt x="3255010" y="15256"/>
                  </a:lnTo>
                  <a:lnTo>
                    <a:pt x="3255264" y="10811"/>
                  </a:lnTo>
                  <a:lnTo>
                    <a:pt x="3201583" y="15835"/>
                  </a:lnTo>
                  <a:lnTo>
                    <a:pt x="3146724" y="18950"/>
                  </a:lnTo>
                  <a:lnTo>
                    <a:pt x="3091083" y="20431"/>
                  </a:lnTo>
                  <a:lnTo>
                    <a:pt x="3035056" y="20552"/>
                  </a:lnTo>
                  <a:lnTo>
                    <a:pt x="2979039" y="19588"/>
                  </a:lnTo>
                  <a:lnTo>
                    <a:pt x="2923428" y="17816"/>
                  </a:lnTo>
                  <a:lnTo>
                    <a:pt x="2868620" y="15508"/>
                  </a:lnTo>
                  <a:lnTo>
                    <a:pt x="2712974" y="8130"/>
                  </a:lnTo>
                  <a:lnTo>
                    <a:pt x="2665338" y="6435"/>
                  </a:lnTo>
                  <a:lnTo>
                    <a:pt x="2620487" y="5581"/>
                  </a:lnTo>
                  <a:lnTo>
                    <a:pt x="2578816" y="5842"/>
                  </a:lnTo>
                  <a:lnTo>
                    <a:pt x="2540721" y="7494"/>
                  </a:lnTo>
                  <a:lnTo>
                    <a:pt x="2463528" y="15080"/>
                  </a:lnTo>
                  <a:lnTo>
                    <a:pt x="2415144" y="17496"/>
                  </a:lnTo>
                  <a:lnTo>
                    <a:pt x="2362579" y="18384"/>
                  </a:lnTo>
                  <a:lnTo>
                    <a:pt x="2306964" y="18064"/>
                  </a:lnTo>
                  <a:lnTo>
                    <a:pt x="2249432" y="16861"/>
                  </a:lnTo>
                  <a:lnTo>
                    <a:pt x="2191115" y="15097"/>
                  </a:lnTo>
                  <a:lnTo>
                    <a:pt x="2076652" y="11178"/>
                  </a:lnTo>
                  <a:lnTo>
                    <a:pt x="2022770" y="9668"/>
                  </a:lnTo>
                  <a:lnTo>
                    <a:pt x="1972631" y="8889"/>
                  </a:lnTo>
                  <a:lnTo>
                    <a:pt x="1927367" y="9162"/>
                  </a:lnTo>
                  <a:lnTo>
                    <a:pt x="1888109" y="10811"/>
                  </a:lnTo>
                  <a:lnTo>
                    <a:pt x="1854929" y="12896"/>
                  </a:lnTo>
                  <a:lnTo>
                    <a:pt x="1817241" y="14917"/>
                  </a:lnTo>
                  <a:lnTo>
                    <a:pt x="1775479" y="16809"/>
                  </a:lnTo>
                  <a:lnTo>
                    <a:pt x="1730080" y="18509"/>
                  </a:lnTo>
                  <a:lnTo>
                    <a:pt x="1681479" y="19952"/>
                  </a:lnTo>
                  <a:lnTo>
                    <a:pt x="1630114" y="21075"/>
                  </a:lnTo>
                  <a:lnTo>
                    <a:pt x="1576419" y="21813"/>
                  </a:lnTo>
                  <a:lnTo>
                    <a:pt x="1520830" y="22101"/>
                  </a:lnTo>
                  <a:lnTo>
                    <a:pt x="1463785" y="21877"/>
                  </a:lnTo>
                  <a:lnTo>
                    <a:pt x="1405718" y="21075"/>
                  </a:lnTo>
                  <a:lnTo>
                    <a:pt x="1347065" y="19632"/>
                  </a:lnTo>
                  <a:lnTo>
                    <a:pt x="1288263" y="17483"/>
                  </a:lnTo>
                  <a:lnTo>
                    <a:pt x="1229748" y="14564"/>
                  </a:lnTo>
                  <a:lnTo>
                    <a:pt x="1104537" y="6211"/>
                  </a:lnTo>
                  <a:lnTo>
                    <a:pt x="1046782" y="2979"/>
                  </a:lnTo>
                  <a:lnTo>
                    <a:pt x="996610" y="966"/>
                  </a:lnTo>
                  <a:lnTo>
                    <a:pt x="951941" y="23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43686" y="2357961"/>
              <a:ext cx="3255645" cy="46990"/>
            </a:xfrm>
            <a:custGeom>
              <a:avLst/>
              <a:gdLst/>
              <a:ahLst/>
              <a:cxnLst/>
              <a:rect l="l" t="t" r="r" b="b"/>
              <a:pathLst>
                <a:path w="3255645" h="46989">
                  <a:moveTo>
                    <a:pt x="203" y="15668"/>
                  </a:moveTo>
                  <a:lnTo>
                    <a:pt x="59845" y="10650"/>
                  </a:lnTo>
                  <a:lnTo>
                    <a:pt x="118558" y="6628"/>
                  </a:lnTo>
                  <a:lnTo>
                    <a:pt x="176179" y="3577"/>
                  </a:lnTo>
                  <a:lnTo>
                    <a:pt x="232544" y="1472"/>
                  </a:lnTo>
                  <a:lnTo>
                    <a:pt x="287492" y="288"/>
                  </a:lnTo>
                  <a:lnTo>
                    <a:pt x="340858" y="0"/>
                  </a:lnTo>
                  <a:lnTo>
                    <a:pt x="392479" y="581"/>
                  </a:lnTo>
                  <a:lnTo>
                    <a:pt x="442193" y="2009"/>
                  </a:lnTo>
                  <a:lnTo>
                    <a:pt x="489835" y="4256"/>
                  </a:lnTo>
                  <a:lnTo>
                    <a:pt x="535244" y="7298"/>
                  </a:lnTo>
                  <a:lnTo>
                    <a:pt x="578255" y="11111"/>
                  </a:lnTo>
                  <a:lnTo>
                    <a:pt x="618705" y="15668"/>
                  </a:lnTo>
                  <a:lnTo>
                    <a:pt x="655602" y="19572"/>
                  </a:lnTo>
                  <a:lnTo>
                    <a:pt x="694178" y="22295"/>
                  </a:lnTo>
                  <a:lnTo>
                    <a:pt x="734574" y="23982"/>
                  </a:lnTo>
                  <a:lnTo>
                    <a:pt x="776931" y="24777"/>
                  </a:lnTo>
                  <a:lnTo>
                    <a:pt x="821391" y="24825"/>
                  </a:lnTo>
                  <a:lnTo>
                    <a:pt x="868094" y="24270"/>
                  </a:lnTo>
                  <a:lnTo>
                    <a:pt x="917183" y="23258"/>
                  </a:lnTo>
                  <a:lnTo>
                    <a:pt x="968797" y="21932"/>
                  </a:lnTo>
                  <a:lnTo>
                    <a:pt x="1023078" y="20438"/>
                  </a:lnTo>
                  <a:lnTo>
                    <a:pt x="1080167" y="18920"/>
                  </a:lnTo>
                  <a:lnTo>
                    <a:pt x="1140206" y="17522"/>
                  </a:lnTo>
                  <a:lnTo>
                    <a:pt x="1203334" y="16390"/>
                  </a:lnTo>
                  <a:lnTo>
                    <a:pt x="1269695" y="15668"/>
                  </a:lnTo>
                  <a:lnTo>
                    <a:pt x="1335573" y="15443"/>
                  </a:lnTo>
                  <a:lnTo>
                    <a:pt x="1397479" y="15638"/>
                  </a:lnTo>
                  <a:lnTo>
                    <a:pt x="1455893" y="16147"/>
                  </a:lnTo>
                  <a:lnTo>
                    <a:pt x="1511294" y="16867"/>
                  </a:lnTo>
                  <a:lnTo>
                    <a:pt x="1564161" y="17694"/>
                  </a:lnTo>
                  <a:lnTo>
                    <a:pt x="1614972" y="18523"/>
                  </a:lnTo>
                  <a:lnTo>
                    <a:pt x="1664207" y="19252"/>
                  </a:lnTo>
                  <a:lnTo>
                    <a:pt x="1712345" y="19775"/>
                  </a:lnTo>
                  <a:lnTo>
                    <a:pt x="1759864" y="19988"/>
                  </a:lnTo>
                  <a:lnTo>
                    <a:pt x="1807243" y="19789"/>
                  </a:lnTo>
                  <a:lnTo>
                    <a:pt x="1854963" y="19071"/>
                  </a:lnTo>
                  <a:lnTo>
                    <a:pt x="1903500" y="17732"/>
                  </a:lnTo>
                  <a:lnTo>
                    <a:pt x="1953336" y="15668"/>
                  </a:lnTo>
                  <a:lnTo>
                    <a:pt x="2005009" y="13799"/>
                  </a:lnTo>
                  <a:lnTo>
                    <a:pt x="2058446" y="12982"/>
                  </a:lnTo>
                  <a:lnTo>
                    <a:pt x="2113210" y="13015"/>
                  </a:lnTo>
                  <a:lnTo>
                    <a:pt x="2168858" y="13695"/>
                  </a:lnTo>
                  <a:lnTo>
                    <a:pt x="2224952" y="14822"/>
                  </a:lnTo>
                  <a:lnTo>
                    <a:pt x="2281053" y="16193"/>
                  </a:lnTo>
                  <a:lnTo>
                    <a:pt x="2336719" y="17606"/>
                  </a:lnTo>
                  <a:lnTo>
                    <a:pt x="2391511" y="18859"/>
                  </a:lnTo>
                  <a:lnTo>
                    <a:pt x="2444991" y="19751"/>
                  </a:lnTo>
                  <a:lnTo>
                    <a:pt x="2496717" y="20080"/>
                  </a:lnTo>
                  <a:lnTo>
                    <a:pt x="2546249" y="19644"/>
                  </a:lnTo>
                  <a:lnTo>
                    <a:pt x="2593149" y="18240"/>
                  </a:lnTo>
                  <a:lnTo>
                    <a:pt x="2636977" y="15668"/>
                  </a:lnTo>
                  <a:lnTo>
                    <a:pt x="2684956" y="12838"/>
                  </a:lnTo>
                  <a:lnTo>
                    <a:pt x="2736916" y="11197"/>
                  </a:lnTo>
                  <a:lnTo>
                    <a:pt x="2791855" y="10542"/>
                  </a:lnTo>
                  <a:lnTo>
                    <a:pt x="2848775" y="10673"/>
                  </a:lnTo>
                  <a:lnTo>
                    <a:pt x="2906676" y="11385"/>
                  </a:lnTo>
                  <a:lnTo>
                    <a:pt x="2964557" y="12477"/>
                  </a:lnTo>
                  <a:lnTo>
                    <a:pt x="3021420" y="13747"/>
                  </a:lnTo>
                  <a:lnTo>
                    <a:pt x="3076265" y="14991"/>
                  </a:lnTo>
                  <a:lnTo>
                    <a:pt x="3128092" y="16007"/>
                  </a:lnTo>
                  <a:lnTo>
                    <a:pt x="3175901" y="16594"/>
                  </a:lnTo>
                  <a:lnTo>
                    <a:pt x="3218692" y="16549"/>
                  </a:lnTo>
                  <a:lnTo>
                    <a:pt x="3255467" y="15668"/>
                  </a:lnTo>
                  <a:lnTo>
                    <a:pt x="3254705" y="23796"/>
                  </a:lnTo>
                  <a:lnTo>
                    <a:pt x="3255086" y="27733"/>
                  </a:lnTo>
                  <a:lnTo>
                    <a:pt x="3255467" y="33956"/>
                  </a:lnTo>
                  <a:lnTo>
                    <a:pt x="3216374" y="34716"/>
                  </a:lnTo>
                  <a:lnTo>
                    <a:pt x="3171163" y="34943"/>
                  </a:lnTo>
                  <a:lnTo>
                    <a:pt x="3120898" y="34740"/>
                  </a:lnTo>
                  <a:lnTo>
                    <a:pt x="3066647" y="34212"/>
                  </a:lnTo>
                  <a:lnTo>
                    <a:pt x="3009474" y="33463"/>
                  </a:lnTo>
                  <a:lnTo>
                    <a:pt x="2950446" y="32597"/>
                  </a:lnTo>
                  <a:lnTo>
                    <a:pt x="2890627" y="31718"/>
                  </a:lnTo>
                  <a:lnTo>
                    <a:pt x="2831085" y="30930"/>
                  </a:lnTo>
                  <a:lnTo>
                    <a:pt x="2772885" y="30338"/>
                  </a:lnTo>
                  <a:lnTo>
                    <a:pt x="2717092" y="30046"/>
                  </a:lnTo>
                  <a:lnTo>
                    <a:pt x="2664773" y="30158"/>
                  </a:lnTo>
                  <a:lnTo>
                    <a:pt x="2616993" y="30777"/>
                  </a:lnTo>
                  <a:lnTo>
                    <a:pt x="2574818" y="32008"/>
                  </a:lnTo>
                  <a:lnTo>
                    <a:pt x="2539314" y="33956"/>
                  </a:lnTo>
                  <a:lnTo>
                    <a:pt x="2505914" y="35586"/>
                  </a:lnTo>
                  <a:lnTo>
                    <a:pt x="2429882" y="35335"/>
                  </a:lnTo>
                  <a:lnTo>
                    <a:pt x="2387439" y="33956"/>
                  </a:lnTo>
                  <a:lnTo>
                    <a:pt x="2342169" y="32075"/>
                  </a:lnTo>
                  <a:lnTo>
                    <a:pt x="2294169" y="29944"/>
                  </a:lnTo>
                  <a:lnTo>
                    <a:pt x="2243531" y="27812"/>
                  </a:lnTo>
                  <a:lnTo>
                    <a:pt x="2190350" y="25932"/>
                  </a:lnTo>
                  <a:lnTo>
                    <a:pt x="2134722" y="24553"/>
                  </a:lnTo>
                  <a:lnTo>
                    <a:pt x="2076739" y="23926"/>
                  </a:lnTo>
                  <a:lnTo>
                    <a:pt x="2016498" y="24302"/>
                  </a:lnTo>
                  <a:lnTo>
                    <a:pt x="1954091" y="25932"/>
                  </a:lnTo>
                  <a:lnTo>
                    <a:pt x="1889614" y="29066"/>
                  </a:lnTo>
                  <a:lnTo>
                    <a:pt x="1823161" y="33956"/>
                  </a:lnTo>
                  <a:lnTo>
                    <a:pt x="1755167" y="39361"/>
                  </a:lnTo>
                  <a:lnTo>
                    <a:pt x="1695419" y="43109"/>
                  </a:lnTo>
                  <a:lnTo>
                    <a:pt x="1642482" y="45407"/>
                  </a:lnTo>
                  <a:lnTo>
                    <a:pt x="1594923" y="46461"/>
                  </a:lnTo>
                  <a:lnTo>
                    <a:pt x="1551306" y="46477"/>
                  </a:lnTo>
                  <a:lnTo>
                    <a:pt x="1510197" y="45661"/>
                  </a:lnTo>
                  <a:lnTo>
                    <a:pt x="1470162" y="44219"/>
                  </a:lnTo>
                  <a:lnTo>
                    <a:pt x="1429765" y="42357"/>
                  </a:lnTo>
                  <a:lnTo>
                    <a:pt x="1387573" y="40280"/>
                  </a:lnTo>
                  <a:lnTo>
                    <a:pt x="1342151" y="38196"/>
                  </a:lnTo>
                  <a:lnTo>
                    <a:pt x="1292064" y="36310"/>
                  </a:lnTo>
                  <a:lnTo>
                    <a:pt x="1235878" y="34828"/>
                  </a:lnTo>
                  <a:lnTo>
                    <a:pt x="1172159" y="33956"/>
                  </a:lnTo>
                  <a:lnTo>
                    <a:pt x="1133587" y="33803"/>
                  </a:lnTo>
                  <a:lnTo>
                    <a:pt x="1094660" y="33886"/>
                  </a:lnTo>
                  <a:lnTo>
                    <a:pt x="1055269" y="34174"/>
                  </a:lnTo>
                  <a:lnTo>
                    <a:pt x="1015303" y="34634"/>
                  </a:lnTo>
                  <a:lnTo>
                    <a:pt x="974652" y="35236"/>
                  </a:lnTo>
                  <a:lnTo>
                    <a:pt x="933205" y="35946"/>
                  </a:lnTo>
                  <a:lnTo>
                    <a:pt x="890853" y="36734"/>
                  </a:lnTo>
                  <a:lnTo>
                    <a:pt x="847486" y="37567"/>
                  </a:lnTo>
                  <a:lnTo>
                    <a:pt x="802993" y="38415"/>
                  </a:lnTo>
                  <a:lnTo>
                    <a:pt x="757264" y="39244"/>
                  </a:lnTo>
                  <a:lnTo>
                    <a:pt x="710189" y="40024"/>
                  </a:lnTo>
                  <a:lnTo>
                    <a:pt x="661658" y="40723"/>
                  </a:lnTo>
                  <a:lnTo>
                    <a:pt x="611560" y="41308"/>
                  </a:lnTo>
                  <a:lnTo>
                    <a:pt x="559786" y="41749"/>
                  </a:lnTo>
                  <a:lnTo>
                    <a:pt x="506226" y="42013"/>
                  </a:lnTo>
                  <a:lnTo>
                    <a:pt x="450768" y="42068"/>
                  </a:lnTo>
                  <a:lnTo>
                    <a:pt x="393304" y="41884"/>
                  </a:lnTo>
                  <a:lnTo>
                    <a:pt x="333722" y="41427"/>
                  </a:lnTo>
                  <a:lnTo>
                    <a:pt x="271914" y="40667"/>
                  </a:lnTo>
                  <a:lnTo>
                    <a:pt x="207767" y="39572"/>
                  </a:lnTo>
                  <a:lnTo>
                    <a:pt x="141174" y="38110"/>
                  </a:lnTo>
                  <a:lnTo>
                    <a:pt x="72022" y="36248"/>
                  </a:lnTo>
                  <a:lnTo>
                    <a:pt x="203" y="33956"/>
                  </a:lnTo>
                  <a:lnTo>
                    <a:pt x="152" y="28114"/>
                  </a:lnTo>
                  <a:lnTo>
                    <a:pt x="0" y="22145"/>
                  </a:lnTo>
                  <a:lnTo>
                    <a:pt x="203" y="15668"/>
                  </a:lnTo>
                  <a:close/>
                </a:path>
              </a:pathLst>
            </a:custGeom>
            <a:ln w="381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09676" y="2654935"/>
            <a:ext cx="4633595" cy="323659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130175">
              <a:lnSpc>
                <a:spcPct val="90000"/>
              </a:lnSpc>
              <a:spcBef>
                <a:spcPts val="305"/>
              </a:spcBef>
            </a:pPr>
            <a:r>
              <a:rPr sz="1700" dirty="0">
                <a:latin typeface="Calibri"/>
                <a:cs typeface="Calibri"/>
              </a:rPr>
              <a:t>The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crisis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has</a:t>
            </a:r>
            <a:r>
              <a:rPr sz="1700" spc="-10" dirty="0">
                <a:latin typeface="Calibri"/>
                <a:cs typeface="Calibri"/>
              </a:rPr>
              <a:t> disrupted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access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to </a:t>
            </a:r>
            <a:r>
              <a:rPr sz="1700" spc="-10" dirty="0">
                <a:latin typeface="Calibri"/>
                <a:cs typeface="Calibri"/>
              </a:rPr>
              <a:t>essential prevention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and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curative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nutrition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services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to </a:t>
            </a:r>
            <a:r>
              <a:rPr sz="1700" spc="-10" dirty="0">
                <a:latin typeface="Calibri"/>
                <a:cs typeface="Calibri"/>
              </a:rPr>
              <a:t>about </a:t>
            </a:r>
            <a:r>
              <a:rPr sz="1700" b="1" dirty="0">
                <a:latin typeface="Calibri"/>
                <a:cs typeface="Calibri"/>
              </a:rPr>
              <a:t>337,057</a:t>
            </a:r>
            <a:r>
              <a:rPr sz="1700" b="1" spc="-3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children</a:t>
            </a:r>
            <a:r>
              <a:rPr sz="1700" b="1" spc="-2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under</a:t>
            </a:r>
            <a:r>
              <a:rPr sz="1700" b="1" spc="-3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5</a:t>
            </a:r>
            <a:r>
              <a:rPr sz="1700" b="1" spc="-2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years</a:t>
            </a:r>
            <a:r>
              <a:rPr sz="1700" b="1" spc="-2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and</a:t>
            </a:r>
            <a:r>
              <a:rPr sz="1700" b="1" spc="-3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155,858</a:t>
            </a:r>
            <a:r>
              <a:rPr sz="1700" b="1" spc="330" dirty="0">
                <a:latin typeface="Calibri"/>
                <a:cs typeface="Calibri"/>
              </a:rPr>
              <a:t> </a:t>
            </a:r>
            <a:r>
              <a:rPr sz="1700" b="1" spc="-20" dirty="0">
                <a:latin typeface="Calibri"/>
                <a:cs typeface="Calibri"/>
              </a:rPr>
              <a:t>PLWs </a:t>
            </a:r>
            <a:r>
              <a:rPr sz="1700" dirty="0">
                <a:latin typeface="Calibri"/>
                <a:cs typeface="Calibri"/>
              </a:rPr>
              <a:t>in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Gaza.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Given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the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suspension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of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services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in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Gaza, </a:t>
            </a:r>
            <a:r>
              <a:rPr sz="1700" dirty="0">
                <a:latin typeface="Calibri"/>
                <a:cs typeface="Calibri"/>
              </a:rPr>
              <a:t>these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children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and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women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face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an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increased</a:t>
            </a:r>
            <a:r>
              <a:rPr sz="1700" spc="-6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risk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25" dirty="0">
                <a:latin typeface="Calibri"/>
                <a:cs typeface="Calibri"/>
              </a:rPr>
              <a:t>of </a:t>
            </a:r>
            <a:r>
              <a:rPr sz="1700" dirty="0">
                <a:latin typeface="Calibri"/>
                <a:cs typeface="Calibri"/>
              </a:rPr>
              <a:t>malnutrition,</a:t>
            </a:r>
            <a:r>
              <a:rPr sz="1700" spc="-6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disease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and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death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50">
              <a:latin typeface="Calibri"/>
              <a:cs typeface="Calibri"/>
            </a:endParaRPr>
          </a:p>
          <a:p>
            <a:pPr marL="12700" marR="5080">
              <a:lnSpc>
                <a:spcPct val="90000"/>
              </a:lnSpc>
            </a:pPr>
            <a:r>
              <a:rPr sz="1700" dirty="0">
                <a:latin typeface="Calibri"/>
                <a:cs typeface="Calibri"/>
              </a:rPr>
              <a:t>About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1.4</a:t>
            </a:r>
            <a:r>
              <a:rPr sz="1700" b="1" spc="-1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million</a:t>
            </a:r>
            <a:r>
              <a:rPr sz="1700" b="1" spc="-55" dirty="0">
                <a:latin typeface="Calibri"/>
                <a:cs typeface="Calibri"/>
              </a:rPr>
              <a:t> </a:t>
            </a:r>
            <a:r>
              <a:rPr sz="1700" b="1" spc="-10" dirty="0">
                <a:latin typeface="Calibri"/>
                <a:cs typeface="Calibri"/>
              </a:rPr>
              <a:t>internally</a:t>
            </a:r>
            <a:r>
              <a:rPr sz="1700" b="1" spc="-3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displaced</a:t>
            </a:r>
            <a:r>
              <a:rPr sz="1700" b="1" spc="-3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people</a:t>
            </a:r>
            <a:r>
              <a:rPr sz="1700" b="1" spc="-30" dirty="0">
                <a:latin typeface="Calibri"/>
                <a:cs typeface="Calibri"/>
              </a:rPr>
              <a:t> </a:t>
            </a:r>
            <a:r>
              <a:rPr sz="1700" b="1" spc="-10" dirty="0">
                <a:latin typeface="Calibri"/>
                <a:cs typeface="Calibri"/>
              </a:rPr>
              <a:t>(IDPs) </a:t>
            </a:r>
            <a:r>
              <a:rPr sz="1700" dirty="0">
                <a:latin typeface="Calibri"/>
                <a:cs typeface="Calibri"/>
              </a:rPr>
              <a:t>are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estimated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in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Gaza,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with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nearly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580,000 </a:t>
            </a:r>
            <a:r>
              <a:rPr sz="1700" dirty="0">
                <a:latin typeface="Calibri"/>
                <a:cs typeface="Calibri"/>
              </a:rPr>
              <a:t>sheltering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in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150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UNRWA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shelters.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Overcrowding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is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spc="-50" dirty="0">
                <a:latin typeface="Calibri"/>
                <a:cs typeface="Calibri"/>
              </a:rPr>
              <a:t>a </a:t>
            </a:r>
            <a:r>
              <a:rPr sz="1700" dirty="0">
                <a:latin typeface="Calibri"/>
                <a:cs typeface="Calibri"/>
              </a:rPr>
              <a:t>growing</a:t>
            </a:r>
            <a:r>
              <a:rPr sz="1700" spc="-6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concern,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as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the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average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number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of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IDPs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spc="-25" dirty="0">
                <a:latin typeface="Calibri"/>
                <a:cs typeface="Calibri"/>
              </a:rPr>
              <a:t>per </a:t>
            </a:r>
            <a:r>
              <a:rPr sz="1700" dirty="0">
                <a:latin typeface="Calibri"/>
                <a:cs typeface="Calibri"/>
              </a:rPr>
              <a:t>shelter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has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reached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more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than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2.5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times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their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ts val="1835"/>
              </a:lnSpc>
            </a:pPr>
            <a:r>
              <a:rPr sz="1700" dirty="0">
                <a:latin typeface="Calibri"/>
                <a:cs typeface="Calibri"/>
              </a:rPr>
              <a:t>designated</a:t>
            </a:r>
            <a:r>
              <a:rPr sz="1700" spc="-7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capacity”.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9047" y="2023872"/>
            <a:ext cx="5458947" cy="28102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8944" y="1636614"/>
            <a:ext cx="10896053" cy="9963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16939" y="2516250"/>
            <a:ext cx="10106660" cy="3378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sz="2200" b="1" u="sng" spc="-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Crisis</a:t>
            </a:r>
            <a:r>
              <a:rPr sz="2200" b="1" u="sng" spc="-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effect</a:t>
            </a:r>
            <a:r>
              <a:rPr sz="2200" b="1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on</a:t>
            </a:r>
            <a:r>
              <a:rPr sz="2200" b="1" u="sng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sz="2200" b="1" u="sng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underlying</a:t>
            </a:r>
            <a:r>
              <a:rPr sz="2200" b="1" u="sng" spc="-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factors</a:t>
            </a:r>
            <a:r>
              <a:rPr sz="22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sz="2200" b="1" u="sng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malnutrition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Calibri"/>
              <a:cs typeface="Calibri"/>
            </a:endParaRPr>
          </a:p>
          <a:p>
            <a:pPr marL="12700" marR="749300">
              <a:lnSpc>
                <a:spcPts val="2380"/>
              </a:lnSpc>
            </a:pPr>
            <a:r>
              <a:rPr sz="2200" b="1" dirty="0">
                <a:latin typeface="Calibri"/>
                <a:cs typeface="Calibri"/>
              </a:rPr>
              <a:t>In</a:t>
            </a:r>
            <a:r>
              <a:rPr sz="2200" b="1" spc="-6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Gaza,</a:t>
            </a:r>
            <a:r>
              <a:rPr sz="2200" b="1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about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60</a:t>
            </a:r>
            <a:r>
              <a:rPr sz="2200" b="1" spc="-7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percent</a:t>
            </a:r>
            <a:r>
              <a:rPr sz="2200" b="1" spc="-4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of</a:t>
            </a:r>
            <a:r>
              <a:rPr sz="2200" b="1" spc="-6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households</a:t>
            </a:r>
            <a:r>
              <a:rPr sz="2200" b="1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were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food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insecure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or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vulnerable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food </a:t>
            </a:r>
            <a:r>
              <a:rPr sz="2200" dirty="0">
                <a:latin typeface="Calibri"/>
                <a:cs typeface="Calibri"/>
              </a:rPr>
              <a:t>insecurity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before</a:t>
            </a:r>
            <a:r>
              <a:rPr sz="2200" b="1" spc="-6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the</a:t>
            </a:r>
            <a:r>
              <a:rPr sz="2200" b="1" spc="-7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October</a:t>
            </a:r>
            <a:r>
              <a:rPr sz="2200" b="1" spc="-5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hostilities.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50">
              <a:latin typeface="Calibri"/>
              <a:cs typeface="Calibri"/>
            </a:endParaRPr>
          </a:p>
          <a:p>
            <a:pPr marL="241300" indent="-228600">
              <a:lnSpc>
                <a:spcPts val="2510"/>
              </a:lnSpc>
              <a:buFont typeface="Arial"/>
              <a:buChar char="•"/>
              <a:tabLst>
                <a:tab pos="241300" algn="l"/>
              </a:tabLst>
            </a:pPr>
            <a:r>
              <a:rPr sz="2200" dirty="0">
                <a:latin typeface="Calibri"/>
                <a:cs typeface="Calibri"/>
              </a:rPr>
              <a:t>The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food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system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Gaza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has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been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highly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damaged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by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war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if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not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destroyed,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this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380"/>
              </a:lnSpc>
            </a:pPr>
            <a:r>
              <a:rPr sz="2200" dirty="0">
                <a:latin typeface="Calibri"/>
                <a:cs typeface="Calibri"/>
              </a:rPr>
              <a:t>needs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reconstructed.</a:t>
            </a:r>
            <a:endParaRPr sz="2200">
              <a:latin typeface="Calibri"/>
              <a:cs typeface="Calibri"/>
            </a:endParaRPr>
          </a:p>
          <a:p>
            <a:pPr marL="241300" marR="19050" indent="-229235">
              <a:lnSpc>
                <a:spcPts val="2380"/>
              </a:lnSpc>
              <a:spcBef>
                <a:spcPts val="165"/>
              </a:spcBef>
              <a:buFont typeface="Arial"/>
              <a:buChar char="•"/>
              <a:tabLst>
                <a:tab pos="241300" algn="l"/>
              </a:tabLst>
            </a:pPr>
            <a:r>
              <a:rPr sz="2200" dirty="0">
                <a:latin typeface="Calibri"/>
                <a:cs typeface="Calibri"/>
              </a:rPr>
              <a:t>Gaza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Strip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population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vulnerable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food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insecurity;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as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food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stock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almost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finished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4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food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assistance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not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covering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all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needs,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ts val="2205"/>
              </a:lnSpc>
              <a:buFont typeface="Arial"/>
              <a:buChar char="•"/>
              <a:tabLst>
                <a:tab pos="241300" algn="l"/>
              </a:tabLst>
            </a:pPr>
            <a:r>
              <a:rPr sz="2200" dirty="0">
                <a:latin typeface="Calibri"/>
                <a:cs typeface="Calibri"/>
              </a:rPr>
              <a:t>Food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security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sector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estimates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that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2M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people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are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food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insecure,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this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number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can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510"/>
              </a:lnSpc>
            </a:pPr>
            <a:r>
              <a:rPr sz="2200" dirty="0">
                <a:latin typeface="Calibri"/>
                <a:cs typeface="Calibri"/>
              </a:rPr>
              <a:t>change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arrive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total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population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coming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days,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if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things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remain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same.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2864" rIns="0" bIns="0" rtlCol="0">
            <a:spAutoFit/>
          </a:bodyPr>
          <a:lstStyle/>
          <a:p>
            <a:pPr marL="4302760" marR="5080" indent="-2211705">
              <a:lnSpc>
                <a:spcPts val="3020"/>
              </a:lnSpc>
              <a:spcBef>
                <a:spcPts val="480"/>
              </a:spcBef>
            </a:pPr>
            <a:r>
              <a:rPr sz="2800" dirty="0"/>
              <a:t>The</a:t>
            </a:r>
            <a:r>
              <a:rPr sz="2800" spc="-114" dirty="0"/>
              <a:t> </a:t>
            </a:r>
            <a:r>
              <a:rPr sz="2800" spc="-10" dirty="0"/>
              <a:t>Crisis</a:t>
            </a:r>
            <a:r>
              <a:rPr sz="2800" spc="-114" dirty="0"/>
              <a:t> </a:t>
            </a:r>
            <a:r>
              <a:rPr sz="2800" spc="-35" dirty="0"/>
              <a:t>effect</a:t>
            </a:r>
            <a:r>
              <a:rPr sz="2800" spc="-105" dirty="0"/>
              <a:t> </a:t>
            </a:r>
            <a:r>
              <a:rPr sz="2800" dirty="0"/>
              <a:t>on</a:t>
            </a:r>
            <a:r>
              <a:rPr sz="2800" spc="-85" dirty="0"/>
              <a:t> </a:t>
            </a:r>
            <a:r>
              <a:rPr sz="2800" dirty="0"/>
              <a:t>the</a:t>
            </a:r>
            <a:r>
              <a:rPr sz="2800" spc="-114" dirty="0"/>
              <a:t> </a:t>
            </a:r>
            <a:r>
              <a:rPr sz="2800" spc="-25" dirty="0"/>
              <a:t>underlying</a:t>
            </a:r>
            <a:r>
              <a:rPr sz="2800" spc="-125" dirty="0"/>
              <a:t> </a:t>
            </a:r>
            <a:r>
              <a:rPr sz="2800" spc="-35" dirty="0"/>
              <a:t>factors</a:t>
            </a:r>
            <a:r>
              <a:rPr sz="2800" spc="-110" dirty="0"/>
              <a:t> </a:t>
            </a:r>
            <a:r>
              <a:rPr sz="2800" spc="-25" dirty="0"/>
              <a:t>of </a:t>
            </a:r>
            <a:r>
              <a:rPr sz="2800" spc="-10" dirty="0"/>
              <a:t>malnutrition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2482595" y="1211580"/>
            <a:ext cx="7226934" cy="685800"/>
          </a:xfrm>
          <a:custGeom>
            <a:avLst/>
            <a:gdLst/>
            <a:ahLst/>
            <a:cxnLst/>
            <a:rect l="l" t="t" r="r" b="b"/>
            <a:pathLst>
              <a:path w="7226934" h="685800">
                <a:moveTo>
                  <a:pt x="7226808" y="0"/>
                </a:moveTo>
                <a:lnTo>
                  <a:pt x="0" y="0"/>
                </a:lnTo>
                <a:lnTo>
                  <a:pt x="0" y="685800"/>
                </a:lnTo>
                <a:lnTo>
                  <a:pt x="7226808" y="685800"/>
                </a:lnTo>
                <a:lnTo>
                  <a:pt x="7226808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7395" y="5371274"/>
            <a:ext cx="2018297" cy="119951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23759" y="1988820"/>
            <a:ext cx="4754880" cy="468172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6189" y="2153475"/>
            <a:ext cx="4241634" cy="289048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75761" y="2038276"/>
            <a:ext cx="2180480" cy="440740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0335" y="708369"/>
            <a:ext cx="10552430" cy="5450205"/>
          </a:xfrm>
          <a:custGeom>
            <a:avLst/>
            <a:gdLst/>
            <a:ahLst/>
            <a:cxnLst/>
            <a:rect l="l" t="t" r="r" b="b"/>
            <a:pathLst>
              <a:path w="10552430" h="5450205">
                <a:moveTo>
                  <a:pt x="18626" y="5429540"/>
                </a:moveTo>
                <a:lnTo>
                  <a:pt x="78553" y="5425823"/>
                </a:lnTo>
                <a:lnTo>
                  <a:pt x="133189" y="5422564"/>
                </a:lnTo>
                <a:lnTo>
                  <a:pt x="183649" y="5419858"/>
                </a:lnTo>
                <a:lnTo>
                  <a:pt x="231045" y="5417801"/>
                </a:lnTo>
                <a:lnTo>
                  <a:pt x="276495" y="5416487"/>
                </a:lnTo>
                <a:lnTo>
                  <a:pt x="321110" y="5416011"/>
                </a:lnTo>
                <a:lnTo>
                  <a:pt x="366007" y="5416469"/>
                </a:lnTo>
                <a:lnTo>
                  <a:pt x="412299" y="5417955"/>
                </a:lnTo>
                <a:lnTo>
                  <a:pt x="461102" y="5420566"/>
                </a:lnTo>
                <a:lnTo>
                  <a:pt x="513529" y="5424396"/>
                </a:lnTo>
                <a:lnTo>
                  <a:pt x="570695" y="5429540"/>
                </a:lnTo>
                <a:lnTo>
                  <a:pt x="651874" y="5437026"/>
                </a:lnTo>
                <a:lnTo>
                  <a:pt x="711427" y="5441401"/>
                </a:lnTo>
                <a:lnTo>
                  <a:pt x="755857" y="5443033"/>
                </a:lnTo>
                <a:lnTo>
                  <a:pt x="791670" y="5442293"/>
                </a:lnTo>
                <a:lnTo>
                  <a:pt x="825370" y="5439551"/>
                </a:lnTo>
                <a:lnTo>
                  <a:pt x="863463" y="5435177"/>
                </a:lnTo>
                <a:lnTo>
                  <a:pt x="912452" y="5429540"/>
                </a:lnTo>
                <a:lnTo>
                  <a:pt x="938626" y="5427450"/>
                </a:lnTo>
                <a:lnTo>
                  <a:pt x="970226" y="5426167"/>
                </a:lnTo>
                <a:lnTo>
                  <a:pt x="1006786" y="5425584"/>
                </a:lnTo>
                <a:lnTo>
                  <a:pt x="1047843" y="5425589"/>
                </a:lnTo>
                <a:lnTo>
                  <a:pt x="1092934" y="5426074"/>
                </a:lnTo>
                <a:lnTo>
                  <a:pt x="1141596" y="5426930"/>
                </a:lnTo>
                <a:lnTo>
                  <a:pt x="1193365" y="5428047"/>
                </a:lnTo>
                <a:lnTo>
                  <a:pt x="1247778" y="5429316"/>
                </a:lnTo>
                <a:lnTo>
                  <a:pt x="1304370" y="5430627"/>
                </a:lnTo>
                <a:lnTo>
                  <a:pt x="1362680" y="5431872"/>
                </a:lnTo>
                <a:lnTo>
                  <a:pt x="1422243" y="5432941"/>
                </a:lnTo>
                <a:lnTo>
                  <a:pt x="1482596" y="5433725"/>
                </a:lnTo>
                <a:lnTo>
                  <a:pt x="1543275" y="5434114"/>
                </a:lnTo>
                <a:lnTo>
                  <a:pt x="1603818" y="5434000"/>
                </a:lnTo>
                <a:lnTo>
                  <a:pt x="1663760" y="5433272"/>
                </a:lnTo>
                <a:lnTo>
                  <a:pt x="1722638" y="5431822"/>
                </a:lnTo>
                <a:lnTo>
                  <a:pt x="1779989" y="5429540"/>
                </a:lnTo>
                <a:lnTo>
                  <a:pt x="1860373" y="5425883"/>
                </a:lnTo>
                <a:lnTo>
                  <a:pt x="1928484" y="5423292"/>
                </a:lnTo>
                <a:lnTo>
                  <a:pt x="1986399" y="5421654"/>
                </a:lnTo>
                <a:lnTo>
                  <a:pt x="2036197" y="5420858"/>
                </a:lnTo>
                <a:lnTo>
                  <a:pt x="2079955" y="5420793"/>
                </a:lnTo>
                <a:lnTo>
                  <a:pt x="2119752" y="5421349"/>
                </a:lnTo>
                <a:lnTo>
                  <a:pt x="2157667" y="5422413"/>
                </a:lnTo>
                <a:lnTo>
                  <a:pt x="2195776" y="5423876"/>
                </a:lnTo>
                <a:lnTo>
                  <a:pt x="2236159" y="5425625"/>
                </a:lnTo>
                <a:lnTo>
                  <a:pt x="2280893" y="5427550"/>
                </a:lnTo>
                <a:lnTo>
                  <a:pt x="2332058" y="5429540"/>
                </a:lnTo>
                <a:lnTo>
                  <a:pt x="2387682" y="5431582"/>
                </a:lnTo>
                <a:lnTo>
                  <a:pt x="2444012" y="5433645"/>
                </a:lnTo>
                <a:lnTo>
                  <a:pt x="2500450" y="5435585"/>
                </a:lnTo>
                <a:lnTo>
                  <a:pt x="2556398" y="5437259"/>
                </a:lnTo>
                <a:lnTo>
                  <a:pt x="2611260" y="5438525"/>
                </a:lnTo>
                <a:lnTo>
                  <a:pt x="2664436" y="5439239"/>
                </a:lnTo>
                <a:lnTo>
                  <a:pt x="2715330" y="5439259"/>
                </a:lnTo>
                <a:lnTo>
                  <a:pt x="2763344" y="5438442"/>
                </a:lnTo>
                <a:lnTo>
                  <a:pt x="2807880" y="5436645"/>
                </a:lnTo>
                <a:lnTo>
                  <a:pt x="2848340" y="5433725"/>
                </a:lnTo>
                <a:lnTo>
                  <a:pt x="2884127" y="5429540"/>
                </a:lnTo>
                <a:lnTo>
                  <a:pt x="2908048" y="5426670"/>
                </a:lnTo>
                <a:lnTo>
                  <a:pt x="2936615" y="5424336"/>
                </a:lnTo>
                <a:lnTo>
                  <a:pt x="3006678" y="5421132"/>
                </a:lnTo>
                <a:lnTo>
                  <a:pt x="3047672" y="5420192"/>
                </a:lnTo>
                <a:lnTo>
                  <a:pt x="3092307" y="5419646"/>
                </a:lnTo>
                <a:lnTo>
                  <a:pt x="3140330" y="5419458"/>
                </a:lnTo>
                <a:lnTo>
                  <a:pt x="3191490" y="5419594"/>
                </a:lnTo>
                <a:lnTo>
                  <a:pt x="3245537" y="5420017"/>
                </a:lnTo>
                <a:lnTo>
                  <a:pt x="3302218" y="5420694"/>
                </a:lnTo>
                <a:lnTo>
                  <a:pt x="3361284" y="5421588"/>
                </a:lnTo>
                <a:lnTo>
                  <a:pt x="3422482" y="5422664"/>
                </a:lnTo>
                <a:lnTo>
                  <a:pt x="3485561" y="5423887"/>
                </a:lnTo>
                <a:lnTo>
                  <a:pt x="3550270" y="5425221"/>
                </a:lnTo>
                <a:lnTo>
                  <a:pt x="3616357" y="5426632"/>
                </a:lnTo>
                <a:lnTo>
                  <a:pt x="3683572" y="5428083"/>
                </a:lnTo>
                <a:lnTo>
                  <a:pt x="3751664" y="5429540"/>
                </a:lnTo>
                <a:lnTo>
                  <a:pt x="3832654" y="5431205"/>
                </a:lnTo>
                <a:lnTo>
                  <a:pt x="3898040" y="5432441"/>
                </a:lnTo>
                <a:lnTo>
                  <a:pt x="3949957" y="5433289"/>
                </a:lnTo>
                <a:lnTo>
                  <a:pt x="3990544" y="5433791"/>
                </a:lnTo>
                <a:lnTo>
                  <a:pt x="4021937" y="5433988"/>
                </a:lnTo>
                <a:lnTo>
                  <a:pt x="4046274" y="5433921"/>
                </a:lnTo>
                <a:lnTo>
                  <a:pt x="4065691" y="5433632"/>
                </a:lnTo>
                <a:lnTo>
                  <a:pt x="4082327" y="5433162"/>
                </a:lnTo>
                <a:lnTo>
                  <a:pt x="4098317" y="5432552"/>
                </a:lnTo>
                <a:lnTo>
                  <a:pt x="4115800" y="5431843"/>
                </a:lnTo>
                <a:lnTo>
                  <a:pt x="4136913" y="5431078"/>
                </a:lnTo>
                <a:lnTo>
                  <a:pt x="4163793" y="5430296"/>
                </a:lnTo>
                <a:lnTo>
                  <a:pt x="4198577" y="5429540"/>
                </a:lnTo>
                <a:lnTo>
                  <a:pt x="4230898" y="5428874"/>
                </a:lnTo>
                <a:lnTo>
                  <a:pt x="4267299" y="5428029"/>
                </a:lnTo>
                <a:lnTo>
                  <a:pt x="4307431" y="5427057"/>
                </a:lnTo>
                <a:lnTo>
                  <a:pt x="4350945" y="5426010"/>
                </a:lnTo>
                <a:lnTo>
                  <a:pt x="4397494" y="5424941"/>
                </a:lnTo>
                <a:lnTo>
                  <a:pt x="4446730" y="5423903"/>
                </a:lnTo>
                <a:lnTo>
                  <a:pt x="4498305" y="5422948"/>
                </a:lnTo>
                <a:lnTo>
                  <a:pt x="4551870" y="5422129"/>
                </a:lnTo>
                <a:lnTo>
                  <a:pt x="4607079" y="5421498"/>
                </a:lnTo>
                <a:lnTo>
                  <a:pt x="4663581" y="5421108"/>
                </a:lnTo>
                <a:lnTo>
                  <a:pt x="4721030" y="5421011"/>
                </a:lnTo>
                <a:lnTo>
                  <a:pt x="4779078" y="5421261"/>
                </a:lnTo>
                <a:lnTo>
                  <a:pt x="4837377" y="5421909"/>
                </a:lnTo>
                <a:lnTo>
                  <a:pt x="4895577" y="5423008"/>
                </a:lnTo>
                <a:lnTo>
                  <a:pt x="4953332" y="5424611"/>
                </a:lnTo>
                <a:lnTo>
                  <a:pt x="5010294" y="5426771"/>
                </a:lnTo>
                <a:lnTo>
                  <a:pt x="5066114" y="5429540"/>
                </a:lnTo>
                <a:lnTo>
                  <a:pt x="5121133" y="5432451"/>
                </a:lnTo>
                <a:lnTo>
                  <a:pt x="5175894" y="5435003"/>
                </a:lnTo>
                <a:lnTo>
                  <a:pt x="5230348" y="5437196"/>
                </a:lnTo>
                <a:lnTo>
                  <a:pt x="5284447" y="5439027"/>
                </a:lnTo>
                <a:lnTo>
                  <a:pt x="5338143" y="5440496"/>
                </a:lnTo>
                <a:lnTo>
                  <a:pt x="5391389" y="5441603"/>
                </a:lnTo>
                <a:lnTo>
                  <a:pt x="5444137" y="5442345"/>
                </a:lnTo>
                <a:lnTo>
                  <a:pt x="5496338" y="5442723"/>
                </a:lnTo>
                <a:lnTo>
                  <a:pt x="5547944" y="5442735"/>
                </a:lnTo>
                <a:lnTo>
                  <a:pt x="5598909" y="5442380"/>
                </a:lnTo>
                <a:lnTo>
                  <a:pt x="5649183" y="5441657"/>
                </a:lnTo>
                <a:lnTo>
                  <a:pt x="5698719" y="5440565"/>
                </a:lnTo>
                <a:lnTo>
                  <a:pt x="5747469" y="5439103"/>
                </a:lnTo>
                <a:lnTo>
                  <a:pt x="5795385" y="5437271"/>
                </a:lnTo>
                <a:lnTo>
                  <a:pt x="5842420" y="5435067"/>
                </a:lnTo>
                <a:lnTo>
                  <a:pt x="5888524" y="5432490"/>
                </a:lnTo>
                <a:lnTo>
                  <a:pt x="5933651" y="5429540"/>
                </a:lnTo>
                <a:lnTo>
                  <a:pt x="5990123" y="5425546"/>
                </a:lnTo>
                <a:lnTo>
                  <a:pt x="6043262" y="5421841"/>
                </a:lnTo>
                <a:lnTo>
                  <a:pt x="6093710" y="5418526"/>
                </a:lnTo>
                <a:lnTo>
                  <a:pt x="6142104" y="5415705"/>
                </a:lnTo>
                <a:lnTo>
                  <a:pt x="6189086" y="5413481"/>
                </a:lnTo>
                <a:lnTo>
                  <a:pt x="6235295" y="5411957"/>
                </a:lnTo>
                <a:lnTo>
                  <a:pt x="6281372" y="5411236"/>
                </a:lnTo>
                <a:lnTo>
                  <a:pt x="6327955" y="5411421"/>
                </a:lnTo>
                <a:lnTo>
                  <a:pt x="6375686" y="5412615"/>
                </a:lnTo>
                <a:lnTo>
                  <a:pt x="6425203" y="5414920"/>
                </a:lnTo>
                <a:lnTo>
                  <a:pt x="6477147" y="5418441"/>
                </a:lnTo>
                <a:lnTo>
                  <a:pt x="6532158" y="5423280"/>
                </a:lnTo>
                <a:lnTo>
                  <a:pt x="6590876" y="5429540"/>
                </a:lnTo>
                <a:lnTo>
                  <a:pt x="6637455" y="5434378"/>
                </a:lnTo>
                <a:lnTo>
                  <a:pt x="6684273" y="5438233"/>
                </a:lnTo>
                <a:lnTo>
                  <a:pt x="6731392" y="5441178"/>
                </a:lnTo>
                <a:lnTo>
                  <a:pt x="6778876" y="5443291"/>
                </a:lnTo>
                <a:lnTo>
                  <a:pt x="6826789" y="5444648"/>
                </a:lnTo>
                <a:lnTo>
                  <a:pt x="6875195" y="5445323"/>
                </a:lnTo>
                <a:lnTo>
                  <a:pt x="6924157" y="5445394"/>
                </a:lnTo>
                <a:lnTo>
                  <a:pt x="6973740" y="5444936"/>
                </a:lnTo>
                <a:lnTo>
                  <a:pt x="7024007" y="5444024"/>
                </a:lnTo>
                <a:lnTo>
                  <a:pt x="7075021" y="5442736"/>
                </a:lnTo>
                <a:lnTo>
                  <a:pt x="7126847" y="5441147"/>
                </a:lnTo>
                <a:lnTo>
                  <a:pt x="7179548" y="5439332"/>
                </a:lnTo>
                <a:lnTo>
                  <a:pt x="7233188" y="5437368"/>
                </a:lnTo>
                <a:lnTo>
                  <a:pt x="7287831" y="5435331"/>
                </a:lnTo>
                <a:lnTo>
                  <a:pt x="7343540" y="5433297"/>
                </a:lnTo>
                <a:lnTo>
                  <a:pt x="7400379" y="5431341"/>
                </a:lnTo>
                <a:lnTo>
                  <a:pt x="7458413" y="5429540"/>
                </a:lnTo>
                <a:lnTo>
                  <a:pt x="7542851" y="5427575"/>
                </a:lnTo>
                <a:lnTo>
                  <a:pt x="7615889" y="5426762"/>
                </a:lnTo>
                <a:lnTo>
                  <a:pt x="7679044" y="5426849"/>
                </a:lnTo>
                <a:lnTo>
                  <a:pt x="7733833" y="5427582"/>
                </a:lnTo>
                <a:lnTo>
                  <a:pt x="7781772" y="5428708"/>
                </a:lnTo>
                <a:lnTo>
                  <a:pt x="7824377" y="5429974"/>
                </a:lnTo>
                <a:lnTo>
                  <a:pt x="7863165" y="5431127"/>
                </a:lnTo>
                <a:lnTo>
                  <a:pt x="7899654" y="5431913"/>
                </a:lnTo>
                <a:lnTo>
                  <a:pt x="7935358" y="5432079"/>
                </a:lnTo>
                <a:lnTo>
                  <a:pt x="7971795" y="5431372"/>
                </a:lnTo>
                <a:lnTo>
                  <a:pt x="8010482" y="5429540"/>
                </a:lnTo>
                <a:lnTo>
                  <a:pt x="8050934" y="5427946"/>
                </a:lnTo>
                <a:lnTo>
                  <a:pt x="8091964" y="5427862"/>
                </a:lnTo>
                <a:lnTo>
                  <a:pt x="8134026" y="5428890"/>
                </a:lnTo>
                <a:lnTo>
                  <a:pt x="8177579" y="5430633"/>
                </a:lnTo>
                <a:lnTo>
                  <a:pt x="8223079" y="5432695"/>
                </a:lnTo>
                <a:lnTo>
                  <a:pt x="8270983" y="5434678"/>
                </a:lnTo>
                <a:lnTo>
                  <a:pt x="8321747" y="5436187"/>
                </a:lnTo>
                <a:lnTo>
                  <a:pt x="8375829" y="5436825"/>
                </a:lnTo>
                <a:lnTo>
                  <a:pt x="8433686" y="5436194"/>
                </a:lnTo>
                <a:lnTo>
                  <a:pt x="8495774" y="5433898"/>
                </a:lnTo>
                <a:lnTo>
                  <a:pt x="8562551" y="5429540"/>
                </a:lnTo>
                <a:lnTo>
                  <a:pt x="8612632" y="5425645"/>
                </a:lnTo>
                <a:lnTo>
                  <a:pt x="8661481" y="5422090"/>
                </a:lnTo>
                <a:lnTo>
                  <a:pt x="8709406" y="5418926"/>
                </a:lnTo>
                <a:lnTo>
                  <a:pt x="8756718" y="5416203"/>
                </a:lnTo>
                <a:lnTo>
                  <a:pt x="8803724" y="5413969"/>
                </a:lnTo>
                <a:lnTo>
                  <a:pt x="8850733" y="5412276"/>
                </a:lnTo>
                <a:lnTo>
                  <a:pt x="8898054" y="5411172"/>
                </a:lnTo>
                <a:lnTo>
                  <a:pt x="8945997" y="5410707"/>
                </a:lnTo>
                <a:lnTo>
                  <a:pt x="8994870" y="5410932"/>
                </a:lnTo>
                <a:lnTo>
                  <a:pt x="9044981" y="5411895"/>
                </a:lnTo>
                <a:lnTo>
                  <a:pt x="9096641" y="5413647"/>
                </a:lnTo>
                <a:lnTo>
                  <a:pt x="9150156" y="5416238"/>
                </a:lnTo>
                <a:lnTo>
                  <a:pt x="9205837" y="5419717"/>
                </a:lnTo>
                <a:lnTo>
                  <a:pt x="9263993" y="5424135"/>
                </a:lnTo>
                <a:lnTo>
                  <a:pt x="9324932" y="5429540"/>
                </a:lnTo>
                <a:lnTo>
                  <a:pt x="9405462" y="5436744"/>
                </a:lnTo>
                <a:lnTo>
                  <a:pt x="9477353" y="5442274"/>
                </a:lnTo>
                <a:lnTo>
                  <a:pt x="9541462" y="5446208"/>
                </a:lnTo>
                <a:lnTo>
                  <a:pt x="9598645" y="5448624"/>
                </a:lnTo>
                <a:lnTo>
                  <a:pt x="9649759" y="5449599"/>
                </a:lnTo>
                <a:lnTo>
                  <a:pt x="9695662" y="5449211"/>
                </a:lnTo>
                <a:lnTo>
                  <a:pt x="9737211" y="5447537"/>
                </a:lnTo>
                <a:lnTo>
                  <a:pt x="9775262" y="5444656"/>
                </a:lnTo>
                <a:lnTo>
                  <a:pt x="9844300" y="5435579"/>
                </a:lnTo>
                <a:lnTo>
                  <a:pt x="9877001" y="5429540"/>
                </a:lnTo>
                <a:lnTo>
                  <a:pt x="9909139" y="5424919"/>
                </a:lnTo>
                <a:lnTo>
                  <a:pt x="9949567" y="5421907"/>
                </a:lnTo>
                <a:lnTo>
                  <a:pt x="9996860" y="5420274"/>
                </a:lnTo>
                <a:lnTo>
                  <a:pt x="10049594" y="5419792"/>
                </a:lnTo>
                <a:lnTo>
                  <a:pt x="10106347" y="5420233"/>
                </a:lnTo>
                <a:lnTo>
                  <a:pt x="10165695" y="5421368"/>
                </a:lnTo>
                <a:lnTo>
                  <a:pt x="10226215" y="5422968"/>
                </a:lnTo>
                <a:lnTo>
                  <a:pt x="10286483" y="5424805"/>
                </a:lnTo>
                <a:lnTo>
                  <a:pt x="10345076" y="5426650"/>
                </a:lnTo>
                <a:lnTo>
                  <a:pt x="10400570" y="5428275"/>
                </a:lnTo>
                <a:lnTo>
                  <a:pt x="10451542" y="5429450"/>
                </a:lnTo>
                <a:lnTo>
                  <a:pt x="10496568" y="5429948"/>
                </a:lnTo>
                <a:lnTo>
                  <a:pt x="10534226" y="5429540"/>
                </a:lnTo>
                <a:lnTo>
                  <a:pt x="10536120" y="5391625"/>
                </a:lnTo>
                <a:lnTo>
                  <a:pt x="10538257" y="5351600"/>
                </a:lnTo>
                <a:lnTo>
                  <a:pt x="10540531" y="5309596"/>
                </a:lnTo>
                <a:lnTo>
                  <a:pt x="10542834" y="5265748"/>
                </a:lnTo>
                <a:lnTo>
                  <a:pt x="10545061" y="5220187"/>
                </a:lnTo>
                <a:lnTo>
                  <a:pt x="10547107" y="5173049"/>
                </a:lnTo>
                <a:lnTo>
                  <a:pt x="10548864" y="5124465"/>
                </a:lnTo>
                <a:lnTo>
                  <a:pt x="10550228" y="5074570"/>
                </a:lnTo>
                <a:lnTo>
                  <a:pt x="10551091" y="5023496"/>
                </a:lnTo>
                <a:lnTo>
                  <a:pt x="10551348" y="4971377"/>
                </a:lnTo>
                <a:lnTo>
                  <a:pt x="10550893" y="4918345"/>
                </a:lnTo>
                <a:lnTo>
                  <a:pt x="10549620" y="4864535"/>
                </a:lnTo>
                <a:lnTo>
                  <a:pt x="10547423" y="4810079"/>
                </a:lnTo>
                <a:lnTo>
                  <a:pt x="10544196" y="4755111"/>
                </a:lnTo>
                <a:lnTo>
                  <a:pt x="10539832" y="4699764"/>
                </a:lnTo>
                <a:lnTo>
                  <a:pt x="10534226" y="4644172"/>
                </a:lnTo>
                <a:lnTo>
                  <a:pt x="10528666" y="4585524"/>
                </a:lnTo>
                <a:lnTo>
                  <a:pt x="10525153" y="4528345"/>
                </a:lnTo>
                <a:lnTo>
                  <a:pt x="10523399" y="4472621"/>
                </a:lnTo>
                <a:lnTo>
                  <a:pt x="10523114" y="4418341"/>
                </a:lnTo>
                <a:lnTo>
                  <a:pt x="10524009" y="4365491"/>
                </a:lnTo>
                <a:lnTo>
                  <a:pt x="10525795" y="4314061"/>
                </a:lnTo>
                <a:lnTo>
                  <a:pt x="10528182" y="4264038"/>
                </a:lnTo>
                <a:lnTo>
                  <a:pt x="10530881" y="4215409"/>
                </a:lnTo>
                <a:lnTo>
                  <a:pt x="10533604" y="4168162"/>
                </a:lnTo>
                <a:lnTo>
                  <a:pt x="10536060" y="4122286"/>
                </a:lnTo>
                <a:lnTo>
                  <a:pt x="10537961" y="4077768"/>
                </a:lnTo>
                <a:lnTo>
                  <a:pt x="10539017" y="4034596"/>
                </a:lnTo>
                <a:lnTo>
                  <a:pt x="10538939" y="3992757"/>
                </a:lnTo>
                <a:lnTo>
                  <a:pt x="10537439" y="3952240"/>
                </a:lnTo>
                <a:lnTo>
                  <a:pt x="10534226" y="3913033"/>
                </a:lnTo>
                <a:lnTo>
                  <a:pt x="10530979" y="3871996"/>
                </a:lnTo>
                <a:lnTo>
                  <a:pt x="10529389" y="3826516"/>
                </a:lnTo>
                <a:lnTo>
                  <a:pt x="10529178" y="3777362"/>
                </a:lnTo>
                <a:lnTo>
                  <a:pt x="10530073" y="3725307"/>
                </a:lnTo>
                <a:lnTo>
                  <a:pt x="10531799" y="3671121"/>
                </a:lnTo>
                <a:lnTo>
                  <a:pt x="10534079" y="3615576"/>
                </a:lnTo>
                <a:lnTo>
                  <a:pt x="10536641" y="3559443"/>
                </a:lnTo>
                <a:lnTo>
                  <a:pt x="10539207" y="3503494"/>
                </a:lnTo>
                <a:lnTo>
                  <a:pt x="10541504" y="3448499"/>
                </a:lnTo>
                <a:lnTo>
                  <a:pt x="10543257" y="3395230"/>
                </a:lnTo>
                <a:lnTo>
                  <a:pt x="10544190" y="3344458"/>
                </a:lnTo>
                <a:lnTo>
                  <a:pt x="10544028" y="3296955"/>
                </a:lnTo>
                <a:lnTo>
                  <a:pt x="10542497" y="3253491"/>
                </a:lnTo>
                <a:lnTo>
                  <a:pt x="10539321" y="3214838"/>
                </a:lnTo>
                <a:lnTo>
                  <a:pt x="10534226" y="3181767"/>
                </a:lnTo>
                <a:lnTo>
                  <a:pt x="10526113" y="3135907"/>
                </a:lnTo>
                <a:lnTo>
                  <a:pt x="10520132" y="3088418"/>
                </a:lnTo>
                <a:lnTo>
                  <a:pt x="10516159" y="3039444"/>
                </a:lnTo>
                <a:lnTo>
                  <a:pt x="10514072" y="2989131"/>
                </a:lnTo>
                <a:lnTo>
                  <a:pt x="10513747" y="2937625"/>
                </a:lnTo>
                <a:lnTo>
                  <a:pt x="10515060" y="2885071"/>
                </a:lnTo>
                <a:lnTo>
                  <a:pt x="10517888" y="2831615"/>
                </a:lnTo>
                <a:lnTo>
                  <a:pt x="10522107" y="2777403"/>
                </a:lnTo>
                <a:lnTo>
                  <a:pt x="10527594" y="2722579"/>
                </a:lnTo>
                <a:lnTo>
                  <a:pt x="10534226" y="2667290"/>
                </a:lnTo>
                <a:lnTo>
                  <a:pt x="10539504" y="2617410"/>
                </a:lnTo>
                <a:lnTo>
                  <a:pt x="10542573" y="2568420"/>
                </a:lnTo>
                <a:lnTo>
                  <a:pt x="10543816" y="2519903"/>
                </a:lnTo>
                <a:lnTo>
                  <a:pt x="10543619" y="2471438"/>
                </a:lnTo>
                <a:lnTo>
                  <a:pt x="10542367" y="2422607"/>
                </a:lnTo>
                <a:lnTo>
                  <a:pt x="10540443" y="2372990"/>
                </a:lnTo>
                <a:lnTo>
                  <a:pt x="10538233" y="2322169"/>
                </a:lnTo>
                <a:lnTo>
                  <a:pt x="10536122" y="2269724"/>
                </a:lnTo>
                <a:lnTo>
                  <a:pt x="10534494" y="2215236"/>
                </a:lnTo>
                <a:lnTo>
                  <a:pt x="10533733" y="2158287"/>
                </a:lnTo>
                <a:lnTo>
                  <a:pt x="10534226" y="2098457"/>
                </a:lnTo>
                <a:lnTo>
                  <a:pt x="10534812" y="2048745"/>
                </a:lnTo>
                <a:lnTo>
                  <a:pt x="10534712" y="1996474"/>
                </a:lnTo>
                <a:lnTo>
                  <a:pt x="10534074" y="1942187"/>
                </a:lnTo>
                <a:lnTo>
                  <a:pt x="10533048" y="1886427"/>
                </a:lnTo>
                <a:lnTo>
                  <a:pt x="10531783" y="1829738"/>
                </a:lnTo>
                <a:lnTo>
                  <a:pt x="10530427" y="1772662"/>
                </a:lnTo>
                <a:lnTo>
                  <a:pt x="10529130" y="1715742"/>
                </a:lnTo>
                <a:lnTo>
                  <a:pt x="10528041" y="1659522"/>
                </a:lnTo>
                <a:lnTo>
                  <a:pt x="10527309" y="1604546"/>
                </a:lnTo>
                <a:lnTo>
                  <a:pt x="10527083" y="1551355"/>
                </a:lnTo>
                <a:lnTo>
                  <a:pt x="10527513" y="1500494"/>
                </a:lnTo>
                <a:lnTo>
                  <a:pt x="10528747" y="1452505"/>
                </a:lnTo>
                <a:lnTo>
                  <a:pt x="10530935" y="1407932"/>
                </a:lnTo>
                <a:lnTo>
                  <a:pt x="10534226" y="1367318"/>
                </a:lnTo>
                <a:lnTo>
                  <a:pt x="10538599" y="1320798"/>
                </a:lnTo>
                <a:lnTo>
                  <a:pt x="10542560" y="1271353"/>
                </a:lnTo>
                <a:lnTo>
                  <a:pt x="10545995" y="1219567"/>
                </a:lnTo>
                <a:lnTo>
                  <a:pt x="10548788" y="1166023"/>
                </a:lnTo>
                <a:lnTo>
                  <a:pt x="10550825" y="1111303"/>
                </a:lnTo>
                <a:lnTo>
                  <a:pt x="10551990" y="1055993"/>
                </a:lnTo>
                <a:lnTo>
                  <a:pt x="10552168" y="1000675"/>
                </a:lnTo>
                <a:lnTo>
                  <a:pt x="10551244" y="945932"/>
                </a:lnTo>
                <a:lnTo>
                  <a:pt x="10549102" y="892348"/>
                </a:lnTo>
                <a:lnTo>
                  <a:pt x="10545629" y="840506"/>
                </a:lnTo>
                <a:lnTo>
                  <a:pt x="10540709" y="790990"/>
                </a:lnTo>
                <a:lnTo>
                  <a:pt x="10534226" y="744383"/>
                </a:lnTo>
                <a:lnTo>
                  <a:pt x="10528569" y="702933"/>
                </a:lnTo>
                <a:lnTo>
                  <a:pt x="10524069" y="656203"/>
                </a:lnTo>
                <a:lnTo>
                  <a:pt x="10520654" y="605099"/>
                </a:lnTo>
                <a:lnTo>
                  <a:pt x="10518253" y="550526"/>
                </a:lnTo>
                <a:lnTo>
                  <a:pt x="10516793" y="493390"/>
                </a:lnTo>
                <a:lnTo>
                  <a:pt x="10516204" y="434596"/>
                </a:lnTo>
                <a:lnTo>
                  <a:pt x="10516414" y="375051"/>
                </a:lnTo>
                <a:lnTo>
                  <a:pt x="10517351" y="315659"/>
                </a:lnTo>
                <a:lnTo>
                  <a:pt x="10518943" y="257326"/>
                </a:lnTo>
                <a:lnTo>
                  <a:pt x="10521118" y="200958"/>
                </a:lnTo>
                <a:lnTo>
                  <a:pt x="10523806" y="147460"/>
                </a:lnTo>
                <a:lnTo>
                  <a:pt x="10526934" y="97738"/>
                </a:lnTo>
                <a:lnTo>
                  <a:pt x="10530431" y="52697"/>
                </a:lnTo>
                <a:lnTo>
                  <a:pt x="10534226" y="13244"/>
                </a:lnTo>
                <a:lnTo>
                  <a:pt x="10480913" y="8096"/>
                </a:lnTo>
                <a:lnTo>
                  <a:pt x="10428838" y="4383"/>
                </a:lnTo>
                <a:lnTo>
                  <a:pt x="10377799" y="1942"/>
                </a:lnTo>
                <a:lnTo>
                  <a:pt x="10327591" y="612"/>
                </a:lnTo>
                <a:lnTo>
                  <a:pt x="10278010" y="233"/>
                </a:lnTo>
                <a:lnTo>
                  <a:pt x="10228853" y="643"/>
                </a:lnTo>
                <a:lnTo>
                  <a:pt x="10179914" y="1681"/>
                </a:lnTo>
                <a:lnTo>
                  <a:pt x="10130992" y="3186"/>
                </a:lnTo>
                <a:lnTo>
                  <a:pt x="10081881" y="4996"/>
                </a:lnTo>
                <a:lnTo>
                  <a:pt x="10032378" y="6950"/>
                </a:lnTo>
                <a:lnTo>
                  <a:pt x="9982279" y="8887"/>
                </a:lnTo>
                <a:lnTo>
                  <a:pt x="9931380" y="10647"/>
                </a:lnTo>
                <a:lnTo>
                  <a:pt x="9879477" y="12067"/>
                </a:lnTo>
                <a:lnTo>
                  <a:pt x="9826367" y="12986"/>
                </a:lnTo>
                <a:lnTo>
                  <a:pt x="9771845" y="13244"/>
                </a:lnTo>
                <a:lnTo>
                  <a:pt x="9698918" y="12911"/>
                </a:lnTo>
                <a:lnTo>
                  <a:pt x="9643740" y="12366"/>
                </a:lnTo>
                <a:lnTo>
                  <a:pt x="9602885" y="11715"/>
                </a:lnTo>
                <a:lnTo>
                  <a:pt x="9572926" y="11067"/>
                </a:lnTo>
                <a:lnTo>
                  <a:pt x="9550436" y="10529"/>
                </a:lnTo>
                <a:lnTo>
                  <a:pt x="9531988" y="10208"/>
                </a:lnTo>
                <a:lnTo>
                  <a:pt x="9493513" y="10647"/>
                </a:lnTo>
                <a:lnTo>
                  <a:pt x="9430088" y="13244"/>
                </a:lnTo>
                <a:lnTo>
                  <a:pt x="9351795" y="17295"/>
                </a:lnTo>
                <a:lnTo>
                  <a:pt x="9304501" y="19773"/>
                </a:lnTo>
                <a:lnTo>
                  <a:pt x="9253118" y="22284"/>
                </a:lnTo>
                <a:lnTo>
                  <a:pt x="9198653" y="24627"/>
                </a:lnTo>
                <a:lnTo>
                  <a:pt x="9142114" y="26602"/>
                </a:lnTo>
                <a:lnTo>
                  <a:pt x="9084508" y="28007"/>
                </a:lnTo>
                <a:lnTo>
                  <a:pt x="9026842" y="28643"/>
                </a:lnTo>
                <a:lnTo>
                  <a:pt x="8970122" y="28308"/>
                </a:lnTo>
                <a:lnTo>
                  <a:pt x="8915358" y="26801"/>
                </a:lnTo>
                <a:lnTo>
                  <a:pt x="8863555" y="23922"/>
                </a:lnTo>
                <a:lnTo>
                  <a:pt x="8815721" y="19470"/>
                </a:lnTo>
                <a:lnTo>
                  <a:pt x="8772863" y="13244"/>
                </a:lnTo>
                <a:lnTo>
                  <a:pt x="8715333" y="5249"/>
                </a:lnTo>
                <a:lnTo>
                  <a:pt x="8658703" y="1398"/>
                </a:lnTo>
                <a:lnTo>
                  <a:pt x="8603431" y="769"/>
                </a:lnTo>
                <a:lnTo>
                  <a:pt x="8549974" y="2446"/>
                </a:lnTo>
                <a:lnTo>
                  <a:pt x="8498791" y="5509"/>
                </a:lnTo>
                <a:lnTo>
                  <a:pt x="8450339" y="9039"/>
                </a:lnTo>
                <a:lnTo>
                  <a:pt x="8405076" y="12117"/>
                </a:lnTo>
                <a:lnTo>
                  <a:pt x="8363461" y="13825"/>
                </a:lnTo>
                <a:lnTo>
                  <a:pt x="8325950" y="13244"/>
                </a:lnTo>
                <a:lnTo>
                  <a:pt x="8302360" y="12112"/>
                </a:lnTo>
                <a:lnTo>
                  <a:pt x="8274081" y="11154"/>
                </a:lnTo>
                <a:lnTo>
                  <a:pt x="8204193" y="9747"/>
                </a:lnTo>
                <a:lnTo>
                  <a:pt x="8162952" y="9293"/>
                </a:lnTo>
                <a:lnTo>
                  <a:pt x="8117759" y="9001"/>
                </a:lnTo>
                <a:lnTo>
                  <a:pt x="8068798" y="8869"/>
                </a:lnTo>
                <a:lnTo>
                  <a:pt x="8016253" y="8894"/>
                </a:lnTo>
                <a:lnTo>
                  <a:pt x="7960309" y="9074"/>
                </a:lnTo>
                <a:lnTo>
                  <a:pt x="7901149" y="9405"/>
                </a:lnTo>
                <a:lnTo>
                  <a:pt x="7838958" y="9886"/>
                </a:lnTo>
                <a:lnTo>
                  <a:pt x="7773920" y="10513"/>
                </a:lnTo>
                <a:lnTo>
                  <a:pt x="7706220" y="11283"/>
                </a:lnTo>
                <a:lnTo>
                  <a:pt x="7636041" y="12194"/>
                </a:lnTo>
                <a:lnTo>
                  <a:pt x="7563569" y="13244"/>
                </a:lnTo>
                <a:lnTo>
                  <a:pt x="7492030" y="14242"/>
                </a:lnTo>
                <a:lnTo>
                  <a:pt x="7433830" y="14876"/>
                </a:lnTo>
                <a:lnTo>
                  <a:pt x="7387158" y="15200"/>
                </a:lnTo>
                <a:lnTo>
                  <a:pt x="7350204" y="15265"/>
                </a:lnTo>
                <a:lnTo>
                  <a:pt x="7321156" y="15124"/>
                </a:lnTo>
                <a:lnTo>
                  <a:pt x="7298203" y="14830"/>
                </a:lnTo>
                <a:lnTo>
                  <a:pt x="7279533" y="14434"/>
                </a:lnTo>
                <a:lnTo>
                  <a:pt x="7263336" y="13990"/>
                </a:lnTo>
                <a:lnTo>
                  <a:pt x="7247801" y="13550"/>
                </a:lnTo>
                <a:lnTo>
                  <a:pt x="7231116" y="13166"/>
                </a:lnTo>
                <a:lnTo>
                  <a:pt x="7211470" y="12891"/>
                </a:lnTo>
                <a:lnTo>
                  <a:pt x="7187052" y="12777"/>
                </a:lnTo>
                <a:lnTo>
                  <a:pt x="7156051" y="12877"/>
                </a:lnTo>
                <a:lnTo>
                  <a:pt x="7116656" y="13244"/>
                </a:lnTo>
                <a:lnTo>
                  <a:pt x="7073571" y="13433"/>
                </a:lnTo>
                <a:lnTo>
                  <a:pt x="7027159" y="13112"/>
                </a:lnTo>
                <a:lnTo>
                  <a:pt x="6977932" y="12390"/>
                </a:lnTo>
                <a:lnTo>
                  <a:pt x="6926403" y="11381"/>
                </a:lnTo>
                <a:lnTo>
                  <a:pt x="6873084" y="10196"/>
                </a:lnTo>
                <a:lnTo>
                  <a:pt x="6818488" y="8946"/>
                </a:lnTo>
                <a:lnTo>
                  <a:pt x="6763128" y="7744"/>
                </a:lnTo>
                <a:lnTo>
                  <a:pt x="6707517" y="6701"/>
                </a:lnTo>
                <a:lnTo>
                  <a:pt x="6652168" y="5928"/>
                </a:lnTo>
                <a:lnTo>
                  <a:pt x="6597593" y="5539"/>
                </a:lnTo>
                <a:lnTo>
                  <a:pt x="6544304" y="5644"/>
                </a:lnTo>
                <a:lnTo>
                  <a:pt x="6492815" y="6355"/>
                </a:lnTo>
                <a:lnTo>
                  <a:pt x="6443639" y="7784"/>
                </a:lnTo>
                <a:lnTo>
                  <a:pt x="6397288" y="10043"/>
                </a:lnTo>
                <a:lnTo>
                  <a:pt x="6354275" y="13244"/>
                </a:lnTo>
                <a:lnTo>
                  <a:pt x="6276434" y="19782"/>
                </a:lnTo>
                <a:lnTo>
                  <a:pt x="6216197" y="23685"/>
                </a:lnTo>
                <a:lnTo>
                  <a:pt x="6168805" y="25227"/>
                </a:lnTo>
                <a:lnTo>
                  <a:pt x="6129500" y="24680"/>
                </a:lnTo>
                <a:lnTo>
                  <a:pt x="6093523" y="22319"/>
                </a:lnTo>
                <a:lnTo>
                  <a:pt x="6056115" y="18415"/>
                </a:lnTo>
                <a:lnTo>
                  <a:pt x="6012518" y="13244"/>
                </a:lnTo>
                <a:lnTo>
                  <a:pt x="5987082" y="10652"/>
                </a:lnTo>
                <a:lnTo>
                  <a:pt x="5920087" y="6050"/>
                </a:lnTo>
                <a:lnTo>
                  <a:pt x="5879401" y="4129"/>
                </a:lnTo>
                <a:lnTo>
                  <a:pt x="5834506" y="2519"/>
                </a:lnTo>
                <a:lnTo>
                  <a:pt x="5785838" y="1265"/>
                </a:lnTo>
                <a:lnTo>
                  <a:pt x="5733834" y="410"/>
                </a:lnTo>
                <a:lnTo>
                  <a:pt x="5678931" y="0"/>
                </a:lnTo>
                <a:lnTo>
                  <a:pt x="5621566" y="76"/>
                </a:lnTo>
                <a:lnTo>
                  <a:pt x="5562176" y="685"/>
                </a:lnTo>
                <a:lnTo>
                  <a:pt x="5501197" y="1869"/>
                </a:lnTo>
                <a:lnTo>
                  <a:pt x="5439067" y="3673"/>
                </a:lnTo>
                <a:lnTo>
                  <a:pt x="5376222" y="6141"/>
                </a:lnTo>
                <a:lnTo>
                  <a:pt x="5313100" y="9316"/>
                </a:lnTo>
                <a:lnTo>
                  <a:pt x="5250137" y="13244"/>
                </a:lnTo>
                <a:lnTo>
                  <a:pt x="5173051" y="17872"/>
                </a:lnTo>
                <a:lnTo>
                  <a:pt x="5111146" y="20272"/>
                </a:lnTo>
                <a:lnTo>
                  <a:pt x="5061791" y="20876"/>
                </a:lnTo>
                <a:lnTo>
                  <a:pt x="5022356" y="20121"/>
                </a:lnTo>
                <a:lnTo>
                  <a:pt x="4990214" y="18439"/>
                </a:lnTo>
                <a:lnTo>
                  <a:pt x="4962733" y="16266"/>
                </a:lnTo>
                <a:lnTo>
                  <a:pt x="4937284" y="14037"/>
                </a:lnTo>
                <a:lnTo>
                  <a:pt x="4911238" y="12186"/>
                </a:lnTo>
                <a:lnTo>
                  <a:pt x="4881966" y="11147"/>
                </a:lnTo>
                <a:lnTo>
                  <a:pt x="4846838" y="11354"/>
                </a:lnTo>
                <a:lnTo>
                  <a:pt x="4803224" y="13244"/>
                </a:lnTo>
                <a:lnTo>
                  <a:pt x="4736586" y="17056"/>
                </a:lnTo>
                <a:lnTo>
                  <a:pt x="4685851" y="19497"/>
                </a:lnTo>
                <a:lnTo>
                  <a:pt x="4645040" y="20628"/>
                </a:lnTo>
                <a:lnTo>
                  <a:pt x="4608174" y="20508"/>
                </a:lnTo>
                <a:lnTo>
                  <a:pt x="4569275" y="19197"/>
                </a:lnTo>
                <a:lnTo>
                  <a:pt x="4522366" y="16756"/>
                </a:lnTo>
                <a:lnTo>
                  <a:pt x="4461467" y="13244"/>
                </a:lnTo>
                <a:lnTo>
                  <a:pt x="4409159" y="10438"/>
                </a:lnTo>
                <a:lnTo>
                  <a:pt x="4360184" y="8297"/>
                </a:lnTo>
                <a:lnTo>
                  <a:pt x="4313399" y="6837"/>
                </a:lnTo>
                <a:lnTo>
                  <a:pt x="4267657" y="6073"/>
                </a:lnTo>
                <a:lnTo>
                  <a:pt x="4221816" y="6021"/>
                </a:lnTo>
                <a:lnTo>
                  <a:pt x="4174729" y="6696"/>
                </a:lnTo>
                <a:lnTo>
                  <a:pt x="4125253" y="8114"/>
                </a:lnTo>
                <a:lnTo>
                  <a:pt x="4072242" y="10292"/>
                </a:lnTo>
                <a:lnTo>
                  <a:pt x="4014554" y="13244"/>
                </a:lnTo>
                <a:lnTo>
                  <a:pt x="3976787" y="14829"/>
                </a:lnTo>
                <a:lnTo>
                  <a:pt x="3936137" y="15653"/>
                </a:lnTo>
                <a:lnTo>
                  <a:pt x="3892838" y="15841"/>
                </a:lnTo>
                <a:lnTo>
                  <a:pt x="3847125" y="15514"/>
                </a:lnTo>
                <a:lnTo>
                  <a:pt x="3799232" y="14796"/>
                </a:lnTo>
                <a:lnTo>
                  <a:pt x="3749396" y="13811"/>
                </a:lnTo>
                <a:lnTo>
                  <a:pt x="3697851" y="12681"/>
                </a:lnTo>
                <a:lnTo>
                  <a:pt x="3644832" y="11530"/>
                </a:lnTo>
                <a:lnTo>
                  <a:pt x="3590574" y="10482"/>
                </a:lnTo>
                <a:lnTo>
                  <a:pt x="3535312" y="9659"/>
                </a:lnTo>
                <a:lnTo>
                  <a:pt x="3479282" y="9185"/>
                </a:lnTo>
                <a:lnTo>
                  <a:pt x="3422717" y="9184"/>
                </a:lnTo>
                <a:lnTo>
                  <a:pt x="3365854" y="9777"/>
                </a:lnTo>
                <a:lnTo>
                  <a:pt x="3308928" y="11089"/>
                </a:lnTo>
                <a:lnTo>
                  <a:pt x="3252173" y="13244"/>
                </a:lnTo>
                <a:lnTo>
                  <a:pt x="3165538" y="16028"/>
                </a:lnTo>
                <a:lnTo>
                  <a:pt x="3092912" y="16207"/>
                </a:lnTo>
                <a:lnTo>
                  <a:pt x="3032251" y="14598"/>
                </a:lnTo>
                <a:lnTo>
                  <a:pt x="2981515" y="12021"/>
                </a:lnTo>
                <a:lnTo>
                  <a:pt x="2938663" y="9293"/>
                </a:lnTo>
                <a:lnTo>
                  <a:pt x="2901653" y="7232"/>
                </a:lnTo>
                <a:lnTo>
                  <a:pt x="2868443" y="6658"/>
                </a:lnTo>
                <a:lnTo>
                  <a:pt x="2836992" y="8389"/>
                </a:lnTo>
                <a:lnTo>
                  <a:pt x="2805260" y="13244"/>
                </a:lnTo>
                <a:lnTo>
                  <a:pt x="2759676" y="19189"/>
                </a:lnTo>
                <a:lnTo>
                  <a:pt x="2708459" y="20775"/>
                </a:lnTo>
                <a:lnTo>
                  <a:pt x="2654340" y="19428"/>
                </a:lnTo>
                <a:lnTo>
                  <a:pt x="2600053" y="16576"/>
                </a:lnTo>
                <a:lnTo>
                  <a:pt x="2548329" y="13644"/>
                </a:lnTo>
                <a:lnTo>
                  <a:pt x="2501901" y="12057"/>
                </a:lnTo>
                <a:lnTo>
                  <a:pt x="2463503" y="13244"/>
                </a:lnTo>
                <a:lnTo>
                  <a:pt x="2431122" y="15794"/>
                </a:lnTo>
                <a:lnTo>
                  <a:pt x="2387910" y="18483"/>
                </a:lnTo>
                <a:lnTo>
                  <a:pt x="2336658" y="20977"/>
                </a:lnTo>
                <a:lnTo>
                  <a:pt x="2280156" y="22944"/>
                </a:lnTo>
                <a:lnTo>
                  <a:pt x="2221197" y="24052"/>
                </a:lnTo>
                <a:lnTo>
                  <a:pt x="2162569" y="23968"/>
                </a:lnTo>
                <a:lnTo>
                  <a:pt x="2107065" y="22360"/>
                </a:lnTo>
                <a:lnTo>
                  <a:pt x="2057475" y="18896"/>
                </a:lnTo>
                <a:lnTo>
                  <a:pt x="2016590" y="13244"/>
                </a:lnTo>
                <a:lnTo>
                  <a:pt x="1982523" y="8689"/>
                </a:lnTo>
                <a:lnTo>
                  <a:pt x="1939791" y="6030"/>
                </a:lnTo>
                <a:lnTo>
                  <a:pt x="1890208" y="4938"/>
                </a:lnTo>
                <a:lnTo>
                  <a:pt x="1835586" y="5084"/>
                </a:lnTo>
                <a:lnTo>
                  <a:pt x="1777740" y="6142"/>
                </a:lnTo>
                <a:lnTo>
                  <a:pt x="1718484" y="7782"/>
                </a:lnTo>
                <a:lnTo>
                  <a:pt x="1659630" y="9677"/>
                </a:lnTo>
                <a:lnTo>
                  <a:pt x="1602994" y="11499"/>
                </a:lnTo>
                <a:lnTo>
                  <a:pt x="1550387" y="12919"/>
                </a:lnTo>
                <a:lnTo>
                  <a:pt x="1503625" y="13610"/>
                </a:lnTo>
                <a:lnTo>
                  <a:pt x="1464521" y="13244"/>
                </a:lnTo>
                <a:lnTo>
                  <a:pt x="1431695" y="12775"/>
                </a:lnTo>
                <a:lnTo>
                  <a:pt x="1392511" y="12965"/>
                </a:lnTo>
                <a:lnTo>
                  <a:pt x="1347898" y="13655"/>
                </a:lnTo>
                <a:lnTo>
                  <a:pt x="1298782" y="14686"/>
                </a:lnTo>
                <a:lnTo>
                  <a:pt x="1246092" y="15900"/>
                </a:lnTo>
                <a:lnTo>
                  <a:pt x="1190757" y="17140"/>
                </a:lnTo>
                <a:lnTo>
                  <a:pt x="1133705" y="18247"/>
                </a:lnTo>
                <a:lnTo>
                  <a:pt x="1075862" y="19064"/>
                </a:lnTo>
                <a:lnTo>
                  <a:pt x="1018159" y="19430"/>
                </a:lnTo>
                <a:lnTo>
                  <a:pt x="961523" y="19190"/>
                </a:lnTo>
                <a:lnTo>
                  <a:pt x="906881" y="18184"/>
                </a:lnTo>
                <a:lnTo>
                  <a:pt x="855163" y="16255"/>
                </a:lnTo>
                <a:lnTo>
                  <a:pt x="807296" y="13244"/>
                </a:lnTo>
                <a:lnTo>
                  <a:pt x="769848" y="11052"/>
                </a:lnTo>
                <a:lnTo>
                  <a:pt x="731553" y="10186"/>
                </a:lnTo>
                <a:lnTo>
                  <a:pt x="692253" y="10425"/>
                </a:lnTo>
                <a:lnTo>
                  <a:pt x="651792" y="11547"/>
                </a:lnTo>
                <a:lnTo>
                  <a:pt x="610013" y="13331"/>
                </a:lnTo>
                <a:lnTo>
                  <a:pt x="566760" y="15554"/>
                </a:lnTo>
                <a:lnTo>
                  <a:pt x="521875" y="17996"/>
                </a:lnTo>
                <a:lnTo>
                  <a:pt x="475202" y="20435"/>
                </a:lnTo>
                <a:lnTo>
                  <a:pt x="426583" y="22649"/>
                </a:lnTo>
                <a:lnTo>
                  <a:pt x="375863" y="24417"/>
                </a:lnTo>
                <a:lnTo>
                  <a:pt x="322885" y="25517"/>
                </a:lnTo>
                <a:lnTo>
                  <a:pt x="267491" y="25727"/>
                </a:lnTo>
                <a:lnTo>
                  <a:pt x="209525" y="24827"/>
                </a:lnTo>
                <a:lnTo>
                  <a:pt x="148829" y="22594"/>
                </a:lnTo>
                <a:lnTo>
                  <a:pt x="85249" y="18807"/>
                </a:lnTo>
                <a:lnTo>
                  <a:pt x="18626" y="13244"/>
                </a:lnTo>
                <a:lnTo>
                  <a:pt x="14546" y="50434"/>
                </a:lnTo>
                <a:lnTo>
                  <a:pt x="7807" y="126493"/>
                </a:lnTo>
                <a:lnTo>
                  <a:pt x="5179" y="165836"/>
                </a:lnTo>
                <a:lnTo>
                  <a:pt x="3068" y="206371"/>
                </a:lnTo>
                <a:lnTo>
                  <a:pt x="1491" y="248333"/>
                </a:lnTo>
                <a:lnTo>
                  <a:pt x="462" y="291961"/>
                </a:lnTo>
                <a:lnTo>
                  <a:pt x="0" y="337490"/>
                </a:lnTo>
                <a:lnTo>
                  <a:pt x="119" y="385159"/>
                </a:lnTo>
                <a:lnTo>
                  <a:pt x="837" y="435202"/>
                </a:lnTo>
                <a:lnTo>
                  <a:pt x="2169" y="487858"/>
                </a:lnTo>
                <a:lnTo>
                  <a:pt x="4133" y="543363"/>
                </a:lnTo>
                <a:lnTo>
                  <a:pt x="6744" y="601955"/>
                </a:lnTo>
                <a:lnTo>
                  <a:pt x="10019" y="663868"/>
                </a:lnTo>
                <a:lnTo>
                  <a:pt x="13974" y="729342"/>
                </a:lnTo>
                <a:lnTo>
                  <a:pt x="18626" y="798612"/>
                </a:lnTo>
                <a:lnTo>
                  <a:pt x="23339" y="875236"/>
                </a:lnTo>
                <a:lnTo>
                  <a:pt x="26223" y="943011"/>
                </a:lnTo>
                <a:lnTo>
                  <a:pt x="27554" y="1003060"/>
                </a:lnTo>
                <a:lnTo>
                  <a:pt x="27607" y="1056510"/>
                </a:lnTo>
                <a:lnTo>
                  <a:pt x="26660" y="1104486"/>
                </a:lnTo>
                <a:lnTo>
                  <a:pt x="24986" y="1148113"/>
                </a:lnTo>
                <a:lnTo>
                  <a:pt x="22864" y="1188517"/>
                </a:lnTo>
                <a:lnTo>
                  <a:pt x="20569" y="1226825"/>
                </a:lnTo>
                <a:lnTo>
                  <a:pt x="18377" y="1264160"/>
                </a:lnTo>
                <a:lnTo>
                  <a:pt x="16564" y="1301648"/>
                </a:lnTo>
                <a:lnTo>
                  <a:pt x="15406" y="1340416"/>
                </a:lnTo>
                <a:lnTo>
                  <a:pt x="15180" y="1381588"/>
                </a:lnTo>
                <a:lnTo>
                  <a:pt x="16161" y="1426291"/>
                </a:lnTo>
                <a:lnTo>
                  <a:pt x="18626" y="1475649"/>
                </a:lnTo>
                <a:lnTo>
                  <a:pt x="21660" y="1529339"/>
                </a:lnTo>
                <a:lnTo>
                  <a:pt x="23740" y="1578969"/>
                </a:lnTo>
                <a:lnTo>
                  <a:pt x="24989" y="1625572"/>
                </a:lnTo>
                <a:lnTo>
                  <a:pt x="25528" y="1670183"/>
                </a:lnTo>
                <a:lnTo>
                  <a:pt x="25480" y="1713836"/>
                </a:lnTo>
                <a:lnTo>
                  <a:pt x="24967" y="1757565"/>
                </a:lnTo>
                <a:lnTo>
                  <a:pt x="24111" y="1802405"/>
                </a:lnTo>
                <a:lnTo>
                  <a:pt x="23035" y="1849390"/>
                </a:lnTo>
                <a:lnTo>
                  <a:pt x="21860" y="1899554"/>
                </a:lnTo>
                <a:lnTo>
                  <a:pt x="20710" y="1953931"/>
                </a:lnTo>
                <a:lnTo>
                  <a:pt x="19706" y="2013556"/>
                </a:lnTo>
                <a:lnTo>
                  <a:pt x="18970" y="2079463"/>
                </a:lnTo>
                <a:lnTo>
                  <a:pt x="18626" y="2152686"/>
                </a:lnTo>
                <a:lnTo>
                  <a:pt x="18785" y="2226878"/>
                </a:lnTo>
                <a:lnTo>
                  <a:pt x="19393" y="2295421"/>
                </a:lnTo>
                <a:lnTo>
                  <a:pt x="20320" y="2358849"/>
                </a:lnTo>
                <a:lnTo>
                  <a:pt x="21437" y="2417698"/>
                </a:lnTo>
                <a:lnTo>
                  <a:pt x="22614" y="2472505"/>
                </a:lnTo>
                <a:lnTo>
                  <a:pt x="23720" y="2523804"/>
                </a:lnTo>
                <a:lnTo>
                  <a:pt x="24628" y="2572133"/>
                </a:lnTo>
                <a:lnTo>
                  <a:pt x="25207" y="2618027"/>
                </a:lnTo>
                <a:lnTo>
                  <a:pt x="25326" y="2662021"/>
                </a:lnTo>
                <a:lnTo>
                  <a:pt x="24858" y="2704652"/>
                </a:lnTo>
                <a:lnTo>
                  <a:pt x="23671" y="2746455"/>
                </a:lnTo>
                <a:lnTo>
                  <a:pt x="21637" y="2787967"/>
                </a:lnTo>
                <a:lnTo>
                  <a:pt x="18626" y="2829723"/>
                </a:lnTo>
                <a:lnTo>
                  <a:pt x="15849" y="2874051"/>
                </a:lnTo>
                <a:lnTo>
                  <a:pt x="14442" y="2922421"/>
                </a:lnTo>
                <a:lnTo>
                  <a:pt x="14157" y="2974085"/>
                </a:lnTo>
                <a:lnTo>
                  <a:pt x="14747" y="3028290"/>
                </a:lnTo>
                <a:lnTo>
                  <a:pt x="15964" y="3084288"/>
                </a:lnTo>
                <a:lnTo>
                  <a:pt x="17562" y="3141327"/>
                </a:lnTo>
                <a:lnTo>
                  <a:pt x="19292" y="3198658"/>
                </a:lnTo>
                <a:lnTo>
                  <a:pt x="20909" y="3255531"/>
                </a:lnTo>
                <a:lnTo>
                  <a:pt x="22164" y="3311195"/>
                </a:lnTo>
                <a:lnTo>
                  <a:pt x="22810" y="3364900"/>
                </a:lnTo>
                <a:lnTo>
                  <a:pt x="22601" y="3415896"/>
                </a:lnTo>
                <a:lnTo>
                  <a:pt x="21288" y="3463433"/>
                </a:lnTo>
                <a:lnTo>
                  <a:pt x="18626" y="3506760"/>
                </a:lnTo>
                <a:lnTo>
                  <a:pt x="15041" y="3550500"/>
                </a:lnTo>
                <a:lnTo>
                  <a:pt x="11768" y="3593410"/>
                </a:lnTo>
                <a:lnTo>
                  <a:pt x="8907" y="3636185"/>
                </a:lnTo>
                <a:lnTo>
                  <a:pt x="6561" y="3679517"/>
                </a:lnTo>
                <a:lnTo>
                  <a:pt x="4832" y="3724102"/>
                </a:lnTo>
                <a:lnTo>
                  <a:pt x="3824" y="3770634"/>
                </a:lnTo>
                <a:lnTo>
                  <a:pt x="3638" y="3819806"/>
                </a:lnTo>
                <a:lnTo>
                  <a:pt x="4376" y="3872313"/>
                </a:lnTo>
                <a:lnTo>
                  <a:pt x="6142" y="3928848"/>
                </a:lnTo>
                <a:lnTo>
                  <a:pt x="9037" y="3990106"/>
                </a:lnTo>
                <a:lnTo>
                  <a:pt x="13164" y="4056781"/>
                </a:lnTo>
                <a:lnTo>
                  <a:pt x="18626" y="4129568"/>
                </a:lnTo>
                <a:lnTo>
                  <a:pt x="21265" y="4166471"/>
                </a:lnTo>
                <a:lnTo>
                  <a:pt x="23509" y="4206739"/>
                </a:lnTo>
                <a:lnTo>
                  <a:pt x="25380" y="4250080"/>
                </a:lnTo>
                <a:lnTo>
                  <a:pt x="26903" y="4296206"/>
                </a:lnTo>
                <a:lnTo>
                  <a:pt x="28099" y="4344828"/>
                </a:lnTo>
                <a:lnTo>
                  <a:pt x="28992" y="4395655"/>
                </a:lnTo>
                <a:lnTo>
                  <a:pt x="29605" y="4448398"/>
                </a:lnTo>
                <a:lnTo>
                  <a:pt x="29961" y="4502768"/>
                </a:lnTo>
                <a:lnTo>
                  <a:pt x="30083" y="4558474"/>
                </a:lnTo>
                <a:lnTo>
                  <a:pt x="29994" y="4615229"/>
                </a:lnTo>
                <a:lnTo>
                  <a:pt x="29716" y="4672742"/>
                </a:lnTo>
                <a:lnTo>
                  <a:pt x="29273" y="4730723"/>
                </a:lnTo>
                <a:lnTo>
                  <a:pt x="28689" y="4788883"/>
                </a:lnTo>
                <a:lnTo>
                  <a:pt x="27985" y="4846933"/>
                </a:lnTo>
                <a:lnTo>
                  <a:pt x="27185" y="4904583"/>
                </a:lnTo>
                <a:lnTo>
                  <a:pt x="26312" y="4961544"/>
                </a:lnTo>
                <a:lnTo>
                  <a:pt x="25389" y="5017526"/>
                </a:lnTo>
                <a:lnTo>
                  <a:pt x="24439" y="5072239"/>
                </a:lnTo>
                <a:lnTo>
                  <a:pt x="23485" y="5125394"/>
                </a:lnTo>
                <a:lnTo>
                  <a:pt x="22550" y="5176702"/>
                </a:lnTo>
                <a:lnTo>
                  <a:pt x="21657" y="5225873"/>
                </a:lnTo>
                <a:lnTo>
                  <a:pt x="20829" y="5272617"/>
                </a:lnTo>
                <a:lnTo>
                  <a:pt x="20088" y="5316646"/>
                </a:lnTo>
                <a:lnTo>
                  <a:pt x="19459" y="5357668"/>
                </a:lnTo>
                <a:lnTo>
                  <a:pt x="18964" y="5395396"/>
                </a:lnTo>
                <a:lnTo>
                  <a:pt x="18626" y="5429540"/>
                </a:lnTo>
                <a:close/>
              </a:path>
            </a:pathLst>
          </a:custGeom>
          <a:ln w="47625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400" y="1380152"/>
            <a:ext cx="4343400" cy="47071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180" marR="280670" indent="-285115">
              <a:lnSpc>
                <a:spcPct val="105000"/>
              </a:lnSpc>
              <a:spcBef>
                <a:spcPts val="100"/>
              </a:spcBef>
              <a:buFont typeface="Symbol"/>
              <a:buChar char=""/>
              <a:tabLst>
                <a:tab pos="297180" algn="l"/>
              </a:tabLst>
            </a:pPr>
            <a:r>
              <a:rPr lang="en-US" sz="1600" dirty="0">
                <a:latin typeface="Calibri"/>
                <a:cs typeface="Calibri"/>
              </a:rPr>
              <a:t>Access to lifesaving nutrition interventions including prevention, early detection, and treatment of wasting.</a:t>
            </a:r>
          </a:p>
          <a:p>
            <a:pPr marL="297180" marR="280670" indent="-285115">
              <a:lnSpc>
                <a:spcPct val="105000"/>
              </a:lnSpc>
              <a:spcBef>
                <a:spcPts val="100"/>
              </a:spcBef>
              <a:buFont typeface="Symbol"/>
              <a:buChar char=""/>
              <a:tabLst>
                <a:tab pos="297180" algn="l"/>
              </a:tabLst>
            </a:pPr>
            <a:r>
              <a:rPr lang="en-US" sz="1600" dirty="0">
                <a:latin typeface="Calibri"/>
                <a:cs typeface="Calibri"/>
              </a:rPr>
              <a:t> Need for the protection, promotion  &amp; Support to  infant and young child feeding including management of breast milk substitutes, through skilled counseling and psychosocial support  </a:t>
            </a:r>
          </a:p>
          <a:p>
            <a:pPr marL="297180" marR="280670" indent="-285115">
              <a:lnSpc>
                <a:spcPct val="105000"/>
              </a:lnSpc>
              <a:spcBef>
                <a:spcPts val="100"/>
              </a:spcBef>
              <a:buFont typeface="Symbol"/>
              <a:buChar char=""/>
              <a:tabLst>
                <a:tab pos="297180" algn="l"/>
              </a:tabLst>
            </a:pPr>
            <a:r>
              <a:rPr lang="en-US" sz="1600" dirty="0">
                <a:latin typeface="Calibri"/>
                <a:cs typeface="Calibri"/>
              </a:rPr>
              <a:t>Need to ensure access to age-appropriate and safe complementary food including provision of specialized food for children</a:t>
            </a:r>
          </a:p>
          <a:p>
            <a:pPr marL="297180" marR="280670" indent="-285115">
              <a:lnSpc>
                <a:spcPct val="105000"/>
              </a:lnSpc>
              <a:spcBef>
                <a:spcPts val="100"/>
              </a:spcBef>
              <a:buFont typeface="Symbol"/>
              <a:buChar char=""/>
              <a:tabLst>
                <a:tab pos="297180" algn="l"/>
              </a:tabLst>
            </a:pPr>
            <a:r>
              <a:rPr lang="en-US" sz="1600" dirty="0">
                <a:latin typeface="Calibri"/>
                <a:cs typeface="Calibri"/>
              </a:rPr>
              <a:t>Need to meet the additional nutritional needs of pregnant women and breastfeeding mothers</a:t>
            </a:r>
          </a:p>
          <a:p>
            <a:pPr marL="297180" marR="280670" indent="-285115">
              <a:lnSpc>
                <a:spcPct val="105000"/>
              </a:lnSpc>
              <a:spcBef>
                <a:spcPts val="100"/>
              </a:spcBef>
              <a:buFont typeface="Symbol"/>
              <a:buChar char=""/>
              <a:tabLst>
                <a:tab pos="297180" algn="l"/>
              </a:tabLst>
            </a:pPr>
            <a:r>
              <a:rPr lang="en-US" sz="1600" dirty="0">
                <a:latin typeface="Calibri"/>
                <a:cs typeface="Calibri"/>
              </a:rPr>
              <a:t>Securing the pipeline for the lifesaving nutrition supplies including RUTF, RUIF, MNs supplementation, MQ/SQ-LNS…</a:t>
            </a:r>
            <a:r>
              <a:rPr lang="en-US" sz="1600" dirty="0" err="1">
                <a:latin typeface="Calibri"/>
                <a:cs typeface="Calibri"/>
              </a:rPr>
              <a:t>etc</a:t>
            </a:r>
            <a:r>
              <a:rPr lang="en-US" sz="1600" dirty="0">
                <a:latin typeface="Calibri"/>
                <a:cs typeface="Calibri"/>
              </a:rPr>
              <a:t> for children and women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10200" y="1290233"/>
            <a:ext cx="5791200" cy="4914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4607" indent="-284607" defTabSz="758952">
              <a:lnSpc>
                <a:spcPct val="10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IYCF-E: 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Provide </a:t>
            </a:r>
            <a:r>
              <a:rPr lang="en-US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nutrition counselling 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and support to caregivers of infants and young children on feeding and care (skilled counseling and support on breast feeding, complementary feeding and </a:t>
            </a:r>
            <a:r>
              <a:rPr lang="en-US" sz="1600" b="1" dirty="0">
                <a:solidFill>
                  <a:srgbClr val="7030A0"/>
                </a:solidFill>
                <a:latin typeface="Calibri" panose="020F0502020204030204" pitchFamily="34" charset="0"/>
              </a:rPr>
              <a:t>early simulations and responsive care giving(ECD-E)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; </a:t>
            </a:r>
            <a:r>
              <a:rPr lang="en-US" sz="1600" dirty="0">
                <a:latin typeface="Calibri" panose="020F0502020204030204" pitchFamily="34" charset="0"/>
              </a:rPr>
              <a:t>Provision of age-appropriate </a:t>
            </a:r>
            <a:r>
              <a:rPr lang="en-US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complementary food </a:t>
            </a:r>
            <a:r>
              <a:rPr lang="en-U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for children</a:t>
            </a:r>
          </a:p>
          <a:p>
            <a:pPr marL="284607" indent="-284607" defTabSz="758952">
              <a:lnSpc>
                <a:spcPct val="10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Provide BMS/ ready to use infant formula </a:t>
            </a:r>
            <a:r>
              <a:rPr lang="en-US" sz="1600" b="1" dirty="0">
                <a:solidFill>
                  <a:srgbClr val="7030A0"/>
                </a:solidFill>
                <a:latin typeface="Calibri" panose="020F0502020204030204" pitchFamily="34" charset="0"/>
              </a:rPr>
              <a:t>(RUIF) 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address the needs of the non-breastfeed infants less than 6 months as per international guidelines. 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E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stablish a monitoring/reporting system to address any </a:t>
            </a:r>
            <a:r>
              <a:rPr lang="en-US" sz="1600" b="1" dirty="0">
                <a:solidFill>
                  <a:srgbClr val="7030A0"/>
                </a:solidFill>
                <a:latin typeface="Calibri" panose="020F0502020204030204" pitchFamily="34" charset="0"/>
              </a:rPr>
              <a:t>BMS code 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violation and any random distribution of infant formula; </a:t>
            </a:r>
          </a:p>
          <a:p>
            <a:pPr marL="284607" indent="-284607" defTabSz="758952">
              <a:lnSpc>
                <a:spcPct val="10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dirty="0">
                <a:latin typeface="Calibri" panose="020F0502020204030204" pitchFamily="34" charset="0"/>
              </a:rPr>
              <a:t>Provide</a:t>
            </a:r>
            <a:r>
              <a:rPr lang="en-US" sz="1600" b="1" dirty="0">
                <a:solidFill>
                  <a:srgbClr val="7030A0"/>
                </a:solidFill>
                <a:latin typeface="Calibri" panose="020F0502020204030204" pitchFamily="34" charset="0"/>
              </a:rPr>
              <a:t> complementary feeding to PLWs to address their nutritional needs </a:t>
            </a:r>
          </a:p>
          <a:p>
            <a:pPr marL="284607" indent="-284607" defTabSz="758952">
              <a:lnSpc>
                <a:spcPct val="10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Provision of </a:t>
            </a:r>
            <a:r>
              <a:rPr lang="en-US" sz="1600" b="1" dirty="0">
                <a:solidFill>
                  <a:srgbClr val="7030A0"/>
                </a:solidFill>
                <a:latin typeface="Calibri" panose="020F0502020204030204" pitchFamily="34" charset="0"/>
              </a:rPr>
              <a:t>Micronutrient supplementation </a:t>
            </a:r>
            <a:r>
              <a:rPr lang="en-US" sz="16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for children U5 (vitamin A, MNP, lipid-based supplements (LNS-MQ/SQ) as well as iron-foliate supplementation to PLWs. </a:t>
            </a:r>
          </a:p>
          <a:p>
            <a:pPr marL="284607" indent="-284607" defTabSz="758952">
              <a:lnSpc>
                <a:spcPct val="10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b="1" dirty="0">
                <a:solidFill>
                  <a:srgbClr val="7030A0"/>
                </a:solidFill>
                <a:latin typeface="Calibri" panose="020F0502020204030204" pitchFamily="34" charset="0"/>
              </a:rPr>
              <a:t>Wasting management</a:t>
            </a:r>
            <a:r>
              <a:rPr lang="en-US" sz="16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: early detection and treatment to children with wasting</a:t>
            </a:r>
          </a:p>
          <a:p>
            <a:pPr marL="284607" indent="-284607" defTabSz="758952">
              <a:lnSpc>
                <a:spcPct val="10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Linkages with </a:t>
            </a:r>
            <a:r>
              <a:rPr lang="en-US" sz="1600" b="1" dirty="0">
                <a:solidFill>
                  <a:srgbClr val="7030A0"/>
                </a:solidFill>
                <a:latin typeface="Calibri" panose="020F0502020204030204" pitchFamily="34" charset="0"/>
              </a:rPr>
              <a:t>Cash-Voucher assistance </a:t>
            </a:r>
          </a:p>
          <a:p>
            <a:pPr marL="284607" indent="-284607" defTabSz="758952">
              <a:lnSpc>
                <a:spcPct val="10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b="1" dirty="0">
                <a:solidFill>
                  <a:srgbClr val="7030A0"/>
                </a:solidFill>
                <a:latin typeface="Calibri" panose="020F0502020204030204" pitchFamily="34" charset="0"/>
              </a:rPr>
              <a:t>Nutrition assessments </a:t>
            </a:r>
            <a:r>
              <a:rPr lang="en-US" sz="16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where possible </a:t>
            </a:r>
            <a:endParaRPr lang="en-US" sz="16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81200" y="915330"/>
            <a:ext cx="25050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92D050"/>
                </a:solidFill>
                <a:latin typeface="Calibri"/>
                <a:cs typeface="Calibri"/>
              </a:rPr>
              <a:t>HUMANITARIAN</a:t>
            </a:r>
            <a:r>
              <a:rPr sz="2000" b="1" spc="-95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92D050"/>
                </a:solidFill>
                <a:latin typeface="Calibri"/>
                <a:cs typeface="Calibri"/>
              </a:rPr>
              <a:t>NEEDS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29400" y="913317"/>
            <a:ext cx="24206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92D050"/>
                </a:solidFill>
                <a:latin typeface="Calibri"/>
                <a:cs typeface="Calibri"/>
              </a:rPr>
              <a:t>MAIN</a:t>
            </a:r>
            <a:r>
              <a:rPr sz="2000" b="1" spc="-5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92D050"/>
                </a:solidFill>
                <a:latin typeface="Calibri"/>
                <a:cs typeface="Calibri"/>
              </a:rPr>
              <a:t>INTERVENTIONS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423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latin typeface="Calibri"/>
                <a:cs typeface="Calibri"/>
              </a:rPr>
              <a:t>Priorities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42772" y="0"/>
            <a:ext cx="10506710" cy="192405"/>
          </a:xfrm>
          <a:custGeom>
            <a:avLst/>
            <a:gdLst/>
            <a:ahLst/>
            <a:cxnLst/>
            <a:rect l="l" t="t" r="r" b="b"/>
            <a:pathLst>
              <a:path w="10506710" h="192405">
                <a:moveTo>
                  <a:pt x="10506456" y="0"/>
                </a:moveTo>
                <a:lnTo>
                  <a:pt x="0" y="0"/>
                </a:lnTo>
                <a:lnTo>
                  <a:pt x="0" y="192024"/>
                </a:lnTo>
                <a:lnTo>
                  <a:pt x="10506456" y="192024"/>
                </a:lnTo>
                <a:lnTo>
                  <a:pt x="10506456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1247" y="1513332"/>
            <a:ext cx="10506710" cy="18415"/>
          </a:xfrm>
          <a:custGeom>
            <a:avLst/>
            <a:gdLst/>
            <a:ahLst/>
            <a:cxnLst/>
            <a:rect l="l" t="t" r="r" b="b"/>
            <a:pathLst>
              <a:path w="10506710" h="18415">
                <a:moveTo>
                  <a:pt x="10506456" y="0"/>
                </a:moveTo>
                <a:lnTo>
                  <a:pt x="0" y="0"/>
                </a:lnTo>
                <a:lnTo>
                  <a:pt x="0" y="18287"/>
                </a:lnTo>
                <a:lnTo>
                  <a:pt x="10506456" y="18287"/>
                </a:lnTo>
                <a:lnTo>
                  <a:pt x="10506456" y="0"/>
                </a:lnTo>
                <a:close/>
              </a:path>
            </a:pathLst>
          </a:custGeom>
          <a:solidFill>
            <a:srgbClr val="D4D4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1247" y="2417064"/>
            <a:ext cx="2441575" cy="1466215"/>
          </a:xfrm>
          <a:prstGeom prst="rect">
            <a:avLst/>
          </a:prstGeom>
          <a:solidFill>
            <a:srgbClr val="EC7C3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175260" marR="167640" indent="1270" algn="ctr">
              <a:lnSpc>
                <a:spcPct val="91500"/>
              </a:lnSpc>
              <a:spcBef>
                <a:spcPts val="994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Elevate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nutrition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related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needs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against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sense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that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nutrition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real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issue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in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SoP.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28059" y="2417064"/>
            <a:ext cx="2441575" cy="1031051"/>
          </a:xfrm>
          <a:prstGeom prst="rect">
            <a:avLst/>
          </a:prstGeom>
          <a:solidFill>
            <a:srgbClr val="A4A4A4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50" dirty="0">
              <a:latin typeface="Times New Roman"/>
              <a:cs typeface="Times New Roman"/>
            </a:endParaRPr>
          </a:p>
          <a:p>
            <a:pPr marL="67945" marR="62230" algn="ctr">
              <a:lnSpc>
                <a:spcPts val="1540"/>
              </a:lnSpc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Review</a:t>
            </a:r>
            <a:r>
              <a:rPr lang="en-US" sz="1400" spc="-10" dirty="0">
                <a:solidFill>
                  <a:srgbClr val="FFFFFF"/>
                </a:solidFill>
                <a:latin typeface="Calibri"/>
                <a:cs typeface="Calibri"/>
              </a:rPr>
              <a:t> the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PiN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reflected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Flash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appeal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months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HRP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13347" y="2417064"/>
            <a:ext cx="2441575" cy="941283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905" algn="ctr">
              <a:lnSpc>
                <a:spcPts val="1610"/>
              </a:lnSpc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Finaliz</a:t>
            </a:r>
            <a:r>
              <a:rPr lang="en-US" sz="14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1400" dirty="0" err="1">
                <a:solidFill>
                  <a:srgbClr val="FFFFFF"/>
                </a:solidFill>
                <a:latin typeface="Calibri"/>
                <a:cs typeface="Calibri"/>
              </a:rPr>
              <a:t>SoP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IYCF-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 Joint</a:t>
            </a:r>
            <a:endParaRPr sz="1400" dirty="0">
              <a:latin typeface="Calibri"/>
              <a:cs typeface="Calibri"/>
            </a:endParaRPr>
          </a:p>
          <a:p>
            <a:pPr marL="1905" algn="ctr">
              <a:lnSpc>
                <a:spcPts val="1610"/>
              </a:lnSpc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statement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900159" y="2417064"/>
            <a:ext cx="2441575" cy="1466215"/>
          </a:xfrm>
          <a:prstGeom prst="rect">
            <a:avLst/>
          </a:prstGeom>
          <a:solidFill>
            <a:srgbClr val="5B9BD4"/>
          </a:solidFill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1550" dirty="0">
              <a:latin typeface="Times New Roman"/>
              <a:cs typeface="Times New Roman"/>
            </a:endParaRPr>
          </a:p>
          <a:p>
            <a:pPr marL="192405" marR="177800" indent="-6350" algn="ctr">
              <a:lnSpc>
                <a:spcPct val="91700"/>
              </a:lnSpc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Strengthen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nutrition coordination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how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best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we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maximized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partners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capacity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mobilize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resources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nutrition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1247" y="4126991"/>
            <a:ext cx="2441575" cy="1040862"/>
          </a:xfrm>
          <a:prstGeom prst="rect">
            <a:avLst/>
          </a:prstGeom>
          <a:solidFill>
            <a:srgbClr val="6FAC46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0" dirty="0">
              <a:latin typeface="Times New Roman"/>
              <a:cs typeface="Times New Roman"/>
            </a:endParaRPr>
          </a:p>
          <a:p>
            <a:pPr marL="394970" marR="387350" algn="ctr">
              <a:lnSpc>
                <a:spcPct val="91500"/>
              </a:lnSpc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Develop</a:t>
            </a:r>
            <a:r>
              <a:rPr lang="en-US" sz="1400" dirty="0">
                <a:solidFill>
                  <a:srgbClr val="FFFFFF"/>
                </a:solidFill>
                <a:latin typeface="Calibri"/>
                <a:cs typeface="Calibri"/>
              </a:rPr>
              <a:t> /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updat</a:t>
            </a:r>
            <a:r>
              <a:rPr lang="en-US" sz="14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Nutrition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Partners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mapping-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4Ws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28059" y="4126991"/>
            <a:ext cx="2441575" cy="1466215"/>
          </a:xfrm>
          <a:prstGeom prst="rect">
            <a:avLst/>
          </a:prstGeom>
          <a:solidFill>
            <a:srgbClr val="EC7C3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141605" marR="135890" algn="ctr">
              <a:lnSpc>
                <a:spcPts val="1540"/>
              </a:lnSpc>
              <a:spcBef>
                <a:spcPts val="102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Follow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up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procurement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RUIF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support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the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establishment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BMS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code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monitoring</a:t>
            </a: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system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13347" y="4126991"/>
            <a:ext cx="2441575" cy="1326389"/>
          </a:xfrm>
          <a:prstGeom prst="rect">
            <a:avLst/>
          </a:prstGeom>
          <a:solidFill>
            <a:srgbClr val="A4A4A4"/>
          </a:solidFill>
        </p:spPr>
        <p:txBody>
          <a:bodyPr vert="horz" wrap="square" lIns="0" tIns="135890" rIns="0" bIns="0" rtlCol="0">
            <a:spAutoFit/>
          </a:bodyPr>
          <a:lstStyle/>
          <a:p>
            <a:pPr marL="84455" marR="69850" indent="-6350" algn="ctr">
              <a:lnSpc>
                <a:spcPct val="91600"/>
              </a:lnSpc>
              <a:spcBef>
                <a:spcPts val="1070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Finaliz</a:t>
            </a:r>
            <a:r>
              <a:rPr lang="en-US" sz="1400" dirty="0">
                <a:solidFill>
                  <a:srgbClr val="FFFFFF"/>
                </a:solidFill>
                <a:latin typeface="Calibri"/>
                <a:cs typeface="Calibri"/>
              </a:rPr>
              <a:t>e/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disseminat</a:t>
            </a:r>
            <a:r>
              <a:rPr lang="en-US" sz="14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Nutrition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specific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advocacy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paper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work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other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sectors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coordinators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develop inter-cluster/sector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infographic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product/</a:t>
            </a:r>
            <a:r>
              <a:rPr sz="1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advocacy</a:t>
            </a:r>
            <a:r>
              <a:rPr sz="1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paper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900159" y="4126991"/>
            <a:ext cx="2441575" cy="1466215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69215" marR="60325" indent="-2540" algn="ctr">
              <a:lnSpc>
                <a:spcPts val="1540"/>
              </a:lnSpc>
              <a:spcBef>
                <a:spcPts val="102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Follow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up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nutrition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commodities</a:t>
            </a: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pipeline</a:t>
            </a:r>
            <a:r>
              <a:rPr sz="14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status,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to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ensure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timely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delivery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nutrition</a:t>
            </a:r>
            <a:r>
              <a:rPr sz="1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supplies.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1523</Words>
  <Application>Microsoft Office PowerPoint</Application>
  <PresentationFormat>Widescreen</PresentationFormat>
  <Paragraphs>247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  <vt:lpstr>SoP was already facing concerning levels of malnutrition even before the recent conflict</vt:lpstr>
      <vt:lpstr>People in need in Gaza and WB</vt:lpstr>
      <vt:lpstr>Supplies need in Gaza and WB: (the needs for 3 months except for Wasting management supplies, matched the wasting burden)</vt:lpstr>
      <vt:lpstr>PowerPoint Presentation</vt:lpstr>
      <vt:lpstr>PowerPoint Presentation</vt:lpstr>
      <vt:lpstr>The Crisis effect on the underlying factors of malnutrition</vt:lpstr>
      <vt:lpstr>HUMANITARIAN NEEDS</vt:lpstr>
      <vt:lpstr>Priorities</vt:lpstr>
      <vt:lpstr>Registered NWG Partners!!</vt:lpstr>
      <vt:lpstr>Partners updates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Rasha Al-Ardi</dc:creator>
  <cp:lastModifiedBy>Shabib AlQobati</cp:lastModifiedBy>
  <cp:revision>3</cp:revision>
  <dcterms:created xsi:type="dcterms:W3CDTF">2023-11-07T07:00:05Z</dcterms:created>
  <dcterms:modified xsi:type="dcterms:W3CDTF">2023-11-13T07:50:20Z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2023-10-29T00:00:00Z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2023-11-07T00:00:00Z</vt:filetime>
  </property>
  <property fmtid="{D5CDD505-2E9C-101B-9397-08002B2CF9AE}" pid="5" name="Producer">
    <vt:lpwstr>Microsoft® PowerPoint® for Microsoft 365</vt:lpwstr>
  </property>
</Properties>
</file>