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97"/>
  </p:notesMasterIdLst>
  <p:sldIdLst>
    <p:sldId id="1620" r:id="rId6"/>
    <p:sldId id="1621" r:id="rId7"/>
    <p:sldId id="506" r:id="rId8"/>
    <p:sldId id="1612" r:id="rId9"/>
    <p:sldId id="1499" r:id="rId10"/>
    <p:sldId id="1614" r:id="rId11"/>
    <p:sldId id="1619" r:id="rId12"/>
    <p:sldId id="1617" r:id="rId13"/>
    <p:sldId id="505" r:id="rId14"/>
    <p:sldId id="288" r:id="rId15"/>
    <p:sldId id="492" r:id="rId16"/>
    <p:sldId id="290" r:id="rId17"/>
    <p:sldId id="1500" r:id="rId18"/>
    <p:sldId id="1622" r:id="rId19"/>
    <p:sldId id="1625" r:id="rId20"/>
    <p:sldId id="1503" r:id="rId21"/>
    <p:sldId id="1451" r:id="rId22"/>
    <p:sldId id="1457" r:id="rId23"/>
    <p:sldId id="1487" r:id="rId24"/>
    <p:sldId id="1537" r:id="rId25"/>
    <p:sldId id="1627" r:id="rId26"/>
    <p:sldId id="777" r:id="rId27"/>
    <p:sldId id="372" r:id="rId28"/>
    <p:sldId id="274" r:id="rId29"/>
    <p:sldId id="778" r:id="rId30"/>
    <p:sldId id="1475" r:id="rId31"/>
    <p:sldId id="1628" r:id="rId32"/>
    <p:sldId id="1626" r:id="rId33"/>
    <p:sldId id="259" r:id="rId34"/>
    <p:sldId id="781" r:id="rId35"/>
    <p:sldId id="782" r:id="rId36"/>
    <p:sldId id="783" r:id="rId37"/>
    <p:sldId id="1629" r:id="rId38"/>
    <p:sldId id="816" r:id="rId39"/>
    <p:sldId id="784" r:id="rId40"/>
    <p:sldId id="786" r:id="rId41"/>
    <p:sldId id="1490" r:id="rId42"/>
    <p:sldId id="789" r:id="rId43"/>
    <p:sldId id="276" r:id="rId44"/>
    <p:sldId id="790" r:id="rId45"/>
    <p:sldId id="791" r:id="rId46"/>
    <p:sldId id="1493" r:id="rId47"/>
    <p:sldId id="812" r:id="rId48"/>
    <p:sldId id="1459" r:id="rId49"/>
    <p:sldId id="1494" r:id="rId50"/>
    <p:sldId id="1495" r:id="rId51"/>
    <p:sldId id="823" r:id="rId52"/>
    <p:sldId id="1473" r:id="rId53"/>
    <p:sldId id="1496" r:id="rId54"/>
    <p:sldId id="1497" r:id="rId55"/>
    <p:sldId id="1624" r:id="rId56"/>
    <p:sldId id="1608" r:id="rId57"/>
    <p:sldId id="1508" r:id="rId58"/>
    <p:sldId id="1453" r:id="rId59"/>
    <p:sldId id="1483" r:id="rId60"/>
    <p:sldId id="1462" r:id="rId61"/>
    <p:sldId id="1024" r:id="rId62"/>
    <p:sldId id="1636" r:id="rId63"/>
    <p:sldId id="1407" r:id="rId64"/>
    <p:sldId id="1402" r:id="rId65"/>
    <p:sldId id="1637" r:id="rId66"/>
    <p:sldId id="1638" r:id="rId67"/>
    <p:sldId id="1639" r:id="rId68"/>
    <p:sldId id="1635" r:id="rId69"/>
    <p:sldId id="1631" r:id="rId70"/>
    <p:sldId id="1632" r:id="rId71"/>
    <p:sldId id="526" r:id="rId72"/>
    <p:sldId id="1471" r:id="rId73"/>
    <p:sldId id="1640" r:id="rId74"/>
    <p:sldId id="1641" r:id="rId75"/>
    <p:sldId id="1474" r:id="rId76"/>
    <p:sldId id="1645" r:id="rId77"/>
    <p:sldId id="1646" r:id="rId78"/>
    <p:sldId id="1470" r:id="rId79"/>
    <p:sldId id="1643" r:id="rId80"/>
    <p:sldId id="1644" r:id="rId81"/>
    <p:sldId id="1450" r:id="rId82"/>
    <p:sldId id="1647" r:id="rId83"/>
    <p:sldId id="1482" r:id="rId84"/>
    <p:sldId id="1472" r:id="rId85"/>
    <p:sldId id="1592" r:id="rId86"/>
    <p:sldId id="1593" r:id="rId87"/>
    <p:sldId id="1594" r:id="rId88"/>
    <p:sldId id="1595" r:id="rId89"/>
    <p:sldId id="1478" r:id="rId90"/>
    <p:sldId id="1649" r:id="rId91"/>
    <p:sldId id="1650" r:id="rId92"/>
    <p:sldId id="1466" r:id="rId93"/>
    <p:sldId id="1481" r:id="rId94"/>
    <p:sldId id="1651" r:id="rId95"/>
    <p:sldId id="1652" r:id="rId9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76AC18-E46B-42CE-BC9F-33A3DA5EC4F1}">
          <p14:sldIdLst>
            <p14:sldId id="1620"/>
            <p14:sldId id="1621"/>
            <p14:sldId id="506"/>
            <p14:sldId id="1612"/>
            <p14:sldId id="1499"/>
            <p14:sldId id="1614"/>
            <p14:sldId id="1619"/>
            <p14:sldId id="1617"/>
            <p14:sldId id="505"/>
            <p14:sldId id="288"/>
            <p14:sldId id="492"/>
            <p14:sldId id="290"/>
            <p14:sldId id="1500"/>
            <p14:sldId id="1622"/>
            <p14:sldId id="1625"/>
          </p14:sldIdLst>
        </p14:section>
        <p14:section name="Default Section" id="{63E65B8B-6D03-42A7-BA9A-1E640D63047C}">
          <p14:sldIdLst>
            <p14:sldId id="1503"/>
            <p14:sldId id="1451"/>
            <p14:sldId id="1457"/>
            <p14:sldId id="1487"/>
            <p14:sldId id="1537"/>
            <p14:sldId id="1627"/>
            <p14:sldId id="777"/>
            <p14:sldId id="372"/>
            <p14:sldId id="274"/>
            <p14:sldId id="778"/>
            <p14:sldId id="1475"/>
            <p14:sldId id="1628"/>
            <p14:sldId id="1626"/>
            <p14:sldId id="259"/>
            <p14:sldId id="781"/>
            <p14:sldId id="782"/>
            <p14:sldId id="783"/>
            <p14:sldId id="1629"/>
            <p14:sldId id="816"/>
            <p14:sldId id="784"/>
            <p14:sldId id="786"/>
            <p14:sldId id="1490"/>
            <p14:sldId id="789"/>
            <p14:sldId id="276"/>
            <p14:sldId id="790"/>
            <p14:sldId id="791"/>
            <p14:sldId id="1493"/>
            <p14:sldId id="812"/>
            <p14:sldId id="1459"/>
            <p14:sldId id="1494"/>
            <p14:sldId id="1495"/>
            <p14:sldId id="823"/>
            <p14:sldId id="1473"/>
            <p14:sldId id="1496"/>
            <p14:sldId id="1497"/>
            <p14:sldId id="1624"/>
            <p14:sldId id="1608"/>
          </p14:sldIdLst>
        </p14:section>
        <p14:section name="Default Section" id="{9590C058-3F9C-4741-9D0B-C1F58D0DBFD8}">
          <p14:sldIdLst>
            <p14:sldId id="1508"/>
            <p14:sldId id="1453"/>
            <p14:sldId id="1483"/>
            <p14:sldId id="1462"/>
            <p14:sldId id="1024"/>
            <p14:sldId id="1636"/>
            <p14:sldId id="1407"/>
            <p14:sldId id="1402"/>
            <p14:sldId id="1637"/>
            <p14:sldId id="1638"/>
            <p14:sldId id="1639"/>
            <p14:sldId id="1635"/>
            <p14:sldId id="1631"/>
            <p14:sldId id="1632"/>
            <p14:sldId id="526"/>
            <p14:sldId id="1471"/>
            <p14:sldId id="1640"/>
            <p14:sldId id="1641"/>
            <p14:sldId id="1474"/>
            <p14:sldId id="1645"/>
            <p14:sldId id="1646"/>
            <p14:sldId id="1470"/>
            <p14:sldId id="1643"/>
            <p14:sldId id="1644"/>
            <p14:sldId id="1450"/>
            <p14:sldId id="1647"/>
            <p14:sldId id="1482"/>
            <p14:sldId id="1472"/>
            <p14:sldId id="1592"/>
            <p14:sldId id="1593"/>
            <p14:sldId id="1594"/>
            <p14:sldId id="1595"/>
            <p14:sldId id="1478"/>
            <p14:sldId id="1649"/>
            <p14:sldId id="1650"/>
            <p14:sldId id="1466"/>
            <p14:sldId id="1481"/>
            <p14:sldId id="1651"/>
            <p14:sldId id="165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initials="E" lastIdx="2" clrIdx="0">
    <p:extLst>
      <p:ext uri="{19B8F6BF-5375-455C-9EA6-DF929625EA0E}">
        <p15:presenceInfo xmlns:p15="http://schemas.microsoft.com/office/powerpoint/2012/main" userId="cd39718bc90fd2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inimized">
    <p:restoredLeft sz="0" autoAdjust="0"/>
    <p:restoredTop sz="0" autoAdjust="0"/>
  </p:normalViewPr>
  <p:slideViewPr>
    <p:cSldViewPr snapToGrid="0">
      <p:cViewPr varScale="1">
        <p:scale>
          <a:sx n="17" d="100"/>
          <a:sy n="17" d="100"/>
        </p:scale>
        <p:origin x="2868" y="1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commentAuthors" Target="commentAuthors.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1T15:00:18.077" idx="2">
    <p:pos x="7680" y="113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093D8-95D6-4C76-8059-E615982FD5F5}" type="doc">
      <dgm:prSet loTypeId="urn:microsoft.com/office/officeart/2005/8/layout/lProcess2" loCatId="list" qsTypeId="urn:microsoft.com/office/officeart/2005/8/quickstyle/3d1" qsCatId="3D" csTypeId="urn:microsoft.com/office/officeart/2005/8/colors/colorful1" csCatId="colorful" phldr="1"/>
      <dgm:spPr/>
      <dgm:t>
        <a:bodyPr/>
        <a:lstStyle/>
        <a:p>
          <a:endParaRPr lang="es-CO"/>
        </a:p>
      </dgm:t>
    </dgm:pt>
    <dgm:pt modelId="{2E63D51F-1D6C-40D5-A6B5-F61761042AF1}">
      <dgm:prSet phldrT="[Texto]"/>
      <dgm:spPr/>
      <dgm:t>
        <a:bodyPr/>
        <a:lstStyle/>
        <a:p>
          <a:r>
            <a:rPr lang="es-CO" b="1" dirty="0">
              <a:latin typeface="+mj-lt"/>
            </a:rPr>
            <a:t>RUTF</a:t>
          </a:r>
        </a:p>
      </dgm:t>
    </dgm:pt>
    <dgm:pt modelId="{A5438AF7-2E0B-4348-B2E0-E09F33AACFA6}" type="parTrans" cxnId="{602B962C-AC6D-4B5D-B222-F4E55CF6BF08}">
      <dgm:prSet/>
      <dgm:spPr/>
      <dgm:t>
        <a:bodyPr/>
        <a:lstStyle/>
        <a:p>
          <a:endParaRPr lang="es-CO" b="1">
            <a:latin typeface="Gill Sans MT" panose="020B0502020104020203" pitchFamily="34" charset="0"/>
          </a:endParaRPr>
        </a:p>
      </dgm:t>
    </dgm:pt>
    <dgm:pt modelId="{B003FCF0-D494-4BF5-A3F6-38162972C4E2}" type="sibTrans" cxnId="{602B962C-AC6D-4B5D-B222-F4E55CF6BF08}">
      <dgm:prSet/>
      <dgm:spPr/>
      <dgm:t>
        <a:bodyPr/>
        <a:lstStyle/>
        <a:p>
          <a:endParaRPr lang="es-CO" b="1">
            <a:latin typeface="Gill Sans MT" panose="020B0502020104020203" pitchFamily="34" charset="0"/>
          </a:endParaRPr>
        </a:p>
      </dgm:t>
    </dgm:pt>
    <dgm:pt modelId="{39B732B3-332E-420B-AAC1-5DE6A5CB557F}">
      <dgm:prSet phldrT="[Texto]" custT="1"/>
      <dgm:spPr/>
      <dgm:t>
        <a:bodyPr/>
        <a:lstStyle/>
        <a:p>
          <a:r>
            <a:rPr lang="es-CO" sz="1400" b="0">
              <a:latin typeface="Gill Sans MT" panose="020B0502020104020203" pitchFamily="34" charset="0"/>
            </a:rPr>
            <a:t>Nombre genérico</a:t>
          </a:r>
          <a:endParaRPr lang="es-CO" sz="1400" b="0" dirty="0">
            <a:latin typeface="Gill Sans MT" panose="020B0502020104020203" pitchFamily="34" charset="0"/>
          </a:endParaRPr>
        </a:p>
      </dgm:t>
    </dgm:pt>
    <dgm:pt modelId="{A582B218-4B7F-4B60-A1E3-2EEB8FDD6697}" type="parTrans" cxnId="{9C9E13D3-0709-4756-876E-2A6010CBE4C6}">
      <dgm:prSet/>
      <dgm:spPr/>
      <dgm:t>
        <a:bodyPr/>
        <a:lstStyle/>
        <a:p>
          <a:endParaRPr lang="es-CO" b="1">
            <a:latin typeface="Gill Sans MT" panose="020B0502020104020203" pitchFamily="34" charset="0"/>
          </a:endParaRPr>
        </a:p>
      </dgm:t>
    </dgm:pt>
    <dgm:pt modelId="{0F99872B-4242-448B-8F6F-0113486079FF}" type="sibTrans" cxnId="{9C9E13D3-0709-4756-876E-2A6010CBE4C6}">
      <dgm:prSet/>
      <dgm:spPr/>
      <dgm:t>
        <a:bodyPr/>
        <a:lstStyle/>
        <a:p>
          <a:endParaRPr lang="es-CO" b="1">
            <a:latin typeface="Gill Sans MT" panose="020B0502020104020203" pitchFamily="34" charset="0"/>
          </a:endParaRPr>
        </a:p>
      </dgm:t>
    </dgm:pt>
    <dgm:pt modelId="{FF8554B3-997A-44B8-9C44-76D4368E6DA9}">
      <dgm:prSet phldrT="[Texto]"/>
      <dgm:spPr/>
      <dgm:t>
        <a:bodyPr/>
        <a:lstStyle/>
        <a:p>
          <a:r>
            <a:rPr lang="es-CO" b="1" dirty="0">
              <a:latin typeface="Gill Sans MT" panose="020B0502020104020203" pitchFamily="34" charset="0"/>
            </a:rPr>
            <a:t>Ingredientes</a:t>
          </a:r>
        </a:p>
      </dgm:t>
    </dgm:pt>
    <dgm:pt modelId="{A1A1AB08-5C50-4F4E-A20A-BE380F70D441}" type="parTrans" cxnId="{BE33D547-AA9E-443D-9683-CD13FBC153AC}">
      <dgm:prSet/>
      <dgm:spPr/>
      <dgm:t>
        <a:bodyPr/>
        <a:lstStyle/>
        <a:p>
          <a:endParaRPr lang="es-CO" b="1">
            <a:latin typeface="Gill Sans MT" panose="020B0502020104020203" pitchFamily="34" charset="0"/>
          </a:endParaRPr>
        </a:p>
      </dgm:t>
    </dgm:pt>
    <dgm:pt modelId="{8B7772A9-D067-47AF-8EA0-5138DEA5E987}" type="sibTrans" cxnId="{BE33D547-AA9E-443D-9683-CD13FBC153AC}">
      <dgm:prSet/>
      <dgm:spPr/>
      <dgm:t>
        <a:bodyPr/>
        <a:lstStyle/>
        <a:p>
          <a:endParaRPr lang="es-CO" b="1">
            <a:latin typeface="Gill Sans MT" panose="020B0502020104020203" pitchFamily="34" charset="0"/>
          </a:endParaRPr>
        </a:p>
      </dgm:t>
    </dgm:pt>
    <dgm:pt modelId="{D506E6D9-CDA9-4EEE-B971-13AEA4442DDF}">
      <dgm:prSet phldrT="[Texto]"/>
      <dgm:spPr/>
      <dgm:t>
        <a:bodyPr/>
        <a:lstStyle/>
        <a:p>
          <a:r>
            <a:rPr lang="es-CO" b="0">
              <a:latin typeface="Gill Sans MT" panose="020B0502020104020203" pitchFamily="34" charset="0"/>
            </a:rPr>
            <a:t>Mezcla de </a:t>
          </a:r>
          <a:r>
            <a:rPr lang="es-CO" b="0" u="sng">
              <a:latin typeface="Gill Sans MT" panose="020B0502020104020203" pitchFamily="34" charset="0"/>
            </a:rPr>
            <a:t>leche</a:t>
          </a:r>
          <a:r>
            <a:rPr lang="es-CO" b="0">
              <a:latin typeface="Gill Sans MT" panose="020B0502020104020203" pitchFamily="34" charset="0"/>
            </a:rPr>
            <a:t> en polvo*, aceite vegetal, azúcar, mantequilla de maní, mezcla de vitaminas y minerales.</a:t>
          </a:r>
          <a:endParaRPr lang="es-CO" b="0" dirty="0">
            <a:latin typeface="Gill Sans MT" panose="020B0502020104020203" pitchFamily="34" charset="0"/>
          </a:endParaRPr>
        </a:p>
      </dgm:t>
    </dgm:pt>
    <dgm:pt modelId="{8F03DC46-E14F-4D37-84EB-DF7F76262D1E}" type="parTrans" cxnId="{8DE80371-755D-4978-A51E-2249F7992087}">
      <dgm:prSet/>
      <dgm:spPr/>
      <dgm:t>
        <a:bodyPr/>
        <a:lstStyle/>
        <a:p>
          <a:endParaRPr lang="es-CO" b="1">
            <a:latin typeface="Gill Sans MT" panose="020B0502020104020203" pitchFamily="34" charset="0"/>
          </a:endParaRPr>
        </a:p>
      </dgm:t>
    </dgm:pt>
    <dgm:pt modelId="{453A0D48-E95B-4592-8CC5-FBFC35424E64}" type="sibTrans" cxnId="{8DE80371-755D-4978-A51E-2249F7992087}">
      <dgm:prSet/>
      <dgm:spPr/>
      <dgm:t>
        <a:bodyPr/>
        <a:lstStyle/>
        <a:p>
          <a:endParaRPr lang="es-CO" b="1">
            <a:latin typeface="Gill Sans MT" panose="020B0502020104020203" pitchFamily="34" charset="0"/>
          </a:endParaRPr>
        </a:p>
      </dgm:t>
    </dgm:pt>
    <dgm:pt modelId="{FFDF767A-2B73-4934-87C6-4035BF3F5E94}">
      <dgm:prSet phldrT="[Texto]"/>
      <dgm:spPr/>
      <dgm:t>
        <a:bodyPr/>
        <a:lstStyle/>
        <a:p>
          <a:r>
            <a:rPr lang="es-CO" b="1" dirty="0">
              <a:latin typeface="Gill Sans MT" panose="020B0502020104020203" pitchFamily="34" charset="0"/>
            </a:rPr>
            <a:t>Características</a:t>
          </a:r>
        </a:p>
      </dgm:t>
    </dgm:pt>
    <dgm:pt modelId="{87FEE9A0-F10D-4EC8-BA29-E66B37792CCC}" type="parTrans" cxnId="{AFC0F227-BC6B-40DA-95F0-BE5D104076F7}">
      <dgm:prSet/>
      <dgm:spPr/>
      <dgm:t>
        <a:bodyPr/>
        <a:lstStyle/>
        <a:p>
          <a:endParaRPr lang="es-CO" b="1">
            <a:latin typeface="Gill Sans MT" panose="020B0502020104020203" pitchFamily="34" charset="0"/>
          </a:endParaRPr>
        </a:p>
      </dgm:t>
    </dgm:pt>
    <dgm:pt modelId="{0ECA5C16-DC07-4C4D-B1DA-9475EAAD3533}" type="sibTrans" cxnId="{AFC0F227-BC6B-40DA-95F0-BE5D104076F7}">
      <dgm:prSet/>
      <dgm:spPr/>
      <dgm:t>
        <a:bodyPr/>
        <a:lstStyle/>
        <a:p>
          <a:endParaRPr lang="es-CO" b="1">
            <a:latin typeface="Gill Sans MT" panose="020B0502020104020203" pitchFamily="34" charset="0"/>
          </a:endParaRPr>
        </a:p>
      </dgm:t>
    </dgm:pt>
    <dgm:pt modelId="{396963AB-14DC-4CCC-A96E-6C5FFC7E540E}">
      <dgm:prSet phldrT="[Texto]"/>
      <dgm:spPr/>
      <dgm:t>
        <a:bodyPr/>
        <a:lstStyle/>
        <a:p>
          <a:r>
            <a:rPr lang="es-CO" b="0" dirty="0">
              <a:latin typeface="Gill Sans MT" panose="020B0502020104020203" pitchFamily="34" charset="0"/>
            </a:rPr>
            <a:t>No requiere preparación antes de consumir.</a:t>
          </a:r>
        </a:p>
      </dgm:t>
    </dgm:pt>
    <dgm:pt modelId="{4E9FCD36-C7F0-43EA-991E-F5456FAC7257}" type="parTrans" cxnId="{118D79CD-97C3-44CD-BC62-C8245468943B}">
      <dgm:prSet/>
      <dgm:spPr/>
      <dgm:t>
        <a:bodyPr/>
        <a:lstStyle/>
        <a:p>
          <a:endParaRPr lang="es-CO" b="1">
            <a:latin typeface="Gill Sans MT" panose="020B0502020104020203" pitchFamily="34" charset="0"/>
          </a:endParaRPr>
        </a:p>
      </dgm:t>
    </dgm:pt>
    <dgm:pt modelId="{D72866B3-9C98-47EE-956C-1277D26BFD75}" type="sibTrans" cxnId="{118D79CD-97C3-44CD-BC62-C8245468943B}">
      <dgm:prSet/>
      <dgm:spPr/>
      <dgm:t>
        <a:bodyPr/>
        <a:lstStyle/>
        <a:p>
          <a:endParaRPr lang="es-CO" b="1">
            <a:latin typeface="Gill Sans MT" panose="020B0502020104020203" pitchFamily="34" charset="0"/>
          </a:endParaRPr>
        </a:p>
      </dgm:t>
    </dgm:pt>
    <dgm:pt modelId="{E86D3611-8B2D-4518-B895-D91D07219E87}">
      <dgm:prSet phldrT="[Texto]"/>
      <dgm:spPr/>
      <dgm:t>
        <a:bodyPr/>
        <a:lstStyle/>
        <a:p>
          <a:r>
            <a:rPr lang="es-CO" b="0" dirty="0">
              <a:latin typeface="Gill Sans MT" panose="020B0502020104020203" pitchFamily="34" charset="0"/>
            </a:rPr>
            <a:t>Fácil transporte </a:t>
          </a:r>
        </a:p>
      </dgm:t>
    </dgm:pt>
    <dgm:pt modelId="{A5E27EAA-2BCE-4833-8469-6C3104F609CD}" type="parTrans" cxnId="{52E3E86D-7681-41A0-8B17-DCA21480AEB9}">
      <dgm:prSet/>
      <dgm:spPr/>
      <dgm:t>
        <a:bodyPr/>
        <a:lstStyle/>
        <a:p>
          <a:endParaRPr lang="es-CO" b="1">
            <a:latin typeface="Gill Sans MT" panose="020B0502020104020203" pitchFamily="34" charset="0"/>
          </a:endParaRPr>
        </a:p>
      </dgm:t>
    </dgm:pt>
    <dgm:pt modelId="{DE186C47-DA5D-416A-BB86-069C2C226176}" type="sibTrans" cxnId="{52E3E86D-7681-41A0-8B17-DCA21480AEB9}">
      <dgm:prSet/>
      <dgm:spPr/>
      <dgm:t>
        <a:bodyPr/>
        <a:lstStyle/>
        <a:p>
          <a:endParaRPr lang="es-CO" b="1">
            <a:latin typeface="Gill Sans MT" panose="020B0502020104020203" pitchFamily="34" charset="0"/>
          </a:endParaRPr>
        </a:p>
      </dgm:t>
    </dgm:pt>
    <dgm:pt modelId="{0F2DA060-A783-44B1-BAD2-5A72ED83A02C}">
      <dgm:prSet phldrT="[Texto]" custT="1"/>
      <dgm:spPr/>
      <dgm:t>
        <a:bodyPr/>
        <a:lstStyle/>
        <a:p>
          <a:r>
            <a:rPr lang="es-CO" sz="1400" b="0">
              <a:latin typeface="Gill Sans MT" panose="020B0502020104020203" pitchFamily="34" charset="0"/>
            </a:rPr>
            <a:t>Ingredientes en polvo embebidos en una pasta rica en lípidos</a:t>
          </a:r>
          <a:endParaRPr lang="es-CO" sz="1400" b="0" dirty="0">
            <a:latin typeface="Gill Sans MT" panose="020B0502020104020203" pitchFamily="34" charset="0"/>
          </a:endParaRPr>
        </a:p>
      </dgm:t>
    </dgm:pt>
    <dgm:pt modelId="{A895C4B5-A9B5-4AE8-9D45-15977FCD1BCC}" type="parTrans" cxnId="{DF297774-FDE8-4466-874B-602B57DCF17B}">
      <dgm:prSet/>
      <dgm:spPr/>
      <dgm:t>
        <a:bodyPr/>
        <a:lstStyle/>
        <a:p>
          <a:endParaRPr lang="es-CO" b="1">
            <a:latin typeface="Gill Sans MT" panose="020B0502020104020203" pitchFamily="34" charset="0"/>
          </a:endParaRPr>
        </a:p>
      </dgm:t>
    </dgm:pt>
    <dgm:pt modelId="{288ADAE0-E1F2-4402-A0C0-C6E73E941038}" type="sibTrans" cxnId="{DF297774-FDE8-4466-874B-602B57DCF17B}">
      <dgm:prSet/>
      <dgm:spPr/>
      <dgm:t>
        <a:bodyPr/>
        <a:lstStyle/>
        <a:p>
          <a:endParaRPr lang="es-CO" b="1">
            <a:latin typeface="Gill Sans MT" panose="020B0502020104020203" pitchFamily="34" charset="0"/>
          </a:endParaRPr>
        </a:p>
      </dgm:t>
    </dgm:pt>
    <dgm:pt modelId="{F3783208-B68B-4D3E-B92A-169D87FEFAE3}">
      <dgm:prSet phldrT="[Texto]" custT="1"/>
      <dgm:spPr/>
      <dgm:t>
        <a:bodyPr/>
        <a:lstStyle/>
        <a:p>
          <a:r>
            <a:rPr lang="es-CO" sz="1400" b="0" dirty="0">
              <a:latin typeface="Gill Sans MT" panose="020B0502020104020203" pitchFamily="34" charset="0"/>
            </a:rPr>
            <a:t>Fórmula con alta densidad energía y nutrientes.</a:t>
          </a:r>
        </a:p>
        <a:p>
          <a:r>
            <a:rPr lang="es-CO" sz="1400" b="0" dirty="0">
              <a:latin typeface="Gill Sans MT" panose="020B0502020104020203" pitchFamily="34" charset="0"/>
            </a:rPr>
            <a:t>Cada sobre 92 g (500 Kcal)</a:t>
          </a:r>
          <a:endParaRPr lang="es-CO" sz="1400" b="1" dirty="0">
            <a:latin typeface="Gill Sans MT" panose="020B0502020104020203" pitchFamily="34" charset="0"/>
          </a:endParaRPr>
        </a:p>
      </dgm:t>
    </dgm:pt>
    <dgm:pt modelId="{B056E18A-933A-4526-AB55-E2276080C95E}" type="parTrans" cxnId="{2068F20C-44DB-4911-82E0-538719DCD08C}">
      <dgm:prSet/>
      <dgm:spPr/>
      <dgm:t>
        <a:bodyPr/>
        <a:lstStyle/>
        <a:p>
          <a:endParaRPr lang="es-CO" b="1">
            <a:latin typeface="Gill Sans MT" panose="020B0502020104020203" pitchFamily="34" charset="0"/>
          </a:endParaRPr>
        </a:p>
      </dgm:t>
    </dgm:pt>
    <dgm:pt modelId="{C0BB1E66-4F03-4142-9EF6-BF896B1FE4BE}" type="sibTrans" cxnId="{2068F20C-44DB-4911-82E0-538719DCD08C}">
      <dgm:prSet/>
      <dgm:spPr/>
      <dgm:t>
        <a:bodyPr/>
        <a:lstStyle/>
        <a:p>
          <a:endParaRPr lang="es-CO" b="1">
            <a:latin typeface="Gill Sans MT" panose="020B0502020104020203" pitchFamily="34" charset="0"/>
          </a:endParaRPr>
        </a:p>
      </dgm:t>
    </dgm:pt>
    <dgm:pt modelId="{A9505215-4798-40B7-9930-32646A5A769B}">
      <dgm:prSet phldrT="[Texto]"/>
      <dgm:spPr/>
      <dgm:t>
        <a:bodyPr/>
        <a:lstStyle/>
        <a:p>
          <a:r>
            <a:rPr lang="es-CO" b="0" dirty="0">
              <a:latin typeface="Gill Sans MT" panose="020B0502020104020203" pitchFamily="34" charset="0"/>
            </a:rPr>
            <a:t>Fácil  almacenamiento en ambientes tropicales.</a:t>
          </a:r>
        </a:p>
      </dgm:t>
    </dgm:pt>
    <dgm:pt modelId="{564A9903-408B-402F-8F69-7F5EEDAE8E94}" type="parTrans" cxnId="{A53D9C00-9A89-46C6-9EAB-F665722B6971}">
      <dgm:prSet/>
      <dgm:spPr/>
      <dgm:t>
        <a:bodyPr/>
        <a:lstStyle/>
        <a:p>
          <a:endParaRPr lang="es-CO" b="1">
            <a:latin typeface="Gill Sans MT" panose="020B0502020104020203" pitchFamily="34" charset="0"/>
          </a:endParaRPr>
        </a:p>
      </dgm:t>
    </dgm:pt>
    <dgm:pt modelId="{DE6C1A89-5B69-4442-8CA1-588CFC391C28}" type="sibTrans" cxnId="{A53D9C00-9A89-46C6-9EAB-F665722B6971}">
      <dgm:prSet/>
      <dgm:spPr/>
      <dgm:t>
        <a:bodyPr/>
        <a:lstStyle/>
        <a:p>
          <a:endParaRPr lang="es-CO" b="1">
            <a:latin typeface="Gill Sans MT" panose="020B0502020104020203" pitchFamily="34" charset="0"/>
          </a:endParaRPr>
        </a:p>
      </dgm:t>
    </dgm:pt>
    <dgm:pt modelId="{053D7F55-8210-469F-AB06-F28FA94502BB}">
      <dgm:prSet phldrT="[Texto]" custT="1"/>
      <dgm:spPr/>
      <dgm:t>
        <a:bodyPr/>
        <a:lstStyle/>
        <a:p>
          <a:r>
            <a:rPr lang="es-CO" sz="1400" b="0" dirty="0">
              <a:latin typeface="Gill Sans MT" panose="020B0502020104020203" pitchFamily="34" charset="0"/>
            </a:rPr>
            <a:t>Se deriva de la formulación de la F-100</a:t>
          </a:r>
        </a:p>
      </dgm:t>
    </dgm:pt>
    <dgm:pt modelId="{57E2E54A-2954-49EB-838E-E7B5CB3C673A}" type="parTrans" cxnId="{2385D318-8AE6-492A-9CAA-57492EF28FE9}">
      <dgm:prSet/>
      <dgm:spPr/>
      <dgm:t>
        <a:bodyPr/>
        <a:lstStyle/>
        <a:p>
          <a:endParaRPr lang="es-CO">
            <a:latin typeface="Gill Sans MT" panose="020B0502020104020203" pitchFamily="34" charset="0"/>
          </a:endParaRPr>
        </a:p>
      </dgm:t>
    </dgm:pt>
    <dgm:pt modelId="{D0EFBBF5-47FF-4C31-880C-0FB327CCA953}" type="sibTrans" cxnId="{2385D318-8AE6-492A-9CAA-57492EF28FE9}">
      <dgm:prSet/>
      <dgm:spPr/>
      <dgm:t>
        <a:bodyPr/>
        <a:lstStyle/>
        <a:p>
          <a:endParaRPr lang="es-CO">
            <a:latin typeface="Gill Sans MT" panose="020B0502020104020203" pitchFamily="34" charset="0"/>
          </a:endParaRPr>
        </a:p>
      </dgm:t>
    </dgm:pt>
    <dgm:pt modelId="{7CCC0919-898A-452F-A5CD-117575C16BA4}">
      <dgm:prSet phldrT="[Texto]" custT="1"/>
      <dgm:spPr/>
      <dgm:t>
        <a:bodyPr/>
        <a:lstStyle/>
        <a:p>
          <a:r>
            <a:rPr lang="es-CO" sz="1400" b="0" dirty="0">
              <a:latin typeface="Gill Sans MT" panose="020B0502020104020203" pitchFamily="34" charset="0"/>
            </a:rPr>
            <a:t>Resiste contaminación microbiana</a:t>
          </a:r>
          <a:endParaRPr lang="es-CO" sz="1400" b="1" dirty="0">
            <a:latin typeface="Gill Sans MT" panose="020B0502020104020203" pitchFamily="34" charset="0"/>
          </a:endParaRPr>
        </a:p>
      </dgm:t>
    </dgm:pt>
    <dgm:pt modelId="{9F6CEC06-2282-4E75-820E-B932F7B24129}" type="parTrans" cxnId="{B253F762-A435-44B8-ACC9-8F3C01BA4D61}">
      <dgm:prSet/>
      <dgm:spPr/>
      <dgm:t>
        <a:bodyPr/>
        <a:lstStyle/>
        <a:p>
          <a:endParaRPr lang="es-CO">
            <a:latin typeface="Gill Sans MT" panose="020B0502020104020203" pitchFamily="34" charset="0"/>
          </a:endParaRPr>
        </a:p>
      </dgm:t>
    </dgm:pt>
    <dgm:pt modelId="{8862AD1B-52A4-435A-9DF5-8B5722B799F9}" type="sibTrans" cxnId="{B253F762-A435-44B8-ACC9-8F3C01BA4D61}">
      <dgm:prSet/>
      <dgm:spPr/>
      <dgm:t>
        <a:bodyPr/>
        <a:lstStyle/>
        <a:p>
          <a:endParaRPr lang="es-CO">
            <a:latin typeface="Gill Sans MT" panose="020B0502020104020203" pitchFamily="34" charset="0"/>
          </a:endParaRPr>
        </a:p>
      </dgm:t>
    </dgm:pt>
    <dgm:pt modelId="{080DDB17-007C-4635-A02E-9D6D727B227C}">
      <dgm:prSet phldrT="[Texto]"/>
      <dgm:spPr/>
      <dgm:t>
        <a:bodyPr/>
        <a:lstStyle/>
        <a:p>
          <a:r>
            <a:rPr lang="es-CO" b="0" dirty="0">
              <a:latin typeface="Gill Sans MT" panose="020B0502020104020203" pitchFamily="34" charset="0"/>
            </a:rPr>
            <a:t>Resiste temperaturas extremas. Tarda dos años en caducar</a:t>
          </a:r>
        </a:p>
      </dgm:t>
    </dgm:pt>
    <dgm:pt modelId="{0276AAA8-0520-480F-95B3-683E89A81FF0}" type="parTrans" cxnId="{75AA81E1-3277-41D8-A599-1E92C4B4B3EC}">
      <dgm:prSet/>
      <dgm:spPr/>
      <dgm:t>
        <a:bodyPr/>
        <a:lstStyle/>
        <a:p>
          <a:endParaRPr lang="es-ES"/>
        </a:p>
      </dgm:t>
    </dgm:pt>
    <dgm:pt modelId="{9B86EFB3-52EB-4C43-868C-C3FA34307E7A}" type="sibTrans" cxnId="{75AA81E1-3277-41D8-A599-1E92C4B4B3EC}">
      <dgm:prSet/>
      <dgm:spPr/>
      <dgm:t>
        <a:bodyPr/>
        <a:lstStyle/>
        <a:p>
          <a:endParaRPr lang="es-ES"/>
        </a:p>
      </dgm:t>
    </dgm:pt>
    <dgm:pt modelId="{BAC66D81-E7B1-4564-8D1A-2C3A4F1CE814}">
      <dgm:prSet/>
      <dgm:spPr/>
      <dgm:t>
        <a:bodyPr/>
        <a:lstStyle/>
        <a:p>
          <a:r>
            <a:rPr lang="es-CO" b="0">
              <a:latin typeface="Gill Sans MT" panose="020B0502020104020203" pitchFamily="34" charset="0"/>
            </a:rPr>
            <a:t>El saber suele gustar a lo niños/as</a:t>
          </a:r>
          <a:endParaRPr lang="es-CO" b="0" dirty="0">
            <a:latin typeface="Gill Sans MT" panose="020B0502020104020203" pitchFamily="34" charset="0"/>
          </a:endParaRPr>
        </a:p>
      </dgm:t>
    </dgm:pt>
    <dgm:pt modelId="{FE9A91EC-DADA-4EB6-B112-D45FEFF6EB66}" type="parTrans" cxnId="{1E3F481E-4D1F-4BE3-8B6F-7EEE4B7F65CA}">
      <dgm:prSet/>
      <dgm:spPr/>
      <dgm:t>
        <a:bodyPr/>
        <a:lstStyle/>
        <a:p>
          <a:endParaRPr lang="es-ES"/>
        </a:p>
      </dgm:t>
    </dgm:pt>
    <dgm:pt modelId="{FD509A50-015A-428F-B199-53A359D6E2D6}" type="sibTrans" cxnId="{1E3F481E-4D1F-4BE3-8B6F-7EEE4B7F65CA}">
      <dgm:prSet/>
      <dgm:spPr/>
      <dgm:t>
        <a:bodyPr/>
        <a:lstStyle/>
        <a:p>
          <a:endParaRPr lang="es-ES"/>
        </a:p>
      </dgm:t>
    </dgm:pt>
    <dgm:pt modelId="{958373F1-E2F0-43E4-A70B-5585AA2E7AEC}" type="pres">
      <dgm:prSet presAssocID="{3C3093D8-95D6-4C76-8059-E615982FD5F5}" presName="theList" presStyleCnt="0">
        <dgm:presLayoutVars>
          <dgm:dir/>
          <dgm:animLvl val="lvl"/>
          <dgm:resizeHandles val="exact"/>
        </dgm:presLayoutVars>
      </dgm:prSet>
      <dgm:spPr/>
    </dgm:pt>
    <dgm:pt modelId="{EC7EABA8-0F2E-4394-A28E-77CD585A71BA}" type="pres">
      <dgm:prSet presAssocID="{2E63D51F-1D6C-40D5-A6B5-F61761042AF1}" presName="compNode" presStyleCnt="0"/>
      <dgm:spPr/>
    </dgm:pt>
    <dgm:pt modelId="{AE1A54DC-67F4-41DF-962D-B42A8ECBCD88}" type="pres">
      <dgm:prSet presAssocID="{2E63D51F-1D6C-40D5-A6B5-F61761042AF1}" presName="aNode" presStyleLbl="bgShp" presStyleIdx="0" presStyleCnt="3"/>
      <dgm:spPr/>
    </dgm:pt>
    <dgm:pt modelId="{7810EE03-C711-4445-8520-506882416D63}" type="pres">
      <dgm:prSet presAssocID="{2E63D51F-1D6C-40D5-A6B5-F61761042AF1}" presName="textNode" presStyleLbl="bgShp" presStyleIdx="0" presStyleCnt="3"/>
      <dgm:spPr/>
    </dgm:pt>
    <dgm:pt modelId="{6FBC6EB5-5521-412A-A29D-C48DC9CD8352}" type="pres">
      <dgm:prSet presAssocID="{2E63D51F-1D6C-40D5-A6B5-F61761042AF1}" presName="compChildNode" presStyleCnt="0"/>
      <dgm:spPr/>
    </dgm:pt>
    <dgm:pt modelId="{33AD708B-7D6E-41F5-ACA3-58C41811B2DC}" type="pres">
      <dgm:prSet presAssocID="{2E63D51F-1D6C-40D5-A6B5-F61761042AF1}" presName="theInnerList" presStyleCnt="0"/>
      <dgm:spPr/>
    </dgm:pt>
    <dgm:pt modelId="{93978F53-5509-45DB-8A57-46C9CDB002B7}" type="pres">
      <dgm:prSet presAssocID="{39B732B3-332E-420B-AAC1-5DE6A5CB557F}" presName="childNode" presStyleLbl="node1" presStyleIdx="0" presStyleCnt="11" custLinFactY="-91193" custLinFactNeighborX="-4927" custLinFactNeighborY="-100000">
        <dgm:presLayoutVars>
          <dgm:bulletEnabled val="1"/>
        </dgm:presLayoutVars>
      </dgm:prSet>
      <dgm:spPr/>
    </dgm:pt>
    <dgm:pt modelId="{7BE71485-43E2-4FD3-A8AD-6AED2B2CC542}" type="pres">
      <dgm:prSet presAssocID="{39B732B3-332E-420B-AAC1-5DE6A5CB557F}" presName="aSpace2" presStyleCnt="0"/>
      <dgm:spPr/>
    </dgm:pt>
    <dgm:pt modelId="{8FF3E8A7-5805-47E8-A972-DEAB861FC37A}" type="pres">
      <dgm:prSet presAssocID="{053D7F55-8210-469F-AB06-F28FA94502BB}" presName="childNode" presStyleLbl="node1" presStyleIdx="1" presStyleCnt="11" custScaleX="95861" custLinFactY="-79656" custLinFactNeighborX="-5420" custLinFactNeighborY="-100000">
        <dgm:presLayoutVars>
          <dgm:bulletEnabled val="1"/>
        </dgm:presLayoutVars>
      </dgm:prSet>
      <dgm:spPr/>
    </dgm:pt>
    <dgm:pt modelId="{A3F6E2DA-2205-44EA-A9A7-943D2BB7F857}" type="pres">
      <dgm:prSet presAssocID="{053D7F55-8210-469F-AB06-F28FA94502BB}" presName="aSpace2" presStyleCnt="0"/>
      <dgm:spPr/>
    </dgm:pt>
    <dgm:pt modelId="{268102D3-63EA-4FAE-9BE0-2E8B0B2C504F}" type="pres">
      <dgm:prSet presAssocID="{0F2DA060-A783-44B1-BAD2-5A72ED83A02C}" presName="childNode" presStyleLbl="node1" presStyleIdx="2" presStyleCnt="11" custScaleY="179845" custLinFactY="-82086" custLinFactNeighborX="-6899" custLinFactNeighborY="-100000">
        <dgm:presLayoutVars>
          <dgm:bulletEnabled val="1"/>
        </dgm:presLayoutVars>
      </dgm:prSet>
      <dgm:spPr/>
    </dgm:pt>
    <dgm:pt modelId="{841407D7-7EEB-4191-A8C1-08E3942A7CE7}" type="pres">
      <dgm:prSet presAssocID="{0F2DA060-A783-44B1-BAD2-5A72ED83A02C}" presName="aSpace2" presStyleCnt="0"/>
      <dgm:spPr/>
    </dgm:pt>
    <dgm:pt modelId="{E711F109-B60E-4DDC-8EC7-9AD363848006}" type="pres">
      <dgm:prSet presAssocID="{F3783208-B68B-4D3E-B92A-169D87FEFAE3}" presName="childNode" presStyleLbl="node1" presStyleIdx="3" presStyleCnt="11" custScaleX="106699" custScaleY="169413" custLinFactY="-78092" custLinFactNeighborX="-5421" custLinFactNeighborY="-100000">
        <dgm:presLayoutVars>
          <dgm:bulletEnabled val="1"/>
        </dgm:presLayoutVars>
      </dgm:prSet>
      <dgm:spPr/>
    </dgm:pt>
    <dgm:pt modelId="{D4661B40-F821-48A8-BCA0-313E1CE0A1D0}" type="pres">
      <dgm:prSet presAssocID="{F3783208-B68B-4D3E-B92A-169D87FEFAE3}" presName="aSpace2" presStyleCnt="0"/>
      <dgm:spPr/>
    </dgm:pt>
    <dgm:pt modelId="{9CD30650-832C-4A20-8C43-F45B43E042D1}" type="pres">
      <dgm:prSet presAssocID="{7CCC0919-898A-452F-A5CD-117575C16BA4}" presName="childNode" presStyleLbl="node1" presStyleIdx="4" presStyleCnt="11" custLinFactY="-62536" custLinFactNeighborX="-4273" custLinFactNeighborY="-100000">
        <dgm:presLayoutVars>
          <dgm:bulletEnabled val="1"/>
        </dgm:presLayoutVars>
      </dgm:prSet>
      <dgm:spPr/>
    </dgm:pt>
    <dgm:pt modelId="{815850E9-0FA1-4F78-89F9-777996B8E76E}" type="pres">
      <dgm:prSet presAssocID="{2E63D51F-1D6C-40D5-A6B5-F61761042AF1}" presName="aSpace" presStyleCnt="0"/>
      <dgm:spPr/>
    </dgm:pt>
    <dgm:pt modelId="{EA9443A5-89C9-441E-BD22-ED14414863DB}" type="pres">
      <dgm:prSet presAssocID="{FF8554B3-997A-44B8-9C44-76D4368E6DA9}" presName="compNode" presStyleCnt="0"/>
      <dgm:spPr/>
    </dgm:pt>
    <dgm:pt modelId="{0191430F-1900-4B1A-BD89-E47DF45054C8}" type="pres">
      <dgm:prSet presAssocID="{FF8554B3-997A-44B8-9C44-76D4368E6DA9}" presName="aNode" presStyleLbl="bgShp" presStyleIdx="1" presStyleCnt="3"/>
      <dgm:spPr/>
    </dgm:pt>
    <dgm:pt modelId="{34F92152-2F5B-4C5E-AE9F-DEA0AF165D80}" type="pres">
      <dgm:prSet presAssocID="{FF8554B3-997A-44B8-9C44-76D4368E6DA9}" presName="textNode" presStyleLbl="bgShp" presStyleIdx="1" presStyleCnt="3"/>
      <dgm:spPr/>
    </dgm:pt>
    <dgm:pt modelId="{48B85E43-58B4-473A-89FC-7787EC65EF68}" type="pres">
      <dgm:prSet presAssocID="{FF8554B3-997A-44B8-9C44-76D4368E6DA9}" presName="compChildNode" presStyleCnt="0"/>
      <dgm:spPr/>
    </dgm:pt>
    <dgm:pt modelId="{D30878C3-8949-4327-BBA4-15802D8C968F}" type="pres">
      <dgm:prSet presAssocID="{FF8554B3-997A-44B8-9C44-76D4368E6DA9}" presName="theInnerList" presStyleCnt="0"/>
      <dgm:spPr/>
    </dgm:pt>
    <dgm:pt modelId="{FE30F682-AC56-4D6C-AD71-C135CD5C5F57}" type="pres">
      <dgm:prSet presAssocID="{D506E6D9-CDA9-4EEE-B971-13AEA4442DDF}" presName="childNode" presStyleLbl="node1" presStyleIdx="5" presStyleCnt="11" custLinFactNeighborX="4435" custLinFactNeighborY="-11370">
        <dgm:presLayoutVars>
          <dgm:bulletEnabled val="1"/>
        </dgm:presLayoutVars>
      </dgm:prSet>
      <dgm:spPr/>
    </dgm:pt>
    <dgm:pt modelId="{DB31F5B9-E4C6-434D-A7D9-8A806617A1FB}" type="pres">
      <dgm:prSet presAssocID="{FF8554B3-997A-44B8-9C44-76D4368E6DA9}" presName="aSpace" presStyleCnt="0"/>
      <dgm:spPr/>
    </dgm:pt>
    <dgm:pt modelId="{15CC029B-B7DA-4EFD-A023-3D40CA430DB0}" type="pres">
      <dgm:prSet presAssocID="{FFDF767A-2B73-4934-87C6-4035BF3F5E94}" presName="compNode" presStyleCnt="0"/>
      <dgm:spPr/>
    </dgm:pt>
    <dgm:pt modelId="{7780D13D-0481-4D53-B057-6A43061876E7}" type="pres">
      <dgm:prSet presAssocID="{FFDF767A-2B73-4934-87C6-4035BF3F5E94}" presName="aNode" presStyleLbl="bgShp" presStyleIdx="2" presStyleCnt="3"/>
      <dgm:spPr/>
    </dgm:pt>
    <dgm:pt modelId="{A908D3A0-4948-4AFF-8763-9AEE8B520D8F}" type="pres">
      <dgm:prSet presAssocID="{FFDF767A-2B73-4934-87C6-4035BF3F5E94}" presName="textNode" presStyleLbl="bgShp" presStyleIdx="2" presStyleCnt="3"/>
      <dgm:spPr/>
    </dgm:pt>
    <dgm:pt modelId="{AA127A56-0EE1-4CA7-86FA-774BF59F1B34}" type="pres">
      <dgm:prSet presAssocID="{FFDF767A-2B73-4934-87C6-4035BF3F5E94}" presName="compChildNode" presStyleCnt="0"/>
      <dgm:spPr/>
    </dgm:pt>
    <dgm:pt modelId="{3D97E571-892C-4A81-A81F-102AFD2E66F8}" type="pres">
      <dgm:prSet presAssocID="{FFDF767A-2B73-4934-87C6-4035BF3F5E94}" presName="theInnerList" presStyleCnt="0"/>
      <dgm:spPr/>
    </dgm:pt>
    <dgm:pt modelId="{AD964D9C-E313-4D5E-ABF4-8CEDB078FC60}" type="pres">
      <dgm:prSet presAssocID="{396963AB-14DC-4CCC-A96E-6C5FFC7E540E}" presName="childNode" presStyleLbl="node1" presStyleIdx="6" presStyleCnt="11" custLinFactY="-3809" custLinFactNeighborX="971" custLinFactNeighborY="-100000">
        <dgm:presLayoutVars>
          <dgm:bulletEnabled val="1"/>
        </dgm:presLayoutVars>
      </dgm:prSet>
      <dgm:spPr/>
    </dgm:pt>
    <dgm:pt modelId="{8D297C7F-CC4E-4D4F-A472-847EB243463D}" type="pres">
      <dgm:prSet presAssocID="{396963AB-14DC-4CCC-A96E-6C5FFC7E540E}" presName="aSpace2" presStyleCnt="0"/>
      <dgm:spPr/>
    </dgm:pt>
    <dgm:pt modelId="{75785F16-D1AE-4755-AFFA-B82A961861DF}" type="pres">
      <dgm:prSet presAssocID="{E86D3611-8B2D-4518-B895-D91D07219E87}" presName="childNode" presStyleLbl="node1" presStyleIdx="7" presStyleCnt="11" custLinFactY="-14935" custLinFactNeighborX="-839" custLinFactNeighborY="-100000">
        <dgm:presLayoutVars>
          <dgm:bulletEnabled val="1"/>
        </dgm:presLayoutVars>
      </dgm:prSet>
      <dgm:spPr/>
    </dgm:pt>
    <dgm:pt modelId="{318E1AAC-A522-486D-ACD6-387EA9D47BC2}" type="pres">
      <dgm:prSet presAssocID="{E86D3611-8B2D-4518-B895-D91D07219E87}" presName="aSpace2" presStyleCnt="0"/>
      <dgm:spPr/>
    </dgm:pt>
    <dgm:pt modelId="{10A097C4-C144-46CB-B945-90D6AC1FBA40}" type="pres">
      <dgm:prSet presAssocID="{A9505215-4798-40B7-9930-32646A5A769B}" presName="childNode" presStyleLbl="node1" presStyleIdx="8" presStyleCnt="11" custLinFactNeighborX="1456" custLinFactNeighborY="-73246">
        <dgm:presLayoutVars>
          <dgm:bulletEnabled val="1"/>
        </dgm:presLayoutVars>
      </dgm:prSet>
      <dgm:spPr/>
    </dgm:pt>
    <dgm:pt modelId="{8C2B8F48-C3D2-4483-B64C-4832A84FF086}" type="pres">
      <dgm:prSet presAssocID="{A9505215-4798-40B7-9930-32646A5A769B}" presName="aSpace2" presStyleCnt="0"/>
      <dgm:spPr/>
    </dgm:pt>
    <dgm:pt modelId="{14663608-D15C-4069-8277-1DACC45D4813}" type="pres">
      <dgm:prSet presAssocID="{080DDB17-007C-4635-A02E-9D6D727B227C}" presName="childNode" presStyleLbl="node1" presStyleIdx="9" presStyleCnt="11">
        <dgm:presLayoutVars>
          <dgm:bulletEnabled val="1"/>
        </dgm:presLayoutVars>
      </dgm:prSet>
      <dgm:spPr/>
    </dgm:pt>
    <dgm:pt modelId="{3BC4B2BC-1BAA-4FED-8B80-FE0C68B39863}" type="pres">
      <dgm:prSet presAssocID="{080DDB17-007C-4635-A02E-9D6D727B227C}" presName="aSpace2" presStyleCnt="0"/>
      <dgm:spPr/>
    </dgm:pt>
    <dgm:pt modelId="{848C0C1D-506E-4839-9A64-82D9FE88B0A5}" type="pres">
      <dgm:prSet presAssocID="{BAC66D81-E7B1-4564-8D1A-2C3A4F1CE814}" presName="childNode" presStyleLbl="node1" presStyleIdx="10" presStyleCnt="11">
        <dgm:presLayoutVars>
          <dgm:bulletEnabled val="1"/>
        </dgm:presLayoutVars>
      </dgm:prSet>
      <dgm:spPr/>
    </dgm:pt>
  </dgm:ptLst>
  <dgm:cxnLst>
    <dgm:cxn modelId="{A53D9C00-9A89-46C6-9EAB-F665722B6971}" srcId="{FFDF767A-2B73-4934-87C6-4035BF3F5E94}" destId="{A9505215-4798-40B7-9930-32646A5A769B}" srcOrd="2" destOrd="0" parTransId="{564A9903-408B-402F-8F69-7F5EEDAE8E94}" sibTransId="{DE6C1A89-5B69-4442-8CA1-588CFC391C28}"/>
    <dgm:cxn modelId="{62162C08-FB59-41F2-8B3A-C0E62A5FA1AF}" type="presOf" srcId="{FF8554B3-997A-44B8-9C44-76D4368E6DA9}" destId="{0191430F-1900-4B1A-BD89-E47DF45054C8}" srcOrd="0" destOrd="0" presId="urn:microsoft.com/office/officeart/2005/8/layout/lProcess2"/>
    <dgm:cxn modelId="{2068F20C-44DB-4911-82E0-538719DCD08C}" srcId="{2E63D51F-1D6C-40D5-A6B5-F61761042AF1}" destId="{F3783208-B68B-4D3E-B92A-169D87FEFAE3}" srcOrd="3" destOrd="0" parTransId="{B056E18A-933A-4526-AB55-E2276080C95E}" sibTransId="{C0BB1E66-4F03-4142-9EF6-BF896B1FE4BE}"/>
    <dgm:cxn modelId="{D7A18318-F063-4424-83B7-FB053F025758}" type="presOf" srcId="{053D7F55-8210-469F-AB06-F28FA94502BB}" destId="{8FF3E8A7-5805-47E8-A972-DEAB861FC37A}" srcOrd="0" destOrd="0" presId="urn:microsoft.com/office/officeart/2005/8/layout/lProcess2"/>
    <dgm:cxn modelId="{2385D318-8AE6-492A-9CAA-57492EF28FE9}" srcId="{2E63D51F-1D6C-40D5-A6B5-F61761042AF1}" destId="{053D7F55-8210-469F-AB06-F28FA94502BB}" srcOrd="1" destOrd="0" parTransId="{57E2E54A-2954-49EB-838E-E7B5CB3C673A}" sibTransId="{D0EFBBF5-47FF-4C31-880C-0FB327CCA953}"/>
    <dgm:cxn modelId="{F5096A1C-55FC-4668-A6B6-020CA1D1A909}" type="presOf" srcId="{FFDF767A-2B73-4934-87C6-4035BF3F5E94}" destId="{A908D3A0-4948-4AFF-8763-9AEE8B520D8F}" srcOrd="1" destOrd="0" presId="urn:microsoft.com/office/officeart/2005/8/layout/lProcess2"/>
    <dgm:cxn modelId="{1E3F481E-4D1F-4BE3-8B6F-7EEE4B7F65CA}" srcId="{FFDF767A-2B73-4934-87C6-4035BF3F5E94}" destId="{BAC66D81-E7B1-4564-8D1A-2C3A4F1CE814}" srcOrd="4" destOrd="0" parTransId="{FE9A91EC-DADA-4EB6-B112-D45FEFF6EB66}" sibTransId="{FD509A50-015A-428F-B199-53A359D6E2D6}"/>
    <dgm:cxn modelId="{AFC0F227-BC6B-40DA-95F0-BE5D104076F7}" srcId="{3C3093D8-95D6-4C76-8059-E615982FD5F5}" destId="{FFDF767A-2B73-4934-87C6-4035BF3F5E94}" srcOrd="2" destOrd="0" parTransId="{87FEE9A0-F10D-4EC8-BA29-E66B37792CCC}" sibTransId="{0ECA5C16-DC07-4C4D-B1DA-9475EAAD3533}"/>
    <dgm:cxn modelId="{602B962C-AC6D-4B5D-B222-F4E55CF6BF08}" srcId="{3C3093D8-95D6-4C76-8059-E615982FD5F5}" destId="{2E63D51F-1D6C-40D5-A6B5-F61761042AF1}" srcOrd="0" destOrd="0" parTransId="{A5438AF7-2E0B-4348-B2E0-E09F33AACFA6}" sibTransId="{B003FCF0-D494-4BF5-A3F6-38162972C4E2}"/>
    <dgm:cxn modelId="{736F4D2E-6F02-4702-AE9B-F6A40641939D}" type="presOf" srcId="{3C3093D8-95D6-4C76-8059-E615982FD5F5}" destId="{958373F1-E2F0-43E4-A70B-5585AA2E7AEC}" srcOrd="0" destOrd="0" presId="urn:microsoft.com/office/officeart/2005/8/layout/lProcess2"/>
    <dgm:cxn modelId="{D3AD3237-2755-4AD8-8CE7-C7098D48478D}" type="presOf" srcId="{0F2DA060-A783-44B1-BAD2-5A72ED83A02C}" destId="{268102D3-63EA-4FAE-9BE0-2E8B0B2C504F}" srcOrd="0" destOrd="0" presId="urn:microsoft.com/office/officeart/2005/8/layout/lProcess2"/>
    <dgm:cxn modelId="{535A735B-1B61-4EE3-A6ED-070DD8D95137}" type="presOf" srcId="{F3783208-B68B-4D3E-B92A-169D87FEFAE3}" destId="{E711F109-B60E-4DDC-8EC7-9AD363848006}" srcOrd="0" destOrd="0" presId="urn:microsoft.com/office/officeart/2005/8/layout/lProcess2"/>
    <dgm:cxn modelId="{FADC905F-EF5F-49DD-A0FB-4A9A310FEAC8}" type="presOf" srcId="{D506E6D9-CDA9-4EEE-B971-13AEA4442DDF}" destId="{FE30F682-AC56-4D6C-AD71-C135CD5C5F57}" srcOrd="0" destOrd="0" presId="urn:microsoft.com/office/officeart/2005/8/layout/lProcess2"/>
    <dgm:cxn modelId="{B253F762-A435-44B8-ACC9-8F3C01BA4D61}" srcId="{2E63D51F-1D6C-40D5-A6B5-F61761042AF1}" destId="{7CCC0919-898A-452F-A5CD-117575C16BA4}" srcOrd="4" destOrd="0" parTransId="{9F6CEC06-2282-4E75-820E-B932F7B24129}" sibTransId="{8862AD1B-52A4-435A-9DF5-8B5722B799F9}"/>
    <dgm:cxn modelId="{BE33D547-AA9E-443D-9683-CD13FBC153AC}" srcId="{3C3093D8-95D6-4C76-8059-E615982FD5F5}" destId="{FF8554B3-997A-44B8-9C44-76D4368E6DA9}" srcOrd="1" destOrd="0" parTransId="{A1A1AB08-5C50-4F4E-A20A-BE380F70D441}" sibTransId="{8B7772A9-D067-47AF-8EA0-5138DEA5E987}"/>
    <dgm:cxn modelId="{D0752E49-951E-4B39-9C56-6E2A6F6E0C92}" type="presOf" srcId="{2E63D51F-1D6C-40D5-A6B5-F61761042AF1}" destId="{AE1A54DC-67F4-41DF-962D-B42A8ECBCD88}" srcOrd="0" destOrd="0" presId="urn:microsoft.com/office/officeart/2005/8/layout/lProcess2"/>
    <dgm:cxn modelId="{52E3E86D-7681-41A0-8B17-DCA21480AEB9}" srcId="{FFDF767A-2B73-4934-87C6-4035BF3F5E94}" destId="{E86D3611-8B2D-4518-B895-D91D07219E87}" srcOrd="1" destOrd="0" parTransId="{A5E27EAA-2BCE-4833-8469-6C3104F609CD}" sibTransId="{DE186C47-DA5D-416A-BB86-069C2C226176}"/>
    <dgm:cxn modelId="{8DE80371-755D-4978-A51E-2249F7992087}" srcId="{FF8554B3-997A-44B8-9C44-76D4368E6DA9}" destId="{D506E6D9-CDA9-4EEE-B971-13AEA4442DDF}" srcOrd="0" destOrd="0" parTransId="{8F03DC46-E14F-4D37-84EB-DF7F76262D1E}" sibTransId="{453A0D48-E95B-4592-8CC5-FBFC35424E64}"/>
    <dgm:cxn modelId="{DF297774-FDE8-4466-874B-602B57DCF17B}" srcId="{2E63D51F-1D6C-40D5-A6B5-F61761042AF1}" destId="{0F2DA060-A783-44B1-BAD2-5A72ED83A02C}" srcOrd="2" destOrd="0" parTransId="{A895C4B5-A9B5-4AE8-9D45-15977FCD1BCC}" sibTransId="{288ADAE0-E1F2-4402-A0C0-C6E73E941038}"/>
    <dgm:cxn modelId="{F510D458-6C13-460D-8939-22A803743CCA}" type="presOf" srcId="{A9505215-4798-40B7-9930-32646A5A769B}" destId="{10A097C4-C144-46CB-B945-90D6AC1FBA40}" srcOrd="0" destOrd="0" presId="urn:microsoft.com/office/officeart/2005/8/layout/lProcess2"/>
    <dgm:cxn modelId="{3DFD5683-64EB-400E-B5E5-D7E7D0D4E347}" type="presOf" srcId="{080DDB17-007C-4635-A02E-9D6D727B227C}" destId="{14663608-D15C-4069-8277-1DACC45D4813}" srcOrd="0" destOrd="0" presId="urn:microsoft.com/office/officeart/2005/8/layout/lProcess2"/>
    <dgm:cxn modelId="{0DBEB284-5E83-42F1-8A6D-D4B609C7636D}" type="presOf" srcId="{2E63D51F-1D6C-40D5-A6B5-F61761042AF1}" destId="{7810EE03-C711-4445-8520-506882416D63}" srcOrd="1" destOrd="0" presId="urn:microsoft.com/office/officeart/2005/8/layout/lProcess2"/>
    <dgm:cxn modelId="{B27EBCBF-BCF7-4F68-B19D-F7A041EF425E}" type="presOf" srcId="{BAC66D81-E7B1-4564-8D1A-2C3A4F1CE814}" destId="{848C0C1D-506E-4839-9A64-82D9FE88B0A5}" srcOrd="0" destOrd="0" presId="urn:microsoft.com/office/officeart/2005/8/layout/lProcess2"/>
    <dgm:cxn modelId="{356F4DCD-4DBA-4C4C-97C7-E2E699C16D24}" type="presOf" srcId="{FF8554B3-997A-44B8-9C44-76D4368E6DA9}" destId="{34F92152-2F5B-4C5E-AE9F-DEA0AF165D80}" srcOrd="1" destOrd="0" presId="urn:microsoft.com/office/officeart/2005/8/layout/lProcess2"/>
    <dgm:cxn modelId="{118D79CD-97C3-44CD-BC62-C8245468943B}" srcId="{FFDF767A-2B73-4934-87C6-4035BF3F5E94}" destId="{396963AB-14DC-4CCC-A96E-6C5FFC7E540E}" srcOrd="0" destOrd="0" parTransId="{4E9FCD36-C7F0-43EA-991E-F5456FAC7257}" sibTransId="{D72866B3-9C98-47EE-956C-1277D26BFD75}"/>
    <dgm:cxn modelId="{AE2166D0-4D1C-4751-9E7A-88E055A3B196}" type="presOf" srcId="{7CCC0919-898A-452F-A5CD-117575C16BA4}" destId="{9CD30650-832C-4A20-8C43-F45B43E042D1}" srcOrd="0" destOrd="0" presId="urn:microsoft.com/office/officeart/2005/8/layout/lProcess2"/>
    <dgm:cxn modelId="{9C9E13D3-0709-4756-876E-2A6010CBE4C6}" srcId="{2E63D51F-1D6C-40D5-A6B5-F61761042AF1}" destId="{39B732B3-332E-420B-AAC1-5DE6A5CB557F}" srcOrd="0" destOrd="0" parTransId="{A582B218-4B7F-4B60-A1E3-2EEB8FDD6697}" sibTransId="{0F99872B-4242-448B-8F6F-0113486079FF}"/>
    <dgm:cxn modelId="{DBD777DB-FA98-4169-90AF-0AE2C25F14DC}" type="presOf" srcId="{FFDF767A-2B73-4934-87C6-4035BF3F5E94}" destId="{7780D13D-0481-4D53-B057-6A43061876E7}" srcOrd="0" destOrd="0" presId="urn:microsoft.com/office/officeart/2005/8/layout/lProcess2"/>
    <dgm:cxn modelId="{75AA81E1-3277-41D8-A599-1E92C4B4B3EC}" srcId="{FFDF767A-2B73-4934-87C6-4035BF3F5E94}" destId="{080DDB17-007C-4635-A02E-9D6D727B227C}" srcOrd="3" destOrd="0" parTransId="{0276AAA8-0520-480F-95B3-683E89A81FF0}" sibTransId="{9B86EFB3-52EB-4C43-868C-C3FA34307E7A}"/>
    <dgm:cxn modelId="{95C8A3EA-0DD2-4D1F-AFA8-A054B17F4070}" type="presOf" srcId="{396963AB-14DC-4CCC-A96E-6C5FFC7E540E}" destId="{AD964D9C-E313-4D5E-ABF4-8CEDB078FC60}" srcOrd="0" destOrd="0" presId="urn:microsoft.com/office/officeart/2005/8/layout/lProcess2"/>
    <dgm:cxn modelId="{BD1124F9-80E0-4B7F-8B1C-BD22A588020C}" type="presOf" srcId="{39B732B3-332E-420B-AAC1-5DE6A5CB557F}" destId="{93978F53-5509-45DB-8A57-46C9CDB002B7}" srcOrd="0" destOrd="0" presId="urn:microsoft.com/office/officeart/2005/8/layout/lProcess2"/>
    <dgm:cxn modelId="{1E3856FE-57BB-44E5-853B-7389D8D23D56}" type="presOf" srcId="{E86D3611-8B2D-4518-B895-D91D07219E87}" destId="{75785F16-D1AE-4755-AFFA-B82A961861DF}" srcOrd="0" destOrd="0" presId="urn:microsoft.com/office/officeart/2005/8/layout/lProcess2"/>
    <dgm:cxn modelId="{FBE57ABE-9BE3-4062-A1DC-0B2D439977B5}" type="presParOf" srcId="{958373F1-E2F0-43E4-A70B-5585AA2E7AEC}" destId="{EC7EABA8-0F2E-4394-A28E-77CD585A71BA}" srcOrd="0" destOrd="0" presId="urn:microsoft.com/office/officeart/2005/8/layout/lProcess2"/>
    <dgm:cxn modelId="{121A857D-0378-474C-8A55-8BA1F774A89D}" type="presParOf" srcId="{EC7EABA8-0F2E-4394-A28E-77CD585A71BA}" destId="{AE1A54DC-67F4-41DF-962D-B42A8ECBCD88}" srcOrd="0" destOrd="0" presId="urn:microsoft.com/office/officeart/2005/8/layout/lProcess2"/>
    <dgm:cxn modelId="{66F4AA85-6D43-4E56-9EE5-CC389BF6CBEA}" type="presParOf" srcId="{EC7EABA8-0F2E-4394-A28E-77CD585A71BA}" destId="{7810EE03-C711-4445-8520-506882416D63}" srcOrd="1" destOrd="0" presId="urn:microsoft.com/office/officeart/2005/8/layout/lProcess2"/>
    <dgm:cxn modelId="{EBB2E456-D73E-4A0F-BDC6-189E9BF79F04}" type="presParOf" srcId="{EC7EABA8-0F2E-4394-A28E-77CD585A71BA}" destId="{6FBC6EB5-5521-412A-A29D-C48DC9CD8352}" srcOrd="2" destOrd="0" presId="urn:microsoft.com/office/officeart/2005/8/layout/lProcess2"/>
    <dgm:cxn modelId="{ED9070D1-93E3-4970-BCD3-FBEDC099D3C1}" type="presParOf" srcId="{6FBC6EB5-5521-412A-A29D-C48DC9CD8352}" destId="{33AD708B-7D6E-41F5-ACA3-58C41811B2DC}" srcOrd="0" destOrd="0" presId="urn:microsoft.com/office/officeart/2005/8/layout/lProcess2"/>
    <dgm:cxn modelId="{232259FE-3143-44E3-91DF-5AD928EF1856}" type="presParOf" srcId="{33AD708B-7D6E-41F5-ACA3-58C41811B2DC}" destId="{93978F53-5509-45DB-8A57-46C9CDB002B7}" srcOrd="0" destOrd="0" presId="urn:microsoft.com/office/officeart/2005/8/layout/lProcess2"/>
    <dgm:cxn modelId="{C264FD28-256A-4AD2-B9E9-4B89DBDD2A79}" type="presParOf" srcId="{33AD708B-7D6E-41F5-ACA3-58C41811B2DC}" destId="{7BE71485-43E2-4FD3-A8AD-6AED2B2CC542}" srcOrd="1" destOrd="0" presId="urn:microsoft.com/office/officeart/2005/8/layout/lProcess2"/>
    <dgm:cxn modelId="{A5199FAD-5EDC-483B-AEE3-141A7A4BE449}" type="presParOf" srcId="{33AD708B-7D6E-41F5-ACA3-58C41811B2DC}" destId="{8FF3E8A7-5805-47E8-A972-DEAB861FC37A}" srcOrd="2" destOrd="0" presId="urn:microsoft.com/office/officeart/2005/8/layout/lProcess2"/>
    <dgm:cxn modelId="{6E34B650-D4E3-49EC-A4E4-BF903025C8DF}" type="presParOf" srcId="{33AD708B-7D6E-41F5-ACA3-58C41811B2DC}" destId="{A3F6E2DA-2205-44EA-A9A7-943D2BB7F857}" srcOrd="3" destOrd="0" presId="urn:microsoft.com/office/officeart/2005/8/layout/lProcess2"/>
    <dgm:cxn modelId="{7D833570-5274-4007-B07E-B0CA40D87232}" type="presParOf" srcId="{33AD708B-7D6E-41F5-ACA3-58C41811B2DC}" destId="{268102D3-63EA-4FAE-9BE0-2E8B0B2C504F}" srcOrd="4" destOrd="0" presId="urn:microsoft.com/office/officeart/2005/8/layout/lProcess2"/>
    <dgm:cxn modelId="{FD6C8D48-9A35-472B-8DD8-20B0AE774BF5}" type="presParOf" srcId="{33AD708B-7D6E-41F5-ACA3-58C41811B2DC}" destId="{841407D7-7EEB-4191-A8C1-08E3942A7CE7}" srcOrd="5" destOrd="0" presId="urn:microsoft.com/office/officeart/2005/8/layout/lProcess2"/>
    <dgm:cxn modelId="{A5C6C9BE-AAF0-40D1-A60F-B8DED69EFEC4}" type="presParOf" srcId="{33AD708B-7D6E-41F5-ACA3-58C41811B2DC}" destId="{E711F109-B60E-4DDC-8EC7-9AD363848006}" srcOrd="6" destOrd="0" presId="urn:microsoft.com/office/officeart/2005/8/layout/lProcess2"/>
    <dgm:cxn modelId="{BFAFF039-7FA3-4418-AB29-5F9ECFBB97E6}" type="presParOf" srcId="{33AD708B-7D6E-41F5-ACA3-58C41811B2DC}" destId="{D4661B40-F821-48A8-BCA0-313E1CE0A1D0}" srcOrd="7" destOrd="0" presId="urn:microsoft.com/office/officeart/2005/8/layout/lProcess2"/>
    <dgm:cxn modelId="{360A4C3A-7B05-4A36-8F8F-BB67A1761D85}" type="presParOf" srcId="{33AD708B-7D6E-41F5-ACA3-58C41811B2DC}" destId="{9CD30650-832C-4A20-8C43-F45B43E042D1}" srcOrd="8" destOrd="0" presId="urn:microsoft.com/office/officeart/2005/8/layout/lProcess2"/>
    <dgm:cxn modelId="{8DBB069E-1808-4301-910A-953BD0DE38ED}" type="presParOf" srcId="{958373F1-E2F0-43E4-A70B-5585AA2E7AEC}" destId="{815850E9-0FA1-4F78-89F9-777996B8E76E}" srcOrd="1" destOrd="0" presId="urn:microsoft.com/office/officeart/2005/8/layout/lProcess2"/>
    <dgm:cxn modelId="{94BBD376-2CB7-47C6-8CC3-264F512D01DD}" type="presParOf" srcId="{958373F1-E2F0-43E4-A70B-5585AA2E7AEC}" destId="{EA9443A5-89C9-441E-BD22-ED14414863DB}" srcOrd="2" destOrd="0" presId="urn:microsoft.com/office/officeart/2005/8/layout/lProcess2"/>
    <dgm:cxn modelId="{7D5557E3-E605-41CE-A745-5AEF2CD290E9}" type="presParOf" srcId="{EA9443A5-89C9-441E-BD22-ED14414863DB}" destId="{0191430F-1900-4B1A-BD89-E47DF45054C8}" srcOrd="0" destOrd="0" presId="urn:microsoft.com/office/officeart/2005/8/layout/lProcess2"/>
    <dgm:cxn modelId="{CC4E18F4-4F60-4062-BD4C-0617E38F98ED}" type="presParOf" srcId="{EA9443A5-89C9-441E-BD22-ED14414863DB}" destId="{34F92152-2F5B-4C5E-AE9F-DEA0AF165D80}" srcOrd="1" destOrd="0" presId="urn:microsoft.com/office/officeart/2005/8/layout/lProcess2"/>
    <dgm:cxn modelId="{FF099B9A-77A6-46EE-A1BC-464D5A550A02}" type="presParOf" srcId="{EA9443A5-89C9-441E-BD22-ED14414863DB}" destId="{48B85E43-58B4-473A-89FC-7787EC65EF68}" srcOrd="2" destOrd="0" presId="urn:microsoft.com/office/officeart/2005/8/layout/lProcess2"/>
    <dgm:cxn modelId="{206148DF-0DDA-45FE-BCBF-FE0DD0CBA226}" type="presParOf" srcId="{48B85E43-58B4-473A-89FC-7787EC65EF68}" destId="{D30878C3-8949-4327-BBA4-15802D8C968F}" srcOrd="0" destOrd="0" presId="urn:microsoft.com/office/officeart/2005/8/layout/lProcess2"/>
    <dgm:cxn modelId="{F91B43FC-51E3-4F79-BC20-AC88C365A54B}" type="presParOf" srcId="{D30878C3-8949-4327-BBA4-15802D8C968F}" destId="{FE30F682-AC56-4D6C-AD71-C135CD5C5F57}" srcOrd="0" destOrd="0" presId="urn:microsoft.com/office/officeart/2005/8/layout/lProcess2"/>
    <dgm:cxn modelId="{81E3CAAA-123D-4350-9135-C71EAF3F694D}" type="presParOf" srcId="{958373F1-E2F0-43E4-A70B-5585AA2E7AEC}" destId="{DB31F5B9-E4C6-434D-A7D9-8A806617A1FB}" srcOrd="3" destOrd="0" presId="urn:microsoft.com/office/officeart/2005/8/layout/lProcess2"/>
    <dgm:cxn modelId="{33F850E1-8F77-4B99-B2B6-510FB90350FB}" type="presParOf" srcId="{958373F1-E2F0-43E4-A70B-5585AA2E7AEC}" destId="{15CC029B-B7DA-4EFD-A023-3D40CA430DB0}" srcOrd="4" destOrd="0" presId="urn:microsoft.com/office/officeart/2005/8/layout/lProcess2"/>
    <dgm:cxn modelId="{AA94552B-C7D7-4880-9C2A-C3334C6697BF}" type="presParOf" srcId="{15CC029B-B7DA-4EFD-A023-3D40CA430DB0}" destId="{7780D13D-0481-4D53-B057-6A43061876E7}" srcOrd="0" destOrd="0" presId="urn:microsoft.com/office/officeart/2005/8/layout/lProcess2"/>
    <dgm:cxn modelId="{59E5CEF3-3314-4439-811F-C3ED828CA5EF}" type="presParOf" srcId="{15CC029B-B7DA-4EFD-A023-3D40CA430DB0}" destId="{A908D3A0-4948-4AFF-8763-9AEE8B520D8F}" srcOrd="1" destOrd="0" presId="urn:microsoft.com/office/officeart/2005/8/layout/lProcess2"/>
    <dgm:cxn modelId="{59A723C3-ED21-4EE9-83D9-9296E9D4A05B}" type="presParOf" srcId="{15CC029B-B7DA-4EFD-A023-3D40CA430DB0}" destId="{AA127A56-0EE1-4CA7-86FA-774BF59F1B34}" srcOrd="2" destOrd="0" presId="urn:microsoft.com/office/officeart/2005/8/layout/lProcess2"/>
    <dgm:cxn modelId="{8571AD3E-6D94-4FF5-8C92-56461BAFFEE7}" type="presParOf" srcId="{AA127A56-0EE1-4CA7-86FA-774BF59F1B34}" destId="{3D97E571-892C-4A81-A81F-102AFD2E66F8}" srcOrd="0" destOrd="0" presId="urn:microsoft.com/office/officeart/2005/8/layout/lProcess2"/>
    <dgm:cxn modelId="{7D0B15F3-947D-40DF-AE6F-93577D95389E}" type="presParOf" srcId="{3D97E571-892C-4A81-A81F-102AFD2E66F8}" destId="{AD964D9C-E313-4D5E-ABF4-8CEDB078FC60}" srcOrd="0" destOrd="0" presId="urn:microsoft.com/office/officeart/2005/8/layout/lProcess2"/>
    <dgm:cxn modelId="{64E4FA1A-2B86-420F-BC20-D8C6C4AFBD62}" type="presParOf" srcId="{3D97E571-892C-4A81-A81F-102AFD2E66F8}" destId="{8D297C7F-CC4E-4D4F-A472-847EB243463D}" srcOrd="1" destOrd="0" presId="urn:microsoft.com/office/officeart/2005/8/layout/lProcess2"/>
    <dgm:cxn modelId="{D01BD88D-4184-40D4-A3F2-BF5560A9BFC9}" type="presParOf" srcId="{3D97E571-892C-4A81-A81F-102AFD2E66F8}" destId="{75785F16-D1AE-4755-AFFA-B82A961861DF}" srcOrd="2" destOrd="0" presId="urn:microsoft.com/office/officeart/2005/8/layout/lProcess2"/>
    <dgm:cxn modelId="{D5887556-AAC3-4D89-8972-68C10070869D}" type="presParOf" srcId="{3D97E571-892C-4A81-A81F-102AFD2E66F8}" destId="{318E1AAC-A522-486D-ACD6-387EA9D47BC2}" srcOrd="3" destOrd="0" presId="urn:microsoft.com/office/officeart/2005/8/layout/lProcess2"/>
    <dgm:cxn modelId="{7D84932D-A723-42F8-99E6-4F7097C08246}" type="presParOf" srcId="{3D97E571-892C-4A81-A81F-102AFD2E66F8}" destId="{10A097C4-C144-46CB-B945-90D6AC1FBA40}" srcOrd="4" destOrd="0" presId="urn:microsoft.com/office/officeart/2005/8/layout/lProcess2"/>
    <dgm:cxn modelId="{F8B1AC4F-5838-417B-820F-3BD0446BFF48}" type="presParOf" srcId="{3D97E571-892C-4A81-A81F-102AFD2E66F8}" destId="{8C2B8F48-C3D2-4483-B64C-4832A84FF086}" srcOrd="5" destOrd="0" presId="urn:microsoft.com/office/officeart/2005/8/layout/lProcess2"/>
    <dgm:cxn modelId="{C2A01969-CF54-40F3-8070-4E32ED5EC709}" type="presParOf" srcId="{3D97E571-892C-4A81-A81F-102AFD2E66F8}" destId="{14663608-D15C-4069-8277-1DACC45D4813}" srcOrd="6" destOrd="0" presId="urn:microsoft.com/office/officeart/2005/8/layout/lProcess2"/>
    <dgm:cxn modelId="{2C7C77E7-BDF9-4E13-9722-82D06954D050}" type="presParOf" srcId="{3D97E571-892C-4A81-A81F-102AFD2E66F8}" destId="{3BC4B2BC-1BAA-4FED-8B80-FE0C68B39863}" srcOrd="7" destOrd="0" presId="urn:microsoft.com/office/officeart/2005/8/layout/lProcess2"/>
    <dgm:cxn modelId="{4FE57573-2E8A-44A9-82DB-8AB3E8D086D4}" type="presParOf" srcId="{3D97E571-892C-4A81-A81F-102AFD2E66F8}" destId="{848C0C1D-506E-4839-9A64-82D9FE88B0A5}"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A54DC-67F4-41DF-962D-B42A8ECBCD88}">
      <dsp:nvSpPr>
        <dsp:cNvPr id="0" name=""/>
        <dsp:cNvSpPr/>
      </dsp:nvSpPr>
      <dsp:spPr>
        <a:xfrm>
          <a:off x="1002" y="0"/>
          <a:ext cx="2606391" cy="5349923"/>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O" sz="2600" b="1" kern="1200" dirty="0">
              <a:latin typeface="+mj-lt"/>
            </a:rPr>
            <a:t>RUTF</a:t>
          </a:r>
        </a:p>
      </dsp:txBody>
      <dsp:txXfrm>
        <a:off x="1002" y="0"/>
        <a:ext cx="2606391" cy="1604976"/>
      </dsp:txXfrm>
    </dsp:sp>
    <dsp:sp modelId="{93978F53-5509-45DB-8A57-46C9CDB002B7}">
      <dsp:nvSpPr>
        <dsp:cNvPr id="0" name=""/>
        <dsp:cNvSpPr/>
      </dsp:nvSpPr>
      <dsp:spPr>
        <a:xfrm>
          <a:off x="158908" y="1084564"/>
          <a:ext cx="2085113" cy="48901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CO" sz="1400" b="0" kern="1200">
              <a:latin typeface="Gill Sans MT" panose="020B0502020104020203" pitchFamily="34" charset="0"/>
            </a:rPr>
            <a:t>Nombre genérico</a:t>
          </a:r>
          <a:endParaRPr lang="es-CO" sz="1400" b="0" kern="1200" dirty="0">
            <a:latin typeface="Gill Sans MT" panose="020B0502020104020203" pitchFamily="34" charset="0"/>
          </a:endParaRPr>
        </a:p>
      </dsp:txBody>
      <dsp:txXfrm>
        <a:off x="173231" y="1098887"/>
        <a:ext cx="2056467" cy="460370"/>
      </dsp:txXfrm>
    </dsp:sp>
    <dsp:sp modelId="{8FF3E8A7-5805-47E8-A972-DEAB861FC37A}">
      <dsp:nvSpPr>
        <dsp:cNvPr id="0" name=""/>
        <dsp:cNvSpPr/>
      </dsp:nvSpPr>
      <dsp:spPr>
        <a:xfrm>
          <a:off x="191779" y="1705231"/>
          <a:ext cx="1998810" cy="48901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CO" sz="1400" b="0" kern="1200" dirty="0">
              <a:latin typeface="Gill Sans MT" panose="020B0502020104020203" pitchFamily="34" charset="0"/>
            </a:rPr>
            <a:t>Se deriva de la formulación de la F-100</a:t>
          </a:r>
        </a:p>
      </dsp:txBody>
      <dsp:txXfrm>
        <a:off x="206102" y="1719554"/>
        <a:ext cx="1970164" cy="460370"/>
      </dsp:txXfrm>
    </dsp:sp>
    <dsp:sp modelId="{268102D3-63EA-4FAE-9BE0-2E8B0B2C504F}">
      <dsp:nvSpPr>
        <dsp:cNvPr id="0" name=""/>
        <dsp:cNvSpPr/>
      </dsp:nvSpPr>
      <dsp:spPr>
        <a:xfrm>
          <a:off x="117789" y="2257598"/>
          <a:ext cx="2085113" cy="87947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CO" sz="1400" b="0" kern="1200">
              <a:latin typeface="Gill Sans MT" panose="020B0502020104020203" pitchFamily="34" charset="0"/>
            </a:rPr>
            <a:t>Ingredientes en polvo embebidos en una pasta rica en lípidos</a:t>
          </a:r>
          <a:endParaRPr lang="es-CO" sz="1400" b="0" kern="1200" dirty="0">
            <a:latin typeface="Gill Sans MT" panose="020B0502020104020203" pitchFamily="34" charset="0"/>
          </a:endParaRPr>
        </a:p>
      </dsp:txBody>
      <dsp:txXfrm>
        <a:off x="143548" y="2283357"/>
        <a:ext cx="2033595" cy="827953"/>
      </dsp:txXfrm>
    </dsp:sp>
    <dsp:sp modelId="{E711F109-B60E-4DDC-8EC7-9AD363848006}">
      <dsp:nvSpPr>
        <dsp:cNvPr id="0" name=""/>
        <dsp:cNvSpPr/>
      </dsp:nvSpPr>
      <dsp:spPr>
        <a:xfrm>
          <a:off x="78766" y="3231834"/>
          <a:ext cx="2224794" cy="82845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CO" sz="1400" b="0" kern="1200" dirty="0">
              <a:latin typeface="Gill Sans MT" panose="020B0502020104020203" pitchFamily="34" charset="0"/>
            </a:rPr>
            <a:t>Fórmula con alta densidad energía y nutrientes.</a:t>
          </a:r>
        </a:p>
        <a:p>
          <a:pPr marL="0" lvl="0" indent="0" algn="ctr" defTabSz="622300">
            <a:lnSpc>
              <a:spcPct val="90000"/>
            </a:lnSpc>
            <a:spcBef>
              <a:spcPct val="0"/>
            </a:spcBef>
            <a:spcAft>
              <a:spcPct val="35000"/>
            </a:spcAft>
            <a:buNone/>
          </a:pPr>
          <a:r>
            <a:rPr lang="es-CO" sz="1400" b="0" kern="1200" dirty="0">
              <a:latin typeface="Gill Sans MT" panose="020B0502020104020203" pitchFamily="34" charset="0"/>
            </a:rPr>
            <a:t>Cada sobre 92 g (500 Kcal)</a:t>
          </a:r>
          <a:endParaRPr lang="es-CO" sz="1400" b="1" kern="1200" dirty="0">
            <a:latin typeface="Gill Sans MT" panose="020B0502020104020203" pitchFamily="34" charset="0"/>
          </a:endParaRPr>
        </a:p>
      </dsp:txBody>
      <dsp:txXfrm>
        <a:off x="103031" y="3256099"/>
        <a:ext cx="2176264" cy="779927"/>
      </dsp:txXfrm>
    </dsp:sp>
    <dsp:sp modelId="{9CD30650-832C-4A20-8C43-F45B43E042D1}">
      <dsp:nvSpPr>
        <dsp:cNvPr id="0" name=""/>
        <dsp:cNvSpPr/>
      </dsp:nvSpPr>
      <dsp:spPr>
        <a:xfrm>
          <a:off x="172544" y="4211596"/>
          <a:ext cx="2085113" cy="48901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CO" sz="1400" b="0" kern="1200" dirty="0">
              <a:latin typeface="Gill Sans MT" panose="020B0502020104020203" pitchFamily="34" charset="0"/>
            </a:rPr>
            <a:t>Resiste contaminación microbiana</a:t>
          </a:r>
          <a:endParaRPr lang="es-CO" sz="1400" b="1" kern="1200" dirty="0">
            <a:latin typeface="Gill Sans MT" panose="020B0502020104020203" pitchFamily="34" charset="0"/>
          </a:endParaRPr>
        </a:p>
      </dsp:txBody>
      <dsp:txXfrm>
        <a:off x="186867" y="4225919"/>
        <a:ext cx="2056467" cy="460370"/>
      </dsp:txXfrm>
    </dsp:sp>
    <dsp:sp modelId="{0191430F-1900-4B1A-BD89-E47DF45054C8}">
      <dsp:nvSpPr>
        <dsp:cNvPr id="0" name=""/>
        <dsp:cNvSpPr/>
      </dsp:nvSpPr>
      <dsp:spPr>
        <a:xfrm>
          <a:off x="2802873" y="0"/>
          <a:ext cx="2606391" cy="5349923"/>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O" sz="2600" b="1" kern="1200" dirty="0">
              <a:latin typeface="Gill Sans MT" panose="020B0502020104020203" pitchFamily="34" charset="0"/>
            </a:rPr>
            <a:t>Ingredientes</a:t>
          </a:r>
        </a:p>
      </dsp:txBody>
      <dsp:txXfrm>
        <a:off x="2802873" y="0"/>
        <a:ext cx="2606391" cy="1604976"/>
      </dsp:txXfrm>
    </dsp:sp>
    <dsp:sp modelId="{FE30F682-AC56-4D6C-AD71-C135CD5C5F57}">
      <dsp:nvSpPr>
        <dsp:cNvPr id="0" name=""/>
        <dsp:cNvSpPr/>
      </dsp:nvSpPr>
      <dsp:spPr>
        <a:xfrm>
          <a:off x="3155987" y="1209590"/>
          <a:ext cx="2085113" cy="347744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O" sz="1300" b="0" kern="1200">
              <a:latin typeface="Gill Sans MT" panose="020B0502020104020203" pitchFamily="34" charset="0"/>
            </a:rPr>
            <a:t>Mezcla de </a:t>
          </a:r>
          <a:r>
            <a:rPr lang="es-CO" sz="1300" b="0" u="sng" kern="1200">
              <a:latin typeface="Gill Sans MT" panose="020B0502020104020203" pitchFamily="34" charset="0"/>
            </a:rPr>
            <a:t>leche</a:t>
          </a:r>
          <a:r>
            <a:rPr lang="es-CO" sz="1300" b="0" kern="1200">
              <a:latin typeface="Gill Sans MT" panose="020B0502020104020203" pitchFamily="34" charset="0"/>
            </a:rPr>
            <a:t> en polvo*, aceite vegetal, azúcar, mantequilla de maní, mezcla de vitaminas y minerales.</a:t>
          </a:r>
          <a:endParaRPr lang="es-CO" sz="1300" b="0" kern="1200" dirty="0">
            <a:latin typeface="Gill Sans MT" panose="020B0502020104020203" pitchFamily="34" charset="0"/>
          </a:endParaRPr>
        </a:p>
      </dsp:txBody>
      <dsp:txXfrm>
        <a:off x="3217058" y="1270661"/>
        <a:ext cx="1962971" cy="3355307"/>
      </dsp:txXfrm>
    </dsp:sp>
    <dsp:sp modelId="{7780D13D-0481-4D53-B057-6A43061876E7}">
      <dsp:nvSpPr>
        <dsp:cNvPr id="0" name=""/>
        <dsp:cNvSpPr/>
      </dsp:nvSpPr>
      <dsp:spPr>
        <a:xfrm>
          <a:off x="5604744" y="0"/>
          <a:ext cx="2606391" cy="5349923"/>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O" sz="2600" b="1" kern="1200" dirty="0">
              <a:latin typeface="Gill Sans MT" panose="020B0502020104020203" pitchFamily="34" charset="0"/>
            </a:rPr>
            <a:t>Características</a:t>
          </a:r>
        </a:p>
      </dsp:txBody>
      <dsp:txXfrm>
        <a:off x="5604744" y="0"/>
        <a:ext cx="2606391" cy="1604976"/>
      </dsp:txXfrm>
    </dsp:sp>
    <dsp:sp modelId="{AD964D9C-E313-4D5E-ABF4-8CEDB078FC60}">
      <dsp:nvSpPr>
        <dsp:cNvPr id="0" name=""/>
        <dsp:cNvSpPr/>
      </dsp:nvSpPr>
      <dsp:spPr>
        <a:xfrm>
          <a:off x="5885629" y="1487197"/>
          <a:ext cx="2085113" cy="6189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O" sz="1300" b="0" kern="1200" dirty="0">
              <a:latin typeface="Gill Sans MT" panose="020B0502020104020203" pitchFamily="34" charset="0"/>
            </a:rPr>
            <a:t>No requiere preparación antes de consumir.</a:t>
          </a:r>
        </a:p>
      </dsp:txBody>
      <dsp:txXfrm>
        <a:off x="5903756" y="1505324"/>
        <a:ext cx="2048859" cy="582657"/>
      </dsp:txXfrm>
    </dsp:sp>
    <dsp:sp modelId="{75785F16-D1AE-4755-AFFA-B82A961861DF}">
      <dsp:nvSpPr>
        <dsp:cNvPr id="0" name=""/>
        <dsp:cNvSpPr/>
      </dsp:nvSpPr>
      <dsp:spPr>
        <a:xfrm>
          <a:off x="5847889" y="2132466"/>
          <a:ext cx="2085113" cy="61891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O" sz="1300" b="0" kern="1200" dirty="0">
              <a:latin typeface="Gill Sans MT" panose="020B0502020104020203" pitchFamily="34" charset="0"/>
            </a:rPr>
            <a:t>Fácil transporte </a:t>
          </a:r>
        </a:p>
      </dsp:txBody>
      <dsp:txXfrm>
        <a:off x="5866016" y="2150593"/>
        <a:ext cx="2048859" cy="582657"/>
      </dsp:txXfrm>
    </dsp:sp>
    <dsp:sp modelId="{10A097C4-C144-46CB-B945-90D6AC1FBA40}">
      <dsp:nvSpPr>
        <dsp:cNvPr id="0" name=""/>
        <dsp:cNvSpPr/>
      </dsp:nvSpPr>
      <dsp:spPr>
        <a:xfrm>
          <a:off x="5895742" y="2964503"/>
          <a:ext cx="2085113" cy="61891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O" sz="1300" b="0" kern="1200" dirty="0">
              <a:latin typeface="Gill Sans MT" panose="020B0502020104020203" pitchFamily="34" charset="0"/>
            </a:rPr>
            <a:t>Fácil  almacenamiento en ambientes tropicales.</a:t>
          </a:r>
        </a:p>
      </dsp:txBody>
      <dsp:txXfrm>
        <a:off x="5913869" y="2982630"/>
        <a:ext cx="2048859" cy="582657"/>
      </dsp:txXfrm>
    </dsp:sp>
    <dsp:sp modelId="{14663608-D15C-4069-8277-1DACC45D4813}">
      <dsp:nvSpPr>
        <dsp:cNvPr id="0" name=""/>
        <dsp:cNvSpPr/>
      </dsp:nvSpPr>
      <dsp:spPr>
        <a:xfrm>
          <a:off x="5865383" y="3748374"/>
          <a:ext cx="2085113" cy="61891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O" sz="1300" b="0" kern="1200" dirty="0">
              <a:latin typeface="Gill Sans MT" panose="020B0502020104020203" pitchFamily="34" charset="0"/>
            </a:rPr>
            <a:t>Resiste temperaturas extremas. Tarda dos años en caducar</a:t>
          </a:r>
        </a:p>
      </dsp:txBody>
      <dsp:txXfrm>
        <a:off x="5883510" y="3766501"/>
        <a:ext cx="2048859" cy="582657"/>
      </dsp:txXfrm>
    </dsp:sp>
    <dsp:sp modelId="{848C0C1D-506E-4839-9A64-82D9FE88B0A5}">
      <dsp:nvSpPr>
        <dsp:cNvPr id="0" name=""/>
        <dsp:cNvSpPr/>
      </dsp:nvSpPr>
      <dsp:spPr>
        <a:xfrm>
          <a:off x="5865383" y="4462503"/>
          <a:ext cx="2085113" cy="61891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O" sz="1300" b="0" kern="1200">
              <a:latin typeface="Gill Sans MT" panose="020B0502020104020203" pitchFamily="34" charset="0"/>
            </a:rPr>
            <a:t>El saber suele gustar a lo niños/as</a:t>
          </a:r>
          <a:endParaRPr lang="es-CO" sz="1300" b="0" kern="1200" dirty="0">
            <a:latin typeface="Gill Sans MT" panose="020B0502020104020203" pitchFamily="34" charset="0"/>
          </a:endParaRPr>
        </a:p>
      </dsp:txBody>
      <dsp:txXfrm>
        <a:off x="5883510" y="4480630"/>
        <a:ext cx="2048859" cy="58265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E53FB-9C67-40C0-B126-8E7DB2C0A8A0}" type="datetimeFigureOut">
              <a:rPr lang="es-ES" smtClean="0"/>
              <a:t>20/12/2023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F3FC8-DAB9-413D-80C7-F3ACE2BB65DF}" type="slidenum">
              <a:rPr lang="es-ES" smtClean="0"/>
              <a:t>‹#›</a:t>
            </a:fld>
            <a:endParaRPr lang="es-ES"/>
          </a:p>
        </p:txBody>
      </p:sp>
    </p:spTree>
    <p:extLst>
      <p:ext uri="{BB962C8B-B14F-4D97-AF65-F5344CB8AC3E}">
        <p14:creationId xmlns:p14="http://schemas.microsoft.com/office/powerpoint/2010/main" val="23769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None/>
            </a:pPr>
            <a:r>
              <a:rPr lang="es-ES" sz="1200" dirty="0"/>
              <a:t> </a:t>
            </a:r>
            <a:r>
              <a:rPr lang="es-ES" sz="1200" b="1" dirty="0"/>
              <a:t>OBJETIVO DEL APOYO:</a:t>
            </a:r>
          </a:p>
          <a:p>
            <a:pPr marL="0" indent="0" algn="just">
              <a:buNone/>
            </a:pPr>
            <a:r>
              <a:rPr lang="es-ES" sz="1200" dirty="0"/>
              <a:t>Dar apoyo técnico a </a:t>
            </a:r>
            <a:r>
              <a:rPr lang="es-ES" sz="1200" dirty="0" err="1"/>
              <a:t>Save</a:t>
            </a:r>
            <a:r>
              <a:rPr lang="es-ES" sz="1200" dirty="0"/>
              <a:t> </a:t>
            </a:r>
            <a:r>
              <a:rPr lang="es-ES" sz="1200" dirty="0" err="1"/>
              <a:t>the</a:t>
            </a:r>
            <a:r>
              <a:rPr lang="es-ES" sz="1200" dirty="0"/>
              <a:t> </a:t>
            </a:r>
            <a:r>
              <a:rPr lang="es-ES" sz="1200" dirty="0" err="1"/>
              <a:t>Children</a:t>
            </a:r>
            <a:r>
              <a:rPr lang="es-ES" sz="1200" dirty="0"/>
              <a:t> Honduras para la puesta en marcha de la respuesta de emergencia en nutrición</a:t>
            </a:r>
          </a:p>
          <a:p>
            <a:pPr marL="0" indent="0" algn="just">
              <a:buNone/>
            </a:pPr>
            <a:endParaRPr lang="es-ES" sz="1200" b="1" dirty="0"/>
          </a:p>
          <a:p>
            <a:pPr marL="0" indent="0" algn="just">
              <a:buNone/>
            </a:pPr>
            <a:r>
              <a:rPr lang="es-ES" sz="1200" b="1" dirty="0"/>
              <a:t>ASESORA TÉCNICA en MANEJO DESNUTRICIÓN AGUDA: </a:t>
            </a:r>
            <a:r>
              <a:rPr lang="es-ES" sz="1200" dirty="0"/>
              <a:t>Elena Rivero</a:t>
            </a:r>
          </a:p>
          <a:p>
            <a:pPr marL="0" indent="0" algn="just">
              <a:buNone/>
            </a:pPr>
            <a:endParaRPr lang="es-ES" sz="1200" b="1" dirty="0"/>
          </a:p>
          <a:p>
            <a:pPr algn="just"/>
            <a:r>
              <a:rPr lang="es-ES" sz="1200" b="1" dirty="0"/>
              <a:t>APOYO REMOTO Y EN EL PAÍS</a:t>
            </a:r>
            <a:endParaRPr lang="es-ES" sz="1200" dirty="0"/>
          </a:p>
          <a:p>
            <a:pPr marL="0" indent="0" algn="just">
              <a:buNone/>
            </a:pPr>
            <a:endParaRPr lang="es-ES" sz="1200" dirty="0"/>
          </a:p>
          <a:p>
            <a:pPr algn="just"/>
            <a:r>
              <a:rPr lang="es-ES" sz="1200" b="1" dirty="0"/>
              <a:t>ESTANCIA EN EL PAÍS</a:t>
            </a:r>
            <a:r>
              <a:rPr lang="es-ES" sz="1200" dirty="0"/>
              <a:t>: 9 de Septiembre al 21 de Octubre</a:t>
            </a:r>
            <a:endParaRPr lang="es-ES" sz="1200" i="1" dirty="0"/>
          </a:p>
          <a:p>
            <a:endParaRPr lang="es-ES" dirty="0"/>
          </a:p>
        </p:txBody>
      </p:sp>
      <p:sp>
        <p:nvSpPr>
          <p:cNvPr id="4" name="Marcador de número de diapositiva 3"/>
          <p:cNvSpPr>
            <a:spLocks noGrp="1"/>
          </p:cNvSpPr>
          <p:nvPr>
            <p:ph type="sldNum" sz="quarter" idx="5"/>
          </p:nvPr>
        </p:nvSpPr>
        <p:spPr/>
        <p:txBody>
          <a:bodyPr/>
          <a:lstStyle/>
          <a:p>
            <a:fld id="{58BF3FC8-DAB9-413D-80C7-F3ACE2BB65DF}" type="slidenum">
              <a:rPr lang="es-ES" smtClean="0"/>
              <a:t>3</a:t>
            </a:fld>
            <a:endParaRPr lang="es-ES"/>
          </a:p>
        </p:txBody>
      </p:sp>
    </p:spTree>
    <p:extLst>
      <p:ext uri="{BB962C8B-B14F-4D97-AF65-F5344CB8AC3E}">
        <p14:creationId xmlns:p14="http://schemas.microsoft.com/office/powerpoint/2010/main" val="1844632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7315E34C-8D93-4965-BB11-3B7F560845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508F4516-42C3-48B5-9B01-2824C105CB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a:p>
        </p:txBody>
      </p:sp>
      <p:sp>
        <p:nvSpPr>
          <p:cNvPr id="179204" name="Slide Number Placeholder 3">
            <a:extLst>
              <a:ext uri="{FF2B5EF4-FFF2-40B4-BE49-F238E27FC236}">
                <a16:creationId xmlns:a16="http://schemas.microsoft.com/office/drawing/2014/main" id="{D1354339-EAF9-4DC6-BAAB-1E3A86D353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DB1881-2EC0-4943-99DF-D6752E3C9BAB}" type="slidenum">
              <a:rPr lang="fr-FR" altLang="fr-FR" sz="1100">
                <a:solidFill>
                  <a:srgbClr val="000000"/>
                </a:solidFill>
                <a:latin typeface="Calibri" panose="020F0502020204030204" pitchFamily="34" charset="0"/>
                <a:ea typeface="MS PGothic" panose="020B0600070205080204" pitchFamily="34" charset="-128"/>
              </a:rPr>
              <a:pPr/>
              <a:t>22</a:t>
            </a:fld>
            <a:endParaRPr lang="fr-FR" altLang="fr-FR"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67242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CCF6F85E-DFD3-479B-A113-683073B0EA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8205D7-A750-4091-9E5D-76A587920177}" type="slidenum">
              <a:rPr lang="es-ES_tradnl" altLang="en-US">
                <a:latin typeface="Times New Roman" panose="02020603050405020304" pitchFamily="18" charset="0"/>
              </a:rPr>
              <a:pPr>
                <a:spcBef>
                  <a:spcPct val="0"/>
                </a:spcBef>
              </a:pPr>
              <a:t>23</a:t>
            </a:fld>
            <a:endParaRPr lang="es-ES_tradnl" altLang="en-US">
              <a:latin typeface="Times New Roman" panose="02020603050405020304" pitchFamily="18" charset="0"/>
            </a:endParaRPr>
          </a:p>
        </p:txBody>
      </p:sp>
      <p:sp>
        <p:nvSpPr>
          <p:cNvPr id="185347" name="Rectangle 2">
            <a:extLst>
              <a:ext uri="{FF2B5EF4-FFF2-40B4-BE49-F238E27FC236}">
                <a16:creationId xmlns:a16="http://schemas.microsoft.com/office/drawing/2014/main" id="{CE3E2426-5ECD-4DA6-A0FE-FAECBDF82A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a:extLst>
              <a:ext uri="{FF2B5EF4-FFF2-40B4-BE49-F238E27FC236}">
                <a16:creationId xmlns:a16="http://schemas.microsoft.com/office/drawing/2014/main" id="{5E0FFCA4-713F-49E9-9627-716B7E655E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_tradnl" altLang="en-US"/>
          </a:p>
        </p:txBody>
      </p:sp>
    </p:spTree>
    <p:extLst>
      <p:ext uri="{BB962C8B-B14F-4D97-AF65-F5344CB8AC3E}">
        <p14:creationId xmlns:p14="http://schemas.microsoft.com/office/powerpoint/2010/main" val="1504108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CE31D808-F59F-4ABE-B738-30B45D53AD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a:extLst>
              <a:ext uri="{FF2B5EF4-FFF2-40B4-BE49-F238E27FC236}">
                <a16:creationId xmlns:a16="http://schemas.microsoft.com/office/drawing/2014/main" id="{77847BF1-124E-4E23-81C6-70C138A471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fr-FR" noProof="0" dirty="0"/>
              <a:t>Antes de empezar, pregunte ¿Quién había visto una cinta MUAC? ¿Quién la ha utilizado?, ¿Quién sabe como usarla?</a:t>
            </a:r>
          </a:p>
          <a:p>
            <a:r>
              <a:rPr lang="es-ES" altLang="fr-FR" noProof="0" dirty="0" err="1"/>
              <a:t>Pidele</a:t>
            </a:r>
            <a:r>
              <a:rPr lang="es-ES" altLang="fr-FR" noProof="0" dirty="0"/>
              <a:t> que lo explique</a:t>
            </a:r>
          </a:p>
        </p:txBody>
      </p:sp>
      <p:sp>
        <p:nvSpPr>
          <p:cNvPr id="187396" name="Slide Number Placeholder 3">
            <a:extLst>
              <a:ext uri="{FF2B5EF4-FFF2-40B4-BE49-F238E27FC236}">
                <a16:creationId xmlns:a16="http://schemas.microsoft.com/office/drawing/2014/main" id="{9B59C26F-CB01-4EFB-93CB-E8EFF2C588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898453-D281-4DB9-9FB9-B449D2F09C64}" type="slidenum">
              <a:rPr lang="fr-FR" altLang="fr-FR" sz="1100">
                <a:solidFill>
                  <a:srgbClr val="000000"/>
                </a:solidFill>
                <a:latin typeface="Calibri" panose="020F0502020204030204" pitchFamily="34" charset="0"/>
                <a:ea typeface="MS PGothic" panose="020B0600070205080204" pitchFamily="34" charset="-128"/>
              </a:rPr>
              <a:pPr/>
              <a:t>24</a:t>
            </a:fld>
            <a:endParaRPr lang="fr-FR" altLang="fr-FR"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318377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F90115BB-73CE-4886-B533-18A4ADA7DC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E4DF03EC-735E-4EA0-808D-57FEAFD9D6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CA" altLang="fr-FR"/>
          </a:p>
        </p:txBody>
      </p:sp>
      <p:sp>
        <p:nvSpPr>
          <p:cNvPr id="189444" name="Slide Number Placeholder 3">
            <a:extLst>
              <a:ext uri="{FF2B5EF4-FFF2-40B4-BE49-F238E27FC236}">
                <a16:creationId xmlns:a16="http://schemas.microsoft.com/office/drawing/2014/main" id="{F1B4F0C0-1C20-4FFF-877B-ECE180D51A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739651-7493-4B7B-9745-F656D4033DA8}" type="slidenum">
              <a:rPr lang="fr-FR" altLang="fr-FR" sz="1100">
                <a:solidFill>
                  <a:srgbClr val="000000"/>
                </a:solidFill>
                <a:latin typeface="Calibri" panose="020F0502020204030204" pitchFamily="34" charset="0"/>
                <a:ea typeface="MS PGothic" panose="020B0600070205080204" pitchFamily="34" charset="-128"/>
              </a:rPr>
              <a:pPr/>
              <a:t>25</a:t>
            </a:fld>
            <a:endParaRPr lang="fr-FR" altLang="fr-FR"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625473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C879AA3A-8B66-485B-AC9D-3CECD5ADDB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a:extLst>
              <a:ext uri="{FF2B5EF4-FFF2-40B4-BE49-F238E27FC236}">
                <a16:creationId xmlns:a16="http://schemas.microsoft.com/office/drawing/2014/main" id="{A9CD958F-40C1-401A-8E50-6B0FB64002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sz="1000" dirty="0"/>
          </a:p>
        </p:txBody>
      </p:sp>
      <p:sp>
        <p:nvSpPr>
          <p:cNvPr id="201732" name="Slide Number Placeholder 3">
            <a:extLst>
              <a:ext uri="{FF2B5EF4-FFF2-40B4-BE49-F238E27FC236}">
                <a16:creationId xmlns:a16="http://schemas.microsoft.com/office/drawing/2014/main" id="{74C3B929-ECDF-4E5F-8B09-A604246C48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60438" rtl="0" eaLnBrk="1" fontAlgn="auto" latinLnBrk="0" hangingPunct="1">
              <a:lnSpc>
                <a:spcPct val="100000"/>
              </a:lnSpc>
              <a:spcBef>
                <a:spcPts val="0"/>
              </a:spcBef>
              <a:spcAft>
                <a:spcPts val="0"/>
              </a:spcAft>
              <a:buClrTx/>
              <a:buSzTx/>
              <a:buFontTx/>
              <a:buNone/>
              <a:tabLst/>
              <a:defRPr/>
            </a:pPr>
            <a:fld id="{34D6C7EC-8464-4CF8-9787-B1EA2EE35761}" type="slidenum">
              <a:rPr kumimoji="0" lang="fr-FR" altLang="fr-FR" sz="11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60438" rtl="0" eaLnBrk="1" fontAlgn="auto" latinLnBrk="0" hangingPunct="1">
                <a:lnSpc>
                  <a:spcPct val="100000"/>
                </a:lnSpc>
                <a:spcBef>
                  <a:spcPts val="0"/>
                </a:spcBef>
                <a:spcAft>
                  <a:spcPts val="0"/>
                </a:spcAft>
                <a:buClrTx/>
                <a:buSzTx/>
                <a:buFontTx/>
                <a:buNone/>
                <a:tabLst/>
                <a:defRPr/>
              </a:pPr>
              <a:t>27</a:t>
            </a:fld>
            <a:endParaRPr kumimoji="0" lang="fr-FR" altLang="fr-FR" sz="11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74036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B78CBBA3-E66C-48FF-B07B-B9F4A745C2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a:extLst>
              <a:ext uri="{FF2B5EF4-FFF2-40B4-BE49-F238E27FC236}">
                <a16:creationId xmlns:a16="http://schemas.microsoft.com/office/drawing/2014/main" id="{3C73EE1C-D304-45A2-87D5-A951031DAF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a:p>
        </p:txBody>
      </p:sp>
      <p:sp>
        <p:nvSpPr>
          <p:cNvPr id="195588" name="Slide Number Placeholder 3">
            <a:extLst>
              <a:ext uri="{FF2B5EF4-FFF2-40B4-BE49-F238E27FC236}">
                <a16:creationId xmlns:a16="http://schemas.microsoft.com/office/drawing/2014/main" id="{4EA31D1E-06F6-48C5-8887-995ED9E93D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851CBF-DFC3-485F-A777-84DB2CD460BD}" type="slidenum">
              <a:rPr lang="fr-FR" altLang="fr-FR" sz="1100">
                <a:solidFill>
                  <a:srgbClr val="000000"/>
                </a:solidFill>
                <a:latin typeface="Calibri" panose="020F0502020204030204" pitchFamily="34" charset="0"/>
                <a:ea typeface="MS PGothic" panose="020B0600070205080204" pitchFamily="34" charset="-128"/>
              </a:rPr>
              <a:pPr/>
              <a:t>29</a:t>
            </a:fld>
            <a:endParaRPr lang="fr-FR" altLang="fr-FR"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859667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F00518F7-A261-4F15-9706-AD47561036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a:extLst>
              <a:ext uri="{FF2B5EF4-FFF2-40B4-BE49-F238E27FC236}">
                <a16:creationId xmlns:a16="http://schemas.microsoft.com/office/drawing/2014/main" id="{07275608-31D5-4B7A-9D58-BC9DA7356F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7636" name="Slide Number Placeholder 3">
            <a:extLst>
              <a:ext uri="{FF2B5EF4-FFF2-40B4-BE49-F238E27FC236}">
                <a16:creationId xmlns:a16="http://schemas.microsoft.com/office/drawing/2014/main" id="{9E78A9C9-8FDF-4283-9270-7B0B57DF24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cs typeface="Arial" panose="020B0604020202020204" pitchFamily="34" charset="0"/>
              </a:defRPr>
            </a:lvl1pPr>
            <a:lvl2pPr marL="742950" indent="-285750" defTabSz="922338">
              <a:defRPr>
                <a:solidFill>
                  <a:schemeClr val="tx1"/>
                </a:solidFill>
                <a:latin typeface="Arial" panose="020B0604020202020204" pitchFamily="34" charset="0"/>
                <a:cs typeface="Arial" panose="020B0604020202020204" pitchFamily="34" charset="0"/>
              </a:defRPr>
            </a:lvl2pPr>
            <a:lvl3pPr marL="1143000" indent="-228600" defTabSz="922338">
              <a:defRPr>
                <a:solidFill>
                  <a:schemeClr val="tx1"/>
                </a:solidFill>
                <a:latin typeface="Arial" panose="020B0604020202020204" pitchFamily="34" charset="0"/>
                <a:cs typeface="Arial" panose="020B0604020202020204" pitchFamily="34" charset="0"/>
              </a:defRPr>
            </a:lvl3pPr>
            <a:lvl4pPr marL="1600200" indent="-228600" defTabSz="922338">
              <a:defRPr>
                <a:solidFill>
                  <a:schemeClr val="tx1"/>
                </a:solidFill>
                <a:latin typeface="Arial" panose="020B0604020202020204" pitchFamily="34" charset="0"/>
                <a:cs typeface="Arial" panose="020B0604020202020204" pitchFamily="34" charset="0"/>
              </a:defRPr>
            </a:lvl4pPr>
            <a:lvl5pPr marL="2057400" indent="-228600" defTabSz="922338">
              <a:defRPr>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6A6306-CA3A-4D7C-AB78-2F6951E7CB4C}" type="slidenum">
              <a:rPr lang="fr-FR" altLang="en-US" sz="1100">
                <a:solidFill>
                  <a:srgbClr val="000000"/>
                </a:solidFill>
                <a:latin typeface="Calibri" panose="020F0502020204030204" pitchFamily="34" charset="0"/>
                <a:ea typeface="MS PGothic" panose="020B0600070205080204" pitchFamily="34" charset="-128"/>
              </a:rPr>
              <a:pPr/>
              <a:t>30</a:t>
            </a:fld>
            <a:endParaRPr lang="fr-FR" altLang="en-US"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093130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9BD10C77-CA93-4D06-BF80-4EEEBA26B4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E2DAF3E2-39B8-4887-BC4A-E3D4CADF27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sz="1000"/>
          </a:p>
        </p:txBody>
      </p:sp>
      <p:sp>
        <p:nvSpPr>
          <p:cNvPr id="199684" name="Slide Number Placeholder 3">
            <a:extLst>
              <a:ext uri="{FF2B5EF4-FFF2-40B4-BE49-F238E27FC236}">
                <a16:creationId xmlns:a16="http://schemas.microsoft.com/office/drawing/2014/main" id="{9AC5D7BD-7327-4A8B-A6AB-F830BC73CF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ED1144-D00E-4C06-A955-3A5B2AA024D8}" type="slidenum">
              <a:rPr lang="fr-FR" altLang="fr-FR" sz="1100">
                <a:solidFill>
                  <a:srgbClr val="000000"/>
                </a:solidFill>
                <a:latin typeface="Calibri" panose="020F0502020204030204" pitchFamily="34" charset="0"/>
                <a:ea typeface="MS PGothic" panose="020B0600070205080204" pitchFamily="34" charset="-128"/>
              </a:rPr>
              <a:pPr/>
              <a:t>31</a:t>
            </a:fld>
            <a:endParaRPr lang="fr-FR" altLang="fr-FR"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354361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C879AA3A-8B66-485B-AC9D-3CECD5ADDB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a:extLst>
              <a:ext uri="{FF2B5EF4-FFF2-40B4-BE49-F238E27FC236}">
                <a16:creationId xmlns:a16="http://schemas.microsoft.com/office/drawing/2014/main" id="{A9CD958F-40C1-401A-8E50-6B0FB64002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sz="1000"/>
          </a:p>
        </p:txBody>
      </p:sp>
      <p:sp>
        <p:nvSpPr>
          <p:cNvPr id="201732" name="Slide Number Placeholder 3">
            <a:extLst>
              <a:ext uri="{FF2B5EF4-FFF2-40B4-BE49-F238E27FC236}">
                <a16:creationId xmlns:a16="http://schemas.microsoft.com/office/drawing/2014/main" id="{74C3B929-ECDF-4E5F-8B09-A604246C48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D6C7EC-8464-4CF8-9787-B1EA2EE35761}" type="slidenum">
              <a:rPr lang="fr-FR" altLang="fr-FR" sz="1100">
                <a:solidFill>
                  <a:srgbClr val="000000"/>
                </a:solidFill>
                <a:latin typeface="Calibri" panose="020F0502020204030204" pitchFamily="34" charset="0"/>
                <a:ea typeface="MS PGothic" panose="020B0600070205080204" pitchFamily="34" charset="-128"/>
              </a:rPr>
              <a:pPr/>
              <a:t>32</a:t>
            </a:fld>
            <a:endParaRPr lang="fr-FR" altLang="fr-FR"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27461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C879AA3A-8B66-485B-AC9D-3CECD5ADDB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a:extLst>
              <a:ext uri="{FF2B5EF4-FFF2-40B4-BE49-F238E27FC236}">
                <a16:creationId xmlns:a16="http://schemas.microsoft.com/office/drawing/2014/main" id="{A9CD958F-40C1-401A-8E50-6B0FB64002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fr-FR" sz="1000" dirty="0" err="1"/>
              <a:t>Esta</a:t>
            </a:r>
            <a:r>
              <a:rPr lang="en-CA" altLang="fr-FR" sz="1000" dirty="0"/>
              <a:t> </a:t>
            </a:r>
            <a:r>
              <a:rPr lang="en-CA" altLang="fr-FR" sz="1000" dirty="0" err="1"/>
              <a:t>extrangulando</a:t>
            </a:r>
            <a:r>
              <a:rPr lang="en-CA" altLang="fr-FR" sz="1000" dirty="0"/>
              <a:t> </a:t>
            </a:r>
            <a:r>
              <a:rPr lang="en-CA" altLang="fr-FR" sz="1000" dirty="0" err="1"/>
              <a:t>el</a:t>
            </a:r>
            <a:r>
              <a:rPr lang="en-CA" altLang="fr-FR" sz="1000" dirty="0"/>
              <a:t> </a:t>
            </a:r>
            <a:r>
              <a:rPr lang="en-CA" altLang="fr-FR" sz="1000" dirty="0" err="1"/>
              <a:t>brazo</a:t>
            </a:r>
            <a:r>
              <a:rPr lang="en-CA" altLang="fr-FR" sz="1000" dirty="0"/>
              <a:t> para </a:t>
            </a:r>
            <a:r>
              <a:rPr lang="en-CA" altLang="fr-FR" sz="1000" dirty="0" err="1"/>
              <a:t>hacer</a:t>
            </a:r>
            <a:r>
              <a:rPr lang="en-CA" altLang="fr-FR" sz="1000" dirty="0"/>
              <a:t> </a:t>
            </a:r>
            <a:r>
              <a:rPr lang="en-CA" altLang="fr-FR" sz="1000" dirty="0" err="1"/>
              <a:t>llegar</a:t>
            </a:r>
            <a:r>
              <a:rPr lang="en-CA" altLang="fr-FR" sz="1000" dirty="0"/>
              <a:t> al </a:t>
            </a:r>
            <a:r>
              <a:rPr lang="en-CA" altLang="fr-FR" sz="1000" dirty="0" err="1"/>
              <a:t>amarillo</a:t>
            </a:r>
            <a:endParaRPr lang="en-CA" altLang="fr-FR" sz="1000" dirty="0"/>
          </a:p>
        </p:txBody>
      </p:sp>
      <p:sp>
        <p:nvSpPr>
          <p:cNvPr id="201732" name="Slide Number Placeholder 3">
            <a:extLst>
              <a:ext uri="{FF2B5EF4-FFF2-40B4-BE49-F238E27FC236}">
                <a16:creationId xmlns:a16="http://schemas.microsoft.com/office/drawing/2014/main" id="{74C3B929-ECDF-4E5F-8B09-A604246C48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D6C7EC-8464-4CF8-9787-B1EA2EE35761}" type="slidenum">
              <a:rPr lang="fr-FR" altLang="fr-FR" sz="1100">
                <a:solidFill>
                  <a:srgbClr val="000000"/>
                </a:solidFill>
                <a:latin typeface="Calibri" panose="020F0502020204030204" pitchFamily="34" charset="0"/>
                <a:ea typeface="MS PGothic" panose="020B0600070205080204" pitchFamily="34" charset="-128"/>
              </a:rPr>
              <a:pPr/>
              <a:t>33</a:t>
            </a:fld>
            <a:endParaRPr lang="fr-FR" altLang="fr-FR" sz="1100" dirty="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05120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i="0" dirty="0">
                <a:solidFill>
                  <a:srgbClr val="222222"/>
                </a:solidFill>
                <a:effectLst/>
                <a:latin typeface="Roboto" panose="02000000000000000000" pitchFamily="2" charset="0"/>
              </a:rPr>
              <a:t>Management of small &amp; nutritionally At-risk Infants under six months &amp; their Mothers.</a:t>
            </a:r>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2A0D1-D111-2E44-8581-1AC0FF0999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548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B78CBBA3-E66C-48FF-B07B-B9F4A745C2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a:extLst>
              <a:ext uri="{FF2B5EF4-FFF2-40B4-BE49-F238E27FC236}">
                <a16:creationId xmlns:a16="http://schemas.microsoft.com/office/drawing/2014/main" id="{3C73EE1C-D304-45A2-87D5-A951031DAF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a:p>
        </p:txBody>
      </p:sp>
      <p:sp>
        <p:nvSpPr>
          <p:cNvPr id="195588" name="Slide Number Placeholder 3">
            <a:extLst>
              <a:ext uri="{FF2B5EF4-FFF2-40B4-BE49-F238E27FC236}">
                <a16:creationId xmlns:a16="http://schemas.microsoft.com/office/drawing/2014/main" id="{4EA31D1E-06F6-48C5-8887-995ED9E93D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851CBF-DFC3-485F-A777-84DB2CD460BD}" type="slidenum">
              <a:rPr lang="fr-FR" altLang="fr-FR" sz="1100">
                <a:solidFill>
                  <a:srgbClr val="000000"/>
                </a:solidFill>
                <a:latin typeface="Calibri" panose="020F0502020204030204" pitchFamily="34" charset="0"/>
                <a:ea typeface="MS PGothic" panose="020B0600070205080204" pitchFamily="34" charset="-128"/>
              </a:rPr>
              <a:pPr/>
              <a:t>34</a:t>
            </a:fld>
            <a:endParaRPr lang="fr-FR" altLang="fr-FR"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659343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46F9202A-0828-4943-9426-A118C017B5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a:extLst>
              <a:ext uri="{FF2B5EF4-FFF2-40B4-BE49-F238E27FC236}">
                <a16:creationId xmlns:a16="http://schemas.microsoft.com/office/drawing/2014/main" id="{BE854477-D570-4A45-9467-AC1D8D7767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203780" name="Slide Number Placeholder 3">
            <a:extLst>
              <a:ext uri="{FF2B5EF4-FFF2-40B4-BE49-F238E27FC236}">
                <a16:creationId xmlns:a16="http://schemas.microsoft.com/office/drawing/2014/main" id="{8AE79E28-8CEC-4169-86C7-11CFA376BC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cs typeface="Arial" panose="020B0604020202020204" pitchFamily="34" charset="0"/>
              </a:defRPr>
            </a:lvl1pPr>
            <a:lvl2pPr marL="742950" indent="-285750" defTabSz="920750">
              <a:defRPr>
                <a:solidFill>
                  <a:schemeClr val="tx1"/>
                </a:solidFill>
                <a:latin typeface="Arial" panose="020B0604020202020204" pitchFamily="34" charset="0"/>
                <a:cs typeface="Arial" panose="020B0604020202020204" pitchFamily="34" charset="0"/>
              </a:defRPr>
            </a:lvl2pPr>
            <a:lvl3pPr marL="1143000" indent="-228600" defTabSz="920750">
              <a:defRPr>
                <a:solidFill>
                  <a:schemeClr val="tx1"/>
                </a:solidFill>
                <a:latin typeface="Arial" panose="020B0604020202020204" pitchFamily="34" charset="0"/>
                <a:cs typeface="Arial" panose="020B0604020202020204" pitchFamily="34" charset="0"/>
              </a:defRPr>
            </a:lvl3pPr>
            <a:lvl4pPr marL="1600200" indent="-228600" defTabSz="920750">
              <a:defRPr>
                <a:solidFill>
                  <a:schemeClr val="tx1"/>
                </a:solidFill>
                <a:latin typeface="Arial" panose="020B0604020202020204" pitchFamily="34" charset="0"/>
                <a:cs typeface="Arial" panose="020B0604020202020204" pitchFamily="34" charset="0"/>
              </a:defRPr>
            </a:lvl4pPr>
            <a:lvl5pPr marL="2057400" indent="-228600" defTabSz="920750">
              <a:defRPr>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8F499C-98B2-4697-BF68-EC744B95044C}" type="slidenum">
              <a:rPr lang="fr-FR" altLang="en-US" sz="1100">
                <a:solidFill>
                  <a:srgbClr val="000000"/>
                </a:solidFill>
                <a:latin typeface="Calibri" panose="020F0502020204030204" pitchFamily="34" charset="0"/>
                <a:ea typeface="MS PGothic" panose="020B0600070205080204" pitchFamily="34" charset="-128"/>
              </a:rPr>
              <a:pPr/>
              <a:t>35</a:t>
            </a:fld>
            <a:endParaRPr lang="fr-FR" altLang="en-US"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175869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CAC93586-FCDD-4B46-8739-B2C4294335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a:extLst>
              <a:ext uri="{FF2B5EF4-FFF2-40B4-BE49-F238E27FC236}">
                <a16:creationId xmlns:a16="http://schemas.microsoft.com/office/drawing/2014/main" id="{1B34FA40-D6D6-4BDC-986D-A37DD863F5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a:p>
        </p:txBody>
      </p:sp>
      <p:sp>
        <p:nvSpPr>
          <p:cNvPr id="207876" name="Slide Number Placeholder 3">
            <a:extLst>
              <a:ext uri="{FF2B5EF4-FFF2-40B4-BE49-F238E27FC236}">
                <a16:creationId xmlns:a16="http://schemas.microsoft.com/office/drawing/2014/main" id="{F4A1FF4E-1223-4AF1-B496-AB4E285D54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7CB61C-E24A-4164-9C96-CB176CF8D24E}" type="slidenum">
              <a:rPr lang="fr-FR" altLang="fr-FR" sz="1100">
                <a:solidFill>
                  <a:srgbClr val="000000"/>
                </a:solidFill>
                <a:latin typeface="Calibri" panose="020F0502020204030204" pitchFamily="34" charset="0"/>
                <a:ea typeface="MS PGothic" panose="020B0600070205080204" pitchFamily="34" charset="-128"/>
              </a:rPr>
              <a:pPr/>
              <a:t>36</a:t>
            </a:fld>
            <a:endParaRPr lang="fr-FR" altLang="fr-FR"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543034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AD1EB0DC-C1C6-43FC-A150-FD1D2B8CEC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Rectangle 3">
            <a:extLst>
              <a:ext uri="{FF2B5EF4-FFF2-40B4-BE49-F238E27FC236}">
                <a16:creationId xmlns:a16="http://schemas.microsoft.com/office/drawing/2014/main" id="{8B2C7322-B40C-4CFA-9ECD-CF641DFADE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209924" name="Slide Number Placeholder 3">
            <a:extLst>
              <a:ext uri="{FF2B5EF4-FFF2-40B4-BE49-F238E27FC236}">
                <a16:creationId xmlns:a16="http://schemas.microsoft.com/office/drawing/2014/main" id="{57F6E5F6-17C1-47EC-AB7B-D5B99BE9F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253E0A-F83E-43CE-B462-D612590D44B5}" type="slidenum">
              <a:rPr lang="fr-FR" altLang="fr-FR" sz="1100">
                <a:solidFill>
                  <a:srgbClr val="000000"/>
                </a:solidFill>
                <a:latin typeface="Calibri" panose="020F0502020204030204" pitchFamily="34" charset="0"/>
                <a:ea typeface="MS PGothic" panose="020B0600070205080204" pitchFamily="34" charset="-128"/>
              </a:rPr>
              <a:pPr/>
              <a:t>37</a:t>
            </a:fld>
            <a:endParaRPr lang="fr-FR" altLang="fr-FR"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963300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EE6DC476-C0D3-4CA5-AF57-EE6EC9AAA4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a:extLst>
              <a:ext uri="{FF2B5EF4-FFF2-40B4-BE49-F238E27FC236}">
                <a16:creationId xmlns:a16="http://schemas.microsoft.com/office/drawing/2014/main" id="{A189E71D-4CE9-445E-AEDB-E344AEAFF9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a:p>
          <a:p>
            <a:pPr eaLnBrk="1" hangingPunct="1"/>
            <a:endParaRPr lang="en-CA" altLang="en-US"/>
          </a:p>
        </p:txBody>
      </p:sp>
      <p:sp>
        <p:nvSpPr>
          <p:cNvPr id="216068" name="Slide Number Placeholder 3">
            <a:extLst>
              <a:ext uri="{FF2B5EF4-FFF2-40B4-BE49-F238E27FC236}">
                <a16:creationId xmlns:a16="http://schemas.microsoft.com/office/drawing/2014/main" id="{275269B7-1D3E-4915-A1CA-4C414FC4BF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C6DAE7-D702-4D26-B20D-5BFD7D5644AC}" type="slidenum">
              <a:rPr lang="fr-FR" altLang="fr-FR" sz="1100">
                <a:solidFill>
                  <a:srgbClr val="000000"/>
                </a:solidFill>
                <a:latin typeface="Calibri" panose="020F0502020204030204" pitchFamily="34" charset="0"/>
                <a:ea typeface="MS PGothic" panose="020B0600070205080204" pitchFamily="34" charset="-128"/>
              </a:rPr>
              <a:pPr/>
              <a:t>38</a:t>
            </a:fld>
            <a:endParaRPr lang="fr-FR" altLang="fr-FR"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22926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a:extLst>
              <a:ext uri="{FF2B5EF4-FFF2-40B4-BE49-F238E27FC236}">
                <a16:creationId xmlns:a16="http://schemas.microsoft.com/office/drawing/2014/main" id="{D82D929A-D156-4D16-9F31-582A8EB186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a:extLst>
              <a:ext uri="{FF2B5EF4-FFF2-40B4-BE49-F238E27FC236}">
                <a16:creationId xmlns:a16="http://schemas.microsoft.com/office/drawing/2014/main" id="{30356D50-2ACE-4640-9B9F-E77DF773BA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218116" name="Slide Number Placeholder 3">
            <a:extLst>
              <a:ext uri="{FF2B5EF4-FFF2-40B4-BE49-F238E27FC236}">
                <a16:creationId xmlns:a16="http://schemas.microsoft.com/office/drawing/2014/main" id="{B1EEE54F-41CF-4215-B8F2-22164662C2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0ABAA0-A5B1-4684-B425-E45ABB010476}" type="slidenum">
              <a:rPr lang="fr-FR" altLang="fr-FR" sz="1100">
                <a:solidFill>
                  <a:srgbClr val="000000"/>
                </a:solidFill>
                <a:latin typeface="Calibri" panose="020F0502020204030204" pitchFamily="34" charset="0"/>
                <a:ea typeface="MS PGothic" panose="020B0600070205080204" pitchFamily="34" charset="-128"/>
              </a:rPr>
              <a:pPr/>
              <a:t>39</a:t>
            </a:fld>
            <a:endParaRPr lang="fr-FR" altLang="fr-FR"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445622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C77ED325-C39C-4C2E-A172-35B3B30C24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a:extLst>
              <a:ext uri="{FF2B5EF4-FFF2-40B4-BE49-F238E27FC236}">
                <a16:creationId xmlns:a16="http://schemas.microsoft.com/office/drawing/2014/main" id="{243D8541-A81A-4694-A2D5-797F7E8635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a:p>
        </p:txBody>
      </p:sp>
      <p:sp>
        <p:nvSpPr>
          <p:cNvPr id="220164" name="Slide Number Placeholder 3">
            <a:extLst>
              <a:ext uri="{FF2B5EF4-FFF2-40B4-BE49-F238E27FC236}">
                <a16:creationId xmlns:a16="http://schemas.microsoft.com/office/drawing/2014/main" id="{FF2473D3-6C61-418D-A52F-7536F98AE2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490C3C-B184-4AF7-9839-D624501D62DB}" type="slidenum">
              <a:rPr lang="fr-FR" altLang="fr-FR" sz="1100">
                <a:solidFill>
                  <a:srgbClr val="000000"/>
                </a:solidFill>
                <a:latin typeface="Calibri" panose="020F0502020204030204" pitchFamily="34" charset="0"/>
                <a:ea typeface="MS PGothic" panose="020B0600070205080204" pitchFamily="34" charset="-128"/>
              </a:rPr>
              <a:pPr/>
              <a:t>40</a:t>
            </a:fld>
            <a:endParaRPr lang="fr-FR" altLang="fr-FR"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964095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a:extLst>
              <a:ext uri="{FF2B5EF4-FFF2-40B4-BE49-F238E27FC236}">
                <a16:creationId xmlns:a16="http://schemas.microsoft.com/office/drawing/2014/main" id="{7E4C78C8-FA50-49CD-B9F6-C7A2F41A93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a:extLst>
              <a:ext uri="{FF2B5EF4-FFF2-40B4-BE49-F238E27FC236}">
                <a16:creationId xmlns:a16="http://schemas.microsoft.com/office/drawing/2014/main" id="{A7CB5EE9-4E33-481E-A8BB-2ACE1BD657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2212" name="Slide Number Placeholder 3">
            <a:extLst>
              <a:ext uri="{FF2B5EF4-FFF2-40B4-BE49-F238E27FC236}">
                <a16:creationId xmlns:a16="http://schemas.microsoft.com/office/drawing/2014/main" id="{1FD08637-B5A7-4FD5-8FD7-E30A441E6C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cs typeface="Arial" panose="020B0604020202020204" pitchFamily="34" charset="0"/>
              </a:defRPr>
            </a:lvl1pPr>
            <a:lvl2pPr marL="742950" indent="-285750" defTabSz="922338">
              <a:defRPr>
                <a:solidFill>
                  <a:schemeClr val="tx1"/>
                </a:solidFill>
                <a:latin typeface="Arial" panose="020B0604020202020204" pitchFamily="34" charset="0"/>
                <a:cs typeface="Arial" panose="020B0604020202020204" pitchFamily="34" charset="0"/>
              </a:defRPr>
            </a:lvl2pPr>
            <a:lvl3pPr marL="1143000" indent="-228600" defTabSz="922338">
              <a:defRPr>
                <a:solidFill>
                  <a:schemeClr val="tx1"/>
                </a:solidFill>
                <a:latin typeface="Arial" panose="020B0604020202020204" pitchFamily="34" charset="0"/>
                <a:cs typeface="Arial" panose="020B0604020202020204" pitchFamily="34" charset="0"/>
              </a:defRPr>
            </a:lvl3pPr>
            <a:lvl4pPr marL="1600200" indent="-228600" defTabSz="922338">
              <a:defRPr>
                <a:solidFill>
                  <a:schemeClr val="tx1"/>
                </a:solidFill>
                <a:latin typeface="Arial" panose="020B0604020202020204" pitchFamily="34" charset="0"/>
                <a:cs typeface="Arial" panose="020B0604020202020204" pitchFamily="34" charset="0"/>
              </a:defRPr>
            </a:lvl4pPr>
            <a:lvl5pPr marL="2057400" indent="-228600" defTabSz="922338">
              <a:defRPr>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24794A-FCBA-4E95-9683-AA8C746E1C2E}" type="slidenum">
              <a:rPr lang="fr-FR" altLang="en-US" sz="1100">
                <a:solidFill>
                  <a:srgbClr val="000000"/>
                </a:solidFill>
                <a:latin typeface="Calibri" panose="020F0502020204030204" pitchFamily="34" charset="0"/>
                <a:ea typeface="MS PGothic" panose="020B0600070205080204" pitchFamily="34" charset="-128"/>
              </a:rPr>
              <a:pPr/>
              <a:t>41</a:t>
            </a:fld>
            <a:endParaRPr lang="fr-FR" altLang="en-US"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922604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a:extLst>
              <a:ext uri="{FF2B5EF4-FFF2-40B4-BE49-F238E27FC236}">
                <a16:creationId xmlns:a16="http://schemas.microsoft.com/office/drawing/2014/main" id="{02D4241C-9103-4947-839A-6423871C98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a:extLst>
              <a:ext uri="{FF2B5EF4-FFF2-40B4-BE49-F238E27FC236}">
                <a16:creationId xmlns:a16="http://schemas.microsoft.com/office/drawing/2014/main" id="{905906CE-0946-485B-9DC6-AC85CEFE7A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sz="1000"/>
          </a:p>
        </p:txBody>
      </p:sp>
      <p:sp>
        <p:nvSpPr>
          <p:cNvPr id="224260" name="Slide Number Placeholder 3">
            <a:extLst>
              <a:ext uri="{FF2B5EF4-FFF2-40B4-BE49-F238E27FC236}">
                <a16:creationId xmlns:a16="http://schemas.microsoft.com/office/drawing/2014/main" id="{2804B3F7-F2B2-4DD3-893A-4D14E083AD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cs typeface="Arial" panose="020B0604020202020204" pitchFamily="34" charset="0"/>
              </a:defRPr>
            </a:lvl1pPr>
            <a:lvl2pPr marL="742950" indent="-285750" defTabSz="960438">
              <a:defRPr>
                <a:solidFill>
                  <a:schemeClr val="tx1"/>
                </a:solidFill>
                <a:latin typeface="Arial" panose="020B0604020202020204" pitchFamily="34" charset="0"/>
                <a:cs typeface="Arial" panose="020B0604020202020204" pitchFamily="34" charset="0"/>
              </a:defRPr>
            </a:lvl2pPr>
            <a:lvl3pPr marL="1143000" indent="-228600" defTabSz="960438">
              <a:defRPr>
                <a:solidFill>
                  <a:schemeClr val="tx1"/>
                </a:solidFill>
                <a:latin typeface="Arial" panose="020B0604020202020204" pitchFamily="34" charset="0"/>
                <a:cs typeface="Arial" panose="020B0604020202020204" pitchFamily="34" charset="0"/>
              </a:defRPr>
            </a:lvl3pPr>
            <a:lvl4pPr marL="1600200" indent="-228600" defTabSz="960438">
              <a:defRPr>
                <a:solidFill>
                  <a:schemeClr val="tx1"/>
                </a:solidFill>
                <a:latin typeface="Arial" panose="020B0604020202020204" pitchFamily="34" charset="0"/>
                <a:cs typeface="Arial" panose="020B0604020202020204" pitchFamily="34" charset="0"/>
              </a:defRPr>
            </a:lvl4pPr>
            <a:lvl5pPr marL="2057400" indent="-228600" defTabSz="960438">
              <a:defRPr>
                <a:solidFill>
                  <a:schemeClr val="tx1"/>
                </a:solidFill>
                <a:latin typeface="Arial" panose="020B0604020202020204" pitchFamily="34" charset="0"/>
                <a:cs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7A2CD3-7E5A-48CC-9CFA-007F11C508E5}" type="slidenum">
              <a:rPr lang="fr-FR" altLang="fr-FR" sz="1100">
                <a:solidFill>
                  <a:srgbClr val="000000"/>
                </a:solidFill>
                <a:latin typeface="Calibri" panose="020F0502020204030204" pitchFamily="34" charset="0"/>
                <a:ea typeface="MS PGothic" panose="020B0600070205080204" pitchFamily="34" charset="-128"/>
              </a:rPr>
              <a:pPr/>
              <a:t>42</a:t>
            </a:fld>
            <a:endParaRPr lang="fr-FR" altLang="fr-FR"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869818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20F8F06-9A26-4D59-88AE-D4C0C9FB85E0}" type="slidenum">
              <a:rPr lang="es-ES" smtClean="0"/>
              <a:pPr/>
              <a:t>51</a:t>
            </a:fld>
            <a:endParaRPr lang="es-ES"/>
          </a:p>
        </p:txBody>
      </p:sp>
    </p:spTree>
    <p:extLst>
      <p:ext uri="{BB962C8B-B14F-4D97-AF65-F5344CB8AC3E}">
        <p14:creationId xmlns:p14="http://schemas.microsoft.com/office/powerpoint/2010/main" val="318805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E33B4-47B5-EE4F-953E-1406AAF5B2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142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20F8F06-9A26-4D59-88AE-D4C0C9FB85E0}" type="slidenum">
              <a:rPr lang="es-ES" smtClean="0"/>
              <a:pPr/>
              <a:t>52</a:t>
            </a:fld>
            <a:endParaRPr lang="es-ES"/>
          </a:p>
        </p:txBody>
      </p:sp>
    </p:spTree>
    <p:extLst>
      <p:ext uri="{BB962C8B-B14F-4D97-AF65-F5344CB8AC3E}">
        <p14:creationId xmlns:p14="http://schemas.microsoft.com/office/powerpoint/2010/main" val="467490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16:notes"/>
          <p:cNvSpPr txBox="1">
            <a:spLocks noGrp="1"/>
          </p:cNvSpPr>
          <p:nvPr>
            <p:ph type="body" idx="1"/>
          </p:nvPr>
        </p:nvSpPr>
        <p:spPr>
          <a:xfrm>
            <a:off x="685800" y="4787126"/>
            <a:ext cx="5486400" cy="39167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7" name="Google Shape;787;p16: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0582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6FE3FEAA-B8EC-4EF8-8B8F-E1E0FF587C6F}" type="slidenum">
              <a:rPr lang="es-ES" smtClean="0"/>
              <a:t>60</a:t>
            </a:fld>
            <a:endParaRPr lang="es-ES"/>
          </a:p>
        </p:txBody>
      </p:sp>
    </p:spTree>
    <p:extLst>
      <p:ext uri="{BB962C8B-B14F-4D97-AF65-F5344CB8AC3E}">
        <p14:creationId xmlns:p14="http://schemas.microsoft.com/office/powerpoint/2010/main" val="1880626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6FE3FEAA-B8EC-4EF8-8B8F-E1E0FF587C6F}" type="slidenum">
              <a:rPr lang="es-ES" smtClean="0"/>
              <a:t>61</a:t>
            </a:fld>
            <a:endParaRPr lang="es-ES"/>
          </a:p>
        </p:txBody>
      </p:sp>
    </p:spTree>
    <p:extLst>
      <p:ext uri="{BB962C8B-B14F-4D97-AF65-F5344CB8AC3E}">
        <p14:creationId xmlns:p14="http://schemas.microsoft.com/office/powerpoint/2010/main" val="580252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6FE3FEAA-B8EC-4EF8-8B8F-E1E0FF587C6F}" type="slidenum">
              <a:rPr lang="es-ES" smtClean="0"/>
              <a:t>64</a:t>
            </a:fld>
            <a:endParaRPr lang="es-ES"/>
          </a:p>
        </p:txBody>
      </p:sp>
    </p:spTree>
    <p:extLst>
      <p:ext uri="{BB962C8B-B14F-4D97-AF65-F5344CB8AC3E}">
        <p14:creationId xmlns:p14="http://schemas.microsoft.com/office/powerpoint/2010/main" val="1976023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6FE3FEAA-B8EC-4EF8-8B8F-E1E0FF587C6F}" type="slidenum">
              <a:rPr lang="es-ES" smtClean="0"/>
              <a:t>65</a:t>
            </a:fld>
            <a:endParaRPr lang="es-ES"/>
          </a:p>
        </p:txBody>
      </p:sp>
    </p:spTree>
    <p:extLst>
      <p:ext uri="{BB962C8B-B14F-4D97-AF65-F5344CB8AC3E}">
        <p14:creationId xmlns:p14="http://schemas.microsoft.com/office/powerpoint/2010/main" val="1947193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6FE3FEAA-B8EC-4EF8-8B8F-E1E0FF587C6F}" type="slidenum">
              <a:rPr lang="es-ES" smtClean="0"/>
              <a:t>66</a:t>
            </a:fld>
            <a:endParaRPr lang="es-ES"/>
          </a:p>
        </p:txBody>
      </p:sp>
    </p:spTree>
    <p:extLst>
      <p:ext uri="{BB962C8B-B14F-4D97-AF65-F5344CB8AC3E}">
        <p14:creationId xmlns:p14="http://schemas.microsoft.com/office/powerpoint/2010/main" val="2896994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fontAlgn="base">
              <a:buFont typeface="Arial" panose="020B0604020202020204" pitchFamily="34" charset="0"/>
              <a:buNone/>
            </a:pPr>
            <a:endParaRPr lang="es-ES" b="0" i="0" dirty="0">
              <a:solidFill>
                <a:srgbClr val="3A343A"/>
              </a:solidFill>
              <a:effectLst/>
              <a:latin typeface="proxima-nova"/>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3FEAA-B8EC-4EF8-8B8F-E1E0FF587C6F}"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347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F8F06-9A26-4D59-88AE-D4C0C9FB85E0}"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77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20F8F06-9A26-4D59-88AE-D4C0C9FB85E0}" type="slidenum">
              <a:rPr lang="es-ES" smtClean="0"/>
              <a:pPr/>
              <a:t>91</a:t>
            </a:fld>
            <a:endParaRPr lang="es-ES"/>
          </a:p>
        </p:txBody>
      </p:sp>
    </p:spTree>
    <p:extLst>
      <p:ext uri="{BB962C8B-B14F-4D97-AF65-F5344CB8AC3E}">
        <p14:creationId xmlns:p14="http://schemas.microsoft.com/office/powerpoint/2010/main" val="46749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TST partners available to provide support if TST members are not available/appropriate (technical area, language, location).</a:t>
            </a:r>
          </a:p>
          <a:p>
            <a:endParaRPr lang="en-US" dirty="0"/>
          </a:p>
        </p:txBody>
      </p:sp>
      <p:sp>
        <p:nvSpPr>
          <p:cNvPr id="4" name="Slide Number Placeholder 3"/>
          <p:cNvSpPr>
            <a:spLocks noGrp="1"/>
          </p:cNvSpPr>
          <p:nvPr>
            <p:ph type="sldNum" sz="quarter" idx="10"/>
          </p:nvPr>
        </p:nvSpPr>
        <p:spPr/>
        <p:txBody>
          <a:bodyPr/>
          <a:lstStyle/>
          <a:p>
            <a:fld id="{3A385EF9-953D-499D-8BCA-9A5F96E109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8972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E33B4-47B5-EE4F-953E-1406AAF5B2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36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F8F06-9A26-4D59-88AE-D4C0C9FB85E0}"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120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A63D5F4A-6EBB-4D67-87C9-9094F68E13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A02ECB82-C099-4EB1-9580-AF5E33CF6D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a:p>
        </p:txBody>
      </p:sp>
      <p:sp>
        <p:nvSpPr>
          <p:cNvPr id="168964" name="Slide Number Placeholder 3">
            <a:extLst>
              <a:ext uri="{FF2B5EF4-FFF2-40B4-BE49-F238E27FC236}">
                <a16:creationId xmlns:a16="http://schemas.microsoft.com/office/drawing/2014/main" id="{CA5DC268-D013-4E3B-B7BF-1415009133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cs typeface="Arial" panose="020B0604020202020204" pitchFamily="34" charset="0"/>
              </a:defRPr>
            </a:lvl1pPr>
            <a:lvl2pPr marL="742950" indent="-285750" defTabSz="920750">
              <a:defRPr>
                <a:solidFill>
                  <a:schemeClr val="tx1"/>
                </a:solidFill>
                <a:latin typeface="Arial" panose="020B0604020202020204" pitchFamily="34" charset="0"/>
                <a:cs typeface="Arial" panose="020B0604020202020204" pitchFamily="34" charset="0"/>
              </a:defRPr>
            </a:lvl2pPr>
            <a:lvl3pPr marL="1143000" indent="-228600" defTabSz="920750">
              <a:defRPr>
                <a:solidFill>
                  <a:schemeClr val="tx1"/>
                </a:solidFill>
                <a:latin typeface="Arial" panose="020B0604020202020204" pitchFamily="34" charset="0"/>
                <a:cs typeface="Arial" panose="020B0604020202020204" pitchFamily="34" charset="0"/>
              </a:defRPr>
            </a:lvl3pPr>
            <a:lvl4pPr marL="1600200" indent="-228600" defTabSz="920750">
              <a:defRPr>
                <a:solidFill>
                  <a:schemeClr val="tx1"/>
                </a:solidFill>
                <a:latin typeface="Arial" panose="020B0604020202020204" pitchFamily="34" charset="0"/>
                <a:cs typeface="Arial" panose="020B0604020202020204" pitchFamily="34" charset="0"/>
              </a:defRPr>
            </a:lvl4pPr>
            <a:lvl5pPr marL="2057400" indent="-228600" defTabSz="920750">
              <a:defRPr>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36CB43-4098-481A-854F-0F14AF4F1D20}" type="slidenum">
              <a:rPr lang="fr-FR" altLang="en-US" sz="1100">
                <a:solidFill>
                  <a:srgbClr val="000000"/>
                </a:solidFill>
                <a:latin typeface="Calibri" panose="020F0502020204030204" pitchFamily="34" charset="0"/>
                <a:ea typeface="MS PGothic" panose="020B0600070205080204" pitchFamily="34" charset="-128"/>
              </a:rPr>
              <a:pPr/>
              <a:t>19</a:t>
            </a:fld>
            <a:endParaRPr lang="fr-FR" altLang="en-US" sz="11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399098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7"/>
          <p:cNvSpPr>
            <a:spLocks noGrp="1" noChangeArrowheads="1"/>
          </p:cNvSpPr>
          <p:nvPr>
            <p:ph type="sldNum" sz="quarter"/>
          </p:nvPr>
        </p:nvSpPr>
        <p:spPr>
          <a:noFill/>
        </p:spPr>
        <p:txBody>
          <a:bodyPr/>
          <a:lstStyle/>
          <a:p>
            <a:fld id="{DF5B9C12-4BBB-436B-B77E-A9F8DE0FF882}" type="slidenum">
              <a:rPr lang="fr-FR" smtClean="0">
                <a:cs typeface="Arial" pitchFamily="34" charset="0"/>
              </a:rPr>
              <a:pPr/>
              <a:t>20</a:t>
            </a:fld>
            <a:endParaRPr lang="fr-FR" dirty="0">
              <a:cs typeface="Arial" pitchFamily="34" charset="0"/>
            </a:endParaRPr>
          </a:p>
        </p:txBody>
      </p:sp>
      <p:sp>
        <p:nvSpPr>
          <p:cNvPr id="185347" name="Rectangle 1"/>
          <p:cNvSpPr>
            <a:spLocks noGrp="1" noRot="1" noChangeAspect="1" noChangeArrowheads="1" noTextEdit="1"/>
          </p:cNvSpPr>
          <p:nvPr>
            <p:ph type="sldImg"/>
          </p:nvPr>
        </p:nvSpPr>
        <p:spPr>
          <a:xfrm>
            <a:off x="93663" y="746125"/>
            <a:ext cx="6629400" cy="3730625"/>
          </a:xfrm>
          <a:ln/>
        </p:spPr>
      </p:sp>
      <p:sp>
        <p:nvSpPr>
          <p:cNvPr id="185348" name="Text Box 2"/>
          <p:cNvSpPr>
            <a:spLocks noGrp="1" noChangeArrowheads="1"/>
          </p:cNvSpPr>
          <p:nvPr>
            <p:ph type="body" idx="1"/>
          </p:nvPr>
        </p:nvSpPr>
        <p:spPr>
          <a:xfrm>
            <a:off x="909639" y="4724326"/>
            <a:ext cx="4997450" cy="4475004"/>
          </a:xfrm>
          <a:noFill/>
          <a:ln/>
        </p:spPr>
        <p:txBody>
          <a:bodyPr lIns="95803" tIns="47722" rIns="95803" bIns="47722"/>
          <a:lstStyle/>
          <a:p>
            <a:pPr>
              <a:spcBef>
                <a:spcPts val="45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dirty="0">
              <a:latin typeface="Calibri" pitchFamily="34" charset="0"/>
              <a:ea typeface="ＭＳ Ｐゴシック" pitchFamily="34" charset="-128"/>
            </a:endParaRPr>
          </a:p>
        </p:txBody>
      </p:sp>
      <p:sp>
        <p:nvSpPr>
          <p:cNvPr id="185349" name="Text Box 3"/>
          <p:cNvSpPr txBox="1">
            <a:spLocks noChangeArrowheads="1"/>
          </p:cNvSpPr>
          <p:nvPr/>
        </p:nvSpPr>
        <p:spPr bwMode="auto">
          <a:xfrm>
            <a:off x="6137277" y="9421650"/>
            <a:ext cx="679450" cy="524043"/>
          </a:xfrm>
          <a:prstGeom prst="rect">
            <a:avLst/>
          </a:prstGeom>
          <a:noFill/>
          <a:ln w="9525">
            <a:noFill/>
            <a:round/>
            <a:headEnd/>
            <a:tailEnd/>
          </a:ln>
        </p:spPr>
        <p:txBody>
          <a:bodyPr lIns="95803" tIns="47722" rIns="95803" bIns="47722"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167FE5D-E778-4EF4-B997-668EE22C7B45}" type="slidenum">
              <a:rPr lang="es-ES" sz="11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es-ES" sz="1100">
              <a:solidFill>
                <a:srgbClr val="000000"/>
              </a:solidFill>
            </a:endParaRPr>
          </a:p>
        </p:txBody>
      </p:sp>
    </p:spTree>
    <p:extLst>
      <p:ext uri="{BB962C8B-B14F-4D97-AF65-F5344CB8AC3E}">
        <p14:creationId xmlns:p14="http://schemas.microsoft.com/office/powerpoint/2010/main" val="24688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7"/>
          <p:cNvSpPr>
            <a:spLocks noGrp="1" noChangeArrowheads="1"/>
          </p:cNvSpPr>
          <p:nvPr>
            <p:ph type="sldNum" sz="quarter"/>
          </p:nvPr>
        </p:nvSpPr>
        <p:spPr>
          <a:noFill/>
        </p:spPr>
        <p:txBody>
          <a:bodyPr/>
          <a:lstStyle/>
          <a:p>
            <a:fld id="{DF5B9C12-4BBB-436B-B77E-A9F8DE0FF882}" type="slidenum">
              <a:rPr lang="fr-FR" smtClean="0">
                <a:cs typeface="Arial" pitchFamily="34" charset="0"/>
              </a:rPr>
              <a:pPr/>
              <a:t>21</a:t>
            </a:fld>
            <a:endParaRPr lang="fr-FR" dirty="0">
              <a:cs typeface="Arial" pitchFamily="34" charset="0"/>
            </a:endParaRPr>
          </a:p>
        </p:txBody>
      </p:sp>
      <p:sp>
        <p:nvSpPr>
          <p:cNvPr id="185347" name="Rectangle 1"/>
          <p:cNvSpPr>
            <a:spLocks noGrp="1" noRot="1" noChangeAspect="1" noChangeArrowheads="1" noTextEdit="1"/>
          </p:cNvSpPr>
          <p:nvPr>
            <p:ph type="sldImg"/>
          </p:nvPr>
        </p:nvSpPr>
        <p:spPr>
          <a:xfrm>
            <a:off x="93663" y="746125"/>
            <a:ext cx="6629400" cy="3730625"/>
          </a:xfrm>
          <a:ln/>
        </p:spPr>
      </p:sp>
      <p:sp>
        <p:nvSpPr>
          <p:cNvPr id="185348" name="Text Box 2"/>
          <p:cNvSpPr>
            <a:spLocks noGrp="1" noChangeArrowheads="1"/>
          </p:cNvSpPr>
          <p:nvPr>
            <p:ph type="body" idx="1"/>
          </p:nvPr>
        </p:nvSpPr>
        <p:spPr>
          <a:xfrm>
            <a:off x="909639" y="4724326"/>
            <a:ext cx="4997450" cy="4475004"/>
          </a:xfrm>
          <a:noFill/>
          <a:ln/>
        </p:spPr>
        <p:txBody>
          <a:bodyPr lIns="95803" tIns="47722" rIns="95803" bIns="47722"/>
          <a:lstStyle/>
          <a:p>
            <a:pPr>
              <a:spcBef>
                <a:spcPts val="45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dirty="0">
              <a:latin typeface="Calibri" pitchFamily="34" charset="0"/>
              <a:ea typeface="ＭＳ Ｐゴシック" pitchFamily="34" charset="-128"/>
            </a:endParaRPr>
          </a:p>
        </p:txBody>
      </p:sp>
      <p:sp>
        <p:nvSpPr>
          <p:cNvPr id="185349" name="Text Box 3"/>
          <p:cNvSpPr txBox="1">
            <a:spLocks noChangeArrowheads="1"/>
          </p:cNvSpPr>
          <p:nvPr/>
        </p:nvSpPr>
        <p:spPr bwMode="auto">
          <a:xfrm>
            <a:off x="6137277" y="9421650"/>
            <a:ext cx="679450" cy="524043"/>
          </a:xfrm>
          <a:prstGeom prst="rect">
            <a:avLst/>
          </a:prstGeom>
          <a:noFill/>
          <a:ln w="9525">
            <a:noFill/>
            <a:round/>
            <a:headEnd/>
            <a:tailEnd/>
          </a:ln>
        </p:spPr>
        <p:txBody>
          <a:bodyPr lIns="95803" tIns="47722" rIns="95803" bIns="47722"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167FE5D-E778-4EF4-B997-668EE22C7B45}" type="slidenum">
              <a:rPr lang="es-ES" sz="11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es-ES" sz="1100">
              <a:solidFill>
                <a:srgbClr val="000000"/>
              </a:solidFill>
            </a:endParaRPr>
          </a:p>
        </p:txBody>
      </p:sp>
    </p:spTree>
    <p:extLst>
      <p:ext uri="{BB962C8B-B14F-4D97-AF65-F5344CB8AC3E}">
        <p14:creationId xmlns:p14="http://schemas.microsoft.com/office/powerpoint/2010/main" val="423840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32ECAF-5D71-4ABB-9FBF-7847A26C293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8591F7C-EF73-40E6-8FA8-5CD010767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DBA7A65-BFAB-40B7-B72B-068791873298}"/>
              </a:ext>
            </a:extLst>
          </p:cNvPr>
          <p:cNvSpPr>
            <a:spLocks noGrp="1"/>
          </p:cNvSpPr>
          <p:nvPr>
            <p:ph type="dt" sz="half" idx="10"/>
          </p:nvPr>
        </p:nvSpPr>
        <p:spPr/>
        <p:txBody>
          <a:bodyPr/>
          <a:lstStyle/>
          <a:p>
            <a:fld id="{51AFA871-DC8C-4253-B756-817B30B26278}" type="datetimeFigureOut">
              <a:rPr lang="es-ES" smtClean="0"/>
              <a:t>20/12/2023</a:t>
            </a:fld>
            <a:endParaRPr lang="es-ES"/>
          </a:p>
        </p:txBody>
      </p:sp>
      <p:sp>
        <p:nvSpPr>
          <p:cNvPr id="5" name="Marcador de pie de página 4">
            <a:extLst>
              <a:ext uri="{FF2B5EF4-FFF2-40B4-BE49-F238E27FC236}">
                <a16:creationId xmlns:a16="http://schemas.microsoft.com/office/drawing/2014/main" id="{14D9C5D5-525A-4D62-846D-7D1A15F34BC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19F8BA2-AF5E-4E54-A1A2-82DF48CC37BC}"/>
              </a:ext>
            </a:extLst>
          </p:cNvPr>
          <p:cNvSpPr>
            <a:spLocks noGrp="1"/>
          </p:cNvSpPr>
          <p:nvPr>
            <p:ph type="sldNum" sz="quarter" idx="12"/>
          </p:nvPr>
        </p:nvSpPr>
        <p:spPr/>
        <p:txBody>
          <a:bodyPr/>
          <a:lstStyle/>
          <a:p>
            <a:fld id="{B2FD2B3E-B775-4D26-B7F4-CB365C4FBE5D}" type="slidenum">
              <a:rPr lang="es-ES" smtClean="0"/>
              <a:t>‹#›</a:t>
            </a:fld>
            <a:endParaRPr lang="es-ES"/>
          </a:p>
        </p:txBody>
      </p:sp>
    </p:spTree>
    <p:extLst>
      <p:ext uri="{BB962C8B-B14F-4D97-AF65-F5344CB8AC3E}">
        <p14:creationId xmlns:p14="http://schemas.microsoft.com/office/powerpoint/2010/main" val="225586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E73D5-A542-4AE7-A1C6-88D95B2B49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B5DC4FE-AD9D-48FD-A50D-0D3E582839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720123-D492-4349-ADF9-FA0DE76A3C29}"/>
              </a:ext>
            </a:extLst>
          </p:cNvPr>
          <p:cNvSpPr>
            <a:spLocks noGrp="1"/>
          </p:cNvSpPr>
          <p:nvPr>
            <p:ph type="dt" sz="half" idx="10"/>
          </p:nvPr>
        </p:nvSpPr>
        <p:spPr/>
        <p:txBody>
          <a:bodyPr/>
          <a:lstStyle/>
          <a:p>
            <a:fld id="{51AFA871-DC8C-4253-B756-817B30B26278}" type="datetimeFigureOut">
              <a:rPr lang="es-ES" smtClean="0"/>
              <a:t>20/12/2023</a:t>
            </a:fld>
            <a:endParaRPr lang="es-ES"/>
          </a:p>
        </p:txBody>
      </p:sp>
      <p:sp>
        <p:nvSpPr>
          <p:cNvPr id="5" name="Marcador de pie de página 4">
            <a:extLst>
              <a:ext uri="{FF2B5EF4-FFF2-40B4-BE49-F238E27FC236}">
                <a16:creationId xmlns:a16="http://schemas.microsoft.com/office/drawing/2014/main" id="{BF6B4A29-9BAE-46ED-9E7F-143B7D8C5C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9648017-F8FF-48A1-A4D7-820043168FDB}"/>
              </a:ext>
            </a:extLst>
          </p:cNvPr>
          <p:cNvSpPr>
            <a:spLocks noGrp="1"/>
          </p:cNvSpPr>
          <p:nvPr>
            <p:ph type="sldNum" sz="quarter" idx="12"/>
          </p:nvPr>
        </p:nvSpPr>
        <p:spPr/>
        <p:txBody>
          <a:bodyPr/>
          <a:lstStyle/>
          <a:p>
            <a:fld id="{B2FD2B3E-B775-4D26-B7F4-CB365C4FBE5D}" type="slidenum">
              <a:rPr lang="es-ES" smtClean="0"/>
              <a:t>‹#›</a:t>
            </a:fld>
            <a:endParaRPr lang="es-ES"/>
          </a:p>
        </p:txBody>
      </p:sp>
    </p:spTree>
    <p:extLst>
      <p:ext uri="{BB962C8B-B14F-4D97-AF65-F5344CB8AC3E}">
        <p14:creationId xmlns:p14="http://schemas.microsoft.com/office/powerpoint/2010/main" val="380703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41ADB-8C64-47E5-B653-8735DEF530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C626B9-94DA-49D1-A2ED-A3F4DAAFD39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7EDECD-254F-457F-8029-09F0190A7B54}"/>
              </a:ext>
            </a:extLst>
          </p:cNvPr>
          <p:cNvSpPr>
            <a:spLocks noGrp="1"/>
          </p:cNvSpPr>
          <p:nvPr>
            <p:ph type="dt" sz="half" idx="10"/>
          </p:nvPr>
        </p:nvSpPr>
        <p:spPr/>
        <p:txBody>
          <a:bodyPr/>
          <a:lstStyle/>
          <a:p>
            <a:fld id="{51AFA871-DC8C-4253-B756-817B30B26278}" type="datetimeFigureOut">
              <a:rPr lang="es-ES" smtClean="0"/>
              <a:t>20/12/2023</a:t>
            </a:fld>
            <a:endParaRPr lang="es-ES"/>
          </a:p>
        </p:txBody>
      </p:sp>
      <p:sp>
        <p:nvSpPr>
          <p:cNvPr id="5" name="Marcador de pie de página 4">
            <a:extLst>
              <a:ext uri="{FF2B5EF4-FFF2-40B4-BE49-F238E27FC236}">
                <a16:creationId xmlns:a16="http://schemas.microsoft.com/office/drawing/2014/main" id="{4DA5423D-AB6E-495A-8271-D3F563E6C8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5A121E2-4975-4D80-9C0E-E4BCE77A1DBF}"/>
              </a:ext>
            </a:extLst>
          </p:cNvPr>
          <p:cNvSpPr>
            <a:spLocks noGrp="1"/>
          </p:cNvSpPr>
          <p:nvPr>
            <p:ph type="sldNum" sz="quarter" idx="12"/>
          </p:nvPr>
        </p:nvSpPr>
        <p:spPr/>
        <p:txBody>
          <a:bodyPr/>
          <a:lstStyle/>
          <a:p>
            <a:fld id="{B2FD2B3E-B775-4D26-B7F4-CB365C4FBE5D}" type="slidenum">
              <a:rPr lang="es-ES" smtClean="0"/>
              <a:t>‹#›</a:t>
            </a:fld>
            <a:endParaRPr lang="es-ES"/>
          </a:p>
        </p:txBody>
      </p:sp>
    </p:spTree>
    <p:extLst>
      <p:ext uri="{BB962C8B-B14F-4D97-AF65-F5344CB8AC3E}">
        <p14:creationId xmlns:p14="http://schemas.microsoft.com/office/powerpoint/2010/main" val="1013470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1 Orange">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6728528-8D7A-4AEB-B642-B4F4D2467F61}"/>
              </a:ext>
            </a:extLst>
          </p:cNvPr>
          <p:cNvSpPr>
            <a:spLocks noGrp="1"/>
          </p:cNvSpPr>
          <p:nvPr>
            <p:ph type="body" sz="quarter" idx="12" hasCustomPrompt="1"/>
          </p:nvPr>
        </p:nvSpPr>
        <p:spPr>
          <a:xfrm>
            <a:off x="349250" y="5174539"/>
            <a:ext cx="5233969" cy="936625"/>
          </a:xfrm>
          <a:prstGeom prst="rect">
            <a:avLst/>
          </a:prstGeom>
        </p:spPr>
        <p:txBody>
          <a:bodyPr/>
          <a:lstStyle>
            <a:lvl1pPr marL="0" indent="0">
              <a:buNone/>
              <a:defRPr sz="2400">
                <a:solidFill>
                  <a:schemeClr val="bg1"/>
                </a:solidFill>
                <a:latin typeface="Tw Cen MT" panose="020B0602020104020603"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endParaRPr lang="en-GB" dirty="0"/>
          </a:p>
        </p:txBody>
      </p:sp>
      <p:sp>
        <p:nvSpPr>
          <p:cNvPr id="11" name="Picture Placeholder 10"/>
          <p:cNvSpPr>
            <a:spLocks noGrp="1"/>
          </p:cNvSpPr>
          <p:nvPr>
            <p:ph type="pic" sz="quarter" idx="15" hasCustomPrompt="1"/>
          </p:nvPr>
        </p:nvSpPr>
        <p:spPr>
          <a:xfrm>
            <a:off x="6683375" y="0"/>
            <a:ext cx="5508625" cy="6858000"/>
          </a:xfrm>
          <a:prstGeom prst="rect">
            <a:avLst/>
          </a:prstGeom>
        </p:spPr>
        <p:txBody>
          <a:bodyPr vert="horz"/>
          <a:lstStyle>
            <a:lvl1pPr>
              <a:defRPr sz="1600" baseline="0">
                <a:latin typeface="Tw Cen MT"/>
                <a:cs typeface="Tw Cen MT"/>
              </a:defRPr>
            </a:lvl1pPr>
          </a:lstStyle>
          <a:p>
            <a:r>
              <a:rPr lang="en-US" dirty="0"/>
              <a:t>Click to insert cover page picture</a:t>
            </a:r>
          </a:p>
        </p:txBody>
      </p:sp>
      <p:sp>
        <p:nvSpPr>
          <p:cNvPr id="13" name="Text Placeholder 12"/>
          <p:cNvSpPr>
            <a:spLocks noGrp="1"/>
          </p:cNvSpPr>
          <p:nvPr>
            <p:ph type="body" sz="quarter" idx="16" hasCustomPrompt="1"/>
          </p:nvPr>
        </p:nvSpPr>
        <p:spPr>
          <a:xfrm>
            <a:off x="306388" y="3336925"/>
            <a:ext cx="5877198" cy="1366838"/>
          </a:xfrm>
          <a:prstGeom prst="rect">
            <a:avLst/>
          </a:prstGeom>
        </p:spPr>
        <p:txBody>
          <a:bodyPr vert="horz"/>
          <a:lstStyle>
            <a:lvl1pPr marL="0" indent="0">
              <a:buNone/>
              <a:defRPr sz="4000" baseline="0">
                <a:solidFill>
                  <a:schemeClr val="bg1"/>
                </a:solidFill>
                <a:latin typeface="The next font"/>
                <a:cs typeface="The next font"/>
              </a:defRPr>
            </a:lvl1pPr>
            <a:lvl2pPr>
              <a:defRPr>
                <a:latin typeface="Tw Cen MT"/>
                <a:cs typeface="Tw Cen MT"/>
              </a:defRPr>
            </a:lvl2pPr>
            <a:lvl3pPr>
              <a:defRPr>
                <a:latin typeface="Tw Cen MT"/>
                <a:cs typeface="Tw Cen MT"/>
              </a:defRPr>
            </a:lvl3pPr>
            <a:lvl4pPr>
              <a:defRPr>
                <a:latin typeface="Tw Cen MT"/>
                <a:cs typeface="Tw Cen MT"/>
              </a:defRPr>
            </a:lvl4pPr>
            <a:lvl5pPr>
              <a:defRPr>
                <a:latin typeface="Tw Cen MT"/>
                <a:cs typeface="Tw Cen MT"/>
              </a:defRPr>
            </a:lvl5pPr>
          </a:lstStyle>
          <a:p>
            <a:pPr lvl="0"/>
            <a:r>
              <a:rPr lang="en-US" dirty="0"/>
              <a:t>CLICK TO EDIT PRESENTATION TITLE</a:t>
            </a:r>
          </a:p>
        </p:txBody>
      </p:sp>
    </p:spTree>
    <p:extLst>
      <p:ext uri="{BB962C8B-B14F-4D97-AF65-F5344CB8AC3E}">
        <p14:creationId xmlns:p14="http://schemas.microsoft.com/office/powerpoint/2010/main" val="281266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over 1 Orange">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6728528-8D7A-4AEB-B642-B4F4D2467F61}"/>
              </a:ext>
            </a:extLst>
          </p:cNvPr>
          <p:cNvSpPr>
            <a:spLocks noGrp="1"/>
          </p:cNvSpPr>
          <p:nvPr>
            <p:ph type="body" sz="quarter" idx="12" hasCustomPrompt="1"/>
          </p:nvPr>
        </p:nvSpPr>
        <p:spPr>
          <a:xfrm>
            <a:off x="510889" y="3937329"/>
            <a:ext cx="7314543" cy="936625"/>
          </a:xfrm>
          <a:prstGeom prst="rect">
            <a:avLst/>
          </a:prstGeom>
        </p:spPr>
        <p:txBody>
          <a:bodyPr/>
          <a:lstStyle>
            <a:lvl1pPr marL="0" indent="0" algn="l">
              <a:buNone/>
              <a:defRPr sz="2400">
                <a:solidFill>
                  <a:schemeClr val="bg1"/>
                </a:solidFill>
                <a:latin typeface="Tw Cen MT" panose="020B0602020104020603"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endParaRPr lang="en-GB" dirty="0"/>
          </a:p>
        </p:txBody>
      </p:sp>
      <p:sp>
        <p:nvSpPr>
          <p:cNvPr id="11" name="Text Placeholder 12"/>
          <p:cNvSpPr>
            <a:spLocks noGrp="1"/>
          </p:cNvSpPr>
          <p:nvPr>
            <p:ph type="body" sz="quarter" idx="16" hasCustomPrompt="1"/>
          </p:nvPr>
        </p:nvSpPr>
        <p:spPr>
          <a:xfrm>
            <a:off x="535470" y="2168306"/>
            <a:ext cx="5877198" cy="1366838"/>
          </a:xfrm>
          <a:prstGeom prst="rect">
            <a:avLst/>
          </a:prstGeom>
        </p:spPr>
        <p:txBody>
          <a:bodyPr vert="horz"/>
          <a:lstStyle>
            <a:lvl1pPr marL="0" indent="0" algn="l">
              <a:buNone/>
              <a:defRPr sz="4000" baseline="0">
                <a:solidFill>
                  <a:schemeClr val="bg1"/>
                </a:solidFill>
                <a:latin typeface="The next font"/>
                <a:cs typeface="The next font"/>
              </a:defRPr>
            </a:lvl1pPr>
            <a:lvl2pPr>
              <a:defRPr>
                <a:latin typeface="Tw Cen MT"/>
                <a:cs typeface="Tw Cen MT"/>
              </a:defRPr>
            </a:lvl2pPr>
            <a:lvl3pPr>
              <a:defRPr>
                <a:latin typeface="Tw Cen MT"/>
                <a:cs typeface="Tw Cen MT"/>
              </a:defRPr>
            </a:lvl3pPr>
            <a:lvl4pPr>
              <a:defRPr>
                <a:latin typeface="Tw Cen MT"/>
                <a:cs typeface="Tw Cen MT"/>
              </a:defRPr>
            </a:lvl4pPr>
            <a:lvl5pPr>
              <a:defRPr>
                <a:latin typeface="Tw Cen MT"/>
                <a:cs typeface="Tw Cen MT"/>
              </a:defRPr>
            </a:lvl5pPr>
          </a:lstStyle>
          <a:p>
            <a:pPr lvl="0"/>
            <a:r>
              <a:rPr lang="en-US" dirty="0"/>
              <a:t>CLICK TO EDIT PRESENTATION TITLE</a:t>
            </a:r>
          </a:p>
        </p:txBody>
      </p:sp>
    </p:spTree>
    <p:extLst>
      <p:ext uri="{BB962C8B-B14F-4D97-AF65-F5344CB8AC3E}">
        <p14:creationId xmlns:p14="http://schemas.microsoft.com/office/powerpoint/2010/main" val="77246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B44D6-E49E-49D9-83B0-5D839759DAC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41AF9D1-1C1A-4231-849B-5735F7D0ED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3F99B59-1656-4322-B5DC-BDAF28198C1E}"/>
              </a:ext>
            </a:extLst>
          </p:cNvPr>
          <p:cNvSpPr>
            <a:spLocks noGrp="1"/>
          </p:cNvSpPr>
          <p:nvPr>
            <p:ph type="dt" sz="half" idx="10"/>
          </p:nvPr>
        </p:nvSpPr>
        <p:spPr/>
        <p:txBody>
          <a:bodyPr/>
          <a:lstStyle/>
          <a:p>
            <a:fld id="{D3F61066-0A45-440A-AC8A-CEFCB3383105}" type="datetimeFigureOut">
              <a:rPr lang="es-ES" smtClean="0"/>
              <a:t>20/12/2023</a:t>
            </a:fld>
            <a:endParaRPr lang="es-ES"/>
          </a:p>
        </p:txBody>
      </p:sp>
      <p:sp>
        <p:nvSpPr>
          <p:cNvPr id="5" name="Marcador de pie de página 4">
            <a:extLst>
              <a:ext uri="{FF2B5EF4-FFF2-40B4-BE49-F238E27FC236}">
                <a16:creationId xmlns:a16="http://schemas.microsoft.com/office/drawing/2014/main" id="{3C8C0F7B-27B2-4AB4-97F5-68CB1CF583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41548E9-1882-4C77-8296-761C445707A2}"/>
              </a:ext>
            </a:extLst>
          </p:cNvPr>
          <p:cNvSpPr>
            <a:spLocks noGrp="1"/>
          </p:cNvSpPr>
          <p:nvPr>
            <p:ph type="sldNum" sz="quarter" idx="12"/>
          </p:nvPr>
        </p:nvSpPr>
        <p:spPr/>
        <p:txBody>
          <a:bodyPr/>
          <a:lstStyle/>
          <a:p>
            <a:fld id="{41B10AAE-E565-451F-8F51-B1CBEC202044}" type="slidenum">
              <a:rPr lang="es-ES" smtClean="0"/>
              <a:t>‹#›</a:t>
            </a:fld>
            <a:endParaRPr lang="es-ES"/>
          </a:p>
        </p:txBody>
      </p:sp>
    </p:spTree>
    <p:extLst>
      <p:ext uri="{BB962C8B-B14F-4D97-AF65-F5344CB8AC3E}">
        <p14:creationId xmlns:p14="http://schemas.microsoft.com/office/powerpoint/2010/main" val="3261046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6E95BB-680F-4B4A-8D93-A37F9023CDC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12350A7-9C5C-403A-960E-6384FED4B48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C15461-B25B-4A32-B90D-40F8B4D18DF0}"/>
              </a:ext>
            </a:extLst>
          </p:cNvPr>
          <p:cNvSpPr>
            <a:spLocks noGrp="1"/>
          </p:cNvSpPr>
          <p:nvPr>
            <p:ph type="dt" sz="half" idx="10"/>
          </p:nvPr>
        </p:nvSpPr>
        <p:spPr/>
        <p:txBody>
          <a:bodyPr/>
          <a:lstStyle/>
          <a:p>
            <a:fld id="{D3F61066-0A45-440A-AC8A-CEFCB3383105}" type="datetimeFigureOut">
              <a:rPr lang="es-ES" smtClean="0"/>
              <a:t>20/12/2023</a:t>
            </a:fld>
            <a:endParaRPr lang="es-ES"/>
          </a:p>
        </p:txBody>
      </p:sp>
      <p:sp>
        <p:nvSpPr>
          <p:cNvPr id="5" name="Marcador de pie de página 4">
            <a:extLst>
              <a:ext uri="{FF2B5EF4-FFF2-40B4-BE49-F238E27FC236}">
                <a16:creationId xmlns:a16="http://schemas.microsoft.com/office/drawing/2014/main" id="{FDFFC850-80C6-4AA1-9BD7-981EA6F29F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3D8E0-CEF0-467C-B231-68154F10F7E0}"/>
              </a:ext>
            </a:extLst>
          </p:cNvPr>
          <p:cNvSpPr>
            <a:spLocks noGrp="1"/>
          </p:cNvSpPr>
          <p:nvPr>
            <p:ph type="sldNum" sz="quarter" idx="12"/>
          </p:nvPr>
        </p:nvSpPr>
        <p:spPr/>
        <p:txBody>
          <a:bodyPr/>
          <a:lstStyle/>
          <a:p>
            <a:fld id="{41B10AAE-E565-451F-8F51-B1CBEC202044}" type="slidenum">
              <a:rPr lang="es-ES" smtClean="0"/>
              <a:t>‹#›</a:t>
            </a:fld>
            <a:endParaRPr lang="es-ES"/>
          </a:p>
        </p:txBody>
      </p:sp>
    </p:spTree>
    <p:extLst>
      <p:ext uri="{BB962C8B-B14F-4D97-AF65-F5344CB8AC3E}">
        <p14:creationId xmlns:p14="http://schemas.microsoft.com/office/powerpoint/2010/main" val="727064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FEE69-CFF1-44DC-9C52-BFBBFF50FB1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8F50E45-170A-48B0-A315-E93D0BA2D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568FEDD-64EB-43D2-86A8-E74735C845BE}"/>
              </a:ext>
            </a:extLst>
          </p:cNvPr>
          <p:cNvSpPr>
            <a:spLocks noGrp="1"/>
          </p:cNvSpPr>
          <p:nvPr>
            <p:ph type="dt" sz="half" idx="10"/>
          </p:nvPr>
        </p:nvSpPr>
        <p:spPr/>
        <p:txBody>
          <a:bodyPr/>
          <a:lstStyle/>
          <a:p>
            <a:fld id="{D3F61066-0A45-440A-AC8A-CEFCB3383105}" type="datetimeFigureOut">
              <a:rPr lang="es-ES" smtClean="0"/>
              <a:t>20/12/2023</a:t>
            </a:fld>
            <a:endParaRPr lang="es-ES"/>
          </a:p>
        </p:txBody>
      </p:sp>
      <p:sp>
        <p:nvSpPr>
          <p:cNvPr id="5" name="Marcador de pie de página 4">
            <a:extLst>
              <a:ext uri="{FF2B5EF4-FFF2-40B4-BE49-F238E27FC236}">
                <a16:creationId xmlns:a16="http://schemas.microsoft.com/office/drawing/2014/main" id="{B4C5FDDA-34DD-43DC-B816-24424E6048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FBA9DA-A0F9-4EB4-83EE-5F36FBFBC833}"/>
              </a:ext>
            </a:extLst>
          </p:cNvPr>
          <p:cNvSpPr>
            <a:spLocks noGrp="1"/>
          </p:cNvSpPr>
          <p:nvPr>
            <p:ph type="sldNum" sz="quarter" idx="12"/>
          </p:nvPr>
        </p:nvSpPr>
        <p:spPr/>
        <p:txBody>
          <a:bodyPr/>
          <a:lstStyle/>
          <a:p>
            <a:fld id="{41B10AAE-E565-451F-8F51-B1CBEC202044}" type="slidenum">
              <a:rPr lang="es-ES" smtClean="0"/>
              <a:t>‹#›</a:t>
            </a:fld>
            <a:endParaRPr lang="es-ES"/>
          </a:p>
        </p:txBody>
      </p:sp>
    </p:spTree>
    <p:extLst>
      <p:ext uri="{BB962C8B-B14F-4D97-AF65-F5344CB8AC3E}">
        <p14:creationId xmlns:p14="http://schemas.microsoft.com/office/powerpoint/2010/main" val="3756893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74AED5-DF6F-4781-B348-38F02152363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4DFDA8A-14AF-4B66-8637-F08D6B4688D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11D6491-3F22-4C7E-84D6-734147512DE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887D9C4-7069-4826-A9EA-F5BCAEAB58BB}"/>
              </a:ext>
            </a:extLst>
          </p:cNvPr>
          <p:cNvSpPr>
            <a:spLocks noGrp="1"/>
          </p:cNvSpPr>
          <p:nvPr>
            <p:ph type="dt" sz="half" idx="10"/>
          </p:nvPr>
        </p:nvSpPr>
        <p:spPr/>
        <p:txBody>
          <a:bodyPr/>
          <a:lstStyle/>
          <a:p>
            <a:fld id="{D3F61066-0A45-440A-AC8A-CEFCB3383105}" type="datetimeFigureOut">
              <a:rPr lang="es-ES" smtClean="0"/>
              <a:t>20/12/2023</a:t>
            </a:fld>
            <a:endParaRPr lang="es-ES"/>
          </a:p>
        </p:txBody>
      </p:sp>
      <p:sp>
        <p:nvSpPr>
          <p:cNvPr id="6" name="Marcador de pie de página 5">
            <a:extLst>
              <a:ext uri="{FF2B5EF4-FFF2-40B4-BE49-F238E27FC236}">
                <a16:creationId xmlns:a16="http://schemas.microsoft.com/office/drawing/2014/main" id="{CE55FC95-89C8-460D-BEA3-1B2975DA1CC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C0C950-32D6-4BE6-BE9D-4C4203FC98D6}"/>
              </a:ext>
            </a:extLst>
          </p:cNvPr>
          <p:cNvSpPr>
            <a:spLocks noGrp="1"/>
          </p:cNvSpPr>
          <p:nvPr>
            <p:ph type="sldNum" sz="quarter" idx="12"/>
          </p:nvPr>
        </p:nvSpPr>
        <p:spPr/>
        <p:txBody>
          <a:bodyPr/>
          <a:lstStyle/>
          <a:p>
            <a:fld id="{41B10AAE-E565-451F-8F51-B1CBEC202044}" type="slidenum">
              <a:rPr lang="es-ES" smtClean="0"/>
              <a:t>‹#›</a:t>
            </a:fld>
            <a:endParaRPr lang="es-ES"/>
          </a:p>
        </p:txBody>
      </p:sp>
    </p:spTree>
    <p:extLst>
      <p:ext uri="{BB962C8B-B14F-4D97-AF65-F5344CB8AC3E}">
        <p14:creationId xmlns:p14="http://schemas.microsoft.com/office/powerpoint/2010/main" val="2558946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5BFB3-2225-45F7-B791-943159FA20F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AFF7BF-6474-4169-8B1D-8E0171390E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7505A84-5046-42BA-BC6F-EC97DD9FA7C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245DD23-79F7-477B-8CF1-D3E9B9F97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202184B-537F-4BA0-A3D2-EBC16A1036A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36B17F8-A940-44A1-A171-6B295E73DA56}"/>
              </a:ext>
            </a:extLst>
          </p:cNvPr>
          <p:cNvSpPr>
            <a:spLocks noGrp="1"/>
          </p:cNvSpPr>
          <p:nvPr>
            <p:ph type="dt" sz="half" idx="10"/>
          </p:nvPr>
        </p:nvSpPr>
        <p:spPr/>
        <p:txBody>
          <a:bodyPr/>
          <a:lstStyle/>
          <a:p>
            <a:fld id="{D3F61066-0A45-440A-AC8A-CEFCB3383105}" type="datetimeFigureOut">
              <a:rPr lang="es-ES" smtClean="0"/>
              <a:t>20/12/2023</a:t>
            </a:fld>
            <a:endParaRPr lang="es-ES"/>
          </a:p>
        </p:txBody>
      </p:sp>
      <p:sp>
        <p:nvSpPr>
          <p:cNvPr id="8" name="Marcador de pie de página 7">
            <a:extLst>
              <a:ext uri="{FF2B5EF4-FFF2-40B4-BE49-F238E27FC236}">
                <a16:creationId xmlns:a16="http://schemas.microsoft.com/office/drawing/2014/main" id="{80788F4F-0CEF-4CC1-8AA1-69E6E270C48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442EF25-3135-4FA7-B6D9-F84076911DFC}"/>
              </a:ext>
            </a:extLst>
          </p:cNvPr>
          <p:cNvSpPr>
            <a:spLocks noGrp="1"/>
          </p:cNvSpPr>
          <p:nvPr>
            <p:ph type="sldNum" sz="quarter" idx="12"/>
          </p:nvPr>
        </p:nvSpPr>
        <p:spPr/>
        <p:txBody>
          <a:bodyPr/>
          <a:lstStyle/>
          <a:p>
            <a:fld id="{41B10AAE-E565-451F-8F51-B1CBEC202044}" type="slidenum">
              <a:rPr lang="es-ES" smtClean="0"/>
              <a:t>‹#›</a:t>
            </a:fld>
            <a:endParaRPr lang="es-ES"/>
          </a:p>
        </p:txBody>
      </p:sp>
    </p:spTree>
    <p:extLst>
      <p:ext uri="{BB962C8B-B14F-4D97-AF65-F5344CB8AC3E}">
        <p14:creationId xmlns:p14="http://schemas.microsoft.com/office/powerpoint/2010/main" val="2356570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452A3-962A-4E6A-BA52-CDE3E2EE5FF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E60BCEC-C068-4C5C-BF59-D65CC366D06A}"/>
              </a:ext>
            </a:extLst>
          </p:cNvPr>
          <p:cNvSpPr>
            <a:spLocks noGrp="1"/>
          </p:cNvSpPr>
          <p:nvPr>
            <p:ph type="dt" sz="half" idx="10"/>
          </p:nvPr>
        </p:nvSpPr>
        <p:spPr/>
        <p:txBody>
          <a:bodyPr/>
          <a:lstStyle/>
          <a:p>
            <a:fld id="{D3F61066-0A45-440A-AC8A-CEFCB3383105}" type="datetimeFigureOut">
              <a:rPr lang="es-ES" smtClean="0"/>
              <a:t>20/12/2023</a:t>
            </a:fld>
            <a:endParaRPr lang="es-ES"/>
          </a:p>
        </p:txBody>
      </p:sp>
      <p:sp>
        <p:nvSpPr>
          <p:cNvPr id="4" name="Marcador de pie de página 3">
            <a:extLst>
              <a:ext uri="{FF2B5EF4-FFF2-40B4-BE49-F238E27FC236}">
                <a16:creationId xmlns:a16="http://schemas.microsoft.com/office/drawing/2014/main" id="{69C36853-1C4F-4CBB-8BD2-FDF18810A4F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02A5621-8411-40D2-B5D5-AA252145B677}"/>
              </a:ext>
            </a:extLst>
          </p:cNvPr>
          <p:cNvSpPr>
            <a:spLocks noGrp="1"/>
          </p:cNvSpPr>
          <p:nvPr>
            <p:ph type="sldNum" sz="quarter" idx="12"/>
          </p:nvPr>
        </p:nvSpPr>
        <p:spPr/>
        <p:txBody>
          <a:bodyPr/>
          <a:lstStyle/>
          <a:p>
            <a:fld id="{41B10AAE-E565-451F-8F51-B1CBEC202044}" type="slidenum">
              <a:rPr lang="es-ES" smtClean="0"/>
              <a:t>‹#›</a:t>
            </a:fld>
            <a:endParaRPr lang="es-ES"/>
          </a:p>
        </p:txBody>
      </p:sp>
    </p:spTree>
    <p:extLst>
      <p:ext uri="{BB962C8B-B14F-4D97-AF65-F5344CB8AC3E}">
        <p14:creationId xmlns:p14="http://schemas.microsoft.com/office/powerpoint/2010/main" val="368034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AA873E-2D1B-46CF-9E13-E77A9FE814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F2386B3-480E-4E2C-B11E-FA98684D65B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742437-3B0D-498A-8A3F-37E0ACB77CED}"/>
              </a:ext>
            </a:extLst>
          </p:cNvPr>
          <p:cNvSpPr>
            <a:spLocks noGrp="1"/>
          </p:cNvSpPr>
          <p:nvPr>
            <p:ph type="dt" sz="half" idx="10"/>
          </p:nvPr>
        </p:nvSpPr>
        <p:spPr/>
        <p:txBody>
          <a:bodyPr/>
          <a:lstStyle/>
          <a:p>
            <a:fld id="{51AFA871-DC8C-4253-B756-817B30B26278}" type="datetimeFigureOut">
              <a:rPr lang="es-ES" smtClean="0"/>
              <a:t>20/12/2023</a:t>
            </a:fld>
            <a:endParaRPr lang="es-ES"/>
          </a:p>
        </p:txBody>
      </p:sp>
      <p:sp>
        <p:nvSpPr>
          <p:cNvPr id="5" name="Marcador de pie de página 4">
            <a:extLst>
              <a:ext uri="{FF2B5EF4-FFF2-40B4-BE49-F238E27FC236}">
                <a16:creationId xmlns:a16="http://schemas.microsoft.com/office/drawing/2014/main" id="{213B9551-A066-40AF-84DB-B65BF742CC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7F401D-E757-49D9-9710-6EF7C186FD0E}"/>
              </a:ext>
            </a:extLst>
          </p:cNvPr>
          <p:cNvSpPr>
            <a:spLocks noGrp="1"/>
          </p:cNvSpPr>
          <p:nvPr>
            <p:ph type="sldNum" sz="quarter" idx="12"/>
          </p:nvPr>
        </p:nvSpPr>
        <p:spPr/>
        <p:txBody>
          <a:bodyPr/>
          <a:lstStyle/>
          <a:p>
            <a:fld id="{B2FD2B3E-B775-4D26-B7F4-CB365C4FBE5D}" type="slidenum">
              <a:rPr lang="es-ES" smtClean="0"/>
              <a:t>‹#›</a:t>
            </a:fld>
            <a:endParaRPr lang="es-ES"/>
          </a:p>
        </p:txBody>
      </p:sp>
    </p:spTree>
    <p:extLst>
      <p:ext uri="{BB962C8B-B14F-4D97-AF65-F5344CB8AC3E}">
        <p14:creationId xmlns:p14="http://schemas.microsoft.com/office/powerpoint/2010/main" val="3461859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69965CA-9109-4641-95B2-32DA082780CE}"/>
              </a:ext>
            </a:extLst>
          </p:cNvPr>
          <p:cNvSpPr>
            <a:spLocks noGrp="1"/>
          </p:cNvSpPr>
          <p:nvPr>
            <p:ph type="dt" sz="half" idx="10"/>
          </p:nvPr>
        </p:nvSpPr>
        <p:spPr/>
        <p:txBody>
          <a:bodyPr/>
          <a:lstStyle/>
          <a:p>
            <a:fld id="{D3F61066-0A45-440A-AC8A-CEFCB3383105}" type="datetimeFigureOut">
              <a:rPr lang="es-ES" smtClean="0"/>
              <a:t>20/12/2023</a:t>
            </a:fld>
            <a:endParaRPr lang="es-ES"/>
          </a:p>
        </p:txBody>
      </p:sp>
      <p:sp>
        <p:nvSpPr>
          <p:cNvPr id="3" name="Marcador de pie de página 2">
            <a:extLst>
              <a:ext uri="{FF2B5EF4-FFF2-40B4-BE49-F238E27FC236}">
                <a16:creationId xmlns:a16="http://schemas.microsoft.com/office/drawing/2014/main" id="{826864A2-7363-4FB7-B937-A602CEECC80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3E025DA-D186-4496-BD51-8E84BE4E301A}"/>
              </a:ext>
            </a:extLst>
          </p:cNvPr>
          <p:cNvSpPr>
            <a:spLocks noGrp="1"/>
          </p:cNvSpPr>
          <p:nvPr>
            <p:ph type="sldNum" sz="quarter" idx="12"/>
          </p:nvPr>
        </p:nvSpPr>
        <p:spPr/>
        <p:txBody>
          <a:bodyPr/>
          <a:lstStyle/>
          <a:p>
            <a:fld id="{41B10AAE-E565-451F-8F51-B1CBEC202044}" type="slidenum">
              <a:rPr lang="es-ES" smtClean="0"/>
              <a:t>‹#›</a:t>
            </a:fld>
            <a:endParaRPr lang="es-ES"/>
          </a:p>
        </p:txBody>
      </p:sp>
    </p:spTree>
    <p:extLst>
      <p:ext uri="{BB962C8B-B14F-4D97-AF65-F5344CB8AC3E}">
        <p14:creationId xmlns:p14="http://schemas.microsoft.com/office/powerpoint/2010/main" val="1957989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E379B-5FC1-49C8-810D-E4160E4FF3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5B243C-4BD1-4016-9038-9EDACCC078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137877F-6C28-4C40-A27A-50D8C39CD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0C136D4-7E0C-4DB1-8274-07590F88F17A}"/>
              </a:ext>
            </a:extLst>
          </p:cNvPr>
          <p:cNvSpPr>
            <a:spLocks noGrp="1"/>
          </p:cNvSpPr>
          <p:nvPr>
            <p:ph type="dt" sz="half" idx="10"/>
          </p:nvPr>
        </p:nvSpPr>
        <p:spPr/>
        <p:txBody>
          <a:bodyPr/>
          <a:lstStyle/>
          <a:p>
            <a:fld id="{D3F61066-0A45-440A-AC8A-CEFCB3383105}" type="datetimeFigureOut">
              <a:rPr lang="es-ES" smtClean="0"/>
              <a:t>20/12/2023</a:t>
            </a:fld>
            <a:endParaRPr lang="es-ES"/>
          </a:p>
        </p:txBody>
      </p:sp>
      <p:sp>
        <p:nvSpPr>
          <p:cNvPr id="6" name="Marcador de pie de página 5">
            <a:extLst>
              <a:ext uri="{FF2B5EF4-FFF2-40B4-BE49-F238E27FC236}">
                <a16:creationId xmlns:a16="http://schemas.microsoft.com/office/drawing/2014/main" id="{A444A531-6F71-4AC9-BF92-36F387BAD0A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CA58883-E690-434D-84A8-4CE1DB816B87}"/>
              </a:ext>
            </a:extLst>
          </p:cNvPr>
          <p:cNvSpPr>
            <a:spLocks noGrp="1"/>
          </p:cNvSpPr>
          <p:nvPr>
            <p:ph type="sldNum" sz="quarter" idx="12"/>
          </p:nvPr>
        </p:nvSpPr>
        <p:spPr/>
        <p:txBody>
          <a:bodyPr/>
          <a:lstStyle/>
          <a:p>
            <a:fld id="{41B10AAE-E565-451F-8F51-B1CBEC202044}" type="slidenum">
              <a:rPr lang="es-ES" smtClean="0"/>
              <a:t>‹#›</a:t>
            </a:fld>
            <a:endParaRPr lang="es-ES"/>
          </a:p>
        </p:txBody>
      </p:sp>
    </p:spTree>
    <p:extLst>
      <p:ext uri="{BB962C8B-B14F-4D97-AF65-F5344CB8AC3E}">
        <p14:creationId xmlns:p14="http://schemas.microsoft.com/office/powerpoint/2010/main" val="3880683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7AD8C-6A00-4176-99AC-7A82AC5C48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FF0D807-6204-4AF4-AC6C-2E92A9659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3CF4236-4224-46D7-95D9-98ADCBD17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5D5081-D00D-494D-BEA7-D2A24BD42CE0}"/>
              </a:ext>
            </a:extLst>
          </p:cNvPr>
          <p:cNvSpPr>
            <a:spLocks noGrp="1"/>
          </p:cNvSpPr>
          <p:nvPr>
            <p:ph type="dt" sz="half" idx="10"/>
          </p:nvPr>
        </p:nvSpPr>
        <p:spPr/>
        <p:txBody>
          <a:bodyPr/>
          <a:lstStyle/>
          <a:p>
            <a:fld id="{D3F61066-0A45-440A-AC8A-CEFCB3383105}" type="datetimeFigureOut">
              <a:rPr lang="es-ES" smtClean="0"/>
              <a:t>20/12/2023</a:t>
            </a:fld>
            <a:endParaRPr lang="es-ES"/>
          </a:p>
        </p:txBody>
      </p:sp>
      <p:sp>
        <p:nvSpPr>
          <p:cNvPr id="6" name="Marcador de pie de página 5">
            <a:extLst>
              <a:ext uri="{FF2B5EF4-FFF2-40B4-BE49-F238E27FC236}">
                <a16:creationId xmlns:a16="http://schemas.microsoft.com/office/drawing/2014/main" id="{60348EB0-513B-45A3-84D5-C534ADC8F0E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8E17BD-396A-4C50-A74E-7676ED7B0DE2}"/>
              </a:ext>
            </a:extLst>
          </p:cNvPr>
          <p:cNvSpPr>
            <a:spLocks noGrp="1"/>
          </p:cNvSpPr>
          <p:nvPr>
            <p:ph type="sldNum" sz="quarter" idx="12"/>
          </p:nvPr>
        </p:nvSpPr>
        <p:spPr/>
        <p:txBody>
          <a:bodyPr/>
          <a:lstStyle/>
          <a:p>
            <a:fld id="{41B10AAE-E565-451F-8F51-B1CBEC202044}" type="slidenum">
              <a:rPr lang="es-ES" smtClean="0"/>
              <a:t>‹#›</a:t>
            </a:fld>
            <a:endParaRPr lang="es-ES"/>
          </a:p>
        </p:txBody>
      </p:sp>
    </p:spTree>
    <p:extLst>
      <p:ext uri="{BB962C8B-B14F-4D97-AF65-F5344CB8AC3E}">
        <p14:creationId xmlns:p14="http://schemas.microsoft.com/office/powerpoint/2010/main" val="3799632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D83EE8-4889-4DB6-A992-AC7A18236FC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F5718EC-DCE7-4B4E-BAB7-7C4F79411AB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0137C3-1CF0-4CDF-AF4A-A3C50E803244}"/>
              </a:ext>
            </a:extLst>
          </p:cNvPr>
          <p:cNvSpPr>
            <a:spLocks noGrp="1"/>
          </p:cNvSpPr>
          <p:nvPr>
            <p:ph type="dt" sz="half" idx="10"/>
          </p:nvPr>
        </p:nvSpPr>
        <p:spPr/>
        <p:txBody>
          <a:bodyPr/>
          <a:lstStyle/>
          <a:p>
            <a:fld id="{D3F61066-0A45-440A-AC8A-CEFCB3383105}" type="datetimeFigureOut">
              <a:rPr lang="es-ES" smtClean="0"/>
              <a:t>20/12/2023</a:t>
            </a:fld>
            <a:endParaRPr lang="es-ES"/>
          </a:p>
        </p:txBody>
      </p:sp>
      <p:sp>
        <p:nvSpPr>
          <p:cNvPr id="5" name="Marcador de pie de página 4">
            <a:extLst>
              <a:ext uri="{FF2B5EF4-FFF2-40B4-BE49-F238E27FC236}">
                <a16:creationId xmlns:a16="http://schemas.microsoft.com/office/drawing/2014/main" id="{3B289BBF-C389-43D8-A4C2-17ED73A9E1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7CDC73-99AA-4FA2-921B-27FBB7601432}"/>
              </a:ext>
            </a:extLst>
          </p:cNvPr>
          <p:cNvSpPr>
            <a:spLocks noGrp="1"/>
          </p:cNvSpPr>
          <p:nvPr>
            <p:ph type="sldNum" sz="quarter" idx="12"/>
          </p:nvPr>
        </p:nvSpPr>
        <p:spPr/>
        <p:txBody>
          <a:bodyPr/>
          <a:lstStyle/>
          <a:p>
            <a:fld id="{41B10AAE-E565-451F-8F51-B1CBEC202044}" type="slidenum">
              <a:rPr lang="es-ES" smtClean="0"/>
              <a:t>‹#›</a:t>
            </a:fld>
            <a:endParaRPr lang="es-ES"/>
          </a:p>
        </p:txBody>
      </p:sp>
    </p:spTree>
    <p:extLst>
      <p:ext uri="{BB962C8B-B14F-4D97-AF65-F5344CB8AC3E}">
        <p14:creationId xmlns:p14="http://schemas.microsoft.com/office/powerpoint/2010/main" val="3896275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D278709-35F7-41CA-82D3-FA7289B977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C299FA7-F4FC-4010-B99F-04410468E91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C9870C-842D-4030-A83A-9812C2F24B1D}"/>
              </a:ext>
            </a:extLst>
          </p:cNvPr>
          <p:cNvSpPr>
            <a:spLocks noGrp="1"/>
          </p:cNvSpPr>
          <p:nvPr>
            <p:ph type="dt" sz="half" idx="10"/>
          </p:nvPr>
        </p:nvSpPr>
        <p:spPr/>
        <p:txBody>
          <a:bodyPr/>
          <a:lstStyle/>
          <a:p>
            <a:fld id="{D3F61066-0A45-440A-AC8A-CEFCB3383105}" type="datetimeFigureOut">
              <a:rPr lang="es-ES" smtClean="0"/>
              <a:t>20/12/2023</a:t>
            </a:fld>
            <a:endParaRPr lang="es-ES"/>
          </a:p>
        </p:txBody>
      </p:sp>
      <p:sp>
        <p:nvSpPr>
          <p:cNvPr id="5" name="Marcador de pie de página 4">
            <a:extLst>
              <a:ext uri="{FF2B5EF4-FFF2-40B4-BE49-F238E27FC236}">
                <a16:creationId xmlns:a16="http://schemas.microsoft.com/office/drawing/2014/main" id="{29673213-2E63-4640-855F-B67ED76796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28377C-F730-476E-A538-AEC5994A4782}"/>
              </a:ext>
            </a:extLst>
          </p:cNvPr>
          <p:cNvSpPr>
            <a:spLocks noGrp="1"/>
          </p:cNvSpPr>
          <p:nvPr>
            <p:ph type="sldNum" sz="quarter" idx="12"/>
          </p:nvPr>
        </p:nvSpPr>
        <p:spPr/>
        <p:txBody>
          <a:bodyPr/>
          <a:lstStyle/>
          <a:p>
            <a:fld id="{41B10AAE-E565-451F-8F51-B1CBEC202044}" type="slidenum">
              <a:rPr lang="es-ES" smtClean="0"/>
              <a:t>‹#›</a:t>
            </a:fld>
            <a:endParaRPr lang="es-ES"/>
          </a:p>
        </p:txBody>
      </p:sp>
    </p:spTree>
    <p:extLst>
      <p:ext uri="{BB962C8B-B14F-4D97-AF65-F5344CB8AC3E}">
        <p14:creationId xmlns:p14="http://schemas.microsoft.com/office/powerpoint/2010/main" val="285133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SLIDE GREEN TWO LINES">
  <p:cSld name="MAIN SLIDE GREEN TWO LINES">
    <p:spTree>
      <p:nvGrpSpPr>
        <p:cNvPr id="1" name="Shape 20"/>
        <p:cNvGrpSpPr/>
        <p:nvPr/>
      </p:nvGrpSpPr>
      <p:grpSpPr>
        <a:xfrm>
          <a:off x="0" y="0"/>
          <a:ext cx="0" cy="0"/>
          <a:chOff x="0" y="0"/>
          <a:chExt cx="0" cy="0"/>
        </a:xfrm>
      </p:grpSpPr>
      <p:cxnSp>
        <p:nvCxnSpPr>
          <p:cNvPr id="21" name="Google Shape;21;p80"/>
          <p:cNvCxnSpPr/>
          <p:nvPr/>
        </p:nvCxnSpPr>
        <p:spPr>
          <a:xfrm>
            <a:off x="609600" y="1717675"/>
            <a:ext cx="10972800" cy="0"/>
          </a:xfrm>
          <a:prstGeom prst="straightConnector1">
            <a:avLst/>
          </a:prstGeom>
          <a:noFill/>
          <a:ln w="25400" cap="flat" cmpd="sng">
            <a:solidFill>
              <a:srgbClr val="52AE32"/>
            </a:solidFill>
            <a:prstDash val="solid"/>
            <a:miter lim="800000"/>
            <a:headEnd type="none" w="sm" len="sm"/>
            <a:tailEnd type="none" w="sm" len="sm"/>
          </a:ln>
        </p:spPr>
      </p:cxnSp>
      <p:sp>
        <p:nvSpPr>
          <p:cNvPr id="22" name="Google Shape;22;p80"/>
          <p:cNvSpPr txBox="1">
            <a:spLocks noGrp="1"/>
          </p:cNvSpPr>
          <p:nvPr>
            <p:ph type="body" idx="1"/>
          </p:nvPr>
        </p:nvSpPr>
        <p:spPr>
          <a:xfrm>
            <a:off x="609600" y="1943100"/>
            <a:ext cx="10972800" cy="4686300"/>
          </a:xfrm>
          <a:prstGeom prst="rect">
            <a:avLst/>
          </a:prstGeom>
          <a:noFill/>
          <a:ln>
            <a:noFill/>
          </a:ln>
        </p:spPr>
        <p:txBody>
          <a:bodyPr spcFirstLastPara="1" wrap="square" lIns="91425" tIns="45700" rIns="91425" bIns="45700" anchor="t" anchorCtr="0">
            <a:noAutofit/>
          </a:bodyPr>
          <a:lstStyle>
            <a:lvl1pPr marL="457200" marR="0" lvl="0" indent="-323850" algn="l" rtl="0">
              <a:lnSpc>
                <a:spcPct val="90000"/>
              </a:lnSpc>
              <a:spcBef>
                <a:spcPts val="563"/>
              </a:spcBef>
              <a:spcAft>
                <a:spcPts val="0"/>
              </a:spcAft>
              <a:buClr>
                <a:srgbClr val="706F6F"/>
              </a:buClr>
              <a:buSzPts val="1500"/>
              <a:buFont typeface="Poppins"/>
              <a:buAutoNum type="arabicPeriod"/>
              <a:defRPr sz="1500" b="0" i="0" u="none" strike="noStrike" cap="none">
                <a:solidFill>
                  <a:srgbClr val="706F6F"/>
                </a:solidFill>
                <a:latin typeface="Lato"/>
                <a:ea typeface="Lato"/>
                <a:cs typeface="Lato"/>
                <a:sym typeface="Lato"/>
              </a:defRPr>
            </a:lvl1pPr>
            <a:lvl2pPr marL="914400" marR="0" lvl="1" indent="-311150" algn="l" rtl="0">
              <a:lnSpc>
                <a:spcPct val="90000"/>
              </a:lnSpc>
              <a:spcBef>
                <a:spcPts val="275"/>
              </a:spcBef>
              <a:spcAft>
                <a:spcPts val="0"/>
              </a:spcAft>
              <a:buClr>
                <a:srgbClr val="706F6F"/>
              </a:buClr>
              <a:buSzPts val="1300"/>
              <a:buFont typeface="Arial"/>
              <a:buChar char="•"/>
              <a:defRPr sz="1300" b="0" i="0" u="none" strike="noStrike" cap="none">
                <a:solidFill>
                  <a:srgbClr val="706F6F"/>
                </a:solidFill>
                <a:latin typeface="Lato"/>
                <a:ea typeface="Lato"/>
                <a:cs typeface="Lato"/>
                <a:sym typeface="Lato"/>
              </a:defRPr>
            </a:lvl2pPr>
            <a:lvl3pPr marL="1371600" marR="0" lvl="2" indent="-298450" algn="l" rtl="0">
              <a:lnSpc>
                <a:spcPct val="90000"/>
              </a:lnSpc>
              <a:spcBef>
                <a:spcPts val="275"/>
              </a:spcBef>
              <a:spcAft>
                <a:spcPts val="0"/>
              </a:spcAft>
              <a:buClr>
                <a:srgbClr val="706F6F"/>
              </a:buClr>
              <a:buSzPts val="1100"/>
              <a:buFont typeface="Arial"/>
              <a:buChar char="•"/>
              <a:defRPr sz="1100" b="0" i="0" u="none" strike="noStrike" cap="none">
                <a:solidFill>
                  <a:srgbClr val="706F6F"/>
                </a:solidFill>
                <a:latin typeface="Lato"/>
                <a:ea typeface="Lato"/>
                <a:cs typeface="Lato"/>
                <a:sym typeface="Lato"/>
              </a:defRPr>
            </a:lvl3pPr>
            <a:lvl4pPr marL="1828800" marR="0" lvl="3" indent="-292100" algn="l" rtl="0">
              <a:lnSpc>
                <a:spcPct val="90000"/>
              </a:lnSpc>
              <a:spcBef>
                <a:spcPts val="275"/>
              </a:spcBef>
              <a:spcAft>
                <a:spcPts val="0"/>
              </a:spcAft>
              <a:buClr>
                <a:srgbClr val="706F6F"/>
              </a:buClr>
              <a:buSzPts val="1000"/>
              <a:buFont typeface="Arial"/>
              <a:buChar char="•"/>
              <a:defRPr sz="1000" b="0" i="0" u="none" strike="noStrike" cap="none">
                <a:solidFill>
                  <a:srgbClr val="706F6F"/>
                </a:solidFill>
                <a:latin typeface="Lato"/>
                <a:ea typeface="Lato"/>
                <a:cs typeface="Lato"/>
                <a:sym typeface="Lato"/>
              </a:defRPr>
            </a:lvl4pPr>
            <a:lvl5pPr marL="2286000" marR="0" lvl="4" indent="-292100" algn="l" rtl="0">
              <a:lnSpc>
                <a:spcPct val="90000"/>
              </a:lnSpc>
              <a:spcBef>
                <a:spcPts val="275"/>
              </a:spcBef>
              <a:spcAft>
                <a:spcPts val="0"/>
              </a:spcAft>
              <a:buClr>
                <a:srgbClr val="706F6F"/>
              </a:buClr>
              <a:buSzPts val="1000"/>
              <a:buFont typeface="Arial"/>
              <a:buChar char="•"/>
              <a:defRPr sz="1000" b="0" i="0" u="none" strike="noStrike" cap="none">
                <a:solidFill>
                  <a:srgbClr val="706F6F"/>
                </a:solidFill>
                <a:latin typeface="Lato"/>
                <a:ea typeface="Lato"/>
                <a:cs typeface="Lato"/>
                <a:sym typeface="Lato"/>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Lato"/>
                <a:ea typeface="Lato"/>
                <a:cs typeface="Lato"/>
                <a:sym typeface="Lato"/>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Lato"/>
                <a:ea typeface="Lato"/>
                <a:cs typeface="Lato"/>
                <a:sym typeface="Lato"/>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Lato"/>
                <a:ea typeface="Lato"/>
                <a:cs typeface="Lato"/>
                <a:sym typeface="Lato"/>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Lato"/>
                <a:ea typeface="Lato"/>
                <a:cs typeface="Lato"/>
                <a:sym typeface="Lato"/>
              </a:defRPr>
            </a:lvl9pPr>
          </a:lstStyle>
          <a:p>
            <a:endParaRPr/>
          </a:p>
        </p:txBody>
      </p:sp>
      <p:sp>
        <p:nvSpPr>
          <p:cNvPr id="23" name="Google Shape;23;p80"/>
          <p:cNvSpPr txBox="1">
            <a:spLocks noGrp="1"/>
          </p:cNvSpPr>
          <p:nvPr>
            <p:ph type="title"/>
          </p:nvPr>
        </p:nvSpPr>
        <p:spPr>
          <a:xfrm>
            <a:off x="609600" y="365129"/>
            <a:ext cx="10972800" cy="1325563"/>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SzPts val="1400"/>
              <a:buNone/>
              <a:defRPr sz="3000" b="0" i="0" u="none" strike="noStrike" cap="none">
                <a:solidFill>
                  <a:schemeClr val="accent1"/>
                </a:solidFill>
                <a:latin typeface="Poppins"/>
                <a:ea typeface="Poppins"/>
                <a:cs typeface="Poppins"/>
                <a:sym typeface="Poppins"/>
              </a:defRPr>
            </a:lvl1pPr>
            <a:lvl2pPr marR="0" lvl="1" algn="l" rtl="0">
              <a:lnSpc>
                <a:spcPct val="90000"/>
              </a:lnSpc>
              <a:spcBef>
                <a:spcPts val="0"/>
              </a:spcBef>
              <a:spcAft>
                <a:spcPts val="0"/>
              </a:spcAft>
              <a:buSzPts val="1400"/>
              <a:buNone/>
              <a:defRPr sz="2400" b="0" i="0" u="none" strike="noStrike" cap="none">
                <a:solidFill>
                  <a:schemeClr val="accent1"/>
                </a:solidFill>
                <a:latin typeface="Poppins"/>
                <a:ea typeface="Poppins"/>
                <a:cs typeface="Poppins"/>
                <a:sym typeface="Poppins"/>
              </a:defRPr>
            </a:lvl2pPr>
            <a:lvl3pPr marR="0" lvl="2" algn="l" rtl="0">
              <a:lnSpc>
                <a:spcPct val="90000"/>
              </a:lnSpc>
              <a:spcBef>
                <a:spcPts val="0"/>
              </a:spcBef>
              <a:spcAft>
                <a:spcPts val="0"/>
              </a:spcAft>
              <a:buSzPts val="1400"/>
              <a:buNone/>
              <a:defRPr sz="2400" b="0" i="0" u="none" strike="noStrike" cap="none">
                <a:solidFill>
                  <a:schemeClr val="accent1"/>
                </a:solidFill>
                <a:latin typeface="Poppins"/>
                <a:ea typeface="Poppins"/>
                <a:cs typeface="Poppins"/>
                <a:sym typeface="Poppins"/>
              </a:defRPr>
            </a:lvl3pPr>
            <a:lvl4pPr marR="0" lvl="3" algn="l" rtl="0">
              <a:lnSpc>
                <a:spcPct val="90000"/>
              </a:lnSpc>
              <a:spcBef>
                <a:spcPts val="0"/>
              </a:spcBef>
              <a:spcAft>
                <a:spcPts val="0"/>
              </a:spcAft>
              <a:buSzPts val="1400"/>
              <a:buNone/>
              <a:defRPr sz="2400" b="0" i="0" u="none" strike="noStrike" cap="none">
                <a:solidFill>
                  <a:schemeClr val="accent1"/>
                </a:solidFill>
                <a:latin typeface="Poppins"/>
                <a:ea typeface="Poppins"/>
                <a:cs typeface="Poppins"/>
                <a:sym typeface="Poppins"/>
              </a:defRPr>
            </a:lvl4pPr>
            <a:lvl5pPr marR="0" lvl="4" algn="l" rtl="0">
              <a:lnSpc>
                <a:spcPct val="90000"/>
              </a:lnSpc>
              <a:spcBef>
                <a:spcPts val="0"/>
              </a:spcBef>
              <a:spcAft>
                <a:spcPts val="0"/>
              </a:spcAft>
              <a:buSzPts val="1400"/>
              <a:buNone/>
              <a:defRPr sz="2400" b="0" i="0" u="none" strike="noStrike" cap="none">
                <a:solidFill>
                  <a:schemeClr val="accent1"/>
                </a:solidFill>
                <a:latin typeface="Poppins"/>
                <a:ea typeface="Poppins"/>
                <a:cs typeface="Poppins"/>
                <a:sym typeface="Poppin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Tree>
    <p:extLst>
      <p:ext uri="{BB962C8B-B14F-4D97-AF65-F5344CB8AC3E}">
        <p14:creationId xmlns:p14="http://schemas.microsoft.com/office/powerpoint/2010/main" val="607905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PY SLIDE GREEN ONE LINE">
    <p:spTree>
      <p:nvGrpSpPr>
        <p:cNvPr id="1" name=""/>
        <p:cNvGrpSpPr/>
        <p:nvPr/>
      </p:nvGrpSpPr>
      <p:grpSpPr>
        <a:xfrm>
          <a:off x="0" y="0"/>
          <a:ext cx="0" cy="0"/>
          <a:chOff x="0" y="0"/>
          <a:chExt cx="0" cy="0"/>
        </a:xfrm>
      </p:grpSpPr>
      <p:sp>
        <p:nvSpPr>
          <p:cNvPr id="3" name="Título 2"/>
          <p:cNvSpPr>
            <a:spLocks noGrp="1"/>
          </p:cNvSpPr>
          <p:nvPr>
            <p:ph type="title" hasCustomPrompt="1"/>
          </p:nvPr>
        </p:nvSpPr>
        <p:spPr>
          <a:xfrm>
            <a:off x="609600" y="365127"/>
            <a:ext cx="10972800" cy="701674"/>
          </a:xfrm>
          <a:prstGeom prst="rect">
            <a:avLst/>
          </a:prstGeom>
        </p:spPr>
        <p:txBody>
          <a:bodyPr/>
          <a:lstStyle>
            <a:lvl1pPr>
              <a:lnSpc>
                <a:spcPts val="4400"/>
              </a:lnSpc>
              <a:defRPr sz="4000" cap="all" baseline="0">
                <a:solidFill>
                  <a:schemeClr val="bg1"/>
                </a:solidFill>
              </a:defRPr>
            </a:lvl1pPr>
          </a:lstStyle>
          <a:p>
            <a:r>
              <a:rPr lang="en-US" noProof="0" dirty="0"/>
              <a:t>CLICK FOR ONE LINE TITLE</a:t>
            </a:r>
          </a:p>
        </p:txBody>
      </p:sp>
      <p:sp>
        <p:nvSpPr>
          <p:cNvPr id="8" name="Marcador de texto 13"/>
          <p:cNvSpPr>
            <a:spLocks noGrp="1"/>
          </p:cNvSpPr>
          <p:nvPr>
            <p:ph type="body" sz="quarter" idx="10" hasCustomPrompt="1"/>
          </p:nvPr>
        </p:nvSpPr>
        <p:spPr>
          <a:xfrm>
            <a:off x="609600" y="1257300"/>
            <a:ext cx="10972800" cy="5372100"/>
          </a:xfrm>
          <a:prstGeom prst="rect">
            <a:avLst/>
          </a:prstGeom>
        </p:spPr>
        <p:txBody>
          <a:bodyPr/>
          <a:lstStyle>
            <a:lvl1pPr marL="457200" marR="0" indent="-457200" algn="l" defTabSz="685800" rtl="0" eaLnBrk="1" fontAlgn="auto" latinLnBrk="0" hangingPunct="1">
              <a:lnSpc>
                <a:spcPct val="90000"/>
              </a:lnSpc>
              <a:spcBef>
                <a:spcPts val="750"/>
              </a:spcBef>
              <a:spcAft>
                <a:spcPts val="0"/>
              </a:spcAft>
              <a:buClrTx/>
              <a:buSzTx/>
              <a:buFont typeface="+mj-lt"/>
              <a:buAutoNum type="arabicPeriod"/>
              <a:tabLst/>
              <a:defRPr/>
            </a:lvl1pPr>
            <a:lvl2pPr>
              <a:defRPr/>
            </a:lvl2pPr>
            <a:lvl3pPr>
              <a:defRPr/>
            </a:lvl3pPr>
            <a:lvl4pPr>
              <a:defRPr/>
            </a:lvl4pPr>
            <a:lvl5pPr>
              <a:defRPr/>
            </a:lvl5pPr>
          </a:lstStyle>
          <a:p>
            <a:pPr lvl="0"/>
            <a:r>
              <a:rPr lang="en-US" noProof="0" dirty="0"/>
              <a:t>Click to insert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n-US" noProof="0" dirty="0"/>
          </a:p>
          <a:p>
            <a:pPr lvl="0"/>
            <a:r>
              <a:rPr lang="en-US" noProof="0" dirty="0"/>
              <a:t>Click to insert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1"/>
            <a:endParaRPr lang="en-US" noProof="0" dirty="0"/>
          </a:p>
        </p:txBody>
      </p:sp>
    </p:spTree>
    <p:extLst>
      <p:ext uri="{BB962C8B-B14F-4D97-AF65-F5344CB8AC3E}">
        <p14:creationId xmlns:p14="http://schemas.microsoft.com/office/powerpoint/2010/main" val="2848104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ONE LINE TITLE, TWO COLUMN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09600" y="365127"/>
            <a:ext cx="10972800" cy="701674"/>
          </a:xfrm>
          <a:prstGeom prst="rect">
            <a:avLst/>
          </a:prstGeom>
        </p:spPr>
        <p:txBody>
          <a:bodyPr/>
          <a:lstStyle>
            <a:lvl1pPr>
              <a:lnSpc>
                <a:spcPts val="4400"/>
              </a:lnSpc>
              <a:defRPr sz="4000" cap="all" baseline="0">
                <a:solidFill>
                  <a:schemeClr val="tx1"/>
                </a:solidFill>
              </a:defRPr>
            </a:lvl1pPr>
          </a:lstStyle>
          <a:p>
            <a:r>
              <a:rPr lang="en-US" noProof="0" dirty="0"/>
              <a:t>CLICK TO INSERT TITLE</a:t>
            </a:r>
          </a:p>
        </p:txBody>
      </p:sp>
      <p:cxnSp>
        <p:nvCxnSpPr>
          <p:cNvPr id="8" name="Straight Connector 12"/>
          <p:cNvCxnSpPr/>
          <p:nvPr/>
        </p:nvCxnSpPr>
        <p:spPr>
          <a:xfrm>
            <a:off x="609600" y="1093515"/>
            <a:ext cx="10972800" cy="0"/>
          </a:xfrm>
          <a:prstGeom prst="line">
            <a:avLst/>
          </a:prstGeom>
          <a:ln w="25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Marcador de texto 2"/>
          <p:cNvSpPr>
            <a:spLocks noGrp="1"/>
          </p:cNvSpPr>
          <p:nvPr>
            <p:ph type="body" idx="1" hasCustomPrompt="1"/>
          </p:nvPr>
        </p:nvSpPr>
        <p:spPr>
          <a:xfrm>
            <a:off x="609600" y="1226634"/>
            <a:ext cx="5401733" cy="745836"/>
          </a:xfrm>
          <a:prstGeom prst="rect">
            <a:avLst/>
          </a:prstGeom>
        </p:spPr>
        <p:txBody>
          <a:bodyPr anchor="b"/>
          <a:lstStyle>
            <a:lvl1pPr marL="0" indent="0">
              <a:buNone/>
              <a:defRPr sz="1600" b="1" cap="all"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dirty="0"/>
              <a:t>CLICK TO INSERT TEXT</a:t>
            </a:r>
          </a:p>
        </p:txBody>
      </p:sp>
      <p:sp>
        <p:nvSpPr>
          <p:cNvPr id="10" name="Marcador de contenido 3"/>
          <p:cNvSpPr>
            <a:spLocks noGrp="1"/>
          </p:cNvSpPr>
          <p:nvPr>
            <p:ph sz="half" idx="2" hasCustomPrompt="1"/>
          </p:nvPr>
        </p:nvSpPr>
        <p:spPr>
          <a:xfrm>
            <a:off x="609600" y="2065051"/>
            <a:ext cx="5401733" cy="4562765"/>
          </a:xfrm>
          <a:prstGeom prst="rect">
            <a:avLst/>
          </a:prstGeom>
        </p:spPr>
        <p:txBody>
          <a:bodyPr>
            <a:normAutofit/>
          </a:bodyPr>
          <a:lstStyle>
            <a:lvl1pPr>
              <a:defRPr sz="1800" baseline="0"/>
            </a:lvl1pPr>
            <a:lvl2pPr>
              <a:defRPr sz="1500"/>
            </a:lvl2pPr>
            <a:lvl3pPr>
              <a:defRPr sz="1350"/>
            </a:lvl3pPr>
            <a:lvl4pPr>
              <a:defRPr sz="1200"/>
            </a:lvl4pPr>
            <a:lvl5pPr>
              <a:defRPr sz="1200"/>
            </a:lvl5pPr>
          </a:lstStyle>
          <a:p>
            <a:pPr lvl="0"/>
            <a:r>
              <a:rPr lang="en-US" noProof="0" dirty="0"/>
              <a:t>Click to insert text, image, graphic, movie…</a:t>
            </a:r>
          </a:p>
        </p:txBody>
      </p:sp>
      <p:sp>
        <p:nvSpPr>
          <p:cNvPr id="13" name="Marcador de texto 2"/>
          <p:cNvSpPr>
            <a:spLocks noGrp="1"/>
          </p:cNvSpPr>
          <p:nvPr>
            <p:ph type="body" idx="10" hasCustomPrompt="1"/>
          </p:nvPr>
        </p:nvSpPr>
        <p:spPr>
          <a:xfrm>
            <a:off x="6197600" y="1203614"/>
            <a:ext cx="5384800" cy="745836"/>
          </a:xfrm>
          <a:prstGeom prst="rect">
            <a:avLst/>
          </a:prstGeom>
        </p:spPr>
        <p:txBody>
          <a:bodyPr anchor="b"/>
          <a:lstStyle>
            <a:lvl1pPr marL="0" indent="0">
              <a:buNone/>
              <a:defRPr sz="1600" b="1" cap="all"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dirty="0"/>
              <a:t>CLICK TO INSERT TEXT</a:t>
            </a:r>
          </a:p>
        </p:txBody>
      </p:sp>
      <p:sp>
        <p:nvSpPr>
          <p:cNvPr id="14" name="Marcador de contenido 3"/>
          <p:cNvSpPr>
            <a:spLocks noGrp="1"/>
          </p:cNvSpPr>
          <p:nvPr>
            <p:ph sz="half" idx="11" hasCustomPrompt="1"/>
          </p:nvPr>
        </p:nvSpPr>
        <p:spPr>
          <a:xfrm>
            <a:off x="6197600" y="2070101"/>
            <a:ext cx="5384800" cy="4524375"/>
          </a:xfrm>
          <a:prstGeom prst="rect">
            <a:avLst/>
          </a:prstGeom>
        </p:spPr>
        <p:txBody>
          <a:bodyPr>
            <a:normAutofit/>
          </a:bodyPr>
          <a:lstStyle>
            <a:lvl1pPr>
              <a:defRPr sz="1800" baseline="0"/>
            </a:lvl1pPr>
            <a:lvl2pPr>
              <a:defRPr sz="1500"/>
            </a:lvl2pPr>
            <a:lvl3pPr>
              <a:defRPr sz="1350"/>
            </a:lvl3pPr>
            <a:lvl4pPr>
              <a:defRPr sz="1200"/>
            </a:lvl4pPr>
            <a:lvl5pPr>
              <a:defRPr sz="1200"/>
            </a:lvl5pPr>
          </a:lstStyle>
          <a:p>
            <a:pPr lvl="0"/>
            <a:r>
              <a:rPr lang="en-US" noProof="0" dirty="0"/>
              <a:t>Click to insert text, image, graphic, movie…</a:t>
            </a:r>
          </a:p>
        </p:txBody>
      </p:sp>
    </p:spTree>
    <p:extLst>
      <p:ext uri="{BB962C8B-B14F-4D97-AF65-F5344CB8AC3E}">
        <p14:creationId xmlns:p14="http://schemas.microsoft.com/office/powerpoint/2010/main" val="3996624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27E3BB3B-74CC-4BEB-A98D-49374EC02B55}"/>
              </a:ext>
            </a:extLst>
          </p:cNvPr>
          <p:cNvSpPr/>
          <p:nvPr/>
        </p:nvSpPr>
        <p:spPr>
          <a:xfrm>
            <a:off x="2159000" y="6426200"/>
            <a:ext cx="10033000" cy="4318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dirty="0">
              <a:solidFill>
                <a:prstClr val="white"/>
              </a:solidFill>
              <a:latin typeface="Arial" panose="020B0604020202020204" pitchFamily="34" charset="0"/>
            </a:endParaRPr>
          </a:p>
        </p:txBody>
      </p:sp>
      <p:sp>
        <p:nvSpPr>
          <p:cNvPr id="8" name="Title 7"/>
          <p:cNvSpPr>
            <a:spLocks noGrp="1"/>
          </p:cNvSpPr>
          <p:nvPr>
            <p:ph type="ctrTitle"/>
          </p:nvPr>
        </p:nvSpPr>
        <p:spPr>
          <a:xfrm>
            <a:off x="2000221" y="2786058"/>
            <a:ext cx="8636000" cy="1828800"/>
          </a:xfrm>
        </p:spPr>
        <p:txBody>
          <a:bodyPr anchor="b"/>
          <a:lstStyle>
            <a:lvl1pPr>
              <a:defRPr cap="all" baseline="0">
                <a:solidFill>
                  <a:schemeClr val="accent6">
                    <a:lumMod val="75000"/>
                  </a:schemeClr>
                </a:solidFill>
                <a:latin typeface="Arial" panose="020B0604020202020204" pitchFamily="34" charset="0"/>
              </a:defRPr>
            </a:lvl1pPr>
          </a:lstStyle>
          <a:p>
            <a:r>
              <a:rPr lang="en-US" dirty="0"/>
              <a:t>Click to edit Master title style</a:t>
            </a:r>
          </a:p>
        </p:txBody>
      </p:sp>
      <p:sp>
        <p:nvSpPr>
          <p:cNvPr id="4" name="Footer Placeholder 16">
            <a:extLst>
              <a:ext uri="{FF2B5EF4-FFF2-40B4-BE49-F238E27FC236}">
                <a16:creationId xmlns:a16="http://schemas.microsoft.com/office/drawing/2014/main" id="{49F23107-D7C2-411C-806B-76DDF7B9B958}"/>
              </a:ext>
            </a:extLst>
          </p:cNvPr>
          <p:cNvSpPr>
            <a:spLocks noGrp="1"/>
          </p:cNvSpPr>
          <p:nvPr>
            <p:ph type="ftr" sz="quarter" idx="10"/>
          </p:nvPr>
        </p:nvSpPr>
        <p:spPr>
          <a:xfrm>
            <a:off x="2286000" y="357188"/>
            <a:ext cx="7823200" cy="508000"/>
          </a:xfrm>
          <a:prstGeom prst="rect">
            <a:avLst/>
          </a:prstGeom>
        </p:spPr>
        <p:txBody>
          <a:bodyPr/>
          <a:lstStyle>
            <a:lvl1pPr algn="ctr" eaLnBrk="1" hangingPunct="1">
              <a:defRPr sz="3600" b="1">
                <a:solidFill>
                  <a:srgbClr val="9D90A0">
                    <a:lumMod val="75000"/>
                  </a:srgbClr>
                </a:solidFill>
                <a:latin typeface="Arial" panose="020B0604020202020204" pitchFamily="34" charset="0"/>
                <a:ea typeface="ＭＳ Ｐゴシック" panose="020B0600070205080204" pitchFamily="34" charset="-128"/>
                <a:cs typeface="+mn-cs"/>
              </a:defRPr>
            </a:lvl1pPr>
          </a:lstStyle>
          <a:p>
            <a:pPr>
              <a:defRPr/>
            </a:pPr>
            <a:endParaRPr lang="en-CA"/>
          </a:p>
        </p:txBody>
      </p:sp>
    </p:spTree>
    <p:extLst>
      <p:ext uri="{BB962C8B-B14F-4D97-AF65-F5344CB8AC3E}">
        <p14:creationId xmlns:p14="http://schemas.microsoft.com/office/powerpoint/2010/main" val="3670039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PY SLIDE GREEN ONE LINE">
  <p:cSld name="1_COPY SLIDE GREEN ONE LINE">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609600" y="365127"/>
            <a:ext cx="10972800" cy="701674"/>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33" name="Google Shape;33;p18"/>
          <p:cNvCxnSpPr/>
          <p:nvPr/>
        </p:nvCxnSpPr>
        <p:spPr>
          <a:xfrm>
            <a:off x="609600" y="1079501"/>
            <a:ext cx="10972800" cy="0"/>
          </a:xfrm>
          <a:prstGeom prst="straightConnector1">
            <a:avLst/>
          </a:prstGeom>
          <a:noFill/>
          <a:ln w="25400" cap="flat" cmpd="sng">
            <a:solidFill>
              <a:schemeClr val="lt1"/>
            </a:solidFill>
            <a:prstDash val="solid"/>
            <a:miter lim="800000"/>
            <a:headEnd type="none" w="sm" len="sm"/>
            <a:tailEnd type="none" w="sm" len="sm"/>
          </a:ln>
        </p:spPr>
      </p:cxnSp>
      <p:sp>
        <p:nvSpPr>
          <p:cNvPr id="34" name="Google Shape;34;p18"/>
          <p:cNvSpPr txBox="1">
            <a:spLocks noGrp="1"/>
          </p:cNvSpPr>
          <p:nvPr>
            <p:ph type="body" idx="1"/>
          </p:nvPr>
        </p:nvSpPr>
        <p:spPr>
          <a:xfrm>
            <a:off x="609600" y="1257300"/>
            <a:ext cx="10972800" cy="5372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50"/>
              </a:spcBef>
              <a:spcAft>
                <a:spcPts val="0"/>
              </a:spcAft>
              <a:buClr>
                <a:schemeClr val="dk1"/>
              </a:buClr>
              <a:buSzPts val="2800"/>
              <a:buFont typeface="Calibri"/>
              <a:buAutoNum type="arabicPeriod"/>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0959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26D4E3-88C0-49BD-A237-18D424A1152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EE1FD7-CC5B-4EBA-A890-5C21E8F855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0DF8030-55E8-40B5-9F94-4223B9E3B309}"/>
              </a:ext>
            </a:extLst>
          </p:cNvPr>
          <p:cNvSpPr>
            <a:spLocks noGrp="1"/>
          </p:cNvSpPr>
          <p:nvPr>
            <p:ph type="dt" sz="half" idx="10"/>
          </p:nvPr>
        </p:nvSpPr>
        <p:spPr/>
        <p:txBody>
          <a:bodyPr/>
          <a:lstStyle/>
          <a:p>
            <a:fld id="{51AFA871-DC8C-4253-B756-817B30B26278}" type="datetimeFigureOut">
              <a:rPr lang="es-ES" smtClean="0"/>
              <a:t>20/12/2023</a:t>
            </a:fld>
            <a:endParaRPr lang="es-ES"/>
          </a:p>
        </p:txBody>
      </p:sp>
      <p:sp>
        <p:nvSpPr>
          <p:cNvPr id="5" name="Marcador de pie de página 4">
            <a:extLst>
              <a:ext uri="{FF2B5EF4-FFF2-40B4-BE49-F238E27FC236}">
                <a16:creationId xmlns:a16="http://schemas.microsoft.com/office/drawing/2014/main" id="{409D49DB-F2DB-4EA6-8A24-56FC546EAD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3F5C16-0E54-44D0-9020-D3557D4312AA}"/>
              </a:ext>
            </a:extLst>
          </p:cNvPr>
          <p:cNvSpPr>
            <a:spLocks noGrp="1"/>
          </p:cNvSpPr>
          <p:nvPr>
            <p:ph type="sldNum" sz="quarter" idx="12"/>
          </p:nvPr>
        </p:nvSpPr>
        <p:spPr/>
        <p:txBody>
          <a:bodyPr/>
          <a:lstStyle/>
          <a:p>
            <a:fld id="{B2FD2B3E-B775-4D26-B7F4-CB365C4FBE5D}" type="slidenum">
              <a:rPr lang="es-ES" smtClean="0"/>
              <a:t>‹#›</a:t>
            </a:fld>
            <a:endParaRPr lang="es-ES"/>
          </a:p>
        </p:txBody>
      </p:sp>
    </p:spTree>
    <p:extLst>
      <p:ext uri="{BB962C8B-B14F-4D97-AF65-F5344CB8AC3E}">
        <p14:creationId xmlns:p14="http://schemas.microsoft.com/office/powerpoint/2010/main" val="2556493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465139"/>
            <a:ext cx="10354733" cy="1431925"/>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914401" y="1981201"/>
            <a:ext cx="5075767" cy="42338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3367" y="1981200"/>
            <a:ext cx="5075767" cy="20399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3367" y="4173539"/>
            <a:ext cx="5075767" cy="204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fecha"/>
          <p:cNvSpPr>
            <a:spLocks noGrp="1"/>
          </p:cNvSpPr>
          <p:nvPr>
            <p:ph type="dt" idx="10"/>
          </p:nvPr>
        </p:nvSpPr>
        <p:spPr>
          <a:xfrm>
            <a:off x="914400" y="6248400"/>
            <a:ext cx="2531533" cy="450850"/>
          </a:xfrm>
        </p:spPr>
        <p:txBody>
          <a:bodyPr/>
          <a:lstStyle>
            <a:lvl1pPr>
              <a:defRPr/>
            </a:lvl1pPr>
          </a:lstStyle>
          <a:p>
            <a:pPr>
              <a:defRPr/>
            </a:pPr>
            <a:endParaRPr lang="en-GB"/>
          </a:p>
        </p:txBody>
      </p:sp>
      <p:sp>
        <p:nvSpPr>
          <p:cNvPr id="7" name="6 Marcador de pie de página"/>
          <p:cNvSpPr>
            <a:spLocks noGrp="1"/>
          </p:cNvSpPr>
          <p:nvPr>
            <p:ph type="ftr" idx="11"/>
          </p:nvPr>
        </p:nvSpPr>
        <p:spPr>
          <a:xfrm>
            <a:off x="4165600" y="6248400"/>
            <a:ext cx="3852333" cy="450850"/>
          </a:xfrm>
        </p:spPr>
        <p:txBody>
          <a:bodyPr/>
          <a:lstStyle>
            <a:lvl1pPr>
              <a:defRPr/>
            </a:lvl1pPr>
          </a:lstStyle>
          <a:p>
            <a:pPr>
              <a:defRPr/>
            </a:pPr>
            <a:endParaRPr lang="en-GB"/>
          </a:p>
        </p:txBody>
      </p:sp>
      <p:sp>
        <p:nvSpPr>
          <p:cNvPr id="8" name="7 Marcador de número de diapositiva"/>
          <p:cNvSpPr>
            <a:spLocks noGrp="1"/>
          </p:cNvSpPr>
          <p:nvPr>
            <p:ph type="sldNum" idx="12"/>
          </p:nvPr>
        </p:nvSpPr>
        <p:spPr>
          <a:xfrm>
            <a:off x="8737600" y="6248400"/>
            <a:ext cx="2531533" cy="450850"/>
          </a:xfrm>
        </p:spPr>
        <p:txBody>
          <a:bodyPr/>
          <a:lstStyle>
            <a:lvl1pPr>
              <a:defRPr/>
            </a:lvl1pPr>
          </a:lstStyle>
          <a:p>
            <a:pPr>
              <a:defRPr/>
            </a:pPr>
            <a:fld id="{C9D66CA8-93CD-40CB-BF68-A1064BD9A264}" type="slidenum">
              <a:rPr lang="en-GB"/>
              <a:pPr>
                <a:defRPr/>
              </a:pPr>
              <a:t>‹#›</a:t>
            </a:fld>
            <a:endParaRPr lang="en-GB"/>
          </a:p>
        </p:txBody>
      </p:sp>
    </p:spTree>
    <p:extLst>
      <p:ext uri="{BB962C8B-B14F-4D97-AF65-F5344CB8AC3E}">
        <p14:creationId xmlns:p14="http://schemas.microsoft.com/office/powerpoint/2010/main" val="112536893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MAIN SLIDE GREEN TWO LINES">
    <p:spTree>
      <p:nvGrpSpPr>
        <p:cNvPr id="1" name=""/>
        <p:cNvGrpSpPr/>
        <p:nvPr/>
      </p:nvGrpSpPr>
      <p:grpSpPr>
        <a:xfrm>
          <a:off x="0" y="0"/>
          <a:ext cx="0" cy="0"/>
          <a:chOff x="0" y="0"/>
          <a:chExt cx="0" cy="0"/>
        </a:xfrm>
      </p:grpSpPr>
      <p:sp>
        <p:nvSpPr>
          <p:cNvPr id="6" name="Marcador de texto 13"/>
          <p:cNvSpPr>
            <a:spLocks noGrp="1"/>
          </p:cNvSpPr>
          <p:nvPr>
            <p:ph type="body" sz="quarter" idx="10" hasCustomPrompt="1"/>
          </p:nvPr>
        </p:nvSpPr>
        <p:spPr>
          <a:xfrm>
            <a:off x="609600" y="1943100"/>
            <a:ext cx="10972800" cy="4686300"/>
          </a:xfrm>
          <a:prstGeom prst="rect">
            <a:avLst/>
          </a:prstGeom>
        </p:spPr>
        <p:txBody>
          <a:bodyPr/>
          <a:lstStyle>
            <a:lvl1pPr marL="457200" marR="0" indent="-457200" algn="l" defTabSz="685800" rtl="0" eaLnBrk="1" fontAlgn="auto" latinLnBrk="0" hangingPunct="1">
              <a:lnSpc>
                <a:spcPct val="90000"/>
              </a:lnSpc>
              <a:spcBef>
                <a:spcPts val="750"/>
              </a:spcBef>
              <a:spcAft>
                <a:spcPts val="0"/>
              </a:spcAft>
              <a:buClrTx/>
              <a:buSzTx/>
              <a:buFont typeface="+mj-lt"/>
              <a:buAutoNum type="arabicPeriod"/>
              <a:tabLst/>
              <a:defRPr/>
            </a:lvl1pPr>
            <a:lvl2pPr>
              <a:defRPr/>
            </a:lvl2pPr>
            <a:lvl3pPr>
              <a:defRPr/>
            </a:lvl3pPr>
            <a:lvl4pPr>
              <a:defRPr/>
            </a:lvl4pPr>
            <a:lvl5pPr>
              <a:defRPr/>
            </a:lvl5pPr>
          </a:lstStyle>
          <a:p>
            <a:pPr lvl="0"/>
            <a:r>
              <a:rPr lang="es-ES" dirty="0" err="1"/>
              <a:t>Click</a:t>
            </a:r>
            <a:r>
              <a:rPr lang="es-ES" dirty="0"/>
              <a:t> </a:t>
            </a:r>
            <a:r>
              <a:rPr lang="es-ES" dirty="0" err="1"/>
              <a:t>to</a:t>
            </a:r>
            <a:r>
              <a:rPr lang="es-ES" dirty="0"/>
              <a:t> </a:t>
            </a:r>
            <a:r>
              <a:rPr lang="es-ES" dirty="0" err="1"/>
              <a:t>insert</a:t>
            </a:r>
            <a:r>
              <a:rPr lang="es-ES" dirty="0"/>
              <a:t> </a:t>
            </a:r>
            <a:r>
              <a:rPr lang="es-ES" dirty="0" err="1"/>
              <a:t>text</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Fith</a:t>
            </a:r>
            <a:r>
              <a:rPr lang="es-ES" dirty="0"/>
              <a:t> </a:t>
            </a:r>
            <a:r>
              <a:rPr lang="es-ES" dirty="0" err="1"/>
              <a:t>level</a:t>
            </a:r>
            <a:endParaRPr lang="es-ES" dirty="0"/>
          </a:p>
          <a:p>
            <a:pPr lvl="4"/>
            <a:endParaRPr lang="es-ES" dirty="0"/>
          </a:p>
          <a:p>
            <a:pPr lvl="0"/>
            <a:r>
              <a:rPr lang="es-ES" dirty="0" err="1"/>
              <a:t>Click</a:t>
            </a:r>
            <a:r>
              <a:rPr lang="es-ES" dirty="0"/>
              <a:t> </a:t>
            </a:r>
            <a:r>
              <a:rPr lang="es-ES" dirty="0" err="1"/>
              <a:t>to</a:t>
            </a:r>
            <a:r>
              <a:rPr lang="es-ES" dirty="0"/>
              <a:t> </a:t>
            </a:r>
            <a:r>
              <a:rPr lang="es-ES" dirty="0" err="1"/>
              <a:t>insert</a:t>
            </a:r>
            <a:r>
              <a:rPr lang="es-ES" dirty="0"/>
              <a:t> </a:t>
            </a:r>
            <a:r>
              <a:rPr lang="es-ES" dirty="0" err="1"/>
              <a:t>text</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Fith</a:t>
            </a:r>
            <a:r>
              <a:rPr lang="es-ES" dirty="0"/>
              <a:t> </a:t>
            </a:r>
            <a:r>
              <a:rPr lang="es-ES" dirty="0" err="1"/>
              <a:t>level</a:t>
            </a:r>
            <a:endParaRPr lang="es-ES" dirty="0"/>
          </a:p>
          <a:p>
            <a:pPr lvl="1"/>
            <a:endParaRPr lang="es-ES" dirty="0"/>
          </a:p>
        </p:txBody>
      </p:sp>
      <p:sp>
        <p:nvSpPr>
          <p:cNvPr id="8" name="Título 2"/>
          <p:cNvSpPr>
            <a:spLocks noGrp="1"/>
          </p:cNvSpPr>
          <p:nvPr>
            <p:ph type="title" hasCustomPrompt="1"/>
          </p:nvPr>
        </p:nvSpPr>
        <p:spPr>
          <a:xfrm>
            <a:off x="609600" y="365127"/>
            <a:ext cx="10972800" cy="1325563"/>
          </a:xfrm>
          <a:prstGeom prst="rect">
            <a:avLst/>
          </a:prstGeom>
        </p:spPr>
        <p:txBody>
          <a:bodyPr/>
          <a:lstStyle>
            <a:lvl1pPr>
              <a:lnSpc>
                <a:spcPts val="4400"/>
              </a:lnSpc>
              <a:defRPr sz="4000" cap="all" baseline="0"/>
            </a:lvl1pPr>
          </a:lstStyle>
          <a:p>
            <a:r>
              <a:rPr lang="en-US" noProof="0" dirty="0"/>
              <a:t>CLIC TO INSERT TWO LINES TITLE</a:t>
            </a:r>
          </a:p>
        </p:txBody>
      </p:sp>
      <p:cxnSp>
        <p:nvCxnSpPr>
          <p:cNvPr id="9" name="Straight Connector 12"/>
          <p:cNvCxnSpPr/>
          <p:nvPr/>
        </p:nvCxnSpPr>
        <p:spPr>
          <a:xfrm>
            <a:off x="609600" y="1717403"/>
            <a:ext cx="1097280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279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ver 1 Orange">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6728528-8D7A-4AEB-B642-B4F4D2467F61}"/>
              </a:ext>
            </a:extLst>
          </p:cNvPr>
          <p:cNvSpPr>
            <a:spLocks noGrp="1"/>
          </p:cNvSpPr>
          <p:nvPr>
            <p:ph type="body" sz="quarter" idx="12" hasCustomPrompt="1"/>
          </p:nvPr>
        </p:nvSpPr>
        <p:spPr>
          <a:xfrm>
            <a:off x="349250" y="5174539"/>
            <a:ext cx="5233969" cy="936625"/>
          </a:xfrm>
          <a:prstGeom prst="rect">
            <a:avLst/>
          </a:prstGeom>
        </p:spPr>
        <p:txBody>
          <a:bodyPr/>
          <a:lstStyle>
            <a:lvl1pPr marL="0" indent="0">
              <a:buNone/>
              <a:defRPr sz="2400">
                <a:solidFill>
                  <a:schemeClr val="bg1"/>
                </a:solidFill>
                <a:latin typeface="Tw Cen MT" panose="020B0602020104020603"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endParaRPr lang="en-GB" dirty="0"/>
          </a:p>
        </p:txBody>
      </p:sp>
      <p:sp>
        <p:nvSpPr>
          <p:cNvPr id="11" name="Picture Placeholder 10"/>
          <p:cNvSpPr>
            <a:spLocks noGrp="1"/>
          </p:cNvSpPr>
          <p:nvPr>
            <p:ph type="pic" sz="quarter" idx="15" hasCustomPrompt="1"/>
          </p:nvPr>
        </p:nvSpPr>
        <p:spPr>
          <a:xfrm>
            <a:off x="6683375" y="0"/>
            <a:ext cx="5508625" cy="6858000"/>
          </a:xfrm>
          <a:prstGeom prst="rect">
            <a:avLst/>
          </a:prstGeom>
        </p:spPr>
        <p:txBody>
          <a:bodyPr vert="horz"/>
          <a:lstStyle>
            <a:lvl1pPr>
              <a:defRPr sz="1600" baseline="0">
                <a:latin typeface="Tw Cen MT"/>
                <a:cs typeface="Tw Cen MT"/>
              </a:defRPr>
            </a:lvl1pPr>
          </a:lstStyle>
          <a:p>
            <a:r>
              <a:rPr lang="en-US" dirty="0"/>
              <a:t>Click to insert cover page picture</a:t>
            </a:r>
          </a:p>
        </p:txBody>
      </p:sp>
      <p:sp>
        <p:nvSpPr>
          <p:cNvPr id="13" name="Text Placeholder 12"/>
          <p:cNvSpPr>
            <a:spLocks noGrp="1"/>
          </p:cNvSpPr>
          <p:nvPr>
            <p:ph type="body" sz="quarter" idx="16" hasCustomPrompt="1"/>
          </p:nvPr>
        </p:nvSpPr>
        <p:spPr>
          <a:xfrm>
            <a:off x="306388" y="3336925"/>
            <a:ext cx="5877198" cy="1366838"/>
          </a:xfrm>
          <a:prstGeom prst="rect">
            <a:avLst/>
          </a:prstGeom>
        </p:spPr>
        <p:txBody>
          <a:bodyPr vert="horz"/>
          <a:lstStyle>
            <a:lvl1pPr marL="0" indent="0">
              <a:buNone/>
              <a:defRPr sz="4000" baseline="0">
                <a:solidFill>
                  <a:schemeClr val="bg1"/>
                </a:solidFill>
                <a:latin typeface="The next font"/>
                <a:cs typeface="The next font"/>
              </a:defRPr>
            </a:lvl1pPr>
            <a:lvl2pPr>
              <a:defRPr>
                <a:latin typeface="Tw Cen MT"/>
                <a:cs typeface="Tw Cen MT"/>
              </a:defRPr>
            </a:lvl2pPr>
            <a:lvl3pPr>
              <a:defRPr>
                <a:latin typeface="Tw Cen MT"/>
                <a:cs typeface="Tw Cen MT"/>
              </a:defRPr>
            </a:lvl3pPr>
            <a:lvl4pPr>
              <a:defRPr>
                <a:latin typeface="Tw Cen MT"/>
                <a:cs typeface="Tw Cen MT"/>
              </a:defRPr>
            </a:lvl4pPr>
            <a:lvl5pPr>
              <a:defRPr>
                <a:latin typeface="Tw Cen MT"/>
                <a:cs typeface="Tw Cen MT"/>
              </a:defRPr>
            </a:lvl5pPr>
          </a:lstStyle>
          <a:p>
            <a:pPr lvl="0"/>
            <a:r>
              <a:rPr lang="en-US" dirty="0"/>
              <a:t>CLICK TO EDIT PRESENTATION TITLE</a:t>
            </a:r>
          </a:p>
        </p:txBody>
      </p:sp>
    </p:spTree>
    <p:extLst>
      <p:ext uri="{BB962C8B-B14F-4D97-AF65-F5344CB8AC3E}">
        <p14:creationId xmlns:p14="http://schemas.microsoft.com/office/powerpoint/2010/main" val="4150481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843184" y="1946275"/>
            <a:ext cx="5080000" cy="4114800"/>
          </a:xfrm>
        </p:spPr>
        <p:txBody>
          <a:bodyPr/>
          <a:lstStyle/>
          <a:p>
            <a:pPr lvl="0"/>
            <a:endParaRPr lang="en-GB" noProof="0"/>
          </a:p>
        </p:txBody>
      </p:sp>
      <p:sp>
        <p:nvSpPr>
          <p:cNvPr id="5" name="Date Placeholder 4">
            <a:extLst>
              <a:ext uri="{FF2B5EF4-FFF2-40B4-BE49-F238E27FC236}">
                <a16:creationId xmlns:a16="http://schemas.microsoft.com/office/drawing/2014/main" id="{A13DC968-4453-42D4-B6EC-D7974033E401}"/>
              </a:ext>
            </a:extLst>
          </p:cNvPr>
          <p:cNvSpPr>
            <a:spLocks noGrp="1"/>
          </p:cNvSpPr>
          <p:nvPr>
            <p:ph type="dt" sz="half" idx="10"/>
          </p:nvPr>
        </p:nvSpPr>
        <p:spPr>
          <a:xfrm>
            <a:off x="1524000" y="6248400"/>
            <a:ext cx="2540000" cy="457200"/>
          </a:xfrm>
        </p:spPr>
        <p:txBody>
          <a:bodyPr/>
          <a:lstStyle>
            <a:lvl1pPr>
              <a:defRPr/>
            </a:lvl1pPr>
          </a:lstStyle>
          <a:p>
            <a:pPr>
              <a:defRPr/>
            </a:pPr>
            <a:endParaRPr lang="es-ES"/>
          </a:p>
        </p:txBody>
      </p:sp>
      <p:sp>
        <p:nvSpPr>
          <p:cNvPr id="6" name="Footer Placeholder 5">
            <a:extLst>
              <a:ext uri="{FF2B5EF4-FFF2-40B4-BE49-F238E27FC236}">
                <a16:creationId xmlns:a16="http://schemas.microsoft.com/office/drawing/2014/main" id="{CA643D4D-E1DC-472F-AD6C-8767719D2B51}"/>
              </a:ext>
            </a:extLst>
          </p:cNvPr>
          <p:cNvSpPr>
            <a:spLocks noGrp="1"/>
          </p:cNvSpPr>
          <p:nvPr>
            <p:ph type="ftr" sz="quarter" idx="11"/>
          </p:nvPr>
        </p:nvSpPr>
        <p:spPr>
          <a:xfrm>
            <a:off x="4775200" y="6248400"/>
            <a:ext cx="3860800" cy="457200"/>
          </a:xfrm>
        </p:spPr>
        <p:txBody>
          <a:bodyPr/>
          <a:lstStyle>
            <a:lvl1pPr>
              <a:defRPr/>
            </a:lvl1pPr>
          </a:lstStyle>
          <a:p>
            <a:pPr>
              <a:defRPr/>
            </a:pPr>
            <a:endParaRPr lang="es-ES"/>
          </a:p>
        </p:txBody>
      </p:sp>
      <p:sp>
        <p:nvSpPr>
          <p:cNvPr id="7" name="Slide Number Placeholder 6">
            <a:extLst>
              <a:ext uri="{FF2B5EF4-FFF2-40B4-BE49-F238E27FC236}">
                <a16:creationId xmlns:a16="http://schemas.microsoft.com/office/drawing/2014/main" id="{0D2C31B3-73EA-4286-8565-D0601F77D9D7}"/>
              </a:ext>
            </a:extLst>
          </p:cNvPr>
          <p:cNvSpPr>
            <a:spLocks noGrp="1"/>
          </p:cNvSpPr>
          <p:nvPr>
            <p:ph type="sldNum" sz="quarter" idx="12"/>
          </p:nvPr>
        </p:nvSpPr>
        <p:spPr>
          <a:xfrm>
            <a:off x="9347200" y="6248400"/>
            <a:ext cx="2540000" cy="457200"/>
          </a:xfrm>
        </p:spPr>
        <p:txBody>
          <a:bodyPr/>
          <a:lstStyle>
            <a:lvl1pPr>
              <a:defRPr>
                <a:latin typeface="Arial" panose="020B0604020202020204" pitchFamily="34" charset="0"/>
              </a:defRPr>
            </a:lvl1pPr>
          </a:lstStyle>
          <a:p>
            <a:fld id="{CCE7BEAF-5D67-442C-998F-7FA9A818E393}" type="slidenum">
              <a:rPr lang="es-ES" altLang="en-US"/>
              <a:pPr/>
              <a:t>‹#›</a:t>
            </a:fld>
            <a:endParaRPr lang="es-ES" altLang="en-US"/>
          </a:p>
        </p:txBody>
      </p:sp>
    </p:spTree>
    <p:extLst>
      <p:ext uri="{BB962C8B-B14F-4D97-AF65-F5344CB8AC3E}">
        <p14:creationId xmlns:p14="http://schemas.microsoft.com/office/powerpoint/2010/main" val="4168022291"/>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BECF37-949E-44A9-8CC5-679A14247B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265644D-1F35-4E1A-B59F-CCD8FD71B2F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C535B66-3C52-4E9D-9B4A-8FADE6F7470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DEEDD44-F683-467D-8490-F760F146BFB6}"/>
              </a:ext>
            </a:extLst>
          </p:cNvPr>
          <p:cNvSpPr>
            <a:spLocks noGrp="1"/>
          </p:cNvSpPr>
          <p:nvPr>
            <p:ph type="dt" sz="half" idx="10"/>
          </p:nvPr>
        </p:nvSpPr>
        <p:spPr/>
        <p:txBody>
          <a:bodyPr/>
          <a:lstStyle/>
          <a:p>
            <a:fld id="{51AFA871-DC8C-4253-B756-817B30B26278}" type="datetimeFigureOut">
              <a:rPr lang="es-ES" smtClean="0"/>
              <a:t>20/12/2023</a:t>
            </a:fld>
            <a:endParaRPr lang="es-ES"/>
          </a:p>
        </p:txBody>
      </p:sp>
      <p:sp>
        <p:nvSpPr>
          <p:cNvPr id="6" name="Marcador de pie de página 5">
            <a:extLst>
              <a:ext uri="{FF2B5EF4-FFF2-40B4-BE49-F238E27FC236}">
                <a16:creationId xmlns:a16="http://schemas.microsoft.com/office/drawing/2014/main" id="{CFC4406A-EE5D-49A6-B698-A042462F372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8E838-D6C1-4DE4-800D-04E00B83D610}"/>
              </a:ext>
            </a:extLst>
          </p:cNvPr>
          <p:cNvSpPr>
            <a:spLocks noGrp="1"/>
          </p:cNvSpPr>
          <p:nvPr>
            <p:ph type="sldNum" sz="quarter" idx="12"/>
          </p:nvPr>
        </p:nvSpPr>
        <p:spPr/>
        <p:txBody>
          <a:bodyPr/>
          <a:lstStyle/>
          <a:p>
            <a:fld id="{B2FD2B3E-B775-4D26-B7F4-CB365C4FBE5D}" type="slidenum">
              <a:rPr lang="es-ES" smtClean="0"/>
              <a:t>‹#›</a:t>
            </a:fld>
            <a:endParaRPr lang="es-ES"/>
          </a:p>
        </p:txBody>
      </p:sp>
    </p:spTree>
    <p:extLst>
      <p:ext uri="{BB962C8B-B14F-4D97-AF65-F5344CB8AC3E}">
        <p14:creationId xmlns:p14="http://schemas.microsoft.com/office/powerpoint/2010/main" val="26728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81012-2492-40CC-AF60-BA9C4F23E5F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0D12E2B-75F9-4514-91EF-E1DDB45730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7CEC365-E24D-4B2D-A9D7-53E0BBD85B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587D08B-BA14-46E7-AD22-D34F6CAA31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2C06F44-B5F1-4F0B-BBC1-D4C440F59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3659876-D41C-4FE0-A3E2-5AAABB39D1E0}"/>
              </a:ext>
            </a:extLst>
          </p:cNvPr>
          <p:cNvSpPr>
            <a:spLocks noGrp="1"/>
          </p:cNvSpPr>
          <p:nvPr>
            <p:ph type="dt" sz="half" idx="10"/>
          </p:nvPr>
        </p:nvSpPr>
        <p:spPr/>
        <p:txBody>
          <a:bodyPr/>
          <a:lstStyle/>
          <a:p>
            <a:fld id="{51AFA871-DC8C-4253-B756-817B30B26278}" type="datetimeFigureOut">
              <a:rPr lang="es-ES" smtClean="0"/>
              <a:t>20/12/2023</a:t>
            </a:fld>
            <a:endParaRPr lang="es-ES"/>
          </a:p>
        </p:txBody>
      </p:sp>
      <p:sp>
        <p:nvSpPr>
          <p:cNvPr id="8" name="Marcador de pie de página 7">
            <a:extLst>
              <a:ext uri="{FF2B5EF4-FFF2-40B4-BE49-F238E27FC236}">
                <a16:creationId xmlns:a16="http://schemas.microsoft.com/office/drawing/2014/main" id="{1D1C137D-31A3-4F3F-830D-D83F11B9DD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75F883-D65C-446F-BB85-7F06B33BBD51}"/>
              </a:ext>
            </a:extLst>
          </p:cNvPr>
          <p:cNvSpPr>
            <a:spLocks noGrp="1"/>
          </p:cNvSpPr>
          <p:nvPr>
            <p:ph type="sldNum" sz="quarter" idx="12"/>
          </p:nvPr>
        </p:nvSpPr>
        <p:spPr/>
        <p:txBody>
          <a:bodyPr/>
          <a:lstStyle/>
          <a:p>
            <a:fld id="{B2FD2B3E-B775-4D26-B7F4-CB365C4FBE5D}" type="slidenum">
              <a:rPr lang="es-ES" smtClean="0"/>
              <a:t>‹#›</a:t>
            </a:fld>
            <a:endParaRPr lang="es-ES"/>
          </a:p>
        </p:txBody>
      </p:sp>
    </p:spTree>
    <p:extLst>
      <p:ext uri="{BB962C8B-B14F-4D97-AF65-F5344CB8AC3E}">
        <p14:creationId xmlns:p14="http://schemas.microsoft.com/office/powerpoint/2010/main" val="161769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10E645-B3FD-4BE2-98EA-73BB465BEB7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B94CC49-33DF-4BC4-8610-01A0F239CC1E}"/>
              </a:ext>
            </a:extLst>
          </p:cNvPr>
          <p:cNvSpPr>
            <a:spLocks noGrp="1"/>
          </p:cNvSpPr>
          <p:nvPr>
            <p:ph type="dt" sz="half" idx="10"/>
          </p:nvPr>
        </p:nvSpPr>
        <p:spPr/>
        <p:txBody>
          <a:bodyPr/>
          <a:lstStyle/>
          <a:p>
            <a:fld id="{51AFA871-DC8C-4253-B756-817B30B26278}" type="datetimeFigureOut">
              <a:rPr lang="es-ES" smtClean="0"/>
              <a:t>20/12/2023</a:t>
            </a:fld>
            <a:endParaRPr lang="es-ES"/>
          </a:p>
        </p:txBody>
      </p:sp>
      <p:sp>
        <p:nvSpPr>
          <p:cNvPr id="4" name="Marcador de pie de página 3">
            <a:extLst>
              <a:ext uri="{FF2B5EF4-FFF2-40B4-BE49-F238E27FC236}">
                <a16:creationId xmlns:a16="http://schemas.microsoft.com/office/drawing/2014/main" id="{3BC76834-CE62-4B12-9D09-9F8AFCFF14A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26CCC7-AF05-435B-AF8C-2B8F5028D4BA}"/>
              </a:ext>
            </a:extLst>
          </p:cNvPr>
          <p:cNvSpPr>
            <a:spLocks noGrp="1"/>
          </p:cNvSpPr>
          <p:nvPr>
            <p:ph type="sldNum" sz="quarter" idx="12"/>
          </p:nvPr>
        </p:nvSpPr>
        <p:spPr/>
        <p:txBody>
          <a:bodyPr/>
          <a:lstStyle/>
          <a:p>
            <a:fld id="{B2FD2B3E-B775-4D26-B7F4-CB365C4FBE5D}" type="slidenum">
              <a:rPr lang="es-ES" smtClean="0"/>
              <a:t>‹#›</a:t>
            </a:fld>
            <a:endParaRPr lang="es-ES"/>
          </a:p>
        </p:txBody>
      </p:sp>
    </p:spTree>
    <p:extLst>
      <p:ext uri="{BB962C8B-B14F-4D97-AF65-F5344CB8AC3E}">
        <p14:creationId xmlns:p14="http://schemas.microsoft.com/office/powerpoint/2010/main" val="2865073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B83739-1FB9-4DBC-AD71-FD8D2B6D109A}"/>
              </a:ext>
            </a:extLst>
          </p:cNvPr>
          <p:cNvSpPr>
            <a:spLocks noGrp="1"/>
          </p:cNvSpPr>
          <p:nvPr>
            <p:ph type="dt" sz="half" idx="10"/>
          </p:nvPr>
        </p:nvSpPr>
        <p:spPr/>
        <p:txBody>
          <a:bodyPr/>
          <a:lstStyle/>
          <a:p>
            <a:fld id="{51AFA871-DC8C-4253-B756-817B30B26278}" type="datetimeFigureOut">
              <a:rPr lang="es-ES" smtClean="0"/>
              <a:t>20/12/2023</a:t>
            </a:fld>
            <a:endParaRPr lang="es-ES"/>
          </a:p>
        </p:txBody>
      </p:sp>
      <p:sp>
        <p:nvSpPr>
          <p:cNvPr id="3" name="Marcador de pie de página 2">
            <a:extLst>
              <a:ext uri="{FF2B5EF4-FFF2-40B4-BE49-F238E27FC236}">
                <a16:creationId xmlns:a16="http://schemas.microsoft.com/office/drawing/2014/main" id="{32C9CCCB-B683-4208-B9E3-544D1BC2A4C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E704B7E-37D0-4BD6-97E4-6897E137D058}"/>
              </a:ext>
            </a:extLst>
          </p:cNvPr>
          <p:cNvSpPr>
            <a:spLocks noGrp="1"/>
          </p:cNvSpPr>
          <p:nvPr>
            <p:ph type="sldNum" sz="quarter" idx="12"/>
          </p:nvPr>
        </p:nvSpPr>
        <p:spPr/>
        <p:txBody>
          <a:bodyPr/>
          <a:lstStyle/>
          <a:p>
            <a:fld id="{B2FD2B3E-B775-4D26-B7F4-CB365C4FBE5D}" type="slidenum">
              <a:rPr lang="es-ES" smtClean="0"/>
              <a:t>‹#›</a:t>
            </a:fld>
            <a:endParaRPr lang="es-ES"/>
          </a:p>
        </p:txBody>
      </p:sp>
    </p:spTree>
    <p:extLst>
      <p:ext uri="{BB962C8B-B14F-4D97-AF65-F5344CB8AC3E}">
        <p14:creationId xmlns:p14="http://schemas.microsoft.com/office/powerpoint/2010/main" val="180182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FF84B-E922-408C-9584-C521507419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6CD52C1-AAF8-4648-B4F4-FB14DA201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9AD9E3-B01B-43FF-9613-6F714C210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79B21D0-2670-4536-AD1C-CE47A46BC691}"/>
              </a:ext>
            </a:extLst>
          </p:cNvPr>
          <p:cNvSpPr>
            <a:spLocks noGrp="1"/>
          </p:cNvSpPr>
          <p:nvPr>
            <p:ph type="dt" sz="half" idx="10"/>
          </p:nvPr>
        </p:nvSpPr>
        <p:spPr/>
        <p:txBody>
          <a:bodyPr/>
          <a:lstStyle/>
          <a:p>
            <a:fld id="{51AFA871-DC8C-4253-B756-817B30B26278}" type="datetimeFigureOut">
              <a:rPr lang="es-ES" smtClean="0"/>
              <a:t>20/12/2023</a:t>
            </a:fld>
            <a:endParaRPr lang="es-ES"/>
          </a:p>
        </p:txBody>
      </p:sp>
      <p:sp>
        <p:nvSpPr>
          <p:cNvPr id="6" name="Marcador de pie de página 5">
            <a:extLst>
              <a:ext uri="{FF2B5EF4-FFF2-40B4-BE49-F238E27FC236}">
                <a16:creationId xmlns:a16="http://schemas.microsoft.com/office/drawing/2014/main" id="{1EC43491-1719-49DF-9D41-5CF381C83AD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C974A9-E25D-45F6-87E9-EBBA30C28F6A}"/>
              </a:ext>
            </a:extLst>
          </p:cNvPr>
          <p:cNvSpPr>
            <a:spLocks noGrp="1"/>
          </p:cNvSpPr>
          <p:nvPr>
            <p:ph type="sldNum" sz="quarter" idx="12"/>
          </p:nvPr>
        </p:nvSpPr>
        <p:spPr/>
        <p:txBody>
          <a:bodyPr/>
          <a:lstStyle/>
          <a:p>
            <a:fld id="{B2FD2B3E-B775-4D26-B7F4-CB365C4FBE5D}" type="slidenum">
              <a:rPr lang="es-ES" smtClean="0"/>
              <a:t>‹#›</a:t>
            </a:fld>
            <a:endParaRPr lang="es-ES"/>
          </a:p>
        </p:txBody>
      </p:sp>
    </p:spTree>
    <p:extLst>
      <p:ext uri="{BB962C8B-B14F-4D97-AF65-F5344CB8AC3E}">
        <p14:creationId xmlns:p14="http://schemas.microsoft.com/office/powerpoint/2010/main" val="183242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FF3A5-748C-40C0-A584-BC4F2FD067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1CDBD0A-FDFF-4869-AF51-5CDF8FE79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2F40927-3294-4D86-91F3-A120D7912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C134B1-A1BC-4959-9BC8-EDDF3164D621}"/>
              </a:ext>
            </a:extLst>
          </p:cNvPr>
          <p:cNvSpPr>
            <a:spLocks noGrp="1"/>
          </p:cNvSpPr>
          <p:nvPr>
            <p:ph type="dt" sz="half" idx="10"/>
          </p:nvPr>
        </p:nvSpPr>
        <p:spPr/>
        <p:txBody>
          <a:bodyPr/>
          <a:lstStyle/>
          <a:p>
            <a:fld id="{51AFA871-DC8C-4253-B756-817B30B26278}" type="datetimeFigureOut">
              <a:rPr lang="es-ES" smtClean="0"/>
              <a:t>20/12/2023</a:t>
            </a:fld>
            <a:endParaRPr lang="es-ES"/>
          </a:p>
        </p:txBody>
      </p:sp>
      <p:sp>
        <p:nvSpPr>
          <p:cNvPr id="6" name="Marcador de pie de página 5">
            <a:extLst>
              <a:ext uri="{FF2B5EF4-FFF2-40B4-BE49-F238E27FC236}">
                <a16:creationId xmlns:a16="http://schemas.microsoft.com/office/drawing/2014/main" id="{A945D5A0-5209-4690-8E5D-FFF8F1BD976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FBF05E7-2856-42DF-870F-997D6441FE58}"/>
              </a:ext>
            </a:extLst>
          </p:cNvPr>
          <p:cNvSpPr>
            <a:spLocks noGrp="1"/>
          </p:cNvSpPr>
          <p:nvPr>
            <p:ph type="sldNum" sz="quarter" idx="12"/>
          </p:nvPr>
        </p:nvSpPr>
        <p:spPr/>
        <p:txBody>
          <a:bodyPr/>
          <a:lstStyle/>
          <a:p>
            <a:fld id="{B2FD2B3E-B775-4D26-B7F4-CB365C4FBE5D}" type="slidenum">
              <a:rPr lang="es-ES" smtClean="0"/>
              <a:t>‹#›</a:t>
            </a:fld>
            <a:endParaRPr lang="es-ES"/>
          </a:p>
        </p:txBody>
      </p:sp>
    </p:spTree>
    <p:extLst>
      <p:ext uri="{BB962C8B-B14F-4D97-AF65-F5344CB8AC3E}">
        <p14:creationId xmlns:p14="http://schemas.microsoft.com/office/powerpoint/2010/main" val="92396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7DB8442-E7A3-47C9-A19A-53E1C393A7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004017-D9CB-43F9-9251-C3189FE29C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4729CC0-F089-44B7-BA85-E29BFE659B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FA871-DC8C-4253-B756-817B30B26278}" type="datetimeFigureOut">
              <a:rPr lang="es-ES" smtClean="0"/>
              <a:t>20/12/2023</a:t>
            </a:fld>
            <a:endParaRPr lang="es-ES"/>
          </a:p>
        </p:txBody>
      </p:sp>
      <p:sp>
        <p:nvSpPr>
          <p:cNvPr id="5" name="Marcador de pie de página 4">
            <a:extLst>
              <a:ext uri="{FF2B5EF4-FFF2-40B4-BE49-F238E27FC236}">
                <a16:creationId xmlns:a16="http://schemas.microsoft.com/office/drawing/2014/main" id="{EB3BFB6D-E703-45D6-8FDA-7B9B4861A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322A187-149D-4C86-B52D-0FC1D2116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D2B3E-B775-4D26-B7F4-CB365C4FBE5D}" type="slidenum">
              <a:rPr lang="es-ES" smtClean="0"/>
              <a:t>‹#›</a:t>
            </a:fld>
            <a:endParaRPr lang="es-ES"/>
          </a:p>
        </p:txBody>
      </p:sp>
    </p:spTree>
    <p:extLst>
      <p:ext uri="{BB962C8B-B14F-4D97-AF65-F5344CB8AC3E}">
        <p14:creationId xmlns:p14="http://schemas.microsoft.com/office/powerpoint/2010/main" val="334886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E7CE8D0-C3DE-43E0-8909-EA09A567B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AE3EC30-648A-4399-A7A8-7F1DB216AF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C2699F-5D07-4461-9453-00A4DA61B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61066-0A45-440A-AC8A-CEFCB3383105}" type="datetimeFigureOut">
              <a:rPr lang="es-ES" smtClean="0"/>
              <a:t>20/12/2023</a:t>
            </a:fld>
            <a:endParaRPr lang="es-ES"/>
          </a:p>
        </p:txBody>
      </p:sp>
      <p:sp>
        <p:nvSpPr>
          <p:cNvPr id="5" name="Marcador de pie de página 4">
            <a:extLst>
              <a:ext uri="{FF2B5EF4-FFF2-40B4-BE49-F238E27FC236}">
                <a16:creationId xmlns:a16="http://schemas.microsoft.com/office/drawing/2014/main" id="{3650A1FF-989A-4924-B1F6-B62DEEE946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7DA3E78-2022-4EED-BB85-0E016613A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10AAE-E565-451F-8F51-B1CBEC202044}" type="slidenum">
              <a:rPr lang="es-ES" smtClean="0"/>
              <a:t>‹#›</a:t>
            </a:fld>
            <a:endParaRPr lang="es-ES"/>
          </a:p>
        </p:txBody>
      </p:sp>
    </p:spTree>
    <p:extLst>
      <p:ext uri="{BB962C8B-B14F-4D97-AF65-F5344CB8AC3E}">
        <p14:creationId xmlns:p14="http://schemas.microsoft.com/office/powerpoint/2010/main" val="38196676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jpe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jpg"/><Relationship Id="rId10" Type="http://schemas.openxmlformats.org/officeDocument/2006/relationships/image" Target="../media/image23.jp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gabrielamaria.ramos@savethechildren.org" TargetMode="External"/><Relationship Id="rId1" Type="http://schemas.openxmlformats.org/officeDocument/2006/relationships/slideLayout" Target="../slideLayouts/slideLayout16.xml"/><Relationship Id="rId4" Type="http://schemas.openxmlformats.org/officeDocument/2006/relationships/image" Target="../media/image8.jf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51.wmf"/></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hyperlink" Target="https://www.simplifiedapproaches.org/what-are-simplified-approache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5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CEFDE-E2A7-4CFA-A710-DB84328CECF7}"/>
              </a:ext>
            </a:extLst>
          </p:cNvPr>
          <p:cNvSpPr>
            <a:spLocks noGrp="1"/>
          </p:cNvSpPr>
          <p:nvPr>
            <p:ph type="title"/>
          </p:nvPr>
        </p:nvSpPr>
        <p:spPr>
          <a:xfrm>
            <a:off x="1690685" y="1920557"/>
            <a:ext cx="8810630" cy="1325563"/>
          </a:xfrm>
        </p:spPr>
        <p:txBody>
          <a:bodyPr>
            <a:normAutofit fontScale="90000"/>
          </a:bodyPr>
          <a:lstStyle/>
          <a:p>
            <a:pPr algn="ctr">
              <a:spcAft>
                <a:spcPts val="500"/>
              </a:spcAft>
            </a:pPr>
            <a:r>
              <a:rPr lang="es-ES" dirty="0"/>
              <a:t>	</a:t>
            </a:r>
            <a:r>
              <a:rPr lang="es-ES" sz="6700" b="1" dirty="0">
                <a:solidFill>
                  <a:srgbClr val="EF5B11"/>
                </a:solidFill>
                <a:latin typeface="Tw Cen MT" panose="020B0602020104020603" pitchFamily="34" charset="0"/>
              </a:rPr>
              <a:t>MÓDULO 0</a:t>
            </a:r>
            <a:br>
              <a:rPr lang="es-ES" sz="6700" b="1" dirty="0">
                <a:solidFill>
                  <a:srgbClr val="EF5B11"/>
                </a:solidFill>
                <a:latin typeface="Tw Cen MT" panose="020B0602020104020603" pitchFamily="34" charset="0"/>
              </a:rPr>
            </a:br>
            <a:r>
              <a:rPr lang="es-ES" sz="6700" b="1" i="1" dirty="0">
                <a:solidFill>
                  <a:srgbClr val="0070C0"/>
                </a:solidFill>
                <a:latin typeface="Tw Cen MT" panose="020B0602020104020603" pitchFamily="34" charset="0"/>
              </a:rPr>
              <a:t> INTRODUCCIÓN AL CURSO</a:t>
            </a:r>
            <a:br>
              <a:rPr lang="es-ES" sz="6700" b="1" i="1" dirty="0">
                <a:solidFill>
                  <a:srgbClr val="0070C0"/>
                </a:solidFill>
                <a:latin typeface="Tw Cen MT" panose="020B0602020104020603" pitchFamily="34" charset="0"/>
              </a:rPr>
            </a:br>
            <a:br>
              <a:rPr lang="es-ES" sz="2700" dirty="0">
                <a:effectLst/>
                <a:latin typeface="Univers LT Std 45 Light"/>
                <a:ea typeface="Calibri" panose="020F0502020204030204" pitchFamily="34" charset="0"/>
                <a:cs typeface="Univers LT Std 45 Light"/>
              </a:rPr>
            </a:br>
            <a:r>
              <a:rPr lang="es-ES_tradnl" sz="2700" b="1" dirty="0">
                <a:effectLst/>
                <a:latin typeface="Univers LT Std 45 Light"/>
                <a:ea typeface="Calibri" panose="020F0502020204030204" pitchFamily="34" charset="0"/>
                <a:cs typeface="Times New Roman" panose="02020603050405020304" pitchFamily="18" charset="0"/>
              </a:rPr>
              <a:t> </a:t>
            </a:r>
            <a:br>
              <a:rPr lang="es-ES" sz="2700" dirty="0">
                <a:effectLst/>
                <a:latin typeface="Univers LT Std 45 Light"/>
                <a:ea typeface="Calibri" panose="020F0502020204030204" pitchFamily="34" charset="0"/>
                <a:cs typeface="Univers LT Std 45 Light"/>
              </a:rPr>
            </a:br>
            <a:br>
              <a:rPr lang="es-ES" sz="2700" b="1" dirty="0">
                <a:effectLst/>
                <a:latin typeface="Tw Cen MT" panose="020B0602020104020603" pitchFamily="34" charset="0"/>
                <a:ea typeface="Tw Cen MT" panose="020B0602020104020603" pitchFamily="34" charset="0"/>
                <a:cs typeface="Tw Cen MT" panose="020B0602020104020603" pitchFamily="34" charset="0"/>
              </a:rPr>
            </a:br>
            <a:br>
              <a:rPr lang="es-ES" b="1" dirty="0">
                <a:solidFill>
                  <a:srgbClr val="EF5B11"/>
                </a:solidFill>
                <a:latin typeface="Tw Cen MT" panose="020B0602020104020603" pitchFamily="34" charset="0"/>
              </a:rPr>
            </a:br>
            <a:endParaRPr lang="es-ES" b="1" dirty="0">
              <a:solidFill>
                <a:srgbClr val="EF5B11"/>
              </a:solidFill>
              <a:latin typeface="Tw Cen MT" panose="020B0602020104020603" pitchFamily="34" charset="0"/>
            </a:endParaRPr>
          </a:p>
        </p:txBody>
      </p:sp>
      <p:pic>
        <p:nvPicPr>
          <p:cNvPr id="4" name="Imagen 3" descr="Imagen que contiene Logotipo&#10;&#10;Descripción generada automáticamente">
            <a:extLst>
              <a:ext uri="{FF2B5EF4-FFF2-40B4-BE49-F238E27FC236}">
                <a16:creationId xmlns:a16="http://schemas.microsoft.com/office/drawing/2014/main" id="{B298B3A5-856D-4FDA-A9A5-72CC1D542E0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13" y="5279610"/>
            <a:ext cx="1415812" cy="946889"/>
          </a:xfrm>
          <a:prstGeom prst="rect">
            <a:avLst/>
          </a:prstGeom>
          <a:noFill/>
          <a:ln>
            <a:noFill/>
          </a:ln>
        </p:spPr>
      </p:pic>
      <p:pic>
        <p:nvPicPr>
          <p:cNvPr id="5" name="Imagen 4" descr="Texto&#10;&#10;Descripción generada automáticamente con confianza baja">
            <a:extLst>
              <a:ext uri="{FF2B5EF4-FFF2-40B4-BE49-F238E27FC236}">
                <a16:creationId xmlns:a16="http://schemas.microsoft.com/office/drawing/2014/main" id="{FFCF5577-B829-4E0D-B693-B10A934847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880" y="5601662"/>
            <a:ext cx="2066959" cy="631831"/>
          </a:xfrm>
          <a:prstGeom prst="rect">
            <a:avLst/>
          </a:prstGeom>
          <a:noFill/>
          <a:ln>
            <a:noFill/>
          </a:ln>
        </p:spPr>
      </p:pic>
      <p:pic>
        <p:nvPicPr>
          <p:cNvPr id="6" name="Picture 128" descr="Imagen que contiene Texto&#10;&#10;Descripción generada automáticamente">
            <a:extLst>
              <a:ext uri="{FF2B5EF4-FFF2-40B4-BE49-F238E27FC236}">
                <a16:creationId xmlns:a16="http://schemas.microsoft.com/office/drawing/2014/main" id="{54606119-2D2E-4BCA-864E-CAE23C66917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86302" y="5428526"/>
            <a:ext cx="1637634" cy="724378"/>
          </a:xfrm>
          <a:prstGeom prst="rect">
            <a:avLst/>
          </a:prstGeom>
        </p:spPr>
      </p:pic>
      <p:pic>
        <p:nvPicPr>
          <p:cNvPr id="7" name="Imagen 6" descr="Logotipo&#10;&#10;Descripción generada automáticamente">
            <a:extLst>
              <a:ext uri="{FF2B5EF4-FFF2-40B4-BE49-F238E27FC236}">
                <a16:creationId xmlns:a16="http://schemas.microsoft.com/office/drawing/2014/main" id="{AC6D6329-736D-4AB0-8976-03EFFD040D3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7773" y="5428526"/>
            <a:ext cx="1973181" cy="797973"/>
          </a:xfrm>
          <a:prstGeom prst="rect">
            <a:avLst/>
          </a:prstGeom>
          <a:noFill/>
          <a:ln>
            <a:noFill/>
          </a:ln>
        </p:spPr>
      </p:pic>
      <p:pic>
        <p:nvPicPr>
          <p:cNvPr id="8" name="Imagen 7" descr="Logotipo&#10;&#10;Descripción generada automáticamente">
            <a:extLst>
              <a:ext uri="{FF2B5EF4-FFF2-40B4-BE49-F238E27FC236}">
                <a16:creationId xmlns:a16="http://schemas.microsoft.com/office/drawing/2014/main" id="{EADED11F-B8A6-410D-8608-CE969A2B56C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22417" y="5672616"/>
            <a:ext cx="1868170" cy="368935"/>
          </a:xfrm>
          <a:prstGeom prst="rect">
            <a:avLst/>
          </a:prstGeom>
          <a:noFill/>
          <a:ln>
            <a:noFill/>
          </a:ln>
        </p:spPr>
      </p:pic>
      <p:sp>
        <p:nvSpPr>
          <p:cNvPr id="3" name="CuadroTexto 2">
            <a:extLst>
              <a:ext uri="{FF2B5EF4-FFF2-40B4-BE49-F238E27FC236}">
                <a16:creationId xmlns:a16="http://schemas.microsoft.com/office/drawing/2014/main" id="{B2BE2158-007C-4EE2-B905-A6FF134E94A1}"/>
              </a:ext>
            </a:extLst>
          </p:cNvPr>
          <p:cNvSpPr txBox="1"/>
          <p:nvPr/>
        </p:nvSpPr>
        <p:spPr>
          <a:xfrm>
            <a:off x="1209675" y="2795160"/>
            <a:ext cx="9772650" cy="830997"/>
          </a:xfrm>
          <a:prstGeom prst="rect">
            <a:avLst/>
          </a:prstGeom>
          <a:noFill/>
        </p:spPr>
        <p:txBody>
          <a:bodyPr wrap="square" rtlCol="0">
            <a:spAutoFit/>
          </a:bodyPr>
          <a:lstStyle/>
          <a:p>
            <a:r>
              <a:rPr lang="es-ES_tradnl" sz="2400" b="1" dirty="0">
                <a:effectLst/>
                <a:latin typeface="Tw Cen MT" panose="020B0602020104020603" pitchFamily="34" charset="0"/>
                <a:ea typeface="Calibri" panose="020F0502020204030204" pitchFamily="34" charset="0"/>
                <a:cs typeface="Times New Roman" panose="02020603050405020304" pitchFamily="18" charset="0"/>
              </a:rPr>
              <a:t>PROTOCOLO SIMPLIFICADO DEL MANEJO DE CASOS DE MALNUTRICION AGUDA EN NIÑOS y NIÑAS DE 6-59 MESES EN HONDURAS</a:t>
            </a:r>
            <a:endParaRPr lang="es-ES" sz="2400" dirty="0">
              <a:latin typeface="Tw Cen MT" panose="020B0602020104020603" pitchFamily="34" charset="0"/>
            </a:endParaRPr>
          </a:p>
        </p:txBody>
      </p:sp>
    </p:spTree>
    <p:extLst>
      <p:ext uri="{BB962C8B-B14F-4D97-AF65-F5344CB8AC3E}">
        <p14:creationId xmlns:p14="http://schemas.microsoft.com/office/powerpoint/2010/main" val="63076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09D1E2-FB82-AB41-BDD5-FD245FBBDF7D}"/>
              </a:ext>
            </a:extLst>
          </p:cNvPr>
          <p:cNvSpPr>
            <a:spLocks noGrp="1"/>
          </p:cNvSpPr>
          <p:nvPr>
            <p:ph type="title"/>
          </p:nvPr>
        </p:nvSpPr>
        <p:spPr>
          <a:xfrm>
            <a:off x="451331" y="98167"/>
            <a:ext cx="3410712" cy="1106424"/>
          </a:xfrm>
        </p:spPr>
        <p:txBody>
          <a:bodyPr>
            <a:normAutofit/>
          </a:bodyPr>
          <a:lstStyle/>
          <a:p>
            <a:r>
              <a:rPr lang="es-ES" sz="2800" b="1" dirty="0">
                <a:latin typeface="TW Cen MT"/>
              </a:rPr>
              <a:t>¿Qué es la Alianza?</a:t>
            </a:r>
          </a:p>
        </p:txBody>
      </p:sp>
      <p:sp>
        <p:nvSpPr>
          <p:cNvPr id="5" name="Content Placeholder 4">
            <a:extLst>
              <a:ext uri="{FF2B5EF4-FFF2-40B4-BE49-F238E27FC236}">
                <a16:creationId xmlns:a16="http://schemas.microsoft.com/office/drawing/2014/main" id="{DE75FEBD-F7D6-F845-9744-CFBF0F5B891F}"/>
              </a:ext>
            </a:extLst>
          </p:cNvPr>
          <p:cNvSpPr>
            <a:spLocks noGrp="1"/>
          </p:cNvSpPr>
          <p:nvPr>
            <p:ph idx="1"/>
          </p:nvPr>
        </p:nvSpPr>
        <p:spPr>
          <a:xfrm>
            <a:off x="318164" y="1068580"/>
            <a:ext cx="5043947" cy="3425043"/>
          </a:xfrm>
        </p:spPr>
        <p:txBody>
          <a:bodyPr vert="horz" lIns="91440" tIns="45720" rIns="91440" bIns="45720" rtlCol="0" anchor="t">
            <a:noAutofit/>
          </a:bodyPr>
          <a:lstStyle/>
          <a:p>
            <a:pPr marL="0" indent="0">
              <a:buNone/>
            </a:pPr>
            <a:endParaRPr lang="en-AU" sz="1700" dirty="0">
              <a:latin typeface="TW Cen MT"/>
            </a:endParaRPr>
          </a:p>
          <a:p>
            <a:pPr marL="0" indent="0">
              <a:buNone/>
            </a:pPr>
            <a:r>
              <a:rPr lang="es-ES" sz="3200" dirty="0">
                <a:latin typeface="TW Cen MT"/>
              </a:rPr>
              <a:t>La Alianza es una </a:t>
            </a:r>
            <a:r>
              <a:rPr lang="es-ES" sz="3200" b="1" dirty="0">
                <a:latin typeface="TW Cen MT"/>
              </a:rPr>
              <a:t>iniciativa de apoyo a los profesionales </a:t>
            </a:r>
            <a:r>
              <a:rPr lang="es-ES" sz="3200" dirty="0">
                <a:latin typeface="TW Cen MT"/>
              </a:rPr>
              <a:t>para mejorar la calidad de la </a:t>
            </a:r>
            <a:r>
              <a:rPr lang="es-ES" sz="3200" b="1" dirty="0">
                <a:latin typeface="TW Cen MT"/>
              </a:rPr>
              <a:t>preparación, la respuesta y la recuperación </a:t>
            </a:r>
            <a:r>
              <a:rPr lang="es-ES" sz="3200" dirty="0">
                <a:latin typeface="TW Cen MT"/>
              </a:rPr>
              <a:t>en materia de nutrición, facilitando y proporcionando apoyo técnico a través de múltiples canales.  </a:t>
            </a:r>
            <a:endParaRPr lang="en-US" sz="3200" dirty="0"/>
          </a:p>
        </p:txBody>
      </p:sp>
      <p:pic>
        <p:nvPicPr>
          <p:cNvPr id="7" name="Picture 6" descr="A picture containing graphical user interface&#10;&#10;Description automatically generated">
            <a:extLst>
              <a:ext uri="{FF2B5EF4-FFF2-40B4-BE49-F238E27FC236}">
                <a16:creationId xmlns:a16="http://schemas.microsoft.com/office/drawing/2014/main" id="{7CB2DB64-588E-B144-B3F2-62326E77530A}"/>
              </a:ext>
            </a:extLst>
          </p:cNvPr>
          <p:cNvPicPr>
            <a:picLocks noChangeAspect="1"/>
          </p:cNvPicPr>
          <p:nvPr/>
        </p:nvPicPr>
        <p:blipFill>
          <a:blip r:embed="rId3"/>
          <a:stretch>
            <a:fillRect/>
          </a:stretch>
        </p:blipFill>
        <p:spPr>
          <a:xfrm>
            <a:off x="5765265" y="1172817"/>
            <a:ext cx="5842239" cy="3216571"/>
          </a:xfrm>
          <a:prstGeom prst="rect">
            <a:avLst/>
          </a:prstGeom>
        </p:spPr>
      </p:pic>
      <p:sp>
        <p:nvSpPr>
          <p:cNvPr id="2" name="ZoneTexte 1"/>
          <p:cNvSpPr txBox="1"/>
          <p:nvPr/>
        </p:nvSpPr>
        <p:spPr>
          <a:xfrm>
            <a:off x="20420" y="6278139"/>
            <a:ext cx="11934677" cy="400110"/>
          </a:xfrm>
          <a:prstGeom prst="rect">
            <a:avLst/>
          </a:prstGeom>
          <a:noFill/>
        </p:spPr>
        <p:txBody>
          <a:bodyPr wrap="none" rtlCol="0">
            <a:spAutoFit/>
          </a:bodyPr>
          <a:lstStyle/>
          <a:p>
            <a:r>
              <a:rPr lang="fr-FR" sz="2000" dirty="0">
                <a:latin typeface="Tw Cen MT" panose="020B0602020104020603" pitchFamily="34" charset="0"/>
              </a:rPr>
              <a:t>*</a:t>
            </a:r>
            <a:r>
              <a:rPr lang="es-ES" sz="2000" dirty="0">
                <a:latin typeface="Tw Cen MT" panose="020B0602020104020603" pitchFamily="34" charset="0"/>
              </a:rPr>
              <a:t>Alianza Técnica del Clúster Global de Nutrición, también conocida como la Alianza o La Alianza Técnica del GNC</a:t>
            </a:r>
            <a:endParaRPr lang="fr-FR" sz="2000" dirty="0">
              <a:latin typeface="Tw Cen MT" panose="020B0602020104020603" pitchFamily="34" charset="0"/>
            </a:endParaRPr>
          </a:p>
        </p:txBody>
      </p:sp>
    </p:spTree>
    <p:extLst>
      <p:ext uri="{BB962C8B-B14F-4D97-AF65-F5344CB8AC3E}">
        <p14:creationId xmlns:p14="http://schemas.microsoft.com/office/powerpoint/2010/main" val="324286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AutoShape 2" descr="Image result for global nutrition cluster"/>
          <p:cNvSpPr>
            <a:spLocks noChangeAspect="1" noChangeArrowheads="1"/>
          </p:cNvSpPr>
          <p:nvPr/>
        </p:nvSpPr>
        <p:spPr bwMode="auto">
          <a:xfrm>
            <a:off x="234951" y="2845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auto">
              <a:spcBef>
                <a:spcPts val="0"/>
              </a:spcBef>
              <a:spcAft>
                <a:spcPts val="0"/>
              </a:spcAft>
            </a:pPr>
            <a:endParaRPr lang="en-US">
              <a:solidFill>
                <a:prstClr val="black"/>
              </a:solidFill>
              <a:latin typeface="Arial"/>
              <a:ea typeface="+mn-ea"/>
            </a:endParaRPr>
          </a:p>
        </p:txBody>
      </p:sp>
      <p:pic>
        <p:nvPicPr>
          <p:cNvPr id="16" name="Picture 15">
            <a:extLst>
              <a:ext uri="{FF2B5EF4-FFF2-40B4-BE49-F238E27FC236}">
                <a16:creationId xmlns:a16="http://schemas.microsoft.com/office/drawing/2014/main" id="{26010228-4DC2-7D48-8F1D-E96D3602FD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29398" y="74446"/>
            <a:ext cx="2104101" cy="903848"/>
          </a:xfrm>
          <a:prstGeom prst="rect">
            <a:avLst/>
          </a:prstGeom>
        </p:spPr>
      </p:pic>
      <p:sp>
        <p:nvSpPr>
          <p:cNvPr id="17" name="Title 1">
            <a:extLst>
              <a:ext uri="{FF2B5EF4-FFF2-40B4-BE49-F238E27FC236}">
                <a16:creationId xmlns:a16="http://schemas.microsoft.com/office/drawing/2014/main" id="{4961E728-A110-4F40-BDC9-01AEC5090D3D}"/>
              </a:ext>
            </a:extLst>
          </p:cNvPr>
          <p:cNvSpPr txBox="1">
            <a:spLocks/>
          </p:cNvSpPr>
          <p:nvPr/>
        </p:nvSpPr>
        <p:spPr bwMode="auto">
          <a:xfrm>
            <a:off x="1268835" y="143833"/>
            <a:ext cx="947536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kern="1200">
                <a:solidFill>
                  <a:schemeClr val="bg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600">
                <a:solidFill>
                  <a:schemeClr val="bg1"/>
                </a:solidFill>
                <a:latin typeface="Arial"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600">
                <a:solidFill>
                  <a:schemeClr val="bg1"/>
                </a:solidFill>
                <a:latin typeface="Arial"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600">
                <a:solidFill>
                  <a:schemeClr val="bg1"/>
                </a:solidFill>
                <a:latin typeface="Arial"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600">
                <a:solidFill>
                  <a:schemeClr val="bg1"/>
                </a:solidFill>
                <a:latin typeface="Arial" charset="0"/>
                <a:ea typeface="MS PGothic" panose="020B0600070205080204" pitchFamily="34" charset="-128"/>
                <a:cs typeface="ＭＳ Ｐゴシック" charset="0"/>
              </a:defRPr>
            </a:lvl5pPr>
            <a:lvl6pPr marL="457200" algn="l" defTabSz="457200" rtl="0" fontAlgn="base">
              <a:spcBef>
                <a:spcPct val="0"/>
              </a:spcBef>
              <a:spcAft>
                <a:spcPct val="0"/>
              </a:spcAft>
              <a:defRPr sz="3600">
                <a:solidFill>
                  <a:schemeClr val="bg1"/>
                </a:solidFill>
                <a:latin typeface="Gill Sans MT"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Gill Sans MT"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Gill Sans MT"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Gill Sans MT" charset="0"/>
                <a:ea typeface="ＭＳ Ｐゴシック" charset="0"/>
                <a:cs typeface="ＭＳ Ｐゴシック" charset="0"/>
              </a:defRPr>
            </a:lvl9pPr>
          </a:lstStyle>
          <a:p>
            <a:r>
              <a:rPr lang="es-ES" sz="3200" b="1" dirty="0">
                <a:solidFill>
                  <a:schemeClr val="tx1"/>
                </a:solidFill>
                <a:latin typeface="Tw Cen MT bold"/>
              </a:rPr>
              <a:t>Los Socios del equipo de apoyo técnico de “La Alianza” </a:t>
            </a:r>
            <a:endParaRPr lang="es-ES" sz="3200" b="1" dirty="0">
              <a:solidFill>
                <a:schemeClr val="tx1"/>
              </a:solidFill>
            </a:endParaRPr>
          </a:p>
        </p:txBody>
      </p:sp>
      <p:pic>
        <p:nvPicPr>
          <p:cNvPr id="29" name="Picture 28">
            <a:extLst>
              <a:ext uri="{FF2B5EF4-FFF2-40B4-BE49-F238E27FC236}">
                <a16:creationId xmlns:a16="http://schemas.microsoft.com/office/drawing/2014/main" id="{FB5E78B8-1A5C-4CC3-B2DD-6B6F02A6C8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91" b="5299"/>
          <a:stretch/>
        </p:blipFill>
        <p:spPr bwMode="auto">
          <a:xfrm>
            <a:off x="7021043" y="1155817"/>
            <a:ext cx="1554480" cy="125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4E9CEED3-2B38-4644-956A-01FEEC1F2F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528" b="6704"/>
          <a:stretch/>
        </p:blipFill>
        <p:spPr>
          <a:xfrm>
            <a:off x="6438251" y="2315814"/>
            <a:ext cx="1920240" cy="1205071"/>
          </a:xfrm>
          <a:prstGeom prst="rect">
            <a:avLst/>
          </a:prstGeom>
        </p:spPr>
      </p:pic>
      <p:pic>
        <p:nvPicPr>
          <p:cNvPr id="31" name="Picture 6">
            <a:extLst>
              <a:ext uri="{FF2B5EF4-FFF2-40B4-BE49-F238E27FC236}">
                <a16:creationId xmlns:a16="http://schemas.microsoft.com/office/drawing/2014/main" id="{A7F7937C-303A-4973-9BB0-1880118E52A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349" b="26069"/>
          <a:stretch/>
        </p:blipFill>
        <p:spPr bwMode="auto">
          <a:xfrm>
            <a:off x="6289523" y="3830465"/>
            <a:ext cx="2286000" cy="79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DFE0B1FD-AC0F-4188-8BCC-91139B9AB5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8432" y="1182499"/>
            <a:ext cx="1200150" cy="1200150"/>
          </a:xfrm>
          <a:prstGeom prst="rect">
            <a:avLst/>
          </a:prstGeom>
        </p:spPr>
      </p:pic>
      <p:pic>
        <p:nvPicPr>
          <p:cNvPr id="33" name="Picture 32">
            <a:extLst>
              <a:ext uri="{FF2B5EF4-FFF2-40B4-BE49-F238E27FC236}">
                <a16:creationId xmlns:a16="http://schemas.microsoft.com/office/drawing/2014/main" id="{0EE00222-E235-4043-9CFF-C5E2F86CB6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2680" y="1139107"/>
            <a:ext cx="1188720" cy="1188720"/>
          </a:xfrm>
          <a:prstGeom prst="rect">
            <a:avLst/>
          </a:prstGeom>
        </p:spPr>
      </p:pic>
      <p:pic>
        <p:nvPicPr>
          <p:cNvPr id="34" name="Picture 33">
            <a:extLst>
              <a:ext uri="{FF2B5EF4-FFF2-40B4-BE49-F238E27FC236}">
                <a16:creationId xmlns:a16="http://schemas.microsoft.com/office/drawing/2014/main" id="{518FCB8C-1BE8-48E4-AD36-1F32C24097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7945" y="1537400"/>
            <a:ext cx="2377440" cy="490349"/>
          </a:xfrm>
          <a:prstGeom prst="rect">
            <a:avLst/>
          </a:prstGeom>
        </p:spPr>
      </p:pic>
      <p:pic>
        <p:nvPicPr>
          <p:cNvPr id="35" name="Picture 34">
            <a:extLst>
              <a:ext uri="{FF2B5EF4-FFF2-40B4-BE49-F238E27FC236}">
                <a16:creationId xmlns:a16="http://schemas.microsoft.com/office/drawing/2014/main" id="{F810815F-3C2A-4556-B06A-ADCC093895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91467" y="2445245"/>
            <a:ext cx="1463040" cy="1463040"/>
          </a:xfrm>
          <a:prstGeom prst="rect">
            <a:avLst/>
          </a:prstGeom>
        </p:spPr>
      </p:pic>
      <p:pic>
        <p:nvPicPr>
          <p:cNvPr id="36" name="Picture 35">
            <a:extLst>
              <a:ext uri="{FF2B5EF4-FFF2-40B4-BE49-F238E27FC236}">
                <a16:creationId xmlns:a16="http://schemas.microsoft.com/office/drawing/2014/main" id="{E4612155-ABAB-4A2B-888B-EFB6D597F5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18099" y="2548450"/>
            <a:ext cx="2103120" cy="732309"/>
          </a:xfrm>
          <a:prstGeom prst="rect">
            <a:avLst/>
          </a:prstGeom>
        </p:spPr>
      </p:pic>
      <p:pic>
        <p:nvPicPr>
          <p:cNvPr id="37" name="Picture 36">
            <a:extLst>
              <a:ext uri="{FF2B5EF4-FFF2-40B4-BE49-F238E27FC236}">
                <a16:creationId xmlns:a16="http://schemas.microsoft.com/office/drawing/2014/main" id="{6B8CC749-F041-4E10-8378-3857815CB5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6965" y="3654100"/>
            <a:ext cx="2095500" cy="1381125"/>
          </a:xfrm>
          <a:prstGeom prst="rect">
            <a:avLst/>
          </a:prstGeom>
        </p:spPr>
      </p:pic>
      <p:pic>
        <p:nvPicPr>
          <p:cNvPr id="38" name="Picture 37">
            <a:extLst>
              <a:ext uri="{FF2B5EF4-FFF2-40B4-BE49-F238E27FC236}">
                <a16:creationId xmlns:a16="http://schemas.microsoft.com/office/drawing/2014/main" id="{B01421B0-C418-44F4-95E2-F67AE84D0CC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75067" y="2445245"/>
            <a:ext cx="1463040" cy="1463040"/>
          </a:xfrm>
          <a:prstGeom prst="rect">
            <a:avLst/>
          </a:prstGeom>
        </p:spPr>
      </p:pic>
      <p:pic>
        <p:nvPicPr>
          <p:cNvPr id="39" name="Picture 38">
            <a:extLst>
              <a:ext uri="{FF2B5EF4-FFF2-40B4-BE49-F238E27FC236}">
                <a16:creationId xmlns:a16="http://schemas.microsoft.com/office/drawing/2014/main" id="{F99CC47A-27AB-4AC7-B577-3ADE73126C4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62249" y="1683079"/>
            <a:ext cx="1706880" cy="1289495"/>
          </a:xfrm>
          <a:prstGeom prst="rect">
            <a:avLst/>
          </a:prstGeom>
        </p:spPr>
      </p:pic>
      <p:pic>
        <p:nvPicPr>
          <p:cNvPr id="40" name="Picture 39">
            <a:extLst>
              <a:ext uri="{FF2B5EF4-FFF2-40B4-BE49-F238E27FC236}">
                <a16:creationId xmlns:a16="http://schemas.microsoft.com/office/drawing/2014/main" id="{CDC0FAE1-D66A-4A68-B06F-578C13115484}"/>
              </a:ext>
            </a:extLst>
          </p:cNvPr>
          <p:cNvPicPr>
            <a:picLocks noChangeAspect="1"/>
          </p:cNvPicPr>
          <p:nvPr/>
        </p:nvPicPr>
        <p:blipFill rotWithShape="1">
          <a:blip r:embed="rId15">
            <a:extLst>
              <a:ext uri="{28A0092B-C50C-407E-A947-70E740481C1C}">
                <a14:useLocalDpi xmlns:a14="http://schemas.microsoft.com/office/drawing/2010/main" val="0"/>
              </a:ext>
            </a:extLst>
          </a:blip>
          <a:srcRect t="20343" b="20565"/>
          <a:stretch/>
        </p:blipFill>
        <p:spPr>
          <a:xfrm>
            <a:off x="1366967" y="4005074"/>
            <a:ext cx="2400300" cy="739587"/>
          </a:xfrm>
          <a:prstGeom prst="rect">
            <a:avLst/>
          </a:prstGeom>
        </p:spPr>
      </p:pic>
      <p:pic>
        <p:nvPicPr>
          <p:cNvPr id="41" name="Picture 40" descr="A picture containing object, clock, meter&#10;&#10;Description automatically generated">
            <a:extLst>
              <a:ext uri="{FF2B5EF4-FFF2-40B4-BE49-F238E27FC236}">
                <a16:creationId xmlns:a16="http://schemas.microsoft.com/office/drawing/2014/main" id="{1B9BD83C-45E2-42D1-A237-8EBAB788A1A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705385" y="5035225"/>
            <a:ext cx="3960000" cy="619830"/>
          </a:xfrm>
          <a:prstGeom prst="rect">
            <a:avLst/>
          </a:prstGeom>
        </p:spPr>
      </p:pic>
      <p:pic>
        <p:nvPicPr>
          <p:cNvPr id="10" name="Picture 9" descr="Text&#10;&#10;Description automatically generated">
            <a:extLst>
              <a:ext uri="{FF2B5EF4-FFF2-40B4-BE49-F238E27FC236}">
                <a16:creationId xmlns:a16="http://schemas.microsoft.com/office/drawing/2014/main" id="{D893A47A-640A-40FE-B9D1-0F34DEC75734}"/>
              </a:ext>
            </a:extLst>
          </p:cNvPr>
          <p:cNvPicPr>
            <a:picLocks noChangeAspect="1"/>
          </p:cNvPicPr>
          <p:nvPr/>
        </p:nvPicPr>
        <p:blipFill rotWithShape="1">
          <a:blip r:embed="rId17"/>
          <a:srcRect r="77441"/>
          <a:stretch/>
        </p:blipFill>
        <p:spPr>
          <a:xfrm>
            <a:off x="2998867" y="4743931"/>
            <a:ext cx="1501616" cy="1282992"/>
          </a:xfrm>
          <a:prstGeom prst="rect">
            <a:avLst/>
          </a:prstGeom>
        </p:spPr>
      </p:pic>
      <p:pic>
        <p:nvPicPr>
          <p:cNvPr id="14" name="Picture 2" descr="Comité Internacional de Rescate - Wikipedia, la enciclopedia libre">
            <a:extLst>
              <a:ext uri="{FF2B5EF4-FFF2-40B4-BE49-F238E27FC236}">
                <a16:creationId xmlns:a16="http://schemas.microsoft.com/office/drawing/2014/main" id="{AC49D392-3FA6-4A4B-B5A0-0600E52428D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17420" y="3349427"/>
            <a:ext cx="1311997" cy="175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48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53" presetClass="entr" presetSubtype="16"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par>
                                <p:cTn id="50" presetID="53" presetClass="entr" presetSubtype="16"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par>
                                <p:cTn id="55" presetID="53" presetClass="entr" presetSubtype="16"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childTnLst>
                                </p:cTn>
                              </p:par>
                              <p:par>
                                <p:cTn id="60" presetID="53" presetClass="entr" presetSubtype="16"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animEffect transition="in" filter="fade">
                                      <p:cBhvr>
                                        <p:cTn id="64" dur="500"/>
                                        <p:tgtEl>
                                          <p:spTgt spid="40"/>
                                        </p:tgtEl>
                                      </p:cBhvr>
                                    </p:animEffect>
                                  </p:childTnLst>
                                </p:cTn>
                              </p:par>
                              <p:par>
                                <p:cTn id="65" presetID="53" presetClass="entr" presetSubtype="16"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par>
                                <p:cTn id="70" presetID="53" presetClass="entr" presetSubtype="16"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par>
                                <p:cTn id="75" presetID="53" presetClass="entr" presetSubtype="16"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75FEBD-F7D6-F845-9744-CFBF0F5B891F}"/>
              </a:ext>
            </a:extLst>
          </p:cNvPr>
          <p:cNvSpPr>
            <a:spLocks noGrp="1"/>
          </p:cNvSpPr>
          <p:nvPr>
            <p:ph idx="1"/>
          </p:nvPr>
        </p:nvSpPr>
        <p:spPr/>
        <p:txBody>
          <a:bodyPr/>
          <a:lstStyle/>
          <a:p>
            <a:pPr marL="0" indent="0">
              <a:buNone/>
            </a:pPr>
            <a:endParaRPr lang="en-AU"/>
          </a:p>
          <a:p>
            <a:pPr marL="0" indent="0">
              <a:buNone/>
            </a:pPr>
            <a:endParaRPr lang="en-AU" sz="3200"/>
          </a:p>
          <a:p>
            <a:pPr marL="0" indent="0">
              <a:buNone/>
            </a:pPr>
            <a:endParaRPr lang="en-US"/>
          </a:p>
        </p:txBody>
      </p:sp>
      <p:pic>
        <p:nvPicPr>
          <p:cNvPr id="3" name="Content Placeholder 4">
            <a:extLst>
              <a:ext uri="{FF2B5EF4-FFF2-40B4-BE49-F238E27FC236}">
                <a16:creationId xmlns:a16="http://schemas.microsoft.com/office/drawing/2014/main" id="{2230B662-3BCC-DE4E-B882-626892B331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0346" y="344528"/>
            <a:ext cx="1939044" cy="1067583"/>
          </a:xfrm>
          <a:prstGeom prst="rect">
            <a:avLst/>
          </a:prstGeom>
        </p:spPr>
      </p:pic>
      <p:sp>
        <p:nvSpPr>
          <p:cNvPr id="6" name="Content Placeholder 5">
            <a:extLst>
              <a:ext uri="{FF2B5EF4-FFF2-40B4-BE49-F238E27FC236}">
                <a16:creationId xmlns:a16="http://schemas.microsoft.com/office/drawing/2014/main" id="{693C3E45-7A03-0149-AC4A-735ED32AD3DB}"/>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C:\Users\geral\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0212"/>
            <a:ext cx="12192000" cy="320152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0D1FD38-29FA-4318-8939-6CEE2C454FC1}"/>
              </a:ext>
            </a:extLst>
          </p:cNvPr>
          <p:cNvSpPr txBox="1"/>
          <p:nvPr/>
        </p:nvSpPr>
        <p:spPr>
          <a:xfrm>
            <a:off x="422910" y="5497830"/>
            <a:ext cx="11406480" cy="914979"/>
          </a:xfrm>
          <a:prstGeom prst="rect">
            <a:avLst/>
          </a:prstGeom>
          <a:noFill/>
        </p:spPr>
        <p:txBody>
          <a:bodyPr wrap="square" rtlCol="0">
            <a:spAutoFit/>
          </a:bodyPr>
          <a:lstStyle/>
          <a:p>
            <a:endParaRPr lang="es-ES" dirty="0"/>
          </a:p>
        </p:txBody>
      </p:sp>
      <p:sp>
        <p:nvSpPr>
          <p:cNvPr id="7" name="Title 3">
            <a:extLst>
              <a:ext uri="{FF2B5EF4-FFF2-40B4-BE49-F238E27FC236}">
                <a16:creationId xmlns:a16="http://schemas.microsoft.com/office/drawing/2014/main" id="{CEB0C35F-4752-4364-80B6-BB6E018368E8}"/>
              </a:ext>
            </a:extLst>
          </p:cNvPr>
          <p:cNvSpPr>
            <a:spLocks noGrp="1"/>
          </p:cNvSpPr>
          <p:nvPr>
            <p:ph type="title"/>
          </p:nvPr>
        </p:nvSpPr>
        <p:spPr>
          <a:xfrm>
            <a:off x="1690913" y="5458576"/>
            <a:ext cx="9815287" cy="608340"/>
          </a:xfrm>
        </p:spPr>
        <p:txBody>
          <a:bodyPr vert="horz" lIns="91440" tIns="45720" rIns="91440" bIns="45720" rtlCol="0" anchor="ctr">
            <a:normAutofit fontScale="90000"/>
          </a:bodyPr>
          <a:lstStyle/>
          <a:p>
            <a:r>
              <a:rPr lang="es-ES" sz="4400" b="1" dirty="0">
                <a:latin typeface="TW Cen MT"/>
              </a:rPr>
              <a:t>¿Dónde puede encontrar la Alianza?</a:t>
            </a:r>
            <a:br>
              <a:rPr lang="es-ES" sz="4400" b="1" dirty="0">
                <a:latin typeface="TW Cen MT"/>
              </a:rPr>
            </a:br>
            <a:r>
              <a:rPr lang="en-US" sz="3200" b="1" dirty="0">
                <a:solidFill>
                  <a:srgbClr val="E75B31"/>
                </a:solidFill>
                <a:latin typeface="TW Cen MT"/>
              </a:rPr>
              <a:t>ta.nutritioncluster.net</a:t>
            </a:r>
            <a:endParaRPr lang="en-US" sz="5200" b="1" dirty="0">
              <a:solidFill>
                <a:srgbClr val="E75B31"/>
              </a:solidFill>
              <a:latin typeface="TW Cen MT"/>
            </a:endParaRPr>
          </a:p>
        </p:txBody>
      </p:sp>
    </p:spTree>
    <p:extLst>
      <p:ext uri="{BB962C8B-B14F-4D97-AF65-F5344CB8AC3E}">
        <p14:creationId xmlns:p14="http://schemas.microsoft.com/office/powerpoint/2010/main" val="332463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CEFDE-E2A7-4CFA-A710-DB84328CECF7}"/>
              </a:ext>
            </a:extLst>
          </p:cNvPr>
          <p:cNvSpPr>
            <a:spLocks noGrp="1"/>
          </p:cNvSpPr>
          <p:nvPr>
            <p:ph type="title"/>
          </p:nvPr>
        </p:nvSpPr>
        <p:spPr>
          <a:xfrm>
            <a:off x="750210" y="251461"/>
            <a:ext cx="9796020" cy="880110"/>
          </a:xfrm>
        </p:spPr>
        <p:txBody>
          <a:bodyPr>
            <a:normAutofit/>
          </a:bodyPr>
          <a:lstStyle/>
          <a:p>
            <a:r>
              <a:rPr lang="es-ES" sz="3600" b="1" dirty="0">
                <a:solidFill>
                  <a:srgbClr val="EF5B11"/>
                </a:solidFill>
                <a:latin typeface="Tw Cen MT" panose="020B0602020104020603" pitchFamily="34" charset="0"/>
              </a:rPr>
              <a:t>METODOLOGÍA DE LA CAPACITACIÓN</a:t>
            </a:r>
          </a:p>
        </p:txBody>
      </p:sp>
      <p:sp>
        <p:nvSpPr>
          <p:cNvPr id="3" name="Marcador de contenido 2">
            <a:extLst>
              <a:ext uri="{FF2B5EF4-FFF2-40B4-BE49-F238E27FC236}">
                <a16:creationId xmlns:a16="http://schemas.microsoft.com/office/drawing/2014/main" id="{1D1430C3-02A6-4945-88ED-48BF8F844EBD}"/>
              </a:ext>
            </a:extLst>
          </p:cNvPr>
          <p:cNvSpPr>
            <a:spLocks noGrp="1"/>
          </p:cNvSpPr>
          <p:nvPr>
            <p:ph idx="1"/>
          </p:nvPr>
        </p:nvSpPr>
        <p:spPr>
          <a:xfrm>
            <a:off x="534365" y="1342390"/>
            <a:ext cx="11123270" cy="5264149"/>
          </a:xfrm>
        </p:spPr>
        <p:txBody>
          <a:bodyPr>
            <a:noAutofit/>
          </a:bodyPr>
          <a:lstStyle/>
          <a:p>
            <a:pPr>
              <a:lnSpc>
                <a:spcPct val="150000"/>
              </a:lnSpc>
            </a:pPr>
            <a:r>
              <a:rPr lang="es-ES" sz="1800" dirty="0">
                <a:latin typeface="Tw Cen MT" panose="020B0602020104020603" pitchFamily="34" charset="0"/>
                <a:ea typeface="Tw Cen MT" panose="020B0602020104020603" pitchFamily="34" charset="0"/>
                <a:cs typeface="Tw Cen MT" panose="020B0602020104020603" pitchFamily="34" charset="0"/>
              </a:rPr>
              <a:t>AUTOAPRENDIZAJE / VIDEOS GRABADOS CON LAS PRESENTACIONES</a:t>
            </a:r>
          </a:p>
          <a:p>
            <a:pPr>
              <a:lnSpc>
                <a:spcPct val="150000"/>
              </a:lnSpc>
            </a:pPr>
            <a:r>
              <a:rPr lang="es-ES" sz="1800" dirty="0">
                <a:latin typeface="Tw Cen MT" panose="020B0602020104020603" pitchFamily="34" charset="0"/>
                <a:ea typeface="Tw Cen MT" panose="020B0602020104020603" pitchFamily="34" charset="0"/>
                <a:cs typeface="Tw Cen MT" panose="020B0602020104020603" pitchFamily="34" charset="0"/>
              </a:rPr>
              <a:t>DURACIÓN: UN DÍA ( EL SELECCIONADO POR USTED A SU CONVENIENCIA DENTRO DEL PERIODO ESTABLECIDO)</a:t>
            </a:r>
            <a:endParaRPr lang="es-ES" sz="1800" dirty="0">
              <a:highlight>
                <a:srgbClr val="FFFF00"/>
              </a:highlight>
              <a:latin typeface="Tw Cen MT" panose="020B0602020104020603" pitchFamily="34" charset="0"/>
              <a:ea typeface="Tw Cen MT" panose="020B0602020104020603" pitchFamily="34" charset="0"/>
              <a:cs typeface="Tw Cen MT" panose="020B0602020104020603" pitchFamily="34" charset="0"/>
            </a:endParaRPr>
          </a:p>
          <a:p>
            <a:pPr>
              <a:lnSpc>
                <a:spcPct val="150000"/>
              </a:lnSpc>
            </a:pPr>
            <a:r>
              <a:rPr lang="es-ES" sz="1800" dirty="0">
                <a:latin typeface="Tw Cen MT" panose="020B0602020104020603" pitchFamily="34" charset="0"/>
                <a:ea typeface="Tw Cen MT" panose="020B0602020104020603" pitchFamily="34" charset="0"/>
                <a:cs typeface="Tw Cen MT" panose="020B0602020104020603" pitchFamily="34" charset="0"/>
              </a:rPr>
              <a:t>PASOS A SEGUIR</a:t>
            </a:r>
          </a:p>
          <a:p>
            <a:pPr marL="914400" lvl="1" indent="-457200">
              <a:lnSpc>
                <a:spcPct val="100000"/>
              </a:lnSpc>
              <a:buFont typeface="+mj-lt"/>
              <a:buAutoNum type="arabicPeriod"/>
            </a:pPr>
            <a:r>
              <a:rPr lang="es-ES" sz="1800" dirty="0">
                <a:latin typeface="Tw Cen MT" panose="020B0602020104020603" pitchFamily="34" charset="0"/>
                <a:ea typeface="Tw Cen MT" panose="020B0602020104020603" pitchFamily="34" charset="0"/>
                <a:cs typeface="Tw Cen MT" panose="020B0602020104020603" pitchFamily="34" charset="0"/>
              </a:rPr>
              <a:t>REGISTRO</a:t>
            </a:r>
          </a:p>
          <a:p>
            <a:pPr marL="914400" lvl="1" indent="-457200">
              <a:lnSpc>
                <a:spcPct val="100000"/>
              </a:lnSpc>
              <a:buFont typeface="+mj-lt"/>
              <a:buAutoNum type="arabicPeriod"/>
            </a:pPr>
            <a:r>
              <a:rPr lang="es-ES" sz="1800" dirty="0">
                <a:latin typeface="Tw Cen MT" panose="020B0602020104020603" pitchFamily="34" charset="0"/>
                <a:ea typeface="Tw Cen MT" panose="020B0602020104020603" pitchFamily="34" charset="0"/>
                <a:cs typeface="Tw Cen MT" panose="020B0602020104020603" pitchFamily="34" charset="0"/>
              </a:rPr>
              <a:t>PRE-TEST (recibe link)</a:t>
            </a:r>
          </a:p>
          <a:p>
            <a:pPr marL="914400" lvl="1" indent="-457200">
              <a:lnSpc>
                <a:spcPct val="100000"/>
              </a:lnSpc>
              <a:buFont typeface="+mj-lt"/>
              <a:buAutoNum type="arabicPeriod"/>
            </a:pPr>
            <a:r>
              <a:rPr lang="es-ES" sz="1800" dirty="0">
                <a:latin typeface="Tw Cen MT" panose="020B0602020104020603" pitchFamily="34" charset="0"/>
                <a:ea typeface="Tw Cen MT" panose="020B0602020104020603" pitchFamily="34" charset="0"/>
                <a:cs typeface="Tw Cen MT" panose="020B0602020104020603" pitchFamily="34" charset="0"/>
              </a:rPr>
              <a:t>RECIBE MATERIALES EN SU BUZÓN Y REVISA (grabaciones y presentaciones). Nos puede enviar sus dudas y preguntas técnicas</a:t>
            </a:r>
          </a:p>
          <a:p>
            <a:pPr marL="914400" lvl="1" indent="-457200">
              <a:lnSpc>
                <a:spcPct val="100000"/>
              </a:lnSpc>
              <a:buFont typeface="+mj-lt"/>
              <a:buAutoNum type="arabicPeriod"/>
            </a:pPr>
            <a:r>
              <a:rPr lang="es-ES" sz="1800" dirty="0">
                <a:latin typeface="Tw Cen MT" panose="020B0602020104020603" pitchFamily="34" charset="0"/>
                <a:ea typeface="Tw Cen MT" panose="020B0602020104020603" pitchFamily="34" charset="0"/>
                <a:cs typeface="Tw Cen MT" panose="020B0602020104020603" pitchFamily="34" charset="0"/>
              </a:rPr>
              <a:t>DOCUMENTO “ AGENDA Y LINKS DE ACCESO”</a:t>
            </a:r>
          </a:p>
          <a:p>
            <a:pPr marL="914400" lvl="1" indent="-457200">
              <a:lnSpc>
                <a:spcPct val="100000"/>
              </a:lnSpc>
              <a:buFont typeface="+mj-lt"/>
              <a:buAutoNum type="arabicPeriod"/>
            </a:pPr>
            <a:r>
              <a:rPr lang="es-ES" sz="1800" dirty="0">
                <a:latin typeface="Tw Cen MT" panose="020B0602020104020603" pitchFamily="34" charset="0"/>
                <a:ea typeface="Tw Cen MT" panose="020B0602020104020603" pitchFamily="34" charset="0"/>
                <a:cs typeface="Tw Cen MT" panose="020B0602020104020603" pitchFamily="34" charset="0"/>
              </a:rPr>
              <a:t>POST TEST</a:t>
            </a:r>
          </a:p>
          <a:p>
            <a:pPr marL="914400" lvl="1" indent="-457200">
              <a:lnSpc>
                <a:spcPct val="100000"/>
              </a:lnSpc>
              <a:buFont typeface="+mj-lt"/>
              <a:buAutoNum type="arabicPeriod"/>
            </a:pPr>
            <a:r>
              <a:rPr lang="es-ES" sz="1800" dirty="0">
                <a:latin typeface="Tw Cen MT" panose="020B0602020104020603" pitchFamily="34" charset="0"/>
                <a:ea typeface="Tw Cen MT" panose="020B0602020104020603" pitchFamily="34" charset="0"/>
                <a:cs typeface="Tw Cen MT" panose="020B0602020104020603" pitchFamily="34" charset="0"/>
              </a:rPr>
              <a:t>ENCUESTA DE SATISFACCIÓN </a:t>
            </a:r>
          </a:p>
          <a:p>
            <a:pPr marL="914400" lvl="1" indent="-457200">
              <a:lnSpc>
                <a:spcPct val="100000"/>
              </a:lnSpc>
              <a:buFont typeface="+mj-lt"/>
              <a:buAutoNum type="arabicPeriod"/>
            </a:pPr>
            <a:r>
              <a:rPr lang="es-ES" sz="1800" dirty="0">
                <a:latin typeface="Tw Cen MT" panose="020B0602020104020603" pitchFamily="34" charset="0"/>
              </a:rPr>
              <a:t>FIRMA DOCUMENTO DE COMPROMISO PARA BRINDAR ATENCIÓN EN EL CENTRO DE SALUD A LOS NIÑOS CON DESNUTRICIÓN AGUDA</a:t>
            </a:r>
          </a:p>
          <a:p>
            <a:pPr marL="914400" lvl="1" indent="-457200">
              <a:lnSpc>
                <a:spcPct val="100000"/>
              </a:lnSpc>
              <a:buFont typeface="+mj-lt"/>
              <a:buAutoNum type="arabicPeriod"/>
            </a:pPr>
            <a:r>
              <a:rPr lang="es-ES" sz="1800" dirty="0">
                <a:latin typeface="Tw Cen MT" panose="020B0602020104020603" pitchFamily="34" charset="0"/>
                <a:ea typeface="Tw Cen MT" panose="020B0602020104020603" pitchFamily="34" charset="0"/>
                <a:cs typeface="Tw Cen MT" panose="020B0602020104020603" pitchFamily="34" charset="0"/>
              </a:rPr>
              <a:t>CERTIFICADO/DIPLOMA (condicionado a haber pasado el </a:t>
            </a:r>
            <a:r>
              <a:rPr lang="es-ES" sz="1800" dirty="0" err="1">
                <a:latin typeface="Tw Cen MT" panose="020B0602020104020603" pitchFamily="34" charset="0"/>
                <a:ea typeface="Tw Cen MT" panose="020B0602020104020603" pitchFamily="34" charset="0"/>
                <a:cs typeface="Tw Cen MT" panose="020B0602020104020603" pitchFamily="34" charset="0"/>
              </a:rPr>
              <a:t>post-test</a:t>
            </a:r>
            <a:r>
              <a:rPr lang="es-ES" sz="1800" dirty="0">
                <a:latin typeface="Tw Cen MT" panose="020B0602020104020603" pitchFamily="34" charset="0"/>
                <a:ea typeface="Tw Cen MT" panose="020B0602020104020603" pitchFamily="34" charset="0"/>
                <a:cs typeface="Tw Cen MT" panose="020B0602020104020603" pitchFamily="34" charset="0"/>
              </a:rPr>
              <a:t> y firma del documento de compromiso)</a:t>
            </a:r>
          </a:p>
          <a:p>
            <a:pPr>
              <a:lnSpc>
                <a:spcPct val="150000"/>
              </a:lnSpc>
            </a:pPr>
            <a:r>
              <a:rPr lang="es-ES" sz="1800" dirty="0">
                <a:latin typeface="Tw Cen MT" panose="020B0602020104020603" pitchFamily="34" charset="0"/>
              </a:rPr>
              <a:t>BIBLIOGRAFÍA CON LINKS Y DOCUMENTOS DE REFERENCIA</a:t>
            </a:r>
            <a:endParaRPr lang="es-ES" sz="1800" dirty="0">
              <a:latin typeface="Tw Cen MT" panose="020B0602020104020603" pitchFamily="34" charset="0"/>
              <a:ea typeface="Tw Cen MT" panose="020B0602020104020603" pitchFamily="34" charset="0"/>
              <a:cs typeface="Tw Cen MT" panose="020B0602020104020603" pitchFamily="34" charset="0"/>
            </a:endParaRPr>
          </a:p>
          <a:p>
            <a:pPr>
              <a:lnSpc>
                <a:spcPct val="250000"/>
              </a:lnSpc>
            </a:pPr>
            <a:endParaRPr lang="es-ES" sz="1800" dirty="0">
              <a:effectLst/>
              <a:latin typeface="Tw Cen MT" panose="020B0602020104020603" pitchFamily="34" charset="0"/>
              <a:ea typeface="Tw Cen MT" panose="020B0602020104020603" pitchFamily="34" charset="0"/>
              <a:cs typeface="Tw Cen MT" panose="020B0602020104020603" pitchFamily="34" charset="0"/>
            </a:endParaRPr>
          </a:p>
        </p:txBody>
      </p:sp>
    </p:spTree>
    <p:extLst>
      <p:ext uri="{BB962C8B-B14F-4D97-AF65-F5344CB8AC3E}">
        <p14:creationId xmlns:p14="http://schemas.microsoft.com/office/powerpoint/2010/main" val="290503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CEFDE-E2A7-4CFA-A710-DB84328CECF7}"/>
              </a:ext>
            </a:extLst>
          </p:cNvPr>
          <p:cNvSpPr>
            <a:spLocks noGrp="1"/>
          </p:cNvSpPr>
          <p:nvPr>
            <p:ph type="title"/>
          </p:nvPr>
        </p:nvSpPr>
        <p:spPr>
          <a:xfrm>
            <a:off x="2220930" y="239079"/>
            <a:ext cx="8843310" cy="1325563"/>
          </a:xfrm>
        </p:spPr>
        <p:txBody>
          <a:bodyPr/>
          <a:lstStyle/>
          <a:p>
            <a:r>
              <a:rPr lang="es-ES" dirty="0"/>
              <a:t>	</a:t>
            </a:r>
            <a:r>
              <a:rPr lang="es-ES" b="1" dirty="0">
                <a:solidFill>
                  <a:srgbClr val="EF5B11"/>
                </a:solidFill>
                <a:latin typeface="Tw Cen MT" panose="020B0602020104020603" pitchFamily="34" charset="0"/>
              </a:rPr>
              <a:t>MÓDULOS CAPACITACIÓN</a:t>
            </a:r>
          </a:p>
        </p:txBody>
      </p:sp>
      <p:sp>
        <p:nvSpPr>
          <p:cNvPr id="3" name="Marcador de contenido 2">
            <a:extLst>
              <a:ext uri="{FF2B5EF4-FFF2-40B4-BE49-F238E27FC236}">
                <a16:creationId xmlns:a16="http://schemas.microsoft.com/office/drawing/2014/main" id="{1D1430C3-02A6-4945-88ED-48BF8F844EBD}"/>
              </a:ext>
            </a:extLst>
          </p:cNvPr>
          <p:cNvSpPr>
            <a:spLocks noGrp="1"/>
          </p:cNvSpPr>
          <p:nvPr>
            <p:ph idx="1"/>
          </p:nvPr>
        </p:nvSpPr>
        <p:spPr>
          <a:xfrm>
            <a:off x="750210" y="1256032"/>
            <a:ext cx="11123270" cy="4112189"/>
          </a:xfrm>
        </p:spPr>
        <p:txBody>
          <a:bodyPr>
            <a:noAutofit/>
          </a:bodyPr>
          <a:lstStyle/>
          <a:p>
            <a:pPr>
              <a:lnSpc>
                <a:spcPct val="250000"/>
              </a:lnSpc>
            </a:pPr>
            <a:r>
              <a:rPr lang="es-ES" sz="2100" b="1" dirty="0">
                <a:effectLst/>
                <a:latin typeface="Tw Cen MT" panose="020B0602020104020603" pitchFamily="34" charset="0"/>
                <a:ea typeface="Tw Cen MT" panose="020B0602020104020603" pitchFamily="34" charset="0"/>
                <a:cs typeface="Tw Cen MT" panose="020B0602020104020603" pitchFamily="34" charset="0"/>
              </a:rPr>
              <a:t>MODULO </a:t>
            </a:r>
            <a:r>
              <a:rPr lang="es-ES" sz="2100" b="1" dirty="0">
                <a:latin typeface="Tw Cen MT" panose="020B0602020104020603" pitchFamily="34" charset="0"/>
                <a:ea typeface="Tw Cen MT" panose="020B0602020104020603" pitchFamily="34" charset="0"/>
                <a:cs typeface="Tw Cen MT" panose="020B0602020104020603" pitchFamily="34" charset="0"/>
              </a:rPr>
              <a:t>1</a:t>
            </a:r>
            <a:r>
              <a:rPr lang="es-ES" sz="2100" b="1" dirty="0">
                <a:effectLst/>
                <a:latin typeface="Tw Cen MT" panose="020B0602020104020603" pitchFamily="34" charset="0"/>
                <a:ea typeface="Tw Cen MT" panose="020B0602020104020603" pitchFamily="34" charset="0"/>
                <a:cs typeface="Tw Cen MT" panose="020B0602020104020603" pitchFamily="34" charset="0"/>
              </a:rPr>
              <a:t>) 	INTRODUCCIÓN A LA NUTRICIÓN EN EMERGENCIAS, PROGRAMA DE ATENCIÓN NUTRICIONAL (“CMAM”) </a:t>
            </a:r>
            <a:endParaRPr lang="es-ES" sz="2100" dirty="0">
              <a:effectLst/>
              <a:latin typeface="Tw Cen MT" panose="020B0602020104020603" pitchFamily="34" charset="0"/>
              <a:ea typeface="Tw Cen MT" panose="020B0602020104020603" pitchFamily="34" charset="0"/>
              <a:cs typeface="Tw Cen MT" panose="020B0602020104020603" pitchFamily="34" charset="0"/>
            </a:endParaRPr>
          </a:p>
          <a:p>
            <a:pPr>
              <a:lnSpc>
                <a:spcPct val="250000"/>
              </a:lnSpc>
            </a:pPr>
            <a:r>
              <a:rPr lang="es-ES" sz="2100" b="1" dirty="0">
                <a:effectLst/>
                <a:latin typeface="Tw Cen MT" panose="020B0602020104020603" pitchFamily="34" charset="0"/>
                <a:ea typeface="Tw Cen MT" panose="020B0602020104020603" pitchFamily="34" charset="0"/>
                <a:cs typeface="Tw Cen MT" panose="020B0602020104020603" pitchFamily="34" charset="0"/>
              </a:rPr>
              <a:t>MODULO 2)	DETECCIÓN, CLASIFICACIÓN DE LA DESNUTRICIÓN Y </a:t>
            </a:r>
            <a:r>
              <a:rPr lang="es-ES" sz="2100" b="1" dirty="0">
                <a:latin typeface="Tw Cen MT" panose="020B0602020104020603" pitchFamily="34" charset="0"/>
                <a:ea typeface="Tw Cen MT" panose="020B0602020104020603" pitchFamily="34" charset="0"/>
                <a:cs typeface="Tw Cen MT" panose="020B0602020104020603" pitchFamily="34" charset="0"/>
              </a:rPr>
              <a:t>REFERENCIA</a:t>
            </a:r>
          </a:p>
          <a:p>
            <a:pPr>
              <a:lnSpc>
                <a:spcPct val="250000"/>
              </a:lnSpc>
            </a:pPr>
            <a:r>
              <a:rPr lang="es-ES" sz="2100" b="1" dirty="0">
                <a:latin typeface="Tw Cen MT" panose="020B0602020104020603" pitchFamily="34" charset="0"/>
                <a:ea typeface="Tw Cen MT" panose="020B0602020104020603" pitchFamily="34" charset="0"/>
                <a:cs typeface="Tw Cen MT" panose="020B0602020104020603" pitchFamily="34" charset="0"/>
              </a:rPr>
              <a:t>MODULO 3) ADMISIÓN Y TRATAMIENTO. PROTOCOLO SIMPLIFICADO PARA HONDURAS PARA EL MANEJO DE CASOS DE MALNUTRICIÓN AGUDA</a:t>
            </a:r>
            <a:endParaRPr lang="es-ES" sz="2100" dirty="0">
              <a:effectLst/>
              <a:latin typeface="Tw Cen MT" panose="020B0602020104020603" pitchFamily="34" charset="0"/>
              <a:ea typeface="Tw Cen MT" panose="020B0602020104020603" pitchFamily="34" charset="0"/>
              <a:cs typeface="Tw Cen MT" panose="020B0602020104020603" pitchFamily="34" charset="0"/>
            </a:endParaRPr>
          </a:p>
          <a:p>
            <a:pPr marL="0" indent="0">
              <a:lnSpc>
                <a:spcPct val="250000"/>
              </a:lnSpc>
              <a:buNone/>
            </a:pPr>
            <a:endParaRPr lang="es-ES" sz="2100" dirty="0">
              <a:effectLst/>
              <a:latin typeface="Tw Cen MT" panose="020B0602020104020603" pitchFamily="34" charset="0"/>
              <a:ea typeface="Tw Cen MT" panose="020B0602020104020603" pitchFamily="34" charset="0"/>
              <a:cs typeface="Tw Cen MT" panose="020B0602020104020603" pitchFamily="34" charset="0"/>
            </a:endParaRPr>
          </a:p>
        </p:txBody>
      </p:sp>
    </p:spTree>
    <p:extLst>
      <p:ext uri="{BB962C8B-B14F-4D97-AF65-F5344CB8AC3E}">
        <p14:creationId xmlns:p14="http://schemas.microsoft.com/office/powerpoint/2010/main" val="43151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Rectangle 7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6" name="Rectangle: Rounded Corners 7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Centro de Salud - Consultorio Auxiliar - Orxa, l&amp;#39;/Lorcha - COSTA BLANCA -  Provincia de Alicante">
            <a:extLst>
              <a:ext uri="{FF2B5EF4-FFF2-40B4-BE49-F238E27FC236}">
                <a16:creationId xmlns:a16="http://schemas.microsoft.com/office/drawing/2014/main" id="{4EB34289-B0B6-42F4-A6C2-E98FE1499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82" y="518870"/>
            <a:ext cx="6941464" cy="4627643"/>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FDA99346-28B7-4662-82E8-9F94717D56B2}"/>
              </a:ext>
            </a:extLst>
          </p:cNvPr>
          <p:cNvSpPr>
            <a:spLocks noGrp="1"/>
          </p:cNvSpPr>
          <p:nvPr>
            <p:ph type="title"/>
          </p:nvPr>
        </p:nvSpPr>
        <p:spPr>
          <a:xfrm>
            <a:off x="7646670" y="597161"/>
            <a:ext cx="4057650" cy="3964703"/>
          </a:xfrm>
        </p:spPr>
        <p:txBody>
          <a:bodyPr>
            <a:normAutofit/>
          </a:bodyPr>
          <a:lstStyle/>
          <a:p>
            <a:r>
              <a:rPr lang="es-ES" b="1" dirty="0"/>
              <a:t>¡GRACIAS POR SU ATENCIÓN</a:t>
            </a:r>
            <a:br>
              <a:rPr lang="es-ES" b="1" dirty="0"/>
            </a:br>
            <a:r>
              <a:rPr lang="es-ES" b="1" dirty="0"/>
              <a:t> Y</a:t>
            </a:r>
            <a:br>
              <a:rPr lang="es-ES" b="1" dirty="0"/>
            </a:br>
            <a:r>
              <a:rPr lang="es-ES" b="1" dirty="0"/>
              <a:t> BIENVENIDA/O AL CURSO!</a:t>
            </a:r>
          </a:p>
        </p:txBody>
      </p:sp>
    </p:spTree>
    <p:extLst>
      <p:ext uri="{BB962C8B-B14F-4D97-AF65-F5344CB8AC3E}">
        <p14:creationId xmlns:p14="http://schemas.microsoft.com/office/powerpoint/2010/main" val="332700969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CEFDE-E2A7-4CFA-A710-DB84328CECF7}"/>
              </a:ext>
            </a:extLst>
          </p:cNvPr>
          <p:cNvSpPr>
            <a:spLocks noGrp="1"/>
          </p:cNvSpPr>
          <p:nvPr>
            <p:ph type="title"/>
          </p:nvPr>
        </p:nvSpPr>
        <p:spPr>
          <a:xfrm>
            <a:off x="1364413" y="1856386"/>
            <a:ext cx="10515600" cy="1325563"/>
          </a:xfrm>
        </p:spPr>
        <p:txBody>
          <a:bodyPr>
            <a:normAutofit fontScale="90000"/>
          </a:bodyPr>
          <a:lstStyle/>
          <a:p>
            <a:r>
              <a:rPr lang="es-ES" dirty="0"/>
              <a:t>	</a:t>
            </a:r>
            <a:r>
              <a:rPr lang="es-ES" b="1" dirty="0">
                <a:solidFill>
                  <a:srgbClr val="EF5B11"/>
                </a:solidFill>
                <a:latin typeface="Tw Cen MT" panose="020B0602020104020603" pitchFamily="34" charset="0"/>
              </a:rPr>
              <a:t>MÓDULO 2</a:t>
            </a:r>
            <a:br>
              <a:rPr lang="es-ES" b="1" dirty="0">
                <a:solidFill>
                  <a:srgbClr val="EF5B11"/>
                </a:solidFill>
                <a:latin typeface="Tw Cen MT" panose="020B0602020104020603" pitchFamily="34" charset="0"/>
              </a:rPr>
            </a:br>
            <a:r>
              <a:rPr lang="es-ES" b="1" i="1" dirty="0">
                <a:solidFill>
                  <a:srgbClr val="0070C0"/>
                </a:solidFill>
                <a:latin typeface="Tw Cen MT" panose="020B0602020104020603" pitchFamily="34" charset="0"/>
              </a:rPr>
              <a:t>DETECCIÓN DE LA DESNUTRICIÓN AGUDA</a:t>
            </a:r>
            <a:br>
              <a:rPr lang="es-ES" sz="4400" b="1" dirty="0">
                <a:effectLst/>
                <a:latin typeface="Tw Cen MT" panose="020B0602020104020603" pitchFamily="34" charset="0"/>
                <a:ea typeface="Tw Cen MT" panose="020B0602020104020603" pitchFamily="34" charset="0"/>
                <a:cs typeface="Tw Cen MT" panose="020B0602020104020603" pitchFamily="34" charset="0"/>
              </a:rPr>
            </a:br>
            <a:br>
              <a:rPr lang="es-ES" b="1" dirty="0">
                <a:solidFill>
                  <a:srgbClr val="EF5B11"/>
                </a:solidFill>
                <a:latin typeface="Tw Cen MT" panose="020B0602020104020603" pitchFamily="34" charset="0"/>
              </a:rPr>
            </a:br>
            <a:endParaRPr lang="es-ES" b="1" dirty="0">
              <a:solidFill>
                <a:srgbClr val="EF5B11"/>
              </a:solidFill>
              <a:latin typeface="Tw Cen MT" panose="020B0602020104020603" pitchFamily="34" charset="0"/>
            </a:endParaRPr>
          </a:p>
        </p:txBody>
      </p:sp>
      <p:sp>
        <p:nvSpPr>
          <p:cNvPr id="3" name="CuadroTexto 2">
            <a:extLst>
              <a:ext uri="{FF2B5EF4-FFF2-40B4-BE49-F238E27FC236}">
                <a16:creationId xmlns:a16="http://schemas.microsoft.com/office/drawing/2014/main" id="{3BFC021C-A2C7-461D-834E-32B9E7AC4C4D}"/>
              </a:ext>
            </a:extLst>
          </p:cNvPr>
          <p:cNvSpPr txBox="1"/>
          <p:nvPr/>
        </p:nvSpPr>
        <p:spPr>
          <a:xfrm>
            <a:off x="5650786" y="3559205"/>
            <a:ext cx="6229227" cy="1200329"/>
          </a:xfrm>
          <a:prstGeom prst="rect">
            <a:avLst/>
          </a:prstGeom>
          <a:noFill/>
        </p:spPr>
        <p:txBody>
          <a:bodyPr wrap="square" rtlCol="0">
            <a:spAutoFit/>
          </a:bodyPr>
          <a:lstStyle/>
          <a:p>
            <a:r>
              <a:rPr lang="es-ES" sz="1800" b="1" i="1" dirty="0">
                <a:effectLst/>
                <a:latin typeface="Tw Cen MT" panose="020B0602020104020603" pitchFamily="34" charset="0"/>
                <a:ea typeface="Twentieth Century"/>
                <a:cs typeface="Twentieth Century"/>
              </a:rPr>
              <a:t>CURSO </a:t>
            </a:r>
          </a:p>
          <a:p>
            <a:r>
              <a:rPr lang="es-ES" sz="1800" b="1" i="1" dirty="0">
                <a:effectLst/>
                <a:latin typeface="Tw Cen MT" panose="020B0602020104020603" pitchFamily="34" charset="0"/>
                <a:ea typeface="Twentieth Century"/>
                <a:cs typeface="Twentieth Century"/>
              </a:rPr>
              <a:t>“</a:t>
            </a:r>
            <a:r>
              <a:rPr lang="es-ES_tradnl" sz="1800" b="1" dirty="0">
                <a:effectLst/>
                <a:latin typeface="Univers LT Std 45 Light"/>
                <a:ea typeface="Calibri" panose="020F0502020204030204" pitchFamily="34" charset="0"/>
                <a:cs typeface="Times New Roman" panose="02020603050405020304" pitchFamily="18" charset="0"/>
              </a:rPr>
              <a:t>PROTOCOLO SIMPLIFICADO DEL MANEJO DE CASOS DE MALNUTRICION AGUDA EN NIÑOS y NIÑAS DE 6-59 MESES”  HONDURAS </a:t>
            </a:r>
            <a:r>
              <a:rPr lang="es-ES_tradnl" b="1" i="1" dirty="0">
                <a:latin typeface="Univers LT Std 45 Light"/>
                <a:cs typeface="Times New Roman" panose="02020603050405020304" pitchFamily="18" charset="0"/>
              </a:rPr>
              <a:t>2021</a:t>
            </a:r>
            <a:endParaRPr lang="es-ES" sz="1800" b="1" i="1" dirty="0">
              <a:latin typeface="Tw Cen MT" panose="020B0602020104020603" pitchFamily="34" charset="0"/>
            </a:endParaRPr>
          </a:p>
        </p:txBody>
      </p:sp>
      <p:pic>
        <p:nvPicPr>
          <p:cNvPr id="4" name="Imagen 3" descr="Imagen que contiene Logotipo&#10;&#10;Descripción generada automáticamente">
            <a:extLst>
              <a:ext uri="{FF2B5EF4-FFF2-40B4-BE49-F238E27FC236}">
                <a16:creationId xmlns:a16="http://schemas.microsoft.com/office/drawing/2014/main" id="{B298B3A5-856D-4FDA-A9A5-72CC1D542E0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13" y="5279610"/>
            <a:ext cx="1415812" cy="946889"/>
          </a:xfrm>
          <a:prstGeom prst="rect">
            <a:avLst/>
          </a:prstGeom>
          <a:noFill/>
          <a:ln>
            <a:noFill/>
          </a:ln>
        </p:spPr>
      </p:pic>
      <p:pic>
        <p:nvPicPr>
          <p:cNvPr id="5" name="Imagen 4" descr="Texto&#10;&#10;Descripción generada automáticamente con confianza baja">
            <a:extLst>
              <a:ext uri="{FF2B5EF4-FFF2-40B4-BE49-F238E27FC236}">
                <a16:creationId xmlns:a16="http://schemas.microsoft.com/office/drawing/2014/main" id="{FFCF5577-B829-4E0D-B693-B10A934847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880" y="5601662"/>
            <a:ext cx="2066959" cy="631831"/>
          </a:xfrm>
          <a:prstGeom prst="rect">
            <a:avLst/>
          </a:prstGeom>
          <a:noFill/>
          <a:ln>
            <a:noFill/>
          </a:ln>
        </p:spPr>
      </p:pic>
      <p:pic>
        <p:nvPicPr>
          <p:cNvPr id="6" name="Picture 128" descr="Imagen que contiene Texto&#10;&#10;Descripción generada automáticamente">
            <a:extLst>
              <a:ext uri="{FF2B5EF4-FFF2-40B4-BE49-F238E27FC236}">
                <a16:creationId xmlns:a16="http://schemas.microsoft.com/office/drawing/2014/main" id="{54606119-2D2E-4BCA-864E-CAE23C66917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86302" y="5514046"/>
            <a:ext cx="1637634" cy="638858"/>
          </a:xfrm>
          <a:prstGeom prst="rect">
            <a:avLst/>
          </a:prstGeom>
        </p:spPr>
      </p:pic>
      <p:pic>
        <p:nvPicPr>
          <p:cNvPr id="7" name="Imagen 6" descr="Logotipo&#10;&#10;Descripción generada automáticamente">
            <a:extLst>
              <a:ext uri="{FF2B5EF4-FFF2-40B4-BE49-F238E27FC236}">
                <a16:creationId xmlns:a16="http://schemas.microsoft.com/office/drawing/2014/main" id="{AC6D6329-736D-4AB0-8976-03EFFD040D3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7773" y="5428526"/>
            <a:ext cx="1973181" cy="797973"/>
          </a:xfrm>
          <a:prstGeom prst="rect">
            <a:avLst/>
          </a:prstGeom>
          <a:noFill/>
          <a:ln>
            <a:noFill/>
          </a:ln>
        </p:spPr>
      </p:pic>
      <p:pic>
        <p:nvPicPr>
          <p:cNvPr id="8" name="Imagen 7" descr="Logotipo&#10;&#10;Descripción generada automáticamente">
            <a:extLst>
              <a:ext uri="{FF2B5EF4-FFF2-40B4-BE49-F238E27FC236}">
                <a16:creationId xmlns:a16="http://schemas.microsoft.com/office/drawing/2014/main" id="{EADED11F-B8A6-410D-8608-CE969A2B56C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22417" y="5672616"/>
            <a:ext cx="1868170" cy="368935"/>
          </a:xfrm>
          <a:prstGeom prst="rect">
            <a:avLst/>
          </a:prstGeom>
          <a:noFill/>
          <a:ln>
            <a:noFill/>
          </a:ln>
        </p:spPr>
      </p:pic>
    </p:spTree>
    <p:extLst>
      <p:ext uri="{BB962C8B-B14F-4D97-AF65-F5344CB8AC3E}">
        <p14:creationId xmlns:p14="http://schemas.microsoft.com/office/powerpoint/2010/main" val="421652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00138A0-0036-43C8-A147-D1E9F38DE7E6}"/>
              </a:ext>
            </a:extLst>
          </p:cNvPr>
          <p:cNvSpPr>
            <a:spLocks noGrp="1"/>
          </p:cNvSpPr>
          <p:nvPr>
            <p:ph type="title"/>
          </p:nvPr>
        </p:nvSpPr>
        <p:spPr>
          <a:xfrm>
            <a:off x="640080" y="1243013"/>
            <a:ext cx="3855720" cy="4371974"/>
          </a:xfrm>
        </p:spPr>
        <p:txBody>
          <a:bodyPr vert="horz" lIns="91440" tIns="45720" rIns="91440" bIns="45720" rtlCol="0" anchor="ctr">
            <a:normAutofit/>
          </a:bodyPr>
          <a:lstStyle/>
          <a:p>
            <a:pPr>
              <a:lnSpc>
                <a:spcPct val="90000"/>
              </a:lnSpc>
              <a:spcBef>
                <a:spcPct val="0"/>
              </a:spcBef>
            </a:pPr>
            <a:r>
              <a:rPr lang="en-US" sz="3600" b="1" dirty="0">
                <a:solidFill>
                  <a:schemeClr val="accent6"/>
                </a:solidFill>
                <a:latin typeface="+mj-lt"/>
                <a:ea typeface="+mj-ea"/>
                <a:cs typeface="+mj-cs"/>
              </a:rPr>
              <a:t>2- DETECCIÓN DE LA DESNUTRICIÓN AGUDA</a:t>
            </a:r>
          </a:p>
        </p:txBody>
      </p:sp>
      <p:sp>
        <p:nvSpPr>
          <p:cNvPr id="2" name="Marcador de texto 1">
            <a:extLst>
              <a:ext uri="{FF2B5EF4-FFF2-40B4-BE49-F238E27FC236}">
                <a16:creationId xmlns:a16="http://schemas.microsoft.com/office/drawing/2014/main" id="{8AD981A6-A82E-407B-A829-6905578809C0}"/>
              </a:ext>
            </a:extLst>
          </p:cNvPr>
          <p:cNvSpPr>
            <a:spLocks noGrp="1"/>
          </p:cNvSpPr>
          <p:nvPr>
            <p:ph type="body" idx="1"/>
          </p:nvPr>
        </p:nvSpPr>
        <p:spPr>
          <a:xfrm>
            <a:off x="5165335" y="306447"/>
            <a:ext cx="6848671" cy="5943402"/>
          </a:xfrm>
        </p:spPr>
        <p:txBody>
          <a:bodyPr vert="horz" lIns="91440" tIns="45720" rIns="91440" bIns="45720" rtlCol="0" anchor="ctr">
            <a:normAutofit/>
          </a:bodyPr>
          <a:lstStyle/>
          <a:p>
            <a:pPr marL="133350" indent="-228600">
              <a:lnSpc>
                <a:spcPct val="250000"/>
              </a:lnSpc>
              <a:buFont typeface="Arial" panose="020B0604020202020204" pitchFamily="34" charset="0"/>
              <a:buChar char="•"/>
            </a:pPr>
            <a:r>
              <a:rPr lang="en-US" sz="2000" dirty="0">
                <a:solidFill>
                  <a:schemeClr val="accent1"/>
                </a:solidFill>
                <a:latin typeface="Tw Cen MT" panose="020B0602020104020603" pitchFamily="34" charset="0"/>
                <a:ea typeface="+mn-ea"/>
                <a:cs typeface="+mn-cs"/>
              </a:rPr>
              <a:t>ESTRATEGIAS PARA IDENTIFICAR LA DESNUTRICIÓN AGUDA</a:t>
            </a:r>
          </a:p>
          <a:p>
            <a:pPr marL="133350" indent="-228600">
              <a:lnSpc>
                <a:spcPct val="250000"/>
              </a:lnSpc>
              <a:buFont typeface="Arial" panose="020B0604020202020204" pitchFamily="34" charset="0"/>
              <a:buChar char="•"/>
            </a:pPr>
            <a:r>
              <a:rPr lang="en-US" sz="2000" dirty="0">
                <a:solidFill>
                  <a:schemeClr val="accent1"/>
                </a:solidFill>
                <a:latin typeface="Tw Cen MT" panose="020B0602020104020603" pitchFamily="34" charset="0"/>
                <a:ea typeface="+mn-ea"/>
                <a:cs typeface="+mn-cs"/>
              </a:rPr>
              <a:t>¿CÓMO SE DETECTA? MUAC Y EDEMA</a:t>
            </a:r>
          </a:p>
          <a:p>
            <a:pPr marL="133350" indent="-228600">
              <a:lnSpc>
                <a:spcPct val="250000"/>
              </a:lnSpc>
              <a:buFont typeface="Arial" panose="020B0604020202020204" pitchFamily="34" charset="0"/>
              <a:buChar char="•"/>
            </a:pPr>
            <a:r>
              <a:rPr lang="en-US" sz="2000" dirty="0">
                <a:solidFill>
                  <a:schemeClr val="accent1"/>
                </a:solidFill>
                <a:latin typeface="Tw Cen MT" panose="020B0602020104020603" pitchFamily="34" charset="0"/>
                <a:ea typeface="+mn-ea"/>
                <a:cs typeface="+mn-cs"/>
              </a:rPr>
              <a:t>MEDICIÓN E INTERPRETACIÓN RESULTADOS</a:t>
            </a:r>
          </a:p>
          <a:p>
            <a:pPr marL="133350" indent="-228600">
              <a:buFont typeface="Arial" panose="020B0604020202020204" pitchFamily="34" charset="0"/>
              <a:buChar char="•"/>
            </a:pPr>
            <a:endParaRPr lang="en-US" sz="1800" dirty="0">
              <a:solidFill>
                <a:schemeClr val="tx2"/>
              </a:solidFill>
              <a:latin typeface="+mn-lt"/>
              <a:ea typeface="+mn-ea"/>
              <a:cs typeface="+mn-cs"/>
            </a:endParaRPr>
          </a:p>
          <a:p>
            <a:pPr marL="133350" indent="-228600">
              <a:buFont typeface="Arial" panose="020B0604020202020204" pitchFamily="34" charset="0"/>
              <a:buChar char="•"/>
            </a:pPr>
            <a:endParaRPr lang="en-US" sz="1800" dirty="0">
              <a:solidFill>
                <a:schemeClr val="tx2"/>
              </a:solidFill>
              <a:latin typeface="+mn-lt"/>
              <a:ea typeface="+mn-ea"/>
              <a:cs typeface="+mn-cs"/>
            </a:endParaRPr>
          </a:p>
        </p:txBody>
      </p:sp>
    </p:spTree>
    <p:extLst>
      <p:ext uri="{BB962C8B-B14F-4D97-AF65-F5344CB8AC3E}">
        <p14:creationId xmlns:p14="http://schemas.microsoft.com/office/powerpoint/2010/main" val="78769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FB60497-2CD7-4C50-B706-5C2CC7D6961A}"/>
              </a:ext>
            </a:extLst>
          </p:cNvPr>
          <p:cNvSpPr>
            <a:spLocks noGrp="1"/>
          </p:cNvSpPr>
          <p:nvPr>
            <p:ph type="body" idx="1"/>
          </p:nvPr>
        </p:nvSpPr>
        <p:spPr>
          <a:xfrm>
            <a:off x="534955" y="2062065"/>
            <a:ext cx="10972800" cy="3273415"/>
          </a:xfrm>
        </p:spPr>
        <p:txBody>
          <a:bodyPr/>
          <a:lstStyle/>
          <a:p>
            <a:pPr marL="342900" marR="165100" indent="-342900" algn="just">
              <a:lnSpc>
                <a:spcPct val="150000"/>
              </a:lnSpc>
              <a:spcBef>
                <a:spcPts val="600"/>
              </a:spcBef>
              <a:spcAft>
                <a:spcPts val="400"/>
              </a:spcAft>
              <a:buFont typeface="Arial" panose="020B0604020202020204" pitchFamily="34" charset="0"/>
              <a:buChar char="●"/>
            </a:pPr>
            <a:r>
              <a:rPr lang="es-ES" sz="3000" dirty="0">
                <a:solidFill>
                  <a:srgbClr val="000000"/>
                </a:solidFill>
                <a:latin typeface="Tw Cen MT" panose="020B0602020104020603" pitchFamily="34" charset="0"/>
                <a:ea typeface="Twentieth Century"/>
                <a:cs typeface="Twentieth Century"/>
              </a:rPr>
              <a:t>Rastreo/ Detección </a:t>
            </a:r>
            <a:r>
              <a:rPr lang="es-ES" sz="3000" dirty="0">
                <a:solidFill>
                  <a:srgbClr val="000000"/>
                </a:solidFill>
                <a:effectLst/>
                <a:latin typeface="Tw Cen MT" panose="020B0602020104020603" pitchFamily="34" charset="0"/>
                <a:ea typeface="Twentieth Century"/>
                <a:cs typeface="Twentieth Century"/>
              </a:rPr>
              <a:t>Activa de Casos por parte de los voluntarios comunitarios</a:t>
            </a:r>
            <a:r>
              <a:rPr lang="es-ES" sz="3000" dirty="0">
                <a:solidFill>
                  <a:srgbClr val="000000"/>
                </a:solidFill>
                <a:latin typeface="Tw Cen MT" panose="020B0602020104020603" pitchFamily="34" charset="0"/>
                <a:ea typeface="Twentieth Century"/>
                <a:cs typeface="Twentieth Century"/>
              </a:rPr>
              <a:t> </a:t>
            </a:r>
          </a:p>
          <a:p>
            <a:pPr marL="342900" marR="165100" indent="-342900" algn="just">
              <a:lnSpc>
                <a:spcPct val="150000"/>
              </a:lnSpc>
              <a:spcBef>
                <a:spcPts val="600"/>
              </a:spcBef>
              <a:spcAft>
                <a:spcPts val="400"/>
              </a:spcAft>
              <a:buFont typeface="Arial" panose="020B0604020202020204" pitchFamily="34" charset="0"/>
              <a:buChar char="●"/>
            </a:pPr>
            <a:r>
              <a:rPr lang="es-ES" sz="3000" dirty="0">
                <a:solidFill>
                  <a:srgbClr val="000000"/>
                </a:solidFill>
                <a:latin typeface="Tw Cen MT" panose="020B0602020104020603" pitchFamily="34" charset="0"/>
                <a:ea typeface="Twentieth Century"/>
                <a:cs typeface="Twentieth Century"/>
              </a:rPr>
              <a:t>Detección pasiva en el Establecimiento de Salud</a:t>
            </a:r>
            <a:endParaRPr lang="es-ES" sz="3000" dirty="0">
              <a:solidFill>
                <a:srgbClr val="000000"/>
              </a:solidFill>
              <a:effectLst/>
              <a:latin typeface="Tw Cen MT" panose="020B0602020104020603" pitchFamily="34" charset="0"/>
              <a:ea typeface="Twentieth Century"/>
              <a:cs typeface="Twentieth Century"/>
            </a:endParaRPr>
          </a:p>
          <a:p>
            <a:pPr marL="342900" marR="165100" indent="-342900" algn="just">
              <a:lnSpc>
                <a:spcPct val="150000"/>
              </a:lnSpc>
              <a:spcBef>
                <a:spcPts val="600"/>
              </a:spcBef>
              <a:spcAft>
                <a:spcPts val="400"/>
              </a:spcAft>
              <a:buFont typeface="Arial" panose="020B0604020202020204" pitchFamily="34" charset="0"/>
              <a:buChar char="●"/>
            </a:pPr>
            <a:r>
              <a:rPr lang="es-ES" sz="3000" dirty="0">
                <a:solidFill>
                  <a:srgbClr val="000000"/>
                </a:solidFill>
                <a:effectLst/>
                <a:latin typeface="Tw Cen MT" panose="020B0602020104020603" pitchFamily="34" charset="0"/>
                <a:ea typeface="Twentieth Century"/>
                <a:cs typeface="Twentieth Century"/>
              </a:rPr>
              <a:t>Estrategia “</a:t>
            </a:r>
            <a:r>
              <a:rPr lang="es-ES" sz="3000" dirty="0">
                <a:solidFill>
                  <a:srgbClr val="000000"/>
                </a:solidFill>
                <a:latin typeface="Tw Cen MT" panose="020B0602020104020603" pitchFamily="34" charset="0"/>
                <a:ea typeface="Twentieth Century"/>
                <a:cs typeface="Twentieth Century"/>
              </a:rPr>
              <a:t>MUAC</a:t>
            </a:r>
            <a:r>
              <a:rPr lang="es-ES" sz="3000" dirty="0">
                <a:solidFill>
                  <a:srgbClr val="000000"/>
                </a:solidFill>
                <a:effectLst/>
                <a:latin typeface="Tw Cen MT" panose="020B0602020104020603" pitchFamily="34" charset="0"/>
                <a:ea typeface="Twentieth Century"/>
                <a:cs typeface="Twentieth Century"/>
              </a:rPr>
              <a:t>-Familiar”: detección en el hogar por parte de los cuidadores utilizando la cinta MUAC</a:t>
            </a:r>
            <a:endParaRPr lang="es-ES" sz="3000" dirty="0">
              <a:solidFill>
                <a:srgbClr val="000000"/>
              </a:solidFill>
              <a:latin typeface="Tw Cen MT" panose="020B0602020104020603" pitchFamily="34" charset="0"/>
              <a:ea typeface="Twentieth Century"/>
              <a:cs typeface="Twentieth Century"/>
            </a:endParaRPr>
          </a:p>
        </p:txBody>
      </p:sp>
      <p:sp>
        <p:nvSpPr>
          <p:cNvPr id="3" name="Título 2">
            <a:extLst>
              <a:ext uri="{FF2B5EF4-FFF2-40B4-BE49-F238E27FC236}">
                <a16:creationId xmlns:a16="http://schemas.microsoft.com/office/drawing/2014/main" id="{8ADB9DA7-4328-4BE0-B326-57E0F8199D77}"/>
              </a:ext>
            </a:extLst>
          </p:cNvPr>
          <p:cNvSpPr>
            <a:spLocks noGrp="1"/>
          </p:cNvSpPr>
          <p:nvPr>
            <p:ph type="title"/>
          </p:nvPr>
        </p:nvSpPr>
        <p:spPr/>
        <p:txBody>
          <a:bodyPr/>
          <a:lstStyle/>
          <a:p>
            <a:r>
              <a:rPr lang="es-ES" b="1" dirty="0">
                <a:latin typeface="Tw Cen MT" panose="020B0602020104020603" pitchFamily="34" charset="0"/>
              </a:rPr>
              <a:t>ESTRATEGIAS PARA IDENTIFICAR LA DESNUTRICIÓN AGUDA</a:t>
            </a:r>
            <a:endParaRPr lang="en-GB" b="1" dirty="0">
              <a:latin typeface="Tw Cen MT" panose="020B0602020104020603" pitchFamily="34" charset="0"/>
            </a:endParaRPr>
          </a:p>
        </p:txBody>
      </p:sp>
    </p:spTree>
    <p:extLst>
      <p:ext uri="{BB962C8B-B14F-4D97-AF65-F5344CB8AC3E}">
        <p14:creationId xmlns:p14="http://schemas.microsoft.com/office/powerpoint/2010/main" val="84779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58F00CC-CD98-45E0-8CDE-F6A1D2A7189C}"/>
              </a:ext>
            </a:extLst>
          </p:cNvPr>
          <p:cNvSpPr>
            <a:spLocks noGrp="1"/>
          </p:cNvSpPr>
          <p:nvPr>
            <p:ph type="ctrTitle"/>
          </p:nvPr>
        </p:nvSpPr>
        <p:spPr>
          <a:xfrm>
            <a:off x="1694985" y="2554287"/>
            <a:ext cx="7639515" cy="2764845"/>
          </a:xfrm>
        </p:spPr>
        <p:txBody>
          <a:bodyPr>
            <a:noAutofit/>
          </a:bodyPr>
          <a:lstStyle/>
          <a:p>
            <a:pPr algn="ctr">
              <a:defRPr/>
            </a:pPr>
            <a:r>
              <a:rPr lang="es-ES" sz="4800" b="1" cap="none" dirty="0">
                <a:solidFill>
                  <a:srgbClr val="E75B31"/>
                </a:solidFill>
              </a:rPr>
              <a:t>MUAC y EDEMA:</a:t>
            </a:r>
            <a:br>
              <a:rPr lang="es-ES" sz="4800" b="1" cap="none" dirty="0">
                <a:solidFill>
                  <a:srgbClr val="E75B31"/>
                </a:solidFill>
              </a:rPr>
            </a:br>
            <a:r>
              <a:rPr lang="es-ES" sz="4800" b="1" cap="none" dirty="0">
                <a:solidFill>
                  <a:srgbClr val="E75B31"/>
                </a:solidFill>
              </a:rPr>
              <a:t>medición e interpretación de resultados</a:t>
            </a:r>
            <a:br>
              <a:rPr lang="es-ES" sz="4800" b="1" cap="none" dirty="0">
                <a:solidFill>
                  <a:srgbClr val="E75B31"/>
                </a:solidFill>
              </a:rPr>
            </a:br>
            <a:endParaRPr lang="es-ES" sz="4800" b="1" cap="none" dirty="0">
              <a:solidFill>
                <a:srgbClr val="E75B31"/>
              </a:solidFill>
            </a:endParaRPr>
          </a:p>
        </p:txBody>
      </p:sp>
    </p:spTree>
    <p:extLst>
      <p:ext uri="{BB962C8B-B14F-4D97-AF65-F5344CB8AC3E}">
        <p14:creationId xmlns:p14="http://schemas.microsoft.com/office/powerpoint/2010/main" val="758258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ítulo 2">
            <a:extLst>
              <a:ext uri="{FF2B5EF4-FFF2-40B4-BE49-F238E27FC236}">
                <a16:creationId xmlns:a16="http://schemas.microsoft.com/office/drawing/2014/main" id="{D00138A0-0036-43C8-A147-D1E9F38DE7E6}"/>
              </a:ext>
            </a:extLst>
          </p:cNvPr>
          <p:cNvSpPr>
            <a:spLocks noGrp="1"/>
          </p:cNvSpPr>
          <p:nvPr>
            <p:ph type="title"/>
          </p:nvPr>
        </p:nvSpPr>
        <p:spPr>
          <a:xfrm>
            <a:off x="640080" y="1243013"/>
            <a:ext cx="3855720" cy="4371974"/>
          </a:xfrm>
        </p:spPr>
        <p:txBody>
          <a:bodyPr vert="horz" lIns="91440" tIns="45720" rIns="91440" bIns="45720" rtlCol="0" anchor="ctr">
            <a:normAutofit/>
          </a:bodyPr>
          <a:lstStyle/>
          <a:p>
            <a:pPr>
              <a:lnSpc>
                <a:spcPct val="90000"/>
              </a:lnSpc>
              <a:spcBef>
                <a:spcPct val="0"/>
              </a:spcBef>
            </a:pPr>
            <a:r>
              <a:rPr lang="en-US" sz="4000" b="1" dirty="0">
                <a:solidFill>
                  <a:schemeClr val="accent6"/>
                </a:solidFill>
                <a:latin typeface="+mj-lt"/>
                <a:ea typeface="+mj-ea"/>
                <a:cs typeface="+mj-cs"/>
              </a:rPr>
              <a:t>0- INTRODUCCIÓN AL CURSO</a:t>
            </a:r>
          </a:p>
        </p:txBody>
      </p:sp>
      <p:sp>
        <p:nvSpPr>
          <p:cNvPr id="2" name="Marcador de texto 1">
            <a:extLst>
              <a:ext uri="{FF2B5EF4-FFF2-40B4-BE49-F238E27FC236}">
                <a16:creationId xmlns:a16="http://schemas.microsoft.com/office/drawing/2014/main" id="{8AD981A6-A82E-407B-A829-6905578809C0}"/>
              </a:ext>
            </a:extLst>
          </p:cNvPr>
          <p:cNvSpPr>
            <a:spLocks noGrp="1"/>
          </p:cNvSpPr>
          <p:nvPr>
            <p:ph type="body" idx="1"/>
          </p:nvPr>
        </p:nvSpPr>
        <p:spPr>
          <a:xfrm>
            <a:off x="5215811" y="317241"/>
            <a:ext cx="6848671" cy="5943402"/>
          </a:xfrm>
        </p:spPr>
        <p:txBody>
          <a:bodyPr vert="horz" lIns="91440" tIns="45720" rIns="91440" bIns="45720" rtlCol="0" anchor="ctr">
            <a:normAutofit/>
          </a:bodyPr>
          <a:lstStyle/>
          <a:p>
            <a:pPr marL="133350" indent="-228600">
              <a:buFont typeface="Arial" panose="020B0604020202020204" pitchFamily="34" charset="0"/>
              <a:buChar char="•"/>
            </a:pPr>
            <a:endParaRPr lang="en-US" sz="1800" dirty="0">
              <a:solidFill>
                <a:schemeClr val="tx2"/>
              </a:solidFill>
              <a:latin typeface="+mn-lt"/>
              <a:ea typeface="+mn-ea"/>
              <a:cs typeface="+mn-cs"/>
            </a:endParaRPr>
          </a:p>
          <a:p>
            <a:pPr marL="133350" indent="-228600">
              <a:buFont typeface="Arial" panose="020B0604020202020204" pitchFamily="34" charset="0"/>
              <a:buChar char="•"/>
            </a:pPr>
            <a:endParaRPr lang="en-US" sz="1800" dirty="0">
              <a:solidFill>
                <a:schemeClr val="tx2"/>
              </a:solidFill>
              <a:latin typeface="+mn-lt"/>
              <a:ea typeface="+mn-ea"/>
              <a:cs typeface="+mn-cs"/>
            </a:endParaRPr>
          </a:p>
        </p:txBody>
      </p:sp>
      <p:sp>
        <p:nvSpPr>
          <p:cNvPr id="4" name="CuadroTexto 3">
            <a:extLst>
              <a:ext uri="{FF2B5EF4-FFF2-40B4-BE49-F238E27FC236}">
                <a16:creationId xmlns:a16="http://schemas.microsoft.com/office/drawing/2014/main" id="{092D50D9-414B-4715-9483-376A5686FF26}"/>
              </a:ext>
            </a:extLst>
          </p:cNvPr>
          <p:cNvSpPr txBox="1"/>
          <p:nvPr/>
        </p:nvSpPr>
        <p:spPr>
          <a:xfrm>
            <a:off x="5088598" y="469467"/>
            <a:ext cx="6831085" cy="5786199"/>
          </a:xfrm>
          <a:prstGeom prst="rect">
            <a:avLst/>
          </a:prstGeom>
          <a:noFill/>
        </p:spPr>
        <p:txBody>
          <a:bodyPr wrap="square" rtlCol="0">
            <a:spAutoFit/>
          </a:bodyPr>
          <a:lstStyle/>
          <a:p>
            <a:pPr marL="457200" marR="0" lvl="0" indent="-4572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s-ES" sz="2200" b="1" dirty="0">
                <a:solidFill>
                  <a:prstClr val="black"/>
                </a:solidFill>
                <a:latin typeface="Tw Cen MT" panose="020B0602020104020603" pitchFamily="34" charset="0"/>
              </a:rPr>
              <a:t>PRESENTACIÓN DE LA FACILITADORA</a:t>
            </a:r>
          </a:p>
          <a:p>
            <a:pPr marL="457200" indent="-457200" algn="just">
              <a:lnSpc>
                <a:spcPct val="200000"/>
              </a:lnSpc>
              <a:buFont typeface="Arial" panose="020B0604020202020204" pitchFamily="34" charset="0"/>
              <a:buChar char="•"/>
              <a:defRPr/>
            </a:pPr>
            <a:r>
              <a:rPr lang="es-ES" sz="2200" b="1" dirty="0">
                <a:solidFill>
                  <a:prstClr val="black"/>
                </a:solidFill>
                <a:latin typeface="Tw Cen MT" panose="020B0602020104020603" pitchFamily="34" charset="0"/>
              </a:rPr>
              <a:t>PRESENTACIÓN DEL PROYECTO</a:t>
            </a:r>
          </a:p>
          <a:p>
            <a:pPr marL="457200" marR="0" lvl="0" indent="-4572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s-ES" sz="2200" b="1" dirty="0">
                <a:solidFill>
                  <a:prstClr val="black"/>
                </a:solidFill>
                <a:latin typeface="Tw Cen MT" panose="020B0602020104020603" pitchFamily="34" charset="0"/>
              </a:rPr>
              <a:t>BREVE PRESENTACIÓN DE LA ALIANZA TÉCNICA DEL CLUSTER GLOBAL DE NUTRICIÓN</a:t>
            </a:r>
          </a:p>
          <a:p>
            <a:pPr marL="457200" marR="0" lvl="0" indent="-4572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s-ES" sz="2200" b="1" dirty="0">
                <a:solidFill>
                  <a:prstClr val="black"/>
                </a:solidFill>
                <a:latin typeface="Tw Cen MT" panose="020B0602020104020603" pitchFamily="34" charset="0"/>
              </a:rPr>
              <a:t>PRESENTACIÓN DE LA METODOLOGÍA DE LA CAPACITACIÓN Y ASPECTOS PRÁCTICOS</a:t>
            </a:r>
          </a:p>
          <a:p>
            <a:pPr marL="457200" marR="0" lvl="0" indent="-4572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s-ES" sz="2200" b="1" dirty="0">
                <a:solidFill>
                  <a:prstClr val="black"/>
                </a:solidFill>
                <a:latin typeface="Tw Cen MT" panose="020B0602020104020603" pitchFamily="34" charset="0"/>
              </a:rPr>
              <a:t>PRESENTACIÓN DE LOS MÓDULOS DE LA CAPACITACIÓN</a:t>
            </a:r>
          </a:p>
          <a:p>
            <a:endParaRPr lang="es-ES" dirty="0"/>
          </a:p>
        </p:txBody>
      </p:sp>
    </p:spTree>
    <p:extLst>
      <p:ext uri="{BB962C8B-B14F-4D97-AF65-F5344CB8AC3E}">
        <p14:creationId xmlns:p14="http://schemas.microsoft.com/office/powerpoint/2010/main" val="3397696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3363686" y="53976"/>
            <a:ext cx="5645150" cy="1268413"/>
          </a:xfrm>
          <a:prstGeom prst="rect">
            <a:avLst/>
          </a:prstGeom>
          <a:noFill/>
          <a:ln>
            <a:noFill/>
          </a:ln>
          <a:effec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5pPr>
            <a:lvl6pPr marL="2514600" indent="-228600" defTabSz="449263" eaLnBrk="0" fontAlgn="base" hangingPunct="0">
              <a:lnSpc>
                <a:spcPct val="96000"/>
              </a:lnSpc>
              <a:spcBef>
                <a:spcPct val="0"/>
              </a:spcBef>
              <a:spcAft>
                <a:spcPct val="0"/>
              </a:spcAft>
              <a:buClr>
                <a:srgbClr val="003366"/>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6pPr>
            <a:lvl7pPr marL="2971800" indent="-228600" defTabSz="449263" eaLnBrk="0" fontAlgn="base" hangingPunct="0">
              <a:lnSpc>
                <a:spcPct val="96000"/>
              </a:lnSpc>
              <a:spcBef>
                <a:spcPct val="0"/>
              </a:spcBef>
              <a:spcAft>
                <a:spcPct val="0"/>
              </a:spcAft>
              <a:buClr>
                <a:srgbClr val="003366"/>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7pPr>
            <a:lvl8pPr marL="3429000" indent="-228600" defTabSz="449263" eaLnBrk="0" fontAlgn="base" hangingPunct="0">
              <a:lnSpc>
                <a:spcPct val="96000"/>
              </a:lnSpc>
              <a:spcBef>
                <a:spcPct val="0"/>
              </a:spcBef>
              <a:spcAft>
                <a:spcPct val="0"/>
              </a:spcAft>
              <a:buClr>
                <a:srgbClr val="003366"/>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8pPr>
            <a:lvl9pPr marL="3886200" indent="-228600" defTabSz="449263" eaLnBrk="0" fontAlgn="base" hangingPunct="0">
              <a:lnSpc>
                <a:spcPct val="96000"/>
              </a:lnSpc>
              <a:spcBef>
                <a:spcPct val="0"/>
              </a:spcBef>
              <a:spcAft>
                <a:spcPct val="0"/>
              </a:spcAft>
              <a:buClr>
                <a:srgbClr val="003366"/>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9pPr>
          </a:lstStyle>
          <a:p>
            <a:pPr eaLnBrk="1" hangingPunct="1">
              <a:lnSpc>
                <a:spcPct val="90000"/>
              </a:lnSpc>
              <a:spcBef>
                <a:spcPct val="0"/>
              </a:spcBef>
              <a:buClr>
                <a:srgbClr val="CC6600"/>
              </a:buClr>
              <a:buFont typeface="Trebuchet MS" pitchFamily="34" charset="0"/>
              <a:buNone/>
              <a:defRPr/>
            </a:pPr>
            <a:r>
              <a:rPr lang="fr-CA" sz="4800" b="1" dirty="0">
                <a:solidFill>
                  <a:srgbClr val="E46C0A"/>
                </a:solidFill>
                <a:latin typeface="Tw Cen MT" panose="020B0602020104020603" pitchFamily="34" charset="0"/>
                <a:cs typeface="Arial" panose="020B0604020202020204" pitchFamily="34" charset="0"/>
              </a:rPr>
              <a:t>MUAC</a:t>
            </a:r>
          </a:p>
        </p:txBody>
      </p:sp>
      <p:sp>
        <p:nvSpPr>
          <p:cNvPr id="26627" name="Text Box 2"/>
          <p:cNvSpPr txBox="1">
            <a:spLocks noChangeArrowheads="1"/>
          </p:cNvSpPr>
          <p:nvPr/>
        </p:nvSpPr>
        <p:spPr bwMode="auto">
          <a:xfrm>
            <a:off x="956008" y="4634993"/>
            <a:ext cx="10258424" cy="1719838"/>
          </a:xfrm>
          <a:prstGeom prst="rect">
            <a:avLst/>
          </a:prstGeom>
          <a:noFill/>
          <a:ln w="9525">
            <a:noFill/>
            <a:round/>
            <a:headEnd/>
            <a:tailEnd/>
          </a:ln>
        </p:spPr>
        <p:txBody>
          <a:bodyPr/>
          <a:lstStyle/>
          <a:p>
            <a:pPr marL="317500" indent="-317500">
              <a:spcAft>
                <a:spcPts val="1800"/>
              </a:spcAft>
              <a:buClr>
                <a:srgbClr val="A564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800" dirty="0">
                <a:solidFill>
                  <a:srgbClr val="000000"/>
                </a:solidFill>
                <a:latin typeface="Tw Cen MT" pitchFamily="34" charset="0"/>
                <a:ea typeface="SimSun" pitchFamily="2" charset="-122"/>
              </a:rPr>
              <a:t>Predictor del riesgo de muerte por desnutrición aguda en niños y niñas de 6-59 meses</a:t>
            </a:r>
          </a:p>
          <a:p>
            <a:pPr marL="317500" indent="-317500">
              <a:spcAft>
                <a:spcPts val="1800"/>
              </a:spcAft>
              <a:buClr>
                <a:srgbClr val="A5644E"/>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800" dirty="0">
                <a:solidFill>
                  <a:srgbClr val="000000"/>
                </a:solidFill>
                <a:latin typeface="Tw Cen MT" pitchFamily="34" charset="0"/>
                <a:ea typeface="SimSun" pitchFamily="2" charset="-122"/>
              </a:rPr>
              <a:t>Indicador Proxy</a:t>
            </a:r>
          </a:p>
          <a:p>
            <a:pPr>
              <a:spcAft>
                <a:spcPts val="1800"/>
              </a:spcAft>
              <a:buClr>
                <a:srgbClr val="A5644E"/>
              </a:buClr>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s-ES" sz="2800" dirty="0">
              <a:solidFill>
                <a:srgbClr val="000000"/>
              </a:solidFill>
              <a:latin typeface="Tw Cen MT" pitchFamily="34" charset="0"/>
              <a:ea typeface="SimSun" pitchFamily="2" charset="-122"/>
            </a:endParaRPr>
          </a:p>
          <a:p>
            <a:pPr marL="317500" indent="-317500">
              <a:spcBef>
                <a:spcPts val="700"/>
              </a:spcBef>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CA" sz="2800" dirty="0">
              <a:solidFill>
                <a:srgbClr val="000000"/>
              </a:solidFill>
              <a:latin typeface="Tw Cen MT" pitchFamily="34" charset="0"/>
              <a:ea typeface="SimSun" pitchFamily="2" charset="-122"/>
            </a:endParaRPr>
          </a:p>
          <a:p>
            <a:pPr marL="317500" indent="-317500">
              <a:spcBef>
                <a:spcPts val="700"/>
              </a:spcBef>
              <a:buClr>
                <a:srgbClr val="A5644E"/>
              </a:buClr>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CA" sz="2800" dirty="0">
              <a:solidFill>
                <a:srgbClr val="000000"/>
              </a:solidFill>
              <a:latin typeface="Tw Cen MT" pitchFamily="34" charset="0"/>
              <a:ea typeface="SimSun" pitchFamily="2" charset="-122"/>
            </a:endParaRPr>
          </a:p>
        </p:txBody>
      </p:sp>
      <p:sp>
        <p:nvSpPr>
          <p:cNvPr id="26628" name="Text Box 3"/>
          <p:cNvSpPr txBox="1">
            <a:spLocks noChangeArrowheads="1"/>
          </p:cNvSpPr>
          <p:nvPr/>
        </p:nvSpPr>
        <p:spPr bwMode="auto">
          <a:xfrm>
            <a:off x="1524000" y="1268414"/>
            <a:ext cx="539750" cy="288925"/>
          </a:xfrm>
          <a:prstGeom prst="rect">
            <a:avLst/>
          </a:prstGeom>
          <a:noFill/>
          <a:ln w="9525">
            <a:noFill/>
            <a:round/>
            <a:headEnd/>
            <a:tailEnd/>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75C5BD5-DD3C-42C7-AFAB-BA769304368A}" type="slidenum">
              <a:rPr lang="es-ES" sz="1200" b="1">
                <a:solidFill>
                  <a:srgbClr val="FBEEC9"/>
                </a:solidFill>
                <a:latin typeface="Trebuchet MS" pitchFamily="34"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es-ES" sz="1200" b="1">
              <a:solidFill>
                <a:srgbClr val="FBEEC9"/>
              </a:solidFill>
              <a:latin typeface="Trebuchet MS" pitchFamily="34" charset="0"/>
            </a:endParaRPr>
          </a:p>
        </p:txBody>
      </p:sp>
      <p:pic>
        <p:nvPicPr>
          <p:cNvPr id="6" name="Picture 8">
            <a:extLst>
              <a:ext uri="{FF2B5EF4-FFF2-40B4-BE49-F238E27FC236}">
                <a16:creationId xmlns:a16="http://schemas.microsoft.com/office/drawing/2014/main" id="{2C047061-A6E9-41DA-8C31-BA536ED750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9067" y="2726702"/>
            <a:ext cx="9144001"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80AD1495-245A-4C70-B8F7-2CFA36268DCC}"/>
              </a:ext>
            </a:extLst>
          </p:cNvPr>
          <p:cNvSpPr txBox="1"/>
          <p:nvPr/>
        </p:nvSpPr>
        <p:spPr>
          <a:xfrm>
            <a:off x="565219" y="1289029"/>
            <a:ext cx="10258423" cy="646331"/>
          </a:xfrm>
          <a:prstGeom prst="rect">
            <a:avLst/>
          </a:prstGeom>
          <a:noFill/>
        </p:spPr>
        <p:txBody>
          <a:bodyPr wrap="square">
            <a:spAutoFit/>
          </a:bodyPr>
          <a:lstStyle/>
          <a:p>
            <a:pPr marL="0" indent="0">
              <a:buNone/>
            </a:pPr>
            <a:r>
              <a:rPr lang="es-ES" altLang="en-US" dirty="0">
                <a:latin typeface="Tw Cen MT" panose="020B0602020104020603" pitchFamily="34" charset="0"/>
              </a:rPr>
              <a:t>MUAC </a:t>
            </a:r>
            <a:r>
              <a:rPr lang="es-ES" altLang="en-US" sz="1800" i="1" dirty="0">
                <a:latin typeface="Tw Cen MT" panose="020B0602020104020603" pitchFamily="34" charset="0"/>
              </a:rPr>
              <a:t>(</a:t>
            </a:r>
            <a:r>
              <a:rPr lang="es-ES" altLang="en-US" sz="1800" i="1" dirty="0" err="1">
                <a:latin typeface="Tw Cen MT" panose="020B0602020104020603" pitchFamily="34" charset="0"/>
              </a:rPr>
              <a:t>Mid-Upper</a:t>
            </a:r>
            <a:r>
              <a:rPr lang="es-ES" altLang="en-US" sz="1800" i="1" dirty="0">
                <a:latin typeface="Tw Cen MT" panose="020B0602020104020603" pitchFamily="34" charset="0"/>
              </a:rPr>
              <a:t> </a:t>
            </a:r>
            <a:r>
              <a:rPr lang="es-ES" altLang="en-US" sz="1800" i="1" dirty="0" err="1">
                <a:latin typeface="Tw Cen MT" panose="020B0602020104020603" pitchFamily="34" charset="0"/>
              </a:rPr>
              <a:t>Arm</a:t>
            </a:r>
            <a:r>
              <a:rPr lang="es-ES" altLang="en-US" sz="1800" i="1" dirty="0">
                <a:latin typeface="Tw Cen MT" panose="020B0602020104020603" pitchFamily="34" charset="0"/>
              </a:rPr>
              <a:t> </a:t>
            </a:r>
            <a:r>
              <a:rPr lang="es-ES" altLang="en-US" sz="1800" i="1" dirty="0" err="1">
                <a:latin typeface="Tw Cen MT" panose="020B0602020104020603" pitchFamily="34" charset="0"/>
              </a:rPr>
              <a:t>circumference</a:t>
            </a:r>
            <a:r>
              <a:rPr lang="es-ES" altLang="en-US" sz="1800" i="1" dirty="0">
                <a:latin typeface="Tw Cen MT" panose="020B0602020104020603" pitchFamily="34" charset="0"/>
              </a:rPr>
              <a:t>) /PB (Perímetro Braquial)/CB (Circunferencia del Brazo)/CMB (Circunferencia Media del Brazo)</a:t>
            </a:r>
          </a:p>
        </p:txBody>
      </p:sp>
    </p:spTree>
    <p:extLst>
      <p:ext uri="{BB962C8B-B14F-4D97-AF65-F5344CB8AC3E}">
        <p14:creationId xmlns:p14="http://schemas.microsoft.com/office/powerpoint/2010/main" val="740790829"/>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AFCCBE78-439A-4D44-8E70-9B115933AB37}"/>
              </a:ext>
            </a:extLst>
          </p:cNvPr>
          <p:cNvGraphicFramePr>
            <a:graphicFrameLocks noGrp="1"/>
          </p:cNvGraphicFramePr>
          <p:nvPr/>
        </p:nvGraphicFramePr>
        <p:xfrm>
          <a:off x="479395" y="5366550"/>
          <a:ext cx="10804123" cy="1202523"/>
        </p:xfrm>
        <a:graphic>
          <a:graphicData uri="http://schemas.openxmlformats.org/drawingml/2006/table">
            <a:tbl>
              <a:tblPr/>
              <a:tblGrid>
                <a:gridCol w="10804123">
                  <a:extLst>
                    <a:ext uri="{9D8B030D-6E8A-4147-A177-3AD203B41FA5}">
                      <a16:colId xmlns:a16="http://schemas.microsoft.com/office/drawing/2014/main" val="3485867428"/>
                    </a:ext>
                  </a:extLst>
                </a:gridCol>
              </a:tblGrid>
              <a:tr h="1202523">
                <a:tc>
                  <a:txBody>
                    <a:bodyPr/>
                    <a:lstStyle/>
                    <a:p>
                      <a:endParaRPr lang="es-ES" dirty="0"/>
                    </a:p>
                  </a:txBody>
                  <a:tcPr>
                    <a:lnL w="12700" cmpd="sng">
                      <a:solidFill>
                        <a:schemeClr val="accent1"/>
                      </a:solidFill>
                      <a:prstDash val="solid"/>
                    </a:lnL>
                    <a:lnR w="12700" cmpd="sng">
                      <a:solidFill>
                        <a:schemeClr val="accent1"/>
                      </a:solidFill>
                      <a:prstDash val="solid"/>
                    </a:lnR>
                    <a:lnT w="12700" cmpd="sng">
                      <a:solidFill>
                        <a:schemeClr val="accent1"/>
                      </a:solidFill>
                      <a:prstDash val="solid"/>
                    </a:lnT>
                    <a:lnB w="12700" cmpd="sng">
                      <a:solidFill>
                        <a:schemeClr val="accent1"/>
                      </a:solidFill>
                      <a:prstDash val="solid"/>
                    </a:lnB>
                  </a:tcPr>
                </a:tc>
                <a:extLst>
                  <a:ext uri="{0D108BD9-81ED-4DB2-BD59-A6C34878D82A}">
                    <a16:rowId xmlns:a16="http://schemas.microsoft.com/office/drawing/2014/main" val="1373407738"/>
                  </a:ext>
                </a:extLst>
              </a:tr>
            </a:tbl>
          </a:graphicData>
        </a:graphic>
      </p:graphicFrame>
      <p:sp>
        <p:nvSpPr>
          <p:cNvPr id="13314" name="Text Box 1"/>
          <p:cNvSpPr txBox="1">
            <a:spLocks noChangeArrowheads="1"/>
          </p:cNvSpPr>
          <p:nvPr/>
        </p:nvSpPr>
        <p:spPr bwMode="auto">
          <a:xfrm>
            <a:off x="3466728" y="288926"/>
            <a:ext cx="5299970" cy="849341"/>
          </a:xfrm>
          <a:prstGeom prst="rect">
            <a:avLst/>
          </a:prstGeom>
          <a:noFill/>
          <a:ln>
            <a:noFill/>
          </a:ln>
          <a:effec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5pPr>
            <a:lvl6pPr marL="2514600" indent="-228600" defTabSz="449263" eaLnBrk="0" fontAlgn="base" hangingPunct="0">
              <a:lnSpc>
                <a:spcPct val="96000"/>
              </a:lnSpc>
              <a:spcBef>
                <a:spcPct val="0"/>
              </a:spcBef>
              <a:spcAft>
                <a:spcPct val="0"/>
              </a:spcAft>
              <a:buClr>
                <a:srgbClr val="003366"/>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6pPr>
            <a:lvl7pPr marL="2971800" indent="-228600" defTabSz="449263" eaLnBrk="0" fontAlgn="base" hangingPunct="0">
              <a:lnSpc>
                <a:spcPct val="96000"/>
              </a:lnSpc>
              <a:spcBef>
                <a:spcPct val="0"/>
              </a:spcBef>
              <a:spcAft>
                <a:spcPct val="0"/>
              </a:spcAft>
              <a:buClr>
                <a:srgbClr val="003366"/>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7pPr>
            <a:lvl8pPr marL="3429000" indent="-228600" defTabSz="449263" eaLnBrk="0" fontAlgn="base" hangingPunct="0">
              <a:lnSpc>
                <a:spcPct val="96000"/>
              </a:lnSpc>
              <a:spcBef>
                <a:spcPct val="0"/>
              </a:spcBef>
              <a:spcAft>
                <a:spcPct val="0"/>
              </a:spcAft>
              <a:buClr>
                <a:srgbClr val="003366"/>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8pPr>
            <a:lvl9pPr marL="3886200" indent="-228600" defTabSz="449263" eaLnBrk="0" fontAlgn="base" hangingPunct="0">
              <a:lnSpc>
                <a:spcPct val="96000"/>
              </a:lnSpc>
              <a:spcBef>
                <a:spcPct val="0"/>
              </a:spcBef>
              <a:spcAft>
                <a:spcPct val="0"/>
              </a:spcAft>
              <a:buClr>
                <a:srgbClr val="003366"/>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ＭＳ Ｐゴシック" pitchFamily="34" charset="-128"/>
              </a:defRPr>
            </a:lvl9pPr>
          </a:lstStyle>
          <a:p>
            <a:pPr eaLnBrk="1" hangingPunct="1">
              <a:lnSpc>
                <a:spcPct val="90000"/>
              </a:lnSpc>
              <a:spcBef>
                <a:spcPct val="0"/>
              </a:spcBef>
              <a:buClr>
                <a:srgbClr val="CC6600"/>
              </a:buClr>
              <a:buFont typeface="Trebuchet MS" pitchFamily="34" charset="0"/>
              <a:buNone/>
              <a:defRPr/>
            </a:pPr>
            <a:r>
              <a:rPr lang="fr-CA" sz="5000" b="1" dirty="0">
                <a:solidFill>
                  <a:schemeClr val="accent1"/>
                </a:solidFill>
                <a:latin typeface="Tw Cen MT" panose="020B0602020104020603" pitchFamily="34" charset="0"/>
                <a:cs typeface="Arial" panose="020B0604020202020204" pitchFamily="34" charset="0"/>
              </a:rPr>
              <a:t>DIAGNÓSTICO</a:t>
            </a:r>
          </a:p>
        </p:txBody>
      </p:sp>
      <p:sp>
        <p:nvSpPr>
          <p:cNvPr id="26628" name="Text Box 3"/>
          <p:cNvSpPr txBox="1">
            <a:spLocks noChangeArrowheads="1"/>
          </p:cNvSpPr>
          <p:nvPr/>
        </p:nvSpPr>
        <p:spPr bwMode="auto">
          <a:xfrm>
            <a:off x="1524000" y="1268414"/>
            <a:ext cx="539750" cy="288925"/>
          </a:xfrm>
          <a:prstGeom prst="rect">
            <a:avLst/>
          </a:prstGeom>
          <a:noFill/>
          <a:ln w="9525">
            <a:noFill/>
            <a:round/>
            <a:headEnd/>
            <a:tailEnd/>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75C5BD5-DD3C-42C7-AFAB-BA769304368A}" type="slidenum">
              <a:rPr lang="es-ES" sz="1200" b="1">
                <a:solidFill>
                  <a:srgbClr val="FBEEC9"/>
                </a:solidFill>
                <a:latin typeface="Trebuchet MS" pitchFamily="34"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es-ES" sz="1200" b="1">
              <a:solidFill>
                <a:srgbClr val="FBEEC9"/>
              </a:solidFill>
              <a:latin typeface="Trebuchet MS" pitchFamily="34" charset="0"/>
            </a:endParaRPr>
          </a:p>
        </p:txBody>
      </p:sp>
      <p:sp>
        <p:nvSpPr>
          <p:cNvPr id="8" name="CuadroTexto 7">
            <a:extLst>
              <a:ext uri="{FF2B5EF4-FFF2-40B4-BE49-F238E27FC236}">
                <a16:creationId xmlns:a16="http://schemas.microsoft.com/office/drawing/2014/main" id="{E10DAA81-EC22-4C88-875B-1BF3CAB62F89}"/>
              </a:ext>
            </a:extLst>
          </p:cNvPr>
          <p:cNvSpPr txBox="1"/>
          <p:nvPr/>
        </p:nvSpPr>
        <p:spPr>
          <a:xfrm>
            <a:off x="714651" y="5397158"/>
            <a:ext cx="10804124" cy="1231106"/>
          </a:xfrm>
          <a:prstGeom prst="rect">
            <a:avLst/>
          </a:prstGeom>
          <a:noFill/>
        </p:spPr>
        <p:txBody>
          <a:bodyPr wrap="square" rtlCol="0">
            <a:spAutoFit/>
          </a:bodyPr>
          <a:lstStyle/>
          <a:p>
            <a:pPr algn="just">
              <a:spcAft>
                <a:spcPts val="400"/>
              </a:spcAft>
            </a:pPr>
            <a:r>
              <a:rPr lang="es-ES" sz="1600" dirty="0">
                <a:effectLst/>
                <a:latin typeface="Tw Cen MT" panose="020B0602020104020603" pitchFamily="34" charset="0"/>
                <a:ea typeface="Twentieth Century"/>
                <a:cs typeface="Twentieth Century"/>
              </a:rPr>
              <a:t>LOS VOLUNTARIOS COMUNITARIOS REFERIRÁN AL ESTABLECIMIENTO DE SALUD SI EL COLOR ES </a:t>
            </a:r>
            <a:r>
              <a:rPr lang="es-ES" sz="1600" b="1" dirty="0">
                <a:effectLst/>
                <a:latin typeface="Tw Cen MT" panose="020B0602020104020603" pitchFamily="34" charset="0"/>
                <a:ea typeface="Twentieth Century"/>
                <a:cs typeface="Twentieth Century"/>
              </a:rPr>
              <a:t>AMARILLO O ROJO</a:t>
            </a:r>
          </a:p>
          <a:p>
            <a:pPr algn="just">
              <a:spcAft>
                <a:spcPts val="400"/>
              </a:spcAft>
            </a:pPr>
            <a:endParaRPr lang="es-ES" sz="1600" dirty="0">
              <a:effectLst/>
              <a:latin typeface="Tw Cen MT" panose="020B0602020104020603" pitchFamily="34" charset="0"/>
              <a:ea typeface="Twentieth Century"/>
              <a:cs typeface="Twentieth Century"/>
            </a:endParaRPr>
          </a:p>
          <a:p>
            <a:pPr algn="just">
              <a:spcAft>
                <a:spcPts val="400"/>
              </a:spcAft>
            </a:pPr>
            <a:r>
              <a:rPr lang="es-ES" sz="1600" dirty="0">
                <a:effectLst/>
                <a:latin typeface="Tw Cen MT" panose="020B0602020104020603" pitchFamily="34" charset="0"/>
                <a:ea typeface="Twentieth Century"/>
                <a:cs typeface="Twentieth Century"/>
              </a:rPr>
              <a:t>SI EL PUNTO DE CORTE DEL MUAC ES </a:t>
            </a:r>
            <a:r>
              <a:rPr lang="es-ES" sz="1600" b="1" dirty="0">
                <a:effectLst/>
                <a:latin typeface="Tw Cen MT" panose="020B0602020104020603" pitchFamily="34" charset="0"/>
                <a:ea typeface="Twentieth Century"/>
                <a:cs typeface="Twentieth Century"/>
              </a:rPr>
              <a:t>&lt;12.5 cm</a:t>
            </a:r>
            <a:r>
              <a:rPr lang="es-ES" sz="1600" dirty="0">
                <a:effectLst/>
                <a:latin typeface="Tw Cen MT" panose="020B0602020104020603" pitchFamily="34" charset="0"/>
                <a:ea typeface="Twentieth Century"/>
                <a:cs typeface="Twentieth Century"/>
              </a:rPr>
              <a:t> SE ADMITIRÁN PARA LA RECUPERACIÓN NUTRICIONAL</a:t>
            </a:r>
          </a:p>
          <a:p>
            <a:endParaRPr lang="es-ES" sz="1600" dirty="0"/>
          </a:p>
        </p:txBody>
      </p:sp>
      <p:pic>
        <p:nvPicPr>
          <p:cNvPr id="9" name="Imagen 8" descr="Escala de tiempo&#10;&#10;Descripción generada automáticamente con confianza media">
            <a:extLst>
              <a:ext uri="{FF2B5EF4-FFF2-40B4-BE49-F238E27FC236}">
                <a16:creationId xmlns:a16="http://schemas.microsoft.com/office/drawing/2014/main" id="{8A02F393-F07B-42A8-8BCE-039575F8F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301" y="1129983"/>
            <a:ext cx="8181355" cy="4127817"/>
          </a:xfrm>
          <a:prstGeom prst="rect">
            <a:avLst/>
          </a:prstGeom>
        </p:spPr>
      </p:pic>
    </p:spTree>
    <p:extLst>
      <p:ext uri="{BB962C8B-B14F-4D97-AF65-F5344CB8AC3E}">
        <p14:creationId xmlns:p14="http://schemas.microsoft.com/office/powerpoint/2010/main" val="80363289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6EC47CF5-7C7A-4775-B6BC-80879F45C5EB}"/>
              </a:ext>
            </a:extLst>
          </p:cNvPr>
          <p:cNvSpPr>
            <a:spLocks noGrp="1"/>
          </p:cNvSpPr>
          <p:nvPr>
            <p:ph type="title"/>
          </p:nvPr>
        </p:nvSpPr>
        <p:spPr>
          <a:xfrm>
            <a:off x="2136776" y="1"/>
            <a:ext cx="8531225" cy="1268413"/>
          </a:xfrm>
        </p:spPr>
        <p:txBody>
          <a:bodyPr/>
          <a:lstStyle/>
          <a:p>
            <a:r>
              <a:rPr lang="es-ES" altLang="fr-FR" dirty="0">
                <a:latin typeface="Tw Cen MT" panose="020B0602020104020603" pitchFamily="34" charset="0"/>
              </a:rPr>
              <a:t>Cinta MUAC</a:t>
            </a:r>
          </a:p>
        </p:txBody>
      </p:sp>
      <p:cxnSp>
        <p:nvCxnSpPr>
          <p:cNvPr id="8" name="Straight Arrow Connector 7">
            <a:extLst>
              <a:ext uri="{FF2B5EF4-FFF2-40B4-BE49-F238E27FC236}">
                <a16:creationId xmlns:a16="http://schemas.microsoft.com/office/drawing/2014/main" id="{5D943564-0DDB-414C-81B6-92A87C7640A2}"/>
              </a:ext>
            </a:extLst>
          </p:cNvPr>
          <p:cNvCxnSpPr/>
          <p:nvPr/>
        </p:nvCxnSpPr>
        <p:spPr>
          <a:xfrm flipV="1">
            <a:off x="2927350" y="3500438"/>
            <a:ext cx="0" cy="673100"/>
          </a:xfrm>
          <a:prstGeom prst="straightConnector1">
            <a:avLst/>
          </a:prstGeom>
          <a:ln w="571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178180" name="Picture 8">
            <a:extLst>
              <a:ext uri="{FF2B5EF4-FFF2-40B4-BE49-F238E27FC236}">
                <a16:creationId xmlns:a16="http://schemas.microsoft.com/office/drawing/2014/main" id="{6DE8CF66-1AFF-479B-84DD-9480F985FE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6063" y="1916113"/>
            <a:ext cx="9144001"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1" name="TextBox 5">
            <a:extLst>
              <a:ext uri="{FF2B5EF4-FFF2-40B4-BE49-F238E27FC236}">
                <a16:creationId xmlns:a16="http://schemas.microsoft.com/office/drawing/2014/main" id="{E1D99B9A-EC24-4F79-BB32-570657A79914}"/>
              </a:ext>
            </a:extLst>
          </p:cNvPr>
          <p:cNvSpPr txBox="1">
            <a:spLocks noChangeArrowheads="1"/>
          </p:cNvSpPr>
          <p:nvPr/>
        </p:nvSpPr>
        <p:spPr bwMode="auto">
          <a:xfrm>
            <a:off x="6065838" y="3419476"/>
            <a:ext cx="39608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defRPr>
            </a:lvl3pPr>
            <a:lvl4pPr marL="1600200" indent="-228600">
              <a:spcBef>
                <a:spcPts val="400"/>
              </a:spcBef>
              <a:buClr>
                <a:srgbClr val="B58B8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ts val="400"/>
              </a:spcBef>
              <a:buClr>
                <a:srgbClr val="C3986D"/>
              </a:buClr>
              <a:buSzPct val="65000"/>
              <a:buFont typeface="Wingdings" panose="05000000000000000000" pitchFamily="2" charset="2"/>
              <a:buChar char=""/>
              <a:defRPr sz="2000">
                <a:solidFill>
                  <a:schemeClr val="tx1"/>
                </a:solidFill>
                <a:latin typeface="Arial" panose="020B0604020202020204" pitchFamily="34" charset="0"/>
              </a:defRPr>
            </a:lvl5pPr>
            <a:lvl6pPr marL="25146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6pPr>
            <a:lvl7pPr marL="29718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7pPr>
            <a:lvl8pPr marL="34290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8pPr>
            <a:lvl9pPr marL="38862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s-ES" altLang="fr-FR" sz="2400" dirty="0">
                <a:ea typeface="MS PGothic" panose="020B0600070205080204" pitchFamily="34" charset="-128"/>
              </a:rPr>
              <a:t>Su cinta MUAC tiene 2 agujeros. Metan la cinta a través del agujero pequeño. Lean la medición en el agujero grande (ventanilla).</a:t>
            </a:r>
          </a:p>
          <a:p>
            <a:pPr>
              <a:spcBef>
                <a:spcPct val="0"/>
              </a:spcBef>
              <a:buClrTx/>
              <a:buSzTx/>
              <a:buFontTx/>
              <a:buNone/>
            </a:pPr>
            <a:endParaRPr lang="en-CA" altLang="fr-FR" sz="2400" dirty="0">
              <a:solidFill>
                <a:srgbClr val="000000"/>
              </a:solidFill>
              <a:ea typeface="MS PGothic" panose="020B0600070205080204" pitchFamily="34" charset="-128"/>
            </a:endParaRPr>
          </a:p>
        </p:txBody>
      </p:sp>
      <p:sp>
        <p:nvSpPr>
          <p:cNvPr id="178182" name="TextBox 4">
            <a:extLst>
              <a:ext uri="{FF2B5EF4-FFF2-40B4-BE49-F238E27FC236}">
                <a16:creationId xmlns:a16="http://schemas.microsoft.com/office/drawing/2014/main" id="{4746CA5E-106B-4ABF-8811-1999B4896FDA}"/>
              </a:ext>
            </a:extLst>
          </p:cNvPr>
          <p:cNvSpPr txBox="1">
            <a:spLocks noChangeArrowheads="1"/>
          </p:cNvSpPr>
          <p:nvPr/>
        </p:nvSpPr>
        <p:spPr bwMode="auto">
          <a:xfrm>
            <a:off x="2352675" y="4389439"/>
            <a:ext cx="11509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defRPr>
            </a:lvl3pPr>
            <a:lvl4pPr marL="1600200" indent="-228600">
              <a:spcBef>
                <a:spcPts val="400"/>
              </a:spcBef>
              <a:buClr>
                <a:srgbClr val="B58B8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ts val="400"/>
              </a:spcBef>
              <a:buClr>
                <a:srgbClr val="C3986D"/>
              </a:buClr>
              <a:buSzPct val="65000"/>
              <a:buFont typeface="Wingdings" panose="05000000000000000000" pitchFamily="2" charset="2"/>
              <a:buChar char=""/>
              <a:defRPr sz="2000">
                <a:solidFill>
                  <a:schemeClr val="tx1"/>
                </a:solidFill>
                <a:latin typeface="Arial" panose="020B0604020202020204" pitchFamily="34" charset="0"/>
              </a:defRPr>
            </a:lvl5pPr>
            <a:lvl6pPr marL="25146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6pPr>
            <a:lvl7pPr marL="29718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7pPr>
            <a:lvl8pPr marL="34290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8pPr>
            <a:lvl9pPr marL="38862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s-ES" altLang="fr-FR" sz="2400">
                <a:ea typeface="MS PGothic" panose="020B0600070205080204" pitchFamily="34" charset="-128"/>
              </a:rPr>
              <a:t>Léase el MUAC Aquí</a:t>
            </a:r>
          </a:p>
          <a:p>
            <a:pPr algn="ctr">
              <a:spcBef>
                <a:spcPct val="0"/>
              </a:spcBef>
              <a:buClrTx/>
              <a:buSzTx/>
              <a:buFontTx/>
              <a:buNone/>
            </a:pPr>
            <a:endParaRPr lang="en-US" altLang="fr-FR" sz="2400">
              <a:solidFill>
                <a:srgbClr val="000000"/>
              </a:solidFill>
              <a:ea typeface="MS PGothic" panose="020B0600070205080204" pitchFamily="34" charset="-128"/>
            </a:endParaRPr>
          </a:p>
        </p:txBody>
      </p:sp>
      <p:cxnSp>
        <p:nvCxnSpPr>
          <p:cNvPr id="7" name="Straight Arrow Connector 6">
            <a:extLst>
              <a:ext uri="{FF2B5EF4-FFF2-40B4-BE49-F238E27FC236}">
                <a16:creationId xmlns:a16="http://schemas.microsoft.com/office/drawing/2014/main" id="{1CC28A0A-DB07-4FA2-9CC2-11163303073A}"/>
              </a:ext>
            </a:extLst>
          </p:cNvPr>
          <p:cNvCxnSpPr/>
          <p:nvPr/>
        </p:nvCxnSpPr>
        <p:spPr>
          <a:xfrm flipH="1" flipV="1">
            <a:off x="3663951" y="2930525"/>
            <a:ext cx="257175" cy="585788"/>
          </a:xfrm>
          <a:prstGeom prst="straightConnector1">
            <a:avLst/>
          </a:prstGeom>
          <a:ln w="57150">
            <a:solidFill>
              <a:schemeClr val="accent1"/>
            </a:solidFill>
            <a:tailEnd type="stealth" w="med" len="lg"/>
          </a:ln>
        </p:spPr>
        <p:style>
          <a:lnRef idx="1">
            <a:schemeClr val="accent1"/>
          </a:lnRef>
          <a:fillRef idx="0">
            <a:schemeClr val="accent1"/>
          </a:fillRef>
          <a:effectRef idx="0">
            <a:schemeClr val="accent1"/>
          </a:effectRef>
          <a:fontRef idx="minor">
            <a:schemeClr val="tx1"/>
          </a:fontRef>
        </p:style>
      </p:cxnSp>
      <p:sp>
        <p:nvSpPr>
          <p:cNvPr id="178184" name="TextBox 4">
            <a:extLst>
              <a:ext uri="{FF2B5EF4-FFF2-40B4-BE49-F238E27FC236}">
                <a16:creationId xmlns:a16="http://schemas.microsoft.com/office/drawing/2014/main" id="{30A2E772-305E-4267-B8A3-8F35E351AAB6}"/>
              </a:ext>
            </a:extLst>
          </p:cNvPr>
          <p:cNvSpPr txBox="1">
            <a:spLocks noChangeArrowheads="1"/>
          </p:cNvSpPr>
          <p:nvPr/>
        </p:nvSpPr>
        <p:spPr bwMode="auto">
          <a:xfrm>
            <a:off x="3679826" y="3419475"/>
            <a:ext cx="1501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defRPr>
            </a:lvl3pPr>
            <a:lvl4pPr marL="1600200" indent="-228600">
              <a:spcBef>
                <a:spcPts val="400"/>
              </a:spcBef>
              <a:buClr>
                <a:srgbClr val="B58B8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ts val="400"/>
              </a:spcBef>
              <a:buClr>
                <a:srgbClr val="C3986D"/>
              </a:buClr>
              <a:buSzPct val="65000"/>
              <a:buFont typeface="Wingdings" panose="05000000000000000000" pitchFamily="2" charset="2"/>
              <a:buChar char=""/>
              <a:defRPr sz="2000">
                <a:solidFill>
                  <a:schemeClr val="tx1"/>
                </a:solidFill>
                <a:latin typeface="Arial" panose="020B0604020202020204" pitchFamily="34" charset="0"/>
              </a:defRPr>
            </a:lvl5pPr>
            <a:lvl6pPr marL="25146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6pPr>
            <a:lvl7pPr marL="29718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7pPr>
            <a:lvl8pPr marL="34290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8pPr>
            <a:lvl9pPr marL="38862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s-ES" altLang="fr-FR" sz="2400">
                <a:solidFill>
                  <a:srgbClr val="000000"/>
                </a:solidFill>
                <a:ea typeface="MS PGothic" panose="020B0600070205080204" pitchFamily="34" charset="-128"/>
              </a:rPr>
              <a:t>Tiren a través de aquí del MUAC</a:t>
            </a:r>
          </a:p>
        </p:txBody>
      </p:sp>
      <p:cxnSp>
        <p:nvCxnSpPr>
          <p:cNvPr id="11" name="Straight Arrow Connector 10">
            <a:extLst>
              <a:ext uri="{FF2B5EF4-FFF2-40B4-BE49-F238E27FC236}">
                <a16:creationId xmlns:a16="http://schemas.microsoft.com/office/drawing/2014/main" id="{86930741-B871-4B27-BA9E-E546E43EDF90}"/>
              </a:ext>
            </a:extLst>
          </p:cNvPr>
          <p:cNvCxnSpPr/>
          <p:nvPr/>
        </p:nvCxnSpPr>
        <p:spPr>
          <a:xfrm flipH="1">
            <a:off x="2927350" y="1835150"/>
            <a:ext cx="1595438" cy="300038"/>
          </a:xfrm>
          <a:prstGeom prst="straightConnector1">
            <a:avLst/>
          </a:prstGeom>
          <a:ln w="57150">
            <a:solidFill>
              <a:srgbClr val="00B050"/>
            </a:solidFill>
            <a:tailEnd type="stealth" w="med" len="lg"/>
          </a:ln>
        </p:spPr>
        <p:style>
          <a:lnRef idx="1">
            <a:schemeClr val="accent1"/>
          </a:lnRef>
          <a:fillRef idx="0">
            <a:schemeClr val="accent1"/>
          </a:fillRef>
          <a:effectRef idx="0">
            <a:schemeClr val="accent1"/>
          </a:effectRef>
          <a:fontRef idx="minor">
            <a:schemeClr val="tx1"/>
          </a:fontRef>
        </p:style>
      </p:cxnSp>
      <p:sp>
        <p:nvSpPr>
          <p:cNvPr id="178186" name="TextBox 4">
            <a:extLst>
              <a:ext uri="{FF2B5EF4-FFF2-40B4-BE49-F238E27FC236}">
                <a16:creationId xmlns:a16="http://schemas.microsoft.com/office/drawing/2014/main" id="{16100CB4-4099-4938-A560-5CBFFDD8DE50}"/>
              </a:ext>
            </a:extLst>
          </p:cNvPr>
          <p:cNvSpPr txBox="1">
            <a:spLocks noChangeArrowheads="1"/>
          </p:cNvSpPr>
          <p:nvPr/>
        </p:nvSpPr>
        <p:spPr bwMode="auto">
          <a:xfrm>
            <a:off x="4379914" y="1500188"/>
            <a:ext cx="3392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defRPr>
            </a:lvl3pPr>
            <a:lvl4pPr marL="1600200" indent="-228600">
              <a:spcBef>
                <a:spcPts val="400"/>
              </a:spcBef>
              <a:buClr>
                <a:srgbClr val="B58B8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ts val="400"/>
              </a:spcBef>
              <a:buClr>
                <a:srgbClr val="C3986D"/>
              </a:buClr>
              <a:buSzPct val="65000"/>
              <a:buFont typeface="Wingdings" panose="05000000000000000000" pitchFamily="2" charset="2"/>
              <a:buChar char=""/>
              <a:defRPr sz="2000">
                <a:solidFill>
                  <a:schemeClr val="tx1"/>
                </a:solidFill>
                <a:latin typeface="Arial" panose="020B0604020202020204" pitchFamily="34" charset="0"/>
              </a:defRPr>
            </a:lvl5pPr>
            <a:lvl6pPr marL="25146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6pPr>
            <a:lvl7pPr marL="29718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7pPr>
            <a:lvl8pPr marL="34290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8pPr>
            <a:lvl9pPr marL="38862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s-ES" altLang="fr-FR" sz="2400">
                <a:solidFill>
                  <a:srgbClr val="000000"/>
                </a:solidFill>
                <a:ea typeface="MS PGothic" panose="020B0600070205080204" pitchFamily="34" charset="-128"/>
              </a:rPr>
              <a:t>Alineen el extremo del codo aquí</a:t>
            </a:r>
          </a:p>
        </p:txBody>
      </p:sp>
    </p:spTree>
    <p:extLst>
      <p:ext uri="{BB962C8B-B14F-4D97-AF65-F5344CB8AC3E}">
        <p14:creationId xmlns:p14="http://schemas.microsoft.com/office/powerpoint/2010/main" val="356217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a:extLst>
              <a:ext uri="{FF2B5EF4-FFF2-40B4-BE49-F238E27FC236}">
                <a16:creationId xmlns:a16="http://schemas.microsoft.com/office/drawing/2014/main" id="{8D097945-DC85-4CC8-8DBC-34FFDB336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670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659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4">
            <a:extLst>
              <a:ext uri="{FF2B5EF4-FFF2-40B4-BE49-F238E27FC236}">
                <a16:creationId xmlns:a16="http://schemas.microsoft.com/office/drawing/2014/main" id="{BFA654A4-33FA-47C1-916B-B0B75BFBEF36}"/>
              </a:ext>
            </a:extLst>
          </p:cNvPr>
          <p:cNvSpPr>
            <a:spLocks noGrp="1"/>
          </p:cNvSpPr>
          <p:nvPr>
            <p:ph type="title"/>
          </p:nvPr>
        </p:nvSpPr>
        <p:spPr>
          <a:xfrm>
            <a:off x="1167691" y="442128"/>
            <a:ext cx="7648445" cy="944545"/>
          </a:xfrm>
        </p:spPr>
        <p:txBody>
          <a:bodyPr/>
          <a:lstStyle/>
          <a:p>
            <a:r>
              <a:rPr lang="es-ES" altLang="fr-FR" sz="4200" b="1" dirty="0">
                <a:solidFill>
                  <a:srgbClr val="E75B31"/>
                </a:solidFill>
              </a:rPr>
              <a:t>Medición del  MUAC (1)</a:t>
            </a:r>
          </a:p>
        </p:txBody>
      </p:sp>
      <p:sp>
        <p:nvSpPr>
          <p:cNvPr id="7" name="Content Placeholder 6">
            <a:extLst>
              <a:ext uri="{FF2B5EF4-FFF2-40B4-BE49-F238E27FC236}">
                <a16:creationId xmlns:a16="http://schemas.microsoft.com/office/drawing/2014/main" id="{263118CA-AA3C-4648-920F-A25BA3F7F79E}"/>
              </a:ext>
            </a:extLst>
          </p:cNvPr>
          <p:cNvSpPr>
            <a:spLocks noGrp="1"/>
          </p:cNvSpPr>
          <p:nvPr>
            <p:ph sz="quarter" idx="1"/>
          </p:nvPr>
        </p:nvSpPr>
        <p:spPr>
          <a:xfrm>
            <a:off x="393968" y="1490833"/>
            <a:ext cx="11376725" cy="3245890"/>
          </a:xfrm>
        </p:spPr>
        <p:txBody>
          <a:bodyPr>
            <a:noAutofit/>
          </a:bodyPr>
          <a:lstStyle/>
          <a:p>
            <a:pPr marL="287338" indent="-287338" algn="just">
              <a:lnSpc>
                <a:spcPct val="150000"/>
              </a:lnSpc>
              <a:spcBef>
                <a:spcPct val="0"/>
              </a:spcBef>
              <a:spcAft>
                <a:spcPts val="400"/>
              </a:spcAft>
              <a:buSzPct val="100000"/>
              <a:buFont typeface="Tw Cen MT" panose="020B0602020104020603" pitchFamily="34" charset="0"/>
              <a:buAutoNum type="arabicPeriod"/>
            </a:pPr>
            <a:r>
              <a:rPr lang="es-ES" altLang="en-US" sz="2000" dirty="0">
                <a:solidFill>
                  <a:srgbClr val="000000"/>
                </a:solidFill>
              </a:rPr>
              <a:t>Expliquen los procedimientos a la madre del niño/a o su cuidador/a.   </a:t>
            </a:r>
          </a:p>
          <a:p>
            <a:pPr marL="287338" indent="-287338" algn="just">
              <a:lnSpc>
                <a:spcPct val="150000"/>
              </a:lnSpc>
              <a:spcBef>
                <a:spcPct val="0"/>
              </a:spcBef>
              <a:spcAft>
                <a:spcPts val="400"/>
              </a:spcAft>
              <a:buSzPct val="100000"/>
              <a:buFont typeface="Tw Cen MT" panose="020B0602020104020603" pitchFamily="34" charset="0"/>
              <a:buAutoNum type="arabicPeriod"/>
            </a:pPr>
            <a:r>
              <a:rPr lang="es-ES" altLang="en-US" sz="2000" dirty="0">
                <a:solidFill>
                  <a:srgbClr val="000000"/>
                </a:solidFill>
              </a:rPr>
              <a:t>Asegúrense de que el niño/a no lleva ninguna ropa en su brazo izquierdo. </a:t>
            </a:r>
          </a:p>
          <a:p>
            <a:pPr marL="287338" indent="-287338" algn="just">
              <a:lnSpc>
                <a:spcPct val="150000"/>
              </a:lnSpc>
              <a:spcBef>
                <a:spcPct val="0"/>
              </a:spcBef>
              <a:spcAft>
                <a:spcPts val="400"/>
              </a:spcAft>
              <a:buSzPct val="100000"/>
              <a:buFont typeface="Tw Cen MT" panose="020B0602020104020603" pitchFamily="34" charset="0"/>
              <a:buAutoNum type="arabicPeriod"/>
            </a:pPr>
            <a:r>
              <a:rPr lang="es-ES" altLang="en-US" sz="2000" dirty="0">
                <a:solidFill>
                  <a:srgbClr val="000000"/>
                </a:solidFill>
              </a:rPr>
              <a:t> Si es posible el/la niño/a debe estar de pie y al lado del/ de la medidor/a.</a:t>
            </a:r>
          </a:p>
          <a:p>
            <a:pPr marL="287338" indent="-287338" algn="just">
              <a:lnSpc>
                <a:spcPct val="150000"/>
              </a:lnSpc>
              <a:spcBef>
                <a:spcPct val="0"/>
              </a:spcBef>
              <a:spcAft>
                <a:spcPts val="400"/>
              </a:spcAft>
              <a:buSzPct val="100000"/>
              <a:buFont typeface="Tw Cen MT" panose="020B0602020104020603" pitchFamily="34" charset="0"/>
              <a:buAutoNum type="arabicPeriod"/>
            </a:pPr>
            <a:r>
              <a:rPr lang="es-ES" altLang="es-ES" sz="2000" dirty="0">
                <a:solidFill>
                  <a:srgbClr val="000000"/>
                </a:solidFill>
              </a:rPr>
              <a:t>Doblen </a:t>
            </a:r>
            <a:r>
              <a:rPr lang="es-ES" altLang="es-ES" sz="2000" b="1" dirty="0">
                <a:solidFill>
                  <a:srgbClr val="000000"/>
                </a:solidFill>
              </a:rPr>
              <a:t>el brazo izquierdo a 90 grados del cuerpo.</a:t>
            </a:r>
            <a:r>
              <a:rPr lang="es-ES" altLang="es-ES" sz="2000" dirty="0">
                <a:solidFill>
                  <a:srgbClr val="000000"/>
                </a:solidFill>
              </a:rPr>
              <a:t>  </a:t>
            </a:r>
          </a:p>
          <a:p>
            <a:pPr marL="287338" indent="-287338" algn="just">
              <a:lnSpc>
                <a:spcPct val="150000"/>
              </a:lnSpc>
              <a:spcBef>
                <a:spcPct val="0"/>
              </a:spcBef>
              <a:spcAft>
                <a:spcPts val="400"/>
              </a:spcAft>
              <a:buSzPct val="100000"/>
              <a:buFont typeface="Tw Cen MT" panose="020B0602020104020603" pitchFamily="34" charset="0"/>
              <a:buAutoNum type="arabicPeriod"/>
            </a:pPr>
            <a:r>
              <a:rPr lang="es-ES" altLang="en-US" sz="2000" dirty="0">
                <a:solidFill>
                  <a:srgbClr val="000000"/>
                </a:solidFill>
              </a:rPr>
              <a:t>Pongan la ventanilla de la cinta MUAC (0 cm) en la articulación del brazo y encuentren </a:t>
            </a:r>
            <a:r>
              <a:rPr lang="es-ES" altLang="en-US" sz="2000" b="1" dirty="0">
                <a:solidFill>
                  <a:srgbClr val="000000"/>
                </a:solidFill>
              </a:rPr>
              <a:t>el punto medio de la parte superior del brazo</a:t>
            </a:r>
            <a:r>
              <a:rPr lang="es-ES" altLang="en-US" sz="2000" dirty="0">
                <a:solidFill>
                  <a:srgbClr val="000000"/>
                </a:solidFill>
              </a:rPr>
              <a:t>. </a:t>
            </a:r>
            <a:r>
              <a:rPr lang="es-ES" altLang="es-ES" sz="2000" dirty="0">
                <a:solidFill>
                  <a:srgbClr val="000000"/>
                </a:solidFill>
              </a:rPr>
              <a:t>El punto medio está entre la punta del hombro (acromion=apéndice de la clavícula) y el codo (olecranon =apéndice del húmero) </a:t>
            </a:r>
            <a:endParaRPr lang="es-ES" altLang="en-US" sz="2000" dirty="0">
              <a:solidFill>
                <a:srgbClr val="000000"/>
              </a:solidFill>
            </a:endParaRPr>
          </a:p>
          <a:p>
            <a:pPr marL="287338" indent="-287338" algn="just">
              <a:lnSpc>
                <a:spcPct val="150000"/>
              </a:lnSpc>
              <a:spcBef>
                <a:spcPct val="0"/>
              </a:spcBef>
              <a:spcAft>
                <a:spcPts val="400"/>
              </a:spcAft>
              <a:buSzPct val="100000"/>
              <a:buFont typeface="Tw Cen MT" panose="020B0602020104020603" pitchFamily="34" charset="0"/>
              <a:buAutoNum type="arabicPeriod"/>
            </a:pPr>
            <a:r>
              <a:rPr lang="es-ES" altLang="en-US" sz="2000" dirty="0">
                <a:solidFill>
                  <a:srgbClr val="000000"/>
                </a:solidFill>
              </a:rPr>
              <a:t>Con un bolígrafo marquen el punto medio de la parte superior del brazo usando la mano libre del/de la medidor/a</a:t>
            </a:r>
            <a:endParaRPr lang="en-CA" altLang="en-US" sz="2000" dirty="0"/>
          </a:p>
        </p:txBody>
      </p:sp>
    </p:spTree>
    <p:extLst>
      <p:ext uri="{BB962C8B-B14F-4D97-AF65-F5344CB8AC3E}">
        <p14:creationId xmlns:p14="http://schemas.microsoft.com/office/powerpoint/2010/main" val="363009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4">
            <a:extLst>
              <a:ext uri="{FF2B5EF4-FFF2-40B4-BE49-F238E27FC236}">
                <a16:creationId xmlns:a16="http://schemas.microsoft.com/office/drawing/2014/main" id="{0DB43099-7C76-4BA2-9861-7FC82AC8B79C}"/>
              </a:ext>
            </a:extLst>
          </p:cNvPr>
          <p:cNvSpPr>
            <a:spLocks noGrp="1"/>
          </p:cNvSpPr>
          <p:nvPr>
            <p:ph type="title"/>
          </p:nvPr>
        </p:nvSpPr>
        <p:spPr>
          <a:xfrm>
            <a:off x="2085014" y="340545"/>
            <a:ext cx="6620579" cy="1285875"/>
          </a:xfrm>
        </p:spPr>
        <p:txBody>
          <a:bodyPr/>
          <a:lstStyle/>
          <a:p>
            <a:pPr algn="ctr"/>
            <a:r>
              <a:rPr lang="es-ES" altLang="fr-FR" sz="4200" b="1" dirty="0">
                <a:solidFill>
                  <a:srgbClr val="E75B31"/>
                </a:solidFill>
              </a:rPr>
              <a:t>Medición del MUAC (2) </a:t>
            </a:r>
          </a:p>
        </p:txBody>
      </p:sp>
      <p:sp>
        <p:nvSpPr>
          <p:cNvPr id="7" name="Content Placeholder 6">
            <a:extLst>
              <a:ext uri="{FF2B5EF4-FFF2-40B4-BE49-F238E27FC236}">
                <a16:creationId xmlns:a16="http://schemas.microsoft.com/office/drawing/2014/main" id="{D5FAFA32-7848-4DFA-9583-DD86F62A47D3}"/>
              </a:ext>
            </a:extLst>
          </p:cNvPr>
          <p:cNvSpPr>
            <a:spLocks noGrp="1"/>
          </p:cNvSpPr>
          <p:nvPr>
            <p:ph sz="quarter" idx="1"/>
          </p:nvPr>
        </p:nvSpPr>
        <p:spPr>
          <a:xfrm>
            <a:off x="218137" y="1871171"/>
            <a:ext cx="11532498" cy="4495363"/>
          </a:xfrm>
        </p:spPr>
        <p:txBody>
          <a:bodyPr>
            <a:normAutofit lnSpcReduction="10000"/>
          </a:bodyPr>
          <a:lstStyle/>
          <a:p>
            <a:pPr marL="0" indent="0">
              <a:lnSpc>
                <a:spcPct val="150000"/>
              </a:lnSpc>
              <a:spcBef>
                <a:spcPts val="0"/>
              </a:spcBef>
              <a:spcAft>
                <a:spcPts val="400"/>
              </a:spcAft>
              <a:buSzPct val="100000"/>
              <a:buNone/>
              <a:defRPr/>
            </a:pPr>
            <a:r>
              <a:rPr lang="en-CA" sz="2100" dirty="0">
                <a:solidFill>
                  <a:srgbClr val="000000"/>
                </a:solidFill>
              </a:rPr>
              <a:t>7. </a:t>
            </a:r>
            <a:r>
              <a:rPr lang="es-ES" sz="2100" dirty="0">
                <a:solidFill>
                  <a:srgbClr val="000000"/>
                </a:solidFill>
              </a:rPr>
              <a:t>Pidan al/ a la niño/a que relaje </a:t>
            </a:r>
            <a:r>
              <a:rPr lang="es-ES" altLang="es-ES" sz="2100" dirty="0">
                <a:solidFill>
                  <a:srgbClr val="000000"/>
                </a:solidFill>
              </a:rPr>
              <a:t>el brazo izquierdo de tal manera que cuelgue a lado del cuerpo. </a:t>
            </a:r>
          </a:p>
          <a:p>
            <a:pPr marL="0" indent="0">
              <a:lnSpc>
                <a:spcPct val="150000"/>
              </a:lnSpc>
              <a:spcBef>
                <a:spcPts val="0"/>
              </a:spcBef>
              <a:spcAft>
                <a:spcPts val="400"/>
              </a:spcAft>
              <a:buSzPct val="100000"/>
              <a:buNone/>
              <a:defRPr/>
            </a:pPr>
            <a:r>
              <a:rPr lang="es-ES" sz="2100" dirty="0">
                <a:solidFill>
                  <a:srgbClr val="000000"/>
                </a:solidFill>
              </a:rPr>
              <a:t>8. Usando ambas manos pongan la ventanilla de la cinta MUAC (0 cm) sobre el punto medio. </a:t>
            </a:r>
          </a:p>
          <a:p>
            <a:pPr marL="0" indent="0">
              <a:lnSpc>
                <a:spcPct val="150000"/>
              </a:lnSpc>
              <a:spcBef>
                <a:spcPts val="0"/>
              </a:spcBef>
              <a:spcAft>
                <a:spcPts val="400"/>
              </a:spcAft>
              <a:buSzPct val="100000"/>
              <a:buNone/>
              <a:defRPr/>
            </a:pPr>
            <a:r>
              <a:rPr lang="es-ES" sz="2100" dirty="0">
                <a:solidFill>
                  <a:srgbClr val="000000"/>
                </a:solidFill>
              </a:rPr>
              <a:t>9. Mientras mantienen la mano izquierda fija, con la mano derecha pongan la cinta MUAC alrededor de la parte exterior del brazo.</a:t>
            </a:r>
          </a:p>
          <a:p>
            <a:pPr marL="0" indent="0">
              <a:lnSpc>
                <a:spcPct val="150000"/>
              </a:lnSpc>
              <a:spcBef>
                <a:spcPts val="0"/>
              </a:spcBef>
              <a:spcAft>
                <a:spcPts val="400"/>
              </a:spcAft>
              <a:buSzPct val="100000"/>
              <a:buNone/>
              <a:defRPr/>
            </a:pPr>
            <a:r>
              <a:rPr lang="es-ES" sz="2100" dirty="0">
                <a:solidFill>
                  <a:srgbClr val="000000"/>
                </a:solidFill>
              </a:rPr>
              <a:t>10. Fijen la mano derecha y pasen la cinta MUAC a través del agujero en la cinta mientras que mantienen la mano derecha fija en el brazo.</a:t>
            </a:r>
          </a:p>
          <a:p>
            <a:pPr marL="0" indent="0">
              <a:lnSpc>
                <a:spcPct val="150000"/>
              </a:lnSpc>
              <a:spcBef>
                <a:spcPts val="0"/>
              </a:spcBef>
              <a:spcAft>
                <a:spcPts val="400"/>
              </a:spcAft>
              <a:buSzPct val="100000"/>
              <a:buNone/>
              <a:defRPr/>
            </a:pPr>
            <a:r>
              <a:rPr lang="es-ES" sz="2100" dirty="0">
                <a:solidFill>
                  <a:srgbClr val="000000"/>
                </a:solidFill>
              </a:rPr>
              <a:t>11. </a:t>
            </a:r>
            <a:r>
              <a:rPr lang="es-ES" altLang="es-ES" sz="2100" dirty="0">
                <a:solidFill>
                  <a:srgbClr val="000000"/>
                </a:solidFill>
              </a:rPr>
              <a:t>Tiren de la cinta hasta que quede segura alrededor del brazo mientras mantienen la mano derecha fija. </a:t>
            </a:r>
          </a:p>
          <a:p>
            <a:pPr marL="0" indent="0">
              <a:lnSpc>
                <a:spcPct val="150000"/>
              </a:lnSpc>
              <a:spcBef>
                <a:spcPts val="0"/>
              </a:spcBef>
              <a:spcAft>
                <a:spcPts val="400"/>
              </a:spcAft>
              <a:buSzPct val="100000"/>
              <a:buNone/>
              <a:defRPr/>
            </a:pPr>
            <a:r>
              <a:rPr lang="es-ES" sz="2100" dirty="0">
                <a:solidFill>
                  <a:srgbClr val="000000"/>
                </a:solidFill>
              </a:rPr>
              <a:t>12. Lean y registren la medición de la ventanilla de la cinta MUAC al </a:t>
            </a:r>
            <a:r>
              <a:rPr lang="es-ES" altLang="es-ES" sz="2100" b="1" dirty="0">
                <a:solidFill>
                  <a:srgbClr val="000000"/>
                </a:solidFill>
              </a:rPr>
              <a:t>milímetro más cercano (mm)</a:t>
            </a:r>
            <a:r>
              <a:rPr lang="es-ES" altLang="es-ES" sz="2100" dirty="0">
                <a:solidFill>
                  <a:srgbClr val="000000"/>
                </a:solidFill>
              </a:rPr>
              <a:t>. </a:t>
            </a:r>
          </a:p>
          <a:p>
            <a:pPr>
              <a:spcBef>
                <a:spcPts val="0"/>
              </a:spcBef>
              <a:spcAft>
                <a:spcPts val="400"/>
              </a:spcAft>
              <a:defRPr/>
            </a:pPr>
            <a:endParaRPr lang="en-CA" sz="2000" dirty="0"/>
          </a:p>
        </p:txBody>
      </p:sp>
    </p:spTree>
    <p:extLst>
      <p:ext uri="{BB962C8B-B14F-4D97-AF65-F5344CB8AC3E}">
        <p14:creationId xmlns:p14="http://schemas.microsoft.com/office/powerpoint/2010/main" val="1746761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BFC80929-C2E4-42F5-9185-D227F5DD7B9C}"/>
              </a:ext>
            </a:extLst>
          </p:cNvPr>
          <p:cNvSpPr>
            <a:spLocks noGrp="1"/>
          </p:cNvSpPr>
          <p:nvPr>
            <p:ph type="ftr" sz="quarter" idx="10"/>
          </p:nvPr>
        </p:nvSpPr>
        <p:spPr/>
        <p:txBody>
          <a:bodyPr/>
          <a:lstStyle/>
          <a:p>
            <a:pPr>
              <a:defRPr/>
            </a:pPr>
            <a:endParaRPr lang="en-CA"/>
          </a:p>
        </p:txBody>
      </p:sp>
      <p:sp>
        <p:nvSpPr>
          <p:cNvPr id="3" name="Marcador de número de diapositiva 2">
            <a:extLst>
              <a:ext uri="{FF2B5EF4-FFF2-40B4-BE49-F238E27FC236}">
                <a16:creationId xmlns:a16="http://schemas.microsoft.com/office/drawing/2014/main" id="{7F54DAC6-5193-4F96-B4E8-BF32D8C47970}"/>
              </a:ext>
            </a:extLst>
          </p:cNvPr>
          <p:cNvSpPr>
            <a:spLocks noGrp="1"/>
          </p:cNvSpPr>
          <p:nvPr>
            <p:ph type="sldNum" sz="quarter" idx="11"/>
          </p:nvPr>
        </p:nvSpPr>
        <p:spPr/>
        <p:txBody>
          <a:bodyPr/>
          <a:lstStyle/>
          <a:p>
            <a:fld id="{FD9F1797-0D99-4EB5-866F-8F8C8AC3FA93}" type="slidenum">
              <a:rPr lang="en-CA" altLang="es-ES" smtClean="0"/>
              <a:pPr/>
              <a:t>26</a:t>
            </a:fld>
            <a:endParaRPr lang="en-CA" altLang="es-ES"/>
          </a:p>
        </p:txBody>
      </p:sp>
      <p:pic>
        <p:nvPicPr>
          <p:cNvPr id="4" name="Picture 7">
            <a:extLst>
              <a:ext uri="{FF2B5EF4-FFF2-40B4-BE49-F238E27FC236}">
                <a16:creationId xmlns:a16="http://schemas.microsoft.com/office/drawing/2014/main" id="{16D6C7EB-31DC-430E-A010-D620205CF4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38150"/>
            <a:ext cx="5667375" cy="6496050"/>
          </a:xfrm>
          <a:prstGeom prst="rect">
            <a:avLst/>
          </a:prstGeom>
          <a:noFill/>
          <a:ln>
            <a:noFill/>
          </a:ln>
        </p:spPr>
      </p:pic>
    </p:spTree>
    <p:extLst>
      <p:ext uri="{BB962C8B-B14F-4D97-AF65-F5344CB8AC3E}">
        <p14:creationId xmlns:p14="http://schemas.microsoft.com/office/powerpoint/2010/main" val="2935932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1">
            <a:extLst>
              <a:ext uri="{FF2B5EF4-FFF2-40B4-BE49-F238E27FC236}">
                <a16:creationId xmlns:a16="http://schemas.microsoft.com/office/drawing/2014/main" id="{37AC7267-3FA2-4739-97BD-0874C2C6D0E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defRPr>
            </a:lvl3pPr>
            <a:lvl4pPr marL="1600200" indent="-228600">
              <a:spcBef>
                <a:spcPts val="400"/>
              </a:spcBef>
              <a:buClr>
                <a:srgbClr val="B58B8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ts val="400"/>
              </a:spcBef>
              <a:buClr>
                <a:srgbClr val="C3986D"/>
              </a:buClr>
              <a:buSzPct val="65000"/>
              <a:buFont typeface="Wingdings" panose="05000000000000000000" pitchFamily="2" charset="2"/>
              <a:buChar char=""/>
              <a:defRPr sz="2000">
                <a:solidFill>
                  <a:schemeClr val="tx1"/>
                </a:solidFill>
                <a:latin typeface="Arial" panose="020B0604020202020204" pitchFamily="34" charset="0"/>
              </a:defRPr>
            </a:lvl5pPr>
            <a:lvl6pPr marL="25146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6pPr>
            <a:lvl7pPr marL="29718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7pPr>
            <a:lvl8pPr marL="34290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8pPr>
            <a:lvl9pPr marL="38862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804E74C6-1717-40B8-B379-07B3334A4355}" type="slidenum">
              <a:rPr kumimoji="0" lang="en-CA" altLang="fr-FR" sz="1400" b="0" i="0" u="none" strike="noStrike" kern="1200" cap="none" spc="0" normalizeH="0" baseline="0" noProof="0">
                <a:ln>
                  <a:noFill/>
                </a:ln>
                <a:solidFill>
                  <a:srgbClr val="242852"/>
                </a:solidFill>
                <a:effectLst/>
                <a:uLnTx/>
                <a:uFillTx/>
                <a:latin typeface="Trebuchet MS" panose="020B060302020202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27</a:t>
            </a:fld>
            <a:endParaRPr kumimoji="0" lang="en-CA" altLang="fr-FR" sz="1400" b="0" i="0" u="none" strike="noStrike" kern="1200" cap="none" spc="0" normalizeH="0" baseline="0" noProof="0">
              <a:ln>
                <a:noFill/>
              </a:ln>
              <a:solidFill>
                <a:srgbClr val="242852"/>
              </a:solidFill>
              <a:effectLst/>
              <a:uLnTx/>
              <a:uFillTx/>
              <a:latin typeface="Trebuchet MS" panose="020B0603020202020204" pitchFamily="34" charset="0"/>
              <a:ea typeface="+mn-ea"/>
              <a:cs typeface="+mn-cs"/>
            </a:endParaRPr>
          </a:p>
        </p:txBody>
      </p:sp>
      <p:pic>
        <p:nvPicPr>
          <p:cNvPr id="3" name="Imagen 2" descr="Imagen que contiene persona, exterior, tabla, viendo&#10;&#10;Descripción generada automáticamente">
            <a:extLst>
              <a:ext uri="{FF2B5EF4-FFF2-40B4-BE49-F238E27FC236}">
                <a16:creationId xmlns:a16="http://schemas.microsoft.com/office/drawing/2014/main" id="{54C1C57A-77FF-4358-82D3-C41E37BD7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81" y="401370"/>
            <a:ext cx="4365954" cy="5821272"/>
          </a:xfrm>
          <a:prstGeom prst="rect">
            <a:avLst/>
          </a:prstGeom>
        </p:spPr>
      </p:pic>
      <p:pic>
        <p:nvPicPr>
          <p:cNvPr id="4" name="Imagen 3" descr="Una mano muestra un objeto en la mano&#10;&#10;Descripción generada automáticamente con confianza baja">
            <a:extLst>
              <a:ext uri="{FF2B5EF4-FFF2-40B4-BE49-F238E27FC236}">
                <a16:creationId xmlns:a16="http://schemas.microsoft.com/office/drawing/2014/main" id="{EE209540-E6CA-4B1C-A3AD-55B90D77C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083" y="1198179"/>
            <a:ext cx="5009931" cy="3757448"/>
          </a:xfrm>
          <a:prstGeom prst="rect">
            <a:avLst/>
          </a:prstGeom>
        </p:spPr>
      </p:pic>
    </p:spTree>
    <p:extLst>
      <p:ext uri="{BB962C8B-B14F-4D97-AF65-F5344CB8AC3E}">
        <p14:creationId xmlns:p14="http://schemas.microsoft.com/office/powerpoint/2010/main" val="1680994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77116C8-DA75-4899-B8C5-295C0C60698F}"/>
              </a:ext>
            </a:extLst>
          </p:cNvPr>
          <p:cNvSpPr>
            <a:spLocks noGrp="1"/>
          </p:cNvSpPr>
          <p:nvPr>
            <p:ph idx="1"/>
          </p:nvPr>
        </p:nvSpPr>
        <p:spPr>
          <a:xfrm>
            <a:off x="1080726" y="3277954"/>
            <a:ext cx="10515600" cy="1192783"/>
          </a:xfrm>
        </p:spPr>
        <p:txBody>
          <a:bodyPr/>
          <a:lstStyle/>
          <a:p>
            <a:pPr marL="0" indent="0">
              <a:buNone/>
            </a:pPr>
            <a:endParaRPr lang="es-ES" dirty="0">
              <a:solidFill>
                <a:srgbClr val="0563C1"/>
              </a:solidFill>
              <a:hlinkClick r:id="">
                <a:extLst>
                  <a:ext uri="{A12FA001-AC4F-418D-AE19-62706E023703}">
                    <ahyp:hlinkClr xmlns:ahyp="http://schemas.microsoft.com/office/drawing/2018/hyperlinkcolor" val="tx"/>
                  </a:ext>
                </a:extLst>
              </a:hlinkClick>
            </a:endParaRPr>
          </a:p>
          <a:p>
            <a:r>
              <a:rPr lang="es-ES" dirty="0">
                <a:solidFill>
                  <a:srgbClr val="0563C1"/>
                </a:solidFill>
                <a:hlinkClick r:id="">
                  <a:extLst>
                    <a:ext uri="{A12FA001-AC4F-418D-AE19-62706E023703}">
                      <ahyp:hlinkClr xmlns:ahyp="http://schemas.microsoft.com/office/drawing/2018/hyperlinkcolor" val="tx"/>
                    </a:ext>
                  </a:extLst>
                </a:hlinkClick>
              </a:rPr>
              <a:t>https://www.youtube.com/watch?v=R73tLpmMnF4</a:t>
            </a:r>
            <a:endParaRPr lang="es-ES" dirty="0"/>
          </a:p>
          <a:p>
            <a:endParaRPr lang="es-ES" dirty="0"/>
          </a:p>
          <a:p>
            <a:endParaRPr lang="es-ES" dirty="0"/>
          </a:p>
        </p:txBody>
      </p:sp>
      <p:sp>
        <p:nvSpPr>
          <p:cNvPr id="5" name="CuadroTexto 4">
            <a:extLst>
              <a:ext uri="{FF2B5EF4-FFF2-40B4-BE49-F238E27FC236}">
                <a16:creationId xmlns:a16="http://schemas.microsoft.com/office/drawing/2014/main" id="{4666C819-7F0B-4FE5-8C05-F650622E0B47}"/>
              </a:ext>
            </a:extLst>
          </p:cNvPr>
          <p:cNvSpPr txBox="1"/>
          <p:nvPr/>
        </p:nvSpPr>
        <p:spPr>
          <a:xfrm>
            <a:off x="964643" y="1805855"/>
            <a:ext cx="10515600" cy="830997"/>
          </a:xfrm>
          <a:prstGeom prst="rect">
            <a:avLst/>
          </a:prstGeom>
          <a:noFill/>
        </p:spPr>
        <p:txBody>
          <a:bodyPr wrap="square" rtlCol="0">
            <a:spAutoFit/>
          </a:bodyPr>
          <a:lstStyle/>
          <a:p>
            <a:r>
              <a:rPr lang="es-ES" sz="2400" i="1" dirty="0">
                <a:latin typeface="Tw Cen MT" panose="020B0602020104020603" pitchFamily="34" charset="0"/>
              </a:rPr>
              <a:t>Colombia. </a:t>
            </a:r>
          </a:p>
          <a:p>
            <a:r>
              <a:rPr lang="es-ES" sz="2400" i="1" dirty="0">
                <a:latin typeface="Tw Cen MT" panose="020B0602020104020603" pitchFamily="34" charset="0"/>
              </a:rPr>
              <a:t>Video demostración medición MUAC. Del minuto </a:t>
            </a:r>
            <a:r>
              <a:rPr lang="es-ES" sz="2400" b="1" i="1" dirty="0">
                <a:latin typeface="Tw Cen MT" panose="020B0602020104020603" pitchFamily="34" charset="0"/>
              </a:rPr>
              <a:t>11:35 al minuto 12:45</a:t>
            </a:r>
          </a:p>
        </p:txBody>
      </p:sp>
      <p:sp>
        <p:nvSpPr>
          <p:cNvPr id="6" name="Title 4">
            <a:extLst>
              <a:ext uri="{FF2B5EF4-FFF2-40B4-BE49-F238E27FC236}">
                <a16:creationId xmlns:a16="http://schemas.microsoft.com/office/drawing/2014/main" id="{A6AB3284-9BE0-405E-A4DA-431032DB45A7}"/>
              </a:ext>
            </a:extLst>
          </p:cNvPr>
          <p:cNvSpPr txBox="1">
            <a:spLocks/>
          </p:cNvSpPr>
          <p:nvPr/>
        </p:nvSpPr>
        <p:spPr>
          <a:xfrm>
            <a:off x="2085014" y="340545"/>
            <a:ext cx="8727988" cy="1285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altLang="fr-FR" sz="4200" b="1" dirty="0">
                <a:solidFill>
                  <a:srgbClr val="E75B31"/>
                </a:solidFill>
              </a:rPr>
              <a:t>Video demostración medición del MUAC </a:t>
            </a:r>
          </a:p>
        </p:txBody>
      </p:sp>
    </p:spTree>
    <p:extLst>
      <p:ext uri="{BB962C8B-B14F-4D97-AF65-F5344CB8AC3E}">
        <p14:creationId xmlns:p14="http://schemas.microsoft.com/office/powerpoint/2010/main" val="3128241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9E1FC28C-F19A-44CF-A929-13A607F462FA}"/>
              </a:ext>
            </a:extLst>
          </p:cNvPr>
          <p:cNvSpPr>
            <a:spLocks noGrp="1"/>
          </p:cNvSpPr>
          <p:nvPr>
            <p:ph type="title"/>
          </p:nvPr>
        </p:nvSpPr>
        <p:spPr>
          <a:xfrm>
            <a:off x="3660776" y="512619"/>
            <a:ext cx="7990898" cy="1268413"/>
          </a:xfrm>
        </p:spPr>
        <p:txBody>
          <a:bodyPr/>
          <a:lstStyle/>
          <a:p>
            <a:r>
              <a:rPr lang="es-ES" altLang="fr-FR" b="1" dirty="0">
                <a:solidFill>
                  <a:srgbClr val="E75B31"/>
                </a:solidFill>
              </a:rPr>
              <a:t>Errores comunes </a:t>
            </a:r>
            <a:r>
              <a:rPr lang="en-CA" altLang="fr-FR" b="1" dirty="0">
                <a:solidFill>
                  <a:srgbClr val="E75B31"/>
                </a:solidFill>
              </a:rPr>
              <a:t>del MUAC</a:t>
            </a:r>
          </a:p>
        </p:txBody>
      </p:sp>
      <p:sp>
        <p:nvSpPr>
          <p:cNvPr id="8" name="Content Placeholder 2">
            <a:extLst>
              <a:ext uri="{FF2B5EF4-FFF2-40B4-BE49-F238E27FC236}">
                <a16:creationId xmlns:a16="http://schemas.microsoft.com/office/drawing/2014/main" id="{6F8A7896-73EF-40C8-9B80-96FFBC5B1573}"/>
              </a:ext>
            </a:extLst>
          </p:cNvPr>
          <p:cNvSpPr>
            <a:spLocks noGrp="1"/>
          </p:cNvSpPr>
          <p:nvPr>
            <p:ph sz="quarter" idx="1"/>
          </p:nvPr>
        </p:nvSpPr>
        <p:spPr>
          <a:xfrm>
            <a:off x="1168978" y="1922168"/>
            <a:ext cx="10080914" cy="4090554"/>
          </a:xfrm>
        </p:spPr>
        <p:txBody>
          <a:bodyPr>
            <a:normAutofit fontScale="92500"/>
          </a:bodyPr>
          <a:lstStyle/>
          <a:p>
            <a:pPr>
              <a:lnSpc>
                <a:spcPct val="150000"/>
              </a:lnSpc>
              <a:spcBef>
                <a:spcPts val="600"/>
              </a:spcBef>
              <a:defRPr/>
            </a:pPr>
            <a:r>
              <a:rPr lang="es-ES" sz="2400" dirty="0"/>
              <a:t>Medir el MUAC con el brazo derecho. </a:t>
            </a:r>
          </a:p>
          <a:p>
            <a:pPr>
              <a:lnSpc>
                <a:spcPct val="150000"/>
              </a:lnSpc>
              <a:spcBef>
                <a:spcPts val="600"/>
              </a:spcBef>
              <a:defRPr/>
            </a:pPr>
            <a:r>
              <a:rPr lang="es-ES" sz="2400" dirty="0"/>
              <a:t>Estimar (en vez de medir) el punto medio del brazo</a:t>
            </a:r>
          </a:p>
          <a:p>
            <a:pPr>
              <a:lnSpc>
                <a:spcPct val="150000"/>
              </a:lnSpc>
              <a:spcBef>
                <a:spcPts val="600"/>
              </a:spcBef>
              <a:defRPr/>
            </a:pPr>
            <a:r>
              <a:rPr lang="es-ES" sz="2400" dirty="0"/>
              <a:t>Doblar la cinta MUAC al medir el punto medio</a:t>
            </a:r>
          </a:p>
          <a:p>
            <a:pPr>
              <a:lnSpc>
                <a:spcPct val="150000"/>
              </a:lnSpc>
              <a:spcBef>
                <a:spcPts val="600"/>
              </a:spcBef>
              <a:defRPr/>
            </a:pPr>
            <a:r>
              <a:rPr lang="es-ES" sz="2400" dirty="0"/>
              <a:t>No medir el punto medio desde la punta del hombro a la dobladura del codo </a:t>
            </a:r>
          </a:p>
          <a:p>
            <a:pPr>
              <a:lnSpc>
                <a:spcPct val="150000"/>
              </a:lnSpc>
              <a:spcBef>
                <a:spcPts val="600"/>
              </a:spcBef>
              <a:defRPr/>
            </a:pPr>
            <a:r>
              <a:rPr lang="es-ES" sz="2400" dirty="0"/>
              <a:t>Apretar demasiado la cinta  MUAC</a:t>
            </a:r>
          </a:p>
          <a:p>
            <a:pPr>
              <a:lnSpc>
                <a:spcPct val="150000"/>
              </a:lnSpc>
              <a:spcBef>
                <a:spcPts val="600"/>
              </a:spcBef>
              <a:defRPr/>
            </a:pPr>
            <a:r>
              <a:rPr lang="es-ES" sz="2400" dirty="0"/>
              <a:t>No apretar suficientemente la cinta MUAC  (demasiado floja).</a:t>
            </a:r>
          </a:p>
          <a:p>
            <a:pPr>
              <a:lnSpc>
                <a:spcPct val="150000"/>
              </a:lnSpc>
              <a:spcBef>
                <a:spcPts val="600"/>
              </a:spcBef>
              <a:defRPr/>
            </a:pPr>
            <a:r>
              <a:rPr lang="es-ES" sz="2400" dirty="0"/>
              <a:t>No leer la cinta con precisión (al mm más cercano).</a:t>
            </a:r>
            <a:endParaRPr lang="en-CA" sz="2400" dirty="0"/>
          </a:p>
          <a:p>
            <a:pPr marL="0" indent="0">
              <a:spcBef>
                <a:spcPts val="600"/>
              </a:spcBef>
              <a:buNone/>
              <a:defRPr/>
            </a:pPr>
            <a:endParaRPr lang="en-CA" dirty="0"/>
          </a:p>
          <a:p>
            <a:pPr>
              <a:spcBef>
                <a:spcPts val="600"/>
              </a:spcBef>
              <a:defRPr/>
            </a:pPr>
            <a:endParaRPr lang="en-CA" dirty="0"/>
          </a:p>
          <a:p>
            <a:pPr>
              <a:spcBef>
                <a:spcPts val="600"/>
              </a:spcBef>
              <a:defRPr/>
            </a:pPr>
            <a:endParaRPr lang="en-CA" dirty="0"/>
          </a:p>
          <a:p>
            <a:pPr>
              <a:spcBef>
                <a:spcPts val="600"/>
              </a:spcBef>
              <a:defRPr/>
            </a:pPr>
            <a:endParaRPr lang="en-CA" dirty="0"/>
          </a:p>
        </p:txBody>
      </p:sp>
    </p:spTree>
    <p:extLst>
      <p:ext uri="{BB962C8B-B14F-4D97-AF65-F5344CB8AC3E}">
        <p14:creationId xmlns:p14="http://schemas.microsoft.com/office/powerpoint/2010/main" val="3730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6F4BA4-9BA9-0641-B0C1-67E9469C18A8}"/>
              </a:ext>
            </a:extLst>
          </p:cNvPr>
          <p:cNvSpPr/>
          <p:nvPr/>
        </p:nvSpPr>
        <p:spPr>
          <a:xfrm>
            <a:off x="71148" y="0"/>
            <a:ext cx="4163814" cy="6858000"/>
          </a:xfrm>
          <a:prstGeom prst="rect">
            <a:avLst/>
          </a:prstGeom>
          <a:solidFill>
            <a:srgbClr val="E75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F212088-00C8-C544-8A7D-B69DE8E88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88" y="245746"/>
            <a:ext cx="2173629" cy="1196738"/>
          </a:xfrm>
          <a:prstGeom prst="rect">
            <a:avLst/>
          </a:prstGeom>
        </p:spPr>
      </p:pic>
      <p:sp>
        <p:nvSpPr>
          <p:cNvPr id="4" name="Text Placeholder 3"/>
          <p:cNvSpPr>
            <a:spLocks noGrp="1"/>
          </p:cNvSpPr>
          <p:nvPr>
            <p:ph type="body" sz="quarter" idx="16"/>
          </p:nvPr>
        </p:nvSpPr>
        <p:spPr>
          <a:xfrm>
            <a:off x="306388" y="3336925"/>
            <a:ext cx="3705542" cy="1366838"/>
          </a:xfrm>
        </p:spPr>
        <p:txBody>
          <a:bodyPr/>
          <a:lstStyle/>
          <a:p>
            <a:r>
              <a:rPr lang="en-US" dirty="0"/>
              <a:t>DONDE </a:t>
            </a:r>
          </a:p>
          <a:p>
            <a:r>
              <a:rPr lang="en-US" dirty="0"/>
              <a:t>ESTAMOS</a:t>
            </a:r>
          </a:p>
        </p:txBody>
      </p:sp>
      <p:sp>
        <p:nvSpPr>
          <p:cNvPr id="7" name="TextBox 3">
            <a:extLst>
              <a:ext uri="{FF2B5EF4-FFF2-40B4-BE49-F238E27FC236}">
                <a16:creationId xmlns:a16="http://schemas.microsoft.com/office/drawing/2014/main" id="{6A687324-9AEF-4605-AAD0-D0170D9F5BA9}"/>
              </a:ext>
            </a:extLst>
          </p:cNvPr>
          <p:cNvSpPr txBox="1"/>
          <p:nvPr/>
        </p:nvSpPr>
        <p:spPr>
          <a:xfrm>
            <a:off x="4316336" y="3657322"/>
            <a:ext cx="7804516"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w Cen MT" panose="020B0602020104020603" pitchFamily="34" charset="0"/>
              </a:rPr>
              <a:t>Elena Rivero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Tw Cen MT" panose="020B0602020104020603" pitchFamily="34" charset="0"/>
              </a:rPr>
              <a:t>Asesora</a:t>
            </a:r>
            <a:r>
              <a:rPr lang="en-US" sz="2800" b="1" dirty="0">
                <a:solidFill>
                  <a:prstClr val="black"/>
                </a:solidFill>
                <a:latin typeface="Tw Cen MT" panose="020B0602020104020603" pitchFamily="34" charset="0"/>
              </a:rPr>
              <a:t> </a:t>
            </a:r>
            <a:r>
              <a:rPr lang="en-US" sz="2800" b="1" dirty="0" err="1">
                <a:solidFill>
                  <a:prstClr val="black"/>
                </a:solidFill>
                <a:latin typeface="Tw Cen MT" panose="020B0602020104020603" pitchFamily="34" charset="0"/>
              </a:rPr>
              <a:t>en</a:t>
            </a:r>
            <a:r>
              <a:rPr lang="en-US" sz="2800" b="1" dirty="0">
                <a:solidFill>
                  <a:prstClr val="black"/>
                </a:solidFill>
                <a:latin typeface="Tw Cen MT" panose="020B0602020104020603" pitchFamily="34" charset="0"/>
              </a:rPr>
              <a:t> CMAM (</a:t>
            </a:r>
            <a:r>
              <a:rPr lang="en-US" sz="2800" b="1" dirty="0" err="1">
                <a:solidFill>
                  <a:prstClr val="black"/>
                </a:solidFill>
                <a:latin typeface="Tw Cen MT" panose="020B0602020104020603" pitchFamily="34" charset="0"/>
              </a:rPr>
              <a:t>manejo</a:t>
            </a:r>
            <a:r>
              <a:rPr lang="en-US" sz="2800" b="1" dirty="0">
                <a:solidFill>
                  <a:prstClr val="black"/>
                </a:solidFill>
                <a:latin typeface="Tw Cen MT" panose="020B0602020104020603" pitchFamily="34" charset="0"/>
              </a:rPr>
              <a:t> </a:t>
            </a:r>
            <a:r>
              <a:rPr lang="en-US" sz="2800" b="1" dirty="0" err="1">
                <a:solidFill>
                  <a:prstClr val="black"/>
                </a:solidFill>
                <a:latin typeface="Tw Cen MT" panose="020B0602020104020603" pitchFamily="34" charset="0"/>
              </a:rPr>
              <a:t>desnutrición</a:t>
            </a:r>
            <a:r>
              <a:rPr lang="en-US" sz="2800" b="1" dirty="0">
                <a:solidFill>
                  <a:prstClr val="black"/>
                </a:solidFill>
                <a:latin typeface="Tw Cen MT" panose="020B0602020104020603" pitchFamily="34" charset="0"/>
              </a:rPr>
              <a:t> </a:t>
            </a:r>
            <a:r>
              <a:rPr lang="en-US" sz="2800" b="1" dirty="0" err="1">
                <a:solidFill>
                  <a:prstClr val="black"/>
                </a:solidFill>
                <a:latin typeface="Tw Cen MT" panose="020B0602020104020603" pitchFamily="34" charset="0"/>
              </a:rPr>
              <a:t>aguda</a:t>
            </a:r>
            <a:r>
              <a:rPr lang="en-US" sz="2800" b="1" dirty="0">
                <a:solidFill>
                  <a:prstClr val="black"/>
                </a:solidFill>
                <a:latin typeface="Tw Cen MT" panose="020B0602020104020603" pitchFamily="34" charset="0"/>
              </a:rPr>
              <a:t>) para </a:t>
            </a:r>
            <a:r>
              <a:rPr lang="en-US" sz="2800" b="1" dirty="0" err="1">
                <a:solidFill>
                  <a:prstClr val="black"/>
                </a:solidFill>
                <a:latin typeface="Tw Cen MT" panose="020B0602020104020603" pitchFamily="34" charset="0"/>
              </a:rPr>
              <a:t>el</a:t>
            </a:r>
            <a:r>
              <a:rPr lang="en-US" sz="2800" b="1" dirty="0">
                <a:solidFill>
                  <a:prstClr val="black"/>
                </a:solidFill>
                <a:latin typeface="Tw Cen MT" panose="020B0602020104020603" pitchFamily="34" charset="0"/>
              </a:rPr>
              <a:t> GNC-TA</a:t>
            </a:r>
            <a:endParaRPr kumimoji="0" lang="en-US" sz="2800" b="1" i="0" u="none"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pitchFamily="34" charset="0"/>
              </a:rPr>
              <a:t>Email:</a:t>
            </a:r>
            <a:r>
              <a:rPr kumimoji="0" lang="es-ES" sz="2800" b="0" i="0" u="none" strike="noStrike" kern="1200" cap="none" spc="0" normalizeH="0" baseline="0" noProof="0" dirty="0">
                <a:ln>
                  <a:noFill/>
                </a:ln>
                <a:solidFill>
                  <a:srgbClr val="0C64C0"/>
                </a:solidFill>
                <a:effectLst/>
                <a:uLnTx/>
                <a:uFillTx/>
                <a:latin typeface="Tw Cen MT" panose="020B0602020104020603" pitchFamily="34" charset="0"/>
              </a:rPr>
              <a:t>erivero@actionagainsthunger.ca/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C64C0"/>
                </a:solidFill>
                <a:effectLst/>
                <a:uLnTx/>
                <a:uFillTx/>
                <a:latin typeface="Tw Cen MT" panose="020B0602020104020603" pitchFamily="34" charset="0"/>
              </a:rPr>
              <a:t>elenariveronut@gmail.com</a:t>
            </a:r>
            <a:endParaRPr kumimoji="0" lang="en-US" sz="2800" b="0" i="0" u="none" strike="noStrike" kern="1200" cap="none" spc="0" normalizeH="0" baseline="0" noProof="0" dirty="0">
              <a:ln>
                <a:noFill/>
              </a:ln>
              <a:solidFill>
                <a:srgbClr val="4472C4"/>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pitchFamily="34" charset="0"/>
              </a:rPr>
              <a:t>WhatsApp: </a:t>
            </a:r>
            <a:r>
              <a:rPr kumimoji="0" lang="en-US" sz="2800" b="0" i="0" u="none" strike="noStrike" kern="1200" cap="none" spc="0" normalizeH="0" baseline="0" noProof="0" dirty="0">
                <a:ln>
                  <a:noFill/>
                </a:ln>
                <a:solidFill>
                  <a:srgbClr val="4472C4"/>
                </a:solidFill>
                <a:effectLst/>
                <a:uLnTx/>
                <a:uFillTx/>
                <a:latin typeface="Tw Cen MT" panose="020B0602020104020603" pitchFamily="34" charset="0"/>
              </a:rPr>
              <a:t>+34 600 20 91 77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pitchFamily="34" charset="0"/>
              </a:rPr>
              <a:t>Skype: </a:t>
            </a:r>
            <a:r>
              <a:rPr kumimoji="0" lang="en-US" sz="2800" b="0" i="0" u="none" strike="noStrike" kern="1200" cap="none" spc="0" normalizeH="0" baseline="0" noProof="0" dirty="0" err="1">
                <a:ln>
                  <a:noFill/>
                </a:ln>
                <a:solidFill>
                  <a:srgbClr val="4472C4"/>
                </a:solidFill>
                <a:effectLst/>
                <a:uLnTx/>
                <a:uFillTx/>
                <a:latin typeface="Tw Cen MT" panose="020B0602020104020603" pitchFamily="34" charset="0"/>
              </a:rPr>
              <a:t>elenariverowork</a:t>
            </a:r>
            <a:endParaRPr kumimoji="0" lang="en-US" sz="2800" b="0" i="0" u="none" strike="noStrike" kern="1200" cap="none" spc="0" normalizeH="0" baseline="0" noProof="0" dirty="0">
              <a:ln>
                <a:noFill/>
              </a:ln>
              <a:solidFill>
                <a:srgbClr val="4472C4"/>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Imagen 10" descr="Mujer sonriendo con pelo largo&#10;&#10;Descripción generada automáticamente">
            <a:extLst>
              <a:ext uri="{FF2B5EF4-FFF2-40B4-BE49-F238E27FC236}">
                <a16:creationId xmlns:a16="http://schemas.microsoft.com/office/drawing/2014/main" id="{D19AD311-42CE-4CB1-B12C-F444765C5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590" y="455629"/>
            <a:ext cx="2451775" cy="2902350"/>
          </a:xfrm>
          <a:prstGeom prst="rect">
            <a:avLst/>
          </a:prstGeom>
        </p:spPr>
      </p:pic>
    </p:spTree>
    <p:extLst>
      <p:ext uri="{BB962C8B-B14F-4D97-AF65-F5344CB8AC3E}">
        <p14:creationId xmlns:p14="http://schemas.microsoft.com/office/powerpoint/2010/main" val="3882028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38D49B7-8BBB-48AC-B630-DD8CF6B92A7E}"/>
              </a:ext>
            </a:extLst>
          </p:cNvPr>
          <p:cNvGraphicFramePr>
            <a:graphicFrameLocks noGrp="1"/>
          </p:cNvGraphicFramePr>
          <p:nvPr/>
        </p:nvGraphicFramePr>
        <p:xfrm>
          <a:off x="1060174" y="1992313"/>
          <a:ext cx="9261751" cy="3300412"/>
        </p:xfrm>
        <a:graphic>
          <a:graphicData uri="http://schemas.openxmlformats.org/drawingml/2006/table">
            <a:tbl>
              <a:tblPr/>
              <a:tblGrid>
                <a:gridCol w="9261751">
                  <a:extLst>
                    <a:ext uri="{9D8B030D-6E8A-4147-A177-3AD203B41FA5}">
                      <a16:colId xmlns:a16="http://schemas.microsoft.com/office/drawing/2014/main" val="20000"/>
                    </a:ext>
                  </a:extLst>
                </a:gridCol>
              </a:tblGrid>
              <a:tr h="787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600" b="1" i="0" u="none" strike="noStrike" cap="none" normalizeH="0" baseline="0" noProof="0" dirty="0">
                          <a:ln>
                            <a:noFill/>
                          </a:ln>
                          <a:solidFill>
                            <a:srgbClr val="FFFFFF"/>
                          </a:solidFill>
                          <a:effectLst/>
                          <a:latin typeface="Arial" panose="020B0604020202020204" pitchFamily="34" charset="0"/>
                          <a:ea typeface="Segoe UI" panose="020B0502040204020203" pitchFamily="34" charset="0"/>
                          <a:cs typeface="Arial" panose="020B0604020202020204" pitchFamily="34" charset="0"/>
                        </a:rPr>
                        <a:t>Ejercicio</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63534"/>
                    </a:solidFill>
                  </a:tcPr>
                </a:tc>
                <a:extLst>
                  <a:ext uri="{0D108BD9-81ED-4DB2-BD59-A6C34878D82A}">
                    <a16:rowId xmlns:a16="http://schemas.microsoft.com/office/drawing/2014/main" val="10000"/>
                  </a:ext>
                </a:extLst>
              </a:tr>
              <a:tr h="25133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600" b="0" i="0" u="none" strike="noStrike" cap="none" normalizeH="0" baseline="0" noProof="0" dirty="0">
                          <a:ln>
                            <a:noFill/>
                          </a:ln>
                          <a:solidFill>
                            <a:srgbClr val="000000"/>
                          </a:solidFill>
                          <a:effectLst/>
                          <a:latin typeface="Arial" panose="020B0604020202020204" pitchFamily="34" charset="0"/>
                          <a:ea typeface="Segoe UI" panose="020B0502040204020203" pitchFamily="34" charset="0"/>
                          <a:cs typeface="Arial" panose="020B0604020202020204" pitchFamily="34" charset="0"/>
                        </a:rPr>
                        <a:t>Encuentren los errores en las siguientes fotografías </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182"/>
                    </a:solidFill>
                  </a:tcPr>
                </a:tc>
                <a:extLst>
                  <a:ext uri="{0D108BD9-81ED-4DB2-BD59-A6C34878D82A}">
                    <a16:rowId xmlns:a16="http://schemas.microsoft.com/office/drawing/2014/main" val="10001"/>
                  </a:ext>
                </a:extLst>
              </a:tr>
            </a:tbl>
          </a:graphicData>
        </a:graphic>
      </p:graphicFrame>
      <p:sp>
        <p:nvSpPr>
          <p:cNvPr id="13322" name="Slide Number Placeholder 4">
            <a:extLst>
              <a:ext uri="{FF2B5EF4-FFF2-40B4-BE49-F238E27FC236}">
                <a16:creationId xmlns:a16="http://schemas.microsoft.com/office/drawing/2014/main" id="{AEA9D990-2C16-4229-B57E-05DA573499D4}"/>
              </a:ext>
            </a:extLst>
          </p:cNvPr>
          <p:cNvSpPr>
            <a:spLocks noGrp="1"/>
          </p:cNvSpPr>
          <p:nvPr>
            <p:ph type="sldNum" sz="quarter" idx="4294967295"/>
          </p:nvPr>
        </p:nvSpPr>
        <p:spPr bwMode="auto">
          <a:xfrm flipV="1">
            <a:off x="8534400" y="6858000"/>
            <a:ext cx="2133600" cy="46038"/>
          </a:xfrm>
          <a:prstGeom prst="rect">
            <a:avLst/>
          </a:prstGeom>
        </p:spPr>
        <p:txBody>
          <a:bodyPr anchor="t"/>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defRPr>
            </a:lvl3pPr>
            <a:lvl4pPr marL="1600200" indent="-228600">
              <a:spcBef>
                <a:spcPts val="400"/>
              </a:spcBef>
              <a:buClr>
                <a:srgbClr val="B58B8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ts val="400"/>
              </a:spcBef>
              <a:buClr>
                <a:srgbClr val="C3986D"/>
              </a:buClr>
              <a:buSzPct val="65000"/>
              <a:buFont typeface="Wingdings" panose="05000000000000000000" pitchFamily="2" charset="2"/>
              <a:buChar char=""/>
              <a:defRPr sz="2000">
                <a:solidFill>
                  <a:schemeClr val="tx1"/>
                </a:solidFill>
                <a:latin typeface="Arial" panose="020B0604020202020204" pitchFamily="34" charset="0"/>
              </a:defRPr>
            </a:lvl5pPr>
            <a:lvl6pPr marL="25146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6pPr>
            <a:lvl7pPr marL="29718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7pPr>
            <a:lvl8pPr marL="34290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8pPr>
            <a:lvl9pPr marL="38862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9pPr>
          </a:lstStyle>
          <a:p>
            <a:pPr algn="l" eaLnBrk="0" hangingPunct="0">
              <a:lnSpc>
                <a:spcPct val="60000"/>
              </a:lnSpc>
              <a:spcBef>
                <a:spcPct val="0"/>
              </a:spcBef>
              <a:buClrTx/>
              <a:buSzTx/>
              <a:buFontTx/>
              <a:buNone/>
            </a:pPr>
            <a:fld id="{A9ADA22D-1A91-4335-ABAE-8F9EFECD84AA}" type="slidenum">
              <a:rPr lang="es-ES" altLang="es-ES" sz="300">
                <a:solidFill>
                  <a:srgbClr val="FFFFFF"/>
                </a:solidFill>
                <a:latin typeface="Myriad Pro"/>
              </a:rPr>
              <a:pPr algn="l" eaLnBrk="0" hangingPunct="0">
                <a:lnSpc>
                  <a:spcPct val="60000"/>
                </a:lnSpc>
                <a:spcBef>
                  <a:spcPct val="0"/>
                </a:spcBef>
                <a:buClrTx/>
                <a:buSzTx/>
                <a:buFontTx/>
                <a:buNone/>
              </a:pPr>
              <a:t>30</a:t>
            </a:fld>
            <a:endParaRPr lang="es-ES" altLang="es-ES" sz="300">
              <a:solidFill>
                <a:srgbClr val="FFFFFF"/>
              </a:solidFill>
              <a:latin typeface="Myriad Pro"/>
            </a:endParaRPr>
          </a:p>
        </p:txBody>
      </p:sp>
    </p:spTree>
    <p:extLst>
      <p:ext uri="{BB962C8B-B14F-4D97-AF65-F5344CB8AC3E}">
        <p14:creationId xmlns:p14="http://schemas.microsoft.com/office/powerpoint/2010/main" val="33622132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a:extLst>
              <a:ext uri="{FF2B5EF4-FFF2-40B4-BE49-F238E27FC236}">
                <a16:creationId xmlns:a16="http://schemas.microsoft.com/office/drawing/2014/main" id="{B2C5DD49-F8B8-45D0-A513-3DD00B0109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5059"/>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266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1">
            <a:extLst>
              <a:ext uri="{FF2B5EF4-FFF2-40B4-BE49-F238E27FC236}">
                <a16:creationId xmlns:a16="http://schemas.microsoft.com/office/drawing/2014/main" id="{37AC7267-3FA2-4739-97BD-0874C2C6D0E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defRPr>
            </a:lvl3pPr>
            <a:lvl4pPr marL="1600200" indent="-228600">
              <a:spcBef>
                <a:spcPts val="400"/>
              </a:spcBef>
              <a:buClr>
                <a:srgbClr val="B58B8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ts val="400"/>
              </a:spcBef>
              <a:buClr>
                <a:srgbClr val="C3986D"/>
              </a:buClr>
              <a:buSzPct val="65000"/>
              <a:buFont typeface="Wingdings" panose="05000000000000000000" pitchFamily="2" charset="2"/>
              <a:buChar char=""/>
              <a:defRPr sz="2000">
                <a:solidFill>
                  <a:schemeClr val="tx1"/>
                </a:solidFill>
                <a:latin typeface="Arial" panose="020B0604020202020204" pitchFamily="34" charset="0"/>
              </a:defRPr>
            </a:lvl5pPr>
            <a:lvl6pPr marL="25146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6pPr>
            <a:lvl7pPr marL="29718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7pPr>
            <a:lvl8pPr marL="34290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8pPr>
            <a:lvl9pPr marL="38862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4E74C6-1717-40B8-B379-07B3334A4355}" type="slidenum">
              <a:rPr lang="en-CA" altLang="fr-FR" sz="1400">
                <a:solidFill>
                  <a:srgbClr val="242852"/>
                </a:solidFill>
                <a:latin typeface="Trebuchet MS" panose="020B0603020202020204" pitchFamily="34" charset="0"/>
              </a:rPr>
              <a:pPr>
                <a:spcBef>
                  <a:spcPct val="0"/>
                </a:spcBef>
                <a:buClrTx/>
                <a:buSzTx/>
                <a:buFontTx/>
                <a:buNone/>
              </a:pPr>
              <a:t>32</a:t>
            </a:fld>
            <a:endParaRPr lang="en-CA" altLang="fr-FR" sz="1400">
              <a:solidFill>
                <a:srgbClr val="242852"/>
              </a:solidFill>
              <a:latin typeface="Trebuchet MS" panose="020B0603020202020204" pitchFamily="34" charset="0"/>
            </a:endParaRPr>
          </a:p>
        </p:txBody>
      </p:sp>
      <p:pic>
        <p:nvPicPr>
          <p:cNvPr id="200707" name="Picture 2">
            <a:extLst>
              <a:ext uri="{FF2B5EF4-FFF2-40B4-BE49-F238E27FC236}">
                <a16:creationId xmlns:a16="http://schemas.microsoft.com/office/drawing/2014/main" id="{D83BB355-666D-4E15-8641-655867B87D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473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1">
            <a:extLst>
              <a:ext uri="{FF2B5EF4-FFF2-40B4-BE49-F238E27FC236}">
                <a16:creationId xmlns:a16="http://schemas.microsoft.com/office/drawing/2014/main" id="{37AC7267-3FA2-4739-97BD-0874C2C6D0E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defRPr>
            </a:lvl3pPr>
            <a:lvl4pPr marL="1600200" indent="-228600">
              <a:spcBef>
                <a:spcPts val="400"/>
              </a:spcBef>
              <a:buClr>
                <a:srgbClr val="B58B8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ts val="400"/>
              </a:spcBef>
              <a:buClr>
                <a:srgbClr val="C3986D"/>
              </a:buClr>
              <a:buSzPct val="65000"/>
              <a:buFont typeface="Wingdings" panose="05000000000000000000" pitchFamily="2" charset="2"/>
              <a:buChar char=""/>
              <a:defRPr sz="2000">
                <a:solidFill>
                  <a:schemeClr val="tx1"/>
                </a:solidFill>
                <a:latin typeface="Arial" panose="020B0604020202020204" pitchFamily="34" charset="0"/>
              </a:defRPr>
            </a:lvl5pPr>
            <a:lvl6pPr marL="25146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6pPr>
            <a:lvl7pPr marL="29718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7pPr>
            <a:lvl8pPr marL="34290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8pPr>
            <a:lvl9pPr marL="3886200" indent="-228600" defTabSz="457200" eaLnBrk="0" fontAlgn="base" hangingPunct="0">
              <a:spcBef>
                <a:spcPts val="400"/>
              </a:spcBef>
              <a:spcAft>
                <a:spcPct val="0"/>
              </a:spcAft>
              <a:buClr>
                <a:srgbClr val="C3986D"/>
              </a:buClr>
              <a:buSzPct val="6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4E74C6-1717-40B8-B379-07B3334A4355}" type="slidenum">
              <a:rPr lang="en-CA" altLang="fr-FR" sz="1400">
                <a:solidFill>
                  <a:srgbClr val="242852"/>
                </a:solidFill>
                <a:latin typeface="Trebuchet MS" panose="020B0603020202020204" pitchFamily="34" charset="0"/>
              </a:rPr>
              <a:pPr>
                <a:spcBef>
                  <a:spcPct val="0"/>
                </a:spcBef>
                <a:buClrTx/>
                <a:buSzTx/>
                <a:buFontTx/>
                <a:buNone/>
              </a:pPr>
              <a:t>33</a:t>
            </a:fld>
            <a:endParaRPr lang="en-CA" altLang="fr-FR" sz="1400">
              <a:solidFill>
                <a:srgbClr val="242852"/>
              </a:solidFill>
              <a:latin typeface="Trebuchet MS" panose="020B0603020202020204" pitchFamily="34" charset="0"/>
            </a:endParaRPr>
          </a:p>
        </p:txBody>
      </p:sp>
      <p:pic>
        <p:nvPicPr>
          <p:cNvPr id="3" name="Imagen 2" descr="Mano de una persona&#10;&#10;Descripción generada automáticamente con confianza baja">
            <a:extLst>
              <a:ext uri="{FF2B5EF4-FFF2-40B4-BE49-F238E27FC236}">
                <a16:creationId xmlns:a16="http://schemas.microsoft.com/office/drawing/2014/main" id="{6D3EEC16-04AE-4932-96EF-064CE8A68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458" y="534255"/>
            <a:ext cx="4433941" cy="5911922"/>
          </a:xfrm>
          <a:prstGeom prst="rect">
            <a:avLst/>
          </a:prstGeom>
        </p:spPr>
      </p:pic>
    </p:spTree>
    <p:extLst>
      <p:ext uri="{BB962C8B-B14F-4D97-AF65-F5344CB8AC3E}">
        <p14:creationId xmlns:p14="http://schemas.microsoft.com/office/powerpoint/2010/main" val="977062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9E1FC28C-F19A-44CF-A929-13A607F462FA}"/>
              </a:ext>
            </a:extLst>
          </p:cNvPr>
          <p:cNvSpPr>
            <a:spLocks noGrp="1"/>
          </p:cNvSpPr>
          <p:nvPr>
            <p:ph type="title"/>
          </p:nvPr>
        </p:nvSpPr>
        <p:spPr>
          <a:xfrm>
            <a:off x="3660776" y="512619"/>
            <a:ext cx="7990898" cy="1268413"/>
          </a:xfrm>
        </p:spPr>
        <p:txBody>
          <a:bodyPr/>
          <a:lstStyle/>
          <a:p>
            <a:r>
              <a:rPr lang="en-CA" altLang="fr-FR" b="1" dirty="0">
                <a:solidFill>
                  <a:srgbClr val="E75B31"/>
                </a:solidFill>
              </a:rPr>
              <a:t>¡RECUERDE!</a:t>
            </a:r>
          </a:p>
        </p:txBody>
      </p:sp>
      <p:sp>
        <p:nvSpPr>
          <p:cNvPr id="8" name="Content Placeholder 2">
            <a:extLst>
              <a:ext uri="{FF2B5EF4-FFF2-40B4-BE49-F238E27FC236}">
                <a16:creationId xmlns:a16="http://schemas.microsoft.com/office/drawing/2014/main" id="{6F8A7896-73EF-40C8-9B80-96FFBC5B1573}"/>
              </a:ext>
            </a:extLst>
          </p:cNvPr>
          <p:cNvSpPr>
            <a:spLocks noGrp="1"/>
          </p:cNvSpPr>
          <p:nvPr>
            <p:ph sz="quarter" idx="1"/>
          </p:nvPr>
        </p:nvSpPr>
        <p:spPr>
          <a:xfrm>
            <a:off x="1778578" y="1537855"/>
            <a:ext cx="10080914" cy="4090554"/>
          </a:xfrm>
        </p:spPr>
        <p:txBody>
          <a:bodyPr/>
          <a:lstStyle/>
          <a:p>
            <a:pPr marL="0" indent="0">
              <a:spcBef>
                <a:spcPts val="600"/>
              </a:spcBef>
              <a:buNone/>
              <a:defRPr/>
            </a:pPr>
            <a:endParaRPr lang="en-CA" dirty="0"/>
          </a:p>
          <a:p>
            <a:pPr>
              <a:spcBef>
                <a:spcPts val="600"/>
              </a:spcBef>
              <a:defRPr/>
            </a:pPr>
            <a:endParaRPr lang="en-CA" dirty="0"/>
          </a:p>
          <a:p>
            <a:pPr>
              <a:spcBef>
                <a:spcPts val="600"/>
              </a:spcBef>
              <a:defRPr/>
            </a:pPr>
            <a:endParaRPr lang="en-CA" dirty="0"/>
          </a:p>
          <a:p>
            <a:pPr>
              <a:spcBef>
                <a:spcPts val="600"/>
              </a:spcBef>
              <a:defRPr/>
            </a:pPr>
            <a:endParaRPr lang="en-CA" dirty="0"/>
          </a:p>
        </p:txBody>
      </p:sp>
      <p:sp>
        <p:nvSpPr>
          <p:cNvPr id="4" name="Title 1">
            <a:extLst>
              <a:ext uri="{FF2B5EF4-FFF2-40B4-BE49-F238E27FC236}">
                <a16:creationId xmlns:a16="http://schemas.microsoft.com/office/drawing/2014/main" id="{D3978D92-38AF-4A32-A8EB-B05A9C1A8085}"/>
              </a:ext>
            </a:extLst>
          </p:cNvPr>
          <p:cNvSpPr txBox="1">
            <a:spLocks/>
          </p:cNvSpPr>
          <p:nvPr/>
        </p:nvSpPr>
        <p:spPr>
          <a:xfrm>
            <a:off x="755372" y="1997614"/>
            <a:ext cx="10998101" cy="332253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lnSpc>
                <a:spcPct val="150000"/>
              </a:lnSpc>
              <a:spcBef>
                <a:spcPts val="1000"/>
              </a:spcBef>
              <a:buFont typeface="Arial"/>
              <a:buChar char="•"/>
              <a:defRPr/>
            </a:pPr>
            <a:r>
              <a:rPr lang="es-ES" altLang="fr-FR" sz="4000" dirty="0">
                <a:latin typeface="+mn-lt"/>
                <a:ea typeface="+mn-ea"/>
                <a:cs typeface="+mn-cs"/>
              </a:rPr>
              <a:t>No la doble ni enrolle</a:t>
            </a:r>
          </a:p>
          <a:p>
            <a:pPr marL="228600" indent="-228600">
              <a:lnSpc>
                <a:spcPct val="150000"/>
              </a:lnSpc>
              <a:spcBef>
                <a:spcPts val="1000"/>
              </a:spcBef>
              <a:buFont typeface="Arial"/>
              <a:buChar char="•"/>
              <a:defRPr/>
            </a:pPr>
            <a:r>
              <a:rPr lang="es-ES" altLang="fr-FR" sz="4000" dirty="0">
                <a:latin typeface="+mn-lt"/>
                <a:ea typeface="+mn-ea"/>
                <a:cs typeface="+mn-cs"/>
              </a:rPr>
              <a:t>Cámbiela cuando esté deteriorada, especialmente si la escala no es legible</a:t>
            </a:r>
          </a:p>
          <a:p>
            <a:pPr>
              <a:lnSpc>
                <a:spcPct val="150000"/>
              </a:lnSpc>
              <a:spcBef>
                <a:spcPts val="1000"/>
              </a:spcBef>
              <a:defRPr/>
            </a:pPr>
            <a:endParaRPr lang="es-ES" altLang="fr-FR" sz="4000" dirty="0">
              <a:latin typeface="+mn-lt"/>
              <a:ea typeface="+mn-ea"/>
              <a:cs typeface="+mn-cs"/>
            </a:endParaRPr>
          </a:p>
        </p:txBody>
      </p:sp>
    </p:spTree>
    <p:extLst>
      <p:ext uri="{BB962C8B-B14F-4D97-AF65-F5344CB8AC3E}">
        <p14:creationId xmlns:p14="http://schemas.microsoft.com/office/powerpoint/2010/main" val="1500535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3AE90F67-93B5-4721-A905-017A0FC39BF1}"/>
              </a:ext>
            </a:extLst>
          </p:cNvPr>
          <p:cNvSpPr>
            <a:spLocks noGrp="1"/>
          </p:cNvSpPr>
          <p:nvPr>
            <p:ph type="ctrTitle"/>
          </p:nvPr>
        </p:nvSpPr>
        <p:spPr>
          <a:xfrm>
            <a:off x="2590800" y="2369127"/>
            <a:ext cx="6508173" cy="1446069"/>
          </a:xfrm>
        </p:spPr>
        <p:txBody>
          <a:bodyPr>
            <a:noAutofit/>
          </a:bodyPr>
          <a:lstStyle/>
          <a:p>
            <a:pPr algn="ctr">
              <a:defRPr/>
            </a:pPr>
            <a:r>
              <a:rPr lang="es-ES" sz="4800" b="1" cap="none" dirty="0"/>
              <a:t>Mediciones del edema</a:t>
            </a:r>
          </a:p>
        </p:txBody>
      </p:sp>
    </p:spTree>
    <p:extLst>
      <p:ext uri="{BB962C8B-B14F-4D97-AF65-F5344CB8AC3E}">
        <p14:creationId xmlns:p14="http://schemas.microsoft.com/office/powerpoint/2010/main" val="948534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9">
            <a:extLst>
              <a:ext uri="{FF2B5EF4-FFF2-40B4-BE49-F238E27FC236}">
                <a16:creationId xmlns:a16="http://schemas.microsoft.com/office/drawing/2014/main" id="{683D8F70-0263-4109-9BD8-8101D0AD105C}"/>
              </a:ext>
            </a:extLst>
          </p:cNvPr>
          <p:cNvSpPr>
            <a:spLocks noGrp="1"/>
          </p:cNvSpPr>
          <p:nvPr>
            <p:ph sz="quarter" idx="1"/>
          </p:nvPr>
        </p:nvSpPr>
        <p:spPr>
          <a:xfrm>
            <a:off x="669234" y="1102057"/>
            <a:ext cx="10853531" cy="4493635"/>
          </a:xfrm>
        </p:spPr>
        <p:txBody>
          <a:bodyPr>
            <a:normAutofit fontScale="25000" lnSpcReduction="20000"/>
          </a:bodyPr>
          <a:lstStyle/>
          <a:p>
            <a:pPr>
              <a:lnSpc>
                <a:spcPct val="150000"/>
              </a:lnSpc>
              <a:spcAft>
                <a:spcPts val="700"/>
              </a:spcAft>
              <a:defRPr/>
            </a:pPr>
            <a:r>
              <a:rPr lang="es-ES" altLang="fr-FR" sz="8000" dirty="0">
                <a:solidFill>
                  <a:srgbClr val="000000"/>
                </a:solidFill>
                <a:latin typeface="Tw Cen MT" panose="020B0602020104020603" pitchFamily="34" charset="0"/>
              </a:rPr>
              <a:t>El edema</a:t>
            </a:r>
            <a:r>
              <a:rPr lang="es-ES" altLang="fr-FR" sz="8000" dirty="0">
                <a:latin typeface="Tw Cen MT" panose="020B0602020104020603" pitchFamily="34" charset="0"/>
              </a:rPr>
              <a:t> surge de la acumulación o del exceso de fluido extra celular en el cuerpo debido a deficiencias nutricionales severas. </a:t>
            </a:r>
          </a:p>
          <a:p>
            <a:pPr>
              <a:lnSpc>
                <a:spcPct val="150000"/>
              </a:lnSpc>
              <a:spcAft>
                <a:spcPts val="700"/>
              </a:spcAft>
              <a:defRPr/>
            </a:pPr>
            <a:r>
              <a:rPr lang="es-ES" sz="8000" dirty="0">
                <a:latin typeface="Tw Cen MT" panose="020B0602020104020603" pitchFamily="34" charset="0"/>
              </a:rPr>
              <a:t>El edema con fóvea se produce por la acumulación de líquido en los tejidos. Al presionar el tejido firmemente por unos segundos con el dedo, puede producirse un hundimiento que persiste durante algunos minutos después de que se ha quitado el dedo.</a:t>
            </a:r>
            <a:endParaRPr lang="en-CA" altLang="fr-FR" sz="8000" dirty="0">
              <a:latin typeface="Tw Cen MT" panose="020B0602020104020603" pitchFamily="34" charset="0"/>
            </a:endParaRPr>
          </a:p>
          <a:p>
            <a:pPr>
              <a:lnSpc>
                <a:spcPct val="150000"/>
              </a:lnSpc>
              <a:spcAft>
                <a:spcPts val="700"/>
              </a:spcAft>
              <a:defRPr/>
            </a:pPr>
            <a:r>
              <a:rPr lang="es-ES" altLang="fr-FR" sz="8000" dirty="0">
                <a:latin typeface="Tw Cen MT" panose="020B0602020104020603" pitchFamily="34" charset="0"/>
              </a:rPr>
              <a:t>Durante la 1ª etapa del edema bilateral los pies están hinchados.</a:t>
            </a:r>
          </a:p>
          <a:p>
            <a:pPr>
              <a:lnSpc>
                <a:spcPct val="150000"/>
              </a:lnSpc>
              <a:spcAft>
                <a:spcPts val="700"/>
              </a:spcAft>
              <a:defRPr/>
            </a:pPr>
            <a:r>
              <a:rPr lang="es-ES" altLang="fr-FR" sz="8000" dirty="0">
                <a:latin typeface="Tw Cen MT" panose="020B0602020104020603" pitchFamily="34" charset="0"/>
              </a:rPr>
              <a:t>El edema es una forma de desnutrición aguda severa.</a:t>
            </a:r>
          </a:p>
          <a:p>
            <a:pPr>
              <a:lnSpc>
                <a:spcPct val="150000"/>
              </a:lnSpc>
              <a:spcAft>
                <a:spcPts val="700"/>
              </a:spcAft>
              <a:defRPr/>
            </a:pPr>
            <a:r>
              <a:rPr lang="es-ES" altLang="fr-FR" sz="8000" dirty="0">
                <a:latin typeface="Tw Cen MT" panose="020B0602020104020603" pitchFamily="34" charset="0"/>
              </a:rPr>
              <a:t>El edema debe ser </a:t>
            </a:r>
            <a:r>
              <a:rPr lang="en-CA" altLang="fr-FR" sz="8000" b="1" dirty="0">
                <a:latin typeface="Tw Cen MT" panose="020B0602020104020603" pitchFamily="34" charset="0"/>
              </a:rPr>
              <a:t>bilateral (ambos pies)</a:t>
            </a:r>
            <a:r>
              <a:rPr lang="en-CA" altLang="fr-FR" sz="8000" dirty="0">
                <a:latin typeface="Tw Cen MT" panose="020B0602020104020603" pitchFamily="34" charset="0"/>
              </a:rPr>
              <a:t>.</a:t>
            </a:r>
          </a:p>
          <a:p>
            <a:pPr>
              <a:lnSpc>
                <a:spcPct val="150000"/>
              </a:lnSpc>
              <a:defRPr/>
            </a:pPr>
            <a:r>
              <a:rPr lang="es-ES" altLang="en-US" sz="8000" dirty="0">
                <a:latin typeface="Tw Cen MT" panose="020B0602020104020603" pitchFamily="34" charset="0"/>
              </a:rPr>
              <a:t>Presión directa durante 3 segundos</a:t>
            </a:r>
          </a:p>
          <a:p>
            <a:pPr>
              <a:lnSpc>
                <a:spcPct val="150000"/>
              </a:lnSpc>
              <a:defRPr/>
            </a:pPr>
            <a:r>
              <a:rPr lang="es-ES" altLang="en-US" sz="8000" dirty="0">
                <a:latin typeface="Tw Cen MT" panose="020B0602020104020603" pitchFamily="34" charset="0"/>
              </a:rPr>
              <a:t>Bilateral</a:t>
            </a:r>
          </a:p>
          <a:p>
            <a:pPr>
              <a:spcAft>
                <a:spcPts val="700"/>
              </a:spcAft>
              <a:defRPr/>
            </a:pPr>
            <a:endParaRPr lang="en-CA" altLang="fr-FR" sz="8000" dirty="0"/>
          </a:p>
          <a:p>
            <a:pPr marL="0" indent="0">
              <a:buNone/>
              <a:defRPr/>
            </a:pPr>
            <a:endParaRPr lang="en-CA" altLang="fr-FR" sz="2600" dirty="0"/>
          </a:p>
        </p:txBody>
      </p:sp>
      <p:sp>
        <p:nvSpPr>
          <p:cNvPr id="8" name="Title 4">
            <a:extLst>
              <a:ext uri="{FF2B5EF4-FFF2-40B4-BE49-F238E27FC236}">
                <a16:creationId xmlns:a16="http://schemas.microsoft.com/office/drawing/2014/main" id="{665AB27C-BF8D-4A3F-92E1-87CA61EA8EE5}"/>
              </a:ext>
            </a:extLst>
          </p:cNvPr>
          <p:cNvSpPr txBox="1">
            <a:spLocks/>
          </p:cNvSpPr>
          <p:nvPr/>
        </p:nvSpPr>
        <p:spPr>
          <a:xfrm>
            <a:off x="3437945" y="-99721"/>
            <a:ext cx="6608619" cy="1285875"/>
          </a:xfrm>
          <a:prstGeom prst="rect">
            <a:avLst/>
          </a:prstGeom>
        </p:spPr>
        <p:txBody>
          <a:bodyPr anchor="ctr"/>
          <a:lstStyle/>
          <a:p>
            <a:pPr>
              <a:defRPr/>
            </a:pPr>
            <a:r>
              <a:rPr lang="en-CA" sz="4400" b="1" dirty="0">
                <a:solidFill>
                  <a:srgbClr val="EF8300"/>
                </a:solidFill>
              </a:rPr>
              <a:t>Edema con </a:t>
            </a:r>
            <a:r>
              <a:rPr lang="es-ES" sz="4400" b="1" dirty="0">
                <a:solidFill>
                  <a:srgbClr val="EF8300"/>
                </a:solidFill>
              </a:rPr>
              <a:t>fóvea</a:t>
            </a:r>
            <a:endParaRPr lang="es-ES" sz="4400" b="1" dirty="0">
              <a:solidFill>
                <a:srgbClr val="EF8300"/>
              </a:solidFill>
              <a:ea typeface="+mj-ea"/>
              <a:cs typeface="+mj-cs"/>
            </a:endParaRPr>
          </a:p>
        </p:txBody>
      </p:sp>
    </p:spTree>
    <p:extLst>
      <p:ext uri="{BB962C8B-B14F-4D97-AF65-F5344CB8AC3E}">
        <p14:creationId xmlns:p14="http://schemas.microsoft.com/office/powerpoint/2010/main" val="2959420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4">
            <a:extLst>
              <a:ext uri="{FF2B5EF4-FFF2-40B4-BE49-F238E27FC236}">
                <a16:creationId xmlns:a16="http://schemas.microsoft.com/office/drawing/2014/main" id="{9C8E9BE0-3653-4B08-A9C8-1DF39AE10640}"/>
              </a:ext>
            </a:extLst>
          </p:cNvPr>
          <p:cNvSpPr>
            <a:spLocks noGrp="1"/>
          </p:cNvSpPr>
          <p:nvPr>
            <p:ph type="title"/>
          </p:nvPr>
        </p:nvSpPr>
        <p:spPr>
          <a:xfrm>
            <a:off x="3227244" y="365415"/>
            <a:ext cx="8715375" cy="1285875"/>
          </a:xfrm>
        </p:spPr>
        <p:txBody>
          <a:bodyPr/>
          <a:lstStyle/>
          <a:p>
            <a:r>
              <a:rPr lang="es-ES" altLang="fr-FR" sz="3600" b="1" dirty="0">
                <a:solidFill>
                  <a:srgbClr val="E75B31"/>
                </a:solidFill>
              </a:rPr>
              <a:t>Diagnosticar el Edema: la prueba de presión con los pulgares</a:t>
            </a:r>
            <a:endParaRPr lang="en-CA" altLang="fr-FR" sz="3600" b="1" dirty="0">
              <a:solidFill>
                <a:srgbClr val="E75B31"/>
              </a:solidFill>
            </a:endParaRPr>
          </a:p>
        </p:txBody>
      </p:sp>
      <p:pic>
        <p:nvPicPr>
          <p:cNvPr id="208899" name="Picture 1">
            <a:extLst>
              <a:ext uri="{FF2B5EF4-FFF2-40B4-BE49-F238E27FC236}">
                <a16:creationId xmlns:a16="http://schemas.microsoft.com/office/drawing/2014/main" id="{6D3D5FD8-609E-4741-8AEA-DA588103B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174876"/>
            <a:ext cx="458787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0" name="Picture 2">
            <a:extLst>
              <a:ext uri="{FF2B5EF4-FFF2-40B4-BE49-F238E27FC236}">
                <a16:creationId xmlns:a16="http://schemas.microsoft.com/office/drawing/2014/main" id="{FD923982-EC28-4D8E-B302-AD7CCE559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264" y="2228850"/>
            <a:ext cx="4503737"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512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9">
            <a:extLst>
              <a:ext uri="{FF2B5EF4-FFF2-40B4-BE49-F238E27FC236}">
                <a16:creationId xmlns:a16="http://schemas.microsoft.com/office/drawing/2014/main" id="{F2AB0DAB-986C-416E-8403-1F29732F6585}"/>
              </a:ext>
            </a:extLst>
          </p:cNvPr>
          <p:cNvSpPr>
            <a:spLocks noGrp="1"/>
          </p:cNvSpPr>
          <p:nvPr>
            <p:ph sz="quarter" idx="1"/>
          </p:nvPr>
        </p:nvSpPr>
        <p:spPr>
          <a:xfrm>
            <a:off x="974750" y="1956391"/>
            <a:ext cx="10869920" cy="4812037"/>
          </a:xfrm>
        </p:spPr>
        <p:txBody>
          <a:bodyPr/>
          <a:lstStyle/>
          <a:p>
            <a:pPr marL="514350" indent="-514350">
              <a:lnSpc>
                <a:spcPct val="150000"/>
              </a:lnSpc>
              <a:buSzPct val="100000"/>
              <a:buFont typeface="Wingdings" panose="05000000000000000000" pitchFamily="2" charset="2"/>
              <a:buAutoNum type="arabicPeriod"/>
              <a:defRPr/>
            </a:pPr>
            <a:r>
              <a:rPr lang="es-ES" altLang="fr-FR" sz="2300" dirty="0"/>
              <a:t>Pidan al/a la niño/a que se siente en una silla o en el regazo de su cuidador/a.</a:t>
            </a:r>
          </a:p>
          <a:p>
            <a:pPr marL="514350" indent="-514350">
              <a:lnSpc>
                <a:spcPct val="150000"/>
              </a:lnSpc>
              <a:buSzPct val="100000"/>
              <a:buFont typeface="Wingdings" panose="05000000000000000000" pitchFamily="2" charset="2"/>
              <a:buAutoNum type="arabicPeriod"/>
              <a:defRPr/>
            </a:pPr>
            <a:r>
              <a:rPr lang="es-ES" altLang="fr-FR" sz="2300" dirty="0"/>
              <a:t>Sujeten los pies del/de la niño/a con ambas manos al mismo tiempo. </a:t>
            </a:r>
          </a:p>
          <a:p>
            <a:pPr marL="514350" indent="-514350">
              <a:lnSpc>
                <a:spcPct val="150000"/>
              </a:lnSpc>
              <a:buSzPct val="100000"/>
              <a:buFont typeface="Wingdings" panose="05000000000000000000" pitchFamily="2" charset="2"/>
              <a:buAutoNum type="arabicPeriod"/>
              <a:defRPr/>
            </a:pPr>
            <a:r>
              <a:rPr lang="es-ES" altLang="fr-FR" sz="2300" dirty="0"/>
              <a:t>Ejerzan una presión liguera con los pulgares en la parte alta de los tobillos de los pies del/de la niño/a.  NO es necesario presionar fuerte para hacer la prueba del edema.</a:t>
            </a:r>
          </a:p>
          <a:p>
            <a:pPr marL="514350" indent="-514350">
              <a:lnSpc>
                <a:spcPct val="150000"/>
              </a:lnSpc>
              <a:buSzPct val="100000"/>
              <a:buFont typeface="Wingdings" panose="05000000000000000000" pitchFamily="2" charset="2"/>
              <a:buAutoNum type="arabicPeriod"/>
              <a:defRPr/>
            </a:pPr>
            <a:r>
              <a:rPr lang="es-ES" altLang="fr-FR" sz="2300" b="1" dirty="0"/>
              <a:t>Cuenten hasta 3 </a:t>
            </a:r>
            <a:r>
              <a:rPr lang="es-ES" altLang="fr-FR" sz="2300" dirty="0"/>
              <a:t>cuando hagan la prueba del edema. “</a:t>
            </a:r>
            <a:r>
              <a:rPr lang="es-ES" altLang="fr-FR" sz="2300" dirty="0" err="1"/>
              <a:t>Uuuno</a:t>
            </a:r>
            <a:r>
              <a:rPr lang="es-ES" altLang="fr-FR" sz="2300" dirty="0"/>
              <a:t>, </a:t>
            </a:r>
            <a:r>
              <a:rPr lang="es-ES" altLang="fr-FR" sz="2300" dirty="0" err="1"/>
              <a:t>dooos</a:t>
            </a:r>
            <a:r>
              <a:rPr lang="es-ES" altLang="fr-FR" sz="2300" dirty="0"/>
              <a:t>, </a:t>
            </a:r>
            <a:r>
              <a:rPr lang="es-ES" altLang="fr-FR" sz="2300" dirty="0" err="1"/>
              <a:t>treees</a:t>
            </a:r>
            <a:r>
              <a:rPr lang="es-ES" altLang="fr-FR" sz="2300" dirty="0"/>
              <a:t>”. Si hay edema</a:t>
            </a:r>
            <a:r>
              <a:rPr lang="es-ES" sz="2300" dirty="0"/>
              <a:t>, por algunos momentos (al menos unos segundos queda una marca donde el líquido del edema ha sido presionado fuera del tejido), considere que hay edema</a:t>
            </a:r>
            <a:endParaRPr lang="en-CA" altLang="fr-FR" sz="2600" dirty="0"/>
          </a:p>
          <a:p>
            <a:pPr marL="514350" indent="-514350">
              <a:buFont typeface="Wingdings" panose="05000000000000000000" pitchFamily="2" charset="2"/>
              <a:buAutoNum type="arabicPeriod"/>
              <a:defRPr/>
            </a:pPr>
            <a:endParaRPr lang="en-CA" altLang="fr-FR" sz="2600" dirty="0"/>
          </a:p>
          <a:p>
            <a:pPr marL="514350" indent="-514350">
              <a:buFont typeface="Wingdings" panose="05000000000000000000" pitchFamily="2" charset="2"/>
              <a:buAutoNum type="arabicPeriod"/>
              <a:defRPr/>
            </a:pPr>
            <a:endParaRPr lang="en-CA" altLang="fr-FR" sz="2600" dirty="0"/>
          </a:p>
          <a:p>
            <a:pPr>
              <a:defRPr/>
            </a:pPr>
            <a:endParaRPr lang="en-CA" altLang="fr-FR" sz="2600" dirty="0"/>
          </a:p>
        </p:txBody>
      </p:sp>
      <p:sp>
        <p:nvSpPr>
          <p:cNvPr id="8" name="Title 4">
            <a:extLst>
              <a:ext uri="{FF2B5EF4-FFF2-40B4-BE49-F238E27FC236}">
                <a16:creationId xmlns:a16="http://schemas.microsoft.com/office/drawing/2014/main" id="{7B2FB5B1-748D-44CB-BACD-B377D0259853}"/>
              </a:ext>
            </a:extLst>
          </p:cNvPr>
          <p:cNvSpPr txBox="1">
            <a:spLocks/>
          </p:cNvSpPr>
          <p:nvPr/>
        </p:nvSpPr>
        <p:spPr>
          <a:xfrm>
            <a:off x="4352582" y="393406"/>
            <a:ext cx="7633856" cy="1285875"/>
          </a:xfrm>
          <a:prstGeom prst="rect">
            <a:avLst/>
          </a:prstGeom>
        </p:spPr>
        <p:txBody>
          <a:bodyPr anchor="ctr"/>
          <a:lstStyle/>
          <a:p>
            <a:pPr>
              <a:defRPr/>
            </a:pPr>
            <a:r>
              <a:rPr lang="es-ES" sz="4000" b="1" dirty="0">
                <a:solidFill>
                  <a:srgbClr val="EF8300"/>
                </a:solidFill>
                <a:ea typeface="+mj-ea"/>
                <a:cs typeface="+mj-cs"/>
              </a:rPr>
              <a:t>Diagnosticar el Edema: Procedimiento</a:t>
            </a:r>
          </a:p>
        </p:txBody>
      </p:sp>
    </p:spTree>
    <p:extLst>
      <p:ext uri="{BB962C8B-B14F-4D97-AF65-F5344CB8AC3E}">
        <p14:creationId xmlns:p14="http://schemas.microsoft.com/office/powerpoint/2010/main" val="495179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9">
            <a:extLst>
              <a:ext uri="{FF2B5EF4-FFF2-40B4-BE49-F238E27FC236}">
                <a16:creationId xmlns:a16="http://schemas.microsoft.com/office/drawing/2014/main" id="{68619CBA-663B-41EC-984D-60AA3617EDC3}"/>
              </a:ext>
            </a:extLst>
          </p:cNvPr>
          <p:cNvSpPr>
            <a:spLocks noGrp="1"/>
          </p:cNvSpPr>
          <p:nvPr>
            <p:ph sz="quarter" idx="1"/>
          </p:nvPr>
        </p:nvSpPr>
        <p:spPr>
          <a:xfrm>
            <a:off x="706582" y="1883497"/>
            <a:ext cx="11222182" cy="3602903"/>
          </a:xfrm>
        </p:spPr>
        <p:txBody>
          <a:bodyPr>
            <a:normAutofit fontScale="77500" lnSpcReduction="20000"/>
          </a:bodyPr>
          <a:lstStyle/>
          <a:p>
            <a:pPr>
              <a:lnSpc>
                <a:spcPct val="150000"/>
              </a:lnSpc>
              <a:defRPr/>
            </a:pPr>
            <a:r>
              <a:rPr lang="es-ES" altLang="fr-FR" sz="2700" b="1" dirty="0"/>
              <a:t>El edema es un fenómeno muy poco habitual.</a:t>
            </a:r>
          </a:p>
          <a:p>
            <a:pPr>
              <a:lnSpc>
                <a:spcPct val="150000"/>
              </a:lnSpc>
              <a:defRPr/>
            </a:pPr>
            <a:r>
              <a:rPr lang="es-ES" altLang="fr-FR" sz="2700" dirty="0"/>
              <a:t>Todos los casos de edema deben ser </a:t>
            </a:r>
            <a:r>
              <a:rPr lang="es-ES" altLang="fr-FR" sz="2700" b="1" dirty="0"/>
              <a:t>comprobados 2 veces </a:t>
            </a:r>
            <a:r>
              <a:rPr lang="es-ES" altLang="fr-FR" sz="2700" dirty="0"/>
              <a:t>por otros/as miembros del equipo y notificados al/a la persona responsable</a:t>
            </a:r>
            <a:endParaRPr lang="es-ES" sz="2700" dirty="0">
              <a:solidFill>
                <a:srgbClr val="000000"/>
              </a:solidFill>
            </a:endParaRPr>
          </a:p>
          <a:p>
            <a:pPr>
              <a:lnSpc>
                <a:spcPct val="150000"/>
              </a:lnSpc>
              <a:defRPr/>
            </a:pPr>
            <a:r>
              <a:rPr lang="es-ES" sz="2700" dirty="0">
                <a:solidFill>
                  <a:srgbClr val="000000"/>
                </a:solidFill>
              </a:rPr>
              <a:t>Si es posible, después de obtener la autorización de la madre hagan una </a:t>
            </a:r>
            <a:r>
              <a:rPr lang="es-ES" sz="2700" b="1" dirty="0">
                <a:solidFill>
                  <a:srgbClr val="000000"/>
                </a:solidFill>
              </a:rPr>
              <a:t>fotografía </a:t>
            </a:r>
            <a:r>
              <a:rPr lang="es-ES" sz="2700" dirty="0">
                <a:solidFill>
                  <a:srgbClr val="000000"/>
                </a:solidFill>
              </a:rPr>
              <a:t>del/de la niño/a incluyendo las zonas afectadas.</a:t>
            </a:r>
          </a:p>
          <a:p>
            <a:pPr>
              <a:lnSpc>
                <a:spcPct val="150000"/>
              </a:lnSpc>
              <a:defRPr/>
            </a:pPr>
            <a:r>
              <a:rPr lang="es-ES" sz="2700" dirty="0">
                <a:solidFill>
                  <a:srgbClr val="000000"/>
                </a:solidFill>
              </a:rPr>
              <a:t>Si un/a niño/a tiene edema se debe rellenar también un formulario para referirle y que el/la niño/a reciba tratamiento. </a:t>
            </a:r>
          </a:p>
          <a:p>
            <a:pPr marL="0" indent="0">
              <a:buNone/>
              <a:defRPr/>
            </a:pPr>
            <a:endParaRPr lang="en-CA" altLang="fr-FR" sz="2600" dirty="0"/>
          </a:p>
          <a:p>
            <a:pPr marL="514350" indent="-514350">
              <a:buFont typeface="Wingdings" panose="05000000000000000000" pitchFamily="2" charset="2"/>
              <a:buAutoNum type="arabicPeriod"/>
              <a:defRPr/>
            </a:pPr>
            <a:endParaRPr lang="en-CA" altLang="fr-FR" sz="2600" dirty="0"/>
          </a:p>
          <a:p>
            <a:pPr>
              <a:defRPr/>
            </a:pPr>
            <a:endParaRPr lang="en-CA" altLang="fr-FR" sz="2600" dirty="0"/>
          </a:p>
        </p:txBody>
      </p:sp>
      <p:sp>
        <p:nvSpPr>
          <p:cNvPr id="8" name="Title 4">
            <a:extLst>
              <a:ext uri="{FF2B5EF4-FFF2-40B4-BE49-F238E27FC236}">
                <a16:creationId xmlns:a16="http://schemas.microsoft.com/office/drawing/2014/main" id="{2E97F210-D5E1-4D1C-AB24-5467F1936B42}"/>
              </a:ext>
            </a:extLst>
          </p:cNvPr>
          <p:cNvSpPr txBox="1">
            <a:spLocks/>
          </p:cNvSpPr>
          <p:nvPr/>
        </p:nvSpPr>
        <p:spPr>
          <a:xfrm>
            <a:off x="3657600" y="1"/>
            <a:ext cx="7010401" cy="1285875"/>
          </a:xfrm>
          <a:prstGeom prst="rect">
            <a:avLst/>
          </a:prstGeom>
        </p:spPr>
        <p:txBody>
          <a:bodyPr anchor="ctr"/>
          <a:lstStyle/>
          <a:p>
            <a:pPr>
              <a:defRPr/>
            </a:pPr>
            <a:r>
              <a:rPr lang="es-ES" sz="4000" b="1" dirty="0">
                <a:solidFill>
                  <a:srgbClr val="EF8300"/>
                </a:solidFill>
                <a:ea typeface="+mj-ea"/>
                <a:cs typeface="+mj-cs"/>
              </a:rPr>
              <a:t>Prueba del edema positiva</a:t>
            </a:r>
          </a:p>
        </p:txBody>
      </p:sp>
    </p:spTree>
    <p:extLst>
      <p:ext uri="{BB962C8B-B14F-4D97-AF65-F5344CB8AC3E}">
        <p14:creationId xmlns:p14="http://schemas.microsoft.com/office/powerpoint/2010/main" val="198015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E6FF496-6E78-4734-B0AB-D33E051A91E8}"/>
              </a:ext>
            </a:extLst>
          </p:cNvPr>
          <p:cNvSpPr txBox="1"/>
          <p:nvPr/>
        </p:nvSpPr>
        <p:spPr>
          <a:xfrm>
            <a:off x="829767" y="3194409"/>
            <a:ext cx="9228761"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w Cen MT" panose="020B0602020104020603" pitchFamily="34" charset="0"/>
              </a:rPr>
              <a:t>Dra. Gabriela Maria Ramos</a:t>
            </a:r>
            <a:endParaRPr kumimoji="0" lang="en-US" sz="3200" b="1" i="0" u="none"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w Cen MT" panose="020B0602020104020603" pitchFamily="34" charset="0"/>
              </a:rPr>
              <a:t>Coordinadora</a:t>
            </a:r>
            <a:r>
              <a:rPr kumimoji="0" lang="en-US" sz="3200" b="1" i="0" u="none" strike="noStrike" kern="1200" cap="none" spc="0" normalizeH="0" baseline="0" noProof="0" dirty="0">
                <a:ln>
                  <a:noFill/>
                </a:ln>
                <a:solidFill>
                  <a:prstClr val="black"/>
                </a:solidFill>
                <a:effectLst/>
                <a:uLnTx/>
                <a:uFillTx/>
                <a:latin typeface="Tw Cen MT" panose="020B0602020104020603" pitchFamily="34" charset="0"/>
              </a:rPr>
              <a:t> </a:t>
            </a:r>
            <a:r>
              <a:rPr kumimoji="0" lang="en-US" sz="3200" b="1" i="0" u="none" strike="noStrike" kern="1200" cap="none" spc="0" normalizeH="0" baseline="0" noProof="0" dirty="0" err="1">
                <a:ln>
                  <a:noFill/>
                </a:ln>
                <a:solidFill>
                  <a:prstClr val="black"/>
                </a:solidFill>
                <a:effectLst/>
                <a:uLnTx/>
                <a:uFillTx/>
                <a:latin typeface="Tw Cen MT" panose="020B0602020104020603" pitchFamily="34" charset="0"/>
              </a:rPr>
              <a:t>componente</a:t>
            </a:r>
            <a:r>
              <a:rPr kumimoji="0" lang="en-US" sz="3200" b="1" i="0" u="none" strike="noStrike" kern="1200" cap="none" spc="0" normalizeH="0" baseline="0" noProof="0" dirty="0">
                <a:ln>
                  <a:noFill/>
                </a:ln>
                <a:solidFill>
                  <a:prstClr val="black"/>
                </a:solidFill>
                <a:effectLst/>
                <a:uLnTx/>
                <a:uFillTx/>
                <a:latin typeface="Tw Cen MT" panose="020B0602020104020603" pitchFamily="34" charset="0"/>
              </a:rPr>
              <a:t> </a:t>
            </a:r>
            <a:r>
              <a:rPr kumimoji="0" lang="en-US" sz="3200" b="1" i="0" u="none" strike="noStrike" kern="1200" cap="none" spc="0" normalizeH="0" baseline="0" noProof="0" dirty="0" err="1">
                <a:ln>
                  <a:noFill/>
                </a:ln>
                <a:solidFill>
                  <a:prstClr val="black"/>
                </a:solidFill>
                <a:effectLst/>
                <a:uLnTx/>
                <a:uFillTx/>
                <a:latin typeface="Tw Cen MT" panose="020B0602020104020603" pitchFamily="34" charset="0"/>
              </a:rPr>
              <a:t>Nutrición</a:t>
            </a:r>
            <a:r>
              <a:rPr kumimoji="0" lang="en-US" sz="3200" b="1" i="0" u="none" strike="noStrike" kern="1200" cap="none" spc="0" normalizeH="0" baseline="0" noProof="0" dirty="0">
                <a:ln>
                  <a:noFill/>
                </a:ln>
                <a:solidFill>
                  <a:prstClr val="black"/>
                </a:solidFill>
                <a:effectLst/>
                <a:uLnTx/>
                <a:uFillTx/>
                <a:latin typeface="Tw Cen MT" panose="020B0602020104020603" pitchFamily="34" charset="0"/>
              </a:rPr>
              <a:t> del Proyecto. Save the Children Honduras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w Cen MT" panose="020B0602020104020603" pitchFamily="34" charset="0"/>
              </a:rPr>
              <a:t>Email:</a:t>
            </a:r>
            <a:r>
              <a:rPr kumimoji="0" lang="pt-BR" sz="32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pt-BR" sz="3200" b="0" i="0" u="none" strike="noStrike" kern="1200" cap="none" spc="0" normalizeH="0" baseline="0" noProof="0" dirty="0">
                <a:ln>
                  <a:noFill/>
                </a:ln>
                <a:solidFill>
                  <a:prstClr val="black"/>
                </a:solidFill>
                <a:effectLst/>
                <a:uLnTx/>
                <a:uFillTx/>
                <a:latin typeface="Tw Cen MT" panose="020B0602020104020603" pitchFamily="34" charset="0"/>
                <a:hlinkClick r:id="rId2"/>
              </a:rPr>
              <a:t>gabrielamaria.ramos@savethechildren.org</a:t>
            </a:r>
            <a:endParaRPr kumimoji="0" lang="en-US" sz="3200" b="0" i="0" u="none" strike="noStrike" kern="1200" cap="none" spc="0" normalizeH="0" baseline="0" noProof="0" dirty="0">
              <a:ln>
                <a:noFill/>
              </a:ln>
              <a:solidFill>
                <a:srgbClr val="4472C4"/>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Tw Cen MT" panose="020B0602020104020603" pitchFamily="34" charset="0"/>
              </a:rPr>
              <a:t>Telf</a:t>
            </a:r>
            <a:r>
              <a:rPr lang="en-US" sz="3200" dirty="0">
                <a:solidFill>
                  <a:prstClr val="black"/>
                </a:solidFill>
                <a:latin typeface="Tw Cen MT" panose="020B0602020104020603" pitchFamily="34" charset="0"/>
              </a:rPr>
              <a:t>: 98854243</a:t>
            </a:r>
            <a:endParaRPr kumimoji="0" lang="en-US" sz="3200" b="0" i="0" u="none" strike="noStrike" kern="1200" cap="none" spc="0" normalizeH="0" baseline="0" noProof="0" dirty="0">
              <a:ln>
                <a:noFill/>
              </a:ln>
              <a:solidFill>
                <a:srgbClr val="4472C4"/>
              </a:solidFill>
              <a:effectLst/>
              <a:uLnTx/>
              <a:uFillTx/>
              <a:latin typeface="Tw Cen MT" panose="020B0602020104020603" pitchFamily="34" charset="0"/>
            </a:endParaRPr>
          </a:p>
        </p:txBody>
      </p:sp>
      <p:pic>
        <p:nvPicPr>
          <p:cNvPr id="6" name="Imagen 5" descr="Texto&#10;&#10;Descripción generada automáticamente con confianza baja">
            <a:extLst>
              <a:ext uri="{FF2B5EF4-FFF2-40B4-BE49-F238E27FC236}">
                <a16:creationId xmlns:a16="http://schemas.microsoft.com/office/drawing/2014/main" id="{598EEC09-A54E-4872-9A73-5B9D88B6AD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9824" y="1040950"/>
            <a:ext cx="4832895" cy="1477328"/>
          </a:xfrm>
          <a:prstGeom prst="rect">
            <a:avLst/>
          </a:prstGeom>
          <a:noFill/>
          <a:ln>
            <a:noFill/>
          </a:ln>
        </p:spPr>
      </p:pic>
      <p:pic>
        <p:nvPicPr>
          <p:cNvPr id="3" name="Imagen 2" descr="Mujer de cabello largo sonriendo&#10;&#10;Descripción generada automáticamente">
            <a:extLst>
              <a:ext uri="{FF2B5EF4-FFF2-40B4-BE49-F238E27FC236}">
                <a16:creationId xmlns:a16="http://schemas.microsoft.com/office/drawing/2014/main" id="{AD1D2624-ABB8-4345-9309-FF7CEBAB6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5391" y="502341"/>
            <a:ext cx="2263268" cy="3017690"/>
          </a:xfrm>
          <a:prstGeom prst="rect">
            <a:avLst/>
          </a:prstGeom>
        </p:spPr>
      </p:pic>
    </p:spTree>
    <p:extLst>
      <p:ext uri="{BB962C8B-B14F-4D97-AF65-F5344CB8AC3E}">
        <p14:creationId xmlns:p14="http://schemas.microsoft.com/office/powerpoint/2010/main" val="2004890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Content Placeholder 9">
            <a:extLst>
              <a:ext uri="{FF2B5EF4-FFF2-40B4-BE49-F238E27FC236}">
                <a16:creationId xmlns:a16="http://schemas.microsoft.com/office/drawing/2014/main" id="{7A6622FB-E6B1-47BD-9BCE-668BB2D61617}"/>
              </a:ext>
            </a:extLst>
          </p:cNvPr>
          <p:cNvSpPr>
            <a:spLocks noGrp="1"/>
          </p:cNvSpPr>
          <p:nvPr>
            <p:ph sz="quarter" idx="1"/>
          </p:nvPr>
        </p:nvSpPr>
        <p:spPr>
          <a:xfrm>
            <a:off x="526471" y="2018579"/>
            <a:ext cx="11346873" cy="3786476"/>
          </a:xfrm>
        </p:spPr>
        <p:txBody>
          <a:bodyPr/>
          <a:lstStyle/>
          <a:p>
            <a:pPr>
              <a:lnSpc>
                <a:spcPct val="150000"/>
              </a:lnSpc>
            </a:pPr>
            <a:r>
              <a:rPr lang="es-ES" altLang="fr-FR" dirty="0"/>
              <a:t>Utilizar sólo un pie para hacer la prueba del edema.</a:t>
            </a:r>
          </a:p>
          <a:p>
            <a:pPr>
              <a:lnSpc>
                <a:spcPct val="150000"/>
              </a:lnSpc>
            </a:pPr>
            <a:r>
              <a:rPr lang="es-ES" altLang="fr-FR" dirty="0"/>
              <a:t>Presionar los pulgares demasiado fuerte lo que puede originar un dolor innecesario al/a la niño/a.</a:t>
            </a:r>
          </a:p>
          <a:p>
            <a:pPr>
              <a:lnSpc>
                <a:spcPct val="150000"/>
              </a:lnSpc>
            </a:pPr>
            <a:r>
              <a:rPr lang="es-ES" altLang="fr-FR" dirty="0"/>
              <a:t>No hacer la presión con los pulgares en el lugar correcto de la parte de superior del pie.</a:t>
            </a:r>
          </a:p>
        </p:txBody>
      </p:sp>
      <p:sp>
        <p:nvSpPr>
          <p:cNvPr id="8" name="Title 4">
            <a:extLst>
              <a:ext uri="{FF2B5EF4-FFF2-40B4-BE49-F238E27FC236}">
                <a16:creationId xmlns:a16="http://schemas.microsoft.com/office/drawing/2014/main" id="{82FFE973-2ED6-4FD8-8DC0-8A662B36A39F}"/>
              </a:ext>
            </a:extLst>
          </p:cNvPr>
          <p:cNvSpPr txBox="1">
            <a:spLocks/>
          </p:cNvSpPr>
          <p:nvPr/>
        </p:nvSpPr>
        <p:spPr>
          <a:xfrm>
            <a:off x="4889789" y="455613"/>
            <a:ext cx="8715375" cy="1285875"/>
          </a:xfrm>
          <a:prstGeom prst="rect">
            <a:avLst/>
          </a:prstGeom>
        </p:spPr>
        <p:txBody>
          <a:bodyPr anchor="ctr"/>
          <a:lstStyle/>
          <a:p>
            <a:pPr>
              <a:defRPr/>
            </a:pPr>
            <a:r>
              <a:rPr lang="es-ES" sz="4000" b="1" dirty="0">
                <a:solidFill>
                  <a:srgbClr val="EF8300"/>
                </a:solidFill>
                <a:ea typeface="+mj-ea"/>
                <a:cs typeface="+mj-cs"/>
              </a:rPr>
              <a:t>Errores comunes</a:t>
            </a:r>
          </a:p>
        </p:txBody>
      </p:sp>
    </p:spTree>
    <p:extLst>
      <p:ext uri="{BB962C8B-B14F-4D97-AF65-F5344CB8AC3E}">
        <p14:creationId xmlns:p14="http://schemas.microsoft.com/office/powerpoint/2010/main" val="1749395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A1BF74-13B3-43B9-9A5F-2265CEC4B0DF}"/>
              </a:ext>
            </a:extLst>
          </p:cNvPr>
          <p:cNvGraphicFramePr>
            <a:graphicFrameLocks noGrp="1"/>
          </p:cNvGraphicFramePr>
          <p:nvPr/>
        </p:nvGraphicFramePr>
        <p:xfrm>
          <a:off x="2219325" y="1992313"/>
          <a:ext cx="8102600" cy="3300412"/>
        </p:xfrm>
        <a:graphic>
          <a:graphicData uri="http://schemas.openxmlformats.org/drawingml/2006/table">
            <a:tbl>
              <a:tblPr/>
              <a:tblGrid>
                <a:gridCol w="8102600">
                  <a:extLst>
                    <a:ext uri="{9D8B030D-6E8A-4147-A177-3AD203B41FA5}">
                      <a16:colId xmlns:a16="http://schemas.microsoft.com/office/drawing/2014/main" val="20000"/>
                    </a:ext>
                  </a:extLst>
                </a:gridCol>
              </a:tblGrid>
              <a:tr h="787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600" b="1" i="0" u="none" strike="noStrike" cap="none" normalizeH="0" baseline="0" noProof="0" dirty="0">
                          <a:ln>
                            <a:noFill/>
                          </a:ln>
                          <a:solidFill>
                            <a:srgbClr val="FFFFFF"/>
                          </a:solidFill>
                          <a:effectLst/>
                          <a:latin typeface="Arial" panose="020B0604020202020204" pitchFamily="34" charset="0"/>
                          <a:ea typeface="Segoe UI" panose="020B0502040204020203" pitchFamily="34" charset="0"/>
                          <a:cs typeface="Arial" panose="020B0604020202020204" pitchFamily="34" charset="0"/>
                        </a:rPr>
                        <a:t>Ejercicio 2</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63534"/>
                    </a:solidFill>
                  </a:tcPr>
                </a:tc>
                <a:extLst>
                  <a:ext uri="{0D108BD9-81ED-4DB2-BD59-A6C34878D82A}">
                    <a16:rowId xmlns:a16="http://schemas.microsoft.com/office/drawing/2014/main" val="10000"/>
                  </a:ext>
                </a:extLst>
              </a:tr>
              <a:tr h="25133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600" b="0" i="0" u="none" strike="noStrike" cap="none" normalizeH="0" baseline="0" noProof="0" dirty="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Encuentren los errores en las siguientes fotografías</a:t>
                      </a: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18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1043002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1">
            <a:extLst>
              <a:ext uri="{FF2B5EF4-FFF2-40B4-BE49-F238E27FC236}">
                <a16:creationId xmlns:a16="http://schemas.microsoft.com/office/drawing/2014/main" id="{40C6557E-C94D-490D-B96E-BD94A24CC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758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itle 4">
            <a:extLst>
              <a:ext uri="{FF2B5EF4-FFF2-40B4-BE49-F238E27FC236}">
                <a16:creationId xmlns:a16="http://schemas.microsoft.com/office/drawing/2014/main" id="{4CD71A8F-9548-47F4-851B-697B5912F922}"/>
              </a:ext>
            </a:extLst>
          </p:cNvPr>
          <p:cNvSpPr>
            <a:spLocks noChangeArrowheads="1"/>
          </p:cNvSpPr>
          <p:nvPr/>
        </p:nvSpPr>
        <p:spPr bwMode="auto">
          <a:xfrm>
            <a:off x="2924175" y="1962151"/>
            <a:ext cx="64770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defRPr>
                <a:solidFill>
                  <a:schemeClr val="tx1"/>
                </a:solidFill>
                <a:latin typeface="Arial" panose="020B0604020202020204" pitchFamily="34" charset="0"/>
                <a:cs typeface="Arial" panose="020B0604020202020204" pitchFamily="34" charset="0"/>
              </a:defRPr>
            </a:lvl1pPr>
            <a:lvl2pPr marL="742950" indent="-285750" defTabSz="514350">
              <a:defRPr>
                <a:solidFill>
                  <a:schemeClr val="tx1"/>
                </a:solidFill>
                <a:latin typeface="Arial" panose="020B0604020202020204" pitchFamily="34" charset="0"/>
                <a:cs typeface="Arial" panose="020B0604020202020204" pitchFamily="34" charset="0"/>
              </a:defRPr>
            </a:lvl2pPr>
            <a:lvl3pPr marL="1143000" indent="-228600" defTabSz="514350">
              <a:defRPr>
                <a:solidFill>
                  <a:schemeClr val="tx1"/>
                </a:solidFill>
                <a:latin typeface="Arial" panose="020B0604020202020204" pitchFamily="34" charset="0"/>
                <a:cs typeface="Arial" panose="020B0604020202020204" pitchFamily="34" charset="0"/>
              </a:defRPr>
            </a:lvl3pPr>
            <a:lvl4pPr marL="1600200" indent="-228600" defTabSz="514350">
              <a:defRPr>
                <a:solidFill>
                  <a:schemeClr val="tx1"/>
                </a:solidFill>
                <a:latin typeface="Arial" panose="020B0604020202020204" pitchFamily="34" charset="0"/>
                <a:cs typeface="Arial" panose="020B0604020202020204" pitchFamily="34" charset="0"/>
              </a:defRPr>
            </a:lvl4pPr>
            <a:lvl5pPr marL="2057400" indent="-228600" defTabSz="514350">
              <a:defRPr>
                <a:solidFill>
                  <a:schemeClr val="tx1"/>
                </a:solidFill>
                <a:latin typeface="Arial" panose="020B0604020202020204" pitchFamily="34" charset="0"/>
                <a:cs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es-ES" altLang="en-US" sz="4800" b="1" dirty="0">
                <a:solidFill>
                  <a:schemeClr val="accent1"/>
                </a:solidFill>
                <a:latin typeface="Futura LT Pro Book"/>
              </a:rPr>
              <a:t>EJERCICIO EDEMA CON FÓVEA</a:t>
            </a:r>
          </a:p>
        </p:txBody>
      </p:sp>
    </p:spTree>
    <p:extLst>
      <p:ext uri="{BB962C8B-B14F-4D97-AF65-F5344CB8AC3E}">
        <p14:creationId xmlns:p14="http://schemas.microsoft.com/office/powerpoint/2010/main" val="2379604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DB9DA7-4328-4BE0-B326-57E0F8199D77}"/>
              </a:ext>
            </a:extLst>
          </p:cNvPr>
          <p:cNvSpPr>
            <a:spLocks noGrp="1"/>
          </p:cNvSpPr>
          <p:nvPr>
            <p:ph type="title"/>
          </p:nvPr>
        </p:nvSpPr>
        <p:spPr>
          <a:xfrm>
            <a:off x="648929" y="629266"/>
            <a:ext cx="3505495" cy="1622321"/>
          </a:xfrm>
        </p:spPr>
        <p:txBody>
          <a:bodyPr vert="horz" lIns="91440" tIns="45720" rIns="91440" bIns="45720" rtlCol="0" anchor="ctr">
            <a:normAutofit/>
          </a:bodyPr>
          <a:lstStyle/>
          <a:p>
            <a:pPr>
              <a:lnSpc>
                <a:spcPct val="90000"/>
              </a:lnSpc>
              <a:spcBef>
                <a:spcPct val="0"/>
              </a:spcBef>
            </a:pPr>
            <a:r>
              <a:rPr lang="en-US" sz="4400" b="1" i="1" kern="1200" dirty="0">
                <a:solidFill>
                  <a:schemeClr val="tx1"/>
                </a:solidFill>
                <a:latin typeface="+mj-lt"/>
                <a:ea typeface="+mj-ea"/>
                <a:cs typeface="+mj-cs"/>
              </a:rPr>
              <a:t>EDEMA</a:t>
            </a:r>
          </a:p>
        </p:txBody>
      </p:sp>
      <p:sp>
        <p:nvSpPr>
          <p:cNvPr id="5" name="Marcador de texto 4">
            <a:extLst>
              <a:ext uri="{FF2B5EF4-FFF2-40B4-BE49-F238E27FC236}">
                <a16:creationId xmlns:a16="http://schemas.microsoft.com/office/drawing/2014/main" id="{78BFBE97-931F-4C3B-8236-7DE2DF4ECD5E}"/>
              </a:ext>
            </a:extLst>
          </p:cNvPr>
          <p:cNvSpPr>
            <a:spLocks noGrp="1"/>
          </p:cNvSpPr>
          <p:nvPr>
            <p:ph type="body" idx="1"/>
          </p:nvPr>
        </p:nvSpPr>
        <p:spPr>
          <a:xfrm>
            <a:off x="253388" y="2063827"/>
            <a:ext cx="4252511" cy="4414091"/>
          </a:xfrm>
          <a:prstGeom prst="rect">
            <a:avLst/>
          </a:prstGeom>
        </p:spPr>
        <p:txBody>
          <a:bodyPr spcFirstLastPara="1" vert="horz" lIns="91440" tIns="45720" rIns="91440" bIns="45720" rtlCol="0" anchorCtr="0">
            <a:normAutofit/>
          </a:bodyPr>
          <a:lstStyle/>
          <a:p>
            <a:pPr marL="0" marR="31750" indent="0">
              <a:spcAft>
                <a:spcPts val="400"/>
              </a:spcAft>
              <a:buNone/>
            </a:pPr>
            <a:endParaRPr lang="en-US" sz="2000" dirty="0">
              <a:solidFill>
                <a:schemeClr val="tx1"/>
              </a:solidFill>
              <a:effectLst/>
              <a:latin typeface="+mn-lt"/>
              <a:ea typeface="+mn-ea"/>
              <a:cs typeface="+mn-cs"/>
            </a:endParaRPr>
          </a:p>
          <a:p>
            <a:pPr marL="228600" marR="31750" indent="0">
              <a:spcAft>
                <a:spcPts val="400"/>
              </a:spcAft>
              <a:buNone/>
            </a:pPr>
            <a:r>
              <a:rPr lang="es-ES" sz="3600" dirty="0">
                <a:solidFill>
                  <a:schemeClr val="tx1"/>
                </a:solidFill>
                <a:effectLst/>
                <a:latin typeface="Tw Cen MT" panose="020B0602020104020603" pitchFamily="34" charset="0"/>
                <a:ea typeface="+mn-ea"/>
                <a:cs typeface="+mn-cs"/>
              </a:rPr>
              <a:t>El</a:t>
            </a:r>
            <a:r>
              <a:rPr lang="es-ES" sz="3600" i="1" dirty="0">
                <a:solidFill>
                  <a:schemeClr val="tx1"/>
                </a:solidFill>
                <a:effectLst/>
                <a:latin typeface="Tw Cen MT" panose="020B0602020104020603" pitchFamily="34" charset="0"/>
                <a:ea typeface="+mn-ea"/>
                <a:cs typeface="+mn-cs"/>
              </a:rPr>
              <a:t> </a:t>
            </a:r>
            <a:r>
              <a:rPr lang="es-ES" sz="3600" dirty="0">
                <a:solidFill>
                  <a:schemeClr val="tx1"/>
                </a:solidFill>
                <a:effectLst/>
                <a:latin typeface="Tw Cen MT" panose="020B0602020104020603" pitchFamily="34" charset="0"/>
                <a:ea typeface="+mn-ea"/>
                <a:cs typeface="+mn-cs"/>
              </a:rPr>
              <a:t>EDEMA es un criterio independiente de manejo de la desnutrición aguda severa</a:t>
            </a:r>
            <a:endParaRPr lang="es-ES" sz="3600" dirty="0">
              <a:solidFill>
                <a:schemeClr val="tx1"/>
              </a:solidFill>
              <a:latin typeface="Tw Cen MT" panose="020B0602020104020603" pitchFamily="34" charset="0"/>
              <a:ea typeface="+mn-ea"/>
              <a:cs typeface="+mn-cs"/>
            </a:endParaRPr>
          </a:p>
        </p:txBody>
      </p:sp>
      <p:graphicFrame>
        <p:nvGraphicFramePr>
          <p:cNvPr id="12" name="Tabla 11">
            <a:extLst>
              <a:ext uri="{FF2B5EF4-FFF2-40B4-BE49-F238E27FC236}">
                <a16:creationId xmlns:a16="http://schemas.microsoft.com/office/drawing/2014/main" id="{9285937B-D183-4F09-B349-4698A970567B}"/>
              </a:ext>
            </a:extLst>
          </p:cNvPr>
          <p:cNvGraphicFramePr>
            <a:graphicFrameLocks noGrp="1"/>
          </p:cNvGraphicFramePr>
          <p:nvPr/>
        </p:nvGraphicFramePr>
        <p:xfrm>
          <a:off x="5452812" y="1666249"/>
          <a:ext cx="5950761" cy="2202449"/>
        </p:xfrm>
        <a:graphic>
          <a:graphicData uri="http://schemas.openxmlformats.org/drawingml/2006/table">
            <a:tbl>
              <a:tblPr bandRow="1"/>
              <a:tblGrid>
                <a:gridCol w="2342995">
                  <a:extLst>
                    <a:ext uri="{9D8B030D-6E8A-4147-A177-3AD203B41FA5}">
                      <a16:colId xmlns:a16="http://schemas.microsoft.com/office/drawing/2014/main" val="747495759"/>
                    </a:ext>
                  </a:extLst>
                </a:gridCol>
                <a:gridCol w="3607766">
                  <a:extLst>
                    <a:ext uri="{9D8B030D-6E8A-4147-A177-3AD203B41FA5}">
                      <a16:colId xmlns:a16="http://schemas.microsoft.com/office/drawing/2014/main" val="1846365184"/>
                    </a:ext>
                  </a:extLst>
                </a:gridCol>
              </a:tblGrid>
              <a:tr h="379210">
                <a:tc>
                  <a:txBody>
                    <a:bodyPr/>
                    <a:lstStyle/>
                    <a:p>
                      <a:pPr marL="180340" marR="165100" algn="just">
                        <a:lnSpc>
                          <a:spcPct val="130000"/>
                        </a:lnSpc>
                        <a:spcAft>
                          <a:spcPts val="400"/>
                        </a:spcAft>
                      </a:pPr>
                      <a:r>
                        <a:rPr lang="es-ES" sz="1700" b="1" dirty="0">
                          <a:effectLst/>
                          <a:latin typeface="Tw Cen MT" panose="020B0602020104020603" pitchFamily="34" charset="0"/>
                          <a:ea typeface="Twentieth Century"/>
                          <a:cs typeface="Twentieth Century"/>
                        </a:rPr>
                        <a:t>Edema Leve (+)</a:t>
                      </a:r>
                      <a:endParaRPr lang="en-GB" sz="1700" dirty="0">
                        <a:effectLst/>
                        <a:latin typeface="Tw Cen MT" panose="020B0602020104020603" pitchFamily="34" charset="0"/>
                        <a:ea typeface="Twentieth Century"/>
                        <a:cs typeface="Twentieth Century"/>
                      </a:endParaRPr>
                    </a:p>
                  </a:txBody>
                  <a:tcPr marL="95454" marR="95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3BC"/>
                    </a:solidFill>
                  </a:tcPr>
                </a:tc>
                <a:tc>
                  <a:txBody>
                    <a:bodyPr/>
                    <a:lstStyle/>
                    <a:p>
                      <a:pPr marL="180340" marR="165100" algn="just">
                        <a:lnSpc>
                          <a:spcPct val="130000"/>
                        </a:lnSpc>
                        <a:spcAft>
                          <a:spcPts val="400"/>
                        </a:spcAft>
                      </a:pPr>
                      <a:r>
                        <a:rPr lang="es-ES" sz="1700">
                          <a:effectLst/>
                          <a:latin typeface="Tw Cen MT" panose="020B0602020104020603" pitchFamily="34" charset="0"/>
                          <a:ea typeface="Twentieth Century"/>
                          <a:cs typeface="Twentieth Century"/>
                        </a:rPr>
                        <a:t>Solo en los pies</a:t>
                      </a:r>
                      <a:endParaRPr lang="en-GB" sz="1700">
                        <a:effectLst/>
                        <a:latin typeface="Tw Cen MT" panose="020B0602020104020603" pitchFamily="34" charset="0"/>
                        <a:ea typeface="Twentieth Century"/>
                        <a:cs typeface="Twentieth Century"/>
                      </a:endParaRPr>
                    </a:p>
                  </a:txBody>
                  <a:tcPr marL="95454" marR="95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145583"/>
                  </a:ext>
                </a:extLst>
              </a:tr>
              <a:tr h="734150">
                <a:tc>
                  <a:txBody>
                    <a:bodyPr/>
                    <a:lstStyle/>
                    <a:p>
                      <a:pPr marL="180340" marR="165100" algn="just">
                        <a:lnSpc>
                          <a:spcPct val="130000"/>
                        </a:lnSpc>
                        <a:spcAft>
                          <a:spcPts val="400"/>
                        </a:spcAft>
                      </a:pPr>
                      <a:r>
                        <a:rPr lang="es-ES" sz="1700" b="1">
                          <a:solidFill>
                            <a:srgbClr val="000000"/>
                          </a:solidFill>
                          <a:effectLst/>
                          <a:latin typeface="Tw Cen MT" panose="020B0602020104020603" pitchFamily="34" charset="0"/>
                          <a:ea typeface="Twentieth Century"/>
                          <a:cs typeface="Twentieth Century"/>
                        </a:rPr>
                        <a:t>Edema Moderado (++)</a:t>
                      </a:r>
                      <a:endParaRPr lang="en-GB" sz="1700">
                        <a:effectLst/>
                        <a:latin typeface="Tw Cen MT" panose="020B0602020104020603" pitchFamily="34" charset="0"/>
                        <a:ea typeface="Twentieth Century"/>
                        <a:cs typeface="Twentieth Century"/>
                      </a:endParaRPr>
                    </a:p>
                  </a:txBody>
                  <a:tcPr marL="95454" marR="95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3BC"/>
                    </a:solidFill>
                  </a:tcPr>
                </a:tc>
                <a:tc>
                  <a:txBody>
                    <a:bodyPr/>
                    <a:lstStyle/>
                    <a:p>
                      <a:pPr marL="180340" marR="165100" algn="just">
                        <a:lnSpc>
                          <a:spcPct val="130000"/>
                        </a:lnSpc>
                        <a:spcAft>
                          <a:spcPts val="400"/>
                        </a:spcAft>
                      </a:pPr>
                      <a:r>
                        <a:rPr lang="es-ES" sz="1700" dirty="0">
                          <a:effectLst/>
                          <a:latin typeface="Tw Cen MT" panose="020B0602020104020603" pitchFamily="34" charset="0"/>
                          <a:ea typeface="Twentieth Century"/>
                          <a:cs typeface="Twentieth Century"/>
                        </a:rPr>
                        <a:t>Compromete pies, manos y parte inferior de piernas y brazos</a:t>
                      </a:r>
                      <a:endParaRPr lang="en-GB" sz="1700" dirty="0">
                        <a:effectLst/>
                        <a:latin typeface="Tw Cen MT" panose="020B0602020104020603" pitchFamily="34" charset="0"/>
                        <a:ea typeface="Twentieth Century"/>
                        <a:cs typeface="Twentieth Century"/>
                      </a:endParaRPr>
                    </a:p>
                  </a:txBody>
                  <a:tcPr marL="95454" marR="95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712432"/>
                  </a:ext>
                </a:extLst>
              </a:tr>
              <a:tr h="1089089">
                <a:tc>
                  <a:txBody>
                    <a:bodyPr/>
                    <a:lstStyle/>
                    <a:p>
                      <a:pPr marL="180340" marR="165100" algn="just">
                        <a:lnSpc>
                          <a:spcPct val="130000"/>
                        </a:lnSpc>
                        <a:spcAft>
                          <a:spcPts val="400"/>
                        </a:spcAft>
                      </a:pPr>
                      <a:r>
                        <a:rPr lang="es-ES" sz="1700" b="1">
                          <a:solidFill>
                            <a:srgbClr val="000000"/>
                          </a:solidFill>
                          <a:effectLst/>
                          <a:latin typeface="Tw Cen MT" panose="020B0602020104020603" pitchFamily="34" charset="0"/>
                          <a:ea typeface="Twentieth Century"/>
                          <a:cs typeface="Twentieth Century"/>
                        </a:rPr>
                        <a:t>Edema Severo (+++)</a:t>
                      </a:r>
                      <a:endParaRPr lang="en-GB" sz="1700">
                        <a:effectLst/>
                        <a:latin typeface="Tw Cen MT" panose="020B0602020104020603" pitchFamily="34" charset="0"/>
                        <a:ea typeface="Twentieth Century"/>
                        <a:cs typeface="Twentieth Century"/>
                      </a:endParaRPr>
                    </a:p>
                  </a:txBody>
                  <a:tcPr marL="95454" marR="95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3BC"/>
                    </a:solidFill>
                  </a:tcPr>
                </a:tc>
                <a:tc>
                  <a:txBody>
                    <a:bodyPr/>
                    <a:lstStyle/>
                    <a:p>
                      <a:pPr marL="180340" marR="165100" algn="just">
                        <a:lnSpc>
                          <a:spcPct val="130000"/>
                        </a:lnSpc>
                        <a:spcAft>
                          <a:spcPts val="400"/>
                        </a:spcAft>
                      </a:pPr>
                      <a:r>
                        <a:rPr lang="es-ES" sz="1700" dirty="0">
                          <a:effectLst/>
                          <a:latin typeface="Tw Cen MT" panose="020B0602020104020603" pitchFamily="34" charset="0"/>
                          <a:ea typeface="Twentieth Century"/>
                          <a:cs typeface="Twentieth Century"/>
                        </a:rPr>
                        <a:t>Se refiere al edema generalizado que incluye pies, piernas, manos, brazos y cara</a:t>
                      </a:r>
                      <a:endParaRPr lang="en-GB" sz="1700" dirty="0">
                        <a:effectLst/>
                        <a:latin typeface="Tw Cen MT" panose="020B0602020104020603" pitchFamily="34" charset="0"/>
                        <a:ea typeface="Twentieth Century"/>
                        <a:cs typeface="Twentieth Century"/>
                      </a:endParaRPr>
                    </a:p>
                  </a:txBody>
                  <a:tcPr marL="95454" marR="95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923943"/>
                  </a:ext>
                </a:extLst>
              </a:tr>
            </a:tbl>
          </a:graphicData>
        </a:graphic>
      </p:graphicFrame>
      <p:sp>
        <p:nvSpPr>
          <p:cNvPr id="8" name="CuadroTexto 7">
            <a:extLst>
              <a:ext uri="{FF2B5EF4-FFF2-40B4-BE49-F238E27FC236}">
                <a16:creationId xmlns:a16="http://schemas.microsoft.com/office/drawing/2014/main" id="{967449DF-84CF-43E8-86C4-5D24AE7AFF9D}"/>
              </a:ext>
            </a:extLst>
          </p:cNvPr>
          <p:cNvSpPr txBox="1"/>
          <p:nvPr/>
        </p:nvSpPr>
        <p:spPr>
          <a:xfrm>
            <a:off x="5368268" y="1071094"/>
            <a:ext cx="5950761" cy="369332"/>
          </a:xfrm>
          <a:prstGeom prst="rect">
            <a:avLst/>
          </a:prstGeom>
          <a:noFill/>
        </p:spPr>
        <p:txBody>
          <a:bodyPr wrap="square">
            <a:spAutoFit/>
          </a:bodyPr>
          <a:lstStyle/>
          <a:p>
            <a:pPr>
              <a:buNone/>
            </a:pPr>
            <a:r>
              <a:rPr lang="es-ES" sz="1800" b="1" dirty="0">
                <a:solidFill>
                  <a:srgbClr val="002060"/>
                </a:solidFill>
              </a:rPr>
              <a:t>Grados o categorización de los edemas bilaterales: +, ++, +++</a:t>
            </a:r>
          </a:p>
        </p:txBody>
      </p:sp>
      <p:sp>
        <p:nvSpPr>
          <p:cNvPr id="9" name="CuadroTexto 8">
            <a:extLst>
              <a:ext uri="{FF2B5EF4-FFF2-40B4-BE49-F238E27FC236}">
                <a16:creationId xmlns:a16="http://schemas.microsoft.com/office/drawing/2014/main" id="{CEF366FB-6EB3-48F5-8D89-B5B39EFC3009}"/>
              </a:ext>
            </a:extLst>
          </p:cNvPr>
          <p:cNvSpPr txBox="1"/>
          <p:nvPr/>
        </p:nvSpPr>
        <p:spPr>
          <a:xfrm>
            <a:off x="5348141" y="4270872"/>
            <a:ext cx="6254974" cy="1446550"/>
          </a:xfrm>
          <a:prstGeom prst="rect">
            <a:avLst/>
          </a:prstGeom>
          <a:noFill/>
        </p:spPr>
        <p:txBody>
          <a:bodyPr wrap="square">
            <a:spAutoFit/>
          </a:bodyPr>
          <a:lstStyle/>
          <a:p>
            <a:pPr marL="285750" indent="-285750">
              <a:buFont typeface="Arial" panose="020B0604020202020204" pitchFamily="34" charset="0"/>
              <a:buChar char="•"/>
            </a:pPr>
            <a:r>
              <a:rPr lang="es-ES" sz="1800" dirty="0"/>
              <a:t>Presencia de edema </a:t>
            </a:r>
            <a:r>
              <a:rPr lang="es-ES" sz="1800" u="sng" dirty="0"/>
              <a:t>bilateral</a:t>
            </a:r>
            <a:r>
              <a:rPr lang="es-ES" sz="1800" dirty="0"/>
              <a:t>, empezando por pies y piernas</a:t>
            </a:r>
          </a:p>
          <a:p>
            <a:pPr marL="285750" indent="-285750">
              <a:buFont typeface="Arial" panose="020B0604020202020204" pitchFamily="34" charset="0"/>
              <a:buChar char="•"/>
            </a:pPr>
            <a:endParaRPr lang="es-ES" sz="1800" dirty="0"/>
          </a:p>
          <a:p>
            <a:pPr marL="285750" indent="-285750">
              <a:buFont typeface="Arial" panose="020B0604020202020204" pitchFamily="34" charset="0"/>
              <a:buChar char="•"/>
            </a:pPr>
            <a:r>
              <a:rPr lang="es-ES" sz="1800" dirty="0"/>
              <a:t>El peso del niño puede ser “normal” por exceso de agua retenida. </a:t>
            </a:r>
          </a:p>
          <a:p>
            <a:pPr>
              <a:buNone/>
            </a:pPr>
            <a:endParaRPr lang="es-ES" sz="1600" b="1" dirty="0">
              <a:solidFill>
                <a:srgbClr val="002060"/>
              </a:solidFill>
            </a:endParaRPr>
          </a:p>
        </p:txBody>
      </p:sp>
    </p:spTree>
    <p:extLst>
      <p:ext uri="{BB962C8B-B14F-4D97-AF65-F5344CB8AC3E}">
        <p14:creationId xmlns:p14="http://schemas.microsoft.com/office/powerpoint/2010/main" val="2572112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A98807-F68A-4942-A0E2-A217AF6D0C02}"/>
              </a:ext>
            </a:extLst>
          </p:cNvPr>
          <p:cNvSpPr>
            <a:spLocks noGrp="1"/>
          </p:cNvSpPr>
          <p:nvPr>
            <p:ph type="title"/>
          </p:nvPr>
        </p:nvSpPr>
        <p:spPr/>
        <p:txBody>
          <a:bodyPr rtlCol="0">
            <a:normAutofit/>
          </a:bodyPr>
          <a:lstStyle/>
          <a:p>
            <a:pPr eaLnBrk="1" fontAlgn="auto" hangingPunct="1">
              <a:spcAft>
                <a:spcPts val="0"/>
              </a:spcAft>
              <a:defRPr/>
            </a:pPr>
            <a:r>
              <a:rPr lang="en-US" dirty="0" err="1"/>
              <a:t>Ejercicio</a:t>
            </a:r>
            <a:r>
              <a:rPr lang="en-US" dirty="0"/>
              <a:t>. </a:t>
            </a:r>
            <a:r>
              <a:rPr lang="en-US" dirty="0" err="1"/>
              <a:t>Grados</a:t>
            </a:r>
            <a:r>
              <a:rPr lang="en-US" dirty="0"/>
              <a:t> de Edema Bilateral</a:t>
            </a:r>
          </a:p>
        </p:txBody>
      </p:sp>
      <p:pic>
        <p:nvPicPr>
          <p:cNvPr id="226307" name="Marcador de contenido 5">
            <a:extLst>
              <a:ext uri="{FF2B5EF4-FFF2-40B4-BE49-F238E27FC236}">
                <a16:creationId xmlns:a16="http://schemas.microsoft.com/office/drawing/2014/main" id="{86DA24C0-2EDB-4F2D-93A8-528879EA7D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44889" y="2279651"/>
            <a:ext cx="5826125" cy="2976563"/>
          </a:xfrm>
        </p:spPr>
      </p:pic>
    </p:spTree>
    <p:extLst>
      <p:ext uri="{BB962C8B-B14F-4D97-AF65-F5344CB8AC3E}">
        <p14:creationId xmlns:p14="http://schemas.microsoft.com/office/powerpoint/2010/main" val="3602970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78579BD2-DA4A-405A-89BA-39BCA0F980C1}"/>
              </a:ext>
            </a:extLst>
          </p:cNvPr>
          <p:cNvGraphicFramePr>
            <a:graphicFrameLocks noGrp="1"/>
          </p:cNvGraphicFramePr>
          <p:nvPr/>
        </p:nvGraphicFramePr>
        <p:xfrm>
          <a:off x="536821" y="1945227"/>
          <a:ext cx="4933950" cy="1352550"/>
        </p:xfrm>
        <a:graphic>
          <a:graphicData uri="http://schemas.openxmlformats.org/drawingml/2006/table">
            <a:tbl>
              <a:tblPr/>
              <a:tblGrid>
                <a:gridCol w="4933950">
                  <a:extLst>
                    <a:ext uri="{9D8B030D-6E8A-4147-A177-3AD203B41FA5}">
                      <a16:colId xmlns:a16="http://schemas.microsoft.com/office/drawing/2014/main" val="1268312482"/>
                    </a:ext>
                  </a:extLst>
                </a:gridCol>
              </a:tblGrid>
              <a:tr h="1352550">
                <a:tc>
                  <a:txBody>
                    <a:bodyPr/>
                    <a:lstStyle/>
                    <a:p>
                      <a:endParaRPr lang="es-E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469843454"/>
                  </a:ext>
                </a:extLst>
              </a:tr>
            </a:tbl>
          </a:graphicData>
        </a:graphic>
      </p:graphicFrame>
      <p:sp>
        <p:nvSpPr>
          <p:cNvPr id="2" name="Título 1">
            <a:extLst>
              <a:ext uri="{FF2B5EF4-FFF2-40B4-BE49-F238E27FC236}">
                <a16:creationId xmlns:a16="http://schemas.microsoft.com/office/drawing/2014/main" id="{77A98807-F68A-4942-A0E2-A217AF6D0C02}"/>
              </a:ext>
            </a:extLst>
          </p:cNvPr>
          <p:cNvSpPr>
            <a:spLocks noGrp="1"/>
          </p:cNvSpPr>
          <p:nvPr>
            <p:ph type="title"/>
          </p:nvPr>
        </p:nvSpPr>
        <p:spPr/>
        <p:txBody>
          <a:bodyPr rtlCol="0">
            <a:normAutofit/>
          </a:bodyPr>
          <a:lstStyle/>
          <a:p>
            <a:pPr eaLnBrk="1" fontAlgn="auto" hangingPunct="1">
              <a:spcAft>
                <a:spcPts val="0"/>
              </a:spcAft>
              <a:defRPr/>
            </a:pPr>
            <a:r>
              <a:rPr lang="en-US" dirty="0" err="1"/>
              <a:t>Ejercicio</a:t>
            </a:r>
            <a:r>
              <a:rPr lang="en-US" dirty="0"/>
              <a:t>. </a:t>
            </a:r>
            <a:r>
              <a:rPr lang="en-US" dirty="0" err="1"/>
              <a:t>Grados</a:t>
            </a:r>
            <a:r>
              <a:rPr lang="en-US" dirty="0"/>
              <a:t> de Edema Bilateral</a:t>
            </a:r>
          </a:p>
        </p:txBody>
      </p:sp>
      <p:pic>
        <p:nvPicPr>
          <p:cNvPr id="226307" name="Marcador de contenido 5">
            <a:extLst>
              <a:ext uri="{FF2B5EF4-FFF2-40B4-BE49-F238E27FC236}">
                <a16:creationId xmlns:a16="http://schemas.microsoft.com/office/drawing/2014/main" id="{86DA24C0-2EDB-4F2D-93A8-528879EA7D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18260" y="1462026"/>
            <a:ext cx="5826125" cy="2976563"/>
          </a:xfrm>
        </p:spPr>
      </p:pic>
      <p:sp>
        <p:nvSpPr>
          <p:cNvPr id="5" name="CuadroTexto 4">
            <a:extLst>
              <a:ext uri="{FF2B5EF4-FFF2-40B4-BE49-F238E27FC236}">
                <a16:creationId xmlns:a16="http://schemas.microsoft.com/office/drawing/2014/main" id="{62E43D2A-9291-451B-AB29-C883A899FC40}"/>
              </a:ext>
            </a:extLst>
          </p:cNvPr>
          <p:cNvSpPr txBox="1"/>
          <p:nvPr/>
        </p:nvSpPr>
        <p:spPr>
          <a:xfrm>
            <a:off x="613021" y="2009775"/>
            <a:ext cx="4781550" cy="1477328"/>
          </a:xfrm>
          <a:prstGeom prst="rect">
            <a:avLst/>
          </a:prstGeom>
          <a:noFill/>
        </p:spPr>
        <p:txBody>
          <a:bodyPr wrap="square" rtlCol="0">
            <a:spAutoFit/>
          </a:bodyPr>
          <a:lstStyle/>
          <a:p>
            <a:pPr algn="just"/>
            <a:r>
              <a:rPr lang="es-ES" sz="1800" dirty="0">
                <a:effectLst/>
                <a:latin typeface="Calibri" panose="020F0502020204030204" pitchFamily="34" charset="0"/>
                <a:ea typeface="Calibri" panose="020F0502020204030204" pitchFamily="34" charset="0"/>
                <a:cs typeface="Arial" panose="020B0604020202020204" pitchFamily="34" charset="0"/>
              </a:rPr>
              <a:t>Este niño/a tiene edema con fóvea bilateral en ambos pies. Esto es grado + (leve) pero podría tener grado ++ y grado +++ por lo que las piernas y cara deberían revisarse también.</a:t>
            </a:r>
          </a:p>
          <a:p>
            <a:endParaRPr lang="es-ES" dirty="0"/>
          </a:p>
        </p:txBody>
      </p:sp>
    </p:spTree>
    <p:extLst>
      <p:ext uri="{BB962C8B-B14F-4D97-AF65-F5344CB8AC3E}">
        <p14:creationId xmlns:p14="http://schemas.microsoft.com/office/powerpoint/2010/main" val="1718393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A89E2A-926C-497A-8AEE-C5240066A0EE}"/>
              </a:ext>
            </a:extLst>
          </p:cNvPr>
          <p:cNvSpPr>
            <a:spLocks noGrp="1"/>
          </p:cNvSpPr>
          <p:nvPr>
            <p:ph type="title"/>
          </p:nvPr>
        </p:nvSpPr>
        <p:spPr/>
        <p:txBody>
          <a:bodyPr rtlCol="0">
            <a:normAutofit/>
          </a:bodyPr>
          <a:lstStyle/>
          <a:p>
            <a:pPr eaLnBrk="1" fontAlgn="auto" hangingPunct="1">
              <a:spcAft>
                <a:spcPts val="0"/>
              </a:spcAft>
              <a:defRPr/>
            </a:pPr>
            <a:r>
              <a:rPr lang="en-US" dirty="0" err="1"/>
              <a:t>Ejercicio</a:t>
            </a:r>
            <a:r>
              <a:rPr lang="en-US" dirty="0"/>
              <a:t>. </a:t>
            </a:r>
            <a:r>
              <a:rPr lang="en-US" dirty="0" err="1"/>
              <a:t>Grados</a:t>
            </a:r>
            <a:r>
              <a:rPr lang="en-US" dirty="0"/>
              <a:t> de Edema Bilateral</a:t>
            </a:r>
          </a:p>
        </p:txBody>
      </p:sp>
      <p:pic>
        <p:nvPicPr>
          <p:cNvPr id="227331" name="Marcador de contenido 7">
            <a:extLst>
              <a:ext uri="{FF2B5EF4-FFF2-40B4-BE49-F238E27FC236}">
                <a16:creationId xmlns:a16="http://schemas.microsoft.com/office/drawing/2014/main" id="{2A09A37C-0821-4D5C-BADD-C172EF1E8C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21014" y="1292225"/>
            <a:ext cx="7094537" cy="3683000"/>
          </a:xfrm>
        </p:spPr>
      </p:pic>
    </p:spTree>
    <p:extLst>
      <p:ext uri="{BB962C8B-B14F-4D97-AF65-F5344CB8AC3E}">
        <p14:creationId xmlns:p14="http://schemas.microsoft.com/office/powerpoint/2010/main" val="4265984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A89E2A-926C-497A-8AEE-C5240066A0EE}"/>
              </a:ext>
            </a:extLst>
          </p:cNvPr>
          <p:cNvSpPr>
            <a:spLocks noGrp="1"/>
          </p:cNvSpPr>
          <p:nvPr>
            <p:ph type="title"/>
          </p:nvPr>
        </p:nvSpPr>
        <p:spPr/>
        <p:txBody>
          <a:bodyPr rtlCol="0">
            <a:normAutofit/>
          </a:bodyPr>
          <a:lstStyle/>
          <a:p>
            <a:pPr eaLnBrk="1" fontAlgn="auto" hangingPunct="1">
              <a:spcAft>
                <a:spcPts val="0"/>
              </a:spcAft>
              <a:defRPr/>
            </a:pPr>
            <a:r>
              <a:rPr lang="en-US" dirty="0" err="1"/>
              <a:t>Ejercicio</a:t>
            </a:r>
            <a:r>
              <a:rPr lang="en-US" dirty="0"/>
              <a:t>. </a:t>
            </a:r>
            <a:r>
              <a:rPr lang="en-US" dirty="0" err="1"/>
              <a:t>Grados</a:t>
            </a:r>
            <a:r>
              <a:rPr lang="en-US" dirty="0"/>
              <a:t> de Edema Bilateral</a:t>
            </a:r>
          </a:p>
        </p:txBody>
      </p:sp>
      <p:pic>
        <p:nvPicPr>
          <p:cNvPr id="227331" name="Marcador de contenido 7">
            <a:extLst>
              <a:ext uri="{FF2B5EF4-FFF2-40B4-BE49-F238E27FC236}">
                <a16:creationId xmlns:a16="http://schemas.microsoft.com/office/drawing/2014/main" id="{2A09A37C-0821-4D5C-BADD-C172EF1E8C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41918" y="1265193"/>
            <a:ext cx="7094537" cy="3683000"/>
          </a:xfrm>
        </p:spPr>
      </p:pic>
      <p:sp>
        <p:nvSpPr>
          <p:cNvPr id="4" name="CuadroTexto 3">
            <a:extLst>
              <a:ext uri="{FF2B5EF4-FFF2-40B4-BE49-F238E27FC236}">
                <a16:creationId xmlns:a16="http://schemas.microsoft.com/office/drawing/2014/main" id="{CD8542AA-C52E-4866-A732-44DDAA73A972}"/>
              </a:ext>
            </a:extLst>
          </p:cNvPr>
          <p:cNvSpPr txBox="1"/>
          <p:nvPr/>
        </p:nvSpPr>
        <p:spPr>
          <a:xfrm>
            <a:off x="499284" y="2506528"/>
            <a:ext cx="4312413" cy="1200329"/>
          </a:xfrm>
          <a:prstGeom prst="rect">
            <a:avLst/>
          </a:prstGeom>
          <a:noFill/>
        </p:spPr>
        <p:txBody>
          <a:bodyPr wrap="square" rtlCol="0">
            <a:spAutoFit/>
          </a:bodyPr>
          <a:lstStyle/>
          <a:p>
            <a:r>
              <a:rPr lang="es-ES" sz="1800" dirty="0">
                <a:effectLst/>
                <a:latin typeface="Calibri" panose="020F0502020204030204" pitchFamily="34" charset="0"/>
                <a:ea typeface="Calibri" panose="020F0502020204030204" pitchFamily="34" charset="0"/>
                <a:cs typeface="Arial" panose="020B0604020202020204" pitchFamily="34" charset="0"/>
              </a:rPr>
              <a:t>Los pies, parte inferior de las piernas, las manos, parte inferior de los brazos están hinchados. Esto es grado ++ (moderado)</a:t>
            </a:r>
          </a:p>
          <a:p>
            <a:endParaRPr lang="es-ES" dirty="0"/>
          </a:p>
        </p:txBody>
      </p:sp>
      <p:graphicFrame>
        <p:nvGraphicFramePr>
          <p:cNvPr id="3" name="Tabla 2">
            <a:extLst>
              <a:ext uri="{FF2B5EF4-FFF2-40B4-BE49-F238E27FC236}">
                <a16:creationId xmlns:a16="http://schemas.microsoft.com/office/drawing/2014/main" id="{78F6D478-0FB8-4C90-A364-0ED55CCD1C98}"/>
              </a:ext>
            </a:extLst>
          </p:cNvPr>
          <p:cNvGraphicFramePr>
            <a:graphicFrameLocks noGrp="1"/>
          </p:cNvGraphicFramePr>
          <p:nvPr/>
        </p:nvGraphicFramePr>
        <p:xfrm>
          <a:off x="375182" y="2371354"/>
          <a:ext cx="4436515" cy="1596963"/>
        </p:xfrm>
        <a:graphic>
          <a:graphicData uri="http://schemas.openxmlformats.org/drawingml/2006/table">
            <a:tbl>
              <a:tblPr/>
              <a:tblGrid>
                <a:gridCol w="4436515">
                  <a:extLst>
                    <a:ext uri="{9D8B030D-6E8A-4147-A177-3AD203B41FA5}">
                      <a16:colId xmlns:a16="http://schemas.microsoft.com/office/drawing/2014/main" val="2426892850"/>
                    </a:ext>
                  </a:extLst>
                </a:gridCol>
              </a:tblGrid>
              <a:tr h="1596963">
                <a:tc>
                  <a:txBody>
                    <a:bodyPr/>
                    <a:lstStyle/>
                    <a:p>
                      <a:endParaRPr lang="es-E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64037747"/>
                  </a:ext>
                </a:extLst>
              </a:tr>
            </a:tbl>
          </a:graphicData>
        </a:graphic>
      </p:graphicFrame>
    </p:spTree>
    <p:extLst>
      <p:ext uri="{BB962C8B-B14F-4D97-AF65-F5344CB8AC3E}">
        <p14:creationId xmlns:p14="http://schemas.microsoft.com/office/powerpoint/2010/main" val="338590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8A099-29AB-4125-9242-C5C26A2F965B}"/>
              </a:ext>
            </a:extLst>
          </p:cNvPr>
          <p:cNvSpPr>
            <a:spLocks noGrp="1"/>
          </p:cNvSpPr>
          <p:nvPr>
            <p:ph type="title"/>
          </p:nvPr>
        </p:nvSpPr>
        <p:spPr/>
        <p:txBody>
          <a:bodyPr rtlCol="0">
            <a:normAutofit/>
          </a:bodyPr>
          <a:lstStyle/>
          <a:p>
            <a:pPr eaLnBrk="1" fontAlgn="auto" hangingPunct="1">
              <a:spcAft>
                <a:spcPts val="0"/>
              </a:spcAft>
              <a:defRPr/>
            </a:pPr>
            <a:r>
              <a:rPr lang="en-US" dirty="0" err="1"/>
              <a:t>Ejercicio</a:t>
            </a:r>
            <a:r>
              <a:rPr lang="en-US" dirty="0"/>
              <a:t>. </a:t>
            </a:r>
            <a:r>
              <a:rPr lang="en-US" dirty="0" err="1"/>
              <a:t>Grados</a:t>
            </a:r>
            <a:r>
              <a:rPr lang="en-US" dirty="0"/>
              <a:t> de Edema Bilateral</a:t>
            </a:r>
          </a:p>
        </p:txBody>
      </p:sp>
      <p:pic>
        <p:nvPicPr>
          <p:cNvPr id="228355" name="Marcador de contenido 4">
            <a:extLst>
              <a:ext uri="{FF2B5EF4-FFF2-40B4-BE49-F238E27FC236}">
                <a16:creationId xmlns:a16="http://schemas.microsoft.com/office/drawing/2014/main" id="{FA139DB8-0238-45A6-83DA-F3E2772638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30514" y="1549401"/>
            <a:ext cx="7800975" cy="3336925"/>
          </a:xfrm>
        </p:spPr>
      </p:pic>
    </p:spTree>
    <p:extLst>
      <p:ext uri="{BB962C8B-B14F-4D97-AF65-F5344CB8AC3E}">
        <p14:creationId xmlns:p14="http://schemas.microsoft.com/office/powerpoint/2010/main" val="312969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26D0508-4D4B-48D2-BF03-E406417077EB}"/>
              </a:ext>
            </a:extLst>
          </p:cNvPr>
          <p:cNvSpPr txBox="1"/>
          <p:nvPr/>
        </p:nvSpPr>
        <p:spPr>
          <a:xfrm>
            <a:off x="538394" y="435794"/>
            <a:ext cx="11439331" cy="4493538"/>
          </a:xfrm>
          <a:prstGeom prst="rect">
            <a:avLst/>
          </a:prstGeom>
          <a:noFill/>
        </p:spPr>
        <p:txBody>
          <a:bodyPr wrap="square" rtlCol="0">
            <a:spAutoFit/>
          </a:bodyPr>
          <a:lstStyle/>
          <a:p>
            <a:r>
              <a:rPr lang="es-HN" sz="2400" b="1" i="1" dirty="0">
                <a:solidFill>
                  <a:schemeClr val="accent1"/>
                </a:solidFill>
                <a:latin typeface="Tw Cen MT" panose="020B0602020104020603" pitchFamily="34" charset="0"/>
                <a:ea typeface="Times New Roman" panose="02020603050405020304" pitchFamily="18" charset="0"/>
              </a:rPr>
              <a:t>TITULO PROYECTO:</a:t>
            </a:r>
          </a:p>
          <a:p>
            <a:r>
              <a:rPr lang="es-HN" sz="2800" dirty="0">
                <a:solidFill>
                  <a:srgbClr val="000000"/>
                </a:solidFill>
                <a:latin typeface="Tw Cen MT" panose="020B0602020104020603" pitchFamily="34" charset="0"/>
              </a:rPr>
              <a:t>Servicios de Nutrición y Protección de la Niñez en Emergencias a Comunidades afectadas por Violencia, Desastres Naturales, Covid-19 y otras crisis en Honduras</a:t>
            </a:r>
          </a:p>
          <a:p>
            <a:endParaRPr lang="es-HN" sz="2400" b="1" i="1" dirty="0">
              <a:solidFill>
                <a:schemeClr val="accent1"/>
              </a:solidFill>
              <a:latin typeface="Tw Cen MT" panose="020B0602020104020603" pitchFamily="34" charset="0"/>
              <a:ea typeface="Times New Roman" panose="02020603050405020304" pitchFamily="18" charset="0"/>
            </a:endParaRPr>
          </a:p>
          <a:p>
            <a:r>
              <a:rPr lang="es-HN" sz="2400" b="1" i="1" dirty="0">
                <a:solidFill>
                  <a:schemeClr val="accent1"/>
                </a:solidFill>
                <a:effectLst/>
                <a:latin typeface="Tw Cen MT" panose="020B0602020104020603" pitchFamily="34" charset="0"/>
                <a:ea typeface="Times New Roman" panose="02020603050405020304" pitchFamily="18" charset="0"/>
              </a:rPr>
              <a:t>Componente Nutrición del Proyecto</a:t>
            </a:r>
            <a:endParaRPr lang="es-HN" sz="2800" b="1" dirty="0">
              <a:solidFill>
                <a:srgbClr val="000000"/>
              </a:solidFill>
              <a:effectLst/>
              <a:latin typeface="Tw Cen MT" panose="020B0602020104020603" pitchFamily="34" charset="0"/>
              <a:ea typeface="Times New Roman" panose="02020603050405020304" pitchFamily="18" charset="0"/>
            </a:endParaRPr>
          </a:p>
          <a:p>
            <a:r>
              <a:rPr lang="es-HN" sz="2800" dirty="0">
                <a:solidFill>
                  <a:srgbClr val="000000"/>
                </a:solidFill>
                <a:effectLst/>
                <a:latin typeface="Tw Cen MT" panose="020B0602020104020603" pitchFamily="34" charset="0"/>
                <a:ea typeface="Times New Roman" panose="02020603050405020304" pitchFamily="18" charset="0"/>
              </a:rPr>
              <a:t>Prevenir el deterioro del estado nutricional de los niños menores de 5 años y de las mujeres embarazadas y lactantes (MEL) y apoyar el manejo los casos de desnutrición aguda global a nivel comunitario a través de los centros de salud </a:t>
            </a:r>
            <a:br>
              <a:rPr lang="es-HN" sz="1800" dirty="0">
                <a:solidFill>
                  <a:srgbClr val="000000"/>
                </a:solidFill>
                <a:effectLst/>
                <a:latin typeface="Arial" panose="020B0604020202020204" pitchFamily="34" charset="0"/>
                <a:ea typeface="Times New Roman" panose="02020603050405020304" pitchFamily="18" charset="0"/>
              </a:rPr>
            </a:br>
            <a:endParaRPr lang="en-GB" dirty="0"/>
          </a:p>
        </p:txBody>
      </p:sp>
      <p:pic>
        <p:nvPicPr>
          <p:cNvPr id="12" name="Imagen 11" descr="Imagen que contiene Logotipo&#10;&#10;Descripción generada automáticamente">
            <a:extLst>
              <a:ext uri="{FF2B5EF4-FFF2-40B4-BE49-F238E27FC236}">
                <a16:creationId xmlns:a16="http://schemas.microsoft.com/office/drawing/2014/main" id="{CDD0730B-B115-43F7-99DF-23C3916274B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57" y="5077777"/>
            <a:ext cx="2152682" cy="1439704"/>
          </a:xfrm>
          <a:prstGeom prst="rect">
            <a:avLst/>
          </a:prstGeom>
          <a:noFill/>
          <a:ln>
            <a:noFill/>
          </a:ln>
        </p:spPr>
      </p:pic>
      <p:pic>
        <p:nvPicPr>
          <p:cNvPr id="13" name="Imagen 12" descr="Texto&#10;&#10;Descripción generada automáticamente con confianza baja">
            <a:extLst>
              <a:ext uri="{FF2B5EF4-FFF2-40B4-BE49-F238E27FC236}">
                <a16:creationId xmlns:a16="http://schemas.microsoft.com/office/drawing/2014/main" id="{8D4C7584-2EF3-41D3-9422-B3FFD359C6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1790" y="5393206"/>
            <a:ext cx="2646039" cy="808846"/>
          </a:xfrm>
          <a:prstGeom prst="rect">
            <a:avLst/>
          </a:prstGeom>
          <a:noFill/>
          <a:ln>
            <a:noFill/>
          </a:ln>
        </p:spPr>
      </p:pic>
      <p:pic>
        <p:nvPicPr>
          <p:cNvPr id="14" name="Picture 128" descr="Imagen que contiene Texto&#10;&#10;Descripción generada automáticamente">
            <a:extLst>
              <a:ext uri="{FF2B5EF4-FFF2-40B4-BE49-F238E27FC236}">
                <a16:creationId xmlns:a16="http://schemas.microsoft.com/office/drawing/2014/main" id="{FE6945E3-143B-497A-89F8-83F23192FCF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04362" y="5313913"/>
            <a:ext cx="2029272" cy="867735"/>
          </a:xfrm>
          <a:prstGeom prst="rect">
            <a:avLst/>
          </a:prstGeom>
        </p:spPr>
      </p:pic>
      <p:pic>
        <p:nvPicPr>
          <p:cNvPr id="15" name="Imagen 14" descr="Logotipo&#10;&#10;Descripción generada automáticamente">
            <a:extLst>
              <a:ext uri="{FF2B5EF4-FFF2-40B4-BE49-F238E27FC236}">
                <a16:creationId xmlns:a16="http://schemas.microsoft.com/office/drawing/2014/main" id="{41777915-B872-4E14-A4A2-1F10AC89D7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9219" y="5189696"/>
            <a:ext cx="2145685" cy="867735"/>
          </a:xfrm>
          <a:prstGeom prst="rect">
            <a:avLst/>
          </a:prstGeom>
          <a:noFill/>
          <a:ln>
            <a:noFill/>
          </a:ln>
        </p:spPr>
      </p:pic>
      <p:pic>
        <p:nvPicPr>
          <p:cNvPr id="16" name="Imagen 15" descr="Logotipo&#10;&#10;Descripción generada automáticamente">
            <a:extLst>
              <a:ext uri="{FF2B5EF4-FFF2-40B4-BE49-F238E27FC236}">
                <a16:creationId xmlns:a16="http://schemas.microsoft.com/office/drawing/2014/main" id="{6AA4DFCE-EDC5-485F-9F86-1A874320E78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9555" y="5428694"/>
            <a:ext cx="1868170" cy="368935"/>
          </a:xfrm>
          <a:prstGeom prst="rect">
            <a:avLst/>
          </a:prstGeom>
          <a:noFill/>
          <a:ln>
            <a:noFill/>
          </a:ln>
        </p:spPr>
      </p:pic>
    </p:spTree>
    <p:extLst>
      <p:ext uri="{BB962C8B-B14F-4D97-AF65-F5344CB8AC3E}">
        <p14:creationId xmlns:p14="http://schemas.microsoft.com/office/powerpoint/2010/main" val="2901726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8A099-29AB-4125-9242-C5C26A2F965B}"/>
              </a:ext>
            </a:extLst>
          </p:cNvPr>
          <p:cNvSpPr>
            <a:spLocks noGrp="1"/>
          </p:cNvSpPr>
          <p:nvPr>
            <p:ph type="title"/>
          </p:nvPr>
        </p:nvSpPr>
        <p:spPr/>
        <p:txBody>
          <a:bodyPr rtlCol="0">
            <a:normAutofit/>
          </a:bodyPr>
          <a:lstStyle/>
          <a:p>
            <a:pPr eaLnBrk="1" fontAlgn="auto" hangingPunct="1">
              <a:spcAft>
                <a:spcPts val="0"/>
              </a:spcAft>
              <a:defRPr/>
            </a:pPr>
            <a:r>
              <a:rPr lang="en-US" dirty="0" err="1"/>
              <a:t>Ejercicio</a:t>
            </a:r>
            <a:r>
              <a:rPr lang="en-US" dirty="0"/>
              <a:t>. </a:t>
            </a:r>
            <a:r>
              <a:rPr lang="en-US" dirty="0" err="1"/>
              <a:t>Grados</a:t>
            </a:r>
            <a:r>
              <a:rPr lang="en-US" dirty="0"/>
              <a:t> de Edema Bilateral</a:t>
            </a:r>
          </a:p>
        </p:txBody>
      </p:sp>
      <p:pic>
        <p:nvPicPr>
          <p:cNvPr id="228355" name="Marcador de contenido 4">
            <a:extLst>
              <a:ext uri="{FF2B5EF4-FFF2-40B4-BE49-F238E27FC236}">
                <a16:creationId xmlns:a16="http://schemas.microsoft.com/office/drawing/2014/main" id="{FA139DB8-0238-45A6-83DA-F3E2772638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56472" y="1336337"/>
            <a:ext cx="7435528" cy="3336925"/>
          </a:xfrm>
        </p:spPr>
      </p:pic>
      <p:sp>
        <p:nvSpPr>
          <p:cNvPr id="5" name="CuadroTexto 4">
            <a:extLst>
              <a:ext uri="{FF2B5EF4-FFF2-40B4-BE49-F238E27FC236}">
                <a16:creationId xmlns:a16="http://schemas.microsoft.com/office/drawing/2014/main" id="{6C31B088-33C6-47BD-8F93-3E69A8BBC3F7}"/>
              </a:ext>
            </a:extLst>
          </p:cNvPr>
          <p:cNvSpPr txBox="1"/>
          <p:nvPr/>
        </p:nvSpPr>
        <p:spPr>
          <a:xfrm>
            <a:off x="333745" y="2081469"/>
            <a:ext cx="4042946" cy="1477328"/>
          </a:xfrm>
          <a:prstGeom prst="rect">
            <a:avLst/>
          </a:prstGeom>
          <a:noFill/>
        </p:spPr>
        <p:txBody>
          <a:bodyPr wrap="square">
            <a:spAutoFit/>
          </a:bodyPr>
          <a:lstStyle/>
          <a:p>
            <a:r>
              <a:rPr lang="es-ES" sz="1800" dirty="0">
                <a:effectLst/>
                <a:latin typeface="Calibri" panose="020F0502020204030204" pitchFamily="34" charset="0"/>
                <a:ea typeface="Calibri" panose="020F0502020204030204" pitchFamily="34" charset="0"/>
                <a:cs typeface="Arial" panose="020B0604020202020204" pitchFamily="34" charset="0"/>
              </a:rPr>
              <a:t>Esta niña tiene edema con fóvea generalizado, incluyendo pies, piernas, brazos, manos y cara. Esto es grado +++ severo.</a:t>
            </a:r>
          </a:p>
          <a:p>
            <a:endParaRPr lang="es-E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DB76A398-AB25-4C04-8642-8A70D4E8871B}"/>
              </a:ext>
            </a:extLst>
          </p:cNvPr>
          <p:cNvGraphicFramePr>
            <a:graphicFrameLocks noGrp="1"/>
          </p:cNvGraphicFramePr>
          <p:nvPr/>
        </p:nvGraphicFramePr>
        <p:xfrm>
          <a:off x="333745" y="2061016"/>
          <a:ext cx="4273766" cy="1205968"/>
        </p:xfrm>
        <a:graphic>
          <a:graphicData uri="http://schemas.openxmlformats.org/drawingml/2006/table">
            <a:tbl>
              <a:tblPr/>
              <a:tblGrid>
                <a:gridCol w="4273766">
                  <a:extLst>
                    <a:ext uri="{9D8B030D-6E8A-4147-A177-3AD203B41FA5}">
                      <a16:colId xmlns:a16="http://schemas.microsoft.com/office/drawing/2014/main" val="465930186"/>
                    </a:ext>
                  </a:extLst>
                </a:gridCol>
              </a:tblGrid>
              <a:tr h="1205968">
                <a:tc>
                  <a:txBody>
                    <a:bodyPr/>
                    <a:lstStyle/>
                    <a:p>
                      <a:endParaRPr lang="es-E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84014615"/>
                  </a:ext>
                </a:extLst>
              </a:tr>
            </a:tbl>
          </a:graphicData>
        </a:graphic>
      </p:graphicFrame>
    </p:spTree>
    <p:extLst>
      <p:ext uri="{BB962C8B-B14F-4D97-AF65-F5344CB8AC3E}">
        <p14:creationId xmlns:p14="http://schemas.microsoft.com/office/powerpoint/2010/main" val="2305314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a mano muestra un objeto en la mano&#10;&#10;Descripción generada automáticamente con confianza baja">
            <a:extLst>
              <a:ext uri="{FF2B5EF4-FFF2-40B4-BE49-F238E27FC236}">
                <a16:creationId xmlns:a16="http://schemas.microsoft.com/office/drawing/2014/main" id="{E6AE65BF-F752-4DD6-85C9-38419757B679}"/>
              </a:ext>
            </a:extLst>
          </p:cNvPr>
          <p:cNvPicPr>
            <a:picLocks noChangeAspect="1"/>
          </p:cNvPicPr>
          <p:nvPr/>
        </p:nvPicPr>
        <p:blipFill rotWithShape="1">
          <a:blip r:embed="rId3">
            <a:extLst>
              <a:ext uri="{28A0092B-C50C-407E-A947-70E740481C1C}">
                <a14:useLocalDpi xmlns:a14="http://schemas.microsoft.com/office/drawing/2010/main" val="0"/>
              </a:ext>
            </a:extLst>
          </a:blip>
          <a:srcRect l="8482" t="31818" r="609"/>
          <a:stretch/>
        </p:blipFill>
        <p:spPr>
          <a:xfrm>
            <a:off x="20" y="10"/>
            <a:ext cx="12191981" cy="6857990"/>
          </a:xfrm>
          <a:prstGeom prst="rect">
            <a:avLst/>
          </a:prstGeom>
        </p:spPr>
      </p:pic>
      <p:sp>
        <p:nvSpPr>
          <p:cNvPr id="145410" name="Rectangle 3"/>
          <p:cNvSpPr>
            <a:spLocks noGrp="1" noChangeArrowheads="1"/>
          </p:cNvSpPr>
          <p:nvPr>
            <p:ph type="title"/>
          </p:nvPr>
        </p:nvSpPr>
        <p:spPr>
          <a:xfrm>
            <a:off x="404553" y="3091928"/>
            <a:ext cx="9078562" cy="2387600"/>
          </a:xfrm>
        </p:spPr>
        <p:txBody>
          <a:bodyPr vert="horz" lIns="91440" tIns="45720" rIns="91440" bIns="45720" rtlCol="0" anchor="b">
            <a:normAutofit/>
          </a:bodyPr>
          <a:lstStyle/>
          <a:p>
            <a:r>
              <a:rPr lang="en-US" sz="6600"/>
              <a:t>¡Gracias  por su atención!</a:t>
            </a:r>
          </a:p>
        </p:txBody>
      </p:sp>
    </p:spTree>
    <p:extLst>
      <p:ext uri="{BB962C8B-B14F-4D97-AF65-F5344CB8AC3E}">
        <p14:creationId xmlns:p14="http://schemas.microsoft.com/office/powerpoint/2010/main" val="1143688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title"/>
          </p:nvPr>
        </p:nvSpPr>
        <p:spPr>
          <a:xfrm>
            <a:off x="784260" y="4097757"/>
            <a:ext cx="8423275" cy="1008063"/>
          </a:xfrm>
        </p:spPr>
        <p:txBody>
          <a:bodyPr>
            <a:normAutofit fontScale="90000"/>
          </a:bodyPr>
          <a:lstStyle/>
          <a:p>
            <a:r>
              <a:rPr lang="fr-FR" sz="4900" b="1" dirty="0">
                <a:solidFill>
                  <a:srgbClr val="EF5B11"/>
                </a:solidFill>
                <a:ea typeface="ＭＳ Ｐゴシック" pitchFamily="34" charset="-128"/>
              </a:rPr>
              <a:t>¿PREGUNTAS?</a:t>
            </a:r>
            <a:br>
              <a:rPr lang="fr-FR" b="1" dirty="0">
                <a:solidFill>
                  <a:schemeClr val="accent2"/>
                </a:solidFill>
                <a:ea typeface="ＭＳ Ｐゴシック" pitchFamily="34" charset="-128"/>
              </a:rPr>
            </a:br>
            <a:br>
              <a:rPr lang="fr-FR" b="1" dirty="0">
                <a:solidFill>
                  <a:schemeClr val="accent2"/>
                </a:solidFill>
                <a:ea typeface="ＭＳ Ｐゴシック" pitchFamily="34" charset="-128"/>
              </a:rPr>
            </a:br>
            <a:br>
              <a:rPr lang="fr-FR" b="1" dirty="0">
                <a:solidFill>
                  <a:schemeClr val="accent2"/>
                </a:solidFill>
                <a:ea typeface="ＭＳ Ｐゴシック" pitchFamily="34" charset="-128"/>
              </a:rPr>
            </a:br>
            <a:r>
              <a:rPr lang="es-ES" dirty="0">
                <a:ea typeface="ＭＳ Ｐゴシック" pitchFamily="34" charset="-128"/>
              </a:rPr>
              <a:t>Deposite sus preguntas en </a:t>
            </a:r>
            <a:br>
              <a:rPr lang="es-ES" dirty="0">
                <a:ea typeface="ＭＳ Ｐゴシック" pitchFamily="34" charset="-128"/>
              </a:rPr>
            </a:br>
            <a:r>
              <a:rPr lang="es-ES" dirty="0">
                <a:ea typeface="ＭＳ Ｐゴシック" pitchFamily="34" charset="-128"/>
              </a:rPr>
              <a:t>el link habilitado</a:t>
            </a:r>
            <a:br>
              <a:rPr lang="es-ES" dirty="0">
                <a:ea typeface="ＭＳ Ｐゴシック" pitchFamily="34" charset="-128"/>
              </a:rPr>
            </a:br>
            <a:r>
              <a:rPr lang="es-ES" dirty="0">
                <a:ea typeface="ＭＳ Ｐゴシック" pitchFamily="34" charset="-128"/>
              </a:rPr>
              <a:t>con ese fin</a:t>
            </a:r>
            <a:br>
              <a:rPr lang="fr-FR" dirty="0">
                <a:solidFill>
                  <a:schemeClr val="accent2"/>
                </a:solidFill>
                <a:ea typeface="ＭＳ Ｐゴシック" pitchFamily="34" charset="-128"/>
              </a:rPr>
            </a:br>
            <a:br>
              <a:rPr lang="fr-FR" dirty="0">
                <a:solidFill>
                  <a:schemeClr val="accent2"/>
                </a:solidFill>
                <a:ea typeface="ＭＳ Ｐゴシック" pitchFamily="34" charset="-128"/>
              </a:rPr>
            </a:br>
            <a:br>
              <a:rPr lang="fr-FR" dirty="0">
                <a:solidFill>
                  <a:schemeClr val="accent2"/>
                </a:solidFill>
                <a:ea typeface="ＭＳ Ｐゴシック" pitchFamily="34" charset="-128"/>
              </a:rPr>
            </a:br>
            <a:br>
              <a:rPr lang="fr-FR" dirty="0">
                <a:solidFill>
                  <a:schemeClr val="accent2"/>
                </a:solidFill>
                <a:ea typeface="ＭＳ Ｐゴシック" pitchFamily="34" charset="-128"/>
              </a:rPr>
            </a:br>
            <a:endParaRPr lang="es-ES" dirty="0">
              <a:solidFill>
                <a:schemeClr val="accent2"/>
              </a:solidFill>
              <a:ea typeface="ＭＳ Ｐゴシック" pitchFamily="34" charset="-128"/>
            </a:endParaRPr>
          </a:p>
        </p:txBody>
      </p:sp>
      <p:graphicFrame>
        <p:nvGraphicFramePr>
          <p:cNvPr id="4" name="Object 7">
            <a:extLst>
              <a:ext uri="{FF2B5EF4-FFF2-40B4-BE49-F238E27FC236}">
                <a16:creationId xmlns:a16="http://schemas.microsoft.com/office/drawing/2014/main" id="{6FE1DE63-442C-4950-B692-EFC6BB5BA3FD}"/>
              </a:ext>
            </a:extLst>
          </p:cNvPr>
          <p:cNvGraphicFramePr>
            <a:graphicFrameLocks noChangeAspect="1"/>
          </p:cNvGraphicFramePr>
          <p:nvPr/>
        </p:nvGraphicFramePr>
        <p:xfrm>
          <a:off x="8302171" y="558717"/>
          <a:ext cx="2365534" cy="5740566"/>
        </p:xfrm>
        <a:graphic>
          <a:graphicData uri="http://schemas.openxmlformats.org/presentationml/2006/ole">
            <mc:AlternateContent xmlns:mc="http://schemas.openxmlformats.org/markup-compatibility/2006">
              <mc:Choice xmlns:v="urn:schemas-microsoft-com:vml" Requires="v">
                <p:oleObj name="Clip" r:id="rId3" imgW="1621800" imgH="3934080" progId="MS_ClipArt_Gallery.2">
                  <p:embed/>
                </p:oleObj>
              </mc:Choice>
              <mc:Fallback>
                <p:oleObj name="Clip" r:id="rId3" imgW="1621800" imgH="3934080" progId="MS_ClipArt_Gallery.2">
                  <p:embed/>
                  <p:pic>
                    <p:nvPicPr>
                      <p:cNvPr id="4" name="Object 7">
                        <a:extLst>
                          <a:ext uri="{FF2B5EF4-FFF2-40B4-BE49-F238E27FC236}">
                            <a16:creationId xmlns:a16="http://schemas.microsoft.com/office/drawing/2014/main" id="{6FE1DE63-442C-4950-B692-EFC6BB5BA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171" y="558717"/>
                        <a:ext cx="2365534" cy="574056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3959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CEFDE-E2A7-4CFA-A710-DB84328CECF7}"/>
              </a:ext>
            </a:extLst>
          </p:cNvPr>
          <p:cNvSpPr>
            <a:spLocks noGrp="1"/>
          </p:cNvSpPr>
          <p:nvPr>
            <p:ph type="title"/>
          </p:nvPr>
        </p:nvSpPr>
        <p:spPr>
          <a:xfrm>
            <a:off x="1364413" y="1564651"/>
            <a:ext cx="10515600" cy="1325563"/>
          </a:xfrm>
        </p:spPr>
        <p:txBody>
          <a:bodyPr>
            <a:normAutofit fontScale="90000"/>
          </a:bodyPr>
          <a:lstStyle/>
          <a:p>
            <a:r>
              <a:rPr lang="es-ES" dirty="0"/>
              <a:t>	</a:t>
            </a:r>
            <a:br>
              <a:rPr lang="es-ES" dirty="0"/>
            </a:br>
            <a:r>
              <a:rPr lang="es-ES" dirty="0"/>
              <a:t>	</a:t>
            </a:r>
            <a:r>
              <a:rPr lang="es-ES" b="1" dirty="0">
                <a:solidFill>
                  <a:srgbClr val="EF5B11"/>
                </a:solidFill>
                <a:latin typeface="Tw Cen MT" panose="020B0602020104020603" pitchFamily="34" charset="0"/>
              </a:rPr>
              <a:t>MÓDULO 3</a:t>
            </a:r>
            <a:br>
              <a:rPr lang="es-ES" b="1" dirty="0">
                <a:solidFill>
                  <a:srgbClr val="EF5B11"/>
                </a:solidFill>
                <a:latin typeface="Tw Cen MT" panose="020B0602020104020603" pitchFamily="34" charset="0"/>
              </a:rPr>
            </a:br>
            <a:r>
              <a:rPr lang="es-ES" b="1" i="1" dirty="0">
                <a:solidFill>
                  <a:srgbClr val="0070C0"/>
                </a:solidFill>
                <a:latin typeface="Tw Cen MT" panose="020B0602020104020603" pitchFamily="34" charset="0"/>
              </a:rPr>
              <a:t>ADMISIÓN Y TRATAMIENTO MÉDICO-NUTRICIONAL </a:t>
            </a:r>
            <a:br>
              <a:rPr lang="es-ES" sz="4400" b="1" dirty="0">
                <a:effectLst/>
                <a:latin typeface="Tw Cen MT" panose="020B0602020104020603" pitchFamily="34" charset="0"/>
                <a:ea typeface="Tw Cen MT" panose="020B0602020104020603" pitchFamily="34" charset="0"/>
                <a:cs typeface="Tw Cen MT" panose="020B0602020104020603" pitchFamily="34" charset="0"/>
              </a:rPr>
            </a:br>
            <a:br>
              <a:rPr lang="es-ES" b="1" dirty="0">
                <a:solidFill>
                  <a:srgbClr val="EF5B11"/>
                </a:solidFill>
                <a:latin typeface="Tw Cen MT" panose="020B0602020104020603" pitchFamily="34" charset="0"/>
              </a:rPr>
            </a:br>
            <a:endParaRPr lang="es-ES" b="1" dirty="0">
              <a:solidFill>
                <a:srgbClr val="EF5B11"/>
              </a:solidFill>
              <a:latin typeface="Tw Cen MT" panose="020B0602020104020603" pitchFamily="34" charset="0"/>
            </a:endParaRPr>
          </a:p>
        </p:txBody>
      </p:sp>
      <p:pic>
        <p:nvPicPr>
          <p:cNvPr id="4" name="Imagen 3" descr="Imagen que contiene Logotipo&#10;&#10;Descripción generada automáticamente">
            <a:extLst>
              <a:ext uri="{FF2B5EF4-FFF2-40B4-BE49-F238E27FC236}">
                <a16:creationId xmlns:a16="http://schemas.microsoft.com/office/drawing/2014/main" id="{B298B3A5-856D-4FDA-A9A5-72CC1D542E0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74" y="5202505"/>
            <a:ext cx="1764738" cy="1180249"/>
          </a:xfrm>
          <a:prstGeom prst="rect">
            <a:avLst/>
          </a:prstGeom>
          <a:noFill/>
          <a:ln>
            <a:noFill/>
          </a:ln>
        </p:spPr>
      </p:pic>
      <p:pic>
        <p:nvPicPr>
          <p:cNvPr id="5" name="Imagen 4" descr="Texto&#10;&#10;Descripción generada automáticamente con confianza baja">
            <a:extLst>
              <a:ext uri="{FF2B5EF4-FFF2-40B4-BE49-F238E27FC236}">
                <a16:creationId xmlns:a16="http://schemas.microsoft.com/office/drawing/2014/main" id="{FFCF5577-B829-4E0D-B693-B10A934847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6930" y="5477982"/>
            <a:ext cx="2066959" cy="631831"/>
          </a:xfrm>
          <a:prstGeom prst="rect">
            <a:avLst/>
          </a:prstGeom>
          <a:noFill/>
          <a:ln>
            <a:noFill/>
          </a:ln>
        </p:spPr>
      </p:pic>
      <p:pic>
        <p:nvPicPr>
          <p:cNvPr id="6" name="Picture 128" descr="Imagen que contiene Texto&#10;&#10;Descripción generada automáticamente">
            <a:extLst>
              <a:ext uri="{FF2B5EF4-FFF2-40B4-BE49-F238E27FC236}">
                <a16:creationId xmlns:a16="http://schemas.microsoft.com/office/drawing/2014/main" id="{54606119-2D2E-4BCA-864E-CAE23C66917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641207" y="5393644"/>
            <a:ext cx="1637634" cy="712453"/>
          </a:xfrm>
          <a:prstGeom prst="rect">
            <a:avLst/>
          </a:prstGeom>
        </p:spPr>
      </p:pic>
      <p:pic>
        <p:nvPicPr>
          <p:cNvPr id="7" name="Imagen 6" descr="Logotipo&#10;&#10;Descripción generada automáticamente">
            <a:extLst>
              <a:ext uri="{FF2B5EF4-FFF2-40B4-BE49-F238E27FC236}">
                <a16:creationId xmlns:a16="http://schemas.microsoft.com/office/drawing/2014/main" id="{AC6D6329-736D-4AB0-8976-03EFFD040D3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267" y="5393644"/>
            <a:ext cx="1973181" cy="797973"/>
          </a:xfrm>
          <a:prstGeom prst="rect">
            <a:avLst/>
          </a:prstGeom>
          <a:noFill/>
          <a:ln>
            <a:noFill/>
          </a:ln>
        </p:spPr>
      </p:pic>
      <p:pic>
        <p:nvPicPr>
          <p:cNvPr id="8" name="Imagen 7" descr="Logotipo&#10;&#10;Descripción generada automáticamente">
            <a:extLst>
              <a:ext uri="{FF2B5EF4-FFF2-40B4-BE49-F238E27FC236}">
                <a16:creationId xmlns:a16="http://schemas.microsoft.com/office/drawing/2014/main" id="{EADED11F-B8A6-410D-8608-CE969A2B56C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44219" y="5565402"/>
            <a:ext cx="1868170" cy="368935"/>
          </a:xfrm>
          <a:prstGeom prst="rect">
            <a:avLst/>
          </a:prstGeom>
          <a:noFill/>
          <a:ln>
            <a:noFill/>
          </a:ln>
        </p:spPr>
      </p:pic>
      <p:sp>
        <p:nvSpPr>
          <p:cNvPr id="9" name="CuadroTexto 8">
            <a:extLst>
              <a:ext uri="{FF2B5EF4-FFF2-40B4-BE49-F238E27FC236}">
                <a16:creationId xmlns:a16="http://schemas.microsoft.com/office/drawing/2014/main" id="{451D70A2-F45B-414A-B35E-0A31040357DF}"/>
              </a:ext>
            </a:extLst>
          </p:cNvPr>
          <p:cNvSpPr txBox="1"/>
          <p:nvPr/>
        </p:nvSpPr>
        <p:spPr>
          <a:xfrm>
            <a:off x="5393334" y="3193280"/>
            <a:ext cx="6229227" cy="1200329"/>
          </a:xfrm>
          <a:prstGeom prst="rect">
            <a:avLst/>
          </a:prstGeom>
          <a:noFill/>
        </p:spPr>
        <p:txBody>
          <a:bodyPr wrap="square" rtlCol="0">
            <a:spAutoFit/>
          </a:bodyPr>
          <a:lstStyle/>
          <a:p>
            <a:r>
              <a:rPr lang="es-ES" sz="1800" b="1" i="1" dirty="0">
                <a:effectLst/>
                <a:latin typeface="Tw Cen MT" panose="020B0602020104020603" pitchFamily="34" charset="0"/>
                <a:ea typeface="Twentieth Century"/>
                <a:cs typeface="Twentieth Century"/>
              </a:rPr>
              <a:t>CURSO </a:t>
            </a:r>
          </a:p>
          <a:p>
            <a:r>
              <a:rPr lang="es-ES" sz="1800" b="1" i="1" dirty="0">
                <a:effectLst/>
                <a:latin typeface="Tw Cen MT" panose="020B0602020104020603" pitchFamily="34" charset="0"/>
                <a:ea typeface="Twentieth Century"/>
                <a:cs typeface="Twentieth Century"/>
              </a:rPr>
              <a:t>“</a:t>
            </a:r>
            <a:r>
              <a:rPr lang="es-ES_tradnl" sz="1800" b="1" dirty="0">
                <a:effectLst/>
                <a:latin typeface="Univers LT Std 45 Light"/>
                <a:ea typeface="Calibri" panose="020F0502020204030204" pitchFamily="34" charset="0"/>
                <a:cs typeface="Times New Roman" panose="02020603050405020304" pitchFamily="18" charset="0"/>
              </a:rPr>
              <a:t>PROTOCOLO SIMPLIFICADO DEL MANEJO DE CASOS DE MALNUTRICION AGUDA EN NIÑOS y NIÑAS DE 6-59 MESES”  HONDURAS </a:t>
            </a:r>
            <a:r>
              <a:rPr lang="es-ES_tradnl" b="1" i="1" dirty="0">
                <a:latin typeface="Univers LT Std 45 Light"/>
                <a:cs typeface="Times New Roman" panose="02020603050405020304" pitchFamily="18" charset="0"/>
              </a:rPr>
              <a:t>2021</a:t>
            </a:r>
            <a:endParaRPr lang="es-ES" sz="1800" b="1" i="1" dirty="0">
              <a:latin typeface="Tw Cen MT" panose="020B0602020104020603" pitchFamily="34" charset="0"/>
            </a:endParaRPr>
          </a:p>
        </p:txBody>
      </p:sp>
    </p:spTree>
    <p:extLst>
      <p:ext uri="{BB962C8B-B14F-4D97-AF65-F5344CB8AC3E}">
        <p14:creationId xmlns:p14="http://schemas.microsoft.com/office/powerpoint/2010/main" val="20513984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00138A0-0036-43C8-A147-D1E9F38DE7E6}"/>
              </a:ext>
            </a:extLst>
          </p:cNvPr>
          <p:cNvSpPr>
            <a:spLocks noGrp="1"/>
          </p:cNvSpPr>
          <p:nvPr>
            <p:ph type="title"/>
          </p:nvPr>
        </p:nvSpPr>
        <p:spPr>
          <a:xfrm>
            <a:off x="640080" y="1243013"/>
            <a:ext cx="3855720" cy="4371974"/>
          </a:xfrm>
        </p:spPr>
        <p:txBody>
          <a:bodyPr vert="horz" lIns="91440" tIns="45720" rIns="91440" bIns="45720" rtlCol="0" anchor="ctr">
            <a:normAutofit/>
          </a:bodyPr>
          <a:lstStyle/>
          <a:p>
            <a:pPr>
              <a:lnSpc>
                <a:spcPct val="90000"/>
              </a:lnSpc>
              <a:spcBef>
                <a:spcPct val="0"/>
              </a:spcBef>
            </a:pPr>
            <a:r>
              <a:rPr lang="en-US" sz="3600" b="1" dirty="0">
                <a:solidFill>
                  <a:schemeClr val="accent6"/>
                </a:solidFill>
                <a:latin typeface="+mj-lt"/>
                <a:ea typeface="+mj-ea"/>
                <a:cs typeface="+mj-cs"/>
              </a:rPr>
              <a:t>3- ADMISIÓN Y TRATAMIENTO MÉDICO-NUTRICIONAL </a:t>
            </a:r>
          </a:p>
        </p:txBody>
      </p:sp>
      <p:sp>
        <p:nvSpPr>
          <p:cNvPr id="2" name="Marcador de texto 1">
            <a:extLst>
              <a:ext uri="{FF2B5EF4-FFF2-40B4-BE49-F238E27FC236}">
                <a16:creationId xmlns:a16="http://schemas.microsoft.com/office/drawing/2014/main" id="{8AD981A6-A82E-407B-A829-6905578809C0}"/>
              </a:ext>
            </a:extLst>
          </p:cNvPr>
          <p:cNvSpPr>
            <a:spLocks noGrp="1"/>
          </p:cNvSpPr>
          <p:nvPr>
            <p:ph type="body" idx="1"/>
          </p:nvPr>
        </p:nvSpPr>
        <p:spPr>
          <a:xfrm>
            <a:off x="5122101" y="908528"/>
            <a:ext cx="6560466" cy="5230368"/>
          </a:xfrm>
        </p:spPr>
        <p:txBody>
          <a:bodyPr vert="horz" lIns="91440" tIns="45720" rIns="91440" bIns="45720" rtlCol="0" anchor="ctr">
            <a:normAutofit fontScale="25000" lnSpcReduction="20000"/>
          </a:bodyPr>
          <a:lstStyle/>
          <a:p>
            <a:pPr marL="133350" indent="-228600">
              <a:lnSpc>
                <a:spcPct val="170000"/>
              </a:lnSpc>
              <a:buFont typeface="Arial" panose="020B0604020202020204" pitchFamily="34" charset="0"/>
              <a:buChar char="•"/>
            </a:pPr>
            <a:r>
              <a:rPr lang="es-ES" sz="7200" dirty="0">
                <a:solidFill>
                  <a:schemeClr val="accent1"/>
                </a:solidFill>
                <a:latin typeface="Tw Cen MT" panose="020B0602020104020603" pitchFamily="34" charset="0"/>
                <a:ea typeface="+mn-ea"/>
                <a:cs typeface="+mn-cs"/>
              </a:rPr>
              <a:t>CRITERIOS DE ADMISIÓN </a:t>
            </a:r>
          </a:p>
          <a:p>
            <a:pPr marL="133350" indent="-228600">
              <a:lnSpc>
                <a:spcPct val="170000"/>
              </a:lnSpc>
              <a:buFont typeface="Arial" panose="020B0604020202020204" pitchFamily="34" charset="0"/>
              <a:buChar char="•"/>
            </a:pPr>
            <a:r>
              <a:rPr lang="es-ES" sz="7200" dirty="0">
                <a:solidFill>
                  <a:schemeClr val="accent1"/>
                </a:solidFill>
                <a:latin typeface="Tw Cen MT" panose="020B0602020104020603" pitchFamily="34" charset="0"/>
                <a:ea typeface="+mn-ea"/>
                <a:cs typeface="+mn-cs"/>
              </a:rPr>
              <a:t>PRUEBA DEL APETITO</a:t>
            </a:r>
          </a:p>
          <a:p>
            <a:pPr marL="133350" indent="-228600">
              <a:lnSpc>
                <a:spcPct val="170000"/>
              </a:lnSpc>
              <a:buFont typeface="Arial" panose="020B0604020202020204" pitchFamily="34" charset="0"/>
              <a:buChar char="•"/>
            </a:pPr>
            <a:r>
              <a:rPr lang="es-ES" sz="7200" dirty="0">
                <a:solidFill>
                  <a:schemeClr val="accent1"/>
                </a:solidFill>
                <a:latin typeface="Tw Cen MT" panose="020B0602020104020603" pitchFamily="34" charset="0"/>
                <a:ea typeface="+mn-ea"/>
                <a:cs typeface="+mn-cs"/>
              </a:rPr>
              <a:t>EVALUACIÓN MÉDICA</a:t>
            </a:r>
          </a:p>
          <a:p>
            <a:pPr marL="133350" indent="-228600">
              <a:lnSpc>
                <a:spcPct val="170000"/>
              </a:lnSpc>
              <a:buFont typeface="Arial" panose="020B0604020202020204" pitchFamily="34" charset="0"/>
              <a:buChar char="•"/>
            </a:pPr>
            <a:r>
              <a:rPr lang="es-ES" sz="7200" dirty="0">
                <a:solidFill>
                  <a:schemeClr val="accent1"/>
                </a:solidFill>
                <a:latin typeface="Tw Cen MT" panose="020B0602020104020603" pitchFamily="34" charset="0"/>
              </a:rPr>
              <a:t>TRATAMIENTO NUTRICIONAL</a:t>
            </a:r>
          </a:p>
          <a:p>
            <a:pPr marL="133350" indent="-228600">
              <a:lnSpc>
                <a:spcPct val="170000"/>
              </a:lnSpc>
              <a:buFont typeface="Arial" panose="020B0604020202020204" pitchFamily="34" charset="0"/>
              <a:buChar char="•"/>
            </a:pPr>
            <a:r>
              <a:rPr lang="es-ES" sz="7200" dirty="0">
                <a:solidFill>
                  <a:schemeClr val="accent1"/>
                </a:solidFill>
                <a:latin typeface="Tw Cen MT" panose="020B0602020104020603" pitchFamily="34" charset="0"/>
              </a:rPr>
              <a:t>TRATAMIENTO MÉDICO DE RUTINA</a:t>
            </a:r>
          </a:p>
          <a:p>
            <a:pPr marL="133350" indent="-228600">
              <a:lnSpc>
                <a:spcPct val="170000"/>
              </a:lnSpc>
              <a:buFont typeface="Arial" panose="020B0604020202020204" pitchFamily="34" charset="0"/>
              <a:buChar char="•"/>
            </a:pPr>
            <a:r>
              <a:rPr lang="es-ES" sz="7200" dirty="0">
                <a:solidFill>
                  <a:schemeClr val="accent1"/>
                </a:solidFill>
                <a:latin typeface="Tw Cen MT" panose="020B0602020104020603" pitchFamily="34" charset="0"/>
              </a:rPr>
              <a:t>VISITAS DE SEGUIMIENTO DURANTE EL TRATAMIENTO</a:t>
            </a:r>
          </a:p>
          <a:p>
            <a:pPr marL="133350" indent="-228600">
              <a:lnSpc>
                <a:spcPct val="170000"/>
              </a:lnSpc>
              <a:buFont typeface="Arial" panose="020B0604020202020204" pitchFamily="34" charset="0"/>
              <a:buChar char="•"/>
            </a:pPr>
            <a:r>
              <a:rPr lang="es-ES" sz="7200" dirty="0">
                <a:solidFill>
                  <a:schemeClr val="accent1"/>
                </a:solidFill>
                <a:latin typeface="Tw Cen MT" panose="020B0602020104020603" pitchFamily="34" charset="0"/>
              </a:rPr>
              <a:t>TRANSICIÓN DE DOS SOBRES A UN SOBRE DE RUTF</a:t>
            </a:r>
          </a:p>
          <a:p>
            <a:pPr marL="133350" indent="-228600">
              <a:lnSpc>
                <a:spcPct val="170000"/>
              </a:lnSpc>
              <a:buFont typeface="Arial" panose="020B0604020202020204" pitchFamily="34" charset="0"/>
              <a:buChar char="•"/>
            </a:pPr>
            <a:r>
              <a:rPr lang="es-ES" sz="7200" dirty="0">
                <a:solidFill>
                  <a:schemeClr val="accent1"/>
                </a:solidFill>
                <a:latin typeface="Tw Cen MT" panose="020B0602020104020603" pitchFamily="34" charset="0"/>
                <a:ea typeface="+mn-ea"/>
                <a:cs typeface="+mn-cs"/>
              </a:rPr>
              <a:t>CURADO/ABANDONO/NO RECUPERADO</a:t>
            </a:r>
          </a:p>
          <a:p>
            <a:pPr marL="133350" indent="-228600">
              <a:lnSpc>
                <a:spcPct val="170000"/>
              </a:lnSpc>
              <a:buFont typeface="Arial" panose="020B0604020202020204" pitchFamily="34" charset="0"/>
              <a:buChar char="•"/>
            </a:pPr>
            <a:r>
              <a:rPr lang="es-ES" sz="7200" dirty="0">
                <a:solidFill>
                  <a:schemeClr val="accent1"/>
                </a:solidFill>
                <a:latin typeface="Tw Cen MT" panose="020B0602020104020603" pitchFamily="34" charset="0"/>
              </a:rPr>
              <a:t>MENSAJES SOBRE EL USO DEL RUTF</a:t>
            </a:r>
          </a:p>
          <a:p>
            <a:pPr marL="133350" indent="-228600">
              <a:lnSpc>
                <a:spcPct val="170000"/>
              </a:lnSpc>
              <a:buFont typeface="Arial" panose="020B0604020202020204" pitchFamily="34" charset="0"/>
              <a:buChar char="•"/>
            </a:pPr>
            <a:r>
              <a:rPr lang="es-ES" sz="7200" dirty="0">
                <a:solidFill>
                  <a:schemeClr val="accent1"/>
                </a:solidFill>
                <a:latin typeface="Tw Cen MT" panose="020B0602020104020603" pitchFamily="34" charset="0"/>
              </a:rPr>
              <a:t>REFERENCIA AL HOSPITAL</a:t>
            </a:r>
          </a:p>
          <a:p>
            <a:pPr marL="133350" indent="-228600">
              <a:lnSpc>
                <a:spcPct val="170000"/>
              </a:lnSpc>
              <a:buFont typeface="Arial" panose="020B0604020202020204" pitchFamily="34" charset="0"/>
              <a:buChar char="•"/>
            </a:pPr>
            <a:r>
              <a:rPr lang="es-ES" sz="7200" dirty="0">
                <a:solidFill>
                  <a:schemeClr val="accent1"/>
                </a:solidFill>
                <a:latin typeface="Tw Cen MT" panose="020B0602020104020603" pitchFamily="34" charset="0"/>
              </a:rPr>
              <a:t>INDICADORES DE CALIDAD </a:t>
            </a:r>
          </a:p>
          <a:p>
            <a:pPr marL="133350" indent="-228600">
              <a:lnSpc>
                <a:spcPct val="250000"/>
              </a:lnSpc>
              <a:buFont typeface="Arial" panose="020B0604020202020204" pitchFamily="34" charset="0"/>
              <a:buChar char="•"/>
            </a:pPr>
            <a:endParaRPr lang="es-ES" sz="2400" dirty="0">
              <a:solidFill>
                <a:schemeClr val="accent1"/>
              </a:solidFill>
              <a:latin typeface="Tw Cen MT" panose="020B0602020104020603" pitchFamily="34" charset="0"/>
              <a:ea typeface="+mn-ea"/>
              <a:cs typeface="+mn-cs"/>
            </a:endParaRPr>
          </a:p>
          <a:p>
            <a:pPr marL="133350" indent="-228600">
              <a:lnSpc>
                <a:spcPct val="250000"/>
              </a:lnSpc>
              <a:buFont typeface="Arial" panose="020B0604020202020204" pitchFamily="34" charset="0"/>
              <a:buChar char="•"/>
            </a:pPr>
            <a:endParaRPr lang="en-GB" sz="2400" dirty="0">
              <a:solidFill>
                <a:schemeClr val="accent1"/>
              </a:solidFill>
              <a:latin typeface="Tw Cen MT" panose="020B0602020104020603" pitchFamily="34" charset="0"/>
              <a:ea typeface="+mn-ea"/>
              <a:cs typeface="+mn-cs"/>
            </a:endParaRPr>
          </a:p>
          <a:p>
            <a:pPr marL="133350" indent="-228600">
              <a:buFont typeface="Arial" panose="020B0604020202020204" pitchFamily="34" charset="0"/>
              <a:buChar char="•"/>
            </a:pPr>
            <a:endParaRPr lang="en-US" sz="1800" dirty="0">
              <a:solidFill>
                <a:schemeClr val="accent1"/>
              </a:solidFill>
              <a:latin typeface="+mn-lt"/>
              <a:ea typeface="+mn-ea"/>
              <a:cs typeface="+mn-cs"/>
            </a:endParaRPr>
          </a:p>
          <a:p>
            <a:pPr marL="133350" indent="-228600">
              <a:buFont typeface="Arial" panose="020B0604020202020204" pitchFamily="34" charset="0"/>
              <a:buChar char="•"/>
            </a:pPr>
            <a:endParaRPr lang="en-US" sz="1800" dirty="0">
              <a:solidFill>
                <a:schemeClr val="tx2"/>
              </a:solidFill>
              <a:latin typeface="+mn-lt"/>
              <a:ea typeface="+mn-ea"/>
              <a:cs typeface="+mn-cs"/>
            </a:endParaRPr>
          </a:p>
        </p:txBody>
      </p:sp>
    </p:spTree>
    <p:extLst>
      <p:ext uri="{BB962C8B-B14F-4D97-AF65-F5344CB8AC3E}">
        <p14:creationId xmlns:p14="http://schemas.microsoft.com/office/powerpoint/2010/main" val="462126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2" name="CuadroTexto 1">
            <a:extLst>
              <a:ext uri="{FF2B5EF4-FFF2-40B4-BE49-F238E27FC236}">
                <a16:creationId xmlns:a16="http://schemas.microsoft.com/office/drawing/2014/main" id="{938A8E78-65E8-45C6-8D40-22455266CB09}"/>
              </a:ext>
            </a:extLst>
          </p:cNvPr>
          <p:cNvSpPr txBox="1"/>
          <p:nvPr/>
        </p:nvSpPr>
        <p:spPr>
          <a:xfrm>
            <a:off x="739163" y="1154997"/>
            <a:ext cx="702810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PROTOCOLO EN LÍNEA CON LAS ÚLTIMAS RECOMENDACIONES DE LA OMS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3200" dirty="0">
                <a:solidFill>
                  <a:prstClr val="black"/>
                </a:solidFill>
                <a:latin typeface="Calibri"/>
              </a:rPr>
              <a:t>Y </a:t>
            </a:r>
            <a:r>
              <a:rPr kumimoji="0" lang="es-ES" sz="3200" b="0" i="0" u="none" strike="noStrike" kern="1200" cap="none" spc="0" normalizeH="0" baseline="0" noProof="0" dirty="0">
                <a:ln>
                  <a:noFill/>
                </a:ln>
                <a:solidFill>
                  <a:prstClr val="black"/>
                </a:solidFill>
                <a:effectLst/>
                <a:uLnTx/>
                <a:uFillTx/>
                <a:latin typeface="Calibri"/>
                <a:ea typeface="+mn-ea"/>
                <a:cs typeface="+mn-cs"/>
              </a:rPr>
              <a:t>BASADO EN ENFOQUES SIMPLIFICADOS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3" name="Imagen 2" descr="Texto&#10;&#10;Descripción generada automáticamente">
            <a:extLst>
              <a:ext uri="{FF2B5EF4-FFF2-40B4-BE49-F238E27FC236}">
                <a16:creationId xmlns:a16="http://schemas.microsoft.com/office/drawing/2014/main" id="{F4F2E793-301B-49E0-AA57-A44383B0F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684" y="639764"/>
            <a:ext cx="3032153" cy="5414085"/>
          </a:xfrm>
          <a:prstGeom prst="rect">
            <a:avLst/>
          </a:prstGeom>
        </p:spPr>
      </p:pic>
      <p:sp>
        <p:nvSpPr>
          <p:cNvPr id="4" name="CuadroTexto 3">
            <a:extLst>
              <a:ext uri="{FF2B5EF4-FFF2-40B4-BE49-F238E27FC236}">
                <a16:creationId xmlns:a16="http://schemas.microsoft.com/office/drawing/2014/main" id="{DD394750-D8B0-43C2-9298-7136333DD56A}"/>
              </a:ext>
            </a:extLst>
          </p:cNvPr>
          <p:cNvSpPr txBox="1"/>
          <p:nvPr/>
        </p:nvSpPr>
        <p:spPr>
          <a:xfrm>
            <a:off x="562790" y="3544798"/>
            <a:ext cx="7204473"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hlinkClick r:id="rId4"/>
              </a:rPr>
              <a:t>https://www.simplifiedapproaches.org/what-are-simplified-approaches</a:t>
            </a: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8647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FB60497-2CD7-4C50-B706-5C2CC7D6961A}"/>
              </a:ext>
            </a:extLst>
          </p:cNvPr>
          <p:cNvSpPr>
            <a:spLocks noGrp="1"/>
          </p:cNvSpPr>
          <p:nvPr>
            <p:ph type="body" idx="1"/>
          </p:nvPr>
        </p:nvSpPr>
        <p:spPr>
          <a:xfrm>
            <a:off x="275607" y="1690692"/>
            <a:ext cx="11805007" cy="4680358"/>
          </a:xfrm>
        </p:spPr>
        <p:txBody>
          <a:bodyPr/>
          <a:lstStyle/>
          <a:p>
            <a:pPr marL="133350" marR="31750" indent="0">
              <a:spcAft>
                <a:spcPts val="400"/>
              </a:spcAft>
              <a:buNone/>
            </a:pPr>
            <a:r>
              <a:rPr lang="es-ES" sz="2200" b="1" i="1" dirty="0">
                <a:solidFill>
                  <a:srgbClr val="000000"/>
                </a:solidFill>
                <a:effectLst/>
                <a:latin typeface="Tw Cen MT" panose="020B0602020104020603" pitchFamily="34" charset="0"/>
                <a:ea typeface="Twentieth Century"/>
                <a:cs typeface="Twentieth Century"/>
              </a:rPr>
              <a:t>			SI CUMPLE UNO DE LOS SIGUIENTES CRITERIOS</a:t>
            </a:r>
          </a:p>
          <a:p>
            <a:pPr marL="342900" marR="31750" lvl="0" indent="-342900" algn="l">
              <a:lnSpc>
                <a:spcPct val="150000"/>
              </a:lnSpc>
              <a:spcBef>
                <a:spcPts val="600"/>
              </a:spcBef>
              <a:buFont typeface="Symbol" panose="05050102010706020507" pitchFamily="18" charset="2"/>
              <a:buChar char=""/>
            </a:pPr>
            <a:r>
              <a:rPr lang="es-ES" sz="2200" dirty="0">
                <a:solidFill>
                  <a:srgbClr val="000000"/>
                </a:solidFill>
                <a:latin typeface="Tw Cen MT" panose="020B0602020104020603" pitchFamily="34" charset="0"/>
                <a:ea typeface="Twentieth Century"/>
                <a:cs typeface="Twentieth Century"/>
              </a:rPr>
              <a:t>MUAC</a:t>
            </a:r>
            <a:r>
              <a:rPr lang="es-ES" sz="2200" dirty="0">
                <a:solidFill>
                  <a:srgbClr val="000000"/>
                </a:solidFill>
                <a:effectLst/>
                <a:latin typeface="Tw Cen MT" panose="020B0602020104020603" pitchFamily="34" charset="0"/>
                <a:ea typeface="Twentieth Century"/>
                <a:cs typeface="Twentieth Century"/>
              </a:rPr>
              <a:t> &lt; 12.5 </a:t>
            </a:r>
            <a:r>
              <a:rPr lang="es-ES" sz="2200" dirty="0">
                <a:solidFill>
                  <a:srgbClr val="000000"/>
                </a:solidFill>
                <a:latin typeface="Tw Cen MT" panose="020B0602020104020603" pitchFamily="34" charset="0"/>
                <a:ea typeface="Twentieth Century"/>
                <a:cs typeface="Twentieth Century"/>
              </a:rPr>
              <a:t>c</a:t>
            </a:r>
            <a:r>
              <a:rPr lang="es-ES" sz="2200" dirty="0">
                <a:solidFill>
                  <a:srgbClr val="000000"/>
                </a:solidFill>
                <a:effectLst/>
                <a:latin typeface="Tw Cen MT" panose="020B0602020104020603" pitchFamily="34" charset="0"/>
                <a:ea typeface="Twentieth Century"/>
                <a:cs typeface="Twentieth Century"/>
              </a:rPr>
              <a:t>m </a:t>
            </a:r>
          </a:p>
          <a:p>
            <a:pPr marL="0" marR="31750" lvl="0" indent="0" algn="l">
              <a:lnSpc>
                <a:spcPct val="150000"/>
              </a:lnSpc>
              <a:spcBef>
                <a:spcPts val="600"/>
              </a:spcBef>
              <a:buNone/>
            </a:pPr>
            <a:r>
              <a:rPr lang="es-ES" sz="2200" dirty="0">
                <a:solidFill>
                  <a:srgbClr val="000000"/>
                </a:solidFill>
                <a:effectLst/>
                <a:latin typeface="Tw Cen MT" panose="020B0602020104020603" pitchFamily="34" charset="0"/>
                <a:ea typeface="Twentieth Century"/>
                <a:cs typeface="Twentieth Century"/>
              </a:rPr>
              <a:t>		O /Y</a:t>
            </a:r>
            <a:endParaRPr lang="es-ES" sz="2200" dirty="0">
              <a:effectLst/>
              <a:latin typeface="Tw Cen MT" panose="020B0602020104020603" pitchFamily="34" charset="0"/>
              <a:ea typeface="Twentieth Century"/>
              <a:cs typeface="Twentieth Century"/>
            </a:endParaRPr>
          </a:p>
          <a:p>
            <a:pPr marL="342900" marR="31750" lvl="0" indent="-342900" algn="l">
              <a:lnSpc>
                <a:spcPct val="150000"/>
              </a:lnSpc>
              <a:spcBef>
                <a:spcPts val="600"/>
              </a:spcBef>
              <a:buFont typeface="Symbol" panose="05050102010706020507" pitchFamily="18" charset="2"/>
              <a:buChar char=""/>
            </a:pPr>
            <a:r>
              <a:rPr lang="es-ES" sz="2200" dirty="0">
                <a:solidFill>
                  <a:srgbClr val="000000"/>
                </a:solidFill>
                <a:effectLst/>
                <a:latin typeface="Tw Cen MT" panose="020B0602020104020603" pitchFamily="34" charset="0"/>
                <a:ea typeface="Twentieth Century"/>
                <a:cs typeface="Twentieth Century"/>
              </a:rPr>
              <a:t>Presencia de Edemas bilaterales (+/ ++)</a:t>
            </a:r>
          </a:p>
          <a:p>
            <a:pPr marL="0" marR="31750" lvl="0" indent="0" algn="l">
              <a:lnSpc>
                <a:spcPct val="150000"/>
              </a:lnSpc>
              <a:spcBef>
                <a:spcPts val="600"/>
              </a:spcBef>
              <a:buNone/>
            </a:pPr>
            <a:r>
              <a:rPr lang="es-ES" sz="2200" b="1" i="1" dirty="0">
                <a:solidFill>
                  <a:srgbClr val="000000"/>
                </a:solidFill>
                <a:latin typeface="Tw Cen MT" panose="020B0602020104020603" pitchFamily="34" charset="0"/>
              </a:rPr>
              <a:t>			Y NO TIENE COMPLICACIONES CLÍNICAS</a:t>
            </a:r>
            <a:endParaRPr lang="es-ES" sz="2200" dirty="0">
              <a:effectLst/>
              <a:latin typeface="Tw Cen MT" panose="020B0602020104020603" pitchFamily="34" charset="0"/>
              <a:ea typeface="Twentieth Century"/>
              <a:cs typeface="Twentieth Century"/>
            </a:endParaRPr>
          </a:p>
          <a:p>
            <a:pPr marL="0" marR="31750" lvl="0" indent="0" algn="l">
              <a:lnSpc>
                <a:spcPct val="150000"/>
              </a:lnSpc>
              <a:spcBef>
                <a:spcPts val="600"/>
              </a:spcBef>
              <a:buNone/>
            </a:pPr>
            <a:r>
              <a:rPr lang="es-ES" sz="2200" dirty="0">
                <a:solidFill>
                  <a:srgbClr val="000000"/>
                </a:solidFill>
                <a:latin typeface="Tw Cen MT" panose="020B0602020104020603" pitchFamily="34" charset="0"/>
                <a:ea typeface="Twentieth Century"/>
                <a:cs typeface="Twentieth Century"/>
              </a:rPr>
              <a:t>	-</a:t>
            </a:r>
            <a:r>
              <a:rPr lang="es-ES" sz="2200" dirty="0">
                <a:solidFill>
                  <a:srgbClr val="000000"/>
                </a:solidFill>
                <a:effectLst/>
                <a:latin typeface="Tw Cen MT" panose="020B0602020104020603" pitchFamily="34" charset="0"/>
                <a:ea typeface="Twentieth Century"/>
                <a:cs typeface="Twentieth Century"/>
              </a:rPr>
              <a:t>Pasa la prueba del apetito </a:t>
            </a:r>
            <a:endParaRPr lang="es-ES" sz="2200" dirty="0">
              <a:latin typeface="Tw Cen MT" panose="020B0602020104020603" pitchFamily="34" charset="0"/>
              <a:ea typeface="Twentieth Century"/>
              <a:cs typeface="Twentieth Century"/>
            </a:endParaRPr>
          </a:p>
          <a:p>
            <a:pPr marL="0" marR="31750" lvl="0" indent="0" algn="l">
              <a:lnSpc>
                <a:spcPct val="150000"/>
              </a:lnSpc>
              <a:spcBef>
                <a:spcPts val="600"/>
              </a:spcBef>
              <a:buNone/>
            </a:pPr>
            <a:r>
              <a:rPr lang="es-ES" sz="2200" dirty="0">
                <a:solidFill>
                  <a:srgbClr val="000000"/>
                </a:solidFill>
                <a:effectLst/>
                <a:latin typeface="Tw Cen MT" panose="020B0602020104020603" pitchFamily="34" charset="0"/>
                <a:ea typeface="Twentieth Century"/>
                <a:cs typeface="Twentieth Century"/>
              </a:rPr>
              <a:t>	-No presenta signos de peligro según la Atención Integral </a:t>
            </a:r>
            <a:r>
              <a:rPr lang="es-ES" sz="2200" dirty="0">
                <a:solidFill>
                  <a:srgbClr val="000000"/>
                </a:solidFill>
                <a:latin typeface="Tw Cen MT" panose="020B0602020104020603" pitchFamily="34" charset="0"/>
                <a:ea typeface="Twentieth Century"/>
                <a:cs typeface="Twentieth Century"/>
              </a:rPr>
              <a:t>de Enfermedades Prevalentes de la 	Infancia (AIEPI)</a:t>
            </a:r>
          </a:p>
        </p:txBody>
      </p:sp>
      <p:sp>
        <p:nvSpPr>
          <p:cNvPr id="3" name="Título 2">
            <a:extLst>
              <a:ext uri="{FF2B5EF4-FFF2-40B4-BE49-F238E27FC236}">
                <a16:creationId xmlns:a16="http://schemas.microsoft.com/office/drawing/2014/main" id="{8ADB9DA7-4328-4BE0-B326-57E0F8199D77}"/>
              </a:ext>
            </a:extLst>
          </p:cNvPr>
          <p:cNvSpPr>
            <a:spLocks noGrp="1"/>
          </p:cNvSpPr>
          <p:nvPr>
            <p:ph type="title"/>
          </p:nvPr>
        </p:nvSpPr>
        <p:spPr/>
        <p:txBody>
          <a:bodyPr/>
          <a:lstStyle/>
          <a:p>
            <a:r>
              <a:rPr lang="es-ES" b="1" dirty="0">
                <a:latin typeface="Tw Cen MT" panose="020B0602020104020603" pitchFamily="34" charset="0"/>
              </a:rPr>
              <a:t>CRITERIOS DE ADMISIÓN </a:t>
            </a:r>
            <a:br>
              <a:rPr lang="es-ES" b="1" dirty="0">
                <a:latin typeface="Tw Cen MT" panose="020B0602020104020603" pitchFamily="34" charset="0"/>
              </a:rPr>
            </a:br>
            <a:endParaRPr lang="en-GB" b="1" dirty="0">
              <a:latin typeface="Tw Cen MT" panose="020B0602020104020603" pitchFamily="34" charset="0"/>
            </a:endParaRPr>
          </a:p>
        </p:txBody>
      </p:sp>
      <p:sp>
        <p:nvSpPr>
          <p:cNvPr id="4" name="CuadroTexto 3">
            <a:extLst>
              <a:ext uri="{FF2B5EF4-FFF2-40B4-BE49-F238E27FC236}">
                <a16:creationId xmlns:a16="http://schemas.microsoft.com/office/drawing/2014/main" id="{991F11AA-109F-4A2C-B570-6AA323A1969F}"/>
              </a:ext>
            </a:extLst>
          </p:cNvPr>
          <p:cNvSpPr txBox="1"/>
          <p:nvPr/>
        </p:nvSpPr>
        <p:spPr>
          <a:xfrm>
            <a:off x="532543" y="1135755"/>
            <a:ext cx="10674849" cy="769441"/>
          </a:xfrm>
          <a:prstGeom prst="rect">
            <a:avLst/>
          </a:prstGeom>
          <a:noFill/>
        </p:spPr>
        <p:txBody>
          <a:bodyPr wrap="square" rtlCol="0">
            <a:spAutoFit/>
          </a:bodyPr>
          <a:lstStyle/>
          <a:p>
            <a:r>
              <a:rPr lang="es-ES" sz="2400" b="1" i="1" dirty="0">
                <a:solidFill>
                  <a:srgbClr val="706F6F"/>
                </a:solidFill>
                <a:latin typeface="Tw Cen MT" panose="020B0602020104020603" pitchFamily="34" charset="0"/>
                <a:sym typeface="Lato"/>
              </a:rPr>
              <a:t>ATENCIÓN AMBULATORIA </a:t>
            </a:r>
            <a:r>
              <a:rPr lang="es-ES" sz="2000" b="1" i="1" dirty="0">
                <a:latin typeface="Tw Cen MT" panose="020B0602020104020603" pitchFamily="34" charset="0"/>
              </a:rPr>
              <a:t>(</a:t>
            </a:r>
            <a:r>
              <a:rPr lang="es-ES" sz="2000" i="1" dirty="0">
                <a:solidFill>
                  <a:srgbClr val="000000"/>
                </a:solidFill>
                <a:effectLst/>
                <a:latin typeface="Tw Cen MT" panose="020B0602020104020603" pitchFamily="34" charset="0"/>
                <a:ea typeface="Twentieth Century"/>
                <a:cs typeface="Twentieth Century"/>
              </a:rPr>
              <a:t>Edad de 6 a 59 meses)</a:t>
            </a:r>
            <a:br>
              <a:rPr lang="es-ES" sz="2000" i="1" dirty="0">
                <a:effectLst/>
                <a:latin typeface="Tw Cen MT" panose="020B0602020104020603" pitchFamily="34" charset="0"/>
                <a:ea typeface="Twentieth Century"/>
                <a:cs typeface="Twentieth Century"/>
              </a:rPr>
            </a:br>
            <a:endParaRPr lang="es-ES" sz="2000" i="1" dirty="0"/>
          </a:p>
        </p:txBody>
      </p:sp>
    </p:spTree>
    <p:extLst>
      <p:ext uri="{BB962C8B-B14F-4D97-AF65-F5344CB8AC3E}">
        <p14:creationId xmlns:p14="http://schemas.microsoft.com/office/powerpoint/2010/main" val="2990344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1EC8-07DF-44F8-973C-FDA5409E2E4D}"/>
              </a:ext>
            </a:extLst>
          </p:cNvPr>
          <p:cNvSpPr>
            <a:spLocks noGrp="1"/>
          </p:cNvSpPr>
          <p:nvPr>
            <p:ph type="title"/>
          </p:nvPr>
        </p:nvSpPr>
        <p:spPr/>
        <p:txBody>
          <a:bodyPr/>
          <a:lstStyle/>
          <a:p>
            <a:r>
              <a:rPr lang="es-ES" b="1" dirty="0" err="1">
                <a:solidFill>
                  <a:schemeClr val="tx1"/>
                </a:solidFill>
              </a:rPr>
              <a:t>Quizz</a:t>
            </a:r>
            <a:r>
              <a:rPr lang="es-ES" b="1" dirty="0">
                <a:solidFill>
                  <a:schemeClr val="tx1"/>
                </a:solidFill>
              </a:rPr>
              <a:t> 1</a:t>
            </a:r>
          </a:p>
        </p:txBody>
      </p:sp>
      <p:sp>
        <p:nvSpPr>
          <p:cNvPr id="3" name="Text Placeholder 2">
            <a:extLst>
              <a:ext uri="{FF2B5EF4-FFF2-40B4-BE49-F238E27FC236}">
                <a16:creationId xmlns:a16="http://schemas.microsoft.com/office/drawing/2014/main" id="{D4FE8BFC-DAB1-4B97-BDF9-BAE77D1EB904}"/>
              </a:ext>
            </a:extLst>
          </p:cNvPr>
          <p:cNvSpPr>
            <a:spLocks noGrp="1"/>
          </p:cNvSpPr>
          <p:nvPr>
            <p:ph type="body" sz="quarter" idx="10"/>
          </p:nvPr>
        </p:nvSpPr>
        <p:spPr>
          <a:xfrm>
            <a:off x="609600" y="1257300"/>
            <a:ext cx="10972800" cy="3837214"/>
          </a:xfrm>
        </p:spPr>
        <p:txBody>
          <a:bodyPr/>
          <a:lstStyle/>
          <a:p>
            <a:pPr marL="0" indent="0">
              <a:buNone/>
            </a:pPr>
            <a:r>
              <a:rPr lang="es-ES" dirty="0"/>
              <a:t>Ha llegado Yeison con su papá al establecimiento de salud</a:t>
            </a:r>
          </a:p>
          <a:p>
            <a:pPr marL="0" indent="0">
              <a:buNone/>
            </a:pPr>
            <a:r>
              <a:rPr lang="es-ES" dirty="0"/>
              <a:t>¿Qué debo hacer con Yeison si tiene 1.5 de edad y tiene </a:t>
            </a:r>
          </a:p>
          <a:p>
            <a:pPr marL="0" indent="0">
              <a:buNone/>
            </a:pPr>
            <a:r>
              <a:rPr lang="es-ES" dirty="0"/>
              <a:t>MUAC 12.8 cm, Edema bilateral + y no tiene signos de peligro?</a:t>
            </a:r>
          </a:p>
          <a:p>
            <a:pPr marL="0" indent="0">
              <a:buNone/>
            </a:pPr>
            <a:endParaRPr lang="en-US" dirty="0"/>
          </a:p>
          <a:p>
            <a:r>
              <a:rPr lang="es-ES" dirty="0"/>
              <a:t>Le admito al programa para Recuperación Nutricional</a:t>
            </a:r>
          </a:p>
          <a:p>
            <a:r>
              <a:rPr lang="es-ES" dirty="0"/>
              <a:t>Le envío de regreso a la comunidad y le doy consejería</a:t>
            </a:r>
          </a:p>
          <a:p>
            <a:r>
              <a:rPr lang="es-ES" dirty="0"/>
              <a:t>Le refiero al hospital</a:t>
            </a:r>
          </a:p>
          <a:p>
            <a:pPr marL="0" indent="0">
              <a:buNone/>
            </a:pPr>
            <a:endParaRPr lang="es-ES" dirty="0"/>
          </a:p>
        </p:txBody>
      </p:sp>
    </p:spTree>
    <p:extLst>
      <p:ext uri="{BB962C8B-B14F-4D97-AF65-F5344CB8AC3E}">
        <p14:creationId xmlns:p14="http://schemas.microsoft.com/office/powerpoint/2010/main" val="3925562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1EC8-07DF-44F8-973C-FDA5409E2E4D}"/>
              </a:ext>
            </a:extLst>
          </p:cNvPr>
          <p:cNvSpPr>
            <a:spLocks noGrp="1"/>
          </p:cNvSpPr>
          <p:nvPr>
            <p:ph type="title"/>
          </p:nvPr>
        </p:nvSpPr>
        <p:spPr/>
        <p:txBody>
          <a:bodyPr/>
          <a:lstStyle/>
          <a:p>
            <a:r>
              <a:rPr lang="es-ES" b="1" dirty="0" err="1">
                <a:solidFill>
                  <a:schemeClr val="tx1"/>
                </a:solidFill>
              </a:rPr>
              <a:t>Quizz</a:t>
            </a:r>
            <a:r>
              <a:rPr lang="es-ES" b="1" dirty="0">
                <a:solidFill>
                  <a:schemeClr val="tx1"/>
                </a:solidFill>
              </a:rPr>
              <a:t> 1</a:t>
            </a:r>
          </a:p>
        </p:txBody>
      </p:sp>
      <p:sp>
        <p:nvSpPr>
          <p:cNvPr id="3" name="Text Placeholder 2">
            <a:extLst>
              <a:ext uri="{FF2B5EF4-FFF2-40B4-BE49-F238E27FC236}">
                <a16:creationId xmlns:a16="http://schemas.microsoft.com/office/drawing/2014/main" id="{D4FE8BFC-DAB1-4B97-BDF9-BAE77D1EB904}"/>
              </a:ext>
            </a:extLst>
          </p:cNvPr>
          <p:cNvSpPr>
            <a:spLocks noGrp="1"/>
          </p:cNvSpPr>
          <p:nvPr>
            <p:ph type="body" sz="quarter" idx="10"/>
          </p:nvPr>
        </p:nvSpPr>
        <p:spPr/>
        <p:txBody>
          <a:bodyPr/>
          <a:lstStyle/>
          <a:p>
            <a:pPr marL="0" indent="0">
              <a:buNone/>
            </a:pPr>
            <a:r>
              <a:rPr lang="es-ES" dirty="0"/>
              <a:t>Ha llegado Yeison con su papá al establecimiento de salud</a:t>
            </a:r>
            <a:endParaRPr lang="en-US" dirty="0"/>
          </a:p>
          <a:p>
            <a:pPr marL="0" indent="0">
              <a:buNone/>
            </a:pPr>
            <a:r>
              <a:rPr lang="es-ES" dirty="0"/>
              <a:t>¿Qué debo hacer con Yeison si tiene 1.5 de edad y tiene </a:t>
            </a:r>
          </a:p>
          <a:p>
            <a:pPr marL="0" indent="0">
              <a:buNone/>
            </a:pPr>
            <a:r>
              <a:rPr lang="es-ES" dirty="0"/>
              <a:t>MUAC 12.8 cm, Edema bilateral + y no tiene signos de peligro?</a:t>
            </a:r>
          </a:p>
          <a:p>
            <a:pPr marL="0" indent="0">
              <a:buNone/>
            </a:pPr>
            <a:endParaRPr lang="en-US" dirty="0"/>
          </a:p>
          <a:p>
            <a:r>
              <a:rPr lang="es-ES" dirty="0">
                <a:solidFill>
                  <a:schemeClr val="accent1"/>
                </a:solidFill>
              </a:rPr>
              <a:t>Le admito al programa para Recuperación Nutricional</a:t>
            </a:r>
          </a:p>
          <a:p>
            <a:r>
              <a:rPr lang="es-ES" dirty="0"/>
              <a:t>Le envío de regreso a la comunidad y le doy consejería</a:t>
            </a:r>
          </a:p>
          <a:p>
            <a:r>
              <a:rPr lang="es-ES" dirty="0"/>
              <a:t>Le refiero al hospital</a:t>
            </a:r>
          </a:p>
          <a:p>
            <a:pPr marL="0" indent="0">
              <a:buNone/>
            </a:pPr>
            <a:endParaRPr lang="es-ES" dirty="0">
              <a:solidFill>
                <a:schemeClr val="accent1"/>
              </a:solidFill>
            </a:endParaRPr>
          </a:p>
          <a:p>
            <a:pPr marL="0" indent="0">
              <a:buNone/>
            </a:pPr>
            <a:r>
              <a:rPr lang="es-ES" dirty="0">
                <a:solidFill>
                  <a:schemeClr val="accent1"/>
                </a:solidFill>
              </a:rPr>
              <a:t>Respuesta: le admito porque cumple uno de los requisitos de admisión  que es edema bilateral +/++</a:t>
            </a:r>
          </a:p>
          <a:p>
            <a:pPr marL="0" indent="0">
              <a:buNone/>
            </a:pPr>
            <a:endParaRPr lang="es-ES" dirty="0"/>
          </a:p>
        </p:txBody>
      </p:sp>
    </p:spTree>
    <p:extLst>
      <p:ext uri="{BB962C8B-B14F-4D97-AF65-F5344CB8AC3E}">
        <p14:creationId xmlns:p14="http://schemas.microsoft.com/office/powerpoint/2010/main" val="135251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A57C9-F767-44B9-A19E-168A084B5CA3}"/>
              </a:ext>
            </a:extLst>
          </p:cNvPr>
          <p:cNvSpPr>
            <a:spLocks noGrp="1"/>
          </p:cNvSpPr>
          <p:nvPr>
            <p:ph type="title"/>
          </p:nvPr>
        </p:nvSpPr>
        <p:spPr>
          <a:xfrm>
            <a:off x="711913" y="18255"/>
            <a:ext cx="10515600" cy="1325563"/>
          </a:xfrm>
        </p:spPr>
        <p:txBody>
          <a:bodyPr/>
          <a:lstStyle/>
          <a:p>
            <a:pPr>
              <a:lnSpc>
                <a:spcPct val="110000"/>
              </a:lnSpc>
              <a:spcBef>
                <a:spcPts val="0"/>
              </a:spcBef>
              <a:buSzPts val="1400"/>
            </a:pPr>
            <a:r>
              <a:rPr lang="es-ES" sz="3000" b="1" dirty="0">
                <a:solidFill>
                  <a:schemeClr val="accent1"/>
                </a:solidFill>
                <a:latin typeface="Tw Cen MT" panose="020B0602020104020603" pitchFamily="34" charset="0"/>
                <a:sym typeface="Poppins"/>
              </a:rPr>
              <a:t>PRUEBA DEL APETITO</a:t>
            </a:r>
            <a:endParaRPr lang="en-GB" sz="3000" b="1" dirty="0">
              <a:solidFill>
                <a:schemeClr val="accent1"/>
              </a:solidFill>
              <a:latin typeface="Tw Cen MT" panose="020B0602020104020603" pitchFamily="34" charset="0"/>
              <a:sym typeface="Poppins"/>
            </a:endParaRPr>
          </a:p>
        </p:txBody>
      </p:sp>
      <p:sp>
        <p:nvSpPr>
          <p:cNvPr id="4" name="Marcador de contenido 3">
            <a:extLst>
              <a:ext uri="{FF2B5EF4-FFF2-40B4-BE49-F238E27FC236}">
                <a16:creationId xmlns:a16="http://schemas.microsoft.com/office/drawing/2014/main" id="{83959BBE-5DD8-4884-8C4F-AEB5EC0AA651}"/>
              </a:ext>
            </a:extLst>
          </p:cNvPr>
          <p:cNvSpPr>
            <a:spLocks noGrp="1"/>
          </p:cNvSpPr>
          <p:nvPr>
            <p:ph idx="1"/>
          </p:nvPr>
        </p:nvSpPr>
        <p:spPr>
          <a:xfrm>
            <a:off x="472612" y="1202077"/>
            <a:ext cx="11352944" cy="5260368"/>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R="31750" algn="just">
              <a:lnSpc>
                <a:spcPct val="115000"/>
              </a:lnSpc>
              <a:spcAft>
                <a:spcPts val="1000"/>
              </a:spcAft>
            </a:pPr>
            <a:r>
              <a:rPr lang="es-ES" sz="2400" b="1" dirty="0">
                <a:solidFill>
                  <a:srgbClr val="000000"/>
                </a:solidFill>
                <a:effectLst/>
                <a:latin typeface="Twentieth Century"/>
                <a:ea typeface="Twentieth Century"/>
                <a:cs typeface="Twentieth Century"/>
              </a:rPr>
              <a:t>¿PORQUÉ ES IMPORTANTE HACER LA PRUEBA DEL APETITO?</a:t>
            </a:r>
            <a:endParaRPr lang="en-GB" sz="2400" dirty="0">
              <a:effectLst/>
              <a:latin typeface="Calibri" panose="020F0502020204030204" pitchFamily="34" charset="0"/>
              <a:ea typeface="Calibri" panose="020F0502020204030204" pitchFamily="34" charset="0"/>
            </a:endParaRPr>
          </a:p>
          <a:p>
            <a:pPr marL="127000" marR="31750" algn="just">
              <a:lnSpc>
                <a:spcPct val="115000"/>
              </a:lnSpc>
              <a:spcAft>
                <a:spcPts val="1000"/>
              </a:spcAft>
            </a:pPr>
            <a:r>
              <a:rPr lang="es-ES" sz="2400" dirty="0">
                <a:solidFill>
                  <a:srgbClr val="000000"/>
                </a:solidFill>
                <a:effectLst/>
                <a:latin typeface="Twentieth Century"/>
                <a:ea typeface="Twentieth Century"/>
                <a:cs typeface="Twentieth Century"/>
              </a:rPr>
              <a:t>La falta de apetito significa que el niño está enfermo y necesita tratamiento en un hospital.</a:t>
            </a:r>
            <a:endParaRPr lang="en-GB" sz="2400" dirty="0">
              <a:effectLst/>
              <a:latin typeface="Calibri" panose="020F0502020204030204" pitchFamily="34" charset="0"/>
              <a:ea typeface="Calibri" panose="020F0502020204030204" pitchFamily="34" charset="0"/>
            </a:endParaRPr>
          </a:p>
          <a:p>
            <a:pPr marL="127000" marR="31750" algn="just">
              <a:lnSpc>
                <a:spcPct val="115000"/>
              </a:lnSpc>
              <a:spcAft>
                <a:spcPts val="1000"/>
              </a:spcAft>
            </a:pPr>
            <a:r>
              <a:rPr lang="es-ES" sz="2400" dirty="0">
                <a:solidFill>
                  <a:srgbClr val="000000"/>
                </a:solidFill>
                <a:effectLst/>
                <a:latin typeface="Twentieth Century"/>
                <a:ea typeface="Twentieth Century"/>
                <a:cs typeface="Twentieth Century"/>
              </a:rPr>
              <a:t>La pérdida del apetito es uno de los primeros signos de complicación médica en los niños y niñas con desnutrición aguda. </a:t>
            </a:r>
            <a:endParaRPr lang="en-GB" sz="2400" dirty="0">
              <a:effectLst/>
              <a:latin typeface="Calibri" panose="020F0502020204030204" pitchFamily="34" charset="0"/>
              <a:ea typeface="Calibri" panose="020F0502020204030204" pitchFamily="34" charset="0"/>
            </a:endParaRPr>
          </a:p>
          <a:p>
            <a:pPr marL="127000" marR="31750" algn="just">
              <a:lnSpc>
                <a:spcPct val="115000"/>
              </a:lnSpc>
              <a:spcAft>
                <a:spcPts val="1000"/>
              </a:spcAft>
            </a:pPr>
            <a:r>
              <a:rPr lang="es-ES" sz="2400" dirty="0">
                <a:solidFill>
                  <a:srgbClr val="000000"/>
                </a:solidFill>
                <a:effectLst/>
                <a:latin typeface="Twentieth Century"/>
                <a:ea typeface="Twentieth Century"/>
                <a:cs typeface="Twentieth Century"/>
              </a:rPr>
              <a:t>La falta de apetito significa que el niño tiene una infección importante o un problema metabólico importante, por lo que son los pacientes con alto riesgo de muerte. </a:t>
            </a:r>
            <a:endParaRPr lang="en-GB" sz="2400" dirty="0">
              <a:effectLst/>
              <a:latin typeface="Calibri" panose="020F0502020204030204" pitchFamily="34" charset="0"/>
              <a:ea typeface="Calibri" panose="020F0502020204030204" pitchFamily="34" charset="0"/>
            </a:endParaRPr>
          </a:p>
          <a:p>
            <a:pPr marL="127000" marR="31750" algn="just">
              <a:lnSpc>
                <a:spcPct val="115000"/>
              </a:lnSpc>
              <a:spcAft>
                <a:spcPts val="1000"/>
              </a:spcAft>
            </a:pPr>
            <a:r>
              <a:rPr lang="es-ES" sz="2400" dirty="0">
                <a:solidFill>
                  <a:srgbClr val="000000"/>
                </a:solidFill>
                <a:effectLst/>
                <a:latin typeface="Twentieth Century"/>
                <a:ea typeface="Twentieth Century"/>
                <a:cs typeface="Twentieth Century"/>
              </a:rPr>
              <a:t>Además, un niño con poco apetito no tomará el tratamiento </a:t>
            </a:r>
            <a:r>
              <a:rPr lang="es-ES" sz="2400" dirty="0">
                <a:solidFill>
                  <a:srgbClr val="000000"/>
                </a:solidFill>
                <a:latin typeface="Twentieth Century"/>
                <a:ea typeface="Twentieth Century"/>
                <a:cs typeface="Twentieth Century"/>
              </a:rPr>
              <a:t>RUTF</a:t>
            </a:r>
            <a:r>
              <a:rPr lang="es-ES" sz="2400" dirty="0">
                <a:solidFill>
                  <a:srgbClr val="000000"/>
                </a:solidFill>
                <a:effectLst/>
                <a:latin typeface="Twentieth Century"/>
                <a:ea typeface="Twentieth Century"/>
                <a:cs typeface="Twentieth Century"/>
              </a:rPr>
              <a:t> en casa y estará en riesgo de agravar y morir.</a:t>
            </a:r>
            <a:endParaRPr lang="en-GB"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98898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29D83-61D5-4209-BC2C-E1317B43B210}"/>
              </a:ext>
            </a:extLst>
          </p:cNvPr>
          <p:cNvSpPr>
            <a:spLocks noGrp="1"/>
          </p:cNvSpPr>
          <p:nvPr>
            <p:ph type="title"/>
          </p:nvPr>
        </p:nvSpPr>
        <p:spPr>
          <a:xfrm>
            <a:off x="735459" y="132242"/>
            <a:ext cx="10515600" cy="1325563"/>
          </a:xfrm>
        </p:spPr>
        <p:txBody>
          <a:bodyPr/>
          <a:lstStyle/>
          <a:p>
            <a:r>
              <a:rPr lang="es-ES" b="1" dirty="0">
                <a:solidFill>
                  <a:srgbClr val="EF5B11"/>
                </a:solidFill>
                <a:latin typeface="Tw Cen MT" panose="020B0602020104020603" pitchFamily="34" charset="0"/>
              </a:rPr>
              <a:t>ACTORES INVOLUCRADOS</a:t>
            </a:r>
            <a:endParaRPr lang="es-ES" dirty="0"/>
          </a:p>
        </p:txBody>
      </p:sp>
      <p:sp>
        <p:nvSpPr>
          <p:cNvPr id="3" name="Marcador de contenido 2">
            <a:extLst>
              <a:ext uri="{FF2B5EF4-FFF2-40B4-BE49-F238E27FC236}">
                <a16:creationId xmlns:a16="http://schemas.microsoft.com/office/drawing/2014/main" id="{88644890-443B-45A4-912F-E2338D7178A2}"/>
              </a:ext>
            </a:extLst>
          </p:cNvPr>
          <p:cNvSpPr>
            <a:spLocks noGrp="1"/>
          </p:cNvSpPr>
          <p:nvPr>
            <p:ph idx="1"/>
          </p:nvPr>
        </p:nvSpPr>
        <p:spPr>
          <a:xfrm>
            <a:off x="863534" y="1558296"/>
            <a:ext cx="10515600" cy="454314"/>
          </a:xfrm>
        </p:spPr>
        <p:txBody>
          <a:bodyPr>
            <a:normAutofit lnSpcReduction="10000"/>
          </a:bodyPr>
          <a:lstStyle/>
          <a:p>
            <a:pPr marL="0" indent="0">
              <a:buNone/>
            </a:pPr>
            <a:r>
              <a:rPr lang="es-ES" b="1" dirty="0"/>
              <a:t>IMPLEMENTADORES</a:t>
            </a:r>
          </a:p>
        </p:txBody>
      </p:sp>
      <p:pic>
        <p:nvPicPr>
          <p:cNvPr id="4" name="Imagen 3" descr="Texto&#10;&#10;Descripción generada automáticamente con confianza baja">
            <a:extLst>
              <a:ext uri="{FF2B5EF4-FFF2-40B4-BE49-F238E27FC236}">
                <a16:creationId xmlns:a16="http://schemas.microsoft.com/office/drawing/2014/main" id="{C74F113C-6AD0-46D9-842A-FEEA3EA147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1904" y="1287096"/>
            <a:ext cx="2838687" cy="867735"/>
          </a:xfrm>
          <a:prstGeom prst="rect">
            <a:avLst/>
          </a:prstGeom>
          <a:noFill/>
          <a:ln>
            <a:noFill/>
          </a:ln>
        </p:spPr>
      </p:pic>
      <p:sp>
        <p:nvSpPr>
          <p:cNvPr id="5" name="Título 1">
            <a:extLst>
              <a:ext uri="{FF2B5EF4-FFF2-40B4-BE49-F238E27FC236}">
                <a16:creationId xmlns:a16="http://schemas.microsoft.com/office/drawing/2014/main" id="{A5252314-3F64-432E-9F60-03436771807E}"/>
              </a:ext>
            </a:extLst>
          </p:cNvPr>
          <p:cNvSpPr txBox="1">
            <a:spLocks/>
          </p:cNvSpPr>
          <p:nvPr/>
        </p:nvSpPr>
        <p:spPr>
          <a:xfrm>
            <a:off x="1247454" y="34627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dirty="0"/>
          </a:p>
        </p:txBody>
      </p:sp>
      <p:sp>
        <p:nvSpPr>
          <p:cNvPr id="7" name="CuadroTexto 6">
            <a:extLst>
              <a:ext uri="{FF2B5EF4-FFF2-40B4-BE49-F238E27FC236}">
                <a16:creationId xmlns:a16="http://schemas.microsoft.com/office/drawing/2014/main" id="{698F55B1-2169-45FD-88A6-38A02E1E8B3A}"/>
              </a:ext>
            </a:extLst>
          </p:cNvPr>
          <p:cNvSpPr txBox="1"/>
          <p:nvPr/>
        </p:nvSpPr>
        <p:spPr>
          <a:xfrm>
            <a:off x="863534" y="3435442"/>
            <a:ext cx="10777086" cy="480131"/>
          </a:xfrm>
          <a:prstGeom prst="rect">
            <a:avLst/>
          </a:prstGeom>
          <a:noFill/>
        </p:spPr>
        <p:txBody>
          <a:bodyPr wrap="square">
            <a:spAutoFit/>
          </a:bodyPr>
          <a:lstStyle/>
          <a:p>
            <a:pPr>
              <a:lnSpc>
                <a:spcPct val="90000"/>
              </a:lnSpc>
              <a:spcBef>
                <a:spcPts val="1000"/>
              </a:spcBef>
            </a:pPr>
            <a:r>
              <a:rPr lang="es-ES" sz="2800" b="1" dirty="0"/>
              <a:t>SOCIOS SCH:                            </a:t>
            </a:r>
            <a:r>
              <a:rPr lang="es-ES" sz="2800" dirty="0"/>
              <a:t>Child </a:t>
            </a:r>
            <a:r>
              <a:rPr lang="es-ES" sz="2800" dirty="0" err="1"/>
              <a:t>Fund</a:t>
            </a:r>
            <a:r>
              <a:rPr lang="es-ES" sz="2800" dirty="0"/>
              <a:t>, Ciudad Mujer, Llaves</a:t>
            </a:r>
          </a:p>
        </p:txBody>
      </p:sp>
      <p:sp>
        <p:nvSpPr>
          <p:cNvPr id="8" name="Marcador de contenido 2">
            <a:extLst>
              <a:ext uri="{FF2B5EF4-FFF2-40B4-BE49-F238E27FC236}">
                <a16:creationId xmlns:a16="http://schemas.microsoft.com/office/drawing/2014/main" id="{22A66C4D-EA3E-401D-88B4-95297617BAD4}"/>
              </a:ext>
            </a:extLst>
          </p:cNvPr>
          <p:cNvSpPr txBox="1">
            <a:spLocks/>
          </p:cNvSpPr>
          <p:nvPr/>
        </p:nvSpPr>
        <p:spPr>
          <a:xfrm>
            <a:off x="828431" y="2441072"/>
            <a:ext cx="10515600" cy="4543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b="1" dirty="0"/>
              <a:t>APOYO TÉCNICO </a:t>
            </a:r>
          </a:p>
        </p:txBody>
      </p:sp>
      <p:pic>
        <p:nvPicPr>
          <p:cNvPr id="9" name="Picture 128" descr="Imagen que contiene Texto&#10;&#10;Descripción generada automáticamente">
            <a:extLst>
              <a:ext uri="{FF2B5EF4-FFF2-40B4-BE49-F238E27FC236}">
                <a16:creationId xmlns:a16="http://schemas.microsoft.com/office/drawing/2014/main" id="{71122A99-F747-4655-B8DF-40BE7C8C521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946611" y="2096187"/>
            <a:ext cx="2029272" cy="940804"/>
          </a:xfrm>
          <a:prstGeom prst="rect">
            <a:avLst/>
          </a:prstGeom>
        </p:spPr>
      </p:pic>
      <p:sp>
        <p:nvSpPr>
          <p:cNvPr id="10" name="CuadroTexto 9">
            <a:extLst>
              <a:ext uri="{FF2B5EF4-FFF2-40B4-BE49-F238E27FC236}">
                <a16:creationId xmlns:a16="http://schemas.microsoft.com/office/drawing/2014/main" id="{DE6BFA46-C9FF-4305-93CA-DD70266BC4C2}"/>
              </a:ext>
            </a:extLst>
          </p:cNvPr>
          <p:cNvSpPr txBox="1"/>
          <p:nvPr/>
        </p:nvSpPr>
        <p:spPr>
          <a:xfrm>
            <a:off x="843490" y="5855769"/>
            <a:ext cx="8958559" cy="480131"/>
          </a:xfrm>
          <a:prstGeom prst="rect">
            <a:avLst/>
          </a:prstGeom>
          <a:noFill/>
        </p:spPr>
        <p:txBody>
          <a:bodyPr wrap="square">
            <a:spAutoFit/>
          </a:bodyPr>
          <a:lstStyle/>
          <a:p>
            <a:pPr>
              <a:lnSpc>
                <a:spcPct val="90000"/>
              </a:lnSpc>
              <a:spcBef>
                <a:spcPts val="1000"/>
              </a:spcBef>
            </a:pPr>
            <a:r>
              <a:rPr lang="es-ES" sz="2800" b="1" dirty="0"/>
              <a:t>EN COORDINACIÓN CON </a:t>
            </a:r>
            <a:endParaRPr lang="es-ES" sz="2800" dirty="0"/>
          </a:p>
        </p:txBody>
      </p:sp>
      <p:pic>
        <p:nvPicPr>
          <p:cNvPr id="11" name="Imagen 10" descr="Logotipo&#10;&#10;Descripción generada automáticamente">
            <a:extLst>
              <a:ext uri="{FF2B5EF4-FFF2-40B4-BE49-F238E27FC236}">
                <a16:creationId xmlns:a16="http://schemas.microsoft.com/office/drawing/2014/main" id="{BBF764AA-A9A2-4D81-AB17-93BACC66AA1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8920" y="4497579"/>
            <a:ext cx="2597169" cy="512901"/>
          </a:xfrm>
          <a:prstGeom prst="rect">
            <a:avLst/>
          </a:prstGeom>
          <a:noFill/>
          <a:ln>
            <a:noFill/>
          </a:ln>
        </p:spPr>
      </p:pic>
      <p:pic>
        <p:nvPicPr>
          <p:cNvPr id="12" name="Imagen 11" descr="Logotipo&#10;&#10;Descripción generada automáticamente">
            <a:extLst>
              <a:ext uri="{FF2B5EF4-FFF2-40B4-BE49-F238E27FC236}">
                <a16:creationId xmlns:a16="http://schemas.microsoft.com/office/drawing/2014/main" id="{4D0DED07-69E0-4D5C-95D5-799EA12BF8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703" y="4288877"/>
            <a:ext cx="2889180" cy="1168412"/>
          </a:xfrm>
          <a:prstGeom prst="rect">
            <a:avLst/>
          </a:prstGeom>
          <a:noFill/>
          <a:ln>
            <a:noFill/>
          </a:ln>
        </p:spPr>
      </p:pic>
      <p:sp>
        <p:nvSpPr>
          <p:cNvPr id="13" name="CuadroTexto 12">
            <a:extLst>
              <a:ext uri="{FF2B5EF4-FFF2-40B4-BE49-F238E27FC236}">
                <a16:creationId xmlns:a16="http://schemas.microsoft.com/office/drawing/2014/main" id="{6A3EF703-02C6-4574-8BC0-993AF472A036}"/>
              </a:ext>
            </a:extLst>
          </p:cNvPr>
          <p:cNvSpPr txBox="1"/>
          <p:nvPr/>
        </p:nvSpPr>
        <p:spPr>
          <a:xfrm>
            <a:off x="863534" y="4727986"/>
            <a:ext cx="8383208" cy="480131"/>
          </a:xfrm>
          <a:prstGeom prst="rect">
            <a:avLst/>
          </a:prstGeom>
          <a:noFill/>
        </p:spPr>
        <p:txBody>
          <a:bodyPr wrap="square">
            <a:spAutoFit/>
          </a:bodyPr>
          <a:lstStyle/>
          <a:p>
            <a:pPr>
              <a:lnSpc>
                <a:spcPct val="90000"/>
              </a:lnSpc>
              <a:spcBef>
                <a:spcPts val="1000"/>
              </a:spcBef>
            </a:pPr>
            <a:r>
              <a:rPr lang="es-ES" sz="2800" b="1" dirty="0"/>
              <a:t>FONDOS </a:t>
            </a:r>
            <a:endParaRPr lang="es-ES" sz="2800" dirty="0"/>
          </a:p>
        </p:txBody>
      </p:sp>
      <p:pic>
        <p:nvPicPr>
          <p:cNvPr id="14" name="Imagen 13" descr="Imagen que contiene Logotipo&#10;&#10;Descripción generada automáticamente">
            <a:extLst>
              <a:ext uri="{FF2B5EF4-FFF2-40B4-BE49-F238E27FC236}">
                <a16:creationId xmlns:a16="http://schemas.microsoft.com/office/drawing/2014/main" id="{CDD0730B-B115-43F7-99DF-23C3916274B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1318" y="5341946"/>
            <a:ext cx="2145409" cy="1434840"/>
          </a:xfrm>
          <a:prstGeom prst="rect">
            <a:avLst/>
          </a:prstGeom>
          <a:noFill/>
          <a:ln>
            <a:noFill/>
          </a:ln>
        </p:spPr>
      </p:pic>
    </p:spTree>
    <p:extLst>
      <p:ext uri="{BB962C8B-B14F-4D97-AF65-F5344CB8AC3E}">
        <p14:creationId xmlns:p14="http://schemas.microsoft.com/office/powerpoint/2010/main" val="3909139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770D0-0A88-4B25-93BB-F2857F7480B0}"/>
              </a:ext>
            </a:extLst>
          </p:cNvPr>
          <p:cNvSpPr>
            <a:spLocks noGrp="1"/>
          </p:cNvSpPr>
          <p:nvPr>
            <p:ph type="title"/>
          </p:nvPr>
        </p:nvSpPr>
        <p:spPr>
          <a:xfrm>
            <a:off x="619617" y="195600"/>
            <a:ext cx="10062411" cy="618942"/>
          </a:xfrm>
        </p:spPr>
        <p:txBody>
          <a:bodyPr>
            <a:normAutofit fontScale="90000"/>
          </a:bodyPr>
          <a:lstStyle/>
          <a:p>
            <a:r>
              <a:rPr lang="es-ES" sz="4400" b="1" dirty="0">
                <a:solidFill>
                  <a:schemeClr val="accent1"/>
                </a:solidFill>
                <a:latin typeface="Tw Cen MT" panose="020B0602020104020603" pitchFamily="34" charset="0"/>
                <a:sym typeface="Poppins"/>
              </a:rPr>
              <a:t>PRUEBA DEL APETITO</a:t>
            </a:r>
            <a:endParaRPr lang="en-GB" dirty="0"/>
          </a:p>
        </p:txBody>
      </p:sp>
      <p:sp>
        <p:nvSpPr>
          <p:cNvPr id="11" name="Marcador de contenido 7">
            <a:extLst>
              <a:ext uri="{FF2B5EF4-FFF2-40B4-BE49-F238E27FC236}">
                <a16:creationId xmlns:a16="http://schemas.microsoft.com/office/drawing/2014/main" id="{0279882F-B2E8-4ED5-ACFD-437AE05770BB}"/>
              </a:ext>
            </a:extLst>
          </p:cNvPr>
          <p:cNvSpPr txBox="1">
            <a:spLocks/>
          </p:cNvSpPr>
          <p:nvPr/>
        </p:nvSpPr>
        <p:spPr>
          <a:xfrm>
            <a:off x="384989" y="814542"/>
            <a:ext cx="11586410" cy="596640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600"/>
              </a:spcBef>
              <a:spcAft>
                <a:spcPts val="1000"/>
              </a:spcAft>
              <a:buNone/>
            </a:pPr>
            <a:r>
              <a:rPr lang="es-ES" sz="1800" dirty="0">
                <a:effectLst/>
                <a:latin typeface="Twentieth Century"/>
                <a:ea typeface="Twentieth Century"/>
                <a:cs typeface="Twentieth Century"/>
              </a:rPr>
              <a:t>Pasos a seguir para hacer la prueba del apetito:</a:t>
            </a:r>
          </a:p>
          <a:p>
            <a:pPr marL="342900" marR="165100" lvl="0" indent="-342900" algn="just">
              <a:lnSpc>
                <a:spcPct val="100000"/>
              </a:lnSpc>
              <a:spcBef>
                <a:spcPts val="600"/>
              </a:spcBef>
              <a:spcAft>
                <a:spcPts val="400"/>
              </a:spcAft>
              <a:buFont typeface="Arial" panose="020B0604020202020204" pitchFamily="34" charset="0"/>
              <a:buChar char="●"/>
            </a:pPr>
            <a:r>
              <a:rPr lang="es-ES" sz="1800" dirty="0">
                <a:solidFill>
                  <a:srgbClr val="000000"/>
                </a:solidFill>
                <a:effectLst/>
                <a:latin typeface="Tw Cen MT" panose="020B0602020104020603" pitchFamily="34" charset="0"/>
                <a:ea typeface="Noto Sans Symbols"/>
                <a:cs typeface="Noto Sans Symbols"/>
              </a:rPr>
              <a:t>Para los niños/as de 6-59 meses, tome el peso del niño/a, para determinar la cantidad de RUTF que debe consumir en la prueba de apetito. </a:t>
            </a:r>
            <a:endParaRPr lang="en-GB" sz="1800" dirty="0">
              <a:effectLst/>
              <a:latin typeface="Tw Cen MT" panose="020B0602020104020603" pitchFamily="34" charset="0"/>
              <a:ea typeface="Noto Sans Symbols"/>
              <a:cs typeface="Noto Sans Symbols"/>
            </a:endParaRPr>
          </a:p>
          <a:p>
            <a:pPr marL="342900" marR="165100" lvl="0" indent="-342900" algn="just">
              <a:lnSpc>
                <a:spcPct val="100000"/>
              </a:lnSpc>
              <a:spcBef>
                <a:spcPts val="600"/>
              </a:spcBef>
              <a:spcAft>
                <a:spcPts val="400"/>
              </a:spcAft>
              <a:buFont typeface="Arial" panose="020B0604020202020204" pitchFamily="34" charset="0"/>
              <a:buChar char="●"/>
            </a:pPr>
            <a:r>
              <a:rPr lang="es-ES" sz="1800" dirty="0">
                <a:solidFill>
                  <a:srgbClr val="000000"/>
                </a:solidFill>
                <a:effectLst/>
                <a:latin typeface="Tw Cen MT" panose="020B0602020104020603" pitchFamily="34" charset="0"/>
                <a:ea typeface="Noto Sans Symbols"/>
                <a:cs typeface="Noto Sans Symbols"/>
              </a:rPr>
              <a:t>Busque un lugar tranquilo para hacer la prueba.</a:t>
            </a:r>
            <a:endParaRPr lang="en-GB" sz="1800" dirty="0">
              <a:effectLst/>
              <a:latin typeface="Tw Cen MT" panose="020B0602020104020603" pitchFamily="34" charset="0"/>
              <a:ea typeface="Noto Sans Symbols"/>
              <a:cs typeface="Noto Sans Symbols"/>
            </a:endParaRPr>
          </a:p>
          <a:p>
            <a:pPr marL="342900" marR="165100" lvl="0" indent="-342900" algn="just">
              <a:lnSpc>
                <a:spcPct val="100000"/>
              </a:lnSpc>
              <a:spcBef>
                <a:spcPts val="600"/>
              </a:spcBef>
              <a:spcAft>
                <a:spcPts val="400"/>
              </a:spcAft>
              <a:buFont typeface="Arial" panose="020B0604020202020204" pitchFamily="34" charset="0"/>
              <a:buChar char="●"/>
            </a:pPr>
            <a:r>
              <a:rPr lang="es-ES" sz="1800" dirty="0">
                <a:solidFill>
                  <a:srgbClr val="000000"/>
                </a:solidFill>
                <a:effectLst/>
                <a:latin typeface="Tw Cen MT" panose="020B0602020104020603" pitchFamily="34" charset="0"/>
                <a:ea typeface="Noto Sans Symbols"/>
                <a:cs typeface="Noto Sans Symbols"/>
              </a:rPr>
              <a:t>Explique a la madre o cuidadora por qué y cómo se llevará a cabo la prueba.</a:t>
            </a:r>
            <a:endParaRPr lang="en-GB" sz="1800" dirty="0">
              <a:effectLst/>
              <a:latin typeface="Tw Cen MT" panose="020B0602020104020603" pitchFamily="34" charset="0"/>
              <a:ea typeface="Noto Sans Symbols"/>
              <a:cs typeface="Noto Sans Symbols"/>
            </a:endParaRPr>
          </a:p>
          <a:p>
            <a:pPr marL="342900" marR="165100" lvl="0" indent="-342900" algn="just">
              <a:lnSpc>
                <a:spcPct val="100000"/>
              </a:lnSpc>
              <a:spcBef>
                <a:spcPts val="600"/>
              </a:spcBef>
              <a:spcAft>
                <a:spcPts val="400"/>
              </a:spcAft>
              <a:buFont typeface="Arial" panose="020B0604020202020204" pitchFamily="34" charset="0"/>
              <a:buChar char="●"/>
            </a:pPr>
            <a:r>
              <a:rPr lang="es-ES" sz="1800" dirty="0">
                <a:solidFill>
                  <a:srgbClr val="000000"/>
                </a:solidFill>
                <a:effectLst/>
                <a:latin typeface="Tw Cen MT" panose="020B0602020104020603" pitchFamily="34" charset="0"/>
                <a:ea typeface="Noto Sans Symbols"/>
                <a:cs typeface="Noto Sans Symbols"/>
              </a:rPr>
              <a:t>Pida a la madre o cuidadora que lave sus manos con agua y jabón</a:t>
            </a:r>
            <a:endParaRPr lang="en-GB" sz="1800" dirty="0">
              <a:effectLst/>
              <a:latin typeface="Tw Cen MT" panose="020B0602020104020603" pitchFamily="34" charset="0"/>
              <a:ea typeface="Noto Sans Symbols"/>
              <a:cs typeface="Noto Sans Symbols"/>
            </a:endParaRPr>
          </a:p>
          <a:p>
            <a:pPr marL="342900" marR="165100" lvl="0" indent="-342900" algn="just">
              <a:lnSpc>
                <a:spcPct val="100000"/>
              </a:lnSpc>
              <a:spcBef>
                <a:spcPts val="600"/>
              </a:spcBef>
              <a:spcAft>
                <a:spcPts val="400"/>
              </a:spcAft>
              <a:buFont typeface="Arial" panose="020B0604020202020204" pitchFamily="34" charset="0"/>
              <a:buChar char="●"/>
            </a:pPr>
            <a:r>
              <a:rPr lang="es-ES" sz="1800" dirty="0">
                <a:solidFill>
                  <a:srgbClr val="000000"/>
                </a:solidFill>
                <a:effectLst/>
                <a:latin typeface="Tw Cen MT" panose="020B0602020104020603" pitchFamily="34" charset="0"/>
                <a:ea typeface="Noto Sans Symbols"/>
                <a:cs typeface="Noto Sans Symbols"/>
              </a:rPr>
              <a:t>Muestre a la madre o cuidadora cómo se abre el sobre de RUTF. Con las yemas de los dedos rasgue el paquete por una esquina. OJO: No usar las uñas ni los dientes para abrirlo. </a:t>
            </a:r>
            <a:endParaRPr lang="en-GB" sz="1800" dirty="0">
              <a:effectLst/>
              <a:latin typeface="Tw Cen MT" panose="020B0602020104020603" pitchFamily="34" charset="0"/>
              <a:ea typeface="Noto Sans Symbols"/>
              <a:cs typeface="Noto Sans Symbols"/>
            </a:endParaRPr>
          </a:p>
          <a:p>
            <a:pPr marL="342900" marR="165100" lvl="0" indent="-342900" algn="just">
              <a:lnSpc>
                <a:spcPct val="100000"/>
              </a:lnSpc>
              <a:spcBef>
                <a:spcPts val="600"/>
              </a:spcBef>
              <a:spcAft>
                <a:spcPts val="400"/>
              </a:spcAft>
              <a:buFont typeface="Arial" panose="020B0604020202020204" pitchFamily="34" charset="0"/>
              <a:buChar char="●"/>
            </a:pPr>
            <a:r>
              <a:rPr lang="es-ES" sz="1800" dirty="0">
                <a:solidFill>
                  <a:srgbClr val="000000"/>
                </a:solidFill>
                <a:effectLst/>
                <a:latin typeface="Tw Cen MT" panose="020B0602020104020603" pitchFamily="34" charset="0"/>
                <a:ea typeface="Noto Sans Symbols"/>
                <a:cs typeface="Noto Sans Symbols"/>
              </a:rPr>
              <a:t>Pida a la madre o cuidadora que siente al niño/a en su regazo y le dé el RUTF directamente del empaque o bien coloque un poco en una </a:t>
            </a:r>
            <a:r>
              <a:rPr lang="es-ES" sz="1800" dirty="0">
                <a:effectLst/>
                <a:latin typeface="Tw Cen MT" panose="020B0602020104020603" pitchFamily="34" charset="0"/>
                <a:ea typeface="Noto Sans Symbols"/>
                <a:cs typeface="Noto Sans Symbols"/>
              </a:rPr>
              <a:t>cuchara</a:t>
            </a:r>
            <a:r>
              <a:rPr lang="es-ES" sz="1800" dirty="0">
                <a:solidFill>
                  <a:srgbClr val="000000"/>
                </a:solidFill>
                <a:effectLst/>
                <a:latin typeface="Tw Cen MT" panose="020B0602020104020603" pitchFamily="34" charset="0"/>
                <a:ea typeface="Noto Sans Symbols"/>
                <a:cs typeface="Noto Sans Symbols"/>
              </a:rPr>
              <a:t> limpia y lo dé al niño/a.</a:t>
            </a:r>
            <a:endParaRPr lang="en-GB" sz="1800" dirty="0">
              <a:effectLst/>
              <a:latin typeface="Tw Cen MT" panose="020B0602020104020603" pitchFamily="34" charset="0"/>
              <a:ea typeface="Noto Sans Symbols"/>
              <a:cs typeface="Noto Sans Symbols"/>
            </a:endParaRPr>
          </a:p>
          <a:p>
            <a:pPr marL="342900" marR="165100" lvl="0" indent="-342900" algn="just">
              <a:lnSpc>
                <a:spcPct val="100000"/>
              </a:lnSpc>
              <a:spcBef>
                <a:spcPts val="600"/>
              </a:spcBef>
              <a:spcAft>
                <a:spcPts val="400"/>
              </a:spcAft>
              <a:buFont typeface="Arial" panose="020B0604020202020204" pitchFamily="34" charset="0"/>
              <a:buChar char="●"/>
            </a:pPr>
            <a:r>
              <a:rPr lang="es-ES" sz="1800" dirty="0">
                <a:solidFill>
                  <a:srgbClr val="000000"/>
                </a:solidFill>
                <a:effectLst/>
                <a:latin typeface="Tw Cen MT" panose="020B0602020104020603" pitchFamily="34" charset="0"/>
                <a:ea typeface="Noto Sans Symbols"/>
                <a:cs typeface="Noto Sans Symbols"/>
              </a:rPr>
              <a:t>La prueba debe hacerse con paciencia y amor, sin forzar al niño, pero si animándol</a:t>
            </a:r>
            <a:r>
              <a:rPr lang="es-ES" sz="1800" dirty="0">
                <a:effectLst/>
                <a:latin typeface="Tw Cen MT" panose="020B0602020104020603" pitchFamily="34" charset="0"/>
                <a:ea typeface="Noto Sans Symbols"/>
                <a:cs typeface="Noto Sans Symbols"/>
              </a:rPr>
              <a:t>e</a:t>
            </a:r>
            <a:r>
              <a:rPr lang="es-ES" sz="1800" dirty="0">
                <a:solidFill>
                  <a:srgbClr val="000000"/>
                </a:solidFill>
                <a:effectLst/>
                <a:latin typeface="Tw Cen MT" panose="020B0602020104020603" pitchFamily="34" charset="0"/>
                <a:ea typeface="Noto Sans Symbols"/>
                <a:cs typeface="Noto Sans Symbols"/>
              </a:rPr>
              <a:t> a comer. </a:t>
            </a:r>
            <a:endParaRPr lang="en-GB" sz="1800" dirty="0">
              <a:effectLst/>
              <a:latin typeface="Tw Cen MT" panose="020B0602020104020603" pitchFamily="34" charset="0"/>
              <a:ea typeface="Noto Sans Symbols"/>
              <a:cs typeface="Noto Sans Symbols"/>
            </a:endParaRPr>
          </a:p>
          <a:p>
            <a:pPr marL="342900" marR="165100" lvl="0" indent="-342900" algn="just">
              <a:lnSpc>
                <a:spcPct val="100000"/>
              </a:lnSpc>
              <a:spcBef>
                <a:spcPts val="600"/>
              </a:spcBef>
              <a:spcAft>
                <a:spcPts val="400"/>
              </a:spcAft>
              <a:buFont typeface="Arial" panose="020B0604020202020204" pitchFamily="34" charset="0"/>
              <a:buChar char="●"/>
            </a:pPr>
            <a:r>
              <a:rPr lang="es-ES" sz="1800" dirty="0">
                <a:solidFill>
                  <a:srgbClr val="000000"/>
                </a:solidFill>
                <a:effectLst/>
                <a:latin typeface="Tw Cen MT" panose="020B0602020104020603" pitchFamily="34" charset="0"/>
                <a:ea typeface="Noto Sans Symbols"/>
                <a:cs typeface="Noto Sans Symbols"/>
              </a:rPr>
              <a:t>Tenga disponible agua limpia para dar de tomar al niño, si lo necesita.</a:t>
            </a:r>
            <a:endParaRPr lang="en-GB" sz="1800" dirty="0">
              <a:effectLst/>
              <a:latin typeface="Tw Cen MT" panose="020B0602020104020603" pitchFamily="34" charset="0"/>
              <a:ea typeface="Noto Sans Symbols"/>
              <a:cs typeface="Noto Sans Symbols"/>
            </a:endParaRPr>
          </a:p>
          <a:p>
            <a:pPr marL="342900" marR="165100" lvl="0" indent="-342900" algn="just">
              <a:lnSpc>
                <a:spcPct val="100000"/>
              </a:lnSpc>
              <a:spcBef>
                <a:spcPts val="600"/>
              </a:spcBef>
              <a:spcAft>
                <a:spcPts val="400"/>
              </a:spcAft>
              <a:buFont typeface="Arial" panose="020B0604020202020204" pitchFamily="34" charset="0"/>
              <a:buChar char="●"/>
            </a:pPr>
            <a:r>
              <a:rPr lang="es-ES" sz="1800" dirty="0">
                <a:solidFill>
                  <a:srgbClr val="000000"/>
                </a:solidFill>
                <a:effectLst/>
                <a:latin typeface="Tw Cen MT" panose="020B0602020104020603" pitchFamily="34" charset="0"/>
                <a:ea typeface="Noto Sans Symbols"/>
                <a:cs typeface="Noto Sans Symbols"/>
              </a:rPr>
              <a:t>Si el niño o niña rechaza el RUTF, repita la prueba procurando ubicar a la madre y al niño en un ambiente más cómodo propicio y tranquilo. Es importante que el niño o niña </a:t>
            </a:r>
            <a:r>
              <a:rPr lang="es-ES" sz="1800" dirty="0">
                <a:effectLst/>
                <a:latin typeface="Tw Cen MT" panose="020B0602020104020603" pitchFamily="34" charset="0"/>
                <a:ea typeface="Noto Sans Symbols"/>
                <a:cs typeface="Noto Sans Symbols"/>
              </a:rPr>
              <a:t>consuma</a:t>
            </a:r>
            <a:r>
              <a:rPr lang="es-ES" sz="1800" dirty="0">
                <a:solidFill>
                  <a:srgbClr val="000000"/>
                </a:solidFill>
                <a:effectLst/>
                <a:latin typeface="Tw Cen MT" panose="020B0602020104020603" pitchFamily="34" charset="0"/>
                <a:ea typeface="Noto Sans Symbols"/>
                <a:cs typeface="Noto Sans Symbols"/>
              </a:rPr>
              <a:t> voluntariamente el RUTF sin forzarlo</a:t>
            </a:r>
          </a:p>
          <a:p>
            <a:pPr marL="342900" marR="165100" lvl="0" indent="-342900" algn="just">
              <a:lnSpc>
                <a:spcPct val="100000"/>
              </a:lnSpc>
              <a:spcBef>
                <a:spcPts val="600"/>
              </a:spcBef>
              <a:spcAft>
                <a:spcPts val="400"/>
              </a:spcAft>
              <a:buFont typeface="Arial" panose="020B0604020202020204" pitchFamily="34" charset="0"/>
              <a:buChar char="●"/>
            </a:pPr>
            <a:r>
              <a:rPr lang="es-ES" sz="1800" dirty="0">
                <a:solidFill>
                  <a:srgbClr val="000000"/>
                </a:solidFill>
                <a:effectLst/>
                <a:latin typeface="Tw Cen MT" panose="020B0602020104020603" pitchFamily="34" charset="0"/>
                <a:ea typeface="Twentieth Century"/>
                <a:cs typeface="Twentieth Century"/>
              </a:rPr>
              <a:t>Observe durante 15 minutos la forma como el niño o niña recibe el RUTF y la cantidad consumida y compare con los criterios de evaluación de la prueba de apetito presentados en la Tabla siguiente.</a:t>
            </a:r>
            <a:endParaRPr lang="en-GB" sz="1800" dirty="0">
              <a:effectLst/>
              <a:latin typeface="Tw Cen MT" panose="020B0602020104020603" pitchFamily="34" charset="0"/>
              <a:ea typeface="Calibri" panose="020F0502020204030204" pitchFamily="34" charset="0"/>
            </a:endParaRPr>
          </a:p>
          <a:p>
            <a:pPr algn="ctr">
              <a:lnSpc>
                <a:spcPct val="115000"/>
              </a:lnSpc>
              <a:spcAft>
                <a:spcPts val="1000"/>
              </a:spcAft>
            </a:pPr>
            <a:endParaRPr lang="en-GB" sz="11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878922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770D0-0A88-4B25-93BB-F2857F7480B0}"/>
              </a:ext>
            </a:extLst>
          </p:cNvPr>
          <p:cNvSpPr>
            <a:spLocks noGrp="1"/>
          </p:cNvSpPr>
          <p:nvPr>
            <p:ph type="title"/>
          </p:nvPr>
        </p:nvSpPr>
        <p:spPr>
          <a:xfrm>
            <a:off x="1564839" y="250472"/>
            <a:ext cx="10062411" cy="618942"/>
          </a:xfrm>
        </p:spPr>
        <p:txBody>
          <a:bodyPr>
            <a:normAutofit fontScale="90000"/>
          </a:bodyPr>
          <a:lstStyle/>
          <a:p>
            <a:r>
              <a:rPr lang="es-ES" b="1" dirty="0">
                <a:solidFill>
                  <a:schemeClr val="accent1"/>
                </a:solidFill>
                <a:latin typeface="Tw Cen MT" panose="020B0602020104020603" pitchFamily="34" charset="0"/>
                <a:sym typeface="Poppins"/>
              </a:rPr>
              <a:t>RESULTADOS PRUEBA APETITO</a:t>
            </a:r>
            <a:endParaRPr lang="en-GB" dirty="0"/>
          </a:p>
        </p:txBody>
      </p:sp>
      <p:graphicFrame>
        <p:nvGraphicFramePr>
          <p:cNvPr id="4" name="Tabla 3">
            <a:extLst>
              <a:ext uri="{FF2B5EF4-FFF2-40B4-BE49-F238E27FC236}">
                <a16:creationId xmlns:a16="http://schemas.microsoft.com/office/drawing/2014/main" id="{95650D9E-8AEC-4C35-85D8-E28EBAA7C8CB}"/>
              </a:ext>
            </a:extLst>
          </p:cNvPr>
          <p:cNvGraphicFramePr>
            <a:graphicFrameLocks noGrp="1"/>
          </p:cNvGraphicFramePr>
          <p:nvPr/>
        </p:nvGraphicFramePr>
        <p:xfrm>
          <a:off x="349322" y="1345914"/>
          <a:ext cx="11363218" cy="4952143"/>
        </p:xfrm>
        <a:graphic>
          <a:graphicData uri="http://schemas.openxmlformats.org/drawingml/2006/table">
            <a:tbl>
              <a:tblPr bandRow="1"/>
              <a:tblGrid>
                <a:gridCol w="2926738">
                  <a:extLst>
                    <a:ext uri="{9D8B030D-6E8A-4147-A177-3AD203B41FA5}">
                      <a16:colId xmlns:a16="http://schemas.microsoft.com/office/drawing/2014/main" val="4174400706"/>
                    </a:ext>
                  </a:extLst>
                </a:gridCol>
                <a:gridCol w="2797622">
                  <a:extLst>
                    <a:ext uri="{9D8B030D-6E8A-4147-A177-3AD203B41FA5}">
                      <a16:colId xmlns:a16="http://schemas.microsoft.com/office/drawing/2014/main" val="1507158729"/>
                    </a:ext>
                  </a:extLst>
                </a:gridCol>
                <a:gridCol w="2895897">
                  <a:extLst>
                    <a:ext uri="{9D8B030D-6E8A-4147-A177-3AD203B41FA5}">
                      <a16:colId xmlns:a16="http://schemas.microsoft.com/office/drawing/2014/main" val="783585060"/>
                    </a:ext>
                  </a:extLst>
                </a:gridCol>
                <a:gridCol w="2742961">
                  <a:extLst>
                    <a:ext uri="{9D8B030D-6E8A-4147-A177-3AD203B41FA5}">
                      <a16:colId xmlns:a16="http://schemas.microsoft.com/office/drawing/2014/main" val="2334269196"/>
                    </a:ext>
                  </a:extLst>
                </a:gridCol>
              </a:tblGrid>
              <a:tr h="660897">
                <a:tc gridSpan="4">
                  <a:txBody>
                    <a:bodyPr/>
                    <a:lstStyle/>
                    <a:p>
                      <a:pPr marL="182880" marR="164592" algn="just" fontAlgn="t">
                        <a:lnSpc>
                          <a:spcPct val="130000"/>
                        </a:lnSpc>
                        <a:spcBef>
                          <a:spcPts val="0"/>
                        </a:spcBef>
                        <a:spcAft>
                          <a:spcPts val="400"/>
                        </a:spcAft>
                      </a:pPr>
                      <a:r>
                        <a:rPr lang="es-ES" sz="2200" b="1" i="0" u="none" strike="noStrike" dirty="0">
                          <a:effectLst/>
                          <a:latin typeface="Tw Cen MT" panose="020B0602020104020603" pitchFamily="34" charset="0"/>
                          <a:ea typeface="Twentieth Century"/>
                          <a:cs typeface="Twentieth Century"/>
                        </a:rPr>
                        <a:t>RESULTADO POSITIVO: </a:t>
                      </a:r>
                      <a:r>
                        <a:rPr lang="es-ES" sz="2200" b="1" i="0" u="none" strike="noStrike" dirty="0">
                          <a:solidFill>
                            <a:srgbClr val="000000"/>
                          </a:solidFill>
                          <a:effectLst/>
                          <a:latin typeface="Tw Cen MT" panose="020B0602020104020603" pitchFamily="34" charset="0"/>
                          <a:ea typeface="Twentieth Century"/>
                          <a:cs typeface="Twentieth Century"/>
                        </a:rPr>
                        <a:t>SIGNIFICA QUE PASA LA PRUEBA DEL APETITO</a:t>
                      </a:r>
                      <a:endParaRPr lang="es-ES" sz="2200" b="0" i="0" u="none" strike="noStrike" dirty="0">
                        <a:effectLst/>
                        <a:latin typeface="Tw Cen MT" panose="020B0602020104020603" pitchFamily="34" charset="0"/>
                      </a:endParaRPr>
                    </a:p>
                  </a:txBody>
                  <a:tcPr marL="87802" marR="87802" marT="43901" marB="439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D"/>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9898806"/>
                  </a:ext>
                </a:extLst>
              </a:tr>
              <a:tr h="1463842">
                <a:tc>
                  <a:txBody>
                    <a:bodyPr/>
                    <a:lstStyle/>
                    <a:p>
                      <a:pPr marL="182880" marR="164592" algn="just" fontAlgn="t">
                        <a:lnSpc>
                          <a:spcPct val="130000"/>
                        </a:lnSpc>
                        <a:spcBef>
                          <a:spcPts val="0"/>
                        </a:spcBef>
                        <a:spcAft>
                          <a:spcPts val="400"/>
                        </a:spcAft>
                      </a:pPr>
                      <a:r>
                        <a:rPr lang="es-ES" sz="2200" b="1" i="0" u="none" strike="noStrike" dirty="0">
                          <a:solidFill>
                            <a:srgbClr val="000000"/>
                          </a:solidFill>
                          <a:effectLst/>
                          <a:latin typeface="Tw Cen MT" panose="020B0602020104020603" pitchFamily="34" charset="0"/>
                          <a:ea typeface="Twentieth Century"/>
                          <a:cs typeface="Twentieth Century"/>
                        </a:rPr>
                        <a:t>PESO DEL NN</a:t>
                      </a:r>
                      <a:endParaRPr lang="es-ES" sz="2200" b="0" i="0" u="none" strike="noStrike" dirty="0">
                        <a:effectLst/>
                        <a:latin typeface="Tw Cen MT" panose="020B0602020104020603" pitchFamily="34" charset="0"/>
                      </a:endParaRPr>
                    </a:p>
                    <a:p>
                      <a:pPr marL="182880" marR="164592" algn="just" fontAlgn="t">
                        <a:lnSpc>
                          <a:spcPct val="130000"/>
                        </a:lnSpc>
                        <a:spcBef>
                          <a:spcPts val="0"/>
                        </a:spcBef>
                        <a:spcAft>
                          <a:spcPts val="400"/>
                        </a:spcAft>
                      </a:pPr>
                      <a:r>
                        <a:rPr lang="es-ES" sz="2200" b="1" i="0" u="none" strike="noStrike" dirty="0">
                          <a:solidFill>
                            <a:srgbClr val="000000"/>
                          </a:solidFill>
                          <a:effectLst/>
                          <a:latin typeface="Tw Cen MT" panose="020B0602020104020603" pitchFamily="34" charset="0"/>
                          <a:ea typeface="Twentieth Century"/>
                          <a:cs typeface="Twentieth Century"/>
                        </a:rPr>
                        <a:t>En kilogramos (Kg)</a:t>
                      </a:r>
                      <a:endParaRPr lang="es-ES" sz="2200" b="0" i="0" u="none" strike="noStrike" dirty="0">
                        <a:effectLst/>
                        <a:latin typeface="Tw Cen MT" panose="020B0602020104020603" pitchFamily="34" charset="0"/>
                      </a:endParaRPr>
                    </a:p>
                  </a:txBody>
                  <a:tcPr marL="70120" marR="70120" marT="9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D"/>
                    </a:solidFill>
                  </a:tcPr>
                </a:tc>
                <a:tc>
                  <a:txBody>
                    <a:bodyPr/>
                    <a:lstStyle/>
                    <a:p>
                      <a:pPr marL="182880" marR="164592" algn="just" fontAlgn="t">
                        <a:lnSpc>
                          <a:spcPct val="130000"/>
                        </a:lnSpc>
                        <a:spcBef>
                          <a:spcPts val="0"/>
                        </a:spcBef>
                        <a:spcAft>
                          <a:spcPts val="400"/>
                        </a:spcAft>
                      </a:pPr>
                      <a:r>
                        <a:rPr lang="es-ES" sz="2200" b="1" i="0" u="none" strike="noStrike" dirty="0">
                          <a:solidFill>
                            <a:srgbClr val="000000"/>
                          </a:solidFill>
                          <a:effectLst/>
                          <a:latin typeface="Tw Cen MT" panose="020B0602020104020603" pitchFamily="34" charset="0"/>
                          <a:ea typeface="Twentieth Century"/>
                          <a:cs typeface="Twentieth Century"/>
                        </a:rPr>
                        <a:t>CONSUMO MÍNIMO RUTF </a:t>
                      </a:r>
                    </a:p>
                    <a:p>
                      <a:pPr marL="182880" marR="164592" algn="just" fontAlgn="t">
                        <a:lnSpc>
                          <a:spcPct val="130000"/>
                        </a:lnSpc>
                        <a:spcBef>
                          <a:spcPts val="0"/>
                        </a:spcBef>
                        <a:spcAft>
                          <a:spcPts val="400"/>
                        </a:spcAft>
                      </a:pPr>
                      <a:r>
                        <a:rPr lang="es-ES" sz="2200" b="1" i="0" u="none" strike="noStrike" dirty="0">
                          <a:solidFill>
                            <a:srgbClr val="000000"/>
                          </a:solidFill>
                          <a:effectLst/>
                          <a:latin typeface="Tw Cen MT" panose="020B0602020104020603" pitchFamily="34" charset="0"/>
                          <a:ea typeface="Twentieth Century"/>
                          <a:cs typeface="Twentieth Century"/>
                        </a:rPr>
                        <a:t>(1 SOBRE)</a:t>
                      </a:r>
                      <a:endParaRPr lang="es-ES" sz="2200" b="0" i="0" u="none" strike="noStrike" dirty="0">
                        <a:effectLst/>
                        <a:latin typeface="Tw Cen MT" panose="020B0602020104020603" pitchFamily="34" charset="0"/>
                      </a:endParaRPr>
                    </a:p>
                  </a:txBody>
                  <a:tcPr marL="70120" marR="70120" marT="9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D"/>
                    </a:solidFill>
                  </a:tcPr>
                </a:tc>
                <a:tc>
                  <a:txBody>
                    <a:bodyPr/>
                    <a:lstStyle/>
                    <a:p>
                      <a:pPr marL="182880" marR="164592" algn="just" fontAlgn="ctr">
                        <a:lnSpc>
                          <a:spcPct val="130000"/>
                        </a:lnSpc>
                        <a:spcBef>
                          <a:spcPts val="0"/>
                        </a:spcBef>
                        <a:spcAft>
                          <a:spcPts val="400"/>
                        </a:spcAft>
                      </a:pPr>
                      <a:r>
                        <a:rPr lang="es-ES" sz="2200" b="1" i="0" u="none" strike="noStrike">
                          <a:solidFill>
                            <a:srgbClr val="000000"/>
                          </a:solidFill>
                          <a:effectLst/>
                          <a:latin typeface="Tw Cen MT" panose="020B0602020104020603" pitchFamily="34" charset="0"/>
                          <a:ea typeface="Twentieth Century"/>
                          <a:cs typeface="Twentieth Century"/>
                        </a:rPr>
                        <a:t>OBSERVACIÓN</a:t>
                      </a:r>
                      <a:endParaRPr lang="es-ES" sz="2200" b="0" i="0" u="none" strike="noStrike">
                        <a:effectLst/>
                        <a:latin typeface="Tw Cen MT" panose="020B0602020104020603" pitchFamily="34" charset="0"/>
                      </a:endParaRPr>
                    </a:p>
                  </a:txBody>
                  <a:tcPr marL="70120" marR="70120" marT="9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D"/>
                    </a:solidFill>
                  </a:tcPr>
                </a:tc>
                <a:tc>
                  <a:txBody>
                    <a:bodyPr/>
                    <a:lstStyle/>
                    <a:p>
                      <a:pPr marL="182880" marR="164592" algn="just" fontAlgn="ctr">
                        <a:lnSpc>
                          <a:spcPct val="130000"/>
                        </a:lnSpc>
                        <a:spcBef>
                          <a:spcPts val="0"/>
                        </a:spcBef>
                        <a:spcAft>
                          <a:spcPts val="400"/>
                        </a:spcAft>
                      </a:pPr>
                      <a:r>
                        <a:rPr lang="es-ES" sz="2200" b="1" i="0" u="none" strike="noStrike">
                          <a:solidFill>
                            <a:srgbClr val="000000"/>
                          </a:solidFill>
                          <a:effectLst/>
                          <a:latin typeface="Tw Cen MT" panose="020B0602020104020603" pitchFamily="34" charset="0"/>
                          <a:ea typeface="Twentieth Century"/>
                          <a:cs typeface="Twentieth Century"/>
                        </a:rPr>
                        <a:t>CONDUCTA</a:t>
                      </a:r>
                      <a:endParaRPr lang="es-ES" sz="2200" b="0" i="0" u="none" strike="noStrike">
                        <a:effectLst/>
                        <a:latin typeface="Tw Cen MT" panose="020B0602020104020603" pitchFamily="34" charset="0"/>
                      </a:endParaRPr>
                    </a:p>
                  </a:txBody>
                  <a:tcPr marL="70120" marR="70120" marT="9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D"/>
                    </a:solidFill>
                  </a:tcPr>
                </a:tc>
                <a:extLst>
                  <a:ext uri="{0D108BD9-81ED-4DB2-BD59-A6C34878D82A}">
                    <a16:rowId xmlns:a16="http://schemas.microsoft.com/office/drawing/2014/main" val="3846456932"/>
                  </a:ext>
                </a:extLst>
              </a:tr>
              <a:tr h="942468">
                <a:tc>
                  <a:txBody>
                    <a:bodyPr/>
                    <a:lstStyle/>
                    <a:p>
                      <a:pPr marL="182880" marR="164592" algn="just" fontAlgn="t">
                        <a:lnSpc>
                          <a:spcPct val="130000"/>
                        </a:lnSpc>
                        <a:spcBef>
                          <a:spcPts val="0"/>
                        </a:spcBef>
                        <a:spcAft>
                          <a:spcPts val="400"/>
                        </a:spcAft>
                      </a:pPr>
                      <a:r>
                        <a:rPr lang="es-ES" sz="2200" b="0" i="0" u="none" strike="noStrike">
                          <a:solidFill>
                            <a:srgbClr val="000000"/>
                          </a:solidFill>
                          <a:effectLst/>
                          <a:latin typeface="Tw Cen MT" panose="020B0602020104020603" pitchFamily="34" charset="0"/>
                          <a:ea typeface="Twentieth Century"/>
                          <a:cs typeface="Twentieth Century"/>
                        </a:rPr>
                        <a:t>4,0 a 6,9</a:t>
                      </a:r>
                      <a:endParaRPr lang="es-ES" sz="2200" b="0" i="0" u="none" strike="noStrike">
                        <a:effectLst/>
                        <a:latin typeface="Tw Cen MT" panose="020B0602020104020603" pitchFamily="34" charset="0"/>
                      </a:endParaRPr>
                    </a:p>
                  </a:txBody>
                  <a:tcPr marL="70120" marR="70120" marT="9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82880" marR="164592" algn="just" fontAlgn="t">
                        <a:lnSpc>
                          <a:spcPct val="130000"/>
                        </a:lnSpc>
                        <a:spcBef>
                          <a:spcPts val="0"/>
                        </a:spcBef>
                        <a:spcAft>
                          <a:spcPts val="400"/>
                        </a:spcAft>
                      </a:pPr>
                      <a:r>
                        <a:rPr lang="es-ES" sz="2200" b="0" i="0" u="none" strike="noStrike" dirty="0">
                          <a:effectLst/>
                          <a:latin typeface="Tw Cen MT" panose="020B0602020104020603" pitchFamily="34" charset="0"/>
                          <a:ea typeface="Twentieth Century"/>
                          <a:cs typeface="Twentieth Century"/>
                        </a:rPr>
                        <a:t>Consume como mínimo 1/4</a:t>
                      </a:r>
                      <a:endParaRPr lang="es-ES" sz="2200" b="0" i="0" u="none" strike="noStrike" dirty="0">
                        <a:effectLst/>
                        <a:latin typeface="Tw Cen MT" panose="020B0602020104020603" pitchFamily="34" charset="0"/>
                      </a:endParaRPr>
                    </a:p>
                  </a:txBody>
                  <a:tcPr marL="70120" marR="70120" marT="9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82880" marR="164592" algn="just" fontAlgn="ctr">
                        <a:lnSpc>
                          <a:spcPct val="130000"/>
                        </a:lnSpc>
                        <a:spcBef>
                          <a:spcPts val="0"/>
                        </a:spcBef>
                        <a:spcAft>
                          <a:spcPts val="400"/>
                        </a:spcAft>
                      </a:pPr>
                      <a:r>
                        <a:rPr lang="es-ES" sz="2200" b="0" i="0" u="none" strike="noStrike">
                          <a:effectLst/>
                          <a:latin typeface="Tw Cen MT" panose="020B0602020104020603" pitchFamily="34" charset="0"/>
                          <a:ea typeface="Twentieth Century"/>
                          <a:cs typeface="Twentieth Century"/>
                        </a:rPr>
                        <a:t>El niño o niña recibe con agrado el RUTF</a:t>
                      </a:r>
                      <a:endParaRPr lang="es-ES" sz="2200" b="0" i="0" u="none" strike="noStrike">
                        <a:effectLst/>
                        <a:latin typeface="Tw Cen MT" panose="020B0602020104020603" pitchFamily="34" charset="0"/>
                      </a:endParaRPr>
                    </a:p>
                  </a:txBody>
                  <a:tcPr marL="87802" marR="87802" marT="43901" marB="439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82880" marR="164592" algn="just" fontAlgn="ctr">
                        <a:lnSpc>
                          <a:spcPct val="130000"/>
                        </a:lnSpc>
                        <a:spcBef>
                          <a:spcPts val="0"/>
                        </a:spcBef>
                        <a:spcAft>
                          <a:spcPts val="400"/>
                        </a:spcAft>
                      </a:pPr>
                      <a:r>
                        <a:rPr lang="es-ES" sz="2200" b="0" i="0" u="none" strike="noStrike" dirty="0">
                          <a:effectLst/>
                          <a:latin typeface="Tw Cen MT" panose="020B0602020104020603" pitchFamily="34" charset="0"/>
                          <a:ea typeface="Twentieth Century"/>
                          <a:cs typeface="Twentieth Century"/>
                        </a:rPr>
                        <a:t>El niño o niña puede manejarse en el hogar</a:t>
                      </a:r>
                      <a:endParaRPr lang="es-ES" sz="2200" b="0" i="0" u="none" strike="noStrike" dirty="0">
                        <a:effectLst/>
                        <a:latin typeface="Tw Cen MT" panose="020B0602020104020603" pitchFamily="34" charset="0"/>
                      </a:endParaRPr>
                    </a:p>
                  </a:txBody>
                  <a:tcPr marL="87802" marR="87802" marT="43901" marB="439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720386"/>
                  </a:ext>
                </a:extLst>
              </a:tr>
              <a:tr h="942468">
                <a:tc>
                  <a:txBody>
                    <a:bodyPr/>
                    <a:lstStyle/>
                    <a:p>
                      <a:pPr marL="182880" marR="164592" algn="just" fontAlgn="t">
                        <a:lnSpc>
                          <a:spcPct val="130000"/>
                        </a:lnSpc>
                        <a:spcBef>
                          <a:spcPts val="0"/>
                        </a:spcBef>
                        <a:spcAft>
                          <a:spcPts val="400"/>
                        </a:spcAft>
                      </a:pPr>
                      <a:r>
                        <a:rPr lang="es-ES" sz="2200" b="0" i="0" u="none" strike="noStrike">
                          <a:solidFill>
                            <a:srgbClr val="000000"/>
                          </a:solidFill>
                          <a:effectLst/>
                          <a:latin typeface="Tw Cen MT" panose="020B0602020104020603" pitchFamily="34" charset="0"/>
                          <a:ea typeface="Twentieth Century"/>
                          <a:cs typeface="Twentieth Century"/>
                        </a:rPr>
                        <a:t>7,0 a 9,9</a:t>
                      </a:r>
                      <a:endParaRPr lang="es-ES" sz="2200" b="0" i="0" u="none" strike="noStrike">
                        <a:effectLst/>
                        <a:latin typeface="Tw Cen MT" panose="020B0602020104020603" pitchFamily="34" charset="0"/>
                      </a:endParaRPr>
                    </a:p>
                  </a:txBody>
                  <a:tcPr marL="70120" marR="70120" marT="9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82880" marR="164592" algn="just" fontAlgn="t">
                        <a:lnSpc>
                          <a:spcPct val="130000"/>
                        </a:lnSpc>
                        <a:spcBef>
                          <a:spcPts val="0"/>
                        </a:spcBef>
                        <a:spcAft>
                          <a:spcPts val="400"/>
                        </a:spcAft>
                      </a:pPr>
                      <a:r>
                        <a:rPr lang="es-ES" sz="2200" b="0" i="0" u="none" strike="noStrike" dirty="0">
                          <a:effectLst/>
                          <a:latin typeface="Tw Cen MT" panose="020B0602020104020603" pitchFamily="34" charset="0"/>
                          <a:ea typeface="Twentieth Century"/>
                          <a:cs typeface="Twentieth Century"/>
                        </a:rPr>
                        <a:t>Consume como mínimo 1/3</a:t>
                      </a:r>
                      <a:endParaRPr lang="es-ES" sz="2200" b="0" i="0" u="none" strike="noStrike" dirty="0">
                        <a:effectLst/>
                        <a:latin typeface="Tw Cen MT" panose="020B0602020104020603" pitchFamily="34" charset="0"/>
                      </a:endParaRPr>
                    </a:p>
                  </a:txBody>
                  <a:tcPr marL="70120" marR="70120" marT="9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96615228"/>
                  </a:ext>
                </a:extLst>
              </a:tr>
              <a:tr h="942468">
                <a:tc>
                  <a:txBody>
                    <a:bodyPr/>
                    <a:lstStyle/>
                    <a:p>
                      <a:pPr marL="182880" marR="164592" algn="just" fontAlgn="t">
                        <a:lnSpc>
                          <a:spcPct val="130000"/>
                        </a:lnSpc>
                        <a:spcBef>
                          <a:spcPts val="0"/>
                        </a:spcBef>
                        <a:spcAft>
                          <a:spcPts val="400"/>
                        </a:spcAft>
                      </a:pPr>
                      <a:r>
                        <a:rPr lang="es-ES" sz="2200" b="0" i="0" u="none" strike="noStrike">
                          <a:solidFill>
                            <a:srgbClr val="000000"/>
                          </a:solidFill>
                          <a:effectLst/>
                          <a:latin typeface="Tw Cen MT" panose="020B0602020104020603" pitchFamily="34" charset="0"/>
                          <a:ea typeface="Twentieth Century"/>
                          <a:cs typeface="Twentieth Century"/>
                        </a:rPr>
                        <a:t>10,0 a 14,9</a:t>
                      </a:r>
                      <a:endParaRPr lang="es-ES" sz="2200" b="0" i="0" u="none" strike="noStrike">
                        <a:effectLst/>
                        <a:latin typeface="Tw Cen MT" panose="020B0602020104020603" pitchFamily="34" charset="0"/>
                      </a:endParaRPr>
                    </a:p>
                  </a:txBody>
                  <a:tcPr marL="70120" marR="70120" marT="9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82880" marR="164592" algn="just" fontAlgn="t">
                        <a:lnSpc>
                          <a:spcPct val="130000"/>
                        </a:lnSpc>
                        <a:spcBef>
                          <a:spcPts val="0"/>
                        </a:spcBef>
                        <a:spcAft>
                          <a:spcPts val="400"/>
                        </a:spcAft>
                      </a:pPr>
                      <a:r>
                        <a:rPr lang="es-ES" sz="2200" b="0" i="0" u="none" strike="noStrike" dirty="0">
                          <a:effectLst/>
                          <a:latin typeface="Tw Cen MT" panose="020B0602020104020603" pitchFamily="34" charset="0"/>
                          <a:ea typeface="Twentieth Century"/>
                          <a:cs typeface="Twentieth Century"/>
                        </a:rPr>
                        <a:t>Consume como mínimo 1/2</a:t>
                      </a:r>
                      <a:endParaRPr lang="es-ES" sz="2200" b="0" i="0" u="none" strike="noStrike" dirty="0">
                        <a:effectLst/>
                        <a:latin typeface="Tw Cen MT" panose="020B0602020104020603" pitchFamily="34" charset="0"/>
                      </a:endParaRPr>
                    </a:p>
                  </a:txBody>
                  <a:tcPr marL="70120" marR="70120" marT="9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80867502"/>
                  </a:ext>
                </a:extLst>
              </a:tr>
            </a:tbl>
          </a:graphicData>
        </a:graphic>
      </p:graphicFrame>
    </p:spTree>
    <p:extLst>
      <p:ext uri="{BB962C8B-B14F-4D97-AF65-F5344CB8AC3E}">
        <p14:creationId xmlns:p14="http://schemas.microsoft.com/office/powerpoint/2010/main" val="2251630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1EC8-07DF-44F8-973C-FDA5409E2E4D}"/>
              </a:ext>
            </a:extLst>
          </p:cNvPr>
          <p:cNvSpPr>
            <a:spLocks noGrp="1"/>
          </p:cNvSpPr>
          <p:nvPr>
            <p:ph type="title"/>
          </p:nvPr>
        </p:nvSpPr>
        <p:spPr/>
        <p:txBody>
          <a:bodyPr/>
          <a:lstStyle/>
          <a:p>
            <a:r>
              <a:rPr lang="es-ES" b="1" dirty="0" err="1">
                <a:solidFill>
                  <a:schemeClr val="tx1"/>
                </a:solidFill>
              </a:rPr>
              <a:t>Quizz</a:t>
            </a:r>
            <a:r>
              <a:rPr lang="es-ES" b="1" dirty="0">
                <a:solidFill>
                  <a:schemeClr val="tx1"/>
                </a:solidFill>
              </a:rPr>
              <a:t> 2</a:t>
            </a:r>
          </a:p>
        </p:txBody>
      </p:sp>
      <p:sp>
        <p:nvSpPr>
          <p:cNvPr id="3" name="Text Placeholder 2">
            <a:extLst>
              <a:ext uri="{FF2B5EF4-FFF2-40B4-BE49-F238E27FC236}">
                <a16:creationId xmlns:a16="http://schemas.microsoft.com/office/drawing/2014/main" id="{D4FE8BFC-DAB1-4B97-BDF9-BAE77D1EB904}"/>
              </a:ext>
            </a:extLst>
          </p:cNvPr>
          <p:cNvSpPr>
            <a:spLocks noGrp="1"/>
          </p:cNvSpPr>
          <p:nvPr>
            <p:ph type="body" sz="quarter" idx="10"/>
          </p:nvPr>
        </p:nvSpPr>
        <p:spPr/>
        <p:txBody>
          <a:bodyPr/>
          <a:lstStyle/>
          <a:p>
            <a:pPr marL="0" indent="0">
              <a:buNone/>
            </a:pPr>
            <a:endParaRPr lang="en-US" dirty="0"/>
          </a:p>
          <a:p>
            <a:pPr marL="0" indent="0">
              <a:buNone/>
            </a:pPr>
            <a:r>
              <a:rPr lang="es-ES" dirty="0"/>
              <a:t>Le he hecho la prueba de apetito a </a:t>
            </a:r>
            <a:r>
              <a:rPr lang="es-ES" dirty="0" err="1"/>
              <a:t>Meydi</a:t>
            </a:r>
            <a:r>
              <a:rPr lang="es-ES" dirty="0"/>
              <a:t> que pesa 12Kg y ha alcanzado a consumir un poco más de 1/3 de la bolsa de RUTF</a:t>
            </a:r>
          </a:p>
          <a:p>
            <a:pPr marL="0" indent="0">
              <a:buNone/>
            </a:pPr>
            <a:endParaRPr lang="en-US" dirty="0"/>
          </a:p>
          <a:p>
            <a:r>
              <a:rPr lang="es-ES" dirty="0"/>
              <a:t>Pasa la prueba de apetito</a:t>
            </a:r>
          </a:p>
          <a:p>
            <a:r>
              <a:rPr lang="es-ES" dirty="0"/>
              <a:t>No pasa la prueba de apetito</a:t>
            </a:r>
          </a:p>
          <a:p>
            <a:pPr marL="0" indent="0">
              <a:buNone/>
            </a:pPr>
            <a:endParaRPr lang="es-ES" dirty="0"/>
          </a:p>
        </p:txBody>
      </p:sp>
    </p:spTree>
    <p:extLst>
      <p:ext uri="{BB962C8B-B14F-4D97-AF65-F5344CB8AC3E}">
        <p14:creationId xmlns:p14="http://schemas.microsoft.com/office/powerpoint/2010/main" val="2502307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1EC8-07DF-44F8-973C-FDA5409E2E4D}"/>
              </a:ext>
            </a:extLst>
          </p:cNvPr>
          <p:cNvSpPr>
            <a:spLocks noGrp="1"/>
          </p:cNvSpPr>
          <p:nvPr>
            <p:ph type="title"/>
          </p:nvPr>
        </p:nvSpPr>
        <p:spPr/>
        <p:txBody>
          <a:bodyPr/>
          <a:lstStyle/>
          <a:p>
            <a:r>
              <a:rPr lang="es-ES" b="1" dirty="0" err="1">
                <a:solidFill>
                  <a:schemeClr val="tx1"/>
                </a:solidFill>
              </a:rPr>
              <a:t>Quizz</a:t>
            </a:r>
            <a:r>
              <a:rPr lang="es-ES" b="1" dirty="0">
                <a:solidFill>
                  <a:schemeClr val="tx1"/>
                </a:solidFill>
              </a:rPr>
              <a:t> 2</a:t>
            </a:r>
          </a:p>
        </p:txBody>
      </p:sp>
      <p:sp>
        <p:nvSpPr>
          <p:cNvPr id="3" name="Text Placeholder 2">
            <a:extLst>
              <a:ext uri="{FF2B5EF4-FFF2-40B4-BE49-F238E27FC236}">
                <a16:creationId xmlns:a16="http://schemas.microsoft.com/office/drawing/2014/main" id="{D4FE8BFC-DAB1-4B97-BDF9-BAE77D1EB904}"/>
              </a:ext>
            </a:extLst>
          </p:cNvPr>
          <p:cNvSpPr>
            <a:spLocks noGrp="1"/>
          </p:cNvSpPr>
          <p:nvPr>
            <p:ph type="body" sz="quarter" idx="10"/>
          </p:nvPr>
        </p:nvSpPr>
        <p:spPr/>
        <p:txBody>
          <a:bodyPr/>
          <a:lstStyle/>
          <a:p>
            <a:pPr marL="0" indent="0">
              <a:buNone/>
            </a:pPr>
            <a:endParaRPr lang="en-US" dirty="0"/>
          </a:p>
          <a:p>
            <a:pPr marL="0" indent="0">
              <a:buNone/>
            </a:pPr>
            <a:r>
              <a:rPr lang="es-ES" dirty="0"/>
              <a:t>Le he hecho la prueba de apetito a </a:t>
            </a:r>
            <a:r>
              <a:rPr lang="es-ES" dirty="0" err="1"/>
              <a:t>Meydi</a:t>
            </a:r>
            <a:r>
              <a:rPr lang="es-ES" dirty="0"/>
              <a:t> que pesa 12Kg y ha alcanzado a consumir un poco más de 1/3 de la bolsa de RUTF</a:t>
            </a:r>
          </a:p>
          <a:p>
            <a:pPr marL="0" indent="0">
              <a:buNone/>
            </a:pPr>
            <a:endParaRPr lang="en-US" dirty="0"/>
          </a:p>
          <a:p>
            <a:r>
              <a:rPr lang="es-ES" dirty="0"/>
              <a:t>Pasa la prueba de apetito</a:t>
            </a:r>
          </a:p>
          <a:p>
            <a:r>
              <a:rPr lang="es-ES" dirty="0">
                <a:solidFill>
                  <a:schemeClr val="accent1"/>
                </a:solidFill>
              </a:rPr>
              <a:t>No pasa la prueba de apetito</a:t>
            </a:r>
          </a:p>
          <a:p>
            <a:pPr marL="0" indent="0">
              <a:buNone/>
            </a:pPr>
            <a:endParaRPr lang="es-ES" dirty="0">
              <a:solidFill>
                <a:schemeClr val="accent1"/>
              </a:solidFill>
            </a:endParaRPr>
          </a:p>
          <a:p>
            <a:pPr marL="0" indent="0">
              <a:buNone/>
            </a:pPr>
            <a:r>
              <a:rPr lang="es-ES" dirty="0">
                <a:solidFill>
                  <a:schemeClr val="accent1"/>
                </a:solidFill>
              </a:rPr>
              <a:t>Respuesta: porque para pasar la prueba tiene que consumir como mínimo ½ bolsa de RUTF</a:t>
            </a:r>
          </a:p>
          <a:p>
            <a:pPr marL="0" indent="0">
              <a:buNone/>
            </a:pPr>
            <a:endParaRPr lang="es-ES" dirty="0"/>
          </a:p>
        </p:txBody>
      </p:sp>
    </p:spTree>
    <p:extLst>
      <p:ext uri="{BB962C8B-B14F-4D97-AF65-F5344CB8AC3E}">
        <p14:creationId xmlns:p14="http://schemas.microsoft.com/office/powerpoint/2010/main" val="819862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770D0-0A88-4B25-93BB-F2857F7480B0}"/>
              </a:ext>
            </a:extLst>
          </p:cNvPr>
          <p:cNvSpPr>
            <a:spLocks noGrp="1"/>
          </p:cNvSpPr>
          <p:nvPr>
            <p:ph type="title"/>
          </p:nvPr>
        </p:nvSpPr>
        <p:spPr/>
        <p:txBody>
          <a:bodyPr>
            <a:normAutofit/>
          </a:bodyPr>
          <a:lstStyle/>
          <a:p>
            <a:r>
              <a:rPr lang="es-ES" b="1">
                <a:solidFill>
                  <a:schemeClr val="accent1"/>
                </a:solidFill>
                <a:latin typeface="Tw Cen MT" panose="020B0602020104020603" pitchFamily="34" charset="0"/>
                <a:sym typeface="Poppins"/>
              </a:rPr>
              <a:t>RECUERDE</a:t>
            </a:r>
            <a:endParaRPr lang="en-GB" dirty="0"/>
          </a:p>
        </p:txBody>
      </p:sp>
      <p:sp>
        <p:nvSpPr>
          <p:cNvPr id="5" name="Marcador de texto 4">
            <a:extLst>
              <a:ext uri="{FF2B5EF4-FFF2-40B4-BE49-F238E27FC236}">
                <a16:creationId xmlns:a16="http://schemas.microsoft.com/office/drawing/2014/main" id="{E7AB439D-D69F-402F-A0B3-E9205DBC89A5}"/>
              </a:ext>
            </a:extLst>
          </p:cNvPr>
          <p:cNvSpPr txBox="1">
            <a:spLocks/>
          </p:cNvSpPr>
          <p:nvPr/>
        </p:nvSpPr>
        <p:spPr>
          <a:xfrm>
            <a:off x="1106055" y="1828378"/>
            <a:ext cx="10979978" cy="3452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a:spcAft>
                <a:spcPts val="400"/>
              </a:spcAft>
            </a:pPr>
            <a:endParaRPr lang="en-US" sz="2000" dirty="0"/>
          </a:p>
          <a:p>
            <a:endParaRPr lang="en-US" sz="2000" dirty="0"/>
          </a:p>
        </p:txBody>
      </p:sp>
      <p:sp>
        <p:nvSpPr>
          <p:cNvPr id="4" name="Rectángulo 3">
            <a:extLst>
              <a:ext uri="{FF2B5EF4-FFF2-40B4-BE49-F238E27FC236}">
                <a16:creationId xmlns:a16="http://schemas.microsoft.com/office/drawing/2014/main" id="{0CA6A05A-38BC-491C-8438-0FC0FB1FB38E}"/>
              </a:ext>
            </a:extLst>
          </p:cNvPr>
          <p:cNvSpPr/>
          <p:nvPr/>
        </p:nvSpPr>
        <p:spPr>
          <a:xfrm>
            <a:off x="561898" y="1577083"/>
            <a:ext cx="11198831" cy="3703834"/>
          </a:xfrm>
          <a:prstGeom prst="rect">
            <a:avLst/>
          </a:prstGeom>
          <a:solidFill>
            <a:srgbClr val="FFFFFF"/>
          </a:solidFill>
          <a:ln w="25400" cap="flat" cmpd="sng">
            <a:solidFill>
              <a:srgbClr val="9BBB59"/>
            </a:solidFill>
            <a:prstDash val="solid"/>
            <a:miter lim="800000"/>
            <a:headEnd type="none" w="sm" len="sm"/>
            <a:tailEnd type="none" w="sm" len="sm"/>
          </a:ln>
        </p:spPr>
        <p:txBody>
          <a:bodyPr spcFirstLastPara="1" wrap="square" lIns="91425" tIns="45700" rIns="91425" bIns="45700" anchor="t" anchorCtr="0">
            <a:noAutofit/>
          </a:bodyPr>
          <a:lstStyle/>
          <a:p>
            <a:pPr marR="31750" lvl="1" algn="just">
              <a:spcAft>
                <a:spcPts val="400"/>
              </a:spcAft>
            </a:pPr>
            <a:endParaRPr lang="en-US" sz="2400" b="1" i="1" dirty="0">
              <a:latin typeface="Tw Cen MT" panose="020B0602020104020603" pitchFamily="34" charset="0"/>
            </a:endParaRPr>
          </a:p>
          <a:p>
            <a:pPr marR="31750" lvl="1" algn="just">
              <a:spcAft>
                <a:spcPts val="400"/>
              </a:spcAft>
            </a:pPr>
            <a:r>
              <a:rPr lang="en-US" sz="2400" b="1" i="1" dirty="0">
                <a:latin typeface="Tw Cen MT" panose="020B0602020104020603" pitchFamily="34" charset="0"/>
              </a:rPr>
              <a:t>SI EL NIÑO ES MENOR DE 6 MESES</a:t>
            </a:r>
            <a:endParaRPr lang="en-US" sz="2400" b="1" dirty="0">
              <a:latin typeface="Tw Cen MT" panose="020B0602020104020603" pitchFamily="34" charset="0"/>
            </a:endParaRPr>
          </a:p>
          <a:p>
            <a:pPr marR="31750" lvl="1" algn="just">
              <a:spcAft>
                <a:spcPts val="400"/>
              </a:spcAft>
            </a:pPr>
            <a:r>
              <a:rPr lang="en-US" sz="2400" b="1" i="1" dirty="0">
                <a:latin typeface="Tw Cen MT" panose="020B0602020104020603" pitchFamily="34" charset="0"/>
              </a:rPr>
              <a:t>O</a:t>
            </a:r>
          </a:p>
          <a:p>
            <a:pPr marR="31750" lvl="1" algn="just">
              <a:spcAft>
                <a:spcPts val="400"/>
              </a:spcAft>
            </a:pPr>
            <a:r>
              <a:rPr lang="en-US" sz="2400" b="1" i="1" dirty="0">
                <a:latin typeface="Tw Cen MT" panose="020B0602020104020603" pitchFamily="34" charset="0"/>
              </a:rPr>
              <a:t>PESA MENOS DE 4 KG</a:t>
            </a:r>
          </a:p>
          <a:p>
            <a:pPr marR="31750" lvl="1" algn="just">
              <a:spcAft>
                <a:spcPts val="400"/>
              </a:spcAft>
            </a:pPr>
            <a:endParaRPr lang="en-US" sz="2400" i="1" dirty="0">
              <a:latin typeface="Tw Cen MT" panose="020B0602020104020603" pitchFamily="34" charset="0"/>
            </a:endParaRPr>
          </a:p>
          <a:p>
            <a:pPr marR="31750" lvl="1" algn="just">
              <a:spcAft>
                <a:spcPts val="400"/>
              </a:spcAft>
            </a:pPr>
            <a:endParaRPr lang="en-US" sz="2400" i="1" dirty="0">
              <a:latin typeface="Tw Cen MT" panose="020B0602020104020603" pitchFamily="34" charset="0"/>
            </a:endParaRPr>
          </a:p>
          <a:p>
            <a:pPr marR="31750" lvl="1" algn="just">
              <a:spcAft>
                <a:spcPts val="400"/>
              </a:spcAft>
            </a:pPr>
            <a:r>
              <a:rPr lang="en-US" sz="2400" i="1" dirty="0">
                <a:latin typeface="Tw Cen MT" panose="020B0602020104020603" pitchFamily="34" charset="0"/>
              </a:rPr>
              <a:t>NO REALIZAR LA PRUEBA DEL APETITO Y REMITIR A UN CENTRO DE MAYOR COMPLEJIDAD PARA MANEJO INTRAHOSPITALARIO</a:t>
            </a:r>
            <a:endParaRPr lang="en-US" sz="2400" dirty="0">
              <a:latin typeface="Tw Cen MT" panose="020B0602020104020603" pitchFamily="34" charset="0"/>
            </a:endParaRPr>
          </a:p>
        </p:txBody>
      </p:sp>
    </p:spTree>
    <p:extLst>
      <p:ext uri="{BB962C8B-B14F-4D97-AF65-F5344CB8AC3E}">
        <p14:creationId xmlns:p14="http://schemas.microsoft.com/office/powerpoint/2010/main" val="30295021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770D0-0A88-4B25-93BB-F2857F7480B0}"/>
              </a:ext>
            </a:extLst>
          </p:cNvPr>
          <p:cNvSpPr>
            <a:spLocks noGrp="1"/>
          </p:cNvSpPr>
          <p:nvPr>
            <p:ph type="title"/>
          </p:nvPr>
        </p:nvSpPr>
        <p:spPr>
          <a:xfrm>
            <a:off x="1698404" y="719582"/>
            <a:ext cx="10062411" cy="618942"/>
          </a:xfrm>
        </p:spPr>
        <p:txBody>
          <a:bodyPr>
            <a:normAutofit fontScale="90000"/>
          </a:bodyPr>
          <a:lstStyle/>
          <a:p>
            <a:r>
              <a:rPr lang="es-ES" b="1" dirty="0">
                <a:solidFill>
                  <a:schemeClr val="accent1"/>
                </a:solidFill>
                <a:latin typeface="Tw Cen MT" panose="020B0602020104020603" pitchFamily="34" charset="0"/>
                <a:sym typeface="Poppins"/>
              </a:rPr>
              <a:t>EVALUACIÓN MÉDICA</a:t>
            </a:r>
            <a:endParaRPr lang="en-GB" dirty="0"/>
          </a:p>
        </p:txBody>
      </p:sp>
      <p:sp>
        <p:nvSpPr>
          <p:cNvPr id="11" name="Marcador de contenido 7">
            <a:extLst>
              <a:ext uri="{FF2B5EF4-FFF2-40B4-BE49-F238E27FC236}">
                <a16:creationId xmlns:a16="http://schemas.microsoft.com/office/drawing/2014/main" id="{0279882F-B2E8-4ED5-ACFD-437AE05770BB}"/>
              </a:ext>
            </a:extLst>
          </p:cNvPr>
          <p:cNvSpPr txBox="1">
            <a:spLocks/>
          </p:cNvSpPr>
          <p:nvPr/>
        </p:nvSpPr>
        <p:spPr>
          <a:xfrm>
            <a:off x="302795" y="1841957"/>
            <a:ext cx="11586410" cy="1655846"/>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31750" lvl="0" indent="0" algn="l">
              <a:lnSpc>
                <a:spcPct val="150000"/>
              </a:lnSpc>
              <a:spcBef>
                <a:spcPts val="600"/>
              </a:spcBef>
              <a:buNone/>
            </a:pPr>
            <a:r>
              <a:rPr lang="es-ES" sz="2000" b="1" dirty="0">
                <a:solidFill>
                  <a:srgbClr val="000000"/>
                </a:solidFill>
                <a:effectLst/>
                <a:latin typeface="Tw Cen MT" panose="020B0602020104020603" pitchFamily="34" charset="0"/>
                <a:ea typeface="Twentieth Century"/>
                <a:cs typeface="Twentieth Century"/>
              </a:rPr>
              <a:t>COMPROBAR QUE NO HAY SIGNOS DE PELIGRO SEGÚN LA </a:t>
            </a:r>
            <a:r>
              <a:rPr lang="es-ES" sz="2000" b="1" dirty="0">
                <a:solidFill>
                  <a:srgbClr val="000000"/>
                </a:solidFill>
                <a:latin typeface="Tw Cen MT" panose="020B0602020104020603" pitchFamily="34" charset="0"/>
                <a:ea typeface="Twentieth Century"/>
                <a:cs typeface="Twentieth Century"/>
              </a:rPr>
              <a:t>ATENCIÓN INTEGRAL DE ENFEREMEDADES PREVALENTES DE LA INFANCIA (AIEPI)</a:t>
            </a:r>
          </a:p>
          <a:p>
            <a:pPr marL="0" marR="31750" lvl="0" indent="0" algn="l">
              <a:lnSpc>
                <a:spcPct val="150000"/>
              </a:lnSpc>
              <a:spcBef>
                <a:spcPts val="600"/>
              </a:spcBef>
              <a:buNone/>
            </a:pPr>
            <a:endParaRPr lang="es-ES" sz="1100" dirty="0">
              <a:solidFill>
                <a:srgbClr val="000000"/>
              </a:solidFill>
              <a:effectLst/>
              <a:latin typeface="Tw Cen MT" panose="020B0602020104020603" pitchFamily="34" charset="0"/>
              <a:ea typeface="Twentieth Century"/>
              <a:cs typeface="Twentieth Century"/>
            </a:endParaRPr>
          </a:p>
        </p:txBody>
      </p:sp>
    </p:spTree>
    <p:extLst>
      <p:ext uri="{BB962C8B-B14F-4D97-AF65-F5344CB8AC3E}">
        <p14:creationId xmlns:p14="http://schemas.microsoft.com/office/powerpoint/2010/main" val="25445603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770D0-0A88-4B25-93BB-F2857F7480B0}"/>
              </a:ext>
            </a:extLst>
          </p:cNvPr>
          <p:cNvSpPr>
            <a:spLocks noGrp="1"/>
          </p:cNvSpPr>
          <p:nvPr>
            <p:ph type="title"/>
          </p:nvPr>
        </p:nvSpPr>
        <p:spPr>
          <a:xfrm>
            <a:off x="1698404" y="719582"/>
            <a:ext cx="10062411" cy="618942"/>
          </a:xfrm>
        </p:spPr>
        <p:txBody>
          <a:bodyPr>
            <a:normAutofit fontScale="90000"/>
          </a:bodyPr>
          <a:lstStyle/>
          <a:p>
            <a:r>
              <a:rPr lang="es-ES" b="1" dirty="0">
                <a:solidFill>
                  <a:schemeClr val="accent1"/>
                </a:solidFill>
                <a:latin typeface="Tw Cen MT" panose="020B0602020104020603" pitchFamily="34" charset="0"/>
                <a:sym typeface="Poppins"/>
              </a:rPr>
              <a:t>FRECUENCIA DE LAS VISITAS</a:t>
            </a:r>
            <a:endParaRPr lang="en-GB" dirty="0"/>
          </a:p>
        </p:txBody>
      </p:sp>
      <p:sp>
        <p:nvSpPr>
          <p:cNvPr id="11" name="Marcador de contenido 7">
            <a:extLst>
              <a:ext uri="{FF2B5EF4-FFF2-40B4-BE49-F238E27FC236}">
                <a16:creationId xmlns:a16="http://schemas.microsoft.com/office/drawing/2014/main" id="{0279882F-B2E8-4ED5-ACFD-437AE05770BB}"/>
              </a:ext>
            </a:extLst>
          </p:cNvPr>
          <p:cNvSpPr txBox="1">
            <a:spLocks/>
          </p:cNvSpPr>
          <p:nvPr/>
        </p:nvSpPr>
        <p:spPr>
          <a:xfrm>
            <a:off x="625151" y="1747128"/>
            <a:ext cx="10692882" cy="266625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31750">
              <a:lnSpc>
                <a:spcPct val="150000"/>
              </a:lnSpc>
              <a:spcBef>
                <a:spcPts val="600"/>
              </a:spcBef>
            </a:pPr>
            <a:r>
              <a:rPr lang="es-ES" sz="2400" dirty="0">
                <a:solidFill>
                  <a:srgbClr val="000000"/>
                </a:solidFill>
                <a:latin typeface="Tw Cen MT" panose="020B0602020104020603" pitchFamily="34" charset="0"/>
                <a:ea typeface="Twentieth Century"/>
                <a:cs typeface="Twentieth Century"/>
              </a:rPr>
              <a:t>LAS VISITAS DE SEGUIMIENTO SE REALIZARÁN CADA 7 DÍAS</a:t>
            </a:r>
          </a:p>
          <a:p>
            <a:pPr marR="31750">
              <a:lnSpc>
                <a:spcPct val="150000"/>
              </a:lnSpc>
              <a:spcBef>
                <a:spcPts val="600"/>
              </a:spcBef>
            </a:pPr>
            <a:r>
              <a:rPr lang="es-ES" sz="2400" dirty="0">
                <a:solidFill>
                  <a:srgbClr val="000000"/>
                </a:solidFill>
                <a:latin typeface="Tw Cen MT" panose="020B0602020104020603" pitchFamily="34" charset="0"/>
                <a:ea typeface="Twentieth Century"/>
                <a:cs typeface="Twentieth Century"/>
              </a:rPr>
              <a:t>SE PROVEERÁ ALIMENTO TERAPÉUTICO LISTO PARA USAR (RUTF) PARA 7 DÍAS</a:t>
            </a:r>
          </a:p>
          <a:p>
            <a:pPr marR="31750">
              <a:lnSpc>
                <a:spcPct val="150000"/>
              </a:lnSpc>
              <a:spcBef>
                <a:spcPts val="600"/>
              </a:spcBef>
            </a:pPr>
            <a:r>
              <a:rPr lang="es-ES" sz="2400" dirty="0">
                <a:solidFill>
                  <a:srgbClr val="000000"/>
                </a:solidFill>
                <a:effectLst/>
                <a:latin typeface="Tw Cen MT" panose="020B0602020104020603" pitchFamily="34" charset="0"/>
                <a:ea typeface="Twentieth Century"/>
                <a:cs typeface="Twentieth Century"/>
              </a:rPr>
              <a:t>EL PROVEEDOR DE SALUD DEBE EVALUARLO CADA 7 DÍAS PARA DECIDIR EL TRATAMIENTO A SEGUIR</a:t>
            </a:r>
          </a:p>
          <a:p>
            <a:pPr marR="31750">
              <a:lnSpc>
                <a:spcPct val="150000"/>
              </a:lnSpc>
              <a:spcBef>
                <a:spcPts val="600"/>
              </a:spcBef>
            </a:pPr>
            <a:endParaRPr lang="es-ES" sz="2000" b="1" dirty="0">
              <a:solidFill>
                <a:srgbClr val="000000"/>
              </a:solidFill>
              <a:latin typeface="Tw Cen MT" panose="020B0602020104020603" pitchFamily="34" charset="0"/>
              <a:ea typeface="Twentieth Century"/>
              <a:cs typeface="Twentieth Century"/>
            </a:endParaRPr>
          </a:p>
          <a:p>
            <a:pPr marL="0" marR="31750" lvl="0" indent="0" algn="l">
              <a:lnSpc>
                <a:spcPct val="150000"/>
              </a:lnSpc>
              <a:spcBef>
                <a:spcPts val="600"/>
              </a:spcBef>
              <a:buNone/>
            </a:pPr>
            <a:endParaRPr lang="es-ES" sz="1100" dirty="0">
              <a:solidFill>
                <a:srgbClr val="000000"/>
              </a:solidFill>
              <a:effectLst/>
              <a:latin typeface="Tw Cen MT" panose="020B0602020104020603" pitchFamily="34" charset="0"/>
              <a:ea typeface="Twentieth Century"/>
              <a:cs typeface="Twentieth Century"/>
            </a:endParaRPr>
          </a:p>
        </p:txBody>
      </p:sp>
      <p:sp>
        <p:nvSpPr>
          <p:cNvPr id="3" name="CuadroTexto 2">
            <a:extLst>
              <a:ext uri="{FF2B5EF4-FFF2-40B4-BE49-F238E27FC236}">
                <a16:creationId xmlns:a16="http://schemas.microsoft.com/office/drawing/2014/main" id="{256C48E7-A548-49ED-A3D3-9FA34D934009}"/>
              </a:ext>
            </a:extLst>
          </p:cNvPr>
          <p:cNvSpPr txBox="1"/>
          <p:nvPr/>
        </p:nvSpPr>
        <p:spPr>
          <a:xfrm>
            <a:off x="737118" y="5051692"/>
            <a:ext cx="10636898" cy="584775"/>
          </a:xfrm>
          <a:prstGeom prst="rect">
            <a:avLst/>
          </a:prstGeom>
          <a:noFill/>
        </p:spPr>
        <p:txBody>
          <a:bodyPr wrap="square" rtlCol="0">
            <a:spAutoFit/>
          </a:bodyPr>
          <a:lstStyle/>
          <a:p>
            <a:pPr marL="0" marR="31750" lvl="0" indent="0" algn="l">
              <a:spcBef>
                <a:spcPts val="600"/>
              </a:spcBef>
              <a:buNone/>
            </a:pPr>
            <a:r>
              <a:rPr lang="es-ES" sz="1600" b="1" i="1" dirty="0">
                <a:solidFill>
                  <a:schemeClr val="accent2"/>
                </a:solidFill>
                <a:latin typeface="Tw Cen MT" panose="020B0602020104020603" pitchFamily="34" charset="0"/>
                <a:ea typeface="Twentieth Century"/>
                <a:cs typeface="Twentieth Century"/>
              </a:rPr>
              <a:t>ALIMENTO TERAPÉUTICO LISTO PARA USAR (ATLU) , también es conocido como RUTF por sus siglas en inglés (</a:t>
            </a:r>
            <a:r>
              <a:rPr lang="es-ES" sz="1600" b="1" i="1" dirty="0" err="1">
                <a:solidFill>
                  <a:schemeClr val="accent2"/>
                </a:solidFill>
                <a:latin typeface="Tw Cen MT" panose="020B0602020104020603" pitchFamily="34" charset="0"/>
                <a:ea typeface="Twentieth Century"/>
                <a:cs typeface="Twentieth Century"/>
              </a:rPr>
              <a:t>Ready</a:t>
            </a:r>
            <a:r>
              <a:rPr lang="es-ES" sz="1600" b="1" i="1" dirty="0">
                <a:solidFill>
                  <a:schemeClr val="accent2"/>
                </a:solidFill>
                <a:latin typeface="Tw Cen MT" panose="020B0602020104020603" pitchFamily="34" charset="0"/>
                <a:ea typeface="Twentieth Century"/>
                <a:cs typeface="Twentieth Century"/>
              </a:rPr>
              <a:t> </a:t>
            </a:r>
            <a:r>
              <a:rPr lang="es-ES" sz="1600" b="1" i="1" dirty="0" err="1">
                <a:solidFill>
                  <a:schemeClr val="accent2"/>
                </a:solidFill>
                <a:latin typeface="Tw Cen MT" panose="020B0602020104020603" pitchFamily="34" charset="0"/>
                <a:ea typeface="Twentieth Century"/>
                <a:cs typeface="Twentieth Century"/>
              </a:rPr>
              <a:t>to</a:t>
            </a:r>
            <a:r>
              <a:rPr lang="es-ES" sz="1600" b="1" i="1" dirty="0">
                <a:solidFill>
                  <a:schemeClr val="accent2"/>
                </a:solidFill>
                <a:latin typeface="Tw Cen MT" panose="020B0602020104020603" pitchFamily="34" charset="0"/>
                <a:ea typeface="Twentieth Century"/>
                <a:cs typeface="Twentieth Century"/>
              </a:rPr>
              <a:t> Use </a:t>
            </a:r>
            <a:r>
              <a:rPr lang="es-ES" sz="1600" b="1" i="1" dirty="0" err="1">
                <a:solidFill>
                  <a:schemeClr val="accent2"/>
                </a:solidFill>
                <a:latin typeface="Tw Cen MT" panose="020B0602020104020603" pitchFamily="34" charset="0"/>
                <a:ea typeface="Twentieth Century"/>
                <a:cs typeface="Twentieth Century"/>
              </a:rPr>
              <a:t>Therapeutic</a:t>
            </a:r>
            <a:r>
              <a:rPr lang="es-ES" sz="1600" b="1" i="1" dirty="0">
                <a:solidFill>
                  <a:schemeClr val="accent2"/>
                </a:solidFill>
                <a:latin typeface="Tw Cen MT" panose="020B0602020104020603" pitchFamily="34" charset="0"/>
                <a:ea typeface="Twentieth Century"/>
                <a:cs typeface="Twentieth Century"/>
              </a:rPr>
              <a:t> </a:t>
            </a:r>
            <a:r>
              <a:rPr lang="es-ES" sz="1600" b="1" i="1" dirty="0" err="1">
                <a:solidFill>
                  <a:schemeClr val="accent2"/>
                </a:solidFill>
                <a:latin typeface="Tw Cen MT" panose="020B0602020104020603" pitchFamily="34" charset="0"/>
                <a:ea typeface="Twentieth Century"/>
                <a:cs typeface="Twentieth Century"/>
              </a:rPr>
              <a:t>Food</a:t>
            </a:r>
            <a:r>
              <a:rPr lang="es-ES" sz="1600" b="1" i="1" dirty="0">
                <a:solidFill>
                  <a:schemeClr val="accent2"/>
                </a:solidFill>
                <a:latin typeface="Tw Cen MT" panose="020B0602020104020603" pitchFamily="34" charset="0"/>
                <a:ea typeface="Twentieth Century"/>
                <a:cs typeface="Twentieth Century"/>
              </a:rPr>
              <a:t>)</a:t>
            </a:r>
            <a:endParaRPr lang="es-ES" sz="1600" b="1" i="1" dirty="0">
              <a:solidFill>
                <a:schemeClr val="accent2"/>
              </a:solidFill>
              <a:effectLst/>
              <a:latin typeface="Tw Cen MT" panose="020B0602020104020603" pitchFamily="34" charset="0"/>
              <a:ea typeface="Twentieth Century"/>
              <a:cs typeface="Twentieth Century"/>
            </a:endParaRPr>
          </a:p>
        </p:txBody>
      </p:sp>
    </p:spTree>
    <p:extLst>
      <p:ext uri="{BB962C8B-B14F-4D97-AF65-F5344CB8AC3E}">
        <p14:creationId xmlns:p14="http://schemas.microsoft.com/office/powerpoint/2010/main" val="4573793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D927-76CF-440F-B0FA-A07E4294D7D4}"/>
              </a:ext>
            </a:extLst>
          </p:cNvPr>
          <p:cNvSpPr>
            <a:spLocks noGrp="1"/>
          </p:cNvSpPr>
          <p:nvPr>
            <p:ph type="title"/>
          </p:nvPr>
        </p:nvSpPr>
        <p:spPr/>
        <p:txBody>
          <a:bodyPr/>
          <a:lstStyle/>
          <a:p>
            <a:r>
              <a:rPr lang="en-US" b="1" dirty="0">
                <a:solidFill>
                  <a:srgbClr val="E75B31"/>
                </a:solidFill>
              </a:rPr>
              <a:t>RUTF</a:t>
            </a:r>
          </a:p>
        </p:txBody>
      </p:sp>
      <p:graphicFrame>
        <p:nvGraphicFramePr>
          <p:cNvPr id="4" name="5 Marcador de contenido">
            <a:extLst>
              <a:ext uri="{FF2B5EF4-FFF2-40B4-BE49-F238E27FC236}">
                <a16:creationId xmlns:a16="http://schemas.microsoft.com/office/drawing/2014/main" id="{911A4AB9-6213-45AF-91DD-042CC20C43EC}"/>
              </a:ext>
            </a:extLst>
          </p:cNvPr>
          <p:cNvGraphicFramePr>
            <a:graphicFrameLocks noGrp="1"/>
          </p:cNvGraphicFramePr>
          <p:nvPr>
            <p:ph idx="4294967295"/>
          </p:nvPr>
        </p:nvGraphicFramePr>
        <p:xfrm>
          <a:off x="609600" y="1296537"/>
          <a:ext cx="8212138" cy="534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Related image">
            <a:extLst>
              <a:ext uri="{FF2B5EF4-FFF2-40B4-BE49-F238E27FC236}">
                <a16:creationId xmlns:a16="http://schemas.microsoft.com/office/drawing/2014/main" id="{EFAAB5F6-E30C-4129-A6EF-D7B06D2495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18122" y="2648608"/>
            <a:ext cx="1814944" cy="244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58222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DB9DA7-4328-4BE0-B326-57E0F8199D77}"/>
              </a:ext>
            </a:extLst>
          </p:cNvPr>
          <p:cNvSpPr>
            <a:spLocks noGrp="1"/>
          </p:cNvSpPr>
          <p:nvPr>
            <p:ph type="title"/>
          </p:nvPr>
        </p:nvSpPr>
        <p:spPr/>
        <p:txBody>
          <a:bodyPr/>
          <a:lstStyle/>
          <a:p>
            <a:r>
              <a:rPr lang="es-ES" b="1" dirty="0">
                <a:latin typeface="Tw Cen MT" panose="020B0602020104020603" pitchFamily="34" charset="0"/>
              </a:rPr>
              <a:t>TRATAMIENTO NUTRICIONAL</a:t>
            </a:r>
            <a:endParaRPr lang="en-GB" b="1" dirty="0">
              <a:latin typeface="Tw Cen MT" panose="020B0602020104020603" pitchFamily="34" charset="0"/>
            </a:endParaRPr>
          </a:p>
        </p:txBody>
      </p:sp>
      <p:graphicFrame>
        <p:nvGraphicFramePr>
          <p:cNvPr id="4" name="Tabla 3">
            <a:extLst>
              <a:ext uri="{FF2B5EF4-FFF2-40B4-BE49-F238E27FC236}">
                <a16:creationId xmlns:a16="http://schemas.microsoft.com/office/drawing/2014/main" id="{17CC9C21-EBC5-4937-ABDD-804D46D772A6}"/>
              </a:ext>
            </a:extLst>
          </p:cNvPr>
          <p:cNvGraphicFramePr>
            <a:graphicFrameLocks noGrp="1"/>
          </p:cNvGraphicFramePr>
          <p:nvPr/>
        </p:nvGraphicFramePr>
        <p:xfrm>
          <a:off x="412571" y="1769068"/>
          <a:ext cx="11221616" cy="4289748"/>
        </p:xfrm>
        <a:graphic>
          <a:graphicData uri="http://schemas.openxmlformats.org/drawingml/2006/table">
            <a:tbl>
              <a:tblPr bandRow="1"/>
              <a:tblGrid>
                <a:gridCol w="2808209">
                  <a:extLst>
                    <a:ext uri="{9D8B030D-6E8A-4147-A177-3AD203B41FA5}">
                      <a16:colId xmlns:a16="http://schemas.microsoft.com/office/drawing/2014/main" val="2782363219"/>
                    </a:ext>
                  </a:extLst>
                </a:gridCol>
                <a:gridCol w="2500676">
                  <a:extLst>
                    <a:ext uri="{9D8B030D-6E8A-4147-A177-3AD203B41FA5}">
                      <a16:colId xmlns:a16="http://schemas.microsoft.com/office/drawing/2014/main" val="1083982271"/>
                    </a:ext>
                  </a:extLst>
                </a:gridCol>
                <a:gridCol w="3073093">
                  <a:extLst>
                    <a:ext uri="{9D8B030D-6E8A-4147-A177-3AD203B41FA5}">
                      <a16:colId xmlns:a16="http://schemas.microsoft.com/office/drawing/2014/main" val="3836633436"/>
                    </a:ext>
                  </a:extLst>
                </a:gridCol>
                <a:gridCol w="2839638">
                  <a:extLst>
                    <a:ext uri="{9D8B030D-6E8A-4147-A177-3AD203B41FA5}">
                      <a16:colId xmlns:a16="http://schemas.microsoft.com/office/drawing/2014/main" val="809340905"/>
                    </a:ext>
                  </a:extLst>
                </a:gridCol>
              </a:tblGrid>
              <a:tr h="1105202">
                <a:tc>
                  <a:txBody>
                    <a:bodyPr/>
                    <a:lstStyle/>
                    <a:p>
                      <a:pPr marL="180340" marR="165100" algn="just">
                        <a:lnSpc>
                          <a:spcPct val="130000"/>
                        </a:lnSpc>
                        <a:spcAft>
                          <a:spcPts val="400"/>
                        </a:spcAft>
                      </a:pPr>
                      <a:r>
                        <a:rPr lang="es-ES" sz="1800" b="1" dirty="0">
                          <a:effectLst/>
                          <a:latin typeface="Tw Cen MT" panose="020B0602020104020603" pitchFamily="34" charset="0"/>
                          <a:ea typeface="Twentieth Century"/>
                          <a:cs typeface="Twentieth Century"/>
                        </a:rPr>
                        <a:t>DESNUTRICIÓN AGUDA</a:t>
                      </a:r>
                      <a:endParaRPr lang="en-GB" sz="1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3BC"/>
                    </a:solidFill>
                  </a:tcPr>
                </a:tc>
                <a:tc>
                  <a:txBody>
                    <a:bodyPr/>
                    <a:lstStyle/>
                    <a:p>
                      <a:pPr marL="180340" marR="165100" algn="just">
                        <a:lnSpc>
                          <a:spcPct val="130000"/>
                        </a:lnSpc>
                        <a:spcAft>
                          <a:spcPts val="400"/>
                        </a:spcAft>
                      </a:pPr>
                      <a:r>
                        <a:rPr lang="es-ES" sz="1800" b="1" dirty="0">
                          <a:solidFill>
                            <a:srgbClr val="000000"/>
                          </a:solidFill>
                          <a:effectLst/>
                          <a:latin typeface="Tw Cen MT" panose="020B0602020104020603" pitchFamily="34" charset="0"/>
                          <a:ea typeface="Twentieth Century"/>
                          <a:cs typeface="Twentieth Century"/>
                        </a:rPr>
                        <a:t>CANTIDAD DE SOBRES POR DÍA</a:t>
                      </a:r>
                      <a:endParaRPr lang="en-GB" sz="1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3BC"/>
                    </a:solidFill>
                  </a:tcPr>
                </a:tc>
                <a:tc>
                  <a:txBody>
                    <a:bodyPr/>
                    <a:lstStyle/>
                    <a:p>
                      <a:pPr marL="180340" marR="165100" algn="just">
                        <a:lnSpc>
                          <a:spcPct val="130000"/>
                        </a:lnSpc>
                        <a:spcAft>
                          <a:spcPts val="400"/>
                        </a:spcAft>
                      </a:pPr>
                      <a:r>
                        <a:rPr lang="es-ES" sz="1800" b="1" dirty="0">
                          <a:solidFill>
                            <a:srgbClr val="000000"/>
                          </a:solidFill>
                          <a:effectLst/>
                          <a:latin typeface="Tw Cen MT" panose="020B0602020104020603" pitchFamily="34" charset="0"/>
                          <a:ea typeface="Twentieth Century"/>
                          <a:cs typeface="Twentieth Century"/>
                        </a:rPr>
                        <a:t>VISITAS DE SEGUIMIENTO</a:t>
                      </a:r>
                      <a:endParaRPr lang="en-GB" sz="1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3BC"/>
                    </a:solidFill>
                  </a:tcPr>
                </a:tc>
                <a:tc>
                  <a:txBody>
                    <a:bodyPr/>
                    <a:lstStyle/>
                    <a:p>
                      <a:pPr marL="180340" marR="165100" algn="just">
                        <a:lnSpc>
                          <a:spcPct val="130000"/>
                        </a:lnSpc>
                        <a:spcAft>
                          <a:spcPts val="400"/>
                        </a:spcAft>
                      </a:pPr>
                      <a:r>
                        <a:rPr lang="es-ES" sz="1800" b="1" dirty="0">
                          <a:solidFill>
                            <a:srgbClr val="000000"/>
                          </a:solidFill>
                          <a:effectLst/>
                          <a:latin typeface="Tw Cen MT" panose="020B0602020104020603" pitchFamily="34" charset="0"/>
                          <a:ea typeface="Twentieth Century"/>
                          <a:cs typeface="Twentieth Century"/>
                        </a:rPr>
                        <a:t>NÚMERO DE SOBRES A ENTREGAR</a:t>
                      </a:r>
                      <a:endParaRPr lang="en-GB" sz="1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3BC"/>
                    </a:solidFill>
                  </a:tcPr>
                </a:tc>
                <a:extLst>
                  <a:ext uri="{0D108BD9-81ED-4DB2-BD59-A6C34878D82A}">
                    <a16:rowId xmlns:a16="http://schemas.microsoft.com/office/drawing/2014/main" val="1415932276"/>
                  </a:ext>
                </a:extLst>
              </a:tr>
              <a:tr h="1592273">
                <a:tc>
                  <a:txBody>
                    <a:bodyPr/>
                    <a:lstStyle/>
                    <a:p>
                      <a:pPr marL="180340" marR="165100" algn="just">
                        <a:lnSpc>
                          <a:spcPct val="130000"/>
                        </a:lnSpc>
                        <a:spcAft>
                          <a:spcPts val="400"/>
                        </a:spcAft>
                      </a:pPr>
                      <a:r>
                        <a:rPr lang="es-ES" sz="1800" b="1" dirty="0">
                          <a:effectLst/>
                          <a:latin typeface="Tw Cen MT" panose="020B0602020104020603" pitchFamily="34" charset="0"/>
                          <a:ea typeface="Twentieth Century"/>
                          <a:cs typeface="Twentieth Century"/>
                        </a:rPr>
                        <a:t>MODERADA (DAM)</a:t>
                      </a:r>
                    </a:p>
                    <a:p>
                      <a:pPr marL="180340" marR="165100" algn="just">
                        <a:lnSpc>
                          <a:spcPct val="130000"/>
                        </a:lnSpc>
                        <a:spcAft>
                          <a:spcPts val="400"/>
                        </a:spcAft>
                      </a:pPr>
                      <a:r>
                        <a:rPr lang="es-ES" sz="1800" b="0" dirty="0">
                          <a:effectLst/>
                          <a:latin typeface="Tw Cen MT" panose="020B0602020104020603" pitchFamily="34" charset="0"/>
                          <a:ea typeface="Twentieth Century"/>
                          <a:cs typeface="Twentieth Century"/>
                        </a:rPr>
                        <a:t>MUAC: 11.5 a &lt;12.5 cm</a:t>
                      </a:r>
                      <a:endParaRPr lang="en-GB" sz="1800" b="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65100" algn="just">
                        <a:lnSpc>
                          <a:spcPct val="130000"/>
                        </a:lnSpc>
                        <a:spcAft>
                          <a:spcPts val="400"/>
                        </a:spcAft>
                      </a:pPr>
                      <a:r>
                        <a:rPr lang="es-ES" sz="1800" dirty="0">
                          <a:effectLst/>
                          <a:latin typeface="Tw Cen MT" panose="020B0602020104020603" pitchFamily="34" charset="0"/>
                          <a:ea typeface="Twentieth Century"/>
                          <a:cs typeface="Twentieth Century"/>
                        </a:rPr>
                        <a:t>1 SOBRE /DÍA</a:t>
                      </a:r>
                    </a:p>
                    <a:p>
                      <a:pPr marL="180340" marR="165100" algn="just">
                        <a:lnSpc>
                          <a:spcPct val="130000"/>
                        </a:lnSpc>
                        <a:spcAft>
                          <a:spcPts val="400"/>
                        </a:spcAft>
                      </a:pPr>
                      <a:r>
                        <a:rPr lang="es-ES" sz="1800" dirty="0">
                          <a:effectLst/>
                          <a:latin typeface="Tw Cen MT" panose="020B0602020104020603" pitchFamily="34" charset="0"/>
                          <a:ea typeface="Twentieth Century"/>
                          <a:cs typeface="Twentieth Century"/>
                        </a:rPr>
                        <a:t> </a:t>
                      </a:r>
                      <a:endParaRPr lang="en-GB" sz="1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65100" algn="just">
                        <a:lnSpc>
                          <a:spcPct val="130000"/>
                        </a:lnSpc>
                        <a:spcAft>
                          <a:spcPts val="400"/>
                        </a:spcAft>
                      </a:pPr>
                      <a:r>
                        <a:rPr lang="es-ES" sz="1800" dirty="0">
                          <a:effectLst/>
                          <a:latin typeface="Tw Cen MT" panose="020B0602020104020603" pitchFamily="34" charset="0"/>
                          <a:ea typeface="Twentieth Century"/>
                          <a:cs typeface="Twentieth Century"/>
                        </a:rPr>
                        <a:t>CADA  SEMANA</a:t>
                      </a:r>
                      <a:endParaRPr lang="en-GB" sz="1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65100" algn="just">
                        <a:lnSpc>
                          <a:spcPct val="130000"/>
                        </a:lnSpc>
                        <a:spcAft>
                          <a:spcPts val="400"/>
                        </a:spcAft>
                      </a:pPr>
                      <a:r>
                        <a:rPr lang="es-ES" sz="1800" dirty="0">
                          <a:effectLst/>
                          <a:latin typeface="Tw Cen MT" panose="020B0602020104020603" pitchFamily="34" charset="0"/>
                          <a:ea typeface="Twentieth Century"/>
                          <a:cs typeface="Twentieth Century"/>
                        </a:rPr>
                        <a:t>7 SOBRES </a:t>
                      </a:r>
                      <a:endParaRPr lang="en-GB" sz="1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835773"/>
                  </a:ext>
                </a:extLst>
              </a:tr>
              <a:tr h="1592273">
                <a:tc>
                  <a:txBody>
                    <a:bodyPr/>
                    <a:lstStyle/>
                    <a:p>
                      <a:pPr marL="180340" marR="165100" algn="just">
                        <a:lnSpc>
                          <a:spcPct val="130000"/>
                        </a:lnSpc>
                        <a:spcAft>
                          <a:spcPts val="400"/>
                        </a:spcAft>
                      </a:pPr>
                      <a:r>
                        <a:rPr lang="es-ES" sz="1800" b="1" dirty="0">
                          <a:effectLst/>
                          <a:latin typeface="Tw Cen MT" panose="020B0602020104020603" pitchFamily="34" charset="0"/>
                          <a:ea typeface="Twentieth Century"/>
                          <a:cs typeface="Twentieth Century"/>
                        </a:rPr>
                        <a:t>SEVERA (DAS)</a:t>
                      </a:r>
                    </a:p>
                    <a:p>
                      <a:pPr marL="180340" marR="165100" algn="just">
                        <a:lnSpc>
                          <a:spcPct val="130000"/>
                        </a:lnSpc>
                        <a:spcAft>
                          <a:spcPts val="400"/>
                        </a:spcAft>
                      </a:pPr>
                      <a:r>
                        <a:rPr lang="es-ES" sz="1800" b="0" dirty="0">
                          <a:effectLst/>
                          <a:latin typeface="Tw Cen MT" panose="020B0602020104020603" pitchFamily="34" charset="0"/>
                          <a:ea typeface="Twentieth Century"/>
                          <a:cs typeface="Twentieth Century"/>
                        </a:rPr>
                        <a:t>MUAC: &lt;11.5cm y/o edema (+/++)</a:t>
                      </a:r>
                      <a:endParaRPr lang="en-GB" sz="1800" b="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65100" algn="just">
                        <a:lnSpc>
                          <a:spcPct val="130000"/>
                        </a:lnSpc>
                        <a:spcAft>
                          <a:spcPts val="400"/>
                        </a:spcAft>
                      </a:pPr>
                      <a:r>
                        <a:rPr lang="es-ES" sz="1800" dirty="0">
                          <a:effectLst/>
                          <a:latin typeface="Tw Cen MT" panose="020B0602020104020603" pitchFamily="34" charset="0"/>
                          <a:ea typeface="Twentieth Century"/>
                          <a:cs typeface="Twentieth Century"/>
                        </a:rPr>
                        <a:t>2 SOBRES/DÍA </a:t>
                      </a:r>
                      <a:endParaRPr lang="en-GB" sz="1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65100" algn="just">
                        <a:lnSpc>
                          <a:spcPct val="130000"/>
                        </a:lnSpc>
                        <a:spcAft>
                          <a:spcPts val="400"/>
                        </a:spcAft>
                      </a:pPr>
                      <a:r>
                        <a:rPr lang="es-ES" sz="1800" dirty="0">
                          <a:effectLst/>
                          <a:latin typeface="Tw Cen MT" panose="020B0602020104020603" pitchFamily="34" charset="0"/>
                          <a:ea typeface="Twentieth Century"/>
                          <a:cs typeface="Twentieth Century"/>
                        </a:rPr>
                        <a:t>CADA SEMANA</a:t>
                      </a:r>
                      <a:endParaRPr lang="en-GB" sz="1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65100" algn="just">
                        <a:lnSpc>
                          <a:spcPct val="130000"/>
                        </a:lnSpc>
                        <a:spcAft>
                          <a:spcPts val="400"/>
                        </a:spcAft>
                      </a:pPr>
                      <a:r>
                        <a:rPr lang="es-ES" sz="1800" dirty="0">
                          <a:effectLst/>
                          <a:latin typeface="Tw Cen MT" panose="020B0602020104020603" pitchFamily="34" charset="0"/>
                          <a:ea typeface="Twentieth Century"/>
                          <a:cs typeface="Twentieth Century"/>
                        </a:rPr>
                        <a:t>14 SOBRES</a:t>
                      </a:r>
                      <a:endParaRPr lang="en-GB" sz="1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061581"/>
                  </a:ext>
                </a:extLst>
              </a:tr>
            </a:tbl>
          </a:graphicData>
        </a:graphic>
      </p:graphicFrame>
      <p:pic>
        <p:nvPicPr>
          <p:cNvPr id="12" name="image19.png" descr="Related image">
            <a:extLst>
              <a:ext uri="{FF2B5EF4-FFF2-40B4-BE49-F238E27FC236}">
                <a16:creationId xmlns:a16="http://schemas.microsoft.com/office/drawing/2014/main" id="{62BDE48A-53BB-43AB-85D1-E1393FF8E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966" y="3515557"/>
            <a:ext cx="516291" cy="69587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19.png" descr="Related image">
            <a:extLst>
              <a:ext uri="{FF2B5EF4-FFF2-40B4-BE49-F238E27FC236}">
                <a16:creationId xmlns:a16="http://schemas.microsoft.com/office/drawing/2014/main" id="{4133A98F-AD30-4957-B917-F2FBE036A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911" y="5019303"/>
            <a:ext cx="516291" cy="69587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19.png" descr="Related image">
            <a:extLst>
              <a:ext uri="{FF2B5EF4-FFF2-40B4-BE49-F238E27FC236}">
                <a16:creationId xmlns:a16="http://schemas.microsoft.com/office/drawing/2014/main" id="{060BAA9B-7613-4B5E-B153-6F3A5F221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17" y="4945732"/>
            <a:ext cx="516290" cy="69586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A926895F-B902-4FDF-A628-2EAFF974FDEE}"/>
              </a:ext>
            </a:extLst>
          </p:cNvPr>
          <p:cNvSpPr txBox="1"/>
          <p:nvPr/>
        </p:nvSpPr>
        <p:spPr>
          <a:xfrm>
            <a:off x="611205" y="6191240"/>
            <a:ext cx="11221616" cy="369332"/>
          </a:xfrm>
          <a:prstGeom prst="rect">
            <a:avLst/>
          </a:prstGeom>
          <a:noFill/>
        </p:spPr>
        <p:txBody>
          <a:bodyPr wrap="square" rtlCol="0">
            <a:spAutoFit/>
          </a:bodyPr>
          <a:lstStyle/>
          <a:p>
            <a:r>
              <a:rPr lang="es-ES" b="1" i="1" dirty="0"/>
              <a:t>Recuerde: 1 sobre contiene 92g =500 Kcal</a:t>
            </a:r>
          </a:p>
        </p:txBody>
      </p:sp>
    </p:spTree>
    <p:extLst>
      <p:ext uri="{BB962C8B-B14F-4D97-AF65-F5344CB8AC3E}">
        <p14:creationId xmlns:p14="http://schemas.microsoft.com/office/powerpoint/2010/main" val="24575817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1EC8-07DF-44F8-973C-FDA5409E2E4D}"/>
              </a:ext>
            </a:extLst>
          </p:cNvPr>
          <p:cNvSpPr>
            <a:spLocks noGrp="1"/>
          </p:cNvSpPr>
          <p:nvPr>
            <p:ph type="title"/>
          </p:nvPr>
        </p:nvSpPr>
        <p:spPr/>
        <p:txBody>
          <a:bodyPr/>
          <a:lstStyle/>
          <a:p>
            <a:r>
              <a:rPr lang="es-ES" b="1" dirty="0" err="1">
                <a:solidFill>
                  <a:schemeClr val="tx1"/>
                </a:solidFill>
              </a:rPr>
              <a:t>Quizz</a:t>
            </a:r>
            <a:r>
              <a:rPr lang="es-ES" b="1" dirty="0">
                <a:solidFill>
                  <a:schemeClr val="tx1"/>
                </a:solidFill>
              </a:rPr>
              <a:t> 3</a:t>
            </a:r>
          </a:p>
        </p:txBody>
      </p:sp>
      <p:sp>
        <p:nvSpPr>
          <p:cNvPr id="3" name="Text Placeholder 2">
            <a:extLst>
              <a:ext uri="{FF2B5EF4-FFF2-40B4-BE49-F238E27FC236}">
                <a16:creationId xmlns:a16="http://schemas.microsoft.com/office/drawing/2014/main" id="{D4FE8BFC-DAB1-4B97-BDF9-BAE77D1EB904}"/>
              </a:ext>
            </a:extLst>
          </p:cNvPr>
          <p:cNvSpPr>
            <a:spLocks noGrp="1"/>
          </p:cNvSpPr>
          <p:nvPr>
            <p:ph type="body" sz="quarter" idx="10"/>
          </p:nvPr>
        </p:nvSpPr>
        <p:spPr/>
        <p:txBody>
          <a:bodyPr/>
          <a:lstStyle/>
          <a:p>
            <a:pPr marL="0" indent="0">
              <a:buNone/>
            </a:pPr>
            <a:endParaRPr lang="es-ES" dirty="0"/>
          </a:p>
          <a:p>
            <a:pPr marL="0" indent="0">
              <a:buNone/>
            </a:pPr>
            <a:r>
              <a:rPr lang="es-ES" dirty="0"/>
              <a:t>Sandra tiene 8 meses de edad, 11.2 cm de MUAC pero no presenta edema.</a:t>
            </a:r>
          </a:p>
          <a:p>
            <a:pPr marL="0" indent="0">
              <a:buNone/>
            </a:pPr>
            <a:r>
              <a:rPr lang="es-ES" dirty="0"/>
              <a:t>¿Qué debo hacer?</a:t>
            </a:r>
          </a:p>
          <a:p>
            <a:r>
              <a:rPr lang="es-ES" dirty="0"/>
              <a:t>Darle 1 sobre/día</a:t>
            </a:r>
          </a:p>
          <a:p>
            <a:r>
              <a:rPr lang="es-ES" dirty="0"/>
              <a:t>Darle 2 sobres /día</a:t>
            </a:r>
          </a:p>
          <a:p>
            <a:r>
              <a:rPr lang="es-ES" dirty="0"/>
              <a:t>Darle solo consejería y decirle que regrese al cabo de 2 semanas</a:t>
            </a:r>
          </a:p>
        </p:txBody>
      </p:sp>
    </p:spTree>
    <p:extLst>
      <p:ext uri="{BB962C8B-B14F-4D97-AF65-F5344CB8AC3E}">
        <p14:creationId xmlns:p14="http://schemas.microsoft.com/office/powerpoint/2010/main" val="318564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6F4BA4-9BA9-0641-B0C1-67E9469C18A8}"/>
              </a:ext>
            </a:extLst>
          </p:cNvPr>
          <p:cNvSpPr/>
          <p:nvPr/>
        </p:nvSpPr>
        <p:spPr>
          <a:xfrm>
            <a:off x="0" y="0"/>
            <a:ext cx="2251710" cy="6858000"/>
          </a:xfrm>
          <a:prstGeom prst="rect">
            <a:avLst/>
          </a:prstGeom>
          <a:solidFill>
            <a:srgbClr val="E75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A077F808-466D-4CD1-BEE5-0324102037E5}"/>
              </a:ext>
            </a:extLst>
          </p:cNvPr>
          <p:cNvSpPr txBox="1"/>
          <p:nvPr/>
        </p:nvSpPr>
        <p:spPr>
          <a:xfrm>
            <a:off x="2251710" y="262890"/>
            <a:ext cx="9829800" cy="61247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800" b="1" dirty="0">
                <a:solidFill>
                  <a:prstClr val="black"/>
                </a:solidFill>
                <a:latin typeface="Tw Cen MT" panose="020B0602020104020603" pitchFamily="34" charset="0"/>
              </a:rPr>
              <a:t>COMPONENTES: </a:t>
            </a:r>
            <a:r>
              <a:rPr kumimoji="0" lang="es-ES" sz="2800" i="0" u="none" strike="noStrike" kern="1200" cap="none" spc="0" normalizeH="0" baseline="0" noProof="0" dirty="0">
                <a:ln>
                  <a:noFill/>
                </a:ln>
                <a:solidFill>
                  <a:prstClr val="black"/>
                </a:solidFill>
                <a:effectLst/>
                <a:uLnTx/>
                <a:uFillTx/>
                <a:latin typeface="Tw Cen MT" panose="020B0602020104020603" pitchFamily="34" charset="0"/>
              </a:rPr>
              <a:t>PROTECCIÓN Y NUTRICIÓN</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800" b="1" dirty="0">
                <a:solidFill>
                  <a:prstClr val="black"/>
                </a:solidFill>
                <a:latin typeface="Tw Cen MT" panose="020B0602020104020603" pitchFamily="34" charset="0"/>
              </a:rPr>
              <a:t>NUTRICIÓN: </a:t>
            </a:r>
            <a:r>
              <a:rPr lang="es-ES" sz="2800" dirty="0">
                <a:solidFill>
                  <a:prstClr val="black"/>
                </a:solidFill>
                <a:latin typeface="Tw Cen MT" panose="020B0602020104020603" pitchFamily="34" charset="0"/>
              </a:rPr>
              <a:t>manejo de la desnutrición aguda y ALNP-E</a:t>
            </a:r>
            <a:endParaRPr kumimoji="0" lang="es-ES" sz="2800" i="0" u="none"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dirty="0">
                <a:ln>
                  <a:noFill/>
                </a:ln>
                <a:solidFill>
                  <a:prstClr val="black"/>
                </a:solidFill>
                <a:effectLst/>
                <a:uLnTx/>
                <a:uFillTx/>
                <a:latin typeface="Tw Cen MT" panose="020B0602020104020603" pitchFamily="34" charset="0"/>
              </a:rPr>
              <a:t>DURACIÓN PROYECTO: </a:t>
            </a:r>
            <a:r>
              <a:rPr kumimoji="0" lang="es-ES" sz="2800" i="0" u="none" strike="noStrike" kern="1200" cap="none" spc="0" normalizeH="0" baseline="0" dirty="0">
                <a:ln>
                  <a:noFill/>
                </a:ln>
                <a:solidFill>
                  <a:prstClr val="black"/>
                </a:solidFill>
                <a:effectLst/>
                <a:uLnTx/>
                <a:uFillTx/>
                <a:latin typeface="Tw Cen MT" panose="020B0602020104020603" pitchFamily="34" charset="0"/>
              </a:rPr>
              <a:t>10 agosto al 31 de diciembre (</a:t>
            </a:r>
            <a:r>
              <a:rPr lang="es-ES" sz="2800" dirty="0">
                <a:solidFill>
                  <a:prstClr val="black"/>
                </a:solidFill>
                <a:latin typeface="Tw Cen MT" panose="020B0602020104020603" pitchFamily="34" charset="0"/>
              </a:rPr>
              <a:t>menos de 5 meses)</a:t>
            </a:r>
            <a:endParaRPr kumimoji="0" lang="es-ES" sz="2800" i="0" u="none" strike="noStrike" kern="1200" cap="none" spc="0" normalizeH="0" baseline="0" dirty="0">
              <a:ln>
                <a:noFill/>
              </a:ln>
              <a:solidFill>
                <a:prstClr val="black"/>
              </a:solidFill>
              <a:effectLst/>
              <a:uLnTx/>
              <a:uFillTx/>
              <a:latin typeface="Tw Cen MT" panose="020B06020201040206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800" b="1" noProof="0" dirty="0">
              <a:solidFill>
                <a:prstClr val="black"/>
              </a:solidFill>
              <a:latin typeface="Tw Cen MT" panose="020B06020201040206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800" b="1" dirty="0">
                <a:solidFill>
                  <a:prstClr val="black"/>
                </a:solidFill>
                <a:latin typeface="Tw Cen MT" panose="020B0602020104020603" pitchFamily="34" charset="0"/>
              </a:rPr>
              <a:t>AREA GEOGRÁFICA: </a:t>
            </a:r>
            <a:endParaRPr lang="es-ES" sz="2800" dirty="0">
              <a:solidFill>
                <a:prstClr val="black"/>
              </a:solidFill>
              <a:latin typeface="Tw Cen MT" panose="020B0602020104020603" pitchFamily="34" charset="0"/>
            </a:endParaRPr>
          </a:p>
          <a:p>
            <a:pPr lvl="1" algn="just">
              <a:defRPr/>
            </a:pPr>
            <a:r>
              <a:rPr lang="es-ES" sz="2800" b="1" dirty="0">
                <a:solidFill>
                  <a:prstClr val="black"/>
                </a:solidFill>
                <a:latin typeface="Tw Cen MT" panose="020B0602020104020603" pitchFamily="34" charset="0"/>
              </a:rPr>
              <a:t>Cortés: </a:t>
            </a:r>
            <a:r>
              <a:rPr lang="es-ES" sz="2800" dirty="0">
                <a:solidFill>
                  <a:prstClr val="black"/>
                </a:solidFill>
                <a:latin typeface="Tw Cen MT" panose="020B0602020104020603" pitchFamily="34" charset="0"/>
              </a:rPr>
              <a:t>La Lima, SPS, Puerto Cortés, Choloma y Villanueva</a:t>
            </a:r>
          </a:p>
          <a:p>
            <a:pPr lvl="1" algn="just">
              <a:defRPr/>
            </a:pPr>
            <a:r>
              <a:rPr lang="es-ES" sz="2800" b="1" dirty="0">
                <a:solidFill>
                  <a:prstClr val="black"/>
                </a:solidFill>
                <a:latin typeface="Tw Cen MT" panose="020B0602020104020603" pitchFamily="34" charset="0"/>
              </a:rPr>
              <a:t>Yoro: </a:t>
            </a:r>
            <a:r>
              <a:rPr lang="es-ES" sz="2800" dirty="0">
                <a:solidFill>
                  <a:prstClr val="black"/>
                </a:solidFill>
                <a:latin typeface="Tw Cen MT" panose="020B0602020104020603" pitchFamily="34" charset="0"/>
              </a:rPr>
              <a:t>El Progreso</a:t>
            </a:r>
          </a:p>
          <a:p>
            <a:pPr lvl="1" algn="just">
              <a:defRPr/>
            </a:pPr>
            <a:r>
              <a:rPr lang="es-ES" sz="2800" b="1" dirty="0">
                <a:solidFill>
                  <a:prstClr val="black"/>
                </a:solidFill>
                <a:latin typeface="Tw Cen MT" panose="020B0602020104020603" pitchFamily="34" charset="0"/>
              </a:rPr>
              <a:t>Atlántida: </a:t>
            </a:r>
            <a:r>
              <a:rPr lang="es-ES" sz="2800" dirty="0">
                <a:solidFill>
                  <a:prstClr val="black"/>
                </a:solidFill>
                <a:latin typeface="Tw Cen MT" panose="020B0602020104020603" pitchFamily="34" charset="0"/>
              </a:rPr>
              <a:t>La Ceiba y Tela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800" b="1" dirty="0">
              <a:solidFill>
                <a:prstClr val="black"/>
              </a:solidFill>
              <a:latin typeface="Tw Cen MT" panose="020B06020201040206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800" b="1" dirty="0">
                <a:solidFill>
                  <a:prstClr val="black"/>
                </a:solidFill>
                <a:latin typeface="Tw Cen MT" panose="020B0602020104020603" pitchFamily="34" charset="0"/>
              </a:rPr>
              <a:t>20 CENTROS DE SALUD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2800" b="1" dirty="0">
              <a:solidFill>
                <a:prstClr val="black"/>
              </a:solidFill>
              <a:latin typeface="Tw Cen MT" panose="020B06020201040206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2800" b="1" dirty="0">
                <a:solidFill>
                  <a:prstClr val="black"/>
                </a:solidFill>
                <a:latin typeface="Tw Cen MT" panose="020B0602020104020603" pitchFamily="34" charset="0"/>
              </a:rPr>
              <a:t>PROYECTO PILOTO/ PUESTA EN ESCALA/ INTEGRACIÓN AIN-C</a:t>
            </a:r>
          </a:p>
        </p:txBody>
      </p:sp>
      <p:sp>
        <p:nvSpPr>
          <p:cNvPr id="10" name="Marcador de texto 9">
            <a:extLst>
              <a:ext uri="{FF2B5EF4-FFF2-40B4-BE49-F238E27FC236}">
                <a16:creationId xmlns:a16="http://schemas.microsoft.com/office/drawing/2014/main" id="{107F4240-CC33-4131-AB6F-1F925DF2273E}"/>
              </a:ext>
            </a:extLst>
          </p:cNvPr>
          <p:cNvSpPr>
            <a:spLocks noGrp="1"/>
          </p:cNvSpPr>
          <p:nvPr>
            <p:ph type="body" sz="quarter" idx="16"/>
          </p:nvPr>
        </p:nvSpPr>
        <p:spPr>
          <a:xfrm>
            <a:off x="110490" y="2062162"/>
            <a:ext cx="2141220" cy="1366838"/>
          </a:xfrm>
        </p:spPr>
        <p:txBody>
          <a:bodyPr>
            <a:normAutofit/>
          </a:bodyPr>
          <a:lstStyle/>
          <a:p>
            <a:r>
              <a:rPr lang="es-ES" sz="3400" dirty="0">
                <a:latin typeface="Tw Cen MT" panose="020B0602020104020603" pitchFamily="34" charset="0"/>
              </a:rPr>
              <a:t>PROYECTO</a:t>
            </a:r>
          </a:p>
        </p:txBody>
      </p:sp>
    </p:spTree>
    <p:extLst>
      <p:ext uri="{BB962C8B-B14F-4D97-AF65-F5344CB8AC3E}">
        <p14:creationId xmlns:p14="http://schemas.microsoft.com/office/powerpoint/2010/main" val="357554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1EC8-07DF-44F8-973C-FDA5409E2E4D}"/>
              </a:ext>
            </a:extLst>
          </p:cNvPr>
          <p:cNvSpPr>
            <a:spLocks noGrp="1"/>
          </p:cNvSpPr>
          <p:nvPr>
            <p:ph type="title"/>
          </p:nvPr>
        </p:nvSpPr>
        <p:spPr/>
        <p:txBody>
          <a:bodyPr/>
          <a:lstStyle/>
          <a:p>
            <a:r>
              <a:rPr lang="es-ES" b="1" dirty="0" err="1">
                <a:solidFill>
                  <a:schemeClr val="tx1"/>
                </a:solidFill>
              </a:rPr>
              <a:t>Quizz</a:t>
            </a:r>
            <a:r>
              <a:rPr lang="es-ES" b="1" dirty="0">
                <a:solidFill>
                  <a:schemeClr val="tx1"/>
                </a:solidFill>
              </a:rPr>
              <a:t> 3</a:t>
            </a:r>
          </a:p>
        </p:txBody>
      </p:sp>
      <p:sp>
        <p:nvSpPr>
          <p:cNvPr id="3" name="Text Placeholder 2">
            <a:extLst>
              <a:ext uri="{FF2B5EF4-FFF2-40B4-BE49-F238E27FC236}">
                <a16:creationId xmlns:a16="http://schemas.microsoft.com/office/drawing/2014/main" id="{D4FE8BFC-DAB1-4B97-BDF9-BAE77D1EB904}"/>
              </a:ext>
            </a:extLst>
          </p:cNvPr>
          <p:cNvSpPr>
            <a:spLocks noGrp="1"/>
          </p:cNvSpPr>
          <p:nvPr>
            <p:ph type="body" sz="quarter" idx="10"/>
          </p:nvPr>
        </p:nvSpPr>
        <p:spPr/>
        <p:txBody>
          <a:bodyPr/>
          <a:lstStyle/>
          <a:p>
            <a:pPr marL="0" indent="0">
              <a:buNone/>
            </a:pPr>
            <a:endParaRPr lang="es-ES" dirty="0"/>
          </a:p>
          <a:p>
            <a:pPr marL="0" indent="0">
              <a:buNone/>
            </a:pPr>
            <a:r>
              <a:rPr lang="es-ES" dirty="0"/>
              <a:t>Sandra tiene 8 meses de edad, 11.2 cm de MUAC pero no presenta edema.</a:t>
            </a:r>
          </a:p>
          <a:p>
            <a:pPr marL="0" indent="0">
              <a:buNone/>
            </a:pPr>
            <a:r>
              <a:rPr lang="es-ES" dirty="0"/>
              <a:t>¿Qué debo hacer?</a:t>
            </a:r>
          </a:p>
          <a:p>
            <a:r>
              <a:rPr lang="es-ES" dirty="0"/>
              <a:t>Darle 1 sobre/día</a:t>
            </a:r>
          </a:p>
          <a:p>
            <a:r>
              <a:rPr lang="es-ES" dirty="0">
                <a:solidFill>
                  <a:schemeClr val="accent1"/>
                </a:solidFill>
              </a:rPr>
              <a:t>Darle 2 sobres /día</a:t>
            </a:r>
          </a:p>
          <a:p>
            <a:r>
              <a:rPr lang="es-ES" dirty="0"/>
              <a:t>Darle solo consejería y decirle que regrese al cabo de 2 semanas</a:t>
            </a:r>
          </a:p>
          <a:p>
            <a:endParaRPr lang="es-ES" dirty="0"/>
          </a:p>
          <a:p>
            <a:pPr marL="0" indent="0">
              <a:buNone/>
            </a:pPr>
            <a:r>
              <a:rPr lang="es-ES" dirty="0">
                <a:solidFill>
                  <a:schemeClr val="accent1"/>
                </a:solidFill>
              </a:rPr>
              <a:t>Respuesta: Porque tiene &lt;11.5 cm</a:t>
            </a:r>
          </a:p>
        </p:txBody>
      </p:sp>
    </p:spTree>
    <p:extLst>
      <p:ext uri="{BB962C8B-B14F-4D97-AF65-F5344CB8AC3E}">
        <p14:creationId xmlns:p14="http://schemas.microsoft.com/office/powerpoint/2010/main" val="202857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DB9DA7-4328-4BE0-B326-57E0F8199D77}"/>
              </a:ext>
            </a:extLst>
          </p:cNvPr>
          <p:cNvSpPr>
            <a:spLocks noGrp="1"/>
          </p:cNvSpPr>
          <p:nvPr>
            <p:ph type="title"/>
          </p:nvPr>
        </p:nvSpPr>
        <p:spPr/>
        <p:txBody>
          <a:bodyPr/>
          <a:lstStyle/>
          <a:p>
            <a:r>
              <a:rPr lang="es-ES" b="1" dirty="0">
                <a:latin typeface="Tw Cen MT" panose="020B0602020104020603" pitchFamily="34" charset="0"/>
              </a:rPr>
              <a:t>TRANSICIÓN DE DOS SOBRES DE RUTF A UNO</a:t>
            </a:r>
            <a:endParaRPr lang="en-GB" b="1" dirty="0">
              <a:latin typeface="Tw Cen MT" panose="020B0602020104020603" pitchFamily="34" charset="0"/>
            </a:endParaRPr>
          </a:p>
        </p:txBody>
      </p:sp>
      <p:sp>
        <p:nvSpPr>
          <p:cNvPr id="4" name="Marcador de texto 3">
            <a:extLst>
              <a:ext uri="{FF2B5EF4-FFF2-40B4-BE49-F238E27FC236}">
                <a16:creationId xmlns:a16="http://schemas.microsoft.com/office/drawing/2014/main" id="{4BD6968C-1FA9-4B42-8586-6554F356D3C3}"/>
              </a:ext>
            </a:extLst>
          </p:cNvPr>
          <p:cNvSpPr>
            <a:spLocks noGrp="1"/>
          </p:cNvSpPr>
          <p:nvPr>
            <p:ph type="body" idx="1"/>
          </p:nvPr>
        </p:nvSpPr>
        <p:spPr>
          <a:xfrm>
            <a:off x="191584" y="2703289"/>
            <a:ext cx="11808831" cy="2503193"/>
          </a:xfrm>
          <a:prstGeom prst="rect">
            <a:avLst/>
          </a:prstGeom>
          <a:solidFill>
            <a:srgbClr val="FFFFFF"/>
          </a:solidFill>
          <a:ln w="25400" cap="flat" cmpd="sng">
            <a:solidFill>
              <a:srgbClr val="9BBB59"/>
            </a:solidFill>
            <a:prstDash val="solid"/>
            <a:round/>
            <a:headEnd type="none" w="sm" len="sm"/>
            <a:tailEnd type="none" w="sm" len="sm"/>
          </a:ln>
        </p:spPr>
        <p:txBody>
          <a:bodyPr spcFirstLastPara="1" wrap="square" lIns="91425" tIns="45700" rIns="91425" bIns="45700" anchor="t" anchorCtr="0">
            <a:noAutofit/>
          </a:bodyPr>
          <a:lstStyle/>
          <a:p>
            <a:pPr marL="0" marR="0" lvl="0" indent="0" algn="just" defTabSz="914400" eaLnBrk="1" fontAlgn="auto" latinLnBrk="0" hangingPunct="1">
              <a:lnSpc>
                <a:spcPct val="100000"/>
              </a:lnSpc>
              <a:spcBef>
                <a:spcPts val="0"/>
              </a:spcBef>
              <a:spcAft>
                <a:spcPts val="400"/>
              </a:spcAft>
              <a:buClrTx/>
              <a:buSzTx/>
              <a:buFontTx/>
              <a:buNone/>
              <a:tabLst/>
              <a:defRPr/>
            </a:pPr>
            <a:r>
              <a:rPr kumimoji="0" lang="es-ES" sz="2000" b="1"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rPr>
              <a:t>CRITERIOS DE TRANSICIÓN PARA PASAR DE RECIBIR 2 SOBRES DE RUTF A 1 SOBRE DE RUTF</a:t>
            </a:r>
            <a:endParaRPr kumimoji="0" lang="en-GB" sz="2000" b="0" i="0" u="none" strike="noStrike" kern="0" cap="none" spc="0" normalizeH="0" baseline="0" noProof="0" dirty="0">
              <a:ln>
                <a:noFill/>
              </a:ln>
              <a:solidFill>
                <a:sysClr val="windowText" lastClr="000000"/>
              </a:solidFill>
              <a:effectLst/>
              <a:uLnTx/>
              <a:uFillTx/>
              <a:latin typeface="Tw Cen MT" panose="020B0602020104020603" pitchFamily="34" charset="0"/>
              <a:ea typeface="Twentieth Century"/>
              <a:cs typeface="Twentieth Century"/>
            </a:endParaRPr>
          </a:p>
          <a:p>
            <a:pPr marL="0" marR="0" lvl="0" indent="0" algn="just" defTabSz="914400" eaLnBrk="1" fontAlgn="auto" latinLnBrk="0" hangingPunct="1">
              <a:lnSpc>
                <a:spcPct val="100000"/>
              </a:lnSpc>
              <a:spcBef>
                <a:spcPts val="0"/>
              </a:spcBef>
              <a:spcAft>
                <a:spcPts val="400"/>
              </a:spcAft>
              <a:buClrTx/>
              <a:buSzTx/>
              <a:buFontTx/>
              <a:buNone/>
              <a:tabLst/>
              <a:defRPr/>
            </a:pPr>
            <a:r>
              <a:rPr lang="es-ES" sz="2000" kern="0" dirty="0">
                <a:solidFill>
                  <a:srgbClr val="000000"/>
                </a:solidFill>
                <a:latin typeface="Tw Cen MT" panose="020B0602020104020603" pitchFamily="34" charset="0"/>
                <a:ea typeface="Twentieth Century"/>
                <a:cs typeface="Twentieth Century"/>
              </a:rPr>
              <a:t>Aplica a niños y niñas con desnutrición aguda severa.</a:t>
            </a:r>
          </a:p>
          <a:p>
            <a:pPr marL="0" marR="0" lvl="0" indent="0" algn="just" defTabSz="914400" eaLnBrk="1" fontAlgn="auto" latinLnBrk="0" hangingPunct="1">
              <a:lnSpc>
                <a:spcPct val="100000"/>
              </a:lnSpc>
              <a:spcBef>
                <a:spcPts val="0"/>
              </a:spcBef>
              <a:spcAft>
                <a:spcPts val="400"/>
              </a:spcAft>
              <a:buClrTx/>
              <a:buSzTx/>
              <a:buFontTx/>
              <a:buNone/>
              <a:tabLst/>
              <a:defRPr/>
            </a:pPr>
            <a:endParaRPr kumimoji="0" lang="es-ES" sz="20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endParaRPr>
          </a:p>
          <a:p>
            <a:pPr marL="0" marR="0" lvl="0" indent="0" algn="just" defTabSz="914400" eaLnBrk="1" fontAlgn="auto" latinLnBrk="0" hangingPunct="1">
              <a:lnSpc>
                <a:spcPct val="100000"/>
              </a:lnSpc>
              <a:spcBef>
                <a:spcPts val="0"/>
              </a:spcBef>
              <a:spcAft>
                <a:spcPts val="400"/>
              </a:spcAft>
              <a:buClrTx/>
              <a:buSzTx/>
              <a:buFontTx/>
              <a:buNone/>
              <a:tabLst/>
              <a:defRPr/>
            </a:pPr>
            <a:r>
              <a:rPr kumimoji="0" lang="es-ES" sz="20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rPr>
              <a:t>En </a:t>
            </a:r>
            <a:r>
              <a:rPr kumimoji="0" lang="es-ES" sz="2000" b="1"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rPr>
              <a:t>dos visitas consecutivas</a:t>
            </a:r>
            <a:r>
              <a:rPr kumimoji="0" lang="es-ES" sz="20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rPr>
              <a:t> tiene que Cumplir</a:t>
            </a:r>
            <a:endParaRPr kumimoji="0" lang="en-GB" sz="2000" b="0" i="0" u="none" strike="noStrike" kern="0" cap="none" spc="0" normalizeH="0" baseline="0" noProof="0" dirty="0">
              <a:ln>
                <a:noFill/>
              </a:ln>
              <a:solidFill>
                <a:sysClr val="windowText" lastClr="000000"/>
              </a:solidFill>
              <a:effectLst/>
              <a:uLnTx/>
              <a:uFillTx/>
              <a:latin typeface="Tw Cen MT" panose="020B0602020104020603" pitchFamily="34" charset="0"/>
              <a:ea typeface="Twentieth Century"/>
              <a:cs typeface="Twentieth Century"/>
            </a:endParaRPr>
          </a:p>
          <a:p>
            <a:pPr marL="696595" marR="0" lvl="0" indent="-342900" algn="just" defTabSz="914400" eaLnBrk="1" fontAlgn="auto" latinLnBrk="0" hangingPunct="1">
              <a:lnSpc>
                <a:spcPct val="100000"/>
              </a:lnSpc>
              <a:spcBef>
                <a:spcPts val="600"/>
              </a:spcBef>
              <a:spcAft>
                <a:spcPts val="400"/>
              </a:spcAft>
              <a:buClrTx/>
              <a:buSzTx/>
              <a:buFont typeface="Wingdings" panose="05000000000000000000" pitchFamily="2" charset="2"/>
              <a:buChar char="§"/>
              <a:tabLst/>
              <a:defRPr/>
            </a:pPr>
            <a:r>
              <a:rPr kumimoji="0" lang="es-ES" sz="20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rPr>
              <a:t>	MUAC  ≥11.5cm </a:t>
            </a:r>
            <a:endParaRPr kumimoji="0" lang="en-GB" sz="2000" b="0" i="0" u="none" strike="noStrike" kern="0" cap="none" spc="0" normalizeH="0" baseline="0" noProof="0" dirty="0">
              <a:ln>
                <a:noFill/>
              </a:ln>
              <a:solidFill>
                <a:sysClr val="windowText" lastClr="000000"/>
              </a:solidFill>
              <a:effectLst/>
              <a:uLnTx/>
              <a:uFillTx/>
              <a:latin typeface="Tw Cen MT" panose="020B0602020104020603" pitchFamily="34" charset="0"/>
              <a:ea typeface="Twentieth Century"/>
              <a:cs typeface="Twentieth Century"/>
            </a:endParaRPr>
          </a:p>
          <a:p>
            <a:pPr marL="696595" marR="0" lvl="0" indent="-342900" algn="just" defTabSz="914400" eaLnBrk="1" fontAlgn="auto" latinLnBrk="0" hangingPunct="1">
              <a:lnSpc>
                <a:spcPct val="100000"/>
              </a:lnSpc>
              <a:spcBef>
                <a:spcPts val="600"/>
              </a:spcBef>
              <a:spcAft>
                <a:spcPts val="400"/>
              </a:spcAft>
              <a:buClrTx/>
              <a:buSzTx/>
              <a:buFont typeface="Wingdings" panose="05000000000000000000" pitchFamily="2" charset="2"/>
              <a:buChar char="§"/>
              <a:tabLst/>
              <a:defRPr/>
            </a:pPr>
            <a:r>
              <a:rPr kumimoji="0" lang="es-ES" sz="20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rPr>
              <a:t>	Sin Edema</a:t>
            </a:r>
          </a:p>
          <a:p>
            <a:pPr marL="0" marR="31750" lvl="0" indent="0" algn="l">
              <a:lnSpc>
                <a:spcPct val="150000"/>
              </a:lnSpc>
              <a:spcBef>
                <a:spcPts val="600"/>
              </a:spcBef>
              <a:buNone/>
            </a:pPr>
            <a:r>
              <a:rPr lang="es-ES" sz="2000" dirty="0">
                <a:solidFill>
                  <a:srgbClr val="000000"/>
                </a:solidFill>
                <a:latin typeface="Tw Cen MT" panose="020B0602020104020603" pitchFamily="34" charset="0"/>
                <a:ea typeface="Twentieth Century"/>
                <a:cs typeface="Twentieth Century"/>
              </a:rPr>
              <a:t>		</a:t>
            </a:r>
          </a:p>
        </p:txBody>
      </p:sp>
      <p:pic>
        <p:nvPicPr>
          <p:cNvPr id="5" name="image19.png" descr="Related image">
            <a:extLst>
              <a:ext uri="{FF2B5EF4-FFF2-40B4-BE49-F238E27FC236}">
                <a16:creationId xmlns:a16="http://schemas.microsoft.com/office/drawing/2014/main" id="{AD506699-0BD2-4697-87AB-126D894F6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551" y="1876420"/>
            <a:ext cx="516291" cy="69587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19.png" descr="Related image">
            <a:extLst>
              <a:ext uri="{FF2B5EF4-FFF2-40B4-BE49-F238E27FC236}">
                <a16:creationId xmlns:a16="http://schemas.microsoft.com/office/drawing/2014/main" id="{5466F758-DF97-4F89-A4D3-BBA445919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283" y="1849054"/>
            <a:ext cx="516291" cy="695871"/>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a la derecha 1">
            <a:extLst>
              <a:ext uri="{FF2B5EF4-FFF2-40B4-BE49-F238E27FC236}">
                <a16:creationId xmlns:a16="http://schemas.microsoft.com/office/drawing/2014/main" id="{ED78EA69-5037-4589-9845-F4EB2433DE72}"/>
              </a:ext>
            </a:extLst>
          </p:cNvPr>
          <p:cNvSpPr/>
          <p:nvPr/>
        </p:nvSpPr>
        <p:spPr>
          <a:xfrm>
            <a:off x="5321021" y="1982039"/>
            <a:ext cx="978408" cy="4846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highlight>
                <a:srgbClr val="FF0000"/>
              </a:highlight>
            </a:endParaRPr>
          </a:p>
        </p:txBody>
      </p:sp>
      <p:pic>
        <p:nvPicPr>
          <p:cNvPr id="7" name="image19.png" descr="Related image">
            <a:extLst>
              <a:ext uri="{FF2B5EF4-FFF2-40B4-BE49-F238E27FC236}">
                <a16:creationId xmlns:a16="http://schemas.microsoft.com/office/drawing/2014/main" id="{3DB5185E-F9E6-4A25-BA80-A123CFB25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021" y="1861107"/>
            <a:ext cx="516291" cy="69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159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1EC8-07DF-44F8-973C-FDA5409E2E4D}"/>
              </a:ext>
            </a:extLst>
          </p:cNvPr>
          <p:cNvSpPr>
            <a:spLocks noGrp="1"/>
          </p:cNvSpPr>
          <p:nvPr>
            <p:ph type="title"/>
          </p:nvPr>
        </p:nvSpPr>
        <p:spPr/>
        <p:txBody>
          <a:bodyPr/>
          <a:lstStyle/>
          <a:p>
            <a:r>
              <a:rPr lang="es-ES" b="1" dirty="0" err="1">
                <a:solidFill>
                  <a:schemeClr val="tx1"/>
                </a:solidFill>
              </a:rPr>
              <a:t>Quizz</a:t>
            </a:r>
            <a:r>
              <a:rPr lang="es-ES" b="1" dirty="0">
                <a:solidFill>
                  <a:schemeClr val="tx1"/>
                </a:solidFill>
              </a:rPr>
              <a:t> 4</a:t>
            </a:r>
          </a:p>
        </p:txBody>
      </p:sp>
      <p:sp>
        <p:nvSpPr>
          <p:cNvPr id="3" name="Text Placeholder 2">
            <a:extLst>
              <a:ext uri="{FF2B5EF4-FFF2-40B4-BE49-F238E27FC236}">
                <a16:creationId xmlns:a16="http://schemas.microsoft.com/office/drawing/2014/main" id="{D4FE8BFC-DAB1-4B97-BDF9-BAE77D1EB904}"/>
              </a:ext>
            </a:extLst>
          </p:cNvPr>
          <p:cNvSpPr>
            <a:spLocks noGrp="1"/>
          </p:cNvSpPr>
          <p:nvPr>
            <p:ph type="body" sz="quarter" idx="10"/>
          </p:nvPr>
        </p:nvSpPr>
        <p:spPr/>
        <p:txBody>
          <a:bodyPr/>
          <a:lstStyle/>
          <a:p>
            <a:pPr marL="0" indent="0">
              <a:buNone/>
            </a:pPr>
            <a:r>
              <a:rPr lang="es-ES" dirty="0"/>
              <a:t>Adriana ha fundido el edema ++ que tenía y ha aumentado el MUAC en dos visitas consecutivas y ahora está en 11.8cm</a:t>
            </a:r>
          </a:p>
          <a:p>
            <a:pPr marL="0" indent="0">
              <a:buNone/>
            </a:pPr>
            <a:r>
              <a:rPr lang="es-ES" dirty="0"/>
              <a:t>Se le estaba suministrando 14 sobres en cada visita pero como ya está mejor le vamos a dar solo 7 y le decimos que regrese en 5 días a ver como evoluciona</a:t>
            </a:r>
          </a:p>
          <a:p>
            <a:pPr marL="0" indent="0">
              <a:buNone/>
            </a:pPr>
            <a:r>
              <a:rPr lang="es-ES" dirty="0"/>
              <a:t>¿Es correcto?</a:t>
            </a:r>
          </a:p>
          <a:p>
            <a:pPr marL="0" indent="0">
              <a:buNone/>
            </a:pPr>
            <a:r>
              <a:rPr lang="en-US" dirty="0"/>
              <a:t>1. NO</a:t>
            </a:r>
          </a:p>
          <a:p>
            <a:pPr marL="0" indent="0">
              <a:buNone/>
            </a:pPr>
            <a:r>
              <a:rPr lang="en-US" dirty="0"/>
              <a:t>2. SI</a:t>
            </a:r>
          </a:p>
        </p:txBody>
      </p:sp>
    </p:spTree>
    <p:extLst>
      <p:ext uri="{BB962C8B-B14F-4D97-AF65-F5344CB8AC3E}">
        <p14:creationId xmlns:p14="http://schemas.microsoft.com/office/powerpoint/2010/main" val="10300671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1EC8-07DF-44F8-973C-FDA5409E2E4D}"/>
              </a:ext>
            </a:extLst>
          </p:cNvPr>
          <p:cNvSpPr>
            <a:spLocks noGrp="1"/>
          </p:cNvSpPr>
          <p:nvPr>
            <p:ph type="title"/>
          </p:nvPr>
        </p:nvSpPr>
        <p:spPr/>
        <p:txBody>
          <a:bodyPr/>
          <a:lstStyle/>
          <a:p>
            <a:r>
              <a:rPr lang="es-ES" b="1" dirty="0" err="1">
                <a:solidFill>
                  <a:schemeClr val="tx1"/>
                </a:solidFill>
              </a:rPr>
              <a:t>Quizz</a:t>
            </a:r>
            <a:r>
              <a:rPr lang="es-ES" b="1" dirty="0">
                <a:solidFill>
                  <a:schemeClr val="tx1"/>
                </a:solidFill>
              </a:rPr>
              <a:t> 4</a:t>
            </a:r>
          </a:p>
        </p:txBody>
      </p:sp>
      <p:sp>
        <p:nvSpPr>
          <p:cNvPr id="3" name="Text Placeholder 2">
            <a:extLst>
              <a:ext uri="{FF2B5EF4-FFF2-40B4-BE49-F238E27FC236}">
                <a16:creationId xmlns:a16="http://schemas.microsoft.com/office/drawing/2014/main" id="{D4FE8BFC-DAB1-4B97-BDF9-BAE77D1EB904}"/>
              </a:ext>
            </a:extLst>
          </p:cNvPr>
          <p:cNvSpPr>
            <a:spLocks noGrp="1"/>
          </p:cNvSpPr>
          <p:nvPr>
            <p:ph type="body" sz="quarter" idx="10"/>
          </p:nvPr>
        </p:nvSpPr>
        <p:spPr/>
        <p:txBody>
          <a:bodyPr/>
          <a:lstStyle/>
          <a:p>
            <a:pPr marL="0" indent="0">
              <a:buNone/>
            </a:pPr>
            <a:r>
              <a:rPr lang="es-ES" dirty="0"/>
              <a:t>Adriana ha fundido el edema ++ que tenía y ha aumentado el MUAC en dos visitas consecutivas y ahora está en 11.8cm</a:t>
            </a:r>
          </a:p>
          <a:p>
            <a:pPr marL="0" indent="0">
              <a:buNone/>
            </a:pPr>
            <a:r>
              <a:rPr lang="es-ES" dirty="0"/>
              <a:t>Se le estaba suministrando 14 sobres en cada visita pero como ya está mejor le vamos a dar solo 7 y le diremos que regrese en 5 días a ver como evoluciona</a:t>
            </a:r>
          </a:p>
          <a:p>
            <a:pPr marL="0" indent="0">
              <a:buNone/>
            </a:pPr>
            <a:r>
              <a:rPr lang="es-ES" dirty="0"/>
              <a:t>¿Es correcto?</a:t>
            </a:r>
          </a:p>
          <a:p>
            <a:pPr marL="0" indent="0">
              <a:buNone/>
            </a:pPr>
            <a:endParaRPr lang="es-ES" dirty="0"/>
          </a:p>
          <a:p>
            <a:pPr marL="0" indent="0">
              <a:buNone/>
            </a:pPr>
            <a:r>
              <a:rPr lang="en-US" dirty="0">
                <a:solidFill>
                  <a:schemeClr val="accent1"/>
                </a:solidFill>
              </a:rPr>
              <a:t>1. NO</a:t>
            </a:r>
          </a:p>
          <a:p>
            <a:pPr marL="0" indent="0">
              <a:buNone/>
            </a:pPr>
            <a:r>
              <a:rPr lang="en-US" dirty="0"/>
              <a:t>2. SI</a:t>
            </a:r>
          </a:p>
          <a:p>
            <a:pPr marL="0" indent="0">
              <a:buNone/>
            </a:pPr>
            <a:r>
              <a:rPr lang="es-ES" dirty="0">
                <a:solidFill>
                  <a:schemeClr val="accent1"/>
                </a:solidFill>
              </a:rPr>
              <a:t>No es correcto. Si que haremos la transición de dos sobres de RUTF a un sobre y por tanto le daremos 7 sobres pero la citaremos para dentro de una semana</a:t>
            </a:r>
          </a:p>
        </p:txBody>
      </p:sp>
    </p:spTree>
    <p:extLst>
      <p:ext uri="{BB962C8B-B14F-4D97-AF65-F5344CB8AC3E}">
        <p14:creationId xmlns:p14="http://schemas.microsoft.com/office/powerpoint/2010/main" val="35762374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DB9DA7-4328-4BE0-B326-57E0F8199D77}"/>
              </a:ext>
            </a:extLst>
          </p:cNvPr>
          <p:cNvSpPr>
            <a:spLocks noGrp="1"/>
          </p:cNvSpPr>
          <p:nvPr>
            <p:ph type="title"/>
          </p:nvPr>
        </p:nvSpPr>
        <p:spPr>
          <a:xfrm>
            <a:off x="1384215" y="269092"/>
            <a:ext cx="8191928" cy="617330"/>
          </a:xfrm>
        </p:spPr>
        <p:txBody>
          <a:bodyPr/>
          <a:lstStyle/>
          <a:p>
            <a:r>
              <a:rPr lang="es-ES" b="1" dirty="0">
                <a:latin typeface="Tw Cen MT" panose="020B0602020104020603" pitchFamily="34" charset="0"/>
              </a:rPr>
              <a:t>TRATAMIENTO MÉDICO DE RUTINA</a:t>
            </a:r>
            <a:br>
              <a:rPr lang="es-ES" b="1" dirty="0">
                <a:latin typeface="Tw Cen MT" panose="020B0602020104020603" pitchFamily="34" charset="0"/>
              </a:rPr>
            </a:br>
            <a:r>
              <a:rPr lang="es-ES" b="1" i="1" dirty="0">
                <a:solidFill>
                  <a:schemeClr val="bg2">
                    <a:lumMod val="75000"/>
                  </a:schemeClr>
                </a:solidFill>
                <a:latin typeface="Tw Cen MT" panose="020B0602020104020603" pitchFamily="34" charset="0"/>
              </a:rPr>
              <a:t>Para los niños y niñas de 6-59 meses al ingreso</a:t>
            </a:r>
            <a:endParaRPr lang="en-GB" b="1" i="1" dirty="0">
              <a:solidFill>
                <a:schemeClr val="bg2">
                  <a:lumMod val="75000"/>
                </a:schemeClr>
              </a:solidFill>
              <a:latin typeface="Tw Cen MT" panose="020B0602020104020603" pitchFamily="34" charset="0"/>
            </a:endParaRPr>
          </a:p>
        </p:txBody>
      </p:sp>
      <p:sp>
        <p:nvSpPr>
          <p:cNvPr id="4" name="Rectangle 1">
            <a:extLst>
              <a:ext uri="{FF2B5EF4-FFF2-40B4-BE49-F238E27FC236}">
                <a16:creationId xmlns:a16="http://schemas.microsoft.com/office/drawing/2014/main" id="{4D7469A2-0A0A-4166-A040-080864D32A61}"/>
              </a:ext>
            </a:extLst>
          </p:cNvPr>
          <p:cNvSpPr>
            <a:spLocks noChangeArrowheads="1"/>
          </p:cNvSpPr>
          <p:nvPr/>
        </p:nvSpPr>
        <p:spPr bwMode="auto">
          <a:xfrm flipV="1">
            <a:off x="1120775" y="2490518"/>
            <a:ext cx="12230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a 1">
            <a:extLst>
              <a:ext uri="{FF2B5EF4-FFF2-40B4-BE49-F238E27FC236}">
                <a16:creationId xmlns:a16="http://schemas.microsoft.com/office/drawing/2014/main" id="{29137238-128F-468E-8729-7E8E412D1554}"/>
              </a:ext>
            </a:extLst>
          </p:cNvPr>
          <p:cNvGraphicFramePr>
            <a:graphicFrameLocks noGrp="1"/>
          </p:cNvGraphicFramePr>
          <p:nvPr/>
        </p:nvGraphicFramePr>
        <p:xfrm>
          <a:off x="554833" y="1870057"/>
          <a:ext cx="11082334" cy="4821864"/>
        </p:xfrm>
        <a:graphic>
          <a:graphicData uri="http://schemas.openxmlformats.org/drawingml/2006/table">
            <a:tbl>
              <a:tblPr bandRow="1"/>
              <a:tblGrid>
                <a:gridCol w="4432934">
                  <a:extLst>
                    <a:ext uri="{9D8B030D-6E8A-4147-A177-3AD203B41FA5}">
                      <a16:colId xmlns:a16="http://schemas.microsoft.com/office/drawing/2014/main" val="299445105"/>
                    </a:ext>
                  </a:extLst>
                </a:gridCol>
                <a:gridCol w="6649400">
                  <a:extLst>
                    <a:ext uri="{9D8B030D-6E8A-4147-A177-3AD203B41FA5}">
                      <a16:colId xmlns:a16="http://schemas.microsoft.com/office/drawing/2014/main" val="1934643873"/>
                    </a:ext>
                  </a:extLst>
                </a:gridCol>
              </a:tblGrid>
              <a:tr h="710055">
                <a:tc>
                  <a:txBody>
                    <a:bodyPr/>
                    <a:lstStyle/>
                    <a:p>
                      <a:pPr marL="180340" marR="165100" algn="l">
                        <a:lnSpc>
                          <a:spcPct val="130000"/>
                        </a:lnSpc>
                        <a:spcAft>
                          <a:spcPts val="400"/>
                        </a:spcAft>
                      </a:pPr>
                      <a:r>
                        <a:rPr lang="es-ES" sz="1600" b="1" dirty="0">
                          <a:effectLst/>
                          <a:latin typeface="Tw Cen MT" panose="020B0602020104020603" pitchFamily="34" charset="0"/>
                          <a:ea typeface="Twentieth Century"/>
                          <a:cs typeface="Twentieth Century"/>
                        </a:rPr>
                        <a:t>TRATAMIENTO</a:t>
                      </a:r>
                      <a:endParaRPr lang="es-ES" sz="16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3BC"/>
                    </a:solidFill>
                  </a:tcPr>
                </a:tc>
                <a:tc>
                  <a:txBody>
                    <a:bodyPr/>
                    <a:lstStyle/>
                    <a:p>
                      <a:pPr marR="165100" algn="l">
                        <a:lnSpc>
                          <a:spcPct val="130000"/>
                        </a:lnSpc>
                        <a:spcAft>
                          <a:spcPts val="400"/>
                        </a:spcAft>
                      </a:pPr>
                      <a:r>
                        <a:rPr lang="es-ES" sz="1600" b="1" dirty="0">
                          <a:solidFill>
                            <a:srgbClr val="000000"/>
                          </a:solidFill>
                          <a:effectLst/>
                          <a:latin typeface="Tw Cen MT" panose="020B0602020104020603" pitchFamily="34" charset="0"/>
                          <a:ea typeface="Twentieth Century"/>
                          <a:cs typeface="Twentieth Century"/>
                        </a:rPr>
                        <a:t>OBSERVACIONES</a:t>
                      </a:r>
                      <a:endParaRPr lang="es-ES" sz="16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3BC"/>
                    </a:solidFill>
                  </a:tcPr>
                </a:tc>
                <a:extLst>
                  <a:ext uri="{0D108BD9-81ED-4DB2-BD59-A6C34878D82A}">
                    <a16:rowId xmlns:a16="http://schemas.microsoft.com/office/drawing/2014/main" val="3317117194"/>
                  </a:ext>
                </a:extLst>
              </a:tr>
              <a:tr h="437051">
                <a:tc gridSpan="2">
                  <a:txBody>
                    <a:bodyPr/>
                    <a:lstStyle/>
                    <a:p>
                      <a:pPr marR="165100" algn="just">
                        <a:lnSpc>
                          <a:spcPct val="130000"/>
                        </a:lnSpc>
                        <a:spcAft>
                          <a:spcPts val="400"/>
                        </a:spcAft>
                      </a:pPr>
                      <a:r>
                        <a:rPr lang="es-ES" sz="1600" b="1" dirty="0">
                          <a:solidFill>
                            <a:srgbClr val="000000"/>
                          </a:solidFill>
                          <a:effectLst/>
                          <a:latin typeface="Tw Cen MT" panose="020B0602020104020603" pitchFamily="34" charset="0"/>
                          <a:ea typeface="Twentieth Century"/>
                          <a:cs typeface="Twentieth Century"/>
                        </a:rPr>
                        <a:t>MUAC&lt;11.5 cm y/o edema (+/++)</a:t>
                      </a:r>
                      <a:endParaRPr lang="es-ES" sz="16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s-ES"/>
                    </a:p>
                  </a:txBody>
                  <a:tcPr/>
                </a:tc>
                <a:extLst>
                  <a:ext uri="{0D108BD9-81ED-4DB2-BD59-A6C34878D82A}">
                    <a16:rowId xmlns:a16="http://schemas.microsoft.com/office/drawing/2014/main" val="3370794968"/>
                  </a:ext>
                </a:extLst>
              </a:tr>
              <a:tr h="883106">
                <a:tc>
                  <a:txBody>
                    <a:bodyPr/>
                    <a:lstStyle/>
                    <a:p>
                      <a:pPr marR="165100" algn="l">
                        <a:lnSpc>
                          <a:spcPct val="130000"/>
                        </a:lnSpc>
                        <a:spcAft>
                          <a:spcPts val="400"/>
                        </a:spcAft>
                      </a:pPr>
                      <a:r>
                        <a:rPr lang="es-ES" sz="1600" b="1" dirty="0">
                          <a:effectLst/>
                          <a:latin typeface="Tw Cen MT" panose="020B0602020104020603" pitchFamily="34" charset="0"/>
                          <a:ea typeface="Twentieth Century"/>
                          <a:cs typeface="Twentieth Century"/>
                        </a:rPr>
                        <a:t>AMOXICILINA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0" algn="l">
                        <a:lnSpc>
                          <a:spcPct val="130000"/>
                        </a:lnSpc>
                        <a:spcAft>
                          <a:spcPts val="400"/>
                        </a:spcAft>
                      </a:pPr>
                      <a:r>
                        <a:rPr lang="es-ES" sz="1600" dirty="0">
                          <a:effectLst/>
                          <a:latin typeface="Tw Cen MT" panose="020B0602020104020603" pitchFamily="34" charset="0"/>
                          <a:ea typeface="Twentieth Century"/>
                          <a:cs typeface="Twentieth Century"/>
                        </a:rPr>
                        <a:t>Dar la primera dosis en el establecimiento de salud y luego dar el resto al cuidador con instrucciones de darla dos veces al día durante 7 días (consultar </a:t>
                      </a:r>
                      <a:r>
                        <a:rPr lang="es-ES" sz="1600">
                          <a:effectLst/>
                          <a:latin typeface="Tw Cen MT" panose="020B0602020104020603" pitchFamily="34" charset="0"/>
                          <a:ea typeface="Twentieth Century"/>
                          <a:cs typeface="Twentieth Century"/>
                        </a:rPr>
                        <a:t>dosis según el AIEPI)</a:t>
                      </a:r>
                      <a:endParaRPr lang="es-ES" sz="16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701842"/>
                  </a:ext>
                </a:extLst>
              </a:tr>
              <a:tr h="348713">
                <a:tc gridSpan="2">
                  <a:txBody>
                    <a:bodyPr/>
                    <a:lstStyle/>
                    <a:p>
                      <a:pPr marR="165100" algn="l">
                        <a:lnSpc>
                          <a:spcPct val="130000"/>
                        </a:lnSpc>
                        <a:spcAft>
                          <a:spcPts val="400"/>
                        </a:spcAft>
                      </a:pPr>
                      <a:r>
                        <a:rPr lang="es-ES" sz="1600" b="1" dirty="0">
                          <a:solidFill>
                            <a:srgbClr val="000000"/>
                          </a:solidFill>
                          <a:effectLst/>
                          <a:latin typeface="Tw Cen MT" panose="020B0602020104020603" pitchFamily="34" charset="0"/>
                          <a:ea typeface="Twentieth Century"/>
                          <a:cs typeface="Twentieth Century"/>
                        </a:rPr>
                        <a:t>MUAC &lt;12.5 cm y/o edema (+/++)</a:t>
                      </a:r>
                      <a:endParaRPr lang="es-ES" sz="16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s-ES"/>
                    </a:p>
                  </a:txBody>
                  <a:tcPr/>
                </a:tc>
                <a:extLst>
                  <a:ext uri="{0D108BD9-81ED-4DB2-BD59-A6C34878D82A}">
                    <a16:rowId xmlns:a16="http://schemas.microsoft.com/office/drawing/2014/main" val="1108504157"/>
                  </a:ext>
                </a:extLst>
              </a:tr>
              <a:tr h="710055">
                <a:tc>
                  <a:txBody>
                    <a:bodyPr/>
                    <a:lstStyle/>
                    <a:p>
                      <a:pPr marR="165100" algn="l">
                        <a:lnSpc>
                          <a:spcPct val="130000"/>
                        </a:lnSpc>
                        <a:spcAft>
                          <a:spcPts val="400"/>
                        </a:spcAft>
                      </a:pPr>
                      <a:r>
                        <a:rPr lang="es-ES" sz="1600" b="1" dirty="0">
                          <a:effectLst/>
                          <a:latin typeface="Tw Cen MT" panose="020B0602020104020603" pitchFamily="34" charset="0"/>
                          <a:ea typeface="Twentieth Century"/>
                          <a:cs typeface="Twentieth Century"/>
                        </a:rPr>
                        <a:t>DESPARASITACIÓN</a:t>
                      </a:r>
                      <a:endParaRPr lang="es-ES" sz="16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5100" lvl="0" indent="0" algn="l" defTabSz="914400" rtl="0" eaLnBrk="1" fontAlgn="auto" latinLnBrk="0" hangingPunct="1">
                        <a:lnSpc>
                          <a:spcPct val="130000"/>
                        </a:lnSpc>
                        <a:spcBef>
                          <a:spcPts val="0"/>
                        </a:spcBef>
                        <a:spcAft>
                          <a:spcPts val="400"/>
                        </a:spcAft>
                        <a:buClrTx/>
                        <a:buSzTx/>
                        <a:buFontTx/>
                        <a:buNone/>
                        <a:tabLst/>
                        <a:defRPr/>
                      </a:pPr>
                      <a:r>
                        <a:rPr lang="es-ES" sz="1600" dirty="0">
                          <a:effectLst/>
                          <a:latin typeface="Tw Cen MT" panose="020B0602020104020603" pitchFamily="34" charset="0"/>
                          <a:ea typeface="Twentieth Century"/>
                          <a:cs typeface="Twentieth Century"/>
                        </a:rPr>
                        <a:t>Si el niño o la niña no ha recibido desparasitación en los últimos seis meses, debe de desparasitarlo según el AIEPI, hasta la </a:t>
                      </a:r>
                      <a:r>
                        <a:rPr lang="es-ES" sz="1600" b="1" dirty="0">
                          <a:effectLst/>
                          <a:latin typeface="Tw Cen MT" panose="020B0602020104020603" pitchFamily="34" charset="0"/>
                          <a:ea typeface="Twentieth Century"/>
                          <a:cs typeface="Twentieth Century"/>
                        </a:rPr>
                        <a:t>segunda semana </a:t>
                      </a:r>
                      <a:r>
                        <a:rPr lang="es-ES" sz="1600" dirty="0">
                          <a:effectLst/>
                          <a:latin typeface="Tw Cen MT" panose="020B0602020104020603" pitchFamily="34" charset="0"/>
                          <a:ea typeface="Twentieth Century"/>
                          <a:cs typeface="Twentieth Century"/>
                        </a:rPr>
                        <a:t>de tratamiento con RUTF</a:t>
                      </a:r>
                    </a:p>
                    <a:p>
                      <a:pPr marR="165100" algn="l">
                        <a:lnSpc>
                          <a:spcPct val="130000"/>
                        </a:lnSpc>
                        <a:spcAft>
                          <a:spcPts val="400"/>
                        </a:spcAft>
                      </a:pPr>
                      <a:endParaRPr lang="es-ES" sz="16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207265"/>
                  </a:ext>
                </a:extLst>
              </a:tr>
              <a:tr h="1110529">
                <a:tc>
                  <a:txBody>
                    <a:bodyPr/>
                    <a:lstStyle/>
                    <a:p>
                      <a:pPr marR="165100" algn="l">
                        <a:lnSpc>
                          <a:spcPct val="130000"/>
                        </a:lnSpc>
                        <a:spcAft>
                          <a:spcPts val="400"/>
                        </a:spcAft>
                      </a:pPr>
                      <a:r>
                        <a:rPr lang="es-ES" sz="1600" b="1" dirty="0">
                          <a:effectLst/>
                          <a:latin typeface="Tw Cen MT" panose="020B0602020104020603" pitchFamily="34" charset="0"/>
                          <a:ea typeface="Twentieth Century"/>
                          <a:cs typeface="Twentieth Century"/>
                        </a:rPr>
                        <a:t>VACUNACIÓN </a:t>
                      </a:r>
                      <a:endParaRPr lang="es-ES" sz="16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0" algn="l">
                        <a:lnSpc>
                          <a:spcPct val="130000"/>
                        </a:lnSpc>
                        <a:spcAft>
                          <a:spcPts val="400"/>
                        </a:spcAft>
                      </a:pPr>
                      <a:r>
                        <a:rPr lang="es-ES" sz="1600" dirty="0">
                          <a:effectLst/>
                          <a:latin typeface="Tw Cen MT" panose="020B0602020104020603" pitchFamily="34" charset="0"/>
                          <a:ea typeface="Twentieth Century"/>
                          <a:cs typeface="Twentieth Century"/>
                        </a:rPr>
                        <a:t>Si el niño o la niña no tiene esquema de vacunación de acuerdo con su edad, debe de aplicarse la o las vacunas correspondientes hasta la </a:t>
                      </a:r>
                      <a:r>
                        <a:rPr lang="es-ES" sz="1600" b="1" dirty="0">
                          <a:effectLst/>
                          <a:latin typeface="Tw Cen MT" panose="020B0602020104020603" pitchFamily="34" charset="0"/>
                          <a:ea typeface="Twentieth Century"/>
                          <a:cs typeface="Twentieth Century"/>
                        </a:rPr>
                        <a:t>cuarta semana </a:t>
                      </a:r>
                      <a:r>
                        <a:rPr lang="es-ES" sz="1600" dirty="0">
                          <a:effectLst/>
                          <a:latin typeface="Tw Cen MT" panose="020B0602020104020603" pitchFamily="34" charset="0"/>
                          <a:ea typeface="Twentieth Century"/>
                          <a:cs typeface="Twentieth Century"/>
                        </a:rPr>
                        <a:t>de tratamiento con RUTF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891789"/>
                  </a:ext>
                </a:extLst>
              </a:tr>
            </a:tbl>
          </a:graphicData>
        </a:graphic>
      </p:graphicFrame>
    </p:spTree>
    <p:extLst>
      <p:ext uri="{BB962C8B-B14F-4D97-AF65-F5344CB8AC3E}">
        <p14:creationId xmlns:p14="http://schemas.microsoft.com/office/powerpoint/2010/main" val="2088784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1EC8-07DF-44F8-973C-FDA5409E2E4D}"/>
              </a:ext>
            </a:extLst>
          </p:cNvPr>
          <p:cNvSpPr>
            <a:spLocks noGrp="1"/>
          </p:cNvSpPr>
          <p:nvPr>
            <p:ph type="title"/>
          </p:nvPr>
        </p:nvSpPr>
        <p:spPr/>
        <p:txBody>
          <a:bodyPr/>
          <a:lstStyle/>
          <a:p>
            <a:r>
              <a:rPr lang="es-ES" b="1" dirty="0" err="1">
                <a:solidFill>
                  <a:schemeClr val="tx1"/>
                </a:solidFill>
              </a:rPr>
              <a:t>Quizz</a:t>
            </a:r>
            <a:r>
              <a:rPr lang="es-ES" b="1" dirty="0">
                <a:solidFill>
                  <a:schemeClr val="tx1"/>
                </a:solidFill>
              </a:rPr>
              <a:t> 5</a:t>
            </a:r>
          </a:p>
        </p:txBody>
      </p:sp>
      <p:sp>
        <p:nvSpPr>
          <p:cNvPr id="3" name="Text Placeholder 2">
            <a:extLst>
              <a:ext uri="{FF2B5EF4-FFF2-40B4-BE49-F238E27FC236}">
                <a16:creationId xmlns:a16="http://schemas.microsoft.com/office/drawing/2014/main" id="{D4FE8BFC-DAB1-4B97-BDF9-BAE77D1EB904}"/>
              </a:ext>
            </a:extLst>
          </p:cNvPr>
          <p:cNvSpPr>
            <a:spLocks noGrp="1"/>
          </p:cNvSpPr>
          <p:nvPr>
            <p:ph type="body" sz="quarter" idx="10"/>
          </p:nvPr>
        </p:nvSpPr>
        <p:spPr/>
        <p:txBody>
          <a:bodyPr/>
          <a:lstStyle/>
          <a:p>
            <a:pPr marL="0" indent="0" algn="just">
              <a:buNone/>
            </a:pPr>
            <a:r>
              <a:rPr lang="es-ES" dirty="0" err="1"/>
              <a:t>Efren</a:t>
            </a:r>
            <a:r>
              <a:rPr lang="es-ES" dirty="0"/>
              <a:t> tiene 2 años de edad,  ha sido diagnosticado con desnutrición aguda moderada con un MUAC de 11.8 cm y no presenta edema ni complicaciones médicas.</a:t>
            </a:r>
          </a:p>
          <a:p>
            <a:pPr marL="0" indent="0" algn="just">
              <a:buNone/>
            </a:pPr>
            <a:r>
              <a:rPr lang="es-ES" dirty="0"/>
              <a:t> Como parte del tratamiento médico de rutina recibirá.</a:t>
            </a:r>
          </a:p>
          <a:p>
            <a:pPr marL="0" indent="0" algn="just">
              <a:buNone/>
            </a:pPr>
            <a:r>
              <a:rPr lang="es-ES" dirty="0"/>
              <a:t>Albendazol en la segunda visita y Amoxicilina</a:t>
            </a:r>
          </a:p>
          <a:p>
            <a:pPr marL="0" indent="0" algn="just">
              <a:buNone/>
            </a:pPr>
            <a:r>
              <a:rPr lang="es-ES" dirty="0"/>
              <a:t>¿Es correcto?</a:t>
            </a:r>
          </a:p>
          <a:p>
            <a:r>
              <a:rPr lang="en-US" dirty="0"/>
              <a:t>SI</a:t>
            </a:r>
          </a:p>
          <a:p>
            <a:r>
              <a:rPr lang="en-US" dirty="0"/>
              <a:t>No</a:t>
            </a:r>
          </a:p>
        </p:txBody>
      </p:sp>
    </p:spTree>
    <p:extLst>
      <p:ext uri="{BB962C8B-B14F-4D97-AF65-F5344CB8AC3E}">
        <p14:creationId xmlns:p14="http://schemas.microsoft.com/office/powerpoint/2010/main" val="28650986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1EC8-07DF-44F8-973C-FDA5409E2E4D}"/>
              </a:ext>
            </a:extLst>
          </p:cNvPr>
          <p:cNvSpPr>
            <a:spLocks noGrp="1"/>
          </p:cNvSpPr>
          <p:nvPr>
            <p:ph type="title"/>
          </p:nvPr>
        </p:nvSpPr>
        <p:spPr/>
        <p:txBody>
          <a:bodyPr/>
          <a:lstStyle/>
          <a:p>
            <a:r>
              <a:rPr lang="es-ES" b="1" dirty="0" err="1">
                <a:solidFill>
                  <a:schemeClr val="tx1"/>
                </a:solidFill>
              </a:rPr>
              <a:t>Quizz</a:t>
            </a:r>
            <a:r>
              <a:rPr lang="es-ES" b="1" dirty="0">
                <a:solidFill>
                  <a:schemeClr val="tx1"/>
                </a:solidFill>
              </a:rPr>
              <a:t> 5</a:t>
            </a:r>
          </a:p>
        </p:txBody>
      </p:sp>
      <p:sp>
        <p:nvSpPr>
          <p:cNvPr id="3" name="Text Placeholder 2">
            <a:extLst>
              <a:ext uri="{FF2B5EF4-FFF2-40B4-BE49-F238E27FC236}">
                <a16:creationId xmlns:a16="http://schemas.microsoft.com/office/drawing/2014/main" id="{D4FE8BFC-DAB1-4B97-BDF9-BAE77D1EB904}"/>
              </a:ext>
            </a:extLst>
          </p:cNvPr>
          <p:cNvSpPr>
            <a:spLocks noGrp="1"/>
          </p:cNvSpPr>
          <p:nvPr>
            <p:ph type="body" sz="quarter" idx="10"/>
          </p:nvPr>
        </p:nvSpPr>
        <p:spPr/>
        <p:txBody>
          <a:bodyPr/>
          <a:lstStyle/>
          <a:p>
            <a:pPr marL="0" indent="0">
              <a:buNone/>
            </a:pPr>
            <a:r>
              <a:rPr lang="es-ES" dirty="0" err="1"/>
              <a:t>Efren</a:t>
            </a:r>
            <a:r>
              <a:rPr lang="es-ES" dirty="0"/>
              <a:t> tiene  2 años de edad por lo que ya fue vacunado contra el sarampión,  ha sido diagnosticado con desnutrición aguda moderada con un MUAC de 11.8 cm y no presenta edema ni complicaciones médicas.</a:t>
            </a:r>
          </a:p>
          <a:p>
            <a:pPr marL="0" indent="0">
              <a:buNone/>
            </a:pPr>
            <a:r>
              <a:rPr lang="es-ES" dirty="0"/>
              <a:t> Como parte del tratamiento médico de rutina recibirá.</a:t>
            </a:r>
          </a:p>
          <a:p>
            <a:pPr marL="0" indent="0">
              <a:buNone/>
            </a:pPr>
            <a:r>
              <a:rPr lang="es-ES" dirty="0"/>
              <a:t>Albendazol en la segunda visita y Amoxicilina</a:t>
            </a:r>
          </a:p>
          <a:p>
            <a:pPr marL="0" indent="0">
              <a:buNone/>
            </a:pPr>
            <a:r>
              <a:rPr lang="es-ES" dirty="0"/>
              <a:t>¿Es correcto?</a:t>
            </a:r>
          </a:p>
          <a:p>
            <a:r>
              <a:rPr lang="en-US" dirty="0"/>
              <a:t>SI</a:t>
            </a:r>
          </a:p>
          <a:p>
            <a:r>
              <a:rPr lang="en-US" dirty="0">
                <a:solidFill>
                  <a:schemeClr val="accent1"/>
                </a:solidFill>
              </a:rPr>
              <a:t>No</a:t>
            </a:r>
          </a:p>
          <a:p>
            <a:pPr marL="0" indent="0">
              <a:buNone/>
            </a:pPr>
            <a:r>
              <a:rPr lang="es-ES" dirty="0">
                <a:solidFill>
                  <a:schemeClr val="accent1"/>
                </a:solidFill>
              </a:rPr>
              <a:t>Porque el antibiótico de rutina solo se administra a los niños /as con desnutrición aguda con MUAC &lt;11.5 cm</a:t>
            </a:r>
          </a:p>
        </p:txBody>
      </p:sp>
    </p:spTree>
    <p:extLst>
      <p:ext uri="{BB962C8B-B14F-4D97-AF65-F5344CB8AC3E}">
        <p14:creationId xmlns:p14="http://schemas.microsoft.com/office/powerpoint/2010/main" val="37761754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DB9DA7-4328-4BE0-B326-57E0F8199D77}"/>
              </a:ext>
            </a:extLst>
          </p:cNvPr>
          <p:cNvSpPr>
            <a:spLocks noGrp="1"/>
          </p:cNvSpPr>
          <p:nvPr>
            <p:ph type="title"/>
          </p:nvPr>
        </p:nvSpPr>
        <p:spPr/>
        <p:txBody>
          <a:bodyPr/>
          <a:lstStyle/>
          <a:p>
            <a:r>
              <a:rPr lang="es-ES" sz="3600" b="1" dirty="0">
                <a:latin typeface="Tw Cen MT" panose="020B0602020104020603" pitchFamily="34" charset="0"/>
              </a:rPr>
              <a:t>ALTA MÉDICA  NUTRICIONAL</a:t>
            </a:r>
            <a:br>
              <a:rPr lang="es-ES" b="1" dirty="0">
                <a:latin typeface="Tw Cen MT" panose="020B0602020104020603" pitchFamily="34" charset="0"/>
              </a:rPr>
            </a:br>
            <a:r>
              <a:rPr lang="es-ES" b="1" i="1" dirty="0">
                <a:solidFill>
                  <a:schemeClr val="bg2">
                    <a:lumMod val="50000"/>
                  </a:schemeClr>
                </a:solidFill>
                <a:latin typeface="Tw Cen MT" panose="020B0602020104020603" pitchFamily="34" charset="0"/>
              </a:rPr>
              <a:t>CRITERIOS</a:t>
            </a:r>
            <a:endParaRPr lang="en-GB" b="1" i="1" dirty="0">
              <a:solidFill>
                <a:schemeClr val="bg2">
                  <a:lumMod val="50000"/>
                </a:schemeClr>
              </a:solidFill>
              <a:latin typeface="Tw Cen MT" panose="020B0602020104020603" pitchFamily="34" charset="0"/>
            </a:endParaRPr>
          </a:p>
        </p:txBody>
      </p:sp>
      <p:sp>
        <p:nvSpPr>
          <p:cNvPr id="4" name="Marcador de texto 3">
            <a:extLst>
              <a:ext uri="{FF2B5EF4-FFF2-40B4-BE49-F238E27FC236}">
                <a16:creationId xmlns:a16="http://schemas.microsoft.com/office/drawing/2014/main" id="{E9114BC0-D8FF-40A3-AEF4-93B6728ED609}"/>
              </a:ext>
            </a:extLst>
          </p:cNvPr>
          <p:cNvSpPr>
            <a:spLocks noGrp="1"/>
          </p:cNvSpPr>
          <p:nvPr>
            <p:ph type="body" idx="1"/>
          </p:nvPr>
        </p:nvSpPr>
        <p:spPr>
          <a:xfrm>
            <a:off x="355925" y="1817964"/>
            <a:ext cx="11349520" cy="4974722"/>
          </a:xfrm>
          <a:prstGeom prst="rect">
            <a:avLst/>
          </a:prstGeom>
          <a:solidFill>
            <a:srgbClr val="FFFFFF"/>
          </a:solidFill>
          <a:ln w="25400" cap="flat" cmpd="sng">
            <a:solidFill>
              <a:srgbClr val="9BBB5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defTabSz="914400" eaLnBrk="1" fontAlgn="auto" latinLnBrk="0" hangingPunct="1">
              <a:lnSpc>
                <a:spcPct val="100000"/>
              </a:lnSpc>
              <a:spcBef>
                <a:spcPts val="0"/>
              </a:spcBef>
              <a:spcAft>
                <a:spcPts val="400"/>
              </a:spcAft>
              <a:buClrTx/>
              <a:buSzTx/>
              <a:buFontTx/>
              <a:buNone/>
              <a:tabLst/>
              <a:defRPr/>
            </a:pPr>
            <a:r>
              <a:rPr kumimoji="0" lang="es-ES" sz="28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rPr>
              <a:t>Para dar de ALTA a un niño/a tiene que cumplir los siguientes criterios:</a:t>
            </a:r>
          </a:p>
          <a:p>
            <a:pPr marL="0" marR="0" lvl="0" indent="0" algn="just" defTabSz="914400" eaLnBrk="1" fontAlgn="auto" latinLnBrk="0" hangingPunct="1">
              <a:lnSpc>
                <a:spcPct val="100000"/>
              </a:lnSpc>
              <a:spcBef>
                <a:spcPts val="0"/>
              </a:spcBef>
              <a:spcAft>
                <a:spcPts val="400"/>
              </a:spcAft>
              <a:buClrTx/>
              <a:buSzTx/>
              <a:buFontTx/>
              <a:buNone/>
              <a:tabLst/>
              <a:defRPr/>
            </a:pPr>
            <a:endParaRPr kumimoji="0" lang="es-ES" sz="28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endParaRPr>
          </a:p>
          <a:p>
            <a:pPr marR="0" lvl="0" indent="-457200" algn="just" defTabSz="914400" eaLnBrk="1" fontAlgn="auto" latinLnBrk="0" hangingPunct="1">
              <a:lnSpc>
                <a:spcPct val="150000"/>
              </a:lnSpc>
              <a:spcBef>
                <a:spcPts val="0"/>
              </a:spcBef>
              <a:spcAft>
                <a:spcPts val="400"/>
              </a:spcAft>
              <a:buClrTx/>
              <a:buSzTx/>
              <a:buFont typeface="Arial" panose="020B0604020202020204" pitchFamily="34" charset="0"/>
              <a:buChar char="•"/>
              <a:tabLst/>
              <a:defRPr/>
            </a:pPr>
            <a:r>
              <a:rPr kumimoji="0" lang="es-ES" sz="28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rPr>
              <a:t> </a:t>
            </a:r>
            <a:r>
              <a:rPr lang="es-ES" sz="2800" b="1" kern="0" dirty="0">
                <a:solidFill>
                  <a:srgbClr val="000000"/>
                </a:solidFill>
                <a:latin typeface="Tw Cen MT" panose="020B0602020104020603" pitchFamily="34" charset="0"/>
                <a:ea typeface="Twentieth Century"/>
                <a:cs typeface="Twentieth Century"/>
              </a:rPr>
              <a:t>DURANTE DOS MEDICIONES CONSECUTIVAS (CON INTERVALO DE UNA SEMANA CADA UNA).</a:t>
            </a:r>
          </a:p>
          <a:p>
            <a:pPr marL="342900" marR="0" lvl="0" indent="-342900" algn="just" defTabSz="914400" eaLnBrk="1" fontAlgn="auto" latinLnBrk="0" hangingPunct="1">
              <a:lnSpc>
                <a:spcPct val="150000"/>
              </a:lnSpc>
              <a:spcBef>
                <a:spcPts val="0"/>
              </a:spcBef>
              <a:spcAft>
                <a:spcPts val="400"/>
              </a:spcAft>
              <a:buClrTx/>
              <a:buSzTx/>
              <a:buFont typeface="Arial" panose="020B0604020202020204" pitchFamily="34" charset="0"/>
              <a:buChar char="•"/>
              <a:tabLst/>
              <a:defRPr/>
            </a:pPr>
            <a:r>
              <a:rPr lang="es-ES" sz="2800" b="1" kern="0" dirty="0">
                <a:solidFill>
                  <a:srgbClr val="000000"/>
                </a:solidFill>
                <a:latin typeface="Tw Cen MT" panose="020B0602020104020603" pitchFamily="34" charset="0"/>
                <a:ea typeface="Twentieth Century"/>
                <a:cs typeface="Twentieth Century"/>
              </a:rPr>
              <a:t> Y CON UNA ESTANCIA MÍNIMA EN EL PROGRAMA DE 3 SEMANAS.</a:t>
            </a:r>
          </a:p>
          <a:p>
            <a:pPr marR="0" lvl="0" indent="-457200" algn="just" defTabSz="914400" eaLnBrk="1" fontAlgn="auto" latinLnBrk="0" hangingPunct="1">
              <a:lnSpc>
                <a:spcPct val="100000"/>
              </a:lnSpc>
              <a:spcBef>
                <a:spcPts val="0"/>
              </a:spcBef>
              <a:spcAft>
                <a:spcPts val="400"/>
              </a:spcAft>
              <a:buClrTx/>
              <a:buSzTx/>
              <a:buFont typeface="Wingdings" panose="05000000000000000000" pitchFamily="2" charset="2"/>
              <a:buChar char="q"/>
              <a:tabLst/>
              <a:defRPr/>
            </a:pPr>
            <a:endParaRPr kumimoji="0" lang="en-GB" sz="2800" b="0" i="0" u="none" strike="noStrike" kern="0" cap="none" spc="0" normalizeH="0" baseline="0" noProof="0" dirty="0">
              <a:ln>
                <a:noFill/>
              </a:ln>
              <a:solidFill>
                <a:sysClr val="windowText" lastClr="000000"/>
              </a:solidFill>
              <a:effectLst/>
              <a:uLnTx/>
              <a:uFillTx/>
              <a:latin typeface="Tw Cen MT" panose="020B0602020104020603" pitchFamily="34" charset="0"/>
              <a:ea typeface="Twentieth Century"/>
              <a:cs typeface="Twentieth Century"/>
            </a:endParaRPr>
          </a:p>
          <a:p>
            <a:pPr marL="817245" marR="0" lvl="0" indent="-457200" algn="just" defTabSz="91440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s-ES" sz="28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rPr>
              <a:t>MU</a:t>
            </a:r>
            <a:r>
              <a:rPr lang="es-ES" sz="2800" kern="0" dirty="0">
                <a:solidFill>
                  <a:srgbClr val="000000"/>
                </a:solidFill>
                <a:latin typeface="Tw Cen MT" panose="020B0602020104020603" pitchFamily="34" charset="0"/>
                <a:ea typeface="Twentieth Century"/>
                <a:cs typeface="Twentieth Century"/>
              </a:rPr>
              <a:t>AC</a:t>
            </a:r>
            <a:r>
              <a:rPr kumimoji="0" lang="es-ES" sz="28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rPr>
              <a:t> ≥ 12.5 cm</a:t>
            </a:r>
            <a:endParaRPr kumimoji="0" lang="en-GB" sz="2800" b="0" i="0" u="none" strike="noStrike" kern="0" cap="none" spc="0" normalizeH="0" baseline="0" noProof="0" dirty="0">
              <a:ln>
                <a:noFill/>
              </a:ln>
              <a:solidFill>
                <a:sysClr val="windowText" lastClr="000000"/>
              </a:solidFill>
              <a:effectLst/>
              <a:uLnTx/>
              <a:uFillTx/>
              <a:latin typeface="Tw Cen MT" panose="020B0602020104020603" pitchFamily="34" charset="0"/>
              <a:ea typeface="Twentieth Century"/>
              <a:cs typeface="Twentieth Century"/>
            </a:endParaRPr>
          </a:p>
          <a:p>
            <a:pPr marL="817245" marR="0" lvl="0" indent="-457200" algn="just" defTabSz="91440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s-ES" sz="28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rPr>
              <a:t>Sin edema</a:t>
            </a:r>
            <a:endParaRPr kumimoji="0" lang="en-GB" sz="2800" b="0" i="0" u="none" strike="noStrike" kern="0" cap="none" spc="0" normalizeH="0" baseline="0" noProof="0" dirty="0">
              <a:ln>
                <a:noFill/>
              </a:ln>
              <a:solidFill>
                <a:sysClr val="windowText" lastClr="000000"/>
              </a:solidFill>
              <a:effectLst/>
              <a:uLnTx/>
              <a:uFillTx/>
              <a:latin typeface="Tw Cen MT" panose="020B0602020104020603" pitchFamily="34" charset="0"/>
              <a:ea typeface="Twentieth Century"/>
              <a:cs typeface="Twentieth Century"/>
            </a:endParaRPr>
          </a:p>
        </p:txBody>
      </p:sp>
    </p:spTree>
    <p:extLst>
      <p:ext uri="{BB962C8B-B14F-4D97-AF65-F5344CB8AC3E}">
        <p14:creationId xmlns:p14="http://schemas.microsoft.com/office/powerpoint/2010/main" val="11066884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DB9DA7-4328-4BE0-B326-57E0F8199D77}"/>
              </a:ext>
            </a:extLst>
          </p:cNvPr>
          <p:cNvSpPr>
            <a:spLocks noGrp="1"/>
          </p:cNvSpPr>
          <p:nvPr>
            <p:ph type="title"/>
          </p:nvPr>
        </p:nvSpPr>
        <p:spPr/>
        <p:txBody>
          <a:bodyPr/>
          <a:lstStyle/>
          <a:p>
            <a:r>
              <a:rPr lang="es-ES" sz="3400" b="1" dirty="0">
                <a:latin typeface="Tw Cen MT" panose="020B0602020104020603" pitchFamily="34" charset="0"/>
              </a:rPr>
              <a:t>PROCEDIMIENTO DE ALTA</a:t>
            </a:r>
            <a:endParaRPr lang="en-GB" sz="3400" b="1" dirty="0">
              <a:latin typeface="Tw Cen MT" panose="020B0602020104020603" pitchFamily="34" charset="0"/>
            </a:endParaRPr>
          </a:p>
        </p:txBody>
      </p:sp>
      <p:sp>
        <p:nvSpPr>
          <p:cNvPr id="5" name="Marcador de texto 3">
            <a:extLst>
              <a:ext uri="{FF2B5EF4-FFF2-40B4-BE49-F238E27FC236}">
                <a16:creationId xmlns:a16="http://schemas.microsoft.com/office/drawing/2014/main" id="{6D3E8A32-06FD-4D4B-8DB8-EC42D8435107}"/>
              </a:ext>
            </a:extLst>
          </p:cNvPr>
          <p:cNvSpPr txBox="1">
            <a:spLocks/>
          </p:cNvSpPr>
          <p:nvPr/>
        </p:nvSpPr>
        <p:spPr>
          <a:xfrm>
            <a:off x="777412" y="2254059"/>
            <a:ext cx="11054994" cy="1506283"/>
          </a:xfrm>
          <a:prstGeom prst="rect">
            <a:avLst/>
          </a:prstGeom>
          <a:solidFill>
            <a:srgbClr val="FFFFFF"/>
          </a:solidFill>
          <a:ln w="25400" cap="flat" cmpd="sng">
            <a:solidFill>
              <a:srgbClr val="9BBB59"/>
            </a:solidFill>
            <a:prstDash val="solid"/>
            <a:miter lim="800000"/>
            <a:headEnd type="none" w="sm" len="sm"/>
            <a:tailEnd type="none" w="sm" len="sm"/>
          </a:ln>
        </p:spPr>
        <p:txBody>
          <a:bodyPr spcFirstLastPara="1" vert="horz" wrap="square" lIns="91425" tIns="45700" rIns="91425" bIns="45700" rtlCol="0" anchor="t" anchorCtr="0">
            <a:noAutofit/>
          </a:bodyPr>
          <a:lstStyle>
            <a:lvl1pPr marL="457200" marR="0" lvl="0" indent="-323850" algn="l" defTabSz="914400" rtl="0" eaLnBrk="1" latinLnBrk="0" hangingPunct="1">
              <a:lnSpc>
                <a:spcPct val="90000"/>
              </a:lnSpc>
              <a:spcBef>
                <a:spcPts val="563"/>
              </a:spcBef>
              <a:spcAft>
                <a:spcPts val="0"/>
              </a:spcAft>
              <a:buClr>
                <a:srgbClr val="706F6F"/>
              </a:buClr>
              <a:buSzPts val="1500"/>
              <a:buFont typeface="Poppins"/>
              <a:buAutoNum type="arabicPeriod"/>
              <a:defRPr sz="1500" b="0" i="0" u="none" strike="noStrike" kern="1200" cap="none">
                <a:solidFill>
                  <a:srgbClr val="706F6F"/>
                </a:solidFill>
                <a:latin typeface="Lato"/>
                <a:ea typeface="Lato"/>
                <a:cs typeface="Lato"/>
                <a:sym typeface="Lato"/>
              </a:defRPr>
            </a:lvl1pPr>
            <a:lvl2pPr marL="914400" marR="0" lvl="1" indent="-311150" algn="l" defTabSz="914400" rtl="0" eaLnBrk="1" latinLnBrk="0" hangingPunct="1">
              <a:lnSpc>
                <a:spcPct val="90000"/>
              </a:lnSpc>
              <a:spcBef>
                <a:spcPts val="275"/>
              </a:spcBef>
              <a:spcAft>
                <a:spcPts val="0"/>
              </a:spcAft>
              <a:buClr>
                <a:srgbClr val="706F6F"/>
              </a:buClr>
              <a:buSzPts val="1300"/>
              <a:buFont typeface="Arial"/>
              <a:buChar char="•"/>
              <a:defRPr sz="1300" b="0" i="0" u="none" strike="noStrike" kern="1200" cap="none">
                <a:solidFill>
                  <a:srgbClr val="706F6F"/>
                </a:solidFill>
                <a:latin typeface="Lato"/>
                <a:ea typeface="Lato"/>
                <a:cs typeface="Lato"/>
                <a:sym typeface="Lato"/>
              </a:defRPr>
            </a:lvl2pPr>
            <a:lvl3pPr marL="1371600" marR="0" lvl="2" indent="-298450" algn="l" defTabSz="914400" rtl="0" eaLnBrk="1" latinLnBrk="0" hangingPunct="1">
              <a:lnSpc>
                <a:spcPct val="90000"/>
              </a:lnSpc>
              <a:spcBef>
                <a:spcPts val="275"/>
              </a:spcBef>
              <a:spcAft>
                <a:spcPts val="0"/>
              </a:spcAft>
              <a:buClr>
                <a:srgbClr val="706F6F"/>
              </a:buClr>
              <a:buSzPts val="1100"/>
              <a:buFont typeface="Arial"/>
              <a:buChar char="•"/>
              <a:defRPr sz="1100" b="0" i="0" u="none" strike="noStrike" kern="1200" cap="none">
                <a:solidFill>
                  <a:srgbClr val="706F6F"/>
                </a:solidFill>
                <a:latin typeface="Lato"/>
                <a:ea typeface="Lato"/>
                <a:cs typeface="Lato"/>
                <a:sym typeface="Lato"/>
              </a:defRPr>
            </a:lvl3pPr>
            <a:lvl4pPr marL="1828800" marR="0" lvl="3" indent="-292100" algn="l" defTabSz="914400" rtl="0" eaLnBrk="1" latinLnBrk="0" hangingPunct="1">
              <a:lnSpc>
                <a:spcPct val="90000"/>
              </a:lnSpc>
              <a:spcBef>
                <a:spcPts val="275"/>
              </a:spcBef>
              <a:spcAft>
                <a:spcPts val="0"/>
              </a:spcAft>
              <a:buClr>
                <a:srgbClr val="706F6F"/>
              </a:buClr>
              <a:buSzPts val="1000"/>
              <a:buFont typeface="Arial"/>
              <a:buChar char="•"/>
              <a:defRPr sz="1000" b="0" i="0" u="none" strike="noStrike" kern="1200" cap="none">
                <a:solidFill>
                  <a:srgbClr val="706F6F"/>
                </a:solidFill>
                <a:latin typeface="Lato"/>
                <a:ea typeface="Lato"/>
                <a:cs typeface="Lato"/>
                <a:sym typeface="Lato"/>
              </a:defRPr>
            </a:lvl4pPr>
            <a:lvl5pPr marL="2286000" marR="0" lvl="4" indent="-292100" algn="l" defTabSz="914400" rtl="0" eaLnBrk="1" latinLnBrk="0" hangingPunct="1">
              <a:lnSpc>
                <a:spcPct val="90000"/>
              </a:lnSpc>
              <a:spcBef>
                <a:spcPts val="275"/>
              </a:spcBef>
              <a:spcAft>
                <a:spcPts val="0"/>
              </a:spcAft>
              <a:buClr>
                <a:srgbClr val="706F6F"/>
              </a:buClr>
              <a:buSzPts val="1000"/>
              <a:buFont typeface="Arial"/>
              <a:buChar char="•"/>
              <a:defRPr sz="1000" b="0" i="0" u="none" strike="noStrike" kern="1200" cap="none">
                <a:solidFill>
                  <a:srgbClr val="706F6F"/>
                </a:solidFill>
                <a:latin typeface="Lato"/>
                <a:ea typeface="Lato"/>
                <a:cs typeface="Lato"/>
                <a:sym typeface="Lato"/>
              </a:defRPr>
            </a:lvl5pPr>
            <a:lvl6pPr marL="2743200" marR="0" lvl="5" indent="-292925" algn="l" defTabSz="914400" rtl="0" eaLnBrk="1" latinLnBrk="0" hangingPunct="1">
              <a:lnSpc>
                <a:spcPct val="90000"/>
              </a:lnSpc>
              <a:spcBef>
                <a:spcPts val="281"/>
              </a:spcBef>
              <a:spcAft>
                <a:spcPts val="0"/>
              </a:spcAft>
              <a:buClr>
                <a:schemeClr val="dk1"/>
              </a:buClr>
              <a:buSzPts val="1013"/>
              <a:buFont typeface="Arial"/>
              <a:buChar char="•"/>
              <a:defRPr sz="1013" b="0" i="0" u="none" strike="noStrike" kern="1200" cap="none">
                <a:solidFill>
                  <a:schemeClr val="dk1"/>
                </a:solidFill>
                <a:latin typeface="Lato"/>
                <a:ea typeface="Lato"/>
                <a:cs typeface="Lato"/>
                <a:sym typeface="Lato"/>
              </a:defRPr>
            </a:lvl6pPr>
            <a:lvl7pPr marL="3200400" marR="0" lvl="6" indent="-292925" algn="l" defTabSz="914400" rtl="0" eaLnBrk="1" latinLnBrk="0" hangingPunct="1">
              <a:lnSpc>
                <a:spcPct val="90000"/>
              </a:lnSpc>
              <a:spcBef>
                <a:spcPts val="281"/>
              </a:spcBef>
              <a:spcAft>
                <a:spcPts val="0"/>
              </a:spcAft>
              <a:buClr>
                <a:schemeClr val="dk1"/>
              </a:buClr>
              <a:buSzPts val="1013"/>
              <a:buFont typeface="Arial"/>
              <a:buChar char="•"/>
              <a:defRPr sz="1013" b="0" i="0" u="none" strike="noStrike" kern="1200" cap="none">
                <a:solidFill>
                  <a:schemeClr val="dk1"/>
                </a:solidFill>
                <a:latin typeface="Lato"/>
                <a:ea typeface="Lato"/>
                <a:cs typeface="Lato"/>
                <a:sym typeface="Lato"/>
              </a:defRPr>
            </a:lvl7pPr>
            <a:lvl8pPr marL="3657600" marR="0" lvl="7" indent="-292925" algn="l" defTabSz="914400" rtl="0" eaLnBrk="1" latinLnBrk="0" hangingPunct="1">
              <a:lnSpc>
                <a:spcPct val="90000"/>
              </a:lnSpc>
              <a:spcBef>
                <a:spcPts val="281"/>
              </a:spcBef>
              <a:spcAft>
                <a:spcPts val="0"/>
              </a:spcAft>
              <a:buClr>
                <a:schemeClr val="dk1"/>
              </a:buClr>
              <a:buSzPts val="1013"/>
              <a:buFont typeface="Arial"/>
              <a:buChar char="•"/>
              <a:defRPr sz="1013" b="0" i="0" u="none" strike="noStrike" kern="1200" cap="none">
                <a:solidFill>
                  <a:schemeClr val="dk1"/>
                </a:solidFill>
                <a:latin typeface="Lato"/>
                <a:ea typeface="Lato"/>
                <a:cs typeface="Lato"/>
                <a:sym typeface="Lato"/>
              </a:defRPr>
            </a:lvl8pPr>
            <a:lvl9pPr marL="4114800" marR="0" lvl="8" indent="-292925" algn="l" defTabSz="914400" rtl="0" eaLnBrk="1" latinLnBrk="0" hangingPunct="1">
              <a:lnSpc>
                <a:spcPct val="90000"/>
              </a:lnSpc>
              <a:spcBef>
                <a:spcPts val="281"/>
              </a:spcBef>
              <a:spcAft>
                <a:spcPts val="0"/>
              </a:spcAft>
              <a:buClr>
                <a:schemeClr val="dk1"/>
              </a:buClr>
              <a:buSzPts val="1013"/>
              <a:buFont typeface="Arial"/>
              <a:buChar char="•"/>
              <a:defRPr sz="1013" b="0" i="0" u="none" strike="noStrike" kern="1200" cap="none">
                <a:solidFill>
                  <a:schemeClr val="dk1"/>
                </a:solidFill>
                <a:latin typeface="Lato"/>
                <a:ea typeface="Lato"/>
                <a:cs typeface="Lato"/>
                <a:sym typeface="Lato"/>
              </a:defRPr>
            </a:lvl9pPr>
          </a:lstStyle>
          <a:p>
            <a:pPr marL="0" indent="0" algn="just">
              <a:lnSpc>
                <a:spcPct val="200000"/>
              </a:lnSpc>
              <a:spcBef>
                <a:spcPts val="0"/>
              </a:spcBef>
              <a:spcAft>
                <a:spcPts val="400"/>
              </a:spcAft>
              <a:buClrTx/>
              <a:buSzTx/>
              <a:buNone/>
              <a:defRPr/>
            </a:pPr>
            <a:r>
              <a:rPr lang="es-ES" sz="3000" b="1" dirty="0">
                <a:solidFill>
                  <a:schemeClr val="tx1"/>
                </a:solidFill>
                <a:effectLst/>
                <a:latin typeface="Tw Cen MT" panose="020B0602020104020603" pitchFamily="34" charset="0"/>
                <a:ea typeface="Twentieth Century"/>
                <a:cs typeface="Twentieth Century"/>
              </a:rPr>
              <a:t>RACIÓN DE ALTA DE 7 SOBRES DE RUTF</a:t>
            </a:r>
          </a:p>
          <a:p>
            <a:pPr marL="0" indent="0" algn="just">
              <a:lnSpc>
                <a:spcPct val="100000"/>
              </a:lnSpc>
              <a:spcBef>
                <a:spcPts val="0"/>
              </a:spcBef>
              <a:spcAft>
                <a:spcPts val="400"/>
              </a:spcAft>
              <a:buClrTx/>
              <a:buSzTx/>
              <a:buNone/>
              <a:defRPr/>
            </a:pPr>
            <a:endParaRPr lang="es-ES" sz="2000" b="1" kern="0" dirty="0">
              <a:solidFill>
                <a:srgbClr val="000000"/>
              </a:solidFill>
              <a:latin typeface="Tw Cen MT" panose="020B0602020104020603" pitchFamily="34" charset="0"/>
              <a:ea typeface="Twentieth Century"/>
              <a:cs typeface="Twentieth Century"/>
            </a:endParaRPr>
          </a:p>
        </p:txBody>
      </p:sp>
    </p:spTree>
    <p:extLst>
      <p:ext uri="{BB962C8B-B14F-4D97-AF65-F5344CB8AC3E}">
        <p14:creationId xmlns:p14="http://schemas.microsoft.com/office/powerpoint/2010/main" val="18334746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DB9DA7-4328-4BE0-B326-57E0F8199D77}"/>
              </a:ext>
            </a:extLst>
          </p:cNvPr>
          <p:cNvSpPr>
            <a:spLocks noGrp="1"/>
          </p:cNvSpPr>
          <p:nvPr>
            <p:ph type="title"/>
          </p:nvPr>
        </p:nvSpPr>
        <p:spPr/>
        <p:txBody>
          <a:bodyPr/>
          <a:lstStyle/>
          <a:p>
            <a:r>
              <a:rPr lang="es-ES" b="1" dirty="0">
                <a:latin typeface="Tw Cen MT" panose="020B0602020104020603" pitchFamily="34" charset="0"/>
              </a:rPr>
              <a:t>CRITERIOS ABANDONO Y NO RECUPERADO</a:t>
            </a:r>
            <a:endParaRPr lang="en-GB" b="1" dirty="0">
              <a:latin typeface="Tw Cen MT" panose="020B0602020104020603" pitchFamily="34" charset="0"/>
            </a:endParaRPr>
          </a:p>
        </p:txBody>
      </p:sp>
      <p:graphicFrame>
        <p:nvGraphicFramePr>
          <p:cNvPr id="5" name="Tabla 4">
            <a:extLst>
              <a:ext uri="{FF2B5EF4-FFF2-40B4-BE49-F238E27FC236}">
                <a16:creationId xmlns:a16="http://schemas.microsoft.com/office/drawing/2014/main" id="{97FFC1A7-0C0E-4BD7-8DF4-8D5439DAEA0C}"/>
              </a:ext>
            </a:extLst>
          </p:cNvPr>
          <p:cNvGraphicFramePr>
            <a:graphicFrameLocks noGrp="1"/>
          </p:cNvGraphicFramePr>
          <p:nvPr/>
        </p:nvGraphicFramePr>
        <p:xfrm>
          <a:off x="195210" y="2013733"/>
          <a:ext cx="11825554" cy="4479136"/>
        </p:xfrm>
        <a:graphic>
          <a:graphicData uri="http://schemas.openxmlformats.org/drawingml/2006/table">
            <a:tbl>
              <a:tblPr bandRow="1"/>
              <a:tblGrid>
                <a:gridCol w="4428161">
                  <a:extLst>
                    <a:ext uri="{9D8B030D-6E8A-4147-A177-3AD203B41FA5}">
                      <a16:colId xmlns:a16="http://schemas.microsoft.com/office/drawing/2014/main" val="3586224614"/>
                    </a:ext>
                  </a:extLst>
                </a:gridCol>
                <a:gridCol w="7397393">
                  <a:extLst>
                    <a:ext uri="{9D8B030D-6E8A-4147-A177-3AD203B41FA5}">
                      <a16:colId xmlns:a16="http://schemas.microsoft.com/office/drawing/2014/main" val="2732395885"/>
                    </a:ext>
                  </a:extLst>
                </a:gridCol>
              </a:tblGrid>
              <a:tr h="605556">
                <a:tc gridSpan="2">
                  <a:txBody>
                    <a:bodyPr/>
                    <a:lstStyle/>
                    <a:p>
                      <a:pPr marL="180340" marR="165100" algn="just">
                        <a:lnSpc>
                          <a:spcPct val="100000"/>
                        </a:lnSpc>
                        <a:spcAft>
                          <a:spcPts val="400"/>
                        </a:spcAft>
                      </a:pPr>
                      <a:endParaRPr lang="en-GB" sz="2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3BC"/>
                    </a:solidFill>
                  </a:tcPr>
                </a:tc>
                <a:tc hMerge="1">
                  <a:txBody>
                    <a:bodyPr/>
                    <a:lstStyle/>
                    <a:p>
                      <a:endParaRPr lang="en-GB"/>
                    </a:p>
                  </a:txBody>
                  <a:tcPr/>
                </a:tc>
                <a:extLst>
                  <a:ext uri="{0D108BD9-81ED-4DB2-BD59-A6C34878D82A}">
                    <a16:rowId xmlns:a16="http://schemas.microsoft.com/office/drawing/2014/main" val="1700339541"/>
                  </a:ext>
                </a:extLst>
              </a:tr>
              <a:tr h="2366447">
                <a:tc>
                  <a:txBody>
                    <a:bodyPr/>
                    <a:lstStyle/>
                    <a:p>
                      <a:pPr marL="180340" marR="165100" algn="just">
                        <a:lnSpc>
                          <a:spcPct val="130000"/>
                        </a:lnSpc>
                        <a:spcAft>
                          <a:spcPts val="400"/>
                        </a:spcAft>
                      </a:pPr>
                      <a:r>
                        <a:rPr lang="es-ES" sz="2800" b="1" dirty="0">
                          <a:effectLst/>
                          <a:latin typeface="Tw Cen MT" panose="020B0602020104020603" pitchFamily="34" charset="0"/>
                          <a:ea typeface="Twentieth Century"/>
                          <a:cs typeface="Twentieth Century"/>
                        </a:rPr>
                        <a:t>ABANDONO</a:t>
                      </a:r>
                      <a:endParaRPr lang="en-GB" sz="2800" dirty="0">
                        <a:effectLst/>
                        <a:latin typeface="Tw Cen MT" panose="020B0602020104020603" pitchFamily="34" charset="0"/>
                        <a:ea typeface="Twentieth Century"/>
                        <a:cs typeface="Twentieth Century"/>
                      </a:endParaRPr>
                    </a:p>
                    <a:p>
                      <a:pPr marL="180340" marR="165100" algn="just">
                        <a:lnSpc>
                          <a:spcPct val="130000"/>
                        </a:lnSpc>
                        <a:spcAft>
                          <a:spcPts val="400"/>
                        </a:spcAft>
                      </a:pPr>
                      <a:r>
                        <a:rPr lang="es-ES" sz="2800" b="1" dirty="0">
                          <a:effectLst/>
                          <a:latin typeface="Tw Cen MT" panose="020B0602020104020603" pitchFamily="34" charset="0"/>
                          <a:ea typeface="Twentieth Century"/>
                          <a:cs typeface="Twentieth Century"/>
                        </a:rPr>
                        <a:t> </a:t>
                      </a:r>
                      <a:endParaRPr lang="en-GB" sz="2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65100" algn="just">
                        <a:lnSpc>
                          <a:spcPct val="130000"/>
                        </a:lnSpc>
                        <a:spcAft>
                          <a:spcPts val="400"/>
                        </a:spcAft>
                      </a:pPr>
                      <a:r>
                        <a:rPr lang="es-ES" sz="2800" dirty="0">
                          <a:effectLst/>
                          <a:latin typeface="Tw Cen MT" panose="020B0602020104020603" pitchFamily="34" charset="0"/>
                          <a:ea typeface="Twentieth Century"/>
                          <a:cs typeface="Twentieth Century"/>
                        </a:rPr>
                        <a:t>Ausencia en 3 visitas consecutivas</a:t>
                      </a:r>
                      <a:endParaRPr lang="en-GB" sz="2800" dirty="0">
                        <a:effectLst/>
                        <a:latin typeface="Tw Cen MT" panose="020B0602020104020603" pitchFamily="34" charset="0"/>
                        <a:ea typeface="Twentieth Century"/>
                        <a:cs typeface="Twentieth Century"/>
                      </a:endParaRPr>
                    </a:p>
                    <a:p>
                      <a:pPr marL="180340" marR="165100" algn="just">
                        <a:lnSpc>
                          <a:spcPct val="130000"/>
                        </a:lnSpc>
                        <a:spcAft>
                          <a:spcPts val="400"/>
                        </a:spcAft>
                      </a:pPr>
                      <a:endParaRPr lang="en-GB" sz="2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5704"/>
                  </a:ext>
                </a:extLst>
              </a:tr>
              <a:tr h="1507133">
                <a:tc>
                  <a:txBody>
                    <a:bodyPr/>
                    <a:lstStyle/>
                    <a:p>
                      <a:pPr marL="180340" marR="165100" algn="just">
                        <a:lnSpc>
                          <a:spcPct val="130000"/>
                        </a:lnSpc>
                        <a:spcAft>
                          <a:spcPts val="400"/>
                        </a:spcAft>
                      </a:pPr>
                      <a:r>
                        <a:rPr lang="es-ES" sz="2800" b="1" dirty="0">
                          <a:effectLst/>
                          <a:latin typeface="Tw Cen MT" panose="020B0602020104020603" pitchFamily="34" charset="0"/>
                          <a:ea typeface="Twentieth Century"/>
                          <a:cs typeface="Twentieth Century"/>
                        </a:rPr>
                        <a:t>NO RECUPERADO/A</a:t>
                      </a:r>
                      <a:endParaRPr lang="en-GB" sz="2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65100" algn="just">
                        <a:lnSpc>
                          <a:spcPct val="130000"/>
                        </a:lnSpc>
                        <a:spcAft>
                          <a:spcPts val="400"/>
                        </a:spcAft>
                      </a:pPr>
                      <a:r>
                        <a:rPr lang="es-ES" sz="2800" dirty="0">
                          <a:effectLst/>
                          <a:latin typeface="Tw Cen MT" panose="020B0602020104020603" pitchFamily="34" charset="0"/>
                          <a:ea typeface="Twentieth Century"/>
                          <a:cs typeface="Twentieth Century"/>
                        </a:rPr>
                        <a:t>No ha alcanzado los criterios de alta en 16 semanas</a:t>
                      </a:r>
                      <a:endParaRPr lang="en-GB" sz="2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022878"/>
                  </a:ext>
                </a:extLst>
              </a:tr>
            </a:tbl>
          </a:graphicData>
        </a:graphic>
      </p:graphicFrame>
    </p:spTree>
    <p:extLst>
      <p:ext uri="{BB962C8B-B14F-4D97-AF65-F5344CB8AC3E}">
        <p14:creationId xmlns:p14="http://schemas.microsoft.com/office/powerpoint/2010/main" val="31509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966FA-10D3-486C-8677-104C68A22F78}"/>
              </a:ext>
            </a:extLst>
          </p:cNvPr>
          <p:cNvSpPr>
            <a:spLocks noGrp="1"/>
          </p:cNvSpPr>
          <p:nvPr>
            <p:ph type="title"/>
          </p:nvPr>
        </p:nvSpPr>
        <p:spPr>
          <a:xfrm>
            <a:off x="1454649" y="0"/>
            <a:ext cx="10515600" cy="1325563"/>
          </a:xfrm>
        </p:spPr>
        <p:txBody>
          <a:bodyPr/>
          <a:lstStyle/>
          <a:p>
            <a:r>
              <a:rPr lang="es-ES" b="1" dirty="0">
                <a:solidFill>
                  <a:srgbClr val="EF5B11"/>
                </a:solidFill>
                <a:latin typeface="Tw Cen MT" panose="020B0602020104020603" pitchFamily="34" charset="0"/>
              </a:rPr>
              <a:t>JUSTIFICACIÓN (componente nutrición)</a:t>
            </a:r>
            <a:endParaRPr lang="es-ES" dirty="0"/>
          </a:p>
        </p:txBody>
      </p:sp>
      <p:sp>
        <p:nvSpPr>
          <p:cNvPr id="3" name="Marcador de contenido 2">
            <a:extLst>
              <a:ext uri="{FF2B5EF4-FFF2-40B4-BE49-F238E27FC236}">
                <a16:creationId xmlns:a16="http://schemas.microsoft.com/office/drawing/2014/main" id="{713AA189-CA99-448C-B608-82FDD91680B9}"/>
              </a:ext>
            </a:extLst>
          </p:cNvPr>
          <p:cNvSpPr>
            <a:spLocks noGrp="1"/>
          </p:cNvSpPr>
          <p:nvPr>
            <p:ph idx="1"/>
          </p:nvPr>
        </p:nvSpPr>
        <p:spPr>
          <a:xfrm>
            <a:off x="221751" y="1006868"/>
            <a:ext cx="11326402" cy="5578868"/>
          </a:xfrm>
        </p:spPr>
        <p:txBody>
          <a:bodyPr>
            <a:normAutofit fontScale="92500" lnSpcReduction="20000"/>
          </a:bodyPr>
          <a:lstStyle/>
          <a:p>
            <a:pPr marL="0" indent="0" algn="just">
              <a:lnSpc>
                <a:spcPct val="150000"/>
              </a:lnSpc>
              <a:spcBef>
                <a:spcPts val="1200"/>
              </a:spcBef>
              <a:spcAft>
                <a:spcPts val="1000"/>
              </a:spcAft>
              <a:buNone/>
            </a:pPr>
            <a:r>
              <a:rPr lang="es-ES" dirty="0">
                <a:effectLst/>
                <a:latin typeface="Tw Cen MT" panose="020B0602020104020603" pitchFamily="34" charset="0"/>
                <a:ea typeface="Comic Sans MS" panose="030F0702030302020204" pitchFamily="66" charset="0"/>
                <a:cs typeface="Comic Sans MS" panose="030F0702030302020204" pitchFamily="66" charset="0"/>
              </a:rPr>
              <a:t>Honduras ha enfrentado múltiples desafíos y amenazas durante décadas</a:t>
            </a:r>
          </a:p>
          <a:p>
            <a:pPr lvl="1" algn="just">
              <a:lnSpc>
                <a:spcPct val="150000"/>
              </a:lnSpc>
              <a:spcBef>
                <a:spcPts val="1200"/>
              </a:spcBef>
              <a:spcAft>
                <a:spcPts val="1000"/>
              </a:spcAft>
            </a:pPr>
            <a:r>
              <a:rPr lang="es-ES" dirty="0">
                <a:effectLst/>
                <a:latin typeface="Tw Cen MT" panose="020B0602020104020603" pitchFamily="34" charset="0"/>
                <a:ea typeface="Comic Sans MS" panose="030F0702030302020204" pitchFamily="66" charset="0"/>
                <a:cs typeface="Comic Sans MS" panose="030F0702030302020204" pitchFamily="66" charset="0"/>
              </a:rPr>
              <a:t>La pandemia COVID-19</a:t>
            </a:r>
          </a:p>
          <a:p>
            <a:pPr lvl="1" algn="just">
              <a:lnSpc>
                <a:spcPct val="150000"/>
              </a:lnSpc>
              <a:spcBef>
                <a:spcPts val="1200"/>
              </a:spcBef>
              <a:spcAft>
                <a:spcPts val="1000"/>
              </a:spcAft>
            </a:pPr>
            <a:r>
              <a:rPr lang="es-ES" dirty="0">
                <a:effectLst/>
                <a:latin typeface="Tw Cen MT" panose="020B0602020104020603" pitchFamily="34" charset="0"/>
                <a:ea typeface="Comic Sans MS" panose="030F0702030302020204" pitchFamily="66" charset="0"/>
                <a:cs typeface="Comic Sans MS" panose="030F0702030302020204" pitchFamily="66" charset="0"/>
              </a:rPr>
              <a:t>los huracanes Eta/Iota que azotó el país en noviembre del 2020</a:t>
            </a:r>
          </a:p>
          <a:p>
            <a:pPr lvl="1" algn="just">
              <a:lnSpc>
                <a:spcPct val="150000"/>
              </a:lnSpc>
              <a:spcBef>
                <a:spcPts val="1200"/>
              </a:spcBef>
              <a:spcAft>
                <a:spcPts val="1000"/>
              </a:spcAft>
            </a:pPr>
            <a:r>
              <a:rPr lang="es-ES" dirty="0">
                <a:effectLst/>
                <a:latin typeface="Tw Cen MT" panose="020B0602020104020603" pitchFamily="34" charset="0"/>
                <a:ea typeface="Comic Sans MS" panose="030F0702030302020204" pitchFamily="66" charset="0"/>
                <a:cs typeface="Comic Sans MS" panose="030F0702030302020204" pitchFamily="66" charset="0"/>
              </a:rPr>
              <a:t>la reciente crisis de inseguridad alimentaria en todo el país ha agravado las causas que afectan a las poblaciones más vulnerables.</a:t>
            </a:r>
          </a:p>
          <a:p>
            <a:pPr algn="just">
              <a:lnSpc>
                <a:spcPct val="150000"/>
              </a:lnSpc>
              <a:spcBef>
                <a:spcPts val="1200"/>
              </a:spcBef>
              <a:spcAft>
                <a:spcPts val="1000"/>
              </a:spcAft>
            </a:pPr>
            <a:r>
              <a:rPr lang="es-ES" dirty="0">
                <a:effectLst/>
                <a:latin typeface="Tw Cen MT" panose="020B0602020104020603" pitchFamily="34" charset="0"/>
                <a:ea typeface="Comic Sans MS" panose="030F0702030302020204" pitchFamily="66" charset="0"/>
                <a:cs typeface="Comic Sans MS" panose="030F0702030302020204" pitchFamily="66" charset="0"/>
              </a:rPr>
              <a:t> Falta de intervenciones en materia de nutrición en emergencias</a:t>
            </a:r>
          </a:p>
          <a:p>
            <a:pPr algn="just">
              <a:lnSpc>
                <a:spcPct val="150000"/>
              </a:lnSpc>
              <a:spcBef>
                <a:spcPts val="1200"/>
              </a:spcBef>
              <a:spcAft>
                <a:spcPts val="1000"/>
              </a:spcAft>
            </a:pPr>
            <a:r>
              <a:rPr lang="es-ES" dirty="0">
                <a:effectLst/>
                <a:latin typeface="Tw Cen MT" panose="020B0602020104020603" pitchFamily="34" charset="0"/>
                <a:ea typeface="Comic Sans MS" panose="030F0702030302020204" pitchFamily="66" charset="0"/>
                <a:cs typeface="Comic Sans MS" panose="030F0702030302020204" pitchFamily="66" charset="0"/>
              </a:rPr>
              <a:t>Peligro que empeore el estado nutricional de los grupos más vulnerables, la malnutrición, las enfermedades.</a:t>
            </a:r>
            <a:endParaRPr lang="es-ES" dirty="0">
              <a:effectLst/>
              <a:latin typeface="Tw Cen MT" panose="020B0602020104020603" pitchFamily="34" charset="0"/>
              <a:ea typeface="Calibri" panose="020F0502020204030204" pitchFamily="34" charset="0"/>
            </a:endParaRPr>
          </a:p>
          <a:p>
            <a:pPr marL="0" indent="0">
              <a:buNone/>
            </a:pPr>
            <a:endParaRPr lang="es-ES" dirty="0"/>
          </a:p>
        </p:txBody>
      </p:sp>
    </p:spTree>
    <p:extLst>
      <p:ext uri="{BB962C8B-B14F-4D97-AF65-F5344CB8AC3E}">
        <p14:creationId xmlns:p14="http://schemas.microsoft.com/office/powerpoint/2010/main" val="35749762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DB9DA7-4328-4BE0-B326-57E0F8199D77}"/>
              </a:ext>
            </a:extLst>
          </p:cNvPr>
          <p:cNvSpPr>
            <a:spLocks noGrp="1"/>
          </p:cNvSpPr>
          <p:nvPr>
            <p:ph type="title"/>
          </p:nvPr>
        </p:nvSpPr>
        <p:spPr/>
        <p:txBody>
          <a:bodyPr/>
          <a:lstStyle/>
          <a:p>
            <a:r>
              <a:rPr lang="es-ES" b="1" dirty="0">
                <a:latin typeface="Tw Cen MT" panose="020B0602020104020603" pitchFamily="34" charset="0"/>
              </a:rPr>
              <a:t>EDUCACIÓN SANITARIA-NUTRICIONAL (CONSEJERÍA) </a:t>
            </a:r>
            <a:endParaRPr lang="en-GB" b="1" dirty="0">
              <a:latin typeface="Tw Cen MT" panose="020B0602020104020603" pitchFamily="34" charset="0"/>
            </a:endParaRPr>
          </a:p>
        </p:txBody>
      </p:sp>
      <p:sp>
        <p:nvSpPr>
          <p:cNvPr id="5" name="Marcador de texto 4">
            <a:extLst>
              <a:ext uri="{FF2B5EF4-FFF2-40B4-BE49-F238E27FC236}">
                <a16:creationId xmlns:a16="http://schemas.microsoft.com/office/drawing/2014/main" id="{CD0F996B-5121-44A8-925F-1694E78F26CF}"/>
              </a:ext>
            </a:extLst>
          </p:cNvPr>
          <p:cNvSpPr>
            <a:spLocks noGrp="1"/>
          </p:cNvSpPr>
          <p:nvPr>
            <p:ph type="body" idx="1"/>
          </p:nvPr>
        </p:nvSpPr>
        <p:spPr>
          <a:xfrm>
            <a:off x="609599" y="1690693"/>
            <a:ext cx="11295355" cy="4175852"/>
          </a:xfrm>
        </p:spPr>
        <p:txBody>
          <a:bodyPr/>
          <a:lstStyle/>
          <a:p>
            <a:pPr marL="0" marR="165100" indent="0" algn="just">
              <a:lnSpc>
                <a:spcPct val="150000"/>
              </a:lnSpc>
              <a:spcBef>
                <a:spcPts val="600"/>
              </a:spcBef>
              <a:spcAft>
                <a:spcPts val="400"/>
              </a:spcAft>
              <a:buNone/>
            </a:pPr>
            <a:r>
              <a:rPr lang="es-ES" sz="1800" b="1" dirty="0">
                <a:solidFill>
                  <a:srgbClr val="000000"/>
                </a:solidFill>
                <a:effectLst/>
                <a:latin typeface="Tw Cen MT" panose="020B0602020104020603" pitchFamily="34" charset="0"/>
                <a:ea typeface="Twentieth Century"/>
                <a:cs typeface="Twentieth Century"/>
              </a:rPr>
              <a:t>EJES TEMÁTICOS EN LOS CUALES DEBEN CENTRARSE LOS MENSAJES A LAS FAMILIAS CON NIÑOS Y NIÑAS ADMITIDOS AL PROGRAMA DE RECUPERACIÓN NUTRICIONAL</a:t>
            </a:r>
          </a:p>
          <a:p>
            <a:pPr marL="342900" marR="165100" indent="-342900" algn="just">
              <a:lnSpc>
                <a:spcPct val="130000"/>
              </a:lnSpc>
              <a:spcBef>
                <a:spcPts val="600"/>
              </a:spcBef>
              <a:spcAft>
                <a:spcPts val="400"/>
              </a:spcAft>
              <a:buFont typeface="Arial" panose="020B0604020202020204" pitchFamily="34" charset="0"/>
              <a:buChar char="●"/>
            </a:pPr>
            <a:r>
              <a:rPr lang="es-ES" sz="2000" dirty="0">
                <a:solidFill>
                  <a:srgbClr val="000000"/>
                </a:solidFill>
                <a:latin typeface="Tw Cen MT" panose="020B0602020104020603" pitchFamily="34" charset="0"/>
              </a:rPr>
              <a:t>Orientación sobre el uso y consumo de RUTF</a:t>
            </a:r>
          </a:p>
          <a:p>
            <a:pPr marL="342900" marR="165100" lvl="0" indent="-342900" algn="just">
              <a:lnSpc>
                <a:spcPct val="130000"/>
              </a:lnSpc>
              <a:spcBef>
                <a:spcPts val="600"/>
              </a:spcBef>
              <a:spcAft>
                <a:spcPts val="400"/>
              </a:spcAft>
              <a:buFont typeface="Arial" panose="020B0604020202020204" pitchFamily="34" charset="0"/>
              <a:buChar char="●"/>
            </a:pPr>
            <a:r>
              <a:rPr lang="es-ES" sz="2000" dirty="0">
                <a:solidFill>
                  <a:srgbClr val="000000"/>
                </a:solidFill>
                <a:effectLst/>
                <a:latin typeface="Tw Cen MT" panose="020B0602020104020603" pitchFamily="34" charset="0"/>
                <a:ea typeface="Noto Sans Symbols"/>
                <a:cs typeface="Noto Sans Symbols"/>
              </a:rPr>
              <a:t>Lactancia materna</a:t>
            </a:r>
          </a:p>
          <a:p>
            <a:pPr marL="342900" marR="165100" lvl="0" indent="-342900" algn="just">
              <a:lnSpc>
                <a:spcPct val="130000"/>
              </a:lnSpc>
              <a:spcBef>
                <a:spcPts val="600"/>
              </a:spcBef>
              <a:spcAft>
                <a:spcPts val="400"/>
              </a:spcAft>
              <a:buFont typeface="Arial" panose="020B0604020202020204" pitchFamily="34" charset="0"/>
              <a:buChar char="●"/>
            </a:pPr>
            <a:r>
              <a:rPr lang="es-ES" sz="2000" dirty="0">
                <a:solidFill>
                  <a:srgbClr val="000000"/>
                </a:solidFill>
                <a:latin typeface="Tw Cen MT" panose="020B0602020104020603" pitchFamily="34" charset="0"/>
                <a:ea typeface="Noto Sans Symbols"/>
                <a:cs typeface="Noto Sans Symbols"/>
              </a:rPr>
              <a:t>Alimentación complementaria</a:t>
            </a:r>
          </a:p>
          <a:p>
            <a:pPr marL="342900" marR="165100" indent="-342900" algn="just">
              <a:lnSpc>
                <a:spcPct val="130000"/>
              </a:lnSpc>
              <a:spcBef>
                <a:spcPts val="600"/>
              </a:spcBef>
              <a:spcAft>
                <a:spcPts val="400"/>
              </a:spcAft>
              <a:buFont typeface="Arial" panose="020B0604020202020204" pitchFamily="34" charset="0"/>
              <a:buChar char="●"/>
            </a:pPr>
            <a:r>
              <a:rPr lang="es-ES" sz="2000" dirty="0">
                <a:solidFill>
                  <a:srgbClr val="000000"/>
                </a:solidFill>
                <a:latin typeface="Tw Cen MT" panose="020B0602020104020603" pitchFamily="34" charset="0"/>
                <a:ea typeface="Noto Sans Symbols"/>
                <a:cs typeface="Noto Sans Symbols"/>
              </a:rPr>
              <a:t>Importancia de una alimentación variada y equilibrada</a:t>
            </a:r>
            <a:r>
              <a:rPr lang="es-ES" sz="2000" dirty="0">
                <a:solidFill>
                  <a:srgbClr val="000000"/>
                </a:solidFill>
                <a:effectLst/>
                <a:latin typeface="Tw Cen MT" panose="020B0602020104020603" pitchFamily="34" charset="0"/>
                <a:ea typeface="Noto Sans Symbols"/>
                <a:cs typeface="Noto Sans Symbols"/>
              </a:rPr>
              <a:t>. Opciones y soluciones adaptadas al contexto.</a:t>
            </a:r>
            <a:endParaRPr lang="en-GB" sz="2000" dirty="0">
              <a:effectLst/>
              <a:latin typeface="Tw Cen MT" panose="020B0602020104020603" pitchFamily="34" charset="0"/>
              <a:ea typeface="Noto Sans Symbols"/>
              <a:cs typeface="Noto Sans Symbols"/>
            </a:endParaRPr>
          </a:p>
          <a:p>
            <a:pPr marL="342900" marR="165100" indent="-342900" algn="just">
              <a:lnSpc>
                <a:spcPct val="130000"/>
              </a:lnSpc>
              <a:spcBef>
                <a:spcPts val="600"/>
              </a:spcBef>
              <a:spcAft>
                <a:spcPts val="400"/>
              </a:spcAft>
              <a:buFont typeface="Arial" panose="020B0604020202020204" pitchFamily="34" charset="0"/>
              <a:buChar char="●"/>
            </a:pPr>
            <a:r>
              <a:rPr lang="es-ES" sz="2000" dirty="0">
                <a:solidFill>
                  <a:srgbClr val="000000"/>
                </a:solidFill>
                <a:effectLst/>
                <a:latin typeface="Tw Cen MT" panose="020B0602020104020603" pitchFamily="34" charset="0"/>
                <a:ea typeface="Noto Sans Symbols"/>
                <a:cs typeface="Noto Sans Symbols"/>
              </a:rPr>
              <a:t>Pautas básicas de higiene y lavado de manos</a:t>
            </a:r>
            <a:endParaRPr lang="en-GB" sz="1800" dirty="0">
              <a:effectLst/>
              <a:latin typeface="Tw Cen MT" panose="020B0602020104020603" pitchFamily="34" charset="0"/>
              <a:ea typeface="Twentieth Century"/>
              <a:cs typeface="Twentieth Century"/>
            </a:endParaRPr>
          </a:p>
          <a:p>
            <a:pPr marL="342900" marR="165100" indent="-342900" algn="just">
              <a:lnSpc>
                <a:spcPct val="150000"/>
              </a:lnSpc>
              <a:spcBef>
                <a:spcPts val="600"/>
              </a:spcBef>
              <a:spcAft>
                <a:spcPts val="400"/>
              </a:spcAft>
              <a:buFont typeface="Arial" panose="020B0604020202020204" pitchFamily="34" charset="0"/>
              <a:buChar char="●"/>
            </a:pPr>
            <a:endParaRPr lang="en-GB" sz="1800" dirty="0">
              <a:effectLst/>
              <a:latin typeface="Tw Cen MT" panose="020B0602020104020603" pitchFamily="34" charset="0"/>
              <a:ea typeface="Twentieth Century"/>
              <a:cs typeface="Twentieth Century"/>
            </a:endParaRPr>
          </a:p>
          <a:p>
            <a:pPr marL="342900" marR="165100" lvl="0" indent="-342900" algn="just">
              <a:lnSpc>
                <a:spcPct val="150000"/>
              </a:lnSpc>
              <a:spcBef>
                <a:spcPts val="600"/>
              </a:spcBef>
              <a:spcAft>
                <a:spcPts val="400"/>
              </a:spcAft>
              <a:buFont typeface="Arial" panose="020B0604020202020204" pitchFamily="34" charset="0"/>
              <a:buChar char="●"/>
            </a:pPr>
            <a:endParaRPr lang="en-GB" sz="2200" dirty="0">
              <a:latin typeface="Tw Cen MT" panose="020B0602020104020603" pitchFamily="34" charset="0"/>
            </a:endParaRPr>
          </a:p>
        </p:txBody>
      </p:sp>
    </p:spTree>
    <p:extLst>
      <p:ext uri="{BB962C8B-B14F-4D97-AF65-F5344CB8AC3E}">
        <p14:creationId xmlns:p14="http://schemas.microsoft.com/office/powerpoint/2010/main" val="33307583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6C7160A-8C03-4CAA-A5C2-CE9EB1EB68C7}"/>
              </a:ext>
            </a:extLst>
          </p:cNvPr>
          <p:cNvSpPr>
            <a:spLocks noGrp="1"/>
          </p:cNvSpPr>
          <p:nvPr>
            <p:ph type="body" sz="half" idx="1"/>
          </p:nvPr>
        </p:nvSpPr>
        <p:spPr>
          <a:xfrm>
            <a:off x="688369" y="2208945"/>
            <a:ext cx="7623128" cy="4385178"/>
          </a:xfrm>
        </p:spPr>
        <p:txBody>
          <a:bodyPr/>
          <a:lstStyle/>
          <a:p>
            <a:pPr marL="342900" marR="213995" indent="-342900" algn="just">
              <a:lnSpc>
                <a:spcPct val="115000"/>
              </a:lnSpc>
              <a:spcAft>
                <a:spcPts val="635"/>
              </a:spcAft>
              <a:buFont typeface="Arial" panose="020B0604020202020204" pitchFamily="34" charset="0"/>
              <a:buChar char="●"/>
            </a:pPr>
            <a:r>
              <a:rPr lang="es-ES" sz="2000"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Confirmar si el niño o niña ha cumplido seis meses. Recuerde que si el niño o la niña tienen menos de 6 meses no deben tomar la RUTF ya que la recomendación es que tomen Lactancia Materna Exclusiva.</a:t>
            </a:r>
            <a:endParaRPr lang="es-ES" sz="2000" dirty="0">
              <a:solidFill>
                <a:srgbClr val="000000"/>
              </a:solidFill>
              <a:effectLst/>
              <a:latin typeface="Tw Cen MT" panose="020B0602020104020603" pitchFamily="34" charset="0"/>
              <a:ea typeface="Noto Sans Symbols"/>
              <a:cs typeface="Noto Sans Symbols"/>
            </a:endParaRPr>
          </a:p>
          <a:p>
            <a:pPr marL="0" marR="213995" indent="0" algn="just">
              <a:lnSpc>
                <a:spcPct val="115000"/>
              </a:lnSpc>
              <a:spcAft>
                <a:spcPts val="635"/>
              </a:spcAft>
              <a:buNone/>
            </a:pPr>
            <a:endParaRPr lang="es-ES" sz="2000" dirty="0">
              <a:solidFill>
                <a:srgbClr val="000000"/>
              </a:solidFill>
              <a:latin typeface="Tw Cen MT" panose="020B0602020104020603" pitchFamily="34" charset="0"/>
            </a:endParaRPr>
          </a:p>
          <a:p>
            <a:pPr marL="342900" marR="213995" indent="-342900" algn="just">
              <a:lnSpc>
                <a:spcPct val="115000"/>
              </a:lnSpc>
              <a:spcAft>
                <a:spcPts val="635"/>
              </a:spcAft>
              <a:buFont typeface="Arial" panose="020B0604020202020204" pitchFamily="34" charset="0"/>
              <a:buChar char="●"/>
            </a:pPr>
            <a:r>
              <a:rPr lang="es-ES" sz="2000" dirty="0">
                <a:solidFill>
                  <a:srgbClr val="000000"/>
                </a:solidFill>
                <a:latin typeface="Tw Cen MT" panose="020B0602020104020603" pitchFamily="34" charset="0"/>
              </a:rPr>
              <a:t>Les dirá que como es un alimento terapéutico para tratar la desnutrición lo llamamos alimento-medicamento y por tanto </a:t>
            </a:r>
            <a:r>
              <a:rPr lang="es-ES" sz="2000" b="1" dirty="0">
                <a:solidFill>
                  <a:srgbClr val="000000"/>
                </a:solidFill>
                <a:latin typeface="Tw Cen MT" panose="020B0602020104020603" pitchFamily="34" charset="0"/>
              </a:rPr>
              <a:t>NO PUEDE SER COMPARTIDO </a:t>
            </a:r>
            <a:r>
              <a:rPr lang="es-ES" sz="2000" dirty="0">
                <a:solidFill>
                  <a:srgbClr val="000000"/>
                </a:solidFill>
                <a:latin typeface="Tw Cen MT" panose="020B0602020104020603" pitchFamily="34" charset="0"/>
              </a:rPr>
              <a:t>con nadie más que con el niño o la niña que esté desnutrido y para quien se le haya entregado.</a:t>
            </a:r>
          </a:p>
          <a:p>
            <a:endParaRPr lang="es-ES" dirty="0"/>
          </a:p>
        </p:txBody>
      </p:sp>
      <p:sp>
        <p:nvSpPr>
          <p:cNvPr id="6" name="Marcador de número de diapositiva 5">
            <a:extLst>
              <a:ext uri="{FF2B5EF4-FFF2-40B4-BE49-F238E27FC236}">
                <a16:creationId xmlns:a16="http://schemas.microsoft.com/office/drawing/2014/main" id="{4BDC80D1-6E0E-43A4-B753-5EA4A7DD45BE}"/>
              </a:ext>
            </a:extLst>
          </p:cNvPr>
          <p:cNvSpPr>
            <a:spLocks noGrp="1"/>
          </p:cNvSpPr>
          <p:nvPr>
            <p:ph type="sldNum" sz="quarter" idx="12"/>
          </p:nvPr>
        </p:nvSpPr>
        <p:spPr/>
        <p:txBody>
          <a:bodyPr/>
          <a:lstStyle/>
          <a:p>
            <a:fld id="{CCE7BEAF-5D67-442C-998F-7FA9A818E393}" type="slidenum">
              <a:rPr lang="es-ES" altLang="en-US" smtClean="0"/>
              <a:pPr/>
              <a:t>81</a:t>
            </a:fld>
            <a:endParaRPr lang="es-ES" altLang="en-US"/>
          </a:p>
        </p:txBody>
      </p:sp>
      <p:pic>
        <p:nvPicPr>
          <p:cNvPr id="7" name="image28.jpg" descr="plumpy150dpi">
            <a:extLst>
              <a:ext uri="{FF2B5EF4-FFF2-40B4-BE49-F238E27FC236}">
                <a16:creationId xmlns:a16="http://schemas.microsoft.com/office/drawing/2014/main" id="{AE43714A-2565-49A9-997A-9970FEE1E22F}"/>
              </a:ext>
            </a:extLst>
          </p:cNvPr>
          <p:cNvPicPr/>
          <p:nvPr/>
        </p:nvPicPr>
        <p:blipFill>
          <a:blip r:embed="rId2"/>
          <a:srcRect/>
          <a:stretch>
            <a:fillRect/>
          </a:stretch>
        </p:blipFill>
        <p:spPr>
          <a:xfrm>
            <a:off x="8576125" y="2945192"/>
            <a:ext cx="2986868" cy="1853886"/>
          </a:xfrm>
          <a:prstGeom prst="rect">
            <a:avLst/>
          </a:prstGeom>
          <a:ln/>
        </p:spPr>
      </p:pic>
      <p:sp>
        <p:nvSpPr>
          <p:cNvPr id="8" name="CuadroTexto 7">
            <a:extLst>
              <a:ext uri="{FF2B5EF4-FFF2-40B4-BE49-F238E27FC236}">
                <a16:creationId xmlns:a16="http://schemas.microsoft.com/office/drawing/2014/main" id="{20CEDA52-003A-483A-A039-D17F5F05A0EC}"/>
              </a:ext>
            </a:extLst>
          </p:cNvPr>
          <p:cNvSpPr txBox="1"/>
          <p:nvPr/>
        </p:nvSpPr>
        <p:spPr>
          <a:xfrm>
            <a:off x="688369" y="950927"/>
            <a:ext cx="11198831" cy="1107996"/>
          </a:xfrm>
          <a:prstGeom prst="rect">
            <a:avLst/>
          </a:prstGeom>
          <a:noFill/>
        </p:spPr>
        <p:txBody>
          <a:bodyPr wrap="square" rtlCol="0">
            <a:spAutoFit/>
          </a:bodyPr>
          <a:lstStyle/>
          <a:p>
            <a:r>
              <a:rPr lang="es-ES" sz="2400" b="1" dirty="0">
                <a:solidFill>
                  <a:srgbClr val="E75B31"/>
                </a:solidFill>
                <a:effectLst/>
                <a:latin typeface="Tw Cen MT" panose="020B0602020104020603" pitchFamily="34" charset="0"/>
                <a:ea typeface="Comic Sans MS" panose="030F0702030302020204" pitchFamily="66" charset="0"/>
                <a:cs typeface="Comic Sans MS" panose="030F0702030302020204" pitchFamily="66" charset="0"/>
              </a:rPr>
              <a:t>MENSAJES SOBRE EL RUTF PARA DAR A LAS FAMILIAS DE NIÑOS(AS) EN EL PROGRAMA </a:t>
            </a:r>
            <a:endParaRPr lang="es-ES" sz="2400" b="1" dirty="0">
              <a:solidFill>
                <a:srgbClr val="E75B31"/>
              </a:solidFill>
              <a:effectLst/>
              <a:latin typeface="Tw Cen MT" panose="020B0602020104020603" pitchFamily="34" charset="0"/>
              <a:ea typeface="Calibri" panose="020F0502020204030204" pitchFamily="34" charset="0"/>
            </a:endParaRPr>
          </a:p>
          <a:p>
            <a:endParaRPr lang="es-ES" dirty="0"/>
          </a:p>
        </p:txBody>
      </p:sp>
    </p:spTree>
    <p:extLst>
      <p:ext uri="{BB962C8B-B14F-4D97-AF65-F5344CB8AC3E}">
        <p14:creationId xmlns:p14="http://schemas.microsoft.com/office/powerpoint/2010/main" val="2228417330"/>
      </p:ext>
    </p:extLst>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BC90301C-58D9-45A7-A0F1-F3F32E18629D}"/>
              </a:ext>
            </a:extLst>
          </p:cNvPr>
          <p:cNvSpPr txBox="1">
            <a:spLocks noGrp="1"/>
          </p:cNvSpPr>
          <p:nvPr>
            <p:ph type="title"/>
          </p:nvPr>
        </p:nvSpPr>
        <p:spPr>
          <a:xfrm>
            <a:off x="996593" y="285964"/>
            <a:ext cx="10890607" cy="1421928"/>
          </a:xfrm>
          <a:prstGeom prst="rect">
            <a:avLst/>
          </a:prstGeom>
          <a:noFill/>
        </p:spPr>
        <p:txBody>
          <a:bodyPr wrap="square" rtlCol="0">
            <a:spAutoFit/>
          </a:bodyPr>
          <a:lstStyle/>
          <a:p>
            <a:r>
              <a:rPr lang="es-ES" sz="2400" b="1" dirty="0">
                <a:solidFill>
                  <a:srgbClr val="E75B31"/>
                </a:solidFill>
                <a:effectLst/>
                <a:latin typeface="Tw Cen MT" panose="020B0602020104020603" pitchFamily="34" charset="0"/>
                <a:ea typeface="Comic Sans MS" panose="030F0702030302020204" pitchFamily="66" charset="0"/>
                <a:cs typeface="Comic Sans MS" panose="030F0702030302020204" pitchFamily="66" charset="0"/>
              </a:rPr>
              <a:t>MENSAJES SOBRE EL RUTF PARA DAR A LAS FAMILIAS DE NIÑOS(AS) EN EL PROGRAMA </a:t>
            </a:r>
            <a:br>
              <a:rPr lang="es-ES" sz="2400" b="1" dirty="0">
                <a:solidFill>
                  <a:srgbClr val="E75B31"/>
                </a:solidFill>
                <a:effectLst/>
                <a:latin typeface="Tw Cen MT" panose="020B0602020104020603" pitchFamily="34" charset="0"/>
                <a:ea typeface="Comic Sans MS" panose="030F0702030302020204" pitchFamily="66" charset="0"/>
                <a:cs typeface="Comic Sans MS" panose="030F0702030302020204" pitchFamily="66" charset="0"/>
              </a:rPr>
            </a:br>
            <a:br>
              <a:rPr lang="es-ES" sz="2400" b="1" dirty="0">
                <a:solidFill>
                  <a:srgbClr val="E75B31"/>
                </a:solidFill>
                <a:effectLst/>
                <a:latin typeface="Calibri" panose="020F0502020204030204" pitchFamily="34" charset="0"/>
                <a:ea typeface="Calibri" panose="020F0502020204030204" pitchFamily="34" charset="0"/>
              </a:rPr>
            </a:br>
            <a:r>
              <a:rPr lang="es-ES" sz="2400" b="1" dirty="0">
                <a:solidFill>
                  <a:srgbClr val="E75B31"/>
                </a:solidFill>
                <a:effectLst/>
                <a:latin typeface="Tw Cen MT" panose="020B0602020104020603" pitchFamily="34" charset="0"/>
                <a:ea typeface="Calibri" panose="020F0502020204030204" pitchFamily="34" charset="0"/>
              </a:rPr>
              <a:t>(CONTINUACIÓN)</a:t>
            </a:r>
            <a:endParaRPr lang="es-ES" dirty="0">
              <a:latin typeface="Tw Cen MT" panose="020B0602020104020603" pitchFamily="34" charset="0"/>
            </a:endParaRPr>
          </a:p>
        </p:txBody>
      </p:sp>
      <p:sp>
        <p:nvSpPr>
          <p:cNvPr id="3" name="Marcador de texto 2">
            <a:extLst>
              <a:ext uri="{FF2B5EF4-FFF2-40B4-BE49-F238E27FC236}">
                <a16:creationId xmlns:a16="http://schemas.microsoft.com/office/drawing/2014/main" id="{B6C7160A-8C03-4CAA-A5C2-CE9EB1EB68C7}"/>
              </a:ext>
            </a:extLst>
          </p:cNvPr>
          <p:cNvSpPr>
            <a:spLocks noGrp="1"/>
          </p:cNvSpPr>
          <p:nvPr>
            <p:ph type="body" sz="half" idx="1"/>
          </p:nvPr>
        </p:nvSpPr>
        <p:spPr>
          <a:xfrm>
            <a:off x="553115" y="1881878"/>
            <a:ext cx="11416278" cy="4453852"/>
          </a:xfrm>
        </p:spPr>
        <p:txBody>
          <a:bodyPr>
            <a:normAutofit/>
          </a:bodyPr>
          <a:lstStyle/>
          <a:p>
            <a:pPr marR="213995" lvl="0" algn="just" fontAlgn="base">
              <a:lnSpc>
                <a:spcPct val="103000"/>
              </a:lnSpc>
              <a:spcAft>
                <a:spcPts val="650"/>
              </a:spcAft>
              <a:buClr>
                <a:srgbClr val="000000"/>
              </a:buClr>
              <a:buSzPts val="1400"/>
            </a:pPr>
            <a:r>
              <a:rPr lang="es-ES" sz="2000" u="none" strike="noStrike"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El RUTF no necesita ninguna preparación y está listo para su uso y para consumirlo directamente de la bolsa. No necesita cocinarse ni mezclarlo con agua. Sin embargo, como es muy espeso y pastoso el cuidador debe ofrecer mucha cantidad de agua potable para beber mientras el niño o la niña esté ingiriendo el RUTF y evitar atragantamiento.</a:t>
            </a:r>
            <a:endParaRPr lang="es-ES" sz="2000" u="none" strike="noStrike" dirty="0">
              <a:solidFill>
                <a:srgbClr val="000000"/>
              </a:solidFill>
              <a:effectLst/>
              <a:latin typeface="Tw Cen MT" panose="020B0602020104020603" pitchFamily="34" charset="0"/>
              <a:ea typeface="Noto Sans Symbols"/>
              <a:cs typeface="Noto Sans Symbols"/>
            </a:endParaRPr>
          </a:p>
          <a:p>
            <a:pPr marR="213995" lvl="0" algn="just" fontAlgn="base">
              <a:lnSpc>
                <a:spcPct val="103000"/>
              </a:lnSpc>
              <a:spcAft>
                <a:spcPts val="650"/>
              </a:spcAft>
              <a:buClr>
                <a:srgbClr val="000000"/>
              </a:buClr>
              <a:buSzPts val="1400"/>
            </a:pPr>
            <a:r>
              <a:rPr lang="es-ES" sz="2000" u="none" strike="noStrike"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Ayude a su hijo o hija a tomar el RUTF</a:t>
            </a:r>
          </a:p>
          <a:p>
            <a:pPr marR="213995" algn="just">
              <a:lnSpc>
                <a:spcPct val="115000"/>
              </a:lnSpc>
              <a:spcAft>
                <a:spcPts val="635"/>
              </a:spcAft>
            </a:pPr>
            <a:r>
              <a:rPr lang="es-ES" sz="2000" u="none" strike="noStrike"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Recuerde a la madre o cuidador que siempre tiene que lavar la cara y las manos del niño con agua y jabón antes de darle el RUTF o cualquier otra comida. Si no hay agua potable en su comunidad use filtros, clore o hierva el agua según le hayan enseñado.</a:t>
            </a:r>
            <a:endParaRPr lang="es-ES" sz="2000"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endParaRPr>
          </a:p>
          <a:p>
            <a:pPr marR="213995" lvl="0" algn="just">
              <a:lnSpc>
                <a:spcPct val="115000"/>
              </a:lnSpc>
              <a:spcAft>
                <a:spcPts val="635"/>
              </a:spcAft>
            </a:pPr>
            <a:r>
              <a:rPr lang="es-ES" sz="2000"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Para los niños pequeños mayores de 6 meses que estén lactando, ofrézcales leche materna antes de cada toma de RUTF</a:t>
            </a:r>
            <a:endParaRPr lang="es-ES" sz="2000" dirty="0">
              <a:solidFill>
                <a:srgbClr val="000000"/>
              </a:solidFill>
              <a:effectLst/>
              <a:latin typeface="Tw Cen MT" panose="020B0602020104020603" pitchFamily="34" charset="0"/>
              <a:ea typeface="Noto Sans Symbols"/>
              <a:cs typeface="Noto Sans Symbols"/>
            </a:endParaRPr>
          </a:p>
          <a:p>
            <a:pPr marL="342900" marR="213995" lvl="0" indent="-342900" algn="just" fontAlgn="base">
              <a:lnSpc>
                <a:spcPct val="103000"/>
              </a:lnSpc>
              <a:spcAft>
                <a:spcPts val="650"/>
              </a:spcAft>
              <a:buClr>
                <a:srgbClr val="000000"/>
              </a:buClr>
              <a:buSzPts val="1400"/>
              <a:buFont typeface="Arial" panose="020B0604020202020204" pitchFamily="34" charset="0"/>
              <a:buChar char="●"/>
            </a:pPr>
            <a:endParaRPr lang="es-ES" sz="1800" u="none" strike="noStrike" dirty="0">
              <a:solidFill>
                <a:srgbClr val="000000"/>
              </a:solidFill>
              <a:effectLst/>
              <a:latin typeface="Noto Sans Symbols"/>
              <a:ea typeface="Noto Sans Symbols"/>
              <a:cs typeface="Noto Sans Symbols"/>
            </a:endParaRPr>
          </a:p>
          <a:p>
            <a:endParaRPr lang="es-ES" dirty="0"/>
          </a:p>
        </p:txBody>
      </p:sp>
      <p:sp>
        <p:nvSpPr>
          <p:cNvPr id="6" name="Marcador de número de diapositiva 5">
            <a:extLst>
              <a:ext uri="{FF2B5EF4-FFF2-40B4-BE49-F238E27FC236}">
                <a16:creationId xmlns:a16="http://schemas.microsoft.com/office/drawing/2014/main" id="{4BDC80D1-6E0E-43A4-B753-5EA4A7DD45BE}"/>
              </a:ext>
            </a:extLst>
          </p:cNvPr>
          <p:cNvSpPr>
            <a:spLocks noGrp="1"/>
          </p:cNvSpPr>
          <p:nvPr>
            <p:ph type="sldNum" sz="quarter" idx="12"/>
          </p:nvPr>
        </p:nvSpPr>
        <p:spPr/>
        <p:txBody>
          <a:bodyPr/>
          <a:lstStyle/>
          <a:p>
            <a:fld id="{CCE7BEAF-5D67-442C-998F-7FA9A818E393}" type="slidenum">
              <a:rPr lang="es-ES" altLang="en-US" smtClean="0"/>
              <a:pPr/>
              <a:t>82</a:t>
            </a:fld>
            <a:endParaRPr lang="es-ES" altLang="en-US"/>
          </a:p>
        </p:txBody>
      </p:sp>
    </p:spTree>
    <p:extLst>
      <p:ext uri="{BB962C8B-B14F-4D97-AF65-F5344CB8AC3E}">
        <p14:creationId xmlns:p14="http://schemas.microsoft.com/office/powerpoint/2010/main" val="4034539465"/>
      </p:ext>
    </p:extLst>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BC90301C-58D9-45A7-A0F1-F3F32E18629D}"/>
              </a:ext>
            </a:extLst>
          </p:cNvPr>
          <p:cNvSpPr txBox="1">
            <a:spLocks noGrp="1"/>
          </p:cNvSpPr>
          <p:nvPr>
            <p:ph type="title"/>
          </p:nvPr>
        </p:nvSpPr>
        <p:spPr>
          <a:xfrm>
            <a:off x="626724" y="654322"/>
            <a:ext cx="11260476" cy="757130"/>
          </a:xfrm>
          <a:prstGeom prst="rect">
            <a:avLst/>
          </a:prstGeom>
          <a:noFill/>
        </p:spPr>
        <p:txBody>
          <a:bodyPr wrap="square" rtlCol="0">
            <a:spAutoFit/>
          </a:bodyPr>
          <a:lstStyle/>
          <a:p>
            <a:r>
              <a:rPr lang="es-ES" sz="2400" b="1" dirty="0">
                <a:solidFill>
                  <a:srgbClr val="E75B31"/>
                </a:solidFill>
                <a:effectLst/>
                <a:latin typeface="Tw Cen MT" panose="020B0602020104020603" pitchFamily="34" charset="0"/>
                <a:ea typeface="Comic Sans MS" panose="030F0702030302020204" pitchFamily="66" charset="0"/>
                <a:cs typeface="Comic Sans MS" panose="030F0702030302020204" pitchFamily="66" charset="0"/>
              </a:rPr>
              <a:t>MENSAJES SOBRE EL RUTF PARA DAR A LAS FAMILIAS DE NIÑOS(AS) EN EL PROGRAMA </a:t>
            </a:r>
            <a:r>
              <a:rPr lang="es-ES" sz="2400" b="1" dirty="0">
                <a:solidFill>
                  <a:srgbClr val="E75B31"/>
                </a:solidFill>
                <a:effectLst/>
                <a:latin typeface="Tw Cen MT" panose="020B0602020104020603" pitchFamily="34" charset="0"/>
                <a:ea typeface="Calibri" panose="020F0502020204030204" pitchFamily="34" charset="0"/>
              </a:rPr>
              <a:t>(CONTINUACIÓN)</a:t>
            </a:r>
            <a:endParaRPr lang="es-ES" dirty="0">
              <a:latin typeface="Tw Cen MT" panose="020B0602020104020603" pitchFamily="34" charset="0"/>
            </a:endParaRPr>
          </a:p>
        </p:txBody>
      </p:sp>
      <p:sp>
        <p:nvSpPr>
          <p:cNvPr id="3" name="Marcador de texto 2">
            <a:extLst>
              <a:ext uri="{FF2B5EF4-FFF2-40B4-BE49-F238E27FC236}">
                <a16:creationId xmlns:a16="http://schemas.microsoft.com/office/drawing/2014/main" id="{B6C7160A-8C03-4CAA-A5C2-CE9EB1EB68C7}"/>
              </a:ext>
            </a:extLst>
          </p:cNvPr>
          <p:cNvSpPr>
            <a:spLocks noGrp="1"/>
          </p:cNvSpPr>
          <p:nvPr>
            <p:ph type="body" sz="half" idx="1"/>
          </p:nvPr>
        </p:nvSpPr>
        <p:spPr>
          <a:xfrm>
            <a:off x="414825" y="1642148"/>
            <a:ext cx="11472375" cy="4834852"/>
          </a:xfrm>
        </p:spPr>
        <p:txBody>
          <a:bodyPr>
            <a:normAutofit/>
          </a:bodyPr>
          <a:lstStyle/>
          <a:p>
            <a:pPr marL="342900" marR="213995" lvl="0" indent="-342900" algn="just" fontAlgn="base">
              <a:lnSpc>
                <a:spcPct val="103000"/>
              </a:lnSpc>
              <a:spcAft>
                <a:spcPts val="650"/>
              </a:spcAft>
              <a:buClr>
                <a:srgbClr val="000000"/>
              </a:buClr>
              <a:buSzPts val="1400"/>
              <a:buFont typeface="Arial" panose="020B0604020202020204" pitchFamily="34" charset="0"/>
              <a:buChar char="●"/>
            </a:pPr>
            <a:r>
              <a:rPr lang="es-ES" sz="2200" u="none" strike="noStrike"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El RUTF debe darse siempre antes de cualquier otra comida familiar y debe darse al niño en pequeñas cantidades y con frecuencia. Se puede dar una comida equilibrada y nutritiva después de haber ingerido la cantidad correcta de RUTF</a:t>
            </a:r>
          </a:p>
          <a:p>
            <a:pPr marL="342900" marR="213995" lvl="0" indent="-342900" algn="just" fontAlgn="base">
              <a:lnSpc>
                <a:spcPct val="103000"/>
              </a:lnSpc>
              <a:spcAft>
                <a:spcPts val="650"/>
              </a:spcAft>
              <a:buClr>
                <a:srgbClr val="000000"/>
              </a:buClr>
              <a:buSzPts val="1400"/>
              <a:buFont typeface="Arial" panose="020B0604020202020204" pitchFamily="34" charset="0"/>
              <a:buChar char="●"/>
            </a:pPr>
            <a:r>
              <a:rPr lang="es-ES" sz="2200"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El cuidador debe animar al niño o la niña a tomar el RUTF muy a menudo. Hacer pequeñas tomas regulares de RUTF y animar al niño a comer RUTF con frecuencia (8 veces/día).</a:t>
            </a:r>
          </a:p>
          <a:p>
            <a:pPr marL="342900" marR="213995" lvl="0" indent="-342900" algn="just" fontAlgn="base">
              <a:lnSpc>
                <a:spcPct val="103000"/>
              </a:lnSpc>
              <a:spcAft>
                <a:spcPts val="650"/>
              </a:spcAft>
              <a:buClr>
                <a:srgbClr val="000000"/>
              </a:buClr>
              <a:buSzPts val="1400"/>
              <a:buFont typeface="Arial" panose="020B0604020202020204" pitchFamily="34" charset="0"/>
              <a:buChar char="●"/>
            </a:pPr>
            <a:r>
              <a:rPr lang="es-ES" sz="2200" u="none" strike="noStrike"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Recuerde que en el caso de que el niño esté lactando siempre ofrezca primero la leche materna antes de ofrecer el RUTF</a:t>
            </a:r>
            <a:endParaRPr lang="es-ES" sz="2200" u="none" strike="noStrike" dirty="0">
              <a:solidFill>
                <a:srgbClr val="000000"/>
              </a:solidFill>
              <a:effectLst/>
              <a:latin typeface="Tw Cen MT" panose="020B0602020104020603" pitchFamily="34" charset="0"/>
              <a:ea typeface="Noto Sans Symbols"/>
              <a:cs typeface="Noto Sans Symbols"/>
            </a:endParaRPr>
          </a:p>
          <a:p>
            <a:endParaRPr lang="es-ES" sz="1800" u="none" strike="noStrike" dirty="0">
              <a:solidFill>
                <a:srgbClr val="000000"/>
              </a:solidFill>
              <a:effectLst/>
              <a:latin typeface="Noto Sans Symbols"/>
              <a:ea typeface="Noto Sans Symbols"/>
              <a:cs typeface="Noto Sans Symbols"/>
            </a:endParaRPr>
          </a:p>
          <a:p>
            <a:endParaRPr lang="es-ES" dirty="0"/>
          </a:p>
        </p:txBody>
      </p:sp>
      <p:sp>
        <p:nvSpPr>
          <p:cNvPr id="6" name="Marcador de número de diapositiva 5">
            <a:extLst>
              <a:ext uri="{FF2B5EF4-FFF2-40B4-BE49-F238E27FC236}">
                <a16:creationId xmlns:a16="http://schemas.microsoft.com/office/drawing/2014/main" id="{4BDC80D1-6E0E-43A4-B753-5EA4A7DD45BE}"/>
              </a:ext>
            </a:extLst>
          </p:cNvPr>
          <p:cNvSpPr>
            <a:spLocks noGrp="1"/>
          </p:cNvSpPr>
          <p:nvPr>
            <p:ph type="sldNum" sz="quarter" idx="12"/>
          </p:nvPr>
        </p:nvSpPr>
        <p:spPr/>
        <p:txBody>
          <a:bodyPr/>
          <a:lstStyle/>
          <a:p>
            <a:fld id="{CCE7BEAF-5D67-442C-998F-7FA9A818E393}" type="slidenum">
              <a:rPr lang="es-ES" altLang="en-US" smtClean="0"/>
              <a:pPr/>
              <a:t>83</a:t>
            </a:fld>
            <a:endParaRPr lang="es-ES" altLang="en-US"/>
          </a:p>
        </p:txBody>
      </p:sp>
    </p:spTree>
    <p:extLst>
      <p:ext uri="{BB962C8B-B14F-4D97-AF65-F5344CB8AC3E}">
        <p14:creationId xmlns:p14="http://schemas.microsoft.com/office/powerpoint/2010/main" val="3065583201"/>
      </p:ext>
    </p:extLst>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BC90301C-58D9-45A7-A0F1-F3F32E18629D}"/>
              </a:ext>
            </a:extLst>
          </p:cNvPr>
          <p:cNvSpPr txBox="1">
            <a:spLocks noGrp="1"/>
          </p:cNvSpPr>
          <p:nvPr>
            <p:ph type="title"/>
          </p:nvPr>
        </p:nvSpPr>
        <p:spPr>
          <a:xfrm>
            <a:off x="729465" y="397655"/>
            <a:ext cx="10941978" cy="757130"/>
          </a:xfrm>
          <a:prstGeom prst="rect">
            <a:avLst/>
          </a:prstGeom>
          <a:noFill/>
        </p:spPr>
        <p:txBody>
          <a:bodyPr wrap="square" rtlCol="0">
            <a:spAutoFit/>
          </a:bodyPr>
          <a:lstStyle/>
          <a:p>
            <a:r>
              <a:rPr lang="es-ES" sz="2400" b="1" dirty="0">
                <a:solidFill>
                  <a:srgbClr val="E75B31"/>
                </a:solidFill>
                <a:effectLst/>
                <a:latin typeface="Tw Cen MT" panose="020B0602020104020603" pitchFamily="34" charset="0"/>
                <a:ea typeface="Comic Sans MS" panose="030F0702030302020204" pitchFamily="66" charset="0"/>
                <a:cs typeface="Comic Sans MS" panose="030F0702030302020204" pitchFamily="66" charset="0"/>
              </a:rPr>
              <a:t>MENSAJES SOBRE EL RUTF PARA DAR A LAS FAMILIAS DE NIÑOS(AS) EN EL PROGRAMA </a:t>
            </a:r>
            <a:r>
              <a:rPr lang="es-ES" sz="2400" b="1" dirty="0">
                <a:solidFill>
                  <a:srgbClr val="E75B31"/>
                </a:solidFill>
                <a:effectLst/>
                <a:latin typeface="Tw Cen MT" panose="020B0602020104020603" pitchFamily="34" charset="0"/>
                <a:ea typeface="Calibri" panose="020F0502020204030204" pitchFamily="34" charset="0"/>
              </a:rPr>
              <a:t>(CONTINUACIÓN)</a:t>
            </a:r>
            <a:endParaRPr lang="es-ES" dirty="0">
              <a:latin typeface="Tw Cen MT" panose="020B0602020104020603" pitchFamily="34" charset="0"/>
            </a:endParaRPr>
          </a:p>
        </p:txBody>
      </p:sp>
      <p:sp>
        <p:nvSpPr>
          <p:cNvPr id="3" name="Marcador de texto 2">
            <a:extLst>
              <a:ext uri="{FF2B5EF4-FFF2-40B4-BE49-F238E27FC236}">
                <a16:creationId xmlns:a16="http://schemas.microsoft.com/office/drawing/2014/main" id="{B6C7160A-8C03-4CAA-A5C2-CE9EB1EB68C7}"/>
              </a:ext>
            </a:extLst>
          </p:cNvPr>
          <p:cNvSpPr>
            <a:spLocks noGrp="1"/>
          </p:cNvSpPr>
          <p:nvPr>
            <p:ph type="body" sz="half" idx="1"/>
          </p:nvPr>
        </p:nvSpPr>
        <p:spPr>
          <a:xfrm>
            <a:off x="424665" y="1321942"/>
            <a:ext cx="11767335" cy="5459002"/>
          </a:xfrm>
        </p:spPr>
        <p:txBody>
          <a:bodyPr>
            <a:normAutofit/>
          </a:bodyPr>
          <a:lstStyle/>
          <a:p>
            <a:pPr marL="342900" marR="213995" lvl="0" indent="-342900" algn="just" fontAlgn="base">
              <a:lnSpc>
                <a:spcPct val="103000"/>
              </a:lnSpc>
              <a:spcAft>
                <a:spcPts val="650"/>
              </a:spcAft>
              <a:buClr>
                <a:srgbClr val="000000"/>
              </a:buClr>
              <a:buSzPts val="1400"/>
              <a:buFont typeface="Arial" panose="020B0604020202020204" pitchFamily="34" charset="0"/>
              <a:buChar char="●"/>
            </a:pPr>
            <a:r>
              <a:rPr lang="es-ES" sz="2000" u="none" strike="noStrike"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Después de comer el RUTF debe guardar y conservar la cantidad restante que queda en el sobre para la siguiente toma. La parte superior del sobre debe estar enrollada para mayor seguridad e intentar que quede cerrada de la forma más hermética posible; por ejemplo, enrollándola y poniéndole una goma para evitar que le entre el aire y el sol para preservar los nutrientes.</a:t>
            </a:r>
            <a:endParaRPr lang="es-ES" sz="2000" u="none" strike="noStrike" dirty="0">
              <a:solidFill>
                <a:srgbClr val="000000"/>
              </a:solidFill>
              <a:effectLst/>
              <a:latin typeface="Tw Cen MT" panose="020B0602020104020603" pitchFamily="34" charset="0"/>
              <a:ea typeface="Noto Sans Symbols"/>
              <a:cs typeface="Noto Sans Symbols"/>
            </a:endParaRPr>
          </a:p>
          <a:p>
            <a:pPr marL="342900" marR="213995" lvl="0" indent="-342900" algn="just" fontAlgn="base">
              <a:lnSpc>
                <a:spcPct val="103000"/>
              </a:lnSpc>
              <a:spcAft>
                <a:spcPts val="650"/>
              </a:spcAft>
              <a:buClr>
                <a:srgbClr val="000000"/>
              </a:buClr>
              <a:buSzPts val="1400"/>
              <a:buFont typeface="Arial" panose="020B0604020202020204" pitchFamily="34" charset="0"/>
              <a:buChar char="●"/>
            </a:pPr>
            <a:r>
              <a:rPr lang="es-ES" sz="2000" u="none" strike="noStrike"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Mantenga el RUTF en un lugar seguro y seco para protegerlo del sol, la lluvia, el polvo o los animales como las hormigas o las ratas. Si tiene un táper o un bote de plástico con tapadera, por ejemplo, lo puede guardar ahí. Elija el sitio que quede cerrado de la forma más hermética y protegida posible.</a:t>
            </a:r>
            <a:endParaRPr lang="es-ES" sz="2000" u="none" strike="noStrike" dirty="0">
              <a:solidFill>
                <a:srgbClr val="000000"/>
              </a:solidFill>
              <a:effectLst/>
              <a:latin typeface="Tw Cen MT" panose="020B0602020104020603" pitchFamily="34" charset="0"/>
              <a:ea typeface="Noto Sans Symbols"/>
              <a:cs typeface="Noto Sans Symbols"/>
            </a:endParaRPr>
          </a:p>
          <a:p>
            <a:pPr marL="342900" marR="213995" lvl="0" indent="-342900" algn="just" fontAlgn="base">
              <a:lnSpc>
                <a:spcPct val="103000"/>
              </a:lnSpc>
              <a:spcAft>
                <a:spcPts val="650"/>
              </a:spcAft>
              <a:buClr>
                <a:srgbClr val="000000"/>
              </a:buClr>
              <a:buSzPts val="1400"/>
              <a:buFont typeface="Arial" panose="020B0604020202020204" pitchFamily="34" charset="0"/>
              <a:buChar char="●"/>
            </a:pPr>
            <a:r>
              <a:rPr lang="es-ES" sz="2000" u="none" strike="noStrike"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Si el niño (a) tiene diarrea no deje de darle el RUTF. Dele RUTF extra y agua potable para evitar que se deshidrate.</a:t>
            </a:r>
          </a:p>
          <a:p>
            <a:pPr marL="342900" marR="213995" indent="-342900" algn="just" fontAlgn="base">
              <a:lnSpc>
                <a:spcPct val="103000"/>
              </a:lnSpc>
              <a:spcAft>
                <a:spcPts val="650"/>
              </a:spcAft>
              <a:buClr>
                <a:srgbClr val="000000"/>
              </a:buClr>
              <a:buSzPts val="1400"/>
              <a:buFont typeface="Arial" panose="020B0604020202020204" pitchFamily="34" charset="0"/>
              <a:buChar char="●"/>
            </a:pPr>
            <a:r>
              <a:rPr lang="es-ES" sz="2000" u="none" strike="noStrike"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Un niño que está enfermo y desnutrido fácilmente se queda frío. Cúbrale con suficiente ropa.</a:t>
            </a:r>
            <a:endParaRPr lang="es-ES" sz="2000" u="none" strike="noStrike" dirty="0">
              <a:solidFill>
                <a:srgbClr val="000000"/>
              </a:solidFill>
              <a:effectLst/>
              <a:latin typeface="Tw Cen MT" panose="020B0602020104020603" pitchFamily="34" charset="0"/>
              <a:ea typeface="Noto Sans Symbols"/>
              <a:cs typeface="Noto Sans Symbols"/>
            </a:endParaRPr>
          </a:p>
          <a:p>
            <a:pPr marL="342900" marR="213995" lvl="0" indent="-342900" algn="just" fontAlgn="base">
              <a:lnSpc>
                <a:spcPct val="103000"/>
              </a:lnSpc>
              <a:spcAft>
                <a:spcPts val="650"/>
              </a:spcAft>
              <a:buClr>
                <a:srgbClr val="000000"/>
              </a:buClr>
              <a:buSzPts val="1400"/>
              <a:buFont typeface="Arial" panose="020B0604020202020204" pitchFamily="34" charset="0"/>
              <a:buChar char="●"/>
            </a:pPr>
            <a:r>
              <a:rPr lang="es-ES" sz="2000" u="none" strike="noStrike"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Regrese al establecimiento de salud siempre que la salud del niño empeore o si deja de tener apetito.</a:t>
            </a:r>
            <a:endParaRPr lang="es-ES" sz="2000" u="none" strike="noStrike" dirty="0">
              <a:solidFill>
                <a:srgbClr val="000000"/>
              </a:solidFill>
              <a:effectLst/>
              <a:latin typeface="Tw Cen MT" panose="020B0602020104020603" pitchFamily="34" charset="0"/>
              <a:ea typeface="Noto Sans Symbols"/>
              <a:cs typeface="Noto Sans Symbols"/>
            </a:endParaRPr>
          </a:p>
          <a:p>
            <a:pPr marL="342900" marR="213995" lvl="0" indent="-342900" algn="just" fontAlgn="base">
              <a:lnSpc>
                <a:spcPct val="103000"/>
              </a:lnSpc>
              <a:spcAft>
                <a:spcPts val="650"/>
              </a:spcAft>
              <a:buClr>
                <a:srgbClr val="000000"/>
              </a:buClr>
              <a:buSzPts val="1400"/>
              <a:buFont typeface="Arial" panose="020B0604020202020204" pitchFamily="34" charset="0"/>
              <a:buChar char="●"/>
            </a:pPr>
            <a:r>
              <a:rPr lang="es-ES" sz="2000" u="none" strike="noStrike" dirty="0">
                <a:solidFill>
                  <a:srgbClr val="000000"/>
                </a:solidFill>
                <a:effectLst/>
                <a:latin typeface="Tw Cen MT" panose="020B0602020104020603" pitchFamily="34" charset="0"/>
                <a:ea typeface="Comic Sans MS" panose="030F0702030302020204" pitchFamily="66" charset="0"/>
                <a:cs typeface="Comic Sans MS" panose="030F0702030302020204" pitchFamily="66" charset="0"/>
              </a:rPr>
              <a:t>Los sobres vacíos de RUTF deben guardarse y presentarse en cada visita al establecimiento de salud.</a:t>
            </a:r>
            <a:endParaRPr lang="es-ES" sz="2000" u="none" strike="noStrike" dirty="0">
              <a:solidFill>
                <a:srgbClr val="000000"/>
              </a:solidFill>
              <a:effectLst/>
              <a:latin typeface="Tw Cen MT" panose="020B0602020104020603" pitchFamily="34" charset="0"/>
              <a:ea typeface="Noto Sans Symbols"/>
              <a:cs typeface="Noto Sans Symbols"/>
            </a:endParaRPr>
          </a:p>
          <a:p>
            <a:pPr marL="342900" marR="213995" lvl="0" indent="-342900" algn="just" fontAlgn="base">
              <a:lnSpc>
                <a:spcPct val="103000"/>
              </a:lnSpc>
              <a:spcAft>
                <a:spcPts val="650"/>
              </a:spcAft>
              <a:buClr>
                <a:srgbClr val="000000"/>
              </a:buClr>
              <a:buSzPts val="1400"/>
              <a:buFont typeface="Arial" panose="020B0604020202020204" pitchFamily="34" charset="0"/>
              <a:buChar char="●"/>
            </a:pPr>
            <a:endParaRPr lang="es-ES" sz="1800" u="none" strike="noStrike" dirty="0">
              <a:solidFill>
                <a:srgbClr val="000000"/>
              </a:solidFill>
              <a:effectLst/>
              <a:latin typeface="Noto Sans Symbols"/>
              <a:ea typeface="Noto Sans Symbols"/>
              <a:cs typeface="Noto Sans Symbols"/>
            </a:endParaRPr>
          </a:p>
          <a:p>
            <a:endParaRPr lang="es-ES" sz="1800" u="none" strike="noStrike" dirty="0">
              <a:solidFill>
                <a:srgbClr val="000000"/>
              </a:solidFill>
              <a:effectLst/>
              <a:latin typeface="Noto Sans Symbols"/>
              <a:ea typeface="Noto Sans Symbols"/>
              <a:cs typeface="Noto Sans Symbols"/>
            </a:endParaRPr>
          </a:p>
          <a:p>
            <a:endParaRPr lang="es-ES" dirty="0"/>
          </a:p>
        </p:txBody>
      </p:sp>
      <p:sp>
        <p:nvSpPr>
          <p:cNvPr id="6" name="Marcador de número de diapositiva 5">
            <a:extLst>
              <a:ext uri="{FF2B5EF4-FFF2-40B4-BE49-F238E27FC236}">
                <a16:creationId xmlns:a16="http://schemas.microsoft.com/office/drawing/2014/main" id="{4BDC80D1-6E0E-43A4-B753-5EA4A7DD45BE}"/>
              </a:ext>
            </a:extLst>
          </p:cNvPr>
          <p:cNvSpPr>
            <a:spLocks noGrp="1"/>
          </p:cNvSpPr>
          <p:nvPr>
            <p:ph type="sldNum" sz="quarter" idx="12"/>
          </p:nvPr>
        </p:nvSpPr>
        <p:spPr/>
        <p:txBody>
          <a:bodyPr/>
          <a:lstStyle/>
          <a:p>
            <a:fld id="{CCE7BEAF-5D67-442C-998F-7FA9A818E393}" type="slidenum">
              <a:rPr lang="es-ES" altLang="en-US" smtClean="0"/>
              <a:pPr/>
              <a:t>84</a:t>
            </a:fld>
            <a:endParaRPr lang="es-ES" altLang="en-US"/>
          </a:p>
        </p:txBody>
      </p:sp>
    </p:spTree>
    <p:extLst>
      <p:ext uri="{BB962C8B-B14F-4D97-AF65-F5344CB8AC3E}">
        <p14:creationId xmlns:p14="http://schemas.microsoft.com/office/powerpoint/2010/main" val="1176436904"/>
      </p:ext>
    </p:extLst>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E1DA3F3-C6D6-4398-B503-79FAE01E0ADE}"/>
              </a:ext>
            </a:extLst>
          </p:cNvPr>
          <p:cNvSpPr txBox="1">
            <a:spLocks/>
          </p:cNvSpPr>
          <p:nvPr/>
        </p:nvSpPr>
        <p:spPr>
          <a:xfrm>
            <a:off x="1337879" y="528970"/>
            <a:ext cx="9162310" cy="1180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ts val="0"/>
              </a:spcBef>
              <a:spcAft>
                <a:spcPts val="0"/>
              </a:spcAft>
              <a:buClrTx/>
              <a:buSzPts val="1400"/>
              <a:buFontTx/>
              <a:buNone/>
              <a:tabLst/>
              <a:defRPr/>
            </a:pPr>
            <a:r>
              <a:rPr kumimoji="0" lang="en-US" sz="2800" b="1" i="0" u="none" strike="noStrike" kern="1200" cap="none" spc="0" normalizeH="0" baseline="0" noProof="0" dirty="0">
                <a:ln>
                  <a:noFill/>
                </a:ln>
                <a:solidFill>
                  <a:srgbClr val="4472C4"/>
                </a:solidFill>
                <a:effectLst/>
                <a:uLnTx/>
                <a:uFillTx/>
                <a:latin typeface="Tw Cen MT" panose="020B0602020104020603" pitchFamily="34" charset="0"/>
                <a:ea typeface="+mj-ea"/>
                <a:cs typeface="+mj-cs"/>
                <a:sym typeface="Poppins"/>
              </a:rPr>
              <a:t>VISITAS DE SEGUIMIENTO DURANTE EL TRATAMIENTO</a:t>
            </a:r>
          </a:p>
          <a:p>
            <a:pPr marL="0" marR="0" lvl="0" indent="0" algn="l" defTabSz="914400" rtl="0" eaLnBrk="1" fontAlgn="auto" latinLnBrk="0" hangingPunct="1">
              <a:lnSpc>
                <a:spcPct val="110000"/>
              </a:lnSpc>
              <a:spcBef>
                <a:spcPts val="0"/>
              </a:spcBef>
              <a:spcAft>
                <a:spcPts val="0"/>
              </a:spcAft>
              <a:buClrTx/>
              <a:buSzPts val="1400"/>
              <a:buFontTx/>
              <a:buNone/>
              <a:tabLst/>
              <a:defRPr/>
            </a:pPr>
            <a:r>
              <a:rPr kumimoji="0" lang="en-US" sz="2400" b="1" i="1" u="none" strike="noStrike" kern="1200" cap="none" spc="0" normalizeH="0" baseline="0" noProof="0" dirty="0">
                <a:ln>
                  <a:noFill/>
                </a:ln>
                <a:solidFill>
                  <a:schemeClr val="bg2">
                    <a:lumMod val="50000"/>
                  </a:schemeClr>
                </a:solidFill>
                <a:effectLst/>
                <a:uLnTx/>
                <a:uFillTx/>
                <a:latin typeface="Tw Cen MT" panose="020B0602020104020603" pitchFamily="34" charset="0"/>
                <a:ea typeface="+mj-ea"/>
                <a:cs typeface="+mj-cs"/>
                <a:sym typeface="Poppins"/>
              </a:rPr>
              <a:t>	CADA SEMANA</a:t>
            </a:r>
          </a:p>
          <a:p>
            <a:pPr marL="0" marR="0" lvl="0" indent="0" algn="l" defTabSz="914400" rtl="0" eaLnBrk="1" fontAlgn="auto" latinLnBrk="0" hangingPunct="1">
              <a:lnSpc>
                <a:spcPct val="110000"/>
              </a:lnSpc>
              <a:spcBef>
                <a:spcPts val="0"/>
              </a:spcBef>
              <a:spcAft>
                <a:spcPts val="0"/>
              </a:spcAft>
              <a:buClrTx/>
              <a:buSzPts val="1400"/>
              <a:buFontTx/>
              <a:buNone/>
              <a:tabLst/>
              <a:defRPr/>
            </a:pPr>
            <a:endParaRPr kumimoji="0" lang="en-US" sz="3000" b="1" i="0" u="none" strike="noStrike" kern="1200" cap="none" spc="0" normalizeH="0" baseline="0" noProof="0" dirty="0">
              <a:ln>
                <a:noFill/>
              </a:ln>
              <a:solidFill>
                <a:srgbClr val="4472C4"/>
              </a:solidFill>
              <a:effectLst/>
              <a:uLnTx/>
              <a:uFillTx/>
              <a:latin typeface="Tw Cen MT" panose="020B0602020104020603" pitchFamily="34" charset="0"/>
              <a:ea typeface="+mj-ea"/>
              <a:cs typeface="+mj-cs"/>
              <a:sym typeface="Poppins"/>
            </a:endParaRPr>
          </a:p>
        </p:txBody>
      </p:sp>
      <p:sp>
        <p:nvSpPr>
          <p:cNvPr id="6" name="CuadroTexto 5">
            <a:extLst>
              <a:ext uri="{FF2B5EF4-FFF2-40B4-BE49-F238E27FC236}">
                <a16:creationId xmlns:a16="http://schemas.microsoft.com/office/drawing/2014/main" id="{9E6162AC-355C-4274-8545-9CE1D6209847}"/>
              </a:ext>
            </a:extLst>
          </p:cNvPr>
          <p:cNvSpPr txBox="1"/>
          <p:nvPr/>
        </p:nvSpPr>
        <p:spPr>
          <a:xfrm>
            <a:off x="179071" y="1231139"/>
            <a:ext cx="11094173" cy="4735271"/>
          </a:xfrm>
          <a:prstGeom prst="rect">
            <a:avLst/>
          </a:prstGeom>
          <a:noFill/>
        </p:spPr>
        <p:txBody>
          <a:bodyPr wrap="square" rtlCol="0">
            <a:spAutoFit/>
          </a:bodyPr>
          <a:lstStyle/>
          <a:p>
            <a:pPr marL="342900" indent="-342900" algn="just">
              <a:lnSpc>
                <a:spcPct val="200000"/>
              </a:lnSpc>
              <a:buFont typeface="Arial" panose="020B0604020202020204" pitchFamily="34" charset="0"/>
              <a:buChar char="•"/>
            </a:pPr>
            <a:r>
              <a:rPr lang="es-ES" sz="2200" b="1" dirty="0">
                <a:solidFill>
                  <a:srgbClr val="000000"/>
                </a:solidFill>
                <a:effectLst/>
                <a:latin typeface="Tw Cen MT" panose="020B0602020104020603" pitchFamily="34" charset="0"/>
                <a:ea typeface="Twentieth Century"/>
                <a:cs typeface="Twentieth Century"/>
              </a:rPr>
              <a:t>TOMAR EL MUAC</a:t>
            </a:r>
          </a:p>
          <a:p>
            <a:pPr marL="342900" indent="-342900" algn="just">
              <a:lnSpc>
                <a:spcPct val="200000"/>
              </a:lnSpc>
              <a:buFont typeface="Arial" panose="020B0604020202020204" pitchFamily="34" charset="0"/>
              <a:buChar char="•"/>
            </a:pPr>
            <a:r>
              <a:rPr lang="es-ES" sz="2200" b="1" dirty="0">
                <a:solidFill>
                  <a:srgbClr val="000000"/>
                </a:solidFill>
                <a:effectLst/>
                <a:latin typeface="Tw Cen MT" panose="020B0602020104020603" pitchFamily="34" charset="0"/>
                <a:ea typeface="Twentieth Century"/>
                <a:cs typeface="Twentieth Century"/>
              </a:rPr>
              <a:t> COMPROBAR SI HAY EDEMA</a:t>
            </a:r>
          </a:p>
          <a:p>
            <a:pPr marL="342900" indent="-342900" algn="just">
              <a:lnSpc>
                <a:spcPct val="200000"/>
              </a:lnSpc>
              <a:buFont typeface="Arial" panose="020B0604020202020204" pitchFamily="34" charset="0"/>
              <a:buChar char="•"/>
            </a:pPr>
            <a:r>
              <a:rPr lang="es-ES" sz="2200" b="1" dirty="0">
                <a:solidFill>
                  <a:srgbClr val="000000"/>
                </a:solidFill>
                <a:effectLst/>
                <a:latin typeface="Tw Cen MT" panose="020B0602020104020603" pitchFamily="34" charset="0"/>
                <a:ea typeface="Twentieth Century"/>
                <a:cs typeface="Twentieth Century"/>
              </a:rPr>
              <a:t>TRATAMIENTO MÉDICO DE RUTINA (SEGÚN </a:t>
            </a:r>
            <a:r>
              <a:rPr lang="es-ES" sz="2200" b="1" dirty="0">
                <a:solidFill>
                  <a:srgbClr val="000000"/>
                </a:solidFill>
                <a:latin typeface="Tw Cen MT" panose="020B0602020104020603" pitchFamily="34" charset="0"/>
                <a:ea typeface="Twentieth Century"/>
                <a:cs typeface="Twentieth Century"/>
              </a:rPr>
              <a:t>EL PROTOCOLO ESTABLECIDO)</a:t>
            </a:r>
          </a:p>
          <a:p>
            <a:pPr marL="342900" indent="-342900" algn="just">
              <a:lnSpc>
                <a:spcPct val="200000"/>
              </a:lnSpc>
              <a:buFont typeface="Arial" panose="020B0604020202020204" pitchFamily="34" charset="0"/>
              <a:buChar char="•"/>
            </a:pPr>
            <a:r>
              <a:rPr lang="es-ES" sz="2200" b="1" dirty="0">
                <a:solidFill>
                  <a:srgbClr val="000000"/>
                </a:solidFill>
                <a:effectLst/>
                <a:latin typeface="Tw Cen MT" panose="020B0602020104020603" pitchFamily="34" charset="0"/>
                <a:ea typeface="Twentieth Century"/>
                <a:cs typeface="Twentieth Century"/>
              </a:rPr>
              <a:t>EVALUACIÓN DEL CONSUMO DE RUTF</a:t>
            </a:r>
          </a:p>
          <a:p>
            <a:pPr marL="342900" indent="-342900" algn="just">
              <a:lnSpc>
                <a:spcPct val="200000"/>
              </a:lnSpc>
              <a:buFont typeface="Arial" panose="020B0604020202020204" pitchFamily="34" charset="0"/>
              <a:buChar char="•"/>
            </a:pPr>
            <a:r>
              <a:rPr lang="es-ES" sz="2200" b="1" dirty="0">
                <a:solidFill>
                  <a:srgbClr val="000000"/>
                </a:solidFill>
                <a:latin typeface="Tw Cen MT" panose="020B0602020104020603" pitchFamily="34" charset="0"/>
                <a:ea typeface="Twentieth Century"/>
                <a:cs typeface="Twentieth Century"/>
              </a:rPr>
              <a:t>SUMINISTRO DE RUTF</a:t>
            </a:r>
          </a:p>
          <a:p>
            <a:pPr marL="342900" indent="-342900" algn="just">
              <a:lnSpc>
                <a:spcPct val="200000"/>
              </a:lnSpc>
              <a:buFont typeface="Arial" panose="020B0604020202020204" pitchFamily="34" charset="0"/>
              <a:buChar char="•"/>
            </a:pPr>
            <a:r>
              <a:rPr lang="es-ES" sz="2200" b="1" dirty="0">
                <a:solidFill>
                  <a:srgbClr val="000000"/>
                </a:solidFill>
                <a:latin typeface="Tw Cen MT" panose="020B0602020104020603" pitchFamily="34" charset="0"/>
                <a:ea typeface="Twentieth Century"/>
                <a:cs typeface="Twentieth Century"/>
              </a:rPr>
              <a:t>EVALUACIÓN MÉDICA (EN CASO DE QUE DESARROLLE COMPLICACIONES MÉDICAS O/Y NO RESPONDA AL TRATAMIENTO)</a:t>
            </a:r>
          </a:p>
        </p:txBody>
      </p:sp>
    </p:spTree>
    <p:extLst>
      <p:ext uri="{BB962C8B-B14F-4D97-AF65-F5344CB8AC3E}">
        <p14:creationId xmlns:p14="http://schemas.microsoft.com/office/powerpoint/2010/main" val="22327252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1EC8-07DF-44F8-973C-FDA5409E2E4D}"/>
              </a:ext>
            </a:extLst>
          </p:cNvPr>
          <p:cNvSpPr>
            <a:spLocks noGrp="1"/>
          </p:cNvSpPr>
          <p:nvPr>
            <p:ph type="title"/>
          </p:nvPr>
        </p:nvSpPr>
        <p:spPr/>
        <p:txBody>
          <a:bodyPr/>
          <a:lstStyle/>
          <a:p>
            <a:r>
              <a:rPr lang="es-ES" b="1" dirty="0" err="1">
                <a:solidFill>
                  <a:schemeClr val="tx1"/>
                </a:solidFill>
              </a:rPr>
              <a:t>Quizz</a:t>
            </a:r>
            <a:r>
              <a:rPr lang="es-ES" b="1" dirty="0">
                <a:solidFill>
                  <a:schemeClr val="tx1"/>
                </a:solidFill>
              </a:rPr>
              <a:t> 6</a:t>
            </a:r>
          </a:p>
        </p:txBody>
      </p:sp>
      <p:sp>
        <p:nvSpPr>
          <p:cNvPr id="3" name="Text Placeholder 2">
            <a:extLst>
              <a:ext uri="{FF2B5EF4-FFF2-40B4-BE49-F238E27FC236}">
                <a16:creationId xmlns:a16="http://schemas.microsoft.com/office/drawing/2014/main" id="{D4FE8BFC-DAB1-4B97-BDF9-BAE77D1EB904}"/>
              </a:ext>
            </a:extLst>
          </p:cNvPr>
          <p:cNvSpPr>
            <a:spLocks noGrp="1"/>
          </p:cNvSpPr>
          <p:nvPr>
            <p:ph type="body" sz="quarter" idx="10"/>
          </p:nvPr>
        </p:nvSpPr>
        <p:spPr>
          <a:xfrm>
            <a:off x="609600" y="1257300"/>
            <a:ext cx="10972800" cy="3288067"/>
          </a:xfrm>
        </p:spPr>
        <p:txBody>
          <a:bodyPr>
            <a:normAutofit/>
          </a:bodyPr>
          <a:lstStyle/>
          <a:p>
            <a:pPr marL="0" indent="0">
              <a:buNone/>
            </a:pPr>
            <a:r>
              <a:rPr lang="es-ES" dirty="0"/>
              <a:t>Gabriela tiene 1 año y está lactando y recibiendo el tratamiento de RUTF</a:t>
            </a:r>
          </a:p>
          <a:p>
            <a:pPr marL="0" indent="0">
              <a:buNone/>
            </a:pPr>
            <a:r>
              <a:rPr lang="es-ES" dirty="0"/>
              <a:t>Marca la opción correcta:</a:t>
            </a:r>
          </a:p>
          <a:p>
            <a:pPr marL="0" indent="0">
              <a:buNone/>
            </a:pPr>
            <a:endParaRPr lang="es-ES" dirty="0"/>
          </a:p>
          <a:p>
            <a:pPr marL="0" indent="0">
              <a:buNone/>
            </a:pPr>
            <a:r>
              <a:rPr lang="es-ES" dirty="0"/>
              <a:t>1.Le doy siempre la leche materna después del RUTF porque la lactancia es muy beneficiosa</a:t>
            </a:r>
          </a:p>
          <a:p>
            <a:pPr marL="0" indent="0">
              <a:buNone/>
            </a:pPr>
            <a:r>
              <a:rPr lang="es-ES" dirty="0"/>
              <a:t>2. Le doy el RUTF antes de la comida familiar</a:t>
            </a:r>
          </a:p>
        </p:txBody>
      </p:sp>
    </p:spTree>
    <p:extLst>
      <p:ext uri="{BB962C8B-B14F-4D97-AF65-F5344CB8AC3E}">
        <p14:creationId xmlns:p14="http://schemas.microsoft.com/office/powerpoint/2010/main" val="29811346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1EC8-07DF-44F8-973C-FDA5409E2E4D}"/>
              </a:ext>
            </a:extLst>
          </p:cNvPr>
          <p:cNvSpPr>
            <a:spLocks noGrp="1"/>
          </p:cNvSpPr>
          <p:nvPr>
            <p:ph type="title"/>
          </p:nvPr>
        </p:nvSpPr>
        <p:spPr/>
        <p:txBody>
          <a:bodyPr/>
          <a:lstStyle/>
          <a:p>
            <a:r>
              <a:rPr lang="es-ES" b="1" dirty="0" err="1">
                <a:solidFill>
                  <a:schemeClr val="tx1"/>
                </a:solidFill>
              </a:rPr>
              <a:t>Quizz</a:t>
            </a:r>
            <a:r>
              <a:rPr lang="es-ES" b="1" dirty="0">
                <a:solidFill>
                  <a:schemeClr val="tx1"/>
                </a:solidFill>
              </a:rPr>
              <a:t> 6</a:t>
            </a:r>
          </a:p>
        </p:txBody>
      </p:sp>
      <p:sp>
        <p:nvSpPr>
          <p:cNvPr id="3" name="Text Placeholder 2">
            <a:extLst>
              <a:ext uri="{FF2B5EF4-FFF2-40B4-BE49-F238E27FC236}">
                <a16:creationId xmlns:a16="http://schemas.microsoft.com/office/drawing/2014/main" id="{D4FE8BFC-DAB1-4B97-BDF9-BAE77D1EB904}"/>
              </a:ext>
            </a:extLst>
          </p:cNvPr>
          <p:cNvSpPr>
            <a:spLocks noGrp="1"/>
          </p:cNvSpPr>
          <p:nvPr>
            <p:ph type="body" sz="quarter" idx="10"/>
          </p:nvPr>
        </p:nvSpPr>
        <p:spPr>
          <a:xfrm>
            <a:off x="609600" y="1257300"/>
            <a:ext cx="10972800" cy="4583663"/>
          </a:xfrm>
        </p:spPr>
        <p:txBody>
          <a:bodyPr>
            <a:normAutofit fontScale="85000" lnSpcReduction="20000"/>
          </a:bodyPr>
          <a:lstStyle/>
          <a:p>
            <a:pPr marL="0" indent="0">
              <a:buNone/>
            </a:pPr>
            <a:r>
              <a:rPr lang="es-ES" dirty="0"/>
              <a:t>Gabriela tiene 1 año y está lactando y recibiendo el tratamiento de RUTF</a:t>
            </a:r>
          </a:p>
          <a:p>
            <a:pPr marL="0" indent="0">
              <a:buNone/>
            </a:pPr>
            <a:r>
              <a:rPr lang="es-ES" dirty="0"/>
              <a:t>Marca la opción correcta:</a:t>
            </a:r>
          </a:p>
          <a:p>
            <a:pPr marL="0" indent="0">
              <a:buNone/>
            </a:pPr>
            <a:endParaRPr lang="es-ES" dirty="0"/>
          </a:p>
          <a:p>
            <a:pPr marL="0" indent="0">
              <a:lnSpc>
                <a:spcPct val="120000"/>
              </a:lnSpc>
              <a:buNone/>
            </a:pPr>
            <a:r>
              <a:rPr lang="es-ES" dirty="0"/>
              <a:t>1.Le doy siempre la leche materna después del RUTF porque la lactancia es muy beneficiosa</a:t>
            </a:r>
          </a:p>
          <a:p>
            <a:pPr marL="0" indent="0">
              <a:lnSpc>
                <a:spcPct val="120000"/>
              </a:lnSpc>
              <a:buNone/>
            </a:pPr>
            <a:r>
              <a:rPr lang="es-ES" dirty="0">
                <a:solidFill>
                  <a:schemeClr val="accent1"/>
                </a:solidFill>
              </a:rPr>
              <a:t>2. Le doy el RUTF antes de la comida familiar</a:t>
            </a:r>
          </a:p>
          <a:p>
            <a:pPr marL="0" indent="0">
              <a:buNone/>
            </a:pPr>
            <a:endParaRPr lang="es-ES" dirty="0">
              <a:solidFill>
                <a:schemeClr val="accent1"/>
              </a:solidFill>
            </a:endParaRPr>
          </a:p>
          <a:p>
            <a:pPr marL="0" indent="0">
              <a:lnSpc>
                <a:spcPct val="170000"/>
              </a:lnSpc>
              <a:buNone/>
            </a:pPr>
            <a:r>
              <a:rPr lang="es-ES" dirty="0">
                <a:solidFill>
                  <a:schemeClr val="accent1"/>
                </a:solidFill>
              </a:rPr>
              <a:t>Respuesta: La primera es INCORRECTA porque a una niña que está lactando siempre se le da la leche materna antes que el RUTF</a:t>
            </a:r>
          </a:p>
          <a:p>
            <a:pPr marL="0" indent="0">
              <a:lnSpc>
                <a:spcPct val="170000"/>
              </a:lnSpc>
              <a:buNone/>
            </a:pPr>
            <a:r>
              <a:rPr lang="es-ES" dirty="0">
                <a:solidFill>
                  <a:schemeClr val="accent1"/>
                </a:solidFill>
              </a:rPr>
              <a:t>La segunda es correcta</a:t>
            </a:r>
          </a:p>
        </p:txBody>
      </p:sp>
    </p:spTree>
    <p:extLst>
      <p:ext uri="{BB962C8B-B14F-4D97-AF65-F5344CB8AC3E}">
        <p14:creationId xmlns:p14="http://schemas.microsoft.com/office/powerpoint/2010/main" val="18294124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DB9DA7-4328-4BE0-B326-57E0F8199D77}"/>
              </a:ext>
            </a:extLst>
          </p:cNvPr>
          <p:cNvSpPr>
            <a:spLocks noGrp="1"/>
          </p:cNvSpPr>
          <p:nvPr>
            <p:ph type="title"/>
          </p:nvPr>
        </p:nvSpPr>
        <p:spPr>
          <a:xfrm>
            <a:off x="609600" y="365129"/>
            <a:ext cx="11336784" cy="1325563"/>
          </a:xfrm>
        </p:spPr>
        <p:txBody>
          <a:bodyPr/>
          <a:lstStyle/>
          <a:p>
            <a:r>
              <a:rPr lang="es-ES" b="1" dirty="0">
                <a:latin typeface="Tw Cen MT" panose="020B0602020104020603" pitchFamily="34" charset="0"/>
              </a:rPr>
              <a:t>REMISIÓN /REFERENCIA  AL HOSPITAL/CENTRO DE ESTABILIZACIÓN</a:t>
            </a:r>
            <a:endParaRPr lang="en-GB" b="1" dirty="0">
              <a:latin typeface="Tw Cen MT" panose="020B0602020104020603" pitchFamily="34" charset="0"/>
            </a:endParaRPr>
          </a:p>
        </p:txBody>
      </p:sp>
      <p:sp>
        <p:nvSpPr>
          <p:cNvPr id="6" name="Rectángulo 5">
            <a:extLst>
              <a:ext uri="{FF2B5EF4-FFF2-40B4-BE49-F238E27FC236}">
                <a16:creationId xmlns:a16="http://schemas.microsoft.com/office/drawing/2014/main" id="{36E710F0-D12B-4F00-A041-BD03D9DCF640}"/>
              </a:ext>
            </a:extLst>
          </p:cNvPr>
          <p:cNvSpPr/>
          <p:nvPr/>
        </p:nvSpPr>
        <p:spPr>
          <a:xfrm>
            <a:off x="719091" y="1993187"/>
            <a:ext cx="10863310" cy="1162389"/>
          </a:xfrm>
          <a:prstGeom prst="rect">
            <a:avLst/>
          </a:prstGeom>
          <a:solidFill>
            <a:srgbClr val="FFFFFF"/>
          </a:solidFill>
          <a:ln w="25400" cap="flat" cmpd="sng">
            <a:solidFill>
              <a:srgbClr val="9BBB5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es-ES" sz="2400" b="0" i="0" u="none" strike="noStrike" kern="0" cap="none" spc="0" normalizeH="0" baseline="0" noProof="0" dirty="0">
                <a:ln>
                  <a:noFill/>
                </a:ln>
                <a:solidFill>
                  <a:sysClr val="windowText" lastClr="000000"/>
                </a:solidFill>
                <a:effectLst/>
                <a:uLnTx/>
                <a:uFillTx/>
                <a:latin typeface="Tw Cen MT" panose="020B0602020104020603" pitchFamily="34" charset="0"/>
                <a:ea typeface="Twentieth Century"/>
                <a:cs typeface="Twentieth Century"/>
              </a:rPr>
              <a:t> </a:t>
            </a:r>
            <a:r>
              <a:rPr lang="es-ES" sz="2400" b="1" kern="0" dirty="0">
                <a:solidFill>
                  <a:sysClr val="windowText" lastClr="000000"/>
                </a:solidFill>
                <a:latin typeface="Tw Cen MT" panose="020B0602020104020603" pitchFamily="34" charset="0"/>
                <a:ea typeface="Twentieth Century"/>
                <a:cs typeface="Twentieth Century"/>
              </a:rPr>
              <a:t>Todo niño/a que desarrolle complicaciones médicas y/o no responda al tratamiento será remitido a una evaluación médica y/o centro de Estabilización</a:t>
            </a:r>
          </a:p>
          <a:p>
            <a:pPr marL="0" marR="0" lvl="0" indent="0" algn="just" defTabSz="914400" rtl="0" eaLnBrk="1" fontAlgn="auto" latinLnBrk="0" hangingPunct="1">
              <a:lnSpc>
                <a:spcPct val="100000"/>
              </a:lnSpc>
              <a:spcBef>
                <a:spcPts val="0"/>
              </a:spcBef>
              <a:spcAft>
                <a:spcPts val="400"/>
              </a:spcAft>
              <a:buClrTx/>
              <a:buSzTx/>
              <a:buFontTx/>
              <a:buNone/>
              <a:tabLst/>
              <a:defRPr/>
            </a:pPr>
            <a:endParaRPr lang="en-GB" sz="2400" kern="0" dirty="0">
              <a:solidFill>
                <a:sysClr val="windowText" lastClr="000000"/>
              </a:solidFill>
              <a:latin typeface="Tw Cen MT" panose="020B0602020104020603" pitchFamily="34" charset="0"/>
              <a:ea typeface="Twentieth Century"/>
              <a:cs typeface="Twentieth Century"/>
            </a:endParaRPr>
          </a:p>
          <a:p>
            <a:pPr marL="0" marR="0" lvl="0" indent="0" algn="just" defTabSz="914400" rtl="0" eaLnBrk="1" fontAlgn="auto" latinLnBrk="0" hangingPunct="1">
              <a:lnSpc>
                <a:spcPct val="100000"/>
              </a:lnSpc>
              <a:spcBef>
                <a:spcPts val="0"/>
              </a:spcBef>
              <a:spcAft>
                <a:spcPts val="400"/>
              </a:spcAft>
              <a:buClrTx/>
              <a:buSzTx/>
              <a:buFontTx/>
              <a:buNone/>
              <a:tabLst/>
              <a:defRPr/>
            </a:pPr>
            <a:endParaRPr lang="en-GB" sz="2400" kern="0" dirty="0">
              <a:solidFill>
                <a:sysClr val="windowText" lastClr="000000"/>
              </a:solidFill>
              <a:latin typeface="Tw Cen MT" panose="020B0602020104020603" pitchFamily="34" charset="0"/>
              <a:ea typeface="Twentieth Century"/>
              <a:cs typeface="Twentieth Century"/>
            </a:endParaRPr>
          </a:p>
          <a:p>
            <a:pPr marL="0" marR="0" lvl="0" indent="0" algn="just" defTabSz="914400" rtl="0" eaLnBrk="1" fontAlgn="auto" latinLnBrk="0" hangingPunct="1">
              <a:lnSpc>
                <a:spcPct val="100000"/>
              </a:lnSpc>
              <a:spcBef>
                <a:spcPts val="0"/>
              </a:spcBef>
              <a:spcAft>
                <a:spcPts val="400"/>
              </a:spcAft>
              <a:buClrTx/>
              <a:buSzTx/>
              <a:buFontTx/>
              <a:buNone/>
              <a:tabLst/>
              <a:defRPr/>
            </a:pPr>
            <a:endParaRPr kumimoji="0" lang="es-ES" sz="28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es-ES" sz="28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rPr>
              <a:t>	</a:t>
            </a:r>
          </a:p>
          <a:p>
            <a:pPr marL="0" marR="0" lvl="0" indent="0" algn="just" defTabSz="914400" rtl="0" eaLnBrk="1" fontAlgn="auto" latinLnBrk="0" hangingPunct="1">
              <a:lnSpc>
                <a:spcPct val="100000"/>
              </a:lnSpc>
              <a:spcBef>
                <a:spcPts val="0"/>
              </a:spcBef>
              <a:spcAft>
                <a:spcPts val="400"/>
              </a:spcAft>
              <a:buClrTx/>
              <a:buSzTx/>
              <a:buFontTx/>
              <a:buNone/>
              <a:tabLst/>
              <a:defRPr/>
            </a:pPr>
            <a:endParaRPr kumimoji="0" lang="es-ES" sz="2800" b="0" i="0" u="none" strike="noStrike" kern="0" cap="none" spc="0" normalizeH="0" baseline="0" noProof="0" dirty="0">
              <a:ln>
                <a:noFill/>
              </a:ln>
              <a:solidFill>
                <a:srgbClr val="000000"/>
              </a:solidFill>
              <a:effectLst/>
              <a:uLnTx/>
              <a:uFillTx/>
              <a:latin typeface="Tw Cen MT" panose="020B0602020104020603" pitchFamily="34" charset="0"/>
              <a:ea typeface="Twentieth Century"/>
              <a:cs typeface="Twentieth Century"/>
            </a:endParaRPr>
          </a:p>
        </p:txBody>
      </p:sp>
      <p:sp>
        <p:nvSpPr>
          <p:cNvPr id="7" name="Marcador de texto 4">
            <a:extLst>
              <a:ext uri="{FF2B5EF4-FFF2-40B4-BE49-F238E27FC236}">
                <a16:creationId xmlns:a16="http://schemas.microsoft.com/office/drawing/2014/main" id="{91A87756-6670-4864-941D-130FB1EFD329}"/>
              </a:ext>
            </a:extLst>
          </p:cNvPr>
          <p:cNvSpPr>
            <a:spLocks noGrp="1"/>
          </p:cNvSpPr>
          <p:nvPr>
            <p:ph type="body" idx="1"/>
          </p:nvPr>
        </p:nvSpPr>
        <p:spPr>
          <a:xfrm>
            <a:off x="659363" y="3328620"/>
            <a:ext cx="11478826" cy="1563580"/>
          </a:xfrm>
        </p:spPr>
        <p:txBody>
          <a:bodyPr/>
          <a:lstStyle/>
          <a:p>
            <a:pPr marL="133350" indent="0">
              <a:buNone/>
            </a:pPr>
            <a:r>
              <a:rPr lang="es-ES" sz="2000" b="1" i="1" dirty="0">
                <a:effectLst/>
                <a:latin typeface="Tw Cen MT" panose="020B0602020104020603" pitchFamily="34" charset="0"/>
                <a:ea typeface="Twentieth Century"/>
                <a:cs typeface="Twentieth Century"/>
              </a:rPr>
              <a:t>El </a:t>
            </a:r>
            <a:r>
              <a:rPr lang="es-ES" sz="2000" b="1" i="1" dirty="0">
                <a:latin typeface="Tw Cen MT" panose="020B0602020104020603" pitchFamily="34" charset="0"/>
                <a:ea typeface="Twentieth Century"/>
                <a:cs typeface="Twentieth Century"/>
              </a:rPr>
              <a:t>término “NO RESPONDE AL TRATAMIENTO” se aplica entre la segunda y la tercera visita y se define de la siguiente manera:</a:t>
            </a:r>
            <a:endParaRPr lang="es-ES" sz="2000" i="1" dirty="0">
              <a:effectLst/>
              <a:latin typeface="Tw Cen MT" panose="020B0602020104020603" pitchFamily="34" charset="0"/>
              <a:ea typeface="Twentieth Century"/>
              <a:cs typeface="Twentieth Century"/>
            </a:endParaRPr>
          </a:p>
          <a:p>
            <a:pPr marL="419100" indent="-285750">
              <a:buFont typeface="Arial" panose="020B0604020202020204" pitchFamily="34" charset="0"/>
              <a:buChar char="•"/>
            </a:pPr>
            <a:r>
              <a:rPr lang="es-ES" sz="2000" dirty="0">
                <a:latin typeface="Tw Cen MT" panose="020B0602020104020603" pitchFamily="34" charset="0"/>
              </a:rPr>
              <a:t>No gana peso (niños/as no edematosos)</a:t>
            </a:r>
          </a:p>
          <a:p>
            <a:pPr marL="419100" indent="-285750">
              <a:buFont typeface="Arial" panose="020B0604020202020204" pitchFamily="34" charset="0"/>
              <a:buChar char="•"/>
            </a:pPr>
            <a:r>
              <a:rPr lang="es-ES" sz="2000" dirty="0">
                <a:latin typeface="Tw Cen MT" panose="020B0602020104020603" pitchFamily="34" charset="0"/>
              </a:rPr>
              <a:t>No se empieza a perder el edema bilateral </a:t>
            </a:r>
          </a:p>
          <a:p>
            <a:pPr marL="419100" indent="-285750">
              <a:buFont typeface="Arial" panose="020B0604020202020204" pitchFamily="34" charset="0"/>
              <a:buChar char="•"/>
            </a:pPr>
            <a:r>
              <a:rPr lang="es-ES" sz="2000" dirty="0">
                <a:latin typeface="Tw Cen MT" panose="020B0602020104020603" pitchFamily="34" charset="0"/>
              </a:rPr>
              <a:t>Edema bilateral todavía presente</a:t>
            </a:r>
          </a:p>
          <a:p>
            <a:pPr marL="419100" indent="-285750">
              <a:buFont typeface="Arial" panose="020B0604020202020204" pitchFamily="34" charset="0"/>
              <a:buChar char="•"/>
            </a:pPr>
            <a:r>
              <a:rPr lang="es-ES" sz="2000" dirty="0">
                <a:latin typeface="Tw Cen MT" panose="020B0602020104020603" pitchFamily="34" charset="0"/>
              </a:rPr>
              <a:t>Pérdida de peso desde la admisión al programa (niños/as no edematosos)</a:t>
            </a:r>
          </a:p>
          <a:p>
            <a:pPr marL="419100" indent="-285750">
              <a:buFont typeface="Arial" panose="020B0604020202020204" pitchFamily="34" charset="0"/>
              <a:buChar char="•"/>
            </a:pPr>
            <a:r>
              <a:rPr lang="es-ES" sz="2000" dirty="0">
                <a:latin typeface="Tw Cen MT" panose="020B0602020104020603" pitchFamily="34" charset="0"/>
              </a:rPr>
              <a:t>Fallo en la prueba de apetito</a:t>
            </a:r>
          </a:p>
          <a:p>
            <a:pPr marL="419100" indent="-285750">
              <a:buFont typeface="Arial" panose="020B0604020202020204" pitchFamily="34" charset="0"/>
              <a:buChar char="•"/>
            </a:pPr>
            <a:r>
              <a:rPr lang="es-ES" sz="2000" dirty="0">
                <a:latin typeface="Tw Cen MT" panose="020B0602020104020603" pitchFamily="34" charset="0"/>
              </a:rPr>
              <a:t>Pérdida de peso del 5% del peso corporal</a:t>
            </a:r>
          </a:p>
          <a:p>
            <a:pPr marL="419100" indent="-285750">
              <a:buFont typeface="Arial" panose="020B0604020202020204" pitchFamily="34" charset="0"/>
              <a:buChar char="•"/>
            </a:pPr>
            <a:r>
              <a:rPr lang="es-ES" sz="2000" dirty="0">
                <a:latin typeface="Tw Cen MT" panose="020B0602020104020603" pitchFamily="34" charset="0"/>
              </a:rPr>
              <a:t>Pérdida de peso en dos visitas sucesivas</a:t>
            </a:r>
          </a:p>
          <a:p>
            <a:pPr marL="133350" indent="0">
              <a:buNone/>
            </a:pPr>
            <a:endParaRPr lang="en-GB" dirty="0"/>
          </a:p>
        </p:txBody>
      </p:sp>
    </p:spTree>
    <p:extLst>
      <p:ext uri="{BB962C8B-B14F-4D97-AF65-F5344CB8AC3E}">
        <p14:creationId xmlns:p14="http://schemas.microsoft.com/office/powerpoint/2010/main" val="24813242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DB9DA7-4328-4BE0-B326-57E0F8199D77}"/>
              </a:ext>
            </a:extLst>
          </p:cNvPr>
          <p:cNvSpPr>
            <a:spLocks noGrp="1"/>
          </p:cNvSpPr>
          <p:nvPr>
            <p:ph type="title"/>
          </p:nvPr>
        </p:nvSpPr>
        <p:spPr/>
        <p:txBody>
          <a:bodyPr/>
          <a:lstStyle/>
          <a:p>
            <a:r>
              <a:rPr lang="es-ES" b="1" dirty="0">
                <a:latin typeface="Tw Cen MT" panose="020B0602020104020603" pitchFamily="34" charset="0"/>
              </a:rPr>
              <a:t>INDICADORES DE CALIDAD (ESTÁNDARES ESFERA)</a:t>
            </a:r>
            <a:endParaRPr lang="en-GB" b="1" dirty="0">
              <a:latin typeface="Tw Cen MT" panose="020B0602020104020603" pitchFamily="34" charset="0"/>
            </a:endParaRPr>
          </a:p>
        </p:txBody>
      </p:sp>
      <p:graphicFrame>
        <p:nvGraphicFramePr>
          <p:cNvPr id="4" name="Tabla 3">
            <a:extLst>
              <a:ext uri="{FF2B5EF4-FFF2-40B4-BE49-F238E27FC236}">
                <a16:creationId xmlns:a16="http://schemas.microsoft.com/office/drawing/2014/main" id="{99CACC39-2081-42DA-B3F9-D1404B5E1FD9}"/>
              </a:ext>
            </a:extLst>
          </p:cNvPr>
          <p:cNvGraphicFramePr>
            <a:graphicFrameLocks noGrp="1"/>
          </p:cNvGraphicFramePr>
          <p:nvPr/>
        </p:nvGraphicFramePr>
        <p:xfrm>
          <a:off x="609600" y="1848914"/>
          <a:ext cx="10972800" cy="3021666"/>
        </p:xfrm>
        <a:graphic>
          <a:graphicData uri="http://schemas.openxmlformats.org/drawingml/2006/table">
            <a:tbl>
              <a:tblPr bandRow="1"/>
              <a:tblGrid>
                <a:gridCol w="6425514">
                  <a:extLst>
                    <a:ext uri="{9D8B030D-6E8A-4147-A177-3AD203B41FA5}">
                      <a16:colId xmlns:a16="http://schemas.microsoft.com/office/drawing/2014/main" val="2145322792"/>
                    </a:ext>
                  </a:extLst>
                </a:gridCol>
                <a:gridCol w="4547286">
                  <a:extLst>
                    <a:ext uri="{9D8B030D-6E8A-4147-A177-3AD203B41FA5}">
                      <a16:colId xmlns:a16="http://schemas.microsoft.com/office/drawing/2014/main" val="2720791783"/>
                    </a:ext>
                  </a:extLst>
                </a:gridCol>
              </a:tblGrid>
              <a:tr h="1081512">
                <a:tc>
                  <a:txBody>
                    <a:bodyPr/>
                    <a:lstStyle/>
                    <a:p>
                      <a:pPr marL="180340" marR="165100" algn="just">
                        <a:lnSpc>
                          <a:spcPct val="130000"/>
                        </a:lnSpc>
                        <a:spcAft>
                          <a:spcPts val="400"/>
                        </a:spcAft>
                      </a:pPr>
                      <a:r>
                        <a:rPr lang="es-ES" sz="1800" b="1">
                          <a:effectLst/>
                          <a:latin typeface="Tw Cen MT" panose="020B0602020104020603" pitchFamily="34" charset="0"/>
                          <a:ea typeface="Twentieth Century"/>
                          <a:cs typeface="Twentieth Century"/>
                        </a:rPr>
                        <a:t>CONDICIÓN</a:t>
                      </a:r>
                      <a:endParaRPr lang="en-GB" sz="180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3BC"/>
                    </a:solidFill>
                  </a:tcPr>
                </a:tc>
                <a:tc>
                  <a:txBody>
                    <a:bodyPr/>
                    <a:lstStyle/>
                    <a:p>
                      <a:pPr marL="180340" marR="165100" algn="just">
                        <a:lnSpc>
                          <a:spcPct val="130000"/>
                        </a:lnSpc>
                        <a:spcAft>
                          <a:spcPts val="400"/>
                        </a:spcAft>
                      </a:pPr>
                      <a:r>
                        <a:rPr lang="es-ES" sz="1800" b="1">
                          <a:solidFill>
                            <a:srgbClr val="000000"/>
                          </a:solidFill>
                          <a:effectLst/>
                          <a:latin typeface="Tw Cen MT" panose="020B0602020104020603" pitchFamily="34" charset="0"/>
                          <a:ea typeface="Twentieth Century"/>
                          <a:cs typeface="Twentieth Century"/>
                        </a:rPr>
                        <a:t>CRITERIO INTERNACIONAL</a:t>
                      </a:r>
                      <a:endParaRPr lang="en-GB" sz="1800">
                        <a:effectLst/>
                        <a:latin typeface="Tw Cen MT" panose="020B0602020104020603" pitchFamily="34" charset="0"/>
                        <a:ea typeface="Twentieth Century"/>
                        <a:cs typeface="Twentieth Century"/>
                      </a:endParaRPr>
                    </a:p>
                    <a:p>
                      <a:pPr marL="180340" marR="165100" algn="just">
                        <a:lnSpc>
                          <a:spcPct val="130000"/>
                        </a:lnSpc>
                        <a:spcAft>
                          <a:spcPts val="400"/>
                        </a:spcAft>
                      </a:pPr>
                      <a:r>
                        <a:rPr lang="es-ES" sz="1800" b="1">
                          <a:solidFill>
                            <a:srgbClr val="000000"/>
                          </a:solidFill>
                          <a:effectLst/>
                          <a:latin typeface="Tw Cen MT" panose="020B0602020104020603" pitchFamily="34" charset="0"/>
                          <a:ea typeface="Twentieth Century"/>
                          <a:cs typeface="Twentieth Century"/>
                        </a:rPr>
                        <a:t>DAS Y DAM</a:t>
                      </a:r>
                      <a:endParaRPr lang="en-GB" sz="180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3BC"/>
                    </a:solidFill>
                  </a:tcPr>
                </a:tc>
                <a:extLst>
                  <a:ext uri="{0D108BD9-81ED-4DB2-BD59-A6C34878D82A}">
                    <a16:rowId xmlns:a16="http://schemas.microsoft.com/office/drawing/2014/main" val="137583508"/>
                  </a:ext>
                </a:extLst>
              </a:tr>
              <a:tr h="726078">
                <a:tc>
                  <a:txBody>
                    <a:bodyPr/>
                    <a:lstStyle/>
                    <a:p>
                      <a:pPr marL="180340" marR="165100" algn="just">
                        <a:lnSpc>
                          <a:spcPct val="130000"/>
                        </a:lnSpc>
                        <a:spcAft>
                          <a:spcPts val="400"/>
                        </a:spcAft>
                      </a:pPr>
                      <a:r>
                        <a:rPr lang="es-ES" sz="1800" b="1">
                          <a:effectLst/>
                          <a:latin typeface="Tw Cen MT" panose="020B0602020104020603" pitchFamily="34" charset="0"/>
                          <a:ea typeface="Twentieth Century"/>
                          <a:cs typeface="Twentieth Century"/>
                        </a:rPr>
                        <a:t>RECUPERADOS</a:t>
                      </a:r>
                      <a:endParaRPr lang="en-GB" sz="180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65100" algn="just">
                        <a:lnSpc>
                          <a:spcPct val="130000"/>
                        </a:lnSpc>
                        <a:spcAft>
                          <a:spcPts val="400"/>
                        </a:spcAft>
                      </a:pPr>
                      <a:r>
                        <a:rPr lang="es-ES" sz="1800">
                          <a:effectLst/>
                          <a:latin typeface="Tw Cen MT" panose="020B0602020104020603" pitchFamily="34" charset="0"/>
                          <a:ea typeface="Twentieth Century"/>
                          <a:cs typeface="Twentieth Century"/>
                        </a:rPr>
                        <a:t>&gt;75%</a:t>
                      </a:r>
                      <a:endParaRPr lang="en-GB" sz="1800">
                        <a:effectLst/>
                        <a:latin typeface="Tw Cen MT" panose="020B0602020104020603" pitchFamily="34" charset="0"/>
                        <a:ea typeface="Twentieth Century"/>
                        <a:cs typeface="Twentieth Century"/>
                      </a:endParaRPr>
                    </a:p>
                    <a:p>
                      <a:pPr marL="180340" marR="165100" algn="just">
                        <a:lnSpc>
                          <a:spcPct val="130000"/>
                        </a:lnSpc>
                        <a:spcAft>
                          <a:spcPts val="400"/>
                        </a:spcAft>
                      </a:pPr>
                      <a:r>
                        <a:rPr lang="es-ES" sz="1800">
                          <a:effectLst/>
                          <a:latin typeface="Tw Cen MT" panose="020B0602020104020603" pitchFamily="34" charset="0"/>
                          <a:ea typeface="Twentieth Century"/>
                          <a:cs typeface="Twentieth Century"/>
                        </a:rPr>
                        <a:t> </a:t>
                      </a:r>
                      <a:endParaRPr lang="en-GB" sz="180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286055"/>
                  </a:ext>
                </a:extLst>
              </a:tr>
              <a:tr h="574187">
                <a:tc>
                  <a:txBody>
                    <a:bodyPr/>
                    <a:lstStyle/>
                    <a:p>
                      <a:pPr marL="180340" marR="165100" algn="just">
                        <a:lnSpc>
                          <a:spcPct val="130000"/>
                        </a:lnSpc>
                        <a:spcAft>
                          <a:spcPts val="400"/>
                        </a:spcAft>
                      </a:pPr>
                      <a:r>
                        <a:rPr lang="es-ES" sz="1800" b="1" dirty="0">
                          <a:effectLst/>
                          <a:latin typeface="Tw Cen MT" panose="020B0602020104020603" pitchFamily="34" charset="0"/>
                          <a:ea typeface="Twentieth Century"/>
                          <a:cs typeface="Twentieth Century"/>
                        </a:rPr>
                        <a:t>ABANDONOS</a:t>
                      </a:r>
                      <a:endParaRPr lang="en-GB" sz="1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65100" algn="just">
                        <a:lnSpc>
                          <a:spcPct val="130000"/>
                        </a:lnSpc>
                        <a:spcAft>
                          <a:spcPts val="400"/>
                        </a:spcAft>
                      </a:pPr>
                      <a:r>
                        <a:rPr lang="es-ES" sz="1800" dirty="0">
                          <a:effectLst/>
                          <a:latin typeface="Tw Cen MT" panose="020B0602020104020603" pitchFamily="34" charset="0"/>
                          <a:ea typeface="Twentieth Century"/>
                          <a:cs typeface="Twentieth Century"/>
                        </a:rPr>
                        <a:t>&lt; 15%</a:t>
                      </a:r>
                      <a:endParaRPr lang="en-GB" sz="1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370139"/>
                  </a:ext>
                </a:extLst>
              </a:tr>
              <a:tr h="632415">
                <a:tc>
                  <a:txBody>
                    <a:bodyPr/>
                    <a:lstStyle/>
                    <a:p>
                      <a:pPr marL="180340" marR="165100" algn="just">
                        <a:lnSpc>
                          <a:spcPct val="130000"/>
                        </a:lnSpc>
                        <a:spcAft>
                          <a:spcPts val="400"/>
                        </a:spcAft>
                      </a:pPr>
                      <a:r>
                        <a:rPr lang="es-ES" sz="1800" b="1">
                          <a:effectLst/>
                          <a:latin typeface="Tw Cen MT" panose="020B0602020104020603" pitchFamily="34" charset="0"/>
                          <a:ea typeface="Twentieth Century"/>
                          <a:cs typeface="Twentieth Century"/>
                        </a:rPr>
                        <a:t>NO RECUPERADOS</a:t>
                      </a:r>
                      <a:endParaRPr lang="en-GB" sz="180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65100" algn="just">
                        <a:lnSpc>
                          <a:spcPct val="130000"/>
                        </a:lnSpc>
                        <a:spcAft>
                          <a:spcPts val="400"/>
                        </a:spcAft>
                      </a:pPr>
                      <a:r>
                        <a:rPr lang="es-ES" sz="1800" dirty="0">
                          <a:effectLst/>
                          <a:latin typeface="Tw Cen MT" panose="020B0602020104020603" pitchFamily="34" charset="0"/>
                          <a:ea typeface="Twentieth Century"/>
                          <a:cs typeface="Twentieth Century"/>
                        </a:rPr>
                        <a:t>Tan bajo como sea posible</a:t>
                      </a:r>
                      <a:endParaRPr lang="en-GB" sz="1800" dirty="0">
                        <a:effectLst/>
                        <a:latin typeface="Tw Cen MT" panose="020B0602020104020603" pitchFamily="34" charset="0"/>
                        <a:ea typeface="Twentieth Century"/>
                        <a:cs typeface="Twentieth Century"/>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07289"/>
                  </a:ext>
                </a:extLst>
              </a:tr>
            </a:tbl>
          </a:graphicData>
        </a:graphic>
      </p:graphicFrame>
    </p:spTree>
    <p:extLst>
      <p:ext uri="{BB962C8B-B14F-4D97-AF65-F5344CB8AC3E}">
        <p14:creationId xmlns:p14="http://schemas.microsoft.com/office/powerpoint/2010/main" val="309714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5AB334-9066-934A-877B-EE4EF4AF92C9}"/>
              </a:ext>
            </a:extLst>
          </p:cNvPr>
          <p:cNvSpPr/>
          <p:nvPr/>
        </p:nvSpPr>
        <p:spPr>
          <a:xfrm>
            <a:off x="11430" y="1589908"/>
            <a:ext cx="12192000" cy="4028187"/>
          </a:xfrm>
          <a:prstGeom prst="rect">
            <a:avLst/>
          </a:prstGeom>
          <a:solidFill>
            <a:srgbClr val="E75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4">
            <a:extLst>
              <a:ext uri="{FF2B5EF4-FFF2-40B4-BE49-F238E27FC236}">
                <a16:creationId xmlns:a16="http://schemas.microsoft.com/office/drawing/2014/main" id="{F4E98326-B8C9-864A-B0AB-21D056B84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73" y="5806284"/>
            <a:ext cx="1873812" cy="703863"/>
          </a:xfrm>
          <a:prstGeom prst="rect">
            <a:avLst/>
          </a:prstGeom>
        </p:spPr>
      </p:pic>
      <p:pic>
        <p:nvPicPr>
          <p:cNvPr id="6" name="Picture 6">
            <a:extLst>
              <a:ext uri="{FF2B5EF4-FFF2-40B4-BE49-F238E27FC236}">
                <a16:creationId xmlns:a16="http://schemas.microsoft.com/office/drawing/2014/main" id="{585A905C-FCBC-B847-AE45-07289D3EA60D}"/>
              </a:ext>
            </a:extLst>
          </p:cNvPr>
          <p:cNvPicPr>
            <a:picLocks noChangeAspect="1"/>
          </p:cNvPicPr>
          <p:nvPr/>
        </p:nvPicPr>
        <p:blipFill>
          <a:blip r:embed="rId3"/>
          <a:stretch>
            <a:fillRect/>
          </a:stretch>
        </p:blipFill>
        <p:spPr>
          <a:xfrm>
            <a:off x="2740825" y="5923489"/>
            <a:ext cx="1843174" cy="441468"/>
          </a:xfrm>
          <a:prstGeom prst="rect">
            <a:avLst/>
          </a:prstGeom>
        </p:spPr>
      </p:pic>
      <p:pic>
        <p:nvPicPr>
          <p:cNvPr id="9" name="Picture 9">
            <a:extLst>
              <a:ext uri="{FF2B5EF4-FFF2-40B4-BE49-F238E27FC236}">
                <a16:creationId xmlns:a16="http://schemas.microsoft.com/office/drawing/2014/main" id="{DCFE20C7-4B8F-524F-AAB6-1EED2FFD8F87}"/>
              </a:ext>
            </a:extLst>
          </p:cNvPr>
          <p:cNvPicPr>
            <a:picLocks noChangeAspect="1"/>
          </p:cNvPicPr>
          <p:nvPr/>
        </p:nvPicPr>
        <p:blipFill>
          <a:blip r:embed="rId4"/>
          <a:stretch>
            <a:fillRect/>
          </a:stretch>
        </p:blipFill>
        <p:spPr>
          <a:xfrm>
            <a:off x="10612866" y="5606665"/>
            <a:ext cx="993304" cy="993302"/>
          </a:xfrm>
          <a:prstGeom prst="rect">
            <a:avLst/>
          </a:prstGeom>
        </p:spPr>
      </p:pic>
      <p:pic>
        <p:nvPicPr>
          <p:cNvPr id="10" name="Picture 9" descr="Ein Bild, das ClipArt enthält.&#10;&#10;Mit hoher Zuverlässigkeit generierte Beschreibung">
            <a:extLst>
              <a:ext uri="{FF2B5EF4-FFF2-40B4-BE49-F238E27FC236}">
                <a16:creationId xmlns:a16="http://schemas.microsoft.com/office/drawing/2014/main" id="{D64C6EDF-E53E-254F-BBE1-98BEA4910269}"/>
              </a:ext>
            </a:extLst>
          </p:cNvPr>
          <p:cNvPicPr>
            <a:picLocks noChangeAspect="1"/>
          </p:cNvPicPr>
          <p:nvPr/>
        </p:nvPicPr>
        <p:blipFill>
          <a:blip r:embed="rId5"/>
          <a:stretch>
            <a:fillRect/>
          </a:stretch>
        </p:blipFill>
        <p:spPr>
          <a:xfrm>
            <a:off x="4852276" y="5862277"/>
            <a:ext cx="2546214" cy="662202"/>
          </a:xfrm>
          <a:prstGeom prst="rect">
            <a:avLst/>
          </a:prstGeom>
        </p:spPr>
      </p:pic>
      <p:pic>
        <p:nvPicPr>
          <p:cNvPr id="12" name="Picture 11">
            <a:extLst>
              <a:ext uri="{FF2B5EF4-FFF2-40B4-BE49-F238E27FC236}">
                <a16:creationId xmlns:a16="http://schemas.microsoft.com/office/drawing/2014/main" id="{AEA45025-AB76-4048-B046-369F80F891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256941"/>
            <a:ext cx="2400300" cy="1321537"/>
          </a:xfrm>
          <a:prstGeom prst="rect">
            <a:avLst/>
          </a:prstGeom>
        </p:spPr>
      </p:pic>
      <p:sp>
        <p:nvSpPr>
          <p:cNvPr id="8" name="Text Placeholder 7"/>
          <p:cNvSpPr>
            <a:spLocks noGrp="1"/>
          </p:cNvSpPr>
          <p:nvPr>
            <p:ph type="body" sz="quarter" idx="16"/>
          </p:nvPr>
        </p:nvSpPr>
        <p:spPr>
          <a:xfrm>
            <a:off x="874118" y="2166152"/>
            <a:ext cx="11070700" cy="2147808"/>
          </a:xfrm>
        </p:spPr>
        <p:txBody>
          <a:bodyPr/>
          <a:lstStyle/>
          <a:p>
            <a:r>
              <a:rPr lang="en-US" sz="3600" dirty="0"/>
              <a:t>ALIANZA TÉCNICA DEL CLUSTER GLOBAL DE NUTRICIÓN </a:t>
            </a:r>
          </a:p>
          <a:p>
            <a:r>
              <a:rPr lang="en-US" sz="3600" dirty="0"/>
              <a:t>“Global Nutrition Cluster Technical Alliance (GNC-TA)”</a:t>
            </a:r>
          </a:p>
          <a:p>
            <a:endParaRPr lang="en-US" sz="2800" dirty="0"/>
          </a:p>
        </p:txBody>
      </p:sp>
      <p:pic>
        <p:nvPicPr>
          <p:cNvPr id="2" name="Picture 2" descr="A picture containing graphical user interface&#10;&#10;Description automatically generated">
            <a:extLst>
              <a:ext uri="{FF2B5EF4-FFF2-40B4-BE49-F238E27FC236}">
                <a16:creationId xmlns:a16="http://schemas.microsoft.com/office/drawing/2014/main" id="{C1DF40E9-87B0-493A-97F1-9608CF6498AB}"/>
              </a:ext>
            </a:extLst>
          </p:cNvPr>
          <p:cNvPicPr>
            <a:picLocks noChangeAspect="1"/>
          </p:cNvPicPr>
          <p:nvPr/>
        </p:nvPicPr>
        <p:blipFill>
          <a:blip r:embed="rId7"/>
          <a:stretch>
            <a:fillRect/>
          </a:stretch>
        </p:blipFill>
        <p:spPr>
          <a:xfrm>
            <a:off x="7924530" y="5822201"/>
            <a:ext cx="2352675" cy="561975"/>
          </a:xfrm>
          <a:prstGeom prst="rect">
            <a:avLst/>
          </a:prstGeom>
        </p:spPr>
      </p:pic>
    </p:spTree>
    <p:extLst>
      <p:ext uri="{BB962C8B-B14F-4D97-AF65-F5344CB8AC3E}">
        <p14:creationId xmlns:p14="http://schemas.microsoft.com/office/powerpoint/2010/main" val="10867214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title"/>
          </p:nvPr>
        </p:nvSpPr>
        <p:spPr>
          <a:xfrm>
            <a:off x="404553" y="3091928"/>
            <a:ext cx="9078562" cy="2387600"/>
          </a:xfrm>
        </p:spPr>
        <p:txBody>
          <a:bodyPr vert="horz" lIns="91440" tIns="45720" rIns="91440" bIns="45720" rtlCol="0" anchor="b">
            <a:normAutofit/>
          </a:bodyPr>
          <a:lstStyle/>
          <a:p>
            <a:r>
              <a:rPr lang="en-US" sz="6600"/>
              <a:t>¡Gracias por su atención!</a:t>
            </a:r>
          </a:p>
        </p:txBody>
      </p:sp>
      <p:pic>
        <p:nvPicPr>
          <p:cNvPr id="2050" name="Picture 2" descr="RUTF. (Ready-to-Use Therapeutic Food)… | by Hsiang-yu Chen | Medium">
            <a:extLst>
              <a:ext uri="{FF2B5EF4-FFF2-40B4-BE49-F238E27FC236}">
                <a16:creationId xmlns:a16="http://schemas.microsoft.com/office/drawing/2014/main" id="{FEF32BDD-A972-4690-8608-DDECDBD8C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948" y="176764"/>
            <a:ext cx="6114530" cy="410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94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45410"/>
                                        </p:tgtEl>
                                        <p:attrNameLst>
                                          <p:attrName>style.visibility</p:attrName>
                                        </p:attrNameLst>
                                      </p:cBhvr>
                                      <p:to>
                                        <p:strVal val="visible"/>
                                      </p:to>
                                    </p:set>
                                    <p:animEffect transition="in" filter="fade">
                                      <p:cBhvr>
                                        <p:cTn id="7" dur="400"/>
                                        <p:tgtEl>
                                          <p:spTgt spid="14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title"/>
          </p:nvPr>
        </p:nvSpPr>
        <p:spPr>
          <a:xfrm>
            <a:off x="784260" y="4097757"/>
            <a:ext cx="6335731" cy="1008063"/>
          </a:xfrm>
        </p:spPr>
        <p:txBody>
          <a:bodyPr>
            <a:normAutofit fontScale="90000"/>
          </a:bodyPr>
          <a:lstStyle/>
          <a:p>
            <a:r>
              <a:rPr lang="fr-FR" sz="4900" b="1" dirty="0">
                <a:solidFill>
                  <a:srgbClr val="EF5B11"/>
                </a:solidFill>
                <a:ea typeface="ＭＳ Ｐゴシック" pitchFamily="34" charset="-128"/>
              </a:rPr>
              <a:t>¿PREGUNTAS?</a:t>
            </a:r>
            <a:br>
              <a:rPr lang="fr-FR" b="1" dirty="0">
                <a:solidFill>
                  <a:schemeClr val="accent2"/>
                </a:solidFill>
                <a:ea typeface="ＭＳ Ｐゴシック" pitchFamily="34" charset="-128"/>
              </a:rPr>
            </a:br>
            <a:br>
              <a:rPr lang="fr-FR" b="1" dirty="0">
                <a:solidFill>
                  <a:schemeClr val="accent2"/>
                </a:solidFill>
                <a:ea typeface="ＭＳ Ｐゴシック" pitchFamily="34" charset="-128"/>
              </a:rPr>
            </a:br>
            <a:br>
              <a:rPr lang="fr-FR" b="1" dirty="0">
                <a:solidFill>
                  <a:schemeClr val="accent2"/>
                </a:solidFill>
                <a:ea typeface="ＭＳ Ｐゴシック" pitchFamily="34" charset="-128"/>
              </a:rPr>
            </a:br>
            <a:r>
              <a:rPr lang="es-ES" dirty="0">
                <a:ea typeface="ＭＳ Ｐゴシック" pitchFamily="34" charset="-128"/>
              </a:rPr>
              <a:t>Deposite sus preguntas en </a:t>
            </a:r>
            <a:br>
              <a:rPr lang="es-ES" dirty="0">
                <a:ea typeface="ＭＳ Ｐゴシック" pitchFamily="34" charset="-128"/>
              </a:rPr>
            </a:br>
            <a:r>
              <a:rPr lang="es-ES" dirty="0">
                <a:ea typeface="ＭＳ Ｐゴシック" pitchFamily="34" charset="-128"/>
              </a:rPr>
              <a:t>el link habilitado</a:t>
            </a:r>
            <a:br>
              <a:rPr lang="es-ES" dirty="0">
                <a:ea typeface="ＭＳ Ｐゴシック" pitchFamily="34" charset="-128"/>
              </a:rPr>
            </a:br>
            <a:r>
              <a:rPr lang="es-ES" dirty="0">
                <a:ea typeface="ＭＳ Ｐゴシック" pitchFamily="34" charset="-128"/>
              </a:rPr>
              <a:t>con ese fin. </a:t>
            </a:r>
            <a:br>
              <a:rPr lang="es-ES" dirty="0">
                <a:ea typeface="ＭＳ Ｐゴシック" pitchFamily="34" charset="-128"/>
              </a:rPr>
            </a:br>
            <a:r>
              <a:rPr lang="es-ES" dirty="0">
                <a:ea typeface="ＭＳ Ｐゴシック" pitchFamily="34" charset="-128"/>
              </a:rPr>
              <a:t>Documento “agenda y links” </a:t>
            </a:r>
            <a:br>
              <a:rPr lang="fr-FR" dirty="0">
                <a:solidFill>
                  <a:schemeClr val="accent2"/>
                </a:solidFill>
                <a:ea typeface="ＭＳ Ｐゴシック" pitchFamily="34" charset="-128"/>
              </a:rPr>
            </a:br>
            <a:br>
              <a:rPr lang="fr-FR" dirty="0">
                <a:solidFill>
                  <a:schemeClr val="accent2"/>
                </a:solidFill>
                <a:ea typeface="ＭＳ Ｐゴシック" pitchFamily="34" charset="-128"/>
              </a:rPr>
            </a:br>
            <a:br>
              <a:rPr lang="fr-FR" dirty="0">
                <a:solidFill>
                  <a:schemeClr val="accent2"/>
                </a:solidFill>
                <a:ea typeface="ＭＳ Ｐゴシック" pitchFamily="34" charset="-128"/>
              </a:rPr>
            </a:br>
            <a:br>
              <a:rPr lang="fr-FR" dirty="0">
                <a:solidFill>
                  <a:schemeClr val="accent2"/>
                </a:solidFill>
                <a:ea typeface="ＭＳ Ｐゴシック" pitchFamily="34" charset="-128"/>
              </a:rPr>
            </a:br>
            <a:endParaRPr lang="es-ES" dirty="0">
              <a:solidFill>
                <a:schemeClr val="accent2"/>
              </a:solidFill>
              <a:ea typeface="ＭＳ Ｐゴシック" pitchFamily="34" charset="-128"/>
            </a:endParaRPr>
          </a:p>
        </p:txBody>
      </p:sp>
      <p:graphicFrame>
        <p:nvGraphicFramePr>
          <p:cNvPr id="4" name="Object 7">
            <a:extLst>
              <a:ext uri="{FF2B5EF4-FFF2-40B4-BE49-F238E27FC236}">
                <a16:creationId xmlns:a16="http://schemas.microsoft.com/office/drawing/2014/main" id="{6FE1DE63-442C-4950-B692-EFC6BB5BA3FD}"/>
              </a:ext>
            </a:extLst>
          </p:cNvPr>
          <p:cNvGraphicFramePr>
            <a:graphicFrameLocks noChangeAspect="1"/>
          </p:cNvGraphicFramePr>
          <p:nvPr/>
        </p:nvGraphicFramePr>
        <p:xfrm>
          <a:off x="8302171" y="558717"/>
          <a:ext cx="2365534" cy="5740566"/>
        </p:xfrm>
        <a:graphic>
          <a:graphicData uri="http://schemas.openxmlformats.org/presentationml/2006/ole">
            <mc:AlternateContent xmlns:mc="http://schemas.openxmlformats.org/markup-compatibility/2006">
              <mc:Choice xmlns:v="urn:schemas-microsoft-com:vml" Requires="v">
                <p:oleObj name="Clip" r:id="rId3" imgW="1621800" imgH="3934080" progId="MS_ClipArt_Gallery.2">
                  <p:embed/>
                </p:oleObj>
              </mc:Choice>
              <mc:Fallback>
                <p:oleObj name="Clip" r:id="rId3" imgW="1621800" imgH="3934080" progId="MS_ClipArt_Gallery.2">
                  <p:embed/>
                  <p:pic>
                    <p:nvPicPr>
                      <p:cNvPr id="4" name="Object 7">
                        <a:extLst>
                          <a:ext uri="{FF2B5EF4-FFF2-40B4-BE49-F238E27FC236}">
                            <a16:creationId xmlns:a16="http://schemas.microsoft.com/office/drawing/2014/main" id="{6FE1DE63-442C-4950-B692-EFC6BB5BA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171" y="558717"/>
                        <a:ext cx="2365534" cy="574056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1848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EFEBDE5D13C7C844895D4D0785CE1387" ma:contentTypeVersion="13" ma:contentTypeDescription="Crear nuevo documento." ma:contentTypeScope="" ma:versionID="32d7cd5c020331419c32ed89e64ed4ed">
  <xsd:schema xmlns:xsd="http://www.w3.org/2001/XMLSchema" xmlns:xs="http://www.w3.org/2001/XMLSchema" xmlns:p="http://schemas.microsoft.com/office/2006/metadata/properties" xmlns:ns2="b545358d-e310-4d04-b43f-541cad9994cd" xmlns:ns3="7a9f276f-f162-4cb8-9653-eafef4bd0861" targetNamespace="http://schemas.microsoft.com/office/2006/metadata/properties" ma:root="true" ma:fieldsID="e2726769ea72909218637865b0b3d6c8" ns2:_="" ns3:_="">
    <xsd:import namespace="b545358d-e310-4d04-b43f-541cad9994cd"/>
    <xsd:import namespace="7a9f276f-f162-4cb8-9653-eafef4bd08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5358d-e310-4d04-b43f-541cad9994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9f276f-f162-4cb8-9653-eafef4bd0861" elementFormDefault="qualified">
    <xsd:import namespace="http://schemas.microsoft.com/office/2006/documentManagement/types"/>
    <xsd:import namespace="http://schemas.microsoft.com/office/infopath/2007/PartnerControls"/>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59851C-12B2-413C-A810-0123215A7B0B}">
  <ds:schemaRefs>
    <ds:schemaRef ds:uri="http://schemas.microsoft.com/sharepoint/v3/contenttype/forms"/>
  </ds:schemaRefs>
</ds:datastoreItem>
</file>

<file path=customXml/itemProps2.xml><?xml version="1.0" encoding="utf-8"?>
<ds:datastoreItem xmlns:ds="http://schemas.openxmlformats.org/officeDocument/2006/customXml" ds:itemID="{BAAADCB2-6E98-4C25-A39B-9DA642A384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45358d-e310-4d04-b43f-541cad9994cd"/>
    <ds:schemaRef ds:uri="7a9f276f-f162-4cb8-9653-eafef4bd08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313526-E35D-436C-A0E6-EC89A08F8BE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140</TotalTime>
  <Words>5040</Words>
  <Application>Microsoft Office PowerPoint</Application>
  <PresentationFormat>Widescreen</PresentationFormat>
  <Paragraphs>563</Paragraphs>
  <Slides>91</Slides>
  <Notes>39</Notes>
  <HiddenSlides>0</HiddenSlides>
  <MMClips>0</MMClips>
  <ScaleCrop>false</ScaleCrop>
  <HeadingPairs>
    <vt:vector size="8" baseType="variant">
      <vt:variant>
        <vt:lpstr>Fonts Used</vt:lpstr>
      </vt:variant>
      <vt:variant>
        <vt:i4>21</vt:i4>
      </vt:variant>
      <vt:variant>
        <vt:lpstr>Theme</vt:lpstr>
      </vt:variant>
      <vt:variant>
        <vt:i4>2</vt:i4>
      </vt:variant>
      <vt:variant>
        <vt:lpstr>Embedded OLE Servers</vt:lpstr>
      </vt:variant>
      <vt:variant>
        <vt:i4>1</vt:i4>
      </vt:variant>
      <vt:variant>
        <vt:lpstr>Slide Titles</vt:lpstr>
      </vt:variant>
      <vt:variant>
        <vt:i4>91</vt:i4>
      </vt:variant>
    </vt:vector>
  </HeadingPairs>
  <TitlesOfParts>
    <vt:vector size="115" baseType="lpstr">
      <vt:lpstr>Arial</vt:lpstr>
      <vt:lpstr>Calibri</vt:lpstr>
      <vt:lpstr>Calibri Light</vt:lpstr>
      <vt:lpstr>Futura LT Pro Book</vt:lpstr>
      <vt:lpstr>Gill Sans MT</vt:lpstr>
      <vt:lpstr>Lato</vt:lpstr>
      <vt:lpstr>Myriad Pro</vt:lpstr>
      <vt:lpstr>Noto Sans Symbols</vt:lpstr>
      <vt:lpstr>Poppins</vt:lpstr>
      <vt:lpstr>proxima-nova</vt:lpstr>
      <vt:lpstr>Roboto</vt:lpstr>
      <vt:lpstr>Symbol</vt:lpstr>
      <vt:lpstr>The next font</vt:lpstr>
      <vt:lpstr>Times New Roman</vt:lpstr>
      <vt:lpstr>Trebuchet MS</vt:lpstr>
      <vt:lpstr>Tw Cen MT</vt:lpstr>
      <vt:lpstr>Tw Cen MT</vt:lpstr>
      <vt:lpstr>Tw Cen MT bold</vt:lpstr>
      <vt:lpstr>Twentieth Century</vt:lpstr>
      <vt:lpstr>Univers LT Std 45 Light</vt:lpstr>
      <vt:lpstr>Wingdings</vt:lpstr>
      <vt:lpstr>Tema de Office</vt:lpstr>
      <vt:lpstr>1_Tema de Office</vt:lpstr>
      <vt:lpstr>Clip</vt:lpstr>
      <vt:lpstr> MÓDULO 0  INTRODUCCIÓN AL CURSO      </vt:lpstr>
      <vt:lpstr>0- INTRODUCCIÓN AL CURSO</vt:lpstr>
      <vt:lpstr>PowerPoint Presentation</vt:lpstr>
      <vt:lpstr>PowerPoint Presentation</vt:lpstr>
      <vt:lpstr>PowerPoint Presentation</vt:lpstr>
      <vt:lpstr>ACTORES INVOLUCRADOS</vt:lpstr>
      <vt:lpstr>PowerPoint Presentation</vt:lpstr>
      <vt:lpstr>JUSTIFICACIÓN (componente nutrición)</vt:lpstr>
      <vt:lpstr>PowerPoint Presentation</vt:lpstr>
      <vt:lpstr>¿Qué es la Alianza?</vt:lpstr>
      <vt:lpstr>PowerPoint Presentation</vt:lpstr>
      <vt:lpstr>¿Dónde puede encontrar la Alianza? ta.nutritioncluster.net</vt:lpstr>
      <vt:lpstr>METODOLOGÍA DE LA CAPACITACIÓN</vt:lpstr>
      <vt:lpstr> MÓDULOS CAPACITACIÓN</vt:lpstr>
      <vt:lpstr>¡GRACIAS POR SU ATENCIÓN  Y  BIENVENIDA/O AL CURSO!</vt:lpstr>
      <vt:lpstr> MÓDULO 2 DETECCIÓN DE LA DESNUTRICIÓN AGUDA  </vt:lpstr>
      <vt:lpstr>2- DETECCIÓN DE LA DESNUTRICIÓN AGUDA</vt:lpstr>
      <vt:lpstr>ESTRATEGIAS PARA IDENTIFICAR LA DESNUTRICIÓN AGUDA</vt:lpstr>
      <vt:lpstr>MUAC y EDEMA: medición e interpretación de resultados </vt:lpstr>
      <vt:lpstr>PowerPoint Presentation</vt:lpstr>
      <vt:lpstr>PowerPoint Presentation</vt:lpstr>
      <vt:lpstr>Cinta MUAC</vt:lpstr>
      <vt:lpstr>PowerPoint Presentation</vt:lpstr>
      <vt:lpstr>Medición del  MUAC (1)</vt:lpstr>
      <vt:lpstr>Medición del MUAC (2) </vt:lpstr>
      <vt:lpstr>PowerPoint Presentation</vt:lpstr>
      <vt:lpstr>PowerPoint Presentation</vt:lpstr>
      <vt:lpstr>PowerPoint Presentation</vt:lpstr>
      <vt:lpstr>Errores comunes del MUAC</vt:lpstr>
      <vt:lpstr>PowerPoint Presentation</vt:lpstr>
      <vt:lpstr>PowerPoint Presentation</vt:lpstr>
      <vt:lpstr>PowerPoint Presentation</vt:lpstr>
      <vt:lpstr>PowerPoint Presentation</vt:lpstr>
      <vt:lpstr>¡RECUERDE!</vt:lpstr>
      <vt:lpstr>Mediciones del edema</vt:lpstr>
      <vt:lpstr>PowerPoint Presentation</vt:lpstr>
      <vt:lpstr>Diagnosticar el Edema: la prueba de presión con los pulgares</vt:lpstr>
      <vt:lpstr>PowerPoint Presentation</vt:lpstr>
      <vt:lpstr>PowerPoint Presentation</vt:lpstr>
      <vt:lpstr>PowerPoint Presentation</vt:lpstr>
      <vt:lpstr>PowerPoint Presentation</vt:lpstr>
      <vt:lpstr>PowerPoint Presentation</vt:lpstr>
      <vt:lpstr>PowerPoint Presentation</vt:lpstr>
      <vt:lpstr>EDEMA</vt:lpstr>
      <vt:lpstr>Ejercicio. Grados de Edema Bilateral</vt:lpstr>
      <vt:lpstr>Ejercicio. Grados de Edema Bilateral</vt:lpstr>
      <vt:lpstr>Ejercicio. Grados de Edema Bilateral</vt:lpstr>
      <vt:lpstr>Ejercicio. Grados de Edema Bilateral</vt:lpstr>
      <vt:lpstr>Ejercicio. Grados de Edema Bilateral</vt:lpstr>
      <vt:lpstr>Ejercicio. Grados de Edema Bilateral</vt:lpstr>
      <vt:lpstr>¡Gracias  por su atención!</vt:lpstr>
      <vt:lpstr>¿PREGUNTAS?   Deposite sus preguntas en  el link habilitado con ese fin    </vt:lpstr>
      <vt:lpstr>   MÓDULO 3 ADMISIÓN Y TRATAMIENTO MÉDICO-NUTRICIONAL   </vt:lpstr>
      <vt:lpstr>3- ADMISIÓN Y TRATAMIENTO MÉDICO-NUTRICIONAL </vt:lpstr>
      <vt:lpstr>PowerPoint Presentation</vt:lpstr>
      <vt:lpstr>CRITERIOS DE ADMISIÓN  </vt:lpstr>
      <vt:lpstr>Quizz 1</vt:lpstr>
      <vt:lpstr>Quizz 1</vt:lpstr>
      <vt:lpstr>PRUEBA DEL APETITO</vt:lpstr>
      <vt:lpstr>PRUEBA DEL APETITO</vt:lpstr>
      <vt:lpstr>RESULTADOS PRUEBA APETITO</vt:lpstr>
      <vt:lpstr>Quizz 2</vt:lpstr>
      <vt:lpstr>Quizz 2</vt:lpstr>
      <vt:lpstr>RECUERDE</vt:lpstr>
      <vt:lpstr>EVALUACIÓN MÉDICA</vt:lpstr>
      <vt:lpstr>FRECUENCIA DE LAS VISITAS</vt:lpstr>
      <vt:lpstr>RUTF</vt:lpstr>
      <vt:lpstr>TRATAMIENTO NUTRICIONAL</vt:lpstr>
      <vt:lpstr>Quizz 3</vt:lpstr>
      <vt:lpstr>Quizz 3</vt:lpstr>
      <vt:lpstr>TRANSICIÓN DE DOS SOBRES DE RUTF A UNO</vt:lpstr>
      <vt:lpstr>Quizz 4</vt:lpstr>
      <vt:lpstr>Quizz 4</vt:lpstr>
      <vt:lpstr>TRATAMIENTO MÉDICO DE RUTINA Para los niños y niñas de 6-59 meses al ingreso</vt:lpstr>
      <vt:lpstr>Quizz 5</vt:lpstr>
      <vt:lpstr>Quizz 5</vt:lpstr>
      <vt:lpstr>ALTA MÉDICA  NUTRICIONAL CRITERIOS</vt:lpstr>
      <vt:lpstr>PROCEDIMIENTO DE ALTA</vt:lpstr>
      <vt:lpstr>CRITERIOS ABANDONO Y NO RECUPERADO</vt:lpstr>
      <vt:lpstr>EDUCACIÓN SANITARIA-NUTRICIONAL (CONSEJERÍA) </vt:lpstr>
      <vt:lpstr>PowerPoint Presentation</vt:lpstr>
      <vt:lpstr>MENSAJES SOBRE EL RUTF PARA DAR A LAS FAMILIAS DE NIÑOS(AS) EN EL PROGRAMA   (CONTINUACIÓN)</vt:lpstr>
      <vt:lpstr>MENSAJES SOBRE EL RUTF PARA DAR A LAS FAMILIAS DE NIÑOS(AS) EN EL PROGRAMA (CONTINUACIÓN)</vt:lpstr>
      <vt:lpstr>MENSAJES SOBRE EL RUTF PARA DAR A LAS FAMILIAS DE NIÑOS(AS) EN EL PROGRAMA (CONTINUACIÓN)</vt:lpstr>
      <vt:lpstr>PowerPoint Presentation</vt:lpstr>
      <vt:lpstr>Quizz 6</vt:lpstr>
      <vt:lpstr>Quizz 6</vt:lpstr>
      <vt:lpstr>REMISIÓN /REFERENCIA  AL HOSPITAL/CENTRO DE ESTABILIZACIÓN</vt:lpstr>
      <vt:lpstr>INDICADORES DE CALIDAD (ESTÁNDARES ESFERA)</vt:lpstr>
      <vt:lpstr>¡Gracias por su atención!</vt:lpstr>
      <vt:lpstr>¿PREGUNTAS?   Deposite sus preguntas en  el link habilitado con ese fin.  Documento “agenda y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Elena Rivero del Hoyo</dc:creator>
  <cp:lastModifiedBy>Mike Khunga</cp:lastModifiedBy>
  <cp:revision>90</cp:revision>
  <dcterms:created xsi:type="dcterms:W3CDTF">2021-10-27T10:26:37Z</dcterms:created>
  <dcterms:modified xsi:type="dcterms:W3CDTF">2023-12-20T18:05:24Z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0x010100EFEBDE5D13C7C844895D4D0785CE1387</vt:lpwstr>
  </property>
</Properties>
</file>