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323" r:id="rId5"/>
    <p:sldId id="337" r:id="rId6"/>
    <p:sldId id="338" r:id="rId7"/>
    <p:sldId id="339" r:id="rId8"/>
    <p:sldId id="340" r:id="rId9"/>
    <p:sldId id="341" r:id="rId10"/>
    <p:sldId id="342" r:id="rId11"/>
    <p:sldId id="350" r:id="rId12"/>
    <p:sldId id="344" r:id="rId13"/>
    <p:sldId id="349" r:id="rId14"/>
    <p:sldId id="343" r:id="rId15"/>
    <p:sldId id="345" r:id="rId16"/>
    <p:sldId id="346" r:id="rId17"/>
    <p:sldId id="347" r:id="rId18"/>
    <p:sldId id="351" r:id="rId19"/>
    <p:sldId id="348" r:id="rId20"/>
    <p:sldId id="336" r:id="rId2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FF"/>
    <a:srgbClr val="D32C1E"/>
    <a:srgbClr val="124D85"/>
    <a:srgbClr val="1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6" autoAdjust="0"/>
    <p:restoredTop sz="91875" autoAdjust="0"/>
  </p:normalViewPr>
  <p:slideViewPr>
    <p:cSldViewPr snapToGrid="0" snapToObjects="1" showGuides="1">
      <p:cViewPr varScale="1">
        <p:scale>
          <a:sx n="69" d="100"/>
          <a:sy n="69" d="100"/>
        </p:scale>
        <p:origin x="408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8A9A4-9EA3-4362-BAAE-491399896E96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536DA-3FD7-4841-BB2B-2CB8CDAEE9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7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C4A-A049-46F4-A980-9017DCB825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80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Technical Mechanism (GTM), a newly launched, overarching body with the objective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predictable, flexible, systematic and effective approach to respond to nutrition technical gaps and meet the nutrition needs and rights of vulnerable populations including children, adolescents and women in humanitarian crisis.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36DA-3FD7-4841-BB2B-2CB8CDAEE9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08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Technical Mechanism (GTM), a newly launched, overarching body with the objective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predictable, flexible, systematic and effective approach to respond to nutrition technical gaps and meet the nutrition needs and rights of vulnerable populations including children, adolescents and women in humanitarian crisis.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36DA-3FD7-4841-BB2B-2CB8CDAEE9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2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Technical Mechanism (GTM), a newly launched, overarching body with the objective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predictable, flexible, systematic and effective approach to respond to nutrition technical gaps and meet the nutrition needs and rights of vulnerable populations including children, adolescents and women in humanitarian crisis.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36DA-3FD7-4841-BB2B-2CB8CDAEE9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85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Technical Mechanism (GTM), a newly launched, overarching body with the objective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predictable, flexible, systematic and effective approach to respond to nutrition technical gaps and meet the nutrition needs and rights of vulnerable populations including children, adolescents and women in humanitarian crisis.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36DA-3FD7-4841-BB2B-2CB8CDAEE9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19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Technical Mechanism (GTM), a newly launched, overarching body with the objective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predictable, flexible, systematic and effective approach to respond to nutrition technical gaps and meet the nutrition needs and rights of vulnerable populations including children, adolescents and women in humanitarian crisis.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36DA-3FD7-4841-BB2B-2CB8CDAEE9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46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Technical Mechanism (GTM), a newly launched, overarching body with the objective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predictable, flexible, systematic and effective approach to respond to nutrition technical gaps and meet the nutrition needs and rights of vulnerable populations including children, adolescents and women in humanitarian crisis.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36DA-3FD7-4841-BB2B-2CB8CDAEE9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33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Technical Mechanism (GTM), a newly launched, overarching body with the objective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predictable, flexible, systematic and effective approach to respond to nutrition technical gaps and meet the nutrition needs and rights of vulnerable populations including children, adolescents and women in humanitarian crisis.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36DA-3FD7-4841-BB2B-2CB8CDAEE9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Technical Mechanism (GTM), a newly launched, overarching body with the objective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predictable, flexible, systematic and effective approach to respond to nutrition technical gaps and meet the nutrition needs and rights of vulnerable populations including children, adolescents and women in humanitarian crisis.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36DA-3FD7-4841-BB2B-2CB8CDAEE9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92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Technical Mechanism (GTM), a newly launched, overarching body with the objective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predictable, flexible, systematic and effective approach to respond to nutrition technical gaps and meet the nutrition needs and rights of vulnerable populations including children, adolescents and women in humanitarian crisis.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36DA-3FD7-4841-BB2B-2CB8CDAEE9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8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Technical Mechanism (GTM), a newly launched, overarching body with the objective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predictable, flexible, systematic and effective approach to respond to nutrition technical gaps and meet the nutrition needs and rights of vulnerable populations including children, adolescents and women in humanitarian crisis.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36DA-3FD7-4841-BB2B-2CB8CDAEE9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19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Technical Mechanism (GTM), a newly launched, overarching body with the objective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predictable, flexible, systematic and effective approach to respond to nutrition technical gaps and meet the nutrition needs and rights of vulnerable populations including children, adolescents and women in humanitarian crisis.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36DA-3FD7-4841-BB2B-2CB8CDAEE9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Technical Mechanism (GTM), a newly launched, overarching body with the objective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predictable, flexible, systematic and effective approach to respond to nutrition technical gaps and meet the nutrition needs and rights of vulnerable populations including children, adolescents and women in humanitarian crisis.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36DA-3FD7-4841-BB2B-2CB8CDAEE9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55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Technical Mechanism (GTM), a newly launched, overarching body with the objective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predictable, flexible, systematic and effective approach to respond to nutrition technical gaps and meet the nutrition needs and rights of vulnerable populations including children, adolescents and women in humanitarian crisis.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36DA-3FD7-4841-BB2B-2CB8CDAEE9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7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Technical Mechanism (GTM), a newly launched, overarching body with the objective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predictable, flexible, systematic and effective approach to respond to nutrition technical gaps and meet the nutrition needs and rights of vulnerable populations including children, adolescents and women in humanitarian crisis.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36DA-3FD7-4841-BB2B-2CB8CDAEE9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9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Technical Mechanism (GTM), a newly launched, overarching body with the objective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predictable, flexible, systematic and effective approach to respond to nutrition technical gaps and meet the nutrition needs and rights of vulnerable populations including children, adolescents and women in humanitarian crisis.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36DA-3FD7-4841-BB2B-2CB8CDAEE9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4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CDE793-BBE4-4DE2-8C63-A1BB31A92B54}" type="datetimeFigureOut">
              <a:rPr lang="en-US" altLang="en-US"/>
              <a:pPr/>
              <a:t>8/8/2019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D5F19-062D-4DD7-9EC0-90EC306720C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70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594FF-7F9E-43A4-B06C-69973599E538}" type="datetimeFigureOut">
              <a:rPr lang="en-US" altLang="en-US"/>
              <a:pPr/>
              <a:t>8/8/2019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11662-3C26-4F65-A08E-AD0E3E63582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3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3ADF3-F07A-4031-A2B6-4B495B74FC49}" type="datetimeFigureOut">
              <a:rPr lang="en-US" altLang="en-US"/>
              <a:pPr/>
              <a:t>8/8/2019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3DA00-281D-4D03-B02B-CED2DFDD9F9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A80DA7-7902-443B-88A3-BFE5094AAABB}" type="datetimeFigureOut">
              <a:rPr lang="en-US" altLang="en-US"/>
              <a:pPr/>
              <a:t>8/8/2019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6872D-24EB-41A3-BB8B-7DC83A4E5D7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0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AF4F4A-0061-45BA-AA25-67053DB5E3AF}" type="datetimeFigureOut">
              <a:rPr lang="en-US" altLang="en-US"/>
              <a:pPr/>
              <a:t>8/8/2019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F465D-8C32-4DC7-89CA-A39454EC189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79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6863F-1786-4A8C-9721-1F4AACD5C699}" type="datetimeFigureOut">
              <a:rPr lang="en-US" altLang="en-US"/>
              <a:pPr/>
              <a:t>8/8/2019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9CB6C-8E75-475C-8E61-3027152111F7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32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EC73D1-83C2-4EC7-8940-07366DAD701D}" type="datetimeFigureOut">
              <a:rPr lang="en-US" altLang="en-US"/>
              <a:pPr/>
              <a:t>8/8/2019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5EF17-15C0-4201-BF24-D1BD44DE133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34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0E82B-1E0D-4EBB-84DF-304BAA67FBFE}" type="datetimeFigureOut">
              <a:rPr lang="en-US" altLang="en-US"/>
              <a:pPr/>
              <a:t>8/8/2019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7A0A8-3C69-4D29-A6C9-6D7085D4F43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49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7E89B-DA54-4165-A4E6-E3D31ACC9ED8}" type="datetimeFigureOut">
              <a:rPr lang="en-US" altLang="en-US"/>
              <a:pPr/>
              <a:t>8/8/2019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D0D71-1A87-4A34-B52C-66B81D1B7E3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14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466B0B-545D-4E83-ACCA-65C5A37CEA59}" type="datetimeFigureOut">
              <a:rPr lang="en-US" altLang="en-US"/>
              <a:pPr/>
              <a:t>8/8/2019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335CE-F413-4C5A-9B2C-9D40F08237B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25B5E-051B-4DFB-861C-91907EF8538E}" type="datetimeFigureOut">
              <a:rPr lang="en-US" altLang="en-US"/>
              <a:pPr/>
              <a:t>8/8/2019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34488-1F03-4DC9-9DB8-DB945B3CDF80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28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9959" y="329879"/>
            <a:ext cx="8472790" cy="586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6DDFE229-96CD-468D-B2B5-02A525196F62}" type="datetimeFigureOut">
              <a:rPr lang="en-US" altLang="en-US"/>
              <a:pPr/>
              <a:t>8/8/2019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93ED8FF2-BE35-4633-AAC7-BF73CF779F7F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055716" cy="6858000"/>
          </a:xfrm>
          <a:prstGeom prst="rect">
            <a:avLst/>
          </a:prstGeom>
          <a:solidFill>
            <a:srgbClr val="D32C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150752" y="580756"/>
            <a:ext cx="2797053" cy="291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2" name="Picture 1" descr="TRRT_PPT-0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5" y="5748339"/>
            <a:ext cx="2774949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ahumphreys@actioncontrelafaim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28050"/>
            <a:ext cx="12192000" cy="5716403"/>
          </a:xfrm>
          <a:prstGeom prst="rect">
            <a:avLst/>
          </a:prstGeom>
          <a:solidFill>
            <a:srgbClr val="D32C1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7075" y="1839892"/>
            <a:ext cx="11808661" cy="163258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Link NCA</a:t>
            </a:r>
            <a:br>
              <a:rPr lang="en-GB" altLang="en-US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GB" altLang="en-US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NUTRITION CAUSAL ANALYSIS</a:t>
            </a:r>
            <a:endParaRPr lang="en-GB" altLang="en-US" sz="35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722783" y="3685648"/>
            <a:ext cx="9634330" cy="806989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bg1"/>
                </a:solidFill>
              </a:rPr>
              <a:t>Introduction </a:t>
            </a:r>
            <a:r>
              <a:rPr lang="en-US" altLang="en-US" sz="2800" dirty="0" smtClean="0">
                <a:solidFill>
                  <a:schemeClr val="bg1"/>
                </a:solidFill>
              </a:rPr>
              <a:t>to Quantitative </a:t>
            </a:r>
            <a:r>
              <a:rPr lang="en-US" altLang="en-US" sz="2800" dirty="0">
                <a:solidFill>
                  <a:schemeClr val="bg1"/>
                </a:solidFill>
              </a:rPr>
              <a:t>Data Management and </a:t>
            </a:r>
            <a:r>
              <a:rPr lang="en-US" altLang="en-US" sz="2800" dirty="0" smtClean="0">
                <a:solidFill>
                  <a:schemeClr val="bg1"/>
                </a:solidFill>
              </a:rPr>
              <a:t>Analysis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Alexandra Humphreys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9 August 2019</a:t>
            </a: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13316" name="Picture 5" descr="TRRT_Signatur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78" y="470924"/>
            <a:ext cx="3431674" cy="12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688353"/>
            <a:ext cx="12192000" cy="116964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3303" y="5710253"/>
            <a:ext cx="12146408" cy="1173816"/>
            <a:chOff x="-143303" y="5710253"/>
            <a:chExt cx="12146408" cy="11738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844" y="6020763"/>
              <a:ext cx="2271713" cy="5048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895" y="5978068"/>
              <a:ext cx="1950911" cy="5600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194" y="5867193"/>
              <a:ext cx="1307211" cy="7744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3303" y="5710253"/>
              <a:ext cx="3017520" cy="11738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51562" y="5786461"/>
              <a:ext cx="1920240" cy="9547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6" t="36773" r="22452" b="31674"/>
            <a:stretch/>
          </p:blipFill>
          <p:spPr bwMode="auto">
            <a:xfrm>
              <a:off x="10410322" y="5829757"/>
              <a:ext cx="1592783" cy="93480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32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17" y="3425474"/>
            <a:ext cx="6019800" cy="2362200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Analysing and Reporting Design Effect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20943" y="6114498"/>
            <a:ext cx="5669280" cy="399643"/>
            <a:chOff x="5124450" y="6926367"/>
            <a:chExt cx="5669280" cy="3996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B94252-2AC5-469D-8A5A-F1174399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4450" y="6926367"/>
              <a:ext cx="5669280" cy="399643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E17DB49B-CF61-4622-B7FC-B05C65B1D66F}"/>
                </a:ext>
              </a:extLst>
            </p:cNvPr>
            <p:cNvSpPr txBox="1">
              <a:spLocks/>
            </p:cNvSpPr>
            <p:nvPr/>
          </p:nvSpPr>
          <p:spPr>
            <a:xfrm>
              <a:off x="5250280" y="6962556"/>
              <a:ext cx="5417620" cy="2367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Global Technical Assistance Mechanism </a:t>
              </a:r>
              <a:r>
                <a:rPr lang="en-US" sz="1800" b="1" i="1" dirty="0">
                  <a:solidFill>
                    <a:srgbClr val="002060"/>
                  </a:solidFill>
                  <a:latin typeface="Calibri" panose="020F0502020204030204"/>
                </a:rPr>
                <a:t>for </a:t>
              </a: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Nutrition </a:t>
              </a:r>
              <a:endParaRPr lang="en-US" sz="14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6" name="Subtitle 2"/>
          <p:cNvSpPr txBox="1">
            <a:spLocks/>
          </p:cNvSpPr>
          <p:nvPr/>
        </p:nvSpPr>
        <p:spPr bwMode="auto">
          <a:xfrm>
            <a:off x="3326296" y="198884"/>
            <a:ext cx="8165819" cy="322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 smtClean="0"/>
              <a:t>Reporting the design effect (DEFF) allows us to understand the heterogeneity of the risk factor. </a:t>
            </a:r>
          </a:p>
          <a:p>
            <a:pPr marL="0" indent="0" eaLnBrk="1" hangingPunct="1">
              <a:buNone/>
            </a:pPr>
            <a:endParaRPr lang="en-GB" altLang="en-US" sz="2400" dirty="0"/>
          </a:p>
          <a:p>
            <a:pPr marL="0" indent="0" eaLnBrk="1" hangingPunct="1">
              <a:buNone/>
            </a:pPr>
            <a:r>
              <a:rPr lang="en-GB" altLang="en-US" sz="2800" dirty="0" smtClean="0"/>
              <a:t>DEFF STATA Coding Example (continuous variable):</a:t>
            </a:r>
            <a:endParaRPr lang="en-GB" altLang="en-US" sz="2800" dirty="0"/>
          </a:p>
          <a:p>
            <a:pPr marL="0" indent="0" eaLnBrk="1" hangingPunct="1">
              <a:buNone/>
            </a:pPr>
            <a:r>
              <a:rPr lang="en-GB" altLang="en-US" sz="2800" dirty="0" err="1" smtClean="0"/>
              <a:t>svy</a:t>
            </a:r>
            <a:r>
              <a:rPr lang="en-GB" altLang="en-US" sz="2800" dirty="0"/>
              <a:t>: </a:t>
            </a:r>
            <a:r>
              <a:rPr lang="en-GB" altLang="en-US" sz="2800" dirty="0" smtClean="0"/>
              <a:t>mean </a:t>
            </a:r>
            <a:r>
              <a:rPr lang="en-GB" altLang="en-US" sz="2800" i="1" dirty="0" err="1" smtClean="0">
                <a:solidFill>
                  <a:srgbClr val="3B3BFF"/>
                </a:solidFill>
              </a:rPr>
              <a:t>outcome_variable</a:t>
            </a:r>
            <a:endParaRPr lang="en-GB" altLang="en-US" sz="2800" dirty="0"/>
          </a:p>
          <a:p>
            <a:pPr marL="0" indent="0" eaLnBrk="1" hangingPunct="1">
              <a:buNone/>
            </a:pPr>
            <a:r>
              <a:rPr lang="en-GB" altLang="en-US" sz="2800" dirty="0" err="1" smtClean="0">
                <a:solidFill>
                  <a:srgbClr val="C00000"/>
                </a:solidFill>
              </a:rPr>
              <a:t>estat</a:t>
            </a:r>
            <a:r>
              <a:rPr lang="en-GB" altLang="en-US" sz="2800" dirty="0" smtClean="0">
                <a:solidFill>
                  <a:srgbClr val="C00000"/>
                </a:solidFill>
              </a:rPr>
              <a:t> effects</a:t>
            </a:r>
            <a:endParaRPr lang="en-GB" altLang="en-US" sz="2800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endParaRPr lang="en-GB" altLang="en-US" sz="2800" dirty="0"/>
          </a:p>
        </p:txBody>
      </p:sp>
      <p:sp>
        <p:nvSpPr>
          <p:cNvPr id="8" name="Ellipse 7"/>
          <p:cNvSpPr/>
          <p:nvPr/>
        </p:nvSpPr>
        <p:spPr>
          <a:xfrm>
            <a:off x="10600636" y="3811932"/>
            <a:ext cx="1034081" cy="58985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0747513" y="3225348"/>
            <a:ext cx="228137" cy="58658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 bwMode="auto">
          <a:xfrm>
            <a:off x="10323628" y="2790909"/>
            <a:ext cx="1075906" cy="49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DEFF</a:t>
            </a:r>
            <a:endParaRPr lang="en-GB" altLang="en-US" sz="2200" i="1" dirty="0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3326296" y="3764610"/>
            <a:ext cx="2291593" cy="175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/>
              <a:t>≤</a:t>
            </a:r>
            <a:r>
              <a:rPr lang="en-GB" altLang="en-US" sz="2200" i="1" dirty="0" smtClean="0"/>
              <a:t>1.00 DEFF indicates homogeneity, around 1,50 some heterogeneity, ≥2.00 high heterogeneity.  </a:t>
            </a:r>
            <a:endParaRPr lang="en-GB" alt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2836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Logistic Regression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20943" y="6114498"/>
            <a:ext cx="5669280" cy="399643"/>
            <a:chOff x="5124450" y="6926367"/>
            <a:chExt cx="5669280" cy="3996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B94252-2AC5-469D-8A5A-F1174399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450" y="6926367"/>
              <a:ext cx="5669280" cy="399643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E17DB49B-CF61-4622-B7FC-B05C65B1D66F}"/>
                </a:ext>
              </a:extLst>
            </p:cNvPr>
            <p:cNvSpPr txBox="1">
              <a:spLocks/>
            </p:cNvSpPr>
            <p:nvPr/>
          </p:nvSpPr>
          <p:spPr>
            <a:xfrm>
              <a:off x="5250280" y="6962556"/>
              <a:ext cx="5417620" cy="2367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Global Technical Assistance Mechanism </a:t>
              </a:r>
              <a:r>
                <a:rPr lang="en-US" sz="1800" b="1" i="1" dirty="0">
                  <a:solidFill>
                    <a:srgbClr val="002060"/>
                  </a:solidFill>
                  <a:latin typeface="Calibri" panose="020F0502020204030204"/>
                </a:rPr>
                <a:t>for </a:t>
              </a: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Nutrition </a:t>
              </a:r>
              <a:endParaRPr lang="en-US" sz="14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6" name="Subtitle 2"/>
          <p:cNvSpPr txBox="1">
            <a:spLocks/>
          </p:cNvSpPr>
          <p:nvPr/>
        </p:nvSpPr>
        <p:spPr bwMode="auto">
          <a:xfrm>
            <a:off x="3498574" y="425613"/>
            <a:ext cx="8165819" cy="52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 smtClean="0"/>
              <a:t>Logistic regression is a method of demonstrating statistical significance between an independent variable (risk factor) and an outcome variable.</a:t>
            </a:r>
          </a:p>
          <a:p>
            <a:pPr marL="0" indent="0" eaLnBrk="1" hangingPunct="1">
              <a:buNone/>
            </a:pPr>
            <a:endParaRPr lang="en-GB" altLang="en-US" sz="2800" dirty="0"/>
          </a:p>
          <a:p>
            <a:pPr marL="0" indent="0" eaLnBrk="1" hangingPunct="1">
              <a:buNone/>
            </a:pPr>
            <a:r>
              <a:rPr lang="en-GB" altLang="en-US" sz="2200" i="1" dirty="0" smtClean="0"/>
              <a:t>Requirements:</a:t>
            </a:r>
          </a:p>
          <a:p>
            <a:pPr eaLnBrk="1" hangingPunct="1"/>
            <a:r>
              <a:rPr lang="en-GB" altLang="en-US" sz="2800" dirty="0" smtClean="0"/>
              <a:t>The outcome and independent variable must be binary (0/1, yes/no, stunted/not stunted)</a:t>
            </a:r>
          </a:p>
          <a:p>
            <a:pPr eaLnBrk="1" hangingPunct="1"/>
            <a:endParaRPr lang="en-GB" altLang="en-US" sz="2800" dirty="0"/>
          </a:p>
          <a:p>
            <a:pPr marL="0" indent="0" eaLnBrk="1" hangingPunct="1">
              <a:buNone/>
            </a:pPr>
            <a:r>
              <a:rPr lang="en-GB" altLang="en-US" sz="2800" dirty="0" smtClean="0"/>
              <a:t>Logistic Regression (STATA </a:t>
            </a:r>
            <a:r>
              <a:rPr lang="en-GB" altLang="en-US" sz="2800" dirty="0"/>
              <a:t>example):</a:t>
            </a:r>
          </a:p>
          <a:p>
            <a:pPr marL="0" indent="0" eaLnBrk="1" hangingPunct="1">
              <a:buNone/>
            </a:pPr>
            <a:endParaRPr lang="en-GB" altLang="en-US" sz="2400" dirty="0"/>
          </a:p>
          <a:p>
            <a:pPr marL="0" indent="0" eaLnBrk="1" hangingPunct="1">
              <a:buNone/>
            </a:pPr>
            <a:r>
              <a:rPr lang="en-GB" altLang="en-US" sz="2800" dirty="0"/>
              <a:t>l</a:t>
            </a:r>
            <a:r>
              <a:rPr lang="en-GB" altLang="en-US" sz="2800" dirty="0" smtClean="0"/>
              <a:t>ogistic </a:t>
            </a:r>
            <a:r>
              <a:rPr lang="en-GB" altLang="en-US" sz="2800" i="1" dirty="0" err="1" smtClean="0">
                <a:solidFill>
                  <a:srgbClr val="3B3BFF"/>
                </a:solidFill>
              </a:rPr>
              <a:t>outcome_variable</a:t>
            </a:r>
            <a:r>
              <a:rPr lang="en-GB" altLang="en-US" sz="2800" i="1" dirty="0" smtClean="0">
                <a:solidFill>
                  <a:srgbClr val="3B3BFF"/>
                </a:solidFill>
              </a:rPr>
              <a:t> </a:t>
            </a:r>
            <a:r>
              <a:rPr lang="en-GB" altLang="en-US" sz="2800" i="1" dirty="0" err="1" smtClean="0">
                <a:solidFill>
                  <a:srgbClr val="3B3BFF"/>
                </a:solidFill>
              </a:rPr>
              <a:t>independent_variable</a:t>
            </a: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880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3624404" y="353189"/>
            <a:ext cx="8165819" cy="52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 smtClean="0"/>
              <a:t>For a logistic regression, the sampling method is not considered because we are interested in the statistical association (p-value), not in representativeness. 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Logistic Regression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20943" y="6114498"/>
            <a:ext cx="5669280" cy="399643"/>
            <a:chOff x="5124450" y="6926367"/>
            <a:chExt cx="5669280" cy="3996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B94252-2AC5-469D-8A5A-F1174399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450" y="6926367"/>
              <a:ext cx="5669280" cy="399643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E17DB49B-CF61-4622-B7FC-B05C65B1D66F}"/>
                </a:ext>
              </a:extLst>
            </p:cNvPr>
            <p:cNvSpPr txBox="1">
              <a:spLocks/>
            </p:cNvSpPr>
            <p:nvPr/>
          </p:nvSpPr>
          <p:spPr>
            <a:xfrm>
              <a:off x="5250280" y="6962556"/>
              <a:ext cx="5417620" cy="2367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Global Technical Assistance Mechanism </a:t>
              </a:r>
              <a:r>
                <a:rPr lang="en-US" sz="1800" b="1" i="1" dirty="0">
                  <a:solidFill>
                    <a:srgbClr val="002060"/>
                  </a:solidFill>
                  <a:latin typeface="Calibri" panose="020F0502020204030204"/>
                </a:rPr>
                <a:t>for </a:t>
              </a: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Nutrition </a:t>
              </a:r>
              <a:endParaRPr lang="en-US" sz="14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b="50866"/>
          <a:stretch/>
        </p:blipFill>
        <p:spPr>
          <a:xfrm>
            <a:off x="6120943" y="2832859"/>
            <a:ext cx="4267200" cy="1315071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8258546" y="3641507"/>
            <a:ext cx="825051" cy="49033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9331817" y="3874500"/>
            <a:ext cx="1006541" cy="22880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>
            <a:endCxn id="8" idx="1"/>
          </p:cNvCxnSpPr>
          <p:nvPr/>
        </p:nvCxnSpPr>
        <p:spPr>
          <a:xfrm flipV="1">
            <a:off x="5308252" y="3713314"/>
            <a:ext cx="3071120" cy="55388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10" idx="0"/>
          </p:cNvCxnSpPr>
          <p:nvPr/>
        </p:nvCxnSpPr>
        <p:spPr>
          <a:xfrm flipH="1">
            <a:off x="9835088" y="2854083"/>
            <a:ext cx="1039376" cy="102041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 txBox="1">
            <a:spLocks/>
          </p:cNvSpPr>
          <p:nvPr/>
        </p:nvSpPr>
        <p:spPr bwMode="auto">
          <a:xfrm>
            <a:off x="3870047" y="2585489"/>
            <a:ext cx="1813255" cy="198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P-value to demonstrate statistical significance (&lt;0,05)</a:t>
            </a:r>
            <a:endParaRPr lang="en-GB" altLang="en-US" sz="2200" i="1" dirty="0"/>
          </a:p>
        </p:txBody>
      </p:sp>
      <p:sp>
        <p:nvSpPr>
          <p:cNvPr id="19" name="Subtitle 2"/>
          <p:cNvSpPr txBox="1">
            <a:spLocks/>
          </p:cNvSpPr>
          <p:nvPr/>
        </p:nvSpPr>
        <p:spPr bwMode="auto">
          <a:xfrm>
            <a:off x="10586579" y="2036582"/>
            <a:ext cx="1415044" cy="253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Odd ratio and 95% CI to show scale and precision.</a:t>
            </a:r>
            <a:endParaRPr lang="en-GB" altLang="en-US" sz="2200" i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/>
          <a:srcRect l="949" t="3453" r="1394"/>
          <a:stretch/>
        </p:blipFill>
        <p:spPr>
          <a:xfrm>
            <a:off x="6122504" y="4151535"/>
            <a:ext cx="4253948" cy="1395747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8258546" y="5073739"/>
            <a:ext cx="825051" cy="490331"/>
          </a:xfrm>
          <a:prstGeom prst="ellipse">
            <a:avLst/>
          </a:prstGeom>
          <a:noFill/>
          <a:ln w="57150">
            <a:solidFill>
              <a:srgbClr val="D32C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5911104" y="5395025"/>
            <a:ext cx="2335751" cy="289541"/>
          </a:xfrm>
          <a:prstGeom prst="straightConnector1">
            <a:avLst/>
          </a:prstGeom>
          <a:ln w="57150">
            <a:solidFill>
              <a:srgbClr val="D32C1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ubtitle 2"/>
          <p:cNvSpPr txBox="1">
            <a:spLocks/>
          </p:cNvSpPr>
          <p:nvPr/>
        </p:nvSpPr>
        <p:spPr bwMode="auto">
          <a:xfrm>
            <a:off x="4084597" y="4935095"/>
            <a:ext cx="2024655" cy="117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Significance highlighted for audience</a:t>
            </a:r>
            <a:endParaRPr lang="en-GB" alt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9723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Linear Regression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20943" y="6114498"/>
            <a:ext cx="5669280" cy="399643"/>
            <a:chOff x="5124450" y="6926367"/>
            <a:chExt cx="5669280" cy="3996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B94252-2AC5-469D-8A5A-F1174399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450" y="6926367"/>
              <a:ext cx="5669280" cy="399643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E17DB49B-CF61-4622-B7FC-B05C65B1D66F}"/>
                </a:ext>
              </a:extLst>
            </p:cNvPr>
            <p:cNvSpPr txBox="1">
              <a:spLocks/>
            </p:cNvSpPr>
            <p:nvPr/>
          </p:nvSpPr>
          <p:spPr>
            <a:xfrm>
              <a:off x="5250280" y="6962556"/>
              <a:ext cx="5417620" cy="2367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Global Technical Assistance Mechanism </a:t>
              </a:r>
              <a:r>
                <a:rPr lang="en-US" sz="1800" b="1" i="1" dirty="0">
                  <a:solidFill>
                    <a:srgbClr val="002060"/>
                  </a:solidFill>
                  <a:latin typeface="Calibri" panose="020F0502020204030204"/>
                </a:rPr>
                <a:t>for </a:t>
              </a: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Nutrition </a:t>
              </a:r>
              <a:endParaRPr lang="en-US" sz="14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6" name="Subtitle 2"/>
          <p:cNvSpPr txBox="1">
            <a:spLocks/>
          </p:cNvSpPr>
          <p:nvPr/>
        </p:nvSpPr>
        <p:spPr bwMode="auto">
          <a:xfrm>
            <a:off x="3498574" y="425613"/>
            <a:ext cx="8165819" cy="52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 smtClean="0"/>
              <a:t>Linear regression is a method of modelling the relationship between an independent variable (risk factor) and an outcome variable.</a:t>
            </a:r>
          </a:p>
          <a:p>
            <a:pPr marL="0" indent="0" eaLnBrk="1" hangingPunct="1">
              <a:buNone/>
            </a:pPr>
            <a:endParaRPr lang="en-GB" altLang="en-US" sz="2800" dirty="0"/>
          </a:p>
          <a:p>
            <a:pPr marL="0" indent="0" eaLnBrk="1" hangingPunct="1">
              <a:buNone/>
            </a:pPr>
            <a:r>
              <a:rPr lang="en-GB" altLang="en-US" sz="2200" i="1" dirty="0" smtClean="0"/>
              <a:t>Requirements:</a:t>
            </a:r>
          </a:p>
          <a:p>
            <a:pPr eaLnBrk="1" hangingPunct="1"/>
            <a:r>
              <a:rPr lang="en-GB" altLang="en-US" sz="2800" dirty="0" smtClean="0"/>
              <a:t>The outcome and independent variable must be continuous </a:t>
            </a:r>
          </a:p>
          <a:p>
            <a:pPr eaLnBrk="1" hangingPunct="1"/>
            <a:endParaRPr lang="en-GB" altLang="en-US" sz="2800" dirty="0"/>
          </a:p>
          <a:p>
            <a:pPr marL="0" indent="0" eaLnBrk="1" hangingPunct="1">
              <a:buNone/>
            </a:pPr>
            <a:r>
              <a:rPr lang="en-GB" altLang="en-US" sz="2800" dirty="0" smtClean="0"/>
              <a:t>Linear Regression (STATA </a:t>
            </a:r>
            <a:r>
              <a:rPr lang="en-GB" altLang="en-US" sz="2800" dirty="0"/>
              <a:t>example):</a:t>
            </a:r>
          </a:p>
          <a:p>
            <a:pPr marL="0" indent="0" eaLnBrk="1" hangingPunct="1">
              <a:buNone/>
            </a:pPr>
            <a:endParaRPr lang="en-GB" altLang="en-US" sz="2400" dirty="0"/>
          </a:p>
          <a:p>
            <a:pPr marL="0" indent="0" eaLnBrk="1" hangingPunct="1">
              <a:buNone/>
            </a:pPr>
            <a:r>
              <a:rPr lang="en-GB" altLang="en-US" sz="2800" dirty="0" smtClean="0"/>
              <a:t>regress</a:t>
            </a:r>
            <a:r>
              <a:rPr lang="en-GB" altLang="en-US" sz="2800" dirty="0" smtClean="0">
                <a:solidFill>
                  <a:srgbClr val="C00000"/>
                </a:solidFill>
              </a:rPr>
              <a:t> </a:t>
            </a:r>
            <a:r>
              <a:rPr lang="en-GB" altLang="en-US" sz="2800" i="1" dirty="0" err="1" smtClean="0">
                <a:solidFill>
                  <a:srgbClr val="3B3BFF"/>
                </a:solidFill>
              </a:rPr>
              <a:t>outcome_variable</a:t>
            </a:r>
            <a:r>
              <a:rPr lang="en-GB" altLang="en-US" sz="2800" i="1" dirty="0" smtClean="0">
                <a:solidFill>
                  <a:srgbClr val="3B3BFF"/>
                </a:solidFill>
              </a:rPr>
              <a:t> </a:t>
            </a:r>
            <a:r>
              <a:rPr lang="en-GB" altLang="en-US" sz="2800" i="1" dirty="0" err="1" smtClean="0">
                <a:solidFill>
                  <a:srgbClr val="3B3BFF"/>
                </a:solidFill>
              </a:rPr>
              <a:t>independent_variable</a:t>
            </a:r>
            <a:endParaRPr lang="en-GB" altLang="en-US" sz="2800" dirty="0" smtClean="0">
              <a:solidFill>
                <a:srgbClr val="3B3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674" t="2241" r="1961"/>
          <a:stretch/>
        </p:blipFill>
        <p:spPr>
          <a:xfrm>
            <a:off x="5128595" y="2584173"/>
            <a:ext cx="4916556" cy="278295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3665400" y="425613"/>
            <a:ext cx="8165819" cy="52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 smtClean="0"/>
              <a:t>For a linear regression, the sampling method is also not considered because we are interested in the statistical association (p-value), not in representativeness. 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Linear Regression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20943" y="6114498"/>
            <a:ext cx="5669280" cy="399643"/>
            <a:chOff x="5124450" y="6926367"/>
            <a:chExt cx="5669280" cy="3996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B94252-2AC5-469D-8A5A-F1174399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4450" y="6926367"/>
              <a:ext cx="5669280" cy="399643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E17DB49B-CF61-4622-B7FC-B05C65B1D66F}"/>
                </a:ext>
              </a:extLst>
            </p:cNvPr>
            <p:cNvSpPr txBox="1">
              <a:spLocks/>
            </p:cNvSpPr>
            <p:nvPr/>
          </p:nvSpPr>
          <p:spPr>
            <a:xfrm>
              <a:off x="5250280" y="6962556"/>
              <a:ext cx="5417620" cy="2367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Global Technical Assistance Mechanism </a:t>
              </a:r>
              <a:r>
                <a:rPr lang="en-US" sz="1800" b="1" i="1" dirty="0">
                  <a:solidFill>
                    <a:srgbClr val="002060"/>
                  </a:solidFill>
                  <a:latin typeface="Calibri" panose="020F0502020204030204"/>
                </a:rPr>
                <a:t>for </a:t>
              </a: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Nutrition </a:t>
              </a:r>
              <a:endParaRPr lang="en-US" sz="14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8" name="Ellipse 7"/>
          <p:cNvSpPr/>
          <p:nvPr/>
        </p:nvSpPr>
        <p:spPr>
          <a:xfrm>
            <a:off x="7528394" y="3059980"/>
            <a:ext cx="1018638" cy="63453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8412044" y="3148439"/>
            <a:ext cx="921339" cy="54607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4976951" y="3567818"/>
            <a:ext cx="2568798" cy="6916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9" idx="1"/>
          </p:cNvCxnSpPr>
          <p:nvPr/>
        </p:nvCxnSpPr>
        <p:spPr>
          <a:xfrm flipH="1">
            <a:off x="8893639" y="2777989"/>
            <a:ext cx="1151512" cy="38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 txBox="1">
            <a:spLocks/>
          </p:cNvSpPr>
          <p:nvPr/>
        </p:nvSpPr>
        <p:spPr bwMode="auto">
          <a:xfrm>
            <a:off x="3284870" y="3922643"/>
            <a:ext cx="1813255" cy="198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P-value to demonstrate statistical significance (&lt;0,05)</a:t>
            </a:r>
            <a:endParaRPr lang="en-GB" altLang="en-US" sz="2200" i="1" dirty="0"/>
          </a:p>
        </p:txBody>
      </p:sp>
      <p:sp>
        <p:nvSpPr>
          <p:cNvPr id="19" name="Subtitle 2"/>
          <p:cNvSpPr txBox="1">
            <a:spLocks/>
          </p:cNvSpPr>
          <p:nvPr/>
        </p:nvSpPr>
        <p:spPr bwMode="auto">
          <a:xfrm>
            <a:off x="10045151" y="1861462"/>
            <a:ext cx="1922548" cy="183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Coefficient can infer directionality (interpret with caution)</a:t>
            </a:r>
            <a:endParaRPr lang="en-GB" altLang="en-US" sz="2200" i="1" dirty="0"/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9856007" y="4257808"/>
            <a:ext cx="2149149" cy="181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Standard Error (SE) functions similarly to a standard deviation (SD)</a:t>
            </a:r>
            <a:endParaRPr lang="en-GB" altLang="en-US" sz="2200" i="1" dirty="0"/>
          </a:p>
        </p:txBody>
      </p:sp>
      <p:sp>
        <p:nvSpPr>
          <p:cNvPr id="21" name="Ellipse 20"/>
          <p:cNvSpPr/>
          <p:nvPr/>
        </p:nvSpPr>
        <p:spPr>
          <a:xfrm>
            <a:off x="9290003" y="3157047"/>
            <a:ext cx="921339" cy="54607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10045152" y="3711732"/>
            <a:ext cx="717594" cy="55035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50752" y="580756"/>
            <a:ext cx="2158339" cy="4472367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Example Annexed Table of Analyses (Link NCA </a:t>
            </a:r>
            <a:r>
              <a:rPr lang="en-GB" altLang="en-US" dirty="0" err="1" smtClean="0"/>
              <a:t>Mada</a:t>
            </a:r>
            <a:r>
              <a:rPr lang="en-GB" altLang="en-US" dirty="0" smtClean="0"/>
              <a:t> 2019)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20943" y="6114498"/>
            <a:ext cx="5669280" cy="399643"/>
            <a:chOff x="5124450" y="6926367"/>
            <a:chExt cx="5669280" cy="3996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B94252-2AC5-469D-8A5A-F1174399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450" y="6926367"/>
              <a:ext cx="5669280" cy="399643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E17DB49B-CF61-4622-B7FC-B05C65B1D66F}"/>
                </a:ext>
              </a:extLst>
            </p:cNvPr>
            <p:cNvSpPr txBox="1">
              <a:spLocks/>
            </p:cNvSpPr>
            <p:nvPr/>
          </p:nvSpPr>
          <p:spPr>
            <a:xfrm>
              <a:off x="5250280" y="6962556"/>
              <a:ext cx="5417620" cy="2367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Global Technical Assistance Mechanism </a:t>
              </a:r>
              <a:r>
                <a:rPr lang="en-US" sz="1800" b="1" i="1" dirty="0">
                  <a:solidFill>
                    <a:srgbClr val="002060"/>
                  </a:solidFill>
                  <a:latin typeface="Calibri" panose="020F0502020204030204"/>
                </a:rPr>
                <a:t>for </a:t>
              </a: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Nutrition </a:t>
              </a:r>
              <a:endParaRPr lang="en-US" sz="14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060" y="614570"/>
            <a:ext cx="9946940" cy="450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3498574" y="499503"/>
            <a:ext cx="8165819" cy="52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 sz="2400" dirty="0" smtClean="0"/>
              <a:t>The Link NCA Methodology has recently been updated to a more rigorous analytical process of analysing the associations between risk factors and outcome variables in order to demonstrate pathways. </a:t>
            </a:r>
          </a:p>
          <a:p>
            <a:pPr marL="0" indent="0" eaLnBrk="1" hangingPunct="1">
              <a:buNone/>
            </a:pPr>
            <a:endParaRPr lang="en-GB" altLang="en-US" sz="600" dirty="0" smtClean="0"/>
          </a:p>
          <a:p>
            <a:pPr eaLnBrk="1" hangingPunct="1"/>
            <a:r>
              <a:rPr lang="en-GB" altLang="en-US" sz="2400" dirty="0" smtClean="0"/>
              <a:t>Data should be carefully managed and cleaned</a:t>
            </a:r>
          </a:p>
          <a:p>
            <a:pPr marL="0" indent="0" eaLnBrk="1" hangingPunct="1">
              <a:buNone/>
            </a:pPr>
            <a:endParaRPr lang="en-GB" altLang="en-US" sz="600" dirty="0" smtClean="0"/>
          </a:p>
          <a:p>
            <a:pPr eaLnBrk="1" hangingPunct="1"/>
            <a:r>
              <a:rPr lang="en-GB" altLang="en-US" sz="2400" dirty="0" smtClean="0"/>
              <a:t>Descriptive statistics should be presented for every risk factor variable</a:t>
            </a:r>
          </a:p>
          <a:p>
            <a:pPr eaLnBrk="1" hangingPunct="1"/>
            <a:endParaRPr lang="en-GB" altLang="en-US" sz="600" dirty="0" smtClean="0"/>
          </a:p>
          <a:p>
            <a:pPr eaLnBrk="1" hangingPunct="1"/>
            <a:r>
              <a:rPr lang="en-GB" altLang="en-US" sz="2400" dirty="0" smtClean="0"/>
              <a:t>It is recommended that P-values be derived from logistic and linear regressions</a:t>
            </a:r>
          </a:p>
          <a:p>
            <a:pPr eaLnBrk="1" hangingPunct="1"/>
            <a:endParaRPr lang="en-GB" altLang="en-US" sz="600" dirty="0" smtClean="0"/>
          </a:p>
          <a:p>
            <a:pPr eaLnBrk="1" hangingPunct="1"/>
            <a:r>
              <a:rPr lang="en-GB" altLang="en-US" sz="2400" dirty="0" smtClean="0"/>
              <a:t>All analytical results should be annexed in the final Link NCA report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Concluding Thoughts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20943" y="6114498"/>
            <a:ext cx="5669280" cy="399643"/>
            <a:chOff x="5124450" y="6926367"/>
            <a:chExt cx="5669280" cy="3996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B94252-2AC5-469D-8A5A-F1174399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450" y="6926367"/>
              <a:ext cx="5669280" cy="399643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E17DB49B-CF61-4622-B7FC-B05C65B1D66F}"/>
                </a:ext>
              </a:extLst>
            </p:cNvPr>
            <p:cNvSpPr txBox="1">
              <a:spLocks/>
            </p:cNvSpPr>
            <p:nvPr/>
          </p:nvSpPr>
          <p:spPr>
            <a:xfrm>
              <a:off x="5250280" y="6962556"/>
              <a:ext cx="5417620" cy="2367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Global Technical Assistance Mechanism </a:t>
              </a:r>
              <a:r>
                <a:rPr lang="en-US" sz="1800" b="1" i="1" dirty="0">
                  <a:solidFill>
                    <a:srgbClr val="002060"/>
                  </a:solidFill>
                  <a:latin typeface="Calibri" panose="020F0502020204030204"/>
                </a:rPr>
                <a:t>for </a:t>
              </a: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Nutrition </a:t>
              </a:r>
              <a:endParaRPr lang="en-US" sz="14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9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406" y="4450466"/>
            <a:ext cx="8695215" cy="186706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Alexandra Humphreys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hlinkClick r:id="rId2"/>
              </a:rPr>
              <a:t>ahumphreys@actioncontrelafaim.ca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dirty="0" smtClean="0"/>
              <a:t>Check </a:t>
            </a:r>
            <a:r>
              <a:rPr lang="en-US" sz="2800" dirty="0"/>
              <a:t>us out at </a:t>
            </a:r>
            <a:r>
              <a:rPr lang="en-US" sz="2800" dirty="0">
                <a:solidFill>
                  <a:srgbClr val="3B3BFF"/>
                </a:solidFill>
              </a:rPr>
              <a:t>TechRRT.org</a:t>
            </a:r>
            <a:r>
              <a:rPr lang="en-US" sz="2800" dirty="0"/>
              <a:t> or Twitter: </a:t>
            </a:r>
            <a:r>
              <a:rPr lang="en-US" sz="2800" dirty="0">
                <a:solidFill>
                  <a:srgbClr val="3B3BFF"/>
                </a:solidFill>
              </a:rPr>
              <a:t>@</a:t>
            </a:r>
            <a:r>
              <a:rPr lang="en-US" sz="2800" dirty="0" err="1">
                <a:solidFill>
                  <a:srgbClr val="3B3BFF"/>
                </a:solidFill>
              </a:rPr>
              <a:t>TechRRT</a:t>
            </a:r>
            <a:endParaRPr lang="en-US" sz="2800" dirty="0">
              <a:solidFill>
                <a:srgbClr val="3B3BFF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653" t="14524" r="9683" b="18912"/>
          <a:stretch/>
        </p:blipFill>
        <p:spPr>
          <a:xfrm>
            <a:off x="3311406" y="345080"/>
            <a:ext cx="8566636" cy="3880215"/>
          </a:xfrm>
          <a:prstGeom prst="rect">
            <a:avLst/>
          </a:prstGeom>
          <a:ln w="38100">
            <a:solidFill>
              <a:srgbClr val="D32C1E"/>
            </a:solidFill>
          </a:ln>
        </p:spPr>
      </p:pic>
      <p:sp>
        <p:nvSpPr>
          <p:cNvPr id="5" name="TextBox 4"/>
          <p:cNvSpPr txBox="1"/>
          <p:nvPr/>
        </p:nvSpPr>
        <p:spPr>
          <a:xfrm rot="20247846">
            <a:off x="4324085" y="1897194"/>
            <a:ext cx="288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D32C1E"/>
                </a:solidFill>
              </a:rPr>
              <a:t>Thank you!</a:t>
            </a:r>
            <a:endParaRPr lang="en-US" sz="2400" dirty="0">
              <a:solidFill>
                <a:srgbClr val="D32C1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0752" y="580756"/>
            <a:ext cx="2797053" cy="291165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Your Questions are Welcome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3044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Objectives of this Training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20943" y="6114498"/>
            <a:ext cx="5669280" cy="399643"/>
            <a:chOff x="5124450" y="6926367"/>
            <a:chExt cx="5669280" cy="3996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B94252-2AC5-469D-8A5A-F1174399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450" y="6926367"/>
              <a:ext cx="5669280" cy="399643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E17DB49B-CF61-4622-B7FC-B05C65B1D66F}"/>
                </a:ext>
              </a:extLst>
            </p:cNvPr>
            <p:cNvSpPr txBox="1">
              <a:spLocks/>
            </p:cNvSpPr>
            <p:nvPr/>
          </p:nvSpPr>
          <p:spPr>
            <a:xfrm>
              <a:off x="5250280" y="6962556"/>
              <a:ext cx="5417620" cy="2367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Global Technical Assistance Mechanism </a:t>
              </a:r>
              <a:r>
                <a:rPr lang="en-US" sz="1800" b="1" i="1" dirty="0">
                  <a:solidFill>
                    <a:srgbClr val="002060"/>
                  </a:solidFill>
                  <a:latin typeface="Calibri" panose="020F0502020204030204"/>
                </a:rPr>
                <a:t>for </a:t>
              </a: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Nutrition </a:t>
              </a:r>
              <a:endParaRPr lang="en-US" sz="14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18" name="Subtitle 2"/>
          <p:cNvSpPr txBox="1">
            <a:spLocks/>
          </p:cNvSpPr>
          <p:nvPr/>
        </p:nvSpPr>
        <p:spPr bwMode="auto">
          <a:xfrm>
            <a:off x="3498574" y="1061718"/>
            <a:ext cx="8165819" cy="425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 sz="2800" dirty="0" smtClean="0"/>
              <a:t>Review current best practices for Link NCA Quantitative Data Management and Analysis</a:t>
            </a:r>
          </a:p>
          <a:p>
            <a:pPr eaLnBrk="1" hangingPunct="1"/>
            <a:r>
              <a:rPr lang="en-GB" altLang="en-US" sz="2800" dirty="0" smtClean="0"/>
              <a:t>Review descriptive statistics for samples</a:t>
            </a:r>
          </a:p>
          <a:p>
            <a:pPr eaLnBrk="1" hangingPunct="1"/>
            <a:r>
              <a:rPr lang="en-GB" altLang="en-US" sz="2800" dirty="0" smtClean="0"/>
              <a:t>Review analysis of </a:t>
            </a:r>
            <a:r>
              <a:rPr lang="en-GB" altLang="en-US" sz="2800" dirty="0"/>
              <a:t>statistical </a:t>
            </a:r>
            <a:r>
              <a:rPr lang="en-GB" altLang="en-US" sz="2800" dirty="0" smtClean="0"/>
              <a:t>associations</a:t>
            </a:r>
          </a:p>
          <a:p>
            <a:pPr eaLnBrk="1" hangingPunct="1"/>
            <a:endParaRPr lang="en-GB" altLang="en-US" sz="2800" dirty="0"/>
          </a:p>
          <a:p>
            <a:pPr marL="0" indent="0" algn="just" eaLnBrk="1" hangingPunct="1">
              <a:buNone/>
            </a:pPr>
            <a:r>
              <a:rPr lang="en-GB" altLang="en-US" sz="2200" i="1" dirty="0" smtClean="0"/>
              <a:t>Note: this training does not cover the selection or operationalization of hypothesized risk factors, as this training is catered towards the handling of data post quantitative data collection.</a:t>
            </a:r>
            <a:endParaRPr lang="en-GB" alt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78532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 Note on Data Cleaning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20943" y="6114498"/>
            <a:ext cx="5669280" cy="399643"/>
            <a:chOff x="5124450" y="6926367"/>
            <a:chExt cx="5669280" cy="3996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B94252-2AC5-469D-8A5A-F1174399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450" y="6926367"/>
              <a:ext cx="5669280" cy="399643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E17DB49B-CF61-4622-B7FC-B05C65B1D66F}"/>
                </a:ext>
              </a:extLst>
            </p:cNvPr>
            <p:cNvSpPr txBox="1">
              <a:spLocks/>
            </p:cNvSpPr>
            <p:nvPr/>
          </p:nvSpPr>
          <p:spPr>
            <a:xfrm>
              <a:off x="5250280" y="6962556"/>
              <a:ext cx="5417620" cy="2367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Global Technical Assistance Mechanism </a:t>
              </a:r>
              <a:r>
                <a:rPr lang="en-US" sz="1800" b="1" i="1" dirty="0">
                  <a:solidFill>
                    <a:srgbClr val="002060"/>
                  </a:solidFill>
                  <a:latin typeface="Calibri" panose="020F0502020204030204"/>
                </a:rPr>
                <a:t>for </a:t>
              </a: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Nutrition </a:t>
              </a:r>
              <a:endParaRPr lang="en-US" sz="14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6" name="Subtitle 2"/>
          <p:cNvSpPr txBox="1">
            <a:spLocks/>
          </p:cNvSpPr>
          <p:nvPr/>
        </p:nvSpPr>
        <p:spPr bwMode="auto">
          <a:xfrm>
            <a:off x="3498574" y="1061718"/>
            <a:ext cx="8165819" cy="425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 smtClean="0"/>
              <a:t>Data cleaning is a critical step in quality results. The removal or modification of observations in the dataset during cleaning should be </a:t>
            </a:r>
            <a:r>
              <a:rPr lang="en-GB" altLang="en-US" sz="2800" u="sng" dirty="0" smtClean="0"/>
              <a:t>justified</a:t>
            </a:r>
            <a:r>
              <a:rPr lang="en-GB" altLang="en-US" sz="2800" dirty="0" smtClean="0"/>
              <a:t> and </a:t>
            </a:r>
            <a:r>
              <a:rPr lang="en-GB" altLang="en-US" sz="2800" u="sng" dirty="0" smtClean="0"/>
              <a:t>documented</a:t>
            </a:r>
            <a:r>
              <a:rPr lang="en-GB" altLang="en-US" sz="2800" dirty="0" smtClean="0"/>
              <a:t>. This serves to:</a:t>
            </a:r>
          </a:p>
          <a:p>
            <a:pPr marL="0" indent="0" eaLnBrk="1" hangingPunct="1">
              <a:buNone/>
            </a:pPr>
            <a:endParaRPr lang="en-GB" altLang="en-US" sz="2800" dirty="0"/>
          </a:p>
          <a:p>
            <a:pPr eaLnBrk="1" hangingPunct="1"/>
            <a:r>
              <a:rPr lang="en-GB" altLang="en-US" sz="2800" dirty="0" smtClean="0"/>
              <a:t>Increase accountability of the analyst</a:t>
            </a:r>
          </a:p>
          <a:p>
            <a:pPr eaLnBrk="1" hangingPunct="1"/>
            <a:r>
              <a:rPr lang="en-GB" altLang="en-US" sz="2800" dirty="0" smtClean="0"/>
              <a:t>Ensure that results can be replicated (ensuring validity)</a:t>
            </a:r>
          </a:p>
          <a:p>
            <a:pPr marL="0" indent="0" eaLnBrk="1" hangingPunct="1">
              <a:buNone/>
            </a:pPr>
            <a:endParaRPr lang="en-GB" altLang="en-US" sz="2800" dirty="0"/>
          </a:p>
          <a:p>
            <a:pPr marL="0" indent="0" eaLnBrk="1" hangingPunct="1">
              <a:buNone/>
            </a:pPr>
            <a:r>
              <a:rPr lang="en-GB" altLang="en-US" sz="2200" i="1" dirty="0" smtClean="0"/>
              <a:t>(Using STATA, for example, this is recorded through a .do file. What is this process for R or Excel?)</a:t>
            </a:r>
            <a:endParaRPr lang="en-GB" alt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4525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20943" y="6114498"/>
            <a:ext cx="5669280" cy="399643"/>
            <a:chOff x="5124450" y="6926367"/>
            <a:chExt cx="5669280" cy="3996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B94252-2AC5-469D-8A5A-F1174399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450" y="6926367"/>
              <a:ext cx="5669280" cy="399643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E17DB49B-CF61-4622-B7FC-B05C65B1D66F}"/>
                </a:ext>
              </a:extLst>
            </p:cNvPr>
            <p:cNvSpPr txBox="1">
              <a:spLocks/>
            </p:cNvSpPr>
            <p:nvPr/>
          </p:nvSpPr>
          <p:spPr>
            <a:xfrm>
              <a:off x="5250280" y="6962556"/>
              <a:ext cx="5417620" cy="2367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Global Technical Assistance Mechanism </a:t>
              </a:r>
              <a:r>
                <a:rPr lang="en-US" sz="1800" b="1" i="1" dirty="0">
                  <a:solidFill>
                    <a:srgbClr val="002060"/>
                  </a:solidFill>
                  <a:latin typeface="Calibri" panose="020F0502020204030204"/>
                </a:rPr>
                <a:t>for </a:t>
              </a: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Nutrition </a:t>
              </a:r>
              <a:endParaRPr lang="en-US" sz="14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0752" y="580756"/>
            <a:ext cx="2797053" cy="291165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Missing and Unknown Data</a:t>
            </a:r>
            <a:endParaRPr lang="en-GB" alt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498574" y="1061718"/>
            <a:ext cx="8165819" cy="425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 smtClean="0"/>
              <a:t>Missing data should never be filled in without a strong justification. Empty variables should be left blank, and if a large proportion of the responses are missing (rule of thumb: </a:t>
            </a:r>
            <a:r>
              <a:rPr lang="en-GB" altLang="en-US" sz="2800" dirty="0" smtClean="0">
                <a:solidFill>
                  <a:srgbClr val="FF0000"/>
                </a:solidFill>
              </a:rPr>
              <a:t>&gt;20%</a:t>
            </a:r>
            <a:r>
              <a:rPr lang="en-GB" altLang="en-US" sz="2800" dirty="0" smtClean="0"/>
              <a:t>), this should be discussed because this may risk data quality. </a:t>
            </a:r>
          </a:p>
          <a:p>
            <a:pPr marL="0" indent="0" eaLnBrk="1" hangingPunct="1">
              <a:buNone/>
            </a:pPr>
            <a:endParaRPr lang="en-GB" altLang="en-US" sz="2800" dirty="0"/>
          </a:p>
          <a:p>
            <a:pPr marL="0" indent="0" eaLnBrk="1" hangingPunct="1">
              <a:buNone/>
            </a:pPr>
            <a:r>
              <a:rPr lang="en-GB" altLang="en-US" sz="2200" u="sng" dirty="0" smtClean="0"/>
              <a:t>HOWEVER</a:t>
            </a:r>
            <a:r>
              <a:rPr lang="en-GB" altLang="en-US" sz="2200" dirty="0" smtClean="0"/>
              <a:t>: for calculating statistical associations “unknown” responses should be made blank as they do not contribute to the analysis.</a:t>
            </a:r>
          </a:p>
          <a:p>
            <a:pPr marL="0" indent="0" eaLnBrk="1" hangingPunct="1">
              <a:buNone/>
            </a:pPr>
            <a:r>
              <a:rPr lang="en-GB" altLang="en-US" sz="2200" i="1" dirty="0" smtClean="0"/>
              <a:t>Note: having an “unknown” option for quantitative questions is very important, this avoids respondents/surveyors being forced to make a response fit into a “yes/no” answer. </a:t>
            </a:r>
          </a:p>
          <a:p>
            <a:pPr marL="0" indent="0" eaLnBrk="1" hangingPunct="1">
              <a:buNone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465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Analysing and Reporting Prevalence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20943" y="6114498"/>
            <a:ext cx="5669280" cy="399643"/>
            <a:chOff x="5124450" y="6926367"/>
            <a:chExt cx="5669280" cy="3996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B94252-2AC5-469D-8A5A-F1174399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450" y="6926367"/>
              <a:ext cx="5669280" cy="399643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E17DB49B-CF61-4622-B7FC-B05C65B1D66F}"/>
                </a:ext>
              </a:extLst>
            </p:cNvPr>
            <p:cNvSpPr txBox="1">
              <a:spLocks/>
            </p:cNvSpPr>
            <p:nvPr/>
          </p:nvSpPr>
          <p:spPr>
            <a:xfrm>
              <a:off x="5250280" y="6962556"/>
              <a:ext cx="5417620" cy="2367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Global Technical Assistance Mechanism </a:t>
              </a:r>
              <a:r>
                <a:rPr lang="en-US" sz="1800" b="1" i="1" dirty="0">
                  <a:solidFill>
                    <a:srgbClr val="002060"/>
                  </a:solidFill>
                  <a:latin typeface="Calibri" panose="020F0502020204030204"/>
                </a:rPr>
                <a:t>for </a:t>
              </a: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Nutrition </a:t>
              </a:r>
              <a:endParaRPr lang="en-US" sz="14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6" name="Subtitle 2"/>
          <p:cNvSpPr txBox="1">
            <a:spLocks/>
          </p:cNvSpPr>
          <p:nvPr/>
        </p:nvSpPr>
        <p:spPr bwMode="auto">
          <a:xfrm>
            <a:off x="3498574" y="425614"/>
            <a:ext cx="8165819" cy="425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 smtClean="0"/>
              <a:t>When basing the quantitative data collection on the SMART Methodology, it is possible to analyse and report the prevalence of categorical or binary indicators for the area/population of interest. </a:t>
            </a:r>
          </a:p>
          <a:p>
            <a:pPr marL="0" indent="0" eaLnBrk="1" hangingPunct="1">
              <a:buNone/>
            </a:pPr>
            <a:endParaRPr lang="en-GB" altLang="en-US" sz="2800" dirty="0"/>
          </a:p>
          <a:p>
            <a:pPr marL="0" indent="0" eaLnBrk="1" hangingPunct="1">
              <a:buNone/>
            </a:pPr>
            <a:r>
              <a:rPr lang="en-GB" altLang="en-US" sz="2200" i="1" dirty="0" smtClean="0"/>
              <a:t>However:</a:t>
            </a:r>
          </a:p>
          <a:p>
            <a:pPr eaLnBrk="1" hangingPunct="1"/>
            <a:r>
              <a:rPr lang="en-GB" altLang="en-US" sz="2200" i="1" dirty="0" smtClean="0"/>
              <a:t>The prevalence must be calculated in consideration of the sampling methodology (i.e. ENA uses SUDAAN procedures for cluster surveys and Wilson confidence intervals for random sampling).</a:t>
            </a:r>
          </a:p>
          <a:p>
            <a:pPr eaLnBrk="1" hangingPunct="1"/>
            <a:r>
              <a:rPr lang="en-GB" altLang="en-US" sz="2200" i="1" dirty="0" smtClean="0"/>
              <a:t>The area/population for the prevalence must be clearly stated (i.e. if calculating the prevalence uniquely among households with children &lt;5 </a:t>
            </a:r>
            <a:r>
              <a:rPr lang="en-GB" altLang="en-US" sz="2200" i="1" dirty="0" err="1" smtClean="0"/>
              <a:t>yrs</a:t>
            </a:r>
            <a:r>
              <a:rPr lang="en-GB" altLang="en-US" sz="2200" i="1" dirty="0" smtClean="0"/>
              <a:t>) </a:t>
            </a:r>
          </a:p>
          <a:p>
            <a:pPr marL="0" indent="0" eaLnBrk="1" hangingPunct="1">
              <a:buNone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771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Example: Analysing Prevalence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20943" y="6114498"/>
            <a:ext cx="5669280" cy="399643"/>
            <a:chOff x="5124450" y="6926367"/>
            <a:chExt cx="5669280" cy="3996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B94252-2AC5-469D-8A5A-F1174399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450" y="6926367"/>
              <a:ext cx="5669280" cy="399643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E17DB49B-CF61-4622-B7FC-B05C65B1D66F}"/>
                </a:ext>
              </a:extLst>
            </p:cNvPr>
            <p:cNvSpPr txBox="1">
              <a:spLocks/>
            </p:cNvSpPr>
            <p:nvPr/>
          </p:nvSpPr>
          <p:spPr>
            <a:xfrm>
              <a:off x="5250280" y="6962556"/>
              <a:ext cx="5417620" cy="2367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Global Technical Assistance Mechanism </a:t>
              </a:r>
              <a:r>
                <a:rPr lang="en-US" sz="1800" b="1" i="1" dirty="0">
                  <a:solidFill>
                    <a:srgbClr val="002060"/>
                  </a:solidFill>
                  <a:latin typeface="Calibri" panose="020F0502020204030204"/>
                </a:rPr>
                <a:t>for </a:t>
              </a: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Nutrition </a:t>
              </a:r>
              <a:endParaRPr lang="en-US" sz="14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6" name="Subtitle 2"/>
          <p:cNvSpPr txBox="1">
            <a:spLocks/>
          </p:cNvSpPr>
          <p:nvPr/>
        </p:nvSpPr>
        <p:spPr bwMode="auto">
          <a:xfrm>
            <a:off x="3900351" y="401732"/>
            <a:ext cx="8291649" cy="425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 smtClean="0"/>
              <a:t>Prevalence STATA coding example:</a:t>
            </a:r>
          </a:p>
          <a:p>
            <a:pPr marL="0" indent="0" eaLnBrk="1" hangingPunct="1">
              <a:buNone/>
            </a:pPr>
            <a:endParaRPr lang="en-GB" altLang="en-US" sz="2800" dirty="0"/>
          </a:p>
          <a:p>
            <a:pPr marL="0" indent="0" eaLnBrk="1" hangingPunct="1">
              <a:buNone/>
            </a:pPr>
            <a:r>
              <a:rPr lang="en-GB" altLang="en-US" sz="2800" dirty="0" err="1" smtClean="0"/>
              <a:t>svy</a:t>
            </a:r>
            <a:r>
              <a:rPr lang="en-GB" altLang="en-US" sz="2800" dirty="0" smtClean="0"/>
              <a:t>: tab </a:t>
            </a:r>
            <a:r>
              <a:rPr lang="en-GB" altLang="en-US" sz="2800" i="1" dirty="0" err="1" smtClean="0">
                <a:solidFill>
                  <a:srgbClr val="3B3BFF"/>
                </a:solidFill>
              </a:rPr>
              <a:t>outcome_variable</a:t>
            </a:r>
            <a:r>
              <a:rPr lang="en-GB" altLang="en-US" sz="2800" dirty="0" smtClean="0"/>
              <a:t>, ci </a:t>
            </a:r>
            <a:r>
              <a:rPr lang="en-GB" altLang="en-US" sz="2800" dirty="0" err="1" smtClean="0"/>
              <a:t>obs</a:t>
            </a:r>
            <a:endParaRPr lang="en-GB" altLang="en-US" sz="2800" dirty="0" smtClean="0"/>
          </a:p>
          <a:p>
            <a:pPr marL="0" indent="0" eaLnBrk="1" hangingPunct="1">
              <a:buNone/>
            </a:pPr>
            <a:endParaRPr lang="en-GB" altLang="en-US" sz="2800" dirty="0"/>
          </a:p>
          <a:p>
            <a:pPr marL="0" indent="0" eaLnBrk="1" hangingPunct="1">
              <a:buNone/>
            </a:pPr>
            <a:r>
              <a:rPr lang="en-GB" altLang="en-US" sz="2800" dirty="0" err="1"/>
              <a:t>svy</a:t>
            </a:r>
            <a:r>
              <a:rPr lang="en-GB" altLang="en-US" sz="2800" dirty="0"/>
              <a:t>: tab </a:t>
            </a:r>
            <a:r>
              <a:rPr lang="en-GB" altLang="en-US" sz="2800" i="1" dirty="0" err="1">
                <a:solidFill>
                  <a:srgbClr val="3B3BFF"/>
                </a:solidFill>
              </a:rPr>
              <a:t>outcome_variable</a:t>
            </a:r>
            <a:r>
              <a:rPr lang="en-GB" altLang="en-US" sz="2800" dirty="0"/>
              <a:t> if </a:t>
            </a:r>
            <a:r>
              <a:rPr lang="en-GB" altLang="en-US" sz="2800" i="1" dirty="0" err="1">
                <a:solidFill>
                  <a:srgbClr val="3B3BFF"/>
                </a:solidFill>
              </a:rPr>
              <a:t>independent_variable</a:t>
            </a:r>
            <a:r>
              <a:rPr lang="en-GB" altLang="en-US" sz="2800" i="1" dirty="0">
                <a:solidFill>
                  <a:srgbClr val="3B3BFF"/>
                </a:solidFill>
              </a:rPr>
              <a:t>=x</a:t>
            </a:r>
            <a:r>
              <a:rPr lang="en-GB" altLang="en-US" sz="2800" dirty="0"/>
              <a:t>, ci </a:t>
            </a:r>
            <a:r>
              <a:rPr lang="en-GB" altLang="en-US" sz="2800" dirty="0" err="1"/>
              <a:t>obs</a:t>
            </a:r>
            <a:endParaRPr lang="en-GB" altLang="en-US" sz="2800" dirty="0"/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marL="0" indent="0" eaLnBrk="1" hangingPunct="1">
              <a:buNone/>
            </a:pPr>
            <a:r>
              <a:rPr lang="en-GB" altLang="en-US" sz="2200" dirty="0" smtClean="0"/>
              <a:t>Notes:</a:t>
            </a:r>
          </a:p>
          <a:p>
            <a:pPr marL="0" indent="0" eaLnBrk="1" hangingPunct="1">
              <a:buNone/>
            </a:pPr>
            <a:r>
              <a:rPr lang="en-GB" altLang="en-US" sz="2200" dirty="0" smtClean="0"/>
              <a:t>“</a:t>
            </a:r>
            <a:r>
              <a:rPr lang="en-GB" altLang="en-US" sz="2200" dirty="0" err="1" smtClean="0"/>
              <a:t>svy</a:t>
            </a:r>
            <a:r>
              <a:rPr lang="en-GB" altLang="en-US" sz="2200" dirty="0" smtClean="0"/>
              <a:t>” command accounts for pre-set sampling design</a:t>
            </a:r>
          </a:p>
          <a:p>
            <a:pPr marL="0" indent="0" eaLnBrk="1" hangingPunct="1">
              <a:buNone/>
            </a:pPr>
            <a:r>
              <a:rPr lang="en-GB" altLang="en-US" sz="2200" dirty="0" smtClean="0"/>
              <a:t>“tab” tabulates the prevalence/proportion</a:t>
            </a:r>
          </a:p>
          <a:p>
            <a:pPr marL="0" indent="0" eaLnBrk="1" hangingPunct="1">
              <a:buNone/>
            </a:pPr>
            <a:r>
              <a:rPr lang="en-GB" altLang="en-US" sz="2200" dirty="0" smtClean="0"/>
              <a:t>“ci” calculates the confidence interval based on the “</a:t>
            </a:r>
            <a:r>
              <a:rPr lang="en-GB" altLang="en-US" sz="2200" dirty="0" err="1" smtClean="0"/>
              <a:t>svy</a:t>
            </a:r>
            <a:r>
              <a:rPr lang="en-GB" altLang="en-US" sz="2200" dirty="0" smtClean="0"/>
              <a:t>”</a:t>
            </a:r>
          </a:p>
          <a:p>
            <a:pPr marL="0" indent="0" eaLnBrk="1" hangingPunct="1">
              <a:buNone/>
            </a:pPr>
            <a:r>
              <a:rPr lang="en-GB" altLang="en-US" sz="2200" dirty="0" smtClean="0"/>
              <a:t>“</a:t>
            </a:r>
            <a:r>
              <a:rPr lang="en-GB" altLang="en-US" sz="2200" dirty="0" err="1" smtClean="0"/>
              <a:t>obs</a:t>
            </a:r>
            <a:r>
              <a:rPr lang="en-GB" altLang="en-US" sz="2200" dirty="0" smtClean="0"/>
              <a:t>” tallies the number of observations</a:t>
            </a:r>
            <a:endParaRPr lang="en-GB" altLang="en-US" sz="2200" dirty="0"/>
          </a:p>
        </p:txBody>
      </p:sp>
      <p:sp>
        <p:nvSpPr>
          <p:cNvPr id="12" name="Ellipse 11"/>
          <p:cNvSpPr/>
          <p:nvPr/>
        </p:nvSpPr>
        <p:spPr>
          <a:xfrm>
            <a:off x="7155235" y="2930272"/>
            <a:ext cx="825051" cy="49033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avec flèche 12"/>
          <p:cNvCxnSpPr>
            <a:endCxn id="12" idx="5"/>
          </p:cNvCxnSpPr>
          <p:nvPr/>
        </p:nvCxnSpPr>
        <p:spPr>
          <a:xfrm flipH="1" flipV="1">
            <a:off x="7859460" y="3348796"/>
            <a:ext cx="1225985" cy="25579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2"/>
          <p:cNvSpPr txBox="1">
            <a:spLocks/>
          </p:cNvSpPr>
          <p:nvPr/>
        </p:nvSpPr>
        <p:spPr bwMode="auto">
          <a:xfrm>
            <a:off x="9162812" y="3314359"/>
            <a:ext cx="2387845" cy="58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If male, for example</a:t>
            </a:r>
            <a:endParaRPr lang="en-GB" alt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6736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Example: Presenting Prevalence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20943" y="6114498"/>
            <a:ext cx="5669280" cy="399643"/>
            <a:chOff x="5124450" y="6926367"/>
            <a:chExt cx="5669280" cy="3996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B94252-2AC5-469D-8A5A-F1174399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450" y="6926367"/>
              <a:ext cx="5669280" cy="399643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E17DB49B-CF61-4622-B7FC-B05C65B1D66F}"/>
                </a:ext>
              </a:extLst>
            </p:cNvPr>
            <p:cNvSpPr txBox="1">
              <a:spLocks/>
            </p:cNvSpPr>
            <p:nvPr/>
          </p:nvSpPr>
          <p:spPr>
            <a:xfrm>
              <a:off x="5250280" y="6962556"/>
              <a:ext cx="5417620" cy="2367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Global Technical Assistance Mechanism </a:t>
              </a:r>
              <a:r>
                <a:rPr lang="en-US" sz="1800" b="1" i="1" dirty="0">
                  <a:solidFill>
                    <a:srgbClr val="002060"/>
                  </a:solidFill>
                  <a:latin typeface="Calibri" panose="020F0502020204030204"/>
                </a:rPr>
                <a:t>for </a:t>
              </a: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Nutrition </a:t>
              </a:r>
              <a:endParaRPr lang="en-US" sz="14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-1" r="16454" b="4170"/>
          <a:stretch/>
        </p:blipFill>
        <p:spPr>
          <a:xfrm>
            <a:off x="5108506" y="2064219"/>
            <a:ext cx="5148678" cy="340467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3498574" y="341849"/>
            <a:ext cx="8825948" cy="425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 smtClean="0"/>
              <a:t>Prevalence and 95% CI should be presented for each binary or categorical variable, with the population clearly noted in the report. </a:t>
            </a:r>
            <a:endParaRPr lang="en-GB" altLang="en-US" sz="2800" dirty="0"/>
          </a:p>
        </p:txBody>
      </p:sp>
      <p:sp>
        <p:nvSpPr>
          <p:cNvPr id="3" name="Ellipse 2"/>
          <p:cNvSpPr/>
          <p:nvPr/>
        </p:nvSpPr>
        <p:spPr>
          <a:xfrm>
            <a:off x="7484063" y="2703443"/>
            <a:ext cx="825051" cy="49033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8187667" y="2703443"/>
            <a:ext cx="825051" cy="49033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9138614" y="2941982"/>
            <a:ext cx="1004968" cy="23854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3199896" y="2223643"/>
            <a:ext cx="1946143" cy="35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For this example from Madagascar, the prevalence is based only on households with children under five and was reported as such. </a:t>
            </a:r>
            <a:endParaRPr lang="en-GB" altLang="en-US" sz="2200" i="1" dirty="0"/>
          </a:p>
        </p:txBody>
      </p:sp>
      <p:cxnSp>
        <p:nvCxnSpPr>
          <p:cNvPr id="5" name="Connecteur droit avec flèche 4"/>
          <p:cNvCxnSpPr>
            <a:endCxn id="3" idx="1"/>
          </p:cNvCxnSpPr>
          <p:nvPr/>
        </p:nvCxnSpPr>
        <p:spPr>
          <a:xfrm>
            <a:off x="6780459" y="2087217"/>
            <a:ext cx="824430" cy="68803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 bwMode="auto">
          <a:xfrm>
            <a:off x="5308252" y="1670287"/>
            <a:ext cx="2387845" cy="58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N=overall sample</a:t>
            </a:r>
            <a:endParaRPr lang="en-GB" altLang="en-US" sz="2200" i="1" dirty="0"/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7971195" y="1343746"/>
            <a:ext cx="2387845" cy="58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/>
              <a:t>n</a:t>
            </a:r>
            <a:r>
              <a:rPr lang="en-GB" altLang="en-US" sz="2200" i="1" dirty="0" smtClean="0"/>
              <a:t>=affected sample subset</a:t>
            </a:r>
            <a:endParaRPr lang="en-GB" altLang="en-US" sz="2200" i="1" dirty="0"/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10404016" y="2141436"/>
            <a:ext cx="1494307" cy="164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95% CI in accordance with sampling design</a:t>
            </a:r>
            <a:endParaRPr lang="en-GB" altLang="en-US" sz="2200" i="1" dirty="0"/>
          </a:p>
        </p:txBody>
      </p:sp>
      <p:cxnSp>
        <p:nvCxnSpPr>
          <p:cNvPr id="19" name="Connecteur droit avec flèche 18"/>
          <p:cNvCxnSpPr>
            <a:endCxn id="10" idx="0"/>
          </p:cNvCxnSpPr>
          <p:nvPr/>
        </p:nvCxnSpPr>
        <p:spPr>
          <a:xfrm flipH="1">
            <a:off x="8600193" y="2087217"/>
            <a:ext cx="6307" cy="61622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11" idx="7"/>
          </p:cNvCxnSpPr>
          <p:nvPr/>
        </p:nvCxnSpPr>
        <p:spPr>
          <a:xfrm flipH="1">
            <a:off x="9996408" y="2720007"/>
            <a:ext cx="421358" cy="25690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0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2196" r="1982"/>
          <a:stretch/>
        </p:blipFill>
        <p:spPr>
          <a:xfrm>
            <a:off x="5286738" y="2888974"/>
            <a:ext cx="5116219" cy="2356906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Example: Presenting Average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20943" y="6114498"/>
            <a:ext cx="5669280" cy="399643"/>
            <a:chOff x="5124450" y="6926367"/>
            <a:chExt cx="5669280" cy="3996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B94252-2AC5-469D-8A5A-F1174399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4450" y="6926367"/>
              <a:ext cx="5669280" cy="399643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E17DB49B-CF61-4622-B7FC-B05C65B1D66F}"/>
                </a:ext>
              </a:extLst>
            </p:cNvPr>
            <p:cNvSpPr txBox="1">
              <a:spLocks/>
            </p:cNvSpPr>
            <p:nvPr/>
          </p:nvSpPr>
          <p:spPr>
            <a:xfrm>
              <a:off x="5250280" y="6962556"/>
              <a:ext cx="5417620" cy="2367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Global Technical Assistance Mechanism </a:t>
              </a:r>
              <a:r>
                <a:rPr lang="en-US" sz="1800" b="1" i="1" dirty="0">
                  <a:solidFill>
                    <a:srgbClr val="002060"/>
                  </a:solidFill>
                  <a:latin typeface="Calibri" panose="020F0502020204030204"/>
                </a:rPr>
                <a:t>for </a:t>
              </a: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Nutrition </a:t>
              </a:r>
              <a:endParaRPr lang="en-US" sz="14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7" name="Subtitle 2"/>
          <p:cNvSpPr txBox="1">
            <a:spLocks/>
          </p:cNvSpPr>
          <p:nvPr/>
        </p:nvSpPr>
        <p:spPr bwMode="auto">
          <a:xfrm>
            <a:off x="3498574" y="341849"/>
            <a:ext cx="8825948" cy="425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 smtClean="0"/>
              <a:t>The average and 95% CI should be presented for each continuous variable, with the population clearly noted in the report. </a:t>
            </a:r>
            <a:endParaRPr lang="en-GB" altLang="en-US" sz="2800" dirty="0"/>
          </a:p>
        </p:txBody>
      </p:sp>
      <p:sp>
        <p:nvSpPr>
          <p:cNvPr id="3" name="Ellipse 2"/>
          <p:cNvSpPr/>
          <p:nvPr/>
        </p:nvSpPr>
        <p:spPr>
          <a:xfrm>
            <a:off x="7720894" y="3369665"/>
            <a:ext cx="825051" cy="49033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8485667" y="3337959"/>
            <a:ext cx="1102365" cy="51462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9648988" y="3260316"/>
            <a:ext cx="894668" cy="59968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3199896" y="2223643"/>
            <a:ext cx="1946143" cy="35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For this example from Madagascar, the average is based only on households with children under five and was reported as such. </a:t>
            </a:r>
            <a:endParaRPr lang="en-GB" altLang="en-US" sz="2200" i="1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953143" y="2723615"/>
            <a:ext cx="824430" cy="68803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 bwMode="auto">
          <a:xfrm>
            <a:off x="5398130" y="2275267"/>
            <a:ext cx="2387845" cy="58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N=overall sample</a:t>
            </a:r>
            <a:endParaRPr lang="en-GB" altLang="en-US" sz="2200" i="1" dirty="0"/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7796837" y="1344289"/>
            <a:ext cx="2683553" cy="11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Average and 95% CI in accordance with sampling design</a:t>
            </a:r>
            <a:endParaRPr lang="en-GB" altLang="en-US" sz="2200" i="1" dirty="0"/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10541346" y="2608689"/>
            <a:ext cx="1356977" cy="117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Standard deviation</a:t>
            </a:r>
            <a:endParaRPr lang="en-GB" altLang="en-US" sz="2200" i="1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8868031" y="2555003"/>
            <a:ext cx="219080" cy="85664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10288832" y="3009221"/>
            <a:ext cx="421358" cy="25690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9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1718" b="42128"/>
          <a:stretch/>
        </p:blipFill>
        <p:spPr>
          <a:xfrm>
            <a:off x="5617889" y="3679853"/>
            <a:ext cx="6075489" cy="2045087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Analysing and Reporting Design Effect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20943" y="6114498"/>
            <a:ext cx="5669280" cy="399643"/>
            <a:chOff x="5124450" y="6926367"/>
            <a:chExt cx="5669280" cy="3996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B94252-2AC5-469D-8A5A-F1174399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4450" y="6926367"/>
              <a:ext cx="5669280" cy="399643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E17DB49B-CF61-4622-B7FC-B05C65B1D66F}"/>
                </a:ext>
              </a:extLst>
            </p:cNvPr>
            <p:cNvSpPr txBox="1">
              <a:spLocks/>
            </p:cNvSpPr>
            <p:nvPr/>
          </p:nvSpPr>
          <p:spPr>
            <a:xfrm>
              <a:off x="5250280" y="6962556"/>
              <a:ext cx="5417620" cy="2367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Global Technical Assistance Mechanism </a:t>
              </a:r>
              <a:r>
                <a:rPr lang="en-US" sz="1800" b="1" i="1" dirty="0">
                  <a:solidFill>
                    <a:srgbClr val="002060"/>
                  </a:solidFill>
                  <a:latin typeface="Calibri" panose="020F0502020204030204"/>
                </a:rPr>
                <a:t>for </a:t>
              </a: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</a:rPr>
                <a:t>Nutrition </a:t>
              </a:r>
              <a:endParaRPr lang="en-US" sz="14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6" name="Subtitle 2"/>
          <p:cNvSpPr txBox="1">
            <a:spLocks/>
          </p:cNvSpPr>
          <p:nvPr/>
        </p:nvSpPr>
        <p:spPr bwMode="auto">
          <a:xfrm>
            <a:off x="3326296" y="198884"/>
            <a:ext cx="8165819" cy="425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 smtClean="0"/>
              <a:t>Reporting the design effect (DEFF) allows us to understand the heterogeneity of the risk factor. </a:t>
            </a:r>
          </a:p>
          <a:p>
            <a:pPr marL="0" indent="0" eaLnBrk="1" hangingPunct="1">
              <a:buNone/>
            </a:pPr>
            <a:endParaRPr lang="en-GB" altLang="en-US" sz="2400" dirty="0"/>
          </a:p>
          <a:p>
            <a:pPr marL="0" indent="0" eaLnBrk="1" hangingPunct="1">
              <a:buNone/>
            </a:pPr>
            <a:r>
              <a:rPr lang="en-GB" altLang="en-US" sz="2800" dirty="0" smtClean="0"/>
              <a:t>DEFF STATA Coding Example (binary variable):</a:t>
            </a:r>
            <a:endParaRPr lang="en-GB" altLang="en-US" sz="2800" dirty="0"/>
          </a:p>
          <a:p>
            <a:pPr marL="0" indent="0" eaLnBrk="1" hangingPunct="1">
              <a:buNone/>
            </a:pPr>
            <a:endParaRPr lang="en-GB" altLang="en-US" sz="2400" dirty="0"/>
          </a:p>
          <a:p>
            <a:pPr marL="0" indent="0" eaLnBrk="1" hangingPunct="1">
              <a:buNone/>
            </a:pPr>
            <a:r>
              <a:rPr lang="en-GB" altLang="en-US" sz="2800" dirty="0" err="1"/>
              <a:t>svy</a:t>
            </a:r>
            <a:r>
              <a:rPr lang="en-GB" altLang="en-US" sz="2800" dirty="0"/>
              <a:t>: tab </a:t>
            </a:r>
            <a:r>
              <a:rPr lang="en-GB" altLang="en-US" sz="2800" i="1" dirty="0" err="1" smtClean="0">
                <a:solidFill>
                  <a:srgbClr val="3B3BFF"/>
                </a:solidFill>
              </a:rPr>
              <a:t>outcome_variable</a:t>
            </a:r>
            <a:r>
              <a:rPr lang="en-GB" altLang="en-US" sz="2800" dirty="0" smtClean="0"/>
              <a:t>, </a:t>
            </a:r>
            <a:r>
              <a:rPr lang="en-GB" altLang="en-US" sz="2800" dirty="0"/>
              <a:t>ci </a:t>
            </a:r>
            <a:r>
              <a:rPr lang="en-GB" altLang="en-US" sz="2800" dirty="0" err="1" smtClean="0"/>
              <a:t>obs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>
                <a:solidFill>
                  <a:srgbClr val="C00000"/>
                </a:solidFill>
              </a:rPr>
              <a:t>deff</a:t>
            </a:r>
            <a:endParaRPr lang="en-GB" altLang="en-US" sz="2800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endParaRPr lang="en-GB" altLang="en-US" sz="2800" dirty="0"/>
          </a:p>
        </p:txBody>
      </p:sp>
      <p:sp>
        <p:nvSpPr>
          <p:cNvPr id="8" name="Ellipse 7"/>
          <p:cNvSpPr/>
          <p:nvPr/>
        </p:nvSpPr>
        <p:spPr>
          <a:xfrm>
            <a:off x="10742497" y="4342151"/>
            <a:ext cx="950881" cy="49033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>
            <a:endCxn id="8" idx="1"/>
          </p:cNvCxnSpPr>
          <p:nvPr/>
        </p:nvCxnSpPr>
        <p:spPr>
          <a:xfrm>
            <a:off x="10455965" y="3290295"/>
            <a:ext cx="425785" cy="112366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 bwMode="auto">
          <a:xfrm>
            <a:off x="9918012" y="2787504"/>
            <a:ext cx="1075906" cy="49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 smtClean="0"/>
              <a:t>DEFF</a:t>
            </a:r>
            <a:endParaRPr lang="en-GB" altLang="en-US" sz="2200" i="1" dirty="0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3326296" y="3764610"/>
            <a:ext cx="2291593" cy="175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200" i="1" dirty="0"/>
              <a:t>≤</a:t>
            </a:r>
            <a:r>
              <a:rPr lang="en-GB" altLang="en-US" sz="2200" i="1" dirty="0" smtClean="0"/>
              <a:t>1.00 DEFF indicates homogeneity, around 1,50 some heterogeneity, ≥2.00 high heterogeneity.  </a:t>
            </a:r>
            <a:endParaRPr lang="en-GB" alt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9938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BDE5D13C7C844895D4D0785CE1387" ma:contentTypeVersion="17" ma:contentTypeDescription="Create a new document." ma:contentTypeScope="" ma:versionID="d030c42fdba9d9e831ecb1e47f3376ac">
  <xsd:schema xmlns:xsd="http://www.w3.org/2001/XMLSchema" xmlns:xs="http://www.w3.org/2001/XMLSchema" xmlns:p="http://schemas.microsoft.com/office/2006/metadata/properties" xmlns:ns2="b545358d-e310-4d04-b43f-541cad9994cd" xmlns:ns3="7a9f276f-f162-4cb8-9653-eafef4bd0861" targetNamespace="http://schemas.microsoft.com/office/2006/metadata/properties" ma:root="true" ma:fieldsID="3b7258fcfcaba4985fc84f71ae229a42" ns2:_="" ns3:_="">
    <xsd:import namespace="b545358d-e310-4d04-b43f-541cad9994cd"/>
    <xsd:import namespace="7a9f276f-f162-4cb8-9653-eafef4bd08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358d-e310-4d04-b43f-541cad9994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23913a5-fff7-4b25-bc4b-eac5b45096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f276f-f162-4cb8-9653-eafef4bd086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633779-304a-4fec-a556-a2839aab83d9}" ma:internalName="TaxCatchAll" ma:showField="CatchAllData" ma:web="7a9f276f-f162-4cb8-9653-eafef4bd0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9f276f-f162-4cb8-9653-eafef4bd0861" xsi:nil="true"/>
    <lcf76f155ced4ddcb4097134ff3c332f xmlns="b545358d-e310-4d04-b43f-541cad9994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9DEA8D-73AF-42CE-9548-20DA9B7D1462}"/>
</file>

<file path=customXml/itemProps2.xml><?xml version="1.0" encoding="utf-8"?>
<ds:datastoreItem xmlns:ds="http://schemas.openxmlformats.org/officeDocument/2006/customXml" ds:itemID="{D19F5872-8DAE-4F77-930B-021DA9331E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1D7F56-BD8F-4A7E-AE61-5C958CF127BB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20524</TotalTime>
  <Words>1847</Words>
  <Application>Microsoft Office PowerPoint</Application>
  <PresentationFormat>Grand écran</PresentationFormat>
  <Paragraphs>160</Paragraphs>
  <Slides>17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Gill Sans MT</vt:lpstr>
      <vt:lpstr>Office Theme</vt:lpstr>
      <vt:lpstr>Link NCA NUTRITION CAUSAL ANALYSIS</vt:lpstr>
      <vt:lpstr>Objectives of this Training</vt:lpstr>
      <vt:lpstr>A Note on Data Cleaning</vt:lpstr>
      <vt:lpstr>Missing and Unknown Data</vt:lpstr>
      <vt:lpstr>Analysing and Reporting Prevalence</vt:lpstr>
      <vt:lpstr>Example: Analysing Prevalence</vt:lpstr>
      <vt:lpstr>Example: Presenting Prevalence</vt:lpstr>
      <vt:lpstr>Example: Presenting Average</vt:lpstr>
      <vt:lpstr>Analysing and Reporting Design Effect</vt:lpstr>
      <vt:lpstr>Analysing and Reporting Design Effect</vt:lpstr>
      <vt:lpstr>Logistic Regression</vt:lpstr>
      <vt:lpstr>Logistic Regression</vt:lpstr>
      <vt:lpstr>Linear Regression</vt:lpstr>
      <vt:lpstr>Linear Regression</vt:lpstr>
      <vt:lpstr>Example Annexed Table of Analyses (Link NCA Mada 2019)</vt:lpstr>
      <vt:lpstr>Concluding Thoughts</vt:lpstr>
      <vt:lpstr>Your Questions are Welcome</vt:lpstr>
    </vt:vector>
  </TitlesOfParts>
  <Company>International Medical Corps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Burns</dc:creator>
  <cp:lastModifiedBy>Alexandra Humphreys</cp:lastModifiedBy>
  <cp:revision>317</cp:revision>
  <dcterms:created xsi:type="dcterms:W3CDTF">2014-12-17T18:11:19Z</dcterms:created>
  <dcterms:modified xsi:type="dcterms:W3CDTF">2019-08-09T11:00:41Z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0x010100EFEBDE5D13C7C844895D4D0785CE1387</vt:lpwstr>
  </property>
</Properties>
</file>