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2"/>
  </p:notesMasterIdLst>
  <p:handoutMasterIdLst>
    <p:handoutMasterId r:id="rId33"/>
  </p:handoutMasterIdLst>
  <p:sldIdLst>
    <p:sldId id="301" r:id="rId5"/>
    <p:sldId id="526" r:id="rId6"/>
    <p:sldId id="427" r:id="rId7"/>
    <p:sldId id="480" r:id="rId8"/>
    <p:sldId id="261" r:id="rId9"/>
    <p:sldId id="493" r:id="rId10"/>
    <p:sldId id="468" r:id="rId11"/>
    <p:sldId id="529" r:id="rId12"/>
    <p:sldId id="259" r:id="rId13"/>
    <p:sldId id="486" r:id="rId14"/>
    <p:sldId id="391" r:id="rId15"/>
    <p:sldId id="487" r:id="rId16"/>
    <p:sldId id="488" r:id="rId17"/>
    <p:sldId id="364" r:id="rId18"/>
    <p:sldId id="429" r:id="rId19"/>
    <p:sldId id="278" r:id="rId20"/>
    <p:sldId id="270" r:id="rId21"/>
    <p:sldId id="356" r:id="rId22"/>
    <p:sldId id="528" r:id="rId23"/>
    <p:sldId id="426" r:id="rId24"/>
    <p:sldId id="366" r:id="rId25"/>
    <p:sldId id="365" r:id="rId26"/>
    <p:sldId id="297" r:id="rId27"/>
    <p:sldId id="298" r:id="rId28"/>
    <p:sldId id="283" r:id="rId29"/>
    <p:sldId id="269" r:id="rId30"/>
    <p:sldId id="265"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3">
          <p15:clr>
            <a:srgbClr val="A4A3A4"/>
          </p15:clr>
        </p15:guide>
        <p15:guide id="2" orient="horz" pos="738">
          <p15:clr>
            <a:srgbClr val="A4A3A4"/>
          </p15:clr>
        </p15:guide>
        <p15:guide id="3" orient="horz" pos="997">
          <p15:clr>
            <a:srgbClr val="A4A3A4"/>
          </p15:clr>
        </p15:guide>
        <p15:guide id="4" pos="5658">
          <p15:clr>
            <a:srgbClr val="A4A3A4"/>
          </p15:clr>
        </p15:guide>
        <p15:guide id="5" pos="95">
          <p15:clr>
            <a:srgbClr val="A4A3A4"/>
          </p15:clr>
        </p15:guide>
        <p15:guide id="6" pos="272">
          <p15:clr>
            <a:srgbClr val="A4A3A4"/>
          </p15:clr>
        </p15:guide>
        <p15:guide id="7" pos="287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5" clrIdx="0"/>
  <p:cmAuthor id="2" name="Guest User" initials="GU" lastIdx="1" clrIdx="1">
    <p:extLst>
      <p:ext uri="{19B8F6BF-5375-455C-9EA6-DF929625EA0E}">
        <p15:presenceInfo xmlns:p15="http://schemas.microsoft.com/office/powerpoint/2012/main" userId="S::urn:spo:anon#ab0c235b7f5314b9b04897e5ba02d1aab63f7de69ff89e2597d2914d9bb5b169::" providerId="AD"/>
      </p:ext>
    </p:extLst>
  </p:cmAuthor>
  <p:cmAuthor id="3" name="Guest User" initials="GU [2]" lastIdx="8" clrIdx="2">
    <p:extLst>
      <p:ext uri="{19B8F6BF-5375-455C-9EA6-DF929625EA0E}">
        <p15:presenceInfo xmlns:p15="http://schemas.microsoft.com/office/powerpoint/2012/main" userId="S::urn:spo:anon#a524541f63d8e46de7285f0784c0a0e74d536500fc658cf1e2923eba52b14a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007"/>
    <a:srgbClr val="DD2B18"/>
    <a:srgbClr val="F60006"/>
    <a:srgbClr val="F1030A"/>
    <a:srgbClr val="ED0409"/>
    <a:srgbClr val="ED100C"/>
    <a:srgbClr val="ED1C10"/>
    <a:srgbClr val="ED1F13"/>
    <a:srgbClr val="EA1F17"/>
    <a:srgbClr val="E124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226189-7FB0-DC01-600D-D0ACB1595487}" v="1" dt="2022-02-02T15:35:11.62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66195" autoAdjust="0"/>
  </p:normalViewPr>
  <p:slideViewPr>
    <p:cSldViewPr snapToObjects="1" showGuides="1">
      <p:cViewPr varScale="1">
        <p:scale>
          <a:sx n="70" d="100"/>
          <a:sy n="70" d="100"/>
        </p:scale>
        <p:origin x="2872" y="184"/>
      </p:cViewPr>
      <p:guideLst>
        <p:guide orient="horz" pos="3973"/>
        <p:guide orient="horz" pos="738"/>
        <p:guide orient="horz" pos="997"/>
        <p:guide pos="5658"/>
        <p:guide pos="95"/>
        <p:guide pos="272"/>
        <p:guide pos="2879"/>
      </p:guideLst>
    </p:cSldViewPr>
  </p:slid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ja Segvic" userId="S::ssegvic@actionagainsthunger.ca::13b9f5e9-0ec8-4904-9c0e-e0df5943de98" providerId="AD" clId="Web-{E3226189-7FB0-DC01-600D-D0ACB1595487}"/>
    <pc:docChg chg="modSld">
      <pc:chgData name="Sanja Segvic" userId="S::ssegvic@actionagainsthunger.ca::13b9f5e9-0ec8-4904-9c0e-e0df5943de98" providerId="AD" clId="Web-{E3226189-7FB0-DC01-600D-D0ACB1595487}" dt="2022-02-02T15:35:11.620" v="0"/>
      <pc:docMkLst>
        <pc:docMk/>
      </pc:docMkLst>
      <pc:sldChg chg="addSp">
        <pc:chgData name="Sanja Segvic" userId="S::ssegvic@actionagainsthunger.ca::13b9f5e9-0ec8-4904-9c0e-e0df5943de98" providerId="AD" clId="Web-{E3226189-7FB0-DC01-600D-D0ACB1595487}" dt="2022-02-02T15:35:11.620" v="0"/>
        <pc:sldMkLst>
          <pc:docMk/>
          <pc:sldMk cId="0" sldId="301"/>
        </pc:sldMkLst>
        <pc:spChg chg="add">
          <ac:chgData name="Sanja Segvic" userId="S::ssegvic@actionagainsthunger.ca::13b9f5e9-0ec8-4904-9c0e-e0df5943de98" providerId="AD" clId="Web-{E3226189-7FB0-DC01-600D-D0ACB1595487}" dt="2022-02-02T15:35:11.620" v="0"/>
          <ac:spMkLst>
            <pc:docMk/>
            <pc:sldMk cId="0" sldId="301"/>
            <ac:spMk id="4" creationId="{3CF8C2D4-5A30-4BD7-B837-30D42BB663F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0D6A37-291F-4E46-BB73-3B99CE153558}" type="datetimeFigureOut">
              <a:rPr lang="en-US" smtClean="0"/>
              <a:t>2/2/2022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B6E366-02D8-9240-8F65-12E2F8F2864D}" type="slidenum">
              <a:rPr lang="en-US" smtClean="0"/>
              <a:t>‹#›</a:t>
            </a:fld>
            <a:endParaRPr lang="en-US"/>
          </a:p>
        </p:txBody>
      </p:sp>
    </p:spTree>
    <p:extLst>
      <p:ext uri="{BB962C8B-B14F-4D97-AF65-F5344CB8AC3E}">
        <p14:creationId xmlns:p14="http://schemas.microsoft.com/office/powerpoint/2010/main" val="2786799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CCD24-79A0-1B45-AEA8-F931F4D6188E}" type="datetimeFigureOut">
              <a:rPr lang="en-US" smtClean="0"/>
              <a:t>2/2/2022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FFFF08-BA74-3E4E-B67B-CFCBDE5D9836}" type="slidenum">
              <a:rPr lang="en-US" smtClean="0"/>
              <a:t>‹#›</a:t>
            </a:fld>
            <a:endParaRPr lang="en-US"/>
          </a:p>
        </p:txBody>
      </p:sp>
    </p:spTree>
    <p:extLst>
      <p:ext uri="{BB962C8B-B14F-4D97-AF65-F5344CB8AC3E}">
        <p14:creationId xmlns:p14="http://schemas.microsoft.com/office/powerpoint/2010/main" val="15547388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illinoisaap.org/wp-content/uploads/Whats-In-Breastmilk.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146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8D16760-526B-46F7-9B54-1197EBD7D5A7}" type="slidenum">
              <a:rPr lang="fr-FR" altLang="en-US" smtClean="0">
                <a:solidFill>
                  <a:prstClr val="black"/>
                </a:solidFill>
              </a:rPr>
              <a:pPr/>
              <a:t>1</a:t>
            </a:fld>
            <a:endParaRPr lang="fr-FR" alt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CE8CA40-9D1D-473C-AEA1-AF74D3B6C7F4}" type="slidenum">
              <a:rPr lang="en-GB" altLang="en-US">
                <a:latin typeface="Arial" panose="020B0604020202020204" pitchFamily="34" charset="0"/>
              </a:rPr>
              <a:pPr>
                <a:spcBef>
                  <a:spcPct val="0"/>
                </a:spcBef>
              </a:pPr>
              <a:t>13</a:t>
            </a:fld>
            <a:endParaRPr lang="en-GB" altLang="en-US" dirty="0">
              <a:latin typeface="Arial" panose="020B0604020202020204" pitchFamily="34" charset="0"/>
            </a:endParaRPr>
          </a:p>
        </p:txBody>
      </p:sp>
      <p:sp>
        <p:nvSpPr>
          <p:cNvPr id="133123" name="Rectangle 7"/>
          <p:cNvSpPr txBox="1">
            <a:spLocks noGrp="1" noChangeArrowheads="1"/>
          </p:cNvSpPr>
          <p:nvPr/>
        </p:nvSpPr>
        <p:spPr bwMode="auto">
          <a:xfrm>
            <a:off x="3973819" y="8831418"/>
            <a:ext cx="3036581" cy="464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A63A61D4-0252-4E45-BDFE-F4A5AE6D33D1}" type="slidenum">
              <a:rPr lang="fr-FR" altLang="en-US">
                <a:latin typeface="Times New Roman" panose="02020603050405020304" pitchFamily="18" charset="0"/>
              </a:rPr>
              <a:pPr algn="r" eaLnBrk="1" hangingPunct="1">
                <a:spcBef>
                  <a:spcPct val="0"/>
                </a:spcBef>
              </a:pPr>
              <a:t>13</a:t>
            </a:fld>
            <a:endParaRPr lang="fr-FR" altLang="en-US" dirty="0">
              <a:latin typeface="Times New Roman" panose="02020603050405020304" pitchFamily="18" charset="0"/>
            </a:endParaRPr>
          </a:p>
        </p:txBody>
      </p:sp>
      <p:sp>
        <p:nvSpPr>
          <p:cNvPr id="133124" name="Rectangle 2"/>
          <p:cNvSpPr>
            <a:spLocks noGrp="1" noRot="1" noChangeAspect="1" noChangeArrowheads="1" noTextEdit="1"/>
          </p:cNvSpPr>
          <p:nvPr>
            <p:ph type="sldImg"/>
          </p:nvPr>
        </p:nvSpPr>
        <p:spPr bwMode="auto">
          <a:xfrm>
            <a:off x="1165225" y="695325"/>
            <a:ext cx="46482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3125" name="Rectangle 3"/>
          <p:cNvSpPr>
            <a:spLocks noGrp="1" noChangeArrowheads="1"/>
          </p:cNvSpPr>
          <p:nvPr>
            <p:ph type="body" idx="1"/>
          </p:nvPr>
        </p:nvSpPr>
        <p:spPr bwMode="auto">
          <a:xfrm>
            <a:off x="934091" y="4415709"/>
            <a:ext cx="5142218" cy="418321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2" algn="just"/>
            <a:r>
              <a:rPr lang="en-US" dirty="0"/>
              <a:t>Reduce </a:t>
            </a:r>
            <a:r>
              <a:rPr lang="en-US" dirty="0" err="1"/>
              <a:t>riesgo</a:t>
            </a:r>
            <a:r>
              <a:rPr lang="en-US" dirty="0"/>
              <a:t> de cancer de mama y </a:t>
            </a:r>
            <a:r>
              <a:rPr lang="en-US" dirty="0" err="1"/>
              <a:t>ovario</a:t>
            </a:r>
            <a:r>
              <a:rPr lang="en-US" dirty="0"/>
              <a:t>, </a:t>
            </a:r>
            <a:r>
              <a:rPr lang="en-US" dirty="0" err="1"/>
              <a:t>menor</a:t>
            </a:r>
            <a:r>
              <a:rPr lang="en-US" dirty="0"/>
              <a:t> </a:t>
            </a:r>
            <a:r>
              <a:rPr lang="en-US" dirty="0" err="1"/>
              <a:t>tendencia</a:t>
            </a:r>
            <a:r>
              <a:rPr lang="en-US" dirty="0"/>
              <a:t> a osteoporosis.</a:t>
            </a:r>
            <a:r>
              <a:rPr lang="en-US" baseline="0" dirty="0"/>
              <a:t> </a:t>
            </a:r>
            <a:r>
              <a:rPr lang="en-US" dirty="0" err="1"/>
              <a:t>Ayuda</a:t>
            </a:r>
            <a:r>
              <a:rPr lang="en-US" dirty="0"/>
              <a:t> para la </a:t>
            </a:r>
            <a:r>
              <a:rPr lang="en-US" dirty="0" err="1"/>
              <a:t>involución</a:t>
            </a:r>
            <a:r>
              <a:rPr lang="en-US" dirty="0"/>
              <a:t> </a:t>
            </a:r>
            <a:r>
              <a:rPr lang="en-US" dirty="0" err="1"/>
              <a:t>uterina</a:t>
            </a:r>
            <a:r>
              <a:rPr lang="en-US" dirty="0"/>
              <a:t>.</a:t>
            </a:r>
          </a:p>
          <a:p>
            <a:pPr lvl="2" algn="just"/>
            <a:r>
              <a:rPr lang="en-US" dirty="0"/>
              <a:t>Produce </a:t>
            </a:r>
            <a:r>
              <a:rPr lang="en-US" dirty="0" err="1"/>
              <a:t>hormonas</a:t>
            </a:r>
            <a:r>
              <a:rPr lang="en-US" dirty="0"/>
              <a:t> que la </a:t>
            </a:r>
            <a:r>
              <a:rPr lang="en-US" dirty="0" err="1"/>
              <a:t>hacen</a:t>
            </a:r>
            <a:r>
              <a:rPr lang="en-US" dirty="0"/>
              <a:t> </a:t>
            </a:r>
            <a:r>
              <a:rPr lang="en-US" dirty="0" err="1"/>
              <a:t>sentir</a:t>
            </a:r>
            <a:r>
              <a:rPr lang="en-US" dirty="0"/>
              <a:t> </a:t>
            </a:r>
            <a:r>
              <a:rPr lang="en-US" dirty="0" err="1"/>
              <a:t>bien</a:t>
            </a:r>
            <a:r>
              <a:rPr lang="en-US" dirty="0"/>
              <a:t>.</a:t>
            </a:r>
            <a:r>
              <a:rPr lang="en-US" baseline="0" dirty="0"/>
              <a:t> </a:t>
            </a:r>
            <a:r>
              <a:rPr lang="en-US" dirty="0" err="1"/>
              <a:t>Fortalece</a:t>
            </a:r>
            <a:r>
              <a:rPr lang="en-US" dirty="0"/>
              <a:t> </a:t>
            </a:r>
            <a:r>
              <a:rPr lang="en-US" dirty="0" err="1"/>
              <a:t>su</a:t>
            </a:r>
            <a:r>
              <a:rPr lang="en-US" dirty="0"/>
              <a:t> </a:t>
            </a:r>
            <a:r>
              <a:rPr lang="en-US" dirty="0" err="1"/>
              <a:t>seguridad</a:t>
            </a:r>
            <a:r>
              <a:rPr lang="en-US" dirty="0"/>
              <a:t> con </a:t>
            </a:r>
            <a:r>
              <a:rPr lang="en-US" dirty="0" err="1"/>
              <a:t>relación</a:t>
            </a:r>
            <a:r>
              <a:rPr lang="en-US" dirty="0"/>
              <a:t> a la </a:t>
            </a:r>
            <a:r>
              <a:rPr lang="en-US" dirty="0" err="1"/>
              <a:t>capacidad</a:t>
            </a:r>
            <a:r>
              <a:rPr lang="en-US" dirty="0"/>
              <a:t> que </a:t>
            </a:r>
            <a:r>
              <a:rPr lang="en-US" dirty="0" err="1"/>
              <a:t>tienen</a:t>
            </a:r>
            <a:r>
              <a:rPr lang="en-US" dirty="0"/>
              <a:t> de </a:t>
            </a:r>
            <a:r>
              <a:rPr lang="en-US" dirty="0" err="1"/>
              <a:t>cuidar</a:t>
            </a:r>
            <a:r>
              <a:rPr lang="en-US" dirty="0"/>
              <a:t> a </a:t>
            </a:r>
            <a:r>
              <a:rPr lang="en-US" dirty="0" err="1"/>
              <a:t>su</a:t>
            </a:r>
            <a:r>
              <a:rPr lang="en-US" dirty="0"/>
              <a:t> </a:t>
            </a:r>
            <a:r>
              <a:rPr lang="en-US" dirty="0" err="1"/>
              <a:t>bebé</a:t>
            </a:r>
            <a:endParaRPr lang="en-US" dirty="0"/>
          </a:p>
          <a:p>
            <a:pPr marL="914400" marR="0" lvl="2" indent="0" algn="just" defTabSz="457200" rtl="0" eaLnBrk="1" fontAlgn="auto" latinLnBrk="0" hangingPunct="1">
              <a:lnSpc>
                <a:spcPct val="100000"/>
              </a:lnSpc>
              <a:spcBef>
                <a:spcPts val="0"/>
              </a:spcBef>
              <a:spcAft>
                <a:spcPts val="0"/>
              </a:spcAft>
              <a:buClrTx/>
              <a:buSzTx/>
              <a:buFontTx/>
              <a:buNone/>
              <a:tabLst/>
              <a:defRPr/>
            </a:pPr>
            <a:r>
              <a:rPr lang="en-US" dirty="0" err="1"/>
              <a:t>Ahorra</a:t>
            </a:r>
            <a:r>
              <a:rPr lang="en-US" dirty="0"/>
              <a:t> </a:t>
            </a:r>
            <a:r>
              <a:rPr lang="en-US" dirty="0" err="1"/>
              <a:t>tiempo</a:t>
            </a:r>
            <a:r>
              <a:rPr lang="en-US" dirty="0"/>
              <a:t> y </a:t>
            </a:r>
            <a:r>
              <a:rPr lang="en-US" dirty="0" err="1"/>
              <a:t>dinero</a:t>
            </a:r>
            <a:r>
              <a:rPr lang="en-US" dirty="0"/>
              <a:t> al no </a:t>
            </a:r>
            <a:r>
              <a:rPr lang="en-US" dirty="0" err="1"/>
              <a:t>tener</a:t>
            </a:r>
            <a:r>
              <a:rPr lang="en-US" dirty="0"/>
              <a:t> que </a:t>
            </a:r>
            <a:r>
              <a:rPr lang="en-US" dirty="0" err="1"/>
              <a:t>comprar</a:t>
            </a:r>
            <a:r>
              <a:rPr lang="en-US" dirty="0"/>
              <a:t> </a:t>
            </a:r>
            <a:r>
              <a:rPr lang="en-US" dirty="0" err="1"/>
              <a:t>medicamentos</a:t>
            </a:r>
            <a:r>
              <a:rPr lang="en-US" dirty="0"/>
              <a:t>, </a:t>
            </a:r>
            <a:r>
              <a:rPr lang="en-US" dirty="0" err="1"/>
              <a:t>desplazarse</a:t>
            </a:r>
            <a:r>
              <a:rPr lang="en-US" dirty="0"/>
              <a:t> a </a:t>
            </a:r>
            <a:r>
              <a:rPr lang="en-US" dirty="0" err="1"/>
              <a:t>consultar</a:t>
            </a:r>
            <a:r>
              <a:rPr lang="en-US" dirty="0"/>
              <a:t> a </a:t>
            </a:r>
            <a:r>
              <a:rPr lang="en-US" dirty="0" err="1"/>
              <a:t>los</a:t>
            </a:r>
            <a:r>
              <a:rPr lang="en-US" dirty="0"/>
              <a:t> </a:t>
            </a:r>
            <a:r>
              <a:rPr lang="en-US" dirty="0" err="1"/>
              <a:t>servicios</a:t>
            </a:r>
            <a:r>
              <a:rPr lang="en-US" dirty="0"/>
              <a:t> medicos o </a:t>
            </a:r>
            <a:r>
              <a:rPr lang="en-US" dirty="0" err="1"/>
              <a:t>comprar</a:t>
            </a:r>
            <a:r>
              <a:rPr lang="en-US" dirty="0"/>
              <a:t> </a:t>
            </a:r>
            <a:r>
              <a:rPr lang="en-US" dirty="0" err="1"/>
              <a:t>leche</a:t>
            </a:r>
            <a:r>
              <a:rPr lang="en-US" dirty="0"/>
              <a:t> de formula.</a:t>
            </a:r>
          </a:p>
          <a:p>
            <a:pPr lvl="2"/>
            <a:r>
              <a:rPr lang="en-US" dirty="0"/>
              <a:t>No produce </a:t>
            </a:r>
            <a:r>
              <a:rPr lang="en-US" dirty="0" err="1"/>
              <a:t>desechos</a:t>
            </a:r>
            <a:r>
              <a:rPr lang="en-US" dirty="0"/>
              <a:t> que </a:t>
            </a:r>
            <a:r>
              <a:rPr lang="en-US" dirty="0" err="1"/>
              <a:t>afecten</a:t>
            </a:r>
            <a:r>
              <a:rPr lang="en-US" dirty="0"/>
              <a:t> al </a:t>
            </a:r>
            <a:r>
              <a:rPr lang="en-US" dirty="0" err="1"/>
              <a:t>medio</a:t>
            </a:r>
            <a:r>
              <a:rPr lang="en-US" dirty="0"/>
              <a:t> </a:t>
            </a:r>
            <a:r>
              <a:rPr lang="en-US" dirty="0" err="1"/>
              <a:t>ambienteSe</a:t>
            </a:r>
            <a:r>
              <a:rPr lang="en-US" dirty="0"/>
              <a:t> </a:t>
            </a:r>
            <a:r>
              <a:rPr lang="en-US" dirty="0" err="1"/>
              <a:t>promueve</a:t>
            </a:r>
            <a:r>
              <a:rPr lang="en-US" dirty="0"/>
              <a:t> el </a:t>
            </a:r>
            <a:r>
              <a:rPr lang="en-US" dirty="0" err="1"/>
              <a:t>uso</a:t>
            </a:r>
            <a:r>
              <a:rPr lang="en-US" dirty="0"/>
              <a:t> </a:t>
            </a:r>
            <a:r>
              <a:rPr lang="en-US" dirty="0" err="1"/>
              <a:t>eficiente</a:t>
            </a:r>
            <a:r>
              <a:rPr lang="en-US" dirty="0"/>
              <a:t> de </a:t>
            </a:r>
            <a:r>
              <a:rPr lang="en-US" dirty="0" err="1"/>
              <a:t>los</a:t>
            </a:r>
            <a:r>
              <a:rPr lang="en-US" dirty="0"/>
              <a:t> </a:t>
            </a:r>
            <a:r>
              <a:rPr lang="en-US" dirty="0" err="1"/>
              <a:t>recursos</a:t>
            </a:r>
            <a:r>
              <a:rPr lang="en-US" dirty="0"/>
              <a:t> de </a:t>
            </a:r>
            <a:r>
              <a:rPr lang="en-US" dirty="0" err="1"/>
              <a:t>los</a:t>
            </a:r>
            <a:r>
              <a:rPr lang="en-US" dirty="0"/>
              <a:t> </a:t>
            </a:r>
            <a:r>
              <a:rPr lang="en-US" dirty="0" err="1"/>
              <a:t>sistemas</a:t>
            </a:r>
            <a:r>
              <a:rPr lang="en-US" dirty="0"/>
              <a:t> de </a:t>
            </a:r>
            <a:r>
              <a:rPr lang="en-US" dirty="0" err="1"/>
              <a:t>salud</a:t>
            </a:r>
            <a:r>
              <a:rPr lang="en-US" dirty="0"/>
              <a:t>.</a:t>
            </a:r>
            <a:endParaRPr lang="it-IT" altLang="en-US" dirty="0">
              <a:latin typeface="Arial" panose="020B0604020202020204" pitchFamily="34" charset="0"/>
            </a:endParaRPr>
          </a:p>
          <a:p>
            <a:pPr eaLnBrk="1" hangingPunct="1">
              <a:spcBef>
                <a:spcPct val="0"/>
              </a:spcBef>
            </a:pPr>
            <a:endParaRPr lang="it-IT" altLang="en-US" dirty="0">
              <a:latin typeface="Arial" panose="020B0604020202020204" pitchFamily="34" charset="0"/>
            </a:endParaRPr>
          </a:p>
        </p:txBody>
      </p:sp>
    </p:spTree>
    <p:extLst>
      <p:ext uri="{BB962C8B-B14F-4D97-AF65-F5344CB8AC3E}">
        <p14:creationId xmlns:p14="http://schemas.microsoft.com/office/powerpoint/2010/main" val="3607942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3058B32-5B4C-45C8-893A-E614F32916DD}" type="slidenum">
              <a:rPr lang="en-GB" altLang="en-US">
                <a:latin typeface="Arial" panose="020B0604020202020204" pitchFamily="34" charset="0"/>
              </a:rPr>
              <a:pPr>
                <a:spcBef>
                  <a:spcPct val="0"/>
                </a:spcBef>
              </a:pPr>
              <a:t>14</a:t>
            </a:fld>
            <a:endParaRPr lang="en-GB" altLang="en-US" dirty="0">
              <a:latin typeface="Arial" panose="020B0604020202020204" pitchFamily="34" charset="0"/>
            </a:endParaRPr>
          </a:p>
        </p:txBody>
      </p:sp>
      <p:sp>
        <p:nvSpPr>
          <p:cNvPr id="135171" name="Rectangle 7"/>
          <p:cNvSpPr txBox="1">
            <a:spLocks noGrp="1" noChangeArrowheads="1"/>
          </p:cNvSpPr>
          <p:nvPr/>
        </p:nvSpPr>
        <p:spPr bwMode="auto">
          <a:xfrm>
            <a:off x="3973819" y="8831418"/>
            <a:ext cx="3036581" cy="46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8BED1BB6-4DA6-485C-8A1E-3CFCABCE32D8}" type="slidenum">
              <a:rPr lang="fr-FR" altLang="en-US">
                <a:latin typeface="Times New Roman" panose="02020603050405020304" pitchFamily="18" charset="0"/>
              </a:rPr>
              <a:pPr algn="r" eaLnBrk="1" hangingPunct="1">
                <a:spcBef>
                  <a:spcPct val="0"/>
                </a:spcBef>
              </a:pPr>
              <a:t>14</a:t>
            </a:fld>
            <a:endParaRPr lang="fr-FR" altLang="en-US" dirty="0">
              <a:latin typeface="Times New Roman" panose="02020603050405020304" pitchFamily="18" charset="0"/>
            </a:endParaRPr>
          </a:p>
        </p:txBody>
      </p:sp>
      <p:sp>
        <p:nvSpPr>
          <p:cNvPr id="135172" name="Rectangle 2"/>
          <p:cNvSpPr>
            <a:spLocks noGrp="1" noRot="1" noChangeAspect="1" noChangeArrowheads="1" noTextEdit="1"/>
          </p:cNvSpPr>
          <p:nvPr>
            <p:ph type="sldImg"/>
          </p:nvPr>
        </p:nvSpPr>
        <p:spPr bwMode="auto">
          <a:xfrm>
            <a:off x="1128713" y="717550"/>
            <a:ext cx="4646612" cy="348456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5173" name="Rectangle 3"/>
          <p:cNvSpPr>
            <a:spLocks noGrp="1" noChangeArrowheads="1"/>
          </p:cNvSpPr>
          <p:nvPr>
            <p:ph type="body" idx="1"/>
          </p:nvPr>
        </p:nvSpPr>
        <p:spPr bwMode="auto">
          <a:xfrm>
            <a:off x="905785" y="4444973"/>
            <a:ext cx="5140646" cy="418321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lang="en-US" sz="1200" b="1" kern="1200" dirty="0">
                <a:solidFill>
                  <a:schemeClr val="tx1"/>
                </a:solidFill>
                <a:effectLst/>
                <a:latin typeface="+mn-lt"/>
                <a:ea typeface="MS PGothic" panose="020B0600070205080204" pitchFamily="34" charset="-128"/>
                <a:cs typeface="ＭＳ Ｐゴシック" charset="0"/>
              </a:rPr>
              <a:t>Alimentación artificial</a:t>
            </a:r>
            <a:r>
              <a:rPr lang="en-US" sz="1200" kern="1200" dirty="0">
                <a:solidFill>
                  <a:schemeClr val="tx1"/>
                </a:solidFill>
                <a:effectLst/>
                <a:latin typeface="+mn-lt"/>
                <a:ea typeface="MS PGothic" panose="020B0600070205080204" pitchFamily="34" charset="-128"/>
                <a:cs typeface="ＭＳ Ｐゴシック" charset="0"/>
              </a:rPr>
              <a:t>: alimentación con sustituto de la leche materna.</a:t>
            </a:r>
          </a:p>
          <a:p>
            <a:pPr eaLnBrk="1" hangingPunct="1">
              <a:spcBef>
                <a:spcPct val="0"/>
              </a:spcBef>
              <a:buFontTx/>
              <a:buChar char="•"/>
            </a:pPr>
            <a:r>
              <a:rPr lang="en-GB" altLang="zh-CN" dirty="0">
                <a:latin typeface="Arial" panose="020B0604020202020204" pitchFamily="34" charset="0"/>
                <a:cs typeface="Arial" panose="020B0604020202020204" pitchFamily="34" charset="0"/>
              </a:rPr>
              <a:t>No tiene la protección de la leche materna - un </a:t>
            </a:r>
            <a:r>
              <a:rPr lang="en-US" sz="1200" kern="1200" dirty="0">
                <a:solidFill>
                  <a:schemeClr val="tx1"/>
                </a:solidFill>
                <a:effectLst/>
                <a:latin typeface="+mn-lt"/>
                <a:ea typeface="MS PGothic" panose="020B0600070205080204" pitchFamily="34" charset="-128"/>
                <a:cs typeface="ＭＳ Ｐゴシック" charset="0"/>
              </a:rPr>
              <a:t>sustituto de la leche materna es una sustancia diferente a la leche materna, es decir, no está diseñado para cumplir la edad/etapa del lactante/niño, y no </a:t>
            </a:r>
            <a:r>
              <a:rPr lang="en-US" sz="1200" kern="1200" dirty="0" err="1">
                <a:solidFill>
                  <a:schemeClr val="tx1"/>
                </a:solidFill>
                <a:effectLst/>
                <a:latin typeface="+mn-lt"/>
                <a:ea typeface="MS PGothic" panose="020B0600070205080204" pitchFamily="34" charset="-128"/>
                <a:cs typeface="ＭＳ Ｐゴシック" charset="0"/>
              </a:rPr>
              <a:t>tiene</a:t>
            </a:r>
            <a:r>
              <a:rPr lang="en-US" sz="1200" kern="1200" dirty="0">
                <a:solidFill>
                  <a:schemeClr val="tx1"/>
                </a:solidFill>
                <a:effectLst/>
                <a:latin typeface="+mn-lt"/>
                <a:ea typeface="MS PGothic" panose="020B0600070205080204" pitchFamily="34" charset="-128"/>
                <a:cs typeface="ＭＳ Ｐゴシック" charset="0"/>
              </a:rPr>
              <a:t> la </a:t>
            </a:r>
            <a:r>
              <a:rPr lang="en-US" sz="1200" kern="1200" dirty="0" err="1">
                <a:solidFill>
                  <a:schemeClr val="tx1"/>
                </a:solidFill>
                <a:effectLst/>
                <a:latin typeface="+mn-lt"/>
                <a:ea typeface="MS PGothic" panose="020B0600070205080204" pitchFamily="34" charset="-128"/>
                <a:cs typeface="ＭＳ Ｐゴシック" charset="0"/>
              </a:rPr>
              <a:t>misma</a:t>
            </a:r>
            <a:r>
              <a:rPr lang="en-US" sz="1200" kern="1200" dirty="0">
                <a:solidFill>
                  <a:schemeClr val="tx1"/>
                </a:solidFill>
                <a:effectLst/>
                <a:latin typeface="+mn-lt"/>
                <a:ea typeface="MS PGothic" panose="020B0600070205080204" pitchFamily="34" charset="-128"/>
                <a:cs typeface="ＭＳ Ｐゴシック" charset="0"/>
              </a:rPr>
              <a:t> </a:t>
            </a:r>
            <a:r>
              <a:rPr lang="en-US" sz="1200" kern="1200" dirty="0" err="1">
                <a:solidFill>
                  <a:schemeClr val="tx1"/>
                </a:solidFill>
                <a:effectLst/>
                <a:latin typeface="+mn-lt"/>
                <a:ea typeface="MS PGothic" panose="020B0600070205080204" pitchFamily="34" charset="-128"/>
                <a:cs typeface="ＭＳ Ｐゴシック" charset="0"/>
              </a:rPr>
              <a:t>composición</a:t>
            </a:r>
            <a:r>
              <a:rPr lang="en-US" sz="1200" kern="1200" dirty="0">
                <a:solidFill>
                  <a:schemeClr val="tx1"/>
                </a:solidFill>
                <a:effectLst/>
                <a:latin typeface="+mn-lt"/>
                <a:ea typeface="MS PGothic" panose="020B0600070205080204" pitchFamily="34" charset="-128"/>
                <a:cs typeface="ＭＳ Ｐゴシック" charset="0"/>
              </a:rPr>
              <a:t>. Vea la diapositiva visual para mostrar las diferencias entre la leche materna y la leche artificial: </a:t>
            </a:r>
            <a:r>
              <a:rPr lang="en-US" sz="1200" u="sng" kern="1200" dirty="0">
                <a:solidFill>
                  <a:schemeClr val="tx1"/>
                </a:solidFill>
                <a:effectLst/>
                <a:latin typeface="+mn-lt"/>
                <a:ea typeface="MS PGothic" panose="020B0600070205080204" pitchFamily="34" charset="-128"/>
                <a:cs typeface="ＭＳ Ｐゴシック" charset="0"/>
                <a:hlinkClick r:id="rId3"/>
              </a:rPr>
              <a:t>http://illinoisaap.org/wp-content/uploads/Whats-In-Breastmilk.pdf </a:t>
            </a:r>
          </a:p>
          <a:p>
            <a:pPr eaLnBrk="1" hangingPunct="1">
              <a:spcBef>
                <a:spcPct val="0"/>
              </a:spcBef>
              <a:buFontTx/>
              <a:buChar char="•"/>
            </a:pPr>
            <a:r>
              <a:rPr lang="en-GB" altLang="zh-CN" dirty="0">
                <a:latin typeface="Arial" panose="020B0604020202020204" pitchFamily="34" charset="0"/>
                <a:cs typeface="Arial" panose="020B0604020202020204" pitchFamily="34" charset="0"/>
              </a:rPr>
              <a:t> No es estéril, aumenta la inseguridad alimentaria y la dependencia, es costoso en tiempo, recursos y cuidados, y la alimentación con biberón aumenta aún más el riesgo debido a las dificultades de limpieza, lo que añade una fuente de infección.</a:t>
            </a:r>
          </a:p>
        </p:txBody>
      </p:sp>
    </p:spTree>
    <p:extLst>
      <p:ext uri="{BB962C8B-B14F-4D97-AF65-F5344CB8AC3E}">
        <p14:creationId xmlns:p14="http://schemas.microsoft.com/office/powerpoint/2010/main" val="554249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Marcador de imagen de diapositiva"/>
          <p:cNvSpPr>
            <a:spLocks noGrp="1" noRot="1" noChangeAspect="1" noTextEdit="1"/>
          </p:cNvSpPr>
          <p:nvPr>
            <p:ph type="sldImg"/>
          </p:nvPr>
        </p:nvSpPr>
        <p:spPr bwMode="auto">
          <a:xfrm>
            <a:off x="1179513" y="695325"/>
            <a:ext cx="4651375" cy="34877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4147"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S PGothic" panose="020B0600070205080204" pitchFamily="34" charset="-128"/>
                <a:cs typeface="ＭＳ Ｐゴシック" charset="0"/>
              </a:rPr>
              <a:t>Este gráfico muestra que los mayores riesgos de morbilidad y mortalidad se dan entre los lactantes que no son amamantados. Por ejemplo, el riesgo de mortalidad relacionada con la neumonía entre los lactantes (0-5 meses) es aproximadamente 15 veces mayor que el de los lactantes alimentados exclusivamente con leche materna. </a:t>
            </a:r>
          </a:p>
          <a:p>
            <a:r>
              <a:rPr lang="en-US" sz="1200" kern="1200" dirty="0">
                <a:solidFill>
                  <a:schemeClr val="tx1"/>
                </a:solidFill>
                <a:effectLst/>
                <a:latin typeface="+mn-lt"/>
                <a:ea typeface="MS PGothic" panose="020B0600070205080204" pitchFamily="34" charset="-128"/>
                <a:cs typeface="ＭＳ Ｐゴシック" charset="0"/>
              </a:rPr>
              <a:t>Es importante señalar que incluso la lactancia materna parcial es más protectora en comparación con la no lactancia materna: el riesgo de mortalidad relacionada con la neumonía se multiplica por seis en comparación con el riesgo asociado con la no lactancia materna (riesgo relativo de 2,5 frente a 15,1, respectivamente).</a:t>
            </a:r>
          </a:p>
          <a:p>
            <a:pPr>
              <a:spcBef>
                <a:spcPct val="0"/>
              </a:spcBef>
            </a:pPr>
            <a:endParaRPr lang="fr-FR" altLang="en-US" dirty="0"/>
          </a:p>
          <a:p>
            <a:pPr>
              <a:spcBef>
                <a:spcPct val="0"/>
              </a:spcBef>
            </a:pPr>
            <a:endParaRPr lang="fr-FR" altLang="en-US" dirty="0"/>
          </a:p>
          <a:p>
            <a:pPr>
              <a:spcBef>
                <a:spcPct val="0"/>
              </a:spcBef>
            </a:pPr>
            <a:endParaRPr lang="fr-FR" altLang="en-US" dirty="0"/>
          </a:p>
        </p:txBody>
      </p:sp>
      <p:sp>
        <p:nvSpPr>
          <p:cNvPr id="134148"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89FFE8A-FD5D-4428-845B-13385703C095}" type="slidenum">
              <a:rPr lang="en-GB" altLang="en-US">
                <a:latin typeface="Arial" panose="020B0604020202020204" pitchFamily="34" charset="0"/>
              </a:rPr>
              <a:pPr>
                <a:spcBef>
                  <a:spcPct val="0"/>
                </a:spcBef>
              </a:pPr>
              <a:t>15</a:t>
            </a:fld>
            <a:endParaRPr lang="en-GB" altLang="en-US" dirty="0">
              <a:latin typeface="Arial" panose="020B0604020202020204" pitchFamily="34" charset="0"/>
            </a:endParaRPr>
          </a:p>
        </p:txBody>
      </p:sp>
    </p:spTree>
    <p:extLst>
      <p:ext uri="{BB962C8B-B14F-4D97-AF65-F5344CB8AC3E}">
        <p14:creationId xmlns:p14="http://schemas.microsoft.com/office/powerpoint/2010/main" val="259892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s-ES" altLang="en-US" dirty="0"/>
              <a:t>Dedique tiempo a resaltar esta diapositiva, ya que presenta el aspecto más importante de la alimentación complementaria: que de hecho es "complementario" a la lactancia materna continua.</a:t>
            </a:r>
          </a:p>
          <a:p>
            <a:endParaRPr lang="es-ES" altLang="en-US" dirty="0"/>
          </a:p>
          <a:p>
            <a:r>
              <a:rPr lang="es-ES" altLang="en-US" dirty="0"/>
              <a:t>Podemos ver en este diagrama de IBFAN que la leche materna constituye la dieta completa para un niño de hasta 6 meses. A partir de ese momento y hasta los 2 años de edad, la leche materna aún satisface la mayoría de las necesidades de nutrientes del niño (¡observe en esta gráfica que la proporción de nutrientes que la leche materna aumenta después de 6 meses!) ¡Hay una lactancia parcial porque algunos de los alimentos complementarios se están introduciendo además de la leche materna. Después de dos años, los alimentos complementarios forman cada vez más la mayor parte de la dieta del niño.</a:t>
            </a:r>
            <a:endParaRPr lang="en-US" altLang="en-US" dirty="0"/>
          </a:p>
        </p:txBody>
      </p:sp>
      <p:sp>
        <p:nvSpPr>
          <p:cNvPr id="215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02863DF-A222-4C6E-B1A3-108709DD3128}" type="slidenum">
              <a:rPr lang="en-GB" altLang="en-US" smtClean="0"/>
              <a:pPr>
                <a:spcBef>
                  <a:spcPct val="0"/>
                </a:spcBef>
              </a:pPr>
              <a:t>16</a:t>
            </a:fld>
            <a:endParaRPr lang="en-GB" altLang="en-US" dirty="0"/>
          </a:p>
        </p:txBody>
      </p:sp>
    </p:spTree>
    <p:extLst>
      <p:ext uri="{BB962C8B-B14F-4D97-AF65-F5344CB8AC3E}">
        <p14:creationId xmlns:p14="http://schemas.microsoft.com/office/powerpoint/2010/main" val="3699018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n-US" b="1" dirty="0"/>
              <a:t>Pregunte: </a:t>
            </a:r>
          </a:p>
          <a:p>
            <a:r>
              <a:rPr lang="es-ES" altLang="en-US" b="1" dirty="0"/>
              <a:t>¿Qué es la alimentación complementaria?</a:t>
            </a:r>
          </a:p>
          <a:p>
            <a:r>
              <a:rPr lang="es-ES" altLang="en-US" b="1" dirty="0"/>
              <a:t>¿Qué no es un alimento complementario?</a:t>
            </a:r>
          </a:p>
          <a:p>
            <a:endParaRPr lang="es-ES" altLang="en-US" dirty="0"/>
          </a:p>
          <a:p>
            <a:r>
              <a:rPr lang="es-ES" altLang="en-US" dirty="0"/>
              <a:t>Anteriormente, se denominaba “</a:t>
            </a:r>
            <a:r>
              <a:rPr lang="es-ES" altLang="en-US" dirty="0" err="1"/>
              <a:t>weaning</a:t>
            </a:r>
            <a:r>
              <a:rPr lang="es-ES" altLang="en-US" dirty="0"/>
              <a:t>” ( en inglés) "alimentos de destete", que significa "desprenderse" de algo, por lo que las personas a menudo piensan que cuando comienzan a destetar necesitan comenzar a dar alimentos Y destetar al bebé del pecho. Esto está mal.</a:t>
            </a:r>
          </a:p>
          <a:p>
            <a:endParaRPr lang="es-ES" altLang="en-US" dirty="0"/>
          </a:p>
          <a:p>
            <a:r>
              <a:rPr lang="es-ES" altLang="en-US" dirty="0"/>
              <a:t>Alimentación complementaria significa dar otros alimentos y bebidas además de la leche materna (ya sea leche materna o fórmula infantil) después de los 6 meses del período de "solo leche".</a:t>
            </a:r>
          </a:p>
          <a:p>
            <a:r>
              <a:rPr lang="es-ES" altLang="en-US" dirty="0"/>
              <a:t>Estos alimentos deben "rellenar" y no "expulsar" los nutrientes proporcionados por la leche materna. Los alimentos complementarios "completan" los crecientes requerimientos de nutrientes</a:t>
            </a:r>
          </a:p>
          <a:p>
            <a:r>
              <a:rPr lang="es-ES" altLang="en-US" dirty="0"/>
              <a:t>La fórmula infantil es un sustituto de la leche materna, NO un alimento complementario.</a:t>
            </a:r>
          </a:p>
          <a:p>
            <a:endParaRPr lang="es-ES" altLang="en-US" dirty="0"/>
          </a:p>
          <a:p>
            <a:r>
              <a:rPr lang="es-ES" altLang="en-US" dirty="0"/>
              <a:t>Reconocimiento de contenidos de diapositivas: Carol Williams, </a:t>
            </a:r>
            <a:r>
              <a:rPr lang="es-ES" altLang="en-US" dirty="0" err="1"/>
              <a:t>University</a:t>
            </a:r>
            <a:r>
              <a:rPr lang="es-ES" altLang="en-US" dirty="0"/>
              <a:t> of Brighton</a:t>
            </a:r>
            <a:endParaRPr lang="en-US" altLang="en-US" dirty="0"/>
          </a:p>
        </p:txBody>
      </p:sp>
      <p:sp>
        <p:nvSpPr>
          <p:cNvPr id="1946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19C2301-245A-4E69-A53D-03462F323A57}" type="slidenum">
              <a:rPr lang="en-GB" altLang="en-US" smtClean="0"/>
              <a:pPr>
                <a:spcBef>
                  <a:spcPct val="0"/>
                </a:spcBef>
              </a:pPr>
              <a:t>17</a:t>
            </a:fld>
            <a:endParaRPr lang="en-GB" altLang="en-US" dirty="0"/>
          </a:p>
        </p:txBody>
      </p:sp>
    </p:spTree>
    <p:extLst>
      <p:ext uri="{BB962C8B-B14F-4D97-AF65-F5344CB8AC3E}">
        <p14:creationId xmlns:p14="http://schemas.microsoft.com/office/powerpoint/2010/main" val="891672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Para </a:t>
            </a:r>
            <a:r>
              <a:rPr lang="en-US" b="0" dirty="0" err="1"/>
              <a:t>resumir</a:t>
            </a:r>
            <a:r>
              <a:rPr lang="en-US" b="0" dirty="0"/>
              <a:t> las </a:t>
            </a:r>
            <a:r>
              <a:rPr lang="en-US" b="0" dirty="0" err="1"/>
              <a:t>consideraciones</a:t>
            </a:r>
            <a:r>
              <a:rPr lang="en-US" b="0" dirty="0"/>
              <a:t> clave </a:t>
            </a:r>
            <a:r>
              <a:rPr lang="en-US" b="0" dirty="0" err="1"/>
              <a:t>generales</a:t>
            </a:r>
            <a:r>
              <a:rPr lang="en-US" b="0" dirty="0"/>
              <a:t>:
</a:t>
            </a:r>
            <a:r>
              <a:rPr lang="en-US" b="0" dirty="0" err="1"/>
              <a:t>Introducción</a:t>
            </a:r>
            <a:r>
              <a:rPr lang="en-US" b="0" dirty="0"/>
              <a:t> </a:t>
            </a:r>
            <a:r>
              <a:rPr lang="en-US" b="0" dirty="0" err="1"/>
              <a:t>oportuna</a:t>
            </a:r>
            <a:r>
              <a:rPr lang="en-US" b="0" dirty="0"/>
              <a:t> de los </a:t>
            </a:r>
            <a:r>
              <a:rPr lang="en-US" b="0" dirty="0" err="1"/>
              <a:t>primeros</a:t>
            </a:r>
            <a:r>
              <a:rPr lang="en-US" b="0" dirty="0"/>
              <a:t> </a:t>
            </a:r>
            <a:r>
              <a:rPr lang="en-US" b="0" dirty="0" err="1"/>
              <a:t>alimentos</a:t>
            </a:r>
            <a:r>
              <a:rPr lang="en-US" b="0" dirty="0"/>
              <a:t> a los 6 meses de </a:t>
            </a:r>
            <a:r>
              <a:rPr lang="en-US" b="0" dirty="0" err="1"/>
              <a:t>edad</a:t>
            </a:r>
            <a:r>
              <a:rPr lang="en-US" b="0" dirty="0"/>
              <a:t>
La </a:t>
            </a:r>
            <a:r>
              <a:rPr lang="en-US" b="0" dirty="0" err="1"/>
              <a:t>frecuencia</a:t>
            </a:r>
            <a:r>
              <a:rPr lang="en-US" b="0" dirty="0"/>
              <a:t>, </a:t>
            </a:r>
            <a:r>
              <a:rPr lang="en-US" b="0" dirty="0" err="1"/>
              <a:t>cantidad</a:t>
            </a:r>
            <a:r>
              <a:rPr lang="en-US" b="0" dirty="0"/>
              <a:t> y </a:t>
            </a:r>
            <a:r>
              <a:rPr lang="en-US" b="0" dirty="0" err="1"/>
              <a:t>textura</a:t>
            </a:r>
            <a:r>
              <a:rPr lang="en-US" b="0" dirty="0"/>
              <a:t> de las </a:t>
            </a:r>
            <a:r>
              <a:rPr lang="en-US" b="0" dirty="0" err="1"/>
              <a:t>comidas</a:t>
            </a:r>
            <a:r>
              <a:rPr lang="en-US" b="0" dirty="0"/>
              <a:t> </a:t>
            </a:r>
            <a:r>
              <a:rPr lang="en-US" b="0" dirty="0" err="1"/>
              <a:t>deben</a:t>
            </a:r>
            <a:r>
              <a:rPr lang="en-US" b="0" dirty="0"/>
              <a:t> ser </a:t>
            </a:r>
            <a:r>
              <a:rPr lang="en-US" b="0" dirty="0" err="1"/>
              <a:t>apropiadas</a:t>
            </a:r>
            <a:r>
              <a:rPr lang="en-US" b="0" dirty="0"/>
              <a:t> para la </a:t>
            </a:r>
            <a:r>
              <a:rPr lang="en-US" b="0" dirty="0" err="1"/>
              <a:t>edad</a:t>
            </a:r>
            <a:r>
              <a:rPr lang="en-US" b="0" dirty="0"/>
              <a:t> del </a:t>
            </a:r>
            <a:r>
              <a:rPr lang="en-US" b="0" dirty="0" err="1"/>
              <a:t>niño</a:t>
            </a:r>
            <a:r>
              <a:rPr lang="en-US" b="0" dirty="0"/>
              <a:t>.
Los </a:t>
            </a:r>
            <a:r>
              <a:rPr lang="en-US" b="0" dirty="0" err="1"/>
              <a:t>alimentos</a:t>
            </a:r>
            <a:r>
              <a:rPr lang="en-US" b="0" dirty="0"/>
              <a:t> </a:t>
            </a:r>
            <a:r>
              <a:rPr lang="en-US" b="0" dirty="0" err="1"/>
              <a:t>deben</a:t>
            </a:r>
            <a:r>
              <a:rPr lang="en-US" b="0" dirty="0"/>
              <a:t> </a:t>
            </a:r>
            <a:r>
              <a:rPr lang="en-US" b="0" dirty="0" err="1"/>
              <a:t>prepararse</a:t>
            </a:r>
            <a:r>
              <a:rPr lang="en-US" b="0" dirty="0"/>
              <a:t>, </a:t>
            </a:r>
            <a:r>
              <a:rPr lang="en-US" b="0" dirty="0" err="1"/>
              <a:t>almacenarse</a:t>
            </a:r>
            <a:r>
              <a:rPr lang="en-US" b="0" dirty="0"/>
              <a:t> y </a:t>
            </a:r>
            <a:r>
              <a:rPr lang="en-US" b="0" dirty="0" err="1"/>
              <a:t>usarse</a:t>
            </a:r>
            <a:r>
              <a:rPr lang="en-US" b="0" dirty="0"/>
              <a:t> de </a:t>
            </a:r>
            <a:r>
              <a:rPr lang="en-US" b="0" dirty="0" err="1"/>
              <a:t>manera</a:t>
            </a:r>
            <a:r>
              <a:rPr lang="en-US" b="0" dirty="0"/>
              <a:t> </a:t>
            </a:r>
            <a:r>
              <a:rPr lang="en-US" b="0" dirty="0" err="1"/>
              <a:t>segura</a:t>
            </a:r>
            <a:r>
              <a:rPr lang="en-US" b="0" dirty="0"/>
              <a:t>, </a:t>
            </a:r>
            <a:r>
              <a:rPr lang="en-US" b="0" dirty="0" err="1"/>
              <a:t>teniendo</a:t>
            </a:r>
            <a:r>
              <a:rPr lang="en-US" b="0" dirty="0"/>
              <a:t> </a:t>
            </a:r>
            <a:r>
              <a:rPr lang="en-US" b="0" dirty="0" err="1"/>
              <a:t>en</a:t>
            </a:r>
            <a:r>
              <a:rPr lang="en-US" b="0" dirty="0"/>
              <a:t> </a:t>
            </a:r>
            <a:r>
              <a:rPr lang="en-US" b="0" dirty="0" err="1"/>
              <a:t>cuenta</a:t>
            </a:r>
            <a:r>
              <a:rPr lang="en-US" b="0" dirty="0"/>
              <a:t> la </a:t>
            </a:r>
            <a:r>
              <a:rPr lang="en-US" b="0" dirty="0" err="1"/>
              <a:t>higiene</a:t>
            </a:r>
            <a:r>
              <a:rPr lang="en-US" b="0" dirty="0"/>
              <a:t> </a:t>
            </a:r>
            <a:r>
              <a:rPr lang="en-US" b="0" dirty="0" err="1"/>
              <a:t>adecuada</a:t>
            </a:r>
            <a:r>
              <a:rPr lang="en-US" b="0" dirty="0"/>
              <a:t> de los </a:t>
            </a:r>
            <a:r>
              <a:rPr lang="en-US" b="0" dirty="0" err="1"/>
              <a:t>alimentos</a:t>
            </a:r>
            <a:r>
              <a:rPr lang="en-US" b="0" dirty="0"/>
              <a:t>.
Durante la </a:t>
            </a:r>
            <a:r>
              <a:rPr lang="en-US" b="0" dirty="0" err="1"/>
              <a:t>enfermedad</a:t>
            </a:r>
            <a:r>
              <a:rPr lang="en-US" b="0" dirty="0"/>
              <a:t>: </a:t>
            </a:r>
            <a:r>
              <a:rPr lang="en-US" b="0" dirty="0" err="1"/>
              <a:t>aumente</a:t>
            </a:r>
            <a:r>
              <a:rPr lang="en-US" b="0" dirty="0"/>
              <a:t> la ingesta de </a:t>
            </a:r>
            <a:r>
              <a:rPr lang="en-US" b="0" dirty="0" err="1"/>
              <a:t>líquidos</a:t>
            </a:r>
            <a:r>
              <a:rPr lang="en-US" b="0" dirty="0"/>
              <a:t> de los </a:t>
            </a:r>
            <a:r>
              <a:rPr lang="en-US" b="0" dirty="0" err="1"/>
              <a:t>niños</a:t>
            </a:r>
            <a:r>
              <a:rPr lang="en-US" b="0" dirty="0"/>
              <a:t> </a:t>
            </a:r>
            <a:r>
              <a:rPr lang="en-US" b="0" dirty="0" err="1"/>
              <a:t>durante</a:t>
            </a:r>
            <a:r>
              <a:rPr lang="en-US" b="0" dirty="0"/>
              <a:t> la </a:t>
            </a:r>
            <a:r>
              <a:rPr lang="en-US" b="0" dirty="0" err="1"/>
              <a:t>enfermedad</a:t>
            </a:r>
            <a:r>
              <a:rPr lang="en-US" b="0" dirty="0"/>
              <a:t> (</a:t>
            </a:r>
            <a:r>
              <a:rPr lang="en-US" b="0" dirty="0" err="1"/>
              <a:t>incluso</a:t>
            </a:r>
            <a:r>
              <a:rPr lang="en-US" b="0" dirty="0"/>
              <a:t> </a:t>
            </a:r>
            <a:r>
              <a:rPr lang="en-US" b="0" dirty="0" err="1"/>
              <a:t>mediante</a:t>
            </a:r>
            <a:r>
              <a:rPr lang="en-US" b="0" dirty="0"/>
              <a:t> la </a:t>
            </a:r>
            <a:r>
              <a:rPr lang="en-US" b="0" dirty="0" err="1"/>
              <a:t>lactancia</a:t>
            </a:r>
            <a:r>
              <a:rPr lang="en-US" b="0" dirty="0"/>
              <a:t> </a:t>
            </a:r>
            <a:r>
              <a:rPr lang="en-US" b="0" dirty="0" err="1"/>
              <a:t>materna</a:t>
            </a:r>
            <a:r>
              <a:rPr lang="en-US" b="0" dirty="0"/>
              <a:t> </a:t>
            </a:r>
            <a:r>
              <a:rPr lang="en-US" b="0" dirty="0" err="1"/>
              <a:t>frecuente</a:t>
            </a:r>
            <a:r>
              <a:rPr lang="en-US" b="0" dirty="0"/>
              <a:t>) y anime al </a:t>
            </a:r>
            <a:r>
              <a:rPr lang="en-US" b="0" dirty="0" err="1"/>
              <a:t>niño</a:t>
            </a:r>
            <a:r>
              <a:rPr lang="en-US" b="0" dirty="0"/>
              <a:t> a comer (por </a:t>
            </a:r>
            <a:r>
              <a:rPr lang="en-US" b="0" dirty="0" err="1"/>
              <a:t>ejemplo</a:t>
            </a:r>
            <a:r>
              <a:rPr lang="en-US" b="0" dirty="0"/>
              <a:t>, </a:t>
            </a:r>
            <a:r>
              <a:rPr lang="en-US" b="0" dirty="0" err="1"/>
              <a:t>ofreciéndole</a:t>
            </a:r>
            <a:r>
              <a:rPr lang="en-US" b="0" dirty="0"/>
              <a:t> </a:t>
            </a:r>
            <a:r>
              <a:rPr lang="en-US" b="0" dirty="0" err="1"/>
              <a:t>alimentos</a:t>
            </a:r>
            <a:r>
              <a:rPr lang="en-US" b="0" dirty="0"/>
              <a:t> </a:t>
            </a:r>
            <a:r>
              <a:rPr lang="en-US" b="0" dirty="0" err="1"/>
              <a:t>suaves</a:t>
            </a:r>
            <a:r>
              <a:rPr lang="en-US" b="0" dirty="0"/>
              <a:t>, </a:t>
            </a:r>
            <a:r>
              <a:rPr lang="en-US" b="0" dirty="0" err="1"/>
              <a:t>apetitosos</a:t>
            </a:r>
            <a:r>
              <a:rPr lang="en-US" b="0" dirty="0"/>
              <a:t> o </a:t>
            </a:r>
            <a:r>
              <a:rPr lang="en-US" b="0" dirty="0" err="1"/>
              <a:t>favoritos</a:t>
            </a:r>
            <a:r>
              <a:rPr lang="en-US" b="0" dirty="0"/>
              <a:t>). </a:t>
            </a:r>
            <a:r>
              <a:rPr lang="en-US" b="0" dirty="0" err="1"/>
              <a:t>Después</a:t>
            </a:r>
            <a:r>
              <a:rPr lang="en-US" b="0" dirty="0"/>
              <a:t> de la </a:t>
            </a:r>
            <a:r>
              <a:rPr lang="en-US" b="0" dirty="0" err="1"/>
              <a:t>enfermedad</a:t>
            </a:r>
            <a:r>
              <a:rPr lang="en-US" b="0" dirty="0"/>
              <a:t>, los </a:t>
            </a:r>
            <a:r>
              <a:rPr lang="en-US" b="0" dirty="0" err="1"/>
              <a:t>cuidadores</a:t>
            </a:r>
            <a:r>
              <a:rPr lang="en-US" b="0" dirty="0"/>
              <a:t> </a:t>
            </a:r>
            <a:r>
              <a:rPr lang="en-US" b="0" dirty="0" err="1"/>
              <a:t>deben</a:t>
            </a:r>
            <a:r>
              <a:rPr lang="en-US" b="0" dirty="0"/>
              <a:t> </a:t>
            </a:r>
            <a:r>
              <a:rPr lang="en-US" b="0" dirty="0" err="1"/>
              <a:t>proporcionar</a:t>
            </a:r>
            <a:r>
              <a:rPr lang="en-US" b="0" dirty="0"/>
              <a:t> </a:t>
            </a:r>
            <a:r>
              <a:rPr lang="en-US" b="0" dirty="0" err="1"/>
              <a:t>comidas</a:t>
            </a:r>
            <a:r>
              <a:rPr lang="en-US" b="0" dirty="0"/>
              <a:t> con </a:t>
            </a:r>
            <a:r>
              <a:rPr lang="en-US" b="0" dirty="0" err="1"/>
              <a:t>más</a:t>
            </a:r>
            <a:r>
              <a:rPr lang="en-US" b="0" dirty="0"/>
              <a:t> </a:t>
            </a:r>
            <a:r>
              <a:rPr lang="en-US" b="0" dirty="0" err="1"/>
              <a:t>frecuencia</a:t>
            </a:r>
            <a:r>
              <a:rPr lang="en-US" b="0" dirty="0"/>
              <a:t> de lo habitual y </a:t>
            </a:r>
            <a:r>
              <a:rPr lang="en-US" b="0" dirty="0" err="1"/>
              <a:t>alentar</a:t>
            </a:r>
            <a:r>
              <a:rPr lang="en-US" b="0" dirty="0"/>
              <a:t> al </a:t>
            </a:r>
            <a:r>
              <a:rPr lang="en-US" b="0" dirty="0" err="1"/>
              <a:t>niño</a:t>
            </a:r>
            <a:r>
              <a:rPr lang="en-US" b="0" dirty="0"/>
              <a:t> a comer </a:t>
            </a:r>
            <a:r>
              <a:rPr lang="en-US" b="0" dirty="0" err="1"/>
              <a:t>más</a:t>
            </a:r>
            <a:r>
              <a:rPr lang="en-US" b="0" dirty="0"/>
              <a:t>. Los </a:t>
            </a:r>
            <a:r>
              <a:rPr lang="en-US" b="0" dirty="0" err="1"/>
              <a:t>niños</a:t>
            </a:r>
            <a:r>
              <a:rPr lang="en-US" b="0" dirty="0"/>
              <a:t> </a:t>
            </a:r>
            <a:r>
              <a:rPr lang="en-US" b="0" dirty="0" err="1"/>
              <a:t>en</a:t>
            </a:r>
            <a:r>
              <a:rPr lang="en-US" b="0" dirty="0"/>
              <a:t> </a:t>
            </a:r>
            <a:r>
              <a:rPr lang="en-US" b="0" dirty="0" err="1"/>
              <a:t>circunstancias</a:t>
            </a:r>
            <a:r>
              <a:rPr lang="en-US" b="0" dirty="0"/>
              <a:t> </a:t>
            </a:r>
            <a:r>
              <a:rPr lang="en-US" b="0" dirty="0" err="1"/>
              <a:t>especiales</a:t>
            </a:r>
            <a:r>
              <a:rPr lang="en-US" b="0" dirty="0"/>
              <a:t> (por </a:t>
            </a:r>
            <a:r>
              <a:rPr lang="en-US" b="0" dirty="0" err="1"/>
              <a:t>ejemplo</a:t>
            </a:r>
            <a:r>
              <a:rPr lang="en-US" b="0" dirty="0"/>
              <a:t>, </a:t>
            </a:r>
            <a:r>
              <a:rPr lang="en-US" b="0" dirty="0" err="1"/>
              <a:t>aquellos</a:t>
            </a:r>
            <a:r>
              <a:rPr lang="en-US" b="0" dirty="0"/>
              <a:t> con </a:t>
            </a:r>
            <a:r>
              <a:rPr lang="en-US" b="0" dirty="0" err="1"/>
              <a:t>anomalías</a:t>
            </a:r>
            <a:r>
              <a:rPr lang="en-US" b="0" dirty="0"/>
              <a:t> </a:t>
            </a:r>
            <a:r>
              <a:rPr lang="en-US" b="0" dirty="0" err="1"/>
              <a:t>congénitas</a:t>
            </a:r>
            <a:r>
              <a:rPr lang="en-US" b="0" dirty="0"/>
              <a:t>, </a:t>
            </a:r>
            <a:r>
              <a:rPr lang="en-US" b="0" dirty="0" err="1"/>
              <a:t>alergias</a:t>
            </a:r>
            <a:r>
              <a:rPr lang="en-US" b="0" dirty="0"/>
              <a:t> y </a:t>
            </a:r>
            <a:r>
              <a:rPr lang="en-US" b="0" dirty="0" err="1"/>
              <a:t>discapacidades</a:t>
            </a:r>
            <a:r>
              <a:rPr lang="en-US" b="0" dirty="0"/>
              <a:t>) que </a:t>
            </a:r>
            <a:r>
              <a:rPr lang="en-US" b="0" dirty="0" err="1"/>
              <a:t>tienen</a:t>
            </a:r>
            <a:r>
              <a:rPr lang="en-US" b="0" dirty="0"/>
              <a:t> </a:t>
            </a:r>
            <a:r>
              <a:rPr lang="en-US" b="0" dirty="0" err="1"/>
              <a:t>requisitos</a:t>
            </a:r>
            <a:r>
              <a:rPr lang="en-US" b="0" dirty="0"/>
              <a:t> y </a:t>
            </a:r>
            <a:r>
              <a:rPr lang="en-US" b="0" dirty="0" err="1"/>
              <a:t>necesidades</a:t>
            </a:r>
            <a:r>
              <a:rPr lang="en-US" b="0" dirty="0"/>
              <a:t> </a:t>
            </a:r>
            <a:r>
              <a:rPr lang="en-US" b="0" dirty="0" err="1"/>
              <a:t>dietéticas</a:t>
            </a:r>
            <a:r>
              <a:rPr lang="en-US" b="0" dirty="0"/>
              <a:t> </a:t>
            </a:r>
            <a:r>
              <a:rPr lang="en-US" b="0" dirty="0" err="1"/>
              <a:t>específicas</a:t>
            </a:r>
            <a:r>
              <a:rPr lang="en-US" b="0" dirty="0"/>
              <a:t>, </a:t>
            </a:r>
            <a:r>
              <a:rPr lang="en-US" b="0" dirty="0" err="1"/>
              <a:t>requerirán</a:t>
            </a:r>
            <a:r>
              <a:rPr lang="en-US" b="0" dirty="0"/>
              <a:t> </a:t>
            </a:r>
            <a:r>
              <a:rPr lang="en-US" b="0" dirty="0" err="1"/>
              <a:t>apoyo</a:t>
            </a:r>
            <a:r>
              <a:rPr lang="en-US" b="0" dirty="0"/>
              <a:t> </a:t>
            </a:r>
            <a:r>
              <a:rPr lang="en-US" b="0" dirty="0" err="1"/>
              <a:t>personalizado</a:t>
            </a:r>
            <a:r>
              <a:rPr lang="en-US" b="0" dirty="0"/>
              <a:t>.
La </a:t>
            </a:r>
            <a:r>
              <a:rPr lang="en-US" b="0" dirty="0" err="1"/>
              <a:t>alimentación</a:t>
            </a:r>
            <a:r>
              <a:rPr lang="en-US" b="0" dirty="0"/>
              <a:t> de los </a:t>
            </a:r>
            <a:r>
              <a:rPr lang="en-US" b="0" dirty="0" err="1"/>
              <a:t>niños</a:t>
            </a:r>
            <a:r>
              <a:rPr lang="en-US" b="0" dirty="0"/>
              <a:t> debe </a:t>
            </a:r>
            <a:r>
              <a:rPr lang="en-US" b="0" dirty="0" err="1"/>
              <a:t>hacerse</a:t>
            </a:r>
            <a:r>
              <a:rPr lang="en-US" b="0" dirty="0"/>
              <a:t> </a:t>
            </a:r>
            <a:r>
              <a:rPr lang="en-US" b="0" dirty="0" err="1"/>
              <a:t>en</a:t>
            </a:r>
            <a:r>
              <a:rPr lang="en-US" b="0" dirty="0"/>
              <a:t> un </a:t>
            </a:r>
            <a:r>
              <a:rPr lang="en-US" b="0" dirty="0" err="1"/>
              <a:t>enfoque</a:t>
            </a:r>
            <a:r>
              <a:rPr lang="en-US" b="0" dirty="0"/>
              <a:t> </a:t>
            </a:r>
            <a:r>
              <a:rPr lang="en-US" b="0" dirty="0" err="1"/>
              <a:t>receptivo</a:t>
            </a:r>
            <a:r>
              <a:rPr lang="en-US" b="0" dirty="0"/>
              <a:t> por </a:t>
            </a:r>
            <a:r>
              <a:rPr lang="en-US" b="0" dirty="0" err="1"/>
              <a:t>parte</a:t>
            </a:r>
            <a:r>
              <a:rPr lang="en-US" b="0" dirty="0"/>
              <a:t> de los </a:t>
            </a:r>
            <a:r>
              <a:rPr lang="en-US" b="0" dirty="0" err="1"/>
              <a:t>cuidadores</a:t>
            </a:r>
            <a:r>
              <a:rPr lang="en-US" b="0" dirty="0"/>
              <a:t> (</a:t>
            </a:r>
            <a:r>
              <a:rPr lang="en-US" b="0" dirty="0" err="1"/>
              <a:t>pase</a:t>
            </a:r>
            <a:r>
              <a:rPr lang="en-US" b="0" dirty="0"/>
              <a:t> a la </a:t>
            </a:r>
            <a:r>
              <a:rPr lang="en-US" b="0" dirty="0" err="1"/>
              <a:t>siguiente</a:t>
            </a:r>
            <a:r>
              <a:rPr lang="en-US" b="0" dirty="0"/>
              <a:t> </a:t>
            </a:r>
            <a:r>
              <a:rPr lang="en-US" b="0" dirty="0" err="1"/>
              <a:t>diapositiva</a:t>
            </a:r>
            <a:r>
              <a:rPr lang="en-US" b="0" dirty="0"/>
              <a:t> para </a:t>
            </a:r>
            <a:r>
              <a:rPr lang="en-US" b="0" dirty="0" err="1"/>
              <a:t>discutir</a:t>
            </a:r>
            <a:r>
              <a:rPr lang="en-US" b="0" dirty="0"/>
              <a:t> </a:t>
            </a:r>
            <a:r>
              <a:rPr lang="en-US" b="0" dirty="0" err="1"/>
              <a:t>este</a:t>
            </a:r>
            <a:r>
              <a:rPr lang="en-US" b="0" dirty="0"/>
              <a:t> </a:t>
            </a:r>
            <a:r>
              <a:rPr lang="en-US" b="0" dirty="0" err="1"/>
              <a:t>tema</a:t>
            </a:r>
            <a:r>
              <a:rPr lang="en-US" b="0" dirty="0"/>
              <a:t> </a:t>
            </a:r>
            <a:r>
              <a:rPr lang="en-US" b="0" dirty="0" err="1"/>
              <a:t>en</a:t>
            </a:r>
            <a:r>
              <a:rPr lang="en-US" b="0" dirty="0"/>
              <a:t> </a:t>
            </a:r>
            <a:r>
              <a:rPr lang="en-US" b="0" dirty="0" err="1"/>
              <a:t>detalle</a:t>
            </a:r>
            <a:r>
              <a:rPr lang="en-US" b="0" dirty="0"/>
              <a:t>). La </a:t>
            </a:r>
            <a:r>
              <a:rPr lang="en-US" b="0" dirty="0" err="1"/>
              <a:t>interacción</a:t>
            </a:r>
            <a:r>
              <a:rPr lang="en-US" b="0" dirty="0"/>
              <a:t> y el </a:t>
            </a:r>
            <a:r>
              <a:rPr lang="en-US" b="0" dirty="0" err="1"/>
              <a:t>estímulo</a:t>
            </a:r>
            <a:r>
              <a:rPr lang="en-US" b="0" dirty="0"/>
              <a:t> </a:t>
            </a:r>
            <a:r>
              <a:rPr lang="en-US" b="0" dirty="0" err="1"/>
              <a:t>durante</a:t>
            </a:r>
            <a:r>
              <a:rPr lang="en-US" b="0" dirty="0"/>
              <a:t> la </a:t>
            </a:r>
            <a:r>
              <a:rPr lang="en-US" b="0" dirty="0" err="1"/>
              <a:t>alimentación</a:t>
            </a:r>
            <a:r>
              <a:rPr lang="en-US" b="0" dirty="0"/>
              <a:t> son clave para un </a:t>
            </a:r>
            <a:r>
              <a:rPr lang="en-US" b="0" dirty="0" err="1"/>
              <a:t>entorno</a:t>
            </a:r>
            <a:r>
              <a:rPr lang="en-US" b="0" dirty="0"/>
              <a:t> de </a:t>
            </a:r>
            <a:r>
              <a:rPr lang="en-US" b="0" dirty="0" err="1"/>
              <a:t>alimentación</a:t>
            </a:r>
            <a:r>
              <a:rPr lang="en-US" b="0" dirty="0"/>
              <a:t> </a:t>
            </a:r>
            <a:r>
              <a:rPr lang="en-US" b="0" dirty="0" err="1"/>
              <a:t>creativo</a:t>
            </a:r>
            <a:r>
              <a:rPr lang="en-US" b="0" dirty="0"/>
              <a:t> y </a:t>
            </a:r>
            <a:r>
              <a:rPr lang="en-US" b="0" dirty="0" err="1"/>
              <a:t>minimizar</a:t>
            </a:r>
            <a:r>
              <a:rPr lang="en-US" b="0" dirty="0"/>
              <a:t> las </a:t>
            </a:r>
            <a:r>
              <a:rPr lang="en-US" b="0" dirty="0" err="1"/>
              <a:t>distracciones</a:t>
            </a:r>
            <a:r>
              <a:rPr lang="en-US" b="0" dirty="0"/>
              <a:t> 
</a:t>
            </a:r>
            <a:r>
              <a:rPr lang="en-US" b="0" dirty="0" err="1"/>
              <a:t>Busque</a:t>
            </a:r>
            <a:r>
              <a:rPr lang="en-US" b="0" dirty="0"/>
              <a:t> y </a:t>
            </a:r>
            <a:r>
              <a:rPr lang="en-US" b="0" dirty="0" err="1"/>
              <a:t>responda</a:t>
            </a:r>
            <a:r>
              <a:rPr lang="en-US" b="0" dirty="0"/>
              <a:t> a los </a:t>
            </a:r>
            <a:r>
              <a:rPr lang="en-US" b="0" dirty="0" err="1"/>
              <a:t>signos</a:t>
            </a:r>
            <a:r>
              <a:rPr lang="en-US" b="0" dirty="0"/>
              <a:t> de </a:t>
            </a:r>
            <a:r>
              <a:rPr lang="en-US" b="0" dirty="0" err="1"/>
              <a:t>tener</a:t>
            </a:r>
            <a:r>
              <a:rPr lang="en-US" b="0" dirty="0"/>
              <a:t> </a:t>
            </a:r>
            <a:r>
              <a:rPr lang="en-US" b="0" dirty="0" err="1"/>
              <a:t>hambre</a:t>
            </a:r>
            <a:r>
              <a:rPr lang="en-US" b="0" dirty="0"/>
              <a:t> y </a:t>
            </a:r>
            <a:r>
              <a:rPr lang="en-US" b="0" dirty="0" err="1"/>
              <a:t>estar</a:t>
            </a:r>
            <a:r>
              <a:rPr lang="en-US" b="0" dirty="0"/>
              <a:t> </a:t>
            </a:r>
            <a:r>
              <a:rPr lang="en-US" b="0" dirty="0" err="1"/>
              <a:t>lleno</a:t>
            </a:r>
            <a:r>
              <a:rPr lang="en-US" b="0" dirty="0"/>
              <a:t>
Los </a:t>
            </a:r>
            <a:r>
              <a:rPr lang="en-US" b="0" dirty="0" err="1"/>
              <a:t>niños</a:t>
            </a:r>
            <a:r>
              <a:rPr lang="en-US" b="0" dirty="0"/>
              <a:t> no </a:t>
            </a:r>
            <a:r>
              <a:rPr lang="en-US" b="0" dirty="0" err="1"/>
              <a:t>deben</a:t>
            </a:r>
            <a:r>
              <a:rPr lang="en-US" b="0" dirty="0"/>
              <a:t> ser </a:t>
            </a:r>
            <a:r>
              <a:rPr lang="en-US" b="0" dirty="0" err="1"/>
              <a:t>apresurados</a:t>
            </a:r>
            <a:r>
              <a:rPr lang="en-US" b="0" dirty="0"/>
              <a:t> </a:t>
            </a:r>
            <a:r>
              <a:rPr lang="en-US" b="0" dirty="0" err="1"/>
              <a:t>ni</a:t>
            </a:r>
            <a:r>
              <a:rPr lang="en-US" b="0" dirty="0"/>
              <a:t> </a:t>
            </a:r>
            <a:r>
              <a:rPr lang="en-US" b="0" dirty="0" err="1"/>
              <a:t>obligados</a:t>
            </a:r>
            <a:r>
              <a:rPr lang="en-US" b="0" dirty="0"/>
              <a:t> a comer, la </a:t>
            </a:r>
            <a:r>
              <a:rPr lang="en-US" b="0" dirty="0" err="1"/>
              <a:t>paciencia</a:t>
            </a:r>
            <a:r>
              <a:rPr lang="en-US" b="0" dirty="0"/>
              <a:t> es clave 
Si un </a:t>
            </a:r>
            <a:r>
              <a:rPr lang="en-US" b="0" dirty="0" err="1"/>
              <a:t>niño</a:t>
            </a:r>
            <a:r>
              <a:rPr lang="en-US" b="0" dirty="0"/>
              <a:t> </a:t>
            </a:r>
            <a:r>
              <a:rPr lang="en-US" b="0" dirty="0" err="1"/>
              <a:t>rechaza</a:t>
            </a:r>
            <a:r>
              <a:rPr lang="en-US" b="0" dirty="0"/>
              <a:t> la comida, el </a:t>
            </a:r>
            <a:r>
              <a:rPr lang="en-US" b="0" dirty="0" err="1"/>
              <a:t>cuidador</a:t>
            </a:r>
            <a:r>
              <a:rPr lang="en-US" b="0" dirty="0"/>
              <a:t> no debe </a:t>
            </a:r>
            <a:r>
              <a:rPr lang="en-US" b="0" dirty="0" err="1"/>
              <a:t>forzar</a:t>
            </a:r>
            <a:r>
              <a:rPr lang="en-US" b="0" dirty="0"/>
              <a:t> la comida, </a:t>
            </a:r>
            <a:r>
              <a:rPr lang="en-US" b="0" dirty="0" err="1"/>
              <a:t>sino</a:t>
            </a:r>
            <a:r>
              <a:rPr lang="en-US" b="0" dirty="0"/>
              <a:t> </a:t>
            </a:r>
            <a:r>
              <a:rPr lang="en-US" b="0" dirty="0" err="1"/>
              <a:t>probar</a:t>
            </a:r>
            <a:r>
              <a:rPr lang="en-US" b="0" dirty="0"/>
              <a:t> </a:t>
            </a:r>
            <a:r>
              <a:rPr lang="en-US" b="0" dirty="0" err="1"/>
              <a:t>más</a:t>
            </a:r>
            <a:r>
              <a:rPr lang="en-US" b="0" dirty="0"/>
              <a:t> </a:t>
            </a:r>
            <a:r>
              <a:rPr lang="en-US" b="0" dirty="0" err="1"/>
              <a:t>tarde</a:t>
            </a:r>
            <a:r>
              <a:rPr lang="en-US" b="0" dirty="0"/>
              <a:t>, o con </a:t>
            </a:r>
            <a:r>
              <a:rPr lang="en-US" b="0" dirty="0" err="1"/>
              <a:t>diferentes</a:t>
            </a:r>
            <a:r>
              <a:rPr lang="en-US" b="0" dirty="0"/>
              <a:t> </a:t>
            </a:r>
            <a:r>
              <a:rPr lang="en-US" b="0" dirty="0" err="1"/>
              <a:t>alimentos</a:t>
            </a:r>
            <a:r>
              <a:rPr lang="en-US" b="0" dirty="0"/>
              <a:t>.
</a:t>
            </a:r>
            <a:r>
              <a:rPr lang="en-US" b="0" dirty="0" err="1"/>
              <a:t>Proporcione</a:t>
            </a:r>
            <a:r>
              <a:rPr lang="en-US" b="0" dirty="0"/>
              <a:t> </a:t>
            </a:r>
            <a:r>
              <a:rPr lang="en-US" b="0" dirty="0" err="1"/>
              <a:t>atención</a:t>
            </a:r>
            <a:r>
              <a:rPr lang="en-US" b="0" dirty="0"/>
              <a:t> </a:t>
            </a:r>
            <a:r>
              <a:rPr lang="en-US" b="0" dirty="0" err="1"/>
              <a:t>positiva</a:t>
            </a:r>
            <a:r>
              <a:rPr lang="en-US" b="0" dirty="0"/>
              <a:t> </a:t>
            </a:r>
            <a:r>
              <a:rPr lang="en-US" b="0" dirty="0" err="1"/>
              <a:t>cuando</a:t>
            </a:r>
            <a:r>
              <a:rPr lang="en-US" b="0" dirty="0"/>
              <a:t> </a:t>
            </a:r>
            <a:r>
              <a:rPr lang="en-US" b="0" dirty="0" err="1"/>
              <a:t>coman</a:t>
            </a:r>
            <a:r>
              <a:rPr lang="en-US" b="0" dirty="0"/>
              <a:t>, no lo </a:t>
            </a:r>
            <a:r>
              <a:rPr lang="en-US" b="0" dirty="0" err="1"/>
              <a:t>haga</a:t>
            </a:r>
            <a:r>
              <a:rPr lang="en-US" b="0" dirty="0"/>
              <a:t> un </a:t>
            </a:r>
            <a:r>
              <a:rPr lang="en-US" b="0" dirty="0" err="1"/>
              <a:t>problema</a:t>
            </a:r>
            <a:r>
              <a:rPr lang="en-US" b="0" dirty="0"/>
              <a:t> </a:t>
            </a:r>
            <a:r>
              <a:rPr lang="en-US" b="0" dirty="0" err="1"/>
              <a:t>cuando</a:t>
            </a:r>
            <a:r>
              <a:rPr lang="en-US" b="0" dirty="0"/>
              <a:t> no lo </a:t>
            </a:r>
            <a:r>
              <a:rPr lang="en-US" b="0" dirty="0" err="1"/>
              <a:t>hagan</a:t>
            </a:r>
            <a:r>
              <a:rPr lang="en-US" b="0" dirty="0"/>
              <a:t>, </a:t>
            </a:r>
            <a:r>
              <a:rPr lang="en-US" b="0" dirty="0" err="1"/>
              <a:t>sino</a:t>
            </a:r>
            <a:r>
              <a:rPr lang="en-US" b="0" dirty="0"/>
              <a:t> que </a:t>
            </a:r>
            <a:r>
              <a:rPr lang="en-US" b="0" dirty="0" err="1"/>
              <a:t>simplemente</a:t>
            </a:r>
            <a:r>
              <a:rPr lang="en-US" b="0" dirty="0"/>
              <a:t> </a:t>
            </a:r>
            <a:r>
              <a:rPr lang="en-US" b="0" dirty="0" err="1"/>
              <a:t>vuelva</a:t>
            </a:r>
            <a:r>
              <a:rPr lang="en-US" b="0" dirty="0"/>
              <a:t> a </a:t>
            </a:r>
            <a:r>
              <a:rPr lang="en-US" b="0" dirty="0" err="1"/>
              <a:t>intentarlo</a:t>
            </a:r>
            <a:r>
              <a:rPr lang="en-US" b="0" dirty="0"/>
              <a:t> </a:t>
            </a:r>
            <a:r>
              <a:rPr lang="en-US" b="0" dirty="0" err="1"/>
              <a:t>más</a:t>
            </a:r>
            <a:r>
              <a:rPr lang="en-US" b="0" dirty="0"/>
              <a:t> </a:t>
            </a:r>
            <a:r>
              <a:rPr lang="en-US" b="0" dirty="0" err="1"/>
              <a:t>tarde</a:t>
            </a:r>
            <a:r>
              <a:rPr lang="en-US" b="0" dirty="0"/>
              <a:t>
</a:t>
            </a:r>
            <a:r>
              <a:rPr lang="en-US" b="0" dirty="0" err="1"/>
              <a:t>Alimentación</a:t>
            </a:r>
            <a:r>
              <a:rPr lang="en-US" b="0" dirty="0"/>
              <a:t> </a:t>
            </a:r>
            <a:r>
              <a:rPr lang="en-US" b="0" dirty="0" err="1"/>
              <a:t>activa</a:t>
            </a:r>
            <a:r>
              <a:rPr lang="en-US" b="0" dirty="0"/>
              <a:t> (</a:t>
            </a:r>
            <a:r>
              <a:rPr lang="en-US" b="0" dirty="0" err="1"/>
              <a:t>también</a:t>
            </a:r>
            <a:r>
              <a:rPr lang="en-US" b="0" dirty="0"/>
              <a:t> </a:t>
            </a:r>
            <a:r>
              <a:rPr lang="en-US" b="0" dirty="0" err="1"/>
              <a:t>conocida</a:t>
            </a:r>
            <a:r>
              <a:rPr lang="en-US" b="0" dirty="0"/>
              <a:t> </a:t>
            </a:r>
            <a:r>
              <a:rPr lang="en-US" b="0" dirty="0" err="1"/>
              <a:t>como</a:t>
            </a:r>
            <a:r>
              <a:rPr lang="en-US" b="0" dirty="0"/>
              <a:t> </a:t>
            </a:r>
            <a:r>
              <a:rPr lang="en-US" b="0" dirty="0" err="1"/>
              <a:t>alimentación</a:t>
            </a:r>
            <a:r>
              <a:rPr lang="en-US" b="0" dirty="0"/>
              <a:t> </a:t>
            </a:r>
            <a:r>
              <a:rPr lang="en-US" b="0" dirty="0" err="1"/>
              <a:t>receptiva</a:t>
            </a:r>
            <a:r>
              <a:rPr lang="en-US" b="0" dirty="0"/>
              <a:t>) 
</a:t>
            </a:r>
            <a:r>
              <a:rPr lang="en-US" b="0" dirty="0" err="1"/>
              <a:t>Higiene</a:t>
            </a:r>
            <a:r>
              <a:rPr lang="en-US" b="0" dirty="0"/>
              <a:t> </a:t>
            </a:r>
            <a:endParaRPr lang="en-GB" b="0" dirty="0">
              <a:ea typeface="MS PGothic"/>
              <a:cs typeface="Calibri"/>
            </a:endParaRPr>
          </a:p>
        </p:txBody>
      </p:sp>
      <p:sp>
        <p:nvSpPr>
          <p:cNvPr id="4" name="Slide Number Placeholder 3"/>
          <p:cNvSpPr>
            <a:spLocks noGrp="1"/>
          </p:cNvSpPr>
          <p:nvPr>
            <p:ph type="sldNum" sz="quarter" idx="10"/>
          </p:nvPr>
        </p:nvSpPr>
        <p:spPr/>
        <p:txBody>
          <a:bodyPr/>
          <a:lstStyle/>
          <a:p>
            <a:pPr>
              <a:defRPr/>
            </a:pPr>
            <a:fld id="{BEEE21B0-FC71-4E8D-B13B-350567FBD9B4}" type="slidenum">
              <a:rPr lang="en-GB" altLang="en-US" smtClean="0"/>
              <a:pPr>
                <a:defRPr/>
              </a:pPr>
              <a:t>18</a:t>
            </a:fld>
            <a:endParaRPr lang="en-GB" altLang="en-US"/>
          </a:p>
        </p:txBody>
      </p:sp>
    </p:spTree>
    <p:extLst>
      <p:ext uri="{BB962C8B-B14F-4D97-AF65-F5344CB8AC3E}">
        <p14:creationId xmlns:p14="http://schemas.microsoft.com/office/powerpoint/2010/main" val="507622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Qué</a:t>
            </a:r>
            <a:r>
              <a:rPr lang="en-US" dirty="0"/>
              <a:t> </a:t>
            </a:r>
            <a:r>
              <a:rPr lang="en-US" dirty="0" err="1"/>
              <a:t>podría</a:t>
            </a:r>
            <a:r>
              <a:rPr lang="en-US" dirty="0"/>
              <a:t> ser </a:t>
            </a:r>
            <a:r>
              <a:rPr lang="en-US" dirty="0" err="1"/>
              <a:t>difícil</a:t>
            </a:r>
            <a:r>
              <a:rPr lang="en-US" dirty="0"/>
              <a:t> </a:t>
            </a:r>
            <a:r>
              <a:rPr lang="en-US" dirty="0" err="1"/>
              <a:t>en</a:t>
            </a:r>
            <a:r>
              <a:rPr lang="en-US" dirty="0"/>
              <a:t> </a:t>
            </a:r>
            <a:r>
              <a:rPr lang="en-US" dirty="0" err="1"/>
              <a:t>esta</a:t>
            </a:r>
            <a:r>
              <a:rPr lang="en-US" dirty="0"/>
              <a:t> </a:t>
            </a:r>
            <a:r>
              <a:rPr lang="en-US" dirty="0" err="1"/>
              <a:t>situación</a:t>
            </a:r>
            <a:r>
              <a:rPr lang="en-US" dirty="0"/>
              <a:t>?
</a:t>
            </a:r>
          </a:p>
        </p:txBody>
      </p:sp>
      <p:sp>
        <p:nvSpPr>
          <p:cNvPr id="4" name="Slide Number Placeholder 3"/>
          <p:cNvSpPr>
            <a:spLocks noGrp="1"/>
          </p:cNvSpPr>
          <p:nvPr>
            <p:ph type="sldNum" sz="quarter" idx="5"/>
          </p:nvPr>
        </p:nvSpPr>
        <p:spPr/>
        <p:txBody>
          <a:bodyPr/>
          <a:lstStyle/>
          <a:p>
            <a:fld id="{23FFFF08-BA74-3E4E-B67B-CFCBDE5D9836}" type="slidenum">
              <a:rPr lang="en-US" smtClean="0"/>
              <a:t>19</a:t>
            </a:fld>
            <a:endParaRPr lang="en-US"/>
          </a:p>
        </p:txBody>
      </p:sp>
    </p:spTree>
    <p:extLst>
      <p:ext uri="{BB962C8B-B14F-4D97-AF65-F5344CB8AC3E}">
        <p14:creationId xmlns:p14="http://schemas.microsoft.com/office/powerpoint/2010/main" val="2911736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r>
              <a:rPr lang="fr-FR" altLang="en-US" dirty="0" err="1">
                <a:solidFill>
                  <a:srgbClr val="336699"/>
                </a:solidFill>
              </a:rPr>
              <a:t>Pre-crisis</a:t>
            </a:r>
            <a:r>
              <a:rPr lang="fr-FR" altLang="en-US" dirty="0">
                <a:solidFill>
                  <a:srgbClr val="336699"/>
                </a:solidFill>
              </a:rPr>
              <a:t> poor IYCF practices mean that when an emergency strikes infants and </a:t>
            </a:r>
            <a:r>
              <a:rPr lang="en-US" altLang="en-US" noProof="0" dirty="0">
                <a:solidFill>
                  <a:srgbClr val="336699"/>
                </a:solidFill>
              </a:rPr>
              <a:t>young</a:t>
            </a:r>
            <a:r>
              <a:rPr lang="fr-FR" altLang="en-US" dirty="0">
                <a:solidFill>
                  <a:srgbClr val="336699"/>
                </a:solidFill>
              </a:rPr>
              <a:t> </a:t>
            </a:r>
            <a:r>
              <a:rPr lang="fr-FR" altLang="en-US" dirty="0" err="1">
                <a:solidFill>
                  <a:srgbClr val="336699"/>
                </a:solidFill>
              </a:rPr>
              <a:t>children</a:t>
            </a:r>
            <a:r>
              <a:rPr lang="fr-FR" altLang="en-US" dirty="0">
                <a:solidFill>
                  <a:srgbClr val="336699"/>
                </a:solidFill>
              </a:rPr>
              <a:t> are </a:t>
            </a:r>
            <a:r>
              <a:rPr lang="fr-FR" altLang="en-US" dirty="0" err="1">
                <a:solidFill>
                  <a:srgbClr val="336699"/>
                </a:solidFill>
              </a:rPr>
              <a:t>already</a:t>
            </a:r>
            <a:r>
              <a:rPr lang="fr-FR" altLang="en-US" dirty="0">
                <a:solidFill>
                  <a:srgbClr val="336699"/>
                </a:solidFill>
              </a:rPr>
              <a:t> at </a:t>
            </a:r>
            <a:r>
              <a:rPr lang="fr-FR" altLang="en-US" dirty="0" err="1">
                <a:solidFill>
                  <a:srgbClr val="336699"/>
                </a:solidFill>
              </a:rPr>
              <a:t>risk</a:t>
            </a:r>
            <a:r>
              <a:rPr lang="fr-FR" altLang="en-US" dirty="0">
                <a:solidFill>
                  <a:srgbClr val="336699"/>
                </a:solidFill>
              </a:rPr>
              <a:t>. </a:t>
            </a:r>
            <a:r>
              <a:rPr lang="fr-FR" altLang="en-US" dirty="0" err="1">
                <a:solidFill>
                  <a:srgbClr val="336699"/>
                </a:solidFill>
              </a:rPr>
              <a:t>Then</a:t>
            </a:r>
            <a:r>
              <a:rPr lang="fr-FR" altLang="en-US" dirty="0">
                <a:solidFill>
                  <a:srgbClr val="336699"/>
                </a:solidFill>
              </a:rPr>
              <a:t> </a:t>
            </a:r>
            <a:r>
              <a:rPr lang="fr-FR" altLang="en-US" dirty="0" err="1">
                <a:solidFill>
                  <a:srgbClr val="336699"/>
                </a:solidFill>
              </a:rPr>
              <a:t>add</a:t>
            </a:r>
            <a:r>
              <a:rPr lang="fr-FR" altLang="en-US" dirty="0">
                <a:solidFill>
                  <a:srgbClr val="336699"/>
                </a:solidFill>
              </a:rPr>
              <a:t> in the </a:t>
            </a:r>
            <a:r>
              <a:rPr lang="fr-FR" altLang="en-US" dirty="0" err="1">
                <a:solidFill>
                  <a:srgbClr val="336699"/>
                </a:solidFill>
              </a:rPr>
              <a:t>other</a:t>
            </a:r>
            <a:r>
              <a:rPr lang="fr-FR" altLang="en-US" dirty="0">
                <a:solidFill>
                  <a:srgbClr val="336699"/>
                </a:solidFill>
              </a:rPr>
              <a:t> </a:t>
            </a:r>
            <a:r>
              <a:rPr lang="fr-FR" altLang="en-US" dirty="0" err="1">
                <a:solidFill>
                  <a:srgbClr val="336699"/>
                </a:solidFill>
              </a:rPr>
              <a:t>elements</a:t>
            </a:r>
            <a:r>
              <a:rPr lang="fr-FR" altLang="en-US" dirty="0">
                <a:solidFill>
                  <a:srgbClr val="336699"/>
                </a:solidFill>
              </a:rPr>
              <a:t> and  formula donations and the situation </a:t>
            </a:r>
            <a:r>
              <a:rPr lang="fr-FR" altLang="en-US" dirty="0" err="1">
                <a:solidFill>
                  <a:srgbClr val="336699"/>
                </a:solidFill>
              </a:rPr>
              <a:t>can</a:t>
            </a:r>
            <a:r>
              <a:rPr lang="fr-FR" altLang="en-US" dirty="0">
                <a:solidFill>
                  <a:srgbClr val="336699"/>
                </a:solidFill>
              </a:rPr>
              <a:t> </a:t>
            </a:r>
            <a:r>
              <a:rPr lang="fr-FR" altLang="en-US" dirty="0" err="1">
                <a:solidFill>
                  <a:srgbClr val="336699"/>
                </a:solidFill>
              </a:rPr>
              <a:t>become</a:t>
            </a:r>
            <a:r>
              <a:rPr lang="fr-FR" altLang="en-US" dirty="0">
                <a:solidFill>
                  <a:srgbClr val="336699"/>
                </a:solidFill>
              </a:rPr>
              <a:t> </a:t>
            </a:r>
            <a:r>
              <a:rPr lang="fr-FR" altLang="en-US" dirty="0" err="1">
                <a:solidFill>
                  <a:srgbClr val="336699"/>
                </a:solidFill>
              </a:rPr>
              <a:t>critical</a:t>
            </a:r>
            <a:r>
              <a:rPr lang="fr-FR" altLang="en-US" dirty="0">
                <a:solidFill>
                  <a:srgbClr val="336699"/>
                </a:solidFill>
              </a:rPr>
              <a:t>. </a:t>
            </a:r>
          </a:p>
          <a:p>
            <a:pPr eaLnBrk="1" hangingPunct="1">
              <a:spcBef>
                <a:spcPct val="50000"/>
              </a:spcBef>
            </a:pPr>
            <a:r>
              <a:rPr lang="fr-FR" altLang="en-US" dirty="0" err="1">
                <a:solidFill>
                  <a:srgbClr val="336699"/>
                </a:solidFill>
              </a:rPr>
              <a:t>These</a:t>
            </a:r>
            <a:r>
              <a:rPr lang="fr-FR" altLang="en-US" dirty="0">
                <a:solidFill>
                  <a:srgbClr val="336699"/>
                </a:solidFill>
              </a:rPr>
              <a:t> issues </a:t>
            </a:r>
            <a:r>
              <a:rPr lang="fr-FR" altLang="en-US" dirty="0" err="1">
                <a:solidFill>
                  <a:srgbClr val="336699"/>
                </a:solidFill>
              </a:rPr>
              <a:t>will</a:t>
            </a:r>
            <a:r>
              <a:rPr lang="fr-FR" altLang="en-US" dirty="0">
                <a:solidFill>
                  <a:srgbClr val="336699"/>
                </a:solidFill>
              </a:rPr>
              <a:t> all </a:t>
            </a:r>
            <a:r>
              <a:rPr lang="fr-FR" altLang="en-US" dirty="0" err="1">
                <a:solidFill>
                  <a:srgbClr val="336699"/>
                </a:solidFill>
              </a:rPr>
              <a:t>be</a:t>
            </a:r>
            <a:r>
              <a:rPr lang="fr-FR" altLang="en-US" dirty="0">
                <a:solidFill>
                  <a:srgbClr val="336699"/>
                </a:solidFill>
              </a:rPr>
              <a:t> </a:t>
            </a:r>
            <a:r>
              <a:rPr lang="fr-FR" altLang="en-US" dirty="0" err="1">
                <a:solidFill>
                  <a:srgbClr val="336699"/>
                </a:solidFill>
              </a:rPr>
              <a:t>discussed</a:t>
            </a:r>
            <a:r>
              <a:rPr lang="fr-FR" altLang="en-US" dirty="0">
                <a:solidFill>
                  <a:srgbClr val="336699"/>
                </a:solidFill>
              </a:rPr>
              <a:t> </a:t>
            </a:r>
            <a:r>
              <a:rPr lang="fr-FR" altLang="en-US" dirty="0" err="1">
                <a:solidFill>
                  <a:srgbClr val="336699"/>
                </a:solidFill>
              </a:rPr>
              <a:t>further</a:t>
            </a:r>
            <a:r>
              <a:rPr lang="fr-FR" altLang="en-US" dirty="0">
                <a:solidFill>
                  <a:srgbClr val="336699"/>
                </a:solidFill>
              </a:rPr>
              <a:t> </a:t>
            </a:r>
            <a:r>
              <a:rPr lang="fr-FR" altLang="en-US" dirty="0" err="1">
                <a:solidFill>
                  <a:srgbClr val="336699"/>
                </a:solidFill>
              </a:rPr>
              <a:t>during</a:t>
            </a:r>
            <a:r>
              <a:rPr lang="fr-FR" altLang="en-US" dirty="0">
                <a:solidFill>
                  <a:srgbClr val="336699"/>
                </a:solidFill>
              </a:rPr>
              <a:t> the training</a:t>
            </a:r>
          </a:p>
        </p:txBody>
      </p:sp>
      <p:sp>
        <p:nvSpPr>
          <p:cNvPr id="138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87D3059-24E0-4B37-8B27-1FC3949B3338}" type="slidenum">
              <a:rPr lang="fr-FR" altLang="en-US">
                <a:latin typeface="Arial" panose="020B0604020202020204" pitchFamily="34" charset="0"/>
              </a:rPr>
              <a:pPr>
                <a:spcBef>
                  <a:spcPct val="0"/>
                </a:spcBef>
              </a:pPr>
              <a:t>20</a:t>
            </a:fld>
            <a:endParaRPr lang="fr-FR" altLang="en-US">
              <a:latin typeface="Arial" panose="020B0604020202020204" pitchFamily="34" charset="0"/>
            </a:endParaRPr>
          </a:p>
        </p:txBody>
      </p:sp>
    </p:spTree>
    <p:extLst>
      <p:ext uri="{BB962C8B-B14F-4D97-AF65-F5344CB8AC3E}">
        <p14:creationId xmlns:p14="http://schemas.microsoft.com/office/powerpoint/2010/main" val="1225690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B7888A3-A11F-436C-9EAA-9F7BFBADC422}" type="slidenum">
              <a:rPr lang="en-GB" altLang="en-US">
                <a:latin typeface="Arial" panose="020B0604020202020204" pitchFamily="34" charset="0"/>
              </a:rPr>
              <a:pPr>
                <a:spcBef>
                  <a:spcPct val="0"/>
                </a:spcBef>
              </a:pPr>
              <a:t>21</a:t>
            </a:fld>
            <a:endParaRPr lang="en-GB" altLang="en-US" dirty="0">
              <a:latin typeface="Arial" panose="020B0604020202020204" pitchFamily="34" charset="0"/>
            </a:endParaRPr>
          </a:p>
        </p:txBody>
      </p:sp>
      <p:sp>
        <p:nvSpPr>
          <p:cNvPr id="136195" name="Rectangle 7"/>
          <p:cNvSpPr txBox="1">
            <a:spLocks noGrp="1" noChangeArrowheads="1"/>
          </p:cNvSpPr>
          <p:nvPr/>
        </p:nvSpPr>
        <p:spPr bwMode="auto">
          <a:xfrm>
            <a:off x="3973819" y="8831418"/>
            <a:ext cx="3036581" cy="46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469AD0D9-EFC5-4A2B-B3CE-03C81EC0A9FC}" type="slidenum">
              <a:rPr lang="fr-FR" altLang="en-US">
                <a:latin typeface="Times New Roman" panose="02020603050405020304" pitchFamily="18" charset="0"/>
              </a:rPr>
              <a:pPr algn="r" eaLnBrk="1" hangingPunct="1">
                <a:spcBef>
                  <a:spcPct val="0"/>
                </a:spcBef>
              </a:pPr>
              <a:t>21</a:t>
            </a:fld>
            <a:endParaRPr lang="fr-FR" altLang="en-US" dirty="0">
              <a:latin typeface="Times New Roman" panose="02020603050405020304" pitchFamily="18" charset="0"/>
            </a:endParaRPr>
          </a:p>
        </p:txBody>
      </p:sp>
      <p:sp>
        <p:nvSpPr>
          <p:cNvPr id="136196" name="Rectangle 2"/>
          <p:cNvSpPr>
            <a:spLocks noGrp="1" noRot="1" noChangeAspect="1" noChangeArrowheads="1" noTextEdit="1"/>
          </p:cNvSpPr>
          <p:nvPr>
            <p:ph type="sldImg"/>
          </p:nvPr>
        </p:nvSpPr>
        <p:spPr bwMode="auto">
          <a:xfrm>
            <a:off x="1200150" y="784225"/>
            <a:ext cx="4648200"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6677" name="Rectangle 3"/>
          <p:cNvSpPr>
            <a:spLocks noGrp="1" noChangeArrowheads="1"/>
          </p:cNvSpPr>
          <p:nvPr>
            <p:ph type="body" idx="1"/>
          </p:nvPr>
        </p:nvSpPr>
        <p:spPr>
          <a:xfrm>
            <a:off x="905785" y="4444973"/>
            <a:ext cx="5140646" cy="4183218"/>
          </a:xfrm>
          <a:ln/>
        </p:spPr>
        <p:txBody>
          <a:bodyPr/>
          <a:lstStyle/>
          <a:p>
            <a:pPr marL="190500" indent="-190500" eaLnBrk="1" fontAlgn="auto" hangingPunct="1">
              <a:spcBef>
                <a:spcPts val="0"/>
              </a:spcBef>
              <a:spcAft>
                <a:spcPts val="0"/>
              </a:spcAft>
              <a:buFont typeface="Arial"/>
              <a:buChar char="•"/>
              <a:defRPr/>
            </a:pPr>
            <a:r>
              <a:rPr lang="en-GB" altLang="zh-CN" dirty="0">
                <a:latin typeface="Arial" pitchFamily="34" charset="0"/>
                <a:ea typeface="+mn-ea"/>
                <a:cs typeface="Arial" pitchFamily="34" charset="0"/>
              </a:rPr>
              <a:t>Los riesgos de la alimentación artificial se agravan en situaciones de emergencia, con limitaciones en materia de agua y saneamiento, combustible, preparación, almacenamiento y suministros. </a:t>
            </a:r>
          </a:p>
          <a:p>
            <a:pPr marL="190500" indent="-190500" eaLnBrk="1" fontAlgn="auto" hangingPunct="1">
              <a:spcBef>
                <a:spcPts val="0"/>
              </a:spcBef>
              <a:spcAft>
                <a:spcPts val="0"/>
              </a:spcAft>
              <a:buFont typeface="Arial"/>
              <a:buChar char="•"/>
              <a:defRPr/>
            </a:pPr>
            <a:r>
              <a:rPr lang="fr-FR" altLang="zh-CN" dirty="0">
                <a:latin typeface="Arial" pitchFamily="34" charset="0"/>
                <a:ea typeface="+mn-ea"/>
                <a:cs typeface="Arial" pitchFamily="34" charset="0"/>
              </a:rPr>
              <a:t>Las emergencias se caracterizan por entornos extremadamente infecciosos. </a:t>
            </a:r>
          </a:p>
          <a:p>
            <a:pPr marL="190500" indent="-190500" eaLnBrk="1" fontAlgn="auto" hangingPunct="1">
              <a:spcBef>
                <a:spcPts val="0"/>
              </a:spcBef>
              <a:spcAft>
                <a:spcPts val="0"/>
              </a:spcAft>
              <a:buFont typeface="Arial"/>
              <a:buChar char="•"/>
              <a:defRPr/>
            </a:pPr>
            <a:r>
              <a:rPr lang="en-AU" altLang="zh-CN" dirty="0">
                <a:latin typeface="Arial" pitchFamily="34" charset="0"/>
                <a:ea typeface="+mn-ea"/>
                <a:cs typeface="Arial" pitchFamily="34" charset="0"/>
              </a:rPr>
              <a:t>Para minimizar los riesgos de la alimentación artificial en este entorno se necesita un </a:t>
            </a:r>
            <a:r>
              <a:rPr lang="en-GB" altLang="zh-CN" dirty="0">
                <a:latin typeface="Arial" pitchFamily="34" charset="0"/>
                <a:ea typeface="+mn-ea"/>
                <a:cs typeface="Arial" pitchFamily="34" charset="0"/>
              </a:rPr>
              <a:t>apoyo considerable, cualificado y bien dotado de recursos. </a:t>
            </a:r>
          </a:p>
          <a:p>
            <a:pPr marL="190500" indent="-190500" eaLnBrk="1" fontAlgn="auto" hangingPunct="1">
              <a:spcBef>
                <a:spcPts val="0"/>
              </a:spcBef>
              <a:spcAft>
                <a:spcPts val="0"/>
              </a:spcAft>
              <a:buFont typeface="Arial"/>
              <a:buChar char="•"/>
              <a:defRPr/>
            </a:pPr>
            <a:r>
              <a:rPr lang="en-US" altLang="zh-CN" dirty="0">
                <a:latin typeface="Arial" pitchFamily="34" charset="0"/>
                <a:ea typeface="+mn-ea"/>
                <a:cs typeface="Arial" pitchFamily="34" charset="0"/>
              </a:rPr>
              <a:t>Por qué? Porque la leche de fórmula infantil no tiene las propiedades protectoras de la leche materna ni el modo de alimentación seguro - la lactancia materna.</a:t>
            </a:r>
          </a:p>
          <a:p>
            <a:pPr marL="190500" indent="-190500" eaLnBrk="1" fontAlgn="auto" hangingPunct="1">
              <a:spcBef>
                <a:spcPts val="0"/>
              </a:spcBef>
              <a:spcAft>
                <a:spcPts val="0"/>
              </a:spcAft>
              <a:defRPr/>
            </a:pPr>
            <a:endParaRPr lang="en-AU" altLang="zh-CN" dirty="0">
              <a:latin typeface="Arial" pitchFamily="34" charset="0"/>
              <a:ea typeface="+mn-ea"/>
              <a:cs typeface="Arial" pitchFamily="34" charset="0"/>
            </a:endParaRPr>
          </a:p>
          <a:p>
            <a:pPr marL="190500" indent="-190500" eaLnBrk="1" fontAlgn="auto" hangingPunct="1">
              <a:spcBef>
                <a:spcPts val="0"/>
              </a:spcBef>
              <a:spcAft>
                <a:spcPts val="0"/>
              </a:spcAft>
              <a:defRPr/>
            </a:pPr>
            <a:endParaRPr lang="en-AU" altLang="zh-CN" dirty="0">
              <a:latin typeface="Arial" pitchFamily="34" charset="0"/>
              <a:ea typeface="+mn-ea"/>
              <a:cs typeface="Arial" pitchFamily="34" charset="0"/>
            </a:endParaRPr>
          </a:p>
          <a:p>
            <a:pPr marL="190500" indent="-190500" eaLnBrk="1" fontAlgn="auto" hangingPunct="1">
              <a:spcBef>
                <a:spcPts val="0"/>
              </a:spcBef>
              <a:spcAft>
                <a:spcPts val="0"/>
              </a:spcAft>
              <a:defRPr/>
            </a:pPr>
            <a:r>
              <a:rPr lang="en-GB" sz="1200" b="0" i="0" u="none" strike="noStrike" kern="1200" dirty="0" err="1">
                <a:solidFill>
                  <a:schemeClr val="tx1"/>
                </a:solidFill>
                <a:effectLst/>
                <a:latin typeface="+mn-lt"/>
                <a:ea typeface="+mn-ea"/>
                <a:cs typeface="+mn-cs"/>
              </a:rPr>
              <a:t>Usado</a:t>
            </a:r>
            <a:r>
              <a:rPr lang="en-GB" sz="1200" b="0" i="0" u="none" strike="noStrike" kern="1200" dirty="0">
                <a:solidFill>
                  <a:schemeClr val="tx1"/>
                </a:solidFill>
                <a:effectLst/>
                <a:latin typeface="+mn-lt"/>
                <a:ea typeface="+mn-ea"/>
                <a:cs typeface="+mn-cs"/>
              </a:rPr>
              <a:t> por </a:t>
            </a:r>
            <a:r>
              <a:rPr lang="en-GB" sz="1200" b="0" i="0" u="none" strike="noStrike" kern="1200" dirty="0" err="1">
                <a:solidFill>
                  <a:schemeClr val="tx1"/>
                </a:solidFill>
                <a:effectLst/>
                <a:latin typeface="+mn-lt"/>
                <a:ea typeface="+mn-ea"/>
                <a:cs typeface="+mn-cs"/>
              </a:rPr>
              <a:t>madres</a:t>
            </a:r>
            <a:r>
              <a:rPr lang="en-GB" sz="1200" b="0" i="0" u="none" strike="noStrike" kern="1200" dirty="0">
                <a:solidFill>
                  <a:schemeClr val="tx1"/>
                </a:solidFill>
                <a:effectLst/>
                <a:latin typeface="+mn-lt"/>
                <a:ea typeface="+mn-ea"/>
                <a:cs typeface="+mn-cs"/>
              </a:rPr>
              <a:t> que </a:t>
            </a:r>
            <a:r>
              <a:rPr lang="en-GB" sz="1200" b="0" i="0" u="none" strike="noStrike" kern="1200" dirty="0" err="1">
                <a:solidFill>
                  <a:schemeClr val="tx1"/>
                </a:solidFill>
                <a:effectLst/>
                <a:latin typeface="+mn-lt"/>
                <a:ea typeface="+mn-ea"/>
                <a:cs typeface="+mn-cs"/>
              </a:rPr>
              <a:t>amamantan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interrumpiendo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su</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suministro</a:t>
            </a:r>
            <a:r>
              <a:rPr lang="en-GB" sz="1200" b="0" i="0" u="none" strike="noStrike" kern="1200" dirty="0">
                <a:solidFill>
                  <a:schemeClr val="tx1"/>
                </a:solidFill>
                <a:effectLst/>
                <a:latin typeface="+mn-lt"/>
                <a:ea typeface="+mn-ea"/>
                <a:cs typeface="+mn-cs"/>
              </a:rPr>
              <a:t> de leche.</a:t>
            </a:r>
            <a:endParaRPr lang="en-AU" altLang="zh-CN" dirty="0">
              <a:latin typeface="Arial" pitchFamily="34" charset="0"/>
              <a:ea typeface="+mn-ea"/>
              <a:cs typeface="Arial" pitchFamily="34" charset="0"/>
            </a:endParaRPr>
          </a:p>
        </p:txBody>
      </p:sp>
    </p:spTree>
    <p:extLst>
      <p:ext uri="{BB962C8B-B14F-4D97-AF65-F5344CB8AC3E}">
        <p14:creationId xmlns:p14="http://schemas.microsoft.com/office/powerpoint/2010/main" val="1613391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buFontTx/>
              <a:buChar char="•"/>
            </a:pPr>
            <a:r>
              <a:rPr lang="en-GB" altLang="en-US" dirty="0">
                <a:solidFill>
                  <a:srgbClr val="336699"/>
                </a:solidFill>
              </a:rPr>
              <a:t>Durante la respuesta al terremoto de Indonesia de 2006 se llevó a cabo una evaluación más detallada de los efectos. </a:t>
            </a:r>
          </a:p>
          <a:p>
            <a:pPr eaLnBrk="1" hangingPunct="1">
              <a:spcBef>
                <a:spcPct val="50000"/>
              </a:spcBef>
              <a:buFontTx/>
              <a:buChar char="•"/>
            </a:pPr>
            <a:r>
              <a:rPr lang="en-GB" altLang="en-US" dirty="0">
                <a:solidFill>
                  <a:srgbClr val="336699"/>
                </a:solidFill>
              </a:rPr>
              <a:t>Los niños que consumían la fórmula donada para lactantes tenían tasas significativamente más altas de diarrea. </a:t>
            </a:r>
          </a:p>
          <a:p>
            <a:pPr eaLnBrk="1" hangingPunct="1">
              <a:spcBef>
                <a:spcPct val="50000"/>
              </a:spcBef>
              <a:buFontTx/>
              <a:buChar char="•"/>
            </a:pPr>
            <a:r>
              <a:rPr lang="en-GB" altLang="en-US" dirty="0">
                <a:solidFill>
                  <a:srgbClr val="336699"/>
                </a:solidFill>
              </a:rPr>
              <a:t>La distribución de leche </a:t>
            </a:r>
            <a:r>
              <a:rPr lang="en-GB" altLang="en-US" dirty="0" err="1">
                <a:solidFill>
                  <a:srgbClr val="336699"/>
                </a:solidFill>
              </a:rPr>
              <a:t>en</a:t>
            </a:r>
            <a:r>
              <a:rPr lang="en-GB" altLang="en-US" dirty="0">
                <a:solidFill>
                  <a:srgbClr val="336699"/>
                </a:solidFill>
              </a:rPr>
              <a:t> formula donada a HH con niños pequeños condujo a una duplicación de la diarrea entre los niños que recibieron leche </a:t>
            </a:r>
            <a:r>
              <a:rPr lang="en-GB" altLang="en-US" dirty="0" err="1">
                <a:solidFill>
                  <a:srgbClr val="336699"/>
                </a:solidFill>
              </a:rPr>
              <a:t>en</a:t>
            </a:r>
            <a:r>
              <a:rPr lang="en-GB" altLang="en-US" dirty="0">
                <a:solidFill>
                  <a:srgbClr val="336699"/>
                </a:solidFill>
              </a:rPr>
              <a:t> formula en comparación con los que no la recibieron. </a:t>
            </a:r>
          </a:p>
          <a:p>
            <a:pPr eaLnBrk="1" hangingPunct="1">
              <a:spcBef>
                <a:spcPct val="50000"/>
              </a:spcBef>
              <a:buFontTx/>
              <a:buChar char="•"/>
            </a:pPr>
            <a:r>
              <a:rPr lang="en-GB" altLang="en-US" dirty="0">
                <a:solidFill>
                  <a:srgbClr val="336699"/>
                </a:solidFill>
              </a:rPr>
              <a:t>El aumento estuvo asociado con el cambio en las prácticas de alimentación, que introdujo la alimentación artificial en condiciones de saneamiento e higiene deficientes después del desastre. </a:t>
            </a:r>
          </a:p>
          <a:p>
            <a:pPr eaLnBrk="1" hangingPunct="1">
              <a:spcBef>
                <a:spcPct val="50000"/>
              </a:spcBef>
              <a:buFontTx/>
              <a:buChar char="•"/>
            </a:pPr>
            <a:r>
              <a:rPr lang="en-GB" altLang="en-US" dirty="0">
                <a:solidFill>
                  <a:srgbClr val="336699"/>
                </a:solidFill>
              </a:rPr>
              <a:t>Riesgos de una distribución no selectiva alimentada por donaciones. Esto también tiene consecuencias en cuanto a los recursos para organizar el almacenamiento, los costos de destrucción si no se almacenan o utilizan de otra manera apropiada y los costos adicionales de reetiquetado para identificar adecuadamente como un SLM (“BMS”) apropiado para la edad si se va a utilizar o distribuir.</a:t>
            </a:r>
            <a:endParaRPr lang="fr-FR" altLang="en-US" dirty="0">
              <a:solidFill>
                <a:srgbClr val="336699"/>
              </a:solidFill>
            </a:endParaRPr>
          </a:p>
        </p:txBody>
      </p:sp>
      <p:sp>
        <p:nvSpPr>
          <p:cNvPr id="1372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5B60B40-0FE7-47F4-995D-732B612413A2}" type="slidenum">
              <a:rPr lang="fr-FR" altLang="en-US">
                <a:latin typeface="Arial" panose="020B0604020202020204" pitchFamily="34" charset="0"/>
              </a:rPr>
              <a:pPr>
                <a:spcBef>
                  <a:spcPct val="0"/>
                </a:spcBef>
              </a:pPr>
              <a:t>22</a:t>
            </a:fld>
            <a:endParaRPr lang="fr-FR" altLang="en-US" dirty="0">
              <a:latin typeface="Arial" panose="020B0604020202020204" pitchFamily="34" charset="0"/>
            </a:endParaRPr>
          </a:p>
        </p:txBody>
      </p:sp>
    </p:spTree>
    <p:extLst>
      <p:ext uri="{BB962C8B-B14F-4D97-AF65-F5344CB8AC3E}">
        <p14:creationId xmlns:p14="http://schemas.microsoft.com/office/powerpoint/2010/main" val="2059338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y-GB" altLang="en-US" dirty="0"/>
              <a:t>IYCF-E matters -</a:t>
            </a:r>
            <a:r>
              <a:rPr lang="cy-GB" altLang="en-US" baseline="0" dirty="0"/>
              <a:t> </a:t>
            </a:r>
            <a:r>
              <a:rPr lang="cy-GB" altLang="en-US" dirty="0"/>
              <a:t>according to WHO, Guiding principles for feeding infants and young children during emergencies, 2004</a:t>
            </a:r>
            <a:r>
              <a:rPr lang="en-US" altLang="en-US" dirty="0"/>
              <a:t> </a:t>
            </a:r>
            <a:r>
              <a:rPr lang="cy-GB" altLang="en-US" dirty="0"/>
              <a:t>infants and young children are extremely vulnerable to mortality, illness and malnutrition. </a:t>
            </a:r>
            <a:endParaRPr lang="fr-FR" altLang="en-US"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42950" indent="-285750">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fld id="{91045CBA-655E-40AC-9467-CB9AEA2C6B74}" type="slidenum">
              <a:rPr lang="fr-FR" altLang="en-US">
                <a:latin typeface="Arial" charset="0"/>
              </a:rPr>
              <a:pPr>
                <a:spcBef>
                  <a:spcPct val="0"/>
                </a:spcBef>
              </a:pPr>
              <a:t>3</a:t>
            </a:fld>
            <a:endParaRPr lang="fr-FR" alt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FFFF08-BA74-3E4E-B67B-CFCBDE5D9836}" type="slidenum">
              <a:rPr lang="en-US" smtClean="0"/>
              <a:t>25</a:t>
            </a:fld>
            <a:endParaRPr lang="en-US"/>
          </a:p>
        </p:txBody>
      </p:sp>
    </p:spTree>
    <p:extLst>
      <p:ext uri="{BB962C8B-B14F-4D97-AF65-F5344CB8AC3E}">
        <p14:creationId xmlns:p14="http://schemas.microsoft.com/office/powerpoint/2010/main" val="3859580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3FFFF08-BA74-3E4E-B67B-CFCBDE5D9836}" type="slidenum">
              <a:rPr lang="en-US" smtClean="0"/>
              <a:t>26</a:t>
            </a:fld>
            <a:endParaRPr lang="en-US"/>
          </a:p>
        </p:txBody>
      </p:sp>
    </p:spTree>
    <p:extLst>
      <p:ext uri="{BB962C8B-B14F-4D97-AF65-F5344CB8AC3E}">
        <p14:creationId xmlns:p14="http://schemas.microsoft.com/office/powerpoint/2010/main" val="2860035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FFFF08-BA74-3E4E-B67B-CFCBDE5D9836}" type="slidenum">
              <a:rPr lang="en-US" smtClean="0"/>
              <a:t>4</a:t>
            </a:fld>
            <a:endParaRPr lang="en-US"/>
          </a:p>
        </p:txBody>
      </p:sp>
    </p:spTree>
    <p:extLst>
      <p:ext uri="{BB962C8B-B14F-4D97-AF65-F5344CB8AC3E}">
        <p14:creationId xmlns:p14="http://schemas.microsoft.com/office/powerpoint/2010/main" val="1829817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eaLnBrk="1" fontAlgn="auto" hangingPunct="1">
              <a:spcBef>
                <a:spcPts val="0"/>
              </a:spcBef>
              <a:spcAft>
                <a:spcPts val="0"/>
              </a:spcAft>
              <a:buFont typeface="Arial"/>
              <a:buNone/>
              <a:defRPr/>
            </a:pPr>
            <a:r>
              <a:rPr lang="en-GB" dirty="0">
                <a:ea typeface="+mn-ea"/>
                <a:cs typeface="+mn-cs"/>
              </a:rPr>
              <a:t>Este gráfico es de un programa de alimentación terapéutica en Afganistán. </a:t>
            </a:r>
          </a:p>
          <a:p>
            <a:pPr marL="171450" indent="-171450" eaLnBrk="1" fontAlgn="auto" hangingPunct="1">
              <a:spcBef>
                <a:spcPts val="0"/>
              </a:spcBef>
              <a:spcAft>
                <a:spcPts val="0"/>
              </a:spcAft>
              <a:buFont typeface="Arial"/>
              <a:buChar char="•"/>
              <a:defRPr/>
            </a:pPr>
            <a:r>
              <a:rPr lang="en-GB" dirty="0">
                <a:ea typeface="+mn-ea"/>
                <a:cs typeface="+mn-cs"/>
              </a:rPr>
              <a:t>Aquí podemos ver que el riesgo de muerte entre los niños pequeños es mayor en comparación con los niños menores de cinco años. </a:t>
            </a:r>
          </a:p>
          <a:p>
            <a:pPr marL="171450" indent="-171450" eaLnBrk="1" fontAlgn="auto" hangingPunct="1">
              <a:spcBef>
                <a:spcPts val="0"/>
              </a:spcBef>
              <a:spcAft>
                <a:spcPts val="0"/>
              </a:spcAft>
              <a:buFont typeface="Arial"/>
              <a:buChar char="•"/>
              <a:defRPr/>
            </a:pPr>
            <a:r>
              <a:rPr lang="en-GB" dirty="0">
                <a:ea typeface="+mn-ea"/>
                <a:cs typeface="+mn-cs"/>
              </a:rPr>
              <a:t>En este gráfico el porcentaje de defunciones en ingresos de niños menores de 6 meses es del 17%, frente al 5% de los niños de 48 a 59 meses.</a:t>
            </a:r>
          </a:p>
          <a:p>
            <a:pPr marL="171450" indent="-171450" eaLnBrk="1" fontAlgn="auto" hangingPunct="1">
              <a:spcBef>
                <a:spcPts val="0"/>
              </a:spcBef>
              <a:spcAft>
                <a:spcPts val="0"/>
              </a:spcAft>
              <a:buFont typeface="Arial"/>
              <a:buChar char="•"/>
              <a:defRPr/>
            </a:pPr>
            <a:r>
              <a:rPr lang="en-GB" dirty="0">
                <a:ea typeface="+mn-ea"/>
                <a:cs typeface="+mn-cs"/>
              </a:rPr>
              <a:t>Los bebés menores de 6 meses son los que corren mayor riesgo de morir. </a:t>
            </a:r>
          </a:p>
          <a:p>
            <a:pPr marL="171450" indent="-171450" eaLnBrk="1" fontAlgn="auto" hangingPunct="1">
              <a:spcBef>
                <a:spcPts val="0"/>
              </a:spcBef>
              <a:spcAft>
                <a:spcPts val="0"/>
              </a:spcAft>
              <a:buFont typeface="Arial"/>
              <a:buChar char="•"/>
              <a:defRPr/>
            </a:pPr>
            <a:endParaRPr lang="en-GB" dirty="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sz="1200" kern="1200" dirty="0" err="1">
                <a:solidFill>
                  <a:schemeClr val="tx1"/>
                </a:solidFill>
                <a:latin typeface="+mn-lt"/>
                <a:ea typeface="MS PGothic" panose="020B0600070205080204" pitchFamily="34" charset="-128"/>
                <a:cs typeface="ＭＳ Ｐゴシック" charset="0"/>
              </a:rPr>
              <a:t>Información</a:t>
            </a:r>
            <a:r>
              <a:rPr lang="en-GB" sz="1200" kern="1200" dirty="0">
                <a:solidFill>
                  <a:schemeClr val="tx1"/>
                </a:solidFill>
                <a:latin typeface="+mn-lt"/>
                <a:ea typeface="MS PGothic" panose="020B0600070205080204" pitchFamily="34" charset="-128"/>
                <a:cs typeface="ＭＳ Ｐゴシック" charset="0"/>
              </a:rPr>
              <a:t> </a:t>
            </a:r>
            <a:r>
              <a:rPr lang="en-GB" sz="1200" kern="1200" dirty="0" err="1">
                <a:solidFill>
                  <a:schemeClr val="tx1"/>
                </a:solidFill>
                <a:latin typeface="+mn-lt"/>
                <a:ea typeface="MS PGothic" panose="020B0600070205080204" pitchFamily="34" charset="-128"/>
                <a:cs typeface="ＭＳ Ｐゴシック" charset="0"/>
              </a:rPr>
              <a:t>adicional</a:t>
            </a:r>
            <a:r>
              <a:rPr lang="en-GB" sz="1200" kern="1200" dirty="0">
                <a:solidFill>
                  <a:schemeClr val="tx1"/>
                </a:solidFill>
                <a:latin typeface="+mn-lt"/>
                <a:ea typeface="MS PGothic" panose="020B0600070205080204" pitchFamily="34" charset="-128"/>
                <a:cs typeface="ＭＳ Ｐゴシック" charset="0"/>
              </a:rPr>
              <a:t> de  ‘WABA. Breastfeeding – A vital emergency response. Are you ready?’ 2009. </a:t>
            </a:r>
          </a:p>
          <a:p>
            <a:pPr marL="0" indent="0" eaLnBrk="1" fontAlgn="auto" hangingPunct="1">
              <a:spcBef>
                <a:spcPts val="0"/>
              </a:spcBef>
              <a:spcAft>
                <a:spcPts val="0"/>
              </a:spcAft>
              <a:buFont typeface="Arial"/>
              <a:buNone/>
              <a:defRPr/>
            </a:pPr>
            <a:r>
              <a:rPr lang="en-GB" dirty="0">
                <a:ea typeface="+mn-ea"/>
                <a:cs typeface="+mn-cs"/>
              </a:rPr>
              <a:t>- Las tasas totales de mortalidad infantil de &lt;1 año publicadas en situaciones de emergencia son mucho más altas que en tiempos normales, y oscilan entre el 12 y el 53%. </a:t>
            </a:r>
          </a:p>
          <a:p>
            <a:pPr eaLnBrk="1" fontAlgn="auto" hangingPunct="1">
              <a:spcBef>
                <a:spcPts val="0"/>
              </a:spcBef>
              <a:spcAft>
                <a:spcPts val="0"/>
              </a:spcAft>
              <a:defRPr/>
            </a:pPr>
            <a:endParaRPr lang="en-GB" dirty="0">
              <a:ea typeface="+mn-ea"/>
              <a:cs typeface="+mn-cs"/>
            </a:endParaRPr>
          </a:p>
          <a:p>
            <a:pPr eaLnBrk="1" fontAlgn="auto" hangingPunct="1">
              <a:spcBef>
                <a:spcPts val="0"/>
              </a:spcBef>
              <a:spcAft>
                <a:spcPts val="0"/>
              </a:spcAft>
              <a:defRPr/>
            </a:pPr>
            <a:endParaRPr lang="fr-FR" dirty="0">
              <a:ea typeface="+mn-ea"/>
              <a:cs typeface="+mn-cs"/>
            </a:endParaRPr>
          </a:p>
        </p:txBody>
      </p:sp>
      <p:sp>
        <p:nvSpPr>
          <p:cNvPr id="1239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B7E6E7E-5E22-485D-9F53-E33BC767D5D2}" type="slidenum">
              <a:rPr lang="fr-FR" altLang="en-US">
                <a:latin typeface="Arial" panose="020B0604020202020204" pitchFamily="34" charset="0"/>
              </a:rPr>
              <a:pPr>
                <a:spcBef>
                  <a:spcPct val="0"/>
                </a:spcBef>
              </a:pPr>
              <a:t>5</a:t>
            </a:fld>
            <a:endParaRPr lang="fr-FR" altLang="en-US" dirty="0">
              <a:latin typeface="Arial" panose="020B0604020202020204" pitchFamily="34" charset="0"/>
            </a:endParaRPr>
          </a:p>
        </p:txBody>
      </p:sp>
    </p:spTree>
    <p:extLst>
      <p:ext uri="{BB962C8B-B14F-4D97-AF65-F5344CB8AC3E}">
        <p14:creationId xmlns:p14="http://schemas.microsoft.com/office/powerpoint/2010/main" val="966202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FFFF08-BA74-3E4E-B67B-CFCBDE5D9836}" type="slidenum">
              <a:rPr lang="en-US" smtClean="0"/>
              <a:t>8</a:t>
            </a:fld>
            <a:endParaRPr lang="en-US"/>
          </a:p>
        </p:txBody>
      </p:sp>
    </p:spTree>
    <p:extLst>
      <p:ext uri="{BB962C8B-B14F-4D97-AF65-F5344CB8AC3E}">
        <p14:creationId xmlns:p14="http://schemas.microsoft.com/office/powerpoint/2010/main" val="3399628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Una </a:t>
            </a:r>
            <a:r>
              <a:rPr lang="en-US" dirty="0" err="1"/>
              <a:t>parte</a:t>
            </a:r>
            <a:r>
              <a:rPr lang="en-US" dirty="0"/>
              <a:t> de mi </a:t>
            </a:r>
            <a:r>
              <a:rPr lang="en-US" dirty="0" err="1"/>
              <a:t>función</a:t>
            </a:r>
            <a:r>
              <a:rPr lang="en-US" dirty="0"/>
              <a:t> </a:t>
            </a:r>
            <a:r>
              <a:rPr lang="en-US" dirty="0" err="1"/>
              <a:t>aquí</a:t>
            </a:r>
            <a:r>
              <a:rPr lang="en-US" dirty="0"/>
              <a:t> es </a:t>
            </a:r>
            <a:r>
              <a:rPr lang="en-US" dirty="0" err="1"/>
              <a:t>apoyar</a:t>
            </a:r>
            <a:r>
              <a:rPr lang="en-US" dirty="0"/>
              <a:t> los </a:t>
            </a:r>
            <a:r>
              <a:rPr lang="en-US" dirty="0" err="1"/>
              <a:t>programas</a:t>
            </a:r>
            <a:r>
              <a:rPr lang="en-US" dirty="0"/>
              <a:t> para ANLP. ¿Por </a:t>
            </a:r>
            <a:r>
              <a:rPr lang="en-US" dirty="0" err="1"/>
              <a:t>qué</a:t>
            </a:r>
            <a:r>
              <a:rPr lang="en-US" dirty="0"/>
              <a:t> es </a:t>
            </a:r>
            <a:r>
              <a:rPr lang="en-US" dirty="0" err="1"/>
              <a:t>esto</a:t>
            </a:r>
            <a:r>
              <a:rPr lang="en-US" dirty="0"/>
              <a:t> </a:t>
            </a:r>
            <a:r>
              <a:rPr lang="en-US" dirty="0" err="1"/>
              <a:t>importante</a:t>
            </a:r>
            <a:r>
              <a:rPr lang="en-US" dirty="0"/>
              <a:t>?
</a:t>
            </a:r>
          </a:p>
        </p:txBody>
      </p:sp>
      <p:sp>
        <p:nvSpPr>
          <p:cNvPr id="4" name="Slide Number Placeholder 3"/>
          <p:cNvSpPr>
            <a:spLocks noGrp="1"/>
          </p:cNvSpPr>
          <p:nvPr>
            <p:ph type="sldNum" sz="quarter" idx="5"/>
          </p:nvPr>
        </p:nvSpPr>
        <p:spPr/>
        <p:txBody>
          <a:bodyPr/>
          <a:lstStyle/>
          <a:p>
            <a:fld id="{23FFFF08-BA74-3E4E-B67B-CFCBDE5D9836}" type="slidenum">
              <a:rPr lang="en-US" smtClean="0"/>
              <a:t>9</a:t>
            </a:fld>
            <a:endParaRPr lang="en-US"/>
          </a:p>
        </p:txBody>
      </p:sp>
    </p:spTree>
    <p:extLst>
      <p:ext uri="{BB962C8B-B14F-4D97-AF65-F5344CB8AC3E}">
        <p14:creationId xmlns:p14="http://schemas.microsoft.com/office/powerpoint/2010/main" val="3765528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Lactancia Materna = Supervivencia</a:t>
            </a:r>
            <a:endParaRPr lang="en-US" dirty="0"/>
          </a:p>
        </p:txBody>
      </p:sp>
      <p:sp>
        <p:nvSpPr>
          <p:cNvPr id="4" name="Slide Number Placeholder 3"/>
          <p:cNvSpPr>
            <a:spLocks noGrp="1"/>
          </p:cNvSpPr>
          <p:nvPr>
            <p:ph type="sldNum" sz="quarter" idx="5"/>
          </p:nvPr>
        </p:nvSpPr>
        <p:spPr/>
        <p:txBody>
          <a:bodyPr/>
          <a:lstStyle/>
          <a:p>
            <a:fld id="{23FFFF08-BA74-3E4E-B67B-CFCBDE5D9836}" type="slidenum">
              <a:rPr lang="en-US" smtClean="0"/>
              <a:t>10</a:t>
            </a:fld>
            <a:endParaRPr lang="en-US"/>
          </a:p>
        </p:txBody>
      </p:sp>
    </p:spTree>
    <p:extLst>
      <p:ext uri="{BB962C8B-B14F-4D97-AF65-F5344CB8AC3E}">
        <p14:creationId xmlns:p14="http://schemas.microsoft.com/office/powerpoint/2010/main" val="240254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xfrm>
            <a:off x="1179513" y="695325"/>
            <a:ext cx="4651375" cy="34877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También </a:t>
            </a:r>
            <a:r>
              <a:rPr lang="en-US" altLang="en-US" dirty="0" err="1"/>
              <a:t>evidencia</a:t>
            </a:r>
            <a:r>
              <a:rPr lang="en-US" altLang="en-US" dirty="0"/>
              <a:t> que </a:t>
            </a:r>
            <a:r>
              <a:rPr lang="en-US" altLang="en-US" dirty="0" err="1"/>
              <a:t>demuestra</a:t>
            </a:r>
            <a:r>
              <a:rPr lang="en-US" altLang="en-US" dirty="0"/>
              <a:t> que la saliva del </a:t>
            </a:r>
            <a:r>
              <a:rPr lang="en-US" altLang="en-US" dirty="0" err="1"/>
              <a:t>bebé</a:t>
            </a:r>
            <a:r>
              <a:rPr lang="en-US" altLang="en-US" dirty="0"/>
              <a:t> se introduce </a:t>
            </a:r>
            <a:r>
              <a:rPr lang="en-US" altLang="en-US" dirty="0" err="1"/>
              <a:t>en</a:t>
            </a:r>
            <a:r>
              <a:rPr lang="en-US" altLang="en-US" dirty="0"/>
              <a:t> el seno y el seno produce anticuerpos específicos para el bebé!</a:t>
            </a: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B27D4C1-74EF-4C9B-B89E-38E73A0E72C7}" type="slidenum">
              <a:rPr lang="en-US" altLang="en-US">
                <a:latin typeface="Arial" panose="020B0604020202020204" pitchFamily="34" charset="0"/>
              </a:rPr>
              <a:pPr>
                <a:spcBef>
                  <a:spcPct val="0"/>
                </a:spcBef>
              </a:pPr>
              <a:t>11</a:t>
            </a:fld>
            <a:endParaRPr lang="en-US" altLang="en-US" dirty="0">
              <a:latin typeface="Arial" panose="020B0604020202020204" pitchFamily="34" charset="0"/>
            </a:endParaRPr>
          </a:p>
        </p:txBody>
      </p:sp>
    </p:spTree>
    <p:extLst>
      <p:ext uri="{BB962C8B-B14F-4D97-AF65-F5344CB8AC3E}">
        <p14:creationId xmlns:p14="http://schemas.microsoft.com/office/powerpoint/2010/main" val="3137439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E090131-C657-407B-B631-D71720529850}" type="slidenum">
              <a:rPr lang="en-GB" altLang="en-US">
                <a:latin typeface="Arial" panose="020B0604020202020204" pitchFamily="34" charset="0"/>
              </a:rPr>
              <a:pPr>
                <a:spcBef>
                  <a:spcPct val="0"/>
                </a:spcBef>
              </a:pPr>
              <a:t>12</a:t>
            </a:fld>
            <a:endParaRPr lang="en-GB" altLang="en-US" dirty="0">
              <a:latin typeface="Arial" panose="020B0604020202020204" pitchFamily="34" charset="0"/>
            </a:endParaRPr>
          </a:p>
        </p:txBody>
      </p:sp>
      <p:sp>
        <p:nvSpPr>
          <p:cNvPr id="132099" name="Rectangle 7"/>
          <p:cNvSpPr txBox="1">
            <a:spLocks noGrp="1" noChangeArrowheads="1"/>
          </p:cNvSpPr>
          <p:nvPr/>
        </p:nvSpPr>
        <p:spPr bwMode="auto">
          <a:xfrm>
            <a:off x="3973819" y="8831418"/>
            <a:ext cx="3036581" cy="464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2F15CD77-88D0-4221-A691-13A8851F25B6}" type="slidenum">
              <a:rPr lang="fr-FR" altLang="en-US">
                <a:latin typeface="Times New Roman" panose="02020603050405020304" pitchFamily="18" charset="0"/>
              </a:rPr>
              <a:pPr algn="r" eaLnBrk="1" hangingPunct="1">
                <a:spcBef>
                  <a:spcPct val="0"/>
                </a:spcBef>
              </a:pPr>
              <a:t>12</a:t>
            </a:fld>
            <a:endParaRPr lang="fr-FR" altLang="en-US" dirty="0">
              <a:latin typeface="Times New Roman" panose="02020603050405020304" pitchFamily="18" charset="0"/>
            </a:endParaRPr>
          </a:p>
        </p:txBody>
      </p:sp>
      <p:sp>
        <p:nvSpPr>
          <p:cNvPr id="132100" name="Rectangle 2"/>
          <p:cNvSpPr>
            <a:spLocks noGrp="1" noRot="1" noChangeAspect="1" noChangeArrowheads="1" noTextEdit="1"/>
          </p:cNvSpPr>
          <p:nvPr>
            <p:ph type="sldImg"/>
          </p:nvPr>
        </p:nvSpPr>
        <p:spPr bwMode="auto">
          <a:xfrm>
            <a:off x="1165225" y="695325"/>
            <a:ext cx="46482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2101" name="Rectangle 3"/>
          <p:cNvSpPr>
            <a:spLocks noGrp="1" noChangeArrowheads="1"/>
          </p:cNvSpPr>
          <p:nvPr>
            <p:ph type="body" idx="1"/>
          </p:nvPr>
        </p:nvSpPr>
        <p:spPr bwMode="auto">
          <a:xfrm>
            <a:off x="934091" y="4415709"/>
            <a:ext cx="5142218" cy="418321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dirty="0">
                <a:latin typeface="Arial" panose="020B0604020202020204" pitchFamily="34" charset="0"/>
              </a:rPr>
              <a:t>Los hallazgos de The Lancet....</a:t>
            </a:r>
          </a:p>
          <a:p>
            <a:pPr eaLnBrk="1" hangingPunct="1">
              <a:spcBef>
                <a:spcPct val="0"/>
              </a:spcBef>
            </a:pPr>
            <a:endParaRPr lang="it-IT" altLang="en-US" dirty="0">
              <a:latin typeface="Arial" panose="020B0604020202020204" pitchFamily="34" charset="0"/>
            </a:endParaRPr>
          </a:p>
          <a:p>
            <a:pPr eaLnBrk="1" hangingPunct="1">
              <a:spcBef>
                <a:spcPct val="0"/>
              </a:spcBef>
            </a:pPr>
            <a:r>
              <a:rPr lang="en-GB" altLang="en-US" b="1" dirty="0"/>
              <a:t>La maloclusión</a:t>
            </a:r>
            <a:r>
              <a:rPr lang="en-GB" altLang="en-US" dirty="0"/>
              <a:t> es un problema en la forma en que los dientes superiores e inferiores encajan al morder o masticar.</a:t>
            </a:r>
          </a:p>
          <a:p>
            <a:pPr eaLnBrk="1" hangingPunct="1">
              <a:spcBef>
                <a:spcPct val="0"/>
              </a:spcBef>
            </a:pPr>
            <a:endParaRPr lang="en-GB" altLang="en-US" dirty="0">
              <a:solidFill>
                <a:srgbClr val="FF0000"/>
              </a:solidFill>
              <a:latin typeface="Gill Sans MT" panose="020B0502020104020203" pitchFamily="34" charset="0"/>
            </a:endParaRPr>
          </a:p>
          <a:p>
            <a:pPr eaLnBrk="1" hangingPunct="1">
              <a:spcBef>
                <a:spcPct val="0"/>
              </a:spcBef>
            </a:pPr>
            <a:r>
              <a:rPr lang="en-GB" altLang="en-US" dirty="0">
                <a:solidFill>
                  <a:srgbClr val="FF0000"/>
                </a:solidFill>
                <a:latin typeface="Gill Sans MT" panose="020B0502020104020203" pitchFamily="34" charset="0"/>
              </a:rPr>
              <a:t>Lancet declaró también: Aumento de la caries dental con períodos más prolongados de lactancia materna, pero las pruebas al respecto fueron débiles y se basaron sólo en la asociación. Los principales expertos en lactancia materna refutan enérgicamente esta asociación. </a:t>
            </a:r>
            <a:endParaRPr lang="it-IT" altLang="en-US" dirty="0">
              <a:latin typeface="Arial" panose="020B0604020202020204" pitchFamily="34" charset="0"/>
            </a:endParaRPr>
          </a:p>
        </p:txBody>
      </p:sp>
    </p:spTree>
    <p:extLst>
      <p:ext uri="{BB962C8B-B14F-4D97-AF65-F5344CB8AC3E}">
        <p14:creationId xmlns:p14="http://schemas.microsoft.com/office/powerpoint/2010/main" val="252918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sp>
        <p:nvSpPr>
          <p:cNvPr id="15" name="Rectangle 14"/>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6532" y="303652"/>
            <a:ext cx="2017673" cy="412389"/>
          </a:xfrm>
          <a:prstGeom prst="rect">
            <a:avLst/>
          </a:prstGeom>
        </p:spPr>
      </p:pic>
      <p:sp>
        <p:nvSpPr>
          <p:cNvPr id="2" name="Title 1"/>
          <p:cNvSpPr>
            <a:spLocks noGrp="1"/>
          </p:cNvSpPr>
          <p:nvPr>
            <p:ph type="ctrTitle" hasCustomPrompt="1"/>
          </p:nvPr>
        </p:nvSpPr>
        <p:spPr>
          <a:xfrm>
            <a:off x="625148" y="866775"/>
            <a:ext cx="8075613" cy="1197787"/>
          </a:xfrm>
        </p:spPr>
        <p:txBody>
          <a:bodyPr anchor="t">
            <a:normAutofit/>
          </a:bodyPr>
          <a:lstStyle>
            <a:lvl1pPr>
              <a:lnSpc>
                <a:spcPct val="95000"/>
              </a:lnSpc>
              <a:defRPr sz="4800" b="0" i="0" cap="none">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11" name="Picture Placeholder 10"/>
          <p:cNvSpPr>
            <a:spLocks noGrp="1"/>
          </p:cNvSpPr>
          <p:nvPr>
            <p:ph type="pic" sz="quarter" idx="10"/>
          </p:nvPr>
        </p:nvSpPr>
        <p:spPr>
          <a:xfrm>
            <a:off x="150813" y="2213627"/>
            <a:ext cx="8829675" cy="4494213"/>
          </a:xfrm>
        </p:spPr>
        <p:txBody>
          <a:bodyPr/>
          <a:lstStyle/>
          <a:p>
            <a:r>
              <a:rPr lang="es-ES"/>
              <a:t>Haga clic en el icono para agregar una imagen</a:t>
            </a:r>
            <a:endParaRPr lang="en-US" dirty="0"/>
          </a:p>
        </p:txBody>
      </p:sp>
      <p:sp>
        <p:nvSpPr>
          <p:cNvPr id="12" name="Date Placeholder 11"/>
          <p:cNvSpPr>
            <a:spLocks noGrp="1"/>
          </p:cNvSpPr>
          <p:nvPr>
            <p:ph type="dt" sz="half" idx="11"/>
          </p:nvPr>
        </p:nvSpPr>
        <p:spPr>
          <a:xfrm>
            <a:off x="7223650" y="344650"/>
            <a:ext cx="1581319" cy="365125"/>
          </a:xfrm>
        </p:spPr>
        <p:txBody>
          <a:bodyPr/>
          <a:lstStyle>
            <a:lvl1pPr algn="r">
              <a:defRPr/>
            </a:lvl1pPr>
          </a:lstStyle>
          <a:p>
            <a:r>
              <a:rPr lang="en-US" dirty="0"/>
              <a:t>26 April 2016</a:t>
            </a:r>
          </a:p>
        </p:txBody>
      </p:sp>
    </p:spTree>
    <p:extLst>
      <p:ext uri="{BB962C8B-B14F-4D97-AF65-F5344CB8AC3E}">
        <p14:creationId xmlns:p14="http://schemas.microsoft.com/office/powerpoint/2010/main" val="253856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8" name="Rectangle 7"/>
          <p:cNvSpPr/>
          <p:nvPr userDrawn="1"/>
        </p:nvSpPr>
        <p:spPr>
          <a:xfrm>
            <a:off x="0" y="1171574"/>
            <a:ext cx="9144000" cy="56864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47638" y="147638"/>
            <a:ext cx="8832850" cy="671036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dirty="0"/>
              <a:t>26 April 2016</a:t>
            </a:r>
          </a:p>
        </p:txBody>
      </p:sp>
      <p:sp>
        <p:nvSpPr>
          <p:cNvPr id="3" name="Footer Placeholder 2"/>
          <p:cNvSpPr>
            <a:spLocks noGrp="1"/>
          </p:cNvSpPr>
          <p:nvPr>
            <p:ph type="ftr" sz="quarter" idx="11"/>
          </p:nvPr>
        </p:nvSpPr>
        <p:spPr/>
        <p:txBody>
          <a:bodyPr/>
          <a:lstStyle/>
          <a:p>
            <a:r>
              <a:rPr lang="en-US"/>
              <a:t>Amend presentation name in Footer and Apply to All</a:t>
            </a:r>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pic>
        <p:nvPicPr>
          <p:cNvPr id="9" name="Picture 8"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cxnSp>
        <p:nvCxnSpPr>
          <p:cNvPr id="13" name="Straight Connector 12"/>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938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13" name="Rectangle 12"/>
          <p:cNvSpPr/>
          <p:nvPr userDrawn="1"/>
        </p:nvSpPr>
        <p:spPr>
          <a:xfrm>
            <a:off x="0" y="0"/>
            <a:ext cx="9144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dirty="0"/>
              <a:t>26 April 2016</a:t>
            </a:r>
          </a:p>
        </p:txBody>
      </p:sp>
      <p:sp>
        <p:nvSpPr>
          <p:cNvPr id="3" name="Footer Placeholder 2"/>
          <p:cNvSpPr>
            <a:spLocks noGrp="1"/>
          </p:cNvSpPr>
          <p:nvPr>
            <p:ph type="ftr" sz="quarter" idx="11"/>
          </p:nvPr>
        </p:nvSpPr>
        <p:spPr/>
        <p:txBody>
          <a:bodyPr/>
          <a:lstStyle/>
          <a:p>
            <a:r>
              <a:rPr lang="en-US"/>
              <a:t>Amend presentation name in Footer and Apply to All</a:t>
            </a:r>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pic>
        <p:nvPicPr>
          <p:cNvPr id="9" name="Picture 8"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spTree>
    <p:extLst>
      <p:ext uri="{BB962C8B-B14F-4D97-AF65-F5344CB8AC3E}">
        <p14:creationId xmlns:p14="http://schemas.microsoft.com/office/powerpoint/2010/main" val="70759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4"/>
          </p:nvPr>
        </p:nvSpPr>
        <p:spPr>
          <a:xfrm>
            <a:off x="4910667" y="4233416"/>
            <a:ext cx="2253884" cy="625148"/>
          </a:xfrm>
        </p:spPr>
        <p:txBody>
          <a:bodyPr/>
          <a:lstStyle>
            <a:lvl1pPr>
              <a:defRPr>
                <a:solidFill>
                  <a:srgbClr val="222221"/>
                </a:solidFill>
                <a:latin typeface="Gill Sans Infant Std" pitchFamily="34" charset="0"/>
              </a:defRPr>
            </a:lvl1pPr>
          </a:lstStyle>
          <a:p>
            <a:r>
              <a:rPr lang="es-ES"/>
              <a:t>Haga clic en el icono para agregar una imagen</a:t>
            </a:r>
            <a:endParaRPr lang="en-US" dirty="0"/>
          </a:p>
        </p:txBody>
      </p:sp>
    </p:spTree>
    <p:extLst>
      <p:ext uri="{BB962C8B-B14F-4D97-AF65-F5344CB8AC3E}">
        <p14:creationId xmlns:p14="http://schemas.microsoft.com/office/powerpoint/2010/main" val="1456836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Thank_you_STC_logo_lockup.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2617" y="2113411"/>
            <a:ext cx="4355592" cy="2023872"/>
          </a:xfrm>
          <a:prstGeom prst="rect">
            <a:avLst/>
          </a:prstGeom>
        </p:spPr>
      </p:pic>
    </p:spTree>
    <p:extLst>
      <p:ext uri="{BB962C8B-B14F-4D97-AF65-F5344CB8AC3E}">
        <p14:creationId xmlns:p14="http://schemas.microsoft.com/office/powerpoint/2010/main" val="612905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ave the Children header">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userDrawn="1"/>
        </p:nvSpPr>
        <p:spPr>
          <a:xfrm>
            <a:off x="1442676" y="2370672"/>
            <a:ext cx="6255472" cy="1583233"/>
          </a:xfrm>
          <a:prstGeom prst="roundRect">
            <a:avLst>
              <a:gd name="adj" fmla="val 8552"/>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3200" b="1" i="0" dirty="0">
              <a:solidFill>
                <a:srgbClr val="222221"/>
              </a:solidFill>
              <a:latin typeface="TradeGothic LT CondEighteen"/>
              <a:cs typeface="TradeGothic LT CondEighteen"/>
            </a:endParaRPr>
          </a:p>
        </p:txBody>
      </p:sp>
      <p:pic>
        <p:nvPicPr>
          <p:cNvPr id="13" name="Picture 12"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34139" y="2562159"/>
            <a:ext cx="5872546" cy="1200282"/>
          </a:xfrm>
          <a:prstGeom prst="rect">
            <a:avLst/>
          </a:prstGeom>
        </p:spPr>
      </p:pic>
    </p:spTree>
    <p:extLst>
      <p:ext uri="{BB962C8B-B14F-4D97-AF65-F5344CB8AC3E}">
        <p14:creationId xmlns:p14="http://schemas.microsoft.com/office/powerpoint/2010/main" val="2865887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425286" y="705600"/>
            <a:ext cx="8282151"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r>
              <a:rPr lang="en-US" dirty="0"/>
              <a:t>26 April 2016</a:t>
            </a:r>
          </a:p>
        </p:txBody>
      </p:sp>
      <p:sp>
        <p:nvSpPr>
          <p:cNvPr id="6" name="Footer Placeholder 4"/>
          <p:cNvSpPr>
            <a:spLocks noGrp="1"/>
          </p:cNvSpPr>
          <p:nvPr>
            <p:ph type="ftr" sz="quarter" idx="15"/>
          </p:nvPr>
        </p:nvSpPr>
        <p:spPr/>
        <p:txBody>
          <a:bodyPr/>
          <a:lstStyle>
            <a:lvl1pPr>
              <a:defRPr/>
            </a:lvl1pPr>
          </a:lstStyle>
          <a:p>
            <a:pPr>
              <a:defRPr/>
            </a:pPr>
            <a:r>
              <a:rPr lang="en-GB" dirty="0"/>
              <a:t>IYCF-E TRAINING: WHY IS IYCF-E IMPORTANT?</a:t>
            </a:r>
            <a:endParaRPr lang="en-US" dirty="0"/>
          </a:p>
        </p:txBody>
      </p:sp>
      <p:sp>
        <p:nvSpPr>
          <p:cNvPr id="7" name="Slide Number Placeholder 5"/>
          <p:cNvSpPr>
            <a:spLocks noGrp="1"/>
          </p:cNvSpPr>
          <p:nvPr>
            <p:ph type="sldNum" sz="quarter" idx="16"/>
          </p:nvPr>
        </p:nvSpPr>
        <p:spPr/>
        <p:txBody>
          <a:bodyPr/>
          <a:lstStyle>
            <a:lvl1pPr>
              <a:defRPr/>
            </a:lvl1pPr>
          </a:lstStyle>
          <a:p>
            <a:fld id="{41FDA2C2-69E0-46EE-8574-559CE3F29F00}" type="slidenum">
              <a:rPr lang="en-US" altLang="en-US"/>
              <a:pPr/>
              <a:t>‹#›</a:t>
            </a:fld>
            <a:endParaRPr lang="en-US" altLang="en-US" dirty="0"/>
          </a:p>
        </p:txBody>
      </p:sp>
    </p:spTree>
    <p:extLst>
      <p:ext uri="{BB962C8B-B14F-4D97-AF65-F5344CB8AC3E}">
        <p14:creationId xmlns:p14="http://schemas.microsoft.com/office/powerpoint/2010/main" val="3641334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8737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1171575"/>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srgbClr val="FFFFFF"/>
              </a:solidFill>
            </a:endParaRPr>
          </a:p>
        </p:txBody>
      </p:sp>
      <p:sp>
        <p:nvSpPr>
          <p:cNvPr id="5" name="Rectangle 4"/>
          <p:cNvSpPr/>
          <p:nvPr userDrawn="1"/>
        </p:nvSpPr>
        <p:spPr>
          <a:xfrm>
            <a:off x="155575" y="149225"/>
            <a:ext cx="8824913" cy="1081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srgbClr val="FFFFFF"/>
              </a:solidFill>
            </a:endParaRPr>
          </a:p>
        </p:txBody>
      </p:sp>
      <p:pic>
        <p:nvPicPr>
          <p:cNvPr id="6" name="Picture 16" descr="Save_the_Children_logo.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27063" y="303213"/>
            <a:ext cx="2017712"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5148" y="866775"/>
            <a:ext cx="8075613" cy="1197787"/>
          </a:xfrm>
        </p:spPr>
        <p:txBody>
          <a:bodyPr anchor="t">
            <a:normAutofit/>
          </a:bodyPr>
          <a:lstStyle>
            <a:lvl1pPr>
              <a:lnSpc>
                <a:spcPct val="95000"/>
              </a:lnSpc>
              <a:defRPr sz="4800" b="0" i="0" cap="none">
                <a:latin typeface="Trade Gothic LT Com Cn" panose="020B0806040303020004" pitchFamily="34" charset="0"/>
                <a:cs typeface="Trade Gothic LT Com Cn" panose="020B0806040303020004" pitchFamily="34" charset="0"/>
              </a:defRPr>
            </a:lvl1pPr>
          </a:lstStyle>
          <a:p>
            <a:r>
              <a:rPr lang="en-US"/>
              <a:t>Click to edit Master title style</a:t>
            </a:r>
            <a:endParaRPr lang="en-US" dirty="0"/>
          </a:p>
        </p:txBody>
      </p:sp>
      <p:sp>
        <p:nvSpPr>
          <p:cNvPr id="11" name="Picture Placeholder 10"/>
          <p:cNvSpPr>
            <a:spLocks noGrp="1"/>
          </p:cNvSpPr>
          <p:nvPr>
            <p:ph type="pic" sz="quarter" idx="10"/>
          </p:nvPr>
        </p:nvSpPr>
        <p:spPr>
          <a:xfrm>
            <a:off x="150813" y="2213627"/>
            <a:ext cx="8829675" cy="4494213"/>
          </a:xfrm>
        </p:spPr>
        <p:txBody>
          <a:bodyPr rtlCol="0">
            <a:noAutofit/>
          </a:bodyPr>
          <a:lstStyle/>
          <a:p>
            <a:pPr lvl="0"/>
            <a:r>
              <a:rPr lang="en-GB" noProof="0"/>
              <a:t>Drag picture to placeholder or click icon to add</a:t>
            </a:r>
            <a:endParaRPr lang="en-US" noProof="0" dirty="0"/>
          </a:p>
        </p:txBody>
      </p:sp>
      <p:sp>
        <p:nvSpPr>
          <p:cNvPr id="7" name="Date Placeholder 11"/>
          <p:cNvSpPr>
            <a:spLocks noGrp="1"/>
          </p:cNvSpPr>
          <p:nvPr>
            <p:ph type="dt" sz="half" idx="11"/>
          </p:nvPr>
        </p:nvSpPr>
        <p:spPr>
          <a:xfrm>
            <a:off x="7223125" y="344488"/>
            <a:ext cx="1581150" cy="365125"/>
          </a:xfrm>
        </p:spPr>
        <p:txBody>
          <a:bodyPr/>
          <a:lstStyle>
            <a:lvl1pPr algn="r" defTabSz="914400" eaLnBrk="0" fontAlgn="base" hangingPunct="0">
              <a:spcBef>
                <a:spcPct val="0"/>
              </a:spcBef>
              <a:spcAft>
                <a:spcPct val="0"/>
              </a:spcAft>
              <a:defRPr/>
            </a:lvl1pPr>
          </a:lstStyle>
          <a:p>
            <a:pPr>
              <a:defRPr/>
            </a:pPr>
            <a:r>
              <a:rPr lang="en-US"/>
              <a:t>26 April 2016</a:t>
            </a:r>
          </a:p>
        </p:txBody>
      </p:sp>
    </p:spTree>
    <p:extLst>
      <p:ext uri="{BB962C8B-B14F-4D97-AF65-F5344CB8AC3E}">
        <p14:creationId xmlns:p14="http://schemas.microsoft.com/office/powerpoint/2010/main" val="645702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t>26 April 2016</a:t>
            </a:r>
          </a:p>
        </p:txBody>
      </p:sp>
      <p:sp>
        <p:nvSpPr>
          <p:cNvPr id="5" name="Footer Placeholder 4"/>
          <p:cNvSpPr>
            <a:spLocks noGrp="1"/>
          </p:cNvSpPr>
          <p:nvPr>
            <p:ph type="ftr" sz="quarter" idx="11"/>
          </p:nvPr>
        </p:nvSpPr>
        <p:spPr/>
        <p:txBody>
          <a:bodyPr/>
          <a:lstStyle/>
          <a:p>
            <a:r>
              <a:rPr lang="en-US"/>
              <a:t>Amend presentation name in Footer and Apply to All</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7" name="Rectangle 6"/>
          <p:cNvSpPr/>
          <p:nvPr userDrawn="1"/>
        </p:nvSpPr>
        <p:spPr>
          <a:xfrm>
            <a:off x="4572000" y="0"/>
            <a:ext cx="4572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470768" y="1171576"/>
            <a:ext cx="3243019" cy="1219798"/>
          </a:xfrm>
        </p:spPr>
        <p:txBody>
          <a:bodyPr anchor="t">
            <a:normAutofit/>
          </a:bodyPr>
          <a:lstStyle>
            <a:lvl1pPr algn="l">
              <a:lnSpc>
                <a:spcPct val="95000"/>
              </a:lnSpc>
              <a:defRPr sz="3200" b="0" i="0" cap="none">
                <a:solidFill>
                  <a:schemeClr val="bg1"/>
                </a:solidFill>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5470767" y="2395663"/>
            <a:ext cx="3243020" cy="2684219"/>
          </a:xfrm>
        </p:spPr>
        <p:txBody>
          <a:bodyPr anchor="t">
            <a:normAutofit/>
          </a:bodyPr>
          <a:lstStyle>
            <a:lvl1pPr marL="0" indent="0">
              <a:buNone/>
              <a:defRPr sz="1800" b="0" i="0">
                <a:solidFill>
                  <a:srgbClr val="FFFFFF"/>
                </a:solidFill>
                <a:latin typeface="Gill Sans Infant Std"/>
                <a:cs typeface="Gill Sans Infant Std"/>
              </a:defRPr>
            </a:lvl1pPr>
            <a:lvl2pPr marL="0" indent="0">
              <a:buNone/>
              <a:defRPr sz="1800">
                <a:solidFill>
                  <a:schemeClr val="bg1"/>
                </a:solidFill>
              </a:defRPr>
            </a:lvl2pPr>
            <a:lvl3pPr marL="1588" indent="0">
              <a:buNone/>
              <a:defRPr sz="1800">
                <a:solidFill>
                  <a:srgbClr val="FFFFFF"/>
                </a:solidFill>
              </a:defRPr>
            </a:lvl3pPr>
            <a:lvl4pPr marL="0" indent="0">
              <a:buNone/>
              <a:defRPr sz="1800">
                <a:solidFill>
                  <a:srgbClr val="FFFFFF"/>
                </a:solidFill>
              </a:defRPr>
            </a:lvl4pPr>
            <a:lvl5pPr marL="0" indent="0">
              <a:buNone/>
              <a:defRPr sz="1800">
                <a:solidFill>
                  <a:srgbClr val="FFFFFF"/>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pic>
        <p:nvPicPr>
          <p:cNvPr id="8" name="Picture 7"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cxnSp>
        <p:nvCxnSpPr>
          <p:cNvPr id="9" name="Straight Connector 8"/>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152400" y="155738"/>
            <a:ext cx="5002416" cy="5985852"/>
          </a:xfrm>
        </p:spPr>
        <p:txBody>
          <a:bodyPr/>
          <a:lstStyle/>
          <a:p>
            <a:r>
              <a:rPr lang="es-ES"/>
              <a:t>Haga clic en el icono para agregar una imagen</a:t>
            </a:r>
            <a:endParaRPr lang="en-US"/>
          </a:p>
        </p:txBody>
      </p:sp>
    </p:spTree>
    <p:extLst>
      <p:ext uri="{BB962C8B-B14F-4D97-AF65-F5344CB8AC3E}">
        <p14:creationId xmlns:p14="http://schemas.microsoft.com/office/powerpoint/2010/main" val="564721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sp>
        <p:nvSpPr>
          <p:cNvPr id="15" name="Rectangle 14"/>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dirty="0"/>
              <a:t>26 April 2016</a:t>
            </a:r>
          </a:p>
        </p:txBody>
      </p:sp>
      <p:sp>
        <p:nvSpPr>
          <p:cNvPr id="5" name="Footer Placeholder 4"/>
          <p:cNvSpPr>
            <a:spLocks noGrp="1"/>
          </p:cNvSpPr>
          <p:nvPr>
            <p:ph type="ftr" sz="quarter" idx="11"/>
          </p:nvPr>
        </p:nvSpPr>
        <p:spPr/>
        <p:txBody>
          <a:bodyPr/>
          <a:lstStyle/>
          <a:p>
            <a:r>
              <a:rPr lang="en-US"/>
              <a:t>Amend presentation name in Footer and Apply to All</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2" name="Title 1"/>
          <p:cNvSpPr>
            <a:spLocks noGrp="1"/>
          </p:cNvSpPr>
          <p:nvPr>
            <p:ph type="title" hasCustomPrompt="1"/>
          </p:nvPr>
        </p:nvSpPr>
        <p:spPr>
          <a:xfrm>
            <a:off x="424763" y="310836"/>
            <a:ext cx="8282643" cy="1348102"/>
          </a:xfrm>
        </p:spPr>
        <p:txBody>
          <a:bodyPr anchor="t">
            <a:normAutofit/>
          </a:bodyPr>
          <a:lstStyle>
            <a:lvl1pPr algn="l">
              <a:lnSpc>
                <a:spcPct val="85000"/>
              </a:lnSpc>
              <a:defRPr sz="4800" b="0" i="0" cap="none">
                <a:solidFill>
                  <a:schemeClr val="tx1"/>
                </a:solidFill>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pic>
        <p:nvPicPr>
          <p:cNvPr id="8" name="Picture 7"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cxnSp>
        <p:nvCxnSpPr>
          <p:cNvPr id="9" name="Straight Connector 8"/>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155738" y="2200274"/>
            <a:ext cx="8824750" cy="4106864"/>
          </a:xfrm>
        </p:spPr>
        <p:txBody>
          <a:bodyPr/>
          <a:lstStyle/>
          <a:p>
            <a:r>
              <a:rPr lang="es-ES"/>
              <a:t>Haga clic en el icono para agregar una imagen</a:t>
            </a:r>
            <a:endParaRPr lang="en-US" dirty="0"/>
          </a:p>
        </p:txBody>
      </p:sp>
    </p:spTree>
    <p:extLst>
      <p:ext uri="{BB962C8B-B14F-4D97-AF65-F5344CB8AC3E}">
        <p14:creationId xmlns:p14="http://schemas.microsoft.com/office/powerpoint/2010/main" val="2377348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Agenda">
    <p:spTree>
      <p:nvGrpSpPr>
        <p:cNvPr id="1" name=""/>
        <p:cNvGrpSpPr/>
        <p:nvPr/>
      </p:nvGrpSpPr>
      <p:grpSpPr>
        <a:xfrm>
          <a:off x="0" y="0"/>
          <a:ext cx="0" cy="0"/>
          <a:chOff x="0" y="0"/>
          <a:chExt cx="0" cy="0"/>
        </a:xfrm>
      </p:grpSpPr>
      <p:sp>
        <p:nvSpPr>
          <p:cNvPr id="12" name="Rectangle 11"/>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47638" y="1171574"/>
            <a:ext cx="8832850" cy="513556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24634" y="202994"/>
            <a:ext cx="8282640" cy="787605"/>
          </a:xfrm>
        </p:spPr>
        <p:txBody>
          <a:bodyPr>
            <a:noAutofit/>
          </a:bodyPr>
          <a:lstStyle>
            <a:lvl1pPr>
              <a:defRPr sz="4800" b="0" i="0" cap="none">
                <a:solidFill>
                  <a:schemeClr val="bg1"/>
                </a:solidFill>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431147" y="1600200"/>
            <a:ext cx="8276127" cy="4547903"/>
          </a:xfrm>
        </p:spPr>
        <p:txBody>
          <a:bodyPr/>
          <a:lstStyle>
            <a:lvl1pPr>
              <a:defRPr b="0">
                <a:solidFill>
                  <a:schemeClr val="tx1"/>
                </a:solidFill>
              </a:defRPr>
            </a:lvl1pPr>
            <a:lvl2pPr marL="266700" indent="-266700">
              <a:buClr>
                <a:schemeClr val="tx2"/>
              </a:buClr>
              <a:buFont typeface="Arial"/>
              <a:buChar char="•"/>
              <a:defRPr sz="1800"/>
            </a:lvl2pPr>
            <a:lvl3pPr marL="266700" indent="-266700">
              <a:defRPr sz="1800"/>
            </a:lvl3pPr>
            <a:lvl4pPr marL="266700" indent="-266700">
              <a:buClr>
                <a:schemeClr val="tx2"/>
              </a:buClr>
              <a:buFont typeface="Arial"/>
              <a:buChar char="•"/>
              <a:defRPr sz="1800"/>
            </a:lvl4pPr>
            <a:lvl5pPr marL="266700" indent="-266700">
              <a:defRPr sz="18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n-US" dirty="0"/>
              <a:t>26 April 2016</a:t>
            </a:r>
          </a:p>
        </p:txBody>
      </p:sp>
      <p:sp>
        <p:nvSpPr>
          <p:cNvPr id="5" name="Footer Placeholder 4"/>
          <p:cNvSpPr>
            <a:spLocks noGrp="1"/>
          </p:cNvSpPr>
          <p:nvPr>
            <p:ph type="ftr" sz="quarter" idx="11"/>
          </p:nvPr>
        </p:nvSpPr>
        <p:spPr/>
        <p:txBody>
          <a:bodyPr/>
          <a:lstStyle/>
          <a:p>
            <a:r>
              <a:rPr lang="en-US"/>
              <a:t>Amend presentation name in Footer and Apply to All</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pic>
        <p:nvPicPr>
          <p:cNvPr id="8" name="Picture 7"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cxnSp>
        <p:nvCxnSpPr>
          <p:cNvPr id="10" name="Straight Connector 9"/>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6939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n-US" dirty="0"/>
              <a:t>26 April 2016</a:t>
            </a:r>
          </a:p>
        </p:txBody>
      </p:sp>
      <p:sp>
        <p:nvSpPr>
          <p:cNvPr id="5" name="Footer Placeholder 4"/>
          <p:cNvSpPr>
            <a:spLocks noGrp="1"/>
          </p:cNvSpPr>
          <p:nvPr>
            <p:ph type="ftr" sz="quarter" idx="11"/>
          </p:nvPr>
        </p:nvSpPr>
        <p:spPr/>
        <p:txBody>
          <a:bodyPr/>
          <a:lstStyle/>
          <a:p>
            <a:r>
              <a:rPr lang="en-US"/>
              <a:t>Amend presentation name in Footer and Apply to All</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425286" y="705600"/>
            <a:ext cx="8282151"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s-ES"/>
              <a:t>Editar el estilo de texto del patrón</a:t>
            </a:r>
          </a:p>
        </p:txBody>
      </p:sp>
    </p:spTree>
    <p:extLst>
      <p:ext uri="{BB962C8B-B14F-4D97-AF65-F5344CB8AC3E}">
        <p14:creationId xmlns:p14="http://schemas.microsoft.com/office/powerpoint/2010/main" val="1646375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x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431147" y="1600200"/>
            <a:ext cx="3997571" cy="47069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n-US" dirty="0"/>
              <a:t>26 April 2016</a:t>
            </a:r>
          </a:p>
        </p:txBody>
      </p:sp>
      <p:sp>
        <p:nvSpPr>
          <p:cNvPr id="5" name="Footer Placeholder 4"/>
          <p:cNvSpPr>
            <a:spLocks noGrp="1"/>
          </p:cNvSpPr>
          <p:nvPr>
            <p:ph type="ftr" sz="quarter" idx="11"/>
          </p:nvPr>
        </p:nvSpPr>
        <p:spPr/>
        <p:txBody>
          <a:bodyPr/>
          <a:lstStyle/>
          <a:p>
            <a:r>
              <a:rPr lang="en-US"/>
              <a:t>Amend presentation name in Footer and Apply to All</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s-ES"/>
              <a:t>Editar el estilo de texto del patrón</a:t>
            </a:r>
          </a:p>
        </p:txBody>
      </p:sp>
      <p:sp>
        <p:nvSpPr>
          <p:cNvPr id="9" name="Content Placeholder 2"/>
          <p:cNvSpPr>
            <a:spLocks noGrp="1"/>
          </p:cNvSpPr>
          <p:nvPr>
            <p:ph idx="14"/>
          </p:nvPr>
        </p:nvSpPr>
        <p:spPr>
          <a:xfrm>
            <a:off x="4709703" y="1600200"/>
            <a:ext cx="3997571" cy="47069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303603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4" name="Date Placeholder 3"/>
          <p:cNvSpPr>
            <a:spLocks noGrp="1"/>
          </p:cNvSpPr>
          <p:nvPr>
            <p:ph type="dt" sz="half" idx="10"/>
          </p:nvPr>
        </p:nvSpPr>
        <p:spPr/>
        <p:txBody>
          <a:bodyPr/>
          <a:lstStyle/>
          <a:p>
            <a:r>
              <a:rPr lang="en-US" dirty="0"/>
              <a:t>26 April 2016</a:t>
            </a:r>
          </a:p>
        </p:txBody>
      </p:sp>
      <p:sp>
        <p:nvSpPr>
          <p:cNvPr id="5" name="Footer Placeholder 4"/>
          <p:cNvSpPr>
            <a:spLocks noGrp="1"/>
          </p:cNvSpPr>
          <p:nvPr>
            <p:ph type="ftr" sz="quarter" idx="11"/>
          </p:nvPr>
        </p:nvSpPr>
        <p:spPr/>
        <p:txBody>
          <a:bodyPr/>
          <a:lstStyle/>
          <a:p>
            <a:r>
              <a:rPr lang="en-US"/>
              <a:t>Amend presentation name in Footer and Apply to All</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s-ES"/>
              <a:t>Editar el estilo de texto del patrón</a:t>
            </a:r>
          </a:p>
        </p:txBody>
      </p:sp>
    </p:spTree>
    <p:extLst>
      <p:ext uri="{BB962C8B-B14F-4D97-AF65-F5344CB8AC3E}">
        <p14:creationId xmlns:p14="http://schemas.microsoft.com/office/powerpoint/2010/main" val="322762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26 April 2016</a:t>
            </a:r>
          </a:p>
        </p:txBody>
      </p:sp>
      <p:sp>
        <p:nvSpPr>
          <p:cNvPr id="3" name="Footer Placeholder 2"/>
          <p:cNvSpPr>
            <a:spLocks noGrp="1"/>
          </p:cNvSpPr>
          <p:nvPr>
            <p:ph type="ftr" sz="quarter" idx="11"/>
          </p:nvPr>
        </p:nvSpPr>
        <p:spPr/>
        <p:txBody>
          <a:bodyPr/>
          <a:lstStyle/>
          <a:p>
            <a:r>
              <a:rPr lang="en-US"/>
              <a:t>Amend presentation name in Footer and Apply to All</a:t>
            </a:r>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sp>
        <p:nvSpPr>
          <p:cNvPr id="5" name="Rectangle 4"/>
          <p:cNvSpPr/>
          <p:nvPr userDrawn="1"/>
        </p:nvSpPr>
        <p:spPr>
          <a:xfrm>
            <a:off x="345179" y="1081128"/>
            <a:ext cx="8458854" cy="18235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06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 &amp;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26 April 2016</a:t>
            </a:r>
          </a:p>
        </p:txBody>
      </p:sp>
      <p:sp>
        <p:nvSpPr>
          <p:cNvPr id="3" name="Footer Placeholder 2"/>
          <p:cNvSpPr>
            <a:spLocks noGrp="1"/>
          </p:cNvSpPr>
          <p:nvPr>
            <p:ph type="ftr" sz="quarter" idx="11"/>
          </p:nvPr>
        </p:nvSpPr>
        <p:spPr/>
        <p:txBody>
          <a:bodyPr/>
          <a:lstStyle/>
          <a:p>
            <a:r>
              <a:rPr lang="en-US"/>
              <a:t>Amend presentation name in Footer and Apply to All</a:t>
            </a:r>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sp>
        <p:nvSpPr>
          <p:cNvPr id="5" name="Rectangle 4"/>
          <p:cNvSpPr/>
          <p:nvPr userDrawn="1"/>
        </p:nvSpPr>
        <p:spPr>
          <a:xfrm>
            <a:off x="345179" y="1081128"/>
            <a:ext cx="8458854" cy="18235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6"/>
          <p:cNvSpPr>
            <a:spLocks noGrp="1"/>
          </p:cNvSpPr>
          <p:nvPr>
            <p:ph type="pic" sz="quarter" idx="13"/>
          </p:nvPr>
        </p:nvSpPr>
        <p:spPr>
          <a:xfrm>
            <a:off x="147637" y="147638"/>
            <a:ext cx="8837613" cy="6159500"/>
          </a:xfrm>
        </p:spPr>
        <p:txBody>
          <a:bodyPr/>
          <a:lstStyle/>
          <a:p>
            <a:r>
              <a:rPr lang="es-ES"/>
              <a:t>Haga clic en el icono para agregar una imagen</a:t>
            </a:r>
            <a:endParaRPr lang="en-US"/>
          </a:p>
        </p:txBody>
      </p:sp>
    </p:spTree>
    <p:extLst>
      <p:ext uri="{BB962C8B-B14F-4D97-AF65-F5344CB8AC3E}">
        <p14:creationId xmlns:p14="http://schemas.microsoft.com/office/powerpoint/2010/main" val="524379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dirty="0"/>
              <a:t>26 April 2016</a:t>
            </a:r>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dirty="0"/>
              <a:t>Amend presentation name in Footer and Apply to All</a:t>
            </a:r>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pic>
        <p:nvPicPr>
          <p:cNvPr id="11" name="Picture 10" descr="Save_the_Children_logo.png"/>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spTree>
    <p:extLst>
      <p:ext uri="{BB962C8B-B14F-4D97-AF65-F5344CB8AC3E}">
        <p14:creationId xmlns:p14="http://schemas.microsoft.com/office/powerpoint/2010/main" val="36667852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50" r:id="rId5"/>
    <p:sldLayoutId id="2147483662" r:id="rId6"/>
    <p:sldLayoutId id="2147483663" r:id="rId7"/>
    <p:sldLayoutId id="2147483655" r:id="rId8"/>
    <p:sldLayoutId id="2147483669" r:id="rId9"/>
    <p:sldLayoutId id="2147483670" r:id="rId10"/>
    <p:sldLayoutId id="2147483671" r:id="rId11"/>
    <p:sldLayoutId id="2147483672" r:id="rId12"/>
    <p:sldLayoutId id="2147483667" r:id="rId13"/>
    <p:sldLayoutId id="2147483673" r:id="rId14"/>
    <p:sldLayoutId id="2147483675" r:id="rId15"/>
    <p:sldLayoutId id="2147483676" r:id="rId16"/>
    <p:sldLayoutId id="2147483677" r:id="rId17"/>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8.tif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9.jp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9.jpg"/><Relationship Id="rId5" Type="http://schemas.openxmlformats.org/officeDocument/2006/relationships/image" Target="../media/image18.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4.tiff"/></Relationships>
</file>

<file path=ppt/slides/_rels/slide1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notesSlide" Target="../notesSlides/notesSlide19.xml"/><Relationship Id="rId7" Type="http://schemas.openxmlformats.org/officeDocument/2006/relationships/image" Target="../media/image27.png"/><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18.jpeg"/><Relationship Id="rId5" Type="http://schemas.openxmlformats.org/officeDocument/2006/relationships/image" Target="../media/image26.e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9.jp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59060A-B075-D742-A58F-EE11EF892D24}"/>
              </a:ext>
            </a:extLst>
          </p:cNvPr>
          <p:cNvPicPr>
            <a:picLocks noChangeAspect="1"/>
          </p:cNvPicPr>
          <p:nvPr/>
        </p:nvPicPr>
        <p:blipFill>
          <a:blip r:embed="rId3"/>
          <a:stretch>
            <a:fillRect/>
          </a:stretch>
        </p:blipFill>
        <p:spPr>
          <a:xfrm>
            <a:off x="3491880" y="1945623"/>
            <a:ext cx="6799570" cy="3771636"/>
          </a:xfrm>
          <a:prstGeom prst="rect">
            <a:avLst/>
          </a:prstGeom>
        </p:spPr>
      </p:pic>
      <p:sp>
        <p:nvSpPr>
          <p:cNvPr id="3" name="Rectangle 2"/>
          <p:cNvSpPr/>
          <p:nvPr/>
        </p:nvSpPr>
        <p:spPr>
          <a:xfrm>
            <a:off x="6737892" y="6360352"/>
            <a:ext cx="1497526" cy="215444"/>
          </a:xfrm>
          <a:prstGeom prst="rect">
            <a:avLst/>
          </a:prstGeom>
        </p:spPr>
        <p:txBody>
          <a:bodyPr wrap="none">
            <a:spAutoFit/>
          </a:bodyPr>
          <a:lstStyle/>
          <a:p>
            <a:r>
              <a:rPr lang="en-GB" sz="800" dirty="0">
                <a:solidFill>
                  <a:schemeClr val="bg1"/>
                </a:solidFill>
              </a:rPr>
              <a:t>Louis Leeson/Save the Children</a:t>
            </a:r>
            <a:endParaRPr lang="en-US" sz="800" dirty="0">
              <a:solidFill>
                <a:schemeClr val="bg1"/>
              </a:solidFill>
            </a:endParaRPr>
          </a:p>
        </p:txBody>
      </p:sp>
      <p:pic>
        <p:nvPicPr>
          <p:cNvPr id="76805" name="Picture 7" descr="Red_circle.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72668" y="1450628"/>
            <a:ext cx="4712038" cy="4804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Title 4"/>
          <p:cNvSpPr>
            <a:spLocks noGrp="1"/>
          </p:cNvSpPr>
          <p:nvPr>
            <p:ph type="ctrTitle"/>
          </p:nvPr>
        </p:nvSpPr>
        <p:spPr>
          <a:xfrm>
            <a:off x="288460" y="1107622"/>
            <a:ext cx="3977542" cy="3216681"/>
          </a:xfrm>
        </p:spPr>
        <p:txBody>
          <a:bodyPr>
            <a:noAutofit/>
          </a:bodyPr>
          <a:lstStyle/>
          <a:p>
            <a:r>
              <a:rPr lang="en-GB" altLang="en-US" sz="3200" b="1" dirty="0" err="1">
                <a:latin typeface="Trade Gothic LT Com Cn"/>
                <a:ea typeface="Trade Gothic LT Com Cn" pitchFamily="34" charset="0"/>
              </a:rPr>
              <a:t>Alimentacion</a:t>
            </a:r>
            <a:r>
              <a:rPr lang="en-GB" altLang="en-US" sz="3200" b="1" dirty="0">
                <a:latin typeface="Trade Gothic LT Com Cn"/>
                <a:ea typeface="Trade Gothic LT Com Cn" pitchFamily="34" charset="0"/>
              </a:rPr>
              <a:t> y </a:t>
            </a:r>
            <a:r>
              <a:rPr lang="en-GB" altLang="en-US" sz="3200" b="1" dirty="0" err="1">
                <a:latin typeface="Trade Gothic LT Com Cn"/>
                <a:ea typeface="Trade Gothic LT Com Cn" pitchFamily="34" charset="0"/>
              </a:rPr>
              <a:t>Lactancia</a:t>
            </a:r>
            <a:r>
              <a:rPr lang="en-GB" altLang="en-US" sz="3200" b="1" dirty="0">
                <a:latin typeface="Trade Gothic LT Com Cn"/>
                <a:ea typeface="Trade Gothic LT Com Cn" pitchFamily="34" charset="0"/>
              </a:rPr>
              <a:t> para </a:t>
            </a:r>
            <a:r>
              <a:rPr lang="en-GB" altLang="en-US" sz="3200" b="1" dirty="0" err="1">
                <a:latin typeface="Trade Gothic LT Com Cn"/>
                <a:ea typeface="Trade Gothic LT Com Cn" pitchFamily="34" charset="0"/>
              </a:rPr>
              <a:t>Niños</a:t>
            </a:r>
            <a:r>
              <a:rPr lang="en-GB" altLang="en-US" sz="3200" b="1" dirty="0">
                <a:latin typeface="Trade Gothic LT Com Cn"/>
                <a:ea typeface="Trade Gothic LT Com Cn" pitchFamily="34" charset="0"/>
              </a:rPr>
              <a:t> </a:t>
            </a:r>
            <a:r>
              <a:rPr lang="en-GB" altLang="en-US" sz="3200" b="1" dirty="0" err="1">
                <a:latin typeface="Trade Gothic LT Com Cn"/>
                <a:ea typeface="Trade Gothic LT Com Cn" pitchFamily="34" charset="0"/>
              </a:rPr>
              <a:t>Pequeños</a:t>
            </a:r>
            <a:br>
              <a:rPr lang="en-GB" altLang="en-US" sz="3600" b="1" dirty="0">
                <a:ea typeface="Trade Gothic LT Com Cn" pitchFamily="34" charset="0"/>
              </a:rPr>
            </a:br>
            <a:endParaRPr lang="en-US" altLang="en-US" sz="3600" b="1" dirty="0">
              <a:ea typeface="Trade Gothic LT Com Cn" pitchFamily="34" charset="0"/>
            </a:endParaRPr>
          </a:p>
        </p:txBody>
      </p:sp>
      <p:sp>
        <p:nvSpPr>
          <p:cNvPr id="2" name="TextBox 1">
            <a:extLst>
              <a:ext uri="{FF2B5EF4-FFF2-40B4-BE49-F238E27FC236}">
                <a16:creationId xmlns:a16="http://schemas.microsoft.com/office/drawing/2014/main" id="{503FC9ED-A369-164A-9E88-092DBE134F85}"/>
              </a:ext>
            </a:extLst>
          </p:cNvPr>
          <p:cNvSpPr txBox="1"/>
          <p:nvPr/>
        </p:nvSpPr>
        <p:spPr>
          <a:xfrm>
            <a:off x="3491880" y="5949280"/>
            <a:ext cx="1584176" cy="461665"/>
          </a:xfrm>
          <a:prstGeom prst="rect">
            <a:avLst/>
          </a:prstGeom>
          <a:noFill/>
        </p:spPr>
        <p:txBody>
          <a:bodyPr wrap="square" lIns="0" tIns="0" rIns="0" bIns="0" rtlCol="0">
            <a:spAutoFit/>
          </a:bodyPr>
          <a:lstStyle/>
          <a:p>
            <a:r>
              <a:rPr lang="en-US" sz="1500" dirty="0">
                <a:latin typeface="Gill Sans Infant Std"/>
                <a:cs typeface="Gill Sans Infant Std"/>
              </a:rPr>
              <a:t>Source PAHO/WHO</a:t>
            </a:r>
          </a:p>
        </p:txBody>
      </p:sp>
      <p:pic>
        <p:nvPicPr>
          <p:cNvPr id="6" name="Picture 5">
            <a:extLst>
              <a:ext uri="{FF2B5EF4-FFF2-40B4-BE49-F238E27FC236}">
                <a16:creationId xmlns:a16="http://schemas.microsoft.com/office/drawing/2014/main" id="{B9CDE37D-3461-0945-8D09-07C2EB63C7DC}"/>
              </a:ext>
            </a:extLst>
          </p:cNvPr>
          <p:cNvPicPr>
            <a:picLocks noChangeAspect="1"/>
          </p:cNvPicPr>
          <p:nvPr/>
        </p:nvPicPr>
        <p:blipFill>
          <a:blip r:embed="rId5"/>
          <a:stretch>
            <a:fillRect/>
          </a:stretch>
        </p:blipFill>
        <p:spPr>
          <a:xfrm>
            <a:off x="3491880" y="198391"/>
            <a:ext cx="1612900" cy="863600"/>
          </a:xfrm>
          <a:prstGeom prst="rect">
            <a:avLst/>
          </a:prstGeom>
        </p:spPr>
      </p:pic>
      <p:sp>
        <p:nvSpPr>
          <p:cNvPr id="4" name="TextBox 3">
            <a:extLst>
              <a:ext uri="{FF2B5EF4-FFF2-40B4-BE49-F238E27FC236}">
                <a16:creationId xmlns:a16="http://schemas.microsoft.com/office/drawing/2014/main" id="{3CF8C2D4-5A30-4BD7-B837-30D42BB663F0}"/>
              </a:ext>
            </a:extLst>
          </p:cNvPr>
          <p:cNvSpPr txBox="1"/>
          <p:nvPr/>
        </p:nvSpPr>
        <p:spPr>
          <a:xfrm>
            <a:off x="3200400" y="3200400"/>
            <a:ext cx="1252138" cy="230832"/>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l"/>
            <a:r>
              <a:rPr lang="en-US" sz="1500" dirty="0">
                <a:latin typeface="Gill Sans Infant Std"/>
                <a:cs typeface="Gill Sans Infant Std"/>
              </a:rPr>
              <a:t>Click to add text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424763" y="310836"/>
            <a:ext cx="8282643" cy="669892"/>
          </a:xfrm>
        </p:spPr>
        <p:txBody>
          <a:bodyPr>
            <a:normAutofit fontScale="90000"/>
          </a:bodyPr>
          <a:lstStyle/>
          <a:p>
            <a:pPr algn="ctr"/>
            <a:r>
              <a:rPr lang="es-MX" dirty="0"/>
              <a:t>Lactancia Materna = Supervivencia</a:t>
            </a:r>
            <a:endParaRPr lang="es-CO" dirty="0"/>
          </a:p>
        </p:txBody>
      </p:sp>
      <p:sp>
        <p:nvSpPr>
          <p:cNvPr id="10" name="Rectangle 4"/>
          <p:cNvSpPr>
            <a:spLocks noChangeArrowheads="1"/>
          </p:cNvSpPr>
          <p:nvPr/>
        </p:nvSpPr>
        <p:spPr bwMode="auto">
          <a:xfrm>
            <a:off x="201480" y="1124744"/>
            <a:ext cx="3866464" cy="1969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4" tIns="45712" rIns="91424" bIns="45712"/>
          <a:lstStyle>
            <a:lvl1pPr marL="341313" indent="-341313" defTabSz="912813">
              <a:defRPr>
                <a:solidFill>
                  <a:schemeClr val="tx1"/>
                </a:solidFill>
                <a:latin typeface="Arial" panose="020B0604020202020204" pitchFamily="34" charset="0"/>
                <a:ea typeface="MS PGothic" panose="020B0600070205080204" pitchFamily="34" charset="-128"/>
              </a:defRPr>
            </a:lvl1pPr>
            <a:lvl2pPr marL="742950" indent="-285750" defTabSz="912813">
              <a:defRPr>
                <a:solidFill>
                  <a:schemeClr val="tx1"/>
                </a:solidFill>
                <a:latin typeface="Arial" panose="020B0604020202020204" pitchFamily="34" charset="0"/>
                <a:ea typeface="MS PGothic" panose="020B0600070205080204" pitchFamily="34" charset="-128"/>
              </a:defRPr>
            </a:lvl2pPr>
            <a:lvl3pPr marL="1143000" indent="-228600" defTabSz="912813">
              <a:defRPr>
                <a:solidFill>
                  <a:schemeClr val="tx1"/>
                </a:solidFill>
                <a:latin typeface="Arial" panose="020B0604020202020204" pitchFamily="34" charset="0"/>
                <a:ea typeface="MS PGothic" panose="020B0600070205080204" pitchFamily="34" charset="-128"/>
              </a:defRPr>
            </a:lvl3pPr>
            <a:lvl4pPr marL="1600200" indent="-228600" defTabSz="912813">
              <a:defRPr>
                <a:solidFill>
                  <a:schemeClr val="tx1"/>
                </a:solidFill>
                <a:latin typeface="Arial" panose="020B0604020202020204" pitchFamily="34" charset="0"/>
                <a:ea typeface="MS PGothic" panose="020B0600070205080204" pitchFamily="34" charset="-128"/>
              </a:defRPr>
            </a:lvl4pPr>
            <a:lvl5pPr marL="2057400" indent="-228600" defTabSz="912813">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GB" altLang="en-US" sz="2400" b="1" dirty="0" err="1">
                <a:solidFill>
                  <a:srgbClr val="F20F0E"/>
                </a:solidFill>
                <a:latin typeface="Gill Sans Infant Std"/>
              </a:rPr>
              <a:t>Lactancia</a:t>
            </a:r>
            <a:r>
              <a:rPr lang="en-GB" altLang="en-US" sz="2400" b="1" dirty="0">
                <a:solidFill>
                  <a:srgbClr val="F20F0E"/>
                </a:solidFill>
                <a:latin typeface="Gill Sans Infant Std"/>
              </a:rPr>
              <a:t> </a:t>
            </a:r>
            <a:r>
              <a:rPr lang="en-GB" altLang="en-US" sz="2400" b="1" dirty="0" err="1">
                <a:solidFill>
                  <a:srgbClr val="F20F0E"/>
                </a:solidFill>
                <a:latin typeface="Gill Sans Infant Std"/>
              </a:rPr>
              <a:t>materna</a:t>
            </a:r>
            <a:endParaRPr lang="en-GB" altLang="en-US" sz="2400" b="1" dirty="0">
              <a:solidFill>
                <a:srgbClr val="F20F0E"/>
              </a:solidFill>
              <a:latin typeface="Gill Sans Infant Std"/>
            </a:endParaRPr>
          </a:p>
          <a:p>
            <a:pPr eaLnBrk="1" hangingPunct="1">
              <a:spcBef>
                <a:spcPct val="20000"/>
              </a:spcBef>
              <a:buClr>
                <a:schemeClr val="tx2"/>
              </a:buClr>
              <a:buFontTx/>
              <a:buChar char="•"/>
            </a:pPr>
            <a:r>
              <a:rPr lang="en-GB" altLang="en-US" sz="2000" dirty="0" err="1">
                <a:latin typeface="Gill Sans Infant MT" panose="020B0502020104020203" pitchFamily="34" charset="0"/>
                <a:cs typeface="Gill Sans Infant Std"/>
              </a:rPr>
              <a:t>Ayuda</a:t>
            </a:r>
            <a:r>
              <a:rPr lang="en-GB" altLang="en-US" sz="2000" dirty="0">
                <a:latin typeface="Gill Sans Infant MT" panose="020B0502020104020203" pitchFamily="34" charset="0"/>
                <a:cs typeface="Gill Sans Infant Std"/>
              </a:rPr>
              <a:t> a la formación de </a:t>
            </a:r>
            <a:r>
              <a:rPr lang="en-GB" altLang="en-US" sz="2000" b="1" dirty="0">
                <a:latin typeface="Gill Sans Infant MT" panose="020B0502020104020203" pitchFamily="34" charset="0"/>
                <a:cs typeface="Gill Sans Infant Std"/>
              </a:rPr>
              <a:t>lazos </a:t>
            </a:r>
            <a:r>
              <a:rPr lang="en-GB" altLang="en-US" sz="2000" b="1" dirty="0" err="1">
                <a:latin typeface="Gill Sans Infant MT" panose="020B0502020104020203" pitchFamily="34" charset="0"/>
                <a:cs typeface="Gill Sans Infant Std"/>
              </a:rPr>
              <a:t>afectivos</a:t>
            </a:r>
            <a:r>
              <a:rPr lang="en-GB" altLang="en-US" sz="2000" b="1" dirty="0">
                <a:latin typeface="Gill Sans Infant MT" panose="020B0502020104020203" pitchFamily="34" charset="0"/>
                <a:cs typeface="Gill Sans Infant Std"/>
              </a:rPr>
              <a:t> </a:t>
            </a:r>
            <a:r>
              <a:rPr lang="en-GB" altLang="en-US" sz="2000" b="1" dirty="0" err="1">
                <a:latin typeface="Gill Sans Infant MT" panose="020B0502020104020203" pitchFamily="34" charset="0"/>
                <a:cs typeface="Gill Sans Infant Std"/>
              </a:rPr>
              <a:t>mamá-bebé</a:t>
            </a:r>
            <a:r>
              <a:rPr lang="en-GB" altLang="en-US" sz="2000" dirty="0">
                <a:latin typeface="Gill Sans Infant MT" panose="020B0502020104020203" pitchFamily="34" charset="0"/>
                <a:cs typeface="Gill Sans Infant Std"/>
              </a:rPr>
              <a:t>.</a:t>
            </a:r>
          </a:p>
          <a:p>
            <a:pPr eaLnBrk="1" hangingPunct="1">
              <a:spcBef>
                <a:spcPct val="20000"/>
              </a:spcBef>
              <a:buClr>
                <a:schemeClr val="tx2"/>
              </a:buClr>
              <a:buFontTx/>
              <a:buChar char="•"/>
            </a:pPr>
            <a:r>
              <a:rPr lang="en-GB" altLang="en-US" sz="2000" dirty="0">
                <a:latin typeface="Gill Sans Infant MT" panose="020B0502020104020203" pitchFamily="34" charset="0"/>
                <a:cs typeface="Gill Sans Infant Std"/>
              </a:rPr>
              <a:t>No </a:t>
            </a:r>
            <a:r>
              <a:rPr lang="en-GB" altLang="en-US" sz="2000" dirty="0" err="1">
                <a:latin typeface="Gill Sans Infant MT" panose="020B0502020104020203" pitchFamily="34" charset="0"/>
                <a:cs typeface="Gill Sans Infant Std"/>
              </a:rPr>
              <a:t>tiene</a:t>
            </a:r>
            <a:r>
              <a:rPr lang="en-GB" altLang="en-US" sz="2000" dirty="0">
                <a:latin typeface="Gill Sans Infant MT" panose="020B0502020104020203" pitchFamily="34" charset="0"/>
                <a:cs typeface="Gill Sans Infant Std"/>
              </a:rPr>
              <a:t> </a:t>
            </a:r>
            <a:r>
              <a:rPr lang="en-GB" altLang="en-US" sz="2000" dirty="0" err="1">
                <a:latin typeface="Gill Sans Infant MT" panose="020B0502020104020203" pitchFamily="34" charset="0"/>
                <a:cs typeface="Gill Sans Infant Std"/>
              </a:rPr>
              <a:t>costo</a:t>
            </a:r>
            <a:r>
              <a:rPr lang="en-GB" altLang="en-US" sz="2000" dirty="0">
                <a:latin typeface="Gill Sans Infant MT" panose="020B0502020104020203" pitchFamily="34" charset="0"/>
                <a:cs typeface="Gill Sans Infant Std"/>
              </a:rPr>
              <a:t>.</a:t>
            </a:r>
          </a:p>
          <a:p>
            <a:pPr>
              <a:spcBef>
                <a:spcPct val="20000"/>
              </a:spcBef>
              <a:buClr>
                <a:schemeClr val="tx2"/>
              </a:buClr>
              <a:buFontTx/>
              <a:buChar char="•"/>
            </a:pPr>
            <a:r>
              <a:rPr lang="en-GB" altLang="en-US" sz="2000" b="1" dirty="0" err="1">
                <a:latin typeface="Gill Sans Infant MT" panose="020B0502020104020203" pitchFamily="34" charset="0"/>
                <a:cs typeface="Gill Sans Infant Std"/>
              </a:rPr>
              <a:t>Protege</a:t>
            </a:r>
            <a:r>
              <a:rPr lang="en-GB" altLang="en-US" sz="2000" b="1" dirty="0">
                <a:latin typeface="Gill Sans Infant MT" panose="020B0502020104020203" pitchFamily="34" charset="0"/>
                <a:cs typeface="Gill Sans Infant Std"/>
              </a:rPr>
              <a:t> la</a:t>
            </a:r>
            <a:r>
              <a:rPr lang="en-GB" altLang="ja-JP" sz="2000" b="1" dirty="0">
                <a:latin typeface="Gill Sans Infant MT" panose="020B0502020104020203" pitchFamily="34" charset="0"/>
                <a:cs typeface="Gill Sans Infant Std"/>
              </a:rPr>
              <a:t> salud</a:t>
            </a:r>
            <a:r>
              <a:rPr lang="ja-JP" altLang="en-GB" sz="2000" b="1" dirty="0">
                <a:latin typeface="Gill Sans Infant MT" panose="020B0502020104020203" pitchFamily="34" charset="0"/>
                <a:cs typeface="Gill Sans Infant Std"/>
              </a:rPr>
              <a:t> de las</a:t>
            </a:r>
            <a:r>
              <a:rPr lang="en-GB" altLang="en-US" sz="2000" b="1" dirty="0">
                <a:latin typeface="Gill Sans Infant MT" panose="020B0502020104020203" pitchFamily="34" charset="0"/>
                <a:cs typeface="Gill Sans Infant Std"/>
              </a:rPr>
              <a:t> </a:t>
            </a:r>
            <a:r>
              <a:rPr lang="en-GB" altLang="en-US" sz="2000" b="1" dirty="0" err="1">
                <a:latin typeface="Gill Sans Infant MT" panose="020B0502020104020203" pitchFamily="34" charset="0"/>
                <a:cs typeface="Gill Sans Infant Std"/>
              </a:rPr>
              <a:t>madres</a:t>
            </a:r>
            <a:r>
              <a:rPr lang="en-GB" altLang="en-US" sz="2000" b="1" dirty="0">
                <a:latin typeface="Gill Sans Infant MT" panose="020B0502020104020203" pitchFamily="34" charset="0"/>
                <a:cs typeface="Gill Sans Infant Std"/>
              </a:rPr>
              <a:t>.</a:t>
            </a:r>
          </a:p>
        </p:txBody>
      </p:sp>
      <p:sp>
        <p:nvSpPr>
          <p:cNvPr id="11" name="Rectangle 7"/>
          <p:cNvSpPr>
            <a:spLocks noChangeArrowheads="1"/>
          </p:cNvSpPr>
          <p:nvPr/>
        </p:nvSpPr>
        <p:spPr bwMode="auto">
          <a:xfrm>
            <a:off x="5762081" y="2833947"/>
            <a:ext cx="3326762" cy="2715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4" tIns="45712" rIns="91424" bIns="45712"/>
          <a:lstStyle>
            <a:lvl1pPr marL="341313" indent="-341313" defTabSz="912813">
              <a:defRPr>
                <a:solidFill>
                  <a:schemeClr val="tx1"/>
                </a:solidFill>
                <a:latin typeface="Arial" panose="020B0604020202020204" pitchFamily="34" charset="0"/>
                <a:ea typeface="MS PGothic" panose="020B0600070205080204" pitchFamily="34" charset="-128"/>
              </a:defRPr>
            </a:lvl1pPr>
            <a:lvl2pPr marL="742950" indent="-285750" defTabSz="912813">
              <a:defRPr>
                <a:solidFill>
                  <a:schemeClr val="tx1"/>
                </a:solidFill>
                <a:latin typeface="Arial" panose="020B0604020202020204" pitchFamily="34" charset="0"/>
                <a:ea typeface="MS PGothic" panose="020B0600070205080204" pitchFamily="34" charset="-128"/>
              </a:defRPr>
            </a:lvl2pPr>
            <a:lvl3pPr marL="1143000" indent="-228600" defTabSz="912813">
              <a:defRPr>
                <a:solidFill>
                  <a:schemeClr val="tx1"/>
                </a:solidFill>
                <a:latin typeface="Arial" panose="020B0604020202020204" pitchFamily="34" charset="0"/>
                <a:ea typeface="MS PGothic" panose="020B0600070205080204" pitchFamily="34" charset="-128"/>
              </a:defRPr>
            </a:lvl3pPr>
            <a:lvl4pPr marL="1600200" indent="-228600" defTabSz="912813">
              <a:defRPr>
                <a:solidFill>
                  <a:schemeClr val="tx1"/>
                </a:solidFill>
                <a:latin typeface="Arial" panose="020B0604020202020204" pitchFamily="34" charset="0"/>
                <a:ea typeface="MS PGothic" panose="020B0600070205080204" pitchFamily="34" charset="-128"/>
              </a:defRPr>
            </a:lvl4pPr>
            <a:lvl5pPr marL="2057400" indent="-228600" defTabSz="912813">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GB" altLang="en-US" sz="2400" b="1" dirty="0">
                <a:solidFill>
                  <a:srgbClr val="F20F0E"/>
                </a:solidFill>
                <a:latin typeface="Gill Sans Infant Std"/>
              </a:rPr>
              <a:t>Leche materna</a:t>
            </a:r>
          </a:p>
          <a:p>
            <a:pPr eaLnBrk="1" hangingPunct="1">
              <a:spcBef>
                <a:spcPct val="20000"/>
              </a:spcBef>
              <a:buClr>
                <a:schemeClr val="tx2"/>
              </a:buClr>
              <a:buFontTx/>
              <a:buChar char="•"/>
            </a:pPr>
            <a:r>
              <a:rPr lang="en-GB" altLang="en-US" sz="2000" dirty="0" err="1">
                <a:latin typeface="Gill Sans Infant MT" panose="020B0502020104020203" pitchFamily="34" charset="0"/>
              </a:rPr>
              <a:t>Fácil</a:t>
            </a:r>
            <a:r>
              <a:rPr lang="en-GB" altLang="en-US" sz="2000" dirty="0">
                <a:latin typeface="Gill Sans Infant MT" panose="020B0502020104020203" pitchFamily="34" charset="0"/>
              </a:rPr>
              <a:t> </a:t>
            </a:r>
            <a:r>
              <a:rPr lang="en-GB" altLang="en-US" sz="2000" dirty="0" err="1">
                <a:latin typeface="Gill Sans Infant MT" panose="020B0502020104020203" pitchFamily="34" charset="0"/>
              </a:rPr>
              <a:t>digestión</a:t>
            </a:r>
            <a:r>
              <a:rPr lang="en-GB" altLang="en-US" sz="2000" dirty="0">
                <a:latin typeface="Gill Sans Infant MT" panose="020B0502020104020203" pitchFamily="34" charset="0"/>
              </a:rPr>
              <a:t> para el </a:t>
            </a:r>
            <a:r>
              <a:rPr lang="en-GB" altLang="en-US" sz="2000" dirty="0" err="1">
                <a:latin typeface="Gill Sans Infant MT" panose="020B0502020104020203" pitchFamily="34" charset="0"/>
              </a:rPr>
              <a:t>bebé</a:t>
            </a:r>
            <a:r>
              <a:rPr lang="en-GB" altLang="en-US" sz="2000" dirty="0">
                <a:latin typeface="Gill Sans Infant MT" panose="020B0502020104020203" pitchFamily="34" charset="0"/>
              </a:rPr>
              <a:t>.</a:t>
            </a:r>
          </a:p>
          <a:p>
            <a:pPr eaLnBrk="1" hangingPunct="1">
              <a:spcBef>
                <a:spcPct val="20000"/>
              </a:spcBef>
              <a:buClr>
                <a:schemeClr val="tx2"/>
              </a:buClr>
              <a:buFontTx/>
              <a:buChar char="•"/>
            </a:pPr>
            <a:r>
              <a:rPr lang="en-GB" altLang="en-US" sz="2000" dirty="0" err="1">
                <a:latin typeface="Gill Sans Infant MT" panose="020B0502020104020203" pitchFamily="34" charset="0"/>
              </a:rPr>
              <a:t>Protege</a:t>
            </a:r>
            <a:r>
              <a:rPr lang="en-GB" altLang="en-US" sz="2000" dirty="0">
                <a:latin typeface="Gill Sans Infant MT" panose="020B0502020104020203" pitchFamily="34" charset="0"/>
              </a:rPr>
              <a:t> al </a:t>
            </a:r>
            <a:r>
              <a:rPr lang="en-GB" altLang="en-US" sz="2000" dirty="0" err="1">
                <a:latin typeface="Gill Sans Infant MT" panose="020B0502020104020203" pitchFamily="34" charset="0"/>
              </a:rPr>
              <a:t>bebé</a:t>
            </a:r>
            <a:r>
              <a:rPr lang="en-GB" altLang="en-US" sz="2000" dirty="0">
                <a:latin typeface="Gill Sans Infant MT" panose="020B0502020104020203" pitchFamily="34" charset="0"/>
              </a:rPr>
              <a:t> contra las infecciones.</a:t>
            </a:r>
          </a:p>
          <a:p>
            <a:pPr eaLnBrk="1" hangingPunct="1">
              <a:spcBef>
                <a:spcPct val="20000"/>
              </a:spcBef>
              <a:buClr>
                <a:schemeClr val="tx2"/>
              </a:buClr>
              <a:buFontTx/>
              <a:buChar char="•"/>
            </a:pPr>
            <a:r>
              <a:rPr lang="en-GB" altLang="en-US" sz="2000" dirty="0" err="1">
                <a:latin typeface="Gill Sans Infant MT" panose="020B0502020104020203" pitchFamily="34" charset="0"/>
              </a:rPr>
              <a:t>Ayuda</a:t>
            </a:r>
            <a:r>
              <a:rPr lang="en-GB" altLang="en-US" sz="2000" dirty="0">
                <a:latin typeface="Gill Sans Infant MT" panose="020B0502020104020203" pitchFamily="34" charset="0"/>
              </a:rPr>
              <a:t> al </a:t>
            </a:r>
            <a:r>
              <a:rPr lang="en-GB" altLang="en-US" sz="2000" dirty="0" err="1">
                <a:latin typeface="Gill Sans Infant MT" panose="020B0502020104020203" pitchFamily="34" charset="0"/>
              </a:rPr>
              <a:t>desarrollo</a:t>
            </a:r>
            <a:r>
              <a:rPr lang="en-GB" altLang="en-US" sz="2000" dirty="0">
                <a:latin typeface="Gill Sans Infant MT" panose="020B0502020104020203" pitchFamily="34" charset="0"/>
              </a:rPr>
              <a:t> del </a:t>
            </a:r>
            <a:r>
              <a:rPr lang="en-GB" altLang="en-US" sz="2000" dirty="0" err="1">
                <a:latin typeface="Gill Sans Infant MT" panose="020B0502020104020203" pitchFamily="34" charset="0"/>
              </a:rPr>
              <a:t>bebé</a:t>
            </a:r>
            <a:r>
              <a:rPr lang="en-GB" altLang="en-US" sz="2000" dirty="0">
                <a:latin typeface="Gill Sans Infant MT" panose="020B0502020104020203" pitchFamily="34" charset="0"/>
              </a:rPr>
              <a:t>.</a:t>
            </a:r>
          </a:p>
        </p:txBody>
      </p:sp>
      <p:sp>
        <p:nvSpPr>
          <p:cNvPr id="12" name="TextBox 10"/>
          <p:cNvSpPr txBox="1"/>
          <p:nvPr/>
        </p:nvSpPr>
        <p:spPr>
          <a:xfrm>
            <a:off x="5185114" y="5348744"/>
            <a:ext cx="3960440" cy="246221"/>
          </a:xfrm>
          <a:prstGeom prst="rect">
            <a:avLst/>
          </a:prstGeom>
          <a:noFill/>
        </p:spPr>
        <p:txBody>
          <a:bodyPr wrap="square" rtlCol="0">
            <a:spAutoFit/>
          </a:bodyPr>
          <a:lstStyle/>
          <a:p>
            <a:r>
              <a:rPr lang="en-US" sz="1000" i="1" dirty="0"/>
              <a:t>OMS. Asesoramiento sobre la lactancia materna: un curso de formación. 1993</a:t>
            </a:r>
          </a:p>
        </p:txBody>
      </p:sp>
      <p:grpSp>
        <p:nvGrpSpPr>
          <p:cNvPr id="18" name="Grupo 17"/>
          <p:cNvGrpSpPr/>
          <p:nvPr/>
        </p:nvGrpSpPr>
        <p:grpSpPr>
          <a:xfrm>
            <a:off x="0" y="5795801"/>
            <a:ext cx="9144000" cy="1062199"/>
            <a:chOff x="0" y="5795801"/>
            <a:chExt cx="9144000" cy="1062199"/>
          </a:xfrm>
        </p:grpSpPr>
        <p:sp>
          <p:nvSpPr>
            <p:cNvPr id="19" name="Rectángulo 18"/>
            <p:cNvSpPr/>
            <p:nvPr/>
          </p:nvSpPr>
          <p:spPr>
            <a:xfrm>
              <a:off x="0" y="5795801"/>
              <a:ext cx="9144000" cy="106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22" name="Imagen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106" y="6152427"/>
              <a:ext cx="1848048" cy="377318"/>
            </a:xfrm>
            <a:prstGeom prst="rect">
              <a:avLst/>
            </a:prstGeom>
          </p:spPr>
        </p:pic>
      </p:grpSp>
      <p:pic>
        <p:nvPicPr>
          <p:cNvPr id="23" name="Imagen 22"/>
          <p:cNvPicPr>
            <a:picLocks noChangeAspect="1"/>
          </p:cNvPicPr>
          <p:nvPr/>
        </p:nvPicPr>
        <p:blipFill rotWithShape="1">
          <a:blip r:embed="rId4">
            <a:clrChange>
              <a:clrFrom>
                <a:srgbClr val="CDBEA9"/>
              </a:clrFrom>
              <a:clrTo>
                <a:srgbClr val="CDBEA9">
                  <a:alpha val="0"/>
                </a:srgbClr>
              </a:clrTo>
            </a:clrChange>
          </a:blip>
          <a:srcRect l="4785" t="3073" r="6697" b="21635"/>
          <a:stretch/>
        </p:blipFill>
        <p:spPr>
          <a:xfrm>
            <a:off x="3221374" y="2040610"/>
            <a:ext cx="2587685" cy="3426935"/>
          </a:xfrm>
          <a:prstGeom prst="rect">
            <a:avLst/>
          </a:prstGeom>
        </p:spPr>
      </p:pic>
    </p:spTree>
    <p:extLst>
      <p:ext uri="{BB962C8B-B14F-4D97-AF65-F5344CB8AC3E}">
        <p14:creationId xmlns:p14="http://schemas.microsoft.com/office/powerpoint/2010/main" val="255654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solidFill>
            <a:schemeClr val="bg1"/>
          </a:solidFill>
        </p:spPr>
        <p:txBody>
          <a:bodyPr vert="horz" wrap="square" lIns="80147" tIns="40075" rIns="80147" bIns="40075" numCol="1" anchor="ctr" anchorCtr="0" compatLnSpc="1">
            <a:prstTxWarp prst="textNoShape">
              <a:avLst/>
            </a:prstTxWarp>
          </a:bodyPr>
          <a:lstStyle/>
          <a:p>
            <a:pPr eaLnBrk="1" hangingPunct="1"/>
            <a:r>
              <a:rPr lang="en-GB" altLang="en-US" dirty="0">
                <a:latin typeface="Gill Sans Infant Std" pitchFamily="34" charset="0"/>
                <a:cs typeface="Gill Sans Infant Std" pitchFamily="34" charset="0"/>
              </a:rPr>
              <a:t>Importancia de la lactancia materna</a:t>
            </a:r>
            <a:endParaRPr lang="en-GB" altLang="en-US" dirty="0">
              <a:latin typeface="Gill Sans Infant Std" pitchFamily="34" charset="0"/>
              <a:cs typeface="Trade Gothic LT Com Cn" pitchFamily="34" charset="0"/>
            </a:endParaRPr>
          </a:p>
        </p:txBody>
      </p:sp>
      <p:sp>
        <p:nvSpPr>
          <p:cNvPr id="94212" name="Text Placeholder 2"/>
          <p:cNvSpPr>
            <a:spLocks noGrp="1"/>
          </p:cNvSpPr>
          <p:nvPr>
            <p:ph type="body" sz="quarter" idx="13"/>
          </p:nvPr>
        </p:nvSpPr>
        <p:spPr>
          <a:xfrm>
            <a:off x="538485" y="704850"/>
            <a:ext cx="8281988" cy="363539"/>
          </a:xfrm>
        </p:spPr>
        <p:txBody>
          <a:bodyPr/>
          <a:lstStyle/>
          <a:p>
            <a:pPr eaLnBrk="1" hangingPunct="1"/>
            <a:r>
              <a:rPr lang="en-GB" altLang="en-US" dirty="0">
                <a:latin typeface="Gill Sans Infant Std" pitchFamily="34" charset="0"/>
                <a:cs typeface="Gill Sans Infant Std" pitchFamily="34" charset="0"/>
              </a:rPr>
              <a:t>Protección contra las infecciones</a:t>
            </a:r>
          </a:p>
        </p:txBody>
      </p:sp>
      <p:grpSp>
        <p:nvGrpSpPr>
          <p:cNvPr id="94213" name="Group 31"/>
          <p:cNvGrpSpPr>
            <a:grpSpLocks/>
          </p:cNvGrpSpPr>
          <p:nvPr/>
        </p:nvGrpSpPr>
        <p:grpSpPr bwMode="auto">
          <a:xfrm>
            <a:off x="168276" y="1071270"/>
            <a:ext cx="8807451" cy="4457715"/>
            <a:chOff x="144" y="1074"/>
            <a:chExt cx="5548" cy="2809"/>
          </a:xfrm>
        </p:grpSpPr>
        <p:graphicFrame>
          <p:nvGraphicFramePr>
            <p:cNvPr id="94215" name="Object 12"/>
            <p:cNvGraphicFramePr>
              <a:graphicFrameLocks noChangeAspect="1"/>
            </p:cNvGraphicFramePr>
            <p:nvPr/>
          </p:nvGraphicFramePr>
          <p:xfrm>
            <a:off x="1977" y="1074"/>
            <a:ext cx="1880" cy="2809"/>
          </p:xfrm>
          <a:graphic>
            <a:graphicData uri="http://schemas.openxmlformats.org/presentationml/2006/ole">
              <mc:AlternateContent xmlns:mc="http://schemas.openxmlformats.org/markup-compatibility/2006">
                <mc:Choice xmlns:v="urn:schemas-microsoft-com:vml" Requires="v">
                  <p:oleObj spid="_x0000_s2055" name="Image" r:id="rId4" imgW="3418285" imgH="5108366" progId="Photoshop.Image.7">
                    <p:embed/>
                  </p:oleObj>
                </mc:Choice>
                <mc:Fallback>
                  <p:oleObj name="Image" r:id="rId4" imgW="3418285" imgH="5108366" progId="Photoshop.Image.7">
                    <p:embed/>
                    <p:pic>
                      <p:nvPicPr>
                        <p:cNvPr id="94215"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7" y="1074"/>
                          <a:ext cx="1880" cy="28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94216" name="Rectangle 4"/>
            <p:cNvSpPr>
              <a:spLocks noChangeArrowheads="1"/>
            </p:cNvSpPr>
            <p:nvPr/>
          </p:nvSpPr>
          <p:spPr bwMode="auto">
            <a:xfrm>
              <a:off x="149" y="1256"/>
              <a:ext cx="1733"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03220" tIns="50704" rIns="103220" bIns="50704">
              <a:spAutoFit/>
            </a:bodyPr>
            <a:lstStyle>
              <a:lvl1pPr marL="357188" indent="-357188" defTabSz="762000">
                <a:defRPr>
                  <a:solidFill>
                    <a:schemeClr val="tx1"/>
                  </a:solidFill>
                  <a:latin typeface="Arial" panose="020B0604020202020204" pitchFamily="34" charset="0"/>
                  <a:ea typeface="MS PGothic" panose="020B0600070205080204" pitchFamily="34" charset="-128"/>
                </a:defRPr>
              </a:lvl1pPr>
              <a:lvl2pPr marL="742950" indent="-285750" defTabSz="762000">
                <a:defRPr>
                  <a:solidFill>
                    <a:schemeClr val="tx1"/>
                  </a:solidFill>
                  <a:latin typeface="Arial" panose="020B0604020202020204" pitchFamily="34" charset="0"/>
                  <a:ea typeface="MS PGothic" panose="020B0600070205080204" pitchFamily="34" charset="-128"/>
                </a:defRPr>
              </a:lvl2pPr>
              <a:lvl3pPr marL="1143000" indent="-228600" defTabSz="762000">
                <a:defRPr>
                  <a:solidFill>
                    <a:schemeClr val="tx1"/>
                  </a:solidFill>
                  <a:latin typeface="Arial" panose="020B0604020202020204" pitchFamily="34" charset="0"/>
                  <a:ea typeface="MS PGothic" panose="020B0600070205080204" pitchFamily="34" charset="-128"/>
                </a:defRPr>
              </a:lvl3pPr>
              <a:lvl4pPr marL="1600200" indent="-228600" defTabSz="762000">
                <a:defRPr>
                  <a:solidFill>
                    <a:schemeClr val="tx1"/>
                  </a:solidFill>
                  <a:latin typeface="Arial" panose="020B0604020202020204" pitchFamily="34" charset="0"/>
                  <a:ea typeface="MS PGothic" panose="020B0600070205080204" pitchFamily="34" charset="-128"/>
                </a:defRPr>
              </a:lvl4pPr>
              <a:lvl5pPr marL="2057400" indent="-228600" defTabSz="762000">
                <a:defRPr>
                  <a:solidFill>
                    <a:schemeClr val="tx1"/>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dirty="0">
                  <a:solidFill>
                    <a:srgbClr val="FF0000"/>
                  </a:solidFill>
                  <a:latin typeface="Univers"/>
                </a:rPr>
                <a:t>1</a:t>
              </a:r>
              <a:r>
                <a:rPr lang="en-US" altLang="en-US" dirty="0">
                  <a:latin typeface="Univers"/>
                </a:rPr>
                <a:t>. Madre infectada.</a:t>
              </a:r>
              <a:endParaRPr lang="en-US" altLang="en-US" b="1" dirty="0">
                <a:latin typeface="Times New Roman" panose="02020603050405020304" pitchFamily="18" charset="0"/>
              </a:endParaRPr>
            </a:p>
          </p:txBody>
        </p:sp>
        <p:sp>
          <p:nvSpPr>
            <p:cNvPr id="94217" name="Rectangle 5"/>
            <p:cNvSpPr>
              <a:spLocks noChangeArrowheads="1"/>
            </p:cNvSpPr>
            <p:nvPr/>
          </p:nvSpPr>
          <p:spPr bwMode="auto">
            <a:xfrm>
              <a:off x="3832" y="1253"/>
              <a:ext cx="1860" cy="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03220" tIns="50704" rIns="103220" bIns="50704">
              <a:spAutoFit/>
            </a:bodyPr>
            <a:lstStyle>
              <a:lvl1pPr marL="357188" indent="-357188" defTabSz="762000">
                <a:defRPr>
                  <a:solidFill>
                    <a:schemeClr val="tx1"/>
                  </a:solidFill>
                  <a:latin typeface="Arial" panose="020B0604020202020204" pitchFamily="34" charset="0"/>
                  <a:ea typeface="MS PGothic" panose="020B0600070205080204" pitchFamily="34" charset="-128"/>
                </a:defRPr>
              </a:lvl1pPr>
              <a:lvl2pPr marL="742950" indent="-285750" defTabSz="762000">
                <a:defRPr>
                  <a:solidFill>
                    <a:schemeClr val="tx1"/>
                  </a:solidFill>
                  <a:latin typeface="Arial" panose="020B0604020202020204" pitchFamily="34" charset="0"/>
                  <a:ea typeface="MS PGothic" panose="020B0600070205080204" pitchFamily="34" charset="-128"/>
                </a:defRPr>
              </a:lvl2pPr>
              <a:lvl3pPr marL="1143000" indent="-228600" defTabSz="762000">
                <a:defRPr>
                  <a:solidFill>
                    <a:schemeClr val="tx1"/>
                  </a:solidFill>
                  <a:latin typeface="Arial" panose="020B0604020202020204" pitchFamily="34" charset="0"/>
                  <a:ea typeface="MS PGothic" panose="020B0600070205080204" pitchFamily="34" charset="-128"/>
                </a:defRPr>
              </a:lvl3pPr>
              <a:lvl4pPr marL="1600200" indent="-228600" defTabSz="762000">
                <a:defRPr>
                  <a:solidFill>
                    <a:schemeClr val="tx1"/>
                  </a:solidFill>
                  <a:latin typeface="Arial" panose="020B0604020202020204" pitchFamily="34" charset="0"/>
                  <a:ea typeface="MS PGothic" panose="020B0600070205080204" pitchFamily="34" charset="-128"/>
                </a:defRPr>
              </a:lvl4pPr>
              <a:lvl5pPr marL="2057400" indent="-228600" defTabSz="762000">
                <a:defRPr>
                  <a:solidFill>
                    <a:schemeClr val="tx1"/>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dirty="0">
                  <a:solidFill>
                    <a:srgbClr val="FF0000"/>
                  </a:solidFill>
                  <a:latin typeface="Univers"/>
                </a:rPr>
                <a:t>2</a:t>
              </a:r>
              <a:r>
                <a:rPr lang="en-US" altLang="en-US" dirty="0">
                  <a:latin typeface="Univers"/>
                </a:rPr>
                <a:t>. Los glóbulos blancos en el cuerpo de la madre </a:t>
              </a:r>
              <a:r>
                <a:rPr lang="en-US" altLang="en-US" dirty="0">
                  <a:latin typeface="Gill Sans Infant Std"/>
                </a:rPr>
                <a:t>producen</a:t>
              </a:r>
              <a:r>
                <a:rPr lang="en-US" altLang="en-US" dirty="0">
                  <a:latin typeface="Univers"/>
                </a:rPr>
                <a:t> anticuerpos para proteger a la madre.</a:t>
              </a:r>
              <a:endParaRPr lang="en-US" altLang="en-US" sz="1600" b="1" dirty="0"/>
            </a:p>
          </p:txBody>
        </p:sp>
        <p:sp>
          <p:nvSpPr>
            <p:cNvPr id="94218" name="Rectangle 6"/>
            <p:cNvSpPr>
              <a:spLocks noChangeArrowheads="1"/>
            </p:cNvSpPr>
            <p:nvPr/>
          </p:nvSpPr>
          <p:spPr bwMode="auto">
            <a:xfrm>
              <a:off x="144" y="2918"/>
              <a:ext cx="1920" cy="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03220" tIns="50704" rIns="103220" bIns="50704">
              <a:spAutoFit/>
            </a:bodyPr>
            <a:lstStyle>
              <a:lvl1pPr marL="357188" indent="-357188" defTabSz="762000">
                <a:defRPr>
                  <a:solidFill>
                    <a:schemeClr val="tx1"/>
                  </a:solidFill>
                  <a:latin typeface="Arial" panose="020B0604020202020204" pitchFamily="34" charset="0"/>
                  <a:ea typeface="MS PGothic" panose="020B0600070205080204" pitchFamily="34" charset="-128"/>
                </a:defRPr>
              </a:lvl1pPr>
              <a:lvl2pPr marL="742950" indent="-285750" defTabSz="762000">
                <a:defRPr>
                  <a:solidFill>
                    <a:schemeClr val="tx1"/>
                  </a:solidFill>
                  <a:latin typeface="Arial" panose="020B0604020202020204" pitchFamily="34" charset="0"/>
                  <a:ea typeface="MS PGothic" panose="020B0600070205080204" pitchFamily="34" charset="-128"/>
                </a:defRPr>
              </a:lvl2pPr>
              <a:lvl3pPr marL="1143000" indent="-228600" defTabSz="762000">
                <a:defRPr>
                  <a:solidFill>
                    <a:schemeClr val="tx1"/>
                  </a:solidFill>
                  <a:latin typeface="Arial" panose="020B0604020202020204" pitchFamily="34" charset="0"/>
                  <a:ea typeface="MS PGothic" panose="020B0600070205080204" pitchFamily="34" charset="-128"/>
                </a:defRPr>
              </a:lvl3pPr>
              <a:lvl4pPr marL="1600200" indent="-228600" defTabSz="762000">
                <a:defRPr>
                  <a:solidFill>
                    <a:schemeClr val="tx1"/>
                  </a:solidFill>
                  <a:latin typeface="Arial" panose="020B0604020202020204" pitchFamily="34" charset="0"/>
                  <a:ea typeface="MS PGothic" panose="020B0600070205080204" pitchFamily="34" charset="-128"/>
                </a:defRPr>
              </a:lvl4pPr>
              <a:lvl5pPr marL="2057400" indent="-228600" defTabSz="762000">
                <a:defRPr>
                  <a:solidFill>
                    <a:schemeClr val="tx1"/>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dirty="0">
                  <a:solidFill>
                    <a:srgbClr val="FF0000"/>
                  </a:solidFill>
                  <a:latin typeface="Gill Sans Infant Std"/>
                </a:rPr>
                <a:t>4</a:t>
              </a:r>
              <a:r>
                <a:rPr lang="en-US" altLang="en-US" dirty="0">
                  <a:latin typeface="Gill Sans Infant Std"/>
                </a:rPr>
                <a:t>. Anticuerpos contra la infección de la madre secretados en la leche para proteger al bebé.</a:t>
              </a:r>
              <a:endParaRPr lang="en-US" altLang="en-US" b="1" dirty="0">
                <a:latin typeface="Gill Sans Infant Std"/>
              </a:endParaRPr>
            </a:p>
          </p:txBody>
        </p:sp>
        <p:sp>
          <p:nvSpPr>
            <p:cNvPr id="94219" name="Rectangle 7"/>
            <p:cNvSpPr>
              <a:spLocks noChangeArrowheads="1"/>
            </p:cNvSpPr>
            <p:nvPr/>
          </p:nvSpPr>
          <p:spPr bwMode="auto">
            <a:xfrm>
              <a:off x="3832" y="2908"/>
              <a:ext cx="1860" cy="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03220" tIns="50704" rIns="103220" bIns="50704">
              <a:spAutoFit/>
            </a:bodyPr>
            <a:lstStyle>
              <a:lvl1pPr marL="357188" indent="-357188" defTabSz="762000">
                <a:defRPr>
                  <a:solidFill>
                    <a:schemeClr val="tx1"/>
                  </a:solidFill>
                  <a:latin typeface="Arial" panose="020B0604020202020204" pitchFamily="34" charset="0"/>
                  <a:ea typeface="MS PGothic" panose="020B0600070205080204" pitchFamily="34" charset="-128"/>
                </a:defRPr>
              </a:lvl1pPr>
              <a:lvl2pPr marL="742950" indent="-285750" defTabSz="762000">
                <a:defRPr>
                  <a:solidFill>
                    <a:schemeClr val="tx1"/>
                  </a:solidFill>
                  <a:latin typeface="Arial" panose="020B0604020202020204" pitchFamily="34" charset="0"/>
                  <a:ea typeface="MS PGothic" panose="020B0600070205080204" pitchFamily="34" charset="-128"/>
                </a:defRPr>
              </a:lvl2pPr>
              <a:lvl3pPr marL="1143000" indent="-228600" defTabSz="762000">
                <a:defRPr>
                  <a:solidFill>
                    <a:schemeClr val="tx1"/>
                  </a:solidFill>
                  <a:latin typeface="Arial" panose="020B0604020202020204" pitchFamily="34" charset="0"/>
                  <a:ea typeface="MS PGothic" panose="020B0600070205080204" pitchFamily="34" charset="-128"/>
                </a:defRPr>
              </a:lvl3pPr>
              <a:lvl4pPr marL="1600200" indent="-228600" defTabSz="762000">
                <a:defRPr>
                  <a:solidFill>
                    <a:schemeClr val="tx1"/>
                  </a:solidFill>
                  <a:latin typeface="Arial" panose="020B0604020202020204" pitchFamily="34" charset="0"/>
                  <a:ea typeface="MS PGothic" panose="020B0600070205080204" pitchFamily="34" charset="-128"/>
                </a:defRPr>
              </a:lvl4pPr>
              <a:lvl5pPr marL="2057400" indent="-228600" defTabSz="762000">
                <a:defRPr>
                  <a:solidFill>
                    <a:schemeClr val="tx1"/>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dirty="0">
                  <a:solidFill>
                    <a:srgbClr val="FF0000"/>
                  </a:solidFill>
                  <a:latin typeface="Gill Sans Infant Std"/>
                </a:rPr>
                <a:t>3</a:t>
              </a:r>
              <a:r>
                <a:rPr lang="en-US" altLang="en-US" dirty="0">
                  <a:latin typeface="Gill Sans Infant Std"/>
                </a:rPr>
                <a:t>. Algunos glóbulos blancos van al seno y producen anticuerpos allí.</a:t>
              </a:r>
              <a:endParaRPr lang="en-US" altLang="en-US" b="1" dirty="0">
                <a:latin typeface="Gill Sans Infant Std"/>
              </a:endParaRPr>
            </a:p>
          </p:txBody>
        </p:sp>
        <p:sp>
          <p:nvSpPr>
            <p:cNvPr id="94220" name="Arc 17"/>
            <p:cNvSpPr>
              <a:spLocks/>
            </p:cNvSpPr>
            <p:nvPr/>
          </p:nvSpPr>
          <p:spPr bwMode="auto">
            <a:xfrm flipH="1" flipV="1">
              <a:off x="1610" y="1525"/>
              <a:ext cx="677" cy="431"/>
            </a:xfrm>
            <a:custGeom>
              <a:avLst/>
              <a:gdLst>
                <a:gd name="T0" fmla="*/ 0 w 21519"/>
                <a:gd name="T1" fmla="*/ 0 h 20482"/>
                <a:gd name="T2" fmla="*/ 0 w 21519"/>
                <a:gd name="T3" fmla="*/ 0 h 20482"/>
                <a:gd name="T4" fmla="*/ 0 w 21519"/>
                <a:gd name="T5" fmla="*/ 0 h 20482"/>
                <a:gd name="T6" fmla="*/ 0 60000 65536"/>
                <a:gd name="T7" fmla="*/ 0 60000 65536"/>
                <a:gd name="T8" fmla="*/ 0 60000 65536"/>
                <a:gd name="T9" fmla="*/ 0 w 21519"/>
                <a:gd name="T10" fmla="*/ 0 h 20482"/>
                <a:gd name="T11" fmla="*/ 21519 w 21519"/>
                <a:gd name="T12" fmla="*/ 20482 h 20482"/>
              </a:gdLst>
              <a:ahLst/>
              <a:cxnLst>
                <a:cxn ang="T6">
                  <a:pos x="T0" y="T1"/>
                </a:cxn>
                <a:cxn ang="T7">
                  <a:pos x="T2" y="T3"/>
                </a:cxn>
                <a:cxn ang="T8">
                  <a:pos x="T4" y="T5"/>
                </a:cxn>
              </a:cxnLst>
              <a:rect l="T9" t="T10" r="T11" b="T12"/>
              <a:pathLst>
                <a:path w="21519" h="20482" fill="none" extrusionOk="0">
                  <a:moveTo>
                    <a:pt x="6859" y="-1"/>
                  </a:moveTo>
                  <a:cubicBezTo>
                    <a:pt x="15015" y="2731"/>
                    <a:pt x="20773" y="10041"/>
                    <a:pt x="21518" y="18610"/>
                  </a:cubicBezTo>
                </a:path>
                <a:path w="21519" h="20482" stroke="0" extrusionOk="0">
                  <a:moveTo>
                    <a:pt x="6859" y="-1"/>
                  </a:moveTo>
                  <a:cubicBezTo>
                    <a:pt x="15015" y="2731"/>
                    <a:pt x="20773" y="10041"/>
                    <a:pt x="21518" y="18610"/>
                  </a:cubicBezTo>
                  <a:lnTo>
                    <a:pt x="0" y="20482"/>
                  </a:lnTo>
                  <a:lnTo>
                    <a:pt x="6859" y="-1"/>
                  </a:lnTo>
                  <a:close/>
                </a:path>
              </a:pathLst>
            </a:custGeom>
            <a:noFill/>
            <a:ln w="9525">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p>
          </p:txBody>
        </p:sp>
        <p:sp>
          <p:nvSpPr>
            <p:cNvPr id="94221" name="Arc 18"/>
            <p:cNvSpPr>
              <a:spLocks/>
            </p:cNvSpPr>
            <p:nvPr/>
          </p:nvSpPr>
          <p:spPr bwMode="auto">
            <a:xfrm flipH="1">
              <a:off x="1610" y="2500"/>
              <a:ext cx="677" cy="431"/>
            </a:xfrm>
            <a:custGeom>
              <a:avLst/>
              <a:gdLst>
                <a:gd name="T0" fmla="*/ 0 w 21519"/>
                <a:gd name="T1" fmla="*/ 0 h 20482"/>
                <a:gd name="T2" fmla="*/ 0 w 21519"/>
                <a:gd name="T3" fmla="*/ 0 h 20482"/>
                <a:gd name="T4" fmla="*/ 0 w 21519"/>
                <a:gd name="T5" fmla="*/ 0 h 20482"/>
                <a:gd name="T6" fmla="*/ 0 60000 65536"/>
                <a:gd name="T7" fmla="*/ 0 60000 65536"/>
                <a:gd name="T8" fmla="*/ 0 60000 65536"/>
                <a:gd name="T9" fmla="*/ 0 w 21519"/>
                <a:gd name="T10" fmla="*/ 0 h 20482"/>
                <a:gd name="T11" fmla="*/ 21519 w 21519"/>
                <a:gd name="T12" fmla="*/ 20482 h 20482"/>
              </a:gdLst>
              <a:ahLst/>
              <a:cxnLst>
                <a:cxn ang="T6">
                  <a:pos x="T0" y="T1"/>
                </a:cxn>
                <a:cxn ang="T7">
                  <a:pos x="T2" y="T3"/>
                </a:cxn>
                <a:cxn ang="T8">
                  <a:pos x="T4" y="T5"/>
                </a:cxn>
              </a:cxnLst>
              <a:rect l="T9" t="T10" r="T11" b="T12"/>
              <a:pathLst>
                <a:path w="21519" h="20482" fill="none" extrusionOk="0">
                  <a:moveTo>
                    <a:pt x="6859" y="-1"/>
                  </a:moveTo>
                  <a:cubicBezTo>
                    <a:pt x="15015" y="2731"/>
                    <a:pt x="20773" y="10041"/>
                    <a:pt x="21518" y="18610"/>
                  </a:cubicBezTo>
                </a:path>
                <a:path w="21519" h="20482" stroke="0" extrusionOk="0">
                  <a:moveTo>
                    <a:pt x="6859" y="-1"/>
                  </a:moveTo>
                  <a:cubicBezTo>
                    <a:pt x="15015" y="2731"/>
                    <a:pt x="20773" y="10041"/>
                    <a:pt x="21518" y="18610"/>
                  </a:cubicBezTo>
                  <a:lnTo>
                    <a:pt x="0" y="20482"/>
                  </a:lnTo>
                  <a:lnTo>
                    <a:pt x="6859" y="-1"/>
                  </a:lnTo>
                  <a:close/>
                </a:path>
              </a:pathLst>
            </a:custGeom>
            <a:noFill/>
            <a:ln w="9525">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p>
          </p:txBody>
        </p:sp>
        <p:sp>
          <p:nvSpPr>
            <p:cNvPr id="94222" name="Arc 25"/>
            <p:cNvSpPr>
              <a:spLocks/>
            </p:cNvSpPr>
            <p:nvPr/>
          </p:nvSpPr>
          <p:spPr bwMode="auto">
            <a:xfrm flipV="1">
              <a:off x="3292" y="1525"/>
              <a:ext cx="677" cy="431"/>
            </a:xfrm>
            <a:custGeom>
              <a:avLst/>
              <a:gdLst>
                <a:gd name="T0" fmla="*/ 0 w 21519"/>
                <a:gd name="T1" fmla="*/ 0 h 20482"/>
                <a:gd name="T2" fmla="*/ 0 w 21519"/>
                <a:gd name="T3" fmla="*/ 0 h 20482"/>
                <a:gd name="T4" fmla="*/ 0 w 21519"/>
                <a:gd name="T5" fmla="*/ 0 h 20482"/>
                <a:gd name="T6" fmla="*/ 0 60000 65536"/>
                <a:gd name="T7" fmla="*/ 0 60000 65536"/>
                <a:gd name="T8" fmla="*/ 0 60000 65536"/>
                <a:gd name="T9" fmla="*/ 0 w 21519"/>
                <a:gd name="T10" fmla="*/ 0 h 20482"/>
                <a:gd name="T11" fmla="*/ 21519 w 21519"/>
                <a:gd name="T12" fmla="*/ 20482 h 20482"/>
              </a:gdLst>
              <a:ahLst/>
              <a:cxnLst>
                <a:cxn ang="T6">
                  <a:pos x="T0" y="T1"/>
                </a:cxn>
                <a:cxn ang="T7">
                  <a:pos x="T2" y="T3"/>
                </a:cxn>
                <a:cxn ang="T8">
                  <a:pos x="T4" y="T5"/>
                </a:cxn>
              </a:cxnLst>
              <a:rect l="T9" t="T10" r="T11" b="T12"/>
              <a:pathLst>
                <a:path w="21519" h="20482" fill="none" extrusionOk="0">
                  <a:moveTo>
                    <a:pt x="6859" y="-1"/>
                  </a:moveTo>
                  <a:cubicBezTo>
                    <a:pt x="15015" y="2731"/>
                    <a:pt x="20773" y="10041"/>
                    <a:pt x="21518" y="18610"/>
                  </a:cubicBezTo>
                </a:path>
                <a:path w="21519" h="20482" stroke="0" extrusionOk="0">
                  <a:moveTo>
                    <a:pt x="6859" y="-1"/>
                  </a:moveTo>
                  <a:cubicBezTo>
                    <a:pt x="15015" y="2731"/>
                    <a:pt x="20773" y="10041"/>
                    <a:pt x="21518" y="18610"/>
                  </a:cubicBezTo>
                  <a:lnTo>
                    <a:pt x="0" y="20482"/>
                  </a:lnTo>
                  <a:lnTo>
                    <a:pt x="6859" y="-1"/>
                  </a:lnTo>
                  <a:close/>
                </a:path>
              </a:pathLst>
            </a:custGeom>
            <a:noFill/>
            <a:ln w="9525">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p>
          </p:txBody>
        </p:sp>
        <p:sp>
          <p:nvSpPr>
            <p:cNvPr id="94223" name="Arc 27"/>
            <p:cNvSpPr>
              <a:spLocks/>
            </p:cNvSpPr>
            <p:nvPr/>
          </p:nvSpPr>
          <p:spPr bwMode="auto">
            <a:xfrm>
              <a:off x="3547" y="2500"/>
              <a:ext cx="677" cy="431"/>
            </a:xfrm>
            <a:custGeom>
              <a:avLst/>
              <a:gdLst>
                <a:gd name="T0" fmla="*/ 0 w 21519"/>
                <a:gd name="T1" fmla="*/ 0 h 20482"/>
                <a:gd name="T2" fmla="*/ 0 w 21519"/>
                <a:gd name="T3" fmla="*/ 0 h 20482"/>
                <a:gd name="T4" fmla="*/ 0 w 21519"/>
                <a:gd name="T5" fmla="*/ 0 h 20482"/>
                <a:gd name="T6" fmla="*/ 0 60000 65536"/>
                <a:gd name="T7" fmla="*/ 0 60000 65536"/>
                <a:gd name="T8" fmla="*/ 0 60000 65536"/>
                <a:gd name="T9" fmla="*/ 0 w 21519"/>
                <a:gd name="T10" fmla="*/ 0 h 20482"/>
                <a:gd name="T11" fmla="*/ 21519 w 21519"/>
                <a:gd name="T12" fmla="*/ 20482 h 20482"/>
              </a:gdLst>
              <a:ahLst/>
              <a:cxnLst>
                <a:cxn ang="T6">
                  <a:pos x="T0" y="T1"/>
                </a:cxn>
                <a:cxn ang="T7">
                  <a:pos x="T2" y="T3"/>
                </a:cxn>
                <a:cxn ang="T8">
                  <a:pos x="T4" y="T5"/>
                </a:cxn>
              </a:cxnLst>
              <a:rect l="T9" t="T10" r="T11" b="T12"/>
              <a:pathLst>
                <a:path w="21519" h="20482" fill="none" extrusionOk="0">
                  <a:moveTo>
                    <a:pt x="6859" y="-1"/>
                  </a:moveTo>
                  <a:cubicBezTo>
                    <a:pt x="15015" y="2731"/>
                    <a:pt x="20773" y="10041"/>
                    <a:pt x="21518" y="18610"/>
                  </a:cubicBezTo>
                </a:path>
                <a:path w="21519" h="20482" stroke="0" extrusionOk="0">
                  <a:moveTo>
                    <a:pt x="6859" y="-1"/>
                  </a:moveTo>
                  <a:cubicBezTo>
                    <a:pt x="15015" y="2731"/>
                    <a:pt x="20773" y="10041"/>
                    <a:pt x="21518" y="18610"/>
                  </a:cubicBezTo>
                  <a:lnTo>
                    <a:pt x="0" y="20482"/>
                  </a:lnTo>
                  <a:lnTo>
                    <a:pt x="6859" y="-1"/>
                  </a:lnTo>
                  <a:close/>
                </a:path>
              </a:pathLst>
            </a:custGeom>
            <a:noFill/>
            <a:ln w="9525">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p>
          </p:txBody>
        </p:sp>
      </p:grpSp>
      <p:sp>
        <p:nvSpPr>
          <p:cNvPr id="94214" name="Footer Placeholder 2"/>
          <p:cNvSpPr>
            <a:spLocks noGrp="1"/>
          </p:cNvSpPr>
          <p:nvPr>
            <p:ph type="ftr" sz="quarter" idx="1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32" indent="-285744">
              <a:defRPr>
                <a:solidFill>
                  <a:schemeClr val="tx1"/>
                </a:solidFill>
                <a:latin typeface="Arial" panose="020B0604020202020204" pitchFamily="34" charset="0"/>
                <a:ea typeface="MS PGothic" panose="020B0600070205080204" pitchFamily="34" charset="-128"/>
              </a:defRPr>
            </a:lvl2pPr>
            <a:lvl3pPr marL="1142971" indent="-228594">
              <a:defRPr>
                <a:solidFill>
                  <a:schemeClr val="tx1"/>
                </a:solidFill>
                <a:latin typeface="Arial" panose="020B0604020202020204" pitchFamily="34" charset="0"/>
                <a:ea typeface="MS PGothic" panose="020B0600070205080204" pitchFamily="34" charset="-128"/>
              </a:defRPr>
            </a:lvl3pPr>
            <a:lvl4pPr marL="1600160" indent="-228594">
              <a:defRPr>
                <a:solidFill>
                  <a:schemeClr val="tx1"/>
                </a:solidFill>
                <a:latin typeface="Arial" panose="020B0604020202020204" pitchFamily="34" charset="0"/>
                <a:ea typeface="MS PGothic" panose="020B0600070205080204" pitchFamily="34" charset="-128"/>
              </a:defRPr>
            </a:lvl4pPr>
            <a:lvl5pPr marL="2057349" indent="-228594">
              <a:defRPr>
                <a:solidFill>
                  <a:schemeClr val="tx1"/>
                </a:solidFill>
                <a:latin typeface="Arial" panose="020B0604020202020204" pitchFamily="34" charset="0"/>
                <a:ea typeface="MS PGothic" panose="020B0600070205080204" pitchFamily="34" charset="-128"/>
              </a:defRPr>
            </a:lvl5pPr>
            <a:lvl6pPr marL="2514537"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726"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8914"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103"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dirty="0">
                <a:solidFill>
                  <a:srgbClr val="222221"/>
                </a:solidFill>
                <a:latin typeface="Gill Sans Infant Std" pitchFamily="34" charset="0"/>
              </a:rPr>
              <a:t>FORMACIÓN DEL IYCF-E: ¿POR QUÉ ES IMPORTANTE EL IYCF-E?</a:t>
            </a:r>
          </a:p>
        </p:txBody>
      </p:sp>
      <p:sp>
        <p:nvSpPr>
          <p:cNvPr id="2" name="Slide Number Placeholder 1"/>
          <p:cNvSpPr>
            <a:spLocks noGrp="1"/>
          </p:cNvSpPr>
          <p:nvPr>
            <p:ph type="sldNum" sz="quarter" idx="16"/>
          </p:nvPr>
        </p:nvSpPr>
        <p:spPr/>
        <p:txBody>
          <a:bodyPr/>
          <a:lstStyle/>
          <a:p>
            <a:fld id="{41FDA2C2-69E0-46EE-8574-559CE3F29F00}" type="slidenum">
              <a:rPr lang="en-US" altLang="en-US" smtClean="0"/>
              <a:pPr/>
              <a:t>11</a:t>
            </a:fld>
            <a:endParaRPr lang="en-US" altLang="en-US" dirty="0"/>
          </a:p>
        </p:txBody>
      </p:sp>
      <p:sp>
        <p:nvSpPr>
          <p:cNvPr id="17" name="TextBox 16"/>
          <p:cNvSpPr txBox="1"/>
          <p:nvPr/>
        </p:nvSpPr>
        <p:spPr>
          <a:xfrm>
            <a:off x="646719" y="5883911"/>
            <a:ext cx="4104456" cy="400110"/>
          </a:xfrm>
          <a:prstGeom prst="rect">
            <a:avLst/>
          </a:prstGeom>
          <a:noFill/>
        </p:spPr>
        <p:txBody>
          <a:bodyPr wrap="square" rtlCol="0">
            <a:spAutoFit/>
          </a:bodyPr>
          <a:lstStyle/>
          <a:p>
            <a:r>
              <a:rPr lang="en-US" sz="1000" dirty="0"/>
              <a:t>OMS. Asesoramiento sobre la lactancia materna: un curso de formación. 1993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634" y="202994"/>
            <a:ext cx="8282640" cy="852545"/>
          </a:xfrm>
          <a:solidFill>
            <a:schemeClr val="bg1"/>
          </a:solidFill>
        </p:spPr>
        <p:txBody>
          <a:bodyPr rtlCol="0">
            <a:normAutofit/>
          </a:bodyPr>
          <a:lstStyle/>
          <a:p>
            <a:pPr>
              <a:buClr>
                <a:schemeClr val="tx2"/>
              </a:buClr>
              <a:defRPr/>
            </a:pPr>
            <a:r>
              <a:rPr lang="en-US" altLang="en-US" sz="3200" dirty="0" err="1">
                <a:solidFill>
                  <a:srgbClr val="FF0000"/>
                </a:solidFill>
                <a:latin typeface="Trade Gothic LT Com Cn"/>
                <a:ea typeface="Gill Sans MT" pitchFamily="34" charset="0"/>
                <a:cs typeface="Gill Sans MT" pitchFamily="34" charset="0"/>
              </a:rPr>
              <a:t>Beneficios</a:t>
            </a:r>
            <a:r>
              <a:rPr lang="en-US" altLang="en-US" sz="3200" dirty="0">
                <a:solidFill>
                  <a:srgbClr val="FF0000"/>
                </a:solidFill>
                <a:latin typeface="Trade Gothic LT Com Cn"/>
                <a:ea typeface="Gill Sans MT" pitchFamily="34" charset="0"/>
                <a:cs typeface="Gill Sans MT" pitchFamily="34" charset="0"/>
              </a:rPr>
              <a:t> para el </a:t>
            </a:r>
            <a:r>
              <a:rPr lang="en-US" altLang="en-US" sz="3200" dirty="0" err="1">
                <a:solidFill>
                  <a:srgbClr val="FF0000"/>
                </a:solidFill>
                <a:latin typeface="Trade Gothic LT Com Cn"/>
                <a:ea typeface="Gill Sans MT" pitchFamily="34" charset="0"/>
                <a:cs typeface="Gill Sans MT" pitchFamily="34" charset="0"/>
              </a:rPr>
              <a:t>bebé</a:t>
            </a:r>
            <a:endParaRPr lang="en-US" altLang="en-US" sz="3200" dirty="0">
              <a:solidFill>
                <a:srgbClr val="FF0000"/>
              </a:solidFill>
              <a:latin typeface="Trade Gothic LT Com Cn"/>
              <a:ea typeface="Gill Sans MT" pitchFamily="34" charset="0"/>
              <a:cs typeface="Gill Sans MT" pitchFamily="34" charset="0"/>
            </a:endParaRPr>
          </a:p>
        </p:txBody>
      </p:sp>
      <p:sp>
        <p:nvSpPr>
          <p:cNvPr id="100355" name="Content Placeholder 3"/>
          <p:cNvSpPr>
            <a:spLocks noGrp="1"/>
          </p:cNvSpPr>
          <p:nvPr>
            <p:ph idx="1"/>
          </p:nvPr>
        </p:nvSpPr>
        <p:spPr>
          <a:xfrm>
            <a:off x="398022" y="1323827"/>
            <a:ext cx="4616085" cy="3946133"/>
          </a:xfrm>
        </p:spPr>
        <p:txBody>
          <a:bodyPr vert="horz" lIns="0" tIns="0" rIns="0" bIns="0" rtlCol="0" anchor="ctr">
            <a:noAutofit/>
          </a:bodyPr>
          <a:lstStyle/>
          <a:p>
            <a:pPr marL="342900" indent="-342900">
              <a:buClr>
                <a:schemeClr val="tx2"/>
              </a:buClr>
              <a:buFont typeface="Arial" panose="020B0604020202020204" pitchFamily="34" charset="0"/>
              <a:buChar char="•"/>
            </a:pPr>
            <a:r>
              <a:rPr lang="en-US" altLang="en-US" sz="2400" b="0" dirty="0" err="1">
                <a:solidFill>
                  <a:schemeClr val="tx1"/>
                </a:solidFill>
                <a:latin typeface="Gill Sans Infant MT" panose="020B0502020104020203" pitchFamily="34" charset="0"/>
                <a:ea typeface="Gill Sans MT" pitchFamily="34" charset="0"/>
                <a:cs typeface="Gill Sans MT" pitchFamily="34" charset="0"/>
              </a:rPr>
              <a:t>Protección</a:t>
            </a:r>
            <a:r>
              <a:rPr lang="en-US" altLang="en-US" sz="2400" b="0" dirty="0">
                <a:solidFill>
                  <a:schemeClr val="tx1"/>
                </a:solidFill>
                <a:latin typeface="Gill Sans Infant MT" panose="020B0502020104020203" pitchFamily="34" charset="0"/>
                <a:ea typeface="Gill Sans MT" pitchFamily="34" charset="0"/>
                <a:cs typeface="Gill Sans MT" pitchFamily="34" charset="0"/>
              </a:rPr>
              <a:t> contra la </a:t>
            </a:r>
            <a:r>
              <a:rPr lang="en-US" altLang="en-US" sz="2400" b="0" dirty="0" err="1">
                <a:solidFill>
                  <a:schemeClr val="tx1"/>
                </a:solidFill>
                <a:latin typeface="Gill Sans Infant MT" panose="020B0502020104020203" pitchFamily="34" charset="0"/>
                <a:ea typeface="Gill Sans MT" pitchFamily="34" charset="0"/>
                <a:cs typeface="Gill Sans MT" pitchFamily="34" charset="0"/>
              </a:rPr>
              <a:t>diarrea</a:t>
            </a:r>
            <a:r>
              <a:rPr lang="en-US" altLang="en-US" sz="2400" b="0" dirty="0">
                <a:solidFill>
                  <a:schemeClr val="tx1"/>
                </a:solidFill>
                <a:latin typeface="Gill Sans Infant MT" panose="020B0502020104020203" pitchFamily="34" charset="0"/>
                <a:ea typeface="Gill Sans MT" pitchFamily="34" charset="0"/>
                <a:cs typeface="Gill Sans MT" pitchFamily="34" charset="0"/>
              </a:rPr>
              <a:t> y las </a:t>
            </a:r>
            <a:r>
              <a:rPr lang="en-US" altLang="en-US" sz="2400" b="0" dirty="0" err="1">
                <a:solidFill>
                  <a:schemeClr val="tx1"/>
                </a:solidFill>
                <a:latin typeface="Gill Sans Infant MT" panose="020B0502020104020203" pitchFamily="34" charset="0"/>
                <a:ea typeface="Gill Sans MT" pitchFamily="34" charset="0"/>
                <a:cs typeface="Gill Sans MT" pitchFamily="34" charset="0"/>
              </a:rPr>
              <a:t>infecciones</a:t>
            </a:r>
            <a:r>
              <a:rPr lang="en-US" altLang="en-US" sz="2400" b="0" dirty="0">
                <a:solidFill>
                  <a:schemeClr val="tx1"/>
                </a:solidFill>
                <a:latin typeface="Gill Sans Infant MT" panose="020B0502020104020203" pitchFamily="34" charset="0"/>
                <a:ea typeface="Gill Sans MT" pitchFamily="34" charset="0"/>
                <a:cs typeface="Gill Sans MT" pitchFamily="34" charset="0"/>
              </a:rPr>
              <a:t> </a:t>
            </a:r>
            <a:r>
              <a:rPr lang="en-US" altLang="en-US" sz="2400" b="0" dirty="0" err="1">
                <a:solidFill>
                  <a:schemeClr val="tx1"/>
                </a:solidFill>
                <a:latin typeface="Gill Sans Infant MT" panose="020B0502020104020203" pitchFamily="34" charset="0"/>
                <a:ea typeface="Gill Sans MT" pitchFamily="34" charset="0"/>
                <a:cs typeface="Gill Sans MT" pitchFamily="34" charset="0"/>
              </a:rPr>
              <a:t>respiratorias</a:t>
            </a:r>
            <a:r>
              <a:rPr lang="en-US" altLang="en-US" sz="2400" b="0" dirty="0">
                <a:solidFill>
                  <a:schemeClr val="tx1"/>
                </a:solidFill>
                <a:latin typeface="Gill Sans Infant MT" panose="020B0502020104020203" pitchFamily="34" charset="0"/>
                <a:ea typeface="Gill Sans MT" pitchFamily="34" charset="0"/>
                <a:cs typeface="Gill Sans MT" pitchFamily="34" charset="0"/>
              </a:rPr>
              <a:t>.</a:t>
            </a:r>
          </a:p>
          <a:p>
            <a:pPr marL="342900" indent="-342900">
              <a:buClr>
                <a:schemeClr val="tx2"/>
              </a:buClr>
              <a:buFont typeface="Arial" panose="020B0604020202020204" pitchFamily="34" charset="0"/>
              <a:buChar char="•"/>
            </a:pPr>
            <a:r>
              <a:rPr lang="en-US" altLang="en-US" sz="2400" b="0" dirty="0" err="1">
                <a:solidFill>
                  <a:schemeClr val="tx1"/>
                </a:solidFill>
                <a:latin typeface="Gill Sans Infant MT" panose="020B0502020104020203" pitchFamily="34" charset="0"/>
                <a:ea typeface="Gill Sans MT" pitchFamily="34" charset="0"/>
                <a:cs typeface="Gill Sans MT" pitchFamily="34" charset="0"/>
              </a:rPr>
              <a:t>Aumento</a:t>
            </a:r>
            <a:r>
              <a:rPr lang="en-US" altLang="en-US" sz="2400" b="0" dirty="0">
                <a:solidFill>
                  <a:schemeClr val="tx1"/>
                </a:solidFill>
                <a:latin typeface="Gill Sans Infant MT" panose="020B0502020104020203" pitchFamily="34" charset="0"/>
                <a:ea typeface="Gill Sans MT" pitchFamily="34" charset="0"/>
                <a:cs typeface="Gill Sans MT" pitchFamily="34" charset="0"/>
              </a:rPr>
              <a:t> de la </a:t>
            </a:r>
            <a:r>
              <a:rPr lang="en-US" altLang="en-US" sz="2400" b="0" dirty="0" err="1">
                <a:solidFill>
                  <a:schemeClr val="tx1"/>
                </a:solidFill>
                <a:latin typeface="Gill Sans Infant MT" panose="020B0502020104020203" pitchFamily="34" charset="0"/>
                <a:ea typeface="Gill Sans MT" pitchFamily="34" charset="0"/>
                <a:cs typeface="Gill Sans MT" pitchFamily="34" charset="0"/>
              </a:rPr>
              <a:t>inteligencia</a:t>
            </a:r>
            <a:r>
              <a:rPr lang="en-US" altLang="en-US" sz="2400" b="0" dirty="0">
                <a:solidFill>
                  <a:schemeClr val="tx1"/>
                </a:solidFill>
                <a:latin typeface="Gill Sans Infant MT" panose="020B0502020104020203" pitchFamily="34" charset="0"/>
                <a:ea typeface="Gill Sans MT" pitchFamily="34" charset="0"/>
                <a:cs typeface="Gill Sans MT" pitchFamily="34" charset="0"/>
              </a:rPr>
              <a:t>.</a:t>
            </a:r>
          </a:p>
          <a:p>
            <a:pPr marL="342900" indent="-342900">
              <a:buClr>
                <a:schemeClr val="tx2"/>
              </a:buClr>
              <a:buFont typeface="Arial" panose="020B0604020202020204" pitchFamily="34" charset="0"/>
              <a:buChar char="•"/>
            </a:pPr>
            <a:r>
              <a:rPr lang="en-GB" altLang="en-US" sz="2400" b="0" dirty="0" err="1">
                <a:solidFill>
                  <a:schemeClr val="tx1"/>
                </a:solidFill>
                <a:latin typeface="Gill Sans Infant MT" panose="020B0502020104020203" pitchFamily="34" charset="0"/>
                <a:ea typeface="Gill Sans MT" pitchFamily="34" charset="0"/>
                <a:cs typeface="Gill Sans MT" pitchFamily="34" charset="0"/>
              </a:rPr>
              <a:t>Protección</a:t>
            </a:r>
            <a:r>
              <a:rPr lang="en-GB" altLang="en-US" sz="2400" b="0" dirty="0">
                <a:solidFill>
                  <a:schemeClr val="tx1"/>
                </a:solidFill>
                <a:latin typeface="Gill Sans Infant MT" panose="020B0502020104020203" pitchFamily="34" charset="0"/>
                <a:ea typeface="Gill Sans MT" pitchFamily="34" charset="0"/>
                <a:cs typeface="Gill Sans MT" pitchFamily="34" charset="0"/>
              </a:rPr>
              <a:t> contra la maloclusión</a:t>
            </a:r>
          </a:p>
          <a:p>
            <a:pPr marL="342900" indent="-342900">
              <a:buClr>
                <a:schemeClr val="tx2"/>
              </a:buClr>
              <a:buFont typeface="Arial" panose="020B0604020202020204" pitchFamily="34" charset="0"/>
              <a:buChar char="•"/>
            </a:pPr>
            <a:r>
              <a:rPr lang="en-GB" altLang="en-US" sz="2400" b="0" dirty="0" err="1">
                <a:solidFill>
                  <a:schemeClr val="tx1"/>
                </a:solidFill>
                <a:latin typeface="Gill Sans Infant MT" panose="020B0502020104020203" pitchFamily="34" charset="0"/>
                <a:ea typeface="Gill Sans MT" pitchFamily="34" charset="0"/>
                <a:cs typeface="Gill Sans MT" pitchFamily="34" charset="0"/>
              </a:rPr>
              <a:t>Menor</a:t>
            </a:r>
            <a:r>
              <a:rPr lang="en-GB" altLang="en-US" sz="2400" b="0" dirty="0">
                <a:solidFill>
                  <a:schemeClr val="tx1"/>
                </a:solidFill>
                <a:latin typeface="Gill Sans Infant MT" panose="020B0502020104020203" pitchFamily="34" charset="0"/>
                <a:ea typeface="Gill Sans MT" pitchFamily="34" charset="0"/>
                <a:cs typeface="Gill Sans MT" pitchFamily="34" charset="0"/>
              </a:rPr>
              <a:t> </a:t>
            </a:r>
            <a:r>
              <a:rPr lang="en-GB" altLang="en-US" sz="2400" b="0" dirty="0" err="1">
                <a:solidFill>
                  <a:schemeClr val="tx1"/>
                </a:solidFill>
                <a:latin typeface="Gill Sans Infant MT" panose="020B0502020104020203" pitchFamily="34" charset="0"/>
                <a:ea typeface="Gill Sans MT" pitchFamily="34" charset="0"/>
                <a:cs typeface="Gill Sans MT" pitchFamily="34" charset="0"/>
              </a:rPr>
              <a:t>riesgo</a:t>
            </a:r>
            <a:r>
              <a:rPr lang="en-GB" altLang="en-US" sz="2400" b="0" dirty="0">
                <a:solidFill>
                  <a:schemeClr val="tx1"/>
                </a:solidFill>
                <a:latin typeface="Gill Sans Infant MT" panose="020B0502020104020203" pitchFamily="34" charset="0"/>
                <a:ea typeface="Gill Sans MT" pitchFamily="34" charset="0"/>
                <a:cs typeface="Gill Sans MT" pitchFamily="34" charset="0"/>
              </a:rPr>
              <a:t> de </a:t>
            </a:r>
            <a:r>
              <a:rPr lang="en-GB" altLang="en-US" sz="2400" b="0" dirty="0" err="1">
                <a:solidFill>
                  <a:schemeClr val="tx1"/>
                </a:solidFill>
                <a:latin typeface="Gill Sans Infant MT" panose="020B0502020104020203" pitchFamily="34" charset="0"/>
                <a:ea typeface="Gill Sans MT" pitchFamily="34" charset="0"/>
                <a:cs typeface="Gill Sans MT" pitchFamily="34" charset="0"/>
              </a:rPr>
              <a:t>enfermedades</a:t>
            </a:r>
            <a:r>
              <a:rPr lang="en-GB" altLang="en-US" sz="2400" b="0" dirty="0">
                <a:solidFill>
                  <a:schemeClr val="tx1"/>
                </a:solidFill>
                <a:latin typeface="Gill Sans Infant MT" panose="020B0502020104020203" pitchFamily="34" charset="0"/>
                <a:ea typeface="Gill Sans MT" pitchFamily="34" charset="0"/>
                <a:cs typeface="Gill Sans MT" pitchFamily="34" charset="0"/>
              </a:rPr>
              <a:t> </a:t>
            </a:r>
            <a:r>
              <a:rPr lang="en-GB" altLang="en-US" sz="2400" b="0" dirty="0" err="1">
                <a:solidFill>
                  <a:schemeClr val="tx1"/>
                </a:solidFill>
                <a:latin typeface="Gill Sans Infant MT" panose="020B0502020104020203" pitchFamily="34" charset="0"/>
                <a:ea typeface="Gill Sans MT" pitchFamily="34" charset="0"/>
                <a:cs typeface="Gill Sans MT" pitchFamily="34" charset="0"/>
              </a:rPr>
              <a:t>en</a:t>
            </a:r>
            <a:r>
              <a:rPr lang="en-GB" altLang="en-US" sz="2400" b="0" dirty="0">
                <a:solidFill>
                  <a:schemeClr val="tx1"/>
                </a:solidFill>
                <a:latin typeface="Gill Sans Infant MT" panose="020B0502020104020203" pitchFamily="34" charset="0"/>
                <a:ea typeface="Gill Sans MT" pitchFamily="34" charset="0"/>
                <a:cs typeface="Gill Sans MT" pitchFamily="34" charset="0"/>
              </a:rPr>
              <a:t> la </a:t>
            </a:r>
            <a:r>
              <a:rPr lang="en-GB" altLang="en-US" sz="2400" b="0" dirty="0" err="1">
                <a:solidFill>
                  <a:schemeClr val="tx1"/>
                </a:solidFill>
                <a:latin typeface="Gill Sans Infant MT" panose="020B0502020104020203" pitchFamily="34" charset="0"/>
                <a:ea typeface="Gill Sans MT" pitchFamily="34" charset="0"/>
                <a:cs typeface="Gill Sans MT" pitchFamily="34" charset="0"/>
              </a:rPr>
              <a:t>edad</a:t>
            </a:r>
            <a:r>
              <a:rPr lang="en-GB" altLang="en-US" sz="2400" b="0" dirty="0">
                <a:solidFill>
                  <a:schemeClr val="tx1"/>
                </a:solidFill>
                <a:latin typeface="Gill Sans Infant MT" panose="020B0502020104020203" pitchFamily="34" charset="0"/>
                <a:ea typeface="Gill Sans MT" pitchFamily="34" charset="0"/>
                <a:cs typeface="Gill Sans MT" pitchFamily="34" charset="0"/>
              </a:rPr>
              <a:t> </a:t>
            </a:r>
            <a:r>
              <a:rPr lang="en-GB" altLang="en-US" sz="2400" b="0" dirty="0" err="1">
                <a:solidFill>
                  <a:schemeClr val="tx1"/>
                </a:solidFill>
                <a:latin typeface="Gill Sans Infant MT" panose="020B0502020104020203" pitchFamily="34" charset="0"/>
                <a:ea typeface="Gill Sans MT" pitchFamily="34" charset="0"/>
                <a:cs typeface="Gill Sans MT" pitchFamily="34" charset="0"/>
              </a:rPr>
              <a:t>adulta</a:t>
            </a:r>
            <a:r>
              <a:rPr lang="en-GB" altLang="en-US" sz="2400" b="0" dirty="0">
                <a:solidFill>
                  <a:schemeClr val="tx1"/>
                </a:solidFill>
                <a:latin typeface="Gill Sans Infant MT" panose="020B0502020104020203" pitchFamily="34" charset="0"/>
                <a:ea typeface="Gill Sans MT" pitchFamily="34" charset="0"/>
                <a:cs typeface="Gill Sans MT" pitchFamily="34" charset="0"/>
              </a:rPr>
              <a:t>:  </a:t>
            </a:r>
            <a:r>
              <a:rPr lang="en-GB" altLang="en-US" sz="2400" b="0" dirty="0" err="1">
                <a:solidFill>
                  <a:schemeClr val="tx1"/>
                </a:solidFill>
                <a:latin typeface="Gill Sans Infant MT" panose="020B0502020104020203" pitchFamily="34" charset="0"/>
                <a:ea typeface="Gill Sans MT" pitchFamily="34" charset="0"/>
                <a:cs typeface="Gill Sans MT" pitchFamily="34" charset="0"/>
              </a:rPr>
              <a:t>enfermedades</a:t>
            </a:r>
            <a:r>
              <a:rPr lang="en-GB" altLang="en-US" sz="2400" b="0" dirty="0">
                <a:solidFill>
                  <a:schemeClr val="tx1"/>
                </a:solidFill>
                <a:latin typeface="Gill Sans Infant MT" panose="020B0502020104020203" pitchFamily="34" charset="0"/>
                <a:ea typeface="Gill Sans MT" pitchFamily="34" charset="0"/>
                <a:cs typeface="Gill Sans MT" pitchFamily="34" charset="0"/>
              </a:rPr>
              <a:t> </a:t>
            </a:r>
            <a:r>
              <a:rPr lang="en-GB" altLang="en-US" sz="2400" b="0" dirty="0" err="1">
                <a:solidFill>
                  <a:schemeClr val="tx1"/>
                </a:solidFill>
                <a:latin typeface="Gill Sans Infant MT" panose="020B0502020104020203" pitchFamily="34" charset="0"/>
                <a:ea typeface="Gill Sans MT" pitchFamily="34" charset="0"/>
                <a:cs typeface="Gill Sans MT" pitchFamily="34" charset="0"/>
              </a:rPr>
              <a:t>cardiacas</a:t>
            </a:r>
            <a:r>
              <a:rPr lang="en-GB" altLang="en-US" sz="2400" b="0" dirty="0">
                <a:solidFill>
                  <a:schemeClr val="tx1"/>
                </a:solidFill>
                <a:latin typeface="Gill Sans Infant MT" panose="020B0502020104020203" pitchFamily="34" charset="0"/>
                <a:ea typeface="Gill Sans MT" pitchFamily="34" charset="0"/>
                <a:cs typeface="Gill Sans MT" pitchFamily="34" charset="0"/>
              </a:rPr>
              <a:t>, </a:t>
            </a:r>
            <a:r>
              <a:rPr lang="en-GB" altLang="en-US" sz="2400" b="0" dirty="0" err="1">
                <a:solidFill>
                  <a:schemeClr val="tx1"/>
                </a:solidFill>
                <a:latin typeface="Gill Sans Infant MT" panose="020B0502020104020203" pitchFamily="34" charset="0"/>
                <a:ea typeface="Gill Sans MT" pitchFamily="34" charset="0"/>
                <a:cs typeface="Gill Sans MT" pitchFamily="34" charset="0"/>
              </a:rPr>
              <a:t>sobrepeso</a:t>
            </a:r>
            <a:r>
              <a:rPr lang="en-GB" altLang="en-US" sz="2400" b="0" dirty="0">
                <a:solidFill>
                  <a:schemeClr val="tx1"/>
                </a:solidFill>
                <a:latin typeface="Gill Sans Infant MT" panose="020B0502020104020203" pitchFamily="34" charset="0"/>
                <a:ea typeface="Gill Sans MT" pitchFamily="34" charset="0"/>
                <a:cs typeface="Gill Sans MT" pitchFamily="34" charset="0"/>
              </a:rPr>
              <a:t> y diabetes</a:t>
            </a:r>
          </a:p>
        </p:txBody>
      </p:sp>
      <p:sp>
        <p:nvSpPr>
          <p:cNvPr id="100357" name="TextBox 3"/>
          <p:cNvSpPr txBox="1">
            <a:spLocks noChangeArrowheads="1"/>
          </p:cNvSpPr>
          <p:nvPr/>
        </p:nvSpPr>
        <p:spPr bwMode="auto">
          <a:xfrm>
            <a:off x="157294" y="5269960"/>
            <a:ext cx="4821461"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defRPr/>
            </a:pPr>
            <a:r>
              <a:rPr lang="en-GB" altLang="zh-CN" sz="1100" i="1" dirty="0">
                <a:latin typeface="+mj-lt"/>
              </a:rPr>
              <a:t>La lactancia materna en el siglo XXI: epidemiología, mecanismos y efectos de por vida. </a:t>
            </a:r>
            <a:r>
              <a:rPr lang="fr-FR" altLang="zh-CN" sz="1100" i="1" dirty="0">
                <a:latin typeface="+mj-lt"/>
              </a:rPr>
              <a:t>Lancet </a:t>
            </a:r>
            <a:r>
              <a:rPr lang="fr-FR" altLang="zh-CN" sz="1100" dirty="0">
                <a:latin typeface="+mj-lt"/>
              </a:rPr>
              <a:t>2016; 387</a:t>
            </a:r>
            <a:endParaRPr lang="en-US" altLang="en-US" sz="1100" dirty="0">
              <a:latin typeface="+mj-lt"/>
            </a:endParaRPr>
          </a:p>
        </p:txBody>
      </p:sp>
      <p:pic>
        <p:nvPicPr>
          <p:cNvPr id="11" name="Marcador de posición de imagen 7"/>
          <p:cNvPicPr>
            <a:picLocks noChangeAspect="1"/>
          </p:cNvPicPr>
          <p:nvPr/>
        </p:nvPicPr>
        <p:blipFill>
          <a:blip r:embed="rId3">
            <a:extLst>
              <a:ext uri="{28A0092B-C50C-407E-A947-70E740481C1C}">
                <a14:useLocalDpi xmlns:a14="http://schemas.microsoft.com/office/drawing/2010/main" val="0"/>
              </a:ext>
            </a:extLst>
          </a:blip>
          <a:srcRect l="22147" r="22147"/>
          <a:stretch>
            <a:fillRect/>
          </a:stretch>
        </p:blipFill>
        <p:spPr>
          <a:xfrm>
            <a:off x="5195882" y="1052736"/>
            <a:ext cx="3912445" cy="4681601"/>
          </a:xfrm>
          <a:prstGeom prst="rect">
            <a:avLst/>
          </a:prstGeom>
        </p:spPr>
      </p:pic>
      <p:pic>
        <p:nvPicPr>
          <p:cNvPr id="12" name="Picture 8" descr="Red_circ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14107" y="1299557"/>
            <a:ext cx="4275994" cy="4359362"/>
          </a:xfrm>
          <a:prstGeom prst="rect">
            <a:avLst/>
          </a:prstGeom>
        </p:spPr>
      </p:pic>
      <p:grpSp>
        <p:nvGrpSpPr>
          <p:cNvPr id="14" name="Grupo 13"/>
          <p:cNvGrpSpPr/>
          <p:nvPr/>
        </p:nvGrpSpPr>
        <p:grpSpPr>
          <a:xfrm>
            <a:off x="0" y="5795801"/>
            <a:ext cx="9144000" cy="1062199"/>
            <a:chOff x="0" y="5795801"/>
            <a:chExt cx="9144000" cy="1062199"/>
          </a:xfrm>
        </p:grpSpPr>
        <p:sp>
          <p:nvSpPr>
            <p:cNvPr id="15" name="Rectángulo 14"/>
            <p:cNvSpPr/>
            <p:nvPr/>
          </p:nvSpPr>
          <p:spPr>
            <a:xfrm>
              <a:off x="0" y="5795801"/>
              <a:ext cx="9144000" cy="106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18" name="Imagen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0106" y="6152427"/>
              <a:ext cx="1848048" cy="377318"/>
            </a:xfrm>
            <a:prstGeom prst="rect">
              <a:avLst/>
            </a:prstGeom>
          </p:spPr>
        </p:pic>
      </p:grpSp>
    </p:spTree>
    <p:extLst>
      <p:ext uri="{BB962C8B-B14F-4D97-AF65-F5344CB8AC3E}">
        <p14:creationId xmlns:p14="http://schemas.microsoft.com/office/powerpoint/2010/main" val="167163415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634" y="189346"/>
            <a:ext cx="8282640" cy="936271"/>
          </a:xfrm>
          <a:solidFill>
            <a:schemeClr val="bg1"/>
          </a:solidFill>
        </p:spPr>
        <p:txBody>
          <a:bodyPr rtlCol="0">
            <a:normAutofit/>
          </a:bodyPr>
          <a:lstStyle/>
          <a:p>
            <a:pPr>
              <a:defRPr/>
            </a:pPr>
            <a:r>
              <a:rPr lang="en-US" altLang="en-US" sz="3200" dirty="0" err="1">
                <a:solidFill>
                  <a:srgbClr val="FF0000"/>
                </a:solidFill>
                <a:latin typeface="Trade Gothic LT Com Cn"/>
                <a:ea typeface="Gill Sans MT" pitchFamily="34" charset="0"/>
                <a:cs typeface="Gill Sans MT" pitchFamily="34" charset="0"/>
              </a:rPr>
              <a:t>Beneficios</a:t>
            </a:r>
            <a:r>
              <a:rPr lang="en-US" altLang="en-US" sz="3200" dirty="0">
                <a:solidFill>
                  <a:srgbClr val="FF0000"/>
                </a:solidFill>
                <a:latin typeface="Trade Gothic LT Com Cn"/>
                <a:ea typeface="Gill Sans MT" pitchFamily="34" charset="0"/>
                <a:cs typeface="Gill Sans MT" pitchFamily="34" charset="0"/>
              </a:rPr>
              <a:t> para la </a:t>
            </a:r>
            <a:r>
              <a:rPr lang="en-US" altLang="en-US" sz="3200" dirty="0" err="1">
                <a:solidFill>
                  <a:srgbClr val="FF0000"/>
                </a:solidFill>
                <a:latin typeface="Trade Gothic LT Com Cn"/>
                <a:ea typeface="Gill Sans MT" pitchFamily="34" charset="0"/>
                <a:cs typeface="Gill Sans MT" pitchFamily="34" charset="0"/>
              </a:rPr>
              <a:t>mamá</a:t>
            </a:r>
            <a:endParaRPr lang="en-US" sz="3200" dirty="0"/>
          </a:p>
        </p:txBody>
      </p:sp>
      <p:sp>
        <p:nvSpPr>
          <p:cNvPr id="101379" name="Content Placeholder 3"/>
          <p:cNvSpPr>
            <a:spLocks noGrp="1"/>
          </p:cNvSpPr>
          <p:nvPr>
            <p:ph idx="1"/>
          </p:nvPr>
        </p:nvSpPr>
        <p:spPr>
          <a:xfrm>
            <a:off x="431801" y="1297782"/>
            <a:ext cx="4934642" cy="3499370"/>
          </a:xfrm>
        </p:spPr>
        <p:txBody>
          <a:bodyPr anchor="ctr"/>
          <a:lstStyle/>
          <a:p>
            <a:pPr marL="342900" indent="-342900" eaLnBrk="1" hangingPunct="1">
              <a:buClr>
                <a:schemeClr val="tx2"/>
              </a:buClr>
              <a:buFont typeface="Arial" panose="020B0604020202020204" pitchFamily="34" charset="0"/>
              <a:buChar char="•"/>
              <a:defRPr/>
            </a:pPr>
            <a:r>
              <a:rPr lang="en-GB" altLang="en-US" sz="2400" b="0" dirty="0" err="1">
                <a:solidFill>
                  <a:schemeClr val="tx1"/>
                </a:solidFill>
                <a:latin typeface="Gill Sans Infant MT" panose="020B0502020104020203" pitchFamily="34" charset="0"/>
                <a:ea typeface="Gill Sans MT" pitchFamily="34" charset="0"/>
                <a:cs typeface="Gill Sans MT" pitchFamily="34" charset="0"/>
              </a:rPr>
              <a:t>Protección</a:t>
            </a:r>
            <a:r>
              <a:rPr lang="en-GB" altLang="en-US" sz="2400" b="0" dirty="0">
                <a:solidFill>
                  <a:schemeClr val="tx1"/>
                </a:solidFill>
                <a:latin typeface="Gill Sans Infant MT" panose="020B0502020104020203" pitchFamily="34" charset="0"/>
                <a:ea typeface="Gill Sans MT" pitchFamily="34" charset="0"/>
                <a:cs typeface="Gill Sans MT" pitchFamily="34" charset="0"/>
              </a:rPr>
              <a:t> contra el cáncer de mama y </a:t>
            </a:r>
            <a:r>
              <a:rPr lang="en-GB" altLang="en-US" sz="2400" b="0" dirty="0" err="1">
                <a:solidFill>
                  <a:schemeClr val="tx1"/>
                </a:solidFill>
                <a:latin typeface="Gill Sans Infant MT" panose="020B0502020104020203" pitchFamily="34" charset="0"/>
                <a:ea typeface="Gill Sans MT" pitchFamily="34" charset="0"/>
                <a:cs typeface="Gill Sans MT" pitchFamily="34" charset="0"/>
              </a:rPr>
              <a:t>ovario</a:t>
            </a:r>
            <a:r>
              <a:rPr lang="en-GB" altLang="en-US" sz="2400" b="0" dirty="0">
                <a:solidFill>
                  <a:schemeClr val="tx1"/>
                </a:solidFill>
                <a:latin typeface="Gill Sans Infant MT" panose="020B0502020104020203" pitchFamily="34" charset="0"/>
                <a:ea typeface="Gill Sans MT" pitchFamily="34" charset="0"/>
                <a:cs typeface="Gill Sans MT" pitchFamily="34" charset="0"/>
              </a:rPr>
              <a:t>.</a:t>
            </a:r>
          </a:p>
          <a:p>
            <a:pPr marL="342900" lvl="1" indent="-342900">
              <a:spcBef>
                <a:spcPct val="20000"/>
              </a:spcBef>
              <a:buClr>
                <a:schemeClr val="tx2"/>
              </a:buClr>
              <a:buFont typeface="Arial" panose="020B0604020202020204" pitchFamily="34" charset="0"/>
              <a:buChar char="•"/>
            </a:pPr>
            <a:r>
              <a:rPr lang="en-GB" altLang="en-US" sz="2400" dirty="0" err="1">
                <a:latin typeface="Gill Sans Infant MT" panose="020B0502020104020203" pitchFamily="34" charset="0"/>
                <a:ea typeface="Gill Sans MT" pitchFamily="34" charset="0"/>
                <a:cs typeface="Gill Sans MT" pitchFamily="34" charset="0"/>
              </a:rPr>
              <a:t>Ayuda</a:t>
            </a:r>
            <a:r>
              <a:rPr lang="en-GB" altLang="en-US" sz="2400" dirty="0">
                <a:latin typeface="Gill Sans Infant MT" panose="020B0502020104020203" pitchFamily="34" charset="0"/>
                <a:ea typeface="Gill Sans MT" pitchFamily="34" charset="0"/>
                <a:cs typeface="Gill Sans MT" pitchFamily="34" charset="0"/>
              </a:rPr>
              <a:t> al </a:t>
            </a:r>
            <a:r>
              <a:rPr lang="en-GB" altLang="en-US" sz="2400" dirty="0" err="1">
                <a:latin typeface="Gill Sans Infant MT" panose="020B0502020104020203" pitchFamily="34" charset="0"/>
                <a:ea typeface="Gill Sans MT" pitchFamily="34" charset="0"/>
                <a:cs typeface="Gill Sans MT" pitchFamily="34" charset="0"/>
              </a:rPr>
              <a:t>útero</a:t>
            </a:r>
            <a:r>
              <a:rPr lang="en-GB" altLang="en-US" sz="2400" dirty="0">
                <a:latin typeface="Gill Sans Infant MT" panose="020B0502020104020203" pitchFamily="34" charset="0"/>
                <a:ea typeface="Gill Sans MT" pitchFamily="34" charset="0"/>
                <a:cs typeface="Gill Sans MT" pitchFamily="34" charset="0"/>
              </a:rPr>
              <a:t> a </a:t>
            </a:r>
            <a:r>
              <a:rPr lang="en-GB" altLang="en-US" sz="2400" dirty="0" err="1">
                <a:latin typeface="Gill Sans Infant MT" panose="020B0502020104020203" pitchFamily="34" charset="0"/>
                <a:ea typeface="Gill Sans MT" pitchFamily="34" charset="0"/>
                <a:cs typeface="Gill Sans MT" pitchFamily="34" charset="0"/>
              </a:rPr>
              <a:t>recobrar</a:t>
            </a:r>
            <a:r>
              <a:rPr lang="en-GB" altLang="en-US" sz="2400" dirty="0">
                <a:latin typeface="Gill Sans Infant MT" panose="020B0502020104020203" pitchFamily="34" charset="0"/>
                <a:ea typeface="Gill Sans MT" pitchFamily="34" charset="0"/>
                <a:cs typeface="Gill Sans MT" pitchFamily="34" charset="0"/>
              </a:rPr>
              <a:t> </a:t>
            </a:r>
            <a:r>
              <a:rPr lang="en-GB" altLang="en-US" sz="2400" dirty="0" err="1">
                <a:latin typeface="Gill Sans Infant MT" panose="020B0502020104020203" pitchFamily="34" charset="0"/>
                <a:ea typeface="Gill Sans MT" pitchFamily="34" charset="0"/>
                <a:cs typeface="Gill Sans MT" pitchFamily="34" charset="0"/>
              </a:rPr>
              <a:t>su</a:t>
            </a:r>
            <a:r>
              <a:rPr lang="en-GB" altLang="en-US" sz="2400" dirty="0">
                <a:latin typeface="Gill Sans Infant MT" panose="020B0502020104020203" pitchFamily="34" charset="0"/>
                <a:ea typeface="Gill Sans MT" pitchFamily="34" charset="0"/>
                <a:cs typeface="Gill Sans MT" pitchFamily="34" charset="0"/>
              </a:rPr>
              <a:t> </a:t>
            </a:r>
            <a:r>
              <a:rPr lang="en-GB" altLang="en-US" sz="2400" dirty="0" err="1">
                <a:latin typeface="Gill Sans Infant MT" panose="020B0502020104020203" pitchFamily="34" charset="0"/>
                <a:ea typeface="Gill Sans MT" pitchFamily="34" charset="0"/>
                <a:cs typeface="Gill Sans MT" pitchFamily="34" charset="0"/>
              </a:rPr>
              <a:t>tamaño</a:t>
            </a:r>
            <a:r>
              <a:rPr lang="en-GB" altLang="en-US" sz="2400" dirty="0">
                <a:latin typeface="Gill Sans Infant MT" panose="020B0502020104020203" pitchFamily="34" charset="0"/>
                <a:ea typeface="Gill Sans MT" pitchFamily="34" charset="0"/>
                <a:cs typeface="Gill Sans MT" pitchFamily="34" charset="0"/>
              </a:rPr>
              <a:t>.</a:t>
            </a:r>
          </a:p>
          <a:p>
            <a:pPr marL="342900" lvl="1" indent="-342900">
              <a:spcBef>
                <a:spcPct val="20000"/>
              </a:spcBef>
              <a:buClr>
                <a:schemeClr val="tx2"/>
              </a:buClr>
              <a:buFont typeface="Arial" panose="020B0604020202020204" pitchFamily="34" charset="0"/>
              <a:buChar char="•"/>
            </a:pPr>
            <a:r>
              <a:rPr lang="en-GB" altLang="en-US" sz="2400" dirty="0" err="1">
                <a:latin typeface="Gill Sans Infant MT" panose="020B0502020104020203" pitchFamily="34" charset="0"/>
                <a:ea typeface="Gill Sans MT" pitchFamily="34" charset="0"/>
                <a:cs typeface="Gill Sans MT" pitchFamily="34" charset="0"/>
              </a:rPr>
              <a:t>Disminuye</a:t>
            </a:r>
            <a:r>
              <a:rPr lang="en-GB" altLang="en-US" sz="2400" dirty="0">
                <a:latin typeface="Gill Sans Infant MT" panose="020B0502020104020203" pitchFamily="34" charset="0"/>
                <a:ea typeface="Gill Sans MT" pitchFamily="34" charset="0"/>
                <a:cs typeface="Gill Sans MT" pitchFamily="34" charset="0"/>
              </a:rPr>
              <a:t> el </a:t>
            </a:r>
            <a:r>
              <a:rPr lang="en-GB" altLang="en-US" sz="2400" dirty="0" err="1">
                <a:latin typeface="Gill Sans Infant MT" panose="020B0502020104020203" pitchFamily="34" charset="0"/>
                <a:ea typeface="Gill Sans MT" pitchFamily="34" charset="0"/>
                <a:cs typeface="Gill Sans MT" pitchFamily="34" charset="0"/>
              </a:rPr>
              <a:t>sangrado</a:t>
            </a:r>
            <a:r>
              <a:rPr lang="en-GB" altLang="en-US" sz="2400" dirty="0">
                <a:latin typeface="Gill Sans Infant MT" panose="020B0502020104020203" pitchFamily="34" charset="0"/>
                <a:ea typeface="Gill Sans MT" pitchFamily="34" charset="0"/>
                <a:cs typeface="Gill Sans MT" pitchFamily="34" charset="0"/>
              </a:rPr>
              <a:t> </a:t>
            </a:r>
            <a:r>
              <a:rPr lang="en-GB" altLang="en-US" sz="2400" dirty="0" err="1">
                <a:latin typeface="Gill Sans Infant MT" panose="020B0502020104020203" pitchFamily="34" charset="0"/>
                <a:ea typeface="Gill Sans MT" pitchFamily="34" charset="0"/>
                <a:cs typeface="Gill Sans MT" pitchFamily="34" charset="0"/>
              </a:rPr>
              <a:t>postparto</a:t>
            </a:r>
            <a:r>
              <a:rPr lang="en-GB" altLang="en-US" sz="2400" dirty="0">
                <a:latin typeface="Gill Sans Infant MT" panose="020B0502020104020203" pitchFamily="34" charset="0"/>
                <a:ea typeface="Gill Sans MT" pitchFamily="34" charset="0"/>
                <a:cs typeface="Gill Sans MT" pitchFamily="34" charset="0"/>
              </a:rPr>
              <a:t> (</a:t>
            </a:r>
            <a:r>
              <a:rPr lang="en-GB" altLang="en-US" sz="2400" dirty="0" err="1">
                <a:latin typeface="Gill Sans Infant MT" panose="020B0502020104020203" pitchFamily="34" charset="0"/>
                <a:ea typeface="Gill Sans MT" pitchFamily="34" charset="0"/>
                <a:cs typeface="Gill Sans MT" pitchFamily="34" charset="0"/>
              </a:rPr>
              <a:t>previene</a:t>
            </a:r>
            <a:r>
              <a:rPr lang="en-GB" altLang="en-US" sz="2400" dirty="0">
                <a:latin typeface="Gill Sans Infant MT" panose="020B0502020104020203" pitchFamily="34" charset="0"/>
                <a:ea typeface="Gill Sans MT" pitchFamily="34" charset="0"/>
                <a:cs typeface="Gill Sans MT" pitchFamily="34" charset="0"/>
              </a:rPr>
              <a:t> la </a:t>
            </a:r>
            <a:r>
              <a:rPr lang="en-GB" altLang="en-US" sz="2400" dirty="0" err="1">
                <a:latin typeface="Gill Sans Infant MT" panose="020B0502020104020203" pitchFamily="34" charset="0"/>
                <a:ea typeface="Gill Sans MT" pitchFamily="34" charset="0"/>
                <a:cs typeface="Gill Sans MT" pitchFamily="34" charset="0"/>
              </a:rPr>
              <a:t>anemia</a:t>
            </a:r>
            <a:r>
              <a:rPr lang="en-GB" altLang="en-US" sz="2400" dirty="0">
                <a:latin typeface="Gill Sans Infant MT" panose="020B0502020104020203" pitchFamily="34" charset="0"/>
                <a:ea typeface="Gill Sans MT" pitchFamily="34" charset="0"/>
                <a:cs typeface="Gill Sans MT" pitchFamily="34" charset="0"/>
              </a:rPr>
              <a:t>).</a:t>
            </a:r>
          </a:p>
        </p:txBody>
      </p:sp>
      <p:pic>
        <p:nvPicPr>
          <p:cNvPr id="9" name="Marcador de posición de imagen 9"/>
          <p:cNvPicPr>
            <a:picLocks noChangeAspect="1"/>
          </p:cNvPicPr>
          <p:nvPr/>
        </p:nvPicPr>
        <p:blipFill rotWithShape="1">
          <a:blip r:embed="rId3">
            <a:extLst>
              <a:ext uri="{28A0092B-C50C-407E-A947-70E740481C1C}">
                <a14:useLocalDpi xmlns:a14="http://schemas.microsoft.com/office/drawing/2010/main" val="0"/>
              </a:ext>
            </a:extLst>
          </a:blip>
          <a:srcRect l="22147" r="38158" b="14589"/>
          <a:stretch/>
        </p:blipFill>
        <p:spPr>
          <a:xfrm>
            <a:off x="5615856" y="1124744"/>
            <a:ext cx="3564656" cy="5112568"/>
          </a:xfrm>
          <a:prstGeom prst="rect">
            <a:avLst/>
          </a:prstGeom>
        </p:spPr>
      </p:pic>
      <p:pic>
        <p:nvPicPr>
          <p:cNvPr id="12" name="Picture 8" descr="Red_circ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71841" y="1124744"/>
            <a:ext cx="3814070" cy="3888432"/>
          </a:xfrm>
          <a:prstGeom prst="rect">
            <a:avLst/>
          </a:prstGeom>
        </p:spPr>
      </p:pic>
      <p:sp>
        <p:nvSpPr>
          <p:cNvPr id="10" name="TextBox 3"/>
          <p:cNvSpPr txBox="1">
            <a:spLocks noChangeArrowheads="1"/>
          </p:cNvSpPr>
          <p:nvPr/>
        </p:nvSpPr>
        <p:spPr bwMode="auto">
          <a:xfrm>
            <a:off x="794395" y="5185341"/>
            <a:ext cx="4821461"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defRPr/>
            </a:pPr>
            <a:r>
              <a:rPr lang="en-GB" altLang="zh-CN" sz="1100" i="1" dirty="0">
                <a:latin typeface="+mj-lt"/>
              </a:rPr>
              <a:t>La lactancia materna en el siglo XXI: epidemiología, mecanismos y efectos de por vida. </a:t>
            </a:r>
            <a:r>
              <a:rPr lang="fr-FR" altLang="zh-CN" sz="1100" i="1" dirty="0">
                <a:latin typeface="+mj-lt"/>
              </a:rPr>
              <a:t>Lancet </a:t>
            </a:r>
            <a:r>
              <a:rPr lang="fr-FR" altLang="zh-CN" sz="1100" dirty="0">
                <a:latin typeface="+mj-lt"/>
              </a:rPr>
              <a:t>2016; 387</a:t>
            </a:r>
            <a:endParaRPr lang="en-US" altLang="en-US" sz="1100" dirty="0">
              <a:latin typeface="+mj-lt"/>
            </a:endParaRPr>
          </a:p>
        </p:txBody>
      </p:sp>
      <p:grpSp>
        <p:nvGrpSpPr>
          <p:cNvPr id="11" name="Grupo 10"/>
          <p:cNvGrpSpPr/>
          <p:nvPr/>
        </p:nvGrpSpPr>
        <p:grpSpPr>
          <a:xfrm>
            <a:off x="0" y="5795801"/>
            <a:ext cx="9144000" cy="1062199"/>
            <a:chOff x="0" y="5795801"/>
            <a:chExt cx="9144000" cy="1062199"/>
          </a:xfrm>
        </p:grpSpPr>
        <p:sp>
          <p:nvSpPr>
            <p:cNvPr id="14" name="Rectángulo 13"/>
            <p:cNvSpPr/>
            <p:nvPr/>
          </p:nvSpPr>
          <p:spPr>
            <a:xfrm>
              <a:off x="0" y="5795801"/>
              <a:ext cx="9144000" cy="106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15" name="Picture 2" descr="Vista previa de imagen"/>
            <p:cNvPicPr>
              <a:picLocks noChangeAspect="1" noChangeArrowheads="1"/>
            </p:cNvPicPr>
            <p:nvPr/>
          </p:nvPicPr>
          <p:blipFill rotWithShape="1">
            <a:blip r:embed="rId5">
              <a:extLst>
                <a:ext uri="{28A0092B-C50C-407E-A947-70E740481C1C}">
                  <a14:useLocalDpi xmlns:a14="http://schemas.microsoft.com/office/drawing/2010/main" val="0"/>
                </a:ext>
              </a:extLst>
            </a:blip>
            <a:srcRect l="11412" t="12260" r="12111" b="14993"/>
            <a:stretch/>
          </p:blipFill>
          <p:spPr bwMode="auto">
            <a:xfrm>
              <a:off x="7543797" y="5795801"/>
              <a:ext cx="1102438" cy="1048661"/>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0106" y="6152427"/>
              <a:ext cx="1848048" cy="377318"/>
            </a:xfrm>
            <a:prstGeom prst="rect">
              <a:avLst/>
            </a:prstGeom>
          </p:spPr>
        </p:pic>
      </p:grpSp>
    </p:spTree>
    <p:extLst>
      <p:ext uri="{BB962C8B-B14F-4D97-AF65-F5344CB8AC3E}">
        <p14:creationId xmlns:p14="http://schemas.microsoft.com/office/powerpoint/2010/main" val="4083589421"/>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4713" y="1565637"/>
            <a:ext cx="2875280" cy="4307840"/>
          </a:xfrm>
          <a:prstGeom prst="rect">
            <a:avLst/>
          </a:prstGeom>
        </p:spPr>
      </p:pic>
      <p:sp>
        <p:nvSpPr>
          <p:cNvPr id="873510" name="AutoShape 38"/>
          <p:cNvSpPr>
            <a:spLocks noChangeArrowheads="1"/>
          </p:cNvSpPr>
          <p:nvPr/>
        </p:nvSpPr>
        <p:spPr bwMode="auto">
          <a:xfrm>
            <a:off x="251523" y="1383508"/>
            <a:ext cx="2619375" cy="1223963"/>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eaLnBrk="1" hangingPunct="1">
              <a:defRPr/>
            </a:pPr>
            <a:r>
              <a:rPr lang="en-US" sz="2000" b="1" dirty="0">
                <a:solidFill>
                  <a:schemeClr val="bg1"/>
                </a:solidFill>
                <a:latin typeface="Gill Sans Infant Std"/>
                <a:ea typeface="+mn-ea"/>
                <a:cs typeface="Arial" charset="0"/>
              </a:rPr>
              <a:t>No proporciona protección activa</a:t>
            </a:r>
          </a:p>
        </p:txBody>
      </p:sp>
      <p:sp>
        <p:nvSpPr>
          <p:cNvPr id="873512" name="AutoShape 40"/>
          <p:cNvSpPr>
            <a:spLocks noChangeArrowheads="1"/>
          </p:cNvSpPr>
          <p:nvPr/>
        </p:nvSpPr>
        <p:spPr bwMode="auto">
          <a:xfrm>
            <a:off x="6326187" y="2065066"/>
            <a:ext cx="2478088" cy="1203281"/>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eaLnBrk="1" hangingPunct="1">
              <a:defRPr/>
            </a:pPr>
            <a:r>
              <a:rPr lang="en-US" sz="2000" b="1" dirty="0">
                <a:solidFill>
                  <a:schemeClr val="bg1"/>
                </a:solidFill>
                <a:latin typeface="Gill Sans Infant Std"/>
                <a:ea typeface="+mn-ea"/>
                <a:cs typeface="Arial" charset="0"/>
              </a:rPr>
              <a:t>La leche de </a:t>
            </a:r>
            <a:r>
              <a:rPr lang="en-US" sz="2000" b="1" dirty="0" err="1">
                <a:solidFill>
                  <a:schemeClr val="bg1"/>
                </a:solidFill>
                <a:latin typeface="Gill Sans Infant Std"/>
                <a:ea typeface="+mn-ea"/>
                <a:cs typeface="Arial" charset="0"/>
              </a:rPr>
              <a:t>fórmula</a:t>
            </a:r>
            <a:r>
              <a:rPr lang="en-US" sz="2000" b="1" dirty="0">
                <a:solidFill>
                  <a:schemeClr val="bg1"/>
                </a:solidFill>
                <a:latin typeface="Gill Sans Infant Std"/>
                <a:ea typeface="+mn-ea"/>
                <a:cs typeface="Arial" charset="0"/>
              </a:rPr>
              <a:t> </a:t>
            </a:r>
            <a:r>
              <a:rPr lang="en-US" sz="2000" b="1" dirty="0" err="1">
                <a:solidFill>
                  <a:schemeClr val="bg1"/>
                </a:solidFill>
                <a:latin typeface="Gill Sans Infant Std"/>
                <a:ea typeface="+mn-ea"/>
                <a:cs typeface="Arial" charset="0"/>
              </a:rPr>
              <a:t>en</a:t>
            </a:r>
            <a:r>
              <a:rPr lang="en-US" sz="2000" b="1" dirty="0">
                <a:solidFill>
                  <a:schemeClr val="bg1"/>
                </a:solidFill>
                <a:latin typeface="Gill Sans Infant Std"/>
                <a:ea typeface="+mn-ea"/>
                <a:cs typeface="Arial" charset="0"/>
              </a:rPr>
              <a:t> </a:t>
            </a:r>
            <a:r>
              <a:rPr lang="en-US" sz="2000" b="1" dirty="0" err="1">
                <a:solidFill>
                  <a:schemeClr val="bg1"/>
                </a:solidFill>
                <a:latin typeface="Gill Sans Infant Std"/>
                <a:ea typeface="+mn-ea"/>
                <a:cs typeface="Arial" charset="0"/>
              </a:rPr>
              <a:t>polvo</a:t>
            </a:r>
            <a:r>
              <a:rPr lang="en-US" sz="2000" b="1" dirty="0">
                <a:solidFill>
                  <a:schemeClr val="bg1"/>
                </a:solidFill>
                <a:latin typeface="Gill Sans Infant Std"/>
                <a:ea typeface="+mn-ea"/>
                <a:cs typeface="Arial" charset="0"/>
              </a:rPr>
              <a:t> no es estéril</a:t>
            </a:r>
          </a:p>
        </p:txBody>
      </p:sp>
      <p:sp>
        <p:nvSpPr>
          <p:cNvPr id="873513" name="AutoShape 41"/>
          <p:cNvSpPr>
            <a:spLocks noChangeArrowheads="1"/>
          </p:cNvSpPr>
          <p:nvPr/>
        </p:nvSpPr>
        <p:spPr bwMode="auto">
          <a:xfrm>
            <a:off x="251523" y="2851513"/>
            <a:ext cx="2619375" cy="1223963"/>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eaLnBrk="1" hangingPunct="1">
              <a:defRPr/>
            </a:pPr>
            <a:r>
              <a:rPr lang="en-US" sz="2000" b="1" dirty="0">
                <a:solidFill>
                  <a:schemeClr val="bg1"/>
                </a:solidFill>
                <a:latin typeface="Gill Sans Infant Std"/>
                <a:ea typeface="+mn-ea"/>
                <a:cs typeface="Arial" charset="0"/>
              </a:rPr>
              <a:t>Aumenta la </a:t>
            </a:r>
            <a:r>
              <a:rPr lang="en-US" sz="2000" b="1" dirty="0" err="1">
                <a:solidFill>
                  <a:schemeClr val="bg1"/>
                </a:solidFill>
                <a:latin typeface="Gill Sans Infant Std"/>
                <a:ea typeface="+mn-ea"/>
                <a:cs typeface="Arial" charset="0"/>
              </a:rPr>
              <a:t>inseguridad</a:t>
            </a:r>
            <a:r>
              <a:rPr lang="en-US" sz="2000" b="1" dirty="0">
                <a:solidFill>
                  <a:schemeClr val="bg1"/>
                </a:solidFill>
                <a:latin typeface="Gill Sans Infant Std"/>
                <a:ea typeface="+mn-ea"/>
                <a:cs typeface="Arial" charset="0"/>
              </a:rPr>
              <a:t> </a:t>
            </a:r>
            <a:r>
              <a:rPr lang="en-US" sz="2000" b="1" dirty="0" err="1">
                <a:solidFill>
                  <a:schemeClr val="bg1"/>
                </a:solidFill>
                <a:latin typeface="Gill Sans Infant Std"/>
                <a:ea typeface="+mn-ea"/>
                <a:cs typeface="Arial" charset="0"/>
              </a:rPr>
              <a:t>alimentaria</a:t>
            </a:r>
            <a:r>
              <a:rPr lang="en-US" sz="2000" b="1" dirty="0">
                <a:solidFill>
                  <a:schemeClr val="bg1"/>
                </a:solidFill>
                <a:latin typeface="Gill Sans Infant Std"/>
                <a:ea typeface="+mn-ea"/>
                <a:cs typeface="Arial" charset="0"/>
              </a:rPr>
              <a:t> y la </a:t>
            </a:r>
            <a:r>
              <a:rPr lang="en-US" sz="2000" b="1" dirty="0" err="1">
                <a:solidFill>
                  <a:schemeClr val="bg1"/>
                </a:solidFill>
                <a:latin typeface="Gill Sans Infant Std"/>
                <a:ea typeface="+mn-ea"/>
                <a:cs typeface="Arial" charset="0"/>
              </a:rPr>
              <a:t>dependencia</a:t>
            </a:r>
            <a:endParaRPr lang="en-US" sz="2000" b="1" dirty="0">
              <a:solidFill>
                <a:schemeClr val="bg1"/>
              </a:solidFill>
              <a:latin typeface="Gill Sans Infant Std"/>
              <a:ea typeface="+mn-ea"/>
              <a:cs typeface="Arial" charset="0"/>
            </a:endParaRPr>
          </a:p>
        </p:txBody>
      </p:sp>
      <p:sp>
        <p:nvSpPr>
          <p:cNvPr id="2" name="AutoShape 42"/>
          <p:cNvSpPr>
            <a:spLocks noChangeArrowheads="1"/>
          </p:cNvSpPr>
          <p:nvPr/>
        </p:nvSpPr>
        <p:spPr bwMode="auto">
          <a:xfrm>
            <a:off x="6326187" y="3835358"/>
            <a:ext cx="2477846" cy="1393842"/>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eaLnBrk="1" hangingPunct="1">
              <a:defRPr/>
            </a:pPr>
            <a:r>
              <a:rPr lang="en-US" b="1" dirty="0">
                <a:solidFill>
                  <a:schemeClr val="bg1"/>
                </a:solidFill>
                <a:latin typeface="Gill Sans Infant Std"/>
                <a:ea typeface="+mn-ea"/>
                <a:cs typeface="Arial" charset="0"/>
              </a:rPr>
              <a:t>El biberón y las tetinas presentan una fuente adicional de infección</a:t>
            </a:r>
          </a:p>
        </p:txBody>
      </p:sp>
      <p:sp>
        <p:nvSpPr>
          <p:cNvPr id="873511" name="AutoShape 39"/>
          <p:cNvSpPr>
            <a:spLocks noChangeArrowheads="1"/>
          </p:cNvSpPr>
          <p:nvPr/>
        </p:nvSpPr>
        <p:spPr bwMode="auto">
          <a:xfrm>
            <a:off x="248805" y="4360502"/>
            <a:ext cx="2622091" cy="1223963"/>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eaLnBrk="1" hangingPunct="1">
              <a:defRPr/>
            </a:pPr>
            <a:r>
              <a:rPr lang="en-US" sz="2000" b="1" dirty="0">
                <a:solidFill>
                  <a:schemeClr val="bg1"/>
                </a:solidFill>
                <a:latin typeface="Gill Sans Infant Std"/>
                <a:ea typeface="+mn-ea"/>
                <a:cs typeface="Arial" charset="0"/>
              </a:rPr>
              <a:t>Aumenta el costo en tiempo, recursos y cuidados</a:t>
            </a:r>
          </a:p>
        </p:txBody>
      </p:sp>
      <p:sp>
        <p:nvSpPr>
          <p:cNvPr id="98313" name="Title 2"/>
          <p:cNvSpPr>
            <a:spLocks noGrp="1"/>
          </p:cNvSpPr>
          <p:nvPr>
            <p:ph type="title"/>
          </p:nvPr>
        </p:nvSpPr>
        <p:spPr>
          <a:xfrm>
            <a:off x="423867" y="203203"/>
            <a:ext cx="7064375" cy="506413"/>
          </a:xfrm>
        </p:spPr>
        <p:txBody>
          <a:bodyPr>
            <a:normAutofit fontScale="90000"/>
          </a:bodyPr>
          <a:lstStyle/>
          <a:p>
            <a:pPr eaLnBrk="1" hangingPunct="1"/>
            <a:r>
              <a:rPr lang="en-GB" altLang="en-US" dirty="0">
                <a:latin typeface="Gill Sans Infant Std" pitchFamily="34" charset="0"/>
                <a:cs typeface="Gill Sans Infant Std" pitchFamily="34" charset="0"/>
              </a:rPr>
              <a:t>La alimentación artificial siempre es arriesgada</a:t>
            </a:r>
          </a:p>
        </p:txBody>
      </p:sp>
      <p:sp>
        <p:nvSpPr>
          <p:cNvPr id="98315" name="Footer Placeholder 2"/>
          <p:cNvSpPr>
            <a:spLocks noGrp="1"/>
          </p:cNvSpPr>
          <p:nvPr>
            <p:ph type="ftr" sz="quarter" idx="1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32" indent="-285744">
              <a:defRPr>
                <a:solidFill>
                  <a:schemeClr val="tx1"/>
                </a:solidFill>
                <a:latin typeface="Arial" panose="020B0604020202020204" pitchFamily="34" charset="0"/>
                <a:ea typeface="MS PGothic" panose="020B0600070205080204" pitchFamily="34" charset="-128"/>
              </a:defRPr>
            </a:lvl2pPr>
            <a:lvl3pPr marL="1142971" indent="-228594">
              <a:defRPr>
                <a:solidFill>
                  <a:schemeClr val="tx1"/>
                </a:solidFill>
                <a:latin typeface="Arial" panose="020B0604020202020204" pitchFamily="34" charset="0"/>
                <a:ea typeface="MS PGothic" panose="020B0600070205080204" pitchFamily="34" charset="-128"/>
              </a:defRPr>
            </a:lvl3pPr>
            <a:lvl4pPr marL="1600160" indent="-228594">
              <a:defRPr>
                <a:solidFill>
                  <a:schemeClr val="tx1"/>
                </a:solidFill>
                <a:latin typeface="Arial" panose="020B0604020202020204" pitchFamily="34" charset="0"/>
                <a:ea typeface="MS PGothic" panose="020B0600070205080204" pitchFamily="34" charset="-128"/>
              </a:defRPr>
            </a:lvl4pPr>
            <a:lvl5pPr marL="2057349" indent="-228594">
              <a:defRPr>
                <a:solidFill>
                  <a:schemeClr val="tx1"/>
                </a:solidFill>
                <a:latin typeface="Arial" panose="020B0604020202020204" pitchFamily="34" charset="0"/>
                <a:ea typeface="MS PGothic" panose="020B0600070205080204" pitchFamily="34" charset="-128"/>
              </a:defRPr>
            </a:lvl5pPr>
            <a:lvl6pPr marL="2514537"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726"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8914"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103"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dirty="0">
                <a:solidFill>
                  <a:srgbClr val="222221"/>
                </a:solidFill>
                <a:latin typeface="Gill Sans Infant Std" pitchFamily="34" charset="0"/>
              </a:rPr>
              <a:t>FORMACIÓN DEL IYCF-E: ¿POR QUÉ ES IMPORTANTE EL IYCF-E?</a:t>
            </a:r>
          </a:p>
        </p:txBody>
      </p:sp>
      <p:sp>
        <p:nvSpPr>
          <p:cNvPr id="3" name="Slide Number Placeholder 2"/>
          <p:cNvSpPr>
            <a:spLocks noGrp="1"/>
          </p:cNvSpPr>
          <p:nvPr>
            <p:ph type="sldNum" sz="quarter" idx="16"/>
          </p:nvPr>
        </p:nvSpPr>
        <p:spPr/>
        <p:txBody>
          <a:bodyPr/>
          <a:lstStyle/>
          <a:p>
            <a:fld id="{41FDA2C2-69E0-46EE-8574-559CE3F29F00}" type="slidenum">
              <a:rPr lang="en-US" altLang="en-US" smtClean="0"/>
              <a:pPr/>
              <a:t>14</a:t>
            </a:fld>
            <a:endParaRPr lang="en-US" altLang="en-US" dirty="0"/>
          </a:p>
        </p:txBody>
      </p:sp>
    </p:spTree>
    <p:extLst>
      <p:ext uri="{BB962C8B-B14F-4D97-AF65-F5344CB8AC3E}">
        <p14:creationId xmlns:p14="http://schemas.microsoft.com/office/powerpoint/2010/main" val="3344758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solidFill>
            <a:schemeClr val="bg1"/>
          </a:solidFill>
        </p:spPr>
        <p:txBody>
          <a:bodyPr rtlCol="0"/>
          <a:lstStyle/>
          <a:p>
            <a:pPr eaLnBrk="1" fontAlgn="auto" hangingPunct="1">
              <a:spcAft>
                <a:spcPts val="0"/>
              </a:spcAft>
              <a:defRPr/>
            </a:pPr>
            <a:r>
              <a:rPr lang="en-GB" dirty="0">
                <a:ea typeface="+mj-ea"/>
              </a:rPr>
              <a:t>Mayores riesgos para los niños no amamantados</a:t>
            </a:r>
          </a:p>
        </p:txBody>
      </p:sp>
      <p:pic>
        <p:nvPicPr>
          <p:cNvPr id="97283"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62987" y="1268762"/>
            <a:ext cx="8241288" cy="5275883"/>
          </a:xfrm>
        </p:spPr>
      </p:pic>
      <p:sp>
        <p:nvSpPr>
          <p:cNvPr id="97285" name="Footer Placeholder 2"/>
          <p:cNvSpPr>
            <a:spLocks noGrp="1"/>
          </p:cNvSpPr>
          <p:nvPr>
            <p:ph type="ftr" sz="quarter" idx="1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32" indent="-285744">
              <a:defRPr>
                <a:solidFill>
                  <a:schemeClr val="tx1"/>
                </a:solidFill>
                <a:latin typeface="Arial" panose="020B0604020202020204" pitchFamily="34" charset="0"/>
                <a:ea typeface="MS PGothic" panose="020B0600070205080204" pitchFamily="34" charset="-128"/>
              </a:defRPr>
            </a:lvl2pPr>
            <a:lvl3pPr marL="1142971" indent="-228594">
              <a:defRPr>
                <a:solidFill>
                  <a:schemeClr val="tx1"/>
                </a:solidFill>
                <a:latin typeface="Arial" panose="020B0604020202020204" pitchFamily="34" charset="0"/>
                <a:ea typeface="MS PGothic" panose="020B0600070205080204" pitchFamily="34" charset="-128"/>
              </a:defRPr>
            </a:lvl3pPr>
            <a:lvl4pPr marL="1600160" indent="-228594">
              <a:defRPr>
                <a:solidFill>
                  <a:schemeClr val="tx1"/>
                </a:solidFill>
                <a:latin typeface="Arial" panose="020B0604020202020204" pitchFamily="34" charset="0"/>
                <a:ea typeface="MS PGothic" panose="020B0600070205080204" pitchFamily="34" charset="-128"/>
              </a:defRPr>
            </a:lvl4pPr>
            <a:lvl5pPr marL="2057349" indent="-228594">
              <a:defRPr>
                <a:solidFill>
                  <a:schemeClr val="tx1"/>
                </a:solidFill>
                <a:latin typeface="Arial" panose="020B0604020202020204" pitchFamily="34" charset="0"/>
                <a:ea typeface="MS PGothic" panose="020B0600070205080204" pitchFamily="34" charset="-128"/>
              </a:defRPr>
            </a:lvl5pPr>
            <a:lvl6pPr marL="2514537"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726"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8914"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103"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dirty="0">
                <a:solidFill>
                  <a:srgbClr val="222221"/>
                </a:solidFill>
                <a:latin typeface="Gill Sans Infant Std" pitchFamily="34" charset="0"/>
              </a:rPr>
              <a:t>FORMACIÓN DEL IYCF-E: ¿POR QUÉ ES IMPORTANTE EL IYCF-E?</a:t>
            </a:r>
          </a:p>
        </p:txBody>
      </p:sp>
      <p:sp>
        <p:nvSpPr>
          <p:cNvPr id="2" name="Slide Number Placeholder 1"/>
          <p:cNvSpPr>
            <a:spLocks noGrp="1"/>
          </p:cNvSpPr>
          <p:nvPr>
            <p:ph type="sldNum" sz="quarter" idx="16"/>
          </p:nvPr>
        </p:nvSpPr>
        <p:spPr/>
        <p:txBody>
          <a:bodyPr/>
          <a:lstStyle/>
          <a:p>
            <a:fld id="{41FDA2C2-69E0-46EE-8574-559CE3F29F00}" type="slidenum">
              <a:rPr lang="en-US" altLang="en-US" smtClean="0"/>
              <a:pPr/>
              <a:t>15</a:t>
            </a:fld>
            <a:endParaRPr lang="en-US"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63" y="341307"/>
            <a:ext cx="8429806" cy="506900"/>
          </a:xfrm>
          <a:solidFill>
            <a:schemeClr val="bg1"/>
          </a:solidFill>
        </p:spPr>
        <p:txBody>
          <a:bodyPr>
            <a:noAutofit/>
          </a:bodyPr>
          <a:lstStyle/>
          <a:p>
            <a:pPr algn="ctr" eaLnBrk="1" hangingPunct="1">
              <a:defRPr/>
            </a:pPr>
            <a:r>
              <a:rPr lang="en-US" sz="3800" dirty="0" err="1">
                <a:latin typeface="Trade Gothic LT Com Cn"/>
              </a:rPr>
              <a:t>Importancia</a:t>
            </a:r>
            <a:r>
              <a:rPr lang="en-US" sz="3800" dirty="0">
                <a:latin typeface="Trade Gothic LT Com Cn"/>
              </a:rPr>
              <a:t> de </a:t>
            </a:r>
            <a:r>
              <a:rPr lang="en-US" sz="3800" dirty="0" err="1">
                <a:latin typeface="Trade Gothic LT Com Cn"/>
              </a:rPr>
              <a:t>continuar</a:t>
            </a:r>
            <a:r>
              <a:rPr lang="en-US" sz="3800" dirty="0">
                <a:latin typeface="Trade Gothic LT Com Cn"/>
              </a:rPr>
              <a:t> la </a:t>
            </a:r>
            <a:r>
              <a:rPr lang="en-US" sz="3800" dirty="0" err="1">
                <a:latin typeface="Trade Gothic LT Com Cn"/>
              </a:rPr>
              <a:t>lactancia</a:t>
            </a:r>
            <a:r>
              <a:rPr lang="en-US" sz="3800" dirty="0">
                <a:latin typeface="Trade Gothic LT Com Cn"/>
              </a:rPr>
              <a:t> </a:t>
            </a:r>
            <a:r>
              <a:rPr lang="en-US" sz="3800" dirty="0" err="1">
                <a:latin typeface="Trade Gothic LT Com Cn"/>
              </a:rPr>
              <a:t>materna</a:t>
            </a:r>
            <a:r>
              <a:rPr lang="en-US" sz="3800" dirty="0">
                <a:latin typeface="Trade Gothic LT Com Cn"/>
              </a:rPr>
              <a:t> </a:t>
            </a:r>
            <a:endParaRPr lang="en-US" sz="3800" b="1" dirty="0">
              <a:latin typeface="Trade Gothic LT Com Cn"/>
            </a:endParaRPr>
          </a:p>
        </p:txBody>
      </p:sp>
      <p:pic>
        <p:nvPicPr>
          <p:cNvPr id="6" name="Picture 2" descr="bfdg2"/>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749875" y="529966"/>
            <a:ext cx="7644250" cy="5811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a:xfrm>
            <a:off x="8030310" y="6441019"/>
            <a:ext cx="773723" cy="365125"/>
          </a:xfrm>
          <a:prstGeom prst="rect">
            <a:avLst/>
          </a:prstGeom>
        </p:spPr>
        <p:txBody>
          <a:bodyPr vert="horz" lIns="91440" tIns="45720" rIns="91440" bIns="45720" rtlCol="0" anchor="ctr"/>
          <a:lstStyle>
            <a:defPPr>
              <a:defRPr lang="en-GB"/>
            </a:defPPr>
            <a:lvl1pPr algn="r" rtl="0" eaLnBrk="0" fontAlgn="base" hangingPunct="0">
              <a:spcBef>
                <a:spcPct val="0"/>
              </a:spcBef>
              <a:spcAft>
                <a:spcPct val="0"/>
              </a:spcAft>
              <a:defRPr sz="1000" b="0" i="0" kern="1200">
                <a:solidFill>
                  <a:schemeClr val="tx1"/>
                </a:solidFill>
                <a:latin typeface="Gill Sans Infant Std"/>
                <a:ea typeface="MS PGothic" panose="020B0600070205080204" pitchFamily="34" charset="-128"/>
                <a:cs typeface="Gill Sans Infant Std"/>
              </a:defRPr>
            </a:lvl1pPr>
            <a:lvl2pPr marL="4572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9pPr>
          </a:lstStyle>
          <a:p>
            <a:fld id="{C3FDE51E-0052-334C-A4B2-C567FE9F326F}" type="slidenum">
              <a:rPr lang="en-US" smtClean="0"/>
              <a:pPr/>
              <a:t>16</a:t>
            </a:fld>
            <a:endParaRPr lang="en-US" dirty="0"/>
          </a:p>
        </p:txBody>
      </p:sp>
      <p:grpSp>
        <p:nvGrpSpPr>
          <p:cNvPr id="7" name="Grupo 6"/>
          <p:cNvGrpSpPr/>
          <p:nvPr/>
        </p:nvGrpSpPr>
        <p:grpSpPr>
          <a:xfrm>
            <a:off x="0" y="5795801"/>
            <a:ext cx="9144000" cy="1062199"/>
            <a:chOff x="0" y="5795801"/>
            <a:chExt cx="9144000" cy="1062199"/>
          </a:xfrm>
        </p:grpSpPr>
        <p:sp>
          <p:nvSpPr>
            <p:cNvPr id="8" name="Rectángulo 7"/>
            <p:cNvSpPr/>
            <p:nvPr/>
          </p:nvSpPr>
          <p:spPr>
            <a:xfrm>
              <a:off x="0" y="5795801"/>
              <a:ext cx="9144000" cy="106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0106" y="6152427"/>
              <a:ext cx="1848048" cy="377318"/>
            </a:xfrm>
            <a:prstGeom prst="rect">
              <a:avLst/>
            </a:prstGeom>
          </p:spPr>
        </p:pic>
      </p:grpSp>
    </p:spTree>
    <p:extLst>
      <p:ext uri="{BB962C8B-B14F-4D97-AF65-F5344CB8AC3E}">
        <p14:creationId xmlns:p14="http://schemas.microsoft.com/office/powerpoint/2010/main" val="1470952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071" y="400845"/>
            <a:ext cx="8282640" cy="506900"/>
          </a:xfrm>
          <a:solidFill>
            <a:schemeClr val="bg1"/>
          </a:solidFill>
        </p:spPr>
        <p:txBody>
          <a:bodyPr>
            <a:noAutofit/>
          </a:bodyPr>
          <a:lstStyle/>
          <a:p>
            <a:pPr algn="ctr" eaLnBrk="1" hangingPunct="1">
              <a:defRPr/>
            </a:pPr>
            <a:r>
              <a:rPr lang="en-US" sz="2800" b="1" dirty="0" err="1"/>
              <a:t>Qué</a:t>
            </a:r>
            <a:r>
              <a:rPr lang="en-US" sz="2800" b="1" dirty="0"/>
              <a:t> </a:t>
            </a:r>
            <a:r>
              <a:rPr lang="en-US" sz="2800" b="1" dirty="0" err="1"/>
              <a:t>es</a:t>
            </a:r>
            <a:r>
              <a:rPr lang="en-US" sz="2800" b="1" dirty="0"/>
              <a:t> la </a:t>
            </a:r>
            <a:r>
              <a:rPr lang="en-US" sz="2800" b="1" dirty="0" err="1"/>
              <a:t>Alimentación</a:t>
            </a:r>
            <a:r>
              <a:rPr lang="en-US" sz="2800" b="1" dirty="0"/>
              <a:t> </a:t>
            </a:r>
            <a:r>
              <a:rPr lang="en-US" sz="2800" b="1" dirty="0" err="1"/>
              <a:t>Complementaria</a:t>
            </a:r>
            <a:r>
              <a:rPr lang="en-US" sz="2800" b="1" dirty="0"/>
              <a:t> (AC)?</a:t>
            </a:r>
          </a:p>
        </p:txBody>
      </p:sp>
      <p:sp>
        <p:nvSpPr>
          <p:cNvPr id="14339" name="Content Placeholder 2"/>
          <p:cNvSpPr>
            <a:spLocks noGrp="1"/>
          </p:cNvSpPr>
          <p:nvPr>
            <p:ph idx="1"/>
          </p:nvPr>
        </p:nvSpPr>
        <p:spPr>
          <a:xfrm>
            <a:off x="332671" y="1266028"/>
            <a:ext cx="4807676" cy="2603797"/>
          </a:xfrm>
        </p:spPr>
        <p:txBody>
          <a:bodyPr/>
          <a:lstStyle/>
          <a:p>
            <a:pPr marL="342900" indent="-342900">
              <a:buClr>
                <a:schemeClr val="tx2"/>
              </a:buClr>
              <a:buFont typeface="Arial" panose="020B0604020202020204" pitchFamily="34" charset="0"/>
              <a:buChar char="•"/>
              <a:defRPr/>
            </a:pPr>
            <a:r>
              <a:rPr lang="es-MX" altLang="en-US" sz="2400" b="0" dirty="0">
                <a:solidFill>
                  <a:schemeClr val="tx1"/>
                </a:solidFill>
                <a:latin typeface="Gill Sans Infant Std" pitchFamily="34" charset="0"/>
                <a:ea typeface="Gill Sans Infant Std" pitchFamily="34" charset="0"/>
                <a:cs typeface="Gill Sans Infant Std" pitchFamily="34" charset="0"/>
              </a:rPr>
              <a:t>Dar otros alimentos y bebidas además de: </a:t>
            </a:r>
          </a:p>
          <a:p>
            <a:pPr>
              <a:buClr>
                <a:schemeClr val="tx2"/>
              </a:buClr>
              <a:defRPr/>
            </a:pPr>
            <a:r>
              <a:rPr lang="es-MX" altLang="en-US" sz="2400" b="0" dirty="0">
                <a:solidFill>
                  <a:schemeClr val="tx1"/>
                </a:solidFill>
                <a:latin typeface="Gill Sans Infant Std" pitchFamily="34" charset="0"/>
                <a:ea typeface="Gill Sans Infant Std" pitchFamily="34" charset="0"/>
                <a:cs typeface="Gill Sans Infant Std" pitchFamily="34" charset="0"/>
              </a:rPr>
              <a:t>	- Leche materna</a:t>
            </a:r>
          </a:p>
          <a:p>
            <a:pPr>
              <a:buClr>
                <a:schemeClr val="tx2"/>
              </a:buClr>
              <a:defRPr/>
            </a:pPr>
            <a:r>
              <a:rPr lang="es-MX" altLang="en-US" sz="2400" b="0" dirty="0">
                <a:solidFill>
                  <a:schemeClr val="tx1"/>
                </a:solidFill>
                <a:latin typeface="Gill Sans Infant Std" pitchFamily="34" charset="0"/>
                <a:ea typeface="Gill Sans Infant Std" pitchFamily="34" charset="0"/>
                <a:cs typeface="Gill Sans Infant Std" pitchFamily="34" charset="0"/>
              </a:rPr>
              <a:t>	- Y/o (no idealmente) fórmula 		para bebés después de los 6 	meses del período de "sólo leche".</a:t>
            </a:r>
            <a:endParaRPr lang="en-US" altLang="en-US" sz="2400" b="0" dirty="0">
              <a:solidFill>
                <a:schemeClr val="tx1"/>
              </a:solidFill>
              <a:latin typeface="Gill Sans Infant Infant Std"/>
              <a:cs typeface="Gill Sans Infant Infant Std"/>
            </a:endParaRPr>
          </a:p>
        </p:txBody>
      </p:sp>
      <p:sp>
        <p:nvSpPr>
          <p:cNvPr id="5" name="Footer Placeholder 4"/>
          <p:cNvSpPr>
            <a:spLocks noGrp="1"/>
          </p:cNvSpPr>
          <p:nvPr>
            <p:ph type="ftr" sz="quarter" idx="11"/>
          </p:nvPr>
        </p:nvSpPr>
        <p:spPr>
          <a:xfrm>
            <a:off x="2525022" y="6441019"/>
            <a:ext cx="3824978" cy="365125"/>
          </a:xfrm>
          <a:prstGeom prst="rect">
            <a:avLst/>
          </a:prstGeom>
        </p:spPr>
        <p:txBody>
          <a:bodyPr vert="horz" lIns="91440" tIns="45720" rIns="91440" bIns="45720" rtlCol="0" anchor="ctr"/>
          <a:lstStyle>
            <a:defPPr>
              <a:defRPr lang="en-GB"/>
            </a:defPPr>
            <a:lvl1pPr algn="l" rtl="0" eaLnBrk="0" fontAlgn="base" hangingPunct="0">
              <a:spcBef>
                <a:spcPct val="0"/>
              </a:spcBef>
              <a:spcAft>
                <a:spcPct val="0"/>
              </a:spcAft>
              <a:defRPr sz="1000" b="0" i="0" kern="1200">
                <a:solidFill>
                  <a:schemeClr val="tx1"/>
                </a:solidFill>
                <a:latin typeface="Gill Sans Infant Std"/>
                <a:ea typeface="MS PGothic" panose="020B0600070205080204" pitchFamily="34" charset="-128"/>
                <a:cs typeface="Gill Sans Infant Std"/>
              </a:defRPr>
            </a:lvl1pPr>
            <a:lvl2pPr marL="4572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9pPr>
          </a:lstStyle>
          <a:p>
            <a:r>
              <a:rPr lang="en-US"/>
              <a:t>IYCF-E TRAINING: COMPLEMENTARY FEEDING IN EMERGENCIES</a:t>
            </a:r>
            <a:endParaRPr lang="en-US" dirty="0"/>
          </a:p>
        </p:txBody>
      </p:sp>
      <p:sp>
        <p:nvSpPr>
          <p:cNvPr id="6" name="Slide Number Placeholder 5"/>
          <p:cNvSpPr>
            <a:spLocks noGrp="1"/>
          </p:cNvSpPr>
          <p:nvPr>
            <p:ph type="sldNum" sz="quarter" idx="12"/>
          </p:nvPr>
        </p:nvSpPr>
        <p:spPr>
          <a:xfrm>
            <a:off x="8030310" y="6441019"/>
            <a:ext cx="773723" cy="365125"/>
          </a:xfrm>
          <a:prstGeom prst="rect">
            <a:avLst/>
          </a:prstGeom>
        </p:spPr>
        <p:txBody>
          <a:bodyPr vert="horz" lIns="91440" tIns="45720" rIns="91440" bIns="45720" rtlCol="0" anchor="ctr"/>
          <a:lstStyle>
            <a:defPPr>
              <a:defRPr lang="en-GB"/>
            </a:defPPr>
            <a:lvl1pPr algn="r" rtl="0" eaLnBrk="0" fontAlgn="base" hangingPunct="0">
              <a:spcBef>
                <a:spcPct val="0"/>
              </a:spcBef>
              <a:spcAft>
                <a:spcPct val="0"/>
              </a:spcAft>
              <a:defRPr sz="1000" b="0" i="0" kern="1200">
                <a:solidFill>
                  <a:schemeClr val="tx1"/>
                </a:solidFill>
                <a:latin typeface="Gill Sans Infant Std"/>
                <a:ea typeface="MS PGothic" panose="020B0600070205080204" pitchFamily="34" charset="-128"/>
                <a:cs typeface="Gill Sans Infant Std"/>
              </a:defRPr>
            </a:lvl1pPr>
            <a:lvl2pPr marL="4572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9pPr>
          </a:lstStyle>
          <a:p>
            <a:fld id="{C3FDE51E-0052-334C-A4B2-C567FE9F326F}" type="slidenum">
              <a:rPr lang="en-US" smtClean="0"/>
              <a:pPr/>
              <a:t>17</a:t>
            </a:fld>
            <a:endParaRPr lang="en-US" dirty="0"/>
          </a:p>
        </p:txBody>
      </p:sp>
      <p:sp>
        <p:nvSpPr>
          <p:cNvPr id="8" name="TextBox 7">
            <a:extLst>
              <a:ext uri="{FF2B5EF4-FFF2-40B4-BE49-F238E27FC236}">
                <a16:creationId xmlns:a16="http://schemas.microsoft.com/office/drawing/2014/main" id="{F9C417C2-B582-4DA7-9A83-B5FE50B970E5}"/>
              </a:ext>
            </a:extLst>
          </p:cNvPr>
          <p:cNvSpPr txBox="1"/>
          <p:nvPr/>
        </p:nvSpPr>
        <p:spPr>
          <a:xfrm>
            <a:off x="8262030" y="3746716"/>
            <a:ext cx="78783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800" dirty="0">
                <a:latin typeface="Gill Sans Infant Std"/>
                <a:cs typeface="Gill Sans Infant Std"/>
              </a:rPr>
              <a:t>S</a:t>
            </a:r>
            <a:r>
              <a:rPr lang="en-US" sz="800" dirty="0">
                <a:solidFill>
                  <a:srgbClr val="222221"/>
                </a:solidFill>
                <a:latin typeface="Gill Sans Infant Std"/>
                <a:cs typeface="Gill Sans Infant Std"/>
              </a:rPr>
              <a:t>ave the Children</a:t>
            </a:r>
          </a:p>
        </p:txBody>
      </p:sp>
      <p:sp>
        <p:nvSpPr>
          <p:cNvPr id="9" name="Content Placeholder 2"/>
          <p:cNvSpPr txBox="1">
            <a:spLocks/>
          </p:cNvSpPr>
          <p:nvPr/>
        </p:nvSpPr>
        <p:spPr>
          <a:xfrm>
            <a:off x="485071" y="4079492"/>
            <a:ext cx="8564793" cy="2271022"/>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fontAlgn="auto">
              <a:buClr>
                <a:schemeClr val="tx2"/>
              </a:buClr>
              <a:buFont typeface="Arial" panose="020B0604020202020204" pitchFamily="34" charset="0"/>
              <a:buChar char="•"/>
              <a:defRPr/>
            </a:pPr>
            <a:r>
              <a:rPr lang="es-MX" altLang="en-US" sz="2400" b="0" dirty="0">
                <a:solidFill>
                  <a:schemeClr val="tx1"/>
                </a:solidFill>
                <a:latin typeface="Gill Sans Infant Std" pitchFamily="34" charset="0"/>
                <a:ea typeface="Gill Sans Infant Std" pitchFamily="34" charset="0"/>
                <a:cs typeface="Gill Sans Infant Std" pitchFamily="34" charset="0"/>
              </a:rPr>
              <a:t>Los alimentos deben `completar', no `sustituir” los nutrientes que aporta la leche materna ('completar' los requisitos nutricionales).</a:t>
            </a:r>
          </a:p>
          <a:p>
            <a:pPr marL="342900" indent="-342900" fontAlgn="auto">
              <a:buClr>
                <a:schemeClr val="tx2"/>
              </a:buClr>
              <a:buFont typeface="Arial" panose="020B0604020202020204" pitchFamily="34" charset="0"/>
              <a:buChar char="•"/>
              <a:defRPr/>
            </a:pPr>
            <a:endParaRPr lang="es-MX" altLang="en-US" sz="1000" b="0" dirty="0">
              <a:solidFill>
                <a:schemeClr val="tx1"/>
              </a:solidFill>
              <a:latin typeface="Gill Sans Infant Std" pitchFamily="34" charset="0"/>
              <a:ea typeface="Gill Sans Infant Std" pitchFamily="34" charset="0"/>
              <a:cs typeface="Gill Sans Infant Std" pitchFamily="34" charset="0"/>
            </a:endParaRPr>
          </a:p>
          <a:p>
            <a:pPr marL="342900" indent="-342900" fontAlgn="auto">
              <a:buClr>
                <a:schemeClr val="tx2"/>
              </a:buClr>
              <a:buFont typeface="Arial" panose="020B0604020202020204" pitchFamily="34" charset="0"/>
              <a:buChar char="•"/>
              <a:defRPr/>
            </a:pPr>
            <a:r>
              <a:rPr lang="es-MX" altLang="en-US" sz="2400" b="0" dirty="0">
                <a:solidFill>
                  <a:schemeClr val="tx1"/>
                </a:solidFill>
                <a:latin typeface="Gill Sans Infant Std" pitchFamily="34" charset="0"/>
                <a:ea typeface="Gill Sans Infant Std" pitchFamily="34" charset="0"/>
                <a:cs typeface="Gill Sans Infant Std" pitchFamily="34" charset="0"/>
              </a:rPr>
              <a:t>Nota: El preparado para lactantes es un sustituto de la leche materna, no un alimento complementario.</a:t>
            </a:r>
            <a:endParaRPr lang="en-US" altLang="en-US" sz="2400" b="0" dirty="0">
              <a:solidFill>
                <a:schemeClr val="tx1"/>
              </a:solidFill>
              <a:latin typeface="Gill Sans Infant Infant Std"/>
              <a:cs typeface="Gill Sans Infant Infant Std"/>
            </a:endParaRPr>
          </a:p>
          <a:p>
            <a:pPr fontAlgn="auto">
              <a:buFontTx/>
              <a:buChar char="-"/>
              <a:defRPr/>
            </a:pPr>
            <a:endParaRPr lang="en-US" altLang="en-US" sz="2400" b="0" dirty="0">
              <a:solidFill>
                <a:schemeClr val="tx1"/>
              </a:solidFill>
              <a:latin typeface="Gill Sans Infant Infant Std"/>
              <a:cs typeface="Gill Sans Infant Infant Std"/>
            </a:endParaRPr>
          </a:p>
          <a:p>
            <a:pPr algn="ctr" fontAlgn="auto">
              <a:buFont typeface="Wingdings" panose="05000000000000000000" pitchFamily="2" charset="2"/>
              <a:buNone/>
              <a:defRPr/>
            </a:pPr>
            <a:endParaRPr lang="en-US" altLang="en-US" sz="2400" b="0" dirty="0">
              <a:solidFill>
                <a:schemeClr val="tx1"/>
              </a:solidFill>
              <a:latin typeface="Gill Sans Infant Infant Std"/>
              <a:cs typeface="Gill Sans Infant Infant Std"/>
            </a:endParaRPr>
          </a:p>
          <a:p>
            <a:pPr algn="ctr" fontAlgn="auto">
              <a:buFont typeface="Wingdings" panose="05000000000000000000" pitchFamily="2" charset="2"/>
              <a:buNone/>
              <a:defRPr/>
            </a:pPr>
            <a:endParaRPr lang="en-US" altLang="en-US" sz="2400" b="0" dirty="0">
              <a:solidFill>
                <a:schemeClr val="tx1"/>
              </a:solidFill>
              <a:latin typeface="Gill Sans Infant Infant Std"/>
              <a:cs typeface="Gill Sans Infant Infant Std"/>
            </a:endParaRPr>
          </a:p>
          <a:p>
            <a:pPr algn="ctr" fontAlgn="auto">
              <a:buFont typeface="Wingdings" panose="05000000000000000000" pitchFamily="2" charset="2"/>
              <a:buNone/>
              <a:defRPr/>
            </a:pPr>
            <a:endParaRPr lang="en-US" altLang="en-US" sz="2400" b="0" dirty="0">
              <a:solidFill>
                <a:schemeClr val="tx1"/>
              </a:solidFill>
              <a:latin typeface="Gill Sans Infant Infant Std"/>
              <a:cs typeface="Gill Sans Infant Infant Std"/>
            </a:endParaRPr>
          </a:p>
        </p:txBody>
      </p:sp>
      <p:pic>
        <p:nvPicPr>
          <p:cNvPr id="7" name="Picture 6">
            <a:extLst>
              <a:ext uri="{FF2B5EF4-FFF2-40B4-BE49-F238E27FC236}">
                <a16:creationId xmlns:a16="http://schemas.microsoft.com/office/drawing/2014/main" id="{43E5F46D-EE53-8F48-8EA7-361080848844}"/>
              </a:ext>
            </a:extLst>
          </p:cNvPr>
          <p:cNvPicPr>
            <a:picLocks noChangeAspect="1"/>
          </p:cNvPicPr>
          <p:nvPr/>
        </p:nvPicPr>
        <p:blipFill>
          <a:blip r:embed="rId3"/>
          <a:stretch>
            <a:fillRect/>
          </a:stretch>
        </p:blipFill>
        <p:spPr>
          <a:xfrm>
            <a:off x="5048865" y="1318675"/>
            <a:ext cx="3751856" cy="24280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525022" y="6441019"/>
            <a:ext cx="3824978" cy="365125"/>
          </a:xfrm>
          <a:prstGeom prst="rect">
            <a:avLst/>
          </a:prstGeom>
        </p:spPr>
        <p:txBody>
          <a:bodyPr vert="horz" lIns="91440" tIns="45720" rIns="91440" bIns="45720" rtlCol="0" anchor="ctr"/>
          <a:lstStyle>
            <a:defPPr>
              <a:defRPr lang="en-GB"/>
            </a:defPPr>
            <a:lvl1pPr algn="l" rtl="0" eaLnBrk="0" fontAlgn="base" hangingPunct="0">
              <a:spcBef>
                <a:spcPct val="0"/>
              </a:spcBef>
              <a:spcAft>
                <a:spcPct val="0"/>
              </a:spcAft>
              <a:defRPr sz="1000" b="0" i="0" kern="1200">
                <a:solidFill>
                  <a:schemeClr val="tx1"/>
                </a:solidFill>
                <a:latin typeface="Gill Sans Infant Std"/>
                <a:ea typeface="MS PGothic" panose="020B0600070205080204" pitchFamily="34" charset="-128"/>
                <a:cs typeface="Gill Sans Infant Std"/>
              </a:defRPr>
            </a:lvl1pPr>
            <a:lvl2pPr marL="4572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9pPr>
          </a:lstStyle>
          <a:p>
            <a:r>
              <a:rPr lang="en-US"/>
              <a:t>IYCF-E TRAINING: COMPLEMENTARY FEEDING IN EMERGENCIES</a:t>
            </a:r>
          </a:p>
        </p:txBody>
      </p:sp>
      <p:sp>
        <p:nvSpPr>
          <p:cNvPr id="3" name="Slide Number Placeholder 2"/>
          <p:cNvSpPr>
            <a:spLocks noGrp="1"/>
          </p:cNvSpPr>
          <p:nvPr>
            <p:ph type="sldNum" sz="quarter" idx="12"/>
          </p:nvPr>
        </p:nvSpPr>
        <p:spPr>
          <a:xfrm>
            <a:off x="8030310" y="6441019"/>
            <a:ext cx="773723" cy="365125"/>
          </a:xfrm>
          <a:prstGeom prst="rect">
            <a:avLst/>
          </a:prstGeom>
        </p:spPr>
        <p:txBody>
          <a:bodyPr vert="horz" lIns="91440" tIns="45720" rIns="91440" bIns="45720" rtlCol="0" anchor="ctr"/>
          <a:lstStyle>
            <a:defPPr>
              <a:defRPr lang="en-GB"/>
            </a:defPPr>
            <a:lvl1pPr algn="r" rtl="0" eaLnBrk="0" fontAlgn="base" hangingPunct="0">
              <a:spcBef>
                <a:spcPct val="0"/>
              </a:spcBef>
              <a:spcAft>
                <a:spcPct val="0"/>
              </a:spcAft>
              <a:defRPr sz="1000" b="0" i="0" kern="1200">
                <a:solidFill>
                  <a:schemeClr val="tx1"/>
                </a:solidFill>
                <a:latin typeface="Gill Sans Infant Std"/>
                <a:ea typeface="MS PGothic" panose="020B0600070205080204" pitchFamily="34" charset="-128"/>
                <a:cs typeface="Gill Sans Infant Std"/>
              </a:defRPr>
            </a:lvl1pPr>
            <a:lvl2pPr marL="4572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ill Sans MT" panose="020B0502020104020203"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ill Sans MT" panose="020B0502020104020203" pitchFamily="34" charset="0"/>
                <a:ea typeface="MS PGothic" panose="020B0600070205080204" pitchFamily="34" charset="-128"/>
                <a:cs typeface="+mn-cs"/>
              </a:defRPr>
            </a:lvl9pPr>
          </a:lstStyle>
          <a:p>
            <a:fld id="{C3FDE51E-0052-334C-A4B2-C567FE9F326F}" type="slidenum">
              <a:rPr lang="en-US" smtClean="0"/>
              <a:pPr/>
              <a:t>18</a:t>
            </a:fld>
            <a:endParaRPr lang="en-US"/>
          </a:p>
        </p:txBody>
      </p:sp>
      <p:pic>
        <p:nvPicPr>
          <p:cNvPr id="5" name="Picture 7">
            <a:extLst>
              <a:ext uri="{FF2B5EF4-FFF2-40B4-BE49-F238E27FC236}">
                <a16:creationId xmlns:a16="http://schemas.microsoft.com/office/drawing/2014/main" id="{CF3776BF-6AC7-4E1D-9E9A-21FE6345D63A}"/>
              </a:ext>
            </a:extLst>
          </p:cNvPr>
          <p:cNvPicPr>
            <a:picLocks noChangeAspect="1"/>
          </p:cNvPicPr>
          <p:nvPr/>
        </p:nvPicPr>
        <p:blipFill rotWithShape="1">
          <a:blip r:embed="rId3"/>
          <a:srcRect l="3686" r="2688"/>
          <a:stretch/>
        </p:blipFill>
        <p:spPr>
          <a:xfrm>
            <a:off x="7391400" y="289571"/>
            <a:ext cx="1412633" cy="1860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8A8E2A29-9B95-0544-B5D4-1646410A4E18}"/>
              </a:ext>
            </a:extLst>
          </p:cNvPr>
          <p:cNvPicPr>
            <a:picLocks noChangeAspect="1"/>
          </p:cNvPicPr>
          <p:nvPr/>
        </p:nvPicPr>
        <p:blipFill>
          <a:blip r:embed="rId4"/>
          <a:stretch>
            <a:fillRect/>
          </a:stretch>
        </p:blipFill>
        <p:spPr>
          <a:xfrm>
            <a:off x="-76443" y="2262046"/>
            <a:ext cx="8880476" cy="3223518"/>
          </a:xfrm>
          <a:prstGeom prst="rect">
            <a:avLst/>
          </a:prstGeom>
        </p:spPr>
      </p:pic>
      <p:sp>
        <p:nvSpPr>
          <p:cNvPr id="8" name="Line 1">
            <a:extLst>
              <a:ext uri="{FF2B5EF4-FFF2-40B4-BE49-F238E27FC236}">
                <a16:creationId xmlns:a16="http://schemas.microsoft.com/office/drawing/2014/main" id="{EE7085FE-DC9B-5C45-9389-81C0C606EDC5}"/>
              </a:ext>
            </a:extLst>
          </p:cNvPr>
          <p:cNvSpPr>
            <a:spLocks noChangeShapeType="1"/>
          </p:cNvSpPr>
          <p:nvPr/>
        </p:nvSpPr>
        <p:spPr bwMode="auto">
          <a:xfrm>
            <a:off x="5357813" y="1438275"/>
            <a:ext cx="0"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2">
            <a:extLst>
              <a:ext uri="{FF2B5EF4-FFF2-40B4-BE49-F238E27FC236}">
                <a16:creationId xmlns:a16="http://schemas.microsoft.com/office/drawing/2014/main" id="{EC8D6D06-0A3C-1546-BFBA-38ADB172E512}"/>
              </a:ext>
            </a:extLst>
          </p:cNvPr>
          <p:cNvSpPr>
            <a:spLocks noChangeShapeType="1"/>
          </p:cNvSpPr>
          <p:nvPr/>
        </p:nvSpPr>
        <p:spPr bwMode="auto">
          <a:xfrm>
            <a:off x="2382838" y="1438275"/>
            <a:ext cx="0"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3">
            <a:extLst>
              <a:ext uri="{FF2B5EF4-FFF2-40B4-BE49-F238E27FC236}">
                <a16:creationId xmlns:a16="http://schemas.microsoft.com/office/drawing/2014/main" id="{AFC6D8D8-7F1D-6E44-9137-D7DF0F6B91A0}"/>
              </a:ext>
            </a:extLst>
          </p:cNvPr>
          <p:cNvSpPr>
            <a:spLocks noChangeArrowheads="1"/>
          </p:cNvSpPr>
          <p:nvPr/>
        </p:nvSpPr>
        <p:spPr bwMode="auto">
          <a:xfrm>
            <a:off x="467544" y="0"/>
            <a:ext cx="8676456" cy="6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6329" tIns="53958" rIns="91440" bIns="45720" numCol="1" anchor="ctr" anchorCtr="0" compatLnSpc="1">
            <a:prstTxWarp prst="textNoShape">
              <a:avLst/>
            </a:prstTxWarp>
            <a:spAutoFit/>
          </a:bodyPr>
          <a:lstStyle/>
          <a:p>
            <a:endParaRPr lang="en-US"/>
          </a:p>
        </p:txBody>
      </p:sp>
      <p:sp>
        <p:nvSpPr>
          <p:cNvPr id="11" name="Rectangle 4">
            <a:extLst>
              <a:ext uri="{FF2B5EF4-FFF2-40B4-BE49-F238E27FC236}">
                <a16:creationId xmlns:a16="http://schemas.microsoft.com/office/drawing/2014/main" id="{58253420-4E8B-F24D-91DF-C55E9E80E54C}"/>
              </a:ext>
            </a:extLst>
          </p:cNvPr>
          <p:cNvSpPr>
            <a:spLocks noChangeArrowheads="1"/>
          </p:cNvSpPr>
          <p:nvPr/>
        </p:nvSpPr>
        <p:spPr bwMode="auto">
          <a:xfrm>
            <a:off x="467544" y="567927"/>
            <a:ext cx="867645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Arial" panose="020B0604020202020204" pitchFamily="34" charset="0"/>
                <a:ea typeface="Arial" panose="020B0604020202020204" pitchFamily="34" charset="0"/>
              </a:rPr>
              <a:t>Cuándo</a:t>
            </a:r>
            <a:r>
              <a:rPr kumimoji="0" lang="en-US" altLang="en-US" sz="24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 y </a:t>
            </a:r>
            <a:r>
              <a:rPr kumimoji="0" lang="en-US" altLang="en-US" sz="2400" b="1" i="0" u="none" strike="noStrike" cap="none" normalizeH="0" baseline="0" dirty="0" err="1">
                <a:ln>
                  <a:noFill/>
                </a:ln>
                <a:solidFill>
                  <a:schemeClr val="tx1"/>
                </a:solidFill>
                <a:effectLst/>
                <a:latin typeface="Arial" panose="020B0604020202020204" pitchFamily="34" charset="0"/>
                <a:ea typeface="Arial" panose="020B0604020202020204" pitchFamily="34" charset="0"/>
              </a:rPr>
              <a:t>cómo</a:t>
            </a:r>
            <a:r>
              <a:rPr kumimoji="0" lang="en-US" altLang="en-US" sz="24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ea typeface="Arial" panose="020B0604020202020204" pitchFamily="34" charset="0"/>
              </a:rPr>
              <a:t>deben</a:t>
            </a:r>
            <a:r>
              <a:rPr kumimoji="0" lang="en-US" altLang="en-US" sz="24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  comer los </a:t>
            </a:r>
            <a:r>
              <a:rPr kumimoji="0" lang="en-US" altLang="en-US" sz="2400" b="1" i="0" u="none" strike="noStrike" cap="none" normalizeH="0" baseline="0" dirty="0" err="1">
                <a:ln>
                  <a:noFill/>
                </a:ln>
                <a:solidFill>
                  <a:schemeClr val="tx1"/>
                </a:solidFill>
                <a:effectLst/>
                <a:latin typeface="Arial" panose="020B0604020202020204" pitchFamily="34" charset="0"/>
                <a:ea typeface="Arial" panose="020B0604020202020204" pitchFamily="34" charset="0"/>
              </a:rPr>
              <a:t>niños</a:t>
            </a:r>
            <a:endParaRPr kumimoji="0" lang="en-US" altLang="en-US" sz="2400" b="1"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00420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248F3F-7BF1-BF4B-98C9-F51ADFAB963F}"/>
              </a:ext>
            </a:extLst>
          </p:cNvPr>
          <p:cNvSpPr>
            <a:spLocks noGrp="1"/>
          </p:cNvSpPr>
          <p:nvPr>
            <p:ph idx="1"/>
          </p:nvPr>
        </p:nvSpPr>
        <p:spPr/>
        <p:txBody>
          <a:bodyPr/>
          <a:lstStyle/>
          <a:p>
            <a:r>
              <a:rPr lang="en-US" dirty="0"/>
              <a:t>Pictures of Honduras</a:t>
            </a:r>
          </a:p>
        </p:txBody>
      </p:sp>
      <p:sp>
        <p:nvSpPr>
          <p:cNvPr id="4" name="Text Placeholder 3">
            <a:extLst>
              <a:ext uri="{FF2B5EF4-FFF2-40B4-BE49-F238E27FC236}">
                <a16:creationId xmlns:a16="http://schemas.microsoft.com/office/drawing/2014/main" id="{FFD7C7D0-41DD-2F4F-A281-311936DC74C0}"/>
              </a:ext>
            </a:extLst>
          </p:cNvPr>
          <p:cNvSpPr>
            <a:spLocks noGrp="1"/>
          </p:cNvSpPr>
          <p:nvPr>
            <p:ph type="body" sz="quarter" idx="13"/>
          </p:nvPr>
        </p:nvSpPr>
        <p:spPr/>
        <p:txBody>
          <a:bodyPr/>
          <a:lstStyle/>
          <a:p>
            <a:r>
              <a:rPr lang="en-US" sz="3000" dirty="0" err="1"/>
              <a:t>Importancia</a:t>
            </a:r>
            <a:r>
              <a:rPr lang="en-US" sz="3000" dirty="0"/>
              <a:t> de </a:t>
            </a:r>
            <a:r>
              <a:rPr lang="en-US" sz="3000" dirty="0" err="1"/>
              <a:t>apoyar</a:t>
            </a:r>
            <a:r>
              <a:rPr lang="en-US" sz="3000" dirty="0"/>
              <a:t> a ALNP </a:t>
            </a:r>
            <a:r>
              <a:rPr lang="en-US" sz="3000" dirty="0" err="1"/>
              <a:t>en</a:t>
            </a:r>
            <a:r>
              <a:rPr lang="en-US" sz="3000" dirty="0"/>
              <a:t> </a:t>
            </a:r>
            <a:r>
              <a:rPr lang="en-US" sz="3000" dirty="0" err="1"/>
              <a:t>emergencias</a:t>
            </a:r>
            <a:r>
              <a:rPr lang="en-US" sz="3000" dirty="0"/>
              <a:t>
</a:t>
            </a:r>
          </a:p>
        </p:txBody>
      </p:sp>
      <p:sp>
        <p:nvSpPr>
          <p:cNvPr id="6" name="Footer Placeholder 5">
            <a:extLst>
              <a:ext uri="{FF2B5EF4-FFF2-40B4-BE49-F238E27FC236}">
                <a16:creationId xmlns:a16="http://schemas.microsoft.com/office/drawing/2014/main" id="{5CA6EAEB-4432-9C4F-914A-8D3117846C7E}"/>
              </a:ext>
            </a:extLst>
          </p:cNvPr>
          <p:cNvSpPr>
            <a:spLocks noGrp="1"/>
          </p:cNvSpPr>
          <p:nvPr>
            <p:ph type="ftr" sz="quarter" idx="15"/>
          </p:nvPr>
        </p:nvSpPr>
        <p:spPr/>
        <p:txBody>
          <a:bodyPr/>
          <a:lstStyle/>
          <a:p>
            <a:pPr>
              <a:defRPr/>
            </a:pPr>
            <a:r>
              <a:rPr lang="en-GB"/>
              <a:t>IYCF-E TRAINING: WHY IS IYCF-E IMPORTANT?</a:t>
            </a:r>
            <a:endParaRPr lang="en-US" dirty="0"/>
          </a:p>
        </p:txBody>
      </p:sp>
      <p:sp>
        <p:nvSpPr>
          <p:cNvPr id="7" name="Slide Number Placeholder 6">
            <a:extLst>
              <a:ext uri="{FF2B5EF4-FFF2-40B4-BE49-F238E27FC236}">
                <a16:creationId xmlns:a16="http://schemas.microsoft.com/office/drawing/2014/main" id="{4B5DEE42-95B7-2544-AC85-B8A40837A5CE}"/>
              </a:ext>
            </a:extLst>
          </p:cNvPr>
          <p:cNvSpPr>
            <a:spLocks noGrp="1"/>
          </p:cNvSpPr>
          <p:nvPr>
            <p:ph type="sldNum" sz="quarter" idx="16"/>
          </p:nvPr>
        </p:nvSpPr>
        <p:spPr/>
        <p:txBody>
          <a:bodyPr/>
          <a:lstStyle/>
          <a:p>
            <a:fld id="{41FDA2C2-69E0-46EE-8574-559CE3F29F00}" type="slidenum">
              <a:rPr lang="en-US" altLang="en-US" smtClean="0"/>
              <a:pPr/>
              <a:t>19</a:t>
            </a:fld>
            <a:endParaRPr lang="en-US" altLang="en-US" dirty="0"/>
          </a:p>
        </p:txBody>
      </p:sp>
      <p:pic>
        <p:nvPicPr>
          <p:cNvPr id="9" name="Picture 8">
            <a:extLst>
              <a:ext uri="{FF2B5EF4-FFF2-40B4-BE49-F238E27FC236}">
                <a16:creationId xmlns:a16="http://schemas.microsoft.com/office/drawing/2014/main" id="{BAE4EB4A-A74B-BB43-A9AB-7D5B9578367C}"/>
              </a:ext>
            </a:extLst>
          </p:cNvPr>
          <p:cNvPicPr>
            <a:picLocks noChangeAspect="1"/>
          </p:cNvPicPr>
          <p:nvPr/>
        </p:nvPicPr>
        <p:blipFill>
          <a:blip r:embed="rId3"/>
          <a:stretch>
            <a:fillRect/>
          </a:stretch>
        </p:blipFill>
        <p:spPr>
          <a:xfrm>
            <a:off x="267350" y="1203726"/>
            <a:ext cx="7977058" cy="5274448"/>
          </a:xfrm>
          <a:prstGeom prst="rect">
            <a:avLst/>
          </a:prstGeom>
        </p:spPr>
      </p:pic>
    </p:spTree>
    <p:extLst>
      <p:ext uri="{BB962C8B-B14F-4D97-AF65-F5344CB8AC3E}">
        <p14:creationId xmlns:p14="http://schemas.microsoft.com/office/powerpoint/2010/main" val="1891343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145966-1B80-8948-A953-8AFEF5E7E2E7}"/>
              </a:ext>
            </a:extLst>
          </p:cNvPr>
          <p:cNvSpPr>
            <a:spLocks noGrp="1"/>
          </p:cNvSpPr>
          <p:nvPr>
            <p:ph type="sldNum" sz="quarter" idx="12"/>
          </p:nvPr>
        </p:nvSpPr>
        <p:spPr/>
        <p:txBody>
          <a:bodyPr/>
          <a:lstStyle/>
          <a:p>
            <a:fld id="{C3FDE51E-0052-334C-A4B2-C567FE9F326F}" type="slidenum">
              <a:rPr lang="en-US" smtClean="0"/>
              <a:t>2</a:t>
            </a:fld>
            <a:endParaRPr lang="en-US"/>
          </a:p>
        </p:txBody>
      </p:sp>
      <p:sp>
        <p:nvSpPr>
          <p:cNvPr id="5" name="Title 4">
            <a:extLst>
              <a:ext uri="{FF2B5EF4-FFF2-40B4-BE49-F238E27FC236}">
                <a16:creationId xmlns:a16="http://schemas.microsoft.com/office/drawing/2014/main" id="{3ABED4B4-1899-F54C-BB14-0EA4BF8D7EB7}"/>
              </a:ext>
            </a:extLst>
          </p:cNvPr>
          <p:cNvSpPr>
            <a:spLocks noGrp="1"/>
          </p:cNvSpPr>
          <p:nvPr>
            <p:ph type="title"/>
          </p:nvPr>
        </p:nvSpPr>
        <p:spPr/>
        <p:txBody>
          <a:bodyPr/>
          <a:lstStyle/>
          <a:p>
            <a:r>
              <a:rPr lang="en-US" dirty="0" err="1"/>
              <a:t>Introducción</a:t>
            </a:r>
            <a:r>
              <a:rPr lang="en-US" dirty="0"/>
              <a:t> – mi </a:t>
            </a:r>
            <a:r>
              <a:rPr lang="en-US" dirty="0" err="1"/>
              <a:t>función</a:t>
            </a:r>
            <a:endParaRPr lang="en-US" dirty="0"/>
          </a:p>
        </p:txBody>
      </p:sp>
      <p:sp>
        <p:nvSpPr>
          <p:cNvPr id="8" name="TextBox 7">
            <a:extLst>
              <a:ext uri="{FF2B5EF4-FFF2-40B4-BE49-F238E27FC236}">
                <a16:creationId xmlns:a16="http://schemas.microsoft.com/office/drawing/2014/main" id="{62F1C89E-3206-3747-A699-BDA9FB8D4F5F}"/>
              </a:ext>
            </a:extLst>
          </p:cNvPr>
          <p:cNvSpPr txBox="1"/>
          <p:nvPr/>
        </p:nvSpPr>
        <p:spPr>
          <a:xfrm>
            <a:off x="611560" y="1484784"/>
            <a:ext cx="7704856" cy="2308324"/>
          </a:xfrm>
          <a:prstGeom prst="rect">
            <a:avLst/>
          </a:prstGeom>
          <a:noFill/>
        </p:spPr>
        <p:txBody>
          <a:bodyPr wrap="square" lIns="0" tIns="0" rIns="0" bIns="0" rtlCol="0">
            <a:spAutoFit/>
          </a:bodyPr>
          <a:lstStyle/>
          <a:p>
            <a:endParaRPr lang="en-US" sz="1500" dirty="0">
              <a:latin typeface="Gill Sans Infant Std"/>
              <a:cs typeface="Gill Sans Infant Std"/>
            </a:endParaRPr>
          </a:p>
          <a:p>
            <a:endParaRPr lang="en-US" sz="1500" dirty="0">
              <a:latin typeface="Gill Sans Infant Std"/>
              <a:cs typeface="Gill Sans Infant Std"/>
            </a:endParaRPr>
          </a:p>
          <a:p>
            <a:r>
              <a:rPr lang="en-US" sz="2000" dirty="0" err="1">
                <a:latin typeface="Gill Sans Infant Std"/>
                <a:cs typeface="Gill Sans Infant Std"/>
              </a:rPr>
              <a:t>Apoyo</a:t>
            </a:r>
            <a:r>
              <a:rPr lang="en-US" sz="2000" dirty="0">
                <a:latin typeface="Gill Sans Infant Std"/>
                <a:cs typeface="Gill Sans Infant Std"/>
              </a:rPr>
              <a:t> a </a:t>
            </a:r>
            <a:r>
              <a:rPr lang="en-US" sz="2000" dirty="0" err="1">
                <a:latin typeface="Gill Sans Infant Std"/>
                <a:cs typeface="Gill Sans Infant Std"/>
              </a:rPr>
              <a:t>programas</a:t>
            </a:r>
            <a:r>
              <a:rPr lang="en-US" sz="2000" dirty="0">
                <a:latin typeface="Gill Sans Infant Std"/>
                <a:cs typeface="Gill Sans Infant Std"/>
              </a:rPr>
              <a:t> para </a:t>
            </a:r>
            <a:r>
              <a:rPr lang="en-US" sz="2000" dirty="0" err="1">
                <a:latin typeface="Gill Sans Infant Std"/>
                <a:cs typeface="Gill Sans Infant Std"/>
              </a:rPr>
              <a:t>identificar</a:t>
            </a:r>
            <a:r>
              <a:rPr lang="en-US" sz="2000" dirty="0">
                <a:latin typeface="Gill Sans Infant Std"/>
                <a:cs typeface="Gill Sans Infant Std"/>
              </a:rPr>
              <a:t> y </a:t>
            </a:r>
            <a:r>
              <a:rPr lang="en-US" sz="2000" dirty="0" err="1">
                <a:latin typeface="Gill Sans Infant Std"/>
                <a:cs typeface="Gill Sans Infant Std"/>
              </a:rPr>
              <a:t>apoyar</a:t>
            </a:r>
            <a:r>
              <a:rPr lang="en-US" sz="2000" dirty="0">
                <a:latin typeface="Gill Sans Infant Std"/>
                <a:cs typeface="Gill Sans Infant Std"/>
              </a:rPr>
              <a:t> los </a:t>
            </a:r>
            <a:r>
              <a:rPr lang="en-US" sz="2000" dirty="0" err="1">
                <a:latin typeface="Gill Sans Infant Std"/>
                <a:cs typeface="Gill Sans Infant Std"/>
              </a:rPr>
              <a:t>niños</a:t>
            </a:r>
            <a:r>
              <a:rPr lang="en-US" sz="2000" dirty="0">
                <a:latin typeface="Gill Sans Infant Std"/>
                <a:cs typeface="Gill Sans Infant Std"/>
              </a:rPr>
              <a:t> (0-23 meses) y las </a:t>
            </a:r>
            <a:r>
              <a:rPr lang="en-US" sz="2000" dirty="0" err="1">
                <a:latin typeface="Gill Sans Infant Std"/>
                <a:cs typeface="Gill Sans Infant Std"/>
              </a:rPr>
              <a:t>madres</a:t>
            </a:r>
            <a:r>
              <a:rPr lang="en-US" sz="2000" dirty="0">
                <a:latin typeface="Gill Sans Infant Std"/>
                <a:cs typeface="Gill Sans Infant Std"/>
              </a:rPr>
              <a:t> con mayor </a:t>
            </a:r>
            <a:r>
              <a:rPr lang="en-US" sz="2000" dirty="0" err="1">
                <a:latin typeface="Gill Sans Infant Std"/>
                <a:cs typeface="Gill Sans Infant Std"/>
              </a:rPr>
              <a:t>riesgo</a:t>
            </a:r>
            <a:r>
              <a:rPr lang="en-US" sz="2000" dirty="0">
                <a:latin typeface="Gill Sans Infant Std"/>
                <a:cs typeface="Gill Sans Infant Std"/>
              </a:rPr>
              <a:t> de </a:t>
            </a:r>
            <a:r>
              <a:rPr lang="en-US" sz="2000" dirty="0" err="1">
                <a:latin typeface="Gill Sans Infant Std"/>
                <a:cs typeface="Gill Sans Infant Std"/>
              </a:rPr>
              <a:t>desnutrición</a:t>
            </a:r>
            <a:r>
              <a:rPr lang="en-US" sz="2000" dirty="0">
                <a:latin typeface="Gill Sans Infant Std"/>
                <a:cs typeface="Gill Sans Infant Std"/>
              </a:rPr>
              <a:t>, </a:t>
            </a:r>
            <a:r>
              <a:rPr lang="en-US" sz="2000" dirty="0" err="1">
                <a:latin typeface="Gill Sans Infant Std"/>
                <a:cs typeface="Gill Sans Infant Std"/>
              </a:rPr>
              <a:t>enfermedad</a:t>
            </a:r>
            <a:r>
              <a:rPr lang="en-US" sz="2000" dirty="0">
                <a:latin typeface="Gill Sans Infant Std"/>
                <a:cs typeface="Gill Sans Infant Std"/>
              </a:rPr>
              <a:t> (y </a:t>
            </a:r>
            <a:r>
              <a:rPr lang="en-US" sz="2000" dirty="0" err="1">
                <a:latin typeface="Gill Sans Infant Std"/>
                <a:cs typeface="Gill Sans Infant Std"/>
              </a:rPr>
              <a:t>muerte</a:t>
            </a:r>
            <a:r>
              <a:rPr lang="en-US" sz="2000" dirty="0">
                <a:latin typeface="Gill Sans Infant Std"/>
                <a:cs typeface="Gill Sans Infant Std"/>
              </a:rPr>
              <a:t>)</a:t>
            </a:r>
          </a:p>
          <a:p>
            <a:endParaRPr lang="en-US" sz="2000" dirty="0">
              <a:latin typeface="Gill Sans Infant Std"/>
              <a:cs typeface="Gill Sans Infant Std"/>
            </a:endParaRPr>
          </a:p>
          <a:p>
            <a:pPr marL="342900" indent="-342900">
              <a:buFont typeface="Arial" panose="020B0604020202020204" pitchFamily="34" charset="0"/>
              <a:buChar char="•"/>
            </a:pPr>
            <a:r>
              <a:rPr lang="en-US" sz="2000" dirty="0">
                <a:latin typeface="Gill Sans Infant Std"/>
                <a:cs typeface="Gill Sans Infant Std"/>
              </a:rPr>
              <a:t>ALNP - </a:t>
            </a:r>
            <a:r>
              <a:rPr lang="en-US" sz="2000" dirty="0" err="1">
                <a:latin typeface="Gill Sans Infant Std"/>
                <a:cs typeface="Gill Sans Infant Std"/>
              </a:rPr>
              <a:t>Alimentacion</a:t>
            </a:r>
            <a:r>
              <a:rPr lang="en-US" sz="2000" dirty="0">
                <a:latin typeface="Gill Sans Infant Std"/>
                <a:cs typeface="Gill Sans Infant Std"/>
              </a:rPr>
              <a:t> y </a:t>
            </a:r>
            <a:r>
              <a:rPr lang="en-US" sz="2000" dirty="0" err="1">
                <a:latin typeface="Gill Sans Infant Std"/>
                <a:cs typeface="Gill Sans Infant Std"/>
              </a:rPr>
              <a:t>Lactancia</a:t>
            </a:r>
            <a:r>
              <a:rPr lang="en-US" sz="2000" dirty="0">
                <a:latin typeface="Gill Sans Infant Std"/>
                <a:cs typeface="Gill Sans Infant Std"/>
              </a:rPr>
              <a:t> para </a:t>
            </a:r>
            <a:r>
              <a:rPr lang="en-US" sz="2000" dirty="0" err="1">
                <a:latin typeface="Gill Sans Infant Std"/>
                <a:cs typeface="Gill Sans Infant Std"/>
              </a:rPr>
              <a:t>Niños</a:t>
            </a:r>
            <a:r>
              <a:rPr lang="en-US" sz="2000" dirty="0">
                <a:latin typeface="Gill Sans Infant Std"/>
                <a:cs typeface="Gill Sans Infant Std"/>
              </a:rPr>
              <a:t> </a:t>
            </a:r>
            <a:r>
              <a:rPr lang="en-US" sz="2000" dirty="0" err="1">
                <a:latin typeface="Gill Sans Infant Std"/>
                <a:cs typeface="Gill Sans Infant Std"/>
              </a:rPr>
              <a:t>Pequeños</a:t>
            </a:r>
            <a:r>
              <a:rPr lang="en-US" sz="2000" dirty="0">
                <a:latin typeface="Gill Sans Infant Std"/>
                <a:cs typeface="Gill Sans Infant Std"/>
              </a:rPr>
              <a:t> </a:t>
            </a:r>
          </a:p>
          <a:p>
            <a:pPr marL="342900" indent="-342900">
              <a:buFont typeface="Arial" panose="020B0604020202020204" pitchFamily="34" charset="0"/>
              <a:buChar char="•"/>
            </a:pPr>
            <a:r>
              <a:rPr lang="en-US" sz="2000" dirty="0">
                <a:latin typeface="Gill Sans Infant Std"/>
                <a:cs typeface="Gill Sans Infant Std"/>
              </a:rPr>
              <a:t>MAMI – </a:t>
            </a:r>
            <a:r>
              <a:rPr lang="en-US" sz="2000" dirty="0" err="1">
                <a:latin typeface="Gill Sans Infant Std"/>
                <a:cs typeface="Gill Sans Infant Std"/>
              </a:rPr>
              <a:t>manejo</a:t>
            </a:r>
            <a:r>
              <a:rPr lang="en-US" sz="2000" dirty="0">
                <a:latin typeface="Gill Sans Infant Std"/>
                <a:cs typeface="Gill Sans Infant Std"/>
              </a:rPr>
              <a:t> de la </a:t>
            </a:r>
            <a:r>
              <a:rPr lang="en-US" sz="2000" dirty="0" err="1">
                <a:latin typeface="Gill Sans Infant Std"/>
                <a:cs typeface="Gill Sans Infant Std"/>
              </a:rPr>
              <a:t>madre</a:t>
            </a:r>
            <a:r>
              <a:rPr lang="en-US" sz="2000" dirty="0">
                <a:latin typeface="Gill Sans Infant Std"/>
                <a:cs typeface="Gill Sans Infant Std"/>
              </a:rPr>
              <a:t> y los </a:t>
            </a:r>
            <a:r>
              <a:rPr lang="en-US" sz="2000" dirty="0" err="1">
                <a:latin typeface="Gill Sans Infant Std"/>
                <a:cs typeface="Gill Sans Infant Std"/>
              </a:rPr>
              <a:t>bebés</a:t>
            </a:r>
            <a:r>
              <a:rPr lang="en-US" sz="2000" dirty="0">
                <a:latin typeface="Gill Sans Infant Std"/>
                <a:cs typeface="Gill Sans Infant Std"/>
              </a:rPr>
              <a:t> </a:t>
            </a:r>
            <a:r>
              <a:rPr lang="en-US" sz="2000" dirty="0" err="1">
                <a:latin typeface="Gill Sans Infant Std"/>
                <a:cs typeface="Gill Sans Infant Std"/>
              </a:rPr>
              <a:t>en</a:t>
            </a:r>
            <a:r>
              <a:rPr lang="en-US" sz="2000" dirty="0">
                <a:latin typeface="Gill Sans Infant Std"/>
                <a:cs typeface="Gill Sans Infant Std"/>
              </a:rPr>
              <a:t> </a:t>
            </a:r>
            <a:r>
              <a:rPr lang="en-US" sz="2000" dirty="0" err="1">
                <a:latin typeface="Gill Sans Infant Std"/>
                <a:cs typeface="Gill Sans Infant Std"/>
              </a:rPr>
              <a:t>riesgo</a:t>
            </a:r>
            <a:endParaRPr lang="en-US" sz="2000" dirty="0">
              <a:latin typeface="Gill Sans Infant Std"/>
              <a:cs typeface="Gill Sans Infant Std"/>
            </a:endParaRPr>
          </a:p>
          <a:p>
            <a:endParaRPr lang="en-US" sz="2000" dirty="0">
              <a:latin typeface="Gill Sans Infant Std"/>
              <a:cs typeface="Gill Sans Infant Std"/>
            </a:endParaRPr>
          </a:p>
        </p:txBody>
      </p:sp>
      <p:pic>
        <p:nvPicPr>
          <p:cNvPr id="9" name="Picture 8">
            <a:extLst>
              <a:ext uri="{FF2B5EF4-FFF2-40B4-BE49-F238E27FC236}">
                <a16:creationId xmlns:a16="http://schemas.microsoft.com/office/drawing/2014/main" id="{023C41A7-BEBA-C141-866B-D09380C3135D}"/>
              </a:ext>
            </a:extLst>
          </p:cNvPr>
          <p:cNvPicPr>
            <a:picLocks noChangeAspect="1"/>
          </p:cNvPicPr>
          <p:nvPr/>
        </p:nvPicPr>
        <p:blipFill>
          <a:blip r:embed="rId2"/>
          <a:stretch>
            <a:fillRect/>
          </a:stretch>
        </p:blipFill>
        <p:spPr>
          <a:xfrm>
            <a:off x="2851088" y="5912721"/>
            <a:ext cx="1612900" cy="863600"/>
          </a:xfrm>
          <a:prstGeom prst="rect">
            <a:avLst/>
          </a:prstGeom>
        </p:spPr>
      </p:pic>
    </p:spTree>
    <p:extLst>
      <p:ext uri="{BB962C8B-B14F-4D97-AF65-F5344CB8AC3E}">
        <p14:creationId xmlns:p14="http://schemas.microsoft.com/office/powerpoint/2010/main" val="2208050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257790" y="0"/>
            <a:ext cx="8439472" cy="1823576"/>
          </a:xfrm>
          <a:prstGeom prst="rect">
            <a:avLst/>
          </a:prstGeom>
          <a:noFill/>
          <a:ln>
            <a:noFill/>
          </a:ln>
        </p:spPr>
        <p:txBody>
          <a:bodyPr wrap="square">
            <a:spAutoFit/>
          </a:bodyPr>
          <a:lstStyle>
            <a:lvl1pPr marL="457200" indent="-457200">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indent="0" algn="ctr">
              <a:spcBef>
                <a:spcPct val="50000"/>
              </a:spcBef>
              <a:defRPr/>
            </a:pPr>
            <a:r>
              <a:rPr lang="en-GB" altLang="en-US" sz="2500" b="1" dirty="0" err="1">
                <a:solidFill>
                  <a:srgbClr val="000000"/>
                </a:solidFill>
                <a:latin typeface="Gill Sans Infant Std"/>
              </a:rPr>
              <a:t>Desafíos</a:t>
            </a:r>
            <a:r>
              <a:rPr lang="en-GB" altLang="en-US" sz="2500" b="1" dirty="0">
                <a:solidFill>
                  <a:srgbClr val="000000"/>
                </a:solidFill>
                <a:latin typeface="Gill Sans Infant Std"/>
              </a:rPr>
              <a:t> para las </a:t>
            </a:r>
            <a:r>
              <a:rPr lang="en-GB" altLang="en-US" sz="2500" b="1" dirty="0" err="1">
                <a:solidFill>
                  <a:srgbClr val="000000"/>
                </a:solidFill>
                <a:latin typeface="Gill Sans Infant Std"/>
              </a:rPr>
              <a:t>prácticas</a:t>
            </a:r>
            <a:r>
              <a:rPr lang="en-GB" altLang="en-US" sz="2500" b="1" dirty="0">
                <a:solidFill>
                  <a:srgbClr val="000000"/>
                </a:solidFill>
                <a:latin typeface="Gill Sans Infant Std"/>
              </a:rPr>
              <a:t> </a:t>
            </a:r>
            <a:r>
              <a:rPr lang="en-GB" altLang="en-US" sz="2500" b="1" dirty="0" err="1">
                <a:solidFill>
                  <a:srgbClr val="000000"/>
                </a:solidFill>
                <a:latin typeface="Gill Sans Infant Std"/>
              </a:rPr>
              <a:t>recomendadas</a:t>
            </a:r>
            <a:r>
              <a:rPr lang="en-GB" altLang="en-US" sz="2500" b="1" dirty="0">
                <a:solidFill>
                  <a:srgbClr val="000000"/>
                </a:solidFill>
                <a:latin typeface="Gill Sans Infant Std"/>
              </a:rPr>
              <a:t> de </a:t>
            </a:r>
            <a:r>
              <a:rPr lang="en-GB" altLang="en-US" sz="2500" b="1" dirty="0" err="1">
                <a:solidFill>
                  <a:srgbClr val="000000"/>
                </a:solidFill>
                <a:latin typeface="Gill Sans Infant Std"/>
              </a:rPr>
              <a:t>lactancia</a:t>
            </a:r>
            <a:r>
              <a:rPr lang="en-GB" altLang="en-US" sz="2500" b="1" dirty="0">
                <a:solidFill>
                  <a:srgbClr val="000000"/>
                </a:solidFill>
                <a:latin typeface="Gill Sans Infant Std"/>
              </a:rPr>
              <a:t> </a:t>
            </a:r>
            <a:r>
              <a:rPr lang="en-GB" altLang="en-US" sz="2500" b="1" dirty="0" err="1">
                <a:solidFill>
                  <a:srgbClr val="000000"/>
                </a:solidFill>
                <a:latin typeface="Gill Sans Infant Std"/>
              </a:rPr>
              <a:t>materna</a:t>
            </a:r>
            <a:r>
              <a:rPr lang="en-GB" altLang="en-US" sz="2500" b="1" dirty="0">
                <a:solidFill>
                  <a:srgbClr val="000000"/>
                </a:solidFill>
                <a:latin typeface="Gill Sans Infant Std"/>
              </a:rPr>
              <a:t> y </a:t>
            </a:r>
            <a:r>
              <a:rPr lang="en-GB" altLang="en-US" sz="2500" b="1" dirty="0" err="1">
                <a:solidFill>
                  <a:srgbClr val="000000"/>
                </a:solidFill>
                <a:latin typeface="Gill Sans Infant Std"/>
              </a:rPr>
              <a:t>alimentación</a:t>
            </a:r>
            <a:r>
              <a:rPr lang="en-GB" altLang="en-US" sz="2500" b="1" dirty="0">
                <a:solidFill>
                  <a:srgbClr val="000000"/>
                </a:solidFill>
                <a:latin typeface="Gill Sans Infant Std"/>
              </a:rPr>
              <a:t> </a:t>
            </a:r>
            <a:r>
              <a:rPr lang="en-GB" altLang="en-US" sz="2500" b="1" dirty="0" err="1">
                <a:solidFill>
                  <a:srgbClr val="000000"/>
                </a:solidFill>
                <a:latin typeface="Gill Sans Infant Std"/>
              </a:rPr>
              <a:t>complementaria</a:t>
            </a:r>
            <a:r>
              <a:rPr lang="en-GB" altLang="en-US" sz="2500" b="1" dirty="0">
                <a:solidFill>
                  <a:srgbClr val="000000"/>
                </a:solidFill>
                <a:latin typeface="Gill Sans Infant Std"/>
              </a:rPr>
              <a:t> </a:t>
            </a:r>
            <a:r>
              <a:rPr lang="en-GB" altLang="en-US" sz="2500" b="1" dirty="0" err="1">
                <a:solidFill>
                  <a:srgbClr val="000000"/>
                </a:solidFill>
                <a:latin typeface="Gill Sans Infant Std"/>
              </a:rPr>
              <a:t>durante</a:t>
            </a:r>
            <a:r>
              <a:rPr lang="en-GB" altLang="en-US" sz="2500" b="1" dirty="0">
                <a:solidFill>
                  <a:srgbClr val="000000"/>
                </a:solidFill>
                <a:latin typeface="Gill Sans Infant Std"/>
              </a:rPr>
              <a:t> las </a:t>
            </a:r>
            <a:r>
              <a:rPr lang="en-GB" altLang="en-US" sz="2500" b="1" dirty="0" err="1">
                <a:solidFill>
                  <a:srgbClr val="000000"/>
                </a:solidFill>
                <a:latin typeface="Gill Sans Infant Std"/>
              </a:rPr>
              <a:t>emergencias</a:t>
            </a:r>
            <a:r>
              <a:rPr lang="en-GB" altLang="en-US" sz="2500" b="1" dirty="0">
                <a:solidFill>
                  <a:srgbClr val="000000"/>
                </a:solidFill>
                <a:latin typeface="Gill Sans Infant Std"/>
              </a:rPr>
              <a:t>
</a:t>
            </a:r>
            <a:endParaRPr lang="fr-FR" altLang="en-US" sz="2500" b="1" dirty="0">
              <a:solidFill>
                <a:srgbClr val="000000"/>
              </a:solidFill>
              <a:latin typeface="Gill Sans Infant Std"/>
            </a:endParaRPr>
          </a:p>
        </p:txBody>
      </p:sp>
      <p:sp>
        <p:nvSpPr>
          <p:cNvPr id="6" name="AutoShape 11"/>
          <p:cNvSpPr>
            <a:spLocks noChangeArrowheads="1"/>
          </p:cNvSpPr>
          <p:nvPr/>
        </p:nvSpPr>
        <p:spPr bwMode="auto">
          <a:xfrm>
            <a:off x="179858" y="2071072"/>
            <a:ext cx="2447925" cy="1423987"/>
          </a:xfrm>
          <a:prstGeom prst="roundRect">
            <a:avLst>
              <a:gd name="adj" fmla="val 16667"/>
            </a:avLst>
          </a:prstGeom>
          <a:solidFill>
            <a:schemeClr val="accent4"/>
          </a:solidFill>
          <a:ln w="9525">
            <a:solidFill>
              <a:schemeClr val="tx1"/>
            </a:solidFill>
            <a:round/>
            <a:headEnd/>
            <a:tailEnd/>
          </a:ln>
        </p:spPr>
        <p:txBody>
          <a:bodyPr lIns="90000" tIns="46800" rIns="90000" bIns="46800" anchor="ctr"/>
          <a:lstStyle>
            <a:lvl1pPr>
              <a:spcBef>
                <a:spcPts val="700"/>
              </a:spcBef>
              <a:buClr>
                <a:schemeClr val="accent2"/>
              </a:buClr>
              <a:buSzPct val="60000"/>
              <a:buFont typeface="Wingdings" panose="05000000000000000000" pitchFamily="2" charset="2"/>
              <a:buChar char=""/>
              <a:defRPr>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ts val="550"/>
              </a:spcBef>
              <a:buClr>
                <a:schemeClr val="accent1"/>
              </a:buClr>
              <a:buSzPct val="50000"/>
              <a:buFont typeface="Wingdings" panose="05000000000000000000" pitchFamily="2" charset="2"/>
              <a:buChar char=""/>
              <a:defRPr sz="1600">
                <a:solidFill>
                  <a:schemeClr val="tx1"/>
                </a:solidFill>
                <a:latin typeface="Gill Sans MT" panose="020B0502020104020203" pitchFamily="34" charset="0"/>
                <a:ea typeface="MS PGothic" panose="020B0600070205080204" pitchFamily="34" charset="-128"/>
              </a:defRPr>
            </a:lvl2pPr>
            <a:lvl3pPr marL="1143000" indent="-228600">
              <a:spcBef>
                <a:spcPts val="500"/>
              </a:spcBef>
              <a:buClr>
                <a:srgbClr val="8D9EB2"/>
              </a:buClr>
              <a:buSzPct val="40000"/>
              <a:buFont typeface="Wingdings" panose="05000000000000000000" pitchFamily="2" charset="2"/>
              <a:buChar char=""/>
              <a:defRPr sz="1400">
                <a:solidFill>
                  <a:schemeClr val="tx1"/>
                </a:solidFill>
                <a:latin typeface="Gill Sans MT" panose="020B0502020104020203" pitchFamily="34" charset="0"/>
                <a:ea typeface="MS PGothic" panose="020B0600070205080204" pitchFamily="34" charset="-128"/>
              </a:defRPr>
            </a:lvl3pPr>
            <a:lvl4pPr marL="1600200" indent="-228600">
              <a:spcBef>
                <a:spcPts val="400"/>
              </a:spcBef>
              <a:buClr>
                <a:srgbClr val="D80021"/>
              </a:buClr>
              <a:buSzPct val="38000"/>
              <a:buFont typeface="Wingdings" panose="05000000000000000000" pitchFamily="2" charset="2"/>
              <a:buChar char=""/>
              <a:defRPr sz="1200">
                <a:solidFill>
                  <a:schemeClr val="tx1"/>
                </a:solidFill>
                <a:latin typeface="Gill Sans MT" panose="020B0502020104020203" pitchFamily="34" charset="0"/>
                <a:ea typeface="MS PGothic" panose="020B0600070205080204" pitchFamily="34" charset="-128"/>
              </a:defRPr>
            </a:lvl4pPr>
            <a:lvl5pPr marL="2057400" indent="-228600">
              <a:spcBef>
                <a:spcPts val="400"/>
              </a:spcBef>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9pPr>
          </a:lstStyle>
          <a:p>
            <a:pPr algn="ctr">
              <a:spcBef>
                <a:spcPct val="0"/>
              </a:spcBef>
              <a:buClrTx/>
              <a:buSzTx/>
              <a:buNone/>
              <a:defRPr/>
            </a:pPr>
            <a:r>
              <a:rPr lang="en-US" altLang="en-US" sz="2000" b="1" dirty="0" err="1">
                <a:solidFill>
                  <a:schemeClr val="bg1"/>
                </a:solidFill>
                <a:latin typeface="Gill Sans Infant Std"/>
              </a:rPr>
              <a:t>Bajas</a:t>
            </a:r>
            <a:r>
              <a:rPr lang="en-US" altLang="en-US" sz="2000" b="1" dirty="0">
                <a:solidFill>
                  <a:schemeClr val="bg1"/>
                </a:solidFill>
                <a:latin typeface="Gill Sans Infant Std"/>
              </a:rPr>
              <a:t> </a:t>
            </a:r>
            <a:r>
              <a:rPr lang="en-US" altLang="en-US" sz="2000" b="1" dirty="0" err="1">
                <a:solidFill>
                  <a:schemeClr val="bg1"/>
                </a:solidFill>
                <a:latin typeface="Gill Sans Infant Std"/>
              </a:rPr>
              <a:t>tasas</a:t>
            </a:r>
            <a:r>
              <a:rPr lang="en-US" altLang="en-US" sz="2000" b="1" dirty="0">
                <a:solidFill>
                  <a:schemeClr val="bg1"/>
                </a:solidFill>
                <a:latin typeface="Gill Sans Infant Std"/>
              </a:rPr>
              <a:t> de </a:t>
            </a:r>
            <a:r>
              <a:rPr lang="en-US" altLang="en-US" sz="2000" b="1" dirty="0" err="1">
                <a:solidFill>
                  <a:schemeClr val="bg1"/>
                </a:solidFill>
                <a:latin typeface="Gill Sans Infant Std"/>
              </a:rPr>
              <a:t>lactancia</a:t>
            </a:r>
            <a:r>
              <a:rPr lang="en-US" altLang="en-US" sz="2000" b="1" dirty="0">
                <a:solidFill>
                  <a:schemeClr val="bg1"/>
                </a:solidFill>
                <a:latin typeface="Gill Sans Infant Std"/>
              </a:rPr>
              <a:t> </a:t>
            </a:r>
            <a:r>
              <a:rPr lang="en-US" altLang="en-US" sz="2000" b="1" dirty="0" err="1">
                <a:solidFill>
                  <a:schemeClr val="bg1"/>
                </a:solidFill>
                <a:latin typeface="Gill Sans Infant Std"/>
              </a:rPr>
              <a:t>materna</a:t>
            </a:r>
            <a:r>
              <a:rPr lang="en-US" altLang="en-US" sz="2400" b="1" dirty="0">
                <a:solidFill>
                  <a:schemeClr val="bg1"/>
                </a:solidFill>
                <a:latin typeface="Gill Sans Infant Std"/>
              </a:rPr>
              <a:t>
</a:t>
            </a:r>
          </a:p>
        </p:txBody>
      </p:sp>
      <p:sp>
        <p:nvSpPr>
          <p:cNvPr id="106500" name="AutoShape 10"/>
          <p:cNvSpPr>
            <a:spLocks noChangeArrowheads="1"/>
          </p:cNvSpPr>
          <p:nvPr/>
        </p:nvSpPr>
        <p:spPr bwMode="auto">
          <a:xfrm>
            <a:off x="179858" y="4446039"/>
            <a:ext cx="2447925" cy="1383903"/>
          </a:xfrm>
          <a:prstGeom prst="roundRect">
            <a:avLst>
              <a:gd name="adj" fmla="val 16667"/>
            </a:avLst>
          </a:prstGeom>
          <a:solidFill>
            <a:schemeClr val="accent4"/>
          </a:solidFill>
          <a:ln w="9525">
            <a:solidFill>
              <a:schemeClr val="tx1"/>
            </a:solidFill>
            <a:round/>
            <a:headEnd/>
            <a:tailEnd/>
          </a:ln>
        </p:spPr>
        <p:txBody>
          <a:bodyPr lIns="90000" tIns="46800" rIns="90000" bIns="46800"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defRPr/>
            </a:pPr>
            <a:r>
              <a:rPr lang="en-US" altLang="en-US" sz="2000" b="1" dirty="0">
                <a:solidFill>
                  <a:schemeClr val="bg1"/>
                </a:solidFill>
                <a:latin typeface="Gill Sans Infant Std"/>
              </a:rPr>
              <a:t>Malas </a:t>
            </a:r>
            <a:r>
              <a:rPr lang="en-US" altLang="en-US" sz="2000" b="1" dirty="0" err="1">
                <a:solidFill>
                  <a:schemeClr val="bg1"/>
                </a:solidFill>
                <a:latin typeface="Gill Sans Infant Std"/>
              </a:rPr>
              <a:t>prácticas</a:t>
            </a:r>
            <a:r>
              <a:rPr lang="en-US" altLang="en-US" sz="2000" b="1" dirty="0">
                <a:solidFill>
                  <a:schemeClr val="bg1"/>
                </a:solidFill>
                <a:latin typeface="Gill Sans Infant Std"/>
              </a:rPr>
              <a:t> de </a:t>
            </a:r>
            <a:r>
              <a:rPr lang="en-US" altLang="en-US" sz="2000" b="1" dirty="0" err="1">
                <a:solidFill>
                  <a:schemeClr val="bg1"/>
                </a:solidFill>
                <a:latin typeface="Gill Sans Infant Std"/>
              </a:rPr>
              <a:t>alimentación</a:t>
            </a:r>
            <a:r>
              <a:rPr lang="en-US" altLang="en-US" sz="2000" b="1" dirty="0">
                <a:solidFill>
                  <a:schemeClr val="bg1"/>
                </a:solidFill>
                <a:latin typeface="Gill Sans Infant Std"/>
              </a:rPr>
              <a:t> </a:t>
            </a:r>
            <a:r>
              <a:rPr lang="en-US" altLang="en-US" sz="2400" b="1" dirty="0">
                <a:solidFill>
                  <a:schemeClr val="bg1"/>
                </a:solidFill>
                <a:latin typeface="Gill Sans Infant Std"/>
              </a:rPr>
              <a:t>
</a:t>
            </a:r>
          </a:p>
        </p:txBody>
      </p:sp>
      <p:sp>
        <p:nvSpPr>
          <p:cNvPr id="8" name="AutoShape 12"/>
          <p:cNvSpPr>
            <a:spLocks noChangeArrowheads="1"/>
          </p:cNvSpPr>
          <p:nvPr/>
        </p:nvSpPr>
        <p:spPr bwMode="auto">
          <a:xfrm>
            <a:off x="6516217" y="1942457"/>
            <a:ext cx="2351013" cy="1353669"/>
          </a:xfrm>
          <a:prstGeom prst="roundRect">
            <a:avLst>
              <a:gd name="adj" fmla="val 16667"/>
            </a:avLst>
          </a:prstGeom>
          <a:solidFill>
            <a:schemeClr val="tx2"/>
          </a:solidFill>
          <a:ln w="9525">
            <a:solidFill>
              <a:schemeClr val="tx1"/>
            </a:solidFill>
            <a:round/>
            <a:headEnd/>
            <a:tailEnd/>
          </a:ln>
        </p:spPr>
        <p:txBody>
          <a:bodyPr lIns="90000" tIns="46800" rIns="90000" bIns="46800" anchor="ctr"/>
          <a:lstStyle>
            <a:lvl1pPr>
              <a:spcBef>
                <a:spcPts val="700"/>
              </a:spcBef>
              <a:buClr>
                <a:schemeClr val="accent2"/>
              </a:buClr>
              <a:buSzPct val="60000"/>
              <a:buFont typeface="Wingdings" panose="05000000000000000000" pitchFamily="2" charset="2"/>
              <a:buChar char=""/>
              <a:defRPr>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ts val="550"/>
              </a:spcBef>
              <a:buClr>
                <a:schemeClr val="accent1"/>
              </a:buClr>
              <a:buSzPct val="50000"/>
              <a:buFont typeface="Wingdings" panose="05000000000000000000" pitchFamily="2" charset="2"/>
              <a:buChar char=""/>
              <a:defRPr sz="1600">
                <a:solidFill>
                  <a:schemeClr val="tx1"/>
                </a:solidFill>
                <a:latin typeface="Gill Sans MT" panose="020B0502020104020203" pitchFamily="34" charset="0"/>
                <a:ea typeface="MS PGothic" panose="020B0600070205080204" pitchFamily="34" charset="-128"/>
              </a:defRPr>
            </a:lvl2pPr>
            <a:lvl3pPr marL="1143000" indent="-228600">
              <a:spcBef>
                <a:spcPts val="500"/>
              </a:spcBef>
              <a:buClr>
                <a:srgbClr val="8D9EB2"/>
              </a:buClr>
              <a:buSzPct val="40000"/>
              <a:buFont typeface="Wingdings" panose="05000000000000000000" pitchFamily="2" charset="2"/>
              <a:buChar char=""/>
              <a:defRPr sz="1400">
                <a:solidFill>
                  <a:schemeClr val="tx1"/>
                </a:solidFill>
                <a:latin typeface="Gill Sans MT" panose="020B0502020104020203" pitchFamily="34" charset="0"/>
                <a:ea typeface="MS PGothic" panose="020B0600070205080204" pitchFamily="34" charset="-128"/>
              </a:defRPr>
            </a:lvl3pPr>
            <a:lvl4pPr marL="1600200" indent="-228600">
              <a:spcBef>
                <a:spcPts val="400"/>
              </a:spcBef>
              <a:buClr>
                <a:srgbClr val="D80021"/>
              </a:buClr>
              <a:buSzPct val="38000"/>
              <a:buFont typeface="Wingdings" panose="05000000000000000000" pitchFamily="2" charset="2"/>
              <a:buChar char=""/>
              <a:defRPr sz="1200">
                <a:solidFill>
                  <a:schemeClr val="tx1"/>
                </a:solidFill>
                <a:latin typeface="Gill Sans MT" panose="020B0502020104020203" pitchFamily="34" charset="0"/>
                <a:ea typeface="MS PGothic" panose="020B0600070205080204" pitchFamily="34" charset="-128"/>
              </a:defRPr>
            </a:lvl4pPr>
            <a:lvl5pPr marL="2057400" indent="-228600">
              <a:spcBef>
                <a:spcPts val="400"/>
              </a:spcBef>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9pPr>
          </a:lstStyle>
          <a:p>
            <a:pPr algn="ctr">
              <a:spcBef>
                <a:spcPct val="0"/>
              </a:spcBef>
              <a:buClrTx/>
              <a:buSzTx/>
              <a:buNone/>
              <a:defRPr/>
            </a:pPr>
            <a:r>
              <a:rPr lang="en-US" altLang="en-US" sz="2400" b="1" dirty="0" err="1">
                <a:solidFill>
                  <a:schemeClr val="bg1"/>
                </a:solidFill>
                <a:latin typeface="Gill Sans Infant Std"/>
              </a:rPr>
              <a:t>Donaciones</a:t>
            </a:r>
            <a:r>
              <a:rPr lang="en-US" altLang="en-US" sz="2400" b="1" dirty="0">
                <a:solidFill>
                  <a:schemeClr val="bg1"/>
                </a:solidFill>
                <a:latin typeface="Gill Sans Infant Std"/>
              </a:rPr>
              <a:t> de formulas y leche </a:t>
            </a:r>
            <a:r>
              <a:rPr lang="en-US" altLang="en-US" sz="2400" b="1" dirty="0" err="1">
                <a:solidFill>
                  <a:schemeClr val="bg1"/>
                </a:solidFill>
                <a:latin typeface="Gill Sans Infant Std"/>
              </a:rPr>
              <a:t>polvo</a:t>
            </a:r>
            <a:r>
              <a:rPr lang="en-US" altLang="en-US" sz="2400" b="1" dirty="0">
                <a:solidFill>
                  <a:schemeClr val="bg1"/>
                </a:solidFill>
                <a:latin typeface="Gill Sans Infant Std"/>
              </a:rPr>
              <a:t>
</a:t>
            </a:r>
          </a:p>
        </p:txBody>
      </p:sp>
      <p:sp>
        <p:nvSpPr>
          <p:cNvPr id="9" name="AutoShape 11"/>
          <p:cNvSpPr>
            <a:spLocks noChangeArrowheads="1"/>
          </p:cNvSpPr>
          <p:nvPr/>
        </p:nvSpPr>
        <p:spPr bwMode="auto">
          <a:xfrm>
            <a:off x="3364029" y="1951038"/>
            <a:ext cx="2985971" cy="1978025"/>
          </a:xfrm>
          <a:prstGeom prst="roundRect">
            <a:avLst>
              <a:gd name="adj" fmla="val 16667"/>
            </a:avLst>
          </a:prstGeom>
          <a:solidFill>
            <a:schemeClr val="tx2"/>
          </a:solidFill>
          <a:ln w="9525">
            <a:solidFill>
              <a:schemeClr val="tx1"/>
            </a:solidFill>
            <a:round/>
            <a:headEnd/>
            <a:tailEnd/>
          </a:ln>
        </p:spPr>
        <p:txBody>
          <a:bodyPr lIns="90000" tIns="46800" rIns="90000" bIns="46800" anchor="ctr"/>
          <a:lstStyle>
            <a:lvl1pPr>
              <a:spcBef>
                <a:spcPts val="700"/>
              </a:spcBef>
              <a:buClr>
                <a:schemeClr val="accent2"/>
              </a:buClr>
              <a:buSzPct val="60000"/>
              <a:buFont typeface="Wingdings" panose="05000000000000000000" pitchFamily="2" charset="2"/>
              <a:buChar char=""/>
              <a:defRPr>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ts val="550"/>
              </a:spcBef>
              <a:buClr>
                <a:schemeClr val="accent1"/>
              </a:buClr>
              <a:buSzPct val="50000"/>
              <a:buFont typeface="Wingdings" panose="05000000000000000000" pitchFamily="2" charset="2"/>
              <a:buChar char=""/>
              <a:defRPr sz="1600">
                <a:solidFill>
                  <a:schemeClr val="tx1"/>
                </a:solidFill>
                <a:latin typeface="Gill Sans MT" panose="020B0502020104020203" pitchFamily="34" charset="0"/>
                <a:ea typeface="MS PGothic" panose="020B0600070205080204" pitchFamily="34" charset="-128"/>
              </a:defRPr>
            </a:lvl2pPr>
            <a:lvl3pPr marL="1143000" indent="-228600">
              <a:spcBef>
                <a:spcPts val="500"/>
              </a:spcBef>
              <a:buClr>
                <a:srgbClr val="8D9EB2"/>
              </a:buClr>
              <a:buSzPct val="40000"/>
              <a:buFont typeface="Wingdings" panose="05000000000000000000" pitchFamily="2" charset="2"/>
              <a:buChar char=""/>
              <a:defRPr sz="1400">
                <a:solidFill>
                  <a:schemeClr val="tx1"/>
                </a:solidFill>
                <a:latin typeface="Gill Sans MT" panose="020B0502020104020203" pitchFamily="34" charset="0"/>
                <a:ea typeface="MS PGothic" panose="020B0600070205080204" pitchFamily="34" charset="-128"/>
              </a:defRPr>
            </a:lvl3pPr>
            <a:lvl4pPr marL="1600200" indent="-228600">
              <a:spcBef>
                <a:spcPts val="400"/>
              </a:spcBef>
              <a:buClr>
                <a:srgbClr val="D80021"/>
              </a:buClr>
              <a:buSzPct val="38000"/>
              <a:buFont typeface="Wingdings" panose="05000000000000000000" pitchFamily="2" charset="2"/>
              <a:buChar char=""/>
              <a:defRPr sz="1200">
                <a:solidFill>
                  <a:schemeClr val="tx1"/>
                </a:solidFill>
                <a:latin typeface="Gill Sans MT" panose="020B0502020104020203" pitchFamily="34" charset="0"/>
                <a:ea typeface="MS PGothic" panose="020B0600070205080204" pitchFamily="34" charset="-128"/>
              </a:defRPr>
            </a:lvl4pPr>
            <a:lvl5pPr marL="2057400" indent="-228600">
              <a:spcBef>
                <a:spcPts val="400"/>
              </a:spcBef>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9pPr>
          </a:lstStyle>
          <a:p>
            <a:pPr algn="ctr">
              <a:spcBef>
                <a:spcPct val="0"/>
              </a:spcBef>
              <a:buClrTx/>
              <a:buSzTx/>
              <a:buNone/>
              <a:defRPr/>
            </a:pPr>
            <a:r>
              <a:rPr lang="en-US" altLang="en-US" sz="2000" b="1" dirty="0" err="1">
                <a:solidFill>
                  <a:schemeClr val="bg1"/>
                </a:solidFill>
                <a:latin typeface="Gill Sans Infant Std"/>
              </a:rPr>
              <a:t>Aumento</a:t>
            </a:r>
            <a:r>
              <a:rPr lang="en-US" altLang="en-US" sz="2000" b="1" dirty="0">
                <a:solidFill>
                  <a:schemeClr val="bg1"/>
                </a:solidFill>
                <a:latin typeface="Gill Sans Infant Std"/>
              </a:rPr>
              <a:t> de </a:t>
            </a:r>
            <a:r>
              <a:rPr lang="en-US" altLang="en-US" sz="2000" b="1" dirty="0" err="1">
                <a:solidFill>
                  <a:schemeClr val="bg1"/>
                </a:solidFill>
                <a:latin typeface="Gill Sans Infant Std"/>
              </a:rPr>
              <a:t>mitos</a:t>
            </a:r>
            <a:r>
              <a:rPr lang="en-US" altLang="en-US" sz="2000" b="1" dirty="0">
                <a:solidFill>
                  <a:schemeClr val="bg1"/>
                </a:solidFill>
                <a:latin typeface="Gill Sans Infant Std"/>
              </a:rPr>
              <a:t> y </a:t>
            </a:r>
            <a:r>
              <a:rPr lang="en-US" altLang="en-US" sz="2000" b="1" dirty="0" err="1">
                <a:solidFill>
                  <a:schemeClr val="bg1"/>
                </a:solidFill>
                <a:latin typeface="Gill Sans Infant Std"/>
              </a:rPr>
              <a:t>conceptos</a:t>
            </a:r>
            <a:r>
              <a:rPr lang="en-US" altLang="en-US" sz="2000" b="1" dirty="0">
                <a:solidFill>
                  <a:schemeClr val="bg1"/>
                </a:solidFill>
                <a:latin typeface="Gill Sans Infant Std"/>
              </a:rPr>
              <a:t> </a:t>
            </a:r>
            <a:r>
              <a:rPr lang="en-US" altLang="en-US" sz="2000" b="1" dirty="0" err="1">
                <a:solidFill>
                  <a:schemeClr val="bg1"/>
                </a:solidFill>
                <a:latin typeface="Gill Sans Infant Std"/>
              </a:rPr>
              <a:t>erróneos</a:t>
            </a:r>
            <a:r>
              <a:rPr lang="en-US" altLang="en-US" sz="2000" b="1" dirty="0">
                <a:solidFill>
                  <a:schemeClr val="bg1"/>
                </a:solidFill>
                <a:latin typeface="Gill Sans Infant Std"/>
              </a:rPr>
              <a:t> que </a:t>
            </a:r>
            <a:r>
              <a:rPr lang="en-US" altLang="en-US" sz="2000" b="1" dirty="0" err="1">
                <a:solidFill>
                  <a:schemeClr val="bg1"/>
                </a:solidFill>
                <a:latin typeface="Gill Sans Infant Std"/>
              </a:rPr>
              <a:t>socavan</a:t>
            </a:r>
            <a:r>
              <a:rPr lang="en-US" altLang="en-US" sz="2000" b="1" dirty="0">
                <a:solidFill>
                  <a:schemeClr val="bg1"/>
                </a:solidFill>
                <a:latin typeface="Gill Sans Infant Std"/>
              </a:rPr>
              <a:t> la </a:t>
            </a:r>
            <a:r>
              <a:rPr lang="en-US" altLang="en-US" sz="2000" b="1" dirty="0" err="1">
                <a:solidFill>
                  <a:schemeClr val="bg1"/>
                </a:solidFill>
                <a:latin typeface="Gill Sans Infant Std"/>
              </a:rPr>
              <a:t>lactancia</a:t>
            </a:r>
            <a:r>
              <a:rPr lang="en-US" altLang="en-US" sz="2000" b="1" dirty="0">
                <a:solidFill>
                  <a:schemeClr val="bg1"/>
                </a:solidFill>
                <a:latin typeface="Gill Sans Infant Std"/>
              </a:rPr>
              <a:t> </a:t>
            </a:r>
            <a:r>
              <a:rPr lang="en-US" altLang="en-US" sz="2000" b="1" dirty="0" err="1">
                <a:solidFill>
                  <a:schemeClr val="bg1"/>
                </a:solidFill>
                <a:latin typeface="Gill Sans Infant Std"/>
              </a:rPr>
              <a:t>materna</a:t>
            </a:r>
            <a:r>
              <a:rPr lang="en-US" altLang="en-US" sz="2000" b="1" dirty="0">
                <a:solidFill>
                  <a:schemeClr val="bg1"/>
                </a:solidFill>
                <a:latin typeface="Gill Sans Infant Std"/>
              </a:rPr>
              <a:t>
</a:t>
            </a:r>
          </a:p>
        </p:txBody>
      </p:sp>
      <p:sp>
        <p:nvSpPr>
          <p:cNvPr id="10" name="AutoShape 11"/>
          <p:cNvSpPr>
            <a:spLocks noChangeArrowheads="1"/>
          </p:cNvSpPr>
          <p:nvPr/>
        </p:nvSpPr>
        <p:spPr bwMode="auto">
          <a:xfrm>
            <a:off x="3364029" y="4252674"/>
            <a:ext cx="2954238" cy="1960842"/>
          </a:xfrm>
          <a:prstGeom prst="roundRect">
            <a:avLst>
              <a:gd name="adj" fmla="val 16667"/>
            </a:avLst>
          </a:prstGeom>
          <a:solidFill>
            <a:schemeClr val="tx2"/>
          </a:solidFill>
          <a:ln w="9525">
            <a:solidFill>
              <a:schemeClr val="tx1"/>
            </a:solidFill>
            <a:round/>
            <a:headEnd/>
            <a:tailEnd/>
          </a:ln>
        </p:spPr>
        <p:txBody>
          <a:bodyPr lIns="90000" tIns="46800" rIns="90000" bIns="46800" anchor="ctr"/>
          <a:lstStyle>
            <a:lvl1pPr>
              <a:spcBef>
                <a:spcPts val="700"/>
              </a:spcBef>
              <a:buClr>
                <a:schemeClr val="accent2"/>
              </a:buClr>
              <a:buSzPct val="60000"/>
              <a:buFont typeface="Wingdings" panose="05000000000000000000" pitchFamily="2" charset="2"/>
              <a:buChar char=""/>
              <a:defRPr>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ts val="550"/>
              </a:spcBef>
              <a:buClr>
                <a:schemeClr val="accent1"/>
              </a:buClr>
              <a:buSzPct val="50000"/>
              <a:buFont typeface="Wingdings" panose="05000000000000000000" pitchFamily="2" charset="2"/>
              <a:buChar char=""/>
              <a:defRPr sz="1600">
                <a:solidFill>
                  <a:schemeClr val="tx1"/>
                </a:solidFill>
                <a:latin typeface="Gill Sans MT" panose="020B0502020104020203" pitchFamily="34" charset="0"/>
                <a:ea typeface="MS PGothic" panose="020B0600070205080204" pitchFamily="34" charset="-128"/>
              </a:defRPr>
            </a:lvl2pPr>
            <a:lvl3pPr marL="1143000" indent="-228600">
              <a:spcBef>
                <a:spcPts val="500"/>
              </a:spcBef>
              <a:buClr>
                <a:srgbClr val="8D9EB2"/>
              </a:buClr>
              <a:buSzPct val="40000"/>
              <a:buFont typeface="Wingdings" panose="05000000000000000000" pitchFamily="2" charset="2"/>
              <a:buChar char=""/>
              <a:defRPr sz="1400">
                <a:solidFill>
                  <a:schemeClr val="tx1"/>
                </a:solidFill>
                <a:latin typeface="Gill Sans MT" panose="020B0502020104020203" pitchFamily="34" charset="0"/>
                <a:ea typeface="MS PGothic" panose="020B0600070205080204" pitchFamily="34" charset="-128"/>
              </a:defRPr>
            </a:lvl3pPr>
            <a:lvl4pPr marL="1600200" indent="-228600">
              <a:spcBef>
                <a:spcPts val="400"/>
              </a:spcBef>
              <a:buClr>
                <a:srgbClr val="D80021"/>
              </a:buClr>
              <a:buSzPct val="38000"/>
              <a:buFont typeface="Wingdings" panose="05000000000000000000" pitchFamily="2" charset="2"/>
              <a:buChar char=""/>
              <a:defRPr sz="1200">
                <a:solidFill>
                  <a:schemeClr val="tx1"/>
                </a:solidFill>
                <a:latin typeface="Gill Sans MT" panose="020B0502020104020203" pitchFamily="34" charset="0"/>
                <a:ea typeface="MS PGothic" panose="020B0600070205080204" pitchFamily="34" charset="-128"/>
              </a:defRPr>
            </a:lvl4pPr>
            <a:lvl5pPr marL="2057400" indent="-228600">
              <a:spcBef>
                <a:spcPts val="400"/>
              </a:spcBef>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9pPr>
          </a:lstStyle>
          <a:p>
            <a:pPr algn="ctr">
              <a:spcBef>
                <a:spcPct val="0"/>
              </a:spcBef>
              <a:buClrTx/>
              <a:buSzTx/>
              <a:buNone/>
              <a:defRPr/>
            </a:pPr>
            <a:r>
              <a:rPr lang="en-US" altLang="en-US" sz="2400" b="1" dirty="0">
                <a:solidFill>
                  <a:schemeClr val="bg1"/>
                </a:solidFill>
                <a:latin typeface="Gill Sans Infant Std"/>
              </a:rPr>
              <a:t>Falta de </a:t>
            </a:r>
            <a:r>
              <a:rPr lang="en-US" altLang="en-US" sz="2400" b="1" dirty="0" err="1">
                <a:solidFill>
                  <a:schemeClr val="bg1"/>
                </a:solidFill>
                <a:latin typeface="Gill Sans Infant Std"/>
              </a:rPr>
              <a:t>alimentos</a:t>
            </a:r>
            <a:r>
              <a:rPr lang="en-US" altLang="en-US" sz="2400" b="1" dirty="0">
                <a:solidFill>
                  <a:schemeClr val="bg1"/>
                </a:solidFill>
                <a:latin typeface="Gill Sans Infant Std"/>
              </a:rPr>
              <a:t> </a:t>
            </a:r>
            <a:r>
              <a:rPr lang="en-US" altLang="en-US" sz="2400" b="1" dirty="0" err="1">
                <a:solidFill>
                  <a:schemeClr val="bg1"/>
                </a:solidFill>
                <a:latin typeface="Gill Sans Infant Std"/>
              </a:rPr>
              <a:t>complementarios</a:t>
            </a:r>
            <a:r>
              <a:rPr lang="en-US" altLang="en-US" sz="2400" b="1" dirty="0">
                <a:solidFill>
                  <a:schemeClr val="bg1"/>
                </a:solidFill>
                <a:latin typeface="Gill Sans Infant Std"/>
              </a:rPr>
              <a:t> </a:t>
            </a:r>
            <a:r>
              <a:rPr lang="en-US" altLang="en-US" sz="2400" b="1" dirty="0" err="1">
                <a:solidFill>
                  <a:schemeClr val="bg1"/>
                </a:solidFill>
                <a:latin typeface="Gill Sans Infant Std"/>
              </a:rPr>
              <a:t>apropiados</a:t>
            </a:r>
            <a:r>
              <a:rPr lang="en-US" altLang="en-US" sz="2400" b="1" dirty="0">
                <a:solidFill>
                  <a:schemeClr val="bg1"/>
                </a:solidFill>
                <a:latin typeface="Gill Sans Infant Std"/>
              </a:rPr>
              <a:t>
</a:t>
            </a:r>
          </a:p>
        </p:txBody>
      </p:sp>
      <p:sp>
        <p:nvSpPr>
          <p:cNvPr id="11" name="AutoShape 11"/>
          <p:cNvSpPr>
            <a:spLocks noChangeArrowheads="1"/>
          </p:cNvSpPr>
          <p:nvPr/>
        </p:nvSpPr>
        <p:spPr bwMode="auto">
          <a:xfrm>
            <a:off x="6516216" y="4236942"/>
            <a:ext cx="2351014" cy="1353669"/>
          </a:xfrm>
          <a:prstGeom prst="roundRect">
            <a:avLst>
              <a:gd name="adj" fmla="val 16667"/>
            </a:avLst>
          </a:prstGeom>
          <a:solidFill>
            <a:schemeClr val="tx2"/>
          </a:solidFill>
          <a:ln w="9525">
            <a:solidFill>
              <a:schemeClr val="tx1"/>
            </a:solidFill>
            <a:round/>
            <a:headEnd/>
            <a:tailEnd/>
          </a:ln>
        </p:spPr>
        <p:txBody>
          <a:bodyPr lIns="90000" tIns="46800" rIns="90000" bIns="46800" anchor="ctr"/>
          <a:lstStyle>
            <a:lvl1pPr>
              <a:spcBef>
                <a:spcPts val="700"/>
              </a:spcBef>
              <a:buClr>
                <a:schemeClr val="accent2"/>
              </a:buClr>
              <a:buSzPct val="60000"/>
              <a:buFont typeface="Wingdings" panose="05000000000000000000" pitchFamily="2" charset="2"/>
              <a:buChar char=""/>
              <a:defRPr>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ts val="550"/>
              </a:spcBef>
              <a:buClr>
                <a:schemeClr val="accent1"/>
              </a:buClr>
              <a:buSzPct val="50000"/>
              <a:buFont typeface="Wingdings" panose="05000000000000000000" pitchFamily="2" charset="2"/>
              <a:buChar char=""/>
              <a:defRPr sz="1600">
                <a:solidFill>
                  <a:schemeClr val="tx1"/>
                </a:solidFill>
                <a:latin typeface="Gill Sans MT" panose="020B0502020104020203" pitchFamily="34" charset="0"/>
                <a:ea typeface="MS PGothic" panose="020B0600070205080204" pitchFamily="34" charset="-128"/>
              </a:defRPr>
            </a:lvl2pPr>
            <a:lvl3pPr marL="1143000" indent="-228600">
              <a:spcBef>
                <a:spcPts val="500"/>
              </a:spcBef>
              <a:buClr>
                <a:srgbClr val="8D9EB2"/>
              </a:buClr>
              <a:buSzPct val="40000"/>
              <a:buFont typeface="Wingdings" panose="05000000000000000000" pitchFamily="2" charset="2"/>
              <a:buChar char=""/>
              <a:defRPr sz="1400">
                <a:solidFill>
                  <a:schemeClr val="tx1"/>
                </a:solidFill>
                <a:latin typeface="Gill Sans MT" panose="020B0502020104020203" pitchFamily="34" charset="0"/>
                <a:ea typeface="MS PGothic" panose="020B0600070205080204" pitchFamily="34" charset="-128"/>
              </a:defRPr>
            </a:lvl3pPr>
            <a:lvl4pPr marL="1600200" indent="-228600">
              <a:spcBef>
                <a:spcPts val="400"/>
              </a:spcBef>
              <a:buClr>
                <a:srgbClr val="D80021"/>
              </a:buClr>
              <a:buSzPct val="38000"/>
              <a:buFont typeface="Wingdings" panose="05000000000000000000" pitchFamily="2" charset="2"/>
              <a:buChar char=""/>
              <a:defRPr sz="1200">
                <a:solidFill>
                  <a:schemeClr val="tx1"/>
                </a:solidFill>
                <a:latin typeface="Gill Sans MT" panose="020B0502020104020203" pitchFamily="34" charset="0"/>
                <a:ea typeface="MS PGothic" panose="020B0600070205080204" pitchFamily="34" charset="-128"/>
              </a:defRPr>
            </a:lvl4pPr>
            <a:lvl5pPr marL="2057400" indent="-228600">
              <a:spcBef>
                <a:spcPts val="400"/>
              </a:spcBef>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9pPr>
          </a:lstStyle>
          <a:p>
            <a:pPr algn="ctr">
              <a:spcBef>
                <a:spcPct val="0"/>
              </a:spcBef>
              <a:buClrTx/>
              <a:buSzTx/>
              <a:buNone/>
              <a:defRPr/>
            </a:pPr>
            <a:r>
              <a:rPr lang="en-US" altLang="en-US" sz="2400" b="1" dirty="0">
                <a:solidFill>
                  <a:schemeClr val="bg1"/>
                </a:solidFill>
                <a:latin typeface="Gill Sans Infant Std"/>
              </a:rPr>
              <a:t>Falta de </a:t>
            </a:r>
            <a:r>
              <a:rPr lang="en-US" altLang="en-US" sz="2400" b="1" dirty="0" err="1">
                <a:solidFill>
                  <a:schemeClr val="bg1"/>
                </a:solidFill>
                <a:latin typeface="Gill Sans Infant Std"/>
              </a:rPr>
              <a:t>recursos</a:t>
            </a:r>
            <a:r>
              <a:rPr lang="en-US" altLang="en-US" sz="2400" b="1" dirty="0">
                <a:solidFill>
                  <a:schemeClr val="bg1"/>
                </a:solidFill>
                <a:latin typeface="Gill Sans Infant Std"/>
              </a:rPr>
              <a:t> y </a:t>
            </a:r>
            <a:r>
              <a:rPr lang="en-US" altLang="en-US" sz="2400" b="1" dirty="0" err="1">
                <a:solidFill>
                  <a:schemeClr val="bg1"/>
                </a:solidFill>
                <a:latin typeface="Gill Sans Infant Std"/>
              </a:rPr>
              <a:t>apoyo</a:t>
            </a:r>
            <a:r>
              <a:rPr lang="en-US" altLang="en-US" sz="2400" b="1" dirty="0">
                <a:solidFill>
                  <a:schemeClr val="bg1"/>
                </a:solidFill>
                <a:latin typeface="Gill Sans Infant Std"/>
              </a:rPr>
              <a:t> 
</a:t>
            </a:r>
          </a:p>
        </p:txBody>
      </p:sp>
      <p:sp>
        <p:nvSpPr>
          <p:cNvPr id="3" name="Footer Placeholder 2"/>
          <p:cNvSpPr>
            <a:spLocks noGrp="1"/>
          </p:cNvSpPr>
          <p:nvPr>
            <p:ph type="ftr" sz="quarter" idx="11"/>
          </p:nvPr>
        </p:nvSpPr>
        <p:spPr>
          <a:xfrm>
            <a:off x="2525713" y="6440488"/>
            <a:ext cx="3824287" cy="365125"/>
          </a:xfrm>
          <a:prstGeom prst="rect">
            <a:avLst/>
          </a:prstGeom>
        </p:spPr>
        <p:txBody>
          <a:bodyPr vert="horz" lIns="91440" tIns="45720" rIns="91440" bIns="45720" rtlCol="0" anchor="ctr"/>
          <a:lstStyle>
            <a:defPPr>
              <a:defRPr lang="en-GB"/>
            </a:defPPr>
            <a:lvl1pPr algn="l" rtl="0" eaLnBrk="0" fontAlgn="base" hangingPunct="0">
              <a:spcBef>
                <a:spcPct val="0"/>
              </a:spcBef>
              <a:spcAft>
                <a:spcPct val="0"/>
              </a:spcAft>
              <a:defRPr sz="1000" b="0" i="0" kern="1200">
                <a:solidFill>
                  <a:schemeClr val="tx1"/>
                </a:solidFill>
                <a:latin typeface="Gill Sans Infant Std"/>
                <a:ea typeface="MS PGothic" panose="020B0600070205080204" pitchFamily="34" charset="-128"/>
                <a:cs typeface="Gill Sans Infant Std"/>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defRPr/>
            </a:pPr>
            <a:r>
              <a:rPr lang="en-GB" dirty="0"/>
              <a:t>IYCF-E TRAINING: WHY IS IYCF-E IMPORTANT?</a:t>
            </a:r>
            <a:endParaRPr lang="en-US" dirty="0"/>
          </a:p>
        </p:txBody>
      </p:sp>
      <p:sp>
        <p:nvSpPr>
          <p:cNvPr id="4" name="Slide Number Placeholder 3"/>
          <p:cNvSpPr>
            <a:spLocks noGrp="1"/>
          </p:cNvSpPr>
          <p:nvPr>
            <p:ph type="sldNum" sz="quarter" idx="12"/>
          </p:nvPr>
        </p:nvSpPr>
        <p:spPr>
          <a:xfrm>
            <a:off x="8029575" y="6440488"/>
            <a:ext cx="774700" cy="365125"/>
          </a:xfrm>
          <a:prstGeom prst="rect">
            <a:avLst/>
          </a:prstGeom>
        </p:spPr>
        <p:txBody>
          <a:bodyPr vert="horz" wrap="square" lIns="91440" tIns="45720" rIns="91440" bIns="45720" numCol="1" anchor="ctr" anchorCtr="0" compatLnSpc="1">
            <a:prstTxWarp prst="textNoShape">
              <a:avLst/>
            </a:prstTxWarp>
          </a:bodyPr>
          <a:lstStyle>
            <a:defPPr>
              <a:defRPr lang="en-GB"/>
            </a:defPPr>
            <a:lvl1pPr algn="r" rtl="0" eaLnBrk="0" fontAlgn="base" hangingPunct="0">
              <a:spcBef>
                <a:spcPct val="0"/>
              </a:spcBef>
              <a:spcAft>
                <a:spcPct val="0"/>
              </a:spcAft>
              <a:defRPr sz="1000" kern="1200">
                <a:solidFill>
                  <a:schemeClr val="tx1"/>
                </a:solidFill>
                <a:latin typeface="Gill Sans Infant Std"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fld id="{721E5641-1613-4164-B8B3-243AFC3157A2}" type="slidenum">
              <a:rPr lang="en-US" altLang="en-US" smtClean="0"/>
              <a:pPr/>
              <a:t>20</a:t>
            </a:fld>
            <a:endParaRPr lang="en-US" altLang="en-US" dirty="0"/>
          </a:p>
        </p:txBody>
      </p:sp>
      <p:sp>
        <p:nvSpPr>
          <p:cNvPr id="5" name="Cross 4"/>
          <p:cNvSpPr/>
          <p:nvPr/>
        </p:nvSpPr>
        <p:spPr>
          <a:xfrm>
            <a:off x="2354142" y="3366444"/>
            <a:ext cx="943180" cy="952708"/>
          </a:xfrm>
          <a:prstGeom prst="plu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3" name="AutoShape 11"/>
          <p:cNvSpPr>
            <a:spLocks noChangeArrowheads="1"/>
          </p:cNvSpPr>
          <p:nvPr/>
        </p:nvSpPr>
        <p:spPr bwMode="auto">
          <a:xfrm>
            <a:off x="179858" y="1263246"/>
            <a:ext cx="2447925" cy="694340"/>
          </a:xfrm>
          <a:prstGeom prst="roundRect">
            <a:avLst>
              <a:gd name="adj" fmla="val 16667"/>
            </a:avLst>
          </a:prstGeom>
          <a:solidFill>
            <a:schemeClr val="accent4"/>
          </a:solidFill>
          <a:ln w="9525">
            <a:solidFill>
              <a:schemeClr val="tx1"/>
            </a:solidFill>
            <a:round/>
            <a:headEnd/>
            <a:tailEnd/>
          </a:ln>
        </p:spPr>
        <p:txBody>
          <a:bodyPr lIns="90000" tIns="46800" rIns="90000" bIns="46800" anchor="ctr"/>
          <a:lstStyle>
            <a:lvl1pPr>
              <a:spcBef>
                <a:spcPts val="700"/>
              </a:spcBef>
              <a:buClr>
                <a:schemeClr val="accent2"/>
              </a:buClr>
              <a:buSzPct val="60000"/>
              <a:buFont typeface="Wingdings" panose="05000000000000000000" pitchFamily="2" charset="2"/>
              <a:buChar char=""/>
              <a:defRPr>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ts val="550"/>
              </a:spcBef>
              <a:buClr>
                <a:schemeClr val="accent1"/>
              </a:buClr>
              <a:buSzPct val="50000"/>
              <a:buFont typeface="Wingdings" panose="05000000000000000000" pitchFamily="2" charset="2"/>
              <a:buChar char=""/>
              <a:defRPr sz="1600">
                <a:solidFill>
                  <a:schemeClr val="tx1"/>
                </a:solidFill>
                <a:latin typeface="Gill Sans MT" panose="020B0502020104020203" pitchFamily="34" charset="0"/>
                <a:ea typeface="MS PGothic" panose="020B0600070205080204" pitchFamily="34" charset="-128"/>
              </a:defRPr>
            </a:lvl2pPr>
            <a:lvl3pPr marL="1143000" indent="-228600">
              <a:spcBef>
                <a:spcPts val="500"/>
              </a:spcBef>
              <a:buClr>
                <a:srgbClr val="8D9EB2"/>
              </a:buClr>
              <a:buSzPct val="40000"/>
              <a:buFont typeface="Wingdings" panose="05000000000000000000" pitchFamily="2" charset="2"/>
              <a:buChar char=""/>
              <a:defRPr sz="1400">
                <a:solidFill>
                  <a:schemeClr val="tx1"/>
                </a:solidFill>
                <a:latin typeface="Gill Sans MT" panose="020B0502020104020203" pitchFamily="34" charset="0"/>
                <a:ea typeface="MS PGothic" panose="020B0600070205080204" pitchFamily="34" charset="-128"/>
              </a:defRPr>
            </a:lvl3pPr>
            <a:lvl4pPr marL="1600200" indent="-228600">
              <a:spcBef>
                <a:spcPts val="400"/>
              </a:spcBef>
              <a:buClr>
                <a:srgbClr val="D80021"/>
              </a:buClr>
              <a:buSzPct val="38000"/>
              <a:buFont typeface="Wingdings" panose="05000000000000000000" pitchFamily="2" charset="2"/>
              <a:buChar char=""/>
              <a:defRPr sz="1200">
                <a:solidFill>
                  <a:schemeClr val="tx1"/>
                </a:solidFill>
                <a:latin typeface="Gill Sans MT" panose="020B0502020104020203" pitchFamily="34" charset="0"/>
                <a:ea typeface="MS PGothic" panose="020B0600070205080204" pitchFamily="34" charset="-128"/>
              </a:defRPr>
            </a:lvl4pPr>
            <a:lvl5pPr marL="2057400" indent="-228600">
              <a:spcBef>
                <a:spcPts val="400"/>
              </a:spcBef>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9pPr>
          </a:lstStyle>
          <a:p>
            <a:pPr algn="ctr">
              <a:spcBef>
                <a:spcPct val="0"/>
              </a:spcBef>
              <a:buClrTx/>
              <a:buSzTx/>
              <a:buNone/>
              <a:defRPr/>
            </a:pPr>
            <a:r>
              <a:rPr lang="en-US" altLang="en-US" sz="2000" b="1" dirty="0">
                <a:solidFill>
                  <a:schemeClr val="bg1"/>
                </a:solidFill>
                <a:latin typeface="Gill Sans Infant Std"/>
              </a:rPr>
              <a:t>Antes de la crisis
</a:t>
            </a:r>
          </a:p>
        </p:txBody>
      </p:sp>
      <p:sp>
        <p:nvSpPr>
          <p:cNvPr id="15" name="AutoShape 12"/>
          <p:cNvSpPr>
            <a:spLocks noChangeArrowheads="1"/>
          </p:cNvSpPr>
          <p:nvPr/>
        </p:nvSpPr>
        <p:spPr bwMode="auto">
          <a:xfrm>
            <a:off x="5172075" y="1156589"/>
            <a:ext cx="2857500" cy="694339"/>
          </a:xfrm>
          <a:prstGeom prst="roundRect">
            <a:avLst>
              <a:gd name="adj" fmla="val 16667"/>
            </a:avLst>
          </a:prstGeom>
          <a:solidFill>
            <a:schemeClr val="tx2"/>
          </a:solidFill>
          <a:ln w="9525">
            <a:solidFill>
              <a:schemeClr val="tx1"/>
            </a:solidFill>
            <a:round/>
            <a:headEnd/>
            <a:tailEnd/>
          </a:ln>
        </p:spPr>
        <p:txBody>
          <a:bodyPr lIns="90000" tIns="46800" rIns="90000" bIns="46800" anchor="ctr"/>
          <a:lstStyle>
            <a:lvl1pPr>
              <a:spcBef>
                <a:spcPts val="700"/>
              </a:spcBef>
              <a:buClr>
                <a:schemeClr val="accent2"/>
              </a:buClr>
              <a:buSzPct val="60000"/>
              <a:buFont typeface="Wingdings" panose="05000000000000000000" pitchFamily="2" charset="2"/>
              <a:buChar char=""/>
              <a:defRPr>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ts val="550"/>
              </a:spcBef>
              <a:buClr>
                <a:schemeClr val="accent1"/>
              </a:buClr>
              <a:buSzPct val="50000"/>
              <a:buFont typeface="Wingdings" panose="05000000000000000000" pitchFamily="2" charset="2"/>
              <a:buChar char=""/>
              <a:defRPr sz="1600">
                <a:solidFill>
                  <a:schemeClr val="tx1"/>
                </a:solidFill>
                <a:latin typeface="Gill Sans MT" panose="020B0502020104020203" pitchFamily="34" charset="0"/>
                <a:ea typeface="MS PGothic" panose="020B0600070205080204" pitchFamily="34" charset="-128"/>
              </a:defRPr>
            </a:lvl2pPr>
            <a:lvl3pPr marL="1143000" indent="-228600">
              <a:spcBef>
                <a:spcPts val="500"/>
              </a:spcBef>
              <a:buClr>
                <a:srgbClr val="8D9EB2"/>
              </a:buClr>
              <a:buSzPct val="40000"/>
              <a:buFont typeface="Wingdings" panose="05000000000000000000" pitchFamily="2" charset="2"/>
              <a:buChar char=""/>
              <a:defRPr sz="1400">
                <a:solidFill>
                  <a:schemeClr val="tx1"/>
                </a:solidFill>
                <a:latin typeface="Gill Sans MT" panose="020B0502020104020203" pitchFamily="34" charset="0"/>
                <a:ea typeface="MS PGothic" panose="020B0600070205080204" pitchFamily="34" charset="-128"/>
              </a:defRPr>
            </a:lvl3pPr>
            <a:lvl4pPr marL="1600200" indent="-228600">
              <a:spcBef>
                <a:spcPts val="400"/>
              </a:spcBef>
              <a:buClr>
                <a:srgbClr val="D80021"/>
              </a:buClr>
              <a:buSzPct val="38000"/>
              <a:buFont typeface="Wingdings" panose="05000000000000000000" pitchFamily="2" charset="2"/>
              <a:buChar char=""/>
              <a:defRPr sz="1200">
                <a:solidFill>
                  <a:schemeClr val="tx1"/>
                </a:solidFill>
                <a:latin typeface="Gill Sans MT" panose="020B0502020104020203" pitchFamily="34" charset="0"/>
                <a:ea typeface="MS PGothic" panose="020B0600070205080204" pitchFamily="34" charset="-128"/>
              </a:defRPr>
            </a:lvl4pPr>
            <a:lvl5pPr marL="2057400" indent="-228600">
              <a:spcBef>
                <a:spcPts val="400"/>
              </a:spcBef>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ts val="400"/>
              </a:spcBef>
              <a:spcAft>
                <a:spcPct val="0"/>
              </a:spcAft>
              <a:buClr>
                <a:srgbClr val="582F87"/>
              </a:buClr>
              <a:buSzPct val="65000"/>
              <a:buFont typeface="Wingdings" panose="05000000000000000000" pitchFamily="2" charset="2"/>
              <a:defRPr sz="2000">
                <a:solidFill>
                  <a:schemeClr val="tx1"/>
                </a:solidFill>
                <a:latin typeface="Gill Sans MT" panose="020B0502020104020203" pitchFamily="34" charset="0"/>
                <a:ea typeface="MS PGothic" panose="020B0600070205080204" pitchFamily="34" charset="-128"/>
              </a:defRPr>
            </a:lvl9pPr>
          </a:lstStyle>
          <a:p>
            <a:pPr algn="ctr">
              <a:spcBef>
                <a:spcPct val="0"/>
              </a:spcBef>
              <a:buClrTx/>
              <a:buSzTx/>
              <a:buNone/>
              <a:defRPr/>
            </a:pPr>
            <a:r>
              <a:rPr lang="en-US" altLang="en-US" sz="2400" b="1" dirty="0">
                <a:solidFill>
                  <a:schemeClr val="bg1"/>
                </a:solidFill>
                <a:latin typeface="Gill Sans Infant Std"/>
              </a:rPr>
              <a:t>Durante la crisis
</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1913FC-7F06-7A4E-86FE-C116DDDA074D}"/>
              </a:ext>
            </a:extLst>
          </p:cNvPr>
          <p:cNvPicPr>
            <a:picLocks noChangeAspect="1"/>
          </p:cNvPicPr>
          <p:nvPr/>
        </p:nvPicPr>
        <p:blipFill>
          <a:blip r:embed="rId3"/>
          <a:stretch>
            <a:fillRect/>
          </a:stretch>
        </p:blipFill>
        <p:spPr>
          <a:xfrm>
            <a:off x="267349" y="1203726"/>
            <a:ext cx="8697259" cy="5274448"/>
          </a:xfrm>
          <a:prstGeom prst="rect">
            <a:avLst/>
          </a:prstGeom>
        </p:spPr>
      </p:pic>
      <p:sp>
        <p:nvSpPr>
          <p:cNvPr id="798738" name="AutoShape 18"/>
          <p:cNvSpPr>
            <a:spLocks noChangeArrowheads="1"/>
          </p:cNvSpPr>
          <p:nvPr/>
        </p:nvSpPr>
        <p:spPr bwMode="auto">
          <a:xfrm>
            <a:off x="5834063" y="1494695"/>
            <a:ext cx="2806700" cy="411036"/>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spAutoFit/>
          </a:bodyPr>
          <a:lstStyle/>
          <a:p>
            <a:pPr algn="ctr" eaLnBrk="1" hangingPunct="1">
              <a:defRPr/>
            </a:pPr>
            <a:r>
              <a:rPr lang="en-GB" altLang="zh-CN" dirty="0">
                <a:solidFill>
                  <a:schemeClr val="bg1"/>
                </a:solidFill>
                <a:latin typeface="Gill Sans Infant Std"/>
                <a:ea typeface="SimSun" pitchFamily="2" charset="-122"/>
                <a:cs typeface="Arial" charset="0"/>
              </a:rPr>
              <a:t>Contaminación bacteriana</a:t>
            </a:r>
            <a:endParaRPr lang="en-US" dirty="0">
              <a:solidFill>
                <a:schemeClr val="bg1"/>
              </a:solidFill>
              <a:latin typeface="Gill Sans Infant Std"/>
              <a:ea typeface="+mn-ea"/>
              <a:cs typeface="Arial" charset="0"/>
            </a:endParaRPr>
          </a:p>
        </p:txBody>
      </p:sp>
      <p:sp>
        <p:nvSpPr>
          <p:cNvPr id="798737" name="AutoShape 17"/>
          <p:cNvSpPr>
            <a:spLocks noChangeArrowheads="1"/>
          </p:cNvSpPr>
          <p:nvPr/>
        </p:nvSpPr>
        <p:spPr bwMode="auto">
          <a:xfrm>
            <a:off x="4640887" y="5421230"/>
            <a:ext cx="3744912" cy="1085851"/>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eaLnBrk="1" hangingPunct="1">
              <a:defRPr/>
            </a:pPr>
            <a:r>
              <a:rPr lang="en-US" dirty="0">
                <a:solidFill>
                  <a:schemeClr val="bg1"/>
                </a:solidFill>
                <a:latin typeface="Gill Sans Infant Std"/>
                <a:ea typeface="+mn-ea"/>
                <a:cs typeface="Arial" charset="0"/>
              </a:rPr>
              <a:t>Suministros y recursos limitados e inseguros </a:t>
            </a:r>
          </a:p>
        </p:txBody>
      </p:sp>
      <p:sp>
        <p:nvSpPr>
          <p:cNvPr id="798736" name="AutoShape 16"/>
          <p:cNvSpPr>
            <a:spLocks noChangeArrowheads="1"/>
          </p:cNvSpPr>
          <p:nvPr/>
        </p:nvSpPr>
        <p:spPr bwMode="auto">
          <a:xfrm>
            <a:off x="3070226" y="2329666"/>
            <a:ext cx="3324225" cy="781051"/>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eaLnBrk="1" hangingPunct="1">
              <a:defRPr/>
            </a:pPr>
            <a:r>
              <a:rPr lang="en-US" dirty="0">
                <a:solidFill>
                  <a:schemeClr val="bg1"/>
                </a:solidFill>
                <a:latin typeface="Gill Sans Infant Std"/>
                <a:ea typeface="+mn-ea"/>
                <a:cs typeface="Arial" charset="0"/>
              </a:rPr>
              <a:t>Agua contaminada</a:t>
            </a:r>
          </a:p>
        </p:txBody>
      </p:sp>
      <p:sp>
        <p:nvSpPr>
          <p:cNvPr id="99334" name="Text Box 50"/>
          <p:cNvSpPr txBox="1">
            <a:spLocks noChangeArrowheads="1"/>
          </p:cNvSpPr>
          <p:nvPr/>
        </p:nvSpPr>
        <p:spPr bwMode="auto">
          <a:xfrm>
            <a:off x="179391" y="260352"/>
            <a:ext cx="8353425" cy="954107"/>
          </a:xfrm>
          <a:prstGeom prst="rect">
            <a:avLst/>
          </a:prstGeom>
          <a:solidFill>
            <a:schemeClr val="accent1"/>
          </a:solidFill>
          <a:ln w="25400">
            <a:solidFill>
              <a:srgbClr val="000000"/>
            </a:solidFill>
            <a:miter lim="800000"/>
            <a:headEnd/>
            <a:tailEnd/>
          </a:ln>
        </p:spPr>
        <p:txBody>
          <a:bodyPr>
            <a:spAutoFit/>
          </a:bodyPr>
          <a:lstStyle>
            <a:lvl1pPr marL="457200" indent="-45720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en-GB" altLang="en-US" sz="2800" b="1" dirty="0" err="1">
                <a:solidFill>
                  <a:schemeClr val="bg1"/>
                </a:solidFill>
                <a:latin typeface="Gill Sans Infant Std"/>
              </a:rPr>
              <a:t>Alimentación</a:t>
            </a:r>
            <a:r>
              <a:rPr lang="en-GB" altLang="en-US" sz="2800" b="1" dirty="0">
                <a:solidFill>
                  <a:schemeClr val="bg1"/>
                </a:solidFill>
                <a:latin typeface="Gill Sans Infant Std"/>
              </a:rPr>
              <a:t> artificial </a:t>
            </a:r>
            <a:r>
              <a:rPr lang="en-GB" altLang="en-US" sz="2800" b="1" dirty="0" err="1">
                <a:solidFill>
                  <a:schemeClr val="bg1"/>
                </a:solidFill>
                <a:latin typeface="Gill Sans Infant Std"/>
              </a:rPr>
              <a:t>tiene</a:t>
            </a:r>
            <a:r>
              <a:rPr lang="en-GB" altLang="en-US" sz="2800" b="1" dirty="0">
                <a:solidFill>
                  <a:schemeClr val="bg1"/>
                </a:solidFill>
                <a:latin typeface="Gill Sans Infant Std"/>
              </a:rPr>
              <a:t> </a:t>
            </a:r>
            <a:r>
              <a:rPr lang="en-GB" altLang="en-US" sz="2800" b="1" dirty="0" err="1">
                <a:solidFill>
                  <a:schemeClr val="bg1"/>
                </a:solidFill>
                <a:latin typeface="Gill Sans Infant Std"/>
              </a:rPr>
              <a:t>aún</a:t>
            </a:r>
            <a:r>
              <a:rPr lang="en-GB" altLang="en-US" sz="2800" b="1" dirty="0">
                <a:solidFill>
                  <a:schemeClr val="bg1"/>
                </a:solidFill>
                <a:latin typeface="Gill Sans Infant Std"/>
              </a:rPr>
              <a:t> </a:t>
            </a:r>
            <a:r>
              <a:rPr lang="en-GB" altLang="en-US" sz="2800" b="1" dirty="0" err="1">
                <a:solidFill>
                  <a:schemeClr val="bg1"/>
                </a:solidFill>
                <a:latin typeface="Gill Sans Infant Std"/>
              </a:rPr>
              <a:t>más</a:t>
            </a:r>
            <a:r>
              <a:rPr lang="en-GB" altLang="en-US" sz="2800" b="1" dirty="0">
                <a:solidFill>
                  <a:schemeClr val="bg1"/>
                </a:solidFill>
                <a:latin typeface="Gill Sans Infant Std"/>
              </a:rPr>
              <a:t> RIESGO </a:t>
            </a:r>
            <a:r>
              <a:rPr lang="en-GB" altLang="en-US" sz="2800" b="1" dirty="0" err="1">
                <a:solidFill>
                  <a:schemeClr val="bg1"/>
                </a:solidFill>
                <a:latin typeface="Gill Sans Infant Std"/>
              </a:rPr>
              <a:t>en</a:t>
            </a:r>
            <a:r>
              <a:rPr lang="en-GB" altLang="en-US" sz="2800" b="1" dirty="0">
                <a:solidFill>
                  <a:schemeClr val="bg1"/>
                </a:solidFill>
                <a:latin typeface="Gill Sans Infant Std"/>
              </a:rPr>
              <a:t> las </a:t>
            </a:r>
            <a:r>
              <a:rPr lang="en-GB" altLang="en-US" sz="2800" b="1" dirty="0" err="1">
                <a:solidFill>
                  <a:schemeClr val="bg1"/>
                </a:solidFill>
                <a:latin typeface="Gill Sans Infant Std"/>
              </a:rPr>
              <a:t>emergencias</a:t>
            </a:r>
            <a:endParaRPr lang="fr-FR" altLang="en-US" sz="2800" b="1" dirty="0">
              <a:solidFill>
                <a:schemeClr val="bg1"/>
              </a:solidFill>
              <a:latin typeface="Gill Sans Infant Std"/>
            </a:endParaRPr>
          </a:p>
        </p:txBody>
      </p:sp>
      <p:sp>
        <p:nvSpPr>
          <p:cNvPr id="7" name="AutoShape 16"/>
          <p:cNvSpPr>
            <a:spLocks noChangeArrowheads="1"/>
          </p:cNvSpPr>
          <p:nvPr/>
        </p:nvSpPr>
        <p:spPr bwMode="auto">
          <a:xfrm>
            <a:off x="174628" y="5006976"/>
            <a:ext cx="3863975" cy="1085851"/>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eaLnBrk="1" hangingPunct="1">
              <a:defRPr/>
            </a:pPr>
            <a:r>
              <a:rPr lang="en-US" dirty="0">
                <a:solidFill>
                  <a:schemeClr val="bg1"/>
                </a:solidFill>
                <a:latin typeface="Gill Sans Infant Std"/>
                <a:ea typeface="+mn-ea"/>
                <a:cs typeface="Arial" charset="0"/>
              </a:rPr>
              <a:t>Condiciones de hacinamiento con personas en movimiento</a:t>
            </a:r>
          </a:p>
        </p:txBody>
      </p:sp>
      <p:sp>
        <p:nvSpPr>
          <p:cNvPr id="8" name="AutoShape 18"/>
          <p:cNvSpPr>
            <a:spLocks noChangeArrowheads="1"/>
          </p:cNvSpPr>
          <p:nvPr/>
        </p:nvSpPr>
        <p:spPr bwMode="auto">
          <a:xfrm>
            <a:off x="592139" y="1494695"/>
            <a:ext cx="2805112" cy="411036"/>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spAutoFit/>
          </a:bodyPr>
          <a:lstStyle/>
          <a:p>
            <a:pPr algn="ctr" eaLnBrk="1" hangingPunct="1">
              <a:defRPr/>
            </a:pPr>
            <a:r>
              <a:rPr lang="en-GB" dirty="0">
                <a:solidFill>
                  <a:schemeClr val="bg1"/>
                </a:solidFill>
                <a:latin typeface="Gill Sans Infant Std"/>
                <a:ea typeface="SimSun" pitchFamily="2" charset="-122"/>
                <a:cs typeface="Arial" charset="0"/>
              </a:rPr>
              <a:t>Falta de agua</a:t>
            </a:r>
            <a:endParaRPr lang="en-US" dirty="0">
              <a:solidFill>
                <a:schemeClr val="bg1"/>
              </a:solidFill>
              <a:latin typeface="Gill Sans Infant Std"/>
              <a:ea typeface="+mn-ea"/>
              <a:cs typeface="Arial" charset="0"/>
            </a:endParaRPr>
          </a:p>
        </p:txBody>
      </p:sp>
      <p:sp>
        <p:nvSpPr>
          <p:cNvPr id="99337" name="TextBox 1"/>
          <p:cNvSpPr txBox="1">
            <a:spLocks noChangeArrowheads="1"/>
          </p:cNvSpPr>
          <p:nvPr/>
        </p:nvSpPr>
        <p:spPr bwMode="auto">
          <a:xfrm>
            <a:off x="7237416" y="6734178"/>
            <a:ext cx="244792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000" dirty="0"/>
              <a:t>The Guardian, 2010</a:t>
            </a:r>
          </a:p>
        </p:txBody>
      </p:sp>
      <p:sp>
        <p:nvSpPr>
          <p:cNvPr id="2" name="Footer Placeholder 1"/>
          <p:cNvSpPr>
            <a:spLocks noGrp="1"/>
          </p:cNvSpPr>
          <p:nvPr>
            <p:ph type="ftr" sz="quarter" idx="15"/>
          </p:nvPr>
        </p:nvSpPr>
        <p:spPr/>
        <p:txBody>
          <a:bodyPr/>
          <a:lstStyle/>
          <a:p>
            <a:pPr>
              <a:defRPr/>
            </a:pPr>
            <a:r>
              <a:rPr lang="en-GB" dirty="0"/>
              <a:t>FORMACIÓN DEL IYCF-E: ¿POR QUÉ ES IMPORTANTE EL IYCF-E?</a:t>
            </a:r>
            <a:endParaRPr lang="en-US" dirty="0"/>
          </a:p>
        </p:txBody>
      </p:sp>
      <p:sp>
        <p:nvSpPr>
          <p:cNvPr id="3" name="Slide Number Placeholder 2"/>
          <p:cNvSpPr>
            <a:spLocks noGrp="1"/>
          </p:cNvSpPr>
          <p:nvPr>
            <p:ph type="sldNum" sz="quarter" idx="16"/>
          </p:nvPr>
        </p:nvSpPr>
        <p:spPr/>
        <p:txBody>
          <a:bodyPr/>
          <a:lstStyle/>
          <a:p>
            <a:fld id="{41FDA2C2-69E0-46EE-8574-559CE3F29F00}" type="slidenum">
              <a:rPr lang="en-US" altLang="en-US" smtClean="0"/>
              <a:pPr/>
              <a:t>21</a:t>
            </a:fld>
            <a:endParaRPr lang="en-US" altLang="en-US" dirty="0"/>
          </a:p>
        </p:txBody>
      </p:sp>
      <p:sp>
        <p:nvSpPr>
          <p:cNvPr id="12" name="AutoShape 16">
            <a:extLst>
              <a:ext uri="{FF2B5EF4-FFF2-40B4-BE49-F238E27FC236}">
                <a16:creationId xmlns:a16="http://schemas.microsoft.com/office/drawing/2014/main" id="{52F657D1-C481-634A-A8D0-EA3002A4AF3A}"/>
              </a:ext>
            </a:extLst>
          </p:cNvPr>
          <p:cNvSpPr>
            <a:spLocks noChangeArrowheads="1"/>
          </p:cNvSpPr>
          <p:nvPr/>
        </p:nvSpPr>
        <p:spPr bwMode="auto">
          <a:xfrm>
            <a:off x="5479808" y="4086408"/>
            <a:ext cx="3324225" cy="108585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marL="190500" indent="-190500">
              <a:defRPr/>
            </a:pPr>
            <a:r>
              <a:rPr lang="en-GB" dirty="0" err="1">
                <a:solidFill>
                  <a:schemeClr val="bg1"/>
                </a:solidFill>
                <a:latin typeface="Gill Sans Infant Std"/>
                <a:cs typeface="Arial" charset="0"/>
              </a:rPr>
              <a:t>Usado</a:t>
            </a:r>
            <a:r>
              <a:rPr lang="en-GB" dirty="0">
                <a:solidFill>
                  <a:schemeClr val="bg1"/>
                </a:solidFill>
                <a:latin typeface="Gill Sans Infant Std"/>
                <a:cs typeface="Arial" charset="0"/>
              </a:rPr>
              <a:t> por </a:t>
            </a:r>
            <a:r>
              <a:rPr lang="en-GB" dirty="0" err="1">
                <a:solidFill>
                  <a:schemeClr val="bg1"/>
                </a:solidFill>
                <a:latin typeface="Gill Sans Infant Std"/>
                <a:cs typeface="Arial" charset="0"/>
              </a:rPr>
              <a:t>madres</a:t>
            </a:r>
            <a:r>
              <a:rPr lang="en-GB" dirty="0">
                <a:solidFill>
                  <a:schemeClr val="bg1"/>
                </a:solidFill>
                <a:latin typeface="Gill Sans Infant Std"/>
                <a:cs typeface="Arial" charset="0"/>
              </a:rPr>
              <a:t> que </a:t>
            </a:r>
            <a:r>
              <a:rPr lang="en-GB" dirty="0" err="1">
                <a:solidFill>
                  <a:schemeClr val="bg1"/>
                </a:solidFill>
                <a:latin typeface="Gill Sans Infant Std"/>
                <a:cs typeface="Arial" charset="0"/>
              </a:rPr>
              <a:t>amamantan</a:t>
            </a:r>
            <a:r>
              <a:rPr lang="en-GB" dirty="0">
                <a:solidFill>
                  <a:schemeClr val="bg1"/>
                </a:solidFill>
                <a:latin typeface="Gill Sans Infant Std"/>
                <a:cs typeface="Arial" charset="0"/>
              </a:rPr>
              <a:t>, </a:t>
            </a:r>
            <a:r>
              <a:rPr lang="en-GB" dirty="0" err="1">
                <a:solidFill>
                  <a:schemeClr val="bg1"/>
                </a:solidFill>
                <a:latin typeface="Gill Sans Infant Std"/>
                <a:cs typeface="Arial" charset="0"/>
              </a:rPr>
              <a:t>interrumpiendo</a:t>
            </a:r>
            <a:r>
              <a:rPr lang="en-GB" dirty="0">
                <a:solidFill>
                  <a:schemeClr val="bg1"/>
                </a:solidFill>
                <a:latin typeface="Gill Sans Infant Std"/>
                <a:cs typeface="Arial" charset="0"/>
              </a:rPr>
              <a:t> </a:t>
            </a:r>
            <a:r>
              <a:rPr lang="en-GB" dirty="0" err="1">
                <a:solidFill>
                  <a:schemeClr val="bg1"/>
                </a:solidFill>
                <a:latin typeface="Gill Sans Infant Std"/>
                <a:cs typeface="Arial" charset="0"/>
              </a:rPr>
              <a:t>su</a:t>
            </a:r>
            <a:r>
              <a:rPr lang="en-GB" dirty="0">
                <a:solidFill>
                  <a:schemeClr val="bg1"/>
                </a:solidFill>
                <a:latin typeface="Gill Sans Infant Std"/>
                <a:cs typeface="Arial" charset="0"/>
              </a:rPr>
              <a:t> </a:t>
            </a:r>
            <a:r>
              <a:rPr lang="en-GB" dirty="0" err="1">
                <a:solidFill>
                  <a:schemeClr val="bg1"/>
                </a:solidFill>
                <a:latin typeface="Gill Sans Infant Std"/>
                <a:cs typeface="Arial" charset="0"/>
              </a:rPr>
              <a:t>suministro</a:t>
            </a:r>
            <a:r>
              <a:rPr lang="en-GB" dirty="0">
                <a:solidFill>
                  <a:schemeClr val="bg1"/>
                </a:solidFill>
                <a:latin typeface="Gill Sans Infant Std"/>
                <a:cs typeface="Arial" charset="0"/>
              </a:rPr>
              <a:t> de leche.</a:t>
            </a:r>
            <a:endParaRPr lang="en-AU" altLang="zh-CN" dirty="0">
              <a:solidFill>
                <a:schemeClr val="bg1"/>
              </a:solidFill>
              <a:latin typeface="Gill Sans Infant Std"/>
              <a:cs typeface="Arial" charset="0"/>
            </a:endParaRPr>
          </a:p>
        </p:txBody>
      </p:sp>
    </p:spTree>
    <p:extLst>
      <p:ext uri="{BB962C8B-B14F-4D97-AF65-F5344CB8AC3E}">
        <p14:creationId xmlns:p14="http://schemas.microsoft.com/office/powerpoint/2010/main" val="2759263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8736"/>
                                        </p:tgtEl>
                                        <p:attrNameLst>
                                          <p:attrName>style.visibility</p:attrName>
                                        </p:attrNameLst>
                                      </p:cBhvr>
                                      <p:to>
                                        <p:strVal val="visible"/>
                                      </p:to>
                                    </p:set>
                                    <p:animEffect transition="in" filter="fade">
                                      <p:cBhvr>
                                        <p:cTn id="7" dur="2000"/>
                                        <p:tgtEl>
                                          <p:spTgt spid="79873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98737"/>
                                        </p:tgtEl>
                                        <p:attrNameLst>
                                          <p:attrName>style.visibility</p:attrName>
                                        </p:attrNameLst>
                                      </p:cBhvr>
                                      <p:to>
                                        <p:strVal val="visible"/>
                                      </p:to>
                                    </p:set>
                                    <p:animEffect transition="in" filter="fade">
                                      <p:cBhvr>
                                        <p:cTn id="11" dur="2000"/>
                                        <p:tgtEl>
                                          <p:spTgt spid="79873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98738"/>
                                        </p:tgtEl>
                                        <p:attrNameLst>
                                          <p:attrName>style.visibility</p:attrName>
                                        </p:attrNameLst>
                                      </p:cBhvr>
                                      <p:to>
                                        <p:strVal val="visible"/>
                                      </p:to>
                                    </p:set>
                                    <p:animEffect transition="in" filter="fade">
                                      <p:cBhvr>
                                        <p:cTn id="15" dur="2000"/>
                                        <p:tgtEl>
                                          <p:spTgt spid="798738"/>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38" grpId="0" animBg="1"/>
      <p:bldP spid="798737" grpId="0" animBg="1"/>
      <p:bldP spid="798736" grpId="0" animBg="1"/>
      <p:bldP spid="7" grpId="0" animBg="1"/>
      <p:bldP spid="8"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4" name="Object 123"/>
          <p:cNvGraphicFramePr>
            <a:graphicFrameLocks noChangeAspect="1"/>
          </p:cNvGraphicFramePr>
          <p:nvPr>
            <p:extLst>
              <p:ext uri="{D42A27DB-BD31-4B8C-83A1-F6EECF244321}">
                <p14:modId xmlns:p14="http://schemas.microsoft.com/office/powerpoint/2010/main" val="1586615948"/>
              </p:ext>
            </p:extLst>
          </p:nvPr>
        </p:nvGraphicFramePr>
        <p:xfrm>
          <a:off x="1403648" y="2237553"/>
          <a:ext cx="6294279" cy="3567711"/>
        </p:xfrm>
        <a:graphic>
          <a:graphicData uri="http://schemas.openxmlformats.org/presentationml/2006/ole">
            <mc:AlternateContent xmlns:mc="http://schemas.openxmlformats.org/markup-compatibility/2006">
              <mc:Choice xmlns:v="urn:schemas-microsoft-com:vml" Requires="v">
                <p:oleObj spid="_x0000_s1032" name="Worksheet" r:id="rId4" imgW="8839214" imgH="5753094" progId="Excel.Sheet.8">
                  <p:embed/>
                </p:oleObj>
              </mc:Choice>
              <mc:Fallback>
                <p:oleObj name="Worksheet" r:id="rId4" imgW="8839214" imgH="5753094" progId="Excel.Sheet.8">
                  <p:embed/>
                  <p:pic>
                    <p:nvPicPr>
                      <p:cNvPr id="100354" name="Object 1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237553"/>
                        <a:ext cx="6294279" cy="3567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05476" name="TextBox 4"/>
          <p:cNvSpPr txBox="1">
            <a:spLocks noChangeArrowheads="1"/>
          </p:cNvSpPr>
          <p:nvPr/>
        </p:nvSpPr>
        <p:spPr bwMode="auto">
          <a:xfrm>
            <a:off x="423863" y="1282701"/>
            <a:ext cx="7993062" cy="86177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just" eaLnBrk="1" hangingPunct="1">
              <a:defRPr/>
            </a:pPr>
            <a:r>
              <a:rPr lang="en-GB" altLang="en-US" dirty="0">
                <a:latin typeface="Gill Sans Infant Std"/>
              </a:rPr>
              <a:t>Relación entre la prevalencia de la diarrea y el </a:t>
            </a:r>
            <a:r>
              <a:rPr lang="en-GB" altLang="en-US" dirty="0" err="1">
                <a:latin typeface="Gill Sans Infant Std"/>
              </a:rPr>
              <a:t>suministro</a:t>
            </a:r>
            <a:r>
              <a:rPr lang="en-GB" altLang="en-US" dirty="0">
                <a:latin typeface="Gill Sans Infant Std"/>
              </a:rPr>
              <a:t> de formula </a:t>
            </a:r>
            <a:r>
              <a:rPr lang="en-GB" altLang="en-US" dirty="0" err="1">
                <a:latin typeface="Gill Sans Infant Std"/>
              </a:rPr>
              <a:t>infantil</a:t>
            </a:r>
            <a:r>
              <a:rPr lang="en-GB" altLang="en-US" dirty="0">
                <a:latin typeface="Gill Sans Infant Std"/>
              </a:rPr>
              <a:t> </a:t>
            </a:r>
            <a:r>
              <a:rPr lang="en-GB" altLang="en-US" dirty="0" err="1">
                <a:latin typeface="Gill Sans Infant Std"/>
              </a:rPr>
              <a:t>donada</a:t>
            </a:r>
            <a:r>
              <a:rPr lang="en-GB" altLang="en-US" dirty="0">
                <a:latin typeface="Gill Sans Infant Std"/>
              </a:rPr>
              <a:t> en niños menores de 2 años. </a:t>
            </a:r>
          </a:p>
          <a:p>
            <a:pPr algn="r" eaLnBrk="1" hangingPunct="1">
              <a:defRPr/>
            </a:pPr>
            <a:r>
              <a:rPr lang="en-US" altLang="en-US" sz="1400" dirty="0">
                <a:latin typeface="Gill Sans Infant Std"/>
              </a:rPr>
              <a:t>(</a:t>
            </a:r>
            <a:r>
              <a:rPr lang="en-GB" altLang="zh-CN" sz="1400" dirty="0">
                <a:latin typeface="Gill Sans Infant Std"/>
                <a:ea typeface="SimSun" pitchFamily="2" charset="-122"/>
                <a:cs typeface="Gill Sans MT" pitchFamily="34" charset="0"/>
              </a:rPr>
              <a:t>Terremoto en </a:t>
            </a:r>
            <a:r>
              <a:rPr lang="en-US" altLang="en-US" sz="1400" dirty="0">
                <a:latin typeface="Gill Sans Infant Std"/>
              </a:rPr>
              <a:t>Yogyakarta,</a:t>
            </a:r>
            <a:r>
              <a:rPr lang="en-GB" altLang="zh-CN" sz="1400" dirty="0">
                <a:latin typeface="Gill Sans Infant Std"/>
                <a:ea typeface="SimSun" pitchFamily="2" charset="-122"/>
                <a:cs typeface="Gill Sans MT" pitchFamily="34" charset="0"/>
              </a:rPr>
              <a:t> Indonesia, después del de 2006)  </a:t>
            </a:r>
            <a:endParaRPr lang="en-US" altLang="en-US" sz="1400" dirty="0">
              <a:latin typeface="Gill Sans Infant Std"/>
              <a:ea typeface="SimSun" pitchFamily="2" charset="-122"/>
              <a:cs typeface="Gill Sans MT" pitchFamily="34" charset="0"/>
            </a:endParaRPr>
          </a:p>
        </p:txBody>
      </p:sp>
      <p:sp>
        <p:nvSpPr>
          <p:cNvPr id="100356" name="Title 1"/>
          <p:cNvSpPr>
            <a:spLocks noGrp="1"/>
          </p:cNvSpPr>
          <p:nvPr>
            <p:ph type="title"/>
          </p:nvPr>
        </p:nvSpPr>
        <p:spPr>
          <a:xfrm>
            <a:off x="423862" y="203200"/>
            <a:ext cx="8380171" cy="777528"/>
          </a:xfrm>
        </p:spPr>
        <p:txBody>
          <a:bodyPr>
            <a:noAutofit/>
          </a:bodyPr>
          <a:lstStyle/>
          <a:p>
            <a:pPr eaLnBrk="1" hangingPunct="1"/>
            <a:r>
              <a:rPr lang="en-GB" altLang="en-US" sz="3200" dirty="0">
                <a:latin typeface="Trade Gothic LT Com Cn" panose="020B0806040303020004"/>
                <a:cs typeface="Gill Sans Infant Std" pitchFamily="34" charset="0"/>
              </a:rPr>
              <a:t>Donaciones de preparados para </a:t>
            </a:r>
            <a:r>
              <a:rPr lang="en-GB" altLang="en-US" sz="3200" dirty="0" err="1">
                <a:latin typeface="Trade Gothic LT Com Cn" panose="020B0806040303020004"/>
                <a:cs typeface="Gill Sans Infant Std" pitchFamily="34" charset="0"/>
              </a:rPr>
              <a:t>lactantes</a:t>
            </a:r>
            <a:r>
              <a:rPr lang="en-GB" altLang="en-US" sz="3200" dirty="0">
                <a:latin typeface="Trade Gothic LT Com Cn" panose="020B0806040303020004"/>
                <a:cs typeface="Gill Sans Infant Std" pitchFamily="34" charset="0"/>
              </a:rPr>
              <a:t> – </a:t>
            </a:r>
            <a:r>
              <a:rPr lang="en-GB" altLang="en-US" sz="3200" dirty="0" err="1">
                <a:latin typeface="Trade Gothic LT Com Cn" panose="020B0806040303020004"/>
                <a:cs typeface="Gill Sans Infant Std" pitchFamily="34" charset="0"/>
              </a:rPr>
              <a:t>Diarrea</a:t>
            </a:r>
            <a:endParaRPr lang="en-GB" altLang="en-US" sz="3200" dirty="0">
              <a:latin typeface="Trade Gothic LT Com Cn" panose="020B0806040303020004"/>
              <a:cs typeface="Gill Sans Infant Std" pitchFamily="34" charset="0"/>
            </a:endParaRPr>
          </a:p>
        </p:txBody>
      </p:sp>
      <p:grpSp>
        <p:nvGrpSpPr>
          <p:cNvPr id="7" name="Grupo 6"/>
          <p:cNvGrpSpPr/>
          <p:nvPr/>
        </p:nvGrpSpPr>
        <p:grpSpPr>
          <a:xfrm>
            <a:off x="0" y="5795801"/>
            <a:ext cx="9144000" cy="1062199"/>
            <a:chOff x="0" y="5795801"/>
            <a:chExt cx="9144000" cy="1062199"/>
          </a:xfrm>
        </p:grpSpPr>
        <p:sp>
          <p:nvSpPr>
            <p:cNvPr id="8" name="Rectángulo 7"/>
            <p:cNvSpPr/>
            <p:nvPr/>
          </p:nvSpPr>
          <p:spPr>
            <a:xfrm>
              <a:off x="0" y="5795801"/>
              <a:ext cx="9144000" cy="106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9" name="Picture 2" descr="Vista previa de imagen"/>
            <p:cNvPicPr>
              <a:picLocks noChangeAspect="1" noChangeArrowheads="1"/>
            </p:cNvPicPr>
            <p:nvPr/>
          </p:nvPicPr>
          <p:blipFill rotWithShape="1">
            <a:blip r:embed="rId6">
              <a:extLst>
                <a:ext uri="{28A0092B-C50C-407E-A947-70E740481C1C}">
                  <a14:useLocalDpi xmlns:a14="http://schemas.microsoft.com/office/drawing/2010/main" val="0"/>
                </a:ext>
              </a:extLst>
            </a:blip>
            <a:srcRect l="11412" t="12260" r="12111" b="14993"/>
            <a:stretch/>
          </p:blipFill>
          <p:spPr bwMode="auto">
            <a:xfrm>
              <a:off x="7543797" y="5795801"/>
              <a:ext cx="1102438" cy="104866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7"/>
            <a:stretch>
              <a:fillRect/>
            </a:stretch>
          </p:blipFill>
          <p:spPr>
            <a:xfrm>
              <a:off x="622783" y="6001637"/>
              <a:ext cx="1728481" cy="636987"/>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0106" y="6152427"/>
              <a:ext cx="1848048" cy="377318"/>
            </a:xfrm>
            <a:prstGeom prst="rect">
              <a:avLst/>
            </a:prstGeom>
          </p:spPr>
        </p:pic>
      </p:grpSp>
    </p:spTree>
    <p:extLst>
      <p:ext uri="{BB962C8B-B14F-4D97-AF65-F5344CB8AC3E}">
        <p14:creationId xmlns:p14="http://schemas.microsoft.com/office/powerpoint/2010/main" val="274791159"/>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535" y="-532581"/>
            <a:ext cx="26702242" cy="2280787"/>
          </a:xfrm>
          <a:prstGeom prst="rect">
            <a:avLst/>
          </a:prstGeom>
        </p:spPr>
        <p:txBody>
          <a:bodyPr vert="horz" wrap="square" lIns="0" tIns="38896" rIns="0" bIns="0" rtlCol="0" anchor="ctr">
            <a:spAutoFit/>
          </a:bodyPr>
          <a:lstStyle/>
          <a:p>
            <a:pPr marL="1387986" marR="16377" indent="-1347042">
              <a:lnSpc>
                <a:spcPct val="102600"/>
              </a:lnSpc>
              <a:spcBef>
                <a:spcPts val="306"/>
              </a:spcBef>
            </a:pPr>
            <a:br>
              <a:rPr lang="es-ES" sz="2800" spc="64" dirty="0"/>
            </a:br>
            <a:r>
              <a:rPr lang="es-ES" sz="2800" spc="64" dirty="0"/>
              <a:t>Alimentación complementaria: </a:t>
            </a:r>
            <a:br>
              <a:rPr lang="es-ES" sz="2800" spc="64" dirty="0"/>
            </a:br>
            <a:r>
              <a:rPr lang="es-ES" sz="2800" spc="64" dirty="0"/>
              <a:t>¿qué suele suceder con la alimentación </a:t>
            </a:r>
            <a:br>
              <a:rPr lang="es-ES" sz="2800" spc="64" dirty="0"/>
            </a:br>
            <a:r>
              <a:rPr lang="es-ES" sz="2800" spc="64" dirty="0"/>
              <a:t>de los bebes de 6 a 24 m?
</a:t>
            </a:r>
            <a:endParaRPr spc="32" dirty="0"/>
          </a:p>
        </p:txBody>
      </p:sp>
      <p:sp>
        <p:nvSpPr>
          <p:cNvPr id="3" name="object 3"/>
          <p:cNvSpPr txBox="1"/>
          <p:nvPr/>
        </p:nvSpPr>
        <p:spPr>
          <a:xfrm>
            <a:off x="491592" y="1340768"/>
            <a:ext cx="3678343" cy="4992106"/>
          </a:xfrm>
          <a:prstGeom prst="rect">
            <a:avLst/>
          </a:prstGeom>
        </p:spPr>
        <p:txBody>
          <a:bodyPr vert="horz" wrap="square" lIns="0" tIns="133066" rIns="0" bIns="0" rtlCol="0">
            <a:spAutoFit/>
          </a:bodyPr>
          <a:lstStyle/>
          <a:p>
            <a:pPr marL="378728" indent="-339831">
              <a:spcBef>
                <a:spcPts val="1048"/>
              </a:spcBef>
              <a:buChar char="•"/>
              <a:tabLst>
                <a:tab pos="380775" algn="l"/>
              </a:tabLst>
            </a:pPr>
            <a:r>
              <a:rPr lang="en-GB" sz="2740" dirty="0">
                <a:latin typeface="Arial"/>
                <a:cs typeface="Arial"/>
              </a:rPr>
              <a:t>Vulnerable
</a:t>
            </a:r>
            <a:r>
              <a:rPr lang="en-GB" sz="2740" dirty="0" err="1">
                <a:latin typeface="Arial"/>
                <a:cs typeface="Arial"/>
              </a:rPr>
              <a:t>Ración</a:t>
            </a:r>
            <a:r>
              <a:rPr lang="en-GB" sz="2740" dirty="0">
                <a:latin typeface="Arial"/>
                <a:cs typeface="Arial"/>
              </a:rPr>
              <a:t> no </a:t>
            </a:r>
            <a:r>
              <a:rPr lang="en-GB" sz="2740" dirty="0" err="1">
                <a:latin typeface="Arial"/>
                <a:cs typeface="Arial"/>
              </a:rPr>
              <a:t>adecuada</a:t>
            </a:r>
            <a:r>
              <a:rPr lang="en-GB" sz="2740" dirty="0">
                <a:latin typeface="Arial"/>
                <a:cs typeface="Arial"/>
              </a:rPr>
              <a:t>
Tal </a:t>
            </a:r>
            <a:r>
              <a:rPr lang="en-GB" sz="2740" dirty="0" err="1">
                <a:latin typeface="Arial"/>
                <a:cs typeface="Arial"/>
              </a:rPr>
              <a:t>vez</a:t>
            </a:r>
            <a:r>
              <a:rPr lang="en-GB" sz="2740" dirty="0">
                <a:latin typeface="Arial"/>
                <a:cs typeface="Arial"/>
              </a:rPr>
              <a:t> un </a:t>
            </a:r>
            <a:r>
              <a:rPr lang="en-GB" sz="2740" dirty="0" err="1">
                <a:latin typeface="Arial"/>
                <a:cs typeface="Arial"/>
              </a:rPr>
              <a:t>bebé</a:t>
            </a:r>
            <a:r>
              <a:rPr lang="en-GB" sz="2740" dirty="0">
                <a:latin typeface="Arial"/>
                <a:cs typeface="Arial"/>
              </a:rPr>
              <a:t> y un </a:t>
            </a:r>
            <a:r>
              <a:rPr lang="en-GB" sz="2740" dirty="0" err="1">
                <a:latin typeface="Arial"/>
                <a:cs typeface="Arial"/>
              </a:rPr>
              <a:t>niño</a:t>
            </a:r>
            <a:r>
              <a:rPr lang="en-GB" sz="2740" dirty="0">
                <a:latin typeface="Arial"/>
                <a:cs typeface="Arial"/>
              </a:rPr>
              <a:t> </a:t>
            </a:r>
            <a:r>
              <a:rPr lang="en-GB" sz="2740" dirty="0" err="1">
                <a:latin typeface="Arial"/>
                <a:cs typeface="Arial"/>
              </a:rPr>
              <a:t>pequeño</a:t>
            </a:r>
            <a:r>
              <a:rPr lang="en-GB" sz="2740" dirty="0">
                <a:latin typeface="Arial"/>
                <a:cs typeface="Arial"/>
              </a:rPr>
              <a:t>
¿</a:t>
            </a:r>
            <a:r>
              <a:rPr lang="en-GB" sz="2740" dirty="0" err="1">
                <a:latin typeface="Arial"/>
                <a:cs typeface="Arial"/>
              </a:rPr>
              <a:t>Continúa</a:t>
            </a:r>
            <a:r>
              <a:rPr lang="en-GB" sz="2740" dirty="0">
                <a:latin typeface="Arial"/>
                <a:cs typeface="Arial"/>
              </a:rPr>
              <a:t> la </a:t>
            </a:r>
            <a:r>
              <a:rPr lang="en-GB" sz="2740" dirty="0" err="1">
                <a:latin typeface="Arial"/>
                <a:cs typeface="Arial"/>
              </a:rPr>
              <a:t>lactancia</a:t>
            </a:r>
            <a:r>
              <a:rPr lang="en-GB" sz="2740" dirty="0">
                <a:latin typeface="Arial"/>
                <a:cs typeface="Arial"/>
              </a:rPr>
              <a:t> </a:t>
            </a:r>
            <a:r>
              <a:rPr lang="en-GB" sz="2740" dirty="0" err="1">
                <a:latin typeface="Arial"/>
                <a:cs typeface="Arial"/>
              </a:rPr>
              <a:t>materna</a:t>
            </a:r>
            <a:r>
              <a:rPr lang="en-GB" sz="2740" dirty="0">
                <a:latin typeface="Arial"/>
                <a:cs typeface="Arial"/>
              </a:rPr>
              <a:t> </a:t>
            </a:r>
            <a:r>
              <a:rPr lang="en-GB" sz="2740" dirty="0" err="1">
                <a:latin typeface="Arial"/>
                <a:cs typeface="Arial"/>
              </a:rPr>
              <a:t>baja</a:t>
            </a:r>
            <a:r>
              <a:rPr lang="en-GB" sz="2740" dirty="0">
                <a:latin typeface="Arial"/>
                <a:cs typeface="Arial"/>
              </a:rPr>
              <a:t>?
</a:t>
            </a:r>
            <a:r>
              <a:rPr lang="en-GB" sz="2740" dirty="0" err="1">
                <a:latin typeface="Arial"/>
                <a:cs typeface="Arial"/>
              </a:rPr>
              <a:t>Viabilidad</a:t>
            </a:r>
            <a:r>
              <a:rPr lang="en-GB" sz="2740" dirty="0">
                <a:latin typeface="Arial"/>
                <a:cs typeface="Arial"/>
              </a:rPr>
              <a:t> de la </a:t>
            </a:r>
            <a:r>
              <a:rPr lang="en-GB" sz="2740" dirty="0" err="1">
                <a:latin typeface="Arial"/>
                <a:cs typeface="Arial"/>
              </a:rPr>
              <a:t>cocción</a:t>
            </a:r>
            <a:r>
              <a:rPr lang="en-GB" sz="2740" dirty="0">
                <a:latin typeface="Arial"/>
                <a:cs typeface="Arial"/>
              </a:rPr>
              <a:t>/</a:t>
            </a:r>
            <a:r>
              <a:rPr lang="en-GB" sz="2740" dirty="0" err="1">
                <a:latin typeface="Arial"/>
                <a:cs typeface="Arial"/>
              </a:rPr>
              <a:t>alimentación</a:t>
            </a:r>
            <a:r>
              <a:rPr lang="en-GB" sz="2740" dirty="0">
                <a:latin typeface="Arial"/>
                <a:cs typeface="Arial"/>
              </a:rPr>
              <a:t>
</a:t>
            </a:r>
            <a:endParaRPr sz="2740" dirty="0">
              <a:latin typeface="Arial"/>
              <a:cs typeface="Arial"/>
            </a:endParaRPr>
          </a:p>
        </p:txBody>
      </p:sp>
      <p:sp>
        <p:nvSpPr>
          <p:cNvPr id="6" name="object 6"/>
          <p:cNvSpPr/>
          <p:nvPr/>
        </p:nvSpPr>
        <p:spPr>
          <a:xfrm>
            <a:off x="29339" y="28291"/>
            <a:ext cx="9077126" cy="6810915"/>
          </a:xfrm>
          <a:custGeom>
            <a:avLst/>
            <a:gdLst/>
            <a:ahLst/>
            <a:cxnLst/>
            <a:rect l="l" t="t" r="r" b="b"/>
            <a:pathLst>
              <a:path w="2815590" h="2112645">
                <a:moveTo>
                  <a:pt x="0" y="2112518"/>
                </a:moveTo>
                <a:lnTo>
                  <a:pt x="2815463" y="2112518"/>
                </a:lnTo>
                <a:lnTo>
                  <a:pt x="2815463" y="0"/>
                </a:lnTo>
                <a:lnTo>
                  <a:pt x="0" y="0"/>
                </a:lnTo>
                <a:lnTo>
                  <a:pt x="0" y="2112518"/>
                </a:lnTo>
                <a:close/>
              </a:path>
            </a:pathLst>
          </a:custGeom>
          <a:ln w="24384">
            <a:solidFill>
              <a:srgbClr val="000000"/>
            </a:solidFill>
          </a:ln>
        </p:spPr>
        <p:txBody>
          <a:bodyPr wrap="square" lIns="0" tIns="0" rIns="0" bIns="0" rtlCol="0"/>
          <a:lstStyle/>
          <a:p>
            <a:endParaRPr sz="5803"/>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19777" y="482582"/>
            <a:ext cx="6116927" cy="440748"/>
          </a:xfrm>
          <a:prstGeom prst="rect">
            <a:avLst/>
          </a:prstGeom>
          <a:ln w="3175">
            <a:solidFill>
              <a:srgbClr val="92D050"/>
            </a:solidFill>
          </a:ln>
        </p:spPr>
        <p:txBody>
          <a:bodyPr vert="horz" wrap="square" lIns="0" tIns="40943" rIns="0" bIns="0" rtlCol="0" anchor="ctr">
            <a:spAutoFit/>
          </a:bodyPr>
          <a:lstStyle/>
          <a:p>
            <a:pPr marL="90076" marR="1443259">
              <a:lnSpc>
                <a:spcPct val="101200"/>
              </a:lnSpc>
              <a:spcBef>
                <a:spcPts val="322"/>
              </a:spcBef>
            </a:pPr>
            <a:endParaRPr sz="2740" dirty="0">
              <a:latin typeface="Arial"/>
              <a:cs typeface="Arial"/>
            </a:endParaRPr>
          </a:p>
        </p:txBody>
      </p:sp>
      <p:sp>
        <p:nvSpPr>
          <p:cNvPr id="6" name="object 6"/>
          <p:cNvSpPr txBox="1"/>
          <p:nvPr/>
        </p:nvSpPr>
        <p:spPr>
          <a:xfrm>
            <a:off x="399057" y="1399032"/>
            <a:ext cx="6159914" cy="3782702"/>
          </a:xfrm>
          <a:prstGeom prst="rect">
            <a:avLst/>
          </a:prstGeom>
        </p:spPr>
        <p:txBody>
          <a:bodyPr vert="horz" wrap="square" lIns="0" tIns="0" rIns="0" bIns="0" rtlCol="0">
            <a:spAutoFit/>
          </a:bodyPr>
          <a:lstStyle/>
          <a:p>
            <a:pPr marL="270227" indent="-231331">
              <a:lnSpc>
                <a:spcPts val="4288"/>
              </a:lnSpc>
              <a:buSzPct val="131578"/>
              <a:buChar char="•"/>
              <a:tabLst>
                <a:tab pos="272274" algn="l"/>
              </a:tabLst>
            </a:pPr>
            <a:r>
              <a:rPr sz="3063" spc="48" dirty="0">
                <a:solidFill>
                  <a:srgbClr val="001F5F"/>
                </a:solidFill>
                <a:latin typeface="Arial"/>
                <a:cs typeface="Arial"/>
              </a:rPr>
              <a:t>Responsive</a:t>
            </a:r>
            <a:r>
              <a:rPr sz="3063" spc="-81" dirty="0">
                <a:solidFill>
                  <a:srgbClr val="001F5F"/>
                </a:solidFill>
                <a:latin typeface="Arial"/>
                <a:cs typeface="Arial"/>
              </a:rPr>
              <a:t> </a:t>
            </a:r>
            <a:r>
              <a:rPr sz="3063" spc="48" dirty="0">
                <a:solidFill>
                  <a:srgbClr val="001F5F"/>
                </a:solidFill>
                <a:latin typeface="Arial"/>
                <a:cs typeface="Arial"/>
              </a:rPr>
              <a:t>feeding</a:t>
            </a:r>
            <a:r>
              <a:rPr sz="3063" spc="-64" dirty="0">
                <a:solidFill>
                  <a:srgbClr val="001F5F"/>
                </a:solidFill>
                <a:latin typeface="Arial"/>
                <a:cs typeface="Arial"/>
              </a:rPr>
              <a:t> </a:t>
            </a:r>
            <a:r>
              <a:rPr sz="3063" spc="48" dirty="0">
                <a:solidFill>
                  <a:srgbClr val="001F5F"/>
                </a:solidFill>
                <a:latin typeface="Arial"/>
                <a:cs typeface="Arial"/>
              </a:rPr>
              <a:t>–</a:t>
            </a:r>
            <a:r>
              <a:rPr sz="3063" spc="-32" dirty="0">
                <a:solidFill>
                  <a:srgbClr val="001F5F"/>
                </a:solidFill>
                <a:latin typeface="Arial"/>
                <a:cs typeface="Arial"/>
              </a:rPr>
              <a:t> </a:t>
            </a:r>
            <a:r>
              <a:rPr sz="3063" spc="16" dirty="0">
                <a:solidFill>
                  <a:srgbClr val="001F5F"/>
                </a:solidFill>
                <a:latin typeface="Arial"/>
                <a:cs typeface="Arial"/>
              </a:rPr>
              <a:t>is</a:t>
            </a:r>
            <a:r>
              <a:rPr sz="3063" spc="32" dirty="0">
                <a:solidFill>
                  <a:srgbClr val="001F5F"/>
                </a:solidFill>
                <a:latin typeface="Arial"/>
                <a:cs typeface="Arial"/>
              </a:rPr>
              <a:t> family</a:t>
            </a:r>
            <a:endParaRPr sz="3063" dirty="0">
              <a:latin typeface="Arial"/>
              <a:cs typeface="Arial"/>
            </a:endParaRPr>
          </a:p>
          <a:p>
            <a:pPr marL="270227" marR="16377">
              <a:lnSpc>
                <a:spcPts val="3804"/>
              </a:lnSpc>
            </a:pPr>
            <a:r>
              <a:rPr sz="3063" spc="32" dirty="0">
                <a:solidFill>
                  <a:srgbClr val="001F5F"/>
                </a:solidFill>
                <a:latin typeface="Arial"/>
                <a:cs typeface="Arial"/>
              </a:rPr>
              <a:t>in</a:t>
            </a:r>
            <a:r>
              <a:rPr sz="3063" spc="-32" dirty="0">
                <a:solidFill>
                  <a:srgbClr val="001F5F"/>
                </a:solidFill>
                <a:latin typeface="Arial"/>
                <a:cs typeface="Arial"/>
              </a:rPr>
              <a:t> </a:t>
            </a:r>
            <a:r>
              <a:rPr sz="3063" spc="48" dirty="0">
                <a:solidFill>
                  <a:srgbClr val="001F5F"/>
                </a:solidFill>
                <a:latin typeface="Arial"/>
                <a:cs typeface="Arial"/>
              </a:rPr>
              <a:t>a</a:t>
            </a:r>
            <a:r>
              <a:rPr sz="3063" spc="-16" dirty="0">
                <a:solidFill>
                  <a:srgbClr val="001F5F"/>
                </a:solidFill>
                <a:latin typeface="Arial"/>
                <a:cs typeface="Arial"/>
              </a:rPr>
              <a:t> </a:t>
            </a:r>
            <a:r>
              <a:rPr sz="3063" spc="32" dirty="0">
                <a:solidFill>
                  <a:srgbClr val="001F5F"/>
                </a:solidFill>
                <a:latin typeface="Arial"/>
                <a:cs typeface="Arial"/>
              </a:rPr>
              <a:t>position</a:t>
            </a:r>
            <a:r>
              <a:rPr sz="3063" dirty="0">
                <a:solidFill>
                  <a:srgbClr val="001F5F"/>
                </a:solidFill>
                <a:latin typeface="Arial"/>
                <a:cs typeface="Arial"/>
              </a:rPr>
              <a:t> </a:t>
            </a:r>
            <a:r>
              <a:rPr sz="3063" spc="32" dirty="0">
                <a:solidFill>
                  <a:srgbClr val="001F5F"/>
                </a:solidFill>
                <a:latin typeface="Arial"/>
                <a:cs typeface="Arial"/>
              </a:rPr>
              <a:t>to</a:t>
            </a:r>
            <a:r>
              <a:rPr sz="3063" dirty="0">
                <a:solidFill>
                  <a:srgbClr val="001F5F"/>
                </a:solidFill>
                <a:latin typeface="Arial"/>
                <a:cs typeface="Arial"/>
              </a:rPr>
              <a:t> </a:t>
            </a:r>
            <a:r>
              <a:rPr sz="3063" spc="48" dirty="0">
                <a:solidFill>
                  <a:srgbClr val="001F5F"/>
                </a:solidFill>
                <a:latin typeface="Arial"/>
                <a:cs typeface="Arial"/>
              </a:rPr>
              <a:t>feed</a:t>
            </a:r>
            <a:r>
              <a:rPr sz="3063" spc="-48" dirty="0">
                <a:solidFill>
                  <a:srgbClr val="001F5F"/>
                </a:solidFill>
                <a:latin typeface="Arial"/>
                <a:cs typeface="Arial"/>
              </a:rPr>
              <a:t> </a:t>
            </a:r>
            <a:r>
              <a:rPr sz="3063" spc="48" dirty="0">
                <a:solidFill>
                  <a:srgbClr val="001F5F"/>
                </a:solidFill>
                <a:latin typeface="Arial"/>
                <a:cs typeface="Arial"/>
              </a:rPr>
              <a:t>responsively </a:t>
            </a:r>
            <a:r>
              <a:rPr sz="3063" spc="-806" dirty="0">
                <a:solidFill>
                  <a:srgbClr val="001F5F"/>
                </a:solidFill>
                <a:latin typeface="Arial"/>
                <a:cs typeface="Arial"/>
              </a:rPr>
              <a:t> </a:t>
            </a:r>
            <a:r>
              <a:rPr sz="3063" spc="32" dirty="0">
                <a:solidFill>
                  <a:srgbClr val="001F5F"/>
                </a:solidFill>
                <a:latin typeface="Arial"/>
                <a:cs typeface="Arial"/>
              </a:rPr>
              <a:t>in</a:t>
            </a:r>
            <a:r>
              <a:rPr sz="3063" spc="-16" dirty="0">
                <a:solidFill>
                  <a:srgbClr val="001F5F"/>
                </a:solidFill>
                <a:latin typeface="Arial"/>
                <a:cs typeface="Arial"/>
              </a:rPr>
              <a:t> </a:t>
            </a:r>
            <a:r>
              <a:rPr sz="3063" spc="32" dirty="0">
                <a:solidFill>
                  <a:srgbClr val="001F5F"/>
                </a:solidFill>
                <a:latin typeface="Arial"/>
                <a:cs typeface="Arial"/>
              </a:rPr>
              <a:t>crisis??</a:t>
            </a:r>
            <a:endParaRPr sz="3063" dirty="0">
              <a:latin typeface="Arial"/>
              <a:cs typeface="Arial"/>
            </a:endParaRPr>
          </a:p>
          <a:p>
            <a:pPr marL="270227" indent="-231331">
              <a:lnSpc>
                <a:spcPts val="4739"/>
              </a:lnSpc>
              <a:buSzPct val="131578"/>
              <a:buChar char="•"/>
              <a:tabLst>
                <a:tab pos="272274" algn="l"/>
              </a:tabLst>
            </a:pPr>
            <a:r>
              <a:rPr sz="3063" spc="48" dirty="0">
                <a:solidFill>
                  <a:srgbClr val="001F5F"/>
                </a:solidFill>
                <a:latin typeface="Arial"/>
                <a:cs typeface="Arial"/>
              </a:rPr>
              <a:t>Feeding</a:t>
            </a:r>
            <a:r>
              <a:rPr sz="3063" spc="-113" dirty="0">
                <a:solidFill>
                  <a:srgbClr val="001F5F"/>
                </a:solidFill>
                <a:latin typeface="Arial"/>
                <a:cs typeface="Arial"/>
              </a:rPr>
              <a:t> </a:t>
            </a:r>
            <a:r>
              <a:rPr sz="3063" spc="48" dirty="0">
                <a:solidFill>
                  <a:srgbClr val="001F5F"/>
                </a:solidFill>
                <a:latin typeface="Arial"/>
                <a:cs typeface="Arial"/>
              </a:rPr>
              <a:t>3-4</a:t>
            </a:r>
            <a:r>
              <a:rPr sz="3063" spc="-16" dirty="0">
                <a:solidFill>
                  <a:srgbClr val="001F5F"/>
                </a:solidFill>
                <a:latin typeface="Arial"/>
                <a:cs typeface="Arial"/>
              </a:rPr>
              <a:t> </a:t>
            </a:r>
            <a:r>
              <a:rPr sz="3063" spc="32" dirty="0">
                <a:solidFill>
                  <a:srgbClr val="001F5F"/>
                </a:solidFill>
                <a:latin typeface="Arial"/>
                <a:cs typeface="Arial"/>
              </a:rPr>
              <a:t>times </a:t>
            </a:r>
            <a:r>
              <a:rPr sz="3063" spc="48" dirty="0">
                <a:solidFill>
                  <a:srgbClr val="001F5F"/>
                </a:solidFill>
                <a:latin typeface="Arial"/>
                <a:cs typeface="Arial"/>
              </a:rPr>
              <a:t>a</a:t>
            </a:r>
            <a:r>
              <a:rPr sz="3063" spc="-48" dirty="0">
                <a:solidFill>
                  <a:srgbClr val="001F5F"/>
                </a:solidFill>
                <a:latin typeface="Arial"/>
                <a:cs typeface="Arial"/>
              </a:rPr>
              <a:t> </a:t>
            </a:r>
            <a:r>
              <a:rPr sz="3063" spc="48" dirty="0">
                <a:solidFill>
                  <a:srgbClr val="001F5F"/>
                </a:solidFill>
                <a:latin typeface="Arial"/>
                <a:cs typeface="Arial"/>
              </a:rPr>
              <a:t>day</a:t>
            </a:r>
            <a:endParaRPr sz="3063" dirty="0">
              <a:latin typeface="Arial"/>
              <a:cs typeface="Arial"/>
            </a:endParaRPr>
          </a:p>
          <a:p>
            <a:pPr marL="270227">
              <a:lnSpc>
                <a:spcPts val="3659"/>
              </a:lnSpc>
            </a:pPr>
            <a:r>
              <a:rPr sz="3063" spc="16" dirty="0">
                <a:solidFill>
                  <a:srgbClr val="001F5F"/>
                </a:solidFill>
                <a:latin typeface="Arial"/>
                <a:cs typeface="Arial"/>
              </a:rPr>
              <a:t>hygienically?</a:t>
            </a:r>
            <a:endParaRPr sz="3063" dirty="0">
              <a:latin typeface="Arial"/>
              <a:cs typeface="Arial"/>
            </a:endParaRPr>
          </a:p>
          <a:p>
            <a:pPr marL="270227" indent="-231331">
              <a:lnSpc>
                <a:spcPts val="4755"/>
              </a:lnSpc>
              <a:spcBef>
                <a:spcPts val="81"/>
              </a:spcBef>
              <a:buSzPct val="131578"/>
              <a:buChar char="•"/>
              <a:tabLst>
                <a:tab pos="272274" algn="l"/>
              </a:tabLst>
            </a:pPr>
            <a:r>
              <a:rPr sz="3063" spc="32" dirty="0">
                <a:solidFill>
                  <a:srgbClr val="001F5F"/>
                </a:solidFill>
                <a:latin typeface="Arial"/>
                <a:cs typeface="Arial"/>
              </a:rPr>
              <a:t>Time?</a:t>
            </a:r>
            <a:endParaRPr sz="3063" dirty="0">
              <a:latin typeface="Arial"/>
              <a:cs typeface="Arial"/>
            </a:endParaRPr>
          </a:p>
          <a:p>
            <a:pPr marL="270227" indent="-231331">
              <a:lnSpc>
                <a:spcPts val="4755"/>
              </a:lnSpc>
              <a:buSzPct val="131578"/>
              <a:buChar char="•"/>
              <a:tabLst>
                <a:tab pos="272274" algn="l"/>
              </a:tabLst>
            </a:pPr>
            <a:r>
              <a:rPr sz="3063" spc="48" dirty="0">
                <a:solidFill>
                  <a:srgbClr val="001F5F"/>
                </a:solidFill>
                <a:latin typeface="Arial"/>
                <a:cs typeface="Arial"/>
              </a:rPr>
              <a:t>Spoon</a:t>
            </a:r>
            <a:r>
              <a:rPr sz="3063" spc="-113" dirty="0">
                <a:solidFill>
                  <a:srgbClr val="001F5F"/>
                </a:solidFill>
                <a:latin typeface="Arial"/>
                <a:cs typeface="Arial"/>
              </a:rPr>
              <a:t> </a:t>
            </a:r>
            <a:r>
              <a:rPr sz="3063" spc="48" dirty="0">
                <a:solidFill>
                  <a:srgbClr val="001F5F"/>
                </a:solidFill>
                <a:latin typeface="Arial"/>
                <a:cs typeface="Arial"/>
              </a:rPr>
              <a:t>and</a:t>
            </a:r>
            <a:r>
              <a:rPr sz="3063" spc="-32" dirty="0">
                <a:solidFill>
                  <a:srgbClr val="001F5F"/>
                </a:solidFill>
                <a:latin typeface="Arial"/>
                <a:cs typeface="Arial"/>
              </a:rPr>
              <a:t> </a:t>
            </a:r>
            <a:r>
              <a:rPr sz="3063" spc="32" dirty="0">
                <a:solidFill>
                  <a:srgbClr val="001F5F"/>
                </a:solidFill>
                <a:latin typeface="Arial"/>
                <a:cs typeface="Arial"/>
              </a:rPr>
              <a:t>utensil?</a:t>
            </a:r>
            <a:endParaRPr sz="3063" dirty="0">
              <a:latin typeface="Arial"/>
              <a:cs typeface="Arial"/>
            </a:endParaRPr>
          </a:p>
        </p:txBody>
      </p:sp>
      <p:sp>
        <p:nvSpPr>
          <p:cNvPr id="7" name="object 7"/>
          <p:cNvSpPr/>
          <p:nvPr/>
        </p:nvSpPr>
        <p:spPr>
          <a:xfrm>
            <a:off x="27296" y="410"/>
            <a:ext cx="9077126" cy="6812962"/>
          </a:xfrm>
          <a:custGeom>
            <a:avLst/>
            <a:gdLst/>
            <a:ahLst/>
            <a:cxnLst/>
            <a:rect l="l" t="t" r="r" b="b"/>
            <a:pathLst>
              <a:path w="2815590" h="2113280">
                <a:moveTo>
                  <a:pt x="0" y="2112899"/>
                </a:moveTo>
                <a:lnTo>
                  <a:pt x="2815462" y="2112899"/>
                </a:lnTo>
                <a:lnTo>
                  <a:pt x="2815462" y="0"/>
                </a:lnTo>
                <a:lnTo>
                  <a:pt x="0" y="0"/>
                </a:lnTo>
                <a:lnTo>
                  <a:pt x="0" y="2112899"/>
                </a:lnTo>
                <a:close/>
              </a:path>
            </a:pathLst>
          </a:custGeom>
          <a:ln w="24384">
            <a:solidFill>
              <a:srgbClr val="000000"/>
            </a:solidFill>
          </a:ln>
        </p:spPr>
        <p:txBody>
          <a:bodyPr wrap="square" lIns="0" tIns="0" rIns="0" bIns="0" rtlCol="0"/>
          <a:lstStyle/>
          <a:p>
            <a:endParaRPr sz="5803"/>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err="1"/>
              <a:t>Alimentación</a:t>
            </a:r>
            <a:r>
              <a:rPr lang="en-US" dirty="0"/>
              <a:t> del </a:t>
            </a:r>
            <a:r>
              <a:rPr lang="en-US" dirty="0" err="1"/>
              <a:t>lactante</a:t>
            </a:r>
            <a:r>
              <a:rPr lang="en-US" dirty="0"/>
              <a:t> y</a:t>
            </a:r>
            <a:r>
              <a:rPr lang="es-ES" dirty="0"/>
              <a:t> del niño y niña pequeños</a:t>
            </a:r>
            <a:endParaRPr lang="en-US" dirty="0"/>
          </a:p>
        </p:txBody>
      </p:sp>
      <p:sp>
        <p:nvSpPr>
          <p:cNvPr id="5" name="Title 4"/>
          <p:cNvSpPr>
            <a:spLocks noGrp="1"/>
          </p:cNvSpPr>
          <p:nvPr>
            <p:ph type="title"/>
          </p:nvPr>
        </p:nvSpPr>
        <p:spPr>
          <a:xfrm>
            <a:off x="5076056" y="421903"/>
            <a:ext cx="3320703" cy="1147790"/>
          </a:xfrm>
        </p:spPr>
        <p:txBody>
          <a:bodyPr>
            <a:normAutofit fontScale="90000"/>
          </a:bodyPr>
          <a:lstStyle/>
          <a:p>
            <a:r>
              <a:rPr lang="en-US" dirty="0"/>
              <a:t>APOYEMOS TODOS Y TODAS LA LACTANCIA MATERNA</a:t>
            </a:r>
          </a:p>
        </p:txBody>
      </p:sp>
      <p:sp>
        <p:nvSpPr>
          <p:cNvPr id="6" name="Text Placeholder 5"/>
          <p:cNvSpPr>
            <a:spLocks noGrp="1"/>
          </p:cNvSpPr>
          <p:nvPr>
            <p:ph type="body" idx="1"/>
          </p:nvPr>
        </p:nvSpPr>
        <p:spPr>
          <a:xfrm>
            <a:off x="5029885" y="1803371"/>
            <a:ext cx="3790587" cy="3716031"/>
          </a:xfrm>
        </p:spPr>
        <p:txBody>
          <a:bodyPr>
            <a:normAutofit fontScale="92500" lnSpcReduction="20000"/>
          </a:bodyPr>
          <a:lstStyle/>
          <a:p>
            <a:pPr marL="285750" indent="-285750" algn="just">
              <a:buFont typeface="Arial" panose="020B0604020202020204" pitchFamily="34" charset="0"/>
              <a:buChar char="•"/>
            </a:pPr>
            <a:r>
              <a:rPr lang="en-US" dirty="0" err="1"/>
              <a:t>Asegurarnos</a:t>
            </a:r>
            <a:r>
              <a:rPr lang="en-US" dirty="0"/>
              <a:t> que las </a:t>
            </a:r>
            <a:r>
              <a:rPr lang="en-US" dirty="0" err="1"/>
              <a:t>mujeres</a:t>
            </a:r>
            <a:r>
              <a:rPr lang="en-US" dirty="0"/>
              <a:t> </a:t>
            </a:r>
            <a:r>
              <a:rPr lang="en-US" dirty="0" err="1"/>
              <a:t>lactantes</a:t>
            </a:r>
            <a:r>
              <a:rPr lang="en-US" dirty="0"/>
              <a:t> </a:t>
            </a:r>
            <a:r>
              <a:rPr lang="en-US" dirty="0" err="1"/>
              <a:t>descansen</a:t>
            </a:r>
            <a:r>
              <a:rPr lang="en-US" dirty="0"/>
              <a:t> lo </a:t>
            </a:r>
            <a:r>
              <a:rPr lang="en-US" dirty="0" err="1"/>
              <a:t>suficiente</a:t>
            </a:r>
            <a:r>
              <a:rPr lang="en-US" dirty="0"/>
              <a:t>.
</a:t>
            </a:r>
            <a:r>
              <a:rPr lang="en-US" dirty="0" err="1"/>
              <a:t>Brindar</a:t>
            </a:r>
            <a:r>
              <a:rPr lang="en-US" dirty="0"/>
              <a:t> </a:t>
            </a:r>
            <a:r>
              <a:rPr lang="en-US" dirty="0" err="1"/>
              <a:t>apoyo</a:t>
            </a:r>
            <a:r>
              <a:rPr lang="en-US" dirty="0"/>
              <a:t> </a:t>
            </a:r>
            <a:r>
              <a:rPr lang="en-US" dirty="0" err="1"/>
              <a:t>emocional</a:t>
            </a:r>
            <a:r>
              <a:rPr lang="en-US" dirty="0"/>
              <a:t> y </a:t>
            </a:r>
            <a:r>
              <a:rPr lang="en-US" dirty="0" err="1"/>
              <a:t>ayuda</a:t>
            </a:r>
            <a:r>
              <a:rPr lang="en-US" dirty="0"/>
              <a:t> </a:t>
            </a:r>
            <a:r>
              <a:rPr lang="en-US" dirty="0" err="1"/>
              <a:t>práctica</a:t>
            </a:r>
            <a:r>
              <a:rPr lang="en-US" dirty="0"/>
              <a:t> (</a:t>
            </a:r>
            <a:r>
              <a:rPr lang="en-US" dirty="0" err="1"/>
              <a:t>cuidado</a:t>
            </a:r>
            <a:r>
              <a:rPr lang="en-US" dirty="0"/>
              <a:t> de </a:t>
            </a:r>
            <a:r>
              <a:rPr lang="en-US" dirty="0" err="1"/>
              <a:t>niños</a:t>
            </a:r>
            <a:r>
              <a:rPr lang="en-US" dirty="0"/>
              <a:t> </a:t>
            </a:r>
            <a:r>
              <a:rPr lang="en-US" dirty="0" err="1"/>
              <a:t>mayores</a:t>
            </a:r>
            <a:r>
              <a:rPr lang="en-US" dirty="0"/>
              <a:t>)
</a:t>
            </a:r>
            <a:r>
              <a:rPr lang="en-US" dirty="0" err="1"/>
              <a:t>Evitar</a:t>
            </a:r>
            <a:r>
              <a:rPr lang="en-US" dirty="0"/>
              <a:t> </a:t>
            </a:r>
            <a:r>
              <a:rPr lang="en-US" dirty="0" err="1"/>
              <a:t>ofrecer</a:t>
            </a:r>
            <a:r>
              <a:rPr lang="en-US" dirty="0"/>
              <a:t> </a:t>
            </a:r>
            <a:r>
              <a:rPr lang="en-US" dirty="0" err="1"/>
              <a:t>consejos</a:t>
            </a:r>
            <a:r>
              <a:rPr lang="en-US" dirty="0"/>
              <a:t> que no </a:t>
            </a:r>
            <a:r>
              <a:rPr lang="en-US" dirty="0" err="1"/>
              <a:t>han</a:t>
            </a:r>
            <a:r>
              <a:rPr lang="en-US" dirty="0"/>
              <a:t> </a:t>
            </a:r>
            <a:r>
              <a:rPr lang="en-US" dirty="0" err="1"/>
              <a:t>sido</a:t>
            </a:r>
            <a:r>
              <a:rPr lang="en-US" dirty="0"/>
              <a:t> </a:t>
            </a:r>
            <a:r>
              <a:rPr lang="en-US" dirty="0" err="1"/>
              <a:t>solicitados</a:t>
            </a:r>
            <a:r>
              <a:rPr lang="en-US" dirty="0"/>
              <a:t>.
</a:t>
            </a:r>
            <a:r>
              <a:rPr lang="en-US" dirty="0" err="1"/>
              <a:t>Escuchar</a:t>
            </a:r>
            <a:r>
              <a:rPr lang="en-US" dirty="0"/>
              <a:t> y </a:t>
            </a:r>
            <a:r>
              <a:rPr lang="en-US" dirty="0" err="1"/>
              <a:t>apoyar</a:t>
            </a:r>
            <a:r>
              <a:rPr lang="en-US" dirty="0"/>
              <a:t> a las </a:t>
            </a:r>
            <a:r>
              <a:rPr lang="en-US" dirty="0" err="1"/>
              <a:t>madres</a:t>
            </a:r>
            <a:r>
              <a:rPr lang="en-US" dirty="0"/>
              <a:t> para </a:t>
            </a:r>
            <a:r>
              <a:rPr lang="en-US" dirty="0" err="1"/>
              <a:t>aumentar</a:t>
            </a:r>
            <a:r>
              <a:rPr lang="en-US" dirty="0"/>
              <a:t> </a:t>
            </a:r>
            <a:r>
              <a:rPr lang="en-US" dirty="0" err="1"/>
              <a:t>su</a:t>
            </a:r>
            <a:r>
              <a:rPr lang="en-US" dirty="0"/>
              <a:t> </a:t>
            </a:r>
            <a:r>
              <a:rPr lang="en-US" dirty="0" err="1"/>
              <a:t>confianza</a:t>
            </a:r>
            <a:r>
              <a:rPr lang="en-US" dirty="0"/>
              <a:t> y </a:t>
            </a:r>
            <a:r>
              <a:rPr lang="en-US" dirty="0" err="1"/>
              <a:t>compromiso</a:t>
            </a:r>
            <a:r>
              <a:rPr lang="en-US" dirty="0"/>
              <a:t> con la </a:t>
            </a:r>
            <a:r>
              <a:rPr lang="en-US" dirty="0" err="1"/>
              <a:t>lactancia</a:t>
            </a:r>
            <a:r>
              <a:rPr lang="en-US" dirty="0"/>
              <a:t>.</a:t>
            </a:r>
          </a:p>
          <a:p>
            <a:pPr marL="285750" indent="-285750" algn="just">
              <a:buFont typeface="Arial" panose="020B0604020202020204" pitchFamily="34" charset="0"/>
              <a:buChar char="•"/>
            </a:pPr>
            <a:r>
              <a:rPr lang="en-US" dirty="0" err="1"/>
              <a:t>Identificar</a:t>
            </a:r>
            <a:r>
              <a:rPr lang="en-US" dirty="0"/>
              <a:t> y </a:t>
            </a:r>
            <a:r>
              <a:rPr lang="en-US" dirty="0" err="1"/>
              <a:t>ayudar</a:t>
            </a:r>
            <a:r>
              <a:rPr lang="en-US" dirty="0"/>
              <a:t> a los </a:t>
            </a:r>
            <a:r>
              <a:rPr lang="en-US" dirty="0" err="1"/>
              <a:t>cuidadores</a:t>
            </a:r>
            <a:r>
              <a:rPr lang="en-US" dirty="0"/>
              <a:t> y a los </a:t>
            </a:r>
            <a:r>
              <a:rPr lang="en-US" dirty="0" err="1"/>
              <a:t>niños</a:t>
            </a:r>
            <a:r>
              <a:rPr lang="en-US" dirty="0"/>
              <a:t> con mayor </a:t>
            </a:r>
            <a:r>
              <a:rPr lang="en-US" dirty="0" err="1"/>
              <a:t>riesgo</a:t>
            </a:r>
            <a:r>
              <a:rPr lang="en-US" dirty="0"/>
              <a:t>
No </a:t>
            </a:r>
            <a:r>
              <a:rPr lang="en-US" dirty="0" err="1"/>
              <a:t>solicite</a:t>
            </a:r>
            <a:r>
              <a:rPr lang="en-US" dirty="0"/>
              <a:t>, done, </a:t>
            </a:r>
            <a:r>
              <a:rPr lang="en-US" dirty="0" err="1"/>
              <a:t>acepte</a:t>
            </a:r>
            <a:r>
              <a:rPr lang="en-US" dirty="0"/>
              <a:t> </a:t>
            </a:r>
            <a:r>
              <a:rPr lang="en-US" dirty="0" err="1"/>
              <a:t>ni</a:t>
            </a:r>
            <a:r>
              <a:rPr lang="en-US" dirty="0"/>
              <a:t> </a:t>
            </a:r>
            <a:r>
              <a:rPr lang="en-US" dirty="0" err="1"/>
              <a:t>distribuya</a:t>
            </a:r>
            <a:r>
              <a:rPr lang="en-US" dirty="0"/>
              <a:t> </a:t>
            </a:r>
            <a:r>
              <a:rPr lang="en-US" dirty="0" err="1"/>
              <a:t>donaciones</a:t>
            </a:r>
            <a:r>
              <a:rPr lang="en-US" dirty="0"/>
              <a:t> de </a:t>
            </a:r>
            <a:r>
              <a:rPr lang="en-US" dirty="0" err="1"/>
              <a:t>sucedáneos</a:t>
            </a:r>
            <a:r>
              <a:rPr lang="en-US" dirty="0"/>
              <a:t> de la leche </a:t>
            </a:r>
            <a:r>
              <a:rPr lang="en-US" dirty="0" err="1"/>
              <a:t>materna</a:t>
            </a:r>
            <a:r>
              <a:rPr lang="en-US" dirty="0"/>
              <a:t> y </a:t>
            </a:r>
            <a:r>
              <a:rPr lang="en-US" dirty="0" err="1"/>
              <a:t>otros</a:t>
            </a:r>
            <a:r>
              <a:rPr lang="en-US" dirty="0"/>
              <a:t> </a:t>
            </a:r>
            <a:r>
              <a:rPr lang="en-US" dirty="0" err="1"/>
              <a:t>productos</a:t>
            </a:r>
            <a:r>
              <a:rPr lang="en-US" dirty="0"/>
              <a:t>
</a:t>
            </a:r>
          </a:p>
        </p:txBody>
      </p:sp>
      <p:pic>
        <p:nvPicPr>
          <p:cNvPr id="8" name="Marcador de posición de imagen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147" r="22147"/>
          <a:stretch>
            <a:fillRect/>
          </a:stretch>
        </p:blipFill>
        <p:spPr>
          <a:xfrm>
            <a:off x="35496" y="443770"/>
            <a:ext cx="4781524" cy="5721534"/>
          </a:xfr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6375447"/>
            <a:ext cx="2093222" cy="430697"/>
          </a:xfrm>
          <a:prstGeom prst="rect">
            <a:avLst/>
          </a:prstGeom>
        </p:spPr>
      </p:pic>
      <p:pic>
        <p:nvPicPr>
          <p:cNvPr id="9" name="Picture 8" descr="Red_circl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0568" y="477548"/>
            <a:ext cx="5225829" cy="5327716"/>
          </a:xfrm>
          <a:prstGeom prst="rect">
            <a:avLst/>
          </a:prstGeom>
        </p:spPr>
      </p:pic>
      <p:sp>
        <p:nvSpPr>
          <p:cNvPr id="10" name="Rectángulo 9"/>
          <p:cNvSpPr/>
          <p:nvPr/>
        </p:nvSpPr>
        <p:spPr>
          <a:xfrm>
            <a:off x="152400" y="6381328"/>
            <a:ext cx="6197600" cy="4349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22" y="6175629"/>
            <a:ext cx="2118539" cy="853771"/>
          </a:xfrm>
          <a:prstGeom prst="rect">
            <a:avLst/>
          </a:prstGeom>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2398" y="6348275"/>
            <a:ext cx="2260428" cy="465101"/>
          </a:xfrm>
          <a:prstGeom prst="rect">
            <a:avLst/>
          </a:prstGeom>
        </p:spPr>
      </p:pic>
      <p:grpSp>
        <p:nvGrpSpPr>
          <p:cNvPr id="14" name="Grupo 13"/>
          <p:cNvGrpSpPr/>
          <p:nvPr/>
        </p:nvGrpSpPr>
        <p:grpSpPr>
          <a:xfrm>
            <a:off x="0" y="5795801"/>
            <a:ext cx="9144000" cy="1062199"/>
            <a:chOff x="0" y="5795801"/>
            <a:chExt cx="9144000" cy="1062199"/>
          </a:xfrm>
        </p:grpSpPr>
        <p:sp>
          <p:nvSpPr>
            <p:cNvPr id="15" name="Rectángulo 14"/>
            <p:cNvSpPr/>
            <p:nvPr/>
          </p:nvSpPr>
          <p:spPr>
            <a:xfrm>
              <a:off x="0" y="5795801"/>
              <a:ext cx="9144000" cy="106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18" name="Imagen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0106" y="6152427"/>
              <a:ext cx="1848048" cy="377318"/>
            </a:xfrm>
            <a:prstGeom prst="rect">
              <a:avLst/>
            </a:prstGeom>
          </p:spPr>
        </p:pic>
      </p:grpSp>
    </p:spTree>
    <p:extLst>
      <p:ext uri="{BB962C8B-B14F-4D97-AF65-F5344CB8AC3E}">
        <p14:creationId xmlns:p14="http://schemas.microsoft.com/office/powerpoint/2010/main" val="3509740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err="1"/>
              <a:t>Alimentación</a:t>
            </a:r>
            <a:r>
              <a:rPr lang="en-US" dirty="0"/>
              <a:t> del </a:t>
            </a:r>
            <a:r>
              <a:rPr lang="en-US" dirty="0" err="1"/>
              <a:t>lactante</a:t>
            </a:r>
            <a:r>
              <a:rPr lang="en-US" dirty="0"/>
              <a:t> y</a:t>
            </a:r>
            <a:r>
              <a:rPr lang="es-ES" dirty="0"/>
              <a:t> del niño y niña pequeños</a:t>
            </a:r>
            <a:endParaRPr lang="en-US" dirty="0"/>
          </a:p>
        </p:txBody>
      </p:sp>
      <p:sp>
        <p:nvSpPr>
          <p:cNvPr id="6" name="Rounded Rectangle 5"/>
          <p:cNvSpPr/>
          <p:nvPr/>
        </p:nvSpPr>
        <p:spPr>
          <a:xfrm>
            <a:off x="2046100" y="1700809"/>
            <a:ext cx="5048625" cy="2032992"/>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chemeClr val="tx1"/>
                </a:solidFill>
                <a:latin typeface="+mj-lt"/>
                <a:cs typeface="Trade Gothic LT Std Bold Cn"/>
              </a:rPr>
              <a:t>MEJORAR LAS PRÁCTICAS DE </a:t>
            </a:r>
            <a:r>
              <a:rPr lang="en-US" sz="2400" b="1" dirty="0">
                <a:solidFill>
                  <a:srgbClr val="FF0000"/>
                </a:solidFill>
                <a:latin typeface="+mj-lt"/>
                <a:cs typeface="Trade Gothic LT Std Bold Cn"/>
              </a:rPr>
              <a:t>LACTANCIA MATERNA </a:t>
            </a:r>
            <a:r>
              <a:rPr lang="en-US" sz="2400" b="1" dirty="0">
                <a:solidFill>
                  <a:schemeClr val="tx1"/>
                </a:solidFill>
                <a:latin typeface="+mj-lt"/>
                <a:cs typeface="Trade Gothic LT Std Bold Cn"/>
              </a:rPr>
              <a:t>PUEDE SALVAR MUCHAS VIDAS DE MENORES DE 5 AÑOS AL AÑO.</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6375447"/>
            <a:ext cx="2093222" cy="430697"/>
          </a:xfrm>
          <a:prstGeom prst="rect">
            <a:avLst/>
          </a:prstGeom>
        </p:spPr>
      </p:pic>
      <p:sp>
        <p:nvSpPr>
          <p:cNvPr id="8" name="Rectángulo 7"/>
          <p:cNvSpPr/>
          <p:nvPr/>
        </p:nvSpPr>
        <p:spPr>
          <a:xfrm>
            <a:off x="152400" y="6381328"/>
            <a:ext cx="6197600" cy="4349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2" y="6175629"/>
            <a:ext cx="2118539" cy="853771"/>
          </a:xfrm>
          <a:prstGeom prst="rect">
            <a:avLst/>
          </a:prstGeom>
        </p:spPr>
      </p:pic>
      <p:grpSp>
        <p:nvGrpSpPr>
          <p:cNvPr id="11" name="Grupo 10"/>
          <p:cNvGrpSpPr/>
          <p:nvPr/>
        </p:nvGrpSpPr>
        <p:grpSpPr>
          <a:xfrm>
            <a:off x="0" y="5795801"/>
            <a:ext cx="9144000" cy="1062199"/>
            <a:chOff x="0" y="5795801"/>
            <a:chExt cx="9144000" cy="1062199"/>
          </a:xfrm>
        </p:grpSpPr>
        <p:sp>
          <p:nvSpPr>
            <p:cNvPr id="12" name="Rectángulo 11"/>
            <p:cNvSpPr/>
            <p:nvPr/>
          </p:nvSpPr>
          <p:spPr>
            <a:xfrm>
              <a:off x="0" y="5795801"/>
              <a:ext cx="9144000" cy="106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0106" y="6152427"/>
              <a:ext cx="1848048" cy="377318"/>
            </a:xfrm>
            <a:prstGeom prst="rect">
              <a:avLst/>
            </a:prstGeom>
          </p:spPr>
        </p:pic>
      </p:grpSp>
    </p:spTree>
    <p:extLst>
      <p:ext uri="{BB962C8B-B14F-4D97-AF65-F5344CB8AC3E}">
        <p14:creationId xmlns:p14="http://schemas.microsoft.com/office/powerpoint/2010/main" val="2858636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redondeado 10"/>
          <p:cNvSpPr/>
          <p:nvPr/>
        </p:nvSpPr>
        <p:spPr>
          <a:xfrm>
            <a:off x="707976" y="3071639"/>
            <a:ext cx="7320408" cy="1048658"/>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r>
              <a:rPr lang="es-CO" sz="9600" dirty="0">
                <a:solidFill>
                  <a:schemeClr val="tx1"/>
                </a:solidFill>
                <a:latin typeface="Trade Gothic LT Com Cn" panose="020B0806040303020004"/>
                <a:cs typeface="Gill Sans Infant Std"/>
              </a:rPr>
              <a:t> </a:t>
            </a:r>
            <a:endParaRPr lang="es-CO" sz="9000" dirty="0">
              <a:solidFill>
                <a:schemeClr val="tx1"/>
              </a:solidFill>
              <a:latin typeface="Trade Gothic LT Com Cn" panose="020B0806040303020004"/>
              <a:cs typeface="Gill Sans Infant Std"/>
            </a:endParaRPr>
          </a:p>
        </p:txBody>
      </p:sp>
      <p:sp>
        <p:nvSpPr>
          <p:cNvPr id="2" name="Rectángulo redondeado 1"/>
          <p:cNvSpPr/>
          <p:nvPr/>
        </p:nvSpPr>
        <p:spPr>
          <a:xfrm>
            <a:off x="395536" y="1628800"/>
            <a:ext cx="6336704" cy="1584176"/>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r>
              <a:rPr lang="es-CO" sz="8000" dirty="0">
                <a:solidFill>
                  <a:schemeClr val="tx1"/>
                </a:solidFill>
                <a:latin typeface="+mj-lt"/>
                <a:cs typeface="Gill Sans Infant Std"/>
              </a:rPr>
              <a:t> G R A C I A S</a:t>
            </a:r>
          </a:p>
        </p:txBody>
      </p:sp>
      <p:sp>
        <p:nvSpPr>
          <p:cNvPr id="3" name="Rectángulo redondeado 2"/>
          <p:cNvSpPr/>
          <p:nvPr/>
        </p:nvSpPr>
        <p:spPr>
          <a:xfrm>
            <a:off x="683568" y="3091912"/>
            <a:ext cx="2592288" cy="100811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415" y="3248027"/>
            <a:ext cx="2849902" cy="581866"/>
          </a:xfrm>
          <a:prstGeom prst="rect">
            <a:avLst/>
          </a:prstGeom>
        </p:spPr>
      </p:pic>
      <p:pic>
        <p:nvPicPr>
          <p:cNvPr id="8" name="Picture 7">
            <a:extLst>
              <a:ext uri="{FF2B5EF4-FFF2-40B4-BE49-F238E27FC236}">
                <a16:creationId xmlns:a16="http://schemas.microsoft.com/office/drawing/2014/main" id="{BA2A5838-8387-B34D-8999-CB920922D8FA}"/>
              </a:ext>
            </a:extLst>
          </p:cNvPr>
          <p:cNvPicPr>
            <a:picLocks noChangeAspect="1"/>
          </p:cNvPicPr>
          <p:nvPr/>
        </p:nvPicPr>
        <p:blipFill>
          <a:blip r:embed="rId3"/>
          <a:stretch>
            <a:fillRect/>
          </a:stretch>
        </p:blipFill>
        <p:spPr>
          <a:xfrm>
            <a:off x="1560758" y="3120058"/>
            <a:ext cx="1612900" cy="863600"/>
          </a:xfrm>
          <a:prstGeom prst="rect">
            <a:avLst/>
          </a:prstGeom>
        </p:spPr>
      </p:pic>
    </p:spTree>
    <p:extLst>
      <p:ext uri="{BB962C8B-B14F-4D97-AF65-F5344CB8AC3E}">
        <p14:creationId xmlns:p14="http://schemas.microsoft.com/office/powerpoint/2010/main" val="1268833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46856" y="1772816"/>
            <a:ext cx="8229600" cy="4176712"/>
          </a:xfrm>
        </p:spPr>
        <p:txBody>
          <a:bodyPr>
            <a:normAutofit fontScale="92500" lnSpcReduction="10000"/>
          </a:bodyPr>
          <a:lstStyle/>
          <a:p>
            <a:pPr algn="ctr">
              <a:spcAft>
                <a:spcPts val="0"/>
              </a:spcAft>
              <a:defRPr/>
            </a:pPr>
            <a:r>
              <a:rPr lang="en-US" sz="3600" b="1" kern="0" dirty="0" err="1">
                <a:solidFill>
                  <a:sysClr val="windowText" lastClr="000000"/>
                </a:solidFill>
              </a:rPr>
              <a:t>Porque</a:t>
            </a:r>
            <a:r>
              <a:rPr lang="en-US" sz="3600" b="1" kern="0" dirty="0">
                <a:solidFill>
                  <a:sysClr val="windowText" lastClr="000000"/>
                </a:solidFill>
              </a:rPr>
              <a:t> los </a:t>
            </a:r>
            <a:r>
              <a:rPr lang="en-US" sz="3600" b="1" kern="0" dirty="0" err="1">
                <a:solidFill>
                  <a:sysClr val="windowText" lastClr="000000"/>
                </a:solidFill>
              </a:rPr>
              <a:t>bebés</a:t>
            </a:r>
            <a:r>
              <a:rPr lang="en-US" sz="3600" b="1" kern="0" dirty="0">
                <a:solidFill>
                  <a:sysClr val="windowText" lastClr="000000"/>
                </a:solidFill>
              </a:rPr>
              <a:t> y los </a:t>
            </a:r>
            <a:r>
              <a:rPr lang="en-US" sz="3600" b="1" kern="0" dirty="0" err="1">
                <a:solidFill>
                  <a:sysClr val="windowText" lastClr="000000"/>
                </a:solidFill>
              </a:rPr>
              <a:t>niños</a:t>
            </a:r>
            <a:r>
              <a:rPr lang="en-US" sz="3600" b="1" kern="0" dirty="0">
                <a:solidFill>
                  <a:sysClr val="windowText" lastClr="000000"/>
                </a:solidFill>
              </a:rPr>
              <a:t> </a:t>
            </a:r>
            <a:r>
              <a:rPr lang="en-US" sz="3600" b="1" kern="0" dirty="0" err="1">
                <a:solidFill>
                  <a:sysClr val="windowText" lastClr="000000"/>
                </a:solidFill>
              </a:rPr>
              <a:t>pequeños</a:t>
            </a:r>
            <a:r>
              <a:rPr lang="en-US" sz="3600" b="1" kern="0" dirty="0">
                <a:solidFill>
                  <a:sysClr val="windowText" lastClr="000000"/>
                </a:solidFill>
              </a:rPr>
              <a:t> son </a:t>
            </a:r>
            <a:r>
              <a:rPr lang="en-US" sz="3600" b="1" kern="0" dirty="0">
                <a:solidFill>
                  <a:srgbClr val="FF0000"/>
                </a:solidFill>
              </a:rPr>
              <a:t>EXTREMADAMENTE </a:t>
            </a:r>
            <a:r>
              <a:rPr lang="en-US" sz="3600" b="1" kern="0" dirty="0" err="1">
                <a:solidFill>
                  <a:srgbClr val="FF0000"/>
                </a:solidFill>
              </a:rPr>
              <a:t>vulnerables</a:t>
            </a:r>
            <a:r>
              <a:rPr lang="en-US" sz="3600" b="1" kern="0" dirty="0">
                <a:solidFill>
                  <a:sysClr val="windowText" lastClr="000000"/>
                </a:solidFill>
              </a:rPr>
              <a:t> 
</a:t>
            </a:r>
          </a:p>
          <a:p>
            <a:pPr algn="ctr">
              <a:spcAft>
                <a:spcPts val="0"/>
              </a:spcAft>
              <a:defRPr/>
            </a:pPr>
            <a:r>
              <a:rPr lang="en-US" sz="3600" b="1" kern="0" dirty="0">
                <a:solidFill>
                  <a:sysClr val="windowText" lastClr="000000"/>
                </a:solidFill>
              </a:rPr>
              <a:t>Son </a:t>
            </a:r>
            <a:r>
              <a:rPr lang="en-US" sz="3600" b="1" kern="0" dirty="0" err="1">
                <a:solidFill>
                  <a:sysClr val="windowText" lastClr="000000"/>
                </a:solidFill>
              </a:rPr>
              <a:t>vulnerables</a:t>
            </a:r>
            <a:r>
              <a:rPr lang="en-US" sz="3600" b="1" kern="0" dirty="0">
                <a:solidFill>
                  <a:sysClr val="windowText" lastClr="000000"/>
                </a:solidFill>
              </a:rPr>
              <a:t> a:
</a:t>
            </a:r>
          </a:p>
          <a:p>
            <a:pPr algn="ctr">
              <a:spcAft>
                <a:spcPts val="0"/>
              </a:spcAft>
              <a:defRPr/>
            </a:pPr>
            <a:r>
              <a:rPr lang="en-US" sz="3600" b="1" kern="0" dirty="0">
                <a:solidFill>
                  <a:sysClr val="windowText" lastClr="000000"/>
                </a:solidFill>
              </a:rPr>
              <a:t> </a:t>
            </a:r>
            <a:r>
              <a:rPr lang="en-US" sz="3600" b="1" kern="0" dirty="0" err="1">
                <a:solidFill>
                  <a:sysClr val="windowText" lastClr="000000"/>
                </a:solidFill>
              </a:rPr>
              <a:t>Mortalidad</a:t>
            </a:r>
            <a:r>
              <a:rPr lang="en-US" sz="3600" b="1" kern="0" dirty="0">
                <a:solidFill>
                  <a:sysClr val="windowText" lastClr="000000"/>
                </a:solidFill>
              </a:rPr>
              <a:t>
</a:t>
            </a:r>
            <a:r>
              <a:rPr lang="en-US" sz="3600" b="1" kern="0" dirty="0" err="1">
                <a:solidFill>
                  <a:sysClr val="windowText" lastClr="000000"/>
                </a:solidFill>
              </a:rPr>
              <a:t>Infermedad</a:t>
            </a:r>
            <a:r>
              <a:rPr lang="en-US" sz="3600" b="1" kern="0" dirty="0">
                <a:solidFill>
                  <a:sysClr val="windowText" lastClr="000000"/>
                </a:solidFill>
              </a:rPr>
              <a:t>
</a:t>
            </a:r>
            <a:r>
              <a:rPr lang="en-US" sz="3600" b="1" kern="0" dirty="0" err="1">
                <a:solidFill>
                  <a:sysClr val="windowText" lastClr="000000"/>
                </a:solidFill>
              </a:rPr>
              <a:t>Desnutrición</a:t>
            </a:r>
            <a:r>
              <a:rPr lang="en-US" sz="3600" b="1" kern="0" dirty="0">
                <a:solidFill>
                  <a:sysClr val="windowText" lastClr="000000"/>
                </a:solidFill>
              </a:rPr>
              <a:t>
</a:t>
            </a:r>
            <a:endParaRPr lang="en-US" sz="2400" b="1" kern="0" dirty="0">
              <a:solidFill>
                <a:sysClr val="windowText" lastClr="000000"/>
              </a:solidFill>
            </a:endParaRPr>
          </a:p>
        </p:txBody>
      </p:sp>
      <p:sp>
        <p:nvSpPr>
          <p:cNvPr id="2" name="Title 1"/>
          <p:cNvSpPr>
            <a:spLocks noGrp="1"/>
          </p:cNvSpPr>
          <p:nvPr>
            <p:ph type="title"/>
          </p:nvPr>
        </p:nvSpPr>
        <p:spPr>
          <a:xfrm>
            <a:off x="0" y="202994"/>
            <a:ext cx="8707274" cy="787605"/>
          </a:xfrm>
        </p:spPr>
        <p:txBody>
          <a:bodyPr/>
          <a:lstStyle/>
          <a:p>
            <a:r>
              <a:rPr lang="en-GB" sz="2700" b="1" dirty="0"/>
              <a:t>¿Por </a:t>
            </a:r>
            <a:r>
              <a:rPr lang="en-GB" sz="2700" b="1" dirty="0" err="1"/>
              <a:t>qué</a:t>
            </a:r>
            <a:r>
              <a:rPr lang="en-GB" sz="2700" b="1" dirty="0"/>
              <a:t> es tan </a:t>
            </a:r>
            <a:r>
              <a:rPr lang="en-GB" sz="2700" b="1" dirty="0" err="1"/>
              <a:t>importante</a:t>
            </a:r>
            <a:r>
              <a:rPr lang="en-GB" sz="2700" b="1" dirty="0"/>
              <a:t> el </a:t>
            </a:r>
            <a:r>
              <a:rPr lang="en-GB" sz="2700" b="1" dirty="0" err="1"/>
              <a:t>grupo</a:t>
            </a:r>
            <a:r>
              <a:rPr lang="en-GB" sz="2700" b="1" dirty="0"/>
              <a:t> de </a:t>
            </a:r>
            <a:r>
              <a:rPr lang="en-GB" sz="2700" b="1" dirty="0" err="1"/>
              <a:t>edad</a:t>
            </a:r>
            <a:r>
              <a:rPr lang="en-GB" sz="2700" b="1" dirty="0"/>
              <a:t> de 0 a 23 meses?
</a:t>
            </a:r>
          </a:p>
        </p:txBody>
      </p:sp>
      <p:sp>
        <p:nvSpPr>
          <p:cNvPr id="4" name="Rectangle 3"/>
          <p:cNvSpPr/>
          <p:nvPr/>
        </p:nvSpPr>
        <p:spPr>
          <a:xfrm>
            <a:off x="6660232" y="6218403"/>
            <a:ext cx="201622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376104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p:txBody>
          <a:bodyPr/>
          <a:lstStyle/>
          <a:p>
            <a:endParaRPr lang="en-US"/>
          </a:p>
        </p:txBody>
      </p:sp>
      <p:sp>
        <p:nvSpPr>
          <p:cNvPr id="9" name="Title 7"/>
          <p:cNvSpPr txBox="1">
            <a:spLocks/>
          </p:cNvSpPr>
          <p:nvPr/>
        </p:nvSpPr>
        <p:spPr>
          <a:xfrm>
            <a:off x="430678" y="485049"/>
            <a:ext cx="8282643" cy="1348102"/>
          </a:xfrm>
          <a:prstGeom prst="rect">
            <a:avLst/>
          </a:prstGeom>
        </p:spPr>
        <p:txBody>
          <a:bodyPr>
            <a:normAutofit fontScale="97500"/>
          </a:bodyPr>
          <a:lst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a:lstStyle>
          <a:p>
            <a:pPr algn="ctr"/>
            <a:r>
              <a:rPr lang="en-US" sz="4800" dirty="0" err="1">
                <a:latin typeface="Trade Gothic LT Com Cn" panose="020B0806040303020004"/>
              </a:rPr>
              <a:t>En</a:t>
            </a:r>
            <a:r>
              <a:rPr lang="en-US" sz="4800" dirty="0">
                <a:latin typeface="Trade Gothic LT Com Cn" panose="020B0806040303020004"/>
              </a:rPr>
              <a:t> Honduras:</a:t>
            </a:r>
          </a:p>
        </p:txBody>
      </p:sp>
      <p:grpSp>
        <p:nvGrpSpPr>
          <p:cNvPr id="11" name="Grupo 10"/>
          <p:cNvGrpSpPr/>
          <p:nvPr/>
        </p:nvGrpSpPr>
        <p:grpSpPr>
          <a:xfrm>
            <a:off x="-29544" y="5639007"/>
            <a:ext cx="9144000" cy="1062199"/>
            <a:chOff x="0" y="5795801"/>
            <a:chExt cx="9144000" cy="1062199"/>
          </a:xfrm>
        </p:grpSpPr>
        <p:sp>
          <p:nvSpPr>
            <p:cNvPr id="12" name="Rectángulo 11"/>
            <p:cNvSpPr/>
            <p:nvPr/>
          </p:nvSpPr>
          <p:spPr>
            <a:xfrm>
              <a:off x="0" y="5795801"/>
              <a:ext cx="9144000" cy="106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106" y="6152427"/>
              <a:ext cx="1848048" cy="377318"/>
            </a:xfrm>
            <a:prstGeom prst="rect">
              <a:avLst/>
            </a:prstGeom>
          </p:spPr>
        </p:pic>
      </p:grpSp>
      <p:grpSp>
        <p:nvGrpSpPr>
          <p:cNvPr id="19" name="Grupo 18"/>
          <p:cNvGrpSpPr/>
          <p:nvPr/>
        </p:nvGrpSpPr>
        <p:grpSpPr>
          <a:xfrm>
            <a:off x="3951164" y="1398917"/>
            <a:ext cx="4436201" cy="2859742"/>
            <a:chOff x="3951164" y="1398917"/>
            <a:chExt cx="4436201" cy="2859742"/>
          </a:xfrm>
        </p:grpSpPr>
        <p:sp>
          <p:nvSpPr>
            <p:cNvPr id="20" name="Forma libre 19"/>
            <p:cNvSpPr/>
            <p:nvPr/>
          </p:nvSpPr>
          <p:spPr>
            <a:xfrm>
              <a:off x="6784022" y="1491168"/>
              <a:ext cx="1603343" cy="737998"/>
            </a:xfrm>
            <a:custGeom>
              <a:avLst/>
              <a:gdLst>
                <a:gd name="connsiteX0" fmla="*/ 123002 w 737997"/>
                <a:gd name="connsiteY0" fmla="*/ 0 h 1603342"/>
                <a:gd name="connsiteX1" fmla="*/ 614995 w 737997"/>
                <a:gd name="connsiteY1" fmla="*/ 0 h 1603342"/>
                <a:gd name="connsiteX2" fmla="*/ 737997 w 737997"/>
                <a:gd name="connsiteY2" fmla="*/ 123002 h 1603342"/>
                <a:gd name="connsiteX3" fmla="*/ 737997 w 737997"/>
                <a:gd name="connsiteY3" fmla="*/ 1603342 h 1603342"/>
                <a:gd name="connsiteX4" fmla="*/ 737997 w 737997"/>
                <a:gd name="connsiteY4" fmla="*/ 1603342 h 1603342"/>
                <a:gd name="connsiteX5" fmla="*/ 0 w 737997"/>
                <a:gd name="connsiteY5" fmla="*/ 1603342 h 1603342"/>
                <a:gd name="connsiteX6" fmla="*/ 0 w 737997"/>
                <a:gd name="connsiteY6" fmla="*/ 1603342 h 1603342"/>
                <a:gd name="connsiteX7" fmla="*/ 0 w 737997"/>
                <a:gd name="connsiteY7" fmla="*/ 123002 h 1603342"/>
                <a:gd name="connsiteX8" fmla="*/ 123002 w 737997"/>
                <a:gd name="connsiteY8" fmla="*/ 0 h 160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997" h="1603342">
                  <a:moveTo>
                    <a:pt x="737997" y="267230"/>
                  </a:moveTo>
                  <a:lnTo>
                    <a:pt x="737997" y="1336112"/>
                  </a:lnTo>
                  <a:cubicBezTo>
                    <a:pt x="737997" y="1483698"/>
                    <a:pt x="712649" y="1603341"/>
                    <a:pt x="681381" y="1603341"/>
                  </a:cubicBezTo>
                  <a:lnTo>
                    <a:pt x="0" y="1603341"/>
                  </a:lnTo>
                  <a:lnTo>
                    <a:pt x="0" y="1603341"/>
                  </a:lnTo>
                  <a:lnTo>
                    <a:pt x="0" y="1"/>
                  </a:lnTo>
                  <a:lnTo>
                    <a:pt x="0" y="1"/>
                  </a:lnTo>
                  <a:lnTo>
                    <a:pt x="681381" y="1"/>
                  </a:lnTo>
                  <a:cubicBezTo>
                    <a:pt x="712649" y="1"/>
                    <a:pt x="737997" y="119644"/>
                    <a:pt x="737997" y="267230"/>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851" rIns="283676" bIns="159852" numCol="1" spcCol="1270" anchor="ctr" anchorCtr="0">
              <a:noAutofit/>
            </a:bodyPr>
            <a:lstStyle/>
            <a:p>
              <a:pPr marL="0" lvl="1" algn="l" defTabSz="1066800">
                <a:lnSpc>
                  <a:spcPct val="90000"/>
                </a:lnSpc>
                <a:spcBef>
                  <a:spcPct val="0"/>
                </a:spcBef>
                <a:spcAft>
                  <a:spcPct val="15000"/>
                </a:spcAft>
              </a:pPr>
              <a:r>
                <a:rPr lang="es-ES" sz="2400" kern="1200" dirty="0"/>
                <a:t>16.8</a:t>
              </a:r>
            </a:p>
          </p:txBody>
        </p:sp>
        <p:sp>
          <p:nvSpPr>
            <p:cNvPr id="21" name="Forma libre 20"/>
            <p:cNvSpPr/>
            <p:nvPr/>
          </p:nvSpPr>
          <p:spPr>
            <a:xfrm>
              <a:off x="3951164" y="1398917"/>
              <a:ext cx="2832859" cy="922497"/>
            </a:xfrm>
            <a:custGeom>
              <a:avLst/>
              <a:gdLst>
                <a:gd name="connsiteX0" fmla="*/ 0 w 2832859"/>
                <a:gd name="connsiteY0" fmla="*/ 153753 h 922497"/>
                <a:gd name="connsiteX1" fmla="*/ 153753 w 2832859"/>
                <a:gd name="connsiteY1" fmla="*/ 0 h 922497"/>
                <a:gd name="connsiteX2" fmla="*/ 2679106 w 2832859"/>
                <a:gd name="connsiteY2" fmla="*/ 0 h 922497"/>
                <a:gd name="connsiteX3" fmla="*/ 2832859 w 2832859"/>
                <a:gd name="connsiteY3" fmla="*/ 153753 h 922497"/>
                <a:gd name="connsiteX4" fmla="*/ 2832859 w 2832859"/>
                <a:gd name="connsiteY4" fmla="*/ 768744 h 922497"/>
                <a:gd name="connsiteX5" fmla="*/ 2679106 w 2832859"/>
                <a:gd name="connsiteY5" fmla="*/ 922497 h 922497"/>
                <a:gd name="connsiteX6" fmla="*/ 153753 w 2832859"/>
                <a:gd name="connsiteY6" fmla="*/ 922497 h 922497"/>
                <a:gd name="connsiteX7" fmla="*/ 0 w 2832859"/>
                <a:gd name="connsiteY7" fmla="*/ 768744 h 922497"/>
                <a:gd name="connsiteX8" fmla="*/ 0 w 2832859"/>
                <a:gd name="connsiteY8" fmla="*/ 153753 h 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859" h="922497">
                  <a:moveTo>
                    <a:pt x="0" y="153753"/>
                  </a:moveTo>
                  <a:cubicBezTo>
                    <a:pt x="0" y="68838"/>
                    <a:pt x="68838" y="0"/>
                    <a:pt x="153753" y="0"/>
                  </a:cubicBezTo>
                  <a:lnTo>
                    <a:pt x="2679106" y="0"/>
                  </a:lnTo>
                  <a:cubicBezTo>
                    <a:pt x="2764021" y="0"/>
                    <a:pt x="2832859" y="68838"/>
                    <a:pt x="2832859" y="153753"/>
                  </a:cubicBezTo>
                  <a:lnTo>
                    <a:pt x="2832859" y="768744"/>
                  </a:lnTo>
                  <a:cubicBezTo>
                    <a:pt x="2832859" y="853659"/>
                    <a:pt x="2764021" y="922497"/>
                    <a:pt x="2679106" y="922497"/>
                  </a:cubicBezTo>
                  <a:lnTo>
                    <a:pt x="153753" y="922497"/>
                  </a:lnTo>
                  <a:cubicBezTo>
                    <a:pt x="68838" y="922497"/>
                    <a:pt x="0" y="853659"/>
                    <a:pt x="0" y="768744"/>
                  </a:cubicBezTo>
                  <a:lnTo>
                    <a:pt x="0" y="15375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6473" tIns="90753" rIns="136473" bIns="90753" numCol="1" spcCol="1270" anchor="ctr" anchorCtr="0">
              <a:noAutofit/>
            </a:bodyPr>
            <a:lstStyle/>
            <a:p>
              <a:pPr lvl="0" algn="ctr" defTabSz="1066800">
                <a:lnSpc>
                  <a:spcPct val="90000"/>
                </a:lnSpc>
                <a:spcBef>
                  <a:spcPct val="0"/>
                </a:spcBef>
                <a:spcAft>
                  <a:spcPct val="35000"/>
                </a:spcAft>
              </a:pPr>
              <a:r>
                <a:rPr lang="es-ES" sz="2400" dirty="0"/>
                <a:t>Mortalidad</a:t>
              </a:r>
              <a:r>
                <a:rPr lang="es-ES" sz="1200" dirty="0"/>
                <a:t> POR CADA 1.000 NACIDOS VIVOS
</a:t>
              </a:r>
              <a:endParaRPr lang="es-ES" sz="1200" kern="1200" dirty="0"/>
            </a:p>
          </p:txBody>
        </p:sp>
        <p:sp>
          <p:nvSpPr>
            <p:cNvPr id="22" name="Forma libre 21"/>
            <p:cNvSpPr/>
            <p:nvPr/>
          </p:nvSpPr>
          <p:spPr>
            <a:xfrm>
              <a:off x="6784022" y="2459789"/>
              <a:ext cx="1603343" cy="737998"/>
            </a:xfrm>
            <a:custGeom>
              <a:avLst/>
              <a:gdLst>
                <a:gd name="connsiteX0" fmla="*/ 123002 w 737997"/>
                <a:gd name="connsiteY0" fmla="*/ 0 h 1603342"/>
                <a:gd name="connsiteX1" fmla="*/ 614995 w 737997"/>
                <a:gd name="connsiteY1" fmla="*/ 0 h 1603342"/>
                <a:gd name="connsiteX2" fmla="*/ 737997 w 737997"/>
                <a:gd name="connsiteY2" fmla="*/ 123002 h 1603342"/>
                <a:gd name="connsiteX3" fmla="*/ 737997 w 737997"/>
                <a:gd name="connsiteY3" fmla="*/ 1603342 h 1603342"/>
                <a:gd name="connsiteX4" fmla="*/ 737997 w 737997"/>
                <a:gd name="connsiteY4" fmla="*/ 1603342 h 1603342"/>
                <a:gd name="connsiteX5" fmla="*/ 0 w 737997"/>
                <a:gd name="connsiteY5" fmla="*/ 1603342 h 1603342"/>
                <a:gd name="connsiteX6" fmla="*/ 0 w 737997"/>
                <a:gd name="connsiteY6" fmla="*/ 1603342 h 1603342"/>
                <a:gd name="connsiteX7" fmla="*/ 0 w 737997"/>
                <a:gd name="connsiteY7" fmla="*/ 123002 h 1603342"/>
                <a:gd name="connsiteX8" fmla="*/ 123002 w 737997"/>
                <a:gd name="connsiteY8" fmla="*/ 0 h 160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997" h="1603342">
                  <a:moveTo>
                    <a:pt x="737997" y="267230"/>
                  </a:moveTo>
                  <a:lnTo>
                    <a:pt x="737997" y="1336112"/>
                  </a:lnTo>
                  <a:cubicBezTo>
                    <a:pt x="737997" y="1483698"/>
                    <a:pt x="712649" y="1603341"/>
                    <a:pt x="681381" y="1603341"/>
                  </a:cubicBezTo>
                  <a:lnTo>
                    <a:pt x="0" y="1603341"/>
                  </a:lnTo>
                  <a:lnTo>
                    <a:pt x="0" y="1603341"/>
                  </a:lnTo>
                  <a:lnTo>
                    <a:pt x="0" y="1"/>
                  </a:lnTo>
                  <a:lnTo>
                    <a:pt x="0" y="1"/>
                  </a:lnTo>
                  <a:lnTo>
                    <a:pt x="681381" y="1"/>
                  </a:lnTo>
                  <a:cubicBezTo>
                    <a:pt x="712649" y="1"/>
                    <a:pt x="737997" y="119644"/>
                    <a:pt x="737997" y="267230"/>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851" rIns="283676" bIns="159852" numCol="1" spcCol="1270" anchor="ctr" anchorCtr="0">
              <a:noAutofit/>
            </a:bodyPr>
            <a:lstStyle/>
            <a:p>
              <a:pPr marL="0" lvl="1" algn="l" defTabSz="1066800">
                <a:lnSpc>
                  <a:spcPct val="90000"/>
                </a:lnSpc>
                <a:spcBef>
                  <a:spcPct val="0"/>
                </a:spcBef>
                <a:spcAft>
                  <a:spcPct val="15000"/>
                </a:spcAft>
              </a:pPr>
              <a:r>
                <a:rPr lang="es-ES" sz="2400" kern="1200" dirty="0"/>
                <a:t>20%</a:t>
              </a:r>
            </a:p>
          </p:txBody>
        </p:sp>
        <p:sp>
          <p:nvSpPr>
            <p:cNvPr id="23" name="Forma libre 22"/>
            <p:cNvSpPr/>
            <p:nvPr/>
          </p:nvSpPr>
          <p:spPr>
            <a:xfrm>
              <a:off x="3951164" y="2367540"/>
              <a:ext cx="2832859" cy="922497"/>
            </a:xfrm>
            <a:custGeom>
              <a:avLst/>
              <a:gdLst>
                <a:gd name="connsiteX0" fmla="*/ 0 w 2832859"/>
                <a:gd name="connsiteY0" fmla="*/ 153753 h 922497"/>
                <a:gd name="connsiteX1" fmla="*/ 153753 w 2832859"/>
                <a:gd name="connsiteY1" fmla="*/ 0 h 922497"/>
                <a:gd name="connsiteX2" fmla="*/ 2679106 w 2832859"/>
                <a:gd name="connsiteY2" fmla="*/ 0 h 922497"/>
                <a:gd name="connsiteX3" fmla="*/ 2832859 w 2832859"/>
                <a:gd name="connsiteY3" fmla="*/ 153753 h 922497"/>
                <a:gd name="connsiteX4" fmla="*/ 2832859 w 2832859"/>
                <a:gd name="connsiteY4" fmla="*/ 768744 h 922497"/>
                <a:gd name="connsiteX5" fmla="*/ 2679106 w 2832859"/>
                <a:gd name="connsiteY5" fmla="*/ 922497 h 922497"/>
                <a:gd name="connsiteX6" fmla="*/ 153753 w 2832859"/>
                <a:gd name="connsiteY6" fmla="*/ 922497 h 922497"/>
                <a:gd name="connsiteX7" fmla="*/ 0 w 2832859"/>
                <a:gd name="connsiteY7" fmla="*/ 768744 h 922497"/>
                <a:gd name="connsiteX8" fmla="*/ 0 w 2832859"/>
                <a:gd name="connsiteY8" fmla="*/ 153753 h 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859" h="922497">
                  <a:moveTo>
                    <a:pt x="0" y="153753"/>
                  </a:moveTo>
                  <a:cubicBezTo>
                    <a:pt x="0" y="68838"/>
                    <a:pt x="68838" y="0"/>
                    <a:pt x="153753" y="0"/>
                  </a:cubicBezTo>
                  <a:lnTo>
                    <a:pt x="2679106" y="0"/>
                  </a:lnTo>
                  <a:cubicBezTo>
                    <a:pt x="2764021" y="0"/>
                    <a:pt x="2832859" y="68838"/>
                    <a:pt x="2832859" y="153753"/>
                  </a:cubicBezTo>
                  <a:lnTo>
                    <a:pt x="2832859" y="768744"/>
                  </a:lnTo>
                  <a:cubicBezTo>
                    <a:pt x="2832859" y="853659"/>
                    <a:pt x="2764021" y="922497"/>
                    <a:pt x="2679106" y="922497"/>
                  </a:cubicBezTo>
                  <a:lnTo>
                    <a:pt x="153753" y="922497"/>
                  </a:lnTo>
                  <a:cubicBezTo>
                    <a:pt x="68838" y="922497"/>
                    <a:pt x="0" y="853659"/>
                    <a:pt x="0" y="768744"/>
                  </a:cubicBezTo>
                  <a:lnTo>
                    <a:pt x="0" y="15375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6473" tIns="90753" rIns="136473" bIns="90753" numCol="1" spcCol="1270" anchor="ctr" anchorCtr="0">
              <a:noAutofit/>
            </a:bodyPr>
            <a:lstStyle/>
            <a:p>
              <a:pPr lvl="0" algn="ctr" defTabSz="1066800">
                <a:lnSpc>
                  <a:spcPct val="90000"/>
                </a:lnSpc>
                <a:spcBef>
                  <a:spcPct val="0"/>
                </a:spcBef>
                <a:spcAft>
                  <a:spcPct val="35000"/>
                </a:spcAft>
              </a:pPr>
              <a:endParaRPr lang="es-ES" sz="2400" kern="1200" dirty="0"/>
            </a:p>
          </p:txBody>
        </p:sp>
        <p:sp>
          <p:nvSpPr>
            <p:cNvPr id="24" name="Forma libre 23"/>
            <p:cNvSpPr/>
            <p:nvPr/>
          </p:nvSpPr>
          <p:spPr>
            <a:xfrm>
              <a:off x="6784022" y="3428411"/>
              <a:ext cx="1603343" cy="737998"/>
            </a:xfrm>
            <a:custGeom>
              <a:avLst/>
              <a:gdLst>
                <a:gd name="connsiteX0" fmla="*/ 123002 w 737997"/>
                <a:gd name="connsiteY0" fmla="*/ 0 h 1603342"/>
                <a:gd name="connsiteX1" fmla="*/ 614995 w 737997"/>
                <a:gd name="connsiteY1" fmla="*/ 0 h 1603342"/>
                <a:gd name="connsiteX2" fmla="*/ 737997 w 737997"/>
                <a:gd name="connsiteY2" fmla="*/ 123002 h 1603342"/>
                <a:gd name="connsiteX3" fmla="*/ 737997 w 737997"/>
                <a:gd name="connsiteY3" fmla="*/ 1603342 h 1603342"/>
                <a:gd name="connsiteX4" fmla="*/ 737997 w 737997"/>
                <a:gd name="connsiteY4" fmla="*/ 1603342 h 1603342"/>
                <a:gd name="connsiteX5" fmla="*/ 0 w 737997"/>
                <a:gd name="connsiteY5" fmla="*/ 1603342 h 1603342"/>
                <a:gd name="connsiteX6" fmla="*/ 0 w 737997"/>
                <a:gd name="connsiteY6" fmla="*/ 1603342 h 1603342"/>
                <a:gd name="connsiteX7" fmla="*/ 0 w 737997"/>
                <a:gd name="connsiteY7" fmla="*/ 123002 h 1603342"/>
                <a:gd name="connsiteX8" fmla="*/ 123002 w 737997"/>
                <a:gd name="connsiteY8" fmla="*/ 0 h 160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997" h="1603342">
                  <a:moveTo>
                    <a:pt x="737997" y="267230"/>
                  </a:moveTo>
                  <a:lnTo>
                    <a:pt x="737997" y="1336112"/>
                  </a:lnTo>
                  <a:cubicBezTo>
                    <a:pt x="737997" y="1483698"/>
                    <a:pt x="712649" y="1603341"/>
                    <a:pt x="681381" y="1603341"/>
                  </a:cubicBezTo>
                  <a:lnTo>
                    <a:pt x="0" y="1603341"/>
                  </a:lnTo>
                  <a:lnTo>
                    <a:pt x="0" y="1603341"/>
                  </a:lnTo>
                  <a:lnTo>
                    <a:pt x="0" y="1"/>
                  </a:lnTo>
                  <a:lnTo>
                    <a:pt x="0" y="1"/>
                  </a:lnTo>
                  <a:lnTo>
                    <a:pt x="681381" y="1"/>
                  </a:lnTo>
                  <a:cubicBezTo>
                    <a:pt x="712649" y="1"/>
                    <a:pt x="737997" y="119644"/>
                    <a:pt x="737997" y="267230"/>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851" rIns="283676" bIns="159852" numCol="1" spcCol="1270" anchor="ctr" anchorCtr="0">
              <a:noAutofit/>
            </a:bodyPr>
            <a:lstStyle/>
            <a:p>
              <a:pPr marL="0" lvl="1" defTabSz="1066800">
                <a:lnSpc>
                  <a:spcPct val="90000"/>
                </a:lnSpc>
                <a:spcBef>
                  <a:spcPct val="0"/>
                </a:spcBef>
                <a:spcAft>
                  <a:spcPct val="15000"/>
                </a:spcAft>
              </a:pPr>
              <a:r>
                <a:rPr lang="es-ES" sz="2400" dirty="0"/>
                <a:t>1,4%</a:t>
              </a:r>
            </a:p>
          </p:txBody>
        </p:sp>
        <p:sp>
          <p:nvSpPr>
            <p:cNvPr id="25" name="Forma libre 24"/>
            <p:cNvSpPr/>
            <p:nvPr/>
          </p:nvSpPr>
          <p:spPr>
            <a:xfrm>
              <a:off x="3951164" y="3336162"/>
              <a:ext cx="2832859" cy="922497"/>
            </a:xfrm>
            <a:custGeom>
              <a:avLst/>
              <a:gdLst>
                <a:gd name="connsiteX0" fmla="*/ 0 w 2832859"/>
                <a:gd name="connsiteY0" fmla="*/ 153753 h 922497"/>
                <a:gd name="connsiteX1" fmla="*/ 153753 w 2832859"/>
                <a:gd name="connsiteY1" fmla="*/ 0 h 922497"/>
                <a:gd name="connsiteX2" fmla="*/ 2679106 w 2832859"/>
                <a:gd name="connsiteY2" fmla="*/ 0 h 922497"/>
                <a:gd name="connsiteX3" fmla="*/ 2832859 w 2832859"/>
                <a:gd name="connsiteY3" fmla="*/ 153753 h 922497"/>
                <a:gd name="connsiteX4" fmla="*/ 2832859 w 2832859"/>
                <a:gd name="connsiteY4" fmla="*/ 768744 h 922497"/>
                <a:gd name="connsiteX5" fmla="*/ 2679106 w 2832859"/>
                <a:gd name="connsiteY5" fmla="*/ 922497 h 922497"/>
                <a:gd name="connsiteX6" fmla="*/ 153753 w 2832859"/>
                <a:gd name="connsiteY6" fmla="*/ 922497 h 922497"/>
                <a:gd name="connsiteX7" fmla="*/ 0 w 2832859"/>
                <a:gd name="connsiteY7" fmla="*/ 768744 h 922497"/>
                <a:gd name="connsiteX8" fmla="*/ 0 w 2832859"/>
                <a:gd name="connsiteY8" fmla="*/ 153753 h 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859" h="922497">
                  <a:moveTo>
                    <a:pt x="0" y="153753"/>
                  </a:moveTo>
                  <a:cubicBezTo>
                    <a:pt x="0" y="68838"/>
                    <a:pt x="68838" y="0"/>
                    <a:pt x="153753" y="0"/>
                  </a:cubicBezTo>
                  <a:lnTo>
                    <a:pt x="2679106" y="0"/>
                  </a:lnTo>
                  <a:cubicBezTo>
                    <a:pt x="2764021" y="0"/>
                    <a:pt x="2832859" y="68838"/>
                    <a:pt x="2832859" y="153753"/>
                  </a:cubicBezTo>
                  <a:lnTo>
                    <a:pt x="2832859" y="768744"/>
                  </a:lnTo>
                  <a:cubicBezTo>
                    <a:pt x="2832859" y="853659"/>
                    <a:pt x="2764021" y="922497"/>
                    <a:pt x="2679106" y="922497"/>
                  </a:cubicBezTo>
                  <a:lnTo>
                    <a:pt x="153753" y="922497"/>
                  </a:lnTo>
                  <a:cubicBezTo>
                    <a:pt x="68838" y="922497"/>
                    <a:pt x="0" y="853659"/>
                    <a:pt x="0" y="768744"/>
                  </a:cubicBezTo>
                  <a:lnTo>
                    <a:pt x="0" y="15375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6473" tIns="90753" rIns="136473" bIns="90753" numCol="1" spcCol="1270" anchor="ctr" anchorCtr="0">
              <a:noAutofit/>
            </a:bodyPr>
            <a:lstStyle/>
            <a:p>
              <a:pPr lvl="0" algn="ctr" defTabSz="1066800">
                <a:lnSpc>
                  <a:spcPct val="90000"/>
                </a:lnSpc>
                <a:spcBef>
                  <a:spcPct val="0"/>
                </a:spcBef>
                <a:spcAft>
                  <a:spcPct val="35000"/>
                </a:spcAft>
              </a:pPr>
              <a:r>
                <a:rPr lang="es-ES" sz="2400" dirty="0"/>
                <a:t>Desnutrición aguda</a:t>
              </a:r>
            </a:p>
          </p:txBody>
        </p:sp>
      </p:grpSp>
      <p:sp>
        <p:nvSpPr>
          <p:cNvPr id="18" name="Rectangle 11"/>
          <p:cNvSpPr>
            <a:spLocks noChangeArrowheads="1"/>
          </p:cNvSpPr>
          <p:nvPr/>
        </p:nvSpPr>
        <p:spPr bwMode="auto">
          <a:xfrm>
            <a:off x="5323029" y="4474208"/>
            <a:ext cx="106952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defRPr/>
            </a:pPr>
            <a:r>
              <a:rPr lang="en-GB" altLang="en-US" sz="1000" i="1" dirty="0">
                <a:latin typeface="Gill Sans Infant MT" panose="020B0502020104020203" pitchFamily="34" charset="0"/>
              </a:rPr>
              <a:t>UNICEF Child Info</a:t>
            </a:r>
          </a:p>
        </p:txBody>
      </p:sp>
      <p:pic>
        <p:nvPicPr>
          <p:cNvPr id="2" name="Picture 1">
            <a:extLst>
              <a:ext uri="{FF2B5EF4-FFF2-40B4-BE49-F238E27FC236}">
                <a16:creationId xmlns:a16="http://schemas.microsoft.com/office/drawing/2014/main" id="{C35446D2-2922-E44F-BF38-983202007C37}"/>
              </a:ext>
            </a:extLst>
          </p:cNvPr>
          <p:cNvPicPr>
            <a:picLocks noChangeAspect="1"/>
          </p:cNvPicPr>
          <p:nvPr/>
        </p:nvPicPr>
        <p:blipFill>
          <a:blip r:embed="rId4">
            <a:grayscl/>
          </a:blip>
          <a:stretch>
            <a:fillRect/>
          </a:stretch>
        </p:blipFill>
        <p:spPr>
          <a:xfrm>
            <a:off x="74341" y="2115043"/>
            <a:ext cx="3906880" cy="2289157"/>
          </a:xfrm>
          <a:prstGeom prst="rect">
            <a:avLst/>
          </a:prstGeom>
          <a:noFill/>
        </p:spPr>
      </p:pic>
      <p:sp>
        <p:nvSpPr>
          <p:cNvPr id="3" name="Rectangle 2">
            <a:extLst>
              <a:ext uri="{FF2B5EF4-FFF2-40B4-BE49-F238E27FC236}">
                <a16:creationId xmlns:a16="http://schemas.microsoft.com/office/drawing/2014/main" id="{6C7BC280-E6AC-1E47-8929-61A6B99F46E3}"/>
              </a:ext>
            </a:extLst>
          </p:cNvPr>
          <p:cNvSpPr/>
          <p:nvPr/>
        </p:nvSpPr>
        <p:spPr>
          <a:xfrm>
            <a:off x="4193053" y="2645401"/>
            <a:ext cx="2133919" cy="424732"/>
          </a:xfrm>
          <a:prstGeom prst="rect">
            <a:avLst/>
          </a:prstGeom>
        </p:spPr>
        <p:txBody>
          <a:bodyPr wrap="none">
            <a:spAutoFit/>
          </a:bodyPr>
          <a:lstStyle/>
          <a:p>
            <a:pPr lvl="0" algn="ctr" defTabSz="1066800">
              <a:lnSpc>
                <a:spcPct val="90000"/>
              </a:lnSpc>
              <a:spcBef>
                <a:spcPct val="0"/>
              </a:spcBef>
              <a:spcAft>
                <a:spcPct val="35000"/>
              </a:spcAft>
            </a:pPr>
            <a:r>
              <a:rPr lang="es-ES" sz="2400" dirty="0">
                <a:solidFill>
                  <a:schemeClr val="lt1"/>
                </a:solidFill>
              </a:rPr>
              <a:t>Retraso en talla</a:t>
            </a:r>
          </a:p>
        </p:txBody>
      </p:sp>
    </p:spTree>
    <p:extLst>
      <p:ext uri="{BB962C8B-B14F-4D97-AF65-F5344CB8AC3E}">
        <p14:creationId xmlns:p14="http://schemas.microsoft.com/office/powerpoint/2010/main" val="253152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4"/>
          <p:cNvGrpSpPr>
            <a:grpSpLocks/>
          </p:cNvGrpSpPr>
          <p:nvPr/>
        </p:nvGrpSpPr>
        <p:grpSpPr bwMode="auto">
          <a:xfrm>
            <a:off x="828100" y="1268761"/>
            <a:ext cx="7808767" cy="4589172"/>
            <a:chOff x="1565409" y="2346336"/>
            <a:chExt cx="7128168" cy="3586377"/>
          </a:xfrm>
        </p:grpSpPr>
        <p:pic>
          <p:nvPicPr>
            <p:cNvPr id="87046"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5786" y="2346336"/>
              <a:ext cx="6459538" cy="307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Rectangle 9"/>
            <p:cNvSpPr>
              <a:spLocks noChangeArrowheads="1"/>
            </p:cNvSpPr>
            <p:nvPr/>
          </p:nvSpPr>
          <p:spPr bwMode="auto">
            <a:xfrm rot="16200000">
              <a:off x="587618" y="3745438"/>
              <a:ext cx="2264628" cy="309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defRPr/>
              </a:pPr>
              <a:r>
                <a:rPr lang="en-GB" altLang="en-US" sz="1600" b="1" dirty="0" err="1">
                  <a:latin typeface="+mj-lt"/>
                </a:rPr>
                <a:t>Muertes</a:t>
              </a:r>
              <a:r>
                <a:rPr lang="en-GB" altLang="en-US" sz="1600" b="1" dirty="0">
                  <a:latin typeface="+mj-lt"/>
                </a:rPr>
                <a:t> </a:t>
              </a:r>
              <a:r>
                <a:rPr lang="en-GB" altLang="en-US" sz="1600" b="1" dirty="0" err="1">
                  <a:latin typeface="+mj-lt"/>
                </a:rPr>
                <a:t>en</a:t>
              </a:r>
              <a:r>
                <a:rPr lang="en-GB" altLang="en-US" sz="1600" b="1" dirty="0">
                  <a:latin typeface="+mj-lt"/>
                </a:rPr>
                <a:t> % de admisiones</a:t>
              </a:r>
            </a:p>
          </p:txBody>
        </p:sp>
        <p:sp>
          <p:nvSpPr>
            <p:cNvPr id="92164" name="Rectangle 10"/>
            <p:cNvSpPr>
              <a:spLocks noChangeArrowheads="1"/>
            </p:cNvSpPr>
            <p:nvPr/>
          </p:nvSpPr>
          <p:spPr bwMode="auto">
            <a:xfrm>
              <a:off x="4574095" y="5404541"/>
              <a:ext cx="1350907" cy="26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defRPr/>
              </a:pPr>
              <a:r>
                <a:rPr lang="en-GB" altLang="en-US" sz="1600" b="1" dirty="0">
                  <a:latin typeface="+mj-lt"/>
                </a:rPr>
                <a:t>Edad (meses)</a:t>
              </a:r>
            </a:p>
          </p:txBody>
        </p:sp>
        <p:sp>
          <p:nvSpPr>
            <p:cNvPr id="92165" name="Rectangle 11"/>
            <p:cNvSpPr>
              <a:spLocks noChangeArrowheads="1"/>
            </p:cNvSpPr>
            <p:nvPr/>
          </p:nvSpPr>
          <p:spPr bwMode="auto">
            <a:xfrm>
              <a:off x="2683561" y="5740295"/>
              <a:ext cx="6010016" cy="1924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defRPr/>
              </a:pPr>
              <a:r>
                <a:rPr lang="en-GB" altLang="en-US" sz="1000" i="1" dirty="0">
                  <a:latin typeface="+mj-lt"/>
                </a:rPr>
                <a:t>Golden M. Comment on including infants in nutrition surveys: experiences of ACF in Kabul City. Intercambio de campo 2000;9:16-17</a:t>
              </a:r>
            </a:p>
          </p:txBody>
        </p:sp>
      </p:grpSp>
      <p:sp>
        <p:nvSpPr>
          <p:cNvPr id="13" name="Title 1"/>
          <p:cNvSpPr>
            <a:spLocks noGrp="1"/>
          </p:cNvSpPr>
          <p:nvPr>
            <p:ph type="title"/>
          </p:nvPr>
        </p:nvSpPr>
        <p:spPr>
          <a:xfrm>
            <a:off x="424634" y="401820"/>
            <a:ext cx="8282640" cy="506900"/>
          </a:xfrm>
          <a:solidFill>
            <a:schemeClr val="bg1"/>
          </a:solidFill>
        </p:spPr>
        <p:txBody>
          <a:bodyPr rtlCol="0">
            <a:noAutofit/>
          </a:bodyPr>
          <a:lstStyle/>
          <a:p>
            <a:pPr eaLnBrk="1" fontAlgn="auto" hangingPunct="1">
              <a:spcAft>
                <a:spcPts val="0"/>
              </a:spcAft>
              <a:defRPr/>
            </a:pPr>
            <a:r>
              <a:rPr lang="en-GB" sz="3600" dirty="0" err="1">
                <a:latin typeface="Trade Gothic LT Com Cn"/>
              </a:rPr>
              <a:t>En</a:t>
            </a:r>
            <a:r>
              <a:rPr lang="en-GB" sz="3600" dirty="0">
                <a:latin typeface="Trade Gothic LT Com Cn"/>
              </a:rPr>
              <a:t> el </a:t>
            </a:r>
            <a:r>
              <a:rPr lang="en-GB" sz="3600" dirty="0" err="1">
                <a:latin typeface="Trade Gothic LT Com Cn"/>
              </a:rPr>
              <a:t>mundo</a:t>
            </a:r>
            <a:r>
              <a:rPr lang="en-GB" sz="3600" dirty="0">
                <a:latin typeface="Trade Gothic LT Com Cn"/>
              </a:rPr>
              <a:t> </a:t>
            </a:r>
            <a:r>
              <a:rPr lang="en-GB" sz="3600" dirty="0" err="1">
                <a:latin typeface="Trade Gothic LT Com Cn"/>
              </a:rPr>
              <a:t>mortalidad</a:t>
            </a:r>
            <a:r>
              <a:rPr lang="en-GB" sz="3600" dirty="0">
                <a:latin typeface="Trade Gothic LT Com Cn"/>
              </a:rPr>
              <a:t> es MÁS ALTA para los MÁS PEQUEÑOS</a:t>
            </a:r>
            <a:endParaRPr lang="fr-FR" sz="3600" dirty="0">
              <a:latin typeface="Trade Gothic LT Com Cn"/>
            </a:endParaRPr>
          </a:p>
        </p:txBody>
      </p:sp>
      <p:grpSp>
        <p:nvGrpSpPr>
          <p:cNvPr id="10" name="Grupo 9"/>
          <p:cNvGrpSpPr/>
          <p:nvPr/>
        </p:nvGrpSpPr>
        <p:grpSpPr>
          <a:xfrm>
            <a:off x="-22575" y="5520631"/>
            <a:ext cx="9144000" cy="1062199"/>
            <a:chOff x="0" y="5795801"/>
            <a:chExt cx="9144000" cy="1062199"/>
          </a:xfrm>
        </p:grpSpPr>
        <p:sp>
          <p:nvSpPr>
            <p:cNvPr id="11" name="Rectángulo 10"/>
            <p:cNvSpPr/>
            <p:nvPr/>
          </p:nvSpPr>
          <p:spPr>
            <a:xfrm>
              <a:off x="0" y="5795801"/>
              <a:ext cx="9144000" cy="106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0106" y="6152427"/>
              <a:ext cx="1848048" cy="377318"/>
            </a:xfrm>
            <a:prstGeom prst="rect">
              <a:avLst/>
            </a:prstGeom>
          </p:spPr>
        </p:pic>
      </p:gr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7AA64F-13A5-CC44-8642-88D18FC0BA08}"/>
              </a:ext>
            </a:extLst>
          </p:cNvPr>
          <p:cNvSpPr>
            <a:spLocks noGrp="1"/>
          </p:cNvSpPr>
          <p:nvPr>
            <p:ph type="ftr" sz="quarter" idx="11"/>
          </p:nvPr>
        </p:nvSpPr>
        <p:spPr/>
        <p:txBody>
          <a:bodyPr/>
          <a:lstStyle/>
          <a:p>
            <a:r>
              <a:rPr lang="en-US" dirty="0"/>
              <a:t>Amend presentation name in Footer and Apply to All</a:t>
            </a:r>
          </a:p>
        </p:txBody>
      </p:sp>
      <p:sp>
        <p:nvSpPr>
          <p:cNvPr id="4" name="Slide Number Placeholder 3">
            <a:extLst>
              <a:ext uri="{FF2B5EF4-FFF2-40B4-BE49-F238E27FC236}">
                <a16:creationId xmlns:a16="http://schemas.microsoft.com/office/drawing/2014/main" id="{AAFE2000-0DFB-4D44-B49F-0C89D57CEC75}"/>
              </a:ext>
            </a:extLst>
          </p:cNvPr>
          <p:cNvSpPr>
            <a:spLocks noGrp="1"/>
          </p:cNvSpPr>
          <p:nvPr>
            <p:ph type="sldNum" sz="quarter" idx="12"/>
          </p:nvPr>
        </p:nvSpPr>
        <p:spPr/>
        <p:txBody>
          <a:bodyPr/>
          <a:lstStyle/>
          <a:p>
            <a:fld id="{C3FDE51E-0052-334C-A4B2-C567FE9F326F}" type="slidenum">
              <a:rPr lang="en-US" smtClean="0"/>
              <a:t>6</a:t>
            </a:fld>
            <a:endParaRPr lang="en-US"/>
          </a:p>
        </p:txBody>
      </p:sp>
      <p:sp>
        <p:nvSpPr>
          <p:cNvPr id="5" name="Title 4">
            <a:extLst>
              <a:ext uri="{FF2B5EF4-FFF2-40B4-BE49-F238E27FC236}">
                <a16:creationId xmlns:a16="http://schemas.microsoft.com/office/drawing/2014/main" id="{3FB2B0CB-AF80-A047-A776-DF44456839C6}"/>
              </a:ext>
            </a:extLst>
          </p:cNvPr>
          <p:cNvSpPr>
            <a:spLocks noGrp="1"/>
          </p:cNvSpPr>
          <p:nvPr>
            <p:ph type="title"/>
          </p:nvPr>
        </p:nvSpPr>
        <p:spPr/>
        <p:txBody>
          <a:bodyPr/>
          <a:lstStyle/>
          <a:p>
            <a:r>
              <a:rPr lang="en-US" dirty="0"/>
              <a:t>¿Sabes las </a:t>
            </a:r>
            <a:r>
              <a:rPr lang="es-ES_tradnl" dirty="0"/>
              <a:t>recomendaciones por ALNP</a:t>
            </a:r>
            <a:r>
              <a:rPr lang="en-US" dirty="0"/>
              <a:t>?</a:t>
            </a:r>
          </a:p>
        </p:txBody>
      </p:sp>
      <p:pic>
        <p:nvPicPr>
          <p:cNvPr id="8" name="Imagen 4">
            <a:extLst>
              <a:ext uri="{FF2B5EF4-FFF2-40B4-BE49-F238E27FC236}">
                <a16:creationId xmlns:a16="http://schemas.microsoft.com/office/drawing/2014/main" id="{DD2BB3B3-628B-0948-B906-B140695D9D2C}"/>
              </a:ext>
            </a:extLst>
          </p:cNvPr>
          <p:cNvPicPr>
            <a:picLocks noChangeAspect="1"/>
          </p:cNvPicPr>
          <p:nvPr/>
        </p:nvPicPr>
        <p:blipFill rotWithShape="1">
          <a:blip r:embed="rId2"/>
          <a:srcRect l="4785" t="3073" r="6697" b="21635"/>
          <a:stretch/>
        </p:blipFill>
        <p:spPr>
          <a:xfrm>
            <a:off x="107504" y="1412776"/>
            <a:ext cx="3195861" cy="4232357"/>
          </a:xfrm>
          <a:prstGeom prst="rect">
            <a:avLst/>
          </a:prstGeom>
        </p:spPr>
      </p:pic>
      <p:sp>
        <p:nvSpPr>
          <p:cNvPr id="9" name="TextBox 8">
            <a:extLst>
              <a:ext uri="{FF2B5EF4-FFF2-40B4-BE49-F238E27FC236}">
                <a16:creationId xmlns:a16="http://schemas.microsoft.com/office/drawing/2014/main" id="{FBDA8B88-7B78-7B48-9F2F-BBD49EEFDE1F}"/>
              </a:ext>
            </a:extLst>
          </p:cNvPr>
          <p:cNvSpPr txBox="1"/>
          <p:nvPr/>
        </p:nvSpPr>
        <p:spPr>
          <a:xfrm>
            <a:off x="3563888" y="1412776"/>
            <a:ext cx="5143518" cy="2769989"/>
          </a:xfrm>
          <a:prstGeom prst="rect">
            <a:avLst/>
          </a:prstGeom>
          <a:noFill/>
        </p:spPr>
        <p:txBody>
          <a:bodyPr wrap="square" lIns="0" tIns="0" rIns="0" bIns="0" rtlCol="0">
            <a:spAutoFit/>
          </a:bodyPr>
          <a:lstStyle/>
          <a:p>
            <a:r>
              <a:rPr lang="en-US" sz="2000" dirty="0">
                <a:latin typeface="Gill Sans Infant Std"/>
                <a:cs typeface="Gill Sans Infant Std"/>
              </a:rPr>
              <a:t>¿</a:t>
            </a:r>
            <a:r>
              <a:rPr lang="en-US" sz="2000" dirty="0" err="1">
                <a:latin typeface="Gill Sans Infant Std"/>
                <a:cs typeface="Gill Sans Infant Std"/>
              </a:rPr>
              <a:t>Cuáles</a:t>
            </a:r>
            <a:r>
              <a:rPr lang="en-US" sz="2000" dirty="0">
                <a:latin typeface="Gill Sans Infant Std"/>
                <a:cs typeface="Gill Sans Infant Std"/>
              </a:rPr>
              <a:t> son las </a:t>
            </a:r>
            <a:r>
              <a:rPr lang="en-US" sz="2000" dirty="0" err="1">
                <a:latin typeface="Gill Sans Infant Std"/>
                <a:cs typeface="Gill Sans Infant Std"/>
              </a:rPr>
              <a:t>recomendaciones</a:t>
            </a:r>
            <a:r>
              <a:rPr lang="en-US" sz="2000" dirty="0">
                <a:latin typeface="Gill Sans Infant Std"/>
                <a:cs typeface="Gill Sans Infant Std"/>
              </a:rPr>
              <a:t> para la </a:t>
            </a:r>
            <a:r>
              <a:rPr lang="en-US" sz="2000" dirty="0" err="1">
                <a:latin typeface="Gill Sans Infant Std"/>
                <a:cs typeface="Gill Sans Infant Std"/>
              </a:rPr>
              <a:t>alimentación</a:t>
            </a:r>
            <a:r>
              <a:rPr lang="en-US" sz="2000" dirty="0">
                <a:latin typeface="Gill Sans Infant Std"/>
                <a:cs typeface="Gill Sans Infant Std"/>
              </a:rPr>
              <a:t> de un </a:t>
            </a:r>
            <a:r>
              <a:rPr lang="en-US" sz="2000" dirty="0" err="1">
                <a:latin typeface="Gill Sans Infant Std"/>
                <a:cs typeface="Gill Sans Infant Std"/>
              </a:rPr>
              <a:t>bebé</a:t>
            </a:r>
            <a:r>
              <a:rPr lang="en-US" sz="2000" dirty="0">
                <a:latin typeface="Gill Sans Infant Std"/>
                <a:cs typeface="Gill Sans Infant Std"/>
              </a:rPr>
              <a:t> </a:t>
            </a:r>
            <a:r>
              <a:rPr lang="en-US" sz="2000" dirty="0" err="1">
                <a:latin typeface="Gill Sans Infant Std"/>
                <a:cs typeface="Gill Sans Infant Std"/>
              </a:rPr>
              <a:t>durante</a:t>
            </a:r>
            <a:r>
              <a:rPr lang="en-US" sz="2000" dirty="0">
                <a:latin typeface="Gill Sans Infant Std"/>
                <a:cs typeface="Gill Sans Infant Std"/>
              </a:rPr>
              <a:t> los </a:t>
            </a:r>
            <a:r>
              <a:rPr lang="en-US" sz="2000" dirty="0" err="1">
                <a:latin typeface="Gill Sans Infant Std"/>
                <a:cs typeface="Gill Sans Infant Std"/>
              </a:rPr>
              <a:t>primeros</a:t>
            </a:r>
            <a:r>
              <a:rPr lang="en-US" sz="2000" dirty="0">
                <a:latin typeface="Gill Sans Infant Std"/>
                <a:cs typeface="Gill Sans Infant Std"/>
              </a:rPr>
              <a:t> 6 meses de </a:t>
            </a:r>
            <a:r>
              <a:rPr lang="en-US" sz="2000" dirty="0" err="1">
                <a:latin typeface="Gill Sans Infant Std"/>
                <a:cs typeface="Gill Sans Infant Std"/>
              </a:rPr>
              <a:t>vida</a:t>
            </a:r>
            <a:r>
              <a:rPr lang="en-US" sz="2000" dirty="0">
                <a:latin typeface="Gill Sans Infant Std"/>
                <a:cs typeface="Gill Sans Infant Std"/>
              </a:rPr>
              <a:t>?</a:t>
            </a:r>
          </a:p>
          <a:p>
            <a:endParaRPr lang="en-US" sz="1500" dirty="0">
              <a:latin typeface="Gill Sans Infant Std"/>
              <a:cs typeface="Gill Sans Infant Std"/>
            </a:endParaRPr>
          </a:p>
          <a:p>
            <a:endParaRPr lang="en-US" sz="1500" dirty="0">
              <a:latin typeface="Gill Sans Infant Std"/>
              <a:cs typeface="Gill Sans Infant Std"/>
            </a:endParaRPr>
          </a:p>
          <a:p>
            <a:endParaRPr lang="en-US" sz="1500" dirty="0">
              <a:latin typeface="Gill Sans Infant Std"/>
              <a:cs typeface="Gill Sans Infant Std"/>
            </a:endParaRPr>
          </a:p>
          <a:p>
            <a:r>
              <a:rPr lang="en-US" sz="1500" dirty="0">
                <a:latin typeface="Gill Sans Infant Std"/>
                <a:cs typeface="Gill Sans Infant Std"/>
              </a:rPr>
              <a:t>¿</a:t>
            </a:r>
            <a:r>
              <a:rPr lang="en-US" sz="1500" dirty="0" err="1">
                <a:latin typeface="Gill Sans Infant Std"/>
                <a:cs typeface="Gill Sans Infant Std"/>
              </a:rPr>
              <a:t>Despues</a:t>
            </a:r>
            <a:r>
              <a:rPr lang="en-US" sz="1500" dirty="0">
                <a:latin typeface="Gill Sans Infant Std"/>
                <a:cs typeface="Gill Sans Infant Std"/>
              </a:rPr>
              <a:t> de 6 meses?</a:t>
            </a:r>
          </a:p>
          <a:p>
            <a:endParaRPr lang="en-US" sz="1500" dirty="0">
              <a:latin typeface="Gill Sans Infant Std"/>
              <a:cs typeface="Gill Sans Infant Std"/>
            </a:endParaRPr>
          </a:p>
          <a:p>
            <a:endParaRPr lang="en-US" sz="1500" dirty="0">
              <a:latin typeface="Gill Sans Infant Std"/>
              <a:cs typeface="Gill Sans Infant Std"/>
            </a:endParaRPr>
          </a:p>
          <a:p>
            <a:endParaRPr lang="en-US" sz="1500" dirty="0">
              <a:latin typeface="Gill Sans Infant Std"/>
              <a:cs typeface="Gill Sans Infant Std"/>
            </a:endParaRPr>
          </a:p>
          <a:p>
            <a:endParaRPr lang="en-US" sz="1500" dirty="0">
              <a:latin typeface="Gill Sans Infant Std"/>
              <a:cs typeface="Gill Sans Infant Std"/>
            </a:endParaRPr>
          </a:p>
        </p:txBody>
      </p:sp>
    </p:spTree>
    <p:extLst>
      <p:ext uri="{BB962C8B-B14F-4D97-AF65-F5344CB8AC3E}">
        <p14:creationId xmlns:p14="http://schemas.microsoft.com/office/powerpoint/2010/main" val="3708220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67544" y="271194"/>
            <a:ext cx="2448272" cy="7095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2" name="Imagen 1">
            <a:extLst>
              <a:ext uri="{FF2B5EF4-FFF2-40B4-BE49-F238E27FC236}">
                <a16:creationId xmlns:a16="http://schemas.microsoft.com/office/drawing/2014/main" id="{C17ED610-20FE-4EA6-BCE9-C120F398F2A0}"/>
              </a:ext>
            </a:extLst>
          </p:cNvPr>
          <p:cNvPicPr>
            <a:picLocks noChangeAspect="1"/>
          </p:cNvPicPr>
          <p:nvPr/>
        </p:nvPicPr>
        <p:blipFill>
          <a:blip r:embed="rId2"/>
          <a:stretch>
            <a:fillRect/>
          </a:stretch>
        </p:blipFill>
        <p:spPr>
          <a:xfrm>
            <a:off x="-36512" y="1484784"/>
            <a:ext cx="9180512" cy="4176720"/>
          </a:xfrm>
          <a:prstGeom prst="rect">
            <a:avLst/>
          </a:prstGeom>
        </p:spPr>
      </p:pic>
      <p:sp>
        <p:nvSpPr>
          <p:cNvPr id="7" name="Title 7">
            <a:extLst>
              <a:ext uri="{FF2B5EF4-FFF2-40B4-BE49-F238E27FC236}">
                <a16:creationId xmlns:a16="http://schemas.microsoft.com/office/drawing/2014/main" id="{71E1A484-1E4F-495C-8CEC-2F17ACBDB935}"/>
              </a:ext>
            </a:extLst>
          </p:cNvPr>
          <p:cNvSpPr txBox="1">
            <a:spLocks/>
          </p:cNvSpPr>
          <p:nvPr/>
        </p:nvSpPr>
        <p:spPr>
          <a:xfrm>
            <a:off x="466837" y="548680"/>
            <a:ext cx="8282643" cy="530405"/>
          </a:xfrm>
          <a:prstGeom prst="rect">
            <a:avLst/>
          </a:prstGeom>
        </p:spPr>
        <p:txBody>
          <a:bodyPr vert="horz" lIns="0" tIns="0" rIns="0" bIns="0" rtlCol="0" anchor="t">
            <a:normAutofit fontScale="92500"/>
          </a:bodyPr>
          <a:lstStyle>
            <a:lvl1pPr algn="l" defTabSz="457200" rtl="0" eaLnBrk="1" latinLnBrk="0" hangingPunct="1">
              <a:lnSpc>
                <a:spcPct val="95000"/>
              </a:lnSpc>
              <a:spcBef>
                <a:spcPct val="0"/>
              </a:spcBef>
              <a:buNone/>
              <a:defRPr sz="4800" b="0" i="0" kern="1200" cap="none">
                <a:solidFill>
                  <a:schemeClr val="tx1"/>
                </a:solidFill>
                <a:latin typeface="Trade Gothic LT Com Cn" panose="020B0806040303020004" pitchFamily="34" charset="0"/>
                <a:ea typeface="+mj-ea"/>
                <a:cs typeface="Trade Gothic LT Com Cn" panose="020B0806040303020004" pitchFamily="34" charset="0"/>
              </a:defRPr>
            </a:lvl1pPr>
          </a:lstStyle>
          <a:p>
            <a:pPr algn="ctr"/>
            <a:r>
              <a:rPr lang="en-US" sz="3600" b="1" dirty="0" err="1">
                <a:latin typeface="Trade Gothic LT Com Cn" panose="020B0806040303020004"/>
              </a:rPr>
              <a:t>Alimentación</a:t>
            </a:r>
            <a:r>
              <a:rPr lang="en-US" sz="3600" b="1" dirty="0">
                <a:latin typeface="Trade Gothic LT Com Cn" panose="020B0806040303020004"/>
              </a:rPr>
              <a:t> de </a:t>
            </a:r>
            <a:r>
              <a:rPr lang="en-US" sz="3600" b="1" dirty="0" err="1">
                <a:latin typeface="Trade Gothic LT Com Cn" panose="020B0806040303020004"/>
              </a:rPr>
              <a:t>niños</a:t>
            </a:r>
            <a:r>
              <a:rPr lang="en-US" sz="3600" b="1" dirty="0">
                <a:latin typeface="Trade Gothic LT Com Cn" panose="020B0806040303020004"/>
              </a:rPr>
              <a:t> y </a:t>
            </a:r>
            <a:r>
              <a:rPr lang="en-US" sz="3600" b="1" dirty="0" err="1">
                <a:latin typeface="Trade Gothic LT Com Cn" panose="020B0806040303020004"/>
              </a:rPr>
              <a:t>niñas</a:t>
            </a:r>
            <a:r>
              <a:rPr lang="en-US" sz="3600" b="1" dirty="0">
                <a:latin typeface="Trade Gothic LT Com Cn" panose="020B0806040303020004"/>
              </a:rPr>
              <a:t> de 0 a 24 </a:t>
            </a:r>
            <a:r>
              <a:rPr lang="en-US" sz="3600" b="1" dirty="0" err="1">
                <a:latin typeface="Trade Gothic LT Com Cn" panose="020B0806040303020004"/>
              </a:rPr>
              <a:t>meses</a:t>
            </a:r>
            <a:endParaRPr lang="en-US" sz="3600" b="1" dirty="0">
              <a:latin typeface="Trade Gothic LT Com Cn" panose="020B0806040303020004"/>
            </a:endParaRPr>
          </a:p>
        </p:txBody>
      </p:sp>
      <p:grpSp>
        <p:nvGrpSpPr>
          <p:cNvPr id="8" name="Grupo 7"/>
          <p:cNvGrpSpPr/>
          <p:nvPr/>
        </p:nvGrpSpPr>
        <p:grpSpPr>
          <a:xfrm>
            <a:off x="0" y="5795801"/>
            <a:ext cx="9144000" cy="1062199"/>
            <a:chOff x="0" y="5795801"/>
            <a:chExt cx="9144000" cy="1062199"/>
          </a:xfrm>
        </p:grpSpPr>
        <p:sp>
          <p:nvSpPr>
            <p:cNvPr id="9" name="Rectángulo 8"/>
            <p:cNvSpPr/>
            <p:nvPr/>
          </p:nvSpPr>
          <p:spPr>
            <a:xfrm>
              <a:off x="0" y="5795801"/>
              <a:ext cx="9144000" cy="106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106" y="6152427"/>
              <a:ext cx="1848048" cy="377318"/>
            </a:xfrm>
            <a:prstGeom prst="rect">
              <a:avLst/>
            </a:prstGeom>
          </p:spPr>
        </p:pic>
      </p:grpSp>
    </p:spTree>
    <p:extLst>
      <p:ext uri="{BB962C8B-B14F-4D97-AF65-F5344CB8AC3E}">
        <p14:creationId xmlns:p14="http://schemas.microsoft.com/office/powerpoint/2010/main" val="3622062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p:txBody>
          <a:bodyPr/>
          <a:lstStyle/>
          <a:p>
            <a:endParaRPr lang="en-US"/>
          </a:p>
        </p:txBody>
      </p:sp>
      <p:sp>
        <p:nvSpPr>
          <p:cNvPr id="9" name="Title 7"/>
          <p:cNvSpPr txBox="1">
            <a:spLocks/>
          </p:cNvSpPr>
          <p:nvPr/>
        </p:nvSpPr>
        <p:spPr>
          <a:xfrm>
            <a:off x="430678" y="485049"/>
            <a:ext cx="8282643" cy="1348102"/>
          </a:xfrm>
          <a:prstGeom prst="rect">
            <a:avLst/>
          </a:prstGeom>
        </p:spPr>
        <p:txBody>
          <a:bodyPr>
            <a:normAutofit fontScale="97500"/>
          </a:bodyPr>
          <a:lst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a:lstStyle>
          <a:p>
            <a:pPr algn="ctr"/>
            <a:r>
              <a:rPr lang="en-US" sz="4800" dirty="0" err="1">
                <a:latin typeface="Trade Gothic LT Com Cn" panose="020B0806040303020004"/>
              </a:rPr>
              <a:t>En</a:t>
            </a:r>
            <a:r>
              <a:rPr lang="en-US" sz="4800" dirty="0">
                <a:latin typeface="Trade Gothic LT Com Cn" panose="020B0806040303020004"/>
              </a:rPr>
              <a:t> Honduras:</a:t>
            </a:r>
          </a:p>
        </p:txBody>
      </p:sp>
      <p:grpSp>
        <p:nvGrpSpPr>
          <p:cNvPr id="11" name="Grupo 10"/>
          <p:cNvGrpSpPr/>
          <p:nvPr/>
        </p:nvGrpSpPr>
        <p:grpSpPr>
          <a:xfrm>
            <a:off x="-29544" y="5639007"/>
            <a:ext cx="9144000" cy="1062199"/>
            <a:chOff x="0" y="5795801"/>
            <a:chExt cx="9144000" cy="1062199"/>
          </a:xfrm>
        </p:grpSpPr>
        <p:sp>
          <p:nvSpPr>
            <p:cNvPr id="12" name="Rectángulo 11"/>
            <p:cNvSpPr/>
            <p:nvPr/>
          </p:nvSpPr>
          <p:spPr>
            <a:xfrm>
              <a:off x="0" y="5795801"/>
              <a:ext cx="9144000" cy="106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106" y="6152427"/>
              <a:ext cx="1848048" cy="377318"/>
            </a:xfrm>
            <a:prstGeom prst="rect">
              <a:avLst/>
            </a:prstGeom>
          </p:spPr>
        </p:pic>
      </p:grpSp>
      <p:grpSp>
        <p:nvGrpSpPr>
          <p:cNvPr id="19" name="Grupo 18"/>
          <p:cNvGrpSpPr/>
          <p:nvPr/>
        </p:nvGrpSpPr>
        <p:grpSpPr>
          <a:xfrm>
            <a:off x="3951164" y="1398917"/>
            <a:ext cx="4436201" cy="3828364"/>
            <a:chOff x="3951164" y="1398917"/>
            <a:chExt cx="4436201" cy="3828364"/>
          </a:xfrm>
        </p:grpSpPr>
        <p:sp>
          <p:nvSpPr>
            <p:cNvPr id="20" name="Forma libre 19"/>
            <p:cNvSpPr/>
            <p:nvPr/>
          </p:nvSpPr>
          <p:spPr>
            <a:xfrm>
              <a:off x="6784022" y="1491168"/>
              <a:ext cx="1603343" cy="737998"/>
            </a:xfrm>
            <a:custGeom>
              <a:avLst/>
              <a:gdLst>
                <a:gd name="connsiteX0" fmla="*/ 123002 w 737997"/>
                <a:gd name="connsiteY0" fmla="*/ 0 h 1603342"/>
                <a:gd name="connsiteX1" fmla="*/ 614995 w 737997"/>
                <a:gd name="connsiteY1" fmla="*/ 0 h 1603342"/>
                <a:gd name="connsiteX2" fmla="*/ 737997 w 737997"/>
                <a:gd name="connsiteY2" fmla="*/ 123002 h 1603342"/>
                <a:gd name="connsiteX3" fmla="*/ 737997 w 737997"/>
                <a:gd name="connsiteY3" fmla="*/ 1603342 h 1603342"/>
                <a:gd name="connsiteX4" fmla="*/ 737997 w 737997"/>
                <a:gd name="connsiteY4" fmla="*/ 1603342 h 1603342"/>
                <a:gd name="connsiteX5" fmla="*/ 0 w 737997"/>
                <a:gd name="connsiteY5" fmla="*/ 1603342 h 1603342"/>
                <a:gd name="connsiteX6" fmla="*/ 0 w 737997"/>
                <a:gd name="connsiteY6" fmla="*/ 1603342 h 1603342"/>
                <a:gd name="connsiteX7" fmla="*/ 0 w 737997"/>
                <a:gd name="connsiteY7" fmla="*/ 123002 h 1603342"/>
                <a:gd name="connsiteX8" fmla="*/ 123002 w 737997"/>
                <a:gd name="connsiteY8" fmla="*/ 0 h 160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997" h="1603342">
                  <a:moveTo>
                    <a:pt x="737997" y="267230"/>
                  </a:moveTo>
                  <a:lnTo>
                    <a:pt x="737997" y="1336112"/>
                  </a:lnTo>
                  <a:cubicBezTo>
                    <a:pt x="737997" y="1483698"/>
                    <a:pt x="712649" y="1603341"/>
                    <a:pt x="681381" y="1603341"/>
                  </a:cubicBezTo>
                  <a:lnTo>
                    <a:pt x="0" y="1603341"/>
                  </a:lnTo>
                  <a:lnTo>
                    <a:pt x="0" y="1603341"/>
                  </a:lnTo>
                  <a:lnTo>
                    <a:pt x="0" y="1"/>
                  </a:lnTo>
                  <a:lnTo>
                    <a:pt x="0" y="1"/>
                  </a:lnTo>
                  <a:lnTo>
                    <a:pt x="681381" y="1"/>
                  </a:lnTo>
                  <a:cubicBezTo>
                    <a:pt x="712649" y="1"/>
                    <a:pt x="737997" y="119644"/>
                    <a:pt x="737997" y="267230"/>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851" rIns="283676" bIns="159852" numCol="1" spcCol="1270" anchor="ctr" anchorCtr="0">
              <a:noAutofit/>
            </a:bodyPr>
            <a:lstStyle/>
            <a:p>
              <a:pPr marL="0" lvl="1" algn="l" defTabSz="1066800">
                <a:lnSpc>
                  <a:spcPct val="90000"/>
                </a:lnSpc>
                <a:spcBef>
                  <a:spcPct val="0"/>
                </a:spcBef>
                <a:spcAft>
                  <a:spcPct val="15000"/>
                </a:spcAft>
              </a:pPr>
              <a:r>
                <a:rPr lang="es-ES" sz="2400" dirty="0"/>
                <a:t> 64%</a:t>
              </a:r>
              <a:endParaRPr lang="es-ES" sz="2400" kern="1200" dirty="0"/>
            </a:p>
          </p:txBody>
        </p:sp>
        <p:sp>
          <p:nvSpPr>
            <p:cNvPr id="21" name="Forma libre 20"/>
            <p:cNvSpPr/>
            <p:nvPr/>
          </p:nvSpPr>
          <p:spPr>
            <a:xfrm>
              <a:off x="3951164" y="1398917"/>
              <a:ext cx="2832859" cy="922497"/>
            </a:xfrm>
            <a:custGeom>
              <a:avLst/>
              <a:gdLst>
                <a:gd name="connsiteX0" fmla="*/ 0 w 2832859"/>
                <a:gd name="connsiteY0" fmla="*/ 153753 h 922497"/>
                <a:gd name="connsiteX1" fmla="*/ 153753 w 2832859"/>
                <a:gd name="connsiteY1" fmla="*/ 0 h 922497"/>
                <a:gd name="connsiteX2" fmla="*/ 2679106 w 2832859"/>
                <a:gd name="connsiteY2" fmla="*/ 0 h 922497"/>
                <a:gd name="connsiteX3" fmla="*/ 2832859 w 2832859"/>
                <a:gd name="connsiteY3" fmla="*/ 153753 h 922497"/>
                <a:gd name="connsiteX4" fmla="*/ 2832859 w 2832859"/>
                <a:gd name="connsiteY4" fmla="*/ 768744 h 922497"/>
                <a:gd name="connsiteX5" fmla="*/ 2679106 w 2832859"/>
                <a:gd name="connsiteY5" fmla="*/ 922497 h 922497"/>
                <a:gd name="connsiteX6" fmla="*/ 153753 w 2832859"/>
                <a:gd name="connsiteY6" fmla="*/ 922497 h 922497"/>
                <a:gd name="connsiteX7" fmla="*/ 0 w 2832859"/>
                <a:gd name="connsiteY7" fmla="*/ 768744 h 922497"/>
                <a:gd name="connsiteX8" fmla="*/ 0 w 2832859"/>
                <a:gd name="connsiteY8" fmla="*/ 153753 h 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859" h="922497">
                  <a:moveTo>
                    <a:pt x="0" y="153753"/>
                  </a:moveTo>
                  <a:cubicBezTo>
                    <a:pt x="0" y="68838"/>
                    <a:pt x="68838" y="0"/>
                    <a:pt x="153753" y="0"/>
                  </a:cubicBezTo>
                  <a:lnTo>
                    <a:pt x="2679106" y="0"/>
                  </a:lnTo>
                  <a:cubicBezTo>
                    <a:pt x="2764021" y="0"/>
                    <a:pt x="2832859" y="68838"/>
                    <a:pt x="2832859" y="153753"/>
                  </a:cubicBezTo>
                  <a:lnTo>
                    <a:pt x="2832859" y="768744"/>
                  </a:lnTo>
                  <a:cubicBezTo>
                    <a:pt x="2832859" y="853659"/>
                    <a:pt x="2764021" y="922497"/>
                    <a:pt x="2679106" y="922497"/>
                  </a:cubicBezTo>
                  <a:lnTo>
                    <a:pt x="153753" y="922497"/>
                  </a:lnTo>
                  <a:cubicBezTo>
                    <a:pt x="68838" y="922497"/>
                    <a:pt x="0" y="853659"/>
                    <a:pt x="0" y="768744"/>
                  </a:cubicBezTo>
                  <a:lnTo>
                    <a:pt x="0" y="15375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6473" tIns="90753" rIns="136473" bIns="90753" numCol="1" spcCol="1270" anchor="ctr" anchorCtr="0">
              <a:noAutofit/>
            </a:bodyPr>
            <a:lstStyle/>
            <a:p>
              <a:pPr lvl="0" algn="ctr" defTabSz="1066800">
                <a:lnSpc>
                  <a:spcPct val="90000"/>
                </a:lnSpc>
                <a:spcBef>
                  <a:spcPct val="0"/>
                </a:spcBef>
                <a:spcAft>
                  <a:spcPct val="35000"/>
                </a:spcAft>
              </a:pPr>
              <a:r>
                <a:rPr lang="es-ES" sz="2000" dirty="0"/>
                <a:t>Inicio temprano de la LM
</a:t>
              </a:r>
              <a:endParaRPr lang="es-ES" sz="2000" kern="1200" dirty="0"/>
            </a:p>
          </p:txBody>
        </p:sp>
        <p:sp>
          <p:nvSpPr>
            <p:cNvPr id="22" name="Forma libre 21"/>
            <p:cNvSpPr/>
            <p:nvPr/>
          </p:nvSpPr>
          <p:spPr>
            <a:xfrm>
              <a:off x="6784022" y="2459789"/>
              <a:ext cx="1603343" cy="737998"/>
            </a:xfrm>
            <a:custGeom>
              <a:avLst/>
              <a:gdLst>
                <a:gd name="connsiteX0" fmla="*/ 123002 w 737997"/>
                <a:gd name="connsiteY0" fmla="*/ 0 h 1603342"/>
                <a:gd name="connsiteX1" fmla="*/ 614995 w 737997"/>
                <a:gd name="connsiteY1" fmla="*/ 0 h 1603342"/>
                <a:gd name="connsiteX2" fmla="*/ 737997 w 737997"/>
                <a:gd name="connsiteY2" fmla="*/ 123002 h 1603342"/>
                <a:gd name="connsiteX3" fmla="*/ 737997 w 737997"/>
                <a:gd name="connsiteY3" fmla="*/ 1603342 h 1603342"/>
                <a:gd name="connsiteX4" fmla="*/ 737997 w 737997"/>
                <a:gd name="connsiteY4" fmla="*/ 1603342 h 1603342"/>
                <a:gd name="connsiteX5" fmla="*/ 0 w 737997"/>
                <a:gd name="connsiteY5" fmla="*/ 1603342 h 1603342"/>
                <a:gd name="connsiteX6" fmla="*/ 0 w 737997"/>
                <a:gd name="connsiteY6" fmla="*/ 1603342 h 1603342"/>
                <a:gd name="connsiteX7" fmla="*/ 0 w 737997"/>
                <a:gd name="connsiteY7" fmla="*/ 123002 h 1603342"/>
                <a:gd name="connsiteX8" fmla="*/ 123002 w 737997"/>
                <a:gd name="connsiteY8" fmla="*/ 0 h 160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997" h="1603342">
                  <a:moveTo>
                    <a:pt x="737997" y="267230"/>
                  </a:moveTo>
                  <a:lnTo>
                    <a:pt x="737997" y="1336112"/>
                  </a:lnTo>
                  <a:cubicBezTo>
                    <a:pt x="737997" y="1483698"/>
                    <a:pt x="712649" y="1603341"/>
                    <a:pt x="681381" y="1603341"/>
                  </a:cubicBezTo>
                  <a:lnTo>
                    <a:pt x="0" y="1603341"/>
                  </a:lnTo>
                  <a:lnTo>
                    <a:pt x="0" y="1603341"/>
                  </a:lnTo>
                  <a:lnTo>
                    <a:pt x="0" y="1"/>
                  </a:lnTo>
                  <a:lnTo>
                    <a:pt x="0" y="1"/>
                  </a:lnTo>
                  <a:lnTo>
                    <a:pt x="681381" y="1"/>
                  </a:lnTo>
                  <a:cubicBezTo>
                    <a:pt x="712649" y="1"/>
                    <a:pt x="737997" y="119644"/>
                    <a:pt x="737997" y="267230"/>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851" rIns="283676" bIns="159852" numCol="1" spcCol="1270" anchor="ctr" anchorCtr="0">
              <a:noAutofit/>
            </a:bodyPr>
            <a:lstStyle/>
            <a:p>
              <a:pPr marL="0" lvl="1" algn="l" defTabSz="1066800">
                <a:lnSpc>
                  <a:spcPct val="90000"/>
                </a:lnSpc>
                <a:spcBef>
                  <a:spcPct val="0"/>
                </a:spcBef>
                <a:spcAft>
                  <a:spcPct val="15000"/>
                </a:spcAft>
              </a:pPr>
              <a:r>
                <a:rPr lang="es-ES" sz="2400" kern="1200" dirty="0"/>
                <a:t>56%</a:t>
              </a:r>
            </a:p>
          </p:txBody>
        </p:sp>
        <p:sp>
          <p:nvSpPr>
            <p:cNvPr id="23" name="Forma libre 22"/>
            <p:cNvSpPr/>
            <p:nvPr/>
          </p:nvSpPr>
          <p:spPr>
            <a:xfrm>
              <a:off x="3951164" y="2367540"/>
              <a:ext cx="2832859" cy="922497"/>
            </a:xfrm>
            <a:custGeom>
              <a:avLst/>
              <a:gdLst>
                <a:gd name="connsiteX0" fmla="*/ 0 w 2832859"/>
                <a:gd name="connsiteY0" fmla="*/ 153753 h 922497"/>
                <a:gd name="connsiteX1" fmla="*/ 153753 w 2832859"/>
                <a:gd name="connsiteY1" fmla="*/ 0 h 922497"/>
                <a:gd name="connsiteX2" fmla="*/ 2679106 w 2832859"/>
                <a:gd name="connsiteY2" fmla="*/ 0 h 922497"/>
                <a:gd name="connsiteX3" fmla="*/ 2832859 w 2832859"/>
                <a:gd name="connsiteY3" fmla="*/ 153753 h 922497"/>
                <a:gd name="connsiteX4" fmla="*/ 2832859 w 2832859"/>
                <a:gd name="connsiteY4" fmla="*/ 768744 h 922497"/>
                <a:gd name="connsiteX5" fmla="*/ 2679106 w 2832859"/>
                <a:gd name="connsiteY5" fmla="*/ 922497 h 922497"/>
                <a:gd name="connsiteX6" fmla="*/ 153753 w 2832859"/>
                <a:gd name="connsiteY6" fmla="*/ 922497 h 922497"/>
                <a:gd name="connsiteX7" fmla="*/ 0 w 2832859"/>
                <a:gd name="connsiteY7" fmla="*/ 768744 h 922497"/>
                <a:gd name="connsiteX8" fmla="*/ 0 w 2832859"/>
                <a:gd name="connsiteY8" fmla="*/ 153753 h 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859" h="922497">
                  <a:moveTo>
                    <a:pt x="0" y="153753"/>
                  </a:moveTo>
                  <a:cubicBezTo>
                    <a:pt x="0" y="68838"/>
                    <a:pt x="68838" y="0"/>
                    <a:pt x="153753" y="0"/>
                  </a:cubicBezTo>
                  <a:lnTo>
                    <a:pt x="2679106" y="0"/>
                  </a:lnTo>
                  <a:cubicBezTo>
                    <a:pt x="2764021" y="0"/>
                    <a:pt x="2832859" y="68838"/>
                    <a:pt x="2832859" y="153753"/>
                  </a:cubicBezTo>
                  <a:lnTo>
                    <a:pt x="2832859" y="768744"/>
                  </a:lnTo>
                  <a:cubicBezTo>
                    <a:pt x="2832859" y="853659"/>
                    <a:pt x="2764021" y="922497"/>
                    <a:pt x="2679106" y="922497"/>
                  </a:cubicBezTo>
                  <a:lnTo>
                    <a:pt x="153753" y="922497"/>
                  </a:lnTo>
                  <a:cubicBezTo>
                    <a:pt x="68838" y="922497"/>
                    <a:pt x="0" y="853659"/>
                    <a:pt x="0" y="768744"/>
                  </a:cubicBezTo>
                  <a:lnTo>
                    <a:pt x="0" y="15375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6473" tIns="90753" rIns="136473" bIns="90753" numCol="1" spcCol="1270" anchor="ctr" anchorCtr="0">
              <a:noAutofit/>
            </a:bodyPr>
            <a:lstStyle/>
            <a:p>
              <a:pPr lvl="0" algn="ctr" defTabSz="1066800">
                <a:lnSpc>
                  <a:spcPct val="90000"/>
                </a:lnSpc>
                <a:spcBef>
                  <a:spcPct val="0"/>
                </a:spcBef>
                <a:spcAft>
                  <a:spcPct val="35000"/>
                </a:spcAft>
              </a:pPr>
              <a:r>
                <a:rPr lang="es-ES" sz="2000" dirty="0"/>
                <a:t>Dieta mínima aceptable
</a:t>
              </a:r>
              <a:endParaRPr lang="es-ES" sz="2000" kern="1200" dirty="0"/>
            </a:p>
          </p:txBody>
        </p:sp>
        <p:sp>
          <p:nvSpPr>
            <p:cNvPr id="24" name="Forma libre 23"/>
            <p:cNvSpPr/>
            <p:nvPr/>
          </p:nvSpPr>
          <p:spPr>
            <a:xfrm>
              <a:off x="6784022" y="3428411"/>
              <a:ext cx="1603343" cy="737998"/>
            </a:xfrm>
            <a:custGeom>
              <a:avLst/>
              <a:gdLst>
                <a:gd name="connsiteX0" fmla="*/ 123002 w 737997"/>
                <a:gd name="connsiteY0" fmla="*/ 0 h 1603342"/>
                <a:gd name="connsiteX1" fmla="*/ 614995 w 737997"/>
                <a:gd name="connsiteY1" fmla="*/ 0 h 1603342"/>
                <a:gd name="connsiteX2" fmla="*/ 737997 w 737997"/>
                <a:gd name="connsiteY2" fmla="*/ 123002 h 1603342"/>
                <a:gd name="connsiteX3" fmla="*/ 737997 w 737997"/>
                <a:gd name="connsiteY3" fmla="*/ 1603342 h 1603342"/>
                <a:gd name="connsiteX4" fmla="*/ 737997 w 737997"/>
                <a:gd name="connsiteY4" fmla="*/ 1603342 h 1603342"/>
                <a:gd name="connsiteX5" fmla="*/ 0 w 737997"/>
                <a:gd name="connsiteY5" fmla="*/ 1603342 h 1603342"/>
                <a:gd name="connsiteX6" fmla="*/ 0 w 737997"/>
                <a:gd name="connsiteY6" fmla="*/ 1603342 h 1603342"/>
                <a:gd name="connsiteX7" fmla="*/ 0 w 737997"/>
                <a:gd name="connsiteY7" fmla="*/ 123002 h 1603342"/>
                <a:gd name="connsiteX8" fmla="*/ 123002 w 737997"/>
                <a:gd name="connsiteY8" fmla="*/ 0 h 160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997" h="1603342">
                  <a:moveTo>
                    <a:pt x="737997" y="267230"/>
                  </a:moveTo>
                  <a:lnTo>
                    <a:pt x="737997" y="1336112"/>
                  </a:lnTo>
                  <a:cubicBezTo>
                    <a:pt x="737997" y="1483698"/>
                    <a:pt x="712649" y="1603341"/>
                    <a:pt x="681381" y="1603341"/>
                  </a:cubicBezTo>
                  <a:lnTo>
                    <a:pt x="0" y="1603341"/>
                  </a:lnTo>
                  <a:lnTo>
                    <a:pt x="0" y="1603341"/>
                  </a:lnTo>
                  <a:lnTo>
                    <a:pt x="0" y="1"/>
                  </a:lnTo>
                  <a:lnTo>
                    <a:pt x="0" y="1"/>
                  </a:lnTo>
                  <a:lnTo>
                    <a:pt x="681381" y="1"/>
                  </a:lnTo>
                  <a:cubicBezTo>
                    <a:pt x="712649" y="1"/>
                    <a:pt x="737997" y="119644"/>
                    <a:pt x="737997" y="267230"/>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851" rIns="283676" bIns="159852" numCol="1" spcCol="1270" anchor="ctr" anchorCtr="0">
              <a:noAutofit/>
            </a:bodyPr>
            <a:lstStyle/>
            <a:p>
              <a:pPr marL="0" lvl="1" algn="l" defTabSz="1066800">
                <a:lnSpc>
                  <a:spcPct val="90000"/>
                </a:lnSpc>
                <a:spcBef>
                  <a:spcPct val="0"/>
                </a:spcBef>
                <a:spcAft>
                  <a:spcPct val="15000"/>
                </a:spcAft>
              </a:pPr>
              <a:r>
                <a:rPr lang="es-ES" sz="2400" kern="1200" dirty="0">
                  <a:sym typeface="Wingdings" panose="05000000000000000000" pitchFamily="2" charset="2"/>
                </a:rPr>
                <a:t>31%</a:t>
              </a:r>
              <a:endParaRPr lang="es-ES" sz="2400" kern="1200" dirty="0"/>
            </a:p>
          </p:txBody>
        </p:sp>
        <p:sp>
          <p:nvSpPr>
            <p:cNvPr id="25" name="Forma libre 24"/>
            <p:cNvSpPr/>
            <p:nvPr/>
          </p:nvSpPr>
          <p:spPr>
            <a:xfrm>
              <a:off x="3951164" y="3336162"/>
              <a:ext cx="2832859" cy="922497"/>
            </a:xfrm>
            <a:custGeom>
              <a:avLst/>
              <a:gdLst>
                <a:gd name="connsiteX0" fmla="*/ 0 w 2832859"/>
                <a:gd name="connsiteY0" fmla="*/ 153753 h 922497"/>
                <a:gd name="connsiteX1" fmla="*/ 153753 w 2832859"/>
                <a:gd name="connsiteY1" fmla="*/ 0 h 922497"/>
                <a:gd name="connsiteX2" fmla="*/ 2679106 w 2832859"/>
                <a:gd name="connsiteY2" fmla="*/ 0 h 922497"/>
                <a:gd name="connsiteX3" fmla="*/ 2832859 w 2832859"/>
                <a:gd name="connsiteY3" fmla="*/ 153753 h 922497"/>
                <a:gd name="connsiteX4" fmla="*/ 2832859 w 2832859"/>
                <a:gd name="connsiteY4" fmla="*/ 768744 h 922497"/>
                <a:gd name="connsiteX5" fmla="*/ 2679106 w 2832859"/>
                <a:gd name="connsiteY5" fmla="*/ 922497 h 922497"/>
                <a:gd name="connsiteX6" fmla="*/ 153753 w 2832859"/>
                <a:gd name="connsiteY6" fmla="*/ 922497 h 922497"/>
                <a:gd name="connsiteX7" fmla="*/ 0 w 2832859"/>
                <a:gd name="connsiteY7" fmla="*/ 768744 h 922497"/>
                <a:gd name="connsiteX8" fmla="*/ 0 w 2832859"/>
                <a:gd name="connsiteY8" fmla="*/ 153753 h 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859" h="922497">
                  <a:moveTo>
                    <a:pt x="0" y="153753"/>
                  </a:moveTo>
                  <a:cubicBezTo>
                    <a:pt x="0" y="68838"/>
                    <a:pt x="68838" y="0"/>
                    <a:pt x="153753" y="0"/>
                  </a:cubicBezTo>
                  <a:lnTo>
                    <a:pt x="2679106" y="0"/>
                  </a:lnTo>
                  <a:cubicBezTo>
                    <a:pt x="2764021" y="0"/>
                    <a:pt x="2832859" y="68838"/>
                    <a:pt x="2832859" y="153753"/>
                  </a:cubicBezTo>
                  <a:lnTo>
                    <a:pt x="2832859" y="768744"/>
                  </a:lnTo>
                  <a:cubicBezTo>
                    <a:pt x="2832859" y="853659"/>
                    <a:pt x="2764021" y="922497"/>
                    <a:pt x="2679106" y="922497"/>
                  </a:cubicBezTo>
                  <a:lnTo>
                    <a:pt x="153753" y="922497"/>
                  </a:lnTo>
                  <a:cubicBezTo>
                    <a:pt x="68838" y="922497"/>
                    <a:pt x="0" y="853659"/>
                    <a:pt x="0" y="768744"/>
                  </a:cubicBezTo>
                  <a:lnTo>
                    <a:pt x="0" y="15375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6473" tIns="90753" rIns="136473" bIns="90753" numCol="1" spcCol="1270" anchor="ctr" anchorCtr="0">
              <a:noAutofit/>
            </a:bodyPr>
            <a:lstStyle/>
            <a:p>
              <a:pPr lvl="0" algn="ctr" defTabSz="1066800">
                <a:lnSpc>
                  <a:spcPct val="90000"/>
                </a:lnSpc>
                <a:spcBef>
                  <a:spcPct val="0"/>
                </a:spcBef>
                <a:spcAft>
                  <a:spcPct val="35000"/>
                </a:spcAft>
              </a:pPr>
              <a:r>
                <a:rPr lang="es-ES" sz="2400" kern="1200" dirty="0" err="1"/>
                <a:t>LMe</a:t>
              </a:r>
              <a:r>
                <a:rPr lang="es-ES" sz="2400" kern="1200" dirty="0"/>
                <a:t> &lt;6 meses</a:t>
              </a:r>
            </a:p>
          </p:txBody>
        </p:sp>
        <p:sp>
          <p:nvSpPr>
            <p:cNvPr id="26" name="Forma libre 25"/>
            <p:cNvSpPr/>
            <p:nvPr/>
          </p:nvSpPr>
          <p:spPr>
            <a:xfrm>
              <a:off x="6784022" y="4397034"/>
              <a:ext cx="1603343" cy="737998"/>
            </a:xfrm>
            <a:custGeom>
              <a:avLst/>
              <a:gdLst>
                <a:gd name="connsiteX0" fmla="*/ 123002 w 737997"/>
                <a:gd name="connsiteY0" fmla="*/ 0 h 1603342"/>
                <a:gd name="connsiteX1" fmla="*/ 614995 w 737997"/>
                <a:gd name="connsiteY1" fmla="*/ 0 h 1603342"/>
                <a:gd name="connsiteX2" fmla="*/ 737997 w 737997"/>
                <a:gd name="connsiteY2" fmla="*/ 123002 h 1603342"/>
                <a:gd name="connsiteX3" fmla="*/ 737997 w 737997"/>
                <a:gd name="connsiteY3" fmla="*/ 1603342 h 1603342"/>
                <a:gd name="connsiteX4" fmla="*/ 737997 w 737997"/>
                <a:gd name="connsiteY4" fmla="*/ 1603342 h 1603342"/>
                <a:gd name="connsiteX5" fmla="*/ 0 w 737997"/>
                <a:gd name="connsiteY5" fmla="*/ 1603342 h 1603342"/>
                <a:gd name="connsiteX6" fmla="*/ 0 w 737997"/>
                <a:gd name="connsiteY6" fmla="*/ 1603342 h 1603342"/>
                <a:gd name="connsiteX7" fmla="*/ 0 w 737997"/>
                <a:gd name="connsiteY7" fmla="*/ 123002 h 1603342"/>
                <a:gd name="connsiteX8" fmla="*/ 123002 w 737997"/>
                <a:gd name="connsiteY8" fmla="*/ 0 h 160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997" h="1603342">
                  <a:moveTo>
                    <a:pt x="737997" y="267230"/>
                  </a:moveTo>
                  <a:lnTo>
                    <a:pt x="737997" y="1336112"/>
                  </a:lnTo>
                  <a:cubicBezTo>
                    <a:pt x="737997" y="1483698"/>
                    <a:pt x="712649" y="1603341"/>
                    <a:pt x="681381" y="1603341"/>
                  </a:cubicBezTo>
                  <a:lnTo>
                    <a:pt x="0" y="1603341"/>
                  </a:lnTo>
                  <a:lnTo>
                    <a:pt x="0" y="1603341"/>
                  </a:lnTo>
                  <a:lnTo>
                    <a:pt x="0" y="1"/>
                  </a:lnTo>
                  <a:lnTo>
                    <a:pt x="0" y="1"/>
                  </a:lnTo>
                  <a:lnTo>
                    <a:pt x="681381" y="1"/>
                  </a:lnTo>
                  <a:cubicBezTo>
                    <a:pt x="712649" y="1"/>
                    <a:pt x="737997" y="119644"/>
                    <a:pt x="737997" y="267230"/>
                  </a:cubicBez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851" rIns="283676" bIns="159852" numCol="1" spcCol="1270" anchor="ctr" anchorCtr="0">
              <a:noAutofit/>
            </a:bodyPr>
            <a:lstStyle/>
            <a:p>
              <a:pPr marL="0" lvl="1" algn="l" defTabSz="1066800">
                <a:lnSpc>
                  <a:spcPct val="90000"/>
                </a:lnSpc>
                <a:spcBef>
                  <a:spcPct val="0"/>
                </a:spcBef>
                <a:spcAft>
                  <a:spcPct val="15000"/>
                </a:spcAft>
              </a:pPr>
              <a:r>
                <a:rPr lang="es-ES" sz="2400" kern="1200" dirty="0">
                  <a:sym typeface="Wingdings" panose="05000000000000000000" pitchFamily="2" charset="2"/>
                </a:rPr>
                <a:t>34%</a:t>
              </a:r>
              <a:endParaRPr lang="es-ES" sz="2400" kern="1200" dirty="0"/>
            </a:p>
          </p:txBody>
        </p:sp>
        <p:sp>
          <p:nvSpPr>
            <p:cNvPr id="27" name="Forma libre 26"/>
            <p:cNvSpPr/>
            <p:nvPr/>
          </p:nvSpPr>
          <p:spPr>
            <a:xfrm>
              <a:off x="3951164" y="4304784"/>
              <a:ext cx="2832859" cy="922497"/>
            </a:xfrm>
            <a:custGeom>
              <a:avLst/>
              <a:gdLst>
                <a:gd name="connsiteX0" fmla="*/ 0 w 2832859"/>
                <a:gd name="connsiteY0" fmla="*/ 153753 h 922497"/>
                <a:gd name="connsiteX1" fmla="*/ 153753 w 2832859"/>
                <a:gd name="connsiteY1" fmla="*/ 0 h 922497"/>
                <a:gd name="connsiteX2" fmla="*/ 2679106 w 2832859"/>
                <a:gd name="connsiteY2" fmla="*/ 0 h 922497"/>
                <a:gd name="connsiteX3" fmla="*/ 2832859 w 2832859"/>
                <a:gd name="connsiteY3" fmla="*/ 153753 h 922497"/>
                <a:gd name="connsiteX4" fmla="*/ 2832859 w 2832859"/>
                <a:gd name="connsiteY4" fmla="*/ 768744 h 922497"/>
                <a:gd name="connsiteX5" fmla="*/ 2679106 w 2832859"/>
                <a:gd name="connsiteY5" fmla="*/ 922497 h 922497"/>
                <a:gd name="connsiteX6" fmla="*/ 153753 w 2832859"/>
                <a:gd name="connsiteY6" fmla="*/ 922497 h 922497"/>
                <a:gd name="connsiteX7" fmla="*/ 0 w 2832859"/>
                <a:gd name="connsiteY7" fmla="*/ 768744 h 922497"/>
                <a:gd name="connsiteX8" fmla="*/ 0 w 2832859"/>
                <a:gd name="connsiteY8" fmla="*/ 153753 h 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859" h="922497">
                  <a:moveTo>
                    <a:pt x="0" y="153753"/>
                  </a:moveTo>
                  <a:cubicBezTo>
                    <a:pt x="0" y="68838"/>
                    <a:pt x="68838" y="0"/>
                    <a:pt x="153753" y="0"/>
                  </a:cubicBezTo>
                  <a:lnTo>
                    <a:pt x="2679106" y="0"/>
                  </a:lnTo>
                  <a:cubicBezTo>
                    <a:pt x="2764021" y="0"/>
                    <a:pt x="2832859" y="68838"/>
                    <a:pt x="2832859" y="153753"/>
                  </a:cubicBezTo>
                  <a:lnTo>
                    <a:pt x="2832859" y="768744"/>
                  </a:lnTo>
                  <a:cubicBezTo>
                    <a:pt x="2832859" y="853659"/>
                    <a:pt x="2764021" y="922497"/>
                    <a:pt x="2679106" y="922497"/>
                  </a:cubicBezTo>
                  <a:lnTo>
                    <a:pt x="153753" y="922497"/>
                  </a:lnTo>
                  <a:cubicBezTo>
                    <a:pt x="68838" y="922497"/>
                    <a:pt x="0" y="853659"/>
                    <a:pt x="0" y="768744"/>
                  </a:cubicBezTo>
                  <a:lnTo>
                    <a:pt x="0" y="15375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6473" tIns="90753" rIns="136473" bIns="90753" numCol="1" spcCol="1270" anchor="ctr" anchorCtr="0">
              <a:noAutofit/>
            </a:bodyPr>
            <a:lstStyle/>
            <a:p>
              <a:pPr lvl="0" algn="ctr" defTabSz="1066800">
                <a:lnSpc>
                  <a:spcPct val="90000"/>
                </a:lnSpc>
                <a:spcBef>
                  <a:spcPct val="0"/>
                </a:spcBef>
                <a:spcAft>
                  <a:spcPct val="35000"/>
                </a:spcAft>
              </a:pPr>
              <a:r>
                <a:rPr lang="es-ES" sz="2400" kern="1200" dirty="0" err="1"/>
                <a:t>LMc</a:t>
              </a:r>
              <a:endParaRPr lang="es-ES" sz="2400" kern="1200" dirty="0"/>
            </a:p>
          </p:txBody>
        </p:sp>
      </p:grpSp>
      <p:sp>
        <p:nvSpPr>
          <p:cNvPr id="18" name="Rectangle 11"/>
          <p:cNvSpPr>
            <a:spLocks noChangeArrowheads="1"/>
          </p:cNvSpPr>
          <p:nvPr/>
        </p:nvSpPr>
        <p:spPr bwMode="auto">
          <a:xfrm>
            <a:off x="5216554" y="5226971"/>
            <a:ext cx="106952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defRPr/>
            </a:pPr>
            <a:r>
              <a:rPr lang="en-GB" altLang="en-US" sz="1000" i="1" dirty="0">
                <a:latin typeface="Gill Sans Infant MT" panose="020B0502020104020203" pitchFamily="34" charset="0"/>
              </a:rPr>
              <a:t>UNICEF Child Info</a:t>
            </a:r>
          </a:p>
        </p:txBody>
      </p:sp>
      <p:pic>
        <p:nvPicPr>
          <p:cNvPr id="2" name="Picture 1">
            <a:extLst>
              <a:ext uri="{FF2B5EF4-FFF2-40B4-BE49-F238E27FC236}">
                <a16:creationId xmlns:a16="http://schemas.microsoft.com/office/drawing/2014/main" id="{C35446D2-2922-E44F-BF38-983202007C37}"/>
              </a:ext>
            </a:extLst>
          </p:cNvPr>
          <p:cNvPicPr>
            <a:picLocks noChangeAspect="1"/>
          </p:cNvPicPr>
          <p:nvPr/>
        </p:nvPicPr>
        <p:blipFill>
          <a:blip r:embed="rId4">
            <a:grayscl/>
          </a:blip>
          <a:stretch>
            <a:fillRect/>
          </a:stretch>
        </p:blipFill>
        <p:spPr>
          <a:xfrm>
            <a:off x="74341" y="2115043"/>
            <a:ext cx="3906880" cy="2289157"/>
          </a:xfrm>
          <a:prstGeom prst="rect">
            <a:avLst/>
          </a:prstGeom>
          <a:noFill/>
        </p:spPr>
      </p:pic>
    </p:spTree>
    <p:extLst>
      <p:ext uri="{BB962C8B-B14F-4D97-AF65-F5344CB8AC3E}">
        <p14:creationId xmlns:p14="http://schemas.microsoft.com/office/powerpoint/2010/main" val="118483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 y="310836"/>
            <a:ext cx="8707406" cy="1348102"/>
          </a:xfrm>
        </p:spPr>
        <p:txBody>
          <a:bodyPr>
            <a:normAutofit/>
          </a:bodyPr>
          <a:lstStyle/>
          <a:p>
            <a:pPr algn="ctr"/>
            <a:r>
              <a:rPr lang="en-US" sz="4000" dirty="0">
                <a:solidFill>
                  <a:schemeClr val="tx2"/>
                </a:solidFill>
                <a:latin typeface="+mn-lt"/>
              </a:rPr>
              <a:t>ALNP  ¿</a:t>
            </a:r>
            <a:r>
              <a:rPr lang="en-US" sz="4000" dirty="0" err="1">
                <a:solidFill>
                  <a:schemeClr val="tx2"/>
                </a:solidFill>
                <a:latin typeface="+mn-lt"/>
              </a:rPr>
              <a:t>cuál</a:t>
            </a:r>
            <a:r>
              <a:rPr lang="en-US" sz="4000" dirty="0">
                <a:solidFill>
                  <a:schemeClr val="tx2"/>
                </a:solidFill>
                <a:latin typeface="+mn-lt"/>
              </a:rPr>
              <a:t> es </a:t>
            </a:r>
            <a:r>
              <a:rPr lang="en-US" sz="4000" dirty="0" err="1">
                <a:solidFill>
                  <a:schemeClr val="tx2"/>
                </a:solidFill>
                <a:latin typeface="+mn-lt"/>
              </a:rPr>
              <a:t>su</a:t>
            </a:r>
            <a:r>
              <a:rPr lang="en-US" sz="4000" dirty="0">
                <a:solidFill>
                  <a:schemeClr val="tx2"/>
                </a:solidFill>
                <a:latin typeface="+mn-lt"/>
              </a:rPr>
              <a:t> </a:t>
            </a:r>
            <a:r>
              <a:rPr lang="en-US" sz="4000" dirty="0" err="1">
                <a:solidFill>
                  <a:schemeClr val="tx2"/>
                </a:solidFill>
                <a:latin typeface="+mn-lt"/>
              </a:rPr>
              <a:t>importancia</a:t>
            </a:r>
            <a:r>
              <a:rPr lang="en-US" sz="4000" dirty="0">
                <a:solidFill>
                  <a:schemeClr val="tx2"/>
                </a:solidFill>
                <a:latin typeface="+mn-lt"/>
              </a:rPr>
              <a:t>?</a:t>
            </a:r>
          </a:p>
        </p:txBody>
      </p:sp>
      <p:pic>
        <p:nvPicPr>
          <p:cNvPr id="6" name="Marcador de posición de imagen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097" b="15097"/>
          <a:stretch>
            <a:fillRect/>
          </a:stretch>
        </p:blipFill>
        <p:spPr>
          <a:xfrm>
            <a:off x="155738" y="1678803"/>
            <a:ext cx="8824750" cy="4344893"/>
          </a:xfrm>
        </p:spPr>
      </p:pic>
      <p:grpSp>
        <p:nvGrpSpPr>
          <p:cNvPr id="18" name="Grupo 17"/>
          <p:cNvGrpSpPr/>
          <p:nvPr/>
        </p:nvGrpSpPr>
        <p:grpSpPr>
          <a:xfrm>
            <a:off x="0" y="5795801"/>
            <a:ext cx="9144000" cy="1062199"/>
            <a:chOff x="0" y="5795801"/>
            <a:chExt cx="9144000" cy="1062199"/>
          </a:xfrm>
        </p:grpSpPr>
        <p:sp>
          <p:nvSpPr>
            <p:cNvPr id="19" name="Rectángulo 18"/>
            <p:cNvSpPr/>
            <p:nvPr/>
          </p:nvSpPr>
          <p:spPr>
            <a:xfrm>
              <a:off x="0" y="5795801"/>
              <a:ext cx="9144000" cy="106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22" name="Imagen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0106" y="6152427"/>
              <a:ext cx="1848048" cy="377318"/>
            </a:xfrm>
            <a:prstGeom prst="rect">
              <a:avLst/>
            </a:prstGeom>
          </p:spPr>
        </p:pic>
      </p:grpSp>
    </p:spTree>
    <p:extLst>
      <p:ext uri="{BB962C8B-B14F-4D97-AF65-F5344CB8AC3E}">
        <p14:creationId xmlns:p14="http://schemas.microsoft.com/office/powerpoint/2010/main" val="3910401653"/>
      </p:ext>
    </p:extLst>
  </p:cSld>
  <p:clrMapOvr>
    <a:masterClrMapping/>
  </p:clrMapOvr>
</p:sld>
</file>

<file path=ppt/theme/theme1.xml><?xml version="1.0" encoding="utf-8"?>
<a:theme xmlns:a="http://schemas.openxmlformats.org/drawingml/2006/main" name="STC_Template_APR16">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a9f276f-f162-4cb8-9653-eafef4bd0861" xsi:nil="true"/>
    <lcf76f155ced4ddcb4097134ff3c332f xmlns="b545358d-e310-4d04-b43f-541cad9994c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EBDE5D13C7C844895D4D0785CE1387" ma:contentTypeVersion="17" ma:contentTypeDescription="Create a new document." ma:contentTypeScope="" ma:versionID="d030c42fdba9d9e831ecb1e47f3376ac">
  <xsd:schema xmlns:xsd="http://www.w3.org/2001/XMLSchema" xmlns:xs="http://www.w3.org/2001/XMLSchema" xmlns:p="http://schemas.microsoft.com/office/2006/metadata/properties" xmlns:ns2="b545358d-e310-4d04-b43f-541cad9994cd" xmlns:ns3="7a9f276f-f162-4cb8-9653-eafef4bd0861" targetNamespace="http://schemas.microsoft.com/office/2006/metadata/properties" ma:root="true" ma:fieldsID="3b7258fcfcaba4985fc84f71ae229a42" ns2:_="" ns3:_="">
    <xsd:import namespace="b545358d-e310-4d04-b43f-541cad9994cd"/>
    <xsd:import namespace="7a9f276f-f162-4cb8-9653-eafef4bd08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45358d-e310-4d04-b43f-541cad9994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23913a5-fff7-4b25-bc4b-eac5b45096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9f276f-f162-4cb8-9653-eafef4bd086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1633779-304a-4fec-a556-a2839aab83d9}" ma:internalName="TaxCatchAll" ma:showField="CatchAllData" ma:web="7a9f276f-f162-4cb8-9653-eafef4bd08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937998-E2D0-4E83-BAF5-10CD0697E6A5}">
  <ds:schemaRefs>
    <ds:schemaRef ds:uri="http://schemas.microsoft.com/office/infopath/2007/PartnerControls"/>
    <ds:schemaRef ds:uri="http://www.w3.org/XML/1998/namespace"/>
    <ds:schemaRef ds:uri="http://purl.org/dc/terms/"/>
    <ds:schemaRef ds:uri="http://schemas.microsoft.com/office/2006/documentManagement/types"/>
    <ds:schemaRef ds:uri="http://purl.org/dc/dcmitype/"/>
    <ds:schemaRef ds:uri="http://schemas.microsoft.com/office/2006/metadata/properties"/>
    <ds:schemaRef ds:uri="http://purl.org/dc/elements/1.1/"/>
    <ds:schemaRef ds:uri="http://schemas.openxmlformats.org/package/2006/metadata/core-properties"/>
    <ds:schemaRef ds:uri="f271e05d-d410-45bb-87dd-b2ae6a154541"/>
  </ds:schemaRefs>
</ds:datastoreItem>
</file>

<file path=customXml/itemProps2.xml><?xml version="1.0" encoding="utf-8"?>
<ds:datastoreItem xmlns:ds="http://schemas.openxmlformats.org/officeDocument/2006/customXml" ds:itemID="{FC62A825-DD7D-4BE0-A959-DAF0B0774294}"/>
</file>

<file path=customXml/itemProps3.xml><?xml version="1.0" encoding="utf-8"?>
<ds:datastoreItem xmlns:ds="http://schemas.openxmlformats.org/officeDocument/2006/customXml" ds:itemID="{A7654786-52D6-4F9A-A24C-CE49F662D1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Save the Children PowerPoint Template</Template>
  <TotalTime>4191</TotalTime>
  <Words>2713</Words>
  <Application>Microsoft Office PowerPoint</Application>
  <PresentationFormat>On-screen Show (4:3)</PresentationFormat>
  <Paragraphs>232</Paragraphs>
  <Slides>27</Slides>
  <Notes>21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STC_Template_APR16</vt:lpstr>
      <vt:lpstr>Alimentacion y Lactancia para Niños Pequeños </vt:lpstr>
      <vt:lpstr>Introducción – mi función</vt:lpstr>
      <vt:lpstr>¿Por qué es tan importante el grupo de edad de 0 a 23 meses?
</vt:lpstr>
      <vt:lpstr>PowerPoint Presentation</vt:lpstr>
      <vt:lpstr>En el mundo mortalidad es MÁS ALTA para los MÁS PEQUEÑOS</vt:lpstr>
      <vt:lpstr>¿Sabes las recomendaciones por ALNP?</vt:lpstr>
      <vt:lpstr>PowerPoint Presentation</vt:lpstr>
      <vt:lpstr>PowerPoint Presentation</vt:lpstr>
      <vt:lpstr>ALNP  ¿cuál es su importancia?</vt:lpstr>
      <vt:lpstr>Lactancia Materna = Supervivencia</vt:lpstr>
      <vt:lpstr>Importancia de la lactancia materna</vt:lpstr>
      <vt:lpstr>Beneficios para el bebé</vt:lpstr>
      <vt:lpstr>Beneficios para la mamá</vt:lpstr>
      <vt:lpstr>La alimentación artificial siempre es arriesgada</vt:lpstr>
      <vt:lpstr>Mayores riesgos para los niños no amamantados</vt:lpstr>
      <vt:lpstr>Importancia de continuar la lactancia materna </vt:lpstr>
      <vt:lpstr>Qué es la Alimentación Complementaria (AC)?</vt:lpstr>
      <vt:lpstr>PowerPoint Presentation</vt:lpstr>
      <vt:lpstr>PowerPoint Presentation</vt:lpstr>
      <vt:lpstr>PowerPoint Presentation</vt:lpstr>
      <vt:lpstr>PowerPoint Presentation</vt:lpstr>
      <vt:lpstr>Donaciones de preparados para lactantes – Diarrea</vt:lpstr>
      <vt:lpstr> Alimentación complementaria:  ¿qué suele suceder con la alimentación  de los bebes de 6 a 24 m?
</vt:lpstr>
      <vt:lpstr>PowerPoint Presentation</vt:lpstr>
      <vt:lpstr>APOYEMOS TODOS Y TODAS LA LACTANCIA MATERNA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Garcia, Andrea</dc:creator>
  <cp:lastModifiedBy>Alison Donnelly</cp:lastModifiedBy>
  <cp:revision>129</cp:revision>
  <dcterms:created xsi:type="dcterms:W3CDTF">2019-01-03T23:30:33Z</dcterms:created>
  <dcterms:modified xsi:type="dcterms:W3CDTF">2022-02-02T15:35:11Z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0x010100EFEBDE5D13C7C844895D4D0785CE1387</vt:lpwstr>
  </property>
</Properties>
</file>