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y="6858000" cx="9144000"/>
  <p:notesSz cx="7010400" cy="9296400"/>
  <p:embeddedFontLst>
    <p:embeddedFont>
      <p:font typeface="Roboto"/>
      <p:regular r:id="rId42"/>
      <p:bold r:id="rId43"/>
      <p:italic r:id="rId44"/>
      <p:boldItalic r:id="rId45"/>
    </p:embeddedFont>
    <p:embeddedFont>
      <p:font typeface="Oswald"/>
      <p:regular r:id="rId46"/>
      <p:bold r:id="rId47"/>
    </p:embeddedFont>
    <p:embeddedFont>
      <p:font typeface="Gill Sans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0" roundtripDataSignature="AMtx7mgk6hpIQnvurGlDqmjUPzoHJ64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51D3904-76C2-4D41-BFA6-D2555C7E8EBF}">
  <a:tblStyle styleId="{751D3904-76C2-4D41-BFA6-D2555C7E8EB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3E41D62-DC3A-48C5-9B97-96ADE0EDBF3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6CE51C5-32DE-4D91-BE55-BE6BF76AB58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2.xml"/><Relationship Id="rId26" Type="http://schemas.openxmlformats.org/officeDocument/2006/relationships/slide" Target="slides/slide19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42" Type="http://schemas.openxmlformats.org/officeDocument/2006/relationships/font" Target="fonts/Roboto-regular.fntdata"/><Relationship Id="rId47" Type="http://schemas.openxmlformats.org/officeDocument/2006/relationships/font" Target="fonts/Oswald-bold.fntdata"/><Relationship Id="rId34" Type="http://schemas.openxmlformats.org/officeDocument/2006/relationships/slide" Target="slides/slide27.xml"/><Relationship Id="rId21" Type="http://schemas.openxmlformats.org/officeDocument/2006/relationships/slide" Target="slides/slide14.xml"/><Relationship Id="rId50" Type="http://customschemas.google.com/relationships/presentationmetadata" Target="metadata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29" Type="http://schemas.openxmlformats.org/officeDocument/2006/relationships/slide" Target="slides/slide22.xml"/><Relationship Id="rId16" Type="http://schemas.openxmlformats.org/officeDocument/2006/relationships/slide" Target="slides/slide9.xml"/><Relationship Id="rId40" Type="http://schemas.openxmlformats.org/officeDocument/2006/relationships/slide" Target="slides/slide33.xml"/><Relationship Id="rId45" Type="http://schemas.openxmlformats.org/officeDocument/2006/relationships/font" Target="fonts/Roboto-boldItalic.fntdata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24" Type="http://schemas.openxmlformats.org/officeDocument/2006/relationships/slide" Target="slides/slide17.xml"/><Relationship Id="rId11" Type="http://schemas.openxmlformats.org/officeDocument/2006/relationships/slide" Target="slides/slide4.xml"/><Relationship Id="rId53" Type="http://schemas.openxmlformats.org/officeDocument/2006/relationships/customXml" Target="../customXml/item3.xml"/><Relationship Id="rId5" Type="http://schemas.openxmlformats.org/officeDocument/2006/relationships/slideMaster" Target="slideMasters/slideMaster1.xml"/><Relationship Id="rId44" Type="http://schemas.openxmlformats.org/officeDocument/2006/relationships/font" Target="fonts/Roboto-italic.fntdata"/><Relationship Id="rId31" Type="http://schemas.openxmlformats.org/officeDocument/2006/relationships/slide" Target="slides/slide2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52" Type="http://schemas.openxmlformats.org/officeDocument/2006/relationships/customXml" Target="../customXml/item2.xml"/><Relationship Id="rId43" Type="http://schemas.openxmlformats.org/officeDocument/2006/relationships/font" Target="fonts/Roboto-bold.fntdata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GillSans-regular.fntdata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14" Type="http://schemas.openxmlformats.org/officeDocument/2006/relationships/slide" Target="slides/slide7.xml"/><Relationship Id="rId8" Type="http://schemas.openxmlformats.org/officeDocument/2006/relationships/slide" Target="slides/slide1.xml"/><Relationship Id="rId51" Type="http://schemas.openxmlformats.org/officeDocument/2006/relationships/customXml" Target="../customXml/item1.xml"/><Relationship Id="rId3" Type="http://schemas.openxmlformats.org/officeDocument/2006/relationships/presProps" Target="presProps.xml"/><Relationship Id="rId46" Type="http://schemas.openxmlformats.org/officeDocument/2006/relationships/font" Target="fonts/Oswald-regular.fntdata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5" Type="http://schemas.openxmlformats.org/officeDocument/2006/relationships/slide" Target="slides/slide1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41" Type="http://schemas.openxmlformats.org/officeDocument/2006/relationships/slide" Target="slides/slide34.xml"/><Relationship Id="rId20" Type="http://schemas.openxmlformats.org/officeDocument/2006/relationships/slide" Target="slides/slide13.xml"/><Relationship Id="rId1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49" Type="http://schemas.openxmlformats.org/officeDocument/2006/relationships/font" Target="fonts/GillSans-bold.fntdata"/><Relationship Id="rId36" Type="http://schemas.openxmlformats.org/officeDocument/2006/relationships/slide" Target="slides/slide29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5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illinoisaap.org/wp-content/uploads/Whats-In-Breastmilk.pdf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6" name="Google Shape;216;p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0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1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044cd450bb_0_41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044cd450bb_0_41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044cd450bb_0_41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1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Save the Children ha desarrollado y está probando un protocolo para niños que no pueden ser amamantados</a:t>
            </a:r>
            <a:br>
              <a:rPr lang="en-US"/>
            </a:br>
            <a:endParaRPr/>
          </a:p>
        </p:txBody>
      </p:sp>
      <p:sp>
        <p:nvSpPr>
          <p:cNvPr id="418" name="Google Shape;418;p15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1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Este es el diagrama de flujo para la toma de decisiones sobre qué niños reciben apoyo para la alimentación artificial.</a:t>
            </a:r>
            <a:br>
              <a:rPr lang="en-US"/>
            </a:br>
            <a:endParaRPr/>
          </a:p>
        </p:txBody>
      </p:sp>
      <p:sp>
        <p:nvSpPr>
          <p:cNvPr id="424" name="Google Shape;424;p1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44cd450bb_0_42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044cd450bb_0_42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044cd450bb_0_42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044cd450bb_0_464:notes"/>
          <p:cNvSpPr txBox="1"/>
          <p:nvPr>
            <p:ph idx="1" type="body"/>
          </p:nvPr>
        </p:nvSpPr>
        <p:spPr>
          <a:xfrm>
            <a:off x="701030" y="4415777"/>
            <a:ext cx="56085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044cd450bb_0_464:notes"/>
          <p:cNvSpPr/>
          <p:nvPr>
            <p:ph idx="2" type="sldImg"/>
          </p:nvPr>
        </p:nvSpPr>
        <p:spPr>
          <a:xfrm>
            <a:off x="389662" y="697226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44cd450bb_0_47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044cd450bb_0_47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044cd450bb_0_47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44cd450bb_0_478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44cd450bb_0_478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1044cd450bb_0_478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44cd450bb_0_49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044cd450bb_0_496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1044cd450bb_0_496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044d5a2ac2_2_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044d5a2ac2_2_7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044d5a2ac2_2_7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044d5a2ac2_2_2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044d5a2ac2_2_26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1044d5a2ac2_2_26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044cd450bb_0_502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044cd450bb_0_502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1044cd450bb_0_502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044cd450bb_0_48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044cd450bb_0_486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1044cd450bb_0_486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044d5a2ac2_2_595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044d5a2ac2_2_595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1044d5a2ac2_2_595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44d5a2ac2_2_604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044d5a2ac2_2_604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g1044d5a2ac2_2_604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44d5a2ac2_2_58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44d5a2ac2_2_583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También tiene como objetivo garantizar que los sucedáneos de la leche materna se utilicen de manera segura cuando sean necesarios. Deben incluir instrucciones claras sobre cómo usar el producto y llevar mensajes acerca de la superioridad de la lactancia materna con respecto a la fórmula, y los riesgos que supone no amamantar.</a:t>
            </a:r>
            <a:endParaRPr sz="115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044d5a2ac2_2_583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Lactancia Materna = Supervivencia</a:t>
            </a:r>
            <a:endParaRPr/>
          </a:p>
        </p:txBody>
      </p:sp>
      <p:sp>
        <p:nvSpPr>
          <p:cNvPr id="263" name="Google Shape;263;p4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44cd450bb_0_52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44cd450bb_0_52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044cd450bb_0_52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6:notes"/>
          <p:cNvSpPr txBox="1"/>
          <p:nvPr/>
        </p:nvSpPr>
        <p:spPr>
          <a:xfrm>
            <a:off x="3973819" y="8831418"/>
            <a:ext cx="3036581" cy="4649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6:notes"/>
          <p:cNvSpPr/>
          <p:nvPr>
            <p:ph idx="2" type="sldImg"/>
          </p:nvPr>
        </p:nvSpPr>
        <p:spPr>
          <a:xfrm>
            <a:off x="1128713" y="717550"/>
            <a:ext cx="4646612" cy="34845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905785" y="4444973"/>
            <a:ext cx="5140646" cy="418321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Alimentación artificial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alimentación con sustituto de la leche materna.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No tiene la protección de la leche materna - un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sustituto de la leche materna es una sustancia diferente a la leche materna, es decir, no está diseñado para cumplir la edad/etapa del lactante/niño, y no tiene la misma composición. Vea la diapositiva visual para mostrar las diferencias entre la leche materna y la leche artificial: 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http://illinoisaap.org/wp-content/uploads/Whats-In-Breastmilk.pdf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No es estéril, aumenta la inseguridad alimentaria y la dependencia, es costoso en tiempo, recursos y cuidados, y la alimentación con biberón aumenta aún más el riesgo debido a las dificultades de limpieza, lo que añade una fuente de infección.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Despite this, exclusive breastfeeding rates are very low in Honduras</a:t>
            </a:r>
            <a:endParaRPr/>
          </a:p>
        </p:txBody>
      </p:sp>
      <p:sp>
        <p:nvSpPr>
          <p:cNvPr id="300" name="Google Shape;300;p7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/>
          <p:nvPr/>
        </p:nvSpPr>
        <p:spPr>
          <a:xfrm>
            <a:off x="0" y="0"/>
            <a:ext cx="9144000" cy="1171575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Google Shape;23;p26"/>
          <p:cNvSpPr/>
          <p:nvPr/>
        </p:nvSpPr>
        <p:spPr>
          <a:xfrm>
            <a:off x="155575" y="149225"/>
            <a:ext cx="8824913" cy="1081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ave_the_Children_logo.png" id="24" name="Google Shape;2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063" y="303213"/>
            <a:ext cx="2017712" cy="4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6"/>
          <p:cNvSpPr txBox="1"/>
          <p:nvPr>
            <p:ph type="ctrTitle"/>
          </p:nvPr>
        </p:nvSpPr>
        <p:spPr>
          <a:xfrm>
            <a:off x="625148" y="866775"/>
            <a:ext cx="8075613" cy="119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cap="none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/>
          <p:nvPr>
            <p:ph idx="2" type="pic"/>
          </p:nvPr>
        </p:nvSpPr>
        <p:spPr>
          <a:xfrm>
            <a:off x="150813" y="2213627"/>
            <a:ext cx="8829675" cy="4494213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6"/>
          <p:cNvSpPr txBox="1"/>
          <p:nvPr>
            <p:ph idx="10" type="dt"/>
          </p:nvPr>
        </p:nvSpPr>
        <p:spPr>
          <a:xfrm>
            <a:off x="7223125" y="344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OBJECT_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44d5a2ac2_2_419"/>
          <p:cNvSpPr txBox="1"/>
          <p:nvPr>
            <p:ph idx="11" type="ftr"/>
          </p:nvPr>
        </p:nvSpPr>
        <p:spPr>
          <a:xfrm>
            <a:off x="3108960" y="4510764"/>
            <a:ext cx="29259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044d5a2ac2_2_419"/>
          <p:cNvSpPr txBox="1"/>
          <p:nvPr>
            <p:ph idx="10" type="dt"/>
          </p:nvPr>
        </p:nvSpPr>
        <p:spPr>
          <a:xfrm>
            <a:off x="457200" y="4510764"/>
            <a:ext cx="21030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044d5a2ac2_2_419"/>
          <p:cNvSpPr txBox="1"/>
          <p:nvPr>
            <p:ph idx="12" type="sldNum"/>
          </p:nvPr>
        </p:nvSpPr>
        <p:spPr>
          <a:xfrm>
            <a:off x="6583680" y="4510764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OBJECT_4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44d5a2ac2_2_469"/>
          <p:cNvSpPr txBox="1"/>
          <p:nvPr>
            <p:ph idx="11" type="ftr"/>
          </p:nvPr>
        </p:nvSpPr>
        <p:spPr>
          <a:xfrm>
            <a:off x="3108960" y="4510764"/>
            <a:ext cx="29259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044d5a2ac2_2_469"/>
          <p:cNvSpPr txBox="1"/>
          <p:nvPr>
            <p:ph idx="10" type="dt"/>
          </p:nvPr>
        </p:nvSpPr>
        <p:spPr>
          <a:xfrm>
            <a:off x="457200" y="4510764"/>
            <a:ext cx="21030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1044d5a2ac2_2_469"/>
          <p:cNvSpPr txBox="1"/>
          <p:nvPr>
            <p:ph idx="12" type="sldNum"/>
          </p:nvPr>
        </p:nvSpPr>
        <p:spPr>
          <a:xfrm>
            <a:off x="6583680" y="4510764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OBJECT_5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44d5a2ac2_2_516"/>
          <p:cNvSpPr txBox="1"/>
          <p:nvPr>
            <p:ph idx="11" type="ftr"/>
          </p:nvPr>
        </p:nvSpPr>
        <p:spPr>
          <a:xfrm>
            <a:off x="3108960" y="4510764"/>
            <a:ext cx="29259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1044d5a2ac2_2_516"/>
          <p:cNvSpPr txBox="1"/>
          <p:nvPr>
            <p:ph idx="10" type="dt"/>
          </p:nvPr>
        </p:nvSpPr>
        <p:spPr>
          <a:xfrm>
            <a:off x="457200" y="4510764"/>
            <a:ext cx="21030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044d5a2ac2_2_516"/>
          <p:cNvSpPr txBox="1"/>
          <p:nvPr>
            <p:ph idx="12" type="sldNum"/>
          </p:nvPr>
        </p:nvSpPr>
        <p:spPr>
          <a:xfrm>
            <a:off x="6583680" y="4510764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showMasterSp="0">
  <p:cSld name="Thank you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Thank_you_STC_logo_lockup.png" id="115" name="Google Shape;11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92617" y="2113411"/>
            <a:ext cx="4355592" cy="2023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5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8" name="Google Shape;118;p35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ave_the_Children_logo.png" id="119" name="Google Shape;11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6532" y="303652"/>
            <a:ext cx="2017673" cy="412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5"/>
          <p:cNvSpPr txBox="1"/>
          <p:nvPr>
            <p:ph type="ctrTitle"/>
          </p:nvPr>
        </p:nvSpPr>
        <p:spPr>
          <a:xfrm>
            <a:off x="625148" y="866775"/>
            <a:ext cx="8075613" cy="119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b="0" i="0" sz="4800" cap="none"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5"/>
          <p:cNvSpPr/>
          <p:nvPr>
            <p:ph idx="2" type="pic"/>
          </p:nvPr>
        </p:nvSpPr>
        <p:spPr>
          <a:xfrm>
            <a:off x="150813" y="2213627"/>
            <a:ext cx="8829675" cy="4494213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35"/>
          <p:cNvSpPr txBox="1"/>
          <p:nvPr>
            <p:ph idx="10" type="dt"/>
          </p:nvPr>
        </p:nvSpPr>
        <p:spPr>
          <a:xfrm>
            <a:off x="7223650" y="344650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 showMasterSp="0">
  <p:cSld name="Divider 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6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6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6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36"/>
          <p:cNvSpPr/>
          <p:nvPr/>
        </p:nvSpPr>
        <p:spPr>
          <a:xfrm>
            <a:off x="4572000" y="0"/>
            <a:ext cx="4572000" cy="630713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36"/>
          <p:cNvSpPr txBox="1"/>
          <p:nvPr>
            <p:ph type="title"/>
          </p:nvPr>
        </p:nvSpPr>
        <p:spPr>
          <a:xfrm>
            <a:off x="5470768" y="1171576"/>
            <a:ext cx="3243019" cy="1219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swald"/>
              <a:buNone/>
              <a:defRPr b="0" i="0" sz="320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6"/>
          <p:cNvSpPr txBox="1"/>
          <p:nvPr>
            <p:ph idx="1" type="body"/>
          </p:nvPr>
        </p:nvSpPr>
        <p:spPr>
          <a:xfrm>
            <a:off x="5470767" y="2395663"/>
            <a:ext cx="3243020" cy="2684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i="0"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  <p:pic>
        <p:nvPicPr>
          <p:cNvPr descr="Save_the_Children_logo.png" id="130" name="Google Shape;13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36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36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36"/>
          <p:cNvSpPr/>
          <p:nvPr>
            <p:ph idx="2" type="pic"/>
          </p:nvPr>
        </p:nvSpPr>
        <p:spPr>
          <a:xfrm>
            <a:off x="152400" y="155738"/>
            <a:ext cx="5002416" cy="5985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 showMasterSp="0">
  <p:cSld name="Divider 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7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" name="Google Shape;136;p37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7" name="Google Shape;137;p37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7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7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37"/>
          <p:cNvSpPr txBox="1"/>
          <p:nvPr>
            <p:ph type="title"/>
          </p:nvPr>
        </p:nvSpPr>
        <p:spPr>
          <a:xfrm>
            <a:off x="424763" y="310836"/>
            <a:ext cx="8282643" cy="1348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b="0" i="0" sz="4800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ave_the_Children_logo.png" id="141" name="Google Shape;14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37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p37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37"/>
          <p:cNvSpPr/>
          <p:nvPr>
            <p:ph idx="2" type="pic"/>
          </p:nvPr>
        </p:nvSpPr>
        <p:spPr>
          <a:xfrm>
            <a:off x="155738" y="2200274"/>
            <a:ext cx="8824750" cy="410686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 type="obj">
  <p:cSld name="OBJEC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7" name="Google Shape;147;p38"/>
          <p:cNvSpPr/>
          <p:nvPr/>
        </p:nvSpPr>
        <p:spPr>
          <a:xfrm>
            <a:off x="147638" y="1171574"/>
            <a:ext cx="8832850" cy="513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" name="Google Shape;148;p38"/>
          <p:cNvSpPr txBox="1"/>
          <p:nvPr>
            <p:ph type="title"/>
          </p:nvPr>
        </p:nvSpPr>
        <p:spPr>
          <a:xfrm>
            <a:off x="424634" y="202994"/>
            <a:ext cx="8282640" cy="78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swald"/>
              <a:buNone/>
              <a:defRPr b="0" i="0" sz="480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8"/>
          <p:cNvSpPr txBox="1"/>
          <p:nvPr>
            <p:ph idx="1" type="body"/>
          </p:nvPr>
        </p:nvSpPr>
        <p:spPr>
          <a:xfrm>
            <a:off x="431147" y="1600200"/>
            <a:ext cx="8276127" cy="4547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38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8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8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153" name="Google Shape;15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38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38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/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9"/>
          <p:cNvSpPr txBox="1"/>
          <p:nvPr>
            <p:ph idx="1" type="body"/>
          </p:nvPr>
        </p:nvSpPr>
        <p:spPr>
          <a:xfrm>
            <a:off x="431147" y="1600200"/>
            <a:ext cx="8276127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39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9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9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39"/>
          <p:cNvSpPr txBox="1"/>
          <p:nvPr>
            <p:ph idx="2" type="body"/>
          </p:nvPr>
        </p:nvSpPr>
        <p:spPr>
          <a:xfrm>
            <a:off x="425286" y="705600"/>
            <a:ext cx="8282151" cy="3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2500"/>
              <a:buNone/>
              <a:defRPr b="0" sz="2500">
                <a:solidFill>
                  <a:srgbClr val="22222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0" i="0" sz="2500"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x2 Content">
  <p:cSld name="Title and x2 Conten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0"/>
          <p:cNvSpPr txBox="1"/>
          <p:nvPr>
            <p:ph idx="1" type="body"/>
          </p:nvPr>
        </p:nvSpPr>
        <p:spPr>
          <a:xfrm>
            <a:off x="431147" y="1600200"/>
            <a:ext cx="3997571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40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0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40"/>
          <p:cNvSpPr txBox="1"/>
          <p:nvPr>
            <p:ph idx="2" type="body"/>
          </p:nvPr>
        </p:nvSpPr>
        <p:spPr>
          <a:xfrm>
            <a:off x="425286" y="705600"/>
            <a:ext cx="8282151" cy="3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2500"/>
              <a:buNone/>
              <a:defRPr b="0" sz="2500">
                <a:solidFill>
                  <a:srgbClr val="22222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40"/>
          <p:cNvSpPr txBox="1"/>
          <p:nvPr>
            <p:ph idx="3" type="body"/>
          </p:nvPr>
        </p:nvSpPr>
        <p:spPr>
          <a:xfrm>
            <a:off x="4709703" y="1600200"/>
            <a:ext cx="3997571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/>
          <p:nvPr/>
        </p:nvSpPr>
        <p:spPr>
          <a:xfrm>
            <a:off x="0" y="0"/>
            <a:ext cx="9144000" cy="1171575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Google Shape;30;p27"/>
          <p:cNvSpPr/>
          <p:nvPr/>
        </p:nvSpPr>
        <p:spPr>
          <a:xfrm>
            <a:off x="147638" y="1171575"/>
            <a:ext cx="8832850" cy="513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ave_the_Children_logo.png" id="31" name="Google Shape;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8150" y="6426200"/>
            <a:ext cx="1860550" cy="3794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27"/>
          <p:cNvCxnSpPr/>
          <p:nvPr/>
        </p:nvCxnSpPr>
        <p:spPr>
          <a:xfrm flipH="1">
            <a:off x="2466975" y="6432550"/>
            <a:ext cx="6350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7"/>
          <p:cNvCxnSpPr/>
          <p:nvPr/>
        </p:nvCxnSpPr>
        <p:spPr>
          <a:xfrm flipH="1">
            <a:off x="6389688" y="6432550"/>
            <a:ext cx="7937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" name="Google Shape;34;p27"/>
          <p:cNvSpPr txBox="1"/>
          <p:nvPr>
            <p:ph type="title"/>
          </p:nvPr>
        </p:nvSpPr>
        <p:spPr>
          <a:xfrm>
            <a:off x="424634" y="202994"/>
            <a:ext cx="8282640" cy="78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431147" y="1600200"/>
            <a:ext cx="8276127" cy="4547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1"/>
          <p:cNvSpPr txBox="1"/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1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1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41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41"/>
          <p:cNvSpPr txBox="1"/>
          <p:nvPr>
            <p:ph idx="1" type="body"/>
          </p:nvPr>
        </p:nvSpPr>
        <p:spPr>
          <a:xfrm>
            <a:off x="425286" y="705600"/>
            <a:ext cx="8282151" cy="3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2500"/>
              <a:buNone/>
              <a:defRPr b="0" sz="2500">
                <a:solidFill>
                  <a:srgbClr val="22222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2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42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42"/>
          <p:cNvSpPr/>
          <p:nvPr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&amp; image">
  <p:cSld name="Statement &amp; imag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43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3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43"/>
          <p:cNvSpPr/>
          <p:nvPr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7" name="Google Shape;187;p43"/>
          <p:cNvSpPr/>
          <p:nvPr>
            <p:ph idx="2" type="pic"/>
          </p:nvPr>
        </p:nvSpPr>
        <p:spPr>
          <a:xfrm>
            <a:off x="147637" y="147638"/>
            <a:ext cx="8837613" cy="6159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1">
  <p:cSld name="Statement 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/>
          <p:nvPr/>
        </p:nvSpPr>
        <p:spPr>
          <a:xfrm>
            <a:off x="0" y="1171574"/>
            <a:ext cx="9144000" cy="568642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44"/>
          <p:cNvSpPr/>
          <p:nvPr/>
        </p:nvSpPr>
        <p:spPr>
          <a:xfrm>
            <a:off x="147638" y="147638"/>
            <a:ext cx="8832850" cy="671036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44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4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44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194" name="Google Shape;19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44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44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2">
  <p:cSld name="Statement 2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/>
          <p:nvPr/>
        </p:nvSpPr>
        <p:spPr>
          <a:xfrm>
            <a:off x="0" y="0"/>
            <a:ext cx="9144000" cy="630713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9" name="Google Shape;199;p45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5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5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202" name="Google Shape;20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3">
  <p:cSld name="Statement 3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p46"/>
          <p:cNvSpPr/>
          <p:nvPr>
            <p:ph idx="2" type="pic"/>
          </p:nvPr>
        </p:nvSpPr>
        <p:spPr>
          <a:xfrm>
            <a:off x="4910667" y="4233416"/>
            <a:ext cx="2253884" cy="62514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ve the Children header" showMasterSp="0">
  <p:cSld name="Save the Children head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47"/>
          <p:cNvSpPr/>
          <p:nvPr/>
        </p:nvSpPr>
        <p:spPr>
          <a:xfrm>
            <a:off x="1442676" y="2370672"/>
            <a:ext cx="6255472" cy="1583233"/>
          </a:xfrm>
          <a:prstGeom prst="roundRect">
            <a:avLst>
              <a:gd fmla="val 855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>
              <a:solidFill>
                <a:srgbClr val="22222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Save_the_Children_logo.png" id="209" name="Google Shape;20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4139" y="2562159"/>
            <a:ext cx="5872546" cy="120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Col_wSubtitle">
  <p:cSld name="2Col_wSubtitle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8"/>
          <p:cNvSpPr txBox="1"/>
          <p:nvPr>
            <p:ph idx="1" type="body"/>
          </p:nvPr>
        </p:nvSpPr>
        <p:spPr>
          <a:xfrm>
            <a:off x="485648" y="2621280"/>
            <a:ext cx="8074152" cy="3218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4325" lvl="0" marL="457200" algn="l">
              <a:spcBef>
                <a:spcPts val="500"/>
              </a:spcBef>
              <a:spcAft>
                <a:spcPts val="0"/>
              </a:spcAft>
              <a:buClr>
                <a:srgbClr val="8D9EB2"/>
              </a:buClr>
              <a:buSzPts val="1350"/>
              <a:buFont typeface="Noto Sans Symbols"/>
              <a:buChar char="■"/>
              <a:defRPr/>
            </a:lvl1pPr>
            <a:lvl2pPr indent="-289560" lvl="1" marL="914400" algn="l">
              <a:spcBef>
                <a:spcPts val="600"/>
              </a:spcBef>
              <a:spcAft>
                <a:spcPts val="0"/>
              </a:spcAft>
              <a:buClr>
                <a:srgbClr val="D80021"/>
              </a:buClr>
              <a:buSzPts val="960"/>
              <a:buFont typeface="Noto Sans Symbols"/>
              <a:buChar char="■"/>
              <a:defRPr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268605" lvl="2" marL="1371600" algn="l">
              <a:spcBef>
                <a:spcPts val="600"/>
              </a:spcBef>
              <a:spcAft>
                <a:spcPts val="0"/>
              </a:spcAft>
              <a:buSzPts val="630"/>
              <a:buChar char="•"/>
              <a:defRPr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59080" lvl="3" marL="1828800" algn="l">
              <a:spcBef>
                <a:spcPts val="600"/>
              </a:spcBef>
              <a:spcAft>
                <a:spcPts val="0"/>
              </a:spcAft>
              <a:buClr>
                <a:srgbClr val="D80021"/>
              </a:buClr>
              <a:buSzPts val="480"/>
              <a:buFont typeface="Noto Sans Symbols"/>
              <a:buChar char="■"/>
              <a:defRPr sz="1200"/>
            </a:lvl4pPr>
            <a:lvl5pPr indent="-292100" lvl="4" marL="2286000" algn="l">
              <a:spcBef>
                <a:spcPts val="6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48"/>
          <p:cNvSpPr txBox="1"/>
          <p:nvPr>
            <p:ph type="title"/>
          </p:nvPr>
        </p:nvSpPr>
        <p:spPr>
          <a:xfrm>
            <a:off x="482600" y="373653"/>
            <a:ext cx="8077200" cy="8201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8"/>
          <p:cNvSpPr txBox="1"/>
          <p:nvPr>
            <p:ph idx="2" type="body"/>
          </p:nvPr>
        </p:nvSpPr>
        <p:spPr>
          <a:xfrm>
            <a:off x="498348" y="1865376"/>
            <a:ext cx="8061452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>
  <p:cSld name="Diapositiva de títul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" name="Google Shape;41;p28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ave_the_Children_logo.png" id="42" name="Google Shape;4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6532" y="303652"/>
            <a:ext cx="2017673" cy="41238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8"/>
          <p:cNvSpPr txBox="1"/>
          <p:nvPr>
            <p:ph type="ctrTitle"/>
          </p:nvPr>
        </p:nvSpPr>
        <p:spPr>
          <a:xfrm>
            <a:off x="625148" y="866775"/>
            <a:ext cx="8075613" cy="119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cap="none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8"/>
          <p:cNvSpPr/>
          <p:nvPr>
            <p:ph idx="2" type="pic"/>
          </p:nvPr>
        </p:nvSpPr>
        <p:spPr>
          <a:xfrm>
            <a:off x="150813" y="2213627"/>
            <a:ext cx="8829675" cy="4494213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8"/>
          <p:cNvSpPr txBox="1"/>
          <p:nvPr>
            <p:ph idx="10" type="dt"/>
          </p:nvPr>
        </p:nvSpPr>
        <p:spPr>
          <a:xfrm>
            <a:off x="7223650" y="344650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 showMasterSp="0">
  <p:cSld name="Divi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Google Shape;48;p29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" name="Google Shape;49;p29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29"/>
          <p:cNvSpPr txBox="1"/>
          <p:nvPr>
            <p:ph type="title"/>
          </p:nvPr>
        </p:nvSpPr>
        <p:spPr>
          <a:xfrm>
            <a:off x="424763" y="310836"/>
            <a:ext cx="8282643" cy="1348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ave_the_Children_logo.png" id="53" name="Google Shape;5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9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9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29"/>
          <p:cNvSpPr/>
          <p:nvPr>
            <p:ph idx="2" type="pic"/>
          </p:nvPr>
        </p:nvSpPr>
        <p:spPr>
          <a:xfrm>
            <a:off x="155738" y="2200274"/>
            <a:ext cx="8824750" cy="410686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/>
          <p:nvPr>
            <p:ph type="title"/>
          </p:nvPr>
        </p:nvSpPr>
        <p:spPr>
          <a:xfrm>
            <a:off x="423863" y="203200"/>
            <a:ext cx="8283575" cy="506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" type="body"/>
          </p:nvPr>
        </p:nvSpPr>
        <p:spPr>
          <a:xfrm>
            <a:off x="431800" y="1600200"/>
            <a:ext cx="8275638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30"/>
          <p:cNvSpPr txBox="1"/>
          <p:nvPr>
            <p:ph idx="2" type="body"/>
          </p:nvPr>
        </p:nvSpPr>
        <p:spPr>
          <a:xfrm>
            <a:off x="425286" y="705600"/>
            <a:ext cx="8282151" cy="3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2500">
                <a:solidFill>
                  <a:srgbClr val="22222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25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0" i="0" sz="2500"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1">
  <p:cSld name="Statement 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/>
          <p:nvPr/>
        </p:nvSpPr>
        <p:spPr>
          <a:xfrm>
            <a:off x="0" y="1171574"/>
            <a:ext cx="9144000" cy="568642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" name="Google Shape;66;p31"/>
          <p:cNvSpPr/>
          <p:nvPr/>
        </p:nvSpPr>
        <p:spPr>
          <a:xfrm>
            <a:off x="147638" y="147638"/>
            <a:ext cx="8832850" cy="671036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7" name="Google Shape;67;p31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70" name="Google Shape;7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31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1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x2 Content">
  <p:cSld name="Title and x2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/>
          <p:nvPr>
            <p:ph type="title"/>
          </p:nvPr>
        </p:nvSpPr>
        <p:spPr>
          <a:xfrm>
            <a:off x="423863" y="203200"/>
            <a:ext cx="8283575" cy="506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" type="body"/>
          </p:nvPr>
        </p:nvSpPr>
        <p:spPr>
          <a:xfrm>
            <a:off x="431147" y="1600200"/>
            <a:ext cx="3997571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32"/>
          <p:cNvSpPr txBox="1"/>
          <p:nvPr>
            <p:ph idx="2" type="body"/>
          </p:nvPr>
        </p:nvSpPr>
        <p:spPr>
          <a:xfrm>
            <a:off x="425286" y="705600"/>
            <a:ext cx="8282151" cy="363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2500">
                <a:solidFill>
                  <a:srgbClr val="22222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25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2500"/>
              <a:buNone/>
              <a:defRPr sz="2500"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3" type="body"/>
          </p:nvPr>
        </p:nvSpPr>
        <p:spPr>
          <a:xfrm>
            <a:off x="4709703" y="1600200"/>
            <a:ext cx="3997571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OBJECT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44d5a2ac2_2_171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1044d5a2ac2_2_171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1044d5a2ac2_2_171"/>
          <p:cNvSpPr txBox="1"/>
          <p:nvPr>
            <p:ph idx="12" type="sldNum"/>
          </p:nvPr>
        </p:nvSpPr>
        <p:spPr>
          <a:xfrm>
            <a:off x="6583680" y="6377940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6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44d5a2ac2_2_342"/>
          <p:cNvSpPr txBox="1"/>
          <p:nvPr>
            <p:ph idx="11" type="ftr"/>
          </p:nvPr>
        </p:nvSpPr>
        <p:spPr>
          <a:xfrm>
            <a:off x="3108960" y="4510764"/>
            <a:ext cx="29259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1044d5a2ac2_2_342"/>
          <p:cNvSpPr txBox="1"/>
          <p:nvPr>
            <p:ph idx="10" type="dt"/>
          </p:nvPr>
        </p:nvSpPr>
        <p:spPr>
          <a:xfrm>
            <a:off x="457200" y="4510764"/>
            <a:ext cx="21030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1044d5a2ac2_2_342"/>
          <p:cNvSpPr txBox="1"/>
          <p:nvPr>
            <p:ph idx="12" type="sldNum"/>
          </p:nvPr>
        </p:nvSpPr>
        <p:spPr>
          <a:xfrm>
            <a:off x="6583680" y="4510764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4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0" y="0"/>
            <a:ext cx="9144000" cy="1171575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1;p25"/>
          <p:cNvSpPr/>
          <p:nvPr/>
        </p:nvSpPr>
        <p:spPr>
          <a:xfrm>
            <a:off x="155575" y="149225"/>
            <a:ext cx="8824913" cy="1081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2;p25"/>
          <p:cNvSpPr txBox="1"/>
          <p:nvPr>
            <p:ph type="title"/>
          </p:nvPr>
        </p:nvSpPr>
        <p:spPr>
          <a:xfrm>
            <a:off x="423863" y="203200"/>
            <a:ext cx="8283575" cy="506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" type="body"/>
          </p:nvPr>
        </p:nvSpPr>
        <p:spPr>
          <a:xfrm>
            <a:off x="431800" y="1600200"/>
            <a:ext cx="8275638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115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6448425" y="6440488"/>
            <a:ext cx="1581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17" name="Google Shape;17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38150" y="6426200"/>
            <a:ext cx="1860550" cy="3794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25"/>
          <p:cNvCxnSpPr/>
          <p:nvPr/>
        </p:nvCxnSpPr>
        <p:spPr>
          <a:xfrm flipH="1">
            <a:off x="2466975" y="6432550"/>
            <a:ext cx="6350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5"/>
          <p:cNvCxnSpPr/>
          <p:nvPr/>
        </p:nvCxnSpPr>
        <p:spPr>
          <a:xfrm flipH="1">
            <a:off x="6389688" y="6432550"/>
            <a:ext cx="7937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derscore_line.png" id="20" name="Google Shape;2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3863" y="1123950"/>
            <a:ext cx="8305800" cy="5873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3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>
            <a:gsLst>
              <a:gs pos="0">
                <a:srgbClr val="FA0007"/>
              </a:gs>
              <a:gs pos="40000">
                <a:srgbClr val="FA0007"/>
              </a:gs>
              <a:gs pos="100000">
                <a:srgbClr val="761706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3" name="Google Shape;103;p33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4" name="Google Shape;104;p33"/>
          <p:cNvSpPr txBox="1"/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ill Sans"/>
              <a:buNone/>
              <a:defRPr b="1" i="0" sz="2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33"/>
          <p:cNvSpPr txBox="1"/>
          <p:nvPr>
            <p:ph idx="1" type="body"/>
          </p:nvPr>
        </p:nvSpPr>
        <p:spPr>
          <a:xfrm>
            <a:off x="431147" y="1600200"/>
            <a:ext cx="8276127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115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6" name="Google Shape;106;p33"/>
          <p:cNvSpPr txBox="1"/>
          <p:nvPr>
            <p:ph idx="10" type="dt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7" name="Google Shape;107;p33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8" name="Google Shape;108;p33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ave_the_Children_logo.png" id="109" name="Google Shape;109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37660" y="6425702"/>
            <a:ext cx="1861366" cy="380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33"/>
          <p:cNvCxnSpPr/>
          <p:nvPr/>
        </p:nvCxnSpPr>
        <p:spPr>
          <a:xfrm flipH="1">
            <a:off x="2466405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33"/>
          <p:cNvCxnSpPr/>
          <p:nvPr/>
        </p:nvCxnSpPr>
        <p:spPr>
          <a:xfrm flipH="1">
            <a:off x="6390374" y="6432215"/>
            <a:ext cx="6513" cy="365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derscore_line.png" id="112" name="Google Shape;11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4636" y="1124217"/>
            <a:ext cx="8305800" cy="5791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document/d/1VbEnY6uF4xLdCBKjPk3D1J0NmwAqTERy/edit#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51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 txBox="1"/>
          <p:nvPr>
            <p:ph type="ctrTitle"/>
          </p:nvPr>
        </p:nvSpPr>
        <p:spPr>
          <a:xfrm>
            <a:off x="627260" y="1140741"/>
            <a:ext cx="8319657" cy="712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Prevención de distribuciones de sucedáneos de la leche materna y minimización del riesgo de alimentar a lactantes no amamantados &lt;6 meses</a:t>
            </a:r>
            <a:br>
              <a:rPr b="1" lang="en-US" sz="2400"/>
            </a:br>
            <a:endParaRPr b="1" sz="4300"/>
          </a:p>
        </p:txBody>
      </p:sp>
      <p:sp>
        <p:nvSpPr>
          <p:cNvPr id="220" name="Google Shape;220;p1"/>
          <p:cNvSpPr/>
          <p:nvPr/>
        </p:nvSpPr>
        <p:spPr>
          <a:xfrm>
            <a:off x="6737892" y="6360352"/>
            <a:ext cx="14975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Louis Leeson/Save the Children</a:t>
            </a:r>
            <a:endParaRPr sz="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1" name="Google Shape;22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3678" y="183289"/>
            <a:ext cx="2772310" cy="884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222" name="Google Shape;2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7111" y="314176"/>
            <a:ext cx="1174217" cy="623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imagen que contiene una interfaz gráfica de usuario&#10;&#10;Descripción generada automáticamente" id="223" name="Google Shape;22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1157" y="313372"/>
            <a:ext cx="1135089" cy="62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"/>
          <p:cNvSpPr txBox="1"/>
          <p:nvPr/>
        </p:nvSpPr>
        <p:spPr>
          <a:xfrm>
            <a:off x="209549" y="2293350"/>
            <a:ext cx="3544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Dra. Gabriela Maria Ramos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Coordinadora Nutrición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Save the Children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5" name="Google Shape;22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93528" y="2283148"/>
            <a:ext cx="5990383" cy="332279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"/>
          <p:cNvSpPr txBox="1"/>
          <p:nvPr/>
        </p:nvSpPr>
        <p:spPr>
          <a:xfrm>
            <a:off x="3733276" y="5717259"/>
            <a:ext cx="158417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Source PAHO/WHO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9"/>
          <p:cNvSpPr txBox="1"/>
          <p:nvPr>
            <p:ph type="title"/>
          </p:nvPr>
        </p:nvSpPr>
        <p:spPr>
          <a:xfrm>
            <a:off x="382300" y="202995"/>
            <a:ext cx="8379399" cy="837084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1. </a:t>
            </a:r>
            <a:r>
              <a:rPr b="0" lang="en-US"/>
              <a:t>El peligro de las donaciones de leche de fórmula (y otros tipos de SLM como la leche en polvo)</a:t>
            </a:r>
            <a:endParaRPr b="0"/>
          </a:p>
        </p:txBody>
      </p:sp>
      <p:sp>
        <p:nvSpPr>
          <p:cNvPr id="326" name="Google Shape;326;p9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IYCF-E TRAINING: REVIEW OF BREASTFEEDING</a:t>
            </a:r>
            <a:endParaRPr/>
          </a:p>
        </p:txBody>
      </p:sp>
      <p:sp>
        <p:nvSpPr>
          <p:cNvPr id="327" name="Google Shape;327;p9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8" name="Google Shape;32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7350" y="1040079"/>
            <a:ext cx="49149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9"/>
          <p:cNvSpPr txBox="1"/>
          <p:nvPr/>
        </p:nvSpPr>
        <p:spPr>
          <a:xfrm>
            <a:off x="6572250" y="5666075"/>
            <a:ext cx="240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F</a:t>
            </a:r>
            <a:r>
              <a:rPr lang="en-US" sz="1000">
                <a:latin typeface="Gill Sans"/>
                <a:ea typeface="Gill Sans"/>
                <a:cs typeface="Gill Sans"/>
                <a:sym typeface="Gill Sans"/>
              </a:rPr>
              <a:t>uente: Centro de Investigación en Nutrición y Salud, Instituto de Salud Pública de México, 2021</a:t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"/>
          <p:cNvSpPr txBox="1"/>
          <p:nvPr>
            <p:ph idx="1" type="body"/>
          </p:nvPr>
        </p:nvSpPr>
        <p:spPr>
          <a:xfrm>
            <a:off x="425285" y="1263316"/>
            <a:ext cx="4868609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>
                <a:solidFill>
                  <a:schemeClr val="dk1"/>
                </a:solidFill>
              </a:rPr>
              <a:t>Incluso si no está destinado a los bebés, a menudo está mal dirigido (especialmente si la madre está experimentando problemas de lactancia).</a:t>
            </a:r>
            <a:endParaRPr/>
          </a:p>
          <a:p>
            <a:pPr indent="-171450" lvl="0" marL="28575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>
                <a:solidFill>
                  <a:schemeClr val="dk1"/>
                </a:solidFill>
              </a:rPr>
              <a:t>A menudo hay confusión sobre qué productos son para bebés menores de 6 meses y debido al costo de la fórmula infantil en etapa 1 ($ 150 por mes), se proporcionan productos inadecuados / peligrosos más baratos.</a:t>
            </a:r>
            <a:endParaRPr/>
          </a:p>
          <a:p>
            <a:pPr indent="-171450" lvl="0" marL="28575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lang="en-US">
                <a:solidFill>
                  <a:schemeClr val="dk1"/>
                </a:solidFill>
              </a:rPr>
              <a:t>La leche en polvo se almacena en la misma parte del supermercado que la fórmula infantil en la mayoría de los lugares.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b="0" lang="en-US">
                <a:solidFill>
                  <a:schemeClr val="dk1"/>
                </a:solidFill>
              </a:rPr>
            </a:b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0"/>
          <p:cNvSpPr txBox="1"/>
          <p:nvPr>
            <p:ph idx="11" type="ftr"/>
          </p:nvPr>
        </p:nvSpPr>
        <p:spPr>
          <a:xfrm>
            <a:off x="2525713" y="6440488"/>
            <a:ext cx="3824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IYCF-E TRAINING: REVIEW OF BREASTFEEDING</a:t>
            </a:r>
            <a:endParaRPr/>
          </a:p>
        </p:txBody>
      </p:sp>
      <p:sp>
        <p:nvSpPr>
          <p:cNvPr id="337" name="Google Shape;337;p10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10"/>
          <p:cNvSpPr txBox="1"/>
          <p:nvPr>
            <p:ph idx="2" type="body"/>
          </p:nvPr>
        </p:nvSpPr>
        <p:spPr>
          <a:xfrm>
            <a:off x="425275" y="476250"/>
            <a:ext cx="8832900" cy="5931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¿Pero la leche que se administra no está destinada a los bebés?</a:t>
            </a:r>
            <a:br>
              <a:rPr lang="en-US"/>
            </a:br>
            <a:endParaRPr/>
          </a:p>
        </p:txBody>
      </p:sp>
      <p:pic>
        <p:nvPicPr>
          <p:cNvPr id="339" name="Google Shape;3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8549" y="1628519"/>
            <a:ext cx="3315726" cy="422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"/>
          <p:cNvSpPr txBox="1"/>
          <p:nvPr>
            <p:ph type="title"/>
          </p:nvPr>
        </p:nvSpPr>
        <p:spPr>
          <a:xfrm>
            <a:off x="424634" y="426315"/>
            <a:ext cx="8282640" cy="5069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49411"/>
              <a:buAutoNum type="arabicPeriod"/>
            </a:pPr>
            <a:r>
              <a:rPr b="0" lang="en-US" sz="2833"/>
              <a:t>Estas leches son especialmente peligros por los bebes</a:t>
            </a:r>
            <a:br>
              <a:rPr lang="en-US"/>
            </a:br>
            <a:endParaRPr/>
          </a:p>
        </p:txBody>
      </p:sp>
      <p:sp>
        <p:nvSpPr>
          <p:cNvPr id="346" name="Google Shape;346;p11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IYCF-E TRAINING: REVIEW OF BREASTFEEDING</a:t>
            </a:r>
            <a:endParaRPr/>
          </a:p>
        </p:txBody>
      </p:sp>
      <p:sp>
        <p:nvSpPr>
          <p:cNvPr id="347" name="Google Shape;347;p11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48" name="Google Shape;348;p11"/>
          <p:cNvGraphicFramePr/>
          <p:nvPr/>
        </p:nvGraphicFramePr>
        <p:xfrm>
          <a:off x="2339727" y="15118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{751D3904-76C2-4D41-BFA6-D2555C7E8EBF}</a:tableStyleId>
              </a:tblPr>
              <a:tblGrid>
                <a:gridCol w="1401050"/>
                <a:gridCol w="988350"/>
                <a:gridCol w="668100"/>
                <a:gridCol w="940100"/>
              </a:tblGrid>
              <a:tr h="347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Leche materna</a:t>
                      </a:r>
                      <a:endParaRPr b="1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Leche de fórmula </a:t>
                      </a:r>
                      <a:endParaRPr b="1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Leche de vaca</a:t>
                      </a:r>
                      <a:endParaRPr b="1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Proteína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Caseína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α-lactalbúmina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Lactoferrina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rastro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IgA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Lisozima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rastro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425">
                <a:tc grid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2C78A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600" marB="38600" marR="77175" marL="771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82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Grasa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4.2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425">
                <a:tc grid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600" marB="38600" marR="77175" marL="771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Carbohidratos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Lactosa 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Oligosacáridos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2425">
                <a:tc grid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600" marB="38600" marR="77175" marL="771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Calcio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0.052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0.125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Fósforo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0.014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0.093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Sodio (g/DL)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0.015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0.017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0.047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Hierro (mg/DL)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0.07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6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Agentes de protección inmunológica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1F38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presente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ausente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ausente</a:t>
                      </a:r>
                      <a:endParaRPr b="0" i="0" sz="15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050" marB="0" marR="57875" marL="57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49" name="Google Shape;349;p11"/>
          <p:cNvGrpSpPr/>
          <p:nvPr/>
        </p:nvGrpSpPr>
        <p:grpSpPr>
          <a:xfrm>
            <a:off x="5290482" y="1811344"/>
            <a:ext cx="3416787" cy="819927"/>
            <a:chOff x="5290457" y="1784244"/>
            <a:chExt cx="3416787" cy="819927"/>
          </a:xfrm>
        </p:grpSpPr>
        <p:sp>
          <p:nvSpPr>
            <p:cNvPr id="350" name="Google Shape;350;p11"/>
            <p:cNvSpPr txBox="1"/>
            <p:nvPr/>
          </p:nvSpPr>
          <p:spPr>
            <a:xfrm>
              <a:off x="6939644" y="1926771"/>
              <a:ext cx="1767600" cy="677400"/>
            </a:xfrm>
            <a:prstGeom prst="rect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0070C0"/>
                  </a:solidFill>
                  <a:latin typeface="Gill Sans"/>
                  <a:ea typeface="Gill Sans"/>
                  <a:cs typeface="Gill Sans"/>
                  <a:sym typeface="Gill Sans"/>
                </a:rPr>
                <a:t>Difícil de digerir, puede causar diarrea</a:t>
              </a:r>
              <a:br>
                <a:rPr lang="en-US" sz="1500">
                  <a:solidFill>
                    <a:srgbClr val="0070C0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/>
            </a:p>
          </p:txBody>
        </p:sp>
        <p:cxnSp>
          <p:nvCxnSpPr>
            <p:cNvPr id="351" name="Google Shape;351;p11"/>
            <p:cNvCxnSpPr/>
            <p:nvPr/>
          </p:nvCxnSpPr>
          <p:spPr>
            <a:xfrm rot="10800000">
              <a:off x="5818748" y="2063569"/>
              <a:ext cx="1202538" cy="346305"/>
            </a:xfrm>
            <a:prstGeom prst="straightConnector1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352" name="Google Shape;352;p11"/>
            <p:cNvSpPr/>
            <p:nvPr/>
          </p:nvSpPr>
          <p:spPr>
            <a:xfrm>
              <a:off x="5290457" y="1784244"/>
              <a:ext cx="522737" cy="502696"/>
            </a:xfrm>
            <a:prstGeom prst="ellipse">
              <a:avLst/>
            </a:prstGeom>
            <a:noFill/>
            <a:ln cap="flat" cmpd="sng" w="5397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53" name="Google Shape;353;p11"/>
          <p:cNvGrpSpPr/>
          <p:nvPr/>
        </p:nvGrpSpPr>
        <p:grpSpPr>
          <a:xfrm>
            <a:off x="318613" y="1811354"/>
            <a:ext cx="4400345" cy="1846659"/>
            <a:chOff x="318613" y="1811354"/>
            <a:chExt cx="4400345" cy="1846659"/>
          </a:xfrm>
        </p:grpSpPr>
        <p:sp>
          <p:nvSpPr>
            <p:cNvPr id="354" name="Google Shape;354;p11"/>
            <p:cNvSpPr txBox="1"/>
            <p:nvPr/>
          </p:nvSpPr>
          <p:spPr>
            <a:xfrm>
              <a:off x="318613" y="1811354"/>
              <a:ext cx="1698171" cy="1846659"/>
            </a:xfrm>
            <a:prstGeom prst="rect">
              <a:avLst/>
            </a:prstGeom>
            <a:noFill/>
            <a:ln cap="flat" cmpd="sng" w="25400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7030A0"/>
                  </a:solidFill>
                  <a:latin typeface="Gill Sans"/>
                  <a:ea typeface="Gill Sans"/>
                  <a:cs typeface="Gill Sans"/>
                  <a:sym typeface="Gill Sans"/>
                </a:rPr>
                <a:t>Puede prevenir infecciones bacterianas.  Muy poca o ninguna presencia en la fórmula o la leche de vaca</a:t>
              </a:r>
              <a:br>
                <a:rPr lang="en-US" sz="1500">
                  <a:solidFill>
                    <a:srgbClr val="7030A0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3825628" y="2187777"/>
              <a:ext cx="893330" cy="862981"/>
            </a:xfrm>
            <a:prstGeom prst="ellipse">
              <a:avLst/>
            </a:prstGeom>
            <a:noFill/>
            <a:ln cap="flat" cmpd="sng" w="539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56" name="Google Shape;356;p11"/>
            <p:cNvCxnSpPr/>
            <p:nvPr/>
          </p:nvCxnSpPr>
          <p:spPr>
            <a:xfrm>
              <a:off x="1977275" y="2010539"/>
              <a:ext cx="1842799" cy="399335"/>
            </a:xfrm>
            <a:prstGeom prst="straightConnector1">
              <a:avLst/>
            </a:prstGeom>
            <a:noFill/>
            <a:ln cap="flat" cmpd="sng" w="25400">
              <a:solidFill>
                <a:srgbClr val="7030A0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357" name="Google Shape;357;p11"/>
          <p:cNvGrpSpPr/>
          <p:nvPr/>
        </p:nvGrpSpPr>
        <p:grpSpPr>
          <a:xfrm>
            <a:off x="5159939" y="3602406"/>
            <a:ext cx="3330919" cy="1615827"/>
            <a:chOff x="5159939" y="3602406"/>
            <a:chExt cx="3330919" cy="1615827"/>
          </a:xfrm>
        </p:grpSpPr>
        <p:sp>
          <p:nvSpPr>
            <p:cNvPr id="358" name="Google Shape;358;p11"/>
            <p:cNvSpPr/>
            <p:nvPr/>
          </p:nvSpPr>
          <p:spPr>
            <a:xfrm>
              <a:off x="5159939" y="4461411"/>
              <a:ext cx="783772" cy="683281"/>
            </a:xfrm>
            <a:prstGeom prst="ellipse">
              <a:avLst/>
            </a:prstGeom>
            <a:noFill/>
            <a:ln cap="flat" cmpd="sng" w="53975">
              <a:solidFill>
                <a:srgbClr val="2962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59" name="Google Shape;359;p11"/>
            <p:cNvSpPr txBox="1"/>
            <p:nvPr/>
          </p:nvSpPr>
          <p:spPr>
            <a:xfrm>
              <a:off x="6939644" y="3602406"/>
              <a:ext cx="1551214" cy="1615827"/>
            </a:xfrm>
            <a:prstGeom prst="rect">
              <a:avLst/>
            </a:prstGeom>
            <a:noFill/>
            <a:ln cap="flat" cmpd="sng" w="28575">
              <a:solidFill>
                <a:srgbClr val="2962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29622B"/>
                  </a:solidFill>
                  <a:latin typeface="Gill Sans"/>
                  <a:ea typeface="Gill Sans"/>
                  <a:cs typeface="Gill Sans"/>
                  <a:sym typeface="Gill Sans"/>
                </a:rPr>
                <a:t>Difícil de procesar para los riñones de un bebé y puede provocar pérdidas urinarias y deshidratación</a:t>
              </a:r>
              <a:br>
                <a:rPr lang="en-US" sz="1500">
                  <a:solidFill>
                    <a:srgbClr val="29622B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/>
            </a:p>
          </p:txBody>
        </p:sp>
        <p:cxnSp>
          <p:nvCxnSpPr>
            <p:cNvPr id="360" name="Google Shape;360;p11"/>
            <p:cNvCxnSpPr/>
            <p:nvPr/>
          </p:nvCxnSpPr>
          <p:spPr>
            <a:xfrm flipH="1">
              <a:off x="5943711" y="3848365"/>
              <a:ext cx="995934" cy="787896"/>
            </a:xfrm>
            <a:prstGeom prst="straightConnector1">
              <a:avLst/>
            </a:prstGeom>
            <a:noFill/>
            <a:ln cap="flat" cmpd="sng" w="25400">
              <a:solidFill>
                <a:srgbClr val="29622B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361" name="Google Shape;361;p11"/>
          <p:cNvGrpSpPr/>
          <p:nvPr/>
        </p:nvGrpSpPr>
        <p:grpSpPr>
          <a:xfrm>
            <a:off x="5392514" y="5054335"/>
            <a:ext cx="2820758" cy="1257424"/>
            <a:chOff x="5392514" y="5054335"/>
            <a:chExt cx="2820758" cy="1257424"/>
          </a:xfrm>
        </p:grpSpPr>
        <p:sp>
          <p:nvSpPr>
            <p:cNvPr id="362" name="Google Shape;362;p11"/>
            <p:cNvSpPr txBox="1"/>
            <p:nvPr/>
          </p:nvSpPr>
          <p:spPr>
            <a:xfrm>
              <a:off x="6908800" y="5388429"/>
              <a:ext cx="1304472" cy="923330"/>
            </a:xfrm>
            <a:prstGeom prst="rect">
              <a:avLst/>
            </a:prstGeom>
            <a:noFill/>
            <a:ln cap="flat" cmpd="sng" w="25400">
              <a:solidFill>
                <a:srgbClr val="7C07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accent1"/>
                  </a:solidFill>
                  <a:latin typeface="Gill Sans"/>
                  <a:ea typeface="Gill Sans"/>
                  <a:cs typeface="Gill Sans"/>
                  <a:sym typeface="Gill Sans"/>
                </a:rPr>
                <a:t>Muy poco hierro pone en riesgo anemia</a:t>
              </a:r>
              <a:br>
                <a:rPr lang="en-US" sz="1500">
                  <a:solidFill>
                    <a:schemeClr val="accent1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5392514" y="5054335"/>
              <a:ext cx="403234" cy="414872"/>
            </a:xfrm>
            <a:prstGeom prst="ellipse">
              <a:avLst/>
            </a:prstGeom>
            <a:noFill/>
            <a:ln cap="flat" cmpd="sng" w="53975">
              <a:solidFill>
                <a:srgbClr val="7C07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64" name="Google Shape;364;p11"/>
            <p:cNvCxnSpPr>
              <a:stCxn id="362" idx="1"/>
            </p:cNvCxnSpPr>
            <p:nvPr/>
          </p:nvCxnSpPr>
          <p:spPr>
            <a:xfrm rot="10800000">
              <a:off x="5726200" y="5291794"/>
              <a:ext cx="1182600" cy="558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365" name="Google Shape;365;p11"/>
          <p:cNvGrpSpPr/>
          <p:nvPr/>
        </p:nvGrpSpPr>
        <p:grpSpPr>
          <a:xfrm>
            <a:off x="424634" y="4636261"/>
            <a:ext cx="4440664" cy="1154162"/>
            <a:chOff x="424634" y="4636261"/>
            <a:chExt cx="4440664" cy="1154162"/>
          </a:xfrm>
        </p:grpSpPr>
        <p:sp>
          <p:nvSpPr>
            <p:cNvPr id="366" name="Google Shape;366;p11"/>
            <p:cNvSpPr txBox="1"/>
            <p:nvPr/>
          </p:nvSpPr>
          <p:spPr>
            <a:xfrm>
              <a:off x="424634" y="4636261"/>
              <a:ext cx="1552641" cy="1154162"/>
            </a:xfrm>
            <a:prstGeom prst="rect">
              <a:avLst/>
            </a:prstGeom>
            <a:solidFill>
              <a:srgbClr val="FDCFCE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No hay protección inmune específica en la fórmula o la leche de vaca</a:t>
              </a:r>
              <a:br>
                <a:rPr lang="en-US" sz="15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/>
            </a:p>
          </p:txBody>
        </p:sp>
        <p:cxnSp>
          <p:nvCxnSpPr>
            <p:cNvPr id="367" name="Google Shape;367;p11"/>
            <p:cNvCxnSpPr/>
            <p:nvPr/>
          </p:nvCxnSpPr>
          <p:spPr>
            <a:xfrm>
              <a:off x="2016784" y="4865298"/>
              <a:ext cx="2848514" cy="759125"/>
            </a:xfrm>
            <a:prstGeom prst="straightConnector1">
              <a:avLst/>
            </a:prstGeom>
            <a:noFill/>
            <a:ln cap="flat" cmpd="sng" w="44450">
              <a:solidFill>
                <a:schemeClr val="accent5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1044cd450bb_0_410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0" y="714969"/>
            <a:ext cx="9144000" cy="542806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1044cd450bb_0_410"/>
          <p:cNvSpPr txBox="1"/>
          <p:nvPr>
            <p:ph idx="1" type="body"/>
          </p:nvPr>
        </p:nvSpPr>
        <p:spPr>
          <a:xfrm>
            <a:off x="431153" y="1600200"/>
            <a:ext cx="8198400" cy="47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1F3864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900">
                <a:solidFill>
                  <a:srgbClr val="1F3864"/>
                </a:solidFill>
              </a:rPr>
              <a:t>2. ¿Cómo debemos proteger y promover la alimentación del lactante y del niño/a pequeño/a en las emergencias </a:t>
            </a:r>
            <a:r>
              <a:rPr lang="en-US" sz="3900">
                <a:solidFill>
                  <a:srgbClr val="1F3864"/>
                </a:solidFill>
              </a:rPr>
              <a:t>(ALNP-E) </a:t>
            </a:r>
            <a:r>
              <a:rPr lang="en-US" sz="3900">
                <a:solidFill>
                  <a:srgbClr val="1F3864"/>
                </a:solidFill>
              </a:rPr>
              <a:t>?</a:t>
            </a:r>
            <a:endParaRPr sz="3900">
              <a:solidFill>
                <a:srgbClr val="1F3864"/>
              </a:solidFill>
            </a:endParaRPr>
          </a:p>
        </p:txBody>
      </p:sp>
      <p:sp>
        <p:nvSpPr>
          <p:cNvPr id="375" name="Google Shape;375;g1044cd450bb_0_410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"/>
          <p:cNvSpPr txBox="1"/>
          <p:nvPr>
            <p:ph type="ctrTitle"/>
          </p:nvPr>
        </p:nvSpPr>
        <p:spPr>
          <a:xfrm>
            <a:off x="625148" y="866775"/>
            <a:ext cx="80757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Un responsable de emergencia apropiado requiere:</a:t>
            </a:r>
            <a:br>
              <a:rPr lang="en-US" sz="3200">
                <a:latin typeface="Gill Sans"/>
                <a:ea typeface="Gill Sans"/>
                <a:cs typeface="Gill Sans"/>
                <a:sym typeface="Gill Sans"/>
              </a:rPr>
            </a:b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1" name="Google Shape;381;p12"/>
          <p:cNvSpPr txBox="1"/>
          <p:nvPr/>
        </p:nvSpPr>
        <p:spPr>
          <a:xfrm>
            <a:off x="525648" y="1580549"/>
            <a:ext cx="7893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82" name="Google Shape;382;p12"/>
          <p:cNvGrpSpPr/>
          <p:nvPr/>
        </p:nvGrpSpPr>
        <p:grpSpPr>
          <a:xfrm>
            <a:off x="292913" y="3103193"/>
            <a:ext cx="2757600" cy="1289700"/>
            <a:chOff x="445313" y="1548650"/>
            <a:chExt cx="2757600" cy="1289700"/>
          </a:xfrm>
        </p:grpSpPr>
        <p:sp>
          <p:nvSpPr>
            <p:cNvPr id="383" name="Google Shape;383;p12"/>
            <p:cNvSpPr txBox="1"/>
            <p:nvPr/>
          </p:nvSpPr>
          <p:spPr>
            <a:xfrm>
              <a:off x="445313" y="15486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Apoyo técnico </a:t>
              </a:r>
              <a:r>
                <a:rPr lang="en-US" sz="21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y asesoramiento para las dificultades de la lactancia materna.</a:t>
              </a:r>
              <a:endParaRPr b="1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84" name="Google Shape;384;p12"/>
            <p:cNvCxnSpPr/>
            <p:nvPr/>
          </p:nvCxnSpPr>
          <p:spPr>
            <a:xfrm rot="10800000">
              <a:off x="2569313" y="2193500"/>
              <a:ext cx="633600" cy="0"/>
            </a:xfrm>
            <a:prstGeom prst="straightConnector1">
              <a:avLst/>
            </a:prstGeom>
            <a:noFill/>
            <a:ln cap="flat" cmpd="sng" w="9525">
              <a:solidFill>
                <a:srgbClr val="249C90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385" name="Google Shape;385;p12"/>
          <p:cNvGrpSpPr/>
          <p:nvPr/>
        </p:nvGrpSpPr>
        <p:grpSpPr>
          <a:xfrm>
            <a:off x="5305088" y="2424406"/>
            <a:ext cx="3515400" cy="1289700"/>
            <a:chOff x="5305088" y="700613"/>
            <a:chExt cx="3515400" cy="1289700"/>
          </a:xfrm>
        </p:grpSpPr>
        <p:sp>
          <p:nvSpPr>
            <p:cNvPr id="386" name="Google Shape;386;p12"/>
            <p:cNvSpPr txBox="1"/>
            <p:nvPr/>
          </p:nvSpPr>
          <p:spPr>
            <a:xfrm>
              <a:off x="6696488" y="700613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Prevención</a:t>
              </a:r>
              <a:r>
                <a:rPr lang="en-US" sz="22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de distribuciones de SLM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b="1" sz="1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87" name="Google Shape;387;p12"/>
            <p:cNvCxnSpPr/>
            <p:nvPr/>
          </p:nvCxnSpPr>
          <p:spPr>
            <a:xfrm>
              <a:off x="5305088" y="134545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55B5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388" name="Google Shape;388;p12"/>
          <p:cNvGrpSpPr/>
          <p:nvPr/>
        </p:nvGrpSpPr>
        <p:grpSpPr>
          <a:xfrm>
            <a:off x="5090188" y="4073825"/>
            <a:ext cx="3730364" cy="1289700"/>
            <a:chOff x="5209838" y="3020457"/>
            <a:chExt cx="3730364" cy="1289700"/>
          </a:xfrm>
        </p:grpSpPr>
        <p:sp>
          <p:nvSpPr>
            <p:cNvPr id="389" name="Google Shape;389;p12"/>
            <p:cNvSpPr txBox="1"/>
            <p:nvPr/>
          </p:nvSpPr>
          <p:spPr>
            <a:xfrm>
              <a:off x="6696501" y="3020457"/>
              <a:ext cx="2243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b="1" lang="en-US" sz="19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Apoyo específico </a:t>
              </a:r>
              <a:r>
                <a:rPr lang="en-US" sz="19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para niñas y niños que no pueden ser amamantados</a:t>
              </a:r>
              <a:r>
                <a:rPr lang="en-US" sz="29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.</a:t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90" name="Google Shape;390;p12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D7E7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391" name="Google Shape;391;p12"/>
          <p:cNvGrpSpPr/>
          <p:nvPr/>
        </p:nvGrpSpPr>
        <p:grpSpPr>
          <a:xfrm>
            <a:off x="2416925" y="1533707"/>
            <a:ext cx="3814835" cy="3790597"/>
            <a:chOff x="2662213" y="676344"/>
            <a:chExt cx="3814835" cy="3790597"/>
          </a:xfrm>
        </p:grpSpPr>
        <p:sp>
          <p:nvSpPr>
            <p:cNvPr id="392" name="Google Shape;392;p12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2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2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5" name="Google Shape;395;p12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396" name="Google Shape;396;p12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249C90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12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249C9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8" name="Google Shape;398;p12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399" name="Google Shape;399;p12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55B5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12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55B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1" name="Google Shape;401;p12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402" name="Google Shape;402;p12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D7E7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12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D7E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4" name="Google Shape;404;p12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5" name="Google Shape;405;p12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12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"/>
          <p:cNvSpPr txBox="1"/>
          <p:nvPr>
            <p:ph type="ctrTitle"/>
          </p:nvPr>
        </p:nvSpPr>
        <p:spPr>
          <a:xfrm>
            <a:off x="625150" y="866775"/>
            <a:ext cx="7966500" cy="6000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Gill Sans"/>
                <a:ea typeface="Gill Sans"/>
                <a:cs typeface="Gill Sans"/>
                <a:sym typeface="Gill Sans"/>
              </a:rPr>
              <a:t>      </a:t>
            </a:r>
            <a:r>
              <a:rPr lang="en-US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Prevención de distribuciones de SLM</a:t>
            </a:r>
            <a:br>
              <a:rPr lang="en-US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412" name="Google Shape;412;p13"/>
          <p:cNvSpPr txBox="1"/>
          <p:nvPr/>
        </p:nvSpPr>
        <p:spPr>
          <a:xfrm>
            <a:off x="419100" y="2000250"/>
            <a:ext cx="7429500" cy="3035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9144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Puntos clave del acuerdo:</a:t>
            </a:r>
            <a:br>
              <a:rPr b="1"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b="1"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 solicite, apoye, acepte ni distribuya donaciones de SLM  No incluya SLM</a:t>
            </a:r>
            <a:b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Proteger y satisfacer las necesidades de los bebés y niños pequeños que no son  amamantados y minimizar los riesgos a los que están expuestos. </a:t>
            </a:r>
            <a:endParaRPr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Proporcione información precisa a los cuidadores sobre las prácticas de alimentación adecuadas y el apoyo para superar los desafíos. </a:t>
            </a:r>
            <a:endParaRPr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Asegurar la disponibilidad y continuidad de alimentos frescos y nutritivos y productos básicos.</a:t>
            </a:r>
            <a:endParaRPr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Evite proporcionar alimentos y bebidas altamente procesados, especialmente aquellos que contienen altos niveles de sal y azúcar.</a:t>
            </a:r>
            <a:endParaRPr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Asegurar que las mujeres embarazadas y lactantes tengan prioridad en el acceso a alimentos, agua, protección,  apoyo psicosocial y otras intervenciones para satisfacer las necesidades esenciales.</a:t>
            </a:r>
            <a:endParaRPr/>
          </a:p>
          <a:p>
            <a:pPr indent="-76200" lvl="0" marL="457200" marR="9144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Identificar la naturaleza y la ubicación de las bebés, niña/os  y madres en mayor riesgo y responder a sus necesidades</a:t>
            </a:r>
            <a:endParaRPr/>
          </a:p>
          <a:p>
            <a:pPr indent="0" lvl="0" marL="457200" marR="9144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9144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3" name="Google Shape;413;p13"/>
          <p:cNvSpPr txBox="1"/>
          <p:nvPr/>
        </p:nvSpPr>
        <p:spPr>
          <a:xfrm>
            <a:off x="555475" y="5255675"/>
            <a:ext cx="7688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Declaración Conjunta fue revisada y 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está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 mandada a la firma de los directores de agencias, si ud esta interesado para firmar la 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declaración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, puede hacerlo 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aquí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https://docs.google.com/document/d/1VbEnY6uF4xLdCBKjPk3D1J0NmwAqTERy/edit#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4" name="Google Shape;414;p13"/>
          <p:cNvSpPr txBox="1"/>
          <p:nvPr/>
        </p:nvSpPr>
        <p:spPr>
          <a:xfrm>
            <a:off x="304650" y="1386000"/>
            <a:ext cx="7791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Declaración conjunta entre los actores que trabajan en la respuesta de emergencia para proteger y promover el ALNP firmada por los jefes de las agencias: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 txBox="1"/>
          <p:nvPr>
            <p:ph type="ctrTitle"/>
          </p:nvPr>
        </p:nvSpPr>
        <p:spPr>
          <a:xfrm>
            <a:off x="673275" y="2830100"/>
            <a:ext cx="7842000" cy="55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3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Apoyo específico para bebés no amamantado/as</a:t>
            </a:r>
            <a:br>
              <a:rPr lang="en-US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"/>
          <p:cNvSpPr txBox="1"/>
          <p:nvPr>
            <p:ph type="ctrTitle"/>
          </p:nvPr>
        </p:nvSpPr>
        <p:spPr>
          <a:xfrm>
            <a:off x="625150" y="866775"/>
            <a:ext cx="7090200" cy="55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¿</a:t>
            </a:r>
            <a:r>
              <a:rPr lang="en-US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Quién debe recibir apoyo para la alimentación artificial?</a:t>
            </a:r>
            <a:br>
              <a:rPr lang="en-US" sz="2400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grpSp>
        <p:nvGrpSpPr>
          <p:cNvPr id="427" name="Google Shape;427;p16"/>
          <p:cNvGrpSpPr/>
          <p:nvPr/>
        </p:nvGrpSpPr>
        <p:grpSpPr>
          <a:xfrm>
            <a:off x="1826682" y="1592262"/>
            <a:ext cx="5347441" cy="4466060"/>
            <a:chOff x="-238634" y="-200024"/>
            <a:chExt cx="5582158" cy="4519150"/>
          </a:xfrm>
        </p:grpSpPr>
        <p:cxnSp>
          <p:nvCxnSpPr>
            <p:cNvPr id="428" name="Google Shape;428;p16"/>
            <p:cNvCxnSpPr>
              <a:stCxn id="429" idx="2"/>
              <a:endCxn id="430" idx="0"/>
            </p:cNvCxnSpPr>
            <p:nvPr/>
          </p:nvCxnSpPr>
          <p:spPr>
            <a:xfrm>
              <a:off x="3529013" y="2015053"/>
              <a:ext cx="1233600" cy="1530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grpSp>
          <p:nvGrpSpPr>
            <p:cNvPr id="431" name="Google Shape;431;p16"/>
            <p:cNvGrpSpPr/>
            <p:nvPr/>
          </p:nvGrpSpPr>
          <p:grpSpPr>
            <a:xfrm>
              <a:off x="-238634" y="-200024"/>
              <a:ext cx="5582158" cy="4519150"/>
              <a:chOff x="-238634" y="-200024"/>
              <a:chExt cx="5582158" cy="4519150"/>
            </a:xfrm>
          </p:grpSpPr>
          <p:sp>
            <p:nvSpPr>
              <p:cNvPr id="432" name="Google Shape;432;p16"/>
              <p:cNvSpPr txBox="1"/>
              <p:nvPr/>
            </p:nvSpPr>
            <p:spPr>
              <a:xfrm>
                <a:off x="2466975" y="-200024"/>
                <a:ext cx="1202440" cy="70397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Evaluación del ALNP del lactante &lt;6m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16"/>
              <p:cNvSpPr txBox="1"/>
              <p:nvPr/>
            </p:nvSpPr>
            <p:spPr>
              <a:xfrm>
                <a:off x="873675" y="281541"/>
                <a:ext cx="1202440" cy="310017"/>
              </a:xfrm>
              <a:prstGeom prst="rect">
                <a:avLst/>
              </a:prstGeom>
              <a:solidFill>
                <a:srgbClr val="FDCFCE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amamantado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6"/>
              <p:cNvSpPr txBox="1"/>
              <p:nvPr/>
            </p:nvSpPr>
            <p:spPr>
              <a:xfrm>
                <a:off x="4124325" y="315333"/>
                <a:ext cx="1085850" cy="276225"/>
              </a:xfrm>
              <a:prstGeom prst="rect">
                <a:avLst/>
              </a:prstGeom>
              <a:solidFill>
                <a:srgbClr val="ACD0A8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Amamantado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6"/>
              <p:cNvSpPr txBox="1"/>
              <p:nvPr/>
            </p:nvSpPr>
            <p:spPr>
              <a:xfrm>
                <a:off x="2152733" y="866776"/>
                <a:ext cx="1295400" cy="485775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Madre e hijo juntos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6"/>
              <p:cNvSpPr txBox="1"/>
              <p:nvPr/>
            </p:nvSpPr>
            <p:spPr>
              <a:xfrm>
                <a:off x="-238634" y="866776"/>
                <a:ext cx="1247775" cy="485774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Madre e hijo no juntos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6"/>
              <p:cNvSpPr txBox="1"/>
              <p:nvPr/>
            </p:nvSpPr>
            <p:spPr>
              <a:xfrm>
                <a:off x="3009901" y="1534544"/>
                <a:ext cx="1038224" cy="480509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Posibilidad de re-lactancia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6"/>
              <p:cNvSpPr txBox="1"/>
              <p:nvPr/>
            </p:nvSpPr>
            <p:spPr>
              <a:xfrm>
                <a:off x="1514475" y="2319188"/>
                <a:ext cx="1167255" cy="857250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Leche de donante no disponible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6"/>
              <p:cNvSpPr txBox="1"/>
              <p:nvPr/>
            </p:nvSpPr>
            <p:spPr>
              <a:xfrm>
                <a:off x="-238634" y="2316823"/>
                <a:ext cx="1221184" cy="857250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Leche de donante disponible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6"/>
              <p:cNvSpPr txBox="1"/>
              <p:nvPr/>
            </p:nvSpPr>
            <p:spPr>
              <a:xfrm>
                <a:off x="1606892" y="1534544"/>
                <a:ext cx="1063852" cy="480510"/>
              </a:xfrm>
              <a:prstGeom prst="rect">
                <a:avLst/>
              </a:prstGeom>
              <a:solidFill>
                <a:srgbClr val="F2F2F2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 re-lactancia no es posible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16"/>
              <p:cNvSpPr txBox="1"/>
              <p:nvPr/>
            </p:nvSpPr>
            <p:spPr>
              <a:xfrm>
                <a:off x="4181474" y="3545381"/>
                <a:ext cx="1162050" cy="628650"/>
              </a:xfrm>
              <a:prstGeom prst="rect">
                <a:avLst/>
              </a:prstGeom>
              <a:solidFill>
                <a:srgbClr val="FFDE93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Apoyo a la lactancia materna</a:t>
                </a: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6"/>
              <p:cNvSpPr txBox="1"/>
              <p:nvPr/>
            </p:nvSpPr>
            <p:spPr>
              <a:xfrm>
                <a:off x="1514476" y="3402497"/>
                <a:ext cx="1162050" cy="628650"/>
              </a:xfrm>
              <a:prstGeom prst="rect">
                <a:avLst/>
              </a:prstGeom>
              <a:solidFill>
                <a:srgbClr val="93DEF0"/>
              </a:solidFill>
              <a:ln cap="flat" cmpd="sng" w="381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Soporte de alimentación artificial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6"/>
              <p:cNvSpPr txBox="1"/>
              <p:nvPr/>
            </p:nvSpPr>
            <p:spPr>
              <a:xfrm>
                <a:off x="-238634" y="3291725"/>
                <a:ext cx="1194945" cy="1027401"/>
              </a:xfrm>
              <a:prstGeom prst="rect">
                <a:avLst/>
              </a:prstGeom>
              <a:solidFill>
                <a:srgbClr val="FFDE93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Apoyo a la lactancia materna / leche donante,</a:t>
                </a:r>
                <a:r>
                  <a:rPr lang="en-US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si</a:t>
                </a: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es necesario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2" name="Google Shape;442;p16"/>
              <p:cNvCxnSpPr>
                <a:stCxn id="432" idx="2"/>
                <a:endCxn id="434" idx="1"/>
              </p:cNvCxnSpPr>
              <p:nvPr/>
            </p:nvCxnSpPr>
            <p:spPr>
              <a:xfrm flipH="1" rot="10800000">
                <a:off x="3068195" y="453550"/>
                <a:ext cx="1056000" cy="50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3" name="Google Shape;443;p16"/>
              <p:cNvCxnSpPr>
                <a:stCxn id="432" idx="2"/>
                <a:endCxn id="433" idx="3"/>
              </p:cNvCxnSpPr>
              <p:nvPr/>
            </p:nvCxnSpPr>
            <p:spPr>
              <a:xfrm rot="10800000">
                <a:off x="2076095" y="436450"/>
                <a:ext cx="992100" cy="67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4" name="Google Shape;444;p16"/>
              <p:cNvCxnSpPr>
                <a:stCxn id="433" idx="2"/>
                <a:endCxn id="436" idx="0"/>
              </p:cNvCxnSpPr>
              <p:nvPr/>
            </p:nvCxnSpPr>
            <p:spPr>
              <a:xfrm flipH="1">
                <a:off x="385295" y="591558"/>
                <a:ext cx="1089600" cy="275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5" name="Google Shape;445;p16"/>
              <p:cNvCxnSpPr>
                <a:stCxn id="433" idx="2"/>
                <a:endCxn id="435" idx="0"/>
              </p:cNvCxnSpPr>
              <p:nvPr/>
            </p:nvCxnSpPr>
            <p:spPr>
              <a:xfrm>
                <a:off x="1474895" y="591558"/>
                <a:ext cx="1325400" cy="275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6" name="Google Shape;446;p16"/>
              <p:cNvCxnSpPr>
                <a:stCxn id="434" idx="2"/>
                <a:endCxn id="430" idx="0"/>
              </p:cNvCxnSpPr>
              <p:nvPr/>
            </p:nvCxnSpPr>
            <p:spPr>
              <a:xfrm>
                <a:off x="4667250" y="591558"/>
                <a:ext cx="95100" cy="2953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7" name="Google Shape;447;p16"/>
              <p:cNvCxnSpPr>
                <a:stCxn id="435" idx="2"/>
                <a:endCxn id="429" idx="0"/>
              </p:cNvCxnSpPr>
              <p:nvPr/>
            </p:nvCxnSpPr>
            <p:spPr>
              <a:xfrm>
                <a:off x="2800433" y="1352551"/>
                <a:ext cx="728700" cy="182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8" name="Google Shape;448;p16"/>
              <p:cNvCxnSpPr>
                <a:stCxn id="435" idx="2"/>
                <a:endCxn id="439" idx="0"/>
              </p:cNvCxnSpPr>
              <p:nvPr/>
            </p:nvCxnSpPr>
            <p:spPr>
              <a:xfrm flipH="1">
                <a:off x="2138933" y="1352551"/>
                <a:ext cx="661500" cy="182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49" name="Google Shape;449;p16"/>
              <p:cNvCxnSpPr>
                <a:stCxn id="436" idx="2"/>
                <a:endCxn id="438" idx="0"/>
              </p:cNvCxnSpPr>
              <p:nvPr/>
            </p:nvCxnSpPr>
            <p:spPr>
              <a:xfrm flipH="1">
                <a:off x="372053" y="1352550"/>
                <a:ext cx="13200" cy="96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50" name="Google Shape;450;p16"/>
              <p:cNvCxnSpPr>
                <a:stCxn id="436" idx="2"/>
                <a:endCxn id="437" idx="0"/>
              </p:cNvCxnSpPr>
              <p:nvPr/>
            </p:nvCxnSpPr>
            <p:spPr>
              <a:xfrm>
                <a:off x="385253" y="1352550"/>
                <a:ext cx="1712700" cy="966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51" name="Google Shape;451;p16"/>
              <p:cNvCxnSpPr>
                <a:stCxn id="439" idx="2"/>
                <a:endCxn id="438" idx="0"/>
              </p:cNvCxnSpPr>
              <p:nvPr/>
            </p:nvCxnSpPr>
            <p:spPr>
              <a:xfrm flipH="1">
                <a:off x="371818" y="2015054"/>
                <a:ext cx="1767000" cy="301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52" name="Google Shape;452;p16"/>
              <p:cNvCxnSpPr>
                <a:stCxn id="439" idx="2"/>
                <a:endCxn id="437" idx="0"/>
              </p:cNvCxnSpPr>
              <p:nvPr/>
            </p:nvCxnSpPr>
            <p:spPr>
              <a:xfrm flipH="1">
                <a:off x="2098018" y="2015054"/>
                <a:ext cx="40800" cy="30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53" name="Google Shape;453;p16"/>
              <p:cNvCxnSpPr>
                <a:stCxn id="437" idx="2"/>
                <a:endCxn id="440" idx="0"/>
              </p:cNvCxnSpPr>
              <p:nvPr/>
            </p:nvCxnSpPr>
            <p:spPr>
              <a:xfrm flipH="1">
                <a:off x="2095402" y="3176438"/>
                <a:ext cx="2700" cy="226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cxnSp>
            <p:nvCxnSpPr>
              <p:cNvPr id="454" name="Google Shape;454;p16"/>
              <p:cNvCxnSpPr>
                <a:stCxn id="438" idx="2"/>
                <a:endCxn id="441" idx="0"/>
              </p:cNvCxnSpPr>
              <p:nvPr/>
            </p:nvCxnSpPr>
            <p:spPr>
              <a:xfrm flipH="1">
                <a:off x="358758" y="3174073"/>
                <a:ext cx="13200" cy="117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sp>
            <p:nvSpPr>
              <p:cNvPr id="455" name="Google Shape;455;p16"/>
              <p:cNvSpPr txBox="1"/>
              <p:nvPr/>
            </p:nvSpPr>
            <p:spPr>
              <a:xfrm>
                <a:off x="2848142" y="2978258"/>
                <a:ext cx="1199982" cy="1052889"/>
              </a:xfrm>
              <a:prstGeom prst="rect">
                <a:avLst/>
              </a:prstGeom>
              <a:solidFill>
                <a:srgbClr val="93DEF0"/>
              </a:solidFill>
              <a:ln cap="flat" cmpd="sng" w="3810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Soporte temporal de alimentación artificial mientras se establece la re-lactancia</a:t>
                </a: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6" name="Google Shape;456;p16"/>
              <p:cNvCxnSpPr>
                <a:stCxn id="429" idx="2"/>
                <a:endCxn id="455" idx="0"/>
              </p:cNvCxnSpPr>
              <p:nvPr/>
            </p:nvCxnSpPr>
            <p:spPr>
              <a:xfrm flipH="1">
                <a:off x="3448013" y="2015053"/>
                <a:ext cx="81000" cy="963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44cd450bb_0_420"/>
          <p:cNvSpPr/>
          <p:nvPr>
            <p:ph idx="2" type="pic"/>
          </p:nvPr>
        </p:nvSpPr>
        <p:spPr>
          <a:xfrm>
            <a:off x="150813" y="2213627"/>
            <a:ext cx="8829600" cy="4494300"/>
          </a:xfrm>
          <a:prstGeom prst="rect">
            <a:avLst/>
          </a:prstGeom>
        </p:spPr>
      </p:sp>
      <p:pic>
        <p:nvPicPr>
          <p:cNvPr id="463" name="Google Shape;463;g1044cd450bb_0_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400" y="1616925"/>
            <a:ext cx="6185894" cy="52410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g1044cd450bb_0_420"/>
          <p:cNvSpPr txBox="1"/>
          <p:nvPr>
            <p:ph type="ctrTitle"/>
          </p:nvPr>
        </p:nvSpPr>
        <p:spPr>
          <a:xfrm>
            <a:off x="1038398" y="790575"/>
            <a:ext cx="6327600" cy="740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44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A. Evaluación del cuidador/a y del be</a:t>
            </a:r>
            <a:r>
              <a:rPr lang="en-US" sz="2955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bé</a:t>
            </a:r>
            <a:br>
              <a:rPr lang="en-US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9" name="Google Shape;469;g1044cd450bb_0_464"/>
          <p:cNvGraphicFramePr/>
          <p:nvPr/>
        </p:nvGraphicFramePr>
        <p:xfrm>
          <a:off x="1938812" y="10493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{33E41D62-DC3A-48C5-9B97-96ADE0EDBF38}</a:tableStyleId>
              </a:tblPr>
              <a:tblGrid>
                <a:gridCol w="382850"/>
                <a:gridCol w="1589850"/>
                <a:gridCol w="518300"/>
                <a:gridCol w="2931075"/>
              </a:tblGrid>
              <a:tr h="324625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Criterios para la provisión de sustitutos de la leche materna</a:t>
                      </a:r>
                      <a:b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975" marB="0" marR="0" marL="0"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</a:tr>
              <a:tr h="465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 hMerge="1"/>
                <a:tc hMerge="1"/>
              </a:tr>
              <a:tr h="125250"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8900" marR="0" rtl="0" algn="l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solidFill>
                      <a:srgbClr val="00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52400" lvl="0" marL="215900" marR="63500" rtl="0" algn="l">
                        <a:lnSpc>
                          <a:spcPct val="106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</a:t>
                      </a: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médic</a:t>
                      </a:r>
                      <a:r>
                        <a:rPr lang="en-US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- Niño, especifique de la lista:</a:t>
                      </a:r>
                      <a:b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1A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Galactosemia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1B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Jarabe de arce en orina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1C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Fenilcetonuria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325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1D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Dolor en la boca del niño (temporal)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100">
                <a:tc vMerge="1"/>
                <a:tc vMerge="1"/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1E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Otro, especifique en el comentario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727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 hMerge="1"/>
                <a:tc hMerge="1"/>
              </a:tr>
              <a:tr h="213325"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8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solidFill>
                      <a:srgbClr val="00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90500" lvl="0" marL="393700" marR="203200" rtl="0" algn="l">
                        <a:lnSpc>
                          <a:spcPct val="106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Criterio</a:t>
                      </a: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médic</a:t>
                      </a:r>
                      <a:r>
                        <a:rPr lang="en-US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- Madre,</a:t>
                      </a:r>
                      <a:b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especificar de la lista:</a:t>
                      </a:r>
                      <a:endParaRPr sz="900"/>
                    </a:p>
                  </a:txBody>
                  <a:tcPr marT="0" marB="0" marR="0" marL="0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2A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VIH - no está dispuesto a amamantar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70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2B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877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38100" rtl="0" algn="l">
                        <a:lnSpc>
                          <a:spcPct val="106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Hepatitis: madre que no está dispuesta a amamantar o seno dañado temporalmente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10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325">
                <a:tc vMerge="1"/>
                <a:tc vMerge="1"/>
                <a:tc>
                  <a:txBody>
                    <a:bodyPr/>
                    <a:lstStyle/>
                    <a:p>
                      <a:pPr indent="0" lvl="0" marL="127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2C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Tuberculosis - no está dispuesto a amamantar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95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2D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Medicamentos que no son compatibles con la lactancia materna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3325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2E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Otro, especifique en el comentario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769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 hMerge="1"/>
                <a:tc hMerge="1"/>
              </a:tr>
              <a:tr h="125250"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8900" marR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solidFill>
                      <a:srgbClr val="00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190500" lvl="0" marL="215900" marR="25400" rtl="0" algn="l">
                        <a:lnSpc>
                          <a:spcPct val="106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No es posible la</a:t>
                      </a:r>
                      <a:r>
                        <a:rPr lang="en-US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relactación, especifique de la lista:</a:t>
                      </a:r>
                      <a:b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3A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 madre nunca amaman</a:t>
                      </a:r>
                      <a:r>
                        <a:rPr lang="en-US" sz="800">
                          <a:latin typeface="Arial"/>
                          <a:ea typeface="Arial"/>
                          <a:cs typeface="Arial"/>
                          <a:sym typeface="Arial"/>
                        </a:rPr>
                        <a:t>tó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025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3B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837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127000" rtl="0" algn="l">
                        <a:lnSpc>
                          <a:spcPct val="106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 madre no está dispuesta a reiniciar la </a:t>
                      </a:r>
                      <a:r>
                        <a:rPr lang="en-US" sz="800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actancia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10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3C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 madre está ausente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39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3D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 madre está muerta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700">
                <a:tc vMerge="1"/>
                <a:tc vMerge="1"/>
                <a:tc>
                  <a:txBody>
                    <a:bodyPr/>
                    <a:lstStyle/>
                    <a:p>
                      <a:pPr indent="0" lvl="0" marL="1270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3E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Ot</a:t>
                      </a:r>
                      <a:r>
                        <a:rPr lang="en-US" sz="800">
                          <a:latin typeface="Arial"/>
                          <a:ea typeface="Arial"/>
                          <a:cs typeface="Arial"/>
                          <a:sym typeface="Arial"/>
                        </a:rPr>
                        <a:t>ro</a:t>
                      </a: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, especifique en el comentario</a:t>
                      </a:r>
                      <a:b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437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/>
                </a:tc>
                <a:tc hMerge="1"/>
                <a:tc hMerge="1"/>
                <a:tc hMerge="1"/>
              </a:tr>
              <a:tr h="129475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75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Fórmula Infantil Especial 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</a:tr>
              <a:tr h="465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hMerge="1"/>
                <a:tc hMerge="1"/>
                <a:tc hMerge="1"/>
              </a:tr>
              <a:tr h="125250"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8900" marR="0" rtl="0" algn="l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solidFill>
                      <a:srgbClr val="000000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88900" lvl="0" marL="215900" marR="127000" rtl="0" algn="l">
                        <a:lnSpc>
                          <a:spcPct val="106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Fórmula especializada, especifique de la lista:</a:t>
                      </a:r>
                      <a:b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0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10A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Sin lactosa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10B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Libre de galactosa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10C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Libre de fenilalanina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0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10D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Libre de leucina, isoleucina y valina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10E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Hipoalergénico (HA)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250">
                <a:tc vMerge="1"/>
                <a:tc vMerge="1"/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10F</a:t>
                      </a:r>
                      <a:endParaRPr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00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Otro, especifique en el comentario</a:t>
                      </a:r>
                      <a:endParaRPr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425" marB="0" marR="0" marL="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0" name="Google Shape;470;g1044cd450bb_0_464"/>
          <p:cNvSpPr txBox="1"/>
          <p:nvPr/>
        </p:nvSpPr>
        <p:spPr>
          <a:xfrm>
            <a:off x="666750" y="266700"/>
            <a:ext cx="8153400" cy="58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B. Decidir si cumplen lo</a:t>
            </a:r>
            <a:r>
              <a:rPr lang="en-US" sz="2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 criterios</a:t>
            </a:r>
            <a:endParaRPr sz="26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/>
          <p:nvPr>
            <p:ph type="title"/>
          </p:nvPr>
        </p:nvSpPr>
        <p:spPr>
          <a:xfrm>
            <a:off x="423863" y="203200"/>
            <a:ext cx="8283575" cy="7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OBJETIVOS DE LA SESIÓN</a:t>
            </a:r>
            <a:endParaRPr/>
          </a:p>
        </p:txBody>
      </p:sp>
      <p:sp>
        <p:nvSpPr>
          <p:cNvPr id="233" name="Google Shape;233;p2"/>
          <p:cNvSpPr txBox="1"/>
          <p:nvPr>
            <p:ph idx="12" type="sldNum"/>
          </p:nvPr>
        </p:nvSpPr>
        <p:spPr>
          <a:xfrm>
            <a:off x="8029575" y="6440488"/>
            <a:ext cx="774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00">
                <a:solidFill>
                  <a:srgbClr val="22222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000">
              <a:solidFill>
                <a:srgbClr val="22222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218976" y="2251673"/>
            <a:ext cx="2159565" cy="3259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50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Entend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er</a:t>
            </a: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la importancia de proteger y promover la lactancia materna y minimizar el riesgo de alimentación artificial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2213773" y="2251673"/>
            <a:ext cx="220344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Proporcionar una actualización sobre la Declaración Conjunta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5022422" y="2142466"/>
            <a:ext cx="1861716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Presentar el protocolo utilizado por Save the Children para minimi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z</a:t>
            </a:r>
            <a:r>
              <a:rPr b="0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 el riesgo de alimentación artificial para lactantes no amamantado/as</a:t>
            </a:r>
            <a:endParaRPr b="0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37" name="Google Shape;237;p2"/>
          <p:cNvCxnSpPr/>
          <p:nvPr/>
        </p:nvCxnSpPr>
        <p:spPr>
          <a:xfrm>
            <a:off x="2267616" y="2199442"/>
            <a:ext cx="0" cy="344737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38" name="Google Shape;238;p2"/>
          <p:cNvCxnSpPr/>
          <p:nvPr/>
        </p:nvCxnSpPr>
        <p:spPr>
          <a:xfrm>
            <a:off x="4565503" y="2142466"/>
            <a:ext cx="8249" cy="3390723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239" name="Google Shape;23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74" y="1535908"/>
            <a:ext cx="493708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590" y="1520961"/>
            <a:ext cx="493708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5568" y="1520961"/>
            <a:ext cx="493708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3089" y="1535908"/>
            <a:ext cx="493708" cy="4937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"/>
          <p:cNvCxnSpPr/>
          <p:nvPr/>
        </p:nvCxnSpPr>
        <p:spPr>
          <a:xfrm>
            <a:off x="6865140" y="2199442"/>
            <a:ext cx="0" cy="3451802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44" name="Google Shape;244;p2"/>
          <p:cNvSpPr txBox="1"/>
          <p:nvPr/>
        </p:nvSpPr>
        <p:spPr>
          <a:xfrm>
            <a:off x="7138737" y="2251673"/>
            <a:ext cx="15882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Explicar los recursos disponibles para apoyar rápidamente la lactancia materna en emergencias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044cd450bb_0_470"/>
          <p:cNvSpPr txBox="1"/>
          <p:nvPr>
            <p:ph type="ctrTitle"/>
          </p:nvPr>
        </p:nvSpPr>
        <p:spPr>
          <a:xfrm>
            <a:off x="625150" y="866775"/>
            <a:ext cx="7947300" cy="8778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44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lang="en-US" sz="3244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 I</a:t>
            </a:r>
            <a:r>
              <a:rPr lang="en-US" sz="3022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nscribir a la madre y el bébe en el programa y completar el plan de cuidados</a:t>
            </a:r>
            <a:endParaRPr sz="302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7" name="Google Shape;477;g1044cd450bb_0_470"/>
          <p:cNvSpPr/>
          <p:nvPr>
            <p:ph idx="2" type="pic"/>
          </p:nvPr>
        </p:nvSpPr>
        <p:spPr>
          <a:xfrm>
            <a:off x="150813" y="2213627"/>
            <a:ext cx="8829600" cy="4494300"/>
          </a:xfrm>
          <a:prstGeom prst="rect">
            <a:avLst/>
          </a:prstGeom>
        </p:spPr>
      </p:sp>
      <p:pic>
        <p:nvPicPr>
          <p:cNvPr id="478" name="Google Shape;478;g1044cd450bb_0_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625" y="1789225"/>
            <a:ext cx="5848350" cy="491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 txBox="1"/>
          <p:nvPr>
            <p:ph type="ctrTitle"/>
          </p:nvPr>
        </p:nvSpPr>
        <p:spPr>
          <a:xfrm>
            <a:off x="456268" y="866775"/>
            <a:ext cx="8244600" cy="46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D. </a:t>
            </a:r>
            <a:r>
              <a:rPr lang="en-US" sz="2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Cálculo de la cantidad de fórmula infantil a proporcionar </a:t>
            </a:r>
            <a:br>
              <a:rPr lang="en-US" sz="2400"/>
            </a:br>
            <a:endParaRPr/>
          </a:p>
        </p:txBody>
      </p:sp>
      <p:sp>
        <p:nvSpPr>
          <p:cNvPr id="484" name="Google Shape;484;p18"/>
          <p:cNvSpPr txBox="1"/>
          <p:nvPr/>
        </p:nvSpPr>
        <p:spPr>
          <a:xfrm>
            <a:off x="456267" y="1233763"/>
            <a:ext cx="8244600" cy="6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fórmula infantil en etapa 1 lista para usar (“ready-to-use”) no está disponible actualmente en Honduras, por lo que solo se consideró la fórmula infantil en polvo.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Suministro de un suministro semanal de fórmula infantil en etapa 1 el costo aproximado es de $150 por mes.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ill Sans"/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Incluir fotos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485" name="Google Shape;485;p18"/>
          <p:cNvGraphicFramePr/>
          <p:nvPr/>
        </p:nvGraphicFramePr>
        <p:xfrm>
          <a:off x="456272" y="36988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{751D3904-76C2-4D41-BFA6-D2555C7E8EBF}</a:tableStyleId>
              </a:tblPr>
              <a:tblGrid>
                <a:gridCol w="896575"/>
                <a:gridCol w="1707000"/>
                <a:gridCol w="1385100"/>
                <a:gridCol w="1726500"/>
                <a:gridCol w="2058150"/>
              </a:tblGrid>
              <a:tr h="131000">
                <a:tc grid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Cantidades aproximadas de leche que se necesitan para hacer la fórmula al mes*.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hMerge="1"/>
                <a:tc hMerge="1"/>
                <a:tc hMerge="1"/>
                <a:tc hMerge="1"/>
              </a:tr>
              <a:tr h="393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Edad del bebé en meses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Fórmula preparada ml/día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Fórmula comercial en polvo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latas al mes (800g)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latas al mes (357G)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 – 1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450ml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kg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2.5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5.3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1 -2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600ml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kg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3.8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8.0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– 5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750ml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 kg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4.4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9.3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5 -6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900ml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kg</a:t>
                      </a:r>
                      <a:endParaRPr/>
                    </a:p>
                  </a:txBody>
                  <a:tcPr marT="0" marB="0" marR="28575" marL="285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5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10.7</a:t>
                      </a:r>
                      <a:endParaRPr/>
                    </a:p>
                  </a:txBody>
                  <a:tcPr marT="0" marB="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"/>
          <p:cNvSpPr txBox="1"/>
          <p:nvPr>
            <p:ph type="ctrTitle"/>
          </p:nvPr>
        </p:nvSpPr>
        <p:spPr>
          <a:xfrm>
            <a:off x="625148" y="866775"/>
            <a:ext cx="8075700" cy="46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66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n-US" sz="3266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 Selección del producto</a:t>
            </a:r>
            <a:br>
              <a:rPr lang="en-US"/>
            </a:br>
            <a:endParaRPr/>
          </a:p>
        </p:txBody>
      </p:sp>
      <p:pic>
        <p:nvPicPr>
          <p:cNvPr id="491" name="Google Shape;4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0196" y="2555325"/>
            <a:ext cx="5703729" cy="31489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2" name="Google Shape;492;p19"/>
          <p:cNvSpPr txBox="1"/>
          <p:nvPr/>
        </p:nvSpPr>
        <p:spPr>
          <a:xfrm>
            <a:off x="213698" y="1426869"/>
            <a:ext cx="7315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Comparación de las marcas disponibles con las normas del Codex Alimentarius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Hay </a:t>
            </a: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diferentes</a:t>
            </a: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opciones</a:t>
            </a: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en Honduras</a:t>
            </a: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●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Introducimos toda la información en una hoja de cálculo que hace una comparación con el Codex</a:t>
            </a: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</p:txBody>
      </p:sp>
      <p:pic>
        <p:nvPicPr>
          <p:cNvPr id="493" name="Google Shape;49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4200" y="2555328"/>
            <a:ext cx="1977400" cy="279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0"/>
          <p:cNvSpPr txBox="1"/>
          <p:nvPr>
            <p:ph type="ctrTitle"/>
          </p:nvPr>
        </p:nvSpPr>
        <p:spPr>
          <a:xfrm>
            <a:off x="368968" y="866775"/>
            <a:ext cx="8331900" cy="101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</a:t>
            </a:r>
            <a:r>
              <a:rPr lang="en-US" sz="29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 Comprar el suministro de fórmula y artículos para garantizar una preparación segura</a:t>
            </a:r>
            <a:b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3200"/>
            </a:br>
            <a:endParaRPr/>
          </a:p>
        </p:txBody>
      </p:sp>
      <p:pic>
        <p:nvPicPr>
          <p:cNvPr id="499" name="Google Shape;499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100" y="2516513"/>
            <a:ext cx="5901650" cy="300387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0" name="Google Shape;50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254462" y="2894663"/>
            <a:ext cx="2971800" cy="22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"/>
          <p:cNvSpPr txBox="1"/>
          <p:nvPr>
            <p:ph type="ctrTitle"/>
          </p:nvPr>
        </p:nvSpPr>
        <p:spPr>
          <a:xfrm>
            <a:off x="625148" y="866775"/>
            <a:ext cx="8075700" cy="740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22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G.</a:t>
            </a:r>
            <a:r>
              <a:rPr lang="en-US" sz="4355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Re-etiquetado</a:t>
            </a:r>
            <a:br>
              <a:rPr lang="en-US" sz="4355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4355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6" name="Google Shape;506;p21"/>
          <p:cNvSpPr txBox="1"/>
          <p:nvPr/>
        </p:nvSpPr>
        <p:spPr>
          <a:xfrm>
            <a:off x="625148" y="1579814"/>
            <a:ext cx="7733283" cy="96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Reetiquetado para hacerlo menos atractivo/valor comercialmente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También para minimizar cualquier atractivo del producto desde el embalaje</a:t>
            </a:r>
            <a:b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Incluir instrucciones completas sobre la preparación y el uso en la etiqueta genérica</a:t>
            </a:r>
            <a:endParaRPr sz="15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7" name="Google Shape;50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720" y="2777601"/>
            <a:ext cx="2828879" cy="36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1"/>
          <p:cNvPicPr preferRelativeResize="0"/>
          <p:nvPr/>
        </p:nvPicPr>
        <p:blipFill rotWithShape="1">
          <a:blip r:embed="rId4">
            <a:alphaModFix/>
          </a:blip>
          <a:srcRect b="-3334" l="0" r="0" t="0"/>
          <a:stretch/>
        </p:blipFill>
        <p:spPr>
          <a:xfrm>
            <a:off x="4325899" y="2777601"/>
            <a:ext cx="3042560" cy="3735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" name="Google Shape;514;g1044cd450bb_0_478"/>
          <p:cNvGraphicFramePr/>
          <p:nvPr/>
        </p:nvGraphicFramePr>
        <p:xfrm>
          <a:off x="625150" y="181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{F6CE51C5-32DE-4D91-BE55-BE6BF76AB58B}</a:tableStyleId>
              </a:tblPr>
              <a:tblGrid>
                <a:gridCol w="2550550"/>
                <a:gridCol w="5804725"/>
              </a:tblGrid>
              <a:tr h="46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Riesgos</a:t>
                      </a:r>
                      <a:endParaRPr b="1" sz="2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1C7">
                        <a:alpha val="8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Mitigaciones</a:t>
                      </a:r>
                      <a:endParaRPr b="1" sz="25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EE0">
                        <a:alpha val="89800"/>
                      </a:srgbClr>
                    </a:solidFill>
                  </a:tcPr>
                </a:tc>
              </a:tr>
              <a:tr h="3892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Riesgos de que se venda </a:t>
                      </a:r>
                      <a:b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</a:br>
                      <a:endParaRPr sz="17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</a:t>
                      </a:r>
                      <a:endParaRPr sz="17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Riesgo de incentivar a otras madres a dejar de amamantar, ya que este es un paquete de alto valor </a:t>
                      </a:r>
                      <a:endParaRPr sz="17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</a:t>
                      </a:r>
                      <a:endParaRPr sz="17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Riesgo de preparación y alimentación inseguras</a:t>
                      </a:r>
                      <a:endParaRPr sz="17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1C7">
                        <a:alpha val="898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Proporcionar discretamente, lejos de otros cuidadores y en pequeñas cantidades.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b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</a:b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Proporcionar latas que se han abierto semanalmente.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Seguimiento para verificar que el niño no se esté enfermando y que la fórmula se esté utilizando correctamente.</a:t>
                      </a:r>
                      <a:b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</a:b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Demostrar cómo preparar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Demostrar cómo alimentar con una taza</a:t>
                      </a:r>
                      <a:endParaRPr sz="18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Cuando sea difícil proporcionar discretamente, considere también proporcionar kits de lactancia materna.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EE0">
                        <a:alpha val="898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15" name="Google Shape;515;g1044cd450bb_0_478"/>
          <p:cNvSpPr txBox="1"/>
          <p:nvPr>
            <p:ph type="ctrTitle"/>
          </p:nvPr>
        </p:nvSpPr>
        <p:spPr>
          <a:xfrm>
            <a:off x="764935" y="866775"/>
            <a:ext cx="8075700" cy="740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</a:t>
            </a:r>
            <a:r>
              <a:rPr lang="en-US" sz="3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lang="en-US" sz="4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Minimización de riesgos</a:t>
            </a:r>
            <a:endParaRPr sz="4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44cd450bb_0_496"/>
          <p:cNvSpPr txBox="1"/>
          <p:nvPr>
            <p:ph type="ctrTitle"/>
          </p:nvPr>
        </p:nvSpPr>
        <p:spPr>
          <a:xfrm>
            <a:off x="534148" y="2085975"/>
            <a:ext cx="8075700" cy="119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Hacer una demostración con los/las cuidadore/as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044d5a2ac2_2_7"/>
          <p:cNvSpPr txBox="1"/>
          <p:nvPr>
            <p:ph type="title"/>
          </p:nvPr>
        </p:nvSpPr>
        <p:spPr>
          <a:xfrm>
            <a:off x="423863" y="203200"/>
            <a:ext cx="8283600" cy="50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Instrucciones para preparar la fórmula infantil en polvo</a:t>
            </a:r>
            <a:endParaRPr/>
          </a:p>
        </p:txBody>
      </p:sp>
      <p:sp>
        <p:nvSpPr>
          <p:cNvPr id="528" name="Google Shape;528;g1044d5a2ac2_2_7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9" name="Google Shape;529;g1044d5a2ac2_2_7"/>
          <p:cNvSpPr txBox="1"/>
          <p:nvPr>
            <p:ph idx="1" type="body"/>
          </p:nvPr>
        </p:nvSpPr>
        <p:spPr>
          <a:xfrm>
            <a:off x="431800" y="1600200"/>
            <a:ext cx="8275500" cy="47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1044d5a2ac2_2_7"/>
          <p:cNvSpPr txBox="1"/>
          <p:nvPr>
            <p:ph idx="2" type="body"/>
          </p:nvPr>
        </p:nvSpPr>
        <p:spPr>
          <a:xfrm>
            <a:off x="425286" y="705600"/>
            <a:ext cx="8282100" cy="36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Pasos 1-8</a:t>
            </a:r>
            <a:endParaRPr/>
          </a:p>
        </p:txBody>
      </p:sp>
      <p:pic>
        <p:nvPicPr>
          <p:cNvPr id="531" name="Google Shape;531;g1044d5a2ac2_2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973" y="2057421"/>
            <a:ext cx="1652575" cy="16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1044d5a2ac2_2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675" y="2286074"/>
            <a:ext cx="1755837" cy="14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1044d5a2ac2_2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000" y="2286075"/>
            <a:ext cx="1398531" cy="145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1044d5a2ac2_2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425" y="2422826"/>
            <a:ext cx="1019175" cy="13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1044d5a2ac2_2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5650" y="4339238"/>
            <a:ext cx="1458034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1044d5a2ac2_2_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6599" y="4329225"/>
            <a:ext cx="1155701" cy="13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1044d5a2ac2_2_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4950" y="4287850"/>
            <a:ext cx="824250" cy="13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1044d5a2ac2_2_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72200" y="4329225"/>
            <a:ext cx="10191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044d5a2ac2_2_7"/>
          <p:cNvSpPr txBox="1"/>
          <p:nvPr/>
        </p:nvSpPr>
        <p:spPr>
          <a:xfrm>
            <a:off x="1562100" y="1794975"/>
            <a:ext cx="457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1" sz="15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40" name="Google Shape;540;g1044d5a2ac2_2_7"/>
          <p:cNvSpPr txBox="1"/>
          <p:nvPr/>
        </p:nvSpPr>
        <p:spPr>
          <a:xfrm>
            <a:off x="3581400" y="1794975"/>
            <a:ext cx="30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1" name="Google Shape;541;g1044d5a2ac2_2_7"/>
          <p:cNvSpPr txBox="1"/>
          <p:nvPr/>
        </p:nvSpPr>
        <p:spPr>
          <a:xfrm>
            <a:off x="5448300" y="1794975"/>
            <a:ext cx="32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3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2" name="Google Shape;542;g1044d5a2ac2_2_7"/>
          <p:cNvSpPr txBox="1"/>
          <p:nvPr/>
        </p:nvSpPr>
        <p:spPr>
          <a:xfrm>
            <a:off x="7086613" y="1794975"/>
            <a:ext cx="30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3" name="Google Shape;543;g1044d5a2ac2_2_7"/>
          <p:cNvSpPr txBox="1"/>
          <p:nvPr/>
        </p:nvSpPr>
        <p:spPr>
          <a:xfrm>
            <a:off x="1695300" y="5741700"/>
            <a:ext cx="32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5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4" name="Google Shape;544;g1044d5a2ac2_2_7"/>
          <p:cNvSpPr txBox="1"/>
          <p:nvPr/>
        </p:nvSpPr>
        <p:spPr>
          <a:xfrm>
            <a:off x="3695550" y="5741700"/>
            <a:ext cx="32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6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5" name="Google Shape;545;g1044d5a2ac2_2_7"/>
          <p:cNvSpPr txBox="1"/>
          <p:nvPr/>
        </p:nvSpPr>
        <p:spPr>
          <a:xfrm>
            <a:off x="5334000" y="5734050"/>
            <a:ext cx="30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7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6" name="Google Shape;546;g1044d5a2ac2_2_7"/>
          <p:cNvSpPr txBox="1"/>
          <p:nvPr/>
        </p:nvSpPr>
        <p:spPr>
          <a:xfrm>
            <a:off x="7077013" y="5734050"/>
            <a:ext cx="32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8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044d5a2ac2_2_26"/>
          <p:cNvSpPr txBox="1"/>
          <p:nvPr>
            <p:ph type="title"/>
          </p:nvPr>
        </p:nvSpPr>
        <p:spPr>
          <a:xfrm>
            <a:off x="423863" y="203200"/>
            <a:ext cx="8283600" cy="506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Instrucciones para preparar la fórmula infantil en polvo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1044d5a2ac2_2_26"/>
          <p:cNvSpPr txBox="1"/>
          <p:nvPr>
            <p:ph idx="1" type="body"/>
          </p:nvPr>
        </p:nvSpPr>
        <p:spPr>
          <a:xfrm>
            <a:off x="431800" y="1600200"/>
            <a:ext cx="8275500" cy="47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1044d5a2ac2_2_26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5" name="Google Shape;555;g1044d5a2ac2_2_26"/>
          <p:cNvSpPr txBox="1"/>
          <p:nvPr>
            <p:ph idx="2" type="body"/>
          </p:nvPr>
        </p:nvSpPr>
        <p:spPr>
          <a:xfrm>
            <a:off x="425286" y="705600"/>
            <a:ext cx="8282100" cy="36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Pasos 9-15</a:t>
            </a:r>
            <a:endParaRPr/>
          </a:p>
        </p:txBody>
      </p:sp>
      <p:pic>
        <p:nvPicPr>
          <p:cNvPr id="556" name="Google Shape;556;g1044d5a2ac2_2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647" y="2373810"/>
            <a:ext cx="1890700" cy="11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1044d5a2ac2_2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6950" y="2373800"/>
            <a:ext cx="2036985" cy="11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1044d5a2ac2_2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750" y="4407150"/>
            <a:ext cx="1762875" cy="11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1044d5a2ac2_2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975" y="4407138"/>
            <a:ext cx="1890700" cy="11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1044d5a2ac2_2_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3024" y="4397813"/>
            <a:ext cx="1890700" cy="11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1044d5a2ac2_2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6600" y="4390150"/>
            <a:ext cx="1890700" cy="12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1044d5a2ac2_2_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4297" y="2362011"/>
            <a:ext cx="2036975" cy="12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1044d5a2ac2_2_26"/>
          <p:cNvSpPr txBox="1"/>
          <p:nvPr/>
        </p:nvSpPr>
        <p:spPr>
          <a:xfrm>
            <a:off x="2209800" y="1981200"/>
            <a:ext cx="320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9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4" name="Google Shape;564;g1044d5a2ac2_2_26"/>
          <p:cNvSpPr txBox="1"/>
          <p:nvPr/>
        </p:nvSpPr>
        <p:spPr>
          <a:xfrm>
            <a:off x="4369650" y="1981200"/>
            <a:ext cx="42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10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5" name="Google Shape;565;g1044d5a2ac2_2_26"/>
          <p:cNvSpPr txBox="1"/>
          <p:nvPr/>
        </p:nvSpPr>
        <p:spPr>
          <a:xfrm>
            <a:off x="6629400" y="1981200"/>
            <a:ext cx="42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11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6" name="Google Shape;566;g1044d5a2ac2_2_26"/>
          <p:cNvSpPr txBox="1"/>
          <p:nvPr/>
        </p:nvSpPr>
        <p:spPr>
          <a:xfrm>
            <a:off x="1206188" y="5848350"/>
            <a:ext cx="42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12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7" name="Google Shape;567;g1044d5a2ac2_2_26"/>
          <p:cNvSpPr txBox="1"/>
          <p:nvPr/>
        </p:nvSpPr>
        <p:spPr>
          <a:xfrm>
            <a:off x="3314700" y="5848350"/>
            <a:ext cx="42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13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8" name="Google Shape;568;g1044d5a2ac2_2_26"/>
          <p:cNvSpPr txBox="1"/>
          <p:nvPr/>
        </p:nvSpPr>
        <p:spPr>
          <a:xfrm>
            <a:off x="5517350" y="5813050"/>
            <a:ext cx="55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14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9" name="Google Shape;569;g1044d5a2ac2_2_26"/>
          <p:cNvSpPr txBox="1"/>
          <p:nvPr/>
        </p:nvSpPr>
        <p:spPr>
          <a:xfrm>
            <a:off x="7538150" y="5813038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Gill Sans"/>
                <a:ea typeface="Gill Sans"/>
                <a:cs typeface="Gill Sans"/>
                <a:sym typeface="Gill Sans"/>
              </a:rPr>
              <a:t>15</a:t>
            </a:r>
            <a:endParaRPr b="1" sz="15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44cd450bb_0_502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6" name="Google Shape;576;g1044cd450bb_0_502"/>
          <p:cNvSpPr txBox="1"/>
          <p:nvPr/>
        </p:nvSpPr>
        <p:spPr>
          <a:xfrm>
            <a:off x="552450" y="2362200"/>
            <a:ext cx="842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Demostrar cómo alimentar al bebé con una taza - </a:t>
            </a:r>
            <a:r>
              <a:rPr b="1" lang="en-US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¡los biberones no deben usarse nunca!</a:t>
            </a:r>
            <a:endParaRPr b="1" sz="24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77" name="Google Shape;577;g1044cd450bb_0_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0" y="3285600"/>
            <a:ext cx="4385352" cy="32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350" y="1203726"/>
            <a:ext cx="7977058" cy="5274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"/>
          <p:cNvSpPr txBox="1"/>
          <p:nvPr>
            <p:ph type="ctrTitle"/>
          </p:nvPr>
        </p:nvSpPr>
        <p:spPr>
          <a:xfrm>
            <a:off x="267350" y="2631407"/>
            <a:ext cx="8117799" cy="2068930"/>
          </a:xfrm>
          <a:prstGeom prst="rect">
            <a:avLst/>
          </a:prstGeom>
          <a:solidFill>
            <a:schemeClr val="lt1">
              <a:alpha val="63137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45720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1. </a:t>
            </a:r>
            <a:r>
              <a:rPr lang="en-US" sz="4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Un repaso rápido: ¿porqué es fundamental un soporte adecuado en respuestas de emergencias?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3"/>
          <p:cNvSpPr txBox="1"/>
          <p:nvPr>
            <p:ph type="ctrTitle"/>
          </p:nvPr>
        </p:nvSpPr>
        <p:spPr>
          <a:xfrm>
            <a:off x="625148" y="866775"/>
            <a:ext cx="8181968" cy="1010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583" name="Google Shape;583;p23"/>
          <p:cNvSpPr txBox="1"/>
          <p:nvPr/>
        </p:nvSpPr>
        <p:spPr>
          <a:xfrm>
            <a:off x="665542" y="894710"/>
            <a:ext cx="7812900" cy="9234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Apoyo a la lactancia materna</a:t>
            </a:r>
            <a:r>
              <a:rPr lang="en-US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lang="en-U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1300"/>
          </a:p>
        </p:txBody>
      </p:sp>
      <p:sp>
        <p:nvSpPr>
          <p:cNvPr id="584" name="Google Shape;584;p23"/>
          <p:cNvSpPr txBox="1"/>
          <p:nvPr/>
        </p:nvSpPr>
        <p:spPr>
          <a:xfrm>
            <a:off x="544937" y="2068930"/>
            <a:ext cx="7973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Muchas madres pueden estar dando alimentación mixta a su bebé y deben ser apoyadas para amamantar exclusivamente.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Otras madres pueden querer relactar y necesitarán apoyo especializado.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Los socorristas de primera línea deben estar capacitados para brindar apoyo a la lactancia materna para aumentar el suministro de leche y ayudar con el posicionamiento y el apego.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 conjunto de videos de "Global Health Media" y UNICEF están disponibles para guiar a los cuidadores y trabajadores de la salud a apoyar los problemas de la lactancia materna.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Save the Children ha desarrollado panfletos con códigos QR que se pueden usar para acceder a videos si hay acceso a un teléfono inteligente y una red lo suficientemente buena.</a:t>
            </a:r>
            <a:br>
              <a:rPr lang="en-US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044cd450bb_0_486"/>
          <p:cNvSpPr txBox="1"/>
          <p:nvPr>
            <p:ph type="ctrTitle"/>
          </p:nvPr>
        </p:nvSpPr>
        <p:spPr>
          <a:xfrm>
            <a:off x="625150" y="866775"/>
            <a:ext cx="8061600" cy="73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Panfletos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1" name="Google Shape;591;g1044cd450bb_0_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775" y="1600275"/>
            <a:ext cx="6520456" cy="495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044d5a2ac2_2_595"/>
          <p:cNvSpPr txBox="1"/>
          <p:nvPr>
            <p:ph idx="4294967295" type="body"/>
          </p:nvPr>
        </p:nvSpPr>
        <p:spPr>
          <a:xfrm>
            <a:off x="434250" y="609600"/>
            <a:ext cx="8275500" cy="47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OBJETIVO PRIMORDIAL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NO HACER DAÑO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NO HAY DERECHO DE DAR LECHE EN POLVO</a:t>
            </a:r>
            <a:r>
              <a:rPr lang="en-US" sz="25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598" name="Google Shape;598;g1044d5a2ac2_2_595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4"/>
          <p:cNvSpPr txBox="1"/>
          <p:nvPr/>
        </p:nvSpPr>
        <p:spPr>
          <a:xfrm>
            <a:off x="2442410" y="2117558"/>
            <a:ext cx="4259179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GRACIAS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044d5a2ac2_2_604"/>
          <p:cNvSpPr txBox="1"/>
          <p:nvPr>
            <p:ph idx="4294967295" type="body"/>
          </p:nvPr>
        </p:nvSpPr>
        <p:spPr>
          <a:xfrm>
            <a:off x="1464604" y="4091125"/>
            <a:ext cx="4802700" cy="268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Dra. Gabriela María Ramos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chemeClr val="lt1"/>
                </a:solidFill>
              </a:rPr>
              <a:t>gabrielamaria.ramos@savethechildren.org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44d5a2ac2_2_583"/>
          <p:cNvSpPr txBox="1"/>
          <p:nvPr>
            <p:ph type="title"/>
          </p:nvPr>
        </p:nvSpPr>
        <p:spPr>
          <a:xfrm>
            <a:off x="430188" y="374650"/>
            <a:ext cx="8283600" cy="506400"/>
          </a:xfrm>
          <a:prstGeom prst="rect">
            <a:avLst/>
          </a:prstGeom>
          <a:solidFill>
            <a:srgbClr val="FFCECA">
              <a:alpha val="89800"/>
            </a:srgbClr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Protección de las niñas y niños</a:t>
            </a:r>
            <a:endParaRPr/>
          </a:p>
        </p:txBody>
      </p:sp>
      <p:sp>
        <p:nvSpPr>
          <p:cNvPr id="257" name="Google Shape;257;g1044d5a2ac2_2_583"/>
          <p:cNvSpPr txBox="1"/>
          <p:nvPr>
            <p:ph idx="1" type="body"/>
          </p:nvPr>
        </p:nvSpPr>
        <p:spPr>
          <a:xfrm>
            <a:off x="431147" y="1600200"/>
            <a:ext cx="3997500" cy="4707000"/>
          </a:xfrm>
          <a:prstGeom prst="rect">
            <a:avLst/>
          </a:prstGeom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Código</a:t>
            </a:r>
            <a:r>
              <a:rPr lang="en-US"/>
              <a:t> Internacional de Comercialización de Sucedáneos de Leche Materna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9144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en-US" sz="115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 Código pide a los países que protejan la lactancia materna poniendo fin a la comercialización inadecuada de los sucedáneos de leche materna (incluida la fórmula infantil), los biberones y las tetinas. </a:t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9144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9144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en-US" sz="115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Prohíbe todas las formas de promoción de sucedáneos de la leche materna, incluida la publicidad, la entrega de regalos a los trabajadores de salud y la distribución de muestras gratuitas. </a:t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9144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9144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lang="en-US" sz="115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Las etiquetas no pueden promover ventajas nutricionales o de salud ni incluir imágenes que idealicen la fórmula infantil.</a:t>
            </a:r>
            <a:r>
              <a:rPr b="0" lang="en-US" sz="115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sz="115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044d5a2ac2_2_583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g1044d5a2ac2_2_583"/>
          <p:cNvSpPr txBox="1"/>
          <p:nvPr>
            <p:ph idx="3" type="body"/>
          </p:nvPr>
        </p:nvSpPr>
        <p:spPr>
          <a:xfrm>
            <a:off x="4572000" y="1600200"/>
            <a:ext cx="4339200" cy="4707000"/>
          </a:xfrm>
          <a:prstGeom prst="rect">
            <a:avLst/>
          </a:prstGeom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Declaración Conjunta sobre la alimentación de lactantes y niños/as pequeños/as durante emergencias en Honduras </a:t>
            </a:r>
            <a:endParaRPr/>
          </a:p>
          <a:p>
            <a:pPr indent="0" lvl="0" marL="45720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18288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Los miembros del Grupo de Nutrición piden a todas las partes en Honduras, particularmente a las que participan en la respuesta de emergencia, que protejan, promuevan y apoyen la alimentación y el cuidado de bebés y niños/as pequeños/as y sus cuidadores/as. Esto es fundamental para apoyar la supervivencia, el crecimiento y el desarrollo de los niños/as y para prevenir la desnutrición, las enfermedades y la muerte.</a:t>
            </a:r>
            <a:endParaRPr b="0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18288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18288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4320" marR="18288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 declaración conjunta se emite para ayudar a garantizar una acción multisectorial, coordinada e inmediata sobre la alimentación de lactantes y niño/as pequeños/as (ALNP) de conformidad con la Ley de Protección, Promoción y Apoyo de la Lactancia Materna, como respuesta en el contexto de la pandemia de COVID-19 y otras emergencias que surgen en el país.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"/>
          <p:cNvSpPr txBox="1"/>
          <p:nvPr>
            <p:ph type="title"/>
          </p:nvPr>
        </p:nvSpPr>
        <p:spPr>
          <a:xfrm>
            <a:off x="424763" y="310836"/>
            <a:ext cx="8282643" cy="669892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Gill Sans"/>
                <a:ea typeface="Gill Sans"/>
                <a:cs typeface="Gill Sans"/>
                <a:sym typeface="Gill Sans"/>
              </a:rPr>
              <a:t>1. </a:t>
            </a:r>
            <a:r>
              <a:rPr lang="en-US" sz="4400">
                <a:latin typeface="Gill Sans"/>
                <a:ea typeface="Gill Sans"/>
                <a:cs typeface="Gill Sans"/>
                <a:sym typeface="Gill Sans"/>
              </a:rPr>
              <a:t>Lactancia Materna Importancia</a:t>
            </a:r>
            <a:endParaRPr sz="4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201480" y="1124744"/>
            <a:ext cx="3866464" cy="19699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-341313" lvl="0" marL="3413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20F0E"/>
                </a:solidFill>
                <a:latin typeface="Gill Sans"/>
                <a:ea typeface="Gill Sans"/>
                <a:cs typeface="Gill Sans"/>
                <a:sym typeface="Gill Sans"/>
              </a:rPr>
              <a:t>Lactancia materna</a:t>
            </a:r>
            <a:endParaRPr b="1" sz="2400">
              <a:solidFill>
                <a:srgbClr val="F20F0E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Ayuda a la formación de </a:t>
            </a: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lazos afectivos mamá-bebé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 tiene costo.</a:t>
            </a:r>
            <a:endParaRPr/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b="1"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Protege la salud de las madres.</a:t>
            </a: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5762081" y="2833947"/>
            <a:ext cx="3326762" cy="2715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-341313" lvl="0" marL="3413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20F0E"/>
                </a:solidFill>
                <a:latin typeface="Gill Sans"/>
                <a:ea typeface="Gill Sans"/>
                <a:cs typeface="Gill Sans"/>
                <a:sym typeface="Gill Sans"/>
              </a:rPr>
              <a:t>Leche materna</a:t>
            </a:r>
            <a:endParaRPr/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Fácil digestión para el bebé.</a:t>
            </a:r>
            <a:endParaRPr/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Protege al bebé contra las infecciones.</a:t>
            </a:r>
            <a:endParaRPr/>
          </a:p>
          <a:p>
            <a:pPr indent="-341313" lvl="0" marL="341313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Ayuda al desarrollo del bebé.</a:t>
            </a:r>
            <a:endParaRPr/>
          </a:p>
        </p:txBody>
      </p:sp>
      <p:sp>
        <p:nvSpPr>
          <p:cNvPr id="268" name="Google Shape;268;p4"/>
          <p:cNvSpPr txBox="1"/>
          <p:nvPr/>
        </p:nvSpPr>
        <p:spPr>
          <a:xfrm>
            <a:off x="5185114" y="5348744"/>
            <a:ext cx="396044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OMS. Asesoramiento sobre la lactancia materna: un curso de formación. 1993</a:t>
            </a:r>
            <a:endParaRPr/>
          </a:p>
        </p:txBody>
      </p:sp>
      <p:grpSp>
        <p:nvGrpSpPr>
          <p:cNvPr id="269" name="Google Shape;269;p4"/>
          <p:cNvGrpSpPr/>
          <p:nvPr/>
        </p:nvGrpSpPr>
        <p:grpSpPr>
          <a:xfrm>
            <a:off x="0" y="5795801"/>
            <a:ext cx="9144000" cy="1062199"/>
            <a:chOff x="0" y="5795801"/>
            <a:chExt cx="9144000" cy="1062199"/>
          </a:xfrm>
        </p:grpSpPr>
        <p:sp>
          <p:nvSpPr>
            <p:cNvPr id="270" name="Google Shape;270;p4"/>
            <p:cNvSpPr/>
            <p:nvPr/>
          </p:nvSpPr>
          <p:spPr>
            <a:xfrm>
              <a:off x="0" y="5795801"/>
              <a:ext cx="9144000" cy="106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271" name="Google Shape;271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50106" y="6152427"/>
              <a:ext cx="1848048" cy="3773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2" name="Google Shape;27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3914" y="2207824"/>
            <a:ext cx="2284350" cy="30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44cd450bb_0_520"/>
          <p:cNvSpPr txBox="1"/>
          <p:nvPr>
            <p:ph idx="12" type="sldNum"/>
          </p:nvPr>
        </p:nvSpPr>
        <p:spPr>
          <a:xfrm>
            <a:off x="8029575" y="6440488"/>
            <a:ext cx="774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9" name="Google Shape;279;g1044cd450bb_0_520"/>
          <p:cNvPicPr preferRelativeResize="0"/>
          <p:nvPr/>
        </p:nvPicPr>
        <p:blipFill rotWithShape="1">
          <a:blip r:embed="rId3">
            <a:alphaModFix/>
          </a:blip>
          <a:srcRect b="5127" l="-392" r="2352" t="4758"/>
          <a:stretch/>
        </p:blipFill>
        <p:spPr>
          <a:xfrm>
            <a:off x="0" y="0"/>
            <a:ext cx="8953501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044cd450bb_0_520"/>
          <p:cNvSpPr txBox="1"/>
          <p:nvPr>
            <p:ph type="title"/>
          </p:nvPr>
        </p:nvSpPr>
        <p:spPr>
          <a:xfrm>
            <a:off x="135825" y="0"/>
            <a:ext cx="8700900" cy="7794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100"/>
              <a:t> 1. Mayores riesgos para los niño/as no amamantado/as</a:t>
            </a:r>
            <a:endParaRPr b="0" sz="3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4713" y="1565637"/>
            <a:ext cx="2875280" cy="430784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"/>
          <p:cNvSpPr/>
          <p:nvPr/>
        </p:nvSpPr>
        <p:spPr>
          <a:xfrm>
            <a:off x="251523" y="1383508"/>
            <a:ext cx="2619375" cy="1223963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35921">
              <a:schemeClr val="lt2"/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No proporciona protección activa</a:t>
            </a:r>
            <a:endParaRPr/>
          </a:p>
        </p:txBody>
      </p:sp>
      <p:sp>
        <p:nvSpPr>
          <p:cNvPr id="289" name="Google Shape;289;p6"/>
          <p:cNvSpPr/>
          <p:nvPr/>
        </p:nvSpPr>
        <p:spPr>
          <a:xfrm>
            <a:off x="6326187" y="2065066"/>
            <a:ext cx="2478088" cy="1203281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35921">
              <a:schemeClr val="lt2"/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La leche de fórmula en polvo no es estéril</a:t>
            </a:r>
            <a:endParaRPr/>
          </a:p>
        </p:txBody>
      </p:sp>
      <p:sp>
        <p:nvSpPr>
          <p:cNvPr id="290" name="Google Shape;290;p6"/>
          <p:cNvSpPr/>
          <p:nvPr/>
        </p:nvSpPr>
        <p:spPr>
          <a:xfrm>
            <a:off x="251523" y="2851513"/>
            <a:ext cx="2619375" cy="1223963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35921">
              <a:schemeClr val="lt2"/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Aumenta la inseguridad alimentaria y la dependencia</a:t>
            </a:r>
            <a:endParaRPr b="1"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1" name="Google Shape;291;p6"/>
          <p:cNvSpPr/>
          <p:nvPr/>
        </p:nvSpPr>
        <p:spPr>
          <a:xfrm>
            <a:off x="6380318" y="3811633"/>
            <a:ext cx="2477846" cy="1393842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35921">
              <a:schemeClr val="lt2"/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El biberón y las tetinas presentan una fuente adicional de infección</a:t>
            </a: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248805" y="4360502"/>
            <a:ext cx="2622091" cy="1223963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35921">
              <a:schemeClr val="lt2"/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Aumenta el costo en tiempo, recursos y cuidados</a:t>
            </a:r>
            <a:endParaRPr/>
          </a:p>
        </p:txBody>
      </p:sp>
      <p:sp>
        <p:nvSpPr>
          <p:cNvPr id="293" name="Google Shape;293;p6"/>
          <p:cNvSpPr txBox="1"/>
          <p:nvPr>
            <p:ph type="title"/>
          </p:nvPr>
        </p:nvSpPr>
        <p:spPr>
          <a:xfrm>
            <a:off x="251664" y="224674"/>
            <a:ext cx="8741400" cy="7734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Gill Sans"/>
              <a:buAutoNum type="arabicPeriod"/>
            </a:pPr>
            <a:r>
              <a:rPr b="0" lang="en-US" sz="3300"/>
              <a:t>La alimentación artificial siempre es arriesgada</a:t>
            </a:r>
            <a:endParaRPr b="0" sz="3300"/>
          </a:p>
        </p:txBody>
      </p:sp>
      <p:sp>
        <p:nvSpPr>
          <p:cNvPr id="294" name="Google Shape;294;p6"/>
          <p:cNvSpPr txBox="1"/>
          <p:nvPr>
            <p:ph idx="11" type="ftr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IYCF-E TRAINING: WHY IS IYCF-E IMPORTANT?</a:t>
            </a:r>
            <a:endParaRPr b="0" i="0" sz="1000">
              <a:solidFill>
                <a:srgbClr val="22222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6"/>
          <p:cNvSpPr txBox="1"/>
          <p:nvPr>
            <p:ph idx="12" type="sldNum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6" name="Google Shape;296;p6"/>
          <p:cNvSpPr/>
          <p:nvPr/>
        </p:nvSpPr>
        <p:spPr>
          <a:xfrm>
            <a:off x="637463" y="2400302"/>
            <a:ext cx="7969800" cy="20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 una madre lactante comienza a usar estos productos, el bebé mamará menos y producirá menos leche, lo que provocará un círculo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vicioso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reducción del suministro de leche y aumento de la dependencia de los sustitutos de leche materna (SLM).</a:t>
            </a:r>
            <a:b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"/>
          <p:cNvSpPr txBox="1"/>
          <p:nvPr/>
        </p:nvSpPr>
        <p:spPr>
          <a:xfrm>
            <a:off x="74350" y="485050"/>
            <a:ext cx="8792100" cy="5022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AutoNum type="arabicPeriod"/>
            </a:pPr>
            <a:r>
              <a:rPr i="0" lang="en-US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En Honduras</a:t>
            </a:r>
            <a:r>
              <a:rPr lang="en-US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las prácticas de alimentación ya no son óptimas</a:t>
            </a:r>
            <a:endParaRPr sz="2800"/>
          </a:p>
        </p:txBody>
      </p:sp>
      <p:grpSp>
        <p:nvGrpSpPr>
          <p:cNvPr id="303" name="Google Shape;303;p7"/>
          <p:cNvGrpSpPr/>
          <p:nvPr/>
        </p:nvGrpSpPr>
        <p:grpSpPr>
          <a:xfrm>
            <a:off x="3951164" y="1398917"/>
            <a:ext cx="4436201" cy="3411151"/>
            <a:chOff x="3951164" y="1398917"/>
            <a:chExt cx="4436201" cy="3411151"/>
          </a:xfrm>
        </p:grpSpPr>
        <p:sp>
          <p:nvSpPr>
            <p:cNvPr id="304" name="Google Shape;304;p7"/>
            <p:cNvSpPr/>
            <p:nvPr/>
          </p:nvSpPr>
          <p:spPr>
            <a:xfrm>
              <a:off x="6784022" y="1491168"/>
              <a:ext cx="1603343" cy="737998"/>
            </a:xfrm>
            <a:custGeom>
              <a:rect b="b" l="l" r="r" t="t"/>
              <a:pathLst>
                <a:path extrusionOk="0" h="1603342" w="737997">
                  <a:moveTo>
                    <a:pt x="737997" y="267230"/>
                  </a:moveTo>
                  <a:lnTo>
                    <a:pt x="737997" y="1336112"/>
                  </a:lnTo>
                  <a:cubicBezTo>
                    <a:pt x="737997" y="1483698"/>
                    <a:pt x="712649" y="1603341"/>
                    <a:pt x="681381" y="1603341"/>
                  </a:cubicBezTo>
                  <a:lnTo>
                    <a:pt x="0" y="1603341"/>
                  </a:lnTo>
                  <a:lnTo>
                    <a:pt x="0" y="16033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681381" y="1"/>
                  </a:lnTo>
                  <a:cubicBezTo>
                    <a:pt x="712649" y="1"/>
                    <a:pt x="737997" y="119644"/>
                    <a:pt x="737997" y="267230"/>
                  </a:cubicBezTo>
                  <a:close/>
                </a:path>
              </a:pathLst>
            </a:custGeom>
            <a:solidFill>
              <a:srgbClr val="FFDE93"/>
            </a:solidFill>
            <a:ln cap="flat" cmpd="sng" w="25400">
              <a:solidFill>
                <a:srgbClr val="FFCE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9850" lIns="247650" spcFirstLastPara="1" rIns="283675" wrap="square" tIns="159850">
              <a:noAutofit/>
            </a:bodyPr>
            <a:lstStyle/>
            <a:p>
              <a:pPr indent="0" lvl="1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n-US" sz="24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51.4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%</a:t>
              </a:r>
              <a:endPara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951164" y="1398917"/>
              <a:ext cx="2832859" cy="922497"/>
            </a:xfrm>
            <a:custGeom>
              <a:rect b="b" l="l" r="r" t="t"/>
              <a:pathLst>
                <a:path extrusionOk="0" h="922497" w="2832859">
                  <a:moveTo>
                    <a:pt x="0" y="153753"/>
                  </a:moveTo>
                  <a:cubicBezTo>
                    <a:pt x="0" y="68838"/>
                    <a:pt x="68838" y="0"/>
                    <a:pt x="153753" y="0"/>
                  </a:cubicBezTo>
                  <a:lnTo>
                    <a:pt x="2679106" y="0"/>
                  </a:lnTo>
                  <a:cubicBezTo>
                    <a:pt x="2764021" y="0"/>
                    <a:pt x="2832859" y="68838"/>
                    <a:pt x="2832859" y="153753"/>
                  </a:cubicBezTo>
                  <a:lnTo>
                    <a:pt x="2832859" y="768744"/>
                  </a:lnTo>
                  <a:cubicBezTo>
                    <a:pt x="2832859" y="853659"/>
                    <a:pt x="2764021" y="922497"/>
                    <a:pt x="2679106" y="922497"/>
                  </a:cubicBezTo>
                  <a:lnTo>
                    <a:pt x="153753" y="922497"/>
                  </a:lnTo>
                  <a:cubicBezTo>
                    <a:pt x="68838" y="922497"/>
                    <a:pt x="0" y="853659"/>
                    <a:pt x="0" y="768744"/>
                  </a:cubicBezTo>
                  <a:lnTo>
                    <a:pt x="0" y="153753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0750" lIns="136450" spcFirstLastPara="1" rIns="136450" wrap="square" tIns="90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Inicio temprano de la Lactancia Materna</a:t>
              </a:r>
              <a:br>
                <a:rPr lang="en-US" sz="20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</a:br>
              <a:endParaRPr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6784022" y="2733111"/>
              <a:ext cx="1603298" cy="737537"/>
            </a:xfrm>
            <a:custGeom>
              <a:rect b="b" l="l" r="r" t="t"/>
              <a:pathLst>
                <a:path extrusionOk="0" h="1603342" w="737997">
                  <a:moveTo>
                    <a:pt x="737997" y="267230"/>
                  </a:moveTo>
                  <a:lnTo>
                    <a:pt x="737997" y="1336112"/>
                  </a:lnTo>
                  <a:cubicBezTo>
                    <a:pt x="737997" y="1483698"/>
                    <a:pt x="712649" y="1603341"/>
                    <a:pt x="681381" y="1603341"/>
                  </a:cubicBezTo>
                  <a:lnTo>
                    <a:pt x="0" y="1603341"/>
                  </a:lnTo>
                  <a:lnTo>
                    <a:pt x="0" y="16033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681381" y="1"/>
                  </a:lnTo>
                  <a:cubicBezTo>
                    <a:pt x="712649" y="1"/>
                    <a:pt x="737997" y="119644"/>
                    <a:pt x="737997" y="267230"/>
                  </a:cubicBezTo>
                  <a:close/>
                </a:path>
              </a:pathLst>
            </a:custGeom>
            <a:solidFill>
              <a:srgbClr val="CADEE0">
                <a:alpha val="89803"/>
              </a:srgbClr>
            </a:solidFill>
            <a:ln cap="flat" cmpd="sng" w="25400">
              <a:solidFill>
                <a:srgbClr val="CADEE0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9850" lIns="247650" spcFirstLastPara="1" rIns="283675" wrap="square" tIns="159850">
              <a:noAutofit/>
            </a:bodyPr>
            <a:lstStyle/>
            <a:p>
              <a:pPr indent="0" lvl="1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30.2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%</a:t>
              </a:r>
              <a:endPara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3951164" y="2645862"/>
              <a:ext cx="2832859" cy="922497"/>
            </a:xfrm>
            <a:custGeom>
              <a:rect b="b" l="l" r="r" t="t"/>
              <a:pathLst>
                <a:path extrusionOk="0" h="922497" w="2832859">
                  <a:moveTo>
                    <a:pt x="0" y="153753"/>
                  </a:moveTo>
                  <a:cubicBezTo>
                    <a:pt x="0" y="68838"/>
                    <a:pt x="68838" y="0"/>
                    <a:pt x="153753" y="0"/>
                  </a:cubicBezTo>
                  <a:lnTo>
                    <a:pt x="2679106" y="0"/>
                  </a:lnTo>
                  <a:cubicBezTo>
                    <a:pt x="2764021" y="0"/>
                    <a:pt x="2832859" y="68838"/>
                    <a:pt x="2832859" y="153753"/>
                  </a:cubicBezTo>
                  <a:lnTo>
                    <a:pt x="2832859" y="768744"/>
                  </a:lnTo>
                  <a:cubicBezTo>
                    <a:pt x="2832859" y="853659"/>
                    <a:pt x="2764021" y="922497"/>
                    <a:pt x="2679106" y="922497"/>
                  </a:cubicBezTo>
                  <a:lnTo>
                    <a:pt x="153753" y="922497"/>
                  </a:lnTo>
                  <a:cubicBezTo>
                    <a:pt x="68838" y="922497"/>
                    <a:pt x="0" y="853659"/>
                    <a:pt x="0" y="768744"/>
                  </a:cubicBezTo>
                  <a:lnTo>
                    <a:pt x="0" y="153753"/>
                  </a:lnTo>
                  <a:close/>
                </a:path>
              </a:pathLst>
            </a:cu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0750" lIns="136450" spcFirstLastPara="1" rIns="136450" wrap="square" tIns="90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LMe &lt;6 meses</a:t>
              </a: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6784022" y="3974584"/>
              <a:ext cx="1603298" cy="737537"/>
            </a:xfrm>
            <a:custGeom>
              <a:rect b="b" l="l" r="r" t="t"/>
              <a:pathLst>
                <a:path extrusionOk="0" h="1603342" w="737997">
                  <a:moveTo>
                    <a:pt x="737997" y="267230"/>
                  </a:moveTo>
                  <a:lnTo>
                    <a:pt x="737997" y="1336112"/>
                  </a:lnTo>
                  <a:cubicBezTo>
                    <a:pt x="737997" y="1483698"/>
                    <a:pt x="712649" y="1603341"/>
                    <a:pt x="681381" y="1603341"/>
                  </a:cubicBezTo>
                  <a:lnTo>
                    <a:pt x="0" y="1603341"/>
                  </a:lnTo>
                  <a:lnTo>
                    <a:pt x="0" y="16033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681381" y="1"/>
                  </a:lnTo>
                  <a:cubicBezTo>
                    <a:pt x="712649" y="1"/>
                    <a:pt x="737997" y="119644"/>
                    <a:pt x="737997" y="267230"/>
                  </a:cubicBezTo>
                  <a:close/>
                </a:path>
              </a:pathLst>
            </a:custGeom>
            <a:solidFill>
              <a:srgbClr val="FAC7C9">
                <a:alpha val="89803"/>
              </a:srgbClr>
            </a:solidFill>
            <a:ln cap="flat" cmpd="sng" w="25400">
              <a:solidFill>
                <a:srgbClr val="FAC7C9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9850" lIns="247650" spcFirstLastPara="1" rIns="283675" wrap="square" tIns="159850">
              <a:noAutofit/>
            </a:bodyPr>
            <a:lstStyle/>
            <a:p>
              <a:pPr indent="0" lvl="1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  <a:r>
                <a:rPr lang="en-US" sz="24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6.6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%</a:t>
              </a:r>
              <a:endPara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3951164" y="3887571"/>
              <a:ext cx="2832859" cy="922497"/>
            </a:xfrm>
            <a:custGeom>
              <a:rect b="b" l="l" r="r" t="t"/>
              <a:pathLst>
                <a:path extrusionOk="0" h="922497" w="2832859">
                  <a:moveTo>
                    <a:pt x="0" y="153753"/>
                  </a:moveTo>
                  <a:cubicBezTo>
                    <a:pt x="0" y="68838"/>
                    <a:pt x="68838" y="0"/>
                    <a:pt x="153753" y="0"/>
                  </a:cubicBezTo>
                  <a:lnTo>
                    <a:pt x="2679106" y="0"/>
                  </a:lnTo>
                  <a:cubicBezTo>
                    <a:pt x="2764021" y="0"/>
                    <a:pt x="2832859" y="68838"/>
                    <a:pt x="2832859" y="153753"/>
                  </a:cubicBezTo>
                  <a:lnTo>
                    <a:pt x="2832859" y="768744"/>
                  </a:lnTo>
                  <a:cubicBezTo>
                    <a:pt x="2832859" y="853659"/>
                    <a:pt x="2764021" y="922497"/>
                    <a:pt x="2679106" y="922497"/>
                  </a:cubicBezTo>
                  <a:lnTo>
                    <a:pt x="153753" y="922497"/>
                  </a:lnTo>
                  <a:cubicBezTo>
                    <a:pt x="68838" y="922497"/>
                    <a:pt x="0" y="853659"/>
                    <a:pt x="0" y="768744"/>
                  </a:cubicBezTo>
                  <a:lnTo>
                    <a:pt x="0" y="153753"/>
                  </a:lnTo>
                  <a:close/>
                </a:path>
              </a:pathLst>
            </a:custGeom>
            <a:solidFill>
              <a:srgbClr val="F3141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0750" lIns="136450" spcFirstLastPara="1" rIns="136450" wrap="square" tIns="90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LMc</a:t>
              </a:r>
              <a:endParaRPr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10" name="Google Shape;310;p7"/>
          <p:cNvSpPr/>
          <p:nvPr/>
        </p:nvSpPr>
        <p:spPr>
          <a:xfrm>
            <a:off x="5305425" y="4881275"/>
            <a:ext cx="1400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Fuente: ENDESA 2019</a:t>
            </a:r>
            <a:endParaRPr/>
          </a:p>
        </p:txBody>
      </p:sp>
      <p:pic>
        <p:nvPicPr>
          <p:cNvPr id="311" name="Google Shape;31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41" y="2115043"/>
            <a:ext cx="3906881" cy="228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 txBox="1"/>
          <p:nvPr>
            <p:ph type="ctrTitle"/>
          </p:nvPr>
        </p:nvSpPr>
        <p:spPr>
          <a:xfrm>
            <a:off x="256500" y="866775"/>
            <a:ext cx="8652600" cy="817500"/>
          </a:xfrm>
          <a:prstGeom prst="rect">
            <a:avLst/>
          </a:prstGeom>
          <a:solidFill>
            <a:srgbClr val="FFCECA">
              <a:alpha val="8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-418464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Gill Sans"/>
              <a:buAutoNum type="arabicPeriod"/>
            </a:pPr>
            <a:r>
              <a:rPr lang="en-US" sz="3322">
                <a:latin typeface="Gill Sans"/>
                <a:ea typeface="Gill Sans"/>
                <a:cs typeface="Gill Sans"/>
                <a:sym typeface="Gill Sans"/>
              </a:rPr>
              <a:t>En una emergencia es más importante apoyar las buenas prácticas</a:t>
            </a:r>
            <a:endParaRPr sz="3322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55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5">
                <a:latin typeface="Gill Sans"/>
                <a:ea typeface="Gill Sans"/>
                <a:cs typeface="Gill Sans"/>
                <a:sym typeface="Gill Sans"/>
              </a:rPr>
              <a:t>   </a:t>
            </a:r>
            <a:endParaRPr sz="3155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55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55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55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155"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3155"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3600"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3600"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</p:txBody>
      </p:sp>
      <p:pic>
        <p:nvPicPr>
          <p:cNvPr id="317" name="Google Shape;31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75" y="2536238"/>
            <a:ext cx="551000" cy="5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8"/>
          <p:cNvSpPr txBox="1"/>
          <p:nvPr/>
        </p:nvSpPr>
        <p:spPr>
          <a:xfrm>
            <a:off x="1562100" y="2460225"/>
            <a:ext cx="6267600" cy="8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 protección inmunológica que ofrece LM es muy importante. </a:t>
            </a:r>
            <a:endParaRPr sz="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9" name="Google Shape;319;p8"/>
          <p:cNvSpPr txBox="1"/>
          <p:nvPr/>
        </p:nvSpPr>
        <p:spPr>
          <a:xfrm>
            <a:off x="1562100" y="4109775"/>
            <a:ext cx="6267600" cy="183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Pero el estrés puede interrumpir la caída de la leche (no afecta la producción de leche). </a:t>
            </a:r>
            <a:endParaRPr sz="2255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 estos casos, la madre requiere ayuda para relajarse y asesoramiento para aumentar el suministro de leche.</a:t>
            </a:r>
            <a:endParaRPr sz="6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0" name="Google Shape;32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75" y="4281213"/>
            <a:ext cx="551000" cy="5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C_Template_APR16">
  <a:themeElements>
    <a:clrScheme name="Save the Children 1">
      <a:dk1>
        <a:srgbClr val="222221"/>
      </a:dk1>
      <a:lt1>
        <a:srgbClr val="FFFFFF"/>
      </a:lt1>
      <a:dk2>
        <a:srgbClr val="F20F0E"/>
      </a:dk2>
      <a:lt2>
        <a:srgbClr val="D1CCBD"/>
      </a:lt2>
      <a:accent1>
        <a:srgbClr val="9A3324"/>
      </a:accent1>
      <a:accent2>
        <a:srgbClr val="FF4C02"/>
      </a:accent2>
      <a:accent3>
        <a:srgbClr val="F2A900"/>
      </a:accent3>
      <a:accent4>
        <a:srgbClr val="009CA6"/>
      </a:accent4>
      <a:accent5>
        <a:srgbClr val="F31512"/>
      </a:accent5>
      <a:accent6>
        <a:srgbClr val="D1CCBD"/>
      </a:accent6>
      <a:hlink>
        <a:srgbClr val="9A3324"/>
      </a:hlink>
      <a:folHlink>
        <a:srgbClr val="FF4C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ve the Children PPT Theme">
  <a:themeElements>
    <a:clrScheme name="Save the Children 1">
      <a:dk1>
        <a:srgbClr val="222221"/>
      </a:dk1>
      <a:lt1>
        <a:srgbClr val="FFFFFF"/>
      </a:lt1>
      <a:dk2>
        <a:srgbClr val="F20F0E"/>
      </a:dk2>
      <a:lt2>
        <a:srgbClr val="D1CCBD"/>
      </a:lt2>
      <a:accent1>
        <a:srgbClr val="9A3324"/>
      </a:accent1>
      <a:accent2>
        <a:srgbClr val="FF4C02"/>
      </a:accent2>
      <a:accent3>
        <a:srgbClr val="F2A900"/>
      </a:accent3>
      <a:accent4>
        <a:srgbClr val="009CA6"/>
      </a:accent4>
      <a:accent5>
        <a:srgbClr val="F31512"/>
      </a:accent5>
      <a:accent6>
        <a:srgbClr val="D1CCBD"/>
      </a:accent6>
      <a:hlink>
        <a:srgbClr val="9A3324"/>
      </a:hlink>
      <a:folHlink>
        <a:srgbClr val="FF4C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BDE5D13C7C844895D4D0785CE1387" ma:contentTypeVersion="16" ma:contentTypeDescription="Create a new document." ma:contentTypeScope="" ma:versionID="dbdf93e8d38e87797be39c64e7f351a7">
  <xsd:schema xmlns:xsd="http://www.w3.org/2001/XMLSchema" xmlns:xs="http://www.w3.org/2001/XMLSchema" xmlns:p="http://schemas.microsoft.com/office/2006/metadata/properties" xmlns:ns2="b545358d-e310-4d04-b43f-541cad9994cd" xmlns:ns3="7a9f276f-f162-4cb8-9653-eafef4bd0861" targetNamespace="http://schemas.microsoft.com/office/2006/metadata/properties" ma:root="true" ma:fieldsID="a7a61707f5d29fb456a8791d374a35aa" ns2:_="" ns3:_="">
    <xsd:import namespace="b545358d-e310-4d04-b43f-541cad9994cd"/>
    <xsd:import namespace="7a9f276f-f162-4cb8-9653-eafef4bd08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358d-e310-4d04-b43f-541cad999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23913a5-fff7-4b25-bc4b-eac5b4509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f276f-f162-4cb8-9653-eafef4bd086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633779-304a-4fec-a556-a2839aab83d9}" ma:internalName="TaxCatchAll" ma:showField="CatchAllData" ma:web="7a9f276f-f162-4cb8-9653-eafef4bd08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9f276f-f162-4cb8-9653-eafef4bd0861" xsi:nil="true"/>
    <lcf76f155ced4ddcb4097134ff3c332f xmlns="b545358d-e310-4d04-b43f-541cad9994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159E7C-5743-42A5-9172-C3E7794F45AC}"/>
</file>

<file path=customXml/itemProps2.xml><?xml version="1.0" encoding="utf-8"?>
<ds:datastoreItem xmlns:ds="http://schemas.openxmlformats.org/officeDocument/2006/customXml" ds:itemID="{185AF5F3-C5EE-4AB2-B4C3-DA6775419E30}"/>
</file>

<file path=customXml/itemProps3.xml><?xml version="1.0" encoding="utf-8"?>
<ds:datastoreItem xmlns:ds="http://schemas.openxmlformats.org/officeDocument/2006/customXml" ds:itemID="{B26AE0EB-4791-4C73-BCEF-E83C132CB5F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2014-09-26T12:20:23Z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0x010100EFEBDE5D13C7C844895D4D0785CE1387</vt:lpwstr>
  </property>
  <property fmtid="{D5CDD505-2E9C-101B-9397-08002B2CF9AE}" pid="3" name="AuthorIds_UIVersion_6144">
    <vt:lpwstr>39</vt:lpwstr>
  </property>
  <property fmtid="{D5CDD505-2E9C-101B-9397-08002B2CF9AE}" pid="4" name="AuthorIds_UIVersion_9216">
    <vt:lpwstr>2066</vt:lpwstr>
  </property>
  <property fmtid="{D5CDD505-2E9C-101B-9397-08002B2CF9AE}" pid="5" name="Order">
    <vt:r8>55200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</Properties>
</file>