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4.xml" ContentType="application/vnd.openxmlformats-officedocument.theme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5"/>
    <p:sldMasterId id="2147483875" r:id="rId6"/>
    <p:sldMasterId id="2147483896" r:id="rId7"/>
    <p:sldMasterId id="2147486758" r:id="rId8"/>
    <p:sldMasterId id="2147486957" r:id="rId9"/>
    <p:sldMasterId id="2147486958" r:id="rId10"/>
  </p:sldMasterIdLst>
  <p:notesMasterIdLst>
    <p:notesMasterId r:id="rId28"/>
  </p:notesMasterIdLst>
  <p:handoutMasterIdLst>
    <p:handoutMasterId r:id="rId29"/>
  </p:handoutMasterIdLst>
  <p:sldIdLst>
    <p:sldId id="466" r:id="rId11"/>
    <p:sldId id="305" r:id="rId12"/>
    <p:sldId id="530" r:id="rId13"/>
    <p:sldId id="470" r:id="rId14"/>
    <p:sldId id="480" r:id="rId15"/>
    <p:sldId id="261" r:id="rId16"/>
    <p:sldId id="493" r:id="rId17"/>
    <p:sldId id="468" r:id="rId18"/>
    <p:sldId id="529" r:id="rId19"/>
    <p:sldId id="439" r:id="rId20"/>
    <p:sldId id="395" r:id="rId21"/>
    <p:sldId id="364" r:id="rId22"/>
    <p:sldId id="366" r:id="rId23"/>
    <p:sldId id="446" r:id="rId24"/>
    <p:sldId id="359" r:id="rId25"/>
    <p:sldId id="427" r:id="rId26"/>
    <p:sldId id="448" r:id="rId27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udine Prudhon" initials="C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742" autoAdjust="0"/>
    <p:restoredTop sz="69492" autoAdjust="0"/>
  </p:normalViewPr>
  <p:slideViewPr>
    <p:cSldViewPr>
      <p:cViewPr varScale="1">
        <p:scale>
          <a:sx n="76" d="100"/>
          <a:sy n="76" d="100"/>
        </p:scale>
        <p:origin x="17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8" Type="http://schemas.openxmlformats.org/officeDocument/2006/relationships/slideMaster" Target="slideMasters/slideMaster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58A6D9-B8C4-47EE-B13D-FD9B7D4EA15A}" type="datetimeFigureOut">
              <a:rPr lang="en-GB" altLang="en-US"/>
              <a:pPr>
                <a:defRPr/>
              </a:pPr>
              <a:t>29/10/2021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53E7DBC8-F0E3-4218-AD2B-268FAC04BC0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54606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285B354-94B6-429D-9A17-CFECEEF4F902}" type="datetimeFigureOut">
              <a:rPr lang="fr-FR" altLang="en-US"/>
              <a:pPr>
                <a:defRPr/>
              </a:pPr>
              <a:t>29/10/2021</a:t>
            </a:fld>
            <a:endParaRPr lang="fr-FR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48200" cy="3487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5" y="4415709"/>
            <a:ext cx="5607691" cy="418321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Haga clic para editar los estilos de texto del Patrón</a:t>
            </a:r>
          </a:p>
          <a:p>
            <a:pPr lvl="1"/>
            <a:r>
              <a:rPr lang="en-US" noProof="0"/>
              <a:t>Segundo nivel</a:t>
            </a:r>
          </a:p>
          <a:p>
            <a:pPr lvl="2"/>
            <a:r>
              <a:rPr lang="en-US" noProof="0"/>
              <a:t>Tercer nivel</a:t>
            </a:r>
          </a:p>
          <a:p>
            <a:pPr lvl="3"/>
            <a:r>
              <a:rPr lang="en-US" noProof="0"/>
              <a:t>Cuarto nivel</a:t>
            </a:r>
          </a:p>
          <a:p>
            <a:pPr lvl="4"/>
            <a:r>
              <a:rPr lang="en-US" noProof="0"/>
              <a:t>Quinto nivel</a:t>
            </a:r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E10244A9-4DEA-4916-A4C5-DC5971E4D3F6}" type="slidenum">
              <a:rPr lang="fr-FR" altLang="en-US"/>
              <a:pPr/>
              <a:t>‹#›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579089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llinoisaap.org/wp-content/uploads/Whats-In-Breastmilk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606665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B7888A3-A11F-436C-9EAA-9F7BFBADC42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619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9AD0D9-EFC5-4A2B-B3CE-03C81EC0A9FC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6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784225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785" y="4444973"/>
            <a:ext cx="5140646" cy="4183218"/>
          </a:xfrm>
          <a:ln/>
        </p:spPr>
        <p:txBody>
          <a:bodyPr/>
          <a:lstStyle/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Los riesgos de la alimentación artificial se agravan en situaciones de emergencia, con limitaciones en materia de agua y saneamiento, combustible, preparación, almacenamiento y suministros.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fr-FR" altLang="zh-CN" dirty="0">
                <a:latin typeface="Arial" pitchFamily="34" charset="0"/>
                <a:ea typeface="+mn-ea"/>
                <a:cs typeface="Arial" pitchFamily="34" charset="0"/>
              </a:rPr>
              <a:t>Las emergencias se caracterizan por entornos extremadamente infecciosos.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AU" altLang="zh-CN" dirty="0">
                <a:latin typeface="Arial" pitchFamily="34" charset="0"/>
                <a:ea typeface="+mn-ea"/>
                <a:cs typeface="Arial" pitchFamily="34" charset="0"/>
              </a:rPr>
              <a:t>Para minimizar los riesgos de la alimentación artificial en este entorno se necesita un </a:t>
            </a: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apoyo considerable, cualificado y bien dotado de recursos.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>
                <a:latin typeface="Arial" pitchFamily="34" charset="0"/>
                <a:ea typeface="+mn-ea"/>
                <a:cs typeface="Arial" pitchFamily="34" charset="0"/>
              </a:rPr>
              <a:t>Por qué? Porque la leche de fórmula infantil no tiene las propiedades protectoras de la leche materna ni el modo de alimentación seguro - la lactancia materna.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altLang="zh-CN" dirty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91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Pida a los participantes que mencionen las prácticas óptimas de la ALNP antes de mostrar las respuestas de las diapositivas.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b="1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/>
              <a:t>Lactancia materna óptima </a:t>
            </a:r>
            <a:r>
              <a:rPr lang="en-US" dirty="0"/>
              <a:t>significa amamantar dentro de la primera hora después del nacimiento y alimentar únicamente con leche materna hasta los 6 meses de edad.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Una alimentación</a:t>
            </a:r>
            <a:r>
              <a:rPr lang="en-US" b="1" dirty="0"/>
              <a:t> complementaria óptima </a:t>
            </a:r>
            <a:r>
              <a:rPr lang="en-US" dirty="0"/>
              <a:t>significa la administración de sólidos o líquidos distintos de la leche materna a los 6 meses, que sean adecuados, seguros y apropiados para la edad, con una lactancia materna continuada de hasta 24 meses o más.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El debate sobre el uso del término"</a:t>
            </a:r>
            <a:r>
              <a:rPr lang="en-US" b="1" dirty="0"/>
              <a:t>recomendado" - </a:t>
            </a:r>
            <a:r>
              <a:rPr lang="en-US" dirty="0"/>
              <a:t>algunas personas prefieren usar el término"</a:t>
            </a:r>
            <a:r>
              <a:rPr lang="en-US" b="1" dirty="0"/>
              <a:t>óptimo" o"apropiado</a:t>
            </a:r>
            <a:r>
              <a:rPr lang="en-US" dirty="0"/>
              <a:t>" - puede discutir con el grupo sobre lo que sienten acerca de estos tres términos y cómo las madres/padres pueden responder al uso de estas palabras.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Nota: El </a:t>
            </a:r>
            <a:r>
              <a:rPr lang="en-GB" dirty="0" err="1"/>
              <a:t>termino</a:t>
            </a:r>
            <a:r>
              <a:rPr lang="en-GB" dirty="0"/>
              <a:t> “Infant”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inglés</a:t>
            </a:r>
            <a:r>
              <a:rPr lang="en-GB" dirty="0"/>
              <a:t> se define como un niño menor de 12 meses. </a:t>
            </a: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A6C534E-7FA1-4B18-B241-1825055A39DB}" type="slidenum">
              <a:rPr lang="fr-FR" altLang="en-US"/>
              <a:pPr/>
              <a:t>14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2697474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90F12E5-F5B3-4557-8979-348DF72B5930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595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C165162-C03D-4562-8B93-B01698436016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59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</a:t>
            </a:r>
            <a:r>
              <a:rPr lang="it-IT" altLang="en-US" dirty="0" err="1">
                <a:latin typeface="Arial" panose="020B0604020202020204" pitchFamily="34" charset="0"/>
              </a:rPr>
              <a:t>Hib</a:t>
            </a:r>
            <a:r>
              <a:rPr lang="it-IT" altLang="en-US" dirty="0">
                <a:latin typeface="Arial" panose="020B0604020202020204" pitchFamily="34" charset="0"/>
              </a:rPr>
              <a:t> = </a:t>
            </a:r>
            <a:r>
              <a:rPr lang="it-IT" altLang="en-US" dirty="0" err="1">
                <a:latin typeface="Arial" panose="020B0604020202020204" pitchFamily="34" charset="0"/>
              </a:rPr>
              <a:t>Vacuna contra la meningitis</a:t>
            </a: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Haga</a:t>
            </a:r>
            <a:r>
              <a:rPr lang="it-IT" altLang="en-US" dirty="0">
                <a:latin typeface="Arial" panose="020B0604020202020204" pitchFamily="34" charset="0"/>
              </a:rPr>
              <a:t> esta </a:t>
            </a:r>
            <a:r>
              <a:rPr lang="it-IT" altLang="en-US" dirty="0" err="1">
                <a:latin typeface="Arial" panose="020B0604020202020204" pitchFamily="34" charset="0"/>
              </a:rPr>
              <a:t>pregunta</a:t>
            </a:r>
            <a:r>
              <a:rPr lang="it-IT" altLang="en-US" dirty="0">
                <a:latin typeface="Arial" panose="020B0604020202020204" pitchFamily="34" charset="0"/>
              </a:rPr>
              <a:t> a los </a:t>
            </a:r>
            <a:r>
              <a:rPr lang="it-IT" altLang="en-US" dirty="0" err="1">
                <a:latin typeface="Arial" panose="020B0604020202020204" pitchFamily="34" charset="0"/>
              </a:rPr>
              <a:t>participantes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Espere</a:t>
            </a:r>
            <a:r>
              <a:rPr lang="it-IT" altLang="en-US" dirty="0">
                <a:latin typeface="Arial" panose="020B0604020202020204" pitchFamily="34" charset="0"/>
              </a:rPr>
              <a:t> a que </a:t>
            </a:r>
            <a:r>
              <a:rPr lang="it-IT" altLang="en-US" dirty="0" err="1">
                <a:latin typeface="Arial" panose="020B0604020202020204" pitchFamily="34" charset="0"/>
              </a:rPr>
              <a:t>alguien responda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>
                <a:latin typeface="Arial" panose="020B0604020202020204" pitchFamily="34" charset="0"/>
              </a:rPr>
              <a:t>Haga clic para </a:t>
            </a:r>
            <a:r>
              <a:rPr lang="it-IT" altLang="en-US" dirty="0" err="1">
                <a:latin typeface="Arial" panose="020B0604020202020204" pitchFamily="34" charset="0"/>
              </a:rPr>
              <a:t>resaltar</a:t>
            </a:r>
            <a:r>
              <a:rPr lang="it-IT" altLang="en-US" dirty="0">
                <a:latin typeface="Arial" panose="020B0604020202020204" pitchFamily="34" charset="0"/>
              </a:rPr>
              <a:t> la </a:t>
            </a:r>
            <a:r>
              <a:rPr lang="it-IT" altLang="en-US" dirty="0" err="1">
                <a:latin typeface="Arial" panose="020B0604020202020204" pitchFamily="34" charset="0"/>
              </a:rPr>
              <a:t>respuesta</a:t>
            </a:r>
            <a:r>
              <a:rPr lang="it-IT" altLang="en-US" dirty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 este el medio más efectivo para prevenir las muertes de menores de cinco años?"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Moverse a la siguiente diapositiva.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¿Cuál cree usted que es el medio más eficaz para prevenir las muertes de menores de cinco años? ¿Por qué crees que la lactancia materna y la alimentación complementaria son la primera y la tercera opción?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¿Por qué es importante la IYCF-E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41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1339A6-931D-431B-86EB-0E5B93E4030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6979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3EB7BA5-724D-4FC6-85DE-715B60544D7E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69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8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Hib = Vacuna contra la meningitis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b="0" dirty="0">
                <a:latin typeface="Arial" panose="020B0604020202020204" pitchFamily="34" charset="0"/>
              </a:rPr>
              <a:t>Después de la</a:t>
            </a:r>
            <a:r>
              <a:rPr lang="it-IT" altLang="en-US" b="0" baseline="0" dirty="0">
                <a:latin typeface="Arial" panose="020B0604020202020204" pitchFamily="34" charset="0"/>
              </a:rPr>
              <a:t> diapositiva anterior, discuta los puntos de datos del artículo de Lancet. Destacar la lactancia materna exclusiva y continuada como el medio más eficaz para prevenir las muertes de menores de cinco años. Además, una alimentación complementaria adecuada podría evitar aproximadamente un 6% de muertes adicionales.</a:t>
            </a:r>
          </a:p>
          <a:p>
            <a:pPr eaLnBrk="1" hangingPunct="1">
              <a:spcBef>
                <a:spcPct val="0"/>
              </a:spcBef>
            </a:pPr>
            <a:endParaRPr lang="it-IT" altLang="en-US" b="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estos son los tres primeros?"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76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95325"/>
            <a:ext cx="4651375" cy="34877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244A9-4DEA-4916-A4C5-DC5971E4D3F6}" type="slidenum">
              <a:rPr lang="fr-FR" altLang="en-US" smtClean="0"/>
              <a:pPr/>
              <a:t>17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94739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Outline of the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 training and why the training is happening (identified need for the training, link to region/country/other context in which the training takes place, etc.)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Emphasise intention is to support improved IYCF-E implementation.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FEA00-E1F8-498F-896E-6665D75E08AD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1161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y-GB" altLang="en-US" dirty="0"/>
              <a:t>IYCF-E matters -</a:t>
            </a:r>
            <a:r>
              <a:rPr lang="cy-GB" altLang="en-US" baseline="0" dirty="0"/>
              <a:t> </a:t>
            </a:r>
            <a:r>
              <a:rPr lang="cy-GB" altLang="en-US" dirty="0"/>
              <a:t>according to WHO, Guiding principles for feeding infants and young children during emergencies, 2004</a:t>
            </a:r>
            <a:r>
              <a:rPr lang="en-US" altLang="en-US" dirty="0"/>
              <a:t> </a:t>
            </a:r>
            <a:r>
              <a:rPr lang="cy-GB" altLang="en-US" dirty="0"/>
              <a:t>infants and young children are extremely vulnerable to mortality, illness and malnutrition. </a:t>
            </a:r>
            <a:endParaRPr lang="fr-FR" altLang="en-US" dirty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1045CBA-655E-40AC-9467-CB9AEA2C6B74}" type="slidenum">
              <a:rPr lang="fr-FR" altLang="en-US">
                <a:latin typeface="Arial" charset="0"/>
              </a:rPr>
              <a:pPr>
                <a:spcBef>
                  <a:spcPct val="0"/>
                </a:spcBef>
              </a:pPr>
              <a:t>4</a:t>
            </a:fld>
            <a:endParaRPr lang="fr-FR" alt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17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Este gráfico es de un programa de alimentación terapéutica en Afganistán.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Aquí podemos ver que el riesgo de muerte entre los niños pequeños es mayor en comparación con los niños menores de cinco años.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En este gráfico el porcentaje de defunciones en ingresos de niños menores de 6 meses es del 17%, frente al 5% de los niños de 48 a 59 meses.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Los bebés menores de 6 meses son los que corren mayor riesgo de morir.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Información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adicional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de  ‘WABA. Breastfeeding – A vital emergency response. Are you ready?’ 2009.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- Las tasas totales de mortalidad infantil de &lt;1 año publicadas en situaciones de emergencia son mucho más altas que en tiempos normales, y oscilan entre el 12 y el 53%.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ea typeface="+mn-ea"/>
              <a:cs typeface="+mn-cs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B7E6E7E-5E22-485D-9F53-E33BC767D5D2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fr-FR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02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28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10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946011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Estudio de caso 2: Conflicto en Siria.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afectar este conflicto a las prácticas de alimentación?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el medio ambiente hacer que las malas prácticas de alimentación sean más riesgosas?</a:t>
            </a:r>
          </a:p>
          <a:p>
            <a:endParaRPr lang="en-US" altLang="en-US" dirty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46B6FFE-AD7D-40C9-9B02-AAF5C7BDD4CE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89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3058B32-5B4C-45C8-893A-E614F32916DD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5171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BED1BB6-4DA6-485C-8A1E-3CFCABCE32D8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51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28713" y="71755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5785" y="4444973"/>
            <a:ext cx="5140646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Alimentación artificial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: alimentación con sustituto de la leche materna.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No tiene la protección de la leche materna - un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sustituto de la leche materna es una sustancia diferente a la leche materna, es decir, no está diseñado para cumplir la edad/etapa del lactante/niño, y no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tiene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la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misma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composición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. Vea la diapositiva visual para mostrar las diferencias entre la leche materna y la leche artificial: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  <a:hlinkClick r:id="rId3"/>
              </a:rPr>
              <a:t>http://illinoisaap.org/wp-content/uploads/Whats-In-Breastmilk.pdf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 No es estéril, aumenta la inseguridad alimentaria y la dependencia, es costoso en tiempo, recursos y cuidados, y la alimentación con biberón aumenta aún más el riesgo debido a las dificultades de limpieza, lo que añade una fuente de infección.</a:t>
            </a:r>
          </a:p>
        </p:txBody>
      </p:sp>
    </p:spTree>
    <p:extLst>
      <p:ext uri="{BB962C8B-B14F-4D97-AF65-F5344CB8AC3E}">
        <p14:creationId xmlns:p14="http://schemas.microsoft.com/office/powerpoint/2010/main" val="554249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8462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011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09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02870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32904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8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0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ABC00C6-A399-4F75-8D2E-542AF7C66CC5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723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9024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E6F791-24CC-4501-AFDD-39007ACBA1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46240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DC36DA4-2997-4541-83AE-CD322692098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658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460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76DB65C1-CE3A-40F0-AE21-037BC4734168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3199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189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9403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76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1961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2864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1684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60740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8690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9715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7381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782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3916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79180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253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8856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5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961CFDB-D24C-4EB4-95C3-A289A76736A6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66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242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7FB6429-380C-430F-8CA0-A0420EFE529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87126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C2542DF8-EF27-45DA-8FE2-308CD9201CB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4193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0338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24AA9301-9D44-47A0-AC54-8549E14CE2D3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1464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21868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38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11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893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0401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1109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11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574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8095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257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955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930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284862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42203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3300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228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018EA02-D00F-4C4E-A1FE-8249221C8EBD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604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2345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7A7818-739F-4D8B-8D62-2480CC3F0FA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12880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A2B1C2B2-D37A-4554-9A15-962FD911A75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08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2379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93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064" y="303213"/>
            <a:ext cx="20177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9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5" y="2213631"/>
            <a:ext cx="8829675" cy="4494213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125" y="344492"/>
            <a:ext cx="158115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40029951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0" y="0"/>
            <a:ext cx="4572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770" y="1171576"/>
            <a:ext cx="3243019" cy="1219798"/>
          </a:xfrm>
        </p:spPr>
        <p:txBody>
          <a:bodyPr anchor="t">
            <a:normAutofit/>
          </a:bodyPr>
          <a:lstStyle>
            <a:lvl1pPr algn="l">
              <a:lnSpc>
                <a:spcPct val="95000"/>
              </a:lnSpc>
              <a:defRPr sz="32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768" y="2395664"/>
            <a:ext cx="3243020" cy="2684219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rgbClr val="FFFFFF"/>
                </a:solidFill>
                <a:latin typeface="Gill Sans Infant Std"/>
                <a:cs typeface="Gill Sans Infant Std"/>
              </a:defRPr>
            </a:lvl1pPr>
            <a:lvl2pPr marL="0" indent="0">
              <a:buNone/>
              <a:defRPr sz="1800">
                <a:solidFill>
                  <a:schemeClr val="bg1"/>
                </a:solidFill>
              </a:defRPr>
            </a:lvl2pPr>
            <a:lvl3pPr marL="1588" indent="0">
              <a:buNone/>
              <a:defRPr sz="1800">
                <a:solidFill>
                  <a:srgbClr val="FFFFFF"/>
                </a:solidFill>
              </a:defRPr>
            </a:lvl3pPr>
            <a:lvl4pPr marL="0" indent="0">
              <a:buNone/>
              <a:defRPr sz="1800">
                <a:solidFill>
                  <a:srgbClr val="FFFFFF"/>
                </a:solidFill>
              </a:defRPr>
            </a:lvl4pPr>
            <a:lvl5pPr marL="0" indent="0">
              <a:buNone/>
              <a:defRPr sz="1800">
                <a:solidFill>
                  <a:srgbClr val="FFFFFF"/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2400" y="155738"/>
            <a:ext cx="5002416" cy="5985852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DF910B7-68F3-4901-883B-DEDC8853ED1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18759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3" y="310836"/>
            <a:ext cx="8282643" cy="1348102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4800" b="0" i="0" cap="none">
                <a:solidFill>
                  <a:schemeClr val="tx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5739" y="2200274"/>
            <a:ext cx="8824750" cy="4106864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9207043-3646-4D92-8295-2D9686E06A9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7095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7639" y="1171577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4" y="202998"/>
            <a:ext cx="8282640" cy="787605"/>
          </a:xfrm>
        </p:spPr>
        <p:txBody>
          <a:bodyPr>
            <a:noAutofit/>
          </a:bodyPr>
          <a:lstStyle>
            <a:lvl1pPr>
              <a:defRPr sz="48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4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693" indent="-266693">
              <a:buClr>
                <a:schemeClr val="tx2"/>
              </a:buClr>
              <a:buFont typeface="Arial"/>
              <a:buChar char="•"/>
              <a:defRPr sz="1800"/>
            </a:lvl2pPr>
            <a:lvl3pPr marL="266693" indent="-266693">
              <a:defRPr sz="1800"/>
            </a:lvl3pPr>
            <a:lvl4pPr marL="266693" indent="-266693">
              <a:buClr>
                <a:schemeClr val="tx2"/>
              </a:buClr>
              <a:buFont typeface="Arial"/>
              <a:buChar char="•"/>
              <a:defRPr sz="1800"/>
            </a:lvl4pPr>
            <a:lvl5pPr marL="266693" indent="-266693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38E78-0A97-499B-9664-C23E6CD9FD0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7646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1FDA2C2-69E0-46EE-8574-559CE3F29F0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5942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x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9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09705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378166B-3E05-47A0-A62E-2EB4557568B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78362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60E065B-374D-48DE-ADC0-5313ED95325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78037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E5641-1613-4164-B8B3-243AFC3157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47953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7638" y="147638"/>
            <a:ext cx="8837613" cy="6159500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D284902-9744-4519-B54C-CDD4F9F659D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1111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744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71579"/>
            <a:ext cx="9144000" cy="56864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7639" y="147638"/>
            <a:ext cx="8832850" cy="67103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AFDB3-0215-4247-920C-E9834F96F93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149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B7AC-382B-4616-A378-7553D0D263A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20050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0668" y="4233416"/>
            <a:ext cx="2253884" cy="625148"/>
          </a:xfrm>
        </p:spPr>
        <p:txBody>
          <a:bodyPr rtlCol="0">
            <a:noAutofit/>
          </a:bodyPr>
          <a:lstStyle>
            <a:lvl1pPr>
              <a:defRPr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1733187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0923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ave the Childr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ounded Rectangle 15"/>
          <p:cNvSpPr/>
          <p:nvPr/>
        </p:nvSpPr>
        <p:spPr>
          <a:xfrm>
            <a:off x="1443040" y="2370142"/>
            <a:ext cx="6254750" cy="1584325"/>
          </a:xfrm>
          <a:prstGeom prst="roundRect">
            <a:avLst>
              <a:gd name="adj" fmla="val 8552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sz="3200" b="1" dirty="0">
              <a:solidFill>
                <a:srgbClr val="222221"/>
              </a:solidFill>
              <a:latin typeface="TradeGothic LT CondEighteen"/>
              <a:cs typeface="TradeGothic LT CondEighteen"/>
            </a:endParaRPr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540" y="2562225"/>
            <a:ext cx="5873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6555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077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84816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1657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231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28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3774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6138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5344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749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487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32" y="303652"/>
            <a:ext cx="2017673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650" y="344650"/>
            <a:ext cx="1581319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134561352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78BF6-CC79-4D38-ADE7-317893E93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5B2B1-AA19-4F0A-9142-226712056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1094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17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52977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3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59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Relationship Id="rId22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0470EF7-622F-4CCA-99AD-578302E49E2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24" r:id="rId1"/>
    <p:sldLayoutId id="2147487049" r:id="rId2"/>
    <p:sldLayoutId id="2147487050" r:id="rId3"/>
    <p:sldLayoutId id="2147487051" r:id="rId4"/>
    <p:sldLayoutId id="2147487052" r:id="rId5"/>
    <p:sldLayoutId id="2147487053" r:id="rId6"/>
    <p:sldLayoutId id="2147487054" r:id="rId7"/>
    <p:sldLayoutId id="2147487055" r:id="rId8"/>
    <p:sldLayoutId id="2147487056" r:id="rId9"/>
    <p:sldLayoutId id="2147487025" r:id="rId10"/>
    <p:sldLayoutId id="2147487026" r:id="rId11"/>
    <p:sldLayoutId id="2147487027" r:id="rId12"/>
    <p:sldLayoutId id="2147487028" r:id="rId13"/>
    <p:sldLayoutId id="2147487029" r:id="rId14"/>
    <p:sldLayoutId id="2147487030" r:id="rId15"/>
    <p:sldLayoutId id="2147487057" r:id="rId16"/>
    <p:sldLayoutId id="2147487058" r:id="rId17"/>
    <p:sldLayoutId id="2147487059" r:id="rId18"/>
    <p:sldLayoutId id="2147487060" r:id="rId19"/>
    <p:sldLayoutId id="2147487061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2056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D162207-4CD1-41B2-B8F3-35AA56A5974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1" r:id="rId1"/>
    <p:sldLayoutId id="2147487062" r:id="rId2"/>
    <p:sldLayoutId id="2147487063" r:id="rId3"/>
    <p:sldLayoutId id="2147487064" r:id="rId4"/>
    <p:sldLayoutId id="2147487065" r:id="rId5"/>
    <p:sldLayoutId id="2147487066" r:id="rId6"/>
    <p:sldLayoutId id="2147487067" r:id="rId7"/>
    <p:sldLayoutId id="2147487068" r:id="rId8"/>
    <p:sldLayoutId id="2147487069" r:id="rId9"/>
    <p:sldLayoutId id="2147487032" r:id="rId10"/>
    <p:sldLayoutId id="2147487033" r:id="rId11"/>
    <p:sldLayoutId id="2147487034" r:id="rId12"/>
    <p:sldLayoutId id="2147487035" r:id="rId13"/>
    <p:sldLayoutId id="2147487036" r:id="rId14"/>
    <p:sldLayoutId id="2147487037" r:id="rId15"/>
    <p:sldLayoutId id="2147487070" r:id="rId16"/>
    <p:sldLayoutId id="2147487071" r:id="rId17"/>
    <p:sldLayoutId id="2147487072" r:id="rId18"/>
    <p:sldLayoutId id="2147487073" r:id="rId19"/>
    <p:sldLayoutId id="2147487074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3080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858C99A-DF8B-4AFB-BE10-737C4E03088A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8" r:id="rId1"/>
    <p:sldLayoutId id="2147487075" r:id="rId2"/>
    <p:sldLayoutId id="2147487076" r:id="rId3"/>
    <p:sldLayoutId id="2147487077" r:id="rId4"/>
    <p:sldLayoutId id="2147487078" r:id="rId5"/>
    <p:sldLayoutId id="2147487079" r:id="rId6"/>
    <p:sldLayoutId id="2147487080" r:id="rId7"/>
    <p:sldLayoutId id="2147487081" r:id="rId8"/>
    <p:sldLayoutId id="2147487082" r:id="rId9"/>
    <p:sldLayoutId id="2147487039" r:id="rId10"/>
    <p:sldLayoutId id="2147487040" r:id="rId11"/>
    <p:sldLayoutId id="2147487041" r:id="rId12"/>
    <p:sldLayoutId id="2147487042" r:id="rId13"/>
    <p:sldLayoutId id="2147487043" r:id="rId14"/>
    <p:sldLayoutId id="2147487044" r:id="rId15"/>
    <p:sldLayoutId id="2147487083" r:id="rId16"/>
    <p:sldLayoutId id="2147487084" r:id="rId17"/>
    <p:sldLayoutId id="2147487085" r:id="rId18"/>
    <p:sldLayoutId id="2147487086" r:id="rId19"/>
    <p:sldLayoutId id="2147487045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el estilo del título del Patrón</a:t>
            </a:r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los estilos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Gill Sans Infant Std" pitchFamily="34" charset="0"/>
              </a:defRPr>
            </a:lvl1pPr>
          </a:lstStyle>
          <a:p>
            <a:fld id="{05F9B3D4-4C44-400C-9229-E61E1F7E526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4105" name="Picture 10" descr="Save_the_Children_logo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08" name="Picture 8" descr="Underscore_line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087" r:id="rId1"/>
    <p:sldLayoutId id="2147487088" r:id="rId2"/>
    <p:sldLayoutId id="2147487089" r:id="rId3"/>
    <p:sldLayoutId id="2147487090" r:id="rId4"/>
    <p:sldLayoutId id="2147487046" r:id="rId5"/>
    <p:sldLayoutId id="2147487047" r:id="rId6"/>
    <p:sldLayoutId id="2147487048" r:id="rId7"/>
    <p:sldLayoutId id="2147487091" r:id="rId8"/>
    <p:sldLayoutId id="2147487092" r:id="rId9"/>
    <p:sldLayoutId id="2147487093" r:id="rId10"/>
    <p:sldLayoutId id="2147487094" r:id="rId11"/>
    <p:sldLayoutId id="2147487095" r:id="rId12"/>
    <p:sldLayoutId id="2147487096" r:id="rId13"/>
    <p:sldLayoutId id="2147487097" r:id="rId14"/>
    <p:sldLayoutId id="2147487098" r:id="rId15"/>
    <p:sldLayoutId id="2147487100" r:id="rId16"/>
    <p:sldLayoutId id="2147487101" r:id="rId17"/>
    <p:sldLayoutId id="2147487102" r:id="rId18"/>
    <p:sldLayoutId id="2147487103" r:id="rId19"/>
    <p:sldLayoutId id="2147487104" r:id="rId20"/>
    <p:sldLayoutId id="2147487105" r:id="rId21"/>
    <p:sldLayoutId id="2147487106" r:id="rId22"/>
    <p:sldLayoutId id="2147487107" r:id="rId23"/>
    <p:sldLayoutId id="2147487116" r:id="rId24"/>
  </p:sldLayoutIdLst>
  <p:hf hdr="0" dt="0"/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224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6FCB7D5-EBDC-4119-A67C-9ECC8745A5BA}" type="slidenum">
              <a:rPr lang="en-GB" altLang="en-US" sz="1100">
                <a:solidFill>
                  <a:srgbClr val="000000"/>
                </a:solidFill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5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44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el estilo del título del Patrón</a:t>
            </a:r>
            <a:endParaRPr lang="en-US" altLang="en-US"/>
          </a:p>
        </p:txBody>
      </p:sp>
      <p:sp>
        <p:nvSpPr>
          <p:cNvPr id="102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  <a:p>
            <a:pPr lvl="4"/>
            <a:r>
              <a:rPr lang="en-GB" altLang="en-US"/>
              <a:t>Quinto nivel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189" eaLnBrk="1" hangingPunct="1">
              <a:defRPr sz="1000"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fld id="{54B180BD-B8FB-4742-98D6-E75BE5A52B37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0249" name="Picture 10" descr="Save_the_Children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52" name="Picture 8" descr="Underscore_lin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112" r:id="rId1"/>
  </p:sldLayoutIdLst>
  <p:hf hdr="0" dt="0"/>
  <p:txStyles>
    <p:titleStyle>
      <a:lvl1pPr algn="l" defTabSz="457189" rtl="0" fontAlgn="base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2276872"/>
            <a:ext cx="8082995" cy="447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305554" cy="137264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 </a:t>
            </a:r>
            <a:r>
              <a:rPr lang="en-GB" altLang="en-US" sz="3100" b="1" dirty="0"/>
              <a:t>CURSO TALLER ALIMENTACIÓN DEL LACTANTE Y DEL NIÑO Y DE LA NIÑA MENOR DE DOS AÑOS EN EMERGENCIAS</a:t>
            </a:r>
            <a:br>
              <a:rPr lang="en-GB" altLang="en-US" sz="3100" b="1" dirty="0"/>
            </a:br>
            <a:endParaRPr lang="en-US" altLang="en-US" sz="31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4921251" cy="438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120445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868491"/>
            <a:ext cx="8820151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-119061" y="866778"/>
            <a:ext cx="8820151" cy="1198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¿POR QUÉ ES IMPORTANTE  LA ALNP-E?</a:t>
            </a:r>
            <a:br>
              <a:rPr lang="en-GB" altLang="en-US" sz="4300" b="1" dirty="0"/>
            </a:br>
            <a:endParaRPr lang="en-US" altLang="en-US" sz="22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723280"/>
            <a:ext cx="4921251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110" y="3355078"/>
            <a:ext cx="5715315" cy="306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0" name="Picture 1" descr="syria conflic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09538" cy="405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2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93" b="15505"/>
          <a:stretch/>
        </p:blipFill>
        <p:spPr bwMode="auto">
          <a:xfrm>
            <a:off x="-11188" y="3860801"/>
            <a:ext cx="4512955" cy="255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271"/>
          <a:stretch/>
        </p:blipFill>
        <p:spPr bwMode="auto">
          <a:xfrm>
            <a:off x="2699639" y="-5936"/>
            <a:ext cx="6444361" cy="333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TextBox 15"/>
          <p:cNvSpPr txBox="1">
            <a:spLocks noChangeArrowheads="1"/>
          </p:cNvSpPr>
          <p:nvPr/>
        </p:nvSpPr>
        <p:spPr bwMode="auto">
          <a:xfrm>
            <a:off x="130970" y="6112712"/>
            <a:ext cx="15113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1100" dirty="0">
                <a:solidFill>
                  <a:srgbClr val="FFFFFF"/>
                </a:solidFill>
                <a:latin typeface="Calibri" panose="020F0502020204030204" pitchFamily="34" charset="0"/>
              </a:rPr>
              <a:t>Children</a:t>
            </a:r>
          </a:p>
        </p:txBody>
      </p:sp>
      <p:pic>
        <p:nvPicPr>
          <p:cNvPr id="10957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9979" y="2433546"/>
            <a:ext cx="3587751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6" name="TextBox 16"/>
          <p:cNvSpPr txBox="1">
            <a:spLocks noChangeArrowheads="1"/>
          </p:cNvSpPr>
          <p:nvPr/>
        </p:nvSpPr>
        <p:spPr bwMode="auto">
          <a:xfrm>
            <a:off x="2843216" y="2060578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7" name="TextBox 17"/>
          <p:cNvSpPr txBox="1">
            <a:spLocks noChangeArrowheads="1"/>
          </p:cNvSpPr>
          <p:nvPr/>
        </p:nvSpPr>
        <p:spPr bwMode="auto">
          <a:xfrm>
            <a:off x="-11189" y="3569026"/>
            <a:ext cx="19645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800" dirty="0">
                <a:solidFill>
                  <a:srgbClr val="FFFFFF"/>
                </a:solidFill>
                <a:latin typeface="Gill Sans Infant MT"/>
              </a:rPr>
              <a:t>Children</a:t>
            </a:r>
            <a:endParaRPr lang="en-US" altLang="en-US" sz="1000" dirty="0">
              <a:solidFill>
                <a:srgbClr val="FFFFFF"/>
              </a:solidFill>
              <a:latin typeface="Gill Sans Infant MT"/>
            </a:endParaRPr>
          </a:p>
        </p:txBody>
      </p:sp>
      <p:sp>
        <p:nvSpPr>
          <p:cNvPr id="109578" name="TextBox 18"/>
          <p:cNvSpPr txBox="1">
            <a:spLocks noChangeArrowheads="1"/>
          </p:cNvSpPr>
          <p:nvPr/>
        </p:nvSpPr>
        <p:spPr bwMode="auto">
          <a:xfrm>
            <a:off x="8172403" y="6119089"/>
            <a:ext cx="15128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00" dirty="0">
                <a:solidFill>
                  <a:srgbClr val="FFFFFF"/>
                </a:solidFill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9" name="TextBox 19"/>
          <p:cNvSpPr txBox="1">
            <a:spLocks noChangeArrowheads="1"/>
          </p:cNvSpPr>
          <p:nvPr/>
        </p:nvSpPr>
        <p:spPr bwMode="auto">
          <a:xfrm>
            <a:off x="7922455" y="2942182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FORMACIÓN DEL IYCF-E: ¿POR QUÉ ES IMPORTANTE EL IYCF-E?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CB7B8-A7DC-4C45-8836-250C5E9EDCA1}"/>
              </a:ext>
            </a:extLst>
          </p:cNvPr>
          <p:cNvSpPr txBox="1"/>
          <p:nvPr/>
        </p:nvSpPr>
        <p:spPr>
          <a:xfrm>
            <a:off x="5228073" y="4223862"/>
            <a:ext cx="730969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427356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4713" y="1565637"/>
            <a:ext cx="2875280" cy="4307840"/>
          </a:xfrm>
          <a:prstGeom prst="rect">
            <a:avLst/>
          </a:prstGeom>
        </p:spPr>
      </p:pic>
      <p:sp>
        <p:nvSpPr>
          <p:cNvPr id="873510" name="AutoShape 38"/>
          <p:cNvSpPr>
            <a:spLocks noChangeArrowheads="1"/>
          </p:cNvSpPr>
          <p:nvPr/>
        </p:nvSpPr>
        <p:spPr bwMode="auto">
          <a:xfrm>
            <a:off x="251523" y="1383508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No proporciona protección activa</a:t>
            </a:r>
          </a:p>
        </p:txBody>
      </p:sp>
      <p:sp>
        <p:nvSpPr>
          <p:cNvPr id="873512" name="AutoShape 40"/>
          <p:cNvSpPr>
            <a:spLocks noChangeArrowheads="1"/>
          </p:cNvSpPr>
          <p:nvPr/>
        </p:nvSpPr>
        <p:spPr bwMode="auto">
          <a:xfrm>
            <a:off x="6326187" y="2065066"/>
            <a:ext cx="2478088" cy="120328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La leche de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fórmula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en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polvo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no es estéril</a:t>
            </a:r>
          </a:p>
        </p:txBody>
      </p:sp>
      <p:sp>
        <p:nvSpPr>
          <p:cNvPr id="873513" name="AutoShape 41"/>
          <p:cNvSpPr>
            <a:spLocks noChangeArrowheads="1"/>
          </p:cNvSpPr>
          <p:nvPr/>
        </p:nvSpPr>
        <p:spPr bwMode="auto">
          <a:xfrm>
            <a:off x="251523" y="2851513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inseguridad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alimentaria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y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dependencia</a:t>
            </a:r>
            <a:endParaRPr lang="en-US" sz="2000" b="1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2" name="AutoShape 42"/>
          <p:cNvSpPr>
            <a:spLocks noChangeArrowheads="1"/>
          </p:cNvSpPr>
          <p:nvPr/>
        </p:nvSpPr>
        <p:spPr bwMode="auto">
          <a:xfrm>
            <a:off x="6326187" y="3835358"/>
            <a:ext cx="2478088" cy="124968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El biberón y las tetinas presentan una fuente adicional de infección</a:t>
            </a:r>
          </a:p>
        </p:txBody>
      </p:sp>
      <p:sp>
        <p:nvSpPr>
          <p:cNvPr id="873511" name="AutoShape 39"/>
          <p:cNvSpPr>
            <a:spLocks noChangeArrowheads="1"/>
          </p:cNvSpPr>
          <p:nvPr/>
        </p:nvSpPr>
        <p:spPr bwMode="auto">
          <a:xfrm>
            <a:off x="248805" y="4360502"/>
            <a:ext cx="2622091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el costo en tiempo, recursos y cuidados</a:t>
            </a:r>
          </a:p>
        </p:txBody>
      </p:sp>
      <p:sp>
        <p:nvSpPr>
          <p:cNvPr id="98313" name="Title 2"/>
          <p:cNvSpPr>
            <a:spLocks noGrp="1"/>
          </p:cNvSpPr>
          <p:nvPr>
            <p:ph type="title"/>
          </p:nvPr>
        </p:nvSpPr>
        <p:spPr>
          <a:xfrm>
            <a:off x="423867" y="203203"/>
            <a:ext cx="7064375" cy="506413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La alimentación artificial siempre es arriesgada</a:t>
            </a:r>
          </a:p>
        </p:txBody>
      </p:sp>
      <p:sp>
        <p:nvSpPr>
          <p:cNvPr id="98315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475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A0EA332-64F2-224C-9FBD-8E6333336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49" y="1203725"/>
            <a:ext cx="8353425" cy="5523303"/>
          </a:xfrm>
          <a:prstGeom prst="rect">
            <a:avLst/>
          </a:prstGeom>
        </p:spPr>
      </p:pic>
      <p:sp>
        <p:nvSpPr>
          <p:cNvPr id="798738" name="AutoShape 18"/>
          <p:cNvSpPr>
            <a:spLocks noChangeArrowheads="1"/>
          </p:cNvSpPr>
          <p:nvPr/>
        </p:nvSpPr>
        <p:spPr bwMode="auto">
          <a:xfrm>
            <a:off x="5834063" y="1494695"/>
            <a:ext cx="2806700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altLang="zh-CN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Contaminación bacteriana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798737" name="AutoShape 17"/>
          <p:cNvSpPr>
            <a:spLocks noChangeArrowheads="1"/>
          </p:cNvSpPr>
          <p:nvPr/>
        </p:nvSpPr>
        <p:spPr bwMode="auto">
          <a:xfrm>
            <a:off x="5148263" y="5375276"/>
            <a:ext cx="3744912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Suministros y recursos limitados e inseguros </a:t>
            </a:r>
          </a:p>
        </p:txBody>
      </p:sp>
      <p:sp>
        <p:nvSpPr>
          <p:cNvPr id="798736" name="AutoShape 16"/>
          <p:cNvSpPr>
            <a:spLocks noChangeArrowheads="1"/>
          </p:cNvSpPr>
          <p:nvPr/>
        </p:nvSpPr>
        <p:spPr bwMode="auto">
          <a:xfrm>
            <a:off x="2693991" y="3141664"/>
            <a:ext cx="3324225" cy="7810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Agua contaminada</a:t>
            </a:r>
          </a:p>
        </p:txBody>
      </p:sp>
      <p:sp>
        <p:nvSpPr>
          <p:cNvPr id="99334" name="Text Box 50"/>
          <p:cNvSpPr txBox="1">
            <a:spLocks noChangeArrowheads="1"/>
          </p:cNvSpPr>
          <p:nvPr/>
        </p:nvSpPr>
        <p:spPr bwMode="auto">
          <a:xfrm>
            <a:off x="165932" y="171029"/>
            <a:ext cx="8353425" cy="95410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Alimentación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artificial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tiene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aún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más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RIESGO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las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emergencias</a:t>
            </a:r>
            <a:endParaRPr lang="fr-FR" altLang="en-US" sz="2800" b="1" dirty="0">
              <a:solidFill>
                <a:schemeClr val="bg1"/>
              </a:solidFill>
              <a:latin typeface="Gill Sans Infant Std"/>
            </a:endParaRPr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174628" y="5006976"/>
            <a:ext cx="3863975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Condiciones de hacinamiento con personas en movimiento</a:t>
            </a: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592139" y="1494695"/>
            <a:ext cx="2805112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Falta de agua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99337" name="TextBox 1"/>
          <p:cNvSpPr txBox="1">
            <a:spLocks noChangeArrowheads="1"/>
          </p:cNvSpPr>
          <p:nvPr/>
        </p:nvSpPr>
        <p:spPr bwMode="auto">
          <a:xfrm>
            <a:off x="7237416" y="6734178"/>
            <a:ext cx="24479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/>
              <a:t>The Guardian, 2010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926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9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38" grpId="0" animBg="1"/>
      <p:bldP spid="798737" grpId="0" animBg="1"/>
      <p:bldP spid="79873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¿Qué entendemos por prácticas recomendadas de la ALNP?</a:t>
            </a:r>
            <a:endParaRPr lang="en-US" altLang="en-US" dirty="0">
              <a:latin typeface="Gill Sans Infant Std" pitchFamily="34" charset="0"/>
              <a:cs typeface="Gill Sans Infant Std" pitchFamily="34" charset="0"/>
            </a:endParaRP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431803" y="1196753"/>
            <a:ext cx="4278313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LACTANCIA: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inmediatamente después del nacimiento (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primera hora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).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exclusiva durante 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6 meses.</a:t>
            </a:r>
          </a:p>
        </p:txBody>
      </p:sp>
      <p:sp>
        <p:nvSpPr>
          <p:cNvPr id="83974" name="Content Placeholder 5"/>
          <p:cNvSpPr>
            <a:spLocks noGrp="1"/>
          </p:cNvSpPr>
          <p:nvPr>
            <p:ph idx="14"/>
          </p:nvPr>
        </p:nvSpPr>
        <p:spPr>
          <a:xfrm>
            <a:off x="4710116" y="1196753"/>
            <a:ext cx="3997325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 ALIMENTACIÓN COMPLEMENTARIA: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Oportuna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(introducido a los 6 meses, 180 días).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Adecuada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en energía y nutrientes.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Higiénicamente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preparada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,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almacenada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y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utilizada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Frecuencia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apropiada, método de alimentación, alimentación activa.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Lactancia materna continuada hasta los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24 meses o más.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378166B-3E05-47A0-A62E-2EB4557568BF}" type="slidenum">
              <a:rPr lang="en-US" altLang="en-US" smtClean="0"/>
              <a:pPr/>
              <a:t>14</a:t>
            </a:fld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96135" y="5782402"/>
            <a:ext cx="864096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sp>
        <p:nvSpPr>
          <p:cNvPr id="12" name="Footer Placeholder 3"/>
          <p:cNvSpPr txBox="1">
            <a:spLocks/>
          </p:cNvSpPr>
          <p:nvPr/>
        </p:nvSpPr>
        <p:spPr bwMode="auto">
          <a:xfrm>
            <a:off x="2525716" y="6520261"/>
            <a:ext cx="3824287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GB" altLang="en-US" sz="1000" dirty="0">
                <a:latin typeface="Gill Sans Infant Std" pitchFamily="34" charset="0"/>
              </a:rPr>
              <a:t>FORMACIÓN DEL IYCF-E: ¿POR QUÉ ES IMPORTANTE EL IYCF-E?</a:t>
            </a:r>
          </a:p>
        </p:txBody>
      </p:sp>
      <p:pic>
        <p:nvPicPr>
          <p:cNvPr id="7" name="Picture 7" descr="A group of people looking at each other&#10;&#10;Description generated with high confidence">
            <a:extLst>
              <a:ext uri="{FF2B5EF4-FFF2-40B4-BE49-F238E27FC236}">
                <a16:creationId xmlns:a16="http://schemas.microsoft.com/office/drawing/2014/main" id="{F978DF29-1FBE-4D0E-BDB8-F23CB20F5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9" y="3166357"/>
            <a:ext cx="2743200" cy="1828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8576" y="4837952"/>
            <a:ext cx="129614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pic>
        <p:nvPicPr>
          <p:cNvPr id="9" name="Picture 9" descr="A person sitting on a table&#10;&#10;Description generated with high confidence">
            <a:extLst>
              <a:ext uri="{FF2B5EF4-FFF2-40B4-BE49-F238E27FC236}">
                <a16:creationId xmlns:a16="http://schemas.microsoft.com/office/drawing/2014/main" id="{7E795624-BEEC-4359-B96C-C12B6125DB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7046" y="4781377"/>
            <a:ext cx="2370819" cy="15465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3FA958-149E-4078-A024-11EAC9C4B21B}"/>
              </a:ext>
            </a:extLst>
          </p:cNvPr>
          <p:cNvSpPr txBox="1"/>
          <p:nvPr/>
        </p:nvSpPr>
        <p:spPr>
          <a:xfrm>
            <a:off x="2166215" y="6205306"/>
            <a:ext cx="922271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IYCF-E y MORTALIDAD</a:t>
            </a:r>
          </a:p>
        </p:txBody>
      </p:sp>
      <p:sp>
        <p:nvSpPr>
          <p:cNvPr id="94211" name="Content Placeholder 3"/>
          <p:cNvSpPr>
            <a:spLocks noGrp="1"/>
          </p:cNvSpPr>
          <p:nvPr>
            <p:ph idx="1"/>
          </p:nvPr>
        </p:nvSpPr>
        <p:spPr>
          <a:xfrm>
            <a:off x="611562" y="1600201"/>
            <a:ext cx="8095879" cy="4706939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¿Cuál cree usted que es el medio más eficaz para prevenir las muertes de menores de cinco años? 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endParaRPr lang="en-US" altLang="en-US" b="0" dirty="0">
              <a:solidFill>
                <a:schemeClr val="tx1"/>
              </a:solidFill>
              <a:latin typeface="Gill Sans Infant MT"/>
              <a:ea typeface="Gill Sans MT" pitchFamily="34" charset="0"/>
              <a:cs typeface="Gill Sans MT" pitchFamily="34" charset="0"/>
            </a:endParaRP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Materiales tratados con insecticidas.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Vacuna Hib (meningitis).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Lactancia materna exclusiva y continuada.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Alimentación complementaria adecuada.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Suplementos de vitamina A y Zinc.</a:t>
            </a:r>
          </a:p>
        </p:txBody>
      </p:sp>
      <p:sp>
        <p:nvSpPr>
          <p:cNvPr id="89093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45878"/>
              </p:ext>
            </p:extLst>
          </p:nvPr>
        </p:nvGraphicFramePr>
        <p:xfrm>
          <a:off x="408398" y="1173701"/>
          <a:ext cx="8336730" cy="5296426"/>
        </p:xfrm>
        <a:graphic>
          <a:graphicData uri="http://schemas.openxmlformats.org/drawingml/2006/table">
            <a:tbl>
              <a:tblPr/>
              <a:tblGrid>
                <a:gridCol w="4898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7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Intervenciones preventivas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Proporción de muertes de menores de 5 años evitadas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Lactancia materna exclusiva y continuada hasta el primer año de vida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13%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Materiales tratados con insecticida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7%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Alimentación complementaria adecuada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6%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Zinc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5%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Parto</a:t>
                      </a: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 </a:t>
                      </a: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higiénico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Vacuna Hib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Agua, saneamiento, higiene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Esteroides prenatales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Manejo de la temperatura del recién nacido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Vitamina 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5272" name="Text Box 3"/>
          <p:cNvSpPr txBox="1">
            <a:spLocks noChangeArrowheads="1"/>
          </p:cNvSpPr>
          <p:nvPr/>
        </p:nvSpPr>
        <p:spPr bwMode="auto">
          <a:xfrm>
            <a:off x="260354" y="481015"/>
            <a:ext cx="8632825" cy="371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Std"/>
                <a:cs typeface="Gill Sans Infant Std"/>
              </a:rPr>
              <a:t>Responde: Lactancia materna</a:t>
            </a:r>
          </a:p>
        </p:txBody>
      </p:sp>
      <p:sp>
        <p:nvSpPr>
          <p:cNvPr id="95273" name="TextBox 3"/>
          <p:cNvSpPr txBox="1">
            <a:spLocks noChangeArrowheads="1"/>
          </p:cNvSpPr>
          <p:nvPr/>
        </p:nvSpPr>
        <p:spPr bwMode="auto">
          <a:xfrm>
            <a:off x="251522" y="6165306"/>
            <a:ext cx="712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zh-CN" sz="1400" i="1" dirty="0">
                <a:latin typeface="+mj-lt"/>
              </a:rPr>
              <a:t>¿Cuántas muertes infantiles podemos prevenir este año? </a:t>
            </a:r>
            <a:r>
              <a:rPr lang="fr-FR" altLang="zh-CN" sz="1400" i="1" dirty="0">
                <a:latin typeface="+mj-lt"/>
              </a:rPr>
              <a:t>Lancet </a:t>
            </a:r>
            <a:r>
              <a:rPr lang="fr-FR" altLang="zh-CN" sz="1400" dirty="0">
                <a:latin typeface="+mj-lt"/>
              </a:rPr>
              <a:t>2003; 362: 65-71</a:t>
            </a:r>
            <a:endParaRPr lang="en-US" altLang="en-US" sz="1400" dirty="0">
              <a:latin typeface="+mj-lt"/>
            </a:endParaRPr>
          </a:p>
        </p:txBody>
      </p:sp>
      <p:sp>
        <p:nvSpPr>
          <p:cNvPr id="9015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5641-1613-4164-B8B3-243AFC3157A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Objetivo</a:t>
            </a:r>
            <a:r>
              <a:rPr lang="en-US" dirty="0"/>
              <a:t> del </a:t>
            </a:r>
            <a:r>
              <a:rPr lang="en-US" dirty="0" err="1"/>
              <a:t>Curso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ES" sz="2400" dirty="0">
                <a:solidFill>
                  <a:schemeClr val="tx1"/>
                </a:solidFill>
              </a:rPr>
              <a:t>El objetivo de este curso es brindarle las habilidades, el conocimiento y el entendimiento para brindar consejería en 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  <a:p>
            <a:pPr algn="ctr"/>
            <a:r>
              <a:rPr lang="es-ES" sz="2400" dirty="0">
                <a:solidFill>
                  <a:schemeClr val="tx1"/>
                </a:solidFill>
              </a:rPr>
              <a:t>  Lactancia Materna y en alimentación complementaria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GB">
                <a:solidFill>
                  <a:srgbClr val="222221"/>
                </a:solidFill>
              </a:rPr>
              <a:t>IYCF-E TRAINING: TRAINING INTRODUCTION</a:t>
            </a:r>
            <a:endParaRPr lang="en-GB" dirty="0">
              <a:solidFill>
                <a:srgbClr val="22222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fld id="{C3FDE51E-0052-334C-A4B2-C567FE9F326F}" type="slidenum">
              <a:rPr lang="en-US" smtClean="0">
                <a:solidFill>
                  <a:srgbClr val="222221"/>
                </a:solidFill>
              </a:rPr>
              <a:pPr/>
              <a:t>2</a:t>
            </a:fld>
            <a:endParaRPr lang="en-US" dirty="0">
              <a:solidFill>
                <a:srgbClr val="2222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25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E3D59C6-6F37-6845-8E5E-75442EF93F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2845938"/>
              </p:ext>
            </p:extLst>
          </p:nvPr>
        </p:nvGraphicFramePr>
        <p:xfrm>
          <a:off x="431800" y="1600200"/>
          <a:ext cx="8275638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896">
                  <a:extLst>
                    <a:ext uri="{9D8B030D-6E8A-4147-A177-3AD203B41FA5}">
                      <a16:colId xmlns:a16="http://schemas.microsoft.com/office/drawing/2014/main" val="1284942921"/>
                    </a:ext>
                  </a:extLst>
                </a:gridCol>
                <a:gridCol w="4113196">
                  <a:extLst>
                    <a:ext uri="{9D8B030D-6E8A-4147-A177-3AD203B41FA5}">
                      <a16:colId xmlns:a16="http://schemas.microsoft.com/office/drawing/2014/main" val="2664357111"/>
                    </a:ext>
                  </a:extLst>
                </a:gridCol>
                <a:gridCol w="2758546">
                  <a:extLst>
                    <a:ext uri="{9D8B030D-6E8A-4147-A177-3AD203B41FA5}">
                      <a16:colId xmlns:a16="http://schemas.microsoft.com/office/drawing/2014/main" val="2906154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Numero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Modulo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32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Introduccion</a:t>
                      </a:r>
                      <a:r>
                        <a:rPr lang="en-US" dirty="0"/>
                        <a:t> - por </a:t>
                      </a:r>
                      <a:r>
                        <a:rPr lang="en-US" dirty="0" err="1"/>
                        <a:t>qué</a:t>
                      </a:r>
                      <a:r>
                        <a:rPr lang="en-US" dirty="0"/>
                        <a:t> es </a:t>
                      </a:r>
                      <a:r>
                        <a:rPr lang="en-US" dirty="0" err="1"/>
                        <a:t>importante</a:t>
                      </a:r>
                      <a:r>
                        <a:rPr lang="en-US" dirty="0"/>
                        <a:t> la ALNP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08.00-08.30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59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Mithos</a:t>
                      </a:r>
                      <a:r>
                        <a:rPr lang="en-US" dirty="0"/>
                        <a:t> y </a:t>
                      </a:r>
                      <a:r>
                        <a:rPr lang="en-US" dirty="0" err="1"/>
                        <a:t>creecias</a:t>
                      </a:r>
                      <a:r>
                        <a:rPr lang="en-US" dirty="0"/>
                        <a:t> - </a:t>
                      </a:r>
                      <a:r>
                        <a:rPr lang="en-US" dirty="0" err="1"/>
                        <a:t>ejercicio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08.30-08.45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5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Lactancia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materna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08.45- 9.30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987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963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Alimentacion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complementaria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09.45- 10.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84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Interventciones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10.30-11.00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521892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298FA-C1AD-F84F-B214-378B1C285A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4A88-0D08-7A4E-A72A-54AE0AD128C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481DC-6F26-4347-927E-A57B026418A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518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6856" y="1772816"/>
            <a:ext cx="8229600" cy="4176712"/>
          </a:xfrm>
        </p:spPr>
        <p:txBody>
          <a:bodyPr>
            <a:normAutofit fontScale="92500" lnSpcReduction="1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sz="3600" b="1" kern="0" dirty="0" err="1">
                <a:solidFill>
                  <a:sysClr val="windowText" lastClr="000000"/>
                </a:solidFill>
              </a:rPr>
              <a:t>Porque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bebés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y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niños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pequeños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son </a:t>
            </a:r>
            <a:r>
              <a:rPr lang="en-US" sz="3600" b="1" kern="0" dirty="0">
                <a:solidFill>
                  <a:srgbClr val="FF0000"/>
                </a:solidFill>
              </a:rPr>
              <a:t>EXTREMADAMENTE </a:t>
            </a:r>
            <a:r>
              <a:rPr lang="en-US" sz="3600" b="1" kern="0" dirty="0" err="1">
                <a:solidFill>
                  <a:srgbClr val="FF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Son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a: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Mortalidad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Enfermedad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Desnutrición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2994"/>
            <a:ext cx="8707274" cy="787605"/>
          </a:xfrm>
        </p:spPr>
        <p:txBody>
          <a:bodyPr/>
          <a:lstStyle/>
          <a:p>
            <a:r>
              <a:rPr lang="en-GB" sz="2700" b="1" dirty="0"/>
              <a:t>¿Por </a:t>
            </a:r>
            <a:r>
              <a:rPr lang="en-GB" sz="2700" b="1" dirty="0" err="1"/>
              <a:t>qué</a:t>
            </a:r>
            <a:r>
              <a:rPr lang="en-GB" sz="2700" b="1" dirty="0"/>
              <a:t> es tan </a:t>
            </a:r>
            <a:r>
              <a:rPr lang="en-GB" sz="2700" b="1" dirty="0" err="1"/>
              <a:t>importante</a:t>
            </a:r>
            <a:r>
              <a:rPr lang="en-GB" sz="2700" b="1" dirty="0"/>
              <a:t> el </a:t>
            </a:r>
            <a:r>
              <a:rPr lang="en-GB" sz="2700" b="1" dirty="0" err="1"/>
              <a:t>grupo</a:t>
            </a:r>
            <a:r>
              <a:rPr lang="en-GB" sz="2700" b="1" dirty="0"/>
              <a:t> de </a:t>
            </a:r>
            <a:r>
              <a:rPr lang="en-GB" sz="2700" b="1" dirty="0" err="1"/>
              <a:t>edad</a:t>
            </a:r>
            <a:r>
              <a:rPr lang="en-GB" sz="2700" b="1" dirty="0"/>
              <a:t> de 0 a 23 meses?
</a:t>
            </a:r>
          </a:p>
        </p:txBody>
      </p:sp>
      <p:sp>
        <p:nvSpPr>
          <p:cNvPr id="4" name="Rectangle 3"/>
          <p:cNvSpPr/>
          <p:nvPr/>
        </p:nvSpPr>
        <p:spPr>
          <a:xfrm>
            <a:off x="6660232" y="6218403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761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2859742"/>
            <a:chOff x="3951164" y="1398917"/>
            <a:chExt cx="4436201" cy="2859742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16.8</a:t>
              </a:r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Mortalidad</a:t>
              </a:r>
              <a:r>
                <a:rPr lang="es-ES" sz="1200" dirty="0"/>
                <a:t> POR CADA 1.000 NACIDOS VIVOS
</a:t>
              </a:r>
              <a:endParaRPr lang="es-ES" sz="12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20%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4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1,4%</a:t>
              </a:r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Desnutrición aguda</a:t>
              </a:r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323029" y="4474208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7BC280-E6AC-1E47-8929-61A6B99F46E3}"/>
              </a:ext>
            </a:extLst>
          </p:cNvPr>
          <p:cNvSpPr/>
          <p:nvPr/>
        </p:nvSpPr>
        <p:spPr>
          <a:xfrm>
            <a:off x="4193053" y="2645401"/>
            <a:ext cx="213391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dirty="0">
                <a:solidFill>
                  <a:schemeClr val="lt1"/>
                </a:solidFill>
              </a:rPr>
              <a:t>Retraso en talla</a:t>
            </a:r>
          </a:p>
        </p:txBody>
      </p:sp>
    </p:spTree>
    <p:extLst>
      <p:ext uri="{BB962C8B-B14F-4D97-AF65-F5344CB8AC3E}">
        <p14:creationId xmlns:p14="http://schemas.microsoft.com/office/powerpoint/2010/main" val="253152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4"/>
          <p:cNvGrpSpPr>
            <a:grpSpLocks/>
          </p:cNvGrpSpPr>
          <p:nvPr/>
        </p:nvGrpSpPr>
        <p:grpSpPr bwMode="auto">
          <a:xfrm>
            <a:off x="828100" y="1268761"/>
            <a:ext cx="7808767" cy="4589172"/>
            <a:chOff x="1565409" y="2346336"/>
            <a:chExt cx="7128168" cy="3586377"/>
          </a:xfrm>
        </p:grpSpPr>
        <p:pic>
          <p:nvPicPr>
            <p:cNvPr id="8704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5786" y="2346336"/>
              <a:ext cx="6459538" cy="30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63" name="Rectangle 9"/>
            <p:cNvSpPr>
              <a:spLocks noChangeArrowheads="1"/>
            </p:cNvSpPr>
            <p:nvPr/>
          </p:nvSpPr>
          <p:spPr bwMode="auto">
            <a:xfrm rot="16200000">
              <a:off x="587618" y="3745438"/>
              <a:ext cx="2264628" cy="30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 err="1">
                  <a:latin typeface="+mj-lt"/>
                </a:rPr>
                <a:t>Muertes</a:t>
              </a:r>
              <a:r>
                <a:rPr lang="en-GB" altLang="en-US" sz="1600" b="1" dirty="0">
                  <a:latin typeface="+mj-lt"/>
                </a:rPr>
                <a:t> </a:t>
              </a:r>
              <a:r>
                <a:rPr lang="en-GB" altLang="en-US" sz="1600" b="1" dirty="0" err="1">
                  <a:latin typeface="+mj-lt"/>
                </a:rPr>
                <a:t>en</a:t>
              </a:r>
              <a:r>
                <a:rPr lang="en-GB" altLang="en-US" sz="1600" b="1" dirty="0">
                  <a:latin typeface="+mj-lt"/>
                </a:rPr>
                <a:t> % de admisiones</a:t>
              </a:r>
            </a:p>
          </p:txBody>
        </p:sp>
        <p:sp>
          <p:nvSpPr>
            <p:cNvPr id="92164" name="Rectangle 10"/>
            <p:cNvSpPr>
              <a:spLocks noChangeArrowheads="1"/>
            </p:cNvSpPr>
            <p:nvPr/>
          </p:nvSpPr>
          <p:spPr bwMode="auto">
            <a:xfrm>
              <a:off x="4574095" y="5404541"/>
              <a:ext cx="1350907" cy="26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>
                  <a:latin typeface="+mj-lt"/>
                </a:rPr>
                <a:t>Edad (meses)</a:t>
              </a:r>
            </a:p>
          </p:txBody>
        </p:sp>
        <p:sp>
          <p:nvSpPr>
            <p:cNvPr id="92165" name="Rectangle 11"/>
            <p:cNvSpPr>
              <a:spLocks noChangeArrowheads="1"/>
            </p:cNvSpPr>
            <p:nvPr/>
          </p:nvSpPr>
          <p:spPr bwMode="auto">
            <a:xfrm>
              <a:off x="2683561" y="5740295"/>
              <a:ext cx="6010016" cy="19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000" i="1" dirty="0">
                  <a:latin typeface="+mj-lt"/>
                </a:rPr>
                <a:t>Golden M. Comment on including infants in nutrition surveys: experiences of ACF in Kabul City. Intercambio de campo 2000;9:16-17</a:t>
              </a: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24634" y="401820"/>
            <a:ext cx="8282640" cy="50690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dirty="0" err="1">
                <a:latin typeface="Trade Gothic LT Com Cn"/>
              </a:rPr>
              <a:t>En</a:t>
            </a:r>
            <a:r>
              <a:rPr lang="en-GB" sz="3600" dirty="0">
                <a:latin typeface="Trade Gothic LT Com Cn"/>
              </a:rPr>
              <a:t> el </a:t>
            </a:r>
            <a:r>
              <a:rPr lang="en-GB" sz="3600" dirty="0" err="1">
                <a:latin typeface="Trade Gothic LT Com Cn"/>
              </a:rPr>
              <a:t>mundo</a:t>
            </a:r>
            <a:r>
              <a:rPr lang="en-GB" sz="3600" dirty="0">
                <a:latin typeface="Trade Gothic LT Com Cn"/>
              </a:rPr>
              <a:t> </a:t>
            </a:r>
            <a:r>
              <a:rPr lang="en-GB" sz="3600" dirty="0" err="1">
                <a:latin typeface="Trade Gothic LT Com Cn"/>
              </a:rPr>
              <a:t>mortalidad</a:t>
            </a:r>
            <a:r>
              <a:rPr lang="en-GB" sz="3600" dirty="0">
                <a:latin typeface="Trade Gothic LT Com Cn"/>
              </a:rPr>
              <a:t> es MÁS ALTA para los MÁS PEQUEÑOS</a:t>
            </a:r>
            <a:endParaRPr lang="fr-FR" sz="3600" dirty="0">
              <a:latin typeface="Trade Gothic LT Com Cn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-22575" y="5520631"/>
            <a:ext cx="9144000" cy="1062199"/>
            <a:chOff x="0" y="5795801"/>
            <a:chExt cx="9144000" cy="1062199"/>
          </a:xfrm>
        </p:grpSpPr>
        <p:sp>
          <p:nvSpPr>
            <p:cNvPr id="11" name="Rectángulo 10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7AA64F-13A5-CC44-8642-88D18FC0B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Amend presentation name in Footer and Apply to All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E2000-0DFB-4D44-B49F-0C89D57CE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3FDE51E-0052-334C-A4B2-C567FE9F326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B2B0CB-AF80-A047-A776-DF444568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¿Sabes las </a:t>
            </a:r>
            <a:r>
              <a:rPr lang="es-ES_tradnl" dirty="0"/>
              <a:t>recomendaciones por ALNP</a:t>
            </a:r>
            <a:r>
              <a:rPr lang="en-US" dirty="0"/>
              <a:t>?</a:t>
            </a:r>
          </a:p>
        </p:txBody>
      </p:sp>
      <p:pic>
        <p:nvPicPr>
          <p:cNvPr id="8" name="Imagen 4">
            <a:extLst>
              <a:ext uri="{FF2B5EF4-FFF2-40B4-BE49-F238E27FC236}">
                <a16:creationId xmlns:a16="http://schemas.microsoft.com/office/drawing/2014/main" id="{DD2BB3B3-628B-0948-B906-B140695D9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5" t="3073" r="6697" b="21635"/>
          <a:stretch/>
        </p:blipFill>
        <p:spPr>
          <a:xfrm>
            <a:off x="107504" y="1412776"/>
            <a:ext cx="3195861" cy="4232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DA8B88-7B78-7B48-9F2F-BBD49EEFDE1F}"/>
              </a:ext>
            </a:extLst>
          </p:cNvPr>
          <p:cNvSpPr txBox="1"/>
          <p:nvPr/>
        </p:nvSpPr>
        <p:spPr>
          <a:xfrm>
            <a:off x="3563888" y="1412776"/>
            <a:ext cx="514351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Gill Sans Infant Std"/>
                <a:cs typeface="Gill Sans Infant Std"/>
              </a:rPr>
              <a:t>¿</a:t>
            </a:r>
            <a:r>
              <a:rPr lang="en-US" sz="2000" dirty="0" err="1">
                <a:latin typeface="Gill Sans Infant Std"/>
                <a:cs typeface="Gill Sans Infant Std"/>
              </a:rPr>
              <a:t>Cuáles</a:t>
            </a:r>
            <a:r>
              <a:rPr lang="en-US" sz="2000" dirty="0">
                <a:latin typeface="Gill Sans Infant Std"/>
                <a:cs typeface="Gill Sans Infant Std"/>
              </a:rPr>
              <a:t> son las </a:t>
            </a:r>
            <a:r>
              <a:rPr lang="en-US" sz="2000" dirty="0" err="1">
                <a:latin typeface="Gill Sans Infant Std"/>
                <a:cs typeface="Gill Sans Infant Std"/>
              </a:rPr>
              <a:t>recomendaciones</a:t>
            </a:r>
            <a:r>
              <a:rPr lang="en-US" sz="2000" dirty="0">
                <a:latin typeface="Gill Sans Infant Std"/>
                <a:cs typeface="Gill Sans Infant Std"/>
              </a:rPr>
              <a:t> para la </a:t>
            </a:r>
            <a:r>
              <a:rPr lang="en-US" sz="2000" dirty="0" err="1">
                <a:latin typeface="Gill Sans Infant Std"/>
                <a:cs typeface="Gill Sans Infant Std"/>
              </a:rPr>
              <a:t>alimentación</a:t>
            </a:r>
            <a:r>
              <a:rPr lang="en-US" sz="2000" dirty="0">
                <a:latin typeface="Gill Sans Infant Std"/>
                <a:cs typeface="Gill Sans Infant Std"/>
              </a:rPr>
              <a:t> de un </a:t>
            </a:r>
            <a:r>
              <a:rPr lang="en-US" sz="2000" dirty="0" err="1">
                <a:latin typeface="Gill Sans Infant Std"/>
                <a:cs typeface="Gill Sans Infant Std"/>
              </a:rPr>
              <a:t>bebé</a:t>
            </a:r>
            <a:r>
              <a:rPr lang="en-US" sz="2000" dirty="0">
                <a:latin typeface="Gill Sans Infant Std"/>
                <a:cs typeface="Gill Sans Infant Std"/>
              </a:rPr>
              <a:t> </a:t>
            </a:r>
            <a:r>
              <a:rPr lang="en-US" sz="2000" dirty="0" err="1">
                <a:latin typeface="Gill Sans Infant Std"/>
                <a:cs typeface="Gill Sans Infant Std"/>
              </a:rPr>
              <a:t>durante</a:t>
            </a:r>
            <a:r>
              <a:rPr lang="en-US" sz="2000" dirty="0">
                <a:latin typeface="Gill Sans Infant Std"/>
                <a:cs typeface="Gill Sans Infant Std"/>
              </a:rPr>
              <a:t> los </a:t>
            </a:r>
            <a:r>
              <a:rPr lang="en-US" sz="2000" dirty="0" err="1">
                <a:latin typeface="Gill Sans Infant Std"/>
                <a:cs typeface="Gill Sans Infant Std"/>
              </a:rPr>
              <a:t>primeros</a:t>
            </a:r>
            <a:r>
              <a:rPr lang="en-US" sz="2000" dirty="0">
                <a:latin typeface="Gill Sans Infant Std"/>
                <a:cs typeface="Gill Sans Infant Std"/>
              </a:rPr>
              <a:t> 6 meses de </a:t>
            </a:r>
            <a:r>
              <a:rPr lang="en-US" sz="2000" dirty="0" err="1">
                <a:latin typeface="Gill Sans Infant Std"/>
                <a:cs typeface="Gill Sans Infant Std"/>
              </a:rPr>
              <a:t>vida</a:t>
            </a:r>
            <a:r>
              <a:rPr lang="en-US" sz="2000" dirty="0">
                <a:latin typeface="Gill Sans Infant Std"/>
                <a:cs typeface="Gill Sans Infant Std"/>
              </a:rPr>
              <a:t>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r>
              <a:rPr lang="en-US" sz="1500" dirty="0">
                <a:latin typeface="Gill Sans Infant Std"/>
                <a:cs typeface="Gill Sans Infant Std"/>
              </a:rPr>
              <a:t>¿</a:t>
            </a:r>
            <a:r>
              <a:rPr lang="en-US" sz="1500" dirty="0" err="1">
                <a:latin typeface="Gill Sans Infant Std"/>
                <a:cs typeface="Gill Sans Infant Std"/>
              </a:rPr>
              <a:t>Despues</a:t>
            </a:r>
            <a:r>
              <a:rPr lang="en-US" sz="1500" dirty="0">
                <a:latin typeface="Gill Sans Infant Std"/>
                <a:cs typeface="Gill Sans Infant Std"/>
              </a:rPr>
              <a:t> de 6 meses?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</p:txBody>
      </p:sp>
    </p:spTree>
    <p:extLst>
      <p:ext uri="{BB962C8B-B14F-4D97-AF65-F5344CB8AC3E}">
        <p14:creationId xmlns:p14="http://schemas.microsoft.com/office/powerpoint/2010/main" val="370822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467544" y="271194"/>
            <a:ext cx="2448272" cy="709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Gill Sans Infant Std"/>
              <a:cs typeface="Gill Sans Infant St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7ED610-20FE-4EA6-BCE9-C120F398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484784"/>
            <a:ext cx="9180512" cy="417672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1E1A484-1E4F-495C-8CEC-2F17ACBDB935}"/>
              </a:ext>
            </a:extLst>
          </p:cNvPr>
          <p:cNvSpPr txBox="1">
            <a:spLocks/>
          </p:cNvSpPr>
          <p:nvPr/>
        </p:nvSpPr>
        <p:spPr>
          <a:xfrm>
            <a:off x="466837" y="548680"/>
            <a:ext cx="8282643" cy="530405"/>
          </a:xfrm>
          <a:prstGeom prst="rect">
            <a:avLst/>
          </a:prstGeom>
        </p:spPr>
        <p:txBody>
          <a:bodyPr vert="horz" lIns="0" tIns="0" rIns="0" bIns="0" rtlCol="0" anchor="t">
            <a:normAutofit fontScale="92500"/>
          </a:bodyPr>
          <a:lstStyle>
            <a:lvl1pPr algn="l" defTabSz="4572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800" b="0" i="0" kern="1200" cap="none">
                <a:solidFill>
                  <a:schemeClr val="tx1"/>
                </a:solidFill>
                <a:latin typeface="Trade Gothic LT Com Cn" panose="020B0806040303020004" pitchFamily="34" charset="0"/>
                <a:ea typeface="+mj-ea"/>
                <a:cs typeface="Trade Gothic LT Com Cn" panose="020B0806040303020004" pitchFamily="34" charset="0"/>
              </a:defRPr>
            </a:lvl1pPr>
          </a:lstStyle>
          <a:p>
            <a:pPr algn="ctr"/>
            <a:r>
              <a:rPr lang="en-US" sz="3600" b="1" dirty="0" err="1">
                <a:latin typeface="Trade Gothic LT Com Cn" panose="020B0806040303020004"/>
              </a:rPr>
              <a:t>Alimentación</a:t>
            </a:r>
            <a:r>
              <a:rPr lang="en-US" sz="3600" b="1" dirty="0">
                <a:latin typeface="Trade Gothic LT Com Cn" panose="020B0806040303020004"/>
              </a:rPr>
              <a:t> de </a:t>
            </a:r>
            <a:r>
              <a:rPr lang="en-US" sz="3600" b="1" dirty="0" err="1">
                <a:latin typeface="Trade Gothic LT Com Cn" panose="020B0806040303020004"/>
              </a:rPr>
              <a:t>niños</a:t>
            </a:r>
            <a:r>
              <a:rPr lang="en-US" sz="3600" b="1" dirty="0">
                <a:latin typeface="Trade Gothic LT Com Cn" panose="020B0806040303020004"/>
              </a:rPr>
              <a:t> y </a:t>
            </a:r>
            <a:r>
              <a:rPr lang="en-US" sz="3600" b="1" dirty="0" err="1">
                <a:latin typeface="Trade Gothic LT Com Cn" panose="020B0806040303020004"/>
              </a:rPr>
              <a:t>niñas</a:t>
            </a:r>
            <a:r>
              <a:rPr lang="en-US" sz="3600" b="1" dirty="0">
                <a:latin typeface="Trade Gothic LT Com Cn" panose="020B0806040303020004"/>
              </a:rPr>
              <a:t> de 0 a 24 </a:t>
            </a:r>
            <a:r>
              <a:rPr lang="en-US" sz="3600" b="1" dirty="0" err="1">
                <a:latin typeface="Trade Gothic LT Com Cn" panose="020B0806040303020004"/>
              </a:rPr>
              <a:t>meses</a:t>
            </a:r>
            <a:endParaRPr lang="en-US" sz="3600" b="1" dirty="0">
              <a:latin typeface="Trade Gothic LT Com Cn" panose="020B0806040303020004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0" y="5795801"/>
            <a:ext cx="9144000" cy="1062199"/>
            <a:chOff x="0" y="5795801"/>
            <a:chExt cx="9144000" cy="1062199"/>
          </a:xfrm>
        </p:grpSpPr>
        <p:sp>
          <p:nvSpPr>
            <p:cNvPr id="9" name="Rectángulo 8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2062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3828364"/>
            <a:chOff x="3951164" y="1398917"/>
            <a:chExt cx="4436201" cy="3828364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 64%</a:t>
              </a:r>
              <a:endParaRPr lang="es-ES" sz="2400" kern="1200" dirty="0"/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Inicio temprano de la LM
</a:t>
              </a:r>
              <a:endParaRPr lang="es-ES" sz="20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56%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Dieta mínima aceptable
</a:t>
              </a:r>
              <a:endParaRPr lang="es-ES" sz="20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31%</a:t>
              </a:r>
              <a:endParaRPr lang="es-ES" sz="2400" kern="1200" dirty="0"/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LMe</a:t>
              </a:r>
              <a:r>
                <a:rPr lang="es-ES" sz="2400" kern="1200" dirty="0"/>
                <a:t> &lt;6 meses</a:t>
              </a:r>
            </a:p>
          </p:txBody>
        </p:sp>
        <p:sp>
          <p:nvSpPr>
            <p:cNvPr id="26" name="Forma libre 25"/>
            <p:cNvSpPr/>
            <p:nvPr/>
          </p:nvSpPr>
          <p:spPr>
            <a:xfrm>
              <a:off x="6784022" y="4397034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34%</a:t>
              </a:r>
              <a:endParaRPr lang="es-ES" sz="2400" kern="1200" dirty="0"/>
            </a:p>
          </p:txBody>
        </p:sp>
        <p:sp>
          <p:nvSpPr>
            <p:cNvPr id="27" name="Forma libre 26"/>
            <p:cNvSpPr/>
            <p:nvPr/>
          </p:nvSpPr>
          <p:spPr>
            <a:xfrm>
              <a:off x="3951164" y="4304784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LMc</a:t>
              </a:r>
              <a:endParaRPr lang="es-ES" sz="2400" kern="1200" dirty="0"/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216554" y="5226971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483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ave the Children PPT Theme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3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6" ma:contentTypeDescription="Create a new document." ma:contentTypeScope="" ma:versionID="dbdf93e8d38e87797be39c64e7f351a7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a7a61707f5d29fb456a8791d374a35aa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3913a5-fff7-4b25-bc4b-eac5b45096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633779-304a-4fec-a556-a2839aab83d9}" ma:internalName="TaxCatchAll" ma:showField="CatchAllData" ma:web="7a9f276f-f162-4cb8-9653-eafef4bd08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9f276f-f162-4cb8-9653-eafef4bd0861" xsi:nil="true"/>
    <lcf76f155ced4ddcb4097134ff3c332f xmlns="b545358d-e310-4d04-b43f-541cad9994cd">
      <Terms xmlns="http://schemas.microsoft.com/office/infopath/2007/PartnerControls"/>
    </lcf76f155ced4ddcb4097134ff3c332f>
  </documentManagement>
</p:properties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F41231-7144-4959-A064-A82B6BB9EF42}"/>
</file>

<file path=customXml/itemProps2.xml><?xml version="1.0" encoding="utf-8"?>
<ds:datastoreItem xmlns:ds="http://schemas.openxmlformats.org/officeDocument/2006/customXml" ds:itemID="{96366EE9-47D3-4E03-838B-2E560A701C5E}">
  <ds:schemaRefs>
    <ds:schemaRef ds:uri="http://schemas.openxmlformats.org/package/2006/metadata/core-properties"/>
    <ds:schemaRef ds:uri="http://purl.org/dc/elements/1.1/"/>
    <ds:schemaRef ds:uri="2f48e1d0-7cb8-41d9-828b-ed81fdeb0972"/>
    <ds:schemaRef ds:uri="782e7d56-4414-4efa-b9b7-ed5e763f3663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49F189-F087-4945-985D-4AF7DA88C6EC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57C885AD-3EE4-4731-A488-124F21953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STC_PPT_Template_Standard</Template>
  <TotalTime>16477</TotalTime>
  <Words>1580</Words>
  <Application>Microsoft Macintosh PowerPoint</Application>
  <PresentationFormat>On-screen Show (4:3)</PresentationFormat>
  <Paragraphs>214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Arial</vt:lpstr>
      <vt:lpstr>Calibri</vt:lpstr>
      <vt:lpstr>Gill Sans Infant MT</vt:lpstr>
      <vt:lpstr>Gill Sans Infant Std</vt:lpstr>
      <vt:lpstr>Gill Sans MT</vt:lpstr>
      <vt:lpstr>Times New Roman</vt:lpstr>
      <vt:lpstr>Trade Gothic LT Com Cn</vt:lpstr>
      <vt:lpstr>TradeGothic LT CondEighteen</vt:lpstr>
      <vt:lpstr>Wingdings</vt:lpstr>
      <vt:lpstr>NEW_PPT_Template</vt:lpstr>
      <vt:lpstr>1_NEW_PPT_Template</vt:lpstr>
      <vt:lpstr>2_NEW_PPT_Template</vt:lpstr>
      <vt:lpstr>Save the Children PPT Theme</vt:lpstr>
      <vt:lpstr>3_NEW_PPT_Template</vt:lpstr>
      <vt:lpstr>3_STC_Template_APR16</vt:lpstr>
      <vt:lpstr> CURSO TALLER ALIMENTACIÓN DEL LACTANTE Y DEL NIÑO Y DE LA NIÑA MENOR DE DOS AÑOS EN EMERGENCIAS </vt:lpstr>
      <vt:lpstr>Objetivo del Curso</vt:lpstr>
      <vt:lpstr>PowerPoint Presentation</vt:lpstr>
      <vt:lpstr>¿Por qué es tan importante el grupo de edad de 0 a 23 meses?
</vt:lpstr>
      <vt:lpstr>PowerPoint Presentation</vt:lpstr>
      <vt:lpstr>En el mundo mortalidad es MÁS ALTA para los MÁS PEQUEÑOS</vt:lpstr>
      <vt:lpstr>¿Sabes las recomendaciones por ALNP?</vt:lpstr>
      <vt:lpstr>PowerPoint Presentation</vt:lpstr>
      <vt:lpstr>PowerPoint Presentation</vt:lpstr>
      <vt:lpstr>¿POR QUÉ ES IMPORTANTE  LA ALNP-E? </vt:lpstr>
      <vt:lpstr>PowerPoint Presentation</vt:lpstr>
      <vt:lpstr>La alimentación artificial siempre es arriesgada</vt:lpstr>
      <vt:lpstr>PowerPoint Presentation</vt:lpstr>
      <vt:lpstr>¿Qué entendemos por prácticas recomendadas de la ALNP?</vt:lpstr>
      <vt:lpstr>IYCF-E y MORTALIDAD</vt:lpstr>
      <vt:lpstr>PowerPoint Presentation</vt:lpstr>
      <vt:lpstr>PowerPoint Presentation</vt:lpstr>
    </vt:vector>
  </TitlesOfParts>
  <Company>Save The Children 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Donnelly</dc:creator>
  <cp:lastModifiedBy>Alison Donnelly</cp:lastModifiedBy>
  <cp:revision>601</cp:revision>
  <cp:lastPrinted>2017-04-27T10:08:58Z</cp:lastPrinted>
  <dcterms:created xsi:type="dcterms:W3CDTF">2010-03-23T15:39:38Z</dcterms:created>
  <dcterms:modified xsi:type="dcterms:W3CDTF">2021-10-29T13:30:22Z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OneNet Document</vt:lpwstr>
  </property>
  <property fmtid="{D5CDD505-2E9C-101B-9397-08002B2CF9AE}" pid="3" name="display_urn:schemas-microsoft-com:office:office#Editor">
    <vt:lpwstr>Onate, Silvia</vt:lpwstr>
  </property>
  <property fmtid="{D5CDD505-2E9C-101B-9397-08002B2CF9AE}" pid="4" name="display_urn:schemas-microsoft-com:office:office#Author">
    <vt:lpwstr>Onate, Silvia</vt:lpwstr>
  </property>
  <property fmtid="{D5CDD505-2E9C-101B-9397-08002B2CF9AE}" pid="5" name="ContentTypeId">
    <vt:lpwstr>0x010100EFEBDE5D13C7C844895D4D0785CE1387</vt:lpwstr>
  </property>
  <property fmtid="{D5CDD505-2E9C-101B-9397-08002B2CF9AE}" pid="6" name="AuthorIds_UIVersion_11776">
    <vt:lpwstr>2066</vt:lpwstr>
  </property>
</Properties>
</file>