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theme/theme8.xml" ContentType="application/vnd.openxmlformats-officedocument.theme+xml"/>
  <Override PartName="/ppt/slideLayouts/slideLayout42.xml" ContentType="application/vnd.openxmlformats-officedocument.presentationml.slideLayout+xml"/>
  <Override PartName="/ppt/theme/theme9.xml" ContentType="application/vnd.openxmlformats-officedocument.theme+xml"/>
  <Override PartName="/ppt/slideLayouts/slideLayout43.xml" ContentType="application/vnd.openxmlformats-officedocument.presentationml.slideLayout+xml"/>
  <Override PartName="/ppt/theme/theme10.xml" ContentType="application/vnd.openxmlformats-officedocument.theme+xml"/>
  <Override PartName="/ppt/slideLayouts/slideLayout44.xml" ContentType="application/vnd.openxmlformats-officedocument.presentationml.slideLayout+xml"/>
  <Override PartName="/ppt/theme/theme11.xml" ContentType="application/vnd.openxmlformats-officedocument.theme+xml"/>
  <Override PartName="/ppt/slideLayouts/slideLayout45.xml" ContentType="application/vnd.openxmlformats-officedocument.presentationml.slideLayout+xml"/>
  <Override PartName="/ppt/theme/theme12.xml" ContentType="application/vnd.openxmlformats-officedocument.theme+xml"/>
  <Override PartName="/ppt/slideLayouts/slideLayout46.xml" ContentType="application/vnd.openxmlformats-officedocument.presentationml.slideLayout+xml"/>
  <Override PartName="/ppt/theme/theme13.xml" ContentType="application/vnd.openxmlformats-officedocument.theme+xml"/>
  <Override PartName="/ppt/slideLayouts/slideLayout47.xml" ContentType="application/vnd.openxmlformats-officedocument.presentationml.slideLayout+xml"/>
  <Override PartName="/ppt/theme/theme14.xml" ContentType="application/vnd.openxmlformats-officedocument.theme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theme/theme16.xml" ContentType="application/vnd.openxmlformats-officedocument.theme+xml"/>
  <Override PartName="/ppt/slideLayouts/slideLayout50.xml" ContentType="application/vnd.openxmlformats-officedocument.presentationml.slideLayout+xml"/>
  <Override PartName="/ppt/theme/theme17.xml" ContentType="application/vnd.openxmlformats-officedocument.theme+xml"/>
  <Override PartName="/ppt/slideLayouts/slideLayout51.xml" ContentType="application/vnd.openxmlformats-officedocument.presentationml.slideLayout+xml"/>
  <Override PartName="/ppt/theme/theme18.xml" ContentType="application/vnd.openxmlformats-officedocument.theme+xml"/>
  <Override PartName="/ppt/slideLayouts/slideLayout52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0" r:id="rId4"/>
    <p:sldMasterId id="2147484343" r:id="rId5"/>
    <p:sldMasterId id="2147484360" r:id="rId6"/>
    <p:sldMasterId id="2147484362" r:id="rId7"/>
    <p:sldMasterId id="2147484364" r:id="rId8"/>
    <p:sldMasterId id="2147484366" r:id="rId9"/>
    <p:sldMasterId id="2147484368" r:id="rId10"/>
    <p:sldMasterId id="2147484369" r:id="rId11"/>
    <p:sldMasterId id="2147484370" r:id="rId12"/>
    <p:sldMasterId id="2147484371" r:id="rId13"/>
    <p:sldMasterId id="2147484372" r:id="rId14"/>
    <p:sldMasterId id="2147484373" r:id="rId15"/>
    <p:sldMasterId id="2147484374" r:id="rId16"/>
    <p:sldMasterId id="2147484375" r:id="rId17"/>
    <p:sldMasterId id="2147484376" r:id="rId18"/>
    <p:sldMasterId id="2147484377" r:id="rId19"/>
    <p:sldMasterId id="2147484379" r:id="rId20"/>
    <p:sldMasterId id="2147484380" r:id="rId21"/>
    <p:sldMasterId id="2147484381" r:id="rId22"/>
  </p:sldMasterIdLst>
  <p:notesMasterIdLst>
    <p:notesMasterId r:id="rId40"/>
  </p:notesMasterIdLst>
  <p:handoutMasterIdLst>
    <p:handoutMasterId r:id="rId41"/>
  </p:handoutMasterIdLst>
  <p:sldIdLst>
    <p:sldId id="301" r:id="rId23"/>
    <p:sldId id="348" r:id="rId24"/>
    <p:sldId id="534" r:id="rId25"/>
    <p:sldId id="304" r:id="rId26"/>
    <p:sldId id="535" r:id="rId27"/>
    <p:sldId id="536" r:id="rId28"/>
    <p:sldId id="533" r:id="rId29"/>
    <p:sldId id="541" r:id="rId30"/>
    <p:sldId id="538" r:id="rId31"/>
    <p:sldId id="268" r:id="rId32"/>
    <p:sldId id="542" r:id="rId33"/>
    <p:sldId id="545" r:id="rId34"/>
    <p:sldId id="546" r:id="rId35"/>
    <p:sldId id="547" r:id="rId36"/>
    <p:sldId id="539" r:id="rId37"/>
    <p:sldId id="548" r:id="rId38"/>
    <p:sldId id="349" r:id="rId39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Gill Sans MT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29" clrIdx="1"/>
  <p:cmAuthor id="3" name="Burrell, Alice" initials="BA" lastIdx="10" clrIdx="2">
    <p:extLst>
      <p:ext uri="{19B8F6BF-5375-455C-9EA6-DF929625EA0E}">
        <p15:presenceInfo xmlns:p15="http://schemas.microsoft.com/office/powerpoint/2012/main" userId="S::aburrell@savechildren.org::5cc0b24f-e8b4-42ee-b526-acab743fe6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0021"/>
    <a:srgbClr val="718399"/>
    <a:srgbClr val="C80017"/>
    <a:srgbClr val="D50B26"/>
    <a:srgbClr val="EF8231"/>
    <a:srgbClr val="CCCC00"/>
    <a:srgbClr val="1163AA"/>
    <a:srgbClr val="2962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598" autoAdjust="0"/>
    <p:restoredTop sz="91886" autoAdjust="0"/>
  </p:normalViewPr>
  <p:slideViewPr>
    <p:cSldViewPr snapToGrid="0">
      <p:cViewPr>
        <p:scale>
          <a:sx n="110" d="100"/>
          <a:sy n="110" d="100"/>
        </p:scale>
        <p:origin x="-104" y="-1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7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2.xml"/><Relationship Id="rId42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9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tableStyles" Target="tableStyles.xml"/><Relationship Id="rId20" Type="http://schemas.openxmlformats.org/officeDocument/2006/relationships/slideMaster" Target="slideMasters/slideMaster17.xml"/><Relationship Id="rId41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6C4CB0-0140-4F2A-908D-BA42873B9E43}" type="doc">
      <dgm:prSet loTypeId="urn:microsoft.com/office/officeart/2005/8/layout/pyramid1" loCatId="pyramid" qsTypeId="urn:microsoft.com/office/officeart/2005/8/quickstyle/simple1" qsCatId="simple" csTypeId="urn:microsoft.com/office/officeart/2005/8/colors/colorful1" csCatId="colorful" phldr="1"/>
      <dgm:spPr/>
    </dgm:pt>
    <dgm:pt modelId="{A53E0AF4-6575-4BDC-9013-F353EC8F609F}">
      <dgm:prSet phldrT="[Text]" custT="1"/>
      <dgm:spPr/>
      <dgm:t>
        <a:bodyPr/>
        <a:lstStyle/>
        <a:p>
          <a:r>
            <a:rPr lang="en-US" sz="1200" dirty="0"/>
            <a:t>1. </a:t>
          </a:r>
          <a:r>
            <a:rPr lang="en-US" sz="1200" dirty="0" err="1"/>
            <a:t>Derivaciones</a:t>
          </a:r>
          <a:r>
            <a:rPr lang="en-US" sz="1200" dirty="0"/>
            <a:t> y </a:t>
          </a:r>
          <a:r>
            <a:rPr lang="en-US" sz="1200" dirty="0" err="1"/>
            <a:t>formación</a:t>
          </a:r>
          <a:r>
            <a:rPr lang="en-US" sz="1200" dirty="0"/>
            <a:t> del personal </a:t>
          </a:r>
          <a:r>
            <a:rPr lang="en-US" sz="1200" dirty="0" err="1"/>
            <a:t>sanitario</a:t>
          </a:r>
          <a:r>
            <a:rPr lang="en-US" sz="1200" dirty="0"/>
            <a:t>
2. </a:t>
          </a:r>
          <a:r>
            <a:rPr lang="en-US" sz="1200" dirty="0" err="1"/>
            <a:t>Protocolo</a:t>
          </a:r>
          <a:r>
            <a:rPr lang="en-US" sz="1200" dirty="0"/>
            <a:t> para </a:t>
          </a:r>
          <a:r>
            <a:rPr lang="en-US" sz="1200" dirty="0" err="1"/>
            <a:t>manejar</a:t>
          </a:r>
          <a:r>
            <a:rPr lang="en-US" sz="1200" dirty="0"/>
            <a:t> </a:t>
          </a:r>
          <a:r>
            <a:rPr lang="en-US" sz="1200" dirty="0" err="1"/>
            <a:t>cuidadosamente</a:t>
          </a:r>
          <a:r>
            <a:rPr lang="en-US" sz="1200" dirty="0"/>
            <a:t> a los </a:t>
          </a:r>
          <a:r>
            <a:rPr lang="en-US" sz="1200" dirty="0" err="1"/>
            <a:t>bebés</a:t>
          </a:r>
          <a:r>
            <a:rPr lang="en-US" sz="1200" dirty="0"/>
            <a:t> que no </a:t>
          </a:r>
          <a:r>
            <a:rPr lang="en-US" sz="1200" dirty="0" err="1"/>
            <a:t>pueden</a:t>
          </a:r>
          <a:r>
            <a:rPr lang="en-US" sz="1200" dirty="0"/>
            <a:t> ser </a:t>
          </a:r>
          <a:r>
            <a:rPr lang="en-US" sz="1200" dirty="0" err="1"/>
            <a:t>amamantados</a:t>
          </a:r>
          <a:r>
            <a:rPr lang="en-US" sz="1200" dirty="0"/>
            <a:t>
</a:t>
          </a:r>
        </a:p>
      </dgm:t>
    </dgm:pt>
    <dgm:pt modelId="{7EF0D124-8B51-4BA4-8E5B-98D42FC57E82}" type="parTrans" cxnId="{0EE6F8A4-ADCA-42AD-AC5C-22EA79116596}">
      <dgm:prSet/>
      <dgm:spPr/>
      <dgm:t>
        <a:bodyPr/>
        <a:lstStyle/>
        <a:p>
          <a:endParaRPr lang="en-US"/>
        </a:p>
      </dgm:t>
    </dgm:pt>
    <dgm:pt modelId="{F347BD22-0953-4C03-8482-651F06675232}" type="sibTrans" cxnId="{0EE6F8A4-ADCA-42AD-AC5C-22EA79116596}">
      <dgm:prSet/>
      <dgm:spPr/>
      <dgm:t>
        <a:bodyPr/>
        <a:lstStyle/>
        <a:p>
          <a:endParaRPr lang="en-US"/>
        </a:p>
      </dgm:t>
    </dgm:pt>
    <dgm:pt modelId="{5E542C5C-4DB6-4FC2-8782-033EEAAD4626}">
      <dgm:prSet phldrT="[Text]" custT="1"/>
      <dgm:spPr/>
      <dgm:t>
        <a:bodyPr/>
        <a:lstStyle/>
        <a:p>
          <a:endParaRPr lang="en-US" sz="1600" dirty="0"/>
        </a:p>
        <a:p>
          <a:r>
            <a:rPr lang="en-US" sz="1600" dirty="0"/>
            <a:t>1. </a:t>
          </a:r>
          <a:r>
            <a:rPr lang="en-US" sz="1600" dirty="0" err="1"/>
            <a:t>Grupos</a:t>
          </a:r>
          <a:r>
            <a:rPr lang="en-US" sz="1600" dirty="0"/>
            <a:t> de </a:t>
          </a:r>
          <a:r>
            <a:rPr lang="en-US" sz="1600" dirty="0" err="1"/>
            <a:t>apoyo</a:t>
          </a:r>
          <a:r>
            <a:rPr lang="en-US" sz="1600" dirty="0"/>
            <a:t> del ALNP
2. </a:t>
          </a:r>
          <a:r>
            <a:rPr lang="en-US" sz="1600" dirty="0" err="1"/>
            <a:t>Formación</a:t>
          </a:r>
          <a:r>
            <a:rPr lang="en-US" sz="1600" dirty="0"/>
            <a:t> de los </a:t>
          </a:r>
          <a:r>
            <a:rPr lang="en-US" sz="1600" dirty="0" err="1"/>
            <a:t>socorristas</a:t>
          </a:r>
          <a:r>
            <a:rPr lang="en-US" sz="1600" dirty="0"/>
            <a:t> de </a:t>
          </a:r>
          <a:r>
            <a:rPr lang="en-US" sz="1600" dirty="0" err="1"/>
            <a:t>primera</a:t>
          </a:r>
          <a:r>
            <a:rPr lang="en-US" sz="1600" dirty="0"/>
            <a:t> </a:t>
          </a:r>
          <a:r>
            <a:rPr lang="en-US" sz="1600" dirty="0" err="1"/>
            <a:t>línea</a:t>
          </a:r>
          <a:r>
            <a:rPr lang="en-US" sz="1600" dirty="0"/>
            <a:t> 
</a:t>
          </a:r>
        </a:p>
      </dgm:t>
    </dgm:pt>
    <dgm:pt modelId="{F80DCAC1-58A7-4A80-BC83-189CE667A9D4}" type="parTrans" cxnId="{91A2A4A8-2F23-4FD9-AB8D-7F820378E36F}">
      <dgm:prSet/>
      <dgm:spPr/>
      <dgm:t>
        <a:bodyPr/>
        <a:lstStyle/>
        <a:p>
          <a:endParaRPr lang="en-US"/>
        </a:p>
      </dgm:t>
    </dgm:pt>
    <dgm:pt modelId="{333AEEA2-6CB6-479D-B9BD-6A2AC88B1727}" type="sibTrans" cxnId="{91A2A4A8-2F23-4FD9-AB8D-7F820378E36F}">
      <dgm:prSet/>
      <dgm:spPr/>
      <dgm:t>
        <a:bodyPr/>
        <a:lstStyle/>
        <a:p>
          <a:endParaRPr lang="en-US"/>
        </a:p>
      </dgm:t>
    </dgm:pt>
    <dgm:pt modelId="{21792DA0-2340-4CF0-BEDB-D2B5ACEDF023}">
      <dgm:prSet phldrT="[Text]" custT="1"/>
      <dgm:spPr/>
      <dgm:t>
        <a:bodyPr/>
        <a:lstStyle/>
        <a:p>
          <a:r>
            <a:rPr lang="en-US" sz="1600" dirty="0"/>
            <a:t>1. </a:t>
          </a:r>
        </a:p>
        <a:p>
          <a:r>
            <a:rPr lang="en-US" sz="1600" dirty="0"/>
            <a:t>1. </a:t>
          </a:r>
          <a:r>
            <a:rPr lang="en-US" sz="1600" dirty="0" err="1"/>
            <a:t>Detección</a:t>
          </a:r>
          <a:r>
            <a:rPr lang="en-US" sz="1600" dirty="0"/>
            <a:t> de </a:t>
          </a:r>
          <a:r>
            <a:rPr lang="en-US" sz="1600" dirty="0" err="1"/>
            <a:t>problemas</a:t>
          </a:r>
          <a:r>
            <a:rPr lang="en-US" sz="1600" dirty="0"/>
            <a:t> por </a:t>
          </a:r>
          <a:r>
            <a:rPr lang="en-US" sz="1600" dirty="0" err="1"/>
            <a:t>parte</a:t>
          </a:r>
          <a:r>
            <a:rPr lang="en-US" sz="1600" dirty="0"/>
            <a:t> de </a:t>
          </a:r>
          <a:r>
            <a:rPr lang="en-US" sz="1600" dirty="0" err="1"/>
            <a:t>voluntarios</a:t>
          </a:r>
          <a:r>
            <a:rPr lang="en-US" sz="1600" dirty="0"/>
            <a:t>
2. </a:t>
          </a:r>
          <a:r>
            <a:rPr lang="en-US" sz="1600" dirty="0" err="1"/>
            <a:t>Establecimiento</a:t>
          </a:r>
          <a:r>
            <a:rPr lang="en-US" sz="1600" dirty="0"/>
            <a:t> de </a:t>
          </a:r>
          <a:r>
            <a:rPr lang="en-US" sz="1600" dirty="0" err="1"/>
            <a:t>espacios</a:t>
          </a:r>
          <a:r>
            <a:rPr lang="en-US" sz="1600" dirty="0"/>
            <a:t> </a:t>
          </a:r>
          <a:r>
            <a:rPr lang="en-US" sz="1600" dirty="0" err="1"/>
            <a:t>amigables</a:t>
          </a:r>
          <a:r>
            <a:rPr lang="en-US" sz="1600" dirty="0"/>
            <a:t> entre la </a:t>
          </a:r>
          <a:r>
            <a:rPr lang="en-US" sz="1600" dirty="0" err="1"/>
            <a:t>madre</a:t>
          </a:r>
          <a:r>
            <a:rPr lang="en-US" sz="1600" dirty="0"/>
            <a:t> y el </a:t>
          </a:r>
          <a:r>
            <a:rPr lang="en-US" sz="1600" dirty="0" err="1"/>
            <a:t>bebé</a:t>
          </a:r>
          <a:r>
            <a:rPr lang="en-US" sz="2000" dirty="0"/>
            <a:t>
</a:t>
          </a:r>
        </a:p>
      </dgm:t>
    </dgm:pt>
    <dgm:pt modelId="{6375E8D8-4B05-4850-B8DF-C91150AB8D18}" type="parTrans" cxnId="{0CA4664C-8575-4628-B309-91758628BC81}">
      <dgm:prSet/>
      <dgm:spPr/>
      <dgm:t>
        <a:bodyPr/>
        <a:lstStyle/>
        <a:p>
          <a:endParaRPr lang="en-US"/>
        </a:p>
      </dgm:t>
    </dgm:pt>
    <dgm:pt modelId="{49EDEEBC-C7CB-42D8-B26D-334CC9A4DD66}" type="sibTrans" cxnId="{0CA4664C-8575-4628-B309-91758628BC81}">
      <dgm:prSet/>
      <dgm:spPr/>
      <dgm:t>
        <a:bodyPr/>
        <a:lstStyle/>
        <a:p>
          <a:endParaRPr lang="en-US"/>
        </a:p>
      </dgm:t>
    </dgm:pt>
    <dgm:pt modelId="{D43D4216-0EE1-4CC9-A8B0-693C17ACBBF5}">
      <dgm:prSet phldrT="[Text]" custT="1"/>
      <dgm:spPr/>
      <dgm:t>
        <a:bodyPr/>
        <a:lstStyle/>
        <a:p>
          <a:endParaRPr lang="en-US" sz="1100" dirty="0"/>
        </a:p>
        <a:p>
          <a:r>
            <a:rPr lang="en-US" sz="1100" dirty="0"/>
            <a:t>1. </a:t>
          </a:r>
          <a:r>
            <a:rPr lang="en-US" sz="1400" dirty="0" err="1"/>
            <a:t>Abogar</a:t>
          </a:r>
          <a:r>
            <a:rPr lang="en-US" sz="1400" dirty="0"/>
            <a:t> con el </a:t>
          </a:r>
          <a:r>
            <a:rPr lang="en-US" sz="1400" dirty="0" err="1"/>
            <a:t>gobierno</a:t>
          </a:r>
          <a:r>
            <a:rPr lang="en-US" sz="1400" dirty="0"/>
            <a:t> y las </a:t>
          </a:r>
          <a:r>
            <a:rPr lang="en-US" sz="1400" dirty="0" err="1"/>
            <a:t>agencias</a:t>
          </a:r>
          <a:r>
            <a:rPr lang="en-US" sz="1400" dirty="0"/>
            <a:t> para no </a:t>
          </a:r>
          <a:r>
            <a:rPr lang="en-US" sz="1400" dirty="0" err="1"/>
            <a:t>dar</a:t>
          </a:r>
          <a:r>
            <a:rPr lang="en-US" sz="1400" dirty="0"/>
            <a:t> SLM
2. </a:t>
          </a:r>
          <a:r>
            <a:rPr lang="en-US" sz="1400" dirty="0" err="1"/>
            <a:t>Campaña</a:t>
          </a:r>
          <a:r>
            <a:rPr lang="en-US" sz="1400" dirty="0"/>
            <a:t> </a:t>
          </a:r>
          <a:r>
            <a:rPr lang="en-US" sz="1400" dirty="0" err="1"/>
            <a:t>mediática</a:t>
          </a:r>
          <a:r>
            <a:rPr lang="en-US" sz="1400" dirty="0"/>
            <a:t>
3. </a:t>
          </a:r>
          <a:r>
            <a:rPr lang="en-US" sz="1400" dirty="0" err="1"/>
            <a:t>Distribución</a:t>
          </a:r>
          <a:r>
            <a:rPr lang="en-US" sz="1400" dirty="0"/>
            <a:t> de </a:t>
          </a:r>
          <a:r>
            <a:rPr lang="en-US" sz="1400" dirty="0" err="1"/>
            <a:t>carteles</a:t>
          </a:r>
          <a:r>
            <a:rPr lang="en-US" sz="1400" dirty="0"/>
            <a:t>
4. </a:t>
          </a:r>
          <a:r>
            <a:rPr lang="en-US" sz="1400" dirty="0" err="1"/>
            <a:t>Capacitación</a:t>
          </a:r>
          <a:r>
            <a:rPr lang="en-US" sz="1400" dirty="0"/>
            <a:t> </a:t>
          </a:r>
          <a:r>
            <a:rPr lang="en-US" sz="1400" dirty="0" err="1"/>
            <a:t>sobre</a:t>
          </a:r>
          <a:r>
            <a:rPr lang="en-US" sz="1400" dirty="0"/>
            <a:t> </a:t>
          </a:r>
          <a:r>
            <a:rPr lang="en-US" sz="1400" dirty="0" err="1"/>
            <a:t>socios</a:t>
          </a:r>
          <a:r>
            <a:rPr lang="en-US" sz="1400" dirty="0"/>
            <a:t> </a:t>
          </a:r>
          <a:r>
            <a:rPr lang="en-US" sz="1400" dirty="0" err="1"/>
            <a:t>gubernamentales</a:t>
          </a:r>
          <a:r>
            <a:rPr lang="en-US" sz="1400" dirty="0"/>
            <a:t> y de </a:t>
          </a:r>
          <a:r>
            <a:rPr lang="en-US" sz="1400" dirty="0" err="1"/>
            <a:t>respuesta</a:t>
          </a:r>
          <a:r>
            <a:rPr lang="en-US" sz="1400" dirty="0"/>
            <a:t> </a:t>
          </a:r>
          <a:r>
            <a:rPr lang="en-US" sz="1400" dirty="0" err="1"/>
            <a:t>humnnaitaria</a:t>
          </a:r>
          <a:r>
            <a:rPr lang="en-US" sz="1100" dirty="0"/>
            <a:t>
</a:t>
          </a:r>
          <a:endParaRPr lang="en-US" sz="1800" dirty="0"/>
        </a:p>
      </dgm:t>
    </dgm:pt>
    <dgm:pt modelId="{48EDC69A-9B14-4E6C-A07B-E72B27D5EB22}" type="parTrans" cxnId="{7C1B02AB-7C8A-424D-84BA-2130BBDB2FA8}">
      <dgm:prSet/>
      <dgm:spPr/>
      <dgm:t>
        <a:bodyPr/>
        <a:lstStyle/>
        <a:p>
          <a:endParaRPr lang="en-US"/>
        </a:p>
      </dgm:t>
    </dgm:pt>
    <dgm:pt modelId="{280AB9F4-6F13-47C5-AB8C-C60D44039AC0}" type="sibTrans" cxnId="{7C1B02AB-7C8A-424D-84BA-2130BBDB2FA8}">
      <dgm:prSet/>
      <dgm:spPr/>
      <dgm:t>
        <a:bodyPr/>
        <a:lstStyle/>
        <a:p>
          <a:endParaRPr lang="en-US"/>
        </a:p>
      </dgm:t>
    </dgm:pt>
    <dgm:pt modelId="{926E6A07-F0FB-4228-86A9-DC670ED70244}" type="pres">
      <dgm:prSet presAssocID="{176C4CB0-0140-4F2A-908D-BA42873B9E43}" presName="Name0" presStyleCnt="0">
        <dgm:presLayoutVars>
          <dgm:dir/>
          <dgm:animLvl val="lvl"/>
          <dgm:resizeHandles val="exact"/>
        </dgm:presLayoutVars>
      </dgm:prSet>
      <dgm:spPr/>
    </dgm:pt>
    <dgm:pt modelId="{45EBC22C-8739-450A-9D60-3CB917F4705E}" type="pres">
      <dgm:prSet presAssocID="{A53E0AF4-6575-4BDC-9013-F353EC8F609F}" presName="Name8" presStyleCnt="0"/>
      <dgm:spPr/>
    </dgm:pt>
    <dgm:pt modelId="{416CDDE6-818A-42B4-9750-5AA185CB80E6}" type="pres">
      <dgm:prSet presAssocID="{A53E0AF4-6575-4BDC-9013-F353EC8F609F}" presName="level" presStyleLbl="node1" presStyleIdx="0" presStyleCnt="4">
        <dgm:presLayoutVars>
          <dgm:chMax val="1"/>
          <dgm:bulletEnabled val="1"/>
        </dgm:presLayoutVars>
      </dgm:prSet>
      <dgm:spPr/>
    </dgm:pt>
    <dgm:pt modelId="{76334D1E-68F1-48B7-89C4-6165658B7C14}" type="pres">
      <dgm:prSet presAssocID="{A53E0AF4-6575-4BDC-9013-F353EC8F609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69D00-7640-4DDC-9D62-9CD2A4AF9438}" type="pres">
      <dgm:prSet presAssocID="{5E542C5C-4DB6-4FC2-8782-033EEAAD4626}" presName="Name8" presStyleCnt="0"/>
      <dgm:spPr/>
    </dgm:pt>
    <dgm:pt modelId="{BD193AA8-ECCA-4917-895D-0AC7C05ABCEB}" type="pres">
      <dgm:prSet presAssocID="{5E542C5C-4DB6-4FC2-8782-033EEAAD4626}" presName="level" presStyleLbl="node1" presStyleIdx="1" presStyleCnt="4">
        <dgm:presLayoutVars>
          <dgm:chMax val="1"/>
          <dgm:bulletEnabled val="1"/>
        </dgm:presLayoutVars>
      </dgm:prSet>
      <dgm:spPr/>
    </dgm:pt>
    <dgm:pt modelId="{61F77C34-7EED-417A-AF28-C9343D82E510}" type="pres">
      <dgm:prSet presAssocID="{5E542C5C-4DB6-4FC2-8782-033EEAAD462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F0B6EFB-A2DD-467D-B232-2D43931EC485}" type="pres">
      <dgm:prSet presAssocID="{21792DA0-2340-4CF0-BEDB-D2B5ACEDF023}" presName="Name8" presStyleCnt="0"/>
      <dgm:spPr/>
    </dgm:pt>
    <dgm:pt modelId="{5AD53F64-8F9B-49DB-B638-C2D169E75574}" type="pres">
      <dgm:prSet presAssocID="{21792DA0-2340-4CF0-BEDB-D2B5ACEDF023}" presName="level" presStyleLbl="node1" presStyleIdx="2" presStyleCnt="4">
        <dgm:presLayoutVars>
          <dgm:chMax val="1"/>
          <dgm:bulletEnabled val="1"/>
        </dgm:presLayoutVars>
      </dgm:prSet>
      <dgm:spPr/>
    </dgm:pt>
    <dgm:pt modelId="{FFACF162-C002-4186-955F-32E9E9C6B2BE}" type="pres">
      <dgm:prSet presAssocID="{21792DA0-2340-4CF0-BEDB-D2B5ACEDF02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B7EEC4B-8592-4050-9CFA-9AC6009FA3AB}" type="pres">
      <dgm:prSet presAssocID="{D43D4216-0EE1-4CC9-A8B0-693C17ACBBF5}" presName="Name8" presStyleCnt="0"/>
      <dgm:spPr/>
    </dgm:pt>
    <dgm:pt modelId="{1F8EE6A3-64CC-4ECF-8E27-EAD8858307F7}" type="pres">
      <dgm:prSet presAssocID="{D43D4216-0EE1-4CC9-A8B0-693C17ACBBF5}" presName="level" presStyleLbl="node1" presStyleIdx="3" presStyleCnt="4" custLinFactNeighborY="1788">
        <dgm:presLayoutVars>
          <dgm:chMax val="1"/>
          <dgm:bulletEnabled val="1"/>
        </dgm:presLayoutVars>
      </dgm:prSet>
      <dgm:spPr/>
    </dgm:pt>
    <dgm:pt modelId="{B7686AD2-1CE4-4017-94AD-353B5A2A7A95}" type="pres">
      <dgm:prSet presAssocID="{D43D4216-0EE1-4CC9-A8B0-693C17ACBBF5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F2E0FE00-A232-422B-A69B-6A6CC942CDE9}" type="presOf" srcId="{176C4CB0-0140-4F2A-908D-BA42873B9E43}" destId="{926E6A07-F0FB-4228-86A9-DC670ED70244}" srcOrd="0" destOrd="0" presId="urn:microsoft.com/office/officeart/2005/8/layout/pyramid1"/>
    <dgm:cxn modelId="{EAD4FA3F-9C75-419F-BC5A-BF1876975D7F}" type="presOf" srcId="{21792DA0-2340-4CF0-BEDB-D2B5ACEDF023}" destId="{5AD53F64-8F9B-49DB-B638-C2D169E75574}" srcOrd="0" destOrd="0" presId="urn:microsoft.com/office/officeart/2005/8/layout/pyramid1"/>
    <dgm:cxn modelId="{31721E42-27E3-43E1-92F3-8747686F4EF3}" type="presOf" srcId="{A53E0AF4-6575-4BDC-9013-F353EC8F609F}" destId="{416CDDE6-818A-42B4-9750-5AA185CB80E6}" srcOrd="0" destOrd="0" presId="urn:microsoft.com/office/officeart/2005/8/layout/pyramid1"/>
    <dgm:cxn modelId="{0CA4664C-8575-4628-B309-91758628BC81}" srcId="{176C4CB0-0140-4F2A-908D-BA42873B9E43}" destId="{21792DA0-2340-4CF0-BEDB-D2B5ACEDF023}" srcOrd="2" destOrd="0" parTransId="{6375E8D8-4B05-4850-B8DF-C91150AB8D18}" sibTransId="{49EDEEBC-C7CB-42D8-B26D-334CC9A4DD66}"/>
    <dgm:cxn modelId="{4E18C182-A2B1-4DE2-A3F5-81DEF7961E29}" type="presOf" srcId="{D43D4216-0EE1-4CC9-A8B0-693C17ACBBF5}" destId="{1F8EE6A3-64CC-4ECF-8E27-EAD8858307F7}" srcOrd="0" destOrd="0" presId="urn:microsoft.com/office/officeart/2005/8/layout/pyramid1"/>
    <dgm:cxn modelId="{069F1686-857F-46AD-A0FF-F1904B1A86B8}" type="presOf" srcId="{5E542C5C-4DB6-4FC2-8782-033EEAAD4626}" destId="{61F77C34-7EED-417A-AF28-C9343D82E510}" srcOrd="1" destOrd="0" presId="urn:microsoft.com/office/officeart/2005/8/layout/pyramid1"/>
    <dgm:cxn modelId="{22E266A0-E977-435A-9B02-C60D223A1FFA}" type="presOf" srcId="{5E542C5C-4DB6-4FC2-8782-033EEAAD4626}" destId="{BD193AA8-ECCA-4917-895D-0AC7C05ABCEB}" srcOrd="0" destOrd="0" presId="urn:microsoft.com/office/officeart/2005/8/layout/pyramid1"/>
    <dgm:cxn modelId="{0EE6F8A4-ADCA-42AD-AC5C-22EA79116596}" srcId="{176C4CB0-0140-4F2A-908D-BA42873B9E43}" destId="{A53E0AF4-6575-4BDC-9013-F353EC8F609F}" srcOrd="0" destOrd="0" parTransId="{7EF0D124-8B51-4BA4-8E5B-98D42FC57E82}" sibTransId="{F347BD22-0953-4C03-8482-651F06675232}"/>
    <dgm:cxn modelId="{91A2A4A8-2F23-4FD9-AB8D-7F820378E36F}" srcId="{176C4CB0-0140-4F2A-908D-BA42873B9E43}" destId="{5E542C5C-4DB6-4FC2-8782-033EEAAD4626}" srcOrd="1" destOrd="0" parTransId="{F80DCAC1-58A7-4A80-BC83-189CE667A9D4}" sibTransId="{333AEEA2-6CB6-479D-B9BD-6A2AC88B1727}"/>
    <dgm:cxn modelId="{7C1B02AB-7C8A-424D-84BA-2130BBDB2FA8}" srcId="{176C4CB0-0140-4F2A-908D-BA42873B9E43}" destId="{D43D4216-0EE1-4CC9-A8B0-693C17ACBBF5}" srcOrd="3" destOrd="0" parTransId="{48EDC69A-9B14-4E6C-A07B-E72B27D5EB22}" sibTransId="{280AB9F4-6F13-47C5-AB8C-C60D44039AC0}"/>
    <dgm:cxn modelId="{286CD1AB-FE04-40B5-A161-F0B058B96787}" type="presOf" srcId="{D43D4216-0EE1-4CC9-A8B0-693C17ACBBF5}" destId="{B7686AD2-1CE4-4017-94AD-353B5A2A7A95}" srcOrd="1" destOrd="0" presId="urn:microsoft.com/office/officeart/2005/8/layout/pyramid1"/>
    <dgm:cxn modelId="{D98FFABA-AB63-47C9-B672-7F602F4A5DC7}" type="presOf" srcId="{21792DA0-2340-4CF0-BEDB-D2B5ACEDF023}" destId="{FFACF162-C002-4186-955F-32E9E9C6B2BE}" srcOrd="1" destOrd="0" presId="urn:microsoft.com/office/officeart/2005/8/layout/pyramid1"/>
    <dgm:cxn modelId="{B4C24BD6-3F3A-4CF1-BC05-0565814D2A7E}" type="presOf" srcId="{A53E0AF4-6575-4BDC-9013-F353EC8F609F}" destId="{76334D1E-68F1-48B7-89C4-6165658B7C14}" srcOrd="1" destOrd="0" presId="urn:microsoft.com/office/officeart/2005/8/layout/pyramid1"/>
    <dgm:cxn modelId="{A1CB26B3-5F96-4FE1-B27F-92F3BBD6E367}" type="presParOf" srcId="{926E6A07-F0FB-4228-86A9-DC670ED70244}" destId="{45EBC22C-8739-450A-9D60-3CB917F4705E}" srcOrd="0" destOrd="0" presId="urn:microsoft.com/office/officeart/2005/8/layout/pyramid1"/>
    <dgm:cxn modelId="{DA00AADA-C5A9-4315-A4EA-3BF32E481230}" type="presParOf" srcId="{45EBC22C-8739-450A-9D60-3CB917F4705E}" destId="{416CDDE6-818A-42B4-9750-5AA185CB80E6}" srcOrd="0" destOrd="0" presId="urn:microsoft.com/office/officeart/2005/8/layout/pyramid1"/>
    <dgm:cxn modelId="{D50C640F-D05B-463B-8AEE-79BFA3446634}" type="presParOf" srcId="{45EBC22C-8739-450A-9D60-3CB917F4705E}" destId="{76334D1E-68F1-48B7-89C4-6165658B7C14}" srcOrd="1" destOrd="0" presId="urn:microsoft.com/office/officeart/2005/8/layout/pyramid1"/>
    <dgm:cxn modelId="{8B45D895-AE55-4FA5-B0FB-2C7B6BFFC29B}" type="presParOf" srcId="{926E6A07-F0FB-4228-86A9-DC670ED70244}" destId="{0D469D00-7640-4DDC-9D62-9CD2A4AF9438}" srcOrd="1" destOrd="0" presId="urn:microsoft.com/office/officeart/2005/8/layout/pyramid1"/>
    <dgm:cxn modelId="{DA6C0885-C8E5-4695-9B94-651368915B90}" type="presParOf" srcId="{0D469D00-7640-4DDC-9D62-9CD2A4AF9438}" destId="{BD193AA8-ECCA-4917-895D-0AC7C05ABCEB}" srcOrd="0" destOrd="0" presId="urn:microsoft.com/office/officeart/2005/8/layout/pyramid1"/>
    <dgm:cxn modelId="{3FF9056A-AB8F-4EEF-AE88-0EA1B1A5CCF0}" type="presParOf" srcId="{0D469D00-7640-4DDC-9D62-9CD2A4AF9438}" destId="{61F77C34-7EED-417A-AF28-C9343D82E510}" srcOrd="1" destOrd="0" presId="urn:microsoft.com/office/officeart/2005/8/layout/pyramid1"/>
    <dgm:cxn modelId="{9D57018F-EA50-49B8-94BF-57E6AF2C48F3}" type="presParOf" srcId="{926E6A07-F0FB-4228-86A9-DC670ED70244}" destId="{4F0B6EFB-A2DD-467D-B232-2D43931EC485}" srcOrd="2" destOrd="0" presId="urn:microsoft.com/office/officeart/2005/8/layout/pyramid1"/>
    <dgm:cxn modelId="{BD61D7D4-D31A-43B6-8D58-B7D283EFB40F}" type="presParOf" srcId="{4F0B6EFB-A2DD-467D-B232-2D43931EC485}" destId="{5AD53F64-8F9B-49DB-B638-C2D169E75574}" srcOrd="0" destOrd="0" presId="urn:microsoft.com/office/officeart/2005/8/layout/pyramid1"/>
    <dgm:cxn modelId="{8F5CAA1B-DF23-4D86-90E4-24287FE2A857}" type="presParOf" srcId="{4F0B6EFB-A2DD-467D-B232-2D43931EC485}" destId="{FFACF162-C002-4186-955F-32E9E9C6B2BE}" srcOrd="1" destOrd="0" presId="urn:microsoft.com/office/officeart/2005/8/layout/pyramid1"/>
    <dgm:cxn modelId="{9DCE6507-466C-4E52-A0DD-FA642C544A78}" type="presParOf" srcId="{926E6A07-F0FB-4228-86A9-DC670ED70244}" destId="{5B7EEC4B-8592-4050-9CFA-9AC6009FA3AB}" srcOrd="3" destOrd="0" presId="urn:microsoft.com/office/officeart/2005/8/layout/pyramid1"/>
    <dgm:cxn modelId="{C679A8D3-7258-482B-86B0-9D937F77FECC}" type="presParOf" srcId="{5B7EEC4B-8592-4050-9CFA-9AC6009FA3AB}" destId="{1F8EE6A3-64CC-4ECF-8E27-EAD8858307F7}" srcOrd="0" destOrd="0" presId="urn:microsoft.com/office/officeart/2005/8/layout/pyramid1"/>
    <dgm:cxn modelId="{31DE346D-C058-415F-B2B6-BCF2FF9DD32B}" type="presParOf" srcId="{5B7EEC4B-8592-4050-9CFA-9AC6009FA3AB}" destId="{B7686AD2-1CE4-4017-94AD-353B5A2A7A9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CDDE6-818A-42B4-9750-5AA185CB80E6}">
      <dsp:nvSpPr>
        <dsp:cNvPr id="0" name=""/>
        <dsp:cNvSpPr/>
      </dsp:nvSpPr>
      <dsp:spPr>
        <a:xfrm>
          <a:off x="2615452" y="0"/>
          <a:ext cx="1743635" cy="1235155"/>
        </a:xfrm>
        <a:prstGeom prst="trapezoid">
          <a:avLst>
            <a:gd name="adj" fmla="val 7058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1. </a:t>
          </a:r>
          <a:r>
            <a:rPr lang="en-US" sz="1200" kern="1200" dirty="0" err="1"/>
            <a:t>Derivaciones</a:t>
          </a:r>
          <a:r>
            <a:rPr lang="en-US" sz="1200" kern="1200" dirty="0"/>
            <a:t> y </a:t>
          </a:r>
          <a:r>
            <a:rPr lang="en-US" sz="1200" kern="1200" dirty="0" err="1"/>
            <a:t>formación</a:t>
          </a:r>
          <a:r>
            <a:rPr lang="en-US" sz="1200" kern="1200" dirty="0"/>
            <a:t> del personal </a:t>
          </a:r>
          <a:r>
            <a:rPr lang="en-US" sz="1200" kern="1200" dirty="0" err="1"/>
            <a:t>sanitario</a:t>
          </a:r>
          <a:r>
            <a:rPr lang="en-US" sz="1200" kern="1200" dirty="0"/>
            <a:t>
2. </a:t>
          </a:r>
          <a:r>
            <a:rPr lang="en-US" sz="1200" kern="1200" dirty="0" err="1"/>
            <a:t>Protocolo</a:t>
          </a:r>
          <a:r>
            <a:rPr lang="en-US" sz="1200" kern="1200" dirty="0"/>
            <a:t> para </a:t>
          </a:r>
          <a:r>
            <a:rPr lang="en-US" sz="1200" kern="1200" dirty="0" err="1"/>
            <a:t>manejar</a:t>
          </a:r>
          <a:r>
            <a:rPr lang="en-US" sz="1200" kern="1200" dirty="0"/>
            <a:t> </a:t>
          </a:r>
          <a:r>
            <a:rPr lang="en-US" sz="1200" kern="1200" dirty="0" err="1"/>
            <a:t>cuidadosamente</a:t>
          </a:r>
          <a:r>
            <a:rPr lang="en-US" sz="1200" kern="1200" dirty="0"/>
            <a:t> a los </a:t>
          </a:r>
          <a:r>
            <a:rPr lang="en-US" sz="1200" kern="1200" dirty="0" err="1"/>
            <a:t>bebés</a:t>
          </a:r>
          <a:r>
            <a:rPr lang="en-US" sz="1200" kern="1200" dirty="0"/>
            <a:t> que no </a:t>
          </a:r>
          <a:r>
            <a:rPr lang="en-US" sz="1200" kern="1200" dirty="0" err="1"/>
            <a:t>pueden</a:t>
          </a:r>
          <a:r>
            <a:rPr lang="en-US" sz="1200" kern="1200" dirty="0"/>
            <a:t> ser </a:t>
          </a:r>
          <a:r>
            <a:rPr lang="en-US" sz="1200" kern="1200" dirty="0" err="1"/>
            <a:t>amamantados</a:t>
          </a:r>
          <a:r>
            <a:rPr lang="en-US" sz="1200" kern="1200" dirty="0"/>
            <a:t>
</a:t>
          </a:r>
        </a:p>
      </dsp:txBody>
      <dsp:txXfrm>
        <a:off x="2615452" y="0"/>
        <a:ext cx="1743635" cy="1235155"/>
      </dsp:txXfrm>
    </dsp:sp>
    <dsp:sp modelId="{BD193AA8-ECCA-4917-895D-0AC7C05ABCEB}">
      <dsp:nvSpPr>
        <dsp:cNvPr id="0" name=""/>
        <dsp:cNvSpPr/>
      </dsp:nvSpPr>
      <dsp:spPr>
        <a:xfrm>
          <a:off x="1743635" y="1235155"/>
          <a:ext cx="3487270" cy="1235155"/>
        </a:xfrm>
        <a:prstGeom prst="trapezoid">
          <a:avLst>
            <a:gd name="adj" fmla="val 70584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1. </a:t>
          </a:r>
          <a:r>
            <a:rPr lang="en-US" sz="1600" kern="1200" dirty="0" err="1"/>
            <a:t>Grupos</a:t>
          </a:r>
          <a:r>
            <a:rPr lang="en-US" sz="1600" kern="1200" dirty="0"/>
            <a:t> de </a:t>
          </a:r>
          <a:r>
            <a:rPr lang="en-US" sz="1600" kern="1200" dirty="0" err="1"/>
            <a:t>apoyo</a:t>
          </a:r>
          <a:r>
            <a:rPr lang="en-US" sz="1600" kern="1200" dirty="0"/>
            <a:t> del ALNP
2. </a:t>
          </a:r>
          <a:r>
            <a:rPr lang="en-US" sz="1600" kern="1200" dirty="0" err="1"/>
            <a:t>Formación</a:t>
          </a:r>
          <a:r>
            <a:rPr lang="en-US" sz="1600" kern="1200" dirty="0"/>
            <a:t> de los </a:t>
          </a:r>
          <a:r>
            <a:rPr lang="en-US" sz="1600" kern="1200" dirty="0" err="1"/>
            <a:t>socorristas</a:t>
          </a:r>
          <a:r>
            <a:rPr lang="en-US" sz="1600" kern="1200" dirty="0"/>
            <a:t> de </a:t>
          </a:r>
          <a:r>
            <a:rPr lang="en-US" sz="1600" kern="1200" dirty="0" err="1"/>
            <a:t>primera</a:t>
          </a:r>
          <a:r>
            <a:rPr lang="en-US" sz="1600" kern="1200" dirty="0"/>
            <a:t> </a:t>
          </a:r>
          <a:r>
            <a:rPr lang="en-US" sz="1600" kern="1200" dirty="0" err="1"/>
            <a:t>línea</a:t>
          </a:r>
          <a:r>
            <a:rPr lang="en-US" sz="1600" kern="1200" dirty="0"/>
            <a:t> 
</a:t>
          </a:r>
        </a:p>
      </dsp:txBody>
      <dsp:txXfrm>
        <a:off x="2353907" y="1235155"/>
        <a:ext cx="2266725" cy="1235155"/>
      </dsp:txXfrm>
    </dsp:sp>
    <dsp:sp modelId="{5AD53F64-8F9B-49DB-B638-C2D169E75574}">
      <dsp:nvSpPr>
        <dsp:cNvPr id="0" name=""/>
        <dsp:cNvSpPr/>
      </dsp:nvSpPr>
      <dsp:spPr>
        <a:xfrm>
          <a:off x="871817" y="2470310"/>
          <a:ext cx="5230905" cy="1235155"/>
        </a:xfrm>
        <a:prstGeom prst="trapezoid">
          <a:avLst>
            <a:gd name="adj" fmla="val 70584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1.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1. </a:t>
          </a:r>
          <a:r>
            <a:rPr lang="en-US" sz="1600" kern="1200" dirty="0" err="1"/>
            <a:t>Detección</a:t>
          </a:r>
          <a:r>
            <a:rPr lang="en-US" sz="1600" kern="1200" dirty="0"/>
            <a:t> de </a:t>
          </a:r>
          <a:r>
            <a:rPr lang="en-US" sz="1600" kern="1200" dirty="0" err="1"/>
            <a:t>problemas</a:t>
          </a:r>
          <a:r>
            <a:rPr lang="en-US" sz="1600" kern="1200" dirty="0"/>
            <a:t> por </a:t>
          </a:r>
          <a:r>
            <a:rPr lang="en-US" sz="1600" kern="1200" dirty="0" err="1"/>
            <a:t>parte</a:t>
          </a:r>
          <a:r>
            <a:rPr lang="en-US" sz="1600" kern="1200" dirty="0"/>
            <a:t> de </a:t>
          </a:r>
          <a:r>
            <a:rPr lang="en-US" sz="1600" kern="1200" dirty="0" err="1"/>
            <a:t>voluntarios</a:t>
          </a:r>
          <a:r>
            <a:rPr lang="en-US" sz="1600" kern="1200" dirty="0"/>
            <a:t>
2. </a:t>
          </a:r>
          <a:r>
            <a:rPr lang="en-US" sz="1600" kern="1200" dirty="0" err="1"/>
            <a:t>Establecimiento</a:t>
          </a:r>
          <a:r>
            <a:rPr lang="en-US" sz="1600" kern="1200" dirty="0"/>
            <a:t> de </a:t>
          </a:r>
          <a:r>
            <a:rPr lang="en-US" sz="1600" kern="1200" dirty="0" err="1"/>
            <a:t>espacios</a:t>
          </a:r>
          <a:r>
            <a:rPr lang="en-US" sz="1600" kern="1200" dirty="0"/>
            <a:t> </a:t>
          </a:r>
          <a:r>
            <a:rPr lang="en-US" sz="1600" kern="1200" dirty="0" err="1"/>
            <a:t>amigables</a:t>
          </a:r>
          <a:r>
            <a:rPr lang="en-US" sz="1600" kern="1200" dirty="0"/>
            <a:t> entre la </a:t>
          </a:r>
          <a:r>
            <a:rPr lang="en-US" sz="1600" kern="1200" dirty="0" err="1"/>
            <a:t>madre</a:t>
          </a:r>
          <a:r>
            <a:rPr lang="en-US" sz="1600" kern="1200" dirty="0"/>
            <a:t> y el </a:t>
          </a:r>
          <a:r>
            <a:rPr lang="en-US" sz="1600" kern="1200" dirty="0" err="1"/>
            <a:t>bebé</a:t>
          </a:r>
          <a:r>
            <a:rPr lang="en-US" sz="2000" kern="1200" dirty="0"/>
            <a:t>
</a:t>
          </a:r>
        </a:p>
      </dsp:txBody>
      <dsp:txXfrm>
        <a:off x="1787226" y="2470310"/>
        <a:ext cx="3400088" cy="1235155"/>
      </dsp:txXfrm>
    </dsp:sp>
    <dsp:sp modelId="{1F8EE6A3-64CC-4ECF-8E27-EAD8858307F7}">
      <dsp:nvSpPr>
        <dsp:cNvPr id="0" name=""/>
        <dsp:cNvSpPr/>
      </dsp:nvSpPr>
      <dsp:spPr>
        <a:xfrm>
          <a:off x="0" y="3705465"/>
          <a:ext cx="6974541" cy="1235155"/>
        </a:xfrm>
        <a:prstGeom prst="trapezoid">
          <a:avLst>
            <a:gd name="adj" fmla="val 7058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1. </a:t>
          </a:r>
          <a:r>
            <a:rPr lang="en-US" sz="1400" kern="1200" dirty="0" err="1"/>
            <a:t>Abogar</a:t>
          </a:r>
          <a:r>
            <a:rPr lang="en-US" sz="1400" kern="1200" dirty="0"/>
            <a:t> con el </a:t>
          </a:r>
          <a:r>
            <a:rPr lang="en-US" sz="1400" kern="1200" dirty="0" err="1"/>
            <a:t>gobierno</a:t>
          </a:r>
          <a:r>
            <a:rPr lang="en-US" sz="1400" kern="1200" dirty="0"/>
            <a:t> y las </a:t>
          </a:r>
          <a:r>
            <a:rPr lang="en-US" sz="1400" kern="1200" dirty="0" err="1"/>
            <a:t>agencias</a:t>
          </a:r>
          <a:r>
            <a:rPr lang="en-US" sz="1400" kern="1200" dirty="0"/>
            <a:t> para no </a:t>
          </a:r>
          <a:r>
            <a:rPr lang="en-US" sz="1400" kern="1200" dirty="0" err="1"/>
            <a:t>dar</a:t>
          </a:r>
          <a:r>
            <a:rPr lang="en-US" sz="1400" kern="1200" dirty="0"/>
            <a:t> SLM
2. </a:t>
          </a:r>
          <a:r>
            <a:rPr lang="en-US" sz="1400" kern="1200" dirty="0" err="1"/>
            <a:t>Campaña</a:t>
          </a:r>
          <a:r>
            <a:rPr lang="en-US" sz="1400" kern="1200" dirty="0"/>
            <a:t> </a:t>
          </a:r>
          <a:r>
            <a:rPr lang="en-US" sz="1400" kern="1200" dirty="0" err="1"/>
            <a:t>mediática</a:t>
          </a:r>
          <a:r>
            <a:rPr lang="en-US" sz="1400" kern="1200" dirty="0"/>
            <a:t>
3. </a:t>
          </a:r>
          <a:r>
            <a:rPr lang="en-US" sz="1400" kern="1200" dirty="0" err="1"/>
            <a:t>Distribución</a:t>
          </a:r>
          <a:r>
            <a:rPr lang="en-US" sz="1400" kern="1200" dirty="0"/>
            <a:t> de </a:t>
          </a:r>
          <a:r>
            <a:rPr lang="en-US" sz="1400" kern="1200" dirty="0" err="1"/>
            <a:t>carteles</a:t>
          </a:r>
          <a:r>
            <a:rPr lang="en-US" sz="1400" kern="1200" dirty="0"/>
            <a:t>
4. </a:t>
          </a:r>
          <a:r>
            <a:rPr lang="en-US" sz="1400" kern="1200" dirty="0" err="1"/>
            <a:t>Capacitación</a:t>
          </a:r>
          <a:r>
            <a:rPr lang="en-US" sz="1400" kern="1200" dirty="0"/>
            <a:t> </a:t>
          </a:r>
          <a:r>
            <a:rPr lang="en-US" sz="1400" kern="1200" dirty="0" err="1"/>
            <a:t>sobre</a:t>
          </a:r>
          <a:r>
            <a:rPr lang="en-US" sz="1400" kern="1200" dirty="0"/>
            <a:t> </a:t>
          </a:r>
          <a:r>
            <a:rPr lang="en-US" sz="1400" kern="1200" dirty="0" err="1"/>
            <a:t>socios</a:t>
          </a:r>
          <a:r>
            <a:rPr lang="en-US" sz="1400" kern="1200" dirty="0"/>
            <a:t> </a:t>
          </a:r>
          <a:r>
            <a:rPr lang="en-US" sz="1400" kern="1200" dirty="0" err="1"/>
            <a:t>gubernamentales</a:t>
          </a:r>
          <a:r>
            <a:rPr lang="en-US" sz="1400" kern="1200" dirty="0"/>
            <a:t> y de </a:t>
          </a:r>
          <a:r>
            <a:rPr lang="en-US" sz="1400" kern="1200" dirty="0" err="1"/>
            <a:t>respuesta</a:t>
          </a:r>
          <a:r>
            <a:rPr lang="en-US" sz="1400" kern="1200" dirty="0"/>
            <a:t> </a:t>
          </a:r>
          <a:r>
            <a:rPr lang="en-US" sz="1400" kern="1200" dirty="0" err="1"/>
            <a:t>humnnaitaria</a:t>
          </a:r>
          <a:r>
            <a:rPr lang="en-US" sz="1100" kern="1200" dirty="0"/>
            <a:t>
</a:t>
          </a:r>
          <a:endParaRPr lang="en-US" sz="1800" kern="1200" dirty="0"/>
        </a:p>
      </dsp:txBody>
      <dsp:txXfrm>
        <a:off x="1220544" y="3705465"/>
        <a:ext cx="4533451" cy="1235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9028138D-89EB-4AEB-9AF3-E28A1666104E}" type="datetimeFigureOut">
              <a:rPr lang="en-GB" altLang="en-US"/>
              <a:pPr/>
              <a:t>29/10/2021</a:t>
            </a:fld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050897B-3D09-4371-8FD7-901F096A4CA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578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7B36A156-CAB8-4386-A0AA-3C674001601C}" type="datetimeFigureOut">
              <a:rPr lang="en-GB" altLang="en-US"/>
              <a:pPr/>
              <a:t>28/10/2021</a:t>
            </a:fld>
            <a:endParaRPr lang="en-GB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D091CF9-53B5-4CBC-9C0A-B8F42887DA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86473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E8D16760-526B-46F7-9B54-1197EBD7D5A7}" type="slidenum">
              <a:rPr lang="fr-FR" altLang="en-US" smtClean="0">
                <a:solidFill>
                  <a:prstClr val="black"/>
                </a:solidFill>
              </a:rPr>
              <a:pPr/>
              <a:t>1</a:t>
            </a:fld>
            <a:endParaRPr lang="fr-F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91CF9-53B5-4CBC-9C0A-B8F42887DAF2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68845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/>
              <a:buNone/>
            </a:pP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MS PGothic" pitchFamily="34" charset="-128"/>
              <a:cs typeface="MS PGothic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1A4F5-72F2-42B6-BBE7-00E65E461FD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1587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Tx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91CF9-53B5-4CBC-9C0A-B8F42887DAF2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0617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0FEA00-E1F8-498F-896E-6665D75E08AD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0751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 facilitador puede mostrar esta diapositiva después de los ejercicios</a:t>
            </a:r>
            <a:r>
              <a:rPr lang="en-US" baseline="0" dirty="0"/>
              <a:t> y los juegos de roles que demuestran escuchar y aprender.</a:t>
            </a:r>
          </a:p>
          <a:p>
            <a:pPr marL="0" indent="0">
              <a:buNone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Usar comunicación no verbal útil (mostrar en la imagen):</a:t>
            </a:r>
          </a:p>
          <a:p>
            <a:pPr marL="0" indent="0">
              <a:buNone/>
            </a:pPr>
            <a:endParaRPr lang="en-GB" altLang="en-US" sz="1200" dirty="0">
              <a:latin typeface="Gill Sans Infant Std"/>
              <a:ea typeface="宋体" pitchFamily="2" charset="-122"/>
            </a:endParaRP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Mantenga la cabeza a nivel con el cuidador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Preste atención (contacto visual)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Eliminar barreras (tablas y notas)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Tómese su tiempo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endParaRPr lang="en-GB" altLang="en-US" sz="1200" dirty="0">
              <a:latin typeface="Gill Sans Infant Std"/>
              <a:ea typeface="宋体" pitchFamily="2" charset="-122"/>
            </a:endParaRPr>
          </a:p>
          <a:p>
            <a:pPr>
              <a:buSzPct val="100000"/>
              <a:buFont typeface="Arial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Hacer preguntas que permitan al </a:t>
            </a:r>
            <a:r>
              <a:rPr lang="en-GB" altLang="en-US" sz="1200" dirty="0" err="1">
                <a:latin typeface="Gill Sans Infant Std"/>
                <a:ea typeface="宋体" pitchFamily="2" charset="-122"/>
              </a:rPr>
              <a:t>cuidador</a:t>
            </a:r>
            <a:r>
              <a:rPr lang="en-GB" altLang="en-US" sz="1200" dirty="0">
                <a:latin typeface="Gill Sans Infant Std"/>
                <a:ea typeface="宋体" pitchFamily="2" charset="-122"/>
              </a:rPr>
              <a:t> dar información detallada</a:t>
            </a:r>
          </a:p>
          <a:p>
            <a:pPr>
              <a:buSzPct val="100000"/>
              <a:buFont typeface="Arial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Usar respuestas y gestos para mostrar interés</a:t>
            </a:r>
          </a:p>
          <a:p>
            <a:pPr>
              <a:buSzPct val="100000"/>
              <a:buFont typeface="Arial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Escuchar las preocupaciones del cuidador</a:t>
            </a:r>
          </a:p>
          <a:p>
            <a:pPr>
              <a:buSzPct val="100000"/>
              <a:buFont typeface="Arial"/>
              <a:buChar char="•"/>
            </a:pPr>
            <a:r>
              <a:rPr lang="en-GB" altLang="en-US" sz="1200" dirty="0">
                <a:solidFill>
                  <a:srgbClr val="7030A0"/>
                </a:solidFill>
                <a:latin typeface="Gill Sans Infant Std"/>
                <a:ea typeface="宋体" pitchFamily="2" charset="-122"/>
              </a:rPr>
              <a:t>Reflexione </a:t>
            </a:r>
            <a:r>
              <a:rPr lang="en-GB" altLang="en-US" sz="1200" dirty="0">
                <a:latin typeface="Gill Sans Infant Std"/>
                <a:ea typeface="宋体" pitchFamily="2" charset="-122"/>
              </a:rPr>
              <a:t>sobre lo que dice el cuidador</a:t>
            </a:r>
          </a:p>
          <a:p>
            <a:pPr>
              <a:buSzPct val="100000"/>
              <a:buFont typeface="Arial"/>
              <a:buChar char="•"/>
            </a:pPr>
            <a:r>
              <a:rPr lang="en-GB" altLang="en-US" sz="1200" dirty="0">
                <a:latin typeface="Gill Sans Infant Std"/>
                <a:ea typeface="宋体" pitchFamily="2" charset="-122"/>
              </a:rPr>
              <a:t>Evitar el uso de </a:t>
            </a:r>
            <a:r>
              <a:rPr lang="en-GB" altLang="en-US" sz="1200" dirty="0">
                <a:solidFill>
                  <a:srgbClr val="7030A0"/>
                </a:solidFill>
                <a:latin typeface="Gill Sans Infant Std"/>
                <a:ea typeface="宋体" pitchFamily="2" charset="-122"/>
              </a:rPr>
              <a:t>palabras que </a:t>
            </a:r>
            <a:r>
              <a:rPr lang="en-GB" altLang="en-US" sz="1200" dirty="0" err="1">
                <a:solidFill>
                  <a:srgbClr val="7030A0"/>
                </a:solidFill>
                <a:latin typeface="Gill Sans Infant Std"/>
                <a:ea typeface="宋体" pitchFamily="2" charset="-122"/>
              </a:rPr>
              <a:t>emitan</a:t>
            </a:r>
            <a:r>
              <a:rPr lang="en-GB" altLang="en-US" sz="1200" dirty="0">
                <a:solidFill>
                  <a:srgbClr val="7030A0"/>
                </a:solidFill>
                <a:latin typeface="Gill Sans Infant Std"/>
                <a:ea typeface="宋体" pitchFamily="2" charset="-122"/>
              </a:rPr>
              <a:t> </a:t>
            </a:r>
            <a:r>
              <a:rPr lang="en-GB" altLang="en-US" sz="1200" dirty="0" err="1">
                <a:solidFill>
                  <a:srgbClr val="7030A0"/>
                </a:solidFill>
                <a:latin typeface="Gill Sans Infant Std"/>
                <a:ea typeface="宋体" pitchFamily="2" charset="-122"/>
              </a:rPr>
              <a:t>juicios</a:t>
            </a:r>
            <a:endParaRPr lang="en-GB" altLang="en-US" sz="1200" dirty="0">
              <a:solidFill>
                <a:srgbClr val="7030A0"/>
              </a:solidFill>
              <a:latin typeface="Gill Sans Infant Std"/>
              <a:ea typeface="宋体" pitchFamily="2" charset="-122"/>
            </a:endParaRPr>
          </a:p>
          <a:p>
            <a:pPr>
              <a:buSzPct val="100000"/>
              <a:buFont typeface="Arial" panose="020B0604020202020204" pitchFamily="34" charset="0"/>
              <a:buChar char="•"/>
            </a:pPr>
            <a:endParaRPr lang="en-GB" altLang="en-US" sz="1200" dirty="0">
              <a:latin typeface="Gill Sans Infant Std"/>
              <a:ea typeface="宋体" pitchFamily="2" charset="-122"/>
            </a:endParaRP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91CF9-53B5-4CBC-9C0A-B8F42887DAF2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64066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0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66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893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0" y="1865376"/>
            <a:ext cx="8064500" cy="3494024"/>
          </a:xfrm>
        </p:spPr>
        <p:txBody>
          <a:bodyPr numCol="2"/>
          <a:lstStyle>
            <a:lvl1pPr marL="320040" indent="-320040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80" indent="-274320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569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40" indent="-320040">
              <a:defRPr sz="1800"/>
            </a:lvl1pPr>
            <a:lvl2pPr>
              <a:defRPr sz="1600"/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80615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0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8" indent="-319088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2574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40" indent="-320040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80" indent="-228600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8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785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0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47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92C81FD-051B-4794-8957-BA7E4E51A6FB}" type="slidenum">
              <a:rPr lang="en-GB" altLang="en-US" sz="1100"/>
              <a:pPr eaLnBrk="1" hangingPunct="1"/>
              <a:t>‹#›</a:t>
            </a:fld>
            <a:endParaRPr lang="en-GB" altLang="en-US" sz="1100"/>
          </a:p>
        </p:txBody>
      </p:sp>
    </p:spTree>
    <p:extLst>
      <p:ext uri="{BB962C8B-B14F-4D97-AF65-F5344CB8AC3E}">
        <p14:creationId xmlns:p14="http://schemas.microsoft.com/office/powerpoint/2010/main" val="1950948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0"/>
            <a:ext cx="3200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 err="1">
                <a:latin typeface="Gill Sans MT"/>
                <a:ea typeface="+mn-ea"/>
                <a:cs typeface="Gill Sans MT"/>
              </a:rPr>
              <a:t>www.savethechildren.org</a:t>
            </a:r>
            <a:endParaRPr lang="en-US" sz="1600" spc="60" dirty="0">
              <a:latin typeface="Gill Sans MT"/>
              <a:ea typeface="+mn-ea"/>
              <a:cs typeface="Gill Sans MT"/>
            </a:endParaRP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0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874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/>
              <a:t>26 April 2016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1AD1DAD-30DE-440D-8DF1-BF4D37D595C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186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32" y="303652"/>
            <a:ext cx="2017673" cy="412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5148" y="866775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3" y="2213627"/>
            <a:ext cx="8829675" cy="44942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650" y="344650"/>
            <a:ext cx="1581319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26 April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56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00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GB" altLang="en-US" sz="1800" dirty="0" err="1">
                <a:solidFill>
                  <a:srgbClr val="FFFFFF"/>
                </a:solidFill>
              </a:rPr>
              <a:t>av</a:t>
            </a:r>
            <a:endParaRPr lang="en-GB" altLang="en-US" sz="18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0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96333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0"/>
            <a:ext cx="4572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70768" y="1171576"/>
            <a:ext cx="3243019" cy="1219798"/>
          </a:xfrm>
        </p:spPr>
        <p:txBody>
          <a:bodyPr anchor="t">
            <a:normAutofit/>
          </a:bodyPr>
          <a:lstStyle>
            <a:lvl1pPr algn="l">
              <a:lnSpc>
                <a:spcPct val="95000"/>
              </a:lnSpc>
              <a:defRPr sz="32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767" y="2395663"/>
            <a:ext cx="3243020" cy="268421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FFFFFF"/>
                </a:solidFill>
                <a:latin typeface="Gill Sans Infant Std"/>
                <a:cs typeface="Gill Sans Infant Std"/>
              </a:defRPr>
            </a:lvl1pPr>
            <a:lvl2pPr marL="0" indent="0">
              <a:buNone/>
              <a:defRPr sz="1800">
                <a:solidFill>
                  <a:schemeClr val="bg1"/>
                </a:solidFill>
              </a:defRPr>
            </a:lvl2pPr>
            <a:lvl3pPr marL="1588" indent="0">
              <a:buNone/>
              <a:defRPr sz="1800">
                <a:solidFill>
                  <a:srgbClr val="FFFFFF"/>
                </a:solidFill>
              </a:defRPr>
            </a:lvl3pPr>
            <a:lvl4pPr marL="0" indent="0">
              <a:buNone/>
              <a:defRPr sz="1800">
                <a:solidFill>
                  <a:srgbClr val="FFFFFF"/>
                </a:solidFill>
              </a:defRPr>
            </a:lvl4pPr>
            <a:lvl5pPr marL="0" indent="0">
              <a:buNone/>
              <a:defRPr sz="1800">
                <a:solidFill>
                  <a:srgbClr val="FFFFFF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Save_the_Children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2400" y="155738"/>
            <a:ext cx="5002416" cy="598585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64721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763" y="310836"/>
            <a:ext cx="8282643" cy="1348102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4800" b="0" i="0" cap="none">
                <a:solidFill>
                  <a:schemeClr val="tx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 descr="Save_the_Children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5738" y="2200274"/>
            <a:ext cx="8824750" cy="410686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348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7638" y="1171574"/>
            <a:ext cx="8832850" cy="513556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634" y="202994"/>
            <a:ext cx="8282640" cy="787605"/>
          </a:xfrm>
        </p:spPr>
        <p:txBody>
          <a:bodyPr>
            <a:noAutofit/>
          </a:bodyPr>
          <a:lstStyle>
            <a:lvl1pPr>
              <a:defRPr sz="48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0"/>
            <a:ext cx="8276127" cy="4547903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 marL="266700" indent="-266700">
              <a:buClr>
                <a:schemeClr val="tx2"/>
              </a:buClr>
              <a:buFont typeface="Arial"/>
              <a:buChar char="•"/>
              <a:defRPr sz="1800"/>
            </a:lvl2pPr>
            <a:lvl3pPr marL="266700" indent="-266700">
              <a:defRPr sz="1800"/>
            </a:lvl3pPr>
            <a:lvl4pPr marL="266700" indent="-266700">
              <a:buClr>
                <a:schemeClr val="tx2"/>
              </a:buClr>
              <a:buFont typeface="Arial"/>
              <a:buChar char="•"/>
              <a:defRPr sz="1800"/>
            </a:lvl4pPr>
            <a:lvl5pPr marL="266700" indent="-266700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Save_the_Children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9396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282151" cy="363537"/>
          </a:xfrm>
        </p:spPr>
        <p:txBody>
          <a:bodyPr>
            <a:no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  <a:lvl6pPr marL="1588" indent="0">
              <a:buNone/>
              <a:defRPr sz="2500" b="0" i="0">
                <a:latin typeface="Gill Sans Infant MT"/>
                <a:cs typeface="Gill Sans Infant MT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63750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x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709703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60398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624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5179" y="1081128"/>
            <a:ext cx="8458854" cy="182359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63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5179" y="1081128"/>
            <a:ext cx="8458854" cy="182359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47637" y="147638"/>
            <a:ext cx="8837613" cy="61595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24379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171574"/>
            <a:ext cx="9144000" cy="568642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47638" y="147638"/>
            <a:ext cx="8832850" cy="67103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3893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59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-9525" y="6070600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371725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98388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0667" y="4233416"/>
            <a:ext cx="2253884" cy="625148"/>
          </a:xfrm>
        </p:spPr>
        <p:txBody>
          <a:bodyPr/>
          <a:lstStyle>
            <a:lvl1pPr>
              <a:defRPr>
                <a:solidFill>
                  <a:srgbClr val="222221"/>
                </a:solidFill>
                <a:latin typeface="Gill Sans Infant Std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364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hank_you_STC_logo_lock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617" y="2113411"/>
            <a:ext cx="4355592" cy="202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054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ave the Childr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442676" y="2370672"/>
            <a:ext cx="6255472" cy="1583233"/>
          </a:xfrm>
          <a:prstGeom prst="roundRect">
            <a:avLst>
              <a:gd name="adj" fmla="val 8552"/>
            </a:avLst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3200" b="1" i="0" dirty="0">
              <a:solidFill>
                <a:srgbClr val="222221"/>
              </a:solidFill>
              <a:latin typeface="TradeGothic LT CondEighteen"/>
              <a:cs typeface="TradeGothic LT CondEighteen"/>
            </a:endParaRPr>
          </a:p>
        </p:txBody>
      </p:sp>
      <p:pic>
        <p:nvPicPr>
          <p:cNvPr id="13" name="Picture 12" descr="Save_the_Children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139" y="2562159"/>
            <a:ext cx="5872546" cy="120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874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8939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0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6675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55575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6" name="Picture 16" descr="Save_the_Children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303213"/>
            <a:ext cx="20177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8" y="866775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3" y="2213627"/>
            <a:ext cx="8829675" cy="4494213"/>
          </a:xfrm>
        </p:spPr>
        <p:txBody>
          <a:bodyPr rtlCol="0">
            <a:noAutofit/>
          </a:bodyPr>
          <a:lstStyle/>
          <a:p>
            <a:pPr lvl="0"/>
            <a:r>
              <a:rPr lang="en-GB" noProof="0"/>
              <a:t>Drag picture to placeholder or click icon to add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125" y="344488"/>
            <a:ext cx="1581150" cy="365125"/>
          </a:xfrm>
        </p:spPr>
        <p:txBody>
          <a:bodyPr/>
          <a:lstStyle>
            <a:lvl1pPr algn="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r>
              <a:rPr lang="en-US"/>
              <a:t>26 April 2016</a:t>
            </a:r>
          </a:p>
        </p:txBody>
      </p:sp>
    </p:spTree>
    <p:extLst>
      <p:ext uri="{BB962C8B-B14F-4D97-AF65-F5344CB8AC3E}">
        <p14:creationId xmlns:p14="http://schemas.microsoft.com/office/powerpoint/2010/main" val="14512457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47638" y="1171575"/>
            <a:ext cx="8832850" cy="513556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6" name="Picture 16" descr="Save_the_Children_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26200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 userDrawn="1"/>
        </p:nvCxnSpPr>
        <p:spPr>
          <a:xfrm flipH="1">
            <a:off x="2466975" y="6432550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H="1">
            <a:off x="6389688" y="6432550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34" y="202994"/>
            <a:ext cx="8282640" cy="787605"/>
          </a:xfrm>
        </p:spPr>
        <p:txBody>
          <a:bodyPr>
            <a:noAutofit/>
          </a:bodyPr>
          <a:lstStyle>
            <a:lvl1pPr>
              <a:defRPr sz="48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0"/>
            <a:ext cx="8276127" cy="4547903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 marL="266700" indent="-266700">
              <a:buClr>
                <a:schemeClr val="tx2"/>
              </a:buClr>
              <a:buFont typeface="Arial"/>
              <a:buChar char="•"/>
              <a:defRPr sz="1800"/>
            </a:lvl2pPr>
            <a:lvl3pPr marL="266700" indent="-266700">
              <a:defRPr sz="1800"/>
            </a:lvl3pPr>
            <a:lvl4pPr marL="266700" indent="-266700">
              <a:buClr>
                <a:schemeClr val="tx2"/>
              </a:buClr>
              <a:buFont typeface="Arial"/>
              <a:buChar char="•"/>
              <a:defRPr sz="1800"/>
            </a:lvl4pPr>
            <a:lvl5pPr marL="266700" indent="-266700"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r>
              <a:rPr lang="en-US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r>
              <a:rPr lang="en-US"/>
              <a:t>IYCF-E TRAINING: IYCF-E INTERVENTIONS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5B3B138-229E-4953-8F51-2CC3EEE3A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5908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REVIEW OF BREASTFEEDING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282151" cy="363537"/>
          </a:xfrm>
        </p:spPr>
        <p:txBody>
          <a:bodyPr>
            <a:no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  <a:lvl6pPr marL="1588" indent="0">
              <a:buNone/>
              <a:defRPr sz="2500" b="0" i="0">
                <a:latin typeface="Gill Sans Infant MT"/>
                <a:cs typeface="Gill Sans Infant MT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24753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3" name="Picture 15" descr="Thank_you_STC_logo_lock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363" y="2112963"/>
            <a:ext cx="435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8322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3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893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-9525" y="6070600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371725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89819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FC06-0046-48A5-A79A-53470DF8B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DF610E-0B24-4B39-9CF0-CC8B2CB00F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26864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B6499-454C-40EE-924A-5BAE44519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650C65-B111-4B81-B479-B27B95874C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612817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61AC9-1B6F-4012-9B22-C64B3C01C9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DAB335-D52A-4EF5-B9B6-F85F1EEA1E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509808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E076-9AB0-462D-B421-C7CE3DB6B4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BC8610-80C4-46FD-BEAD-B7405111D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41549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A9167-031A-435C-ABA2-4A56BEA540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A3129A-1D58-4610-A35D-A6B575E38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087518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F60B4-1C21-4A0E-9AD5-577E800F70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480A0A-3D9B-4DA3-9EFE-56EE6C0D0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4644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BC104-EFB7-4A82-A011-8F90473BEA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53E845-96CF-4A16-9AC8-C0E865078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133419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4B936-D9BD-4788-B63A-31C9712249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50AB8A-E5A8-437D-B915-B2007DAC7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670163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14CDB-C6DF-4504-A967-F4C858512F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0B226C-8C0D-4873-81E9-86E28BF613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676900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F7966-A205-4476-B7A3-02B587CC57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8A526A-13BB-49DB-BE8C-63067BB779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319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-9525" y="6070600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371725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598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0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1275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F4B3F-C56F-4998-9E2B-4B7B06EE7E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755E66-C468-4A50-A91D-E2539FB14A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32373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2063A-1ED2-412B-8CF0-22515DF7F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9F5C7C-D51D-4499-85BB-6E96D240F3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04688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F95ED-1515-4410-BE69-E73DC53577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CF36E5-D2B9-4C7E-90D9-83C3DC10DC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868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-9525" y="6070600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371725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83045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-9525" y="6070600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371725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78113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-9525" y="6070600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371725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6083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-9525" y="6070600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2371725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13" indent="0">
              <a:buNone/>
              <a:defRPr/>
            </a:lvl2pPr>
            <a:lvl3pPr marL="685800" indent="0">
              <a:buNone/>
              <a:defRPr/>
            </a:lvl3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02921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3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3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.pn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3.pn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3.pn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3.png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.png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1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7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/>
              <a:pPr eaLnBrk="1" hangingPunct="1"/>
              <a:t>‹#›</a:t>
            </a:fld>
            <a:endParaRPr lang="en-GB" altLang="en-US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5" r:id="rId1"/>
    <p:sldLayoutId id="2147484332" r:id="rId2"/>
    <p:sldLayoutId id="2147484333" r:id="rId3"/>
    <p:sldLayoutId id="2147484334" r:id="rId4"/>
    <p:sldLayoutId id="2147484335" r:id="rId5"/>
    <p:sldLayoutId id="2147484336" r:id="rId6"/>
    <p:sldLayoutId id="2147484337" r:id="rId7"/>
    <p:sldLayoutId id="2147484338" r:id="rId8"/>
    <p:sldLayoutId id="2147484339" r:id="rId9"/>
    <p:sldLayoutId id="2147484326" r:id="rId10"/>
    <p:sldLayoutId id="2147484327" r:id="rId11"/>
    <p:sldLayoutId id="2147484328" r:id="rId12"/>
    <p:sldLayoutId id="2147484329" r:id="rId13"/>
    <p:sldLayoutId id="2147484330" r:id="rId14"/>
    <p:sldLayoutId id="2147484331" r:id="rId15"/>
    <p:sldLayoutId id="2147484340" r:id="rId16"/>
    <p:sldLayoutId id="2147484341" r:id="rId17"/>
    <p:sldLayoutId id="2147484342" r:id="rId1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5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6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7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8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9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0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1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2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3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4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4634" y="202995"/>
            <a:ext cx="8282640" cy="506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147" y="1600200"/>
            <a:ext cx="8276127" cy="47069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991" y="6441019"/>
            <a:ext cx="15813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r>
              <a:rPr lang="en-US" dirty="0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fld id="{C3FDE51E-0052-334C-A4B2-C567FE9F326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ave_the_Children_logo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Underscore_line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636" y="1124217"/>
            <a:ext cx="8305800" cy="5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8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5" r:id="rId2"/>
    <p:sldLayoutId id="2147484346" r:id="rId3"/>
    <p:sldLayoutId id="2147484347" r:id="rId4"/>
    <p:sldLayoutId id="2147484348" r:id="rId5"/>
    <p:sldLayoutId id="2147484349" r:id="rId6"/>
    <p:sldLayoutId id="2147484350" r:id="rId7"/>
    <p:sldLayoutId id="2147484351" r:id="rId8"/>
    <p:sldLayoutId id="2147484352" r:id="rId9"/>
    <p:sldLayoutId id="2147484353" r:id="rId10"/>
    <p:sldLayoutId id="2147484354" r:id="rId11"/>
    <p:sldLayoutId id="2147484355" r:id="rId12"/>
    <p:sldLayoutId id="2147484356" r:id="rId13"/>
    <p:sldLayoutId id="2147484357" r:id="rId14"/>
    <p:sldLayoutId id="2147484358" r:id="rId15"/>
    <p:sldLayoutId id="2147484359" r:id="rId16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500" b="1" i="0" kern="1200">
          <a:solidFill>
            <a:schemeClr val="tx1"/>
          </a:solidFill>
          <a:latin typeface="Gill Sans Infant Std"/>
          <a:ea typeface="+mj-ea"/>
          <a:cs typeface="Gill Sans Infant Std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Font typeface="Arial"/>
        <a:buNone/>
        <a:defRPr sz="1800" b="1" i="0" kern="1200">
          <a:solidFill>
            <a:schemeClr val="tx2"/>
          </a:solidFill>
          <a:latin typeface="Gill Sans Infant Std"/>
          <a:ea typeface="+mn-ea"/>
          <a:cs typeface="Gill Sans Infant Std"/>
        </a:defRPr>
      </a:lvl1pPr>
      <a:lvl2pPr marL="0" indent="0" algn="l" defTabSz="457200" rtl="0" eaLnBrk="1" latinLnBrk="0" hangingPunct="1">
        <a:spcBef>
          <a:spcPts val="0"/>
        </a:spcBef>
        <a:spcAft>
          <a:spcPts val="600"/>
        </a:spcAft>
        <a:buFont typeface="Arial"/>
        <a:buNone/>
        <a:defRPr sz="15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2pPr>
      <a:lvl3pPr marL="266700" indent="-266700" algn="l" defTabSz="4572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defRPr sz="14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3pPr>
      <a:lvl4pPr marL="541338" indent="-274638" algn="l" defTabSz="457200" rtl="0" eaLnBrk="1" latinLnBrk="0" hangingPunct="1">
        <a:spcBef>
          <a:spcPts val="0"/>
        </a:spcBef>
        <a:spcAft>
          <a:spcPts val="600"/>
        </a:spcAft>
        <a:buFont typeface="Arial"/>
        <a:buChar char="–"/>
        <a:defRPr sz="13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4pPr>
      <a:lvl5pPr marL="808038" indent="-266700" algn="l" defTabSz="4572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defRPr sz="12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75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5124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3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51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88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3" y="6440488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88"/>
            <a:ext cx="774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fld id="{88D752C2-F5A2-4021-9A4B-045B494A81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5129" name="Picture 10" descr="Save_the_Children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26200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5" y="6432550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88" y="6432550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32" name="Picture 8" descr="Underscore_lin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700" indent="-266700" algn="l" defTabSz="457200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38" indent="-27463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38" indent="-266700" algn="l" defTabSz="457200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75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6148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3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614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88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3" y="6440488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88"/>
            <a:ext cx="774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fld id="{1CB70106-8E52-4DDE-8810-B9FC4FB80E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153" name="Picture 10" descr="Save_the_Children_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26200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5" y="6432550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88" y="6432550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56" name="Picture 8" descr="Underscore_lin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3" r:id="rId1"/>
    <p:sldLayoutId id="2147484396" r:id="rId2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700" indent="-266700" algn="l" defTabSz="457200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38" indent="-27463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38" indent="-266700" algn="l" defTabSz="457200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75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0244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3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1024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88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/>
              <a:t>26 April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3" y="6440488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IYCF-E TRAINING: IYCF-E INTERVENTIONS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88"/>
            <a:ext cx="774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457200" eaLnBrk="1" fontAlgn="auto" hangingPunct="1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fld id="{87F56F79-FF1C-45C5-8B38-F60D68D68C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49" name="Picture 10" descr="Save_the_Children_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26200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5" y="6432550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88" y="6432550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52" name="Picture 8" descr="Underscore_lin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5" r:id="rId1"/>
  </p:sldLayoutIdLst>
  <p:hf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200" rtl="0" fontAlgn="base">
        <a:spcBef>
          <a:spcPct val="0"/>
        </a:spcBef>
        <a:spcAft>
          <a:spcPts val="600"/>
        </a:spcAft>
        <a:buFont typeface="Arial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200" rtl="0" fontAlgn="base">
        <a:spcBef>
          <a:spcPct val="0"/>
        </a:spcBef>
        <a:spcAft>
          <a:spcPts val="600"/>
        </a:spcAft>
        <a:buFont typeface="Arial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700" indent="-266700" algn="l" defTabSz="457200" rtl="0" fontAlgn="base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38" indent="-274638" algn="l" defTabSz="457200" rtl="0" fontAlgn="base">
        <a:spcBef>
          <a:spcPct val="0"/>
        </a:spcBef>
        <a:spcAft>
          <a:spcPts val="600"/>
        </a:spcAft>
        <a:buFont typeface="Arial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38" indent="-266700" algn="l" defTabSz="457200" rtl="0" fontAlgn="base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7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2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3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5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0" y="67691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6208713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0" y="6362700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eaLnBrk="1" hangingPunct="1"/>
            <a:fld id="{A6D57902-92CD-470F-96C6-23AB4577E46E}" type="slidenum">
              <a:rPr lang="en-GB" altLang="en-US" sz="1100">
                <a:solidFill>
                  <a:prstClr val="black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4" r:id="rId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800" spc="5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1.tiff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Title 4"/>
          <p:cNvSpPr>
            <a:spLocks noGrp="1"/>
          </p:cNvSpPr>
          <p:nvPr>
            <p:ph type="ctrTitle"/>
          </p:nvPr>
        </p:nvSpPr>
        <p:spPr>
          <a:xfrm>
            <a:off x="627260" y="937256"/>
            <a:ext cx="8319657" cy="916305"/>
          </a:xfrm>
        </p:spPr>
        <p:txBody>
          <a:bodyPr>
            <a:noAutofit/>
          </a:bodyPr>
          <a:lstStyle/>
          <a:p>
            <a:pPr eaLnBrk="1" hangingPunct="1"/>
            <a:br>
              <a:rPr lang="en-GB" altLang="en-US" sz="2400" b="1" dirty="0">
                <a:ea typeface="Trade Gothic LT Com Cn" pitchFamily="34" charset="0"/>
              </a:rPr>
            </a:br>
            <a:r>
              <a:rPr lang="en-GB" altLang="en-US" sz="2400" b="1" dirty="0">
                <a:ea typeface="Trade Gothic LT Com Cn" pitchFamily="34" charset="0"/>
              </a:rPr>
              <a:t>4. </a:t>
            </a:r>
            <a:r>
              <a:rPr lang="en-GB" altLang="en-US" sz="2800" b="1" dirty="0">
                <a:ea typeface="Trade Gothic LT Com Cn" pitchFamily="34" charset="0"/>
              </a:rPr>
              <a:t>INTERVENCIONES ALNP-E</a:t>
            </a:r>
            <a:br>
              <a:rPr lang="en-GB" altLang="en-US" sz="4300" b="1" dirty="0">
                <a:ea typeface="Trade Gothic LT Com Cn" pitchFamily="34" charset="0"/>
              </a:rPr>
            </a:br>
            <a:endParaRPr lang="en-US" altLang="en-US" sz="4300" b="1" dirty="0">
              <a:ea typeface="Trade Gothic LT Com Cn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37892" y="6360352"/>
            <a:ext cx="149752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Louis Leeson/Save the Children</a:t>
            </a:r>
            <a:endParaRPr lang="en-US" sz="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FA39B8-1128-3B42-BB1B-B7749601B7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4"/>
          <a:stretch/>
        </p:blipFill>
        <p:spPr bwMode="auto">
          <a:xfrm>
            <a:off x="2890553" y="214301"/>
            <a:ext cx="2772310" cy="8848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Logotipo&#10;&#10;Descripción generada automáticamente">
            <a:extLst>
              <a:ext uri="{FF2B5EF4-FFF2-40B4-BE49-F238E27FC236}">
                <a16:creationId xmlns:a16="http://schemas.microsoft.com/office/drawing/2014/main" id="{A9CD2A13-CC87-0146-82F5-AAACE3192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111" y="314176"/>
            <a:ext cx="1174217" cy="623080"/>
          </a:xfrm>
          <a:prstGeom prst="rect">
            <a:avLst/>
          </a:prstGeom>
        </p:spPr>
      </p:pic>
      <p:pic>
        <p:nvPicPr>
          <p:cNvPr id="9" name="Picture 8" descr="Una imagen que contiene una interfaz gráfica de usuario&#10;&#10;Descripción generada automáticamente">
            <a:extLst>
              <a:ext uri="{FF2B5EF4-FFF2-40B4-BE49-F238E27FC236}">
                <a16:creationId xmlns:a16="http://schemas.microsoft.com/office/drawing/2014/main" id="{D0B3AFAB-5A45-6141-A958-945842565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1157" y="313372"/>
            <a:ext cx="1135089" cy="623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8C6A30-40BB-7548-9172-A91EE5913D61}"/>
              </a:ext>
            </a:extLst>
          </p:cNvPr>
          <p:cNvSpPr txBox="1"/>
          <p:nvPr/>
        </p:nvSpPr>
        <p:spPr>
          <a:xfrm>
            <a:off x="372443" y="2158053"/>
            <a:ext cx="2200852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Gill Sans Infant Std"/>
                <a:cs typeface="Gill Sans Infant Std"/>
              </a:rPr>
              <a:t>Save the Children/GNC Technical Alliance </a:t>
            </a:r>
          </a:p>
          <a:p>
            <a:endParaRPr lang="en-US" sz="2000" dirty="0">
              <a:latin typeface="Gill Sans Infant Std"/>
              <a:cs typeface="Gill Sans Infant Std"/>
            </a:endParaRPr>
          </a:p>
          <a:p>
            <a:r>
              <a:rPr lang="en-US" sz="2000" dirty="0">
                <a:latin typeface="Gill Sans Infant Std"/>
                <a:cs typeface="Gill Sans Infant Std"/>
              </a:rPr>
              <a:t>29 October 2021</a:t>
            </a:r>
          </a:p>
          <a:p>
            <a:r>
              <a:rPr lang="en-US" sz="2000" dirty="0">
                <a:latin typeface="Gill Sans Infant Std"/>
                <a:cs typeface="Gill Sans Infant Std"/>
              </a:rPr>
              <a:t>La Ceiba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D1D31FF-2B00-4041-BED3-E6DFB61B715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/>
          <a:srcRect l="7635" t="5986" r="7016" b="2990"/>
          <a:stretch/>
        </p:blipFill>
        <p:spPr>
          <a:xfrm>
            <a:off x="2573294" y="1703041"/>
            <a:ext cx="6179138" cy="36850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24634" y="574957"/>
            <a:ext cx="8282640" cy="5069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b="1" dirty="0"/>
              <a:t>Técnicas de </a:t>
            </a:r>
            <a:r>
              <a:rPr lang="en-US" dirty="0" err="1"/>
              <a:t>consejería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173545" y="1200259"/>
            <a:ext cx="8743169" cy="52511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kern="800" spc="50">
                <a:solidFill>
                  <a:schemeClr val="tx1"/>
                </a:solidFill>
                <a:latin typeface="Gill Sans MT"/>
                <a:ea typeface="MS PGothic" pitchFamily="34" charset="-128"/>
                <a:cs typeface="Gill Sans MT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9pPr>
            <a:extLst/>
          </a:lstStyle>
          <a:p>
            <a:pPr algn="ctr"/>
            <a:r>
              <a:rPr lang="en-US" altLang="en-US" sz="2400" b="1" dirty="0">
                <a:solidFill>
                  <a:srgbClr val="F20F0E"/>
                </a:solidFill>
                <a:latin typeface="Gill Sans Infant Std"/>
                <a:ea typeface="宋体" pitchFamily="2" charset="-122"/>
              </a:rPr>
              <a:t>Habilidades de escucha y aprendizaje</a:t>
            </a:r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534987" y="1916756"/>
            <a:ext cx="3900635" cy="2143931"/>
          </a:xfrm>
          <a:prstGeom prst="rect">
            <a:avLst/>
          </a:prstGeom>
        </p:spPr>
        <p:txBody>
          <a:bodyPr/>
          <a:lstStyle>
            <a:lvl1pPr marL="319088" indent="-319088" algn="l" rtl="0" eaLnBrk="1" fontAlgn="base" hangingPunct="1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"/>
              <a:defRPr kern="1200">
                <a:solidFill>
                  <a:schemeClr val="tx1"/>
                </a:solidFill>
                <a:latin typeface="Gill Sans MT"/>
                <a:ea typeface="MS PGothic" pitchFamily="34" charset="-128"/>
                <a:cs typeface="Gill Sans MT"/>
              </a:defRPr>
            </a:lvl1pPr>
            <a:lvl2pPr marL="639763" indent="-273050" algn="l" rtl="0" eaLnBrk="1" fontAlgn="base" hangingPunct="1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"/>
              <a:defRPr lang="en-US" sz="1600" kern="1200" dirty="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8D9EB2"/>
              </a:buClr>
              <a:buSzPct val="40000"/>
              <a:buFont typeface="Wingdings" pitchFamily="2" charset="2"/>
              <a:buChar char=""/>
              <a:defRPr lang="en-US" sz="1400" kern="1200" dirty="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-228600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D80021"/>
              </a:buClr>
              <a:buSzPct val="38000"/>
              <a:buFont typeface="Wingdings" pitchFamily="2" charset="2"/>
              <a:buChar char=""/>
              <a:defRPr sz="12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-228600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582F87"/>
              </a:buClr>
              <a:buSzPct val="65000"/>
              <a:buFont typeface="Wingdings" pitchFamily="2" charset="2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>
              <a:buSzPct val="100000"/>
              <a:buNone/>
            </a:pPr>
            <a:endParaRPr lang="en-GB" altLang="en-US" sz="1500" dirty="0">
              <a:latin typeface="Gill Sans Infant Std"/>
              <a:ea typeface="宋体" pitchFamily="2" charset="-122"/>
            </a:endParaRPr>
          </a:p>
          <a:p>
            <a:pPr marL="0" indent="0">
              <a:buSzPct val="100000"/>
              <a:buNone/>
            </a:pPr>
            <a:endParaRPr lang="en-GB" altLang="en-US" sz="1500" dirty="0">
              <a:latin typeface="Gill Sans Infant Std"/>
              <a:ea typeface="宋体" pitchFamily="2" charset="-122"/>
            </a:endParaRPr>
          </a:p>
          <a:p>
            <a:pPr marL="0" indent="0">
              <a:buSzPct val="100000"/>
              <a:buNone/>
            </a:pPr>
            <a:endParaRPr lang="en-GB" altLang="en-US" sz="1500" dirty="0">
              <a:latin typeface="Gill Sans Infant Std"/>
              <a:ea typeface="宋体" pitchFamily="2" charset="-122"/>
            </a:endParaRPr>
          </a:p>
          <a:p>
            <a:pPr marL="742950" indent="-742950">
              <a:buFont typeface="Calibri" pitchFamily="34" charset="0"/>
              <a:buAutoNum type="arabicPeriod"/>
            </a:pPr>
            <a:endParaRPr lang="en-GB" altLang="en-US" sz="1800" dirty="0">
              <a:latin typeface="Gill Sans Infant Std"/>
              <a:ea typeface="宋体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FORMACIÓN DEL IYCF-E: REVISIÓN DEL ASESORAMIENTO DEL IYCF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10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98" y="2092954"/>
            <a:ext cx="3688583" cy="246025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54192" y="2114387"/>
            <a:ext cx="47106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2"/>
              </a:buClr>
              <a:buSzPct val="100000"/>
              <a:buFont typeface="Arial"/>
              <a:buChar char="•"/>
            </a:pPr>
            <a:r>
              <a:rPr lang="en-GB" altLang="en-US" dirty="0">
                <a:latin typeface="Gill Sans Infant Std"/>
                <a:ea typeface="宋体" pitchFamily="2" charset="-122"/>
              </a:rPr>
              <a:t>Hacer preguntas abiertas</a:t>
            </a:r>
          </a:p>
          <a:p>
            <a:pPr marL="285750" indent="-285750">
              <a:buClr>
                <a:schemeClr val="tx2"/>
              </a:buClr>
              <a:buSzPct val="100000"/>
              <a:buFont typeface="Arial"/>
              <a:buChar char="•"/>
            </a:pPr>
            <a:r>
              <a:rPr lang="en-GB" altLang="en-US" dirty="0">
                <a:latin typeface="Gill Sans Infant Std"/>
                <a:ea typeface="宋体" pitchFamily="2" charset="-122"/>
              </a:rPr>
              <a:t>Usar respuestas y gestos para mostrar interés</a:t>
            </a:r>
          </a:p>
          <a:p>
            <a:pPr marL="285750" indent="-285750">
              <a:buClr>
                <a:schemeClr val="tx2"/>
              </a:buClr>
              <a:buSzPct val="100000"/>
              <a:buFont typeface="Arial"/>
              <a:buChar char="•"/>
            </a:pPr>
            <a:r>
              <a:rPr lang="en-GB" altLang="en-US" dirty="0">
                <a:latin typeface="Gill Sans Infant Std"/>
                <a:ea typeface="宋体" pitchFamily="2" charset="-122"/>
              </a:rPr>
              <a:t>Escuchar las preocupaciones del cuidador</a:t>
            </a:r>
          </a:p>
          <a:p>
            <a:pPr marL="285750" indent="-285750">
              <a:buClr>
                <a:schemeClr val="tx2"/>
              </a:buClr>
              <a:buSzPct val="100000"/>
              <a:buFont typeface="Arial"/>
              <a:buChar char="•"/>
            </a:pPr>
            <a:r>
              <a:rPr lang="en-GB" altLang="en-US" dirty="0">
                <a:solidFill>
                  <a:srgbClr val="FF0000"/>
                </a:solidFill>
                <a:latin typeface="Gill Sans Infant Std"/>
                <a:ea typeface="宋体" pitchFamily="2" charset="-122"/>
              </a:rPr>
              <a:t>Reflexione </a:t>
            </a:r>
            <a:r>
              <a:rPr lang="en-GB" altLang="en-US" dirty="0">
                <a:latin typeface="Gill Sans Infant Std"/>
                <a:ea typeface="宋体" pitchFamily="2" charset="-122"/>
              </a:rPr>
              <a:t>sobre lo que dice el cuidador</a:t>
            </a:r>
          </a:p>
          <a:p>
            <a:pPr marL="285750" indent="-285750">
              <a:buClr>
                <a:schemeClr val="tx2"/>
              </a:buClr>
              <a:buSzPct val="100000"/>
              <a:buFont typeface="Arial"/>
              <a:buChar char="•"/>
            </a:pPr>
            <a:r>
              <a:rPr lang="en-GB" altLang="en-US" dirty="0">
                <a:latin typeface="Gill Sans Infant Std"/>
                <a:ea typeface="宋体" pitchFamily="2" charset="-122"/>
              </a:rPr>
              <a:t>Evite </a:t>
            </a:r>
            <a:r>
              <a:rPr lang="en-GB" altLang="en-US" dirty="0" err="1">
                <a:latin typeface="Gill Sans Infant Std"/>
                <a:ea typeface="宋体" pitchFamily="2" charset="-122"/>
              </a:rPr>
              <a:t>usar</a:t>
            </a:r>
            <a:r>
              <a:rPr lang="en-GB" altLang="en-US" dirty="0">
                <a:latin typeface="Gill Sans Infant Std"/>
                <a:ea typeface="宋体" pitchFamily="2" charset="-122"/>
              </a:rPr>
              <a:t> palabras que </a:t>
            </a:r>
            <a:r>
              <a:rPr lang="en-GB" altLang="en-US" dirty="0" err="1">
                <a:solidFill>
                  <a:srgbClr val="FF0000"/>
                </a:solidFill>
                <a:latin typeface="Gill Sans Infant Std"/>
                <a:ea typeface="宋体" pitchFamily="2" charset="-122"/>
              </a:rPr>
              <a:t>juzguen</a:t>
            </a:r>
            <a:r>
              <a:rPr lang="en-GB" altLang="en-US" dirty="0">
                <a:solidFill>
                  <a:srgbClr val="FF0000"/>
                </a:solidFill>
                <a:latin typeface="Gill Sans Infant Std"/>
                <a:ea typeface="宋体" pitchFamily="2" charset="-122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9652" y="4329015"/>
            <a:ext cx="139507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2067807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1E3FFB-BE01-4EE2-B2F3-DA3613E6B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168A20C-6FE5-4AB1-BE66-A9FE5FB8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REVIEW OF IYCF COUNSELLING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C3DCAC9-969E-4089-9EC9-B2FCB4AE2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11</a:t>
            </a:fld>
            <a:endParaRPr lang="en-U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2200820-888B-47D2-BF83-EDA350DC9011}"/>
              </a:ext>
            </a:extLst>
          </p:cNvPr>
          <p:cNvSpPr/>
          <p:nvPr/>
        </p:nvSpPr>
        <p:spPr>
          <a:xfrm>
            <a:off x="861360" y="1536174"/>
            <a:ext cx="78459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/>
              <a:t>¿</a:t>
            </a:r>
            <a:r>
              <a:rPr lang="en-US" altLang="en-US" dirty="0" err="1"/>
              <a:t>Acaso</a:t>
            </a:r>
            <a:r>
              <a:rPr lang="en-US" altLang="en-US" dirty="0"/>
              <a:t> </a:t>
            </a:r>
            <a:r>
              <a:rPr lang="en-US" altLang="en-US" dirty="0" err="1"/>
              <a:t>amamanta</a:t>
            </a:r>
            <a:r>
              <a:rPr lang="en-US" altLang="en-US" dirty="0"/>
              <a:t> a </a:t>
            </a:r>
            <a:r>
              <a:rPr lang="en-US" altLang="en-US" dirty="0" err="1"/>
              <a:t>su</a:t>
            </a:r>
            <a:r>
              <a:rPr lang="en-US" altLang="en-US" dirty="0"/>
              <a:t> </a:t>
            </a:r>
            <a:r>
              <a:rPr lang="en-US" altLang="en-US" dirty="0" err="1"/>
              <a:t>bebé</a:t>
            </a:r>
            <a:r>
              <a:rPr lang="en-US" altLang="en-US" dirty="0"/>
              <a:t> </a:t>
            </a:r>
            <a:r>
              <a:rPr lang="en-US" altLang="en-US" b="1" dirty="0"/>
              <a:t>lo </a:t>
            </a:r>
            <a:r>
              <a:rPr lang="en-US" altLang="en-US" b="1" dirty="0" err="1"/>
              <a:t>suficiente</a:t>
            </a:r>
            <a:r>
              <a:rPr lang="en-US" altLang="en-US" dirty="0"/>
              <a:t> </a:t>
            </a:r>
            <a:r>
              <a:rPr lang="en-US" altLang="en-US" dirty="0" err="1"/>
              <a:t>todos</a:t>
            </a:r>
            <a:r>
              <a:rPr lang="en-US" altLang="en-US" dirty="0"/>
              <a:t> los </a:t>
            </a:r>
            <a:r>
              <a:rPr lang="en-US" altLang="en-US" dirty="0" err="1"/>
              <a:t>días</a:t>
            </a:r>
            <a:r>
              <a:rPr lang="en-US" altLang="en-US" dirty="0"/>
              <a:t>? </a:t>
            </a:r>
          </a:p>
          <a:p>
            <a:r>
              <a:rPr lang="en-US" altLang="en-US" b="1" dirty="0"/>
              <a:t>O</a:t>
            </a:r>
          </a:p>
          <a:p>
            <a:r>
              <a:rPr lang="en-US" altLang="en-US" i="1" dirty="0"/>
              <a:t>¿Con </a:t>
            </a:r>
            <a:r>
              <a:rPr lang="en-US" altLang="en-US" i="1" dirty="0" err="1"/>
              <a:t>qué</a:t>
            </a:r>
            <a:r>
              <a:rPr lang="en-US" altLang="en-US" i="1" dirty="0"/>
              <a:t> </a:t>
            </a:r>
            <a:r>
              <a:rPr lang="en-US" altLang="en-US" i="1" dirty="0" err="1"/>
              <a:t>frecuencia</a:t>
            </a:r>
            <a:r>
              <a:rPr lang="en-US" altLang="en-US" i="1" dirty="0"/>
              <a:t> </a:t>
            </a:r>
            <a:r>
              <a:rPr lang="en-US" altLang="en-US" i="1" dirty="0" err="1"/>
              <a:t>amamanta</a:t>
            </a:r>
            <a:r>
              <a:rPr lang="en-US" altLang="en-US" i="1" dirty="0"/>
              <a:t> a </a:t>
            </a:r>
            <a:r>
              <a:rPr lang="en-US" altLang="en-US" i="1" dirty="0" err="1"/>
              <a:t>su</a:t>
            </a:r>
            <a:r>
              <a:rPr lang="en-US" altLang="en-US" i="1" dirty="0"/>
              <a:t> </a:t>
            </a:r>
            <a:r>
              <a:rPr lang="en-US" altLang="en-US" i="1" dirty="0" err="1"/>
              <a:t>bebé</a:t>
            </a:r>
            <a:r>
              <a:rPr lang="en-US" altLang="en-US" i="1" dirty="0"/>
              <a:t> </a:t>
            </a:r>
            <a:r>
              <a:rPr lang="en-US" altLang="en-US" i="1" dirty="0" err="1"/>
              <a:t>todos</a:t>
            </a:r>
            <a:r>
              <a:rPr lang="en-US" altLang="en-US" i="1" dirty="0"/>
              <a:t> los </a:t>
            </a:r>
            <a:r>
              <a:rPr lang="en-US" altLang="en-US" i="1" dirty="0" err="1"/>
              <a:t>días</a:t>
            </a:r>
            <a:r>
              <a:rPr lang="en-US" altLang="en-US" i="1" dirty="0"/>
              <a:t>? </a:t>
            </a:r>
          </a:p>
          <a:p>
            <a:endParaRPr lang="en-US" altLang="en-US" i="1" dirty="0"/>
          </a:p>
          <a:p>
            <a:endParaRPr lang="en-US" altLang="en-US" dirty="0"/>
          </a:p>
          <a:p>
            <a:r>
              <a:rPr lang="en-US" altLang="en-US" dirty="0"/>
              <a:t>¿</a:t>
            </a:r>
            <a:r>
              <a:rPr lang="en-US" altLang="en-US" dirty="0" err="1"/>
              <a:t>Su</a:t>
            </a:r>
            <a:r>
              <a:rPr lang="en-US" altLang="en-US" dirty="0"/>
              <a:t> </a:t>
            </a:r>
            <a:r>
              <a:rPr lang="en-US" altLang="en-US" dirty="0" err="1"/>
              <a:t>hijo</a:t>
            </a:r>
            <a:r>
              <a:rPr lang="en-US" altLang="en-US" dirty="0"/>
              <a:t> se </a:t>
            </a:r>
            <a:r>
              <a:rPr lang="en-US" altLang="en-US" dirty="0" err="1"/>
              <a:t>está</a:t>
            </a:r>
            <a:r>
              <a:rPr lang="en-US" altLang="en-US" dirty="0"/>
              <a:t> </a:t>
            </a:r>
            <a:r>
              <a:rPr lang="en-US" altLang="en-US" dirty="0" err="1"/>
              <a:t>alimentando</a:t>
            </a:r>
            <a:r>
              <a:rPr lang="en-US" altLang="en-US" dirty="0"/>
              <a:t> </a:t>
            </a:r>
            <a:r>
              <a:rPr lang="en-US" altLang="en-US" b="1" dirty="0"/>
              <a:t>bien</a:t>
            </a:r>
            <a:r>
              <a:rPr lang="en-US" altLang="en-US" dirty="0"/>
              <a:t>? </a:t>
            </a:r>
          </a:p>
          <a:p>
            <a:r>
              <a:rPr lang="en-US" altLang="en-US" b="1" dirty="0"/>
              <a:t>O</a:t>
            </a:r>
          </a:p>
          <a:p>
            <a:r>
              <a:rPr lang="en-US" altLang="en-US" i="1" dirty="0"/>
              <a:t>¿</a:t>
            </a:r>
            <a:r>
              <a:rPr lang="en-US" altLang="en-US" i="1" dirty="0" err="1"/>
              <a:t>Cómo</a:t>
            </a:r>
            <a:r>
              <a:rPr lang="en-US" altLang="en-US" i="1" dirty="0"/>
              <a:t> </a:t>
            </a:r>
            <a:r>
              <a:rPr lang="en-US" altLang="en-US" i="1" dirty="0" err="1"/>
              <a:t>va</a:t>
            </a:r>
            <a:r>
              <a:rPr lang="en-US" altLang="en-US" i="1" dirty="0"/>
              <a:t> la </a:t>
            </a:r>
            <a:r>
              <a:rPr lang="en-US" altLang="en-US" i="1" dirty="0" err="1"/>
              <a:t>alimentación</a:t>
            </a:r>
            <a:r>
              <a:rPr lang="en-US" altLang="en-US" i="1" dirty="0"/>
              <a:t> de </a:t>
            </a:r>
            <a:r>
              <a:rPr lang="en-US" altLang="en-US" i="1" dirty="0" err="1"/>
              <a:t>su</a:t>
            </a:r>
            <a:r>
              <a:rPr lang="en-US" altLang="en-US" i="1" dirty="0"/>
              <a:t> </a:t>
            </a:r>
            <a:r>
              <a:rPr lang="en-US" altLang="en-US" i="1" dirty="0" err="1"/>
              <a:t>hijo</a:t>
            </a:r>
            <a:r>
              <a:rPr lang="en-US" altLang="en-US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79112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CB0DA-32D9-8244-8D06-60D0CD87E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68" y="474834"/>
            <a:ext cx="8282640" cy="506900"/>
          </a:xfrm>
        </p:spPr>
        <p:txBody>
          <a:bodyPr/>
          <a:lstStyle/>
          <a:p>
            <a:r>
              <a:rPr lang="en-US" dirty="0" err="1"/>
              <a:t>Juego</a:t>
            </a:r>
            <a:r>
              <a:rPr lang="en-US" dirty="0"/>
              <a:t> de roles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6ED101-847E-6F45-8F8D-D9FAFF5BF8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C7704F-50BF-5943-BB70-38965DE12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9883AA-FE57-C642-9B41-410536D65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12</a:t>
            </a:fld>
            <a:endParaRPr lang="en-US"/>
          </a:p>
        </p:txBody>
      </p:sp>
      <p:pic>
        <p:nvPicPr>
          <p:cNvPr id="8" name="Graphic 7" descr="Meeting with solid fill">
            <a:extLst>
              <a:ext uri="{FF2B5EF4-FFF2-40B4-BE49-F238E27FC236}">
                <a16:creationId xmlns:a16="http://schemas.microsoft.com/office/drawing/2014/main" id="{297B6C86-05DE-1244-9912-23720297D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71837" y="2481435"/>
            <a:ext cx="2700337" cy="27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49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8AB88-CBA2-084F-92AA-7188146CE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b="0" dirty="0"/>
          </a:p>
          <a:p>
            <a:pPr marL="342900" indent="-342900">
              <a:buAutoNum type="arabicPeriod"/>
            </a:pPr>
            <a:r>
              <a:rPr lang="en-US" b="0" dirty="0">
                <a:solidFill>
                  <a:schemeClr val="tx1"/>
                </a:solidFill>
              </a:rPr>
              <a:t>¿</a:t>
            </a:r>
            <a:r>
              <a:rPr lang="en-US" b="0" dirty="0" err="1">
                <a:solidFill>
                  <a:schemeClr val="tx1"/>
                </a:solidFill>
              </a:rPr>
              <a:t>Cómo</a:t>
            </a:r>
            <a:r>
              <a:rPr lang="en-US" b="0" dirty="0">
                <a:solidFill>
                  <a:schemeClr val="tx1"/>
                </a:solidFill>
              </a:rPr>
              <a:t> se </a:t>
            </a:r>
            <a:r>
              <a:rPr lang="en-US" b="0" dirty="0" err="1">
                <a:solidFill>
                  <a:schemeClr val="tx1"/>
                </a:solidFill>
              </a:rPr>
              <a:t>alimenta</a:t>
            </a:r>
            <a:r>
              <a:rPr lang="en-US" b="0" dirty="0">
                <a:solidFill>
                  <a:schemeClr val="tx1"/>
                </a:solidFill>
              </a:rPr>
              <a:t> al </a:t>
            </a:r>
            <a:r>
              <a:rPr lang="en-US" b="0" dirty="0" err="1">
                <a:solidFill>
                  <a:schemeClr val="tx1"/>
                </a:solidFill>
              </a:rPr>
              <a:t>niño</a:t>
            </a:r>
            <a:r>
              <a:rPr lang="en-US" b="0" dirty="0">
                <a:solidFill>
                  <a:schemeClr val="tx1"/>
                </a:solidFill>
              </a:rPr>
              <a:t>/a </a:t>
            </a:r>
            <a:r>
              <a:rPr lang="en-US" b="0" dirty="0" err="1">
                <a:solidFill>
                  <a:schemeClr val="tx1"/>
                </a:solidFill>
              </a:rPr>
              <a:t>menos</a:t>
            </a:r>
            <a:r>
              <a:rPr lang="en-US" b="0" dirty="0">
                <a:solidFill>
                  <a:schemeClr val="tx1"/>
                </a:solidFill>
              </a:rPr>
              <a:t> de 6 meses? </a:t>
            </a:r>
          </a:p>
          <a:p>
            <a:pPr marL="342900" indent="-342900">
              <a:buAutoNum type="arabicPeriod"/>
            </a:pPr>
            <a:endParaRPr lang="en-US" b="0" dirty="0">
              <a:solidFill>
                <a:schemeClr val="tx1"/>
              </a:solidFill>
            </a:endParaRPr>
          </a:p>
          <a:p>
            <a:r>
              <a:rPr lang="en-US" b="0" dirty="0">
                <a:solidFill>
                  <a:schemeClr val="tx1"/>
                </a:solidFill>
              </a:rPr>
              <a:t>- Si no </a:t>
            </a:r>
            <a:r>
              <a:rPr lang="en-US" b="0" dirty="0" err="1">
                <a:solidFill>
                  <a:schemeClr val="tx1"/>
                </a:solidFill>
              </a:rPr>
              <a:t>están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amamantando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exclusivamente</a:t>
            </a:r>
            <a:r>
              <a:rPr lang="en-US" b="0" dirty="0">
                <a:solidFill>
                  <a:schemeClr val="tx1"/>
                </a:solidFill>
              </a:rPr>
              <a:t>, </a:t>
            </a:r>
            <a:r>
              <a:rPr lang="en-US" b="0" dirty="0" err="1">
                <a:solidFill>
                  <a:schemeClr val="tx1"/>
                </a:solidFill>
              </a:rPr>
              <a:t>remítase</a:t>
            </a:r>
            <a:r>
              <a:rPr lang="en-US" b="0" dirty="0">
                <a:solidFill>
                  <a:schemeClr val="tx1"/>
                </a:solidFill>
              </a:rPr>
              <a:t> al </a:t>
            </a:r>
            <a:r>
              <a:rPr lang="en-US" b="0" dirty="0" err="1">
                <a:solidFill>
                  <a:schemeClr val="tx1"/>
                </a:solidFill>
              </a:rPr>
              <a:t>grupo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apoyo</a:t>
            </a:r>
            <a:r>
              <a:rPr lang="en-US" b="0" dirty="0">
                <a:solidFill>
                  <a:schemeClr val="tx1"/>
                </a:solidFill>
              </a:rPr>
              <a:t> del ANLP</a:t>
            </a:r>
          </a:p>
          <a:p>
            <a:endParaRPr lang="en-US" b="0" dirty="0">
              <a:solidFill>
                <a:schemeClr val="tx1"/>
              </a:solidFill>
            </a:endParaRPr>
          </a:p>
          <a:p>
            <a:r>
              <a:rPr lang="en-US" b="0" dirty="0">
                <a:solidFill>
                  <a:schemeClr val="tx1"/>
                </a:solidFill>
              </a:rPr>
              <a:t>2. ¿</a:t>
            </a:r>
            <a:r>
              <a:rPr lang="en-US" b="0" dirty="0" err="1">
                <a:solidFill>
                  <a:schemeClr val="tx1"/>
                </a:solidFill>
              </a:rPr>
              <a:t>Algún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problema</a:t>
            </a:r>
            <a:r>
              <a:rPr lang="en-US" b="0" dirty="0">
                <a:solidFill>
                  <a:schemeClr val="tx1"/>
                </a:solidFill>
              </a:rPr>
              <a:t>?</a:t>
            </a:r>
          </a:p>
          <a:p>
            <a:endParaRPr lang="en-US" b="0" dirty="0">
              <a:solidFill>
                <a:schemeClr val="tx1"/>
              </a:solidFill>
            </a:endParaRPr>
          </a:p>
          <a:p>
            <a:r>
              <a:rPr lang="en-US" b="0" dirty="0">
                <a:solidFill>
                  <a:schemeClr val="tx1"/>
                </a:solidFill>
              </a:rPr>
              <a:t>Si </a:t>
            </a:r>
            <a:r>
              <a:rPr lang="en-US" b="0" dirty="0" err="1">
                <a:solidFill>
                  <a:schemeClr val="tx1"/>
                </a:solidFill>
              </a:rPr>
              <a:t>tienen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problemas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pecho</a:t>
            </a:r>
            <a:r>
              <a:rPr lang="en-US" b="0" dirty="0">
                <a:solidFill>
                  <a:schemeClr val="tx1"/>
                </a:solidFill>
              </a:rPr>
              <a:t> o una </a:t>
            </a:r>
            <a:r>
              <a:rPr lang="en-US" b="0" dirty="0" err="1">
                <a:solidFill>
                  <a:schemeClr val="tx1"/>
                </a:solidFill>
              </a:rPr>
              <a:t>infección</a:t>
            </a:r>
            <a:r>
              <a:rPr lang="en-US" b="0" dirty="0">
                <a:solidFill>
                  <a:schemeClr val="tx1"/>
                </a:solidFill>
              </a:rPr>
              <a:t>, o </a:t>
            </a:r>
            <a:r>
              <a:rPr lang="en-US" b="0" dirty="0" err="1">
                <a:solidFill>
                  <a:schemeClr val="tx1"/>
                </a:solidFill>
              </a:rPr>
              <a:t>insuficiente</a:t>
            </a:r>
            <a:r>
              <a:rPr lang="en-US" b="0" dirty="0">
                <a:solidFill>
                  <a:schemeClr val="tx1"/>
                </a:solidFill>
              </a:rPr>
              <a:t> leche </a:t>
            </a:r>
            <a:r>
              <a:rPr lang="en-US" b="0" dirty="0" err="1">
                <a:solidFill>
                  <a:schemeClr val="tx1"/>
                </a:solidFill>
              </a:rPr>
              <a:t>hacer</a:t>
            </a:r>
            <a:r>
              <a:rPr lang="en-US" b="0" dirty="0">
                <a:solidFill>
                  <a:schemeClr val="tx1"/>
                </a:solidFill>
              </a:rPr>
              <a:t> una </a:t>
            </a:r>
            <a:r>
              <a:rPr lang="en-US" b="0" dirty="0" err="1">
                <a:solidFill>
                  <a:schemeClr val="tx1"/>
                </a:solidFill>
              </a:rPr>
              <a:t>referecia</a:t>
            </a:r>
            <a:r>
              <a:rPr lang="en-US" b="0" dirty="0">
                <a:solidFill>
                  <a:schemeClr val="tx1"/>
                </a:solidFill>
              </a:rPr>
              <a:t> al </a:t>
            </a:r>
            <a:r>
              <a:rPr lang="en-US" b="0" dirty="0" err="1">
                <a:solidFill>
                  <a:schemeClr val="tx1"/>
                </a:solidFill>
              </a:rPr>
              <a:t>centro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salud</a:t>
            </a:r>
            <a:endParaRPr lang="en-US" b="0" dirty="0">
              <a:solidFill>
                <a:schemeClr val="tx1"/>
              </a:solidFill>
            </a:endParaRPr>
          </a:p>
          <a:p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B6A9FE-1D5E-B64F-8F78-D0B876535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644AEE-C8DA-3F40-8D23-27313ED0E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13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AC19920-D55B-434E-9224-77C744321F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MAMI – </a:t>
            </a:r>
            <a:r>
              <a:rPr lang="en-US" dirty="0" err="1"/>
              <a:t>gestión</a:t>
            </a:r>
            <a:r>
              <a:rPr lang="en-US" dirty="0"/>
              <a:t> de las </a:t>
            </a:r>
            <a:r>
              <a:rPr lang="en-US" dirty="0" err="1"/>
              <a:t>madres</a:t>
            </a:r>
            <a:r>
              <a:rPr lang="en-US" dirty="0"/>
              <a:t> y los </a:t>
            </a:r>
            <a:r>
              <a:rPr lang="en-US" dirty="0" err="1"/>
              <a:t>niños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riesgo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Preguntas</a:t>
            </a:r>
            <a:r>
              <a:rPr lang="en-US" dirty="0"/>
              <a:t> por los </a:t>
            </a:r>
            <a:r>
              <a:rPr lang="en-US" dirty="0" err="1"/>
              <a:t>voluntarios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788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67110AF-16FA-AE4A-BBF5-2BC08EE84A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643" y="1371326"/>
            <a:ext cx="8728713" cy="4528782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971100-CF79-BD4C-A8C5-C84FA97F6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E87339-CED6-4C44-A13C-54152407D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14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72B851-0CAE-A545-8BED-C1D690CE28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Mapeo</a:t>
            </a:r>
            <a:r>
              <a:rPr lang="en-US" dirty="0"/>
              <a:t> de </a:t>
            </a:r>
            <a:r>
              <a:rPr lang="en-US" dirty="0" err="1"/>
              <a:t>servicios</a:t>
            </a:r>
            <a:r>
              <a:rPr lang="en-US" dirty="0"/>
              <a:t> para </a:t>
            </a:r>
            <a:r>
              <a:rPr lang="en-US" dirty="0" err="1"/>
              <a:t>referencías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013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A2759-0799-1546-9ED4-CB67942F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34" y="297412"/>
            <a:ext cx="8282640" cy="506900"/>
          </a:xfrm>
        </p:spPr>
        <p:txBody>
          <a:bodyPr/>
          <a:lstStyle/>
          <a:p>
            <a:r>
              <a:rPr lang="en-US" dirty="0" err="1"/>
              <a:t>Capacidad</a:t>
            </a:r>
            <a:r>
              <a:rPr lang="en-US" dirty="0"/>
              <a:t> por </a:t>
            </a:r>
            <a:r>
              <a:rPr lang="en-US" dirty="0" err="1"/>
              <a:t>centros</a:t>
            </a:r>
            <a:r>
              <a:rPr lang="en-US" dirty="0"/>
              <a:t> de </a:t>
            </a:r>
            <a:r>
              <a:rPr lang="en-US" dirty="0" err="1"/>
              <a:t>salud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86112-D9AD-0A47-8050-574266B89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0" dirty="0">
                <a:solidFill>
                  <a:schemeClr val="tx1"/>
                </a:solidFill>
              </a:rPr>
              <a:t>
1. </a:t>
            </a:r>
            <a:r>
              <a:rPr lang="en-US" sz="2000" b="0" dirty="0" err="1">
                <a:solidFill>
                  <a:schemeClr val="tx1"/>
                </a:solidFill>
              </a:rPr>
              <a:t>Hacer</a:t>
            </a:r>
            <a:r>
              <a:rPr lang="en-US" sz="2000" b="0" dirty="0">
                <a:solidFill>
                  <a:schemeClr val="tx1"/>
                </a:solidFill>
              </a:rPr>
              <a:t> una </a:t>
            </a:r>
            <a:r>
              <a:rPr lang="en-US" sz="2000" b="0" dirty="0" err="1">
                <a:solidFill>
                  <a:schemeClr val="tx1"/>
                </a:solidFill>
              </a:rPr>
              <a:t>capacidad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sobre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  <a:r>
              <a:rPr lang="en-US" sz="2000" b="0" dirty="0" err="1">
                <a:solidFill>
                  <a:schemeClr val="tx1"/>
                </a:solidFill>
              </a:rPr>
              <a:t>lactancia</a:t>
            </a:r>
            <a:r>
              <a:rPr lang="en-US" sz="2000" b="0" dirty="0">
                <a:solidFill>
                  <a:schemeClr val="tx1"/>
                </a:solidFill>
              </a:rPr>
              <a:t>, </a:t>
            </a:r>
            <a:r>
              <a:rPr lang="en-US" sz="2000" b="0" dirty="0" err="1">
                <a:solidFill>
                  <a:schemeClr val="tx1"/>
                </a:solidFill>
              </a:rPr>
              <a:t>relactancia</a:t>
            </a:r>
            <a:r>
              <a:rPr lang="en-US" sz="2000" b="0" dirty="0">
                <a:solidFill>
                  <a:schemeClr val="tx1"/>
                </a:solidFill>
              </a:rPr>
              <a:t> y </a:t>
            </a:r>
            <a:r>
              <a:rPr lang="en-US" sz="2000" b="0" dirty="0" err="1">
                <a:solidFill>
                  <a:schemeClr val="tx1"/>
                </a:solidFill>
              </a:rPr>
              <a:t>apoyo</a:t>
            </a:r>
            <a:r>
              <a:rPr lang="en-US" sz="2000" b="0" dirty="0">
                <a:solidFill>
                  <a:schemeClr val="tx1"/>
                </a:solidFill>
              </a:rPr>
              <a:t> para </a:t>
            </a:r>
            <a:r>
              <a:rPr lang="en-US" sz="2000" b="0" dirty="0" err="1">
                <a:solidFill>
                  <a:schemeClr val="tx1"/>
                </a:solidFill>
              </a:rPr>
              <a:t>aumentar</a:t>
            </a:r>
            <a:r>
              <a:rPr lang="en-US" sz="2000" b="0" dirty="0">
                <a:solidFill>
                  <a:schemeClr val="tx1"/>
                </a:solidFill>
              </a:rPr>
              <a:t> el </a:t>
            </a:r>
            <a:r>
              <a:rPr lang="en-US" sz="2000" b="0" dirty="0" err="1">
                <a:solidFill>
                  <a:schemeClr val="tx1"/>
                </a:solidFill>
              </a:rPr>
              <a:t>suministro</a:t>
            </a:r>
            <a:r>
              <a:rPr lang="en-US" sz="2000" b="0" dirty="0">
                <a:solidFill>
                  <a:schemeClr val="tx1"/>
                </a:solidFill>
              </a:rPr>
              <a:t> de leche maternal</a:t>
            </a:r>
          </a:p>
          <a:p>
            <a:endParaRPr lang="en-US" sz="2000" b="0" dirty="0">
              <a:solidFill>
                <a:schemeClr val="tx1"/>
              </a:solidFill>
            </a:endParaRPr>
          </a:p>
          <a:p>
            <a:r>
              <a:rPr lang="en-US" sz="2000" b="0" dirty="0">
                <a:solidFill>
                  <a:schemeClr val="tx1"/>
                </a:solidFill>
              </a:rPr>
              <a:t>2. </a:t>
            </a:r>
            <a:r>
              <a:rPr lang="en-US" sz="2000" b="0" dirty="0" err="1">
                <a:solidFill>
                  <a:schemeClr val="tx1"/>
                </a:solidFill>
              </a:rPr>
              <a:t>Suministro</a:t>
            </a:r>
            <a:r>
              <a:rPr lang="en-US" sz="2000" b="0" dirty="0">
                <a:solidFill>
                  <a:schemeClr val="tx1"/>
                </a:solidFill>
              </a:rPr>
              <a:t> de material de </a:t>
            </a:r>
            <a:r>
              <a:rPr lang="en-US" sz="2000" b="0" dirty="0" err="1">
                <a:solidFill>
                  <a:schemeClr val="tx1"/>
                </a:solidFill>
              </a:rPr>
              <a:t>apoyo</a:t>
            </a:r>
            <a:r>
              <a:rPr lang="en-US" sz="2000" b="0" dirty="0">
                <a:solidFill>
                  <a:schemeClr val="tx1"/>
                </a:solidFill>
              </a:rPr>
              <a:t> a los </a:t>
            </a:r>
            <a:r>
              <a:rPr lang="en-US" sz="2000" b="0" dirty="0" err="1">
                <a:solidFill>
                  <a:schemeClr val="tx1"/>
                </a:solidFill>
              </a:rPr>
              <a:t>centros</a:t>
            </a:r>
            <a:r>
              <a:rPr lang="en-US" sz="2000" b="0" dirty="0">
                <a:solidFill>
                  <a:schemeClr val="tx1"/>
                </a:solidFill>
              </a:rPr>
              <a:t> de </a:t>
            </a:r>
            <a:r>
              <a:rPr lang="en-US" sz="2000" b="0" dirty="0" err="1">
                <a:solidFill>
                  <a:schemeClr val="tx1"/>
                </a:solidFill>
              </a:rPr>
              <a:t>salud</a:t>
            </a:r>
            <a:r>
              <a:rPr lang="en-US" sz="2000" b="0" dirty="0">
                <a:solidFill>
                  <a:schemeClr val="tx1"/>
                </a:solidFill>
              </a:rPr>
              <a:t>: </a:t>
            </a:r>
            <a:r>
              <a:rPr lang="en-US" sz="2000" b="0" dirty="0" err="1">
                <a:solidFill>
                  <a:schemeClr val="tx1"/>
                </a:solidFill>
              </a:rPr>
              <a:t>láminas</a:t>
            </a:r>
            <a:r>
              <a:rPr lang="en-US" sz="2000" b="0" dirty="0">
                <a:solidFill>
                  <a:schemeClr val="tx1"/>
                </a:solidFill>
              </a:rPr>
              <a:t>, </a:t>
            </a:r>
            <a:r>
              <a:rPr lang="en-US" sz="2000" b="0" dirty="0" err="1">
                <a:solidFill>
                  <a:schemeClr val="tx1"/>
                </a:solidFill>
              </a:rPr>
              <a:t>vídeos</a:t>
            </a:r>
            <a:r>
              <a:rPr lang="en-US" sz="2000" b="0" dirty="0">
                <a:solidFill>
                  <a:schemeClr val="tx1"/>
                </a:solidFill>
              </a:rPr>
              <a:t> y </a:t>
            </a:r>
            <a:r>
              <a:rPr lang="en-US" sz="2000" b="0" dirty="0" err="1">
                <a:solidFill>
                  <a:schemeClr val="tx1"/>
                </a:solidFill>
              </a:rPr>
              <a:t>panfletos</a:t>
            </a:r>
            <a:r>
              <a:rPr lang="en-US" sz="2000" b="0" dirty="0">
                <a:solidFill>
                  <a:schemeClr val="tx1"/>
                </a:solidFill>
              </a:rPr>
              <a:t> </a:t>
            </a:r>
          </a:p>
          <a:p>
            <a:endParaRPr lang="en-US" sz="2000" b="0" dirty="0">
              <a:solidFill>
                <a:schemeClr val="tx1"/>
              </a:solidFill>
            </a:endParaRPr>
          </a:p>
          <a:p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B9E264-11C0-C847-80EB-FC5226540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92515F-0E26-9E48-B44E-E81F273F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519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E7E39-53F3-7B44-AC82-5F81FA1A7A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err="1">
                <a:solidFill>
                  <a:schemeClr val="tx1"/>
                </a:solidFill>
              </a:rPr>
              <a:t>En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algunos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casos</a:t>
            </a:r>
            <a:r>
              <a:rPr lang="en-US" b="0" dirty="0">
                <a:solidFill>
                  <a:schemeClr val="tx1"/>
                </a:solidFill>
              </a:rPr>
              <a:t>, la </a:t>
            </a:r>
            <a:r>
              <a:rPr lang="en-US" b="0" dirty="0" err="1">
                <a:solidFill>
                  <a:schemeClr val="tx1"/>
                </a:solidFill>
              </a:rPr>
              <a:t>lactancia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materna</a:t>
            </a:r>
            <a:r>
              <a:rPr lang="en-US" b="0" dirty="0">
                <a:solidFill>
                  <a:schemeClr val="tx1"/>
                </a:solidFill>
              </a:rPr>
              <a:t> no es una </a:t>
            </a:r>
            <a:r>
              <a:rPr lang="en-US" b="0" dirty="0" err="1">
                <a:solidFill>
                  <a:schemeClr val="tx1"/>
                </a:solidFill>
              </a:rPr>
              <a:t>opción</a:t>
            </a:r>
            <a:r>
              <a:rPr lang="en-US" b="0" dirty="0">
                <a:solidFill>
                  <a:schemeClr val="tx1"/>
                </a:solidFill>
              </a:rPr>
              <a:t>:
Si el </a:t>
            </a:r>
            <a:r>
              <a:rPr lang="en-US" b="0" dirty="0" err="1">
                <a:solidFill>
                  <a:schemeClr val="tx1"/>
                </a:solidFill>
              </a:rPr>
              <a:t>niño</a:t>
            </a:r>
            <a:r>
              <a:rPr lang="en-US" b="0" dirty="0">
                <a:solidFill>
                  <a:schemeClr val="tx1"/>
                </a:solidFill>
              </a:rPr>
              <a:t> es </a:t>
            </a:r>
            <a:r>
              <a:rPr lang="en-US" b="0" dirty="0" err="1">
                <a:solidFill>
                  <a:schemeClr val="tx1"/>
                </a:solidFill>
              </a:rPr>
              <a:t>huérfano</a:t>
            </a:r>
            <a:r>
              <a:rPr lang="en-US" b="0" dirty="0">
                <a:solidFill>
                  <a:schemeClr val="tx1"/>
                </a:solidFill>
              </a:rPr>
              <a:t> y no es </a:t>
            </a:r>
            <a:r>
              <a:rPr lang="en-US" b="0" dirty="0" err="1">
                <a:solidFill>
                  <a:schemeClr val="tx1"/>
                </a:solidFill>
              </a:rPr>
              <a:t>posible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donar</a:t>
            </a:r>
            <a:r>
              <a:rPr lang="en-US" b="0" dirty="0">
                <a:solidFill>
                  <a:schemeClr val="tx1"/>
                </a:solidFill>
              </a:rPr>
              <a:t> leche/</a:t>
            </a:r>
            <a:r>
              <a:rPr lang="en-US" b="0" dirty="0" err="1">
                <a:solidFill>
                  <a:schemeClr val="tx1"/>
                </a:solidFill>
              </a:rPr>
              <a:t>lactancia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húmeda</a:t>
            </a:r>
            <a:r>
              <a:rPr lang="en-US" b="0" dirty="0">
                <a:solidFill>
                  <a:schemeClr val="tx1"/>
                </a:solidFill>
              </a:rPr>
              <a:t>
</a:t>
            </a:r>
            <a:r>
              <a:rPr lang="en-US" b="0" dirty="0" err="1">
                <a:solidFill>
                  <a:schemeClr val="tx1"/>
                </a:solidFill>
              </a:rPr>
              <a:t>En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casos</a:t>
            </a:r>
            <a:r>
              <a:rPr lang="en-US" b="0" dirty="0">
                <a:solidFill>
                  <a:schemeClr val="tx1"/>
                </a:solidFill>
              </a:rPr>
              <a:t> de VIH no es </a:t>
            </a:r>
            <a:r>
              <a:rPr lang="en-US" b="0" dirty="0" err="1">
                <a:solidFill>
                  <a:schemeClr val="tx1"/>
                </a:solidFill>
              </a:rPr>
              <a:t>posible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donar</a:t>
            </a:r>
            <a:r>
              <a:rPr lang="en-US" b="0" dirty="0">
                <a:solidFill>
                  <a:schemeClr val="tx1"/>
                </a:solidFill>
              </a:rPr>
              <a:t> leche/</a:t>
            </a:r>
            <a:r>
              <a:rPr lang="en-US" b="0" dirty="0" err="1">
                <a:solidFill>
                  <a:schemeClr val="tx1"/>
                </a:solidFill>
              </a:rPr>
              <a:t>lactancia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húmeda</a:t>
            </a:r>
            <a:r>
              <a:rPr lang="en-US" b="0" dirty="0">
                <a:solidFill>
                  <a:schemeClr val="tx1"/>
                </a:solidFill>
              </a:rPr>
              <a:t>
Si la </a:t>
            </a:r>
            <a:r>
              <a:rPr lang="en-US" b="0" dirty="0" err="1">
                <a:solidFill>
                  <a:schemeClr val="tx1"/>
                </a:solidFill>
              </a:rPr>
              <a:t>madre</a:t>
            </a:r>
            <a:r>
              <a:rPr lang="en-US" b="0" dirty="0">
                <a:solidFill>
                  <a:schemeClr val="tx1"/>
                </a:solidFill>
              </a:rPr>
              <a:t> no </a:t>
            </a:r>
            <a:r>
              <a:rPr lang="en-US" b="0" dirty="0" err="1">
                <a:solidFill>
                  <a:schemeClr val="tx1"/>
                </a:solidFill>
              </a:rPr>
              <a:t>quiere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volver</a:t>
            </a:r>
            <a:r>
              <a:rPr lang="en-US" b="0" dirty="0">
                <a:solidFill>
                  <a:schemeClr val="tx1"/>
                </a:solidFill>
              </a:rPr>
              <a:t> a </a:t>
            </a:r>
            <a:r>
              <a:rPr lang="en-US" b="0" dirty="0" err="1">
                <a:solidFill>
                  <a:schemeClr val="tx1"/>
                </a:solidFill>
              </a:rPr>
              <a:t>lactar</a:t>
            </a:r>
            <a:r>
              <a:rPr lang="en-US" b="0" dirty="0">
                <a:solidFill>
                  <a:schemeClr val="tx1"/>
                </a:solidFill>
              </a:rPr>
              <a:t> y no </a:t>
            </a:r>
            <a:r>
              <a:rPr lang="en-US" b="0" dirty="0" err="1">
                <a:solidFill>
                  <a:schemeClr val="tx1"/>
                </a:solidFill>
              </a:rPr>
              <a:t>puede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pagar</a:t>
            </a:r>
            <a:r>
              <a:rPr lang="en-US" b="0" dirty="0">
                <a:solidFill>
                  <a:schemeClr val="tx1"/>
                </a:solidFill>
              </a:rPr>
              <a:t> por la </a:t>
            </a:r>
            <a:r>
              <a:rPr lang="en-US" b="0" dirty="0" err="1">
                <a:solidFill>
                  <a:schemeClr val="tx1"/>
                </a:solidFill>
              </a:rPr>
              <a:t>fórmula</a:t>
            </a:r>
            <a:r>
              <a:rPr lang="en-US" b="0" dirty="0">
                <a:solidFill>
                  <a:schemeClr val="tx1"/>
                </a:solidFill>
              </a:rPr>
              <a:t> (</a:t>
            </a:r>
            <a:r>
              <a:rPr lang="en-US" b="0" dirty="0" err="1">
                <a:solidFill>
                  <a:schemeClr val="tx1"/>
                </a:solidFill>
              </a:rPr>
              <a:t>está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alimentando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productos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más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peligrosos</a:t>
            </a:r>
            <a:r>
              <a:rPr lang="en-US" b="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1"/>
              </a:solidFill>
            </a:endParaRPr>
          </a:p>
          <a:p>
            <a:endParaRPr lang="en-US" b="0" dirty="0">
              <a:solidFill>
                <a:schemeClr val="tx1"/>
              </a:solidFill>
            </a:endParaRPr>
          </a:p>
          <a:p>
            <a:r>
              <a:rPr lang="en-US" b="0" i="1" dirty="0">
                <a:solidFill>
                  <a:schemeClr val="tx1"/>
                </a:solidFill>
              </a:rPr>
              <a:t>Este es un </a:t>
            </a:r>
            <a:r>
              <a:rPr lang="en-US" b="0" i="1" dirty="0" err="1">
                <a:solidFill>
                  <a:schemeClr val="tx1"/>
                </a:solidFill>
              </a:rPr>
              <a:t>último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recurso</a:t>
            </a:r>
            <a:r>
              <a:rPr lang="en-US" b="0" i="1" dirty="0">
                <a:solidFill>
                  <a:schemeClr val="tx1"/>
                </a:solidFill>
              </a:rPr>
              <a:t>, y </a:t>
            </a:r>
            <a:r>
              <a:rPr lang="en-US" b="0" i="1" dirty="0" err="1">
                <a:solidFill>
                  <a:schemeClr val="tx1"/>
                </a:solidFill>
              </a:rPr>
              <a:t>en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estos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casos</a:t>
            </a:r>
            <a:r>
              <a:rPr lang="en-US" b="0" i="1" dirty="0">
                <a:solidFill>
                  <a:schemeClr val="tx1"/>
                </a:solidFill>
              </a:rPr>
              <a:t>, </a:t>
            </a:r>
            <a:r>
              <a:rPr lang="en-US" b="0" i="1" dirty="0" err="1">
                <a:solidFill>
                  <a:schemeClr val="tx1"/>
                </a:solidFill>
              </a:rPr>
              <a:t>hacemos</a:t>
            </a:r>
            <a:r>
              <a:rPr lang="en-US" b="0" i="1" dirty="0">
                <a:solidFill>
                  <a:schemeClr val="tx1"/>
                </a:solidFill>
              </a:rPr>
              <a:t> una </a:t>
            </a:r>
            <a:r>
              <a:rPr lang="en-US" b="0" i="1" dirty="0" err="1">
                <a:solidFill>
                  <a:schemeClr val="tx1"/>
                </a:solidFill>
              </a:rPr>
              <a:t>evaluación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cuidadosa</a:t>
            </a:r>
            <a:r>
              <a:rPr lang="en-US" b="0" i="1" dirty="0">
                <a:solidFill>
                  <a:schemeClr val="tx1"/>
                </a:solidFill>
              </a:rPr>
              <a:t> y </a:t>
            </a:r>
            <a:r>
              <a:rPr lang="en-US" b="0" i="1" dirty="0" err="1">
                <a:solidFill>
                  <a:schemeClr val="tx1"/>
                </a:solidFill>
              </a:rPr>
              <a:t>proporcionamos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fórmula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específica</a:t>
            </a:r>
            <a:r>
              <a:rPr lang="en-US" b="0" i="1" dirty="0">
                <a:solidFill>
                  <a:schemeClr val="tx1"/>
                </a:solidFill>
              </a:rPr>
              <a:t> con </a:t>
            </a:r>
            <a:r>
              <a:rPr lang="en-US" b="0" i="1" dirty="0" err="1">
                <a:solidFill>
                  <a:schemeClr val="tx1"/>
                </a:solidFill>
              </a:rPr>
              <a:t>receta</a:t>
            </a:r>
            <a:r>
              <a:rPr lang="en-US" b="0" i="1" dirty="0">
                <a:solidFill>
                  <a:schemeClr val="tx1"/>
                </a:solidFill>
              </a:rPr>
              <a:t> con </a:t>
            </a:r>
            <a:r>
              <a:rPr lang="en-US" b="0" i="1" dirty="0" err="1">
                <a:solidFill>
                  <a:schemeClr val="tx1"/>
                </a:solidFill>
              </a:rPr>
              <a:t>capacitación</a:t>
            </a:r>
            <a:r>
              <a:rPr lang="en-US" b="0" i="1" dirty="0">
                <a:solidFill>
                  <a:schemeClr val="tx1"/>
                </a:solidFill>
              </a:rPr>
              <a:t> y </a:t>
            </a:r>
            <a:r>
              <a:rPr lang="en-US" b="0" i="1" dirty="0" err="1">
                <a:solidFill>
                  <a:schemeClr val="tx1"/>
                </a:solidFill>
              </a:rPr>
              <a:t>suministros</a:t>
            </a:r>
            <a:r>
              <a:rPr lang="en-US" b="0" i="1" dirty="0">
                <a:solidFill>
                  <a:schemeClr val="tx1"/>
                </a:solidFill>
              </a:rPr>
              <a:t> para una </a:t>
            </a:r>
            <a:r>
              <a:rPr lang="en-US" b="0" i="1" dirty="0" err="1">
                <a:solidFill>
                  <a:schemeClr val="tx1"/>
                </a:solidFill>
              </a:rPr>
              <a:t>preparación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segura</a:t>
            </a:r>
            <a:r>
              <a:rPr lang="en-US" b="0" i="1" dirty="0">
                <a:solidFill>
                  <a:schemeClr val="tx1"/>
                </a:solidFill>
              </a:rPr>
              <a:t>. </a:t>
            </a:r>
            <a:r>
              <a:rPr lang="en-US" b="0" i="1" dirty="0" err="1">
                <a:solidFill>
                  <a:schemeClr val="tx1"/>
                </a:solidFill>
              </a:rPr>
              <a:t>Esto</a:t>
            </a:r>
            <a:r>
              <a:rPr lang="en-US" b="0" i="1" dirty="0">
                <a:solidFill>
                  <a:schemeClr val="tx1"/>
                </a:solidFill>
              </a:rPr>
              <a:t> debe </a:t>
            </a:r>
            <a:r>
              <a:rPr lang="en-US" b="0" i="1" dirty="0" err="1">
                <a:solidFill>
                  <a:schemeClr val="tx1"/>
                </a:solidFill>
              </a:rPr>
              <a:t>hacerse</a:t>
            </a:r>
            <a:r>
              <a:rPr lang="en-US" b="0" i="1" dirty="0">
                <a:solidFill>
                  <a:schemeClr val="tx1"/>
                </a:solidFill>
              </a:rPr>
              <a:t> con </a:t>
            </a:r>
            <a:r>
              <a:rPr lang="en-US" b="0" i="1" dirty="0" err="1">
                <a:solidFill>
                  <a:schemeClr val="tx1"/>
                </a:solidFill>
              </a:rPr>
              <a:t>mucho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cuidado</a:t>
            </a:r>
            <a:r>
              <a:rPr lang="en-US" b="0" i="1" dirty="0">
                <a:solidFill>
                  <a:schemeClr val="tx1"/>
                </a:solidFill>
              </a:rPr>
              <a:t> para </a:t>
            </a:r>
            <a:r>
              <a:rPr lang="en-US" b="0" i="1" dirty="0" err="1">
                <a:solidFill>
                  <a:schemeClr val="tx1"/>
                </a:solidFill>
              </a:rPr>
              <a:t>garantizar</a:t>
            </a:r>
            <a:r>
              <a:rPr lang="en-US" b="0" i="1" dirty="0">
                <a:solidFill>
                  <a:schemeClr val="tx1"/>
                </a:solidFill>
              </a:rPr>
              <a:t> que no </a:t>
            </a:r>
            <a:r>
              <a:rPr lang="en-US" b="0" i="1" dirty="0" err="1">
                <a:solidFill>
                  <a:schemeClr val="tx1"/>
                </a:solidFill>
              </a:rPr>
              <a:t>aliente</a:t>
            </a:r>
            <a:r>
              <a:rPr lang="en-US" b="0" i="1" dirty="0">
                <a:solidFill>
                  <a:schemeClr val="tx1"/>
                </a:solidFill>
              </a:rPr>
              <a:t> a </a:t>
            </a:r>
            <a:r>
              <a:rPr lang="en-US" b="0" i="1" dirty="0" err="1">
                <a:solidFill>
                  <a:schemeClr val="tx1"/>
                </a:solidFill>
              </a:rPr>
              <a:t>otras</a:t>
            </a:r>
            <a:r>
              <a:rPr lang="en-US" b="0" i="1" dirty="0">
                <a:solidFill>
                  <a:schemeClr val="tx1"/>
                </a:solidFill>
              </a:rPr>
              <a:t> </a:t>
            </a:r>
            <a:r>
              <a:rPr lang="en-US" b="0" i="1" dirty="0" err="1">
                <a:solidFill>
                  <a:schemeClr val="tx1"/>
                </a:solidFill>
              </a:rPr>
              <a:t>madres</a:t>
            </a:r>
            <a:r>
              <a:rPr lang="en-US" b="0" i="1" dirty="0">
                <a:solidFill>
                  <a:schemeClr val="tx1"/>
                </a:solidFill>
              </a:rPr>
              <a:t> a </a:t>
            </a:r>
            <a:r>
              <a:rPr lang="en-US" b="0" i="1" dirty="0" err="1">
                <a:solidFill>
                  <a:schemeClr val="tx1"/>
                </a:solidFill>
              </a:rPr>
              <a:t>dejar</a:t>
            </a:r>
            <a:r>
              <a:rPr lang="en-US" b="0" i="1" dirty="0">
                <a:solidFill>
                  <a:schemeClr val="tx1"/>
                </a:solidFill>
              </a:rPr>
              <a:t> de </a:t>
            </a:r>
            <a:r>
              <a:rPr lang="en-US" b="0" i="1" dirty="0" err="1">
                <a:solidFill>
                  <a:schemeClr val="tx1"/>
                </a:solidFill>
              </a:rPr>
              <a:t>amamantar</a:t>
            </a:r>
            <a:r>
              <a:rPr lang="en-US" b="0" i="1" dirty="0">
                <a:solidFill>
                  <a:schemeClr val="tx1"/>
                </a:solidFill>
              </a:rPr>
              <a:t>.
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AC8745-35D0-6C43-8D0A-0083D7919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723051-5024-004B-A90C-10B17FC18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16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B4F12F-2D43-BF40-8DF9-3E85F41B75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4471" y="279715"/>
            <a:ext cx="8282803" cy="363537"/>
          </a:xfrm>
        </p:spPr>
        <p:txBody>
          <a:bodyPr/>
          <a:lstStyle/>
          <a:p>
            <a:r>
              <a:rPr lang="en-US" dirty="0" err="1"/>
              <a:t>Protocolos</a:t>
            </a:r>
            <a:r>
              <a:rPr lang="en-US" dirty="0"/>
              <a:t> para </a:t>
            </a:r>
            <a:r>
              <a:rPr lang="en-US" dirty="0" err="1"/>
              <a:t>casos</a:t>
            </a:r>
            <a:r>
              <a:rPr lang="en-US" dirty="0"/>
              <a:t> </a:t>
            </a:r>
            <a:r>
              <a:rPr lang="en-US" dirty="0" err="1"/>
              <a:t>especiales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los que los </a:t>
            </a:r>
            <a:r>
              <a:rPr lang="en-US" dirty="0" err="1"/>
              <a:t>niños</a:t>
            </a:r>
            <a:r>
              <a:rPr lang="en-US" dirty="0"/>
              <a:t> no </a:t>
            </a:r>
            <a:r>
              <a:rPr lang="en-US" dirty="0" err="1"/>
              <a:t>pueden</a:t>
            </a:r>
            <a:r>
              <a:rPr lang="en-US" dirty="0"/>
              <a:t> ser </a:t>
            </a:r>
            <a:r>
              <a:rPr lang="en-US" dirty="0" err="1"/>
              <a:t>amamantados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937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7"/>
          <p:cNvSpPr>
            <a:spLocks noGrp="1"/>
          </p:cNvSpPr>
          <p:nvPr>
            <p:ph type="title"/>
          </p:nvPr>
        </p:nvSpPr>
        <p:spPr>
          <a:xfrm>
            <a:off x="423863" y="203200"/>
            <a:ext cx="8283575" cy="78740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Trade Gothic LT Com Cn" pitchFamily="34" charset="0"/>
              </a:rPr>
              <a:t>SESSION OBJECTIVES</a:t>
            </a:r>
          </a:p>
        </p:txBody>
      </p:sp>
      <p:sp>
        <p:nvSpPr>
          <p:cNvPr id="77827" name="Content Placeholder 8"/>
          <p:cNvSpPr>
            <a:spLocks noGrp="1"/>
          </p:cNvSpPr>
          <p:nvPr>
            <p:ph idx="1"/>
          </p:nvPr>
        </p:nvSpPr>
        <p:spPr>
          <a:xfrm>
            <a:off x="431800" y="1600200"/>
            <a:ext cx="8275638" cy="4548188"/>
          </a:xfrm>
        </p:spPr>
        <p:txBody>
          <a:bodyPr/>
          <a:lstStyle/>
          <a:p>
            <a:pPr eaLnBrk="1" hangingPunct="1"/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Al final de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esta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sesión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,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ustedes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serán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capaz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de:
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Identificar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y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explicar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las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intervenciones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básicas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de ANLP-E</a:t>
            </a:r>
          </a:p>
          <a:p>
            <a:pPr lvl="1" eaLnBrk="1" hangingPunct="1">
              <a:buFont typeface="Arial" pitchFamily="34" charset="0"/>
              <a:buChar char="•"/>
            </a:pPr>
            <a:endParaRPr lang="en-GB" altLang="en-US" sz="2400" dirty="0">
              <a:latin typeface="Gill Sans Infant Std" pitchFamily="34" charset="0"/>
              <a:cs typeface="Gill Sans Infant Std" pitchFamily="34" charset="0"/>
            </a:endParaRPr>
          </a:p>
          <a:p>
            <a:pPr lvl="1" eaLnBrk="1" hangingPunct="1">
              <a:buFont typeface="Arial" pitchFamily="34" charset="0"/>
              <a:buChar char="•"/>
            </a:pP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Comprender</a:t>
            </a:r>
            <a:r>
              <a:rPr lang="en-US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cómo</a:t>
            </a:r>
            <a:r>
              <a:rPr lang="en-US" altLang="en-US" sz="2400" dirty="0">
                <a:latin typeface="Gill Sans Infant Std" pitchFamily="34" charset="0"/>
                <a:cs typeface="Gill Sans Infant Std" pitchFamily="34" charset="0"/>
              </a:rPr>
              <a:t> Save the Children Honduras </a:t>
            </a: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implementará</a:t>
            </a:r>
            <a:r>
              <a:rPr lang="en-US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actividades</a:t>
            </a:r>
            <a:r>
              <a:rPr lang="en-US" altLang="en-US" sz="2400" dirty="0">
                <a:latin typeface="Gill Sans Infant Std" pitchFamily="34" charset="0"/>
                <a:cs typeface="Gill Sans Infant Std" pitchFamily="34" charset="0"/>
              </a:rPr>
              <a:t> para </a:t>
            </a: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apoyar</a:t>
            </a:r>
            <a:r>
              <a:rPr lang="en-US" altLang="en-US" sz="2400" dirty="0">
                <a:latin typeface="Gill Sans Infant Std" pitchFamily="34" charset="0"/>
                <a:cs typeface="Gill Sans Infant Std" pitchFamily="34" charset="0"/>
              </a:rPr>
              <a:t> a ANLP </a:t>
            </a: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en</a:t>
            </a:r>
            <a:r>
              <a:rPr lang="en-US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este</a:t>
            </a:r>
            <a:r>
              <a:rPr lang="en-US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US" altLang="en-US" sz="2400" dirty="0" err="1">
                <a:latin typeface="Gill Sans Infant Std" pitchFamily="34" charset="0"/>
                <a:cs typeface="Gill Sans Infant Std" pitchFamily="34" charset="0"/>
              </a:rPr>
              <a:t>programa</a:t>
            </a:r>
            <a:endParaRPr lang="en-GB" altLang="en-US" sz="2400" dirty="0">
              <a:latin typeface="Gill Sans Infant Std" pitchFamily="34" charset="0"/>
              <a:cs typeface="Gill Sans Infant Std" pitchFamily="34" charset="0"/>
            </a:endParaRPr>
          </a:p>
        </p:txBody>
      </p:sp>
      <p:sp>
        <p:nvSpPr>
          <p:cNvPr id="7782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IYCF-E TRAINING: IYCF-E INTERVENTIONS</a:t>
            </a:r>
          </a:p>
        </p:txBody>
      </p:sp>
      <p:sp>
        <p:nvSpPr>
          <p:cNvPr id="7783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23704FD0-E6CF-4FF2-B899-FD140F20B0B9}" type="slidenum">
              <a:rPr lang="en-US" altLang="en-US" smtClean="0">
                <a:solidFill>
                  <a:srgbClr val="222221"/>
                </a:solidFill>
                <a:latin typeface="Gill Sans Infant Std" pitchFamily="34" charset="0"/>
              </a:rPr>
              <a:pPr/>
              <a:t>2</a:t>
            </a:fld>
            <a:endParaRPr lang="en-US" altLang="en-US" dirty="0">
              <a:solidFill>
                <a:srgbClr val="222221"/>
              </a:solidFill>
              <a:latin typeface="Gill Sans Infant Std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286" y="422278"/>
            <a:ext cx="8282640" cy="505499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GB" sz="2400" dirty="0"/>
              <a:t>Save the Children Respuesta del ALNP-E
</a:t>
            </a:r>
            <a:endParaRPr lang="en-GB" sz="2400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718714" cy="35578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dirty="0" err="1"/>
              <a:t>Prevenir</a:t>
            </a:r>
            <a:r>
              <a:rPr lang="en-GB" dirty="0"/>
              <a:t> </a:t>
            </a:r>
            <a:r>
              <a:rPr lang="en-GB" dirty="0" err="1"/>
              <a:t>daños</a:t>
            </a:r>
            <a:r>
              <a:rPr lang="en-GB" dirty="0"/>
              <a:t> </a:t>
            </a:r>
            <a:r>
              <a:rPr lang="en-GB" dirty="0" err="1"/>
              <a:t>Salvar</a:t>
            </a:r>
            <a:r>
              <a:rPr lang="en-GB" dirty="0"/>
              <a:t> </a:t>
            </a:r>
            <a:r>
              <a:rPr lang="en-GB" dirty="0" err="1"/>
              <a:t>vidas</a:t>
            </a:r>
            <a:r>
              <a:rPr lang="en-GB" dirty="0"/>
              <a:t> de </a:t>
            </a:r>
            <a:r>
              <a:rPr lang="en-GB" dirty="0" err="1"/>
              <a:t>inmediatons</a:t>
            </a:r>
            <a:endParaRPr lang="en-GB" dirty="0"/>
          </a:p>
          <a:p>
            <a:r>
              <a:rPr lang="en-GB" dirty="0"/>
              <a:t>
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2836" y="2947542"/>
            <a:ext cx="4183695" cy="1377863"/>
          </a:xfrm>
          <a:prstGeom prst="rect">
            <a:avLst/>
          </a:prstGeom>
          <a:solidFill>
            <a:schemeClr val="bg1"/>
          </a:solidFill>
        </p:spPr>
        <p:txBody>
          <a:bodyPr vert="horz" anchor="b"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kern="800" spc="50">
                <a:solidFill>
                  <a:schemeClr val="tx1"/>
                </a:solidFill>
                <a:latin typeface="Gill Sans MT"/>
                <a:ea typeface="MS PGothic" pitchFamily="34" charset="-128"/>
                <a:cs typeface="Gill Sans MT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MS PGothic" pitchFamily="34" charset="-128"/>
                <a:cs typeface="Gill Sans MT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Gill Sans MT" charset="0"/>
                <a:ea typeface="ＭＳ Ｐゴシック" charset="0"/>
              </a:defRPr>
            </a:lvl9pPr>
            <a:extLst/>
          </a:lstStyle>
          <a:p>
            <a:endParaRPr lang="en-GB" sz="7200" dirty="0"/>
          </a:p>
        </p:txBody>
      </p:sp>
      <p:sp>
        <p:nvSpPr>
          <p:cNvPr id="7" name="Rectangle 6"/>
          <p:cNvSpPr/>
          <p:nvPr/>
        </p:nvSpPr>
        <p:spPr>
          <a:xfrm>
            <a:off x="6660232" y="6218403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187624" y="1772816"/>
            <a:ext cx="0" cy="3816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-5400000">
            <a:off x="-859958" y="3082476"/>
            <a:ext cx="30243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 err="1"/>
              <a:t>Número</a:t>
            </a:r>
            <a:r>
              <a:rPr lang="en-GB" sz="2200" dirty="0"/>
              <a:t> de personas </a:t>
            </a:r>
            <a:r>
              <a:rPr lang="en-GB" sz="2200" dirty="0" err="1"/>
              <a:t>alcanzadas</a:t>
            </a:r>
            <a:r>
              <a:rPr lang="en-GB" sz="2200" dirty="0"/>
              <a:t>
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IYCF-E TRAINING: IYCF-E INTERVENTIONS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4ACED1BE-349D-9549-A32B-3012E4C4F2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2577807"/>
              </p:ext>
            </p:extLst>
          </p:nvPr>
        </p:nvGraphicFramePr>
        <p:xfrm>
          <a:off x="1326776" y="1344706"/>
          <a:ext cx="6974541" cy="4940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59990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ALNP-E </a:t>
            </a:r>
            <a:r>
              <a:rPr lang="en-US" dirty="0"/>
              <a:t>Response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34" y="844743"/>
            <a:ext cx="8276127" cy="410827"/>
          </a:xfrm>
        </p:spPr>
        <p:txBody>
          <a:bodyPr/>
          <a:lstStyle/>
          <a:p>
            <a:pPr marL="457200" lvl="0" indent="-457200">
              <a:buAutoNum type="arabicPeriod"/>
            </a:pPr>
            <a:r>
              <a:rPr lang="en-US" sz="2400" dirty="0" err="1"/>
              <a:t>Comunicación</a:t>
            </a:r>
            <a:r>
              <a:rPr lang="en-US" sz="2400" dirty="0"/>
              <a:t>, </a:t>
            </a:r>
            <a:r>
              <a:rPr lang="en-US" sz="2400" dirty="0" err="1"/>
              <a:t>promoción</a:t>
            </a:r>
            <a:r>
              <a:rPr lang="en-US" sz="2400" dirty="0"/>
              <a:t> y </a:t>
            </a:r>
            <a:r>
              <a:rPr lang="en-US" sz="2400" dirty="0" err="1"/>
              <a:t>políticas</a:t>
            </a:r>
            <a:endParaRPr lang="en-GB" sz="2400" dirty="0"/>
          </a:p>
          <a:p>
            <a:pPr lvl="0"/>
            <a:endParaRPr lang="en-GB" sz="2400" b="0" dirty="0"/>
          </a:p>
          <a:p>
            <a:pPr marL="457200" lvl="0" indent="-457200">
              <a:buAutoNum type="arabicPeriod"/>
            </a:pPr>
            <a:r>
              <a:rPr lang="en-GB" sz="2400" b="0" dirty="0" err="1">
                <a:solidFill>
                  <a:schemeClr val="tx1"/>
                </a:solidFill>
              </a:rPr>
              <a:t>Declaracion</a:t>
            </a:r>
            <a:r>
              <a:rPr lang="en-GB" sz="2400" b="0" dirty="0">
                <a:solidFill>
                  <a:schemeClr val="tx1"/>
                </a:solidFill>
              </a:rPr>
              <a:t> </a:t>
            </a:r>
            <a:r>
              <a:rPr lang="en-GB" sz="2400" b="0" dirty="0" err="1">
                <a:solidFill>
                  <a:schemeClr val="tx1"/>
                </a:solidFill>
              </a:rPr>
              <a:t>conjuntas</a:t>
            </a:r>
            <a:r>
              <a:rPr lang="en-GB" sz="2400" b="0" dirty="0">
                <a:solidFill>
                  <a:schemeClr val="tx1"/>
                </a:solidFill>
              </a:rPr>
              <a:t> </a:t>
            </a:r>
            <a:r>
              <a:rPr lang="en-GB" sz="2400" b="0" dirty="0" err="1">
                <a:solidFill>
                  <a:schemeClr val="tx1"/>
                </a:solidFill>
              </a:rPr>
              <a:t>sobre</a:t>
            </a:r>
            <a:r>
              <a:rPr lang="en-GB" sz="2400" b="0" dirty="0">
                <a:solidFill>
                  <a:schemeClr val="tx1"/>
                </a:solidFill>
              </a:rPr>
              <a:t> </a:t>
            </a:r>
            <a:r>
              <a:rPr lang="en-GB" sz="2400" b="0" dirty="0" err="1">
                <a:solidFill>
                  <a:schemeClr val="tx1"/>
                </a:solidFill>
              </a:rPr>
              <a:t>donaciones</a:t>
            </a:r>
            <a:r>
              <a:rPr lang="en-GB" sz="2400" b="0" dirty="0">
                <a:solidFill>
                  <a:schemeClr val="tx1"/>
                </a:solidFill>
              </a:rPr>
              <a:t> de SLM</a:t>
            </a:r>
            <a:endParaRPr lang="en-AU" sz="2400" b="0" dirty="0">
              <a:solidFill>
                <a:schemeClr val="tx1"/>
              </a:solidFill>
            </a:endParaRPr>
          </a:p>
          <a:p>
            <a:pPr lvl="0"/>
            <a:r>
              <a:rPr lang="en-AU" sz="2400" b="0" dirty="0" err="1">
                <a:solidFill>
                  <a:schemeClr val="tx1"/>
                </a:solidFill>
              </a:rPr>
              <a:t>Esta</a:t>
            </a:r>
            <a:r>
              <a:rPr lang="en-AU" sz="2400" b="0" dirty="0">
                <a:solidFill>
                  <a:schemeClr val="tx1"/>
                </a:solidFill>
              </a:rPr>
              <a:t> es una </a:t>
            </a:r>
            <a:r>
              <a:rPr lang="en-AU" sz="2400" b="0" dirty="0" err="1">
                <a:solidFill>
                  <a:schemeClr val="tx1"/>
                </a:solidFill>
              </a:rPr>
              <a:t>deslacción</a:t>
            </a:r>
            <a:r>
              <a:rPr lang="en-AU" sz="2400" b="0" dirty="0">
                <a:solidFill>
                  <a:schemeClr val="tx1"/>
                </a:solidFill>
              </a:rPr>
              <a:t> contra la </a:t>
            </a:r>
            <a:r>
              <a:rPr lang="en-AU" sz="2400" b="0" dirty="0" err="1">
                <a:solidFill>
                  <a:schemeClr val="tx1"/>
                </a:solidFill>
              </a:rPr>
              <a:t>distribución</a:t>
            </a:r>
            <a:r>
              <a:rPr lang="en-AU" sz="2400" b="0" dirty="0">
                <a:solidFill>
                  <a:schemeClr val="tx1"/>
                </a:solidFill>
              </a:rPr>
              <a:t> de SLM que </a:t>
            </a:r>
            <a:r>
              <a:rPr lang="en-AU" sz="2400" b="0" dirty="0" err="1">
                <a:solidFill>
                  <a:schemeClr val="tx1"/>
                </a:solidFill>
              </a:rPr>
              <a:t>será</a:t>
            </a:r>
            <a:r>
              <a:rPr lang="en-AU" sz="2400" b="0" dirty="0">
                <a:solidFill>
                  <a:schemeClr val="tx1"/>
                </a:solidFill>
              </a:rPr>
              <a:t> </a:t>
            </a:r>
            <a:r>
              <a:rPr lang="en-AU" sz="2400" b="0" dirty="0" err="1">
                <a:solidFill>
                  <a:schemeClr val="tx1"/>
                </a:solidFill>
              </a:rPr>
              <a:t>firmada</a:t>
            </a:r>
            <a:r>
              <a:rPr lang="en-AU" sz="2400" b="0" dirty="0">
                <a:solidFill>
                  <a:schemeClr val="tx1"/>
                </a:solidFill>
              </a:rPr>
              <a:t> por el </a:t>
            </a:r>
            <a:r>
              <a:rPr lang="en-AU" sz="2400" b="0" dirty="0" err="1">
                <a:solidFill>
                  <a:schemeClr val="tx1"/>
                </a:solidFill>
              </a:rPr>
              <a:t>gobierno</a:t>
            </a:r>
            <a:r>
              <a:rPr lang="en-AU" sz="2400" b="0" dirty="0">
                <a:solidFill>
                  <a:schemeClr val="tx1"/>
                </a:solidFill>
              </a:rPr>
              <a:t> y las </a:t>
            </a:r>
            <a:r>
              <a:rPr lang="en-AU" sz="2400" b="0" dirty="0" err="1">
                <a:solidFill>
                  <a:schemeClr val="tx1"/>
                </a:solidFill>
              </a:rPr>
              <a:t>agencias</a:t>
            </a:r>
            <a:r>
              <a:rPr lang="en-AU" sz="2400" b="0" dirty="0">
                <a:solidFill>
                  <a:schemeClr val="tx1"/>
                </a:solidFill>
              </a:rPr>
              <a:t> que </a:t>
            </a:r>
            <a:r>
              <a:rPr lang="en-AU" sz="2400" b="0" dirty="0" err="1">
                <a:solidFill>
                  <a:schemeClr val="tx1"/>
                </a:solidFill>
              </a:rPr>
              <a:t>trabajan</a:t>
            </a:r>
            <a:r>
              <a:rPr lang="en-AU" sz="2400" b="0" dirty="0">
                <a:solidFill>
                  <a:schemeClr val="tx1"/>
                </a:solidFill>
              </a:rPr>
              <a:t> </a:t>
            </a:r>
            <a:r>
              <a:rPr lang="en-AU" sz="2400" b="0" dirty="0" err="1">
                <a:solidFill>
                  <a:schemeClr val="tx1"/>
                </a:solidFill>
              </a:rPr>
              <a:t>en</a:t>
            </a:r>
            <a:r>
              <a:rPr lang="en-AU" sz="2400" b="0" dirty="0">
                <a:solidFill>
                  <a:schemeClr val="tx1"/>
                </a:solidFill>
              </a:rPr>
              <a:t> </a:t>
            </a:r>
            <a:r>
              <a:rPr lang="en-AU" sz="2400" b="0" dirty="0" err="1">
                <a:solidFill>
                  <a:schemeClr val="tx1"/>
                </a:solidFill>
              </a:rPr>
              <a:t>nutrición</a:t>
            </a:r>
            <a:r>
              <a:rPr lang="en-AU" sz="2400" b="0" dirty="0">
                <a:solidFill>
                  <a:schemeClr val="tx1"/>
                </a:solidFill>
              </a:rPr>
              <a:t>.</a:t>
            </a:r>
          </a:p>
          <a:p>
            <a:pPr lvl="0"/>
            <a:r>
              <a:rPr lang="en-AU" sz="2400" b="0" dirty="0">
                <a:solidFill>
                  <a:schemeClr val="tx1"/>
                </a:solidFill>
              </a:rPr>
              <a:t>
2. </a:t>
            </a:r>
            <a:r>
              <a:rPr lang="en-AU" sz="2400" b="0" dirty="0" err="1">
                <a:solidFill>
                  <a:schemeClr val="tx1"/>
                </a:solidFill>
              </a:rPr>
              <a:t>Campaña</a:t>
            </a:r>
            <a:r>
              <a:rPr lang="en-AU" sz="2400" b="0" dirty="0">
                <a:solidFill>
                  <a:schemeClr val="tx1"/>
                </a:solidFill>
              </a:rPr>
              <a:t> </a:t>
            </a:r>
            <a:r>
              <a:rPr lang="en-AU" sz="2400" b="0" dirty="0" err="1">
                <a:solidFill>
                  <a:schemeClr val="tx1"/>
                </a:solidFill>
              </a:rPr>
              <a:t>mediática</a:t>
            </a:r>
            <a:r>
              <a:rPr lang="en-AU" sz="2400" b="0" dirty="0">
                <a:solidFill>
                  <a:schemeClr val="tx1"/>
                </a:solidFill>
              </a:rPr>
              <a:t> </a:t>
            </a:r>
            <a:r>
              <a:rPr lang="en-AU" sz="2400" b="0" dirty="0" err="1">
                <a:solidFill>
                  <a:schemeClr val="tx1"/>
                </a:solidFill>
              </a:rPr>
              <a:t>utilizando</a:t>
            </a:r>
            <a:r>
              <a:rPr lang="en-AU" sz="2400" b="0" dirty="0">
                <a:solidFill>
                  <a:schemeClr val="tx1"/>
                </a:solidFill>
              </a:rPr>
              <a:t> </a:t>
            </a:r>
            <a:r>
              <a:rPr lang="en-AU" sz="2400" b="0" dirty="0" err="1">
                <a:solidFill>
                  <a:schemeClr val="tx1"/>
                </a:solidFill>
              </a:rPr>
              <a:t>mensajes</a:t>
            </a:r>
            <a:r>
              <a:rPr lang="en-AU" sz="2400" b="0" dirty="0">
                <a:solidFill>
                  <a:schemeClr val="tx1"/>
                </a:solidFill>
              </a:rPr>
              <a:t> clave</a:t>
            </a:r>
          </a:p>
          <a:p>
            <a:pPr lvl="0"/>
            <a:r>
              <a:rPr lang="en-AU" sz="2400" b="0" dirty="0">
                <a:solidFill>
                  <a:schemeClr val="tx1"/>
                </a:solidFill>
              </a:rPr>
              <a:t>
3. </a:t>
            </a:r>
            <a:r>
              <a:rPr lang="en-AU" sz="2400" b="0" dirty="0" err="1">
                <a:solidFill>
                  <a:schemeClr val="tx1"/>
                </a:solidFill>
              </a:rPr>
              <a:t>Diseño</a:t>
            </a:r>
            <a:r>
              <a:rPr lang="en-AU" sz="2400" b="0" dirty="0">
                <a:solidFill>
                  <a:schemeClr val="tx1"/>
                </a:solidFill>
              </a:rPr>
              <a:t> y </a:t>
            </a:r>
            <a:r>
              <a:rPr lang="en-AU" sz="2400" b="0" dirty="0" err="1">
                <a:solidFill>
                  <a:schemeClr val="tx1"/>
                </a:solidFill>
              </a:rPr>
              <a:t>distribución</a:t>
            </a:r>
            <a:r>
              <a:rPr lang="en-AU" sz="2400" b="0" dirty="0">
                <a:solidFill>
                  <a:schemeClr val="tx1"/>
                </a:solidFill>
              </a:rPr>
              <a:t> de </a:t>
            </a:r>
            <a:r>
              <a:rPr lang="en-AU" sz="2400" b="0" dirty="0" err="1">
                <a:solidFill>
                  <a:schemeClr val="tx1"/>
                </a:solidFill>
              </a:rPr>
              <a:t>materiales</a:t>
            </a:r>
            <a:r>
              <a:rPr lang="en-AU" sz="2400" b="0" dirty="0">
                <a:solidFill>
                  <a:schemeClr val="tx1"/>
                </a:solidFill>
              </a:rPr>
              <a:t> </a:t>
            </a:r>
            <a:r>
              <a:rPr lang="en-AU" sz="2400" b="0" dirty="0" err="1">
                <a:solidFill>
                  <a:schemeClr val="tx1"/>
                </a:solidFill>
              </a:rPr>
              <a:t>informativos</a:t>
            </a:r>
            <a:r>
              <a:rPr lang="en-AU" sz="2400" b="0" dirty="0">
                <a:solidFill>
                  <a:schemeClr val="tx1"/>
                </a:solidFill>
              </a:rPr>
              <a:t>
</a:t>
            </a:r>
            <a:endParaRPr lang="en-AU" sz="2400" dirty="0"/>
          </a:p>
          <a:p>
            <a:pPr marL="0" indent="0">
              <a:buNone/>
            </a:pPr>
            <a:endParaRPr lang="en-AU" sz="2400" dirty="0"/>
          </a:p>
          <a:p>
            <a:pPr marL="0" indent="0">
              <a:buNone/>
            </a:pPr>
            <a:endParaRPr lang="en-AU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IYCF-E TRAINING: IYCF-E INTERVENTIONS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4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404398" y="6225575"/>
            <a:ext cx="55068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Colin Crowley/Save the Children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00DECE-DC7A-486C-8CCB-64B8FFE37CE1}"/>
              </a:ext>
            </a:extLst>
          </p:cNvPr>
          <p:cNvSpPr txBox="1"/>
          <p:nvPr/>
        </p:nvSpPr>
        <p:spPr>
          <a:xfrm>
            <a:off x="6989269" y="5890146"/>
            <a:ext cx="730969" cy="123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2511078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7989D-C2E6-504C-8418-C341F23AF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34" y="550862"/>
            <a:ext cx="8282640" cy="506900"/>
          </a:xfrm>
        </p:spPr>
        <p:txBody>
          <a:bodyPr>
            <a:normAutofit fontScale="90000"/>
          </a:bodyPr>
          <a:lstStyle/>
          <a:p>
            <a:r>
              <a:rPr lang="en-US" dirty="0"/>
              <a:t>Un </a:t>
            </a:r>
            <a:r>
              <a:rPr lang="en-US" dirty="0" err="1"/>
              <a:t>ejemplo</a:t>
            </a:r>
            <a:r>
              <a:rPr lang="en-US" dirty="0"/>
              <a:t>
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DC4A4C1-3A88-AB48-A769-D72AF4B8FE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5022" y="351278"/>
            <a:ext cx="4287258" cy="608974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23542D-938D-FE40-884F-410D9B67F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05A00C-0BD5-F14D-9404-25BB79DD3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833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920EC-C823-7146-B778-F2FB165B8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en-US" b="0" dirty="0" err="1">
                <a:solidFill>
                  <a:schemeClr val="tx1"/>
                </a:solidFill>
              </a:rPr>
              <a:t>Detección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problemas</a:t>
            </a:r>
            <a:r>
              <a:rPr lang="en-US" b="0" dirty="0">
                <a:solidFill>
                  <a:schemeClr val="tx1"/>
                </a:solidFill>
              </a:rPr>
              <a:t> por </a:t>
            </a:r>
            <a:r>
              <a:rPr lang="en-US" b="0" dirty="0" err="1">
                <a:solidFill>
                  <a:schemeClr val="tx1"/>
                </a:solidFill>
              </a:rPr>
              <a:t>parte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voluntarios</a:t>
            </a:r>
            <a:endParaRPr lang="en-US" b="0" dirty="0">
              <a:solidFill>
                <a:schemeClr val="tx1"/>
              </a:solidFill>
            </a:endParaRPr>
          </a:p>
          <a:p>
            <a:r>
              <a:rPr lang="en-US" b="0" dirty="0">
                <a:solidFill>
                  <a:schemeClr val="tx1"/>
                </a:solidFill>
              </a:rPr>
              <a:t>Los </a:t>
            </a:r>
            <a:r>
              <a:rPr lang="en-US" b="0" dirty="0" err="1">
                <a:solidFill>
                  <a:schemeClr val="tx1"/>
                </a:solidFill>
              </a:rPr>
              <a:t>voluntarios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hacen</a:t>
            </a:r>
            <a:r>
              <a:rPr lang="en-US" b="0" dirty="0">
                <a:solidFill>
                  <a:schemeClr val="tx1"/>
                </a:solidFill>
              </a:rPr>
              <a:t> 2-3 </a:t>
            </a:r>
            <a:r>
              <a:rPr lang="en-US" b="0" dirty="0" err="1">
                <a:solidFill>
                  <a:schemeClr val="tx1"/>
                </a:solidFill>
              </a:rPr>
              <a:t>preguntas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detección</a:t>
            </a:r>
            <a:r>
              <a:rPr lang="en-US" b="0" dirty="0">
                <a:solidFill>
                  <a:schemeClr val="tx1"/>
                </a:solidFill>
              </a:rPr>
              <a:t> 
Si hay un </a:t>
            </a:r>
            <a:r>
              <a:rPr lang="en-US" b="0" dirty="0" err="1">
                <a:solidFill>
                  <a:schemeClr val="tx1"/>
                </a:solidFill>
              </a:rPr>
              <a:t>problema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derivan</a:t>
            </a:r>
            <a:r>
              <a:rPr lang="en-US" b="0" dirty="0">
                <a:solidFill>
                  <a:schemeClr val="tx1"/>
                </a:solidFill>
              </a:rPr>
              <a:t> a la </a:t>
            </a:r>
            <a:r>
              <a:rPr lang="en-US" b="0" dirty="0" err="1">
                <a:solidFill>
                  <a:schemeClr val="tx1"/>
                </a:solidFill>
              </a:rPr>
              <a:t>madre</a:t>
            </a:r>
            <a:r>
              <a:rPr lang="en-US" b="0" dirty="0">
                <a:solidFill>
                  <a:schemeClr val="tx1"/>
                </a:solidFill>
              </a:rPr>
              <a:t> a un </a:t>
            </a:r>
            <a:r>
              <a:rPr lang="en-US" b="0" dirty="0" err="1">
                <a:solidFill>
                  <a:schemeClr val="tx1"/>
                </a:solidFill>
              </a:rPr>
              <a:t>grupo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apoyo</a:t>
            </a:r>
            <a:r>
              <a:rPr lang="en-US" b="0" dirty="0">
                <a:solidFill>
                  <a:schemeClr val="tx1"/>
                </a:solidFill>
              </a:rPr>
              <a:t> o al </a:t>
            </a:r>
            <a:r>
              <a:rPr lang="en-US" b="0" dirty="0" err="1">
                <a:solidFill>
                  <a:schemeClr val="tx1"/>
                </a:solidFill>
              </a:rPr>
              <a:t>centro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salud</a:t>
            </a:r>
            <a:r>
              <a:rPr lang="en-US" b="0" dirty="0">
                <a:solidFill>
                  <a:schemeClr val="tx1"/>
                </a:solidFill>
              </a:rPr>
              <a:t>.</a:t>
            </a:r>
            <a:endParaRPr lang="en-US" dirty="0"/>
          </a:p>
          <a:p>
            <a:r>
              <a:rPr lang="en-US" dirty="0"/>
              <a:t>
</a:t>
            </a:r>
            <a:r>
              <a:rPr lang="en-US" b="0" dirty="0">
                <a:solidFill>
                  <a:schemeClr val="tx1"/>
                </a:solidFill>
              </a:rPr>
              <a:t>2. </a:t>
            </a:r>
            <a:r>
              <a:rPr lang="en-US" b="0" dirty="0" err="1">
                <a:solidFill>
                  <a:schemeClr val="tx1"/>
                </a:solidFill>
              </a:rPr>
              <a:t>Establecimiento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espacios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amigables</a:t>
            </a:r>
            <a:r>
              <a:rPr lang="en-US" b="0" dirty="0">
                <a:solidFill>
                  <a:schemeClr val="tx1"/>
                </a:solidFill>
              </a:rPr>
              <a:t> entre la </a:t>
            </a:r>
            <a:r>
              <a:rPr lang="en-US" b="0" dirty="0" err="1">
                <a:solidFill>
                  <a:schemeClr val="tx1"/>
                </a:solidFill>
              </a:rPr>
              <a:t>madre</a:t>
            </a:r>
            <a:r>
              <a:rPr lang="en-US" b="0" dirty="0">
                <a:solidFill>
                  <a:schemeClr val="tx1"/>
                </a:solidFill>
              </a:rPr>
              <a:t> y el </a:t>
            </a:r>
            <a:r>
              <a:rPr lang="en-US" b="0" dirty="0" err="1">
                <a:solidFill>
                  <a:schemeClr val="tx1"/>
                </a:solidFill>
              </a:rPr>
              <a:t>bebé</a:t>
            </a:r>
            <a:endParaRPr lang="en-GB" b="0" dirty="0">
              <a:solidFill>
                <a:schemeClr val="tx1"/>
              </a:solidFill>
            </a:endParaRPr>
          </a:p>
          <a:p>
            <a:r>
              <a:rPr lang="en-US" b="0" dirty="0" err="1">
                <a:solidFill>
                  <a:schemeClr val="tx1"/>
                </a:solidFill>
              </a:rPr>
              <a:t>Esto</a:t>
            </a:r>
            <a:r>
              <a:rPr lang="en-US" b="0" dirty="0">
                <a:solidFill>
                  <a:schemeClr val="tx1"/>
                </a:solidFill>
              </a:rPr>
              <a:t> se integra con </a:t>
            </a:r>
            <a:r>
              <a:rPr lang="en-US" b="0" dirty="0" err="1">
                <a:solidFill>
                  <a:schemeClr val="tx1"/>
                </a:solidFill>
              </a:rPr>
              <a:t>espacios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amigables</a:t>
            </a:r>
            <a:r>
              <a:rPr lang="en-US" b="0" dirty="0">
                <a:solidFill>
                  <a:schemeClr val="tx1"/>
                </a:solidFill>
              </a:rPr>
              <a:t> para los </a:t>
            </a:r>
            <a:r>
              <a:rPr lang="en-US" b="0" dirty="0" err="1">
                <a:solidFill>
                  <a:schemeClr val="tx1"/>
                </a:solidFill>
              </a:rPr>
              <a:t>niño</a:t>
            </a:r>
            <a:r>
              <a:rPr lang="en-US" b="0" dirty="0">
                <a:solidFill>
                  <a:schemeClr val="tx1"/>
                </a:solidFill>
              </a:rPr>
              <a:t>/as
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EACD7C-505F-2149-B080-874E72A0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B673F0-3177-3249-B6BB-6A53FD76E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6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09BD7A3-4C3C-8F41-9D29-953F9614B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34" y="556998"/>
            <a:ext cx="8282640" cy="506900"/>
          </a:xfrm>
        </p:spPr>
        <p:txBody>
          <a:bodyPr>
            <a:normAutofit fontScale="90000"/>
          </a:bodyPr>
          <a:lstStyle/>
          <a:p>
            <a:r>
              <a:rPr lang="en-US" sz="2800" dirty="0" err="1"/>
              <a:t>Entorno</a:t>
            </a:r>
            <a:r>
              <a:rPr lang="en-US" sz="2800" dirty="0"/>
              <a:t> </a:t>
            </a:r>
            <a:r>
              <a:rPr lang="en-US" sz="2800" dirty="0" err="1"/>
              <a:t>propicio</a:t>
            </a:r>
            <a:br>
              <a:rPr lang="en-GB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31D20E-51EA-6C4D-ACCD-DB9AC460F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773" y="3679615"/>
            <a:ext cx="3533398" cy="269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254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45F04-547C-B347-AA2A-313E21CE92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en-US" b="0" dirty="0" err="1">
                <a:solidFill>
                  <a:schemeClr val="tx1"/>
                </a:solidFill>
              </a:rPr>
              <a:t>Comenzaremos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esto</a:t>
            </a:r>
            <a:r>
              <a:rPr lang="en-US" b="0" dirty="0">
                <a:solidFill>
                  <a:schemeClr val="tx1"/>
                </a:solidFill>
              </a:rPr>
              <a:t> la </a:t>
            </a:r>
            <a:r>
              <a:rPr lang="en-US" b="0" dirty="0" err="1">
                <a:solidFill>
                  <a:schemeClr val="tx1"/>
                </a:solidFill>
              </a:rPr>
              <a:t>próxima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semana</a:t>
            </a:r>
            <a:endParaRPr lang="en-US" b="0" dirty="0">
              <a:solidFill>
                <a:schemeClr val="tx1"/>
              </a:solidFill>
            </a:endParaRPr>
          </a:p>
          <a:p>
            <a:endParaRPr lang="en-US" b="0" dirty="0">
              <a:solidFill>
                <a:schemeClr val="tx1"/>
              </a:solidFill>
            </a:endParaRPr>
          </a:p>
          <a:p>
            <a:r>
              <a:rPr lang="en-US" b="0" dirty="0">
                <a:solidFill>
                  <a:schemeClr val="tx1"/>
                </a:solidFill>
              </a:rPr>
              <a:t>2. </a:t>
            </a:r>
            <a:r>
              <a:rPr lang="en-US" b="0" dirty="0" err="1">
                <a:solidFill>
                  <a:schemeClr val="tx1"/>
                </a:solidFill>
              </a:rPr>
              <a:t>Hemos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redactado</a:t>
            </a:r>
            <a:r>
              <a:rPr lang="en-US" b="0" dirty="0">
                <a:solidFill>
                  <a:schemeClr val="tx1"/>
                </a:solidFill>
              </a:rPr>
              <a:t> un plan de </a:t>
            </a:r>
            <a:r>
              <a:rPr lang="en-US" b="0" dirty="0" err="1">
                <a:solidFill>
                  <a:schemeClr val="tx1"/>
                </a:solidFill>
              </a:rPr>
              <a:t>sesión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sobre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lactancia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materna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exclusiva</a:t>
            </a:r>
            <a:r>
              <a:rPr lang="en-US" b="0" dirty="0">
                <a:solidFill>
                  <a:schemeClr val="tx1"/>
                </a:solidFill>
              </a:rPr>
              <a:t> y lo </a:t>
            </a:r>
            <a:r>
              <a:rPr lang="en-US" b="0" dirty="0" err="1">
                <a:solidFill>
                  <a:schemeClr val="tx1"/>
                </a:solidFill>
              </a:rPr>
              <a:t>intentaremos</a:t>
            </a:r>
            <a:r>
              <a:rPr lang="en-US" b="0" dirty="0">
                <a:solidFill>
                  <a:schemeClr val="tx1"/>
                </a:solidFill>
              </a:rPr>
              <a:t> la </a:t>
            </a:r>
            <a:r>
              <a:rPr lang="en-US" b="0" dirty="0" err="1">
                <a:solidFill>
                  <a:schemeClr val="tx1"/>
                </a:solidFill>
              </a:rPr>
              <a:t>próxima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semana</a:t>
            </a:r>
            <a:r>
              <a:rPr lang="en-US" b="0" dirty="0">
                <a:solidFill>
                  <a:schemeClr val="tx1"/>
                </a:solidFill>
              </a:rPr>
              <a:t>.
3. Los </a:t>
            </a:r>
            <a:r>
              <a:rPr lang="en-US" b="0" dirty="0" err="1">
                <a:solidFill>
                  <a:schemeClr val="tx1"/>
                </a:solidFill>
              </a:rPr>
              <a:t>grupos</a:t>
            </a:r>
            <a:r>
              <a:rPr lang="en-US" b="0" dirty="0">
                <a:solidFill>
                  <a:schemeClr val="tx1"/>
                </a:solidFill>
              </a:rPr>
              <a:t> de </a:t>
            </a:r>
            <a:r>
              <a:rPr lang="en-US" b="0" dirty="0" err="1">
                <a:solidFill>
                  <a:schemeClr val="tx1"/>
                </a:solidFill>
              </a:rPr>
              <a:t>apoyo</a:t>
            </a:r>
            <a:r>
              <a:rPr lang="en-US" b="0" dirty="0">
                <a:solidFill>
                  <a:schemeClr val="tx1"/>
                </a:solidFill>
              </a:rPr>
              <a:t> son </a:t>
            </a:r>
            <a:r>
              <a:rPr lang="en-US" b="0" dirty="0" err="1">
                <a:solidFill>
                  <a:schemeClr val="tx1"/>
                </a:solidFill>
              </a:rPr>
              <a:t>diferentes</a:t>
            </a:r>
            <a:r>
              <a:rPr lang="en-US" b="0" dirty="0">
                <a:solidFill>
                  <a:schemeClr val="tx1"/>
                </a:solidFill>
              </a:rPr>
              <a:t> de la </a:t>
            </a:r>
            <a:r>
              <a:rPr lang="en-US" b="0" dirty="0" err="1">
                <a:solidFill>
                  <a:schemeClr val="tx1"/>
                </a:solidFill>
              </a:rPr>
              <a:t>educación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nutricional</a:t>
            </a:r>
            <a:r>
              <a:rPr lang="en-US" b="0" dirty="0">
                <a:solidFill>
                  <a:schemeClr val="tx1"/>
                </a:solidFill>
              </a:rPr>
              <a:t>: son </a:t>
            </a:r>
            <a:r>
              <a:rPr lang="en-US" b="0" dirty="0" err="1">
                <a:solidFill>
                  <a:schemeClr val="tx1"/>
                </a:solidFill>
              </a:rPr>
              <a:t>más</a:t>
            </a:r>
            <a:r>
              <a:rPr lang="en-US" b="0" dirty="0">
                <a:solidFill>
                  <a:schemeClr val="tx1"/>
                </a:solidFill>
              </a:rPr>
              <a:t> una </a:t>
            </a:r>
            <a:r>
              <a:rPr lang="en-US" b="0" dirty="0" err="1">
                <a:solidFill>
                  <a:schemeClr val="tx1"/>
                </a:solidFill>
              </a:rPr>
              <a:t>discusión</a:t>
            </a:r>
            <a:r>
              <a:rPr lang="en-US" b="0" dirty="0">
                <a:solidFill>
                  <a:schemeClr val="tx1"/>
                </a:solidFill>
              </a:rPr>
              <a:t> y </a:t>
            </a:r>
            <a:r>
              <a:rPr lang="en-US" b="0" dirty="0" err="1">
                <a:solidFill>
                  <a:schemeClr val="tx1"/>
                </a:solidFill>
              </a:rPr>
              <a:t>más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participativos</a:t>
            </a:r>
            <a:r>
              <a:rPr lang="en-US" b="0" dirty="0">
                <a:solidFill>
                  <a:schemeClr val="tx1"/>
                </a:solidFill>
              </a:rPr>
              <a:t>.
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87A109-86FA-9845-BAF0-2BBE8EAEE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REVIEW OF BREASTFEEDING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AA191C-99C5-6B45-957A-3032B3856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7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7FB6E7E-BCE5-7A43-9BAD-3A18FE7615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Grupos</a:t>
            </a:r>
            <a:r>
              <a:rPr lang="en-US" dirty="0">
                <a:solidFill>
                  <a:schemeClr val="tx1"/>
                </a:solidFill>
              </a:rPr>
              <a:t> de </a:t>
            </a:r>
            <a:r>
              <a:rPr lang="en-US" dirty="0" err="1">
                <a:solidFill>
                  <a:schemeClr val="tx1"/>
                </a:solidFill>
              </a:rPr>
              <a:t>apoyo</a:t>
            </a:r>
            <a:r>
              <a:rPr lang="en-US" dirty="0">
                <a:solidFill>
                  <a:schemeClr val="tx1"/>
                </a:solidFill>
              </a:rPr>
              <a:t> del ANLP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8F8314-D519-B449-AD70-36D706A1FE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26" b="-1"/>
          <a:stretch/>
        </p:blipFill>
        <p:spPr>
          <a:xfrm>
            <a:off x="1532825" y="4292742"/>
            <a:ext cx="6067071" cy="371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0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7CBFA8-641E-4295-B752-BF89C9FA8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IYCF-E TRAINING: REVIEW OF IYCF COUNSELLING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EB850E-CEC9-488D-A74B-E97C84B7A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t>8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205E7E-C78B-46A3-A801-A3EF886D25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sz="2800" b="1" dirty="0"/>
              <a:t>ETAPAS DEL CAMBIO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E5A85A0-07FE-4693-AF69-5DA6173B11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7" b="24145"/>
          <a:stretch/>
        </p:blipFill>
        <p:spPr>
          <a:xfrm>
            <a:off x="566670" y="1780356"/>
            <a:ext cx="8088669" cy="41904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6912A7-B001-6649-BC7A-3A75D46337C5}"/>
              </a:ext>
            </a:extLst>
          </p:cNvPr>
          <p:cNvSpPr txBox="1"/>
          <p:nvPr/>
        </p:nvSpPr>
        <p:spPr>
          <a:xfrm>
            <a:off x="731520" y="3429000"/>
            <a:ext cx="7923819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Gill Sans Infant Std"/>
                <a:cs typeface="Gill Sans Infant Std"/>
              </a:rPr>
              <a:t>La </a:t>
            </a:r>
            <a:r>
              <a:rPr lang="en-US" sz="1800" b="1" dirty="0" err="1">
                <a:solidFill>
                  <a:srgbClr val="FF0000"/>
                </a:solidFill>
                <a:latin typeface="Gill Sans Infant Std"/>
                <a:cs typeface="Gill Sans Infant Std"/>
              </a:rPr>
              <a:t>provisión</a:t>
            </a:r>
            <a:r>
              <a:rPr lang="en-US" sz="1800" b="1" dirty="0">
                <a:solidFill>
                  <a:srgbClr val="FF0000"/>
                </a:solidFill>
                <a:latin typeface="Gill Sans Infant Std"/>
                <a:cs typeface="Gill Sans Infant Std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Gill Sans Infant Std"/>
                <a:cs typeface="Gill Sans Infant Std"/>
              </a:rPr>
              <a:t>unidirección</a:t>
            </a:r>
            <a:r>
              <a:rPr lang="en-US" sz="1800" b="1" dirty="0">
                <a:solidFill>
                  <a:srgbClr val="FF0000"/>
                </a:solidFill>
                <a:latin typeface="Gill Sans Infant Std"/>
                <a:cs typeface="Gill Sans Infant Std"/>
              </a:rPr>
              <a:t> de </a:t>
            </a:r>
            <a:r>
              <a:rPr lang="en-US" sz="1800" b="1" dirty="0" err="1">
                <a:solidFill>
                  <a:srgbClr val="FF0000"/>
                </a:solidFill>
                <a:latin typeface="Gill Sans Infant Std"/>
                <a:cs typeface="Gill Sans Infant Std"/>
              </a:rPr>
              <a:t>información</a:t>
            </a:r>
            <a:r>
              <a:rPr lang="en-US" sz="1800" b="1" dirty="0">
                <a:solidFill>
                  <a:srgbClr val="FF0000"/>
                </a:solidFill>
                <a:latin typeface="Gill Sans Infant Std"/>
                <a:cs typeface="Gill Sans Infant Std"/>
              </a:rPr>
              <a:t> no es </a:t>
            </a:r>
            <a:r>
              <a:rPr lang="en-US" sz="1800" b="1" dirty="0" err="1">
                <a:solidFill>
                  <a:srgbClr val="FF0000"/>
                </a:solidFill>
                <a:latin typeface="Gill Sans Infant Std"/>
                <a:cs typeface="Gill Sans Infant Std"/>
              </a:rPr>
              <a:t>suficiente</a:t>
            </a:r>
            <a:r>
              <a:rPr lang="en-US" sz="1800" b="1" dirty="0">
                <a:solidFill>
                  <a:srgbClr val="FF0000"/>
                </a:solidFill>
                <a:latin typeface="Gill Sans Infant Std"/>
                <a:cs typeface="Gill Sans Infant Std"/>
              </a:rPr>
              <a:t>
</a:t>
            </a:r>
          </a:p>
        </p:txBody>
      </p:sp>
    </p:spTree>
    <p:extLst>
      <p:ext uri="{BB962C8B-B14F-4D97-AF65-F5344CB8AC3E}">
        <p14:creationId xmlns:p14="http://schemas.microsoft.com/office/powerpoint/2010/main" val="104979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8B90DA9-C3FA-48EC-97AE-9493DA337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79" y="550859"/>
            <a:ext cx="8392553" cy="365125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Principales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B82A5-6DDA-6E46-B391-8166D988F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25022" y="6441019"/>
            <a:ext cx="3824978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IYCF-E TRAINING: IYCF-E INTERVENTIONS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BFFF9-3AD1-D141-B3EA-401564CA2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0310" y="6441019"/>
            <a:ext cx="7737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3FDE51E-0052-334C-A4B2-C567FE9F326F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4C91324-1678-3344-AE9F-C1AB987D6E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6258473"/>
              </p:ext>
            </p:extLst>
          </p:nvPr>
        </p:nvGraphicFramePr>
        <p:xfrm>
          <a:off x="912915" y="1600200"/>
          <a:ext cx="7312592" cy="470694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3656296">
                  <a:extLst>
                    <a:ext uri="{9D8B030D-6E8A-4147-A177-3AD203B41FA5}">
                      <a16:colId xmlns:a16="http://schemas.microsoft.com/office/drawing/2014/main" val="2091388018"/>
                    </a:ext>
                  </a:extLst>
                </a:gridCol>
                <a:gridCol w="3656296">
                  <a:extLst>
                    <a:ext uri="{9D8B030D-6E8A-4147-A177-3AD203B41FA5}">
                      <a16:colId xmlns:a16="http://schemas.microsoft.com/office/drawing/2014/main" val="1483069330"/>
                    </a:ext>
                  </a:extLst>
                </a:gridCol>
              </a:tblGrid>
              <a:tr h="44774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 dirty="0">
                          <a:effectLst/>
                        </a:rPr>
                        <a:t>QUE HACER</a:t>
                      </a:r>
                      <a:endParaRPr lang="en-GB" sz="15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 dirty="0">
                          <a:effectLst/>
                        </a:rPr>
                        <a:t>QUE NO HACER</a:t>
                      </a:r>
                      <a:endParaRPr lang="en-GB" sz="15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1307459622"/>
                  </a:ext>
                </a:extLst>
              </a:tr>
              <a:tr h="44774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Fomentar el debate y la participación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Participantes de la conferencia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4174212352"/>
                  </a:ext>
                </a:extLst>
              </a:tr>
              <a:tr h="72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Comprender los desafíos que enfrentan los cuidadores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Avergonzar a los participantes por no seguir las prácticas recomendadas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969645859"/>
                  </a:ext>
                </a:extLst>
              </a:tr>
              <a:tr h="72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Fomentar la discusión sobre cómo superar las barreras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Dígale a la madre lo que debe </a:t>
                      </a:r>
                      <a:r>
                        <a:rPr lang="es-ES" sz="1500">
                          <a:effectLst/>
                        </a:rPr>
                        <a:t> </a:t>
                      </a:r>
                      <a:r>
                        <a:rPr lang="es-ES" sz="1200">
                          <a:effectLst/>
                        </a:rPr>
                        <a:t>hacer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2275230830"/>
                  </a:ext>
                </a:extLst>
              </a:tr>
              <a:tr h="72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Tener una lista de los servicios a los que las madres pueden acceder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408756367"/>
                  </a:ext>
                </a:extLst>
              </a:tr>
              <a:tr h="44774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Usar los nombres de los participantes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1321606027"/>
                  </a:ext>
                </a:extLst>
              </a:tr>
              <a:tr h="44774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Hacer preguntas que generen participación: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2226190397"/>
                  </a:ext>
                </a:extLst>
              </a:tr>
              <a:tr h="72899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s-ES" sz="1200">
                          <a:effectLst/>
                        </a:rPr>
                        <a:t>Proporcionar información precisa y corregir cualquier concepto erróneo</a:t>
                      </a:r>
                      <a:endParaRPr lang="en-GB" sz="15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8126" marR="78126" marT="78126" marB="78126"/>
                </a:tc>
                <a:extLst>
                  <a:ext uri="{0D108BD9-81ED-4DB2-BD59-A6C34878D82A}">
                    <a16:rowId xmlns:a16="http://schemas.microsoft.com/office/drawing/2014/main" val="1169821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6794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7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8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9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0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1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2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3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4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ave the Children PPT Theme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STC_Template_APR16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ve the Children PowerPoint Template.potx [Read-Only]" id="{47073393-FE9D-40D0-B30C-8B63EF07F228}" vid="{D435B11E-FA63-4C30-B1E3-46DDE0ECDDB4}"/>
    </a:ext>
  </a:extLst>
</a:theme>
</file>

<file path=ppt/theme/theme4.xml><?xml version="1.0" encoding="utf-8"?>
<a:theme xmlns:a="http://schemas.openxmlformats.org/drawingml/2006/main" name="4_STC_Template_APR16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ve the Children PowerPoint Template.potx [Read-Only]" id="{47073393-FE9D-40D0-B30C-8B63EF07F228}" vid="{D435B11E-FA63-4C30-B1E3-46DDE0ECDDB4}"/>
    </a:ext>
  </a:extLst>
</a:theme>
</file>

<file path=ppt/theme/theme5.xml><?xml version="1.0" encoding="utf-8"?>
<a:theme xmlns:a="http://schemas.openxmlformats.org/drawingml/2006/main" name="3_STC_Template_APR16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ve the Children PowerPoint Template.potx [Read-Only]" id="{47073393-FE9D-40D0-B30C-8B63EF07F228}" vid="{D435B11E-FA63-4C30-B1E3-46DDE0ECDDB4}"/>
    </a:ext>
  </a:extLst>
</a:theme>
</file>

<file path=ppt/theme/theme6.xml><?xml version="1.0" encoding="utf-8"?>
<a:theme xmlns:a="http://schemas.openxmlformats.org/drawingml/2006/main" name="1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STC_PPT_Template_Standard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3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4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5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6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7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a9f276f-f162-4cb8-9653-eafef4bd0861">
      <UserInfo>
        <DisplayName/>
        <AccountId xsi:nil="true"/>
        <AccountType/>
      </UserInfo>
    </SharedWithUsers>
    <MediaLengthInSeconds xmlns="b545358d-e310-4d04-b43f-541cad9994cd" xsi:nil="true"/>
    <TaxCatchAll xmlns="7a9f276f-f162-4cb8-9653-eafef4bd0861" xsi:nil="true"/>
    <lcf76f155ced4ddcb4097134ff3c332f xmlns="b545358d-e310-4d04-b43f-541cad9994c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BDE5D13C7C844895D4D0785CE1387" ma:contentTypeVersion="16" ma:contentTypeDescription="Create a new document." ma:contentTypeScope="" ma:versionID="dbdf93e8d38e87797be39c64e7f351a7">
  <xsd:schema xmlns:xsd="http://www.w3.org/2001/XMLSchema" xmlns:xs="http://www.w3.org/2001/XMLSchema" xmlns:p="http://schemas.microsoft.com/office/2006/metadata/properties" xmlns:ns2="b545358d-e310-4d04-b43f-541cad9994cd" xmlns:ns3="7a9f276f-f162-4cb8-9653-eafef4bd0861" targetNamespace="http://schemas.microsoft.com/office/2006/metadata/properties" ma:root="true" ma:fieldsID="a7a61707f5d29fb456a8791d374a35aa" ns2:_="" ns3:_="">
    <xsd:import namespace="b545358d-e310-4d04-b43f-541cad9994cd"/>
    <xsd:import namespace="7a9f276f-f162-4cb8-9653-eafef4bd08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5358d-e310-4d04-b43f-541cad999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3913a5-fff7-4b25-bc4b-eac5b45096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f276f-f162-4cb8-9653-eafef4bd086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1633779-304a-4fec-a556-a2839aab83d9}" ma:internalName="TaxCatchAll" ma:showField="CatchAllData" ma:web="7a9f276f-f162-4cb8-9653-eafef4bd08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771FB7-5F6C-4809-A228-B700E215601E}">
  <ds:schemaRefs>
    <ds:schemaRef ds:uri="http://schemas.microsoft.com/office/2006/metadata/properties"/>
    <ds:schemaRef ds:uri="http://schemas.microsoft.com/office/infopath/2007/PartnerControls"/>
    <ds:schemaRef ds:uri="2f48e1d0-7cb8-41d9-828b-ed81fdeb0972"/>
    <ds:schemaRef ds:uri="ff000d6c-50d7-44b2-8dbd-59db44c411b6"/>
  </ds:schemaRefs>
</ds:datastoreItem>
</file>

<file path=customXml/itemProps2.xml><?xml version="1.0" encoding="utf-8"?>
<ds:datastoreItem xmlns:ds="http://schemas.openxmlformats.org/officeDocument/2006/customXml" ds:itemID="{8684558B-909D-494E-8785-48C48B4687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641908-9DF2-437E-BC4A-86DBB6708799}"/>
</file>

<file path=docProps/app.xml><?xml version="1.0" encoding="utf-8"?>
<Properties xmlns="http://schemas.openxmlformats.org/officeDocument/2006/extended-properties" xmlns:vt="http://schemas.openxmlformats.org/officeDocument/2006/docPropsVTypes">
  <Template>STC_PPT_Template_Standard</Template>
  <TotalTime>0</TotalTime>
  <Words>983</Words>
  <Application>Microsoft Macintosh PowerPoint</Application>
  <PresentationFormat>On-screen Show (4:3)</PresentationFormat>
  <Paragraphs>151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19</vt:i4>
      </vt:variant>
      <vt:variant>
        <vt:lpstr>Slide Titles</vt:lpstr>
      </vt:variant>
      <vt:variant>
        <vt:i4>17</vt:i4>
      </vt:variant>
    </vt:vector>
  </HeadingPairs>
  <TitlesOfParts>
    <vt:vector size="44" baseType="lpstr">
      <vt:lpstr>Arial</vt:lpstr>
      <vt:lpstr>Calibri</vt:lpstr>
      <vt:lpstr>Gill Sans Infant MT</vt:lpstr>
      <vt:lpstr>Gill Sans Infant Std</vt:lpstr>
      <vt:lpstr>Gill Sans MT</vt:lpstr>
      <vt:lpstr>Trade Gothic LT Com Cn</vt:lpstr>
      <vt:lpstr>TradeGothic LT CondEighteen</vt:lpstr>
      <vt:lpstr>Wingdings</vt:lpstr>
      <vt:lpstr>STC_PPT_Template_Standard</vt:lpstr>
      <vt:lpstr>Save the Children PPT Theme</vt:lpstr>
      <vt:lpstr>STC_Template_APR16</vt:lpstr>
      <vt:lpstr>4_STC_Template_APR16</vt:lpstr>
      <vt:lpstr>3_STC_Template_APR16</vt:lpstr>
      <vt:lpstr>1_STC_PPT_Template_Standard</vt:lpstr>
      <vt:lpstr>2_STC_PPT_Template_Standard</vt:lpstr>
      <vt:lpstr>3_STC_PPT_Template_Standard</vt:lpstr>
      <vt:lpstr>4_STC_PPT_Template_Standard</vt:lpstr>
      <vt:lpstr>5_STC_PPT_Template_Standard</vt:lpstr>
      <vt:lpstr>6_STC_PPT_Template_Standard</vt:lpstr>
      <vt:lpstr>7_STC_PPT_Template_Standard</vt:lpstr>
      <vt:lpstr>8_STC_PPT_Template_Standard</vt:lpstr>
      <vt:lpstr>9_STC_PPT_Template_Standard</vt:lpstr>
      <vt:lpstr>10_STC_PPT_Template_Standard</vt:lpstr>
      <vt:lpstr>11_STC_PPT_Template_Standard</vt:lpstr>
      <vt:lpstr>12_STC_PPT_Template_Standard</vt:lpstr>
      <vt:lpstr>13_STC_PPT_Template_Standard</vt:lpstr>
      <vt:lpstr>14_STC_PPT_Template_Standard</vt:lpstr>
      <vt:lpstr> 4. INTERVENCIONES ALNP-E </vt:lpstr>
      <vt:lpstr>SESSION OBJECTIVES</vt:lpstr>
      <vt:lpstr>Save the Children Respuesta del ALNP-E
</vt:lpstr>
      <vt:lpstr>ALNP-E Response</vt:lpstr>
      <vt:lpstr>Un ejemplo
</vt:lpstr>
      <vt:lpstr>Entorno propicio </vt:lpstr>
      <vt:lpstr>PowerPoint Presentation</vt:lpstr>
      <vt:lpstr>PowerPoint Presentation</vt:lpstr>
      <vt:lpstr>Principales</vt:lpstr>
      <vt:lpstr>Técnicas de consejería</vt:lpstr>
      <vt:lpstr>PowerPoint Presentation</vt:lpstr>
      <vt:lpstr>Juego de roles</vt:lpstr>
      <vt:lpstr>PowerPoint Presentation</vt:lpstr>
      <vt:lpstr>PowerPoint Presentation</vt:lpstr>
      <vt:lpstr>Capacidad por centros de salud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192</cp:revision>
  <dcterms:created xsi:type="dcterms:W3CDTF">2014-09-19T11:18:58Z</dcterms:created>
  <dcterms:modified xsi:type="dcterms:W3CDTF">2021-11-03T17:36:41Z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0x010100EFEBDE5D13C7C844895D4D0785CE1387</vt:lpwstr>
  </property>
  <property fmtid="{D5CDD505-2E9C-101B-9397-08002B2CF9AE}" pid="3" name="Order">
    <vt:r8>60100</vt:r8>
  </property>
  <property fmtid="{D5CDD505-2E9C-101B-9397-08002B2CF9AE}" pid="4" name="_ExtendedDescription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</Properties>
</file>